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2" r:id="rId10"/>
    <p:sldId id="25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D04B23-5258-452B-B39E-64342F14A461}" v="2" dt="2024-11-15T08:44:27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384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1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6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3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6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5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8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2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05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4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3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3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jaani.fi/tyo-ja-elinkeino/kansainvaliset-palvelut/international-info/tulkkiavusteinen-tyoskentely/" TargetMode="External"/><Relationship Id="rId2" Type="http://schemas.openxmlformats.org/officeDocument/2006/relationships/hyperlink" Target="https://www.ihmisoikeuskeskus.fi/vanhusten-oikeudet/kulttuuriset-oikeudet/vahemmistot/vieraskieliset-sote-palvelu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hmisoikeuskeskus.fi/vanhusten-oikeudet/kulttuuriset-oikeud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jaani.fi/tyo-ja-elinkeino/kansainvaliset-palvelut/international-info/tulkkiavusteinen-tyoskentely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it.metropolia.fi/geroblogi/2020/08/13/ikaihmisten-palvelut-kuuluvat-kaikille-kulttuuria-katsomatt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ihreä kuvioitu lehdet">
            <a:extLst>
              <a:ext uri="{FF2B5EF4-FFF2-40B4-BE49-F238E27FC236}">
                <a16:creationId xmlns:a16="http://schemas.microsoft.com/office/drawing/2014/main" id="{9C93E2B9-CD94-98FD-2033-F08C45C3F5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28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BB5966C-C91A-4088-7F89-F3A3F8811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5424979" cy="3204134"/>
          </a:xfrm>
        </p:spPr>
        <p:txBody>
          <a:bodyPr anchor="b">
            <a:normAutofit/>
          </a:bodyPr>
          <a:lstStyle/>
          <a:p>
            <a:r>
              <a:rPr lang="fi-FI" sz="4800" dirty="0"/>
              <a:t>Asiakkaan kulttuuri, kieli ja  elämänkatsomus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ECCB4A23-0472-A2AD-1789-3CFDF216F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1652" y="5546858"/>
            <a:ext cx="2621918" cy="1017921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FDDBE309-9D42-948C-46FF-7ABCAC3700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980" y="5052257"/>
            <a:ext cx="4233568" cy="1694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362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247387-345C-43AC-D5EA-8D46B777A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9AEF68-9FDD-47F4-A2BD-C3E0DCDBD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2478024"/>
            <a:ext cx="10616946" cy="3694176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Ihmisoikeuskeskus. </a:t>
            </a:r>
            <a:r>
              <a:rPr lang="fi-FI" i="0" dirty="0">
                <a:solidFill>
                  <a:srgbClr val="000000"/>
                </a:solidFill>
                <a:effectLst/>
              </a:rPr>
              <a:t>Vieraskielisten ikääntyneiden oikeuksien turvaaminen sosiaali- ja terveyspalveluissa. </a:t>
            </a:r>
            <a:r>
              <a:rPr lang="fi-FI" dirty="0">
                <a:hlinkClick r:id="rId2"/>
              </a:rPr>
              <a:t>Vieraskielisten ikääntyneiden huomioiminen palveluissa | Ihmisoikeuskeskus / </a:t>
            </a:r>
            <a:r>
              <a:rPr lang="fi-FI" dirty="0" err="1">
                <a:hlinkClick r:id="rId2"/>
              </a:rPr>
              <a:t>Människorättscentret</a:t>
            </a:r>
            <a:r>
              <a:rPr lang="fi-FI" dirty="0">
                <a:hlinkClick r:id="rId2"/>
              </a:rPr>
              <a:t> / Human Rights Centre</a:t>
            </a:r>
            <a:endParaRPr lang="fi-FI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Kajaani. </a:t>
            </a:r>
            <a:r>
              <a:rPr lang="fi-FI" dirty="0" err="1"/>
              <a:t>N.d</a:t>
            </a:r>
            <a:r>
              <a:rPr lang="fi-FI" dirty="0"/>
              <a:t>. Tulkkiavusteinen työskentely. </a:t>
            </a:r>
            <a:r>
              <a:rPr lang="fi-FI" dirty="0">
                <a:hlinkClick r:id="rId3"/>
              </a:rPr>
              <a:t>Tulkkiavusteinen työskentely | Kajaani</a:t>
            </a:r>
            <a:endParaRPr lang="fi-FI" dirty="0"/>
          </a:p>
          <a:p>
            <a:endParaRPr lang="fi-FI" dirty="0"/>
          </a:p>
          <a:p>
            <a:r>
              <a:rPr lang="fi-FI" dirty="0" err="1"/>
              <a:t>Kan</a:t>
            </a:r>
            <a:r>
              <a:rPr lang="fi-FI" dirty="0"/>
              <a:t>, S. 2022. Ikääntyneiden osallisuus ja kuntoutuminen. Helsinki: Suvi </a:t>
            </a:r>
            <a:r>
              <a:rPr lang="fi-FI" dirty="0" err="1"/>
              <a:t>Kan</a:t>
            </a:r>
            <a:r>
              <a:rPr lang="fi-FI" dirty="0"/>
              <a:t> ja Sanoma Pro Oy</a:t>
            </a:r>
          </a:p>
        </p:txBody>
      </p:sp>
    </p:spTree>
    <p:extLst>
      <p:ext uri="{BB962C8B-B14F-4D97-AF65-F5344CB8AC3E}">
        <p14:creationId xmlns:p14="http://schemas.microsoft.com/office/powerpoint/2010/main" val="1784465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0FF4FD-7DF8-93EB-4224-8D88BE80D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Asiakkaan kulttuuri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4F1F6C-6801-32F4-039E-CF6599C95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78024"/>
            <a:ext cx="10826496" cy="3694176"/>
          </a:xfrm>
        </p:spPr>
        <p:txBody>
          <a:bodyPr/>
          <a:lstStyle/>
          <a:p>
            <a:r>
              <a:rPr lang="fi-FI" dirty="0"/>
              <a:t>Monikulttuurisuus on osa nykypäivän Suomea.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Ikääntyneiden palveluissa niin erilaisista kulttuureista olevien asiakkaiden/asukkaiden kuin työntekijöidenkin määrä kasvaa.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Monikulttuurisuuden hahmottaminen ja osaaminen on osa ammattitaitoamme hoiva-alalla.</a:t>
            </a:r>
          </a:p>
        </p:txBody>
      </p:sp>
    </p:spTree>
    <p:extLst>
      <p:ext uri="{BB962C8B-B14F-4D97-AF65-F5344CB8AC3E}">
        <p14:creationId xmlns:p14="http://schemas.microsoft.com/office/powerpoint/2010/main" val="33605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80928F-5603-9F7B-A874-B689DFB94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Kielelliset ja kulttuuriset 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229DE8-8D8C-0210-CBCB-7D5997DE7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2028825"/>
            <a:ext cx="11068049" cy="4143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Kielellisistä ja kulttuurisista oikeuksista säädetään laissa ja kielipoliittisessa ohjelmassa</a:t>
            </a:r>
          </a:p>
          <a:p>
            <a:endParaRPr lang="fi-FI" dirty="0"/>
          </a:p>
          <a:p>
            <a:r>
              <a:rPr lang="fi-FI" dirty="0"/>
              <a:t>Tutustu lakeihin ja ohjelmiin </a:t>
            </a:r>
            <a:r>
              <a:rPr lang="fi-FI" dirty="0">
                <a:hlinkClick r:id="rId2"/>
              </a:rPr>
              <a:t>Ikääntyneiden kielelliset ja kulttuuriset oikeudet | Ihmisoikeuskeskus / </a:t>
            </a:r>
            <a:r>
              <a:rPr lang="fi-FI" dirty="0" err="1">
                <a:hlinkClick r:id="rId2"/>
              </a:rPr>
              <a:t>Människorättscentret</a:t>
            </a:r>
            <a:r>
              <a:rPr lang="fi-FI" dirty="0">
                <a:hlinkClick r:id="rId2"/>
              </a:rPr>
              <a:t> / Human Rights Centre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Millainen vaikutus näillä voi olla ikääntyneen kulttuurisiin ja kielellisiin oikeuksiin?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921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84159E-396F-CB66-2082-45F51F885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Kulttuuri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DAF2E3-85B0-445D-9234-66EE1102D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2478024"/>
            <a:ext cx="10836021" cy="3694176"/>
          </a:xfrm>
        </p:spPr>
        <p:txBody>
          <a:bodyPr/>
          <a:lstStyle/>
          <a:p>
            <a:r>
              <a:rPr lang="fi-FI" dirty="0"/>
              <a:t>Kulttuuri sisältää tapoja, arvoja ja uskomuksia. Sen huomioiminen vaatii herkkyyttä ja suvaitsevaisuutta.</a:t>
            </a:r>
          </a:p>
          <a:p>
            <a:endParaRPr lang="fi-FI" dirty="0"/>
          </a:p>
          <a:p>
            <a:r>
              <a:rPr lang="fi-FI" dirty="0"/>
              <a:t>Mieti jokin tilanne, jossa olet huomioinut toisen ihmisen kulttuurin tai kielen.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9062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93FB45-EF82-D87F-D65D-9718DE15C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Ikääntyminen eri kulttuureissa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595846-C682-90AD-4884-479EAB2B0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Ikääntyminen nähdään eri kulttuurissa eri tavoin.</a:t>
            </a:r>
          </a:p>
          <a:p>
            <a:endParaRPr lang="fi-FI" dirty="0"/>
          </a:p>
          <a:p>
            <a:r>
              <a:rPr lang="fi-FI" dirty="0"/>
              <a:t>Kulttuuri vaikuttaa myös siihen , milloin ihminen nähdään ikääntyneenä  sekä ikääntyneisiin kohdistuviin asenteisiin, sosiaalisiin rooleihin ja käyttäytymisodotuksiin. </a:t>
            </a:r>
          </a:p>
        </p:txBody>
      </p:sp>
    </p:spTree>
    <p:extLst>
      <p:ext uri="{BB962C8B-B14F-4D97-AF65-F5344CB8AC3E}">
        <p14:creationId xmlns:p14="http://schemas.microsoft.com/office/powerpoint/2010/main" val="857176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4E7851-15BD-3E28-C663-944A64BE0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Asiakkaan kulttuuritaustan huomioiminen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E48D80-3391-D672-F72B-0FF51367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2114550"/>
            <a:ext cx="11496675" cy="405765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Kulttuurista riippumatta meidän tulee kohdata hänet yksilönä ja nähdä myös hänen kulttuurista riippumattomat tarpeensa ja tottumuksensa.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Kohtelias ystävällinen käytös ja halu ymmärtää toista oleellisia. </a:t>
            </a:r>
          </a:p>
          <a:p>
            <a:endParaRPr lang="fi-FI" dirty="0"/>
          </a:p>
          <a:p>
            <a:r>
              <a:rPr lang="fi-FI" dirty="0"/>
              <a:t>Hyvä tunnistaa eri kulttuurien tapoja ja uskomuksia.</a:t>
            </a:r>
          </a:p>
          <a:p>
            <a:endParaRPr lang="fi-FI" dirty="0"/>
          </a:p>
          <a:p>
            <a:r>
              <a:rPr lang="fi-FI" dirty="0"/>
              <a:t>Välillä saatetaan tarvita tulkkia vieraskielisen asiakkaan tai omaisen kanssa keskusteltaessa. </a:t>
            </a:r>
            <a:r>
              <a:rPr lang="fi-FI" dirty="0">
                <a:hlinkClick r:id="rId2"/>
              </a:rPr>
              <a:t>Tulkkiavusteinen työskentely | Kajaani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2338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01628C-A427-3159-1E2A-550DB64E3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361950"/>
            <a:ext cx="10645521" cy="5810250"/>
          </a:xfrm>
        </p:spPr>
        <p:txBody>
          <a:bodyPr/>
          <a:lstStyle/>
          <a:p>
            <a:r>
              <a:rPr lang="fi-FI" dirty="0"/>
              <a:t>Huomioidaan, että myös Suomessa on erilaisia väestöryhmiä, joilla on erilaisia tapoja ja vakaumuksia. Näistäkin on hyvä tietää. Jos ei tiedä, miten toimia esim. voi kysyä ihmiseltä itseltään.</a:t>
            </a:r>
          </a:p>
          <a:p>
            <a:pPr marL="0" indent="0">
              <a:buNone/>
            </a:pPr>
            <a:endParaRPr lang="fi-FI" b="1" dirty="0"/>
          </a:p>
          <a:p>
            <a:r>
              <a:rPr lang="fi-FI" dirty="0"/>
              <a:t>Yhdenvertaisuudella tarkoitetaan, että ihmiset ovat samanarvoisia riippumatta mm. iästä, sukupuolesta, etnisestä tai kansallisesta alkuperästä, kielestä, uskonnosta, vakaumuksesta, seksuaalisesta suuntautumisesta tai terveydentilasta.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Yhdenvertaisuus tulee huomioida hoiva-avustajana!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768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59393F-02A2-6EF5-95BC-268F6A7B2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Pohdittavaksi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DECF40-6460-8ED0-19E4-61D0CE6A2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2478024"/>
            <a:ext cx="10874121" cy="3694176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A) Selitä parille, mitä tarkoittaa yhdenvertaisuus hoiva-alalla. Huomioi niin asiakkaat kuin työkaveritkin pohdinnassa.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B) Valitkaa pareittain yksi väestöryhmä/kulttuuri. Ottakaa selvää, miten voitte hoiva-avustajina huomioida kyseiseen ryhmään kuuluvan asiakkaan kulttuurin/vakaumuksen/tavat/tottumukset.</a:t>
            </a:r>
          </a:p>
        </p:txBody>
      </p:sp>
    </p:spTree>
    <p:extLst>
      <p:ext uri="{BB962C8B-B14F-4D97-AF65-F5344CB8AC3E}">
        <p14:creationId xmlns:p14="http://schemas.microsoft.com/office/powerpoint/2010/main" val="2005224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679F1C-2B3B-481D-F7B4-CCEE42556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6DF264-1DEB-A35F-87CA-3E5FE5F86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478024"/>
            <a:ext cx="10607421" cy="3694176"/>
          </a:xfrm>
        </p:spPr>
        <p:txBody>
          <a:bodyPr/>
          <a:lstStyle/>
          <a:p>
            <a:r>
              <a:rPr lang="fi-FI" dirty="0"/>
              <a:t>Lukekaa ryhmässä blogikirjoitus ikäihmisten kulttuurista ja palveluista </a:t>
            </a:r>
            <a:r>
              <a:rPr lang="fi-FI" dirty="0">
                <a:hlinkClick r:id="rId2"/>
              </a:rPr>
              <a:t>Ikäihmisten palvelut kuuluvat kaikille kulttuuria katsomatta - </a:t>
            </a:r>
            <a:r>
              <a:rPr lang="fi-FI" dirty="0" err="1">
                <a:hlinkClick r:id="rId2"/>
              </a:rPr>
              <a:t>Geroblogi</a:t>
            </a:r>
            <a:r>
              <a:rPr lang="fi-FI" dirty="0">
                <a:hlinkClick r:id="rId2"/>
              </a:rPr>
              <a:t> (metropolia.fi)</a:t>
            </a:r>
            <a:endParaRPr lang="fi-FI" dirty="0"/>
          </a:p>
          <a:p>
            <a:endParaRPr lang="fi-FI" dirty="0"/>
          </a:p>
          <a:p>
            <a:r>
              <a:rPr lang="fi-FI" dirty="0"/>
              <a:t>Keskustelkaa ryhmässä, mitä ajatuksia blogiteksti herättää.</a:t>
            </a:r>
          </a:p>
        </p:txBody>
      </p:sp>
    </p:spTree>
    <p:extLst>
      <p:ext uri="{BB962C8B-B14F-4D97-AF65-F5344CB8AC3E}">
        <p14:creationId xmlns:p14="http://schemas.microsoft.com/office/powerpoint/2010/main" val="275936665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1E362C"/>
      </a:dk2>
      <a:lt2>
        <a:srgbClr val="E2E3E8"/>
      </a:lt2>
      <a:accent1>
        <a:srgbClr val="AAA081"/>
      </a:accent1>
      <a:accent2>
        <a:srgbClr val="9CA671"/>
      </a:accent2>
      <a:accent3>
        <a:srgbClr val="90A87F"/>
      </a:accent3>
      <a:accent4>
        <a:srgbClr val="76AD77"/>
      </a:accent4>
      <a:accent5>
        <a:srgbClr val="81AB93"/>
      </a:accent5>
      <a:accent6>
        <a:srgbClr val="74AAA2"/>
      </a:accent6>
      <a:hlink>
        <a:srgbClr val="6979AE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387</Words>
  <Application>Microsoft Office PowerPoint</Application>
  <PresentationFormat>Laajakuva</PresentationFormat>
  <Paragraphs>53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Neue Haas Grotesk Text Pro</vt:lpstr>
      <vt:lpstr>Wingdings</vt:lpstr>
      <vt:lpstr>AccentBoxVTI</vt:lpstr>
      <vt:lpstr>Asiakkaan kulttuuri, kieli ja  elämänkatsomus </vt:lpstr>
      <vt:lpstr>Asiakkaan kulttuuri</vt:lpstr>
      <vt:lpstr>Kielelliset ja kulttuuriset oikeudet</vt:lpstr>
      <vt:lpstr>Kulttuuri</vt:lpstr>
      <vt:lpstr>Ikääntyminen eri kulttuureissa</vt:lpstr>
      <vt:lpstr>Asiakkaan kulttuuritaustan huomioiminen</vt:lpstr>
      <vt:lpstr>PowerPoint-esitys</vt:lpstr>
      <vt:lpstr>Pohdittavaksi</vt:lpstr>
      <vt:lpstr>PowerPoint-esitys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Asiakkaan kulttuuri, elämänkatsomus ja tottumukset</dc:title>
  <dc:creator>Heini Toivonen</dc:creator>
  <cp:lastModifiedBy>Heini Toivonen</cp:lastModifiedBy>
  <cp:revision>18</cp:revision>
  <dcterms:created xsi:type="dcterms:W3CDTF">2024-01-15T07:26:44Z</dcterms:created>
  <dcterms:modified xsi:type="dcterms:W3CDTF">2024-11-15T08:44:56Z</dcterms:modified>
</cp:coreProperties>
</file>