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4" r:id="rId3"/>
    <p:sldId id="270" r:id="rId4"/>
    <p:sldId id="276" r:id="rId5"/>
    <p:sldId id="267" r:id="rId6"/>
    <p:sldId id="261" r:id="rId7"/>
    <p:sldId id="262" r:id="rId8"/>
    <p:sldId id="263" r:id="rId9"/>
    <p:sldId id="277" r:id="rId10"/>
    <p:sldId id="265" r:id="rId11"/>
    <p:sldId id="278" r:id="rId12"/>
    <p:sldId id="260" r:id="rId13"/>
    <p:sldId id="264" r:id="rId14"/>
    <p:sldId id="281" r:id="rId15"/>
    <p:sldId id="329" r:id="rId16"/>
    <p:sldId id="331" r:id="rId17"/>
    <p:sldId id="330" r:id="rId18"/>
    <p:sldId id="268" r:id="rId19"/>
    <p:sldId id="275" r:id="rId20"/>
    <p:sldId id="266" r:id="rId21"/>
    <p:sldId id="282" r:id="rId22"/>
    <p:sldId id="280" r:id="rId23"/>
    <p:sldId id="258" r:id="rId24"/>
    <p:sldId id="259" r:id="rId25"/>
    <p:sldId id="257" r:id="rId26"/>
    <p:sldId id="283" r:id="rId27"/>
    <p:sldId id="284" r:id="rId28"/>
    <p:sldId id="318" r:id="rId29"/>
    <p:sldId id="271" r:id="rId30"/>
    <p:sldId id="272" r:id="rId31"/>
    <p:sldId id="273" r:id="rId32"/>
    <p:sldId id="319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B053E0-D945-4240-8727-106E8C0A955E}" v="976" dt="2021-04-14T11:23:52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44" y="2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546B05-7442-4664-A0F4-1C4D09E30F3A}" type="doc">
      <dgm:prSet loTypeId="urn:microsoft.com/office/officeart/2008/layout/VerticalAccent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97E51B9D-7CFD-4549-AF44-9149AFB6F4C0}">
      <dgm:prSet phldrT="[Text]"/>
      <dgm:spPr/>
      <dgm:t>
        <a:bodyPr/>
        <a:lstStyle/>
        <a:p>
          <a:r>
            <a:rPr lang="fi-FI" b="1" dirty="0"/>
            <a:t>Konteksti</a:t>
          </a:r>
          <a:r>
            <a:rPr lang="fi-FI" dirty="0"/>
            <a:t> </a:t>
          </a:r>
        </a:p>
      </dgm:t>
    </dgm:pt>
    <dgm:pt modelId="{6131FB6B-B68D-4407-A574-3312A39178B1}" type="parTrans" cxnId="{E45DB830-9B64-43F3-83B1-3D941DAAA53A}">
      <dgm:prSet/>
      <dgm:spPr/>
      <dgm:t>
        <a:bodyPr/>
        <a:lstStyle/>
        <a:p>
          <a:endParaRPr lang="fi-FI"/>
        </a:p>
      </dgm:t>
    </dgm:pt>
    <dgm:pt modelId="{45359AE5-EEFB-4718-B334-805DB0DAB980}" type="sibTrans" cxnId="{E45DB830-9B64-43F3-83B1-3D941DAAA53A}">
      <dgm:prSet/>
      <dgm:spPr/>
      <dgm:t>
        <a:bodyPr/>
        <a:lstStyle/>
        <a:p>
          <a:endParaRPr lang="fi-FI"/>
        </a:p>
      </dgm:t>
    </dgm:pt>
    <dgm:pt modelId="{AF8AEC27-FE4E-4186-B859-5E3795E43ABA}">
      <dgm:prSet phldrT="[Text]"/>
      <dgm:spPr/>
      <dgm:t>
        <a:bodyPr/>
        <a:lstStyle/>
        <a:p>
          <a:r>
            <a:rPr lang="fi-FI" dirty="0"/>
            <a:t>Tilanteeseen tuotavat tai siitä nousevat näkökulmat, jotka vaikuttavat oppimiseen</a:t>
          </a:r>
        </a:p>
      </dgm:t>
    </dgm:pt>
    <dgm:pt modelId="{C8F84FBC-0EC9-4420-BBEF-23DBC36C2D6B}" type="parTrans" cxnId="{E0FE4ADD-5920-4AD7-BAC9-59E930E31D3C}">
      <dgm:prSet/>
      <dgm:spPr/>
      <dgm:t>
        <a:bodyPr/>
        <a:lstStyle/>
        <a:p>
          <a:endParaRPr lang="fi-FI"/>
        </a:p>
      </dgm:t>
    </dgm:pt>
    <dgm:pt modelId="{61A82000-6E5E-46F4-9ED0-5AE28ACCA7FB}" type="sibTrans" cxnId="{E0FE4ADD-5920-4AD7-BAC9-59E930E31D3C}">
      <dgm:prSet/>
      <dgm:spPr/>
      <dgm:t>
        <a:bodyPr/>
        <a:lstStyle/>
        <a:p>
          <a:endParaRPr lang="fi-FI"/>
        </a:p>
      </dgm:t>
    </dgm:pt>
    <dgm:pt modelId="{65BC06EC-FFD2-4AA7-BF6A-9352AB43ABAB}">
      <dgm:prSet phldrT="[Text]"/>
      <dgm:spPr/>
      <dgm:t>
        <a:bodyPr/>
        <a:lstStyle/>
        <a:p>
          <a:r>
            <a:rPr lang="fi-FI" b="1" dirty="0"/>
            <a:t>Resurssit</a:t>
          </a:r>
          <a:r>
            <a:rPr lang="fi-FI" dirty="0"/>
            <a:t> </a:t>
          </a:r>
        </a:p>
      </dgm:t>
    </dgm:pt>
    <dgm:pt modelId="{460739C9-6EAD-4CB2-AC29-872F58D93658}" type="parTrans" cxnId="{45E77F71-4C46-485F-B7B3-EEFBEC3F17BA}">
      <dgm:prSet/>
      <dgm:spPr/>
      <dgm:t>
        <a:bodyPr/>
        <a:lstStyle/>
        <a:p>
          <a:endParaRPr lang="fi-FI"/>
        </a:p>
      </dgm:t>
    </dgm:pt>
    <dgm:pt modelId="{7DEAB790-A465-4EF5-B8DC-15982600F4A2}" type="sibTrans" cxnId="{45E77F71-4C46-485F-B7B3-EEFBEC3F17BA}">
      <dgm:prSet/>
      <dgm:spPr/>
      <dgm:t>
        <a:bodyPr/>
        <a:lstStyle/>
        <a:p>
          <a:endParaRPr lang="fi-FI"/>
        </a:p>
      </dgm:t>
    </dgm:pt>
    <dgm:pt modelId="{5473B57C-B1A8-4394-A76D-F6DEDCD4EFDE}">
      <dgm:prSet phldrT="[Text]"/>
      <dgm:spPr/>
      <dgm:t>
        <a:bodyPr/>
        <a:lstStyle/>
        <a:p>
          <a:r>
            <a:rPr lang="fi-FI" dirty="0"/>
            <a:t>Digitaaliset ja painetut materiaalit (tekstit, kuvat, video, podcastit </a:t>
          </a:r>
          <a:r>
            <a:rPr lang="fi-FI" dirty="0" err="1"/>
            <a:t>ym</a:t>
          </a:r>
          <a:r>
            <a:rPr lang="fi-FI" dirty="0"/>
            <a:t>)</a:t>
          </a:r>
        </a:p>
      </dgm:t>
    </dgm:pt>
    <dgm:pt modelId="{60B4821A-FA54-4372-8431-20847C1D07E5}" type="parTrans" cxnId="{C3F3D6D5-5774-4DF8-8758-2B70B4E69F2F}">
      <dgm:prSet/>
      <dgm:spPr/>
      <dgm:t>
        <a:bodyPr/>
        <a:lstStyle/>
        <a:p>
          <a:endParaRPr lang="fi-FI"/>
        </a:p>
      </dgm:t>
    </dgm:pt>
    <dgm:pt modelId="{B7BAC57E-F430-4BBC-8197-DF678C7FDAB5}" type="sibTrans" cxnId="{C3F3D6D5-5774-4DF8-8758-2B70B4E69F2F}">
      <dgm:prSet/>
      <dgm:spPr/>
      <dgm:t>
        <a:bodyPr/>
        <a:lstStyle/>
        <a:p>
          <a:endParaRPr lang="fi-FI"/>
        </a:p>
      </dgm:t>
    </dgm:pt>
    <dgm:pt modelId="{40A6C18C-BF4A-404A-8966-64458BE76727}">
      <dgm:prSet phldrT="[Text]"/>
      <dgm:spPr/>
      <dgm:t>
        <a:bodyPr/>
        <a:lstStyle/>
        <a:p>
          <a:r>
            <a:rPr lang="fi-FI" b="1" dirty="0"/>
            <a:t>Työvälineet</a:t>
          </a:r>
        </a:p>
      </dgm:t>
    </dgm:pt>
    <dgm:pt modelId="{EFB84196-1F2F-4B35-806F-48EAE6171865}" type="parTrans" cxnId="{9C0C14CB-C1CD-4ED5-AFA7-7085F5A1186E}">
      <dgm:prSet/>
      <dgm:spPr/>
      <dgm:t>
        <a:bodyPr/>
        <a:lstStyle/>
        <a:p>
          <a:endParaRPr lang="fi-FI"/>
        </a:p>
      </dgm:t>
    </dgm:pt>
    <dgm:pt modelId="{94301B30-B7B0-4013-91D3-E2F819A4BE9D}" type="sibTrans" cxnId="{9C0C14CB-C1CD-4ED5-AFA7-7085F5A1186E}">
      <dgm:prSet/>
      <dgm:spPr/>
      <dgm:t>
        <a:bodyPr/>
        <a:lstStyle/>
        <a:p>
          <a:endParaRPr lang="fi-FI"/>
        </a:p>
      </dgm:t>
    </dgm:pt>
    <dgm:pt modelId="{7F2545E4-D3E0-4CAF-822A-CAF79C9000AE}">
      <dgm:prSet phldrT="[Text]"/>
      <dgm:spPr/>
      <dgm:t>
        <a:bodyPr/>
        <a:lstStyle/>
        <a:p>
          <a:r>
            <a:rPr lang="fi-FI" dirty="0"/>
            <a:t>Välineet, jotka auttavat ideoiden ja resurssien manipuloinnissa ja kiinnittämisessä </a:t>
          </a:r>
        </a:p>
      </dgm:t>
    </dgm:pt>
    <dgm:pt modelId="{CCDB6E57-3676-4D3D-819D-8A7A809A0759}" type="parTrans" cxnId="{DEF94CA3-2E67-4AEB-A84E-DD6D64DA87D5}">
      <dgm:prSet/>
      <dgm:spPr/>
      <dgm:t>
        <a:bodyPr/>
        <a:lstStyle/>
        <a:p>
          <a:endParaRPr lang="fi-FI"/>
        </a:p>
      </dgm:t>
    </dgm:pt>
    <dgm:pt modelId="{B550021B-F648-419D-889F-26155213B6A4}" type="sibTrans" cxnId="{DEF94CA3-2E67-4AEB-A84E-DD6D64DA87D5}">
      <dgm:prSet/>
      <dgm:spPr/>
      <dgm:t>
        <a:bodyPr/>
        <a:lstStyle/>
        <a:p>
          <a:endParaRPr lang="fi-FI"/>
        </a:p>
      </dgm:t>
    </dgm:pt>
    <dgm:pt modelId="{FD5CC836-1CD7-42AE-B4FB-3ADD88FB8140}">
      <dgm:prSet phldrT="[Text]"/>
      <dgm:spPr/>
      <dgm:t>
        <a:bodyPr/>
        <a:lstStyle/>
        <a:p>
          <a:r>
            <a:rPr lang="fi-FI" b="1" dirty="0" err="1"/>
            <a:t>Scaffolding</a:t>
          </a:r>
          <a:r>
            <a:rPr lang="fi-FI" b="1" dirty="0"/>
            <a:t> (tuki</a:t>
          </a:r>
          <a:r>
            <a:rPr lang="fi-FI" dirty="0"/>
            <a:t>)</a:t>
          </a:r>
        </a:p>
      </dgm:t>
    </dgm:pt>
    <dgm:pt modelId="{42C2201B-67D3-4FA7-9E00-5DFFD224ABAD}" type="parTrans" cxnId="{30F5B4E6-232B-4CAB-AB00-A53CCC1F9F54}">
      <dgm:prSet/>
      <dgm:spPr/>
      <dgm:t>
        <a:bodyPr/>
        <a:lstStyle/>
        <a:p>
          <a:endParaRPr lang="fi-FI"/>
        </a:p>
      </dgm:t>
    </dgm:pt>
    <dgm:pt modelId="{DA56B848-4B89-4159-B06F-7F0E4A1F6E4F}" type="sibTrans" cxnId="{30F5B4E6-232B-4CAB-AB00-A53CCC1F9F54}">
      <dgm:prSet/>
      <dgm:spPr/>
      <dgm:t>
        <a:bodyPr/>
        <a:lstStyle/>
        <a:p>
          <a:endParaRPr lang="fi-FI"/>
        </a:p>
      </dgm:t>
    </dgm:pt>
    <dgm:pt modelId="{C618342F-314D-4377-BAA6-8AEA30621EEE}">
      <dgm:prSet phldrT="[Text]"/>
      <dgm:spPr/>
      <dgm:t>
        <a:bodyPr/>
        <a:lstStyle/>
        <a:p>
          <a:r>
            <a:rPr lang="fi-FI" dirty="0"/>
            <a:t>Prosessit, jotka tukevat yksilöiden ja ryhmien oppimiseen liittyviä pyrkimyksiä</a:t>
          </a:r>
        </a:p>
      </dgm:t>
    </dgm:pt>
    <dgm:pt modelId="{417A4A96-C30D-4F5E-AB52-28C06E56534F}" type="parTrans" cxnId="{655B9FA3-D54B-45EC-B04E-B0889CB97A61}">
      <dgm:prSet/>
      <dgm:spPr/>
      <dgm:t>
        <a:bodyPr/>
        <a:lstStyle/>
        <a:p>
          <a:endParaRPr lang="fi-FI"/>
        </a:p>
      </dgm:t>
    </dgm:pt>
    <dgm:pt modelId="{55B007D6-D565-4613-A6D8-2AF4501774D4}" type="sibTrans" cxnId="{655B9FA3-D54B-45EC-B04E-B0889CB97A61}">
      <dgm:prSet/>
      <dgm:spPr/>
      <dgm:t>
        <a:bodyPr/>
        <a:lstStyle/>
        <a:p>
          <a:endParaRPr lang="fi-FI"/>
        </a:p>
      </dgm:t>
    </dgm:pt>
    <dgm:pt modelId="{91C3AA1F-3EE0-43DF-B639-0C1D60289117}" type="pres">
      <dgm:prSet presAssocID="{94546B05-7442-4664-A0F4-1C4D09E30F3A}" presName="Name0" presStyleCnt="0">
        <dgm:presLayoutVars>
          <dgm:chMax/>
          <dgm:chPref/>
          <dgm:dir/>
        </dgm:presLayoutVars>
      </dgm:prSet>
      <dgm:spPr/>
    </dgm:pt>
    <dgm:pt modelId="{E1A26FBD-9C0B-4FC7-8343-09032BC50DAF}" type="pres">
      <dgm:prSet presAssocID="{97E51B9D-7CFD-4549-AF44-9149AFB6F4C0}" presName="parenttextcomposite" presStyleCnt="0"/>
      <dgm:spPr/>
    </dgm:pt>
    <dgm:pt modelId="{BF1C2081-6C8B-4BF0-BD75-A6E878394413}" type="pres">
      <dgm:prSet presAssocID="{97E51B9D-7CFD-4549-AF44-9149AFB6F4C0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BF341B15-7D6E-4CA6-ABA8-C57CC9D85E91}" type="pres">
      <dgm:prSet presAssocID="{97E51B9D-7CFD-4549-AF44-9149AFB6F4C0}" presName="composite" presStyleCnt="0"/>
      <dgm:spPr/>
    </dgm:pt>
    <dgm:pt modelId="{E4886AB4-31F1-4D28-B9D4-3C9077954149}" type="pres">
      <dgm:prSet presAssocID="{97E51B9D-7CFD-4549-AF44-9149AFB6F4C0}" presName="chevron1" presStyleLbl="alignNode1" presStyleIdx="0" presStyleCnt="28"/>
      <dgm:spPr/>
    </dgm:pt>
    <dgm:pt modelId="{1890BB91-DB07-490E-A1DA-F2AFC8F4B3AD}" type="pres">
      <dgm:prSet presAssocID="{97E51B9D-7CFD-4549-AF44-9149AFB6F4C0}" presName="chevron2" presStyleLbl="alignNode1" presStyleIdx="1" presStyleCnt="28"/>
      <dgm:spPr/>
    </dgm:pt>
    <dgm:pt modelId="{2B73D887-9473-4A6F-BE71-A3B529A6C83C}" type="pres">
      <dgm:prSet presAssocID="{97E51B9D-7CFD-4549-AF44-9149AFB6F4C0}" presName="chevron3" presStyleLbl="alignNode1" presStyleIdx="2" presStyleCnt="28"/>
      <dgm:spPr/>
    </dgm:pt>
    <dgm:pt modelId="{31F5A456-0879-4F7F-8938-1D65852EDB75}" type="pres">
      <dgm:prSet presAssocID="{97E51B9D-7CFD-4549-AF44-9149AFB6F4C0}" presName="chevron4" presStyleLbl="alignNode1" presStyleIdx="3" presStyleCnt="28"/>
      <dgm:spPr/>
    </dgm:pt>
    <dgm:pt modelId="{57D5447C-F7C3-4231-B00E-792F9C41D047}" type="pres">
      <dgm:prSet presAssocID="{97E51B9D-7CFD-4549-AF44-9149AFB6F4C0}" presName="chevron5" presStyleLbl="alignNode1" presStyleIdx="4" presStyleCnt="28"/>
      <dgm:spPr/>
    </dgm:pt>
    <dgm:pt modelId="{DE2798D0-111A-4FD1-9ECE-6CF732F764D5}" type="pres">
      <dgm:prSet presAssocID="{97E51B9D-7CFD-4549-AF44-9149AFB6F4C0}" presName="chevron6" presStyleLbl="alignNode1" presStyleIdx="5" presStyleCnt="28"/>
      <dgm:spPr/>
    </dgm:pt>
    <dgm:pt modelId="{C308CF32-E497-4B53-BD9A-2D0079A79FF0}" type="pres">
      <dgm:prSet presAssocID="{97E51B9D-7CFD-4549-AF44-9149AFB6F4C0}" presName="chevron7" presStyleLbl="alignNode1" presStyleIdx="6" presStyleCnt="28"/>
      <dgm:spPr/>
    </dgm:pt>
    <dgm:pt modelId="{138D4AA3-4982-412E-8F36-9772C5D6F44D}" type="pres">
      <dgm:prSet presAssocID="{97E51B9D-7CFD-4549-AF44-9149AFB6F4C0}" presName="childtext" presStyleLbl="solidFgAcc1" presStyleIdx="0" presStyleCnt="4">
        <dgm:presLayoutVars>
          <dgm:chMax/>
          <dgm:chPref val="0"/>
          <dgm:bulletEnabled val="1"/>
        </dgm:presLayoutVars>
      </dgm:prSet>
      <dgm:spPr/>
    </dgm:pt>
    <dgm:pt modelId="{3FFA059A-3ED7-4BEC-8027-0F1F5DCEB4F3}" type="pres">
      <dgm:prSet presAssocID="{45359AE5-EEFB-4718-B334-805DB0DAB980}" presName="sibTrans" presStyleCnt="0"/>
      <dgm:spPr/>
    </dgm:pt>
    <dgm:pt modelId="{9ADD815B-04FE-40A1-B308-3CA183895A57}" type="pres">
      <dgm:prSet presAssocID="{65BC06EC-FFD2-4AA7-BF6A-9352AB43ABAB}" presName="parenttextcomposite" presStyleCnt="0"/>
      <dgm:spPr/>
    </dgm:pt>
    <dgm:pt modelId="{2CB52B8F-4715-494A-BD6C-B15F3F94F4E8}" type="pres">
      <dgm:prSet presAssocID="{65BC06EC-FFD2-4AA7-BF6A-9352AB43ABAB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57953B34-E307-43E6-B770-3017BE7B1E6E}" type="pres">
      <dgm:prSet presAssocID="{65BC06EC-FFD2-4AA7-BF6A-9352AB43ABAB}" presName="composite" presStyleCnt="0"/>
      <dgm:spPr/>
    </dgm:pt>
    <dgm:pt modelId="{CEA42C64-9E33-4981-B571-8C01AAAC0BF5}" type="pres">
      <dgm:prSet presAssocID="{65BC06EC-FFD2-4AA7-BF6A-9352AB43ABAB}" presName="chevron1" presStyleLbl="alignNode1" presStyleIdx="7" presStyleCnt="28"/>
      <dgm:spPr/>
    </dgm:pt>
    <dgm:pt modelId="{BC2366C9-550A-4FEC-9CE7-85DFC8E91001}" type="pres">
      <dgm:prSet presAssocID="{65BC06EC-FFD2-4AA7-BF6A-9352AB43ABAB}" presName="chevron2" presStyleLbl="alignNode1" presStyleIdx="8" presStyleCnt="28"/>
      <dgm:spPr/>
    </dgm:pt>
    <dgm:pt modelId="{BBA0DA19-EAEA-457B-922D-C28426368A4F}" type="pres">
      <dgm:prSet presAssocID="{65BC06EC-FFD2-4AA7-BF6A-9352AB43ABAB}" presName="chevron3" presStyleLbl="alignNode1" presStyleIdx="9" presStyleCnt="28"/>
      <dgm:spPr/>
    </dgm:pt>
    <dgm:pt modelId="{FBCA08DC-C4B1-4436-822E-96DA4C594EE2}" type="pres">
      <dgm:prSet presAssocID="{65BC06EC-FFD2-4AA7-BF6A-9352AB43ABAB}" presName="chevron4" presStyleLbl="alignNode1" presStyleIdx="10" presStyleCnt="28"/>
      <dgm:spPr/>
    </dgm:pt>
    <dgm:pt modelId="{910CC677-790F-46F8-B303-2F2D7442FB66}" type="pres">
      <dgm:prSet presAssocID="{65BC06EC-FFD2-4AA7-BF6A-9352AB43ABAB}" presName="chevron5" presStyleLbl="alignNode1" presStyleIdx="11" presStyleCnt="28"/>
      <dgm:spPr/>
    </dgm:pt>
    <dgm:pt modelId="{3E21BFA0-197C-45A2-914F-B3134CB55245}" type="pres">
      <dgm:prSet presAssocID="{65BC06EC-FFD2-4AA7-BF6A-9352AB43ABAB}" presName="chevron6" presStyleLbl="alignNode1" presStyleIdx="12" presStyleCnt="28"/>
      <dgm:spPr/>
    </dgm:pt>
    <dgm:pt modelId="{97097CF7-127D-4F7B-8BF6-310A46070B11}" type="pres">
      <dgm:prSet presAssocID="{65BC06EC-FFD2-4AA7-BF6A-9352AB43ABAB}" presName="chevron7" presStyleLbl="alignNode1" presStyleIdx="13" presStyleCnt="28"/>
      <dgm:spPr/>
    </dgm:pt>
    <dgm:pt modelId="{82832FBF-6E60-41CF-B0AE-235F58F3716E}" type="pres">
      <dgm:prSet presAssocID="{65BC06EC-FFD2-4AA7-BF6A-9352AB43ABAB}" presName="childtext" presStyleLbl="solidFgAcc1" presStyleIdx="1" presStyleCnt="4">
        <dgm:presLayoutVars>
          <dgm:chMax/>
          <dgm:chPref val="0"/>
          <dgm:bulletEnabled val="1"/>
        </dgm:presLayoutVars>
      </dgm:prSet>
      <dgm:spPr/>
    </dgm:pt>
    <dgm:pt modelId="{D7CA319C-5811-41A0-A3FC-5C7EF2842713}" type="pres">
      <dgm:prSet presAssocID="{7DEAB790-A465-4EF5-B8DC-15982600F4A2}" presName="sibTrans" presStyleCnt="0"/>
      <dgm:spPr/>
    </dgm:pt>
    <dgm:pt modelId="{D0A8095F-DED8-445A-8627-58377708801A}" type="pres">
      <dgm:prSet presAssocID="{40A6C18C-BF4A-404A-8966-64458BE76727}" presName="parenttextcomposite" presStyleCnt="0"/>
      <dgm:spPr/>
    </dgm:pt>
    <dgm:pt modelId="{7D43DA1C-2957-4609-AE16-9C6A44A22182}" type="pres">
      <dgm:prSet presAssocID="{40A6C18C-BF4A-404A-8966-64458BE76727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341E436D-E2D8-4029-814F-B0CD80B029D2}" type="pres">
      <dgm:prSet presAssocID="{40A6C18C-BF4A-404A-8966-64458BE76727}" presName="composite" presStyleCnt="0"/>
      <dgm:spPr/>
    </dgm:pt>
    <dgm:pt modelId="{C024337E-B764-42B5-9DCC-2A81C3A25BEA}" type="pres">
      <dgm:prSet presAssocID="{40A6C18C-BF4A-404A-8966-64458BE76727}" presName="chevron1" presStyleLbl="alignNode1" presStyleIdx="14" presStyleCnt="28"/>
      <dgm:spPr/>
    </dgm:pt>
    <dgm:pt modelId="{9C208842-728D-4D6E-9054-1FD8B507FD96}" type="pres">
      <dgm:prSet presAssocID="{40A6C18C-BF4A-404A-8966-64458BE76727}" presName="chevron2" presStyleLbl="alignNode1" presStyleIdx="15" presStyleCnt="28"/>
      <dgm:spPr/>
    </dgm:pt>
    <dgm:pt modelId="{8C9A52AB-0ACF-41C9-A694-65D1F4D826D4}" type="pres">
      <dgm:prSet presAssocID="{40A6C18C-BF4A-404A-8966-64458BE76727}" presName="chevron3" presStyleLbl="alignNode1" presStyleIdx="16" presStyleCnt="28"/>
      <dgm:spPr/>
    </dgm:pt>
    <dgm:pt modelId="{A482918B-5569-4083-90CF-A3C1623E720B}" type="pres">
      <dgm:prSet presAssocID="{40A6C18C-BF4A-404A-8966-64458BE76727}" presName="chevron4" presStyleLbl="alignNode1" presStyleIdx="17" presStyleCnt="28"/>
      <dgm:spPr/>
    </dgm:pt>
    <dgm:pt modelId="{98B45EAF-2C92-4375-B228-51628DCC3451}" type="pres">
      <dgm:prSet presAssocID="{40A6C18C-BF4A-404A-8966-64458BE76727}" presName="chevron5" presStyleLbl="alignNode1" presStyleIdx="18" presStyleCnt="28"/>
      <dgm:spPr/>
    </dgm:pt>
    <dgm:pt modelId="{956A5029-E557-42E5-9E69-3B2C88607691}" type="pres">
      <dgm:prSet presAssocID="{40A6C18C-BF4A-404A-8966-64458BE76727}" presName="chevron6" presStyleLbl="alignNode1" presStyleIdx="19" presStyleCnt="28"/>
      <dgm:spPr/>
    </dgm:pt>
    <dgm:pt modelId="{7692A4B2-8646-4D1E-B6F2-B90B7ED414B6}" type="pres">
      <dgm:prSet presAssocID="{40A6C18C-BF4A-404A-8966-64458BE76727}" presName="chevron7" presStyleLbl="alignNode1" presStyleIdx="20" presStyleCnt="28"/>
      <dgm:spPr/>
    </dgm:pt>
    <dgm:pt modelId="{E10B723A-4D7F-4580-A4F2-805BC73C6448}" type="pres">
      <dgm:prSet presAssocID="{40A6C18C-BF4A-404A-8966-64458BE76727}" presName="childtext" presStyleLbl="solidFgAcc1" presStyleIdx="2" presStyleCnt="4">
        <dgm:presLayoutVars>
          <dgm:chMax/>
          <dgm:chPref val="0"/>
          <dgm:bulletEnabled val="1"/>
        </dgm:presLayoutVars>
      </dgm:prSet>
      <dgm:spPr/>
    </dgm:pt>
    <dgm:pt modelId="{CD431AB7-9662-4C2A-9AAB-450957FD7D35}" type="pres">
      <dgm:prSet presAssocID="{94301B30-B7B0-4013-91D3-E2F819A4BE9D}" presName="sibTrans" presStyleCnt="0"/>
      <dgm:spPr/>
    </dgm:pt>
    <dgm:pt modelId="{FF3AC661-BD67-47FB-85D6-8949C1A1DCA1}" type="pres">
      <dgm:prSet presAssocID="{FD5CC836-1CD7-42AE-B4FB-3ADD88FB8140}" presName="parenttextcomposite" presStyleCnt="0"/>
      <dgm:spPr/>
    </dgm:pt>
    <dgm:pt modelId="{B3C2C757-5C3C-4C99-850A-5DB767DEBBBC}" type="pres">
      <dgm:prSet presAssocID="{FD5CC836-1CD7-42AE-B4FB-3ADD88FB8140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86640E18-AD5C-4F39-A58F-3E5170047652}" type="pres">
      <dgm:prSet presAssocID="{FD5CC836-1CD7-42AE-B4FB-3ADD88FB8140}" presName="composite" presStyleCnt="0"/>
      <dgm:spPr/>
    </dgm:pt>
    <dgm:pt modelId="{8AE015C3-E63E-41AC-9FFF-EDB371BE5DD3}" type="pres">
      <dgm:prSet presAssocID="{FD5CC836-1CD7-42AE-B4FB-3ADD88FB8140}" presName="chevron1" presStyleLbl="alignNode1" presStyleIdx="21" presStyleCnt="28"/>
      <dgm:spPr/>
    </dgm:pt>
    <dgm:pt modelId="{2248FC36-80BD-443F-8830-C2B20241B27A}" type="pres">
      <dgm:prSet presAssocID="{FD5CC836-1CD7-42AE-B4FB-3ADD88FB8140}" presName="chevron2" presStyleLbl="alignNode1" presStyleIdx="22" presStyleCnt="28"/>
      <dgm:spPr/>
    </dgm:pt>
    <dgm:pt modelId="{C0598F4D-E470-41BE-8DA1-D7A5F94BDA6B}" type="pres">
      <dgm:prSet presAssocID="{FD5CC836-1CD7-42AE-B4FB-3ADD88FB8140}" presName="chevron3" presStyleLbl="alignNode1" presStyleIdx="23" presStyleCnt="28"/>
      <dgm:spPr/>
    </dgm:pt>
    <dgm:pt modelId="{D028863E-ABA8-4271-BA77-E6385829C2C3}" type="pres">
      <dgm:prSet presAssocID="{FD5CC836-1CD7-42AE-B4FB-3ADD88FB8140}" presName="chevron4" presStyleLbl="alignNode1" presStyleIdx="24" presStyleCnt="28"/>
      <dgm:spPr/>
    </dgm:pt>
    <dgm:pt modelId="{CD7AD65D-A844-4A45-A299-BE47C36C76F3}" type="pres">
      <dgm:prSet presAssocID="{FD5CC836-1CD7-42AE-B4FB-3ADD88FB8140}" presName="chevron5" presStyleLbl="alignNode1" presStyleIdx="25" presStyleCnt="28"/>
      <dgm:spPr/>
    </dgm:pt>
    <dgm:pt modelId="{462AB7D2-6CC5-4492-803D-EBAB03F730E7}" type="pres">
      <dgm:prSet presAssocID="{FD5CC836-1CD7-42AE-B4FB-3ADD88FB8140}" presName="chevron6" presStyleLbl="alignNode1" presStyleIdx="26" presStyleCnt="28"/>
      <dgm:spPr/>
    </dgm:pt>
    <dgm:pt modelId="{B2C52E81-18E6-4276-9B47-2F98DA661FB6}" type="pres">
      <dgm:prSet presAssocID="{FD5CC836-1CD7-42AE-B4FB-3ADD88FB8140}" presName="chevron7" presStyleLbl="alignNode1" presStyleIdx="27" presStyleCnt="28"/>
      <dgm:spPr/>
    </dgm:pt>
    <dgm:pt modelId="{52019084-5D27-463B-A740-9B85B646E9FB}" type="pres">
      <dgm:prSet presAssocID="{FD5CC836-1CD7-42AE-B4FB-3ADD88FB8140}" presName="childtext" presStyleLbl="solidFgAcc1" presStyleIdx="3" presStyleCnt="4">
        <dgm:presLayoutVars>
          <dgm:chMax/>
          <dgm:chPref val="0"/>
          <dgm:bulletEnabled val="1"/>
        </dgm:presLayoutVars>
      </dgm:prSet>
      <dgm:spPr/>
    </dgm:pt>
  </dgm:ptLst>
  <dgm:cxnLst>
    <dgm:cxn modelId="{A3B14C22-C820-4910-93F6-B40BB3B81ADC}" type="presOf" srcId="{65BC06EC-FFD2-4AA7-BF6A-9352AB43ABAB}" destId="{2CB52B8F-4715-494A-BD6C-B15F3F94F4E8}" srcOrd="0" destOrd="0" presId="urn:microsoft.com/office/officeart/2008/layout/VerticalAccentList"/>
    <dgm:cxn modelId="{E45DB830-9B64-43F3-83B1-3D941DAAA53A}" srcId="{94546B05-7442-4664-A0F4-1C4D09E30F3A}" destId="{97E51B9D-7CFD-4549-AF44-9149AFB6F4C0}" srcOrd="0" destOrd="0" parTransId="{6131FB6B-B68D-4407-A574-3312A39178B1}" sibTransId="{45359AE5-EEFB-4718-B334-805DB0DAB980}"/>
    <dgm:cxn modelId="{EE828A3D-EC82-4E59-9D72-37E3BA4E92B4}" type="presOf" srcId="{AF8AEC27-FE4E-4186-B859-5E3795E43ABA}" destId="{138D4AA3-4982-412E-8F36-9772C5D6F44D}" srcOrd="0" destOrd="0" presId="urn:microsoft.com/office/officeart/2008/layout/VerticalAccentList"/>
    <dgm:cxn modelId="{EC334A65-0EFE-43D3-9844-8D5F34D4538D}" type="presOf" srcId="{FD5CC836-1CD7-42AE-B4FB-3ADD88FB8140}" destId="{B3C2C757-5C3C-4C99-850A-5DB767DEBBBC}" srcOrd="0" destOrd="0" presId="urn:microsoft.com/office/officeart/2008/layout/VerticalAccentList"/>
    <dgm:cxn modelId="{64BE074C-6422-4C0D-B503-05677561D88A}" type="presOf" srcId="{C618342F-314D-4377-BAA6-8AEA30621EEE}" destId="{52019084-5D27-463B-A740-9B85B646E9FB}" srcOrd="0" destOrd="0" presId="urn:microsoft.com/office/officeart/2008/layout/VerticalAccentList"/>
    <dgm:cxn modelId="{45E77F71-4C46-485F-B7B3-EEFBEC3F17BA}" srcId="{94546B05-7442-4664-A0F4-1C4D09E30F3A}" destId="{65BC06EC-FFD2-4AA7-BF6A-9352AB43ABAB}" srcOrd="1" destOrd="0" parTransId="{460739C9-6EAD-4CB2-AC29-872F58D93658}" sibTransId="{7DEAB790-A465-4EF5-B8DC-15982600F4A2}"/>
    <dgm:cxn modelId="{EBAE4A7D-B8BE-4AF2-841A-F45F3F47CBCF}" type="presOf" srcId="{40A6C18C-BF4A-404A-8966-64458BE76727}" destId="{7D43DA1C-2957-4609-AE16-9C6A44A22182}" srcOrd="0" destOrd="0" presId="urn:microsoft.com/office/officeart/2008/layout/VerticalAccentList"/>
    <dgm:cxn modelId="{397C8F96-B966-4CBD-A085-19D997915B8E}" type="presOf" srcId="{94546B05-7442-4664-A0F4-1C4D09E30F3A}" destId="{91C3AA1F-3EE0-43DF-B639-0C1D60289117}" srcOrd="0" destOrd="0" presId="urn:microsoft.com/office/officeart/2008/layout/VerticalAccentList"/>
    <dgm:cxn modelId="{DEF94CA3-2E67-4AEB-A84E-DD6D64DA87D5}" srcId="{40A6C18C-BF4A-404A-8966-64458BE76727}" destId="{7F2545E4-D3E0-4CAF-822A-CAF79C9000AE}" srcOrd="0" destOrd="0" parTransId="{CCDB6E57-3676-4D3D-819D-8A7A809A0759}" sibTransId="{B550021B-F648-419D-889F-26155213B6A4}"/>
    <dgm:cxn modelId="{655B9FA3-D54B-45EC-B04E-B0889CB97A61}" srcId="{FD5CC836-1CD7-42AE-B4FB-3ADD88FB8140}" destId="{C618342F-314D-4377-BAA6-8AEA30621EEE}" srcOrd="0" destOrd="0" parTransId="{417A4A96-C30D-4F5E-AB52-28C06E56534F}" sibTransId="{55B007D6-D565-4613-A6D8-2AF4501774D4}"/>
    <dgm:cxn modelId="{1C84E4A7-CA9A-4534-83E6-F649ED4C81D8}" type="presOf" srcId="{97E51B9D-7CFD-4549-AF44-9149AFB6F4C0}" destId="{BF1C2081-6C8B-4BF0-BD75-A6E878394413}" srcOrd="0" destOrd="0" presId="urn:microsoft.com/office/officeart/2008/layout/VerticalAccentList"/>
    <dgm:cxn modelId="{902EADC5-16A5-44ED-B0A9-9373E3E5F0B5}" type="presOf" srcId="{7F2545E4-D3E0-4CAF-822A-CAF79C9000AE}" destId="{E10B723A-4D7F-4580-A4F2-805BC73C6448}" srcOrd="0" destOrd="0" presId="urn:microsoft.com/office/officeart/2008/layout/VerticalAccentList"/>
    <dgm:cxn modelId="{9C0C14CB-C1CD-4ED5-AFA7-7085F5A1186E}" srcId="{94546B05-7442-4664-A0F4-1C4D09E30F3A}" destId="{40A6C18C-BF4A-404A-8966-64458BE76727}" srcOrd="2" destOrd="0" parTransId="{EFB84196-1F2F-4B35-806F-48EAE6171865}" sibTransId="{94301B30-B7B0-4013-91D3-E2F819A4BE9D}"/>
    <dgm:cxn modelId="{C3F3D6D5-5774-4DF8-8758-2B70B4E69F2F}" srcId="{65BC06EC-FFD2-4AA7-BF6A-9352AB43ABAB}" destId="{5473B57C-B1A8-4394-A76D-F6DEDCD4EFDE}" srcOrd="0" destOrd="0" parTransId="{60B4821A-FA54-4372-8431-20847C1D07E5}" sibTransId="{B7BAC57E-F430-4BBC-8197-DF678C7FDAB5}"/>
    <dgm:cxn modelId="{E0FE4ADD-5920-4AD7-BAC9-59E930E31D3C}" srcId="{97E51B9D-7CFD-4549-AF44-9149AFB6F4C0}" destId="{AF8AEC27-FE4E-4186-B859-5E3795E43ABA}" srcOrd="0" destOrd="0" parTransId="{C8F84FBC-0EC9-4420-BBEF-23DBC36C2D6B}" sibTransId="{61A82000-6E5E-46F4-9ED0-5AE28ACCA7FB}"/>
    <dgm:cxn modelId="{30F5B4E6-232B-4CAB-AB00-A53CCC1F9F54}" srcId="{94546B05-7442-4664-A0F4-1C4D09E30F3A}" destId="{FD5CC836-1CD7-42AE-B4FB-3ADD88FB8140}" srcOrd="3" destOrd="0" parTransId="{42C2201B-67D3-4FA7-9E00-5DFFD224ABAD}" sibTransId="{DA56B848-4B89-4159-B06F-7F0E4A1F6E4F}"/>
    <dgm:cxn modelId="{F0E615ED-A905-429A-BA01-95A1FCF74458}" type="presOf" srcId="{5473B57C-B1A8-4394-A76D-F6DEDCD4EFDE}" destId="{82832FBF-6E60-41CF-B0AE-235F58F3716E}" srcOrd="0" destOrd="0" presId="urn:microsoft.com/office/officeart/2008/layout/VerticalAccentList"/>
    <dgm:cxn modelId="{5EA16D6D-0EAD-43BB-A039-C4B63D9AC040}" type="presParOf" srcId="{91C3AA1F-3EE0-43DF-B639-0C1D60289117}" destId="{E1A26FBD-9C0B-4FC7-8343-09032BC50DAF}" srcOrd="0" destOrd="0" presId="urn:microsoft.com/office/officeart/2008/layout/VerticalAccentList"/>
    <dgm:cxn modelId="{5DF4125A-1B0B-4B1E-98F3-C04BF604F561}" type="presParOf" srcId="{E1A26FBD-9C0B-4FC7-8343-09032BC50DAF}" destId="{BF1C2081-6C8B-4BF0-BD75-A6E878394413}" srcOrd="0" destOrd="0" presId="urn:microsoft.com/office/officeart/2008/layout/VerticalAccentList"/>
    <dgm:cxn modelId="{3EE3621C-20ED-41F7-B380-85B3F8247A70}" type="presParOf" srcId="{91C3AA1F-3EE0-43DF-B639-0C1D60289117}" destId="{BF341B15-7D6E-4CA6-ABA8-C57CC9D85E91}" srcOrd="1" destOrd="0" presId="urn:microsoft.com/office/officeart/2008/layout/VerticalAccentList"/>
    <dgm:cxn modelId="{CF1BEA79-B4F6-444E-BCD9-B95CE3E290D4}" type="presParOf" srcId="{BF341B15-7D6E-4CA6-ABA8-C57CC9D85E91}" destId="{E4886AB4-31F1-4D28-B9D4-3C9077954149}" srcOrd="0" destOrd="0" presId="urn:microsoft.com/office/officeart/2008/layout/VerticalAccentList"/>
    <dgm:cxn modelId="{281D34CB-3999-47D9-A20B-D2E5C4F607EA}" type="presParOf" srcId="{BF341B15-7D6E-4CA6-ABA8-C57CC9D85E91}" destId="{1890BB91-DB07-490E-A1DA-F2AFC8F4B3AD}" srcOrd="1" destOrd="0" presId="urn:microsoft.com/office/officeart/2008/layout/VerticalAccentList"/>
    <dgm:cxn modelId="{91169C4E-6B5F-4A86-B407-44A70AE646D7}" type="presParOf" srcId="{BF341B15-7D6E-4CA6-ABA8-C57CC9D85E91}" destId="{2B73D887-9473-4A6F-BE71-A3B529A6C83C}" srcOrd="2" destOrd="0" presId="urn:microsoft.com/office/officeart/2008/layout/VerticalAccentList"/>
    <dgm:cxn modelId="{99F7DE02-9580-4BB7-9A98-3C7A63A9A85F}" type="presParOf" srcId="{BF341B15-7D6E-4CA6-ABA8-C57CC9D85E91}" destId="{31F5A456-0879-4F7F-8938-1D65852EDB75}" srcOrd="3" destOrd="0" presId="urn:microsoft.com/office/officeart/2008/layout/VerticalAccentList"/>
    <dgm:cxn modelId="{968BB725-6A6F-46A9-AC1D-03D95BAC7827}" type="presParOf" srcId="{BF341B15-7D6E-4CA6-ABA8-C57CC9D85E91}" destId="{57D5447C-F7C3-4231-B00E-792F9C41D047}" srcOrd="4" destOrd="0" presId="urn:microsoft.com/office/officeart/2008/layout/VerticalAccentList"/>
    <dgm:cxn modelId="{B3D9655D-631D-4213-89D2-BB15A94144D7}" type="presParOf" srcId="{BF341B15-7D6E-4CA6-ABA8-C57CC9D85E91}" destId="{DE2798D0-111A-4FD1-9ECE-6CF732F764D5}" srcOrd="5" destOrd="0" presId="urn:microsoft.com/office/officeart/2008/layout/VerticalAccentList"/>
    <dgm:cxn modelId="{BC27327E-BD46-4B73-A793-B61AF995F2B4}" type="presParOf" srcId="{BF341B15-7D6E-4CA6-ABA8-C57CC9D85E91}" destId="{C308CF32-E497-4B53-BD9A-2D0079A79FF0}" srcOrd="6" destOrd="0" presId="urn:microsoft.com/office/officeart/2008/layout/VerticalAccentList"/>
    <dgm:cxn modelId="{A33FE8F8-61A3-4628-BBFF-29FAD1738266}" type="presParOf" srcId="{BF341B15-7D6E-4CA6-ABA8-C57CC9D85E91}" destId="{138D4AA3-4982-412E-8F36-9772C5D6F44D}" srcOrd="7" destOrd="0" presId="urn:microsoft.com/office/officeart/2008/layout/VerticalAccentList"/>
    <dgm:cxn modelId="{30310C7E-5739-49DE-874A-CE18391B9012}" type="presParOf" srcId="{91C3AA1F-3EE0-43DF-B639-0C1D60289117}" destId="{3FFA059A-3ED7-4BEC-8027-0F1F5DCEB4F3}" srcOrd="2" destOrd="0" presId="urn:microsoft.com/office/officeart/2008/layout/VerticalAccentList"/>
    <dgm:cxn modelId="{10B9326D-20F3-4EB3-B2DD-A623AC6ECA43}" type="presParOf" srcId="{91C3AA1F-3EE0-43DF-B639-0C1D60289117}" destId="{9ADD815B-04FE-40A1-B308-3CA183895A57}" srcOrd="3" destOrd="0" presId="urn:microsoft.com/office/officeart/2008/layout/VerticalAccentList"/>
    <dgm:cxn modelId="{D093C6FD-C708-4936-A98B-49C526E1B3ED}" type="presParOf" srcId="{9ADD815B-04FE-40A1-B308-3CA183895A57}" destId="{2CB52B8F-4715-494A-BD6C-B15F3F94F4E8}" srcOrd="0" destOrd="0" presId="urn:microsoft.com/office/officeart/2008/layout/VerticalAccentList"/>
    <dgm:cxn modelId="{9E085E4A-B29D-4ABC-B202-0EA2BF26B1C6}" type="presParOf" srcId="{91C3AA1F-3EE0-43DF-B639-0C1D60289117}" destId="{57953B34-E307-43E6-B770-3017BE7B1E6E}" srcOrd="4" destOrd="0" presId="urn:microsoft.com/office/officeart/2008/layout/VerticalAccentList"/>
    <dgm:cxn modelId="{0F5F50A4-1570-4B7A-8DB9-8F86B1C09C8D}" type="presParOf" srcId="{57953B34-E307-43E6-B770-3017BE7B1E6E}" destId="{CEA42C64-9E33-4981-B571-8C01AAAC0BF5}" srcOrd="0" destOrd="0" presId="urn:microsoft.com/office/officeart/2008/layout/VerticalAccentList"/>
    <dgm:cxn modelId="{DAC14F0F-36B8-43D1-A971-A883CEF70DD4}" type="presParOf" srcId="{57953B34-E307-43E6-B770-3017BE7B1E6E}" destId="{BC2366C9-550A-4FEC-9CE7-85DFC8E91001}" srcOrd="1" destOrd="0" presId="urn:microsoft.com/office/officeart/2008/layout/VerticalAccentList"/>
    <dgm:cxn modelId="{72F32837-7822-48A7-94D0-4EB433D632A0}" type="presParOf" srcId="{57953B34-E307-43E6-B770-3017BE7B1E6E}" destId="{BBA0DA19-EAEA-457B-922D-C28426368A4F}" srcOrd="2" destOrd="0" presId="urn:microsoft.com/office/officeart/2008/layout/VerticalAccentList"/>
    <dgm:cxn modelId="{5B137B7B-1388-412B-A1DA-49C8C1F1A1A2}" type="presParOf" srcId="{57953B34-E307-43E6-B770-3017BE7B1E6E}" destId="{FBCA08DC-C4B1-4436-822E-96DA4C594EE2}" srcOrd="3" destOrd="0" presId="urn:microsoft.com/office/officeart/2008/layout/VerticalAccentList"/>
    <dgm:cxn modelId="{17AC5D34-9FCE-4311-B6E8-E85CE64F20C3}" type="presParOf" srcId="{57953B34-E307-43E6-B770-3017BE7B1E6E}" destId="{910CC677-790F-46F8-B303-2F2D7442FB66}" srcOrd="4" destOrd="0" presId="urn:microsoft.com/office/officeart/2008/layout/VerticalAccentList"/>
    <dgm:cxn modelId="{10F54F29-BF68-44CF-8BAE-6AC77A5982B9}" type="presParOf" srcId="{57953B34-E307-43E6-B770-3017BE7B1E6E}" destId="{3E21BFA0-197C-45A2-914F-B3134CB55245}" srcOrd="5" destOrd="0" presId="urn:microsoft.com/office/officeart/2008/layout/VerticalAccentList"/>
    <dgm:cxn modelId="{B3E0DB38-8E44-44B3-BEF1-8A7523151CFE}" type="presParOf" srcId="{57953B34-E307-43E6-B770-3017BE7B1E6E}" destId="{97097CF7-127D-4F7B-8BF6-310A46070B11}" srcOrd="6" destOrd="0" presId="urn:microsoft.com/office/officeart/2008/layout/VerticalAccentList"/>
    <dgm:cxn modelId="{423B38E1-E540-440D-AAB5-84788CC388AA}" type="presParOf" srcId="{57953B34-E307-43E6-B770-3017BE7B1E6E}" destId="{82832FBF-6E60-41CF-B0AE-235F58F3716E}" srcOrd="7" destOrd="0" presId="urn:microsoft.com/office/officeart/2008/layout/VerticalAccentList"/>
    <dgm:cxn modelId="{07C6F9AE-0761-4AFA-8052-55B52A556837}" type="presParOf" srcId="{91C3AA1F-3EE0-43DF-B639-0C1D60289117}" destId="{D7CA319C-5811-41A0-A3FC-5C7EF2842713}" srcOrd="5" destOrd="0" presId="urn:microsoft.com/office/officeart/2008/layout/VerticalAccentList"/>
    <dgm:cxn modelId="{FA40E7F8-3B95-4FF1-9C11-06080C362544}" type="presParOf" srcId="{91C3AA1F-3EE0-43DF-B639-0C1D60289117}" destId="{D0A8095F-DED8-445A-8627-58377708801A}" srcOrd="6" destOrd="0" presId="urn:microsoft.com/office/officeart/2008/layout/VerticalAccentList"/>
    <dgm:cxn modelId="{67545EF4-7F14-4DB9-B04C-58C3AF57C879}" type="presParOf" srcId="{D0A8095F-DED8-445A-8627-58377708801A}" destId="{7D43DA1C-2957-4609-AE16-9C6A44A22182}" srcOrd="0" destOrd="0" presId="urn:microsoft.com/office/officeart/2008/layout/VerticalAccentList"/>
    <dgm:cxn modelId="{4A8FE6CD-1B21-4AF7-87A8-D5E047A1DA9C}" type="presParOf" srcId="{91C3AA1F-3EE0-43DF-B639-0C1D60289117}" destId="{341E436D-E2D8-4029-814F-B0CD80B029D2}" srcOrd="7" destOrd="0" presId="urn:microsoft.com/office/officeart/2008/layout/VerticalAccentList"/>
    <dgm:cxn modelId="{779C6376-B05F-4ABB-A6C7-FC3BEC51562B}" type="presParOf" srcId="{341E436D-E2D8-4029-814F-B0CD80B029D2}" destId="{C024337E-B764-42B5-9DCC-2A81C3A25BEA}" srcOrd="0" destOrd="0" presId="urn:microsoft.com/office/officeart/2008/layout/VerticalAccentList"/>
    <dgm:cxn modelId="{66E1108C-960F-48CB-9CE3-08794CF813F9}" type="presParOf" srcId="{341E436D-E2D8-4029-814F-B0CD80B029D2}" destId="{9C208842-728D-4D6E-9054-1FD8B507FD96}" srcOrd="1" destOrd="0" presId="urn:microsoft.com/office/officeart/2008/layout/VerticalAccentList"/>
    <dgm:cxn modelId="{AA66DF65-8091-42AA-827C-4967574A6977}" type="presParOf" srcId="{341E436D-E2D8-4029-814F-B0CD80B029D2}" destId="{8C9A52AB-0ACF-41C9-A694-65D1F4D826D4}" srcOrd="2" destOrd="0" presId="urn:microsoft.com/office/officeart/2008/layout/VerticalAccentList"/>
    <dgm:cxn modelId="{B459E95D-812C-433A-9BFF-A90C3F6F53F5}" type="presParOf" srcId="{341E436D-E2D8-4029-814F-B0CD80B029D2}" destId="{A482918B-5569-4083-90CF-A3C1623E720B}" srcOrd="3" destOrd="0" presId="urn:microsoft.com/office/officeart/2008/layout/VerticalAccentList"/>
    <dgm:cxn modelId="{F585CCBB-8AF1-4A50-9840-4A0CBCD99177}" type="presParOf" srcId="{341E436D-E2D8-4029-814F-B0CD80B029D2}" destId="{98B45EAF-2C92-4375-B228-51628DCC3451}" srcOrd="4" destOrd="0" presId="urn:microsoft.com/office/officeart/2008/layout/VerticalAccentList"/>
    <dgm:cxn modelId="{2AA5092D-F165-440F-9EA1-FD5F7EE5F13F}" type="presParOf" srcId="{341E436D-E2D8-4029-814F-B0CD80B029D2}" destId="{956A5029-E557-42E5-9E69-3B2C88607691}" srcOrd="5" destOrd="0" presId="urn:microsoft.com/office/officeart/2008/layout/VerticalAccentList"/>
    <dgm:cxn modelId="{80419B51-B122-44CD-AA0A-4D3505B07531}" type="presParOf" srcId="{341E436D-E2D8-4029-814F-B0CD80B029D2}" destId="{7692A4B2-8646-4D1E-B6F2-B90B7ED414B6}" srcOrd="6" destOrd="0" presId="urn:microsoft.com/office/officeart/2008/layout/VerticalAccentList"/>
    <dgm:cxn modelId="{DCBDA02B-0086-48C2-8C53-50111046A435}" type="presParOf" srcId="{341E436D-E2D8-4029-814F-B0CD80B029D2}" destId="{E10B723A-4D7F-4580-A4F2-805BC73C6448}" srcOrd="7" destOrd="0" presId="urn:microsoft.com/office/officeart/2008/layout/VerticalAccentList"/>
    <dgm:cxn modelId="{0D60C36D-356F-4846-A367-0196E18BA1E3}" type="presParOf" srcId="{91C3AA1F-3EE0-43DF-B639-0C1D60289117}" destId="{CD431AB7-9662-4C2A-9AAB-450957FD7D35}" srcOrd="8" destOrd="0" presId="urn:microsoft.com/office/officeart/2008/layout/VerticalAccentList"/>
    <dgm:cxn modelId="{5913B4F5-3BD9-4379-A025-123C5DDC21D3}" type="presParOf" srcId="{91C3AA1F-3EE0-43DF-B639-0C1D60289117}" destId="{FF3AC661-BD67-47FB-85D6-8949C1A1DCA1}" srcOrd="9" destOrd="0" presId="urn:microsoft.com/office/officeart/2008/layout/VerticalAccentList"/>
    <dgm:cxn modelId="{71061ECA-46F1-4D41-9B7D-8A99BAB95648}" type="presParOf" srcId="{FF3AC661-BD67-47FB-85D6-8949C1A1DCA1}" destId="{B3C2C757-5C3C-4C99-850A-5DB767DEBBBC}" srcOrd="0" destOrd="0" presId="urn:microsoft.com/office/officeart/2008/layout/VerticalAccentList"/>
    <dgm:cxn modelId="{1460A0CE-6F56-44D5-9F44-5A76F5A8E2D4}" type="presParOf" srcId="{91C3AA1F-3EE0-43DF-B639-0C1D60289117}" destId="{86640E18-AD5C-4F39-A58F-3E5170047652}" srcOrd="10" destOrd="0" presId="urn:microsoft.com/office/officeart/2008/layout/VerticalAccentList"/>
    <dgm:cxn modelId="{888307E8-651C-4156-ACD1-E0FD6D075BF9}" type="presParOf" srcId="{86640E18-AD5C-4F39-A58F-3E5170047652}" destId="{8AE015C3-E63E-41AC-9FFF-EDB371BE5DD3}" srcOrd="0" destOrd="0" presId="urn:microsoft.com/office/officeart/2008/layout/VerticalAccentList"/>
    <dgm:cxn modelId="{32082BDD-2921-4186-82E8-065574D365DB}" type="presParOf" srcId="{86640E18-AD5C-4F39-A58F-3E5170047652}" destId="{2248FC36-80BD-443F-8830-C2B20241B27A}" srcOrd="1" destOrd="0" presId="urn:microsoft.com/office/officeart/2008/layout/VerticalAccentList"/>
    <dgm:cxn modelId="{C3CA850A-7F75-43A4-9127-E6A876782644}" type="presParOf" srcId="{86640E18-AD5C-4F39-A58F-3E5170047652}" destId="{C0598F4D-E470-41BE-8DA1-D7A5F94BDA6B}" srcOrd="2" destOrd="0" presId="urn:microsoft.com/office/officeart/2008/layout/VerticalAccentList"/>
    <dgm:cxn modelId="{295AF3D8-A2A5-40A4-9755-74BD2B10EF0A}" type="presParOf" srcId="{86640E18-AD5C-4F39-A58F-3E5170047652}" destId="{D028863E-ABA8-4271-BA77-E6385829C2C3}" srcOrd="3" destOrd="0" presId="urn:microsoft.com/office/officeart/2008/layout/VerticalAccentList"/>
    <dgm:cxn modelId="{D119A960-2373-4BD2-AEF0-4499A4532752}" type="presParOf" srcId="{86640E18-AD5C-4F39-A58F-3E5170047652}" destId="{CD7AD65D-A844-4A45-A299-BE47C36C76F3}" srcOrd="4" destOrd="0" presId="urn:microsoft.com/office/officeart/2008/layout/VerticalAccentList"/>
    <dgm:cxn modelId="{1D2170CF-CE26-489A-9F29-27F17C0E0050}" type="presParOf" srcId="{86640E18-AD5C-4F39-A58F-3E5170047652}" destId="{462AB7D2-6CC5-4492-803D-EBAB03F730E7}" srcOrd="5" destOrd="0" presId="urn:microsoft.com/office/officeart/2008/layout/VerticalAccentList"/>
    <dgm:cxn modelId="{9CE86ADA-9193-47F3-924F-7C54D895ABEB}" type="presParOf" srcId="{86640E18-AD5C-4F39-A58F-3E5170047652}" destId="{B2C52E81-18E6-4276-9B47-2F98DA661FB6}" srcOrd="6" destOrd="0" presId="urn:microsoft.com/office/officeart/2008/layout/VerticalAccentList"/>
    <dgm:cxn modelId="{B7242897-6334-4D2F-97D1-8D2D4260C17F}" type="presParOf" srcId="{86640E18-AD5C-4F39-A58F-3E5170047652}" destId="{52019084-5D27-463B-A740-9B85B646E9F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C2081-6C8B-4BF0-BD75-A6E878394413}">
      <dsp:nvSpPr>
        <dsp:cNvPr id="0" name=""/>
        <dsp:cNvSpPr/>
      </dsp:nvSpPr>
      <dsp:spPr>
        <a:xfrm>
          <a:off x="1523468" y="1058"/>
          <a:ext cx="4714875" cy="4286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Konteksti</a:t>
          </a:r>
          <a:r>
            <a:rPr lang="fi-FI" sz="1900" kern="1200" dirty="0"/>
            <a:t> </a:t>
          </a:r>
        </a:p>
      </dsp:txBody>
      <dsp:txXfrm>
        <a:off x="1523468" y="1058"/>
        <a:ext cx="4714875" cy="428625"/>
      </dsp:txXfrm>
    </dsp:sp>
    <dsp:sp modelId="{E4886AB4-31F1-4D28-B9D4-3C9077954149}">
      <dsp:nvSpPr>
        <dsp:cNvPr id="0" name=""/>
        <dsp:cNvSpPr/>
      </dsp:nvSpPr>
      <dsp:spPr>
        <a:xfrm>
          <a:off x="1523468" y="429683"/>
          <a:ext cx="1103280" cy="87312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90BB91-DB07-490E-A1DA-F2AFC8F4B3AD}">
      <dsp:nvSpPr>
        <dsp:cNvPr id="0" name=""/>
        <dsp:cNvSpPr/>
      </dsp:nvSpPr>
      <dsp:spPr>
        <a:xfrm>
          <a:off x="2186170" y="429683"/>
          <a:ext cx="1103280" cy="87312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73D887-9473-4A6F-BE71-A3B529A6C83C}">
      <dsp:nvSpPr>
        <dsp:cNvPr id="0" name=""/>
        <dsp:cNvSpPr/>
      </dsp:nvSpPr>
      <dsp:spPr>
        <a:xfrm>
          <a:off x="2849395" y="429683"/>
          <a:ext cx="1103280" cy="87312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F5A456-0879-4F7F-8938-1D65852EDB75}">
      <dsp:nvSpPr>
        <dsp:cNvPr id="0" name=""/>
        <dsp:cNvSpPr/>
      </dsp:nvSpPr>
      <dsp:spPr>
        <a:xfrm>
          <a:off x="3512097" y="429683"/>
          <a:ext cx="1103280" cy="87312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D5447C-F7C3-4231-B00E-792F9C41D047}">
      <dsp:nvSpPr>
        <dsp:cNvPr id="0" name=""/>
        <dsp:cNvSpPr/>
      </dsp:nvSpPr>
      <dsp:spPr>
        <a:xfrm>
          <a:off x="4175323" y="429683"/>
          <a:ext cx="1103280" cy="87312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2798D0-111A-4FD1-9ECE-6CF732F764D5}">
      <dsp:nvSpPr>
        <dsp:cNvPr id="0" name=""/>
        <dsp:cNvSpPr/>
      </dsp:nvSpPr>
      <dsp:spPr>
        <a:xfrm>
          <a:off x="4838025" y="429683"/>
          <a:ext cx="1103280" cy="87312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08CF32-E497-4B53-BD9A-2D0079A79FF0}">
      <dsp:nvSpPr>
        <dsp:cNvPr id="0" name=""/>
        <dsp:cNvSpPr/>
      </dsp:nvSpPr>
      <dsp:spPr>
        <a:xfrm>
          <a:off x="5501251" y="429683"/>
          <a:ext cx="1103280" cy="87312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8D4AA3-4982-412E-8F36-9772C5D6F44D}">
      <dsp:nvSpPr>
        <dsp:cNvPr id="0" name=""/>
        <dsp:cNvSpPr/>
      </dsp:nvSpPr>
      <dsp:spPr>
        <a:xfrm>
          <a:off x="1523468" y="516995"/>
          <a:ext cx="4776168" cy="6985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Tilanteeseen tuotavat tai siitä nousevat näkökulmat, jotka vaikuttavat oppimiseen</a:t>
          </a:r>
        </a:p>
      </dsp:txBody>
      <dsp:txXfrm>
        <a:off x="1523468" y="516995"/>
        <a:ext cx="4776168" cy="698500"/>
      </dsp:txXfrm>
    </dsp:sp>
    <dsp:sp modelId="{2CB52B8F-4715-494A-BD6C-B15F3F94F4E8}">
      <dsp:nvSpPr>
        <dsp:cNvPr id="0" name=""/>
        <dsp:cNvSpPr/>
      </dsp:nvSpPr>
      <dsp:spPr>
        <a:xfrm>
          <a:off x="1523468" y="1372658"/>
          <a:ext cx="4714875" cy="4286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Resurssit</a:t>
          </a:r>
          <a:r>
            <a:rPr lang="fi-FI" sz="1900" kern="1200" dirty="0"/>
            <a:t> </a:t>
          </a:r>
        </a:p>
      </dsp:txBody>
      <dsp:txXfrm>
        <a:off x="1523468" y="1372658"/>
        <a:ext cx="4714875" cy="428625"/>
      </dsp:txXfrm>
    </dsp:sp>
    <dsp:sp modelId="{CEA42C64-9E33-4981-B571-8C01AAAC0BF5}">
      <dsp:nvSpPr>
        <dsp:cNvPr id="0" name=""/>
        <dsp:cNvSpPr/>
      </dsp:nvSpPr>
      <dsp:spPr>
        <a:xfrm>
          <a:off x="1523468" y="1801283"/>
          <a:ext cx="1103280" cy="87312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2366C9-550A-4FEC-9CE7-85DFC8E91001}">
      <dsp:nvSpPr>
        <dsp:cNvPr id="0" name=""/>
        <dsp:cNvSpPr/>
      </dsp:nvSpPr>
      <dsp:spPr>
        <a:xfrm>
          <a:off x="2186170" y="1801283"/>
          <a:ext cx="1103280" cy="87312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A0DA19-EAEA-457B-922D-C28426368A4F}">
      <dsp:nvSpPr>
        <dsp:cNvPr id="0" name=""/>
        <dsp:cNvSpPr/>
      </dsp:nvSpPr>
      <dsp:spPr>
        <a:xfrm>
          <a:off x="2849395" y="1801283"/>
          <a:ext cx="1103280" cy="87312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CA08DC-C4B1-4436-822E-96DA4C594EE2}">
      <dsp:nvSpPr>
        <dsp:cNvPr id="0" name=""/>
        <dsp:cNvSpPr/>
      </dsp:nvSpPr>
      <dsp:spPr>
        <a:xfrm>
          <a:off x="3512097" y="1801283"/>
          <a:ext cx="1103280" cy="87312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0CC677-790F-46F8-B303-2F2D7442FB66}">
      <dsp:nvSpPr>
        <dsp:cNvPr id="0" name=""/>
        <dsp:cNvSpPr/>
      </dsp:nvSpPr>
      <dsp:spPr>
        <a:xfrm>
          <a:off x="4175323" y="1801283"/>
          <a:ext cx="1103280" cy="87312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21BFA0-197C-45A2-914F-B3134CB55245}">
      <dsp:nvSpPr>
        <dsp:cNvPr id="0" name=""/>
        <dsp:cNvSpPr/>
      </dsp:nvSpPr>
      <dsp:spPr>
        <a:xfrm>
          <a:off x="4838025" y="1801283"/>
          <a:ext cx="1103280" cy="87312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097CF7-127D-4F7B-8BF6-310A46070B11}">
      <dsp:nvSpPr>
        <dsp:cNvPr id="0" name=""/>
        <dsp:cNvSpPr/>
      </dsp:nvSpPr>
      <dsp:spPr>
        <a:xfrm>
          <a:off x="5501251" y="1801283"/>
          <a:ext cx="1103280" cy="87312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32FBF-6E60-41CF-B0AE-235F58F3716E}">
      <dsp:nvSpPr>
        <dsp:cNvPr id="0" name=""/>
        <dsp:cNvSpPr/>
      </dsp:nvSpPr>
      <dsp:spPr>
        <a:xfrm>
          <a:off x="1523468" y="1888595"/>
          <a:ext cx="4776168" cy="6985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Digitaaliset ja painetut materiaalit (tekstit, kuvat, video, podcastit </a:t>
          </a:r>
          <a:r>
            <a:rPr lang="fi-FI" sz="1900" kern="1200" dirty="0" err="1"/>
            <a:t>ym</a:t>
          </a:r>
          <a:r>
            <a:rPr lang="fi-FI" sz="1900" kern="1200" dirty="0"/>
            <a:t>)</a:t>
          </a:r>
        </a:p>
      </dsp:txBody>
      <dsp:txXfrm>
        <a:off x="1523468" y="1888595"/>
        <a:ext cx="4776168" cy="698500"/>
      </dsp:txXfrm>
    </dsp:sp>
    <dsp:sp modelId="{7D43DA1C-2957-4609-AE16-9C6A44A22182}">
      <dsp:nvSpPr>
        <dsp:cNvPr id="0" name=""/>
        <dsp:cNvSpPr/>
      </dsp:nvSpPr>
      <dsp:spPr>
        <a:xfrm>
          <a:off x="1523468" y="2744258"/>
          <a:ext cx="4714875" cy="4286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/>
            <a:t>Työvälineet</a:t>
          </a:r>
        </a:p>
      </dsp:txBody>
      <dsp:txXfrm>
        <a:off x="1523468" y="2744258"/>
        <a:ext cx="4714875" cy="428625"/>
      </dsp:txXfrm>
    </dsp:sp>
    <dsp:sp modelId="{C024337E-B764-42B5-9DCC-2A81C3A25BEA}">
      <dsp:nvSpPr>
        <dsp:cNvPr id="0" name=""/>
        <dsp:cNvSpPr/>
      </dsp:nvSpPr>
      <dsp:spPr>
        <a:xfrm>
          <a:off x="1523468" y="3172883"/>
          <a:ext cx="1103280" cy="87312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208842-728D-4D6E-9054-1FD8B507FD96}">
      <dsp:nvSpPr>
        <dsp:cNvPr id="0" name=""/>
        <dsp:cNvSpPr/>
      </dsp:nvSpPr>
      <dsp:spPr>
        <a:xfrm>
          <a:off x="2186170" y="3172883"/>
          <a:ext cx="1103280" cy="87312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9A52AB-0ACF-41C9-A694-65D1F4D826D4}">
      <dsp:nvSpPr>
        <dsp:cNvPr id="0" name=""/>
        <dsp:cNvSpPr/>
      </dsp:nvSpPr>
      <dsp:spPr>
        <a:xfrm>
          <a:off x="2849395" y="3172883"/>
          <a:ext cx="1103280" cy="87312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82918B-5569-4083-90CF-A3C1623E720B}">
      <dsp:nvSpPr>
        <dsp:cNvPr id="0" name=""/>
        <dsp:cNvSpPr/>
      </dsp:nvSpPr>
      <dsp:spPr>
        <a:xfrm>
          <a:off x="3512097" y="3172883"/>
          <a:ext cx="1103280" cy="87312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B45EAF-2C92-4375-B228-51628DCC3451}">
      <dsp:nvSpPr>
        <dsp:cNvPr id="0" name=""/>
        <dsp:cNvSpPr/>
      </dsp:nvSpPr>
      <dsp:spPr>
        <a:xfrm>
          <a:off x="4175323" y="3172883"/>
          <a:ext cx="1103280" cy="87312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6A5029-E557-42E5-9E69-3B2C88607691}">
      <dsp:nvSpPr>
        <dsp:cNvPr id="0" name=""/>
        <dsp:cNvSpPr/>
      </dsp:nvSpPr>
      <dsp:spPr>
        <a:xfrm>
          <a:off x="4838025" y="3172883"/>
          <a:ext cx="1103280" cy="87312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92A4B2-8646-4D1E-B6F2-B90B7ED414B6}">
      <dsp:nvSpPr>
        <dsp:cNvPr id="0" name=""/>
        <dsp:cNvSpPr/>
      </dsp:nvSpPr>
      <dsp:spPr>
        <a:xfrm>
          <a:off x="5501251" y="3172883"/>
          <a:ext cx="1103280" cy="87312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0B723A-4D7F-4580-A4F2-805BC73C6448}">
      <dsp:nvSpPr>
        <dsp:cNvPr id="0" name=""/>
        <dsp:cNvSpPr/>
      </dsp:nvSpPr>
      <dsp:spPr>
        <a:xfrm>
          <a:off x="1523468" y="3260196"/>
          <a:ext cx="4776168" cy="6985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Välineet, jotka auttavat ideoiden ja resurssien manipuloinnissa ja kiinnittämisessä </a:t>
          </a:r>
        </a:p>
      </dsp:txBody>
      <dsp:txXfrm>
        <a:off x="1523468" y="3260196"/>
        <a:ext cx="4776168" cy="698500"/>
      </dsp:txXfrm>
    </dsp:sp>
    <dsp:sp modelId="{B3C2C757-5C3C-4C99-850A-5DB767DEBBBC}">
      <dsp:nvSpPr>
        <dsp:cNvPr id="0" name=""/>
        <dsp:cNvSpPr/>
      </dsp:nvSpPr>
      <dsp:spPr>
        <a:xfrm>
          <a:off x="1523468" y="4115858"/>
          <a:ext cx="4714875" cy="42862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 err="1"/>
            <a:t>Scaffolding</a:t>
          </a:r>
          <a:r>
            <a:rPr lang="fi-FI" sz="1900" b="1" kern="1200" dirty="0"/>
            <a:t> (tuki</a:t>
          </a:r>
          <a:r>
            <a:rPr lang="fi-FI" sz="1900" kern="1200" dirty="0"/>
            <a:t>)</a:t>
          </a:r>
        </a:p>
      </dsp:txBody>
      <dsp:txXfrm>
        <a:off x="1523468" y="4115858"/>
        <a:ext cx="4714875" cy="428625"/>
      </dsp:txXfrm>
    </dsp:sp>
    <dsp:sp modelId="{8AE015C3-E63E-41AC-9FFF-EDB371BE5DD3}">
      <dsp:nvSpPr>
        <dsp:cNvPr id="0" name=""/>
        <dsp:cNvSpPr/>
      </dsp:nvSpPr>
      <dsp:spPr>
        <a:xfrm>
          <a:off x="1523468" y="4544483"/>
          <a:ext cx="1103280" cy="87312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48FC36-80BD-443F-8830-C2B20241B27A}">
      <dsp:nvSpPr>
        <dsp:cNvPr id="0" name=""/>
        <dsp:cNvSpPr/>
      </dsp:nvSpPr>
      <dsp:spPr>
        <a:xfrm>
          <a:off x="2186170" y="4544483"/>
          <a:ext cx="1103280" cy="87312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98F4D-E470-41BE-8DA1-D7A5F94BDA6B}">
      <dsp:nvSpPr>
        <dsp:cNvPr id="0" name=""/>
        <dsp:cNvSpPr/>
      </dsp:nvSpPr>
      <dsp:spPr>
        <a:xfrm>
          <a:off x="2849395" y="4544483"/>
          <a:ext cx="1103280" cy="873125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28863E-ABA8-4271-BA77-E6385829C2C3}">
      <dsp:nvSpPr>
        <dsp:cNvPr id="0" name=""/>
        <dsp:cNvSpPr/>
      </dsp:nvSpPr>
      <dsp:spPr>
        <a:xfrm>
          <a:off x="3512097" y="4544483"/>
          <a:ext cx="1103280" cy="873125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AD65D-A844-4A45-A299-BE47C36C76F3}">
      <dsp:nvSpPr>
        <dsp:cNvPr id="0" name=""/>
        <dsp:cNvSpPr/>
      </dsp:nvSpPr>
      <dsp:spPr>
        <a:xfrm>
          <a:off x="4175323" y="4544483"/>
          <a:ext cx="1103280" cy="873125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2AB7D2-6CC5-4492-803D-EBAB03F730E7}">
      <dsp:nvSpPr>
        <dsp:cNvPr id="0" name=""/>
        <dsp:cNvSpPr/>
      </dsp:nvSpPr>
      <dsp:spPr>
        <a:xfrm>
          <a:off x="4838025" y="4544483"/>
          <a:ext cx="1103280" cy="87312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C52E81-18E6-4276-9B47-2F98DA661FB6}">
      <dsp:nvSpPr>
        <dsp:cNvPr id="0" name=""/>
        <dsp:cNvSpPr/>
      </dsp:nvSpPr>
      <dsp:spPr>
        <a:xfrm>
          <a:off x="5501251" y="4544483"/>
          <a:ext cx="1103280" cy="873125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019084-5D27-463B-A740-9B85B646E9FB}">
      <dsp:nvSpPr>
        <dsp:cNvPr id="0" name=""/>
        <dsp:cNvSpPr/>
      </dsp:nvSpPr>
      <dsp:spPr>
        <a:xfrm>
          <a:off x="1523468" y="4631796"/>
          <a:ext cx="4776168" cy="6985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Prosessit, jotka tukevat yksilöiden ja ryhmien oppimiseen liittyviä pyrkimyksiä</a:t>
          </a:r>
        </a:p>
      </dsp:txBody>
      <dsp:txXfrm>
        <a:off x="1523468" y="4631796"/>
        <a:ext cx="4776168" cy="698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DC61D-220B-4C25-8A89-63EEDADA8F2B}" type="datetimeFigureOut">
              <a:rPr lang="fi-FI" smtClean="0"/>
              <a:t>14.4.2021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DFD30-874F-49FD-B2EE-5C26D51DE0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718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607696a872_0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7" name="Google Shape;817;g607696a872_0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20C1D-3E43-44E8-AD18-A8F0B5E02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0F72E-4654-4186-918E-4D81AD86C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43EAB-5C75-4B59-A9EE-BC7F8BFF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D20F1-734C-4C3B-9864-A304EBC7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6006E-5166-40D7-B275-8D05FF01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740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1FC3-465A-4B26-AE7B-F7C2F866B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FF7EE-BFEE-4F7D-B11C-DE0BDB354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ADD57-C356-4E1E-B40D-1968FCE1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44032-A941-4443-8D9E-88C5D14F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2635E-90E4-4ABF-80EC-1CA6A03C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588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AC418A-B919-4083-8514-0043EAD04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4FFA-D7D8-4664-AEB0-838A2C11F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92ECD-2692-44FA-B9B0-D3FD6315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5AD2E-CFDB-46C7-BA61-9C9952EE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0DEF5-42FE-4AE5-A4D1-52666E55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663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7C5B-FCD9-4D5A-9400-2C4C6150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0788-4944-46E3-A779-503145ECA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C62FA-AE42-4F93-986E-CCB83D66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36689-9D28-4629-857A-A6DB5123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39904-3689-4F1D-83E0-EC84B8A3C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352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8A464-788E-4159-AC52-D35CA2A0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0A2B3-7A0D-4ED1-881E-FD5876540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7C4D9-FE00-417B-81DB-3DC1E91E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89D5E-59C1-4B85-AB70-DAEF91B80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4944E-3900-4741-8790-1835B094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32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1FD6-562C-4CE2-9C1F-B4042513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6CBB-11B7-478C-8A79-32D46800B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FF739-8BEE-4FE5-864D-422D9E16E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9B993-9751-440A-9433-844CBFCC8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0F0DF-4232-4CF3-B878-5E76F693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F3BD0-343F-49BD-9F36-3C7777C4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718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2F47-8AE3-45D4-BD98-2E4CD062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66904-8C0E-4B29-AF5B-BEBCBD7AD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1093A-7DD1-481A-A8F0-1B0296B60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C9DFB7-EAD9-4CCD-AEBD-2CF9C16D6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9166D5-16DE-4E59-9A2D-F10886A82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D3182-F3EE-47AE-8D35-DA32FC390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0E6AF-689B-440B-84B5-0C1EFD5B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150EC-0836-466E-AF8D-DAC8AEED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33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8F9C-0AB4-4055-B41F-797A81D8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F9B97-6D46-416D-B5E0-A0CC21D7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E9B38-7871-4611-B794-27E6CA6A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3A3D2-AE1F-4217-B588-E695A2DB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630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AD31E-36AF-47AB-BBDC-7DB599D1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22171-FF18-4131-B9A1-69460BDA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04E85-6139-4B14-A214-4B6F4B7B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608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34B52-A734-4CD2-BFA2-47CA2661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43BBD-5CAA-4E89-B20C-1F4CE6917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AA331-81D4-4859-A380-F3FA45CBF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DE37D-FE1E-498D-98B8-9F808CB3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5182A-97A0-4E96-B026-A48CDDBE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FB897-C1C1-485A-8DFB-115C7A90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670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C4AD-8906-41D3-9EDA-9783500D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9EE06-5F95-4DFC-96F7-8BE341928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0492E-3BFB-428F-829B-D4AD5CCE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F8C8A-DA76-4C2A-903A-B406A88F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FFE97-79B9-460E-BD11-AB66DA97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41619-E49E-4D62-ADD6-976BBB30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004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C0D4C4-3D87-474D-A5AC-A1419B37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F7D34-5936-47B7-B8F2-3DF69D563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BF8A8-7C00-46BB-9714-4BF9EF189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1283-973E-4355-B4E5-996C38165A90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170BA-C03C-4265-BBC9-189C0C547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B789A-2ADF-42AC-8C51-92588E53A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7CE2F-CBA2-4379-A3C9-DF197536655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049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hyperlink" Target="https://web.archive.org/web/20070630055304/http:/www.edtech.vt.edu/edtech/id/models/index.html" TargetMode="Externa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jstor.org/stable/pdf/44427516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37035032_Open_Learning_Environments_Foundations_methods_and_models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28381038_Bloom's_Digital_Taxonomy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7226/2478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park.adobe.com/page/zfY0A3oxL4T8W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ites.google.com/edu.oulu.fi/etaopetuksen-a-b-c-d-x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4cid.org/wp-content/uploads/2021/04/vanmerrienboer-4cid-overview-of-main-design-principles-2021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ed.org.uk/2020/05/02/paul-kirschner-ten-tips-for-emergency-remote-teaching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scientists.org/blog/tag/distance+learni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jrc/en/digcompedu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scientis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learningscientists.org/book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c.europa.eu/jrc/en/digcompedu/self-assessmen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jarilaru" TargetMode="External"/><Relationship Id="rId2" Type="http://schemas.openxmlformats.org/officeDocument/2006/relationships/hyperlink" Target="http://www.jarilaru.fi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researchgate.com/profile/Jari-La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JormaEnkenberg/o-osakalvotkaikkisamassa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nau.edu/educationallearningtheories/home/charles-reigeluth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lideshare.net/JormaEnkenberg/o-osakalvotkaikkisamass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hyperlink" Target="https://web.archive.org/web/20070630055304/http:/www.edtech.vt.edu/edtech/id/models/index.html" TargetMode="Externa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B5C49-637C-4709-96FB-4353A2C22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b="30775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80524-26F7-4243-9DDF-BD08B3684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7098" y="1122363"/>
            <a:ext cx="4524862" cy="3204134"/>
          </a:xfrm>
        </p:spPr>
        <p:txBody>
          <a:bodyPr anchor="b">
            <a:normAutofit/>
          </a:bodyPr>
          <a:lstStyle/>
          <a:p>
            <a:pPr algn="l"/>
            <a:r>
              <a:rPr lang="fi-FI" dirty="0"/>
              <a:t>Etäopetuksen hyvät käytännöt</a:t>
            </a:r>
            <a:endParaRPr lang="fi-FI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89DBC-BA17-435C-AFFC-AA7940C5C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7851" y="4872922"/>
            <a:ext cx="4344109" cy="1538511"/>
          </a:xfrm>
        </p:spPr>
        <p:txBody>
          <a:bodyPr>
            <a:normAutofit/>
          </a:bodyPr>
          <a:lstStyle/>
          <a:p>
            <a:pPr algn="l"/>
            <a:r>
              <a:rPr lang="fi-FI" sz="2000" dirty="0"/>
              <a:t>Jari Laru, KT, yliopistonlehtori. Oppimisen ja koulutusteknologian tutkimusyksikkö (LET). Kasvatustieteiden tiedekunta</a:t>
            </a:r>
            <a:br>
              <a:rPr lang="fi-FI" sz="2000" dirty="0"/>
            </a:br>
            <a:r>
              <a:rPr lang="fi-FI" sz="2000" dirty="0"/>
              <a:t>Oulun yliopisto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14199-5E21-4170-98C1-14EAA8A514EF}"/>
              </a:ext>
            </a:extLst>
          </p:cNvPr>
          <p:cNvSpPr/>
          <p:nvPr/>
        </p:nvSpPr>
        <p:spPr>
          <a:xfrm>
            <a:off x="205047" y="57687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i="0" cap="all" dirty="0">
                <a:effectLst/>
                <a:latin typeface="Oswald"/>
              </a:rPr>
              <a:t>AVOIMEEN OPPIMISEEN JA OPETUKSEEN – TYÖKALUJA JA HYVIÄ KÄYTÄNTÖJÄ AVOINTEN OPPIMATERIAALIEN JA ETÄOPETUKSEN HALTUUNOTTOON 2021</a:t>
            </a:r>
          </a:p>
        </p:txBody>
      </p:sp>
    </p:spTree>
    <p:extLst>
      <p:ext uri="{BB962C8B-B14F-4D97-AF65-F5344CB8AC3E}">
        <p14:creationId xmlns:p14="http://schemas.microsoft.com/office/powerpoint/2010/main" val="1938068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3AED-D617-4A3C-8D64-6723D395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Ohjattujen ja avoimien oppimisympäristöjen taustatekijöitä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0976BD2-0B08-46DA-A53F-058FFC73B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1914"/>
              </p:ext>
            </p:extLst>
          </p:nvPr>
        </p:nvGraphicFramePr>
        <p:xfrm>
          <a:off x="291992" y="1782696"/>
          <a:ext cx="11533736" cy="448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66868">
                  <a:extLst>
                    <a:ext uri="{9D8B030D-6E8A-4147-A177-3AD203B41FA5}">
                      <a16:colId xmlns:a16="http://schemas.microsoft.com/office/drawing/2014/main" val="479024759"/>
                    </a:ext>
                  </a:extLst>
                </a:gridCol>
                <a:gridCol w="5766868">
                  <a:extLst>
                    <a:ext uri="{9D8B030D-6E8A-4147-A177-3AD203B41FA5}">
                      <a16:colId xmlns:a16="http://schemas.microsoft.com/office/drawing/2014/main" val="3488863075"/>
                    </a:ext>
                  </a:extLst>
                </a:gridCol>
              </a:tblGrid>
              <a:tr h="357051">
                <a:tc>
                  <a:txBody>
                    <a:bodyPr/>
                    <a:lstStyle/>
                    <a:p>
                      <a:r>
                        <a:rPr lang="fi-FI" dirty="0"/>
                        <a:t>Ohjatut oppimisympäristöt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Avoimet oppimisympäristöt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09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Sisältö ositetaan ja opetetaan asetettujen tavoitteiden</a:t>
                      </a:r>
                    </a:p>
                    <a:p>
                      <a:r>
                        <a:rPr lang="fi-FI" sz="1800" u="none" strike="noStrike" kern="1200" baseline="0" dirty="0"/>
                        <a:t>Suunnassa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Tilanteet yhdistetään ongelmiin, konteksteihin ja sisältöihin; tutkimus, kokeilu ja tulkinta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89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Ensin perusasiat, pohjalta ylös, paino avainkäsitteissä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Monimutkaiset, merkitykselliset ongelmat, yhdistävät sisällön ja käsitteet jokapäiväisiin kokemuksiin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58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Tieto ja taito välitetään jäsentyneellä ja etukäteen</a:t>
                      </a:r>
                    </a:p>
                    <a:p>
                      <a:r>
                        <a:rPr lang="fi-FI" sz="1800" u="none" strike="noStrike" kern="1200" baseline="0" dirty="0"/>
                        <a:t>huolellisesti suunnitellulla tavalla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Paino heuristiikoissa, ajattelun taidoissa ja ymmärtämisessä, useissa näkökulmissa oppimisen kohteeseen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561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Harjoittelu johtaa ymmärtämiseen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Ymmärtäminen kehittyy omien tarpeiden ja oman tiedon arvioinnista, käsitysten testaamisesta</a:t>
                      </a:r>
                    </a:p>
                    <a:p>
                      <a:r>
                        <a:rPr lang="fi-FI" sz="1800" u="none" strike="noStrike" kern="1200" baseline="0" dirty="0"/>
                        <a:t>ja korjailusta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565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Oppimiseen vaikutetaan ulkoisin toimin (motivointi, suora palaute mm.)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Tieto ja konteksti erottamattomia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940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Virheiden eliminointi ja välttäminen opettajan</a:t>
                      </a:r>
                    </a:p>
                    <a:p>
                      <a:r>
                        <a:rPr lang="fi-FI" sz="1800" u="none" strike="noStrike" kern="1200" baseline="0" dirty="0"/>
                        <a:t>pyrkimyksenä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u="none" strike="noStrike" kern="1200" baseline="0" dirty="0"/>
                        <a:t>Virheet merkityksellisiä, ymmärtäminen nousee niistä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25315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669AB21-97F9-459D-9DF3-E161AEA956D1}"/>
              </a:ext>
            </a:extLst>
          </p:cNvPr>
          <p:cNvSpPr/>
          <p:nvPr/>
        </p:nvSpPr>
        <p:spPr>
          <a:xfrm>
            <a:off x="212592" y="6355264"/>
            <a:ext cx="10145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S841Sans"/>
              </a:rPr>
              <a:t>Land, S., &amp; </a:t>
            </a:r>
            <a:r>
              <a:rPr lang="en-US" sz="800" dirty="0" err="1">
                <a:latin typeface="S841Sans"/>
              </a:rPr>
              <a:t>Hannafin</a:t>
            </a:r>
            <a:r>
              <a:rPr lang="en-US" sz="800" dirty="0">
                <a:latin typeface="S841Sans"/>
              </a:rPr>
              <a:t>, M. (2000). Student-Centered Learning Environments. In </a:t>
            </a:r>
            <a:r>
              <a:rPr lang="en-US" sz="800" dirty="0" err="1">
                <a:latin typeface="S841Sans"/>
              </a:rPr>
              <a:t>D.Jonassen</a:t>
            </a:r>
            <a:r>
              <a:rPr lang="en-US" sz="800" dirty="0">
                <a:latin typeface="S841Sans"/>
              </a:rPr>
              <a:t> and S. Land, (Eds), Theoretical Foundations of Learning Environments.</a:t>
            </a:r>
          </a:p>
          <a:p>
            <a:r>
              <a:rPr lang="fi-FI" sz="800" dirty="0" err="1">
                <a:latin typeface="S841Sans"/>
              </a:rPr>
              <a:t>Mahwah</a:t>
            </a:r>
            <a:r>
              <a:rPr lang="fi-FI" sz="800" dirty="0">
                <a:latin typeface="S841Sans"/>
              </a:rPr>
              <a:t>, NJ: Lawrence </a:t>
            </a:r>
            <a:r>
              <a:rPr lang="fi-FI" sz="800" dirty="0" err="1">
                <a:latin typeface="S841Sans"/>
              </a:rPr>
              <a:t>Erlbaum</a:t>
            </a:r>
            <a:r>
              <a:rPr lang="fi-FI" sz="800" dirty="0">
                <a:latin typeface="S841Sans"/>
              </a:rPr>
              <a:t> </a:t>
            </a:r>
            <a:r>
              <a:rPr lang="fi-FI" sz="800" dirty="0" err="1">
                <a:latin typeface="S841Sans"/>
              </a:rPr>
              <a:t>Associates</a:t>
            </a:r>
            <a:r>
              <a:rPr lang="fi-FI" sz="800" dirty="0">
                <a:latin typeface="S841Sans"/>
              </a:rPr>
              <a:t>.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288706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5EE862-03B4-4F6D-AFAC-9846BA9D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76"/>
            <a:ext cx="10515600" cy="1325563"/>
          </a:xfrm>
        </p:spPr>
        <p:txBody>
          <a:bodyPr/>
          <a:lstStyle/>
          <a:p>
            <a:r>
              <a:rPr lang="fi-FI" dirty="0"/>
              <a:t>Opetusmallien luokittelua (Virginia Tech)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4B2B7-E503-485F-9444-66E95AB6D835}"/>
              </a:ext>
            </a:extLst>
          </p:cNvPr>
          <p:cNvSpPr/>
          <p:nvPr/>
        </p:nvSpPr>
        <p:spPr>
          <a:xfrm>
            <a:off x="-20324" y="6612888"/>
            <a:ext cx="115670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b="1" dirty="0">
                <a:hlinkClick r:id="rId2"/>
              </a:rPr>
              <a:t>https://web.archive.org</a:t>
            </a:r>
            <a:r>
              <a:rPr lang="fi-FI" sz="1000" dirty="0">
                <a:hlinkClick r:id="rId2"/>
              </a:rPr>
              <a:t>/web/20070630055304/http://www.edtech.vt.edu/edtech/id/models/index.html</a:t>
            </a:r>
            <a:r>
              <a:rPr lang="fi-FI" sz="1000" dirty="0"/>
              <a:t> (Virginia Techin käytöstä poistunut sivu 2000 luvun alusta)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4BB75F7-442B-4CED-A736-F5345145DAD3}"/>
              </a:ext>
            </a:extLst>
          </p:cNvPr>
          <p:cNvSpPr/>
          <p:nvPr/>
        </p:nvSpPr>
        <p:spPr>
          <a:xfrm>
            <a:off x="1937016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DD4229-9292-4169-9D15-2FAE3E4BC845}"/>
              </a:ext>
            </a:extLst>
          </p:cNvPr>
          <p:cNvSpPr/>
          <p:nvPr/>
        </p:nvSpPr>
        <p:spPr>
          <a:xfrm>
            <a:off x="4940193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1A8DB3B-70B2-4772-8844-84DE98E8B5FF}"/>
              </a:ext>
            </a:extLst>
          </p:cNvPr>
          <p:cNvSpPr/>
          <p:nvPr/>
        </p:nvSpPr>
        <p:spPr>
          <a:xfrm rot="10800000">
            <a:off x="6012274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A070124-2857-4AC3-BFD7-E48BF7C559F5}"/>
              </a:ext>
            </a:extLst>
          </p:cNvPr>
          <p:cNvSpPr/>
          <p:nvPr/>
        </p:nvSpPr>
        <p:spPr>
          <a:xfrm rot="10800000">
            <a:off x="9245971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Picture 14" descr="Young boy with hand on face">
            <a:extLst>
              <a:ext uri="{FF2B5EF4-FFF2-40B4-BE49-F238E27FC236}">
                <a16:creationId xmlns:a16="http://schemas.microsoft.com/office/drawing/2014/main" id="{72D4D06D-C4EE-405E-BB55-D41D538B6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60" y="4775168"/>
            <a:ext cx="554170" cy="1814157"/>
          </a:xfrm>
          <a:prstGeom prst="rect">
            <a:avLst/>
          </a:prstGeom>
        </p:spPr>
      </p:pic>
      <p:pic>
        <p:nvPicPr>
          <p:cNvPr id="17" name="Picture 16" descr="Young boy writing">
            <a:extLst>
              <a:ext uri="{FF2B5EF4-FFF2-40B4-BE49-F238E27FC236}">
                <a16:creationId xmlns:a16="http://schemas.microsoft.com/office/drawing/2014/main" id="{D3C7B1B5-25FA-430D-915E-71CA06357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70" y="4472718"/>
            <a:ext cx="943090" cy="1992705"/>
          </a:xfrm>
          <a:prstGeom prst="rect">
            <a:avLst/>
          </a:prstGeom>
        </p:spPr>
      </p:pic>
      <p:pic>
        <p:nvPicPr>
          <p:cNvPr id="19" name="Picture 18" descr="Young girl crossed arms">
            <a:extLst>
              <a:ext uri="{FF2B5EF4-FFF2-40B4-BE49-F238E27FC236}">
                <a16:creationId xmlns:a16="http://schemas.microsoft.com/office/drawing/2014/main" id="{545E645A-0D77-441D-A331-8229BD131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85" y="4733173"/>
            <a:ext cx="609407" cy="1814157"/>
          </a:xfrm>
          <a:prstGeom prst="rect">
            <a:avLst/>
          </a:prstGeom>
        </p:spPr>
      </p:pic>
      <p:pic>
        <p:nvPicPr>
          <p:cNvPr id="21" name="Picture 20" descr="Young school girl smiling with phone">
            <a:extLst>
              <a:ext uri="{FF2B5EF4-FFF2-40B4-BE49-F238E27FC236}">
                <a16:creationId xmlns:a16="http://schemas.microsoft.com/office/drawing/2014/main" id="{CAE02E5D-51F3-43E6-93AA-4DEEE5E3D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379" y="4628992"/>
            <a:ext cx="472200" cy="1780891"/>
          </a:xfrm>
          <a:prstGeom prst="rect">
            <a:avLst/>
          </a:prstGeom>
        </p:spPr>
      </p:pic>
      <p:pic>
        <p:nvPicPr>
          <p:cNvPr id="23" name="Picture 22" descr="Young school girl raising hand">
            <a:extLst>
              <a:ext uri="{FF2B5EF4-FFF2-40B4-BE49-F238E27FC236}">
                <a16:creationId xmlns:a16="http://schemas.microsoft.com/office/drawing/2014/main" id="{F5C9CA21-CDF5-4DB5-ADEC-8016EC3D8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77" y="4291932"/>
            <a:ext cx="776360" cy="2297393"/>
          </a:xfrm>
          <a:prstGeom prst="rect">
            <a:avLst/>
          </a:prstGeom>
        </p:spPr>
      </p:pic>
      <p:pic>
        <p:nvPicPr>
          <p:cNvPr id="25" name="Picture 24" descr="Young girl using phone">
            <a:extLst>
              <a:ext uri="{FF2B5EF4-FFF2-40B4-BE49-F238E27FC236}">
                <a16:creationId xmlns:a16="http://schemas.microsoft.com/office/drawing/2014/main" id="{343FD488-A2C7-4E85-88FA-B845C7E4E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97" y="4574102"/>
            <a:ext cx="826983" cy="1963269"/>
          </a:xfrm>
          <a:prstGeom prst="rect">
            <a:avLst/>
          </a:prstGeom>
        </p:spPr>
      </p:pic>
      <p:pic>
        <p:nvPicPr>
          <p:cNvPr id="27" name="Picture 26" descr="Young school girl raising fist">
            <a:extLst>
              <a:ext uri="{FF2B5EF4-FFF2-40B4-BE49-F238E27FC236}">
                <a16:creationId xmlns:a16="http://schemas.microsoft.com/office/drawing/2014/main" id="{D41C7507-AFE1-49B5-B333-3C06646FD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1" y="4500170"/>
            <a:ext cx="689617" cy="2038536"/>
          </a:xfrm>
          <a:prstGeom prst="rect">
            <a:avLst/>
          </a:prstGeom>
        </p:spPr>
      </p:pic>
      <p:pic>
        <p:nvPicPr>
          <p:cNvPr id="29" name="Picture 28" descr="Young boy hand on forehead">
            <a:extLst>
              <a:ext uri="{FF2B5EF4-FFF2-40B4-BE49-F238E27FC236}">
                <a16:creationId xmlns:a16="http://schemas.microsoft.com/office/drawing/2014/main" id="{2966060F-8439-4CF7-B0E6-0F7FF02978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91" y="4574102"/>
            <a:ext cx="876230" cy="2038536"/>
          </a:xfrm>
          <a:prstGeom prst="rect">
            <a:avLst/>
          </a:prstGeom>
        </p:spPr>
      </p:pic>
      <p:pic>
        <p:nvPicPr>
          <p:cNvPr id="31" name="Picture 30" descr="Young school girl with hand on face">
            <a:extLst>
              <a:ext uri="{FF2B5EF4-FFF2-40B4-BE49-F238E27FC236}">
                <a16:creationId xmlns:a16="http://schemas.microsoft.com/office/drawing/2014/main" id="{7C68CEFE-57D3-4A93-BD37-9EA3391271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70" y="4362977"/>
            <a:ext cx="919083" cy="2189816"/>
          </a:xfrm>
          <a:prstGeom prst="rect">
            <a:avLst/>
          </a:prstGeom>
        </p:spPr>
      </p:pic>
      <p:pic>
        <p:nvPicPr>
          <p:cNvPr id="33" name="Picture 32" descr="Young boy thumbs down">
            <a:extLst>
              <a:ext uri="{FF2B5EF4-FFF2-40B4-BE49-F238E27FC236}">
                <a16:creationId xmlns:a16="http://schemas.microsoft.com/office/drawing/2014/main" id="{CAC2D647-0863-48CF-BB1C-C0BF600D7A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4" y="4656251"/>
            <a:ext cx="910352" cy="188245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E9E727D-5594-460F-BE2F-462E9C6A3BED}"/>
              </a:ext>
            </a:extLst>
          </p:cNvPr>
          <p:cNvSpPr/>
          <p:nvPr/>
        </p:nvSpPr>
        <p:spPr>
          <a:xfrm>
            <a:off x="597980" y="2950505"/>
            <a:ext cx="4167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Opettajakeskeinen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744861-1AA0-47D7-B1EF-4055DECD7E12}"/>
              </a:ext>
            </a:extLst>
          </p:cNvPr>
          <p:cNvSpPr/>
          <p:nvPr/>
        </p:nvSpPr>
        <p:spPr>
          <a:xfrm>
            <a:off x="7839730" y="2956301"/>
            <a:ext cx="39683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Opiskelijakeskeinen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7" name="Picture 36" descr="Young businessman thinking">
            <a:extLst>
              <a:ext uri="{FF2B5EF4-FFF2-40B4-BE49-F238E27FC236}">
                <a16:creationId xmlns:a16="http://schemas.microsoft.com/office/drawing/2014/main" id="{E475C489-CA26-4D8B-9402-1416A2BD33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0" y="1218262"/>
            <a:ext cx="770968" cy="1746090"/>
          </a:xfrm>
          <a:prstGeom prst="rect">
            <a:avLst/>
          </a:prstGeom>
        </p:spPr>
      </p:pic>
      <p:pic>
        <p:nvPicPr>
          <p:cNvPr id="39" name="Picture 38" descr="Businessman thinking">
            <a:extLst>
              <a:ext uri="{FF2B5EF4-FFF2-40B4-BE49-F238E27FC236}">
                <a16:creationId xmlns:a16="http://schemas.microsoft.com/office/drawing/2014/main" id="{EAA71D4D-9272-4AC3-B7CA-0987DF7F00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93" y="1141483"/>
            <a:ext cx="621610" cy="1856049"/>
          </a:xfrm>
          <a:prstGeom prst="rect">
            <a:avLst/>
          </a:prstGeom>
        </p:spPr>
      </p:pic>
      <p:pic>
        <p:nvPicPr>
          <p:cNvPr id="41" name="Picture 40" descr="Old woman hands on hips">
            <a:extLst>
              <a:ext uri="{FF2B5EF4-FFF2-40B4-BE49-F238E27FC236}">
                <a16:creationId xmlns:a16="http://schemas.microsoft.com/office/drawing/2014/main" id="{06E89434-CE14-4777-96CD-A491919E6A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04" y="1289241"/>
            <a:ext cx="816039" cy="1685058"/>
          </a:xfrm>
          <a:prstGeom prst="rect">
            <a:avLst/>
          </a:prstGeom>
        </p:spPr>
      </p:pic>
      <p:pic>
        <p:nvPicPr>
          <p:cNvPr id="43" name="Picture 42" descr="Businessman cheering one hand">
            <a:extLst>
              <a:ext uri="{FF2B5EF4-FFF2-40B4-BE49-F238E27FC236}">
                <a16:creationId xmlns:a16="http://schemas.microsoft.com/office/drawing/2014/main" id="{5A8FF3AC-5750-4221-81E3-4A6A3589FD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41" y="1240986"/>
            <a:ext cx="594847" cy="1587768"/>
          </a:xfrm>
          <a:prstGeom prst="rect">
            <a:avLst/>
          </a:prstGeom>
        </p:spPr>
      </p:pic>
      <p:pic>
        <p:nvPicPr>
          <p:cNvPr id="45" name="Picture 44" descr="Young businessman holding sign smiling">
            <a:extLst>
              <a:ext uri="{FF2B5EF4-FFF2-40B4-BE49-F238E27FC236}">
                <a16:creationId xmlns:a16="http://schemas.microsoft.com/office/drawing/2014/main" id="{18915148-FE0C-4F5B-AED8-B9E57953A0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80" y="1368980"/>
            <a:ext cx="888026" cy="1650018"/>
          </a:xfrm>
          <a:prstGeom prst="rect">
            <a:avLst/>
          </a:prstGeom>
        </p:spPr>
      </p:pic>
      <p:pic>
        <p:nvPicPr>
          <p:cNvPr id="47" name="Picture 46" descr="Young casual woman using tablet">
            <a:extLst>
              <a:ext uri="{FF2B5EF4-FFF2-40B4-BE49-F238E27FC236}">
                <a16:creationId xmlns:a16="http://schemas.microsoft.com/office/drawing/2014/main" id="{8E325A89-77AA-4366-AB01-109DD5B15A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93" y="1136440"/>
            <a:ext cx="588306" cy="176144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7E45868-A6AA-46C7-B270-39EE46B6E944}"/>
              </a:ext>
            </a:extLst>
          </p:cNvPr>
          <p:cNvSpPr txBox="1"/>
          <p:nvPr/>
        </p:nvSpPr>
        <p:spPr>
          <a:xfrm>
            <a:off x="1243837" y="3619434"/>
            <a:ext cx="2578199" cy="6001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Opettajan suora opetus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Opiskelu omaan tahtiin opettajan materiaalien perusteella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F1BF5D-C504-4E54-9046-8D8892172C0F}"/>
              </a:ext>
            </a:extLst>
          </p:cNvPr>
          <p:cNvSpPr txBox="1"/>
          <p:nvPr/>
        </p:nvSpPr>
        <p:spPr>
          <a:xfrm>
            <a:off x="3096758" y="4270083"/>
            <a:ext cx="1964703" cy="938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Case opetus: realistiset ongelmat ratkottavana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Opetuksen </a:t>
            </a:r>
            <a:r>
              <a:rPr lang="fi-FI" sz="1100" dirty="0" err="1"/>
              <a:t>flippaus</a:t>
            </a:r>
            <a:r>
              <a:rPr lang="fi-FI" sz="1100" dirty="0"/>
              <a:t> (</a:t>
            </a:r>
            <a:r>
              <a:rPr lang="fi-FI" sz="1100" dirty="0" err="1"/>
              <a:t>Guided</a:t>
            </a:r>
            <a:r>
              <a:rPr lang="fi-FI" sz="1100" dirty="0"/>
              <a:t> design): materiaalin tutustuminen kotona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F04EE8-C23C-4FE1-B156-01C518E1EE7E}"/>
              </a:ext>
            </a:extLst>
          </p:cNvPr>
          <p:cNvSpPr txBox="1"/>
          <p:nvPr/>
        </p:nvSpPr>
        <p:spPr>
          <a:xfrm>
            <a:off x="3831910" y="403493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Välimalli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D3CAD9-B8F8-480D-BCA9-1AB9CD56AAB4}"/>
              </a:ext>
            </a:extLst>
          </p:cNvPr>
          <p:cNvSpPr txBox="1"/>
          <p:nvPr/>
        </p:nvSpPr>
        <p:spPr>
          <a:xfrm>
            <a:off x="4940193" y="3420988"/>
            <a:ext cx="2183001" cy="938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Ankkuroitu opetus: realistiset ongelmat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Kognitiivinen oppipoika-malli: jäljitellään </a:t>
            </a:r>
            <a:r>
              <a:rPr lang="fi-FI" sz="1100" dirty="0" err="1"/>
              <a:t>experttejä</a:t>
            </a: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Yhteisölliset projektit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F2A9BCB-E313-4E59-A986-6DEECF260C11}"/>
              </a:ext>
            </a:extLst>
          </p:cNvPr>
          <p:cNvSpPr/>
          <p:nvPr/>
        </p:nvSpPr>
        <p:spPr>
          <a:xfrm>
            <a:off x="4905753" y="2827491"/>
            <a:ext cx="2361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Sosiaalinen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AB445C-D38A-47E5-B25C-62C1EF356DE0}"/>
              </a:ext>
            </a:extLst>
          </p:cNvPr>
          <p:cNvSpPr txBox="1"/>
          <p:nvPr/>
        </p:nvSpPr>
        <p:spPr>
          <a:xfrm>
            <a:off x="7119316" y="4390447"/>
            <a:ext cx="2183001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Konstruktionistiset mallit: opitaan tekemällä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67AADF-D9F3-492B-AA65-9318F2C3156D}"/>
              </a:ext>
            </a:extLst>
          </p:cNvPr>
          <p:cNvSpPr txBox="1"/>
          <p:nvPr/>
        </p:nvSpPr>
        <p:spPr>
          <a:xfrm>
            <a:off x="7369037" y="417831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Välimalli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700FD58-6C42-4936-AEB9-5A41285FD3A5}"/>
              </a:ext>
            </a:extLst>
          </p:cNvPr>
          <p:cNvSpPr txBox="1"/>
          <p:nvPr/>
        </p:nvSpPr>
        <p:spPr>
          <a:xfrm>
            <a:off x="8773973" y="3592591"/>
            <a:ext cx="2183001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Ongelmalähtöinen oppiminen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Digitaaliset oppimisympäristöt (ei tarkoita pelkkiä videoneuvotteluvälineitä)</a:t>
            </a:r>
          </a:p>
        </p:txBody>
      </p:sp>
    </p:spTree>
    <p:extLst>
      <p:ext uri="{BB962C8B-B14F-4D97-AF65-F5344CB8AC3E}">
        <p14:creationId xmlns:p14="http://schemas.microsoft.com/office/powerpoint/2010/main" val="1238057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8BE56-9964-4CDA-BDC8-B94BF5F5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Oppimisympäristön rakennusosat (</a:t>
            </a:r>
            <a:r>
              <a:rPr lang="fi-FI" dirty="0" err="1"/>
              <a:t>Perkins</a:t>
            </a:r>
            <a:r>
              <a:rPr lang="fi-FI" dirty="0"/>
              <a:t>, 1991)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B4182-5BDD-4317-A31A-858C2057A8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b="1" dirty="0"/>
              <a:t>Tiedon varastot </a:t>
            </a:r>
            <a:r>
              <a:rPr lang="fi-FI" dirty="0"/>
              <a:t>(oppikirjat, videot, verkkotyökalut </a:t>
            </a:r>
            <a:r>
              <a:rPr lang="fi-FI" dirty="0" err="1"/>
              <a:t>jne</a:t>
            </a:r>
            <a:r>
              <a:rPr lang="fi-FI" dirty="0"/>
              <a:t>)</a:t>
            </a:r>
          </a:p>
          <a:p>
            <a:r>
              <a:rPr lang="fi-FI" b="1" dirty="0"/>
              <a:t>Informaation käsittely- ja muistiinpanovälineet </a:t>
            </a:r>
            <a:r>
              <a:rPr lang="fi-FI" dirty="0"/>
              <a:t>(muistilaput, käsitekartat, toimisto-ohjelmat jne..)</a:t>
            </a:r>
          </a:p>
          <a:p>
            <a:r>
              <a:rPr lang="fi-FI" b="1" dirty="0"/>
              <a:t>Ilmiömaailmat </a:t>
            </a:r>
            <a:r>
              <a:rPr lang="fi-FI" dirty="0"/>
              <a:t>(alueet ja objektit, jotka on tarkoitettu ilmiöiden esilletuomiseen, havaintojen tekemiseen ja </a:t>
            </a:r>
            <a:r>
              <a:rPr lang="fi-FI" dirty="0" err="1"/>
              <a:t>mannipulointiin</a:t>
            </a:r>
            <a:r>
              <a:rPr lang="fi-FI" dirty="0"/>
              <a:t>, ESIM. simulaatiot)</a:t>
            </a:r>
          </a:p>
          <a:p>
            <a:r>
              <a:rPr lang="fi-FI" b="1" dirty="0"/>
              <a:t>Fyysiset välineet: </a:t>
            </a:r>
            <a:r>
              <a:rPr lang="fi-FI" dirty="0"/>
              <a:t>rakennussarjat, elektroniikka, työkalut, robotiikka</a:t>
            </a:r>
          </a:p>
          <a:p>
            <a:r>
              <a:rPr lang="fi-FI" b="1" dirty="0"/>
              <a:t>Oppimisprosessien johtamisen välineet/mallit </a:t>
            </a:r>
            <a:r>
              <a:rPr lang="fi-FI" dirty="0"/>
              <a:t>(esim. tehtävän anto, ohjaus, arviointi, palaute </a:t>
            </a:r>
            <a:r>
              <a:rPr lang="fi-FI" dirty="0" err="1"/>
              <a:t>jne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A59924-9528-4261-934A-7CBD0DF870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190721"/>
            <a:ext cx="3784551" cy="5447969"/>
          </a:xfrm>
          <a:prstGeom prst="rect">
            <a:avLst/>
          </a:prstGeom>
        </p:spPr>
      </p:pic>
      <p:pic>
        <p:nvPicPr>
          <p:cNvPr id="3074" name="Picture 2" descr="David Perkins">
            <a:extLst>
              <a:ext uri="{FF2B5EF4-FFF2-40B4-BE49-F238E27FC236}">
                <a16:creationId xmlns:a16="http://schemas.microsoft.com/office/drawing/2014/main" id="{97C0068F-2E0F-452A-AA6F-69F4DE9B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74" y="1445952"/>
            <a:ext cx="1983047" cy="19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8407CD-075B-460A-B817-F16802CE69ED}"/>
              </a:ext>
            </a:extLst>
          </p:cNvPr>
          <p:cNvSpPr/>
          <p:nvPr/>
        </p:nvSpPr>
        <p:spPr>
          <a:xfrm>
            <a:off x="10069276" y="3428999"/>
            <a:ext cx="1872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https://www.gse.harvard.edu/faculty/david-perkins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0627F0-4239-4AE1-8FF3-31D47C05B6D6}"/>
              </a:ext>
            </a:extLst>
          </p:cNvPr>
          <p:cNvSpPr/>
          <p:nvPr/>
        </p:nvSpPr>
        <p:spPr>
          <a:xfrm>
            <a:off x="78390" y="6311900"/>
            <a:ext cx="56969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Perkins, D. N. (1991). Technology meets constructivism: Do they make a marriage?. </a:t>
            </a:r>
            <a:r>
              <a:rPr lang="en-US" sz="1100" i="1" dirty="0"/>
              <a:t>Educational technology</a:t>
            </a:r>
            <a:r>
              <a:rPr lang="en-US" sz="1100" dirty="0"/>
              <a:t>, </a:t>
            </a:r>
            <a:r>
              <a:rPr lang="en-US" sz="1100" i="1" dirty="0"/>
              <a:t>31</a:t>
            </a:r>
            <a:r>
              <a:rPr lang="en-US" sz="1100" dirty="0"/>
              <a:t>(5), 18-23.</a:t>
            </a:r>
            <a:r>
              <a:rPr lang="fi-FI" sz="1100" dirty="0"/>
              <a:t> </a:t>
            </a:r>
            <a:r>
              <a:rPr lang="fi-FI" sz="1100" dirty="0">
                <a:hlinkClick r:id="rId4"/>
              </a:rPr>
              <a:t>https://www.jstor.org/stable/pdf/44427516.pdf</a:t>
            </a:r>
            <a:r>
              <a:rPr lang="fi-FI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130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7912-18DA-4147-B02E-397C392A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" y="196376"/>
            <a:ext cx="8797159" cy="896116"/>
          </a:xfrm>
        </p:spPr>
        <p:txBody>
          <a:bodyPr>
            <a:normAutofit fontScale="90000"/>
          </a:bodyPr>
          <a:lstStyle/>
          <a:p>
            <a:r>
              <a:rPr lang="fi-FI" dirty="0"/>
              <a:t>Avoimen* oppimisympäristön suunnittelu</a:t>
            </a:r>
            <a:br>
              <a:rPr lang="fi-FI" dirty="0"/>
            </a:br>
            <a:r>
              <a:rPr lang="fi-FI" sz="1800" dirty="0"/>
              <a:t>*ei tarkoita nyt koulurakennusta ;)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4CDA897-3D84-46DC-BE76-46F78E1E3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3897942"/>
              </p:ext>
            </p:extLst>
          </p:nvPr>
        </p:nvGraphicFramePr>
        <p:xfrm>
          <a:off x="-1010745" y="10279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EE16CA5-3785-4D52-8445-0EA592C43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745" y="813890"/>
            <a:ext cx="3341242" cy="45241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364F10-99B1-4294-B1C8-30C165F7AA5B}"/>
              </a:ext>
            </a:extLst>
          </p:cNvPr>
          <p:cNvSpPr/>
          <p:nvPr/>
        </p:nvSpPr>
        <p:spPr>
          <a:xfrm>
            <a:off x="6621517" y="5569132"/>
            <a:ext cx="5423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Hannafin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Land, S., &amp; Oliver, K. (1999). Open learning environments: Foundations, methods, and models.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Instructional-design theories and models: A new paradigm of instructional theory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115-140.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8"/>
              </a:rPr>
              <a:t>https://www.researchgate.net/publication/237035032_Open_Learning_Environments_Foundations_methods_and_models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endParaRPr lang="fi-FI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2C1A2F-D211-4306-A678-E58FCA4BC01E}"/>
              </a:ext>
            </a:extLst>
          </p:cNvPr>
          <p:cNvSpPr/>
          <p:nvPr/>
        </p:nvSpPr>
        <p:spPr>
          <a:xfrm>
            <a:off x="5607966" y="1262302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28AA5-66AC-4D2F-807D-3978C3F7EE0C}"/>
              </a:ext>
            </a:extLst>
          </p:cNvPr>
          <p:cNvSpPr/>
          <p:nvPr/>
        </p:nvSpPr>
        <p:spPr>
          <a:xfrm>
            <a:off x="5607966" y="2585741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DD8A79-0399-4BD5-A45D-A056C29F5BB8}"/>
              </a:ext>
            </a:extLst>
          </p:cNvPr>
          <p:cNvSpPr/>
          <p:nvPr/>
        </p:nvSpPr>
        <p:spPr>
          <a:xfrm>
            <a:off x="5601307" y="4014583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3C251C-C916-4A3D-82C7-27523BC68C9E}"/>
              </a:ext>
            </a:extLst>
          </p:cNvPr>
          <p:cNvSpPr/>
          <p:nvPr/>
        </p:nvSpPr>
        <p:spPr>
          <a:xfrm>
            <a:off x="5607966" y="5338185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540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C2829-C6FA-4699-9AF7-44F84C2D86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Resurssit ja työkalut ovat olennainen osa oppimisympäristöä (myös normaaliaikana)</a:t>
            </a:r>
          </a:p>
        </p:txBody>
      </p:sp>
    </p:spTree>
    <p:extLst>
      <p:ext uri="{BB962C8B-B14F-4D97-AF65-F5344CB8AC3E}">
        <p14:creationId xmlns:p14="http://schemas.microsoft.com/office/powerpoint/2010/main" val="680485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2F14EE-1664-4EB9-BF7F-707E77F8B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64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4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4129AEA-461F-4BC1-BE6F-00029FBFB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565"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BC80D-0D97-43C4-BA9F-3C24174A8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36" y="457200"/>
            <a:ext cx="78205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56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701035-F282-490E-92DF-9285B4A60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33" y="0"/>
            <a:ext cx="480426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84CDC1-D459-48D1-ACF4-8472B10E445F}"/>
              </a:ext>
            </a:extLst>
          </p:cNvPr>
          <p:cNvSpPr/>
          <p:nvPr/>
        </p:nvSpPr>
        <p:spPr>
          <a:xfrm>
            <a:off x="7955281" y="5846544"/>
            <a:ext cx="400228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i-FI" sz="1200" dirty="0" err="1">
                <a:hlinkClick r:id="rId3"/>
              </a:rPr>
              <a:t>Churches</a:t>
            </a:r>
            <a:r>
              <a:rPr lang="fi-FI" sz="1200" dirty="0">
                <a:hlinkClick r:id="rId3"/>
              </a:rPr>
              <a:t>, A. (2010) </a:t>
            </a:r>
            <a:r>
              <a:rPr lang="fi-FI" sz="1200" dirty="0" err="1">
                <a:hlinkClick r:id="rId3"/>
              </a:rPr>
              <a:t>Bloom’s</a:t>
            </a:r>
            <a:r>
              <a:rPr lang="fi-FI" sz="1200" dirty="0">
                <a:hlinkClick r:id="rId3"/>
              </a:rPr>
              <a:t> Digital </a:t>
            </a:r>
            <a:r>
              <a:rPr lang="fi-FI" sz="1200" dirty="0" err="1">
                <a:hlinkClick r:id="rId3"/>
              </a:rPr>
              <a:t>Taxonomy</a:t>
            </a:r>
            <a:br>
              <a:rPr lang="fi-FI" sz="1200" dirty="0">
                <a:hlinkClick r:id="rId3"/>
              </a:rPr>
            </a:br>
            <a:r>
              <a:rPr lang="fi-FI" sz="1200" dirty="0">
                <a:hlinkClick r:id="rId3"/>
              </a:rPr>
              <a:t>https://www.researchgate.net/publication/228381038_Bloom's_Digital_Taxonomy</a:t>
            </a:r>
            <a:r>
              <a:rPr lang="fi-FI" sz="1200" dirty="0"/>
              <a:t>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F8EC210-2D35-4A93-9CEC-30865C83E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3117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i-FI" alt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A09B6EE-606B-4D95-B0B9-698EE5813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00" y="50215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i-FI" altLang="fi-FI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i-FI" alt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44AE87E-C0F5-4036-9970-55B49FB24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6" y="0"/>
            <a:ext cx="6606943" cy="66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37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59C4-EEEB-4873-93A6-E53DE1DD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679" y="643467"/>
            <a:ext cx="3370495" cy="5571066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62000-771F-473B-AB73-89B279AF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63" y="643467"/>
            <a:ext cx="3885818" cy="55710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69DFF3-A47A-4AE1-87B6-0AEBCADAE3BC}"/>
              </a:ext>
            </a:extLst>
          </p:cNvPr>
          <p:cNvSpPr/>
          <p:nvPr/>
        </p:nvSpPr>
        <p:spPr>
          <a:xfrm>
            <a:off x="314054" y="6334780"/>
            <a:ext cx="11242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effectLst/>
                <a:latin typeface="archivo_narrowregular"/>
              </a:rPr>
              <a:t>National Academies of Sciences, Engineering, and Medicine. 2018. </a:t>
            </a:r>
            <a:r>
              <a:rPr lang="en-US" sz="1400" b="0" i="1" dirty="0">
                <a:solidFill>
                  <a:schemeClr val="bg1"/>
                </a:solidFill>
                <a:effectLst/>
                <a:latin typeface="archivo_narrowregular"/>
              </a:rPr>
              <a:t>How People Learn II: Learners, Contexts, and Cultures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chivo_narrowregular"/>
              </a:rPr>
              <a:t>. Washington, DC: The National Academies Press.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chivo_narrow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https://doi.org/10.17226/24783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chivo_narrowregular"/>
              </a:rPr>
              <a:t>. FREE ONLINE ACCESS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6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C2829-C6FA-4699-9AF7-44F84C2D86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br>
              <a:rPr lang="fi-FI" dirty="0"/>
            </a:b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Oppiminen on se tärkein juttu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AFE2D-DD73-4D83-982D-D3C2EC0B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Opettaja pyrkii omalla toiminnallaan auttamaan oppijaa oppimaan. Mitä se oppiminen oikeastaan on? </a:t>
            </a:r>
          </a:p>
        </p:txBody>
      </p:sp>
    </p:spTree>
    <p:extLst>
      <p:ext uri="{BB962C8B-B14F-4D97-AF65-F5344CB8AC3E}">
        <p14:creationId xmlns:p14="http://schemas.microsoft.com/office/powerpoint/2010/main" val="3620214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D9300-CBD1-4CD8-A578-2FDDCB140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9" r="2" b="2580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4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3D25B5-B33D-4804-B0AD-6BD1ACEE122B}"/>
              </a:ext>
            </a:extLst>
          </p:cNvPr>
          <p:cNvSpPr txBox="1"/>
          <p:nvPr/>
        </p:nvSpPr>
        <p:spPr>
          <a:xfrm>
            <a:off x="199940" y="1255222"/>
            <a:ext cx="368263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TABLE OF CONTENTS:</a:t>
            </a:r>
          </a:p>
          <a:p>
            <a:pPr marL="514350" indent="-514350">
              <a:buAutoNum type="arabicPeriod"/>
            </a:pPr>
            <a:r>
              <a:rPr lang="fi-FI" sz="2800" dirty="0">
                <a:solidFill>
                  <a:schemeClr val="bg1"/>
                </a:solidFill>
              </a:rPr>
              <a:t>Creative </a:t>
            </a:r>
            <a:r>
              <a:rPr lang="fi-FI" sz="2800" dirty="0" err="1">
                <a:solidFill>
                  <a:schemeClr val="bg1"/>
                </a:solidFill>
              </a:rPr>
              <a:t>Commons</a:t>
            </a:r>
            <a:endParaRPr lang="fi-FI" sz="28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fi-FI" sz="2800" dirty="0">
                <a:solidFill>
                  <a:schemeClr val="bg1"/>
                </a:solidFill>
              </a:rPr>
              <a:t>Open </a:t>
            </a:r>
            <a:r>
              <a:rPr lang="fi-FI" sz="2800" dirty="0" err="1">
                <a:solidFill>
                  <a:schemeClr val="bg1"/>
                </a:solidFill>
              </a:rPr>
              <a:t>Educational</a:t>
            </a:r>
            <a:r>
              <a:rPr lang="fi-FI" sz="2800" dirty="0">
                <a:solidFill>
                  <a:schemeClr val="bg1"/>
                </a:solidFill>
              </a:rPr>
              <a:t> Resources (OER)</a:t>
            </a:r>
          </a:p>
          <a:p>
            <a:pPr marL="514350" indent="-514350">
              <a:buAutoNum type="arabicPeriod"/>
            </a:pPr>
            <a:r>
              <a:rPr lang="fi-FI" sz="2800" dirty="0">
                <a:solidFill>
                  <a:schemeClr val="bg1"/>
                </a:solidFill>
              </a:rPr>
              <a:t>How to </a:t>
            </a:r>
            <a:r>
              <a:rPr lang="fi-FI" sz="2800" dirty="0" err="1">
                <a:solidFill>
                  <a:schemeClr val="bg1"/>
                </a:solidFill>
              </a:rPr>
              <a:t>author</a:t>
            </a:r>
            <a:r>
              <a:rPr lang="fi-FI" sz="2800" dirty="0">
                <a:solidFill>
                  <a:schemeClr val="bg1"/>
                </a:solidFill>
              </a:rPr>
              <a:t> OER </a:t>
            </a:r>
            <a:r>
              <a:rPr lang="fi-FI" sz="2800" dirty="0" err="1">
                <a:solidFill>
                  <a:schemeClr val="bg1"/>
                </a:solidFill>
              </a:rPr>
              <a:t>content</a:t>
            </a:r>
            <a:endParaRPr lang="fi-FI" sz="28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fi-FI" sz="2800" dirty="0" err="1">
                <a:solidFill>
                  <a:schemeClr val="bg1"/>
                </a:solidFill>
              </a:rPr>
              <a:t>Other</a:t>
            </a:r>
            <a:r>
              <a:rPr lang="fi-FI" sz="2800" dirty="0">
                <a:solidFill>
                  <a:schemeClr val="bg1"/>
                </a:solidFill>
              </a:rPr>
              <a:t> OER </a:t>
            </a:r>
            <a:r>
              <a:rPr lang="fi-FI" sz="2800" dirty="0" err="1">
                <a:solidFill>
                  <a:schemeClr val="bg1"/>
                </a:solidFill>
              </a:rPr>
              <a:t>communities</a:t>
            </a:r>
            <a:r>
              <a:rPr lang="fi-FI" sz="2800" dirty="0">
                <a:solidFill>
                  <a:schemeClr val="bg1"/>
                </a:solidFill>
              </a:rPr>
              <a:t> and </a:t>
            </a:r>
            <a:r>
              <a:rPr lang="fi-FI" sz="2800" dirty="0" err="1">
                <a:solidFill>
                  <a:schemeClr val="bg1"/>
                </a:solidFill>
              </a:rPr>
              <a:t>repositories</a:t>
            </a:r>
            <a:endParaRPr lang="fi-FI" sz="28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fi-FI" sz="28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https://spark.adobe.com/page/zfY0A3oxL4T8W/</a:t>
            </a:r>
            <a:r>
              <a:rPr lang="fi-FI" sz="24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381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B50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296D4A-4460-4267-AC8F-EC68B5ED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 err="1">
                <a:solidFill>
                  <a:srgbClr val="3B5049"/>
                </a:solidFill>
              </a:rPr>
              <a:t>Tutustu</a:t>
            </a:r>
            <a:r>
              <a:rPr lang="en-US" sz="5800" dirty="0">
                <a:solidFill>
                  <a:srgbClr val="3B5049"/>
                </a:solidFill>
              </a:rPr>
              <a:t> </a:t>
            </a:r>
            <a:r>
              <a:rPr lang="en-US" sz="5800" dirty="0" err="1">
                <a:solidFill>
                  <a:srgbClr val="3B5049"/>
                </a:solidFill>
              </a:rPr>
              <a:t>tekemääni</a:t>
            </a:r>
            <a:r>
              <a:rPr lang="en-US" sz="5800" dirty="0">
                <a:solidFill>
                  <a:srgbClr val="3B5049"/>
                </a:solidFill>
              </a:rPr>
              <a:t> </a:t>
            </a:r>
            <a:r>
              <a:rPr lang="en-US" sz="5800" dirty="0" err="1">
                <a:solidFill>
                  <a:srgbClr val="3B5049"/>
                </a:solidFill>
              </a:rPr>
              <a:t>koosteeseen</a:t>
            </a:r>
            <a:r>
              <a:rPr lang="en-US" sz="5800" dirty="0">
                <a:solidFill>
                  <a:srgbClr val="3B5049"/>
                </a:solidFill>
              </a:rPr>
              <a:t>:</a:t>
            </a:r>
            <a:br>
              <a:rPr lang="en-US" sz="5800" dirty="0">
                <a:solidFill>
                  <a:srgbClr val="3B5049"/>
                </a:solidFill>
              </a:rPr>
            </a:br>
            <a:r>
              <a:rPr lang="en-US" sz="2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https://sites.google.com/edu.oulu.fi/etaopetuksen-a-b-c-d-x</a:t>
            </a:r>
            <a:r>
              <a:rPr lang="en-US" sz="27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3A4D2-B480-459F-9B74-3514D290D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" r="8608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C2829-C6FA-4699-9AF7-44F84C2D86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Opettaja muovailee oppimisprosesseja ja oppimista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AFE2D-DD73-4D83-982D-D3C2EC0B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Opettaminen ei ole enää 2020-luvulla niinkään opettamista, vaan pikemmin itse oppimisen ja oppimisprosessien suunnittelua. Tehtävät ja materiaalit ovat edelleen osa kokonaisuutta. </a:t>
            </a:r>
          </a:p>
        </p:txBody>
      </p:sp>
    </p:spTree>
    <p:extLst>
      <p:ext uri="{BB962C8B-B14F-4D97-AF65-F5344CB8AC3E}">
        <p14:creationId xmlns:p14="http://schemas.microsoft.com/office/powerpoint/2010/main" val="614821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58F0A7-38A7-4579-901B-00DCDBB1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365125"/>
            <a:ext cx="6731845" cy="1325563"/>
          </a:xfrm>
        </p:spPr>
        <p:txBody>
          <a:bodyPr/>
          <a:lstStyle/>
          <a:p>
            <a:r>
              <a:rPr lang="fi-FI" dirty="0"/>
              <a:t>Neliosainen opetuksen suunnittelumalli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7B88C7-EF18-463A-B639-107B108D0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735" y="0"/>
            <a:ext cx="4846265" cy="685800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26F4B97E-E697-47E4-8606-E0432EBBAFD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0" y="1859440"/>
            <a:ext cx="6218630" cy="437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75734A-1F25-4A66-BA21-4710D7A98CB5}"/>
              </a:ext>
            </a:extLst>
          </p:cNvPr>
          <p:cNvSpPr/>
          <p:nvPr/>
        </p:nvSpPr>
        <p:spPr>
          <a:xfrm>
            <a:off x="141838" y="6277431"/>
            <a:ext cx="72038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Van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Merriënboer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 J. G. (2019). The four-component instructional design model: An overview of its main design principles.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Maastricht: Maastricht University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CC-BY-ND. 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4"/>
              </a:rPr>
              <a:t>https://www.4cid.org/wp-content/uploads/2021/04/vanmerrienboer-4cid-overview-of-main-design-principles-2021.pdf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endParaRPr lang="fi-FI" sz="9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99CFED-D27E-4527-941A-382186490D99}"/>
              </a:ext>
            </a:extLst>
          </p:cNvPr>
          <p:cNvSpPr/>
          <p:nvPr/>
        </p:nvSpPr>
        <p:spPr>
          <a:xfrm>
            <a:off x="8520863" y="6346680"/>
            <a:ext cx="352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https://www.4cid.org/publications/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65A4B-242E-4365-8179-AC78CED458C4}"/>
              </a:ext>
            </a:extLst>
          </p:cNvPr>
          <p:cNvSpPr txBox="1"/>
          <p:nvPr/>
        </p:nvSpPr>
        <p:spPr>
          <a:xfrm>
            <a:off x="1493822" y="1786702"/>
            <a:ext cx="80682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Tehtävät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F27E5-62CD-4CC1-ACED-B54E31BDEFD9}"/>
              </a:ext>
            </a:extLst>
          </p:cNvPr>
          <p:cNvSpPr txBox="1"/>
          <p:nvPr/>
        </p:nvSpPr>
        <p:spPr>
          <a:xfrm>
            <a:off x="5131806" y="1763426"/>
            <a:ext cx="196521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Täydentävät osatehtävät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E2C2B8-8C28-482A-8A55-1CC65EC915A7}"/>
              </a:ext>
            </a:extLst>
          </p:cNvPr>
          <p:cNvSpPr txBox="1"/>
          <p:nvPr/>
        </p:nvSpPr>
        <p:spPr>
          <a:xfrm>
            <a:off x="1897234" y="4953906"/>
            <a:ext cx="9972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Taustatieto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3691C-518E-4E00-8B4D-227C2E627B9B}"/>
              </a:ext>
            </a:extLst>
          </p:cNvPr>
          <p:cNvSpPr txBox="1"/>
          <p:nvPr/>
        </p:nvSpPr>
        <p:spPr>
          <a:xfrm>
            <a:off x="4771497" y="4955566"/>
            <a:ext cx="275819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Oppimista ja toimintaa tukeva tieto</a:t>
            </a:r>
          </a:p>
        </p:txBody>
      </p:sp>
    </p:spTree>
    <p:extLst>
      <p:ext uri="{BB962C8B-B14F-4D97-AF65-F5344CB8AC3E}">
        <p14:creationId xmlns:p14="http://schemas.microsoft.com/office/powerpoint/2010/main" val="3201390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1">
            <a:extLst>
              <a:ext uri="{FF2B5EF4-FFF2-40B4-BE49-F238E27FC236}">
                <a16:creationId xmlns:a16="http://schemas.microsoft.com/office/drawing/2014/main" id="{F30A3BCE-2078-4301-A5D9-7CEAE50709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340" y="798848"/>
            <a:ext cx="4317088" cy="55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F90886-1384-49EB-9B26-6631CB79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8" y="365125"/>
            <a:ext cx="6924502" cy="1748199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1"/>
                </a:solidFill>
              </a:rPr>
              <a:t>Kymmenen askelman esimerkki 4CID mallin hyödyntämisestä (hyvä artikkeli)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8CB3A01-3989-466E-9222-8614FA9528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3700" y="2284240"/>
            <a:ext cx="5732300" cy="41531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5ACCCD-B377-412E-B532-24E034260BC1}"/>
              </a:ext>
            </a:extLst>
          </p:cNvPr>
          <p:cNvSpPr/>
          <p:nvPr/>
        </p:nvSpPr>
        <p:spPr>
          <a:xfrm>
            <a:off x="6096000" y="64373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b="0" i="0" dirty="0" err="1">
                <a:solidFill>
                  <a:srgbClr val="333333"/>
                </a:solidFill>
                <a:effectLst/>
                <a:latin typeface="-apple-system"/>
              </a:rPr>
              <a:t>Frerejean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-apple-system"/>
              </a:rPr>
              <a:t>, J., van </a:t>
            </a:r>
            <a:r>
              <a:rPr lang="en-US" sz="900" b="0" i="0" dirty="0" err="1">
                <a:solidFill>
                  <a:srgbClr val="333333"/>
                </a:solidFill>
                <a:effectLst/>
                <a:latin typeface="-apple-system"/>
              </a:rPr>
              <a:t>Geel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-apple-system"/>
              </a:rPr>
              <a:t>, M., </a:t>
            </a:r>
            <a:r>
              <a:rPr lang="en-US" sz="900" b="0" i="0" dirty="0" err="1">
                <a:solidFill>
                  <a:srgbClr val="333333"/>
                </a:solidFill>
                <a:effectLst/>
                <a:latin typeface="-apple-system"/>
              </a:rPr>
              <a:t>Keuning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-apple-system"/>
              </a:rPr>
              <a:t>, T. </a:t>
            </a:r>
            <a:r>
              <a:rPr lang="en-US" sz="900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-apple-system"/>
              </a:rPr>
              <a:t> Ten steps to 4C/ID: training differentiation skills in a professional development program for teachers. </a:t>
            </a:r>
            <a:r>
              <a:rPr lang="en-US" sz="900" b="0" i="1" dirty="0" err="1">
                <a:solidFill>
                  <a:srgbClr val="333333"/>
                </a:solidFill>
                <a:effectLst/>
                <a:latin typeface="-apple-system"/>
              </a:rPr>
              <a:t>Instr</a:t>
            </a:r>
            <a:r>
              <a:rPr lang="en-US" sz="900" b="0" i="1" dirty="0">
                <a:solidFill>
                  <a:srgbClr val="333333"/>
                </a:solidFill>
                <a:effectLst/>
                <a:latin typeface="-apple-system"/>
              </a:rPr>
              <a:t> Sci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-apple-system"/>
              </a:rPr>
              <a:t> (2021). https://doi.org/10.1007/s11251-021-09540-x</a:t>
            </a:r>
          </a:p>
          <a:p>
            <a:br>
              <a:rPr lang="en-US" dirty="0"/>
            </a:br>
            <a:endParaRPr lang="fi-F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2375BA-6801-4AB3-8DC2-9613D24C6612}"/>
              </a:ext>
            </a:extLst>
          </p:cNvPr>
          <p:cNvSpPr txBox="1"/>
          <p:nvPr/>
        </p:nvSpPr>
        <p:spPr>
          <a:xfrm>
            <a:off x="2305558" y="5335813"/>
            <a:ext cx="1848583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9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Oppimista ja toimintaa tukeva tieto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EA662-62BE-405F-9D79-BE80C202E0BE}"/>
              </a:ext>
            </a:extLst>
          </p:cNvPr>
          <p:cNvSpPr txBox="1"/>
          <p:nvPr/>
        </p:nvSpPr>
        <p:spPr>
          <a:xfrm>
            <a:off x="2305558" y="4511429"/>
            <a:ext cx="744114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9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Taustiatieto</a:t>
            </a:r>
            <a:endParaRPr lang="fi-FI" sz="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D2B565-4C50-47D5-84A3-7CEFC16CD34E}"/>
              </a:ext>
            </a:extLst>
          </p:cNvPr>
          <p:cNvSpPr txBox="1"/>
          <p:nvPr/>
        </p:nvSpPr>
        <p:spPr>
          <a:xfrm>
            <a:off x="2305557" y="6377459"/>
            <a:ext cx="1348446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9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Täydentävät osatehtävät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75BE2-73EA-4730-A29F-111B749D0793}"/>
              </a:ext>
            </a:extLst>
          </p:cNvPr>
          <p:cNvSpPr txBox="1"/>
          <p:nvPr/>
        </p:nvSpPr>
        <p:spPr>
          <a:xfrm>
            <a:off x="2305558" y="3640699"/>
            <a:ext cx="971741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9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Oppimistehtävät</a:t>
            </a:r>
          </a:p>
        </p:txBody>
      </p:sp>
    </p:spTree>
    <p:extLst>
      <p:ext uri="{BB962C8B-B14F-4D97-AF65-F5344CB8AC3E}">
        <p14:creationId xmlns:p14="http://schemas.microsoft.com/office/powerpoint/2010/main" val="3290175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AEABA-1157-4B44-9B35-BCA8B514F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4217159" y="2093125"/>
            <a:ext cx="7615450" cy="42828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0C4A7-D0DC-4883-956D-EDCA0D940907}"/>
              </a:ext>
            </a:extLst>
          </p:cNvPr>
          <p:cNvSpPr/>
          <p:nvPr/>
        </p:nvSpPr>
        <p:spPr>
          <a:xfrm>
            <a:off x="359391" y="5452692"/>
            <a:ext cx="36257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3"/>
              </a:rPr>
              <a:t>https://researched.org.uk/2020/05/02/paul-kirschner-ten-tips-for-emergency-remote-teaching/</a:t>
            </a:r>
            <a:r>
              <a:rPr lang="fi-FI" dirty="0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4CF049-8675-48F3-BF1B-A6F9D94DC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Paul </a:t>
            </a:r>
            <a:r>
              <a:rPr lang="fi-FI" b="1" dirty="0" err="1"/>
              <a:t>Kirschnerin</a:t>
            </a:r>
            <a:r>
              <a:rPr lang="fi-FI" b="1" dirty="0"/>
              <a:t> 10 (hyvää) vinkkiä hätä-etäopetuksen suunnitteluun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BB3BEC-1429-4EFA-9475-D5CEAF4AA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728" y="2141537"/>
            <a:ext cx="3203448" cy="2869375"/>
          </a:xfrm>
        </p:spPr>
        <p:txBody>
          <a:bodyPr/>
          <a:lstStyle/>
          <a:p>
            <a:r>
              <a:rPr lang="fi-FI" dirty="0"/>
              <a:t>Oheinen video sisältää Paul </a:t>
            </a:r>
            <a:r>
              <a:rPr lang="fi-FI" dirty="0" err="1"/>
              <a:t>Kirschnerin</a:t>
            </a:r>
            <a:r>
              <a:rPr lang="fi-FI" dirty="0"/>
              <a:t> ”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sciences</a:t>
            </a:r>
            <a:r>
              <a:rPr lang="fi-FI" dirty="0"/>
              <a:t>” tutkimuksesta nousevat 10 perusvinkkiä. </a:t>
            </a:r>
          </a:p>
        </p:txBody>
      </p:sp>
    </p:spTree>
    <p:extLst>
      <p:ext uri="{BB962C8B-B14F-4D97-AF65-F5344CB8AC3E}">
        <p14:creationId xmlns:p14="http://schemas.microsoft.com/office/powerpoint/2010/main" val="3787038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E1595-80DB-4406-8804-905561587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71" b="8924"/>
          <a:stretch/>
        </p:blipFill>
        <p:spPr>
          <a:xfrm>
            <a:off x="810632" y="643467"/>
            <a:ext cx="10570735" cy="5571065"/>
          </a:xfrm>
          <a:prstGeom prst="rect">
            <a:avLst/>
          </a:prstGeom>
          <a:ln>
            <a:noFill/>
          </a:ln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B790B2-79DC-4BFA-AA26-79929A4EA021}"/>
              </a:ext>
            </a:extLst>
          </p:cNvPr>
          <p:cNvSpPr/>
          <p:nvPr/>
        </p:nvSpPr>
        <p:spPr>
          <a:xfrm>
            <a:off x="136654" y="6345240"/>
            <a:ext cx="6092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https://www.learningscientists.org/blog/tag/distance+learning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89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C2829-C6FA-4699-9AF7-44F84C2D86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Opettaja tarvitsee työssään digitaalisia valmiuksia (=</a:t>
            </a:r>
            <a:r>
              <a:rPr lang="fi-FI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digital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competences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AFE2D-DD73-4D83-982D-D3C2EC0B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Pakkoetäopetus tutustutti monet meistä digitaalisten välineiden hyödyntämiseen opetuksen ja oppimisen tukena. </a:t>
            </a:r>
          </a:p>
          <a:p>
            <a:r>
              <a:rPr lang="fi-FI" dirty="0"/>
              <a:t>Kyse ei ole kuitenkaan mistään väliaikaisesta, ohi menevästä ilmiöstä. Päinvastoin, digitaaliset kompetenssit kuuluvat nykyaikaisen opettajan osaamispakkiin.</a:t>
            </a:r>
          </a:p>
        </p:txBody>
      </p:sp>
    </p:spTree>
    <p:extLst>
      <p:ext uri="{BB962C8B-B14F-4D97-AF65-F5344CB8AC3E}">
        <p14:creationId xmlns:p14="http://schemas.microsoft.com/office/powerpoint/2010/main" val="2580117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067" y="439699"/>
            <a:ext cx="5359600" cy="53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29"/>
          <p:cNvSpPr txBox="1"/>
          <p:nvPr/>
        </p:nvSpPr>
        <p:spPr>
          <a:xfrm>
            <a:off x="217933" y="5688833"/>
            <a:ext cx="62968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33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Kontkanen, S., Dillon, P., Valtonen, T., Renkola, S., Vesisenaho, M., &amp; Väisänen, P. (2016). Pre-service teachers’ experiences of ICT in daily life and in educational contexts and their proto-technological pedagogical knowledge. </a:t>
            </a:r>
            <a:r>
              <a:rPr lang="en" sz="1333" i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Education and Information Technologies</a:t>
            </a:r>
            <a:r>
              <a:rPr lang="en" sz="1333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333" i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" sz="1333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(4), 919-943.</a:t>
            </a:r>
            <a:endParaRPr sz="1467"/>
          </a:p>
        </p:txBody>
      </p:sp>
      <p:pic>
        <p:nvPicPr>
          <p:cNvPr id="821" name="Google Shape;821;p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1733" y="203201"/>
            <a:ext cx="5282400" cy="52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29"/>
          <p:cNvSpPr txBox="1"/>
          <p:nvPr/>
        </p:nvSpPr>
        <p:spPr>
          <a:xfrm>
            <a:off x="6732400" y="5643033"/>
            <a:ext cx="5459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33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Mishra, P., &amp; Koehler, M. (2009). Too cool for school? No way! Using the TPACK framework: You can have your hot tools and teach with them, too. </a:t>
            </a:r>
            <a:r>
              <a:rPr lang="en" sz="1333" i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Learning &amp; Leading with Technology</a:t>
            </a:r>
            <a:r>
              <a:rPr lang="en" sz="1333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333" i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36</a:t>
            </a:r>
            <a:r>
              <a:rPr lang="en" sz="1333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(7), 14-18.</a:t>
            </a:r>
            <a:endParaRPr sz="1467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8E05598E-2741-41FC-BDE8-2FCADF495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CECE27-031B-4FBE-9B57-DF83180BBF55}"/>
              </a:ext>
            </a:extLst>
          </p:cNvPr>
          <p:cNvSpPr/>
          <p:nvPr/>
        </p:nvSpPr>
        <p:spPr>
          <a:xfrm>
            <a:off x="321733" y="6166935"/>
            <a:ext cx="4086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https://ec.europa.eu/jrc/en/digcompedu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164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540D0-0974-41DD-9E23-D7A78E443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70" y="457200"/>
            <a:ext cx="4145660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C6B26E-615B-4440-949B-9F0A8C89AAF1}"/>
              </a:ext>
            </a:extLst>
          </p:cNvPr>
          <p:cNvSpPr/>
          <p:nvPr/>
        </p:nvSpPr>
        <p:spPr>
          <a:xfrm>
            <a:off x="217600" y="127323"/>
            <a:ext cx="358797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https://www.learningscientists.org/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DDEE2-79E2-4D0A-8B82-37767F822304}"/>
              </a:ext>
            </a:extLst>
          </p:cNvPr>
          <p:cNvSpPr/>
          <p:nvPr/>
        </p:nvSpPr>
        <p:spPr>
          <a:xfrm>
            <a:off x="116695" y="4897641"/>
            <a:ext cx="37897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Weinstein, Y.,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Sumeracki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Caviglioli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O.(2018). </a:t>
            </a:r>
            <a:r>
              <a:rPr lang="en-US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Understanding how we learn: A visual guide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Routledge. </a:t>
            </a:r>
            <a:r>
              <a:rPr lang="fi-FI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https://www.learningscientists.org/book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  <a:p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42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DB9B4-683A-4E4E-BAA5-0FE6BDB88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93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35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7EDCF-4A4F-48F4-BBBD-FE80E32E3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5" y="1161541"/>
            <a:ext cx="4274303" cy="375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D09FA-0129-4109-B2FB-111A8B57F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735269"/>
            <a:ext cx="6020730" cy="1926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DD0635-150C-4F13-84C5-C4B15A04D700}"/>
              </a:ext>
            </a:extLst>
          </p:cNvPr>
          <p:cNvSpPr/>
          <p:nvPr/>
        </p:nvSpPr>
        <p:spPr>
          <a:xfrm>
            <a:off x="21436" y="6413196"/>
            <a:ext cx="559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https://ec.europa.eu/jrc/en/digcompedu/self-assessment</a:t>
            </a:r>
            <a:r>
              <a:rPr lang="fi-FI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53D61-946D-415E-AE79-D2878151B2FA}"/>
              </a:ext>
            </a:extLst>
          </p:cNvPr>
          <p:cNvSpPr txBox="1"/>
          <p:nvPr/>
        </p:nvSpPr>
        <p:spPr>
          <a:xfrm>
            <a:off x="-3046" y="6153058"/>
            <a:ext cx="37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Testaa omat digikompetenssisi täällä:</a:t>
            </a:r>
          </a:p>
        </p:txBody>
      </p:sp>
    </p:spTree>
    <p:extLst>
      <p:ext uri="{BB962C8B-B14F-4D97-AF65-F5344CB8AC3E}">
        <p14:creationId xmlns:p14="http://schemas.microsoft.com/office/powerpoint/2010/main" val="589225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C2829-C6FA-4699-9AF7-44F84C2D86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KIITOS!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AFE2D-DD73-4D83-982D-D3C2EC0B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http://www.jarilaru.fi</a:t>
            </a:r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http://www.linkedin.com/in/jarilaru</a:t>
            </a:r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http://www.researchgate.com/profile/Jari-Laru</a:t>
            </a:r>
            <a:r>
              <a:rPr lang="fi-FI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142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4BCDDD-355D-4C84-A2C9-FB8E3695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69" y="457200"/>
            <a:ext cx="4145661" cy="594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1559B5-CF2D-4200-A014-F00D8A2F842F}"/>
              </a:ext>
            </a:extLst>
          </p:cNvPr>
          <p:cNvSpPr/>
          <p:nvPr/>
        </p:nvSpPr>
        <p:spPr>
          <a:xfrm>
            <a:off x="270520" y="4498728"/>
            <a:ext cx="34821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chivo_narrowregular"/>
              </a:rPr>
              <a:t>National Academies of Sciences, Engineering, and Medicine. (2018). How people learn II: Learners, contexts, and cultures. National Academies </a:t>
            </a:r>
            <a:r>
              <a:rPr lang="en-US" dirty="0" err="1">
                <a:solidFill>
                  <a:schemeClr val="bg1"/>
                </a:solidFill>
                <a:latin typeface="archivo_narrowregular"/>
              </a:rPr>
              <a:t>Press.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chivo_narrowregular"/>
              </a:rPr>
              <a:t>Washington</a:t>
            </a:r>
            <a:r>
              <a:rPr lang="en-US" b="0" i="0" dirty="0">
                <a:solidFill>
                  <a:schemeClr val="bg1"/>
                </a:solidFill>
                <a:effectLst/>
                <a:latin typeface="archivo_narrowregular"/>
              </a:rPr>
              <a:t>, DC: The National Academies Press. https://doi.org/10.17226/24783.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2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C2829-C6FA-4699-9AF7-44F84C2D86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b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Opetusta se on etäopetuskin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AFE2D-DD73-4D83-982D-D3C2EC0B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Opetuksen tarkastelua </a:t>
            </a:r>
            <a:r>
              <a:rPr lang="fi-FI" dirty="0" err="1"/>
              <a:t>wanhojen</a:t>
            </a:r>
            <a:r>
              <a:rPr lang="fi-FI" dirty="0"/>
              <a:t> ja </a:t>
            </a:r>
            <a:r>
              <a:rPr lang="fi-FI" dirty="0" err="1"/>
              <a:t>wapaasti</a:t>
            </a:r>
            <a:r>
              <a:rPr lang="fi-FI" dirty="0"/>
              <a:t> </a:t>
            </a:r>
            <a:r>
              <a:rPr lang="fi-FI" dirty="0" err="1"/>
              <a:t>saatawilla</a:t>
            </a:r>
            <a:r>
              <a:rPr lang="fi-FI" dirty="0"/>
              <a:t> </a:t>
            </a:r>
            <a:r>
              <a:rPr lang="fi-FI" dirty="0" err="1"/>
              <a:t>olewien</a:t>
            </a:r>
            <a:r>
              <a:rPr lang="fi-FI" dirty="0"/>
              <a:t> diaesitysten ja materiaalien kautta. </a:t>
            </a:r>
          </a:p>
        </p:txBody>
      </p:sp>
    </p:spTree>
    <p:extLst>
      <p:ext uri="{BB962C8B-B14F-4D97-AF65-F5344CB8AC3E}">
        <p14:creationId xmlns:p14="http://schemas.microsoft.com/office/powerpoint/2010/main" val="2462783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14B1-B076-41FA-8B05-16B74CBE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Opetuksen perusmalli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F07D8FC-498A-4DF3-B57B-C331F21FB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4050" y="1681163"/>
            <a:ext cx="4401338" cy="823912"/>
          </a:xfrm>
        </p:spPr>
        <p:txBody>
          <a:bodyPr/>
          <a:lstStyle/>
          <a:p>
            <a:r>
              <a:rPr lang="fi-FI" dirty="0"/>
              <a:t>Vaihtoehtoisia opetusteoreettisia näkökulmia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E28B335-7894-488D-BA3A-60319864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99376" y="2505075"/>
            <a:ext cx="4256012" cy="3684588"/>
          </a:xfrm>
        </p:spPr>
        <p:txBody>
          <a:bodyPr>
            <a:normAutofit fontScale="77500" lnSpcReduction="20000"/>
          </a:bodyPr>
          <a:lstStyle/>
          <a:p>
            <a:r>
              <a:rPr lang="fi-FI" b="1" dirty="0" err="1"/>
              <a:t>Instruktionismi</a:t>
            </a:r>
            <a:r>
              <a:rPr lang="fi-FI" dirty="0"/>
              <a:t> (</a:t>
            </a:r>
            <a:r>
              <a:rPr lang="fi-FI" dirty="0" err="1"/>
              <a:t>Gagne</a:t>
            </a:r>
            <a:r>
              <a:rPr lang="fi-FI" dirty="0"/>
              <a:t>, </a:t>
            </a:r>
            <a:r>
              <a:rPr lang="fi-FI" dirty="0" err="1"/>
              <a:t>Merril</a:t>
            </a:r>
            <a:r>
              <a:rPr lang="fi-FI" dirty="0"/>
              <a:t> ja </a:t>
            </a:r>
            <a:r>
              <a:rPr lang="fi-FI" dirty="0" err="1"/>
              <a:t>Reigeluth</a:t>
            </a:r>
            <a:r>
              <a:rPr lang="fi-FI" dirty="0"/>
              <a:t>): paino opetuksen itsensä organisoinnissa ja etenemisjärjestyksessä)</a:t>
            </a:r>
          </a:p>
          <a:p>
            <a:r>
              <a:rPr lang="fi-FI" b="1" dirty="0"/>
              <a:t>Konstruktionismi </a:t>
            </a:r>
            <a:r>
              <a:rPr lang="fi-FI" dirty="0"/>
              <a:t>(esim. Piaget ja </a:t>
            </a:r>
            <a:r>
              <a:rPr lang="fi-FI" dirty="0" err="1"/>
              <a:t>Papert</a:t>
            </a:r>
            <a:r>
              <a:rPr lang="fi-FI" dirty="0"/>
              <a:t>): korostus oppimiskohteen tai mallin konstruoinnissa</a:t>
            </a:r>
          </a:p>
          <a:p>
            <a:r>
              <a:rPr lang="fi-FI" b="1" dirty="0" err="1"/>
              <a:t>Sosiokultuurinen</a:t>
            </a:r>
            <a:r>
              <a:rPr lang="fi-FI" dirty="0"/>
              <a:t> (yhteisöllinen) oppiminen (esim. </a:t>
            </a:r>
            <a:r>
              <a:rPr lang="fi-FI" dirty="0" err="1"/>
              <a:t>Vygotsky</a:t>
            </a:r>
            <a:r>
              <a:rPr lang="fi-FI" dirty="0"/>
              <a:t>): tavoite oppimisen </a:t>
            </a:r>
            <a:r>
              <a:rPr lang="fi-FI" dirty="0" err="1"/>
              <a:t>kohteistamisessa</a:t>
            </a:r>
            <a:r>
              <a:rPr lang="fi-FI" dirty="0"/>
              <a:t>, keskusteluissa ja sosiaalisissa neuvotteluissa</a:t>
            </a:r>
          </a:p>
          <a:p>
            <a:r>
              <a:rPr lang="fi-FI" dirty="0"/>
              <a:t>Jne..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C24659-5AC3-4018-938B-472A0F68055C}"/>
              </a:ext>
            </a:extLst>
          </p:cNvPr>
          <p:cNvSpPr/>
          <p:nvPr/>
        </p:nvSpPr>
        <p:spPr>
          <a:xfrm>
            <a:off x="1801640" y="3429000"/>
            <a:ext cx="2634558" cy="80802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Prosessi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2D612ED-EE97-450A-AAA5-E20DBC3EB0C5}"/>
              </a:ext>
            </a:extLst>
          </p:cNvPr>
          <p:cNvSpPr/>
          <p:nvPr/>
        </p:nvSpPr>
        <p:spPr>
          <a:xfrm>
            <a:off x="779879" y="3511601"/>
            <a:ext cx="963440" cy="61472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811A62E-0D2C-40BF-A32E-8885A251BC0A}"/>
              </a:ext>
            </a:extLst>
          </p:cNvPr>
          <p:cNvSpPr/>
          <p:nvPr/>
        </p:nvSpPr>
        <p:spPr>
          <a:xfrm>
            <a:off x="4494519" y="3511602"/>
            <a:ext cx="963440" cy="61472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10EF7CD9-B9BB-4B7D-94FF-83B01C16ED1E}"/>
              </a:ext>
            </a:extLst>
          </p:cNvPr>
          <p:cNvSpPr/>
          <p:nvPr/>
        </p:nvSpPr>
        <p:spPr>
          <a:xfrm>
            <a:off x="2846136" y="4306901"/>
            <a:ext cx="545566" cy="102197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499235C1-8894-4927-B55F-32DE78634B17}"/>
              </a:ext>
            </a:extLst>
          </p:cNvPr>
          <p:cNvSpPr/>
          <p:nvPr/>
        </p:nvSpPr>
        <p:spPr>
          <a:xfrm>
            <a:off x="2846136" y="2337145"/>
            <a:ext cx="545566" cy="1021976"/>
          </a:xfrm>
          <a:prstGeom prst="upDown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309BE-9E54-4512-AB05-5D1777F2B039}"/>
              </a:ext>
            </a:extLst>
          </p:cNvPr>
          <p:cNvSpPr txBox="1"/>
          <p:nvPr/>
        </p:nvSpPr>
        <p:spPr>
          <a:xfrm>
            <a:off x="2210174" y="1967813"/>
            <a:ext cx="208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Rajoitteet </a:t>
            </a:r>
            <a:r>
              <a:rPr lang="fi-FI" dirty="0">
                <a:solidFill>
                  <a:srgbClr val="FF0000"/>
                </a:solidFill>
              </a:rPr>
              <a:t>(</a:t>
            </a:r>
            <a:r>
              <a:rPr lang="fi-FI" dirty="0" err="1">
                <a:solidFill>
                  <a:srgbClr val="FF0000"/>
                </a:solidFill>
              </a:rPr>
              <a:t>covid</a:t>
            </a:r>
            <a:r>
              <a:rPr lang="fi-FI" dirty="0">
                <a:solidFill>
                  <a:srgbClr val="FF0000"/>
                </a:solidFill>
              </a:rPr>
              <a:t> 19)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EEA1B-DA8C-4D7E-97B5-4545672C9FA7}"/>
              </a:ext>
            </a:extLst>
          </p:cNvPr>
          <p:cNvSpPr txBox="1"/>
          <p:nvPr/>
        </p:nvSpPr>
        <p:spPr>
          <a:xfrm>
            <a:off x="2133358" y="5328877"/>
            <a:ext cx="215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Resurssit </a:t>
            </a:r>
            <a:r>
              <a:rPr lang="fi-FI" dirty="0">
                <a:solidFill>
                  <a:srgbClr val="FF0000"/>
                </a:solidFill>
              </a:rPr>
              <a:t>(etäopetus)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D8517D-3790-4A79-B429-7196BF12CD09}"/>
              </a:ext>
            </a:extLst>
          </p:cNvPr>
          <p:cNvSpPr txBox="1"/>
          <p:nvPr/>
        </p:nvSpPr>
        <p:spPr>
          <a:xfrm>
            <a:off x="227772" y="2663467"/>
            <a:ext cx="219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Kasvatustavoitteet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Oppimistavoitteet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5BEE02-D030-44A8-9A48-D5E8569049D2}"/>
              </a:ext>
            </a:extLst>
          </p:cNvPr>
          <p:cNvSpPr txBox="1"/>
          <p:nvPr/>
        </p:nvSpPr>
        <p:spPr>
          <a:xfrm>
            <a:off x="240635" y="4328127"/>
            <a:ext cx="2023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Oppimistehtävät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Opetusmalli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835307-6CEA-4555-8F40-FACAE900B69E}"/>
              </a:ext>
            </a:extLst>
          </p:cNvPr>
          <p:cNvSpPr txBox="1"/>
          <p:nvPr/>
        </p:nvSpPr>
        <p:spPr>
          <a:xfrm>
            <a:off x="3738095" y="2664002"/>
            <a:ext cx="2288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Odotetut tulokset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Piiloutuvat tulokset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0B15C-9F95-45A9-956F-82A99EA1A5F5}"/>
              </a:ext>
            </a:extLst>
          </p:cNvPr>
          <p:cNvSpPr txBox="1"/>
          <p:nvPr/>
        </p:nvSpPr>
        <p:spPr>
          <a:xfrm>
            <a:off x="3756585" y="4355689"/>
            <a:ext cx="2869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Odottamattomat tulokset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”Jäte”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3A5F7-5E9E-454C-8600-85C338A9FCFF}"/>
              </a:ext>
            </a:extLst>
          </p:cNvPr>
          <p:cNvSpPr txBox="1"/>
          <p:nvPr/>
        </p:nvSpPr>
        <p:spPr>
          <a:xfrm>
            <a:off x="74985" y="6347206"/>
            <a:ext cx="11772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Dia pohjautuu osin Prof. Jorma </a:t>
            </a:r>
            <a:r>
              <a:rPr lang="fi-FI" sz="1100" dirty="0" err="1"/>
              <a:t>Enkenbergin</a:t>
            </a:r>
            <a:r>
              <a:rPr lang="fi-FI" sz="1100" dirty="0"/>
              <a:t> luentokalvoihin ”opetuksen ja oppimisympäristöjen suunnittelu ja arviointi” vuodelta 2010. Sisältöjä on päivitetty ja </a:t>
            </a:r>
            <a:r>
              <a:rPr lang="fi-FI" sz="1100" dirty="0" err="1"/>
              <a:t>ajanmukaisestettu</a:t>
            </a:r>
            <a:r>
              <a:rPr lang="fi-FI" sz="1100" dirty="0"/>
              <a:t>. Alkuperäinen diasetti: </a:t>
            </a:r>
            <a:br>
              <a:rPr lang="fi-FI" sz="1100" dirty="0"/>
            </a:br>
            <a:r>
              <a:rPr lang="fi-FI" sz="1100" dirty="0">
                <a:hlinkClick r:id="rId2"/>
              </a:rPr>
              <a:t>https://www.slideshare.net/JormaEnkenberg/o-osakalvotkaikkisamassa</a:t>
            </a:r>
            <a:r>
              <a:rPr lang="fi-FI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100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78F810-74C1-4D9A-ACBC-20874C3D8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Erilaisia ”opetusmalleja”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041151-02C2-4257-828B-64AAB67F65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i-FI" dirty="0"/>
              <a:t>Oppipoikakoulutus</a:t>
            </a:r>
          </a:p>
          <a:p>
            <a:r>
              <a:rPr lang="fi-FI" dirty="0"/>
              <a:t>Väittely</a:t>
            </a:r>
          </a:p>
          <a:p>
            <a:r>
              <a:rPr lang="fi-FI" dirty="0"/>
              <a:t>Demonstraatio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Kenttätutkimus</a:t>
            </a:r>
          </a:p>
          <a:p>
            <a:r>
              <a:rPr lang="fi-FI" dirty="0"/>
              <a:t>Peli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Ohjattu ryhmäkeskustelu (X / </a:t>
            </a:r>
            <a:r>
              <a:rPr lang="fi-FI" b="1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Avoin ryhmäkeskustelu (X / </a:t>
            </a:r>
            <a:r>
              <a:rPr lang="fi-FI" b="1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Symposium</a:t>
            </a:r>
          </a:p>
          <a:p>
            <a:r>
              <a:rPr lang="fi-FI" dirty="0"/>
              <a:t>Haastattelu (X)</a:t>
            </a:r>
          </a:p>
          <a:p>
            <a:r>
              <a:rPr lang="fi-FI" dirty="0"/>
              <a:t>Laboratoriotyöskentely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Ohjattu laboratoriotyöskentely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Luento/puhe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Kyselevä luento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Paneelikeskustelu (X)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C94F17-E6F9-48C9-94FC-87D610F9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84472"/>
          </a:xfrm>
        </p:spPr>
        <p:txBody>
          <a:bodyPr>
            <a:normAutofit fontScale="55000" lnSpcReduction="20000"/>
          </a:bodyPr>
          <a:lstStyle/>
          <a:p>
            <a:r>
              <a:rPr lang="fi-FI" dirty="0"/>
              <a:t>Projekti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Tiimityöskentely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Seminaari (X /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)</a:t>
            </a:r>
          </a:p>
          <a:p>
            <a:r>
              <a:rPr lang="fi-FI" dirty="0"/>
              <a:t>Stimulaatio </a:t>
            </a:r>
          </a:p>
          <a:p>
            <a:r>
              <a:rPr lang="fi-FI" dirty="0"/>
              <a:t>Tapaustutkimus</a:t>
            </a:r>
          </a:p>
          <a:p>
            <a:r>
              <a:rPr lang="fi-FI" dirty="0"/>
              <a:t>Roolipeli (X)</a:t>
            </a:r>
          </a:p>
          <a:p>
            <a:r>
              <a:rPr lang="fi-FI" dirty="0"/>
              <a:t>Draama </a:t>
            </a:r>
          </a:p>
          <a:p>
            <a:r>
              <a:rPr lang="fi-FI" dirty="0" err="1"/>
              <a:t>Think</a:t>
            </a:r>
            <a:r>
              <a:rPr lang="fi-FI" dirty="0"/>
              <a:t> </a:t>
            </a:r>
            <a:r>
              <a:rPr lang="fi-FI" dirty="0" err="1"/>
              <a:t>Tank</a:t>
            </a:r>
            <a:endParaRPr lang="fi-FI" dirty="0"/>
          </a:p>
          <a:p>
            <a:r>
              <a:rPr lang="fi-FI" dirty="0"/>
              <a:t>Ohjelmoitu opetus</a:t>
            </a:r>
          </a:p>
          <a:p>
            <a:r>
              <a:rPr lang="fi-FI" dirty="0"/>
              <a:t>Sokraattinen dialogi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F17CF-5174-4496-A17C-013B88D6CE4E}"/>
              </a:ext>
            </a:extLst>
          </p:cNvPr>
          <p:cNvSpPr txBox="1"/>
          <p:nvPr/>
        </p:nvSpPr>
        <p:spPr>
          <a:xfrm>
            <a:off x="6172200" y="4910097"/>
            <a:ext cx="534113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Näitä erilaisia malleja on voinut hyödyntää myös koronan aikaan, vaikka aluksi olo olikin epätoivoinen. Olen merkinnyt </a:t>
            </a:r>
            <a:r>
              <a:rPr lang="fi-FI" dirty="0">
                <a:solidFill>
                  <a:srgbClr val="FF0000"/>
                </a:solidFill>
              </a:rPr>
              <a:t>X</a:t>
            </a:r>
            <a:r>
              <a:rPr lang="fi-FI" dirty="0"/>
              <a:t> jos olen hyödyntänyt mallia 2020 kevät-2021 kevät välillä.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C7DF637-2EF3-43DA-98E0-2B90D70D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46" y="433428"/>
            <a:ext cx="24193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D9414B-5D8C-40D2-91B4-A2AF8AD9EFF8}"/>
              </a:ext>
            </a:extLst>
          </p:cNvPr>
          <p:cNvSpPr/>
          <p:nvPr/>
        </p:nvSpPr>
        <p:spPr>
          <a:xfrm>
            <a:off x="9403146" y="3597315"/>
            <a:ext cx="260699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/>
              <a:t>Charles </a:t>
            </a:r>
            <a:r>
              <a:rPr lang="fi-FI" sz="1200" dirty="0" err="1"/>
              <a:t>Reigeluth</a:t>
            </a:r>
            <a:r>
              <a:rPr lang="fi-FI" sz="1200" dirty="0"/>
              <a:t>, </a:t>
            </a:r>
            <a:r>
              <a:rPr lang="fi-FI" sz="1200" dirty="0" err="1"/>
              <a:t>Ph</a:t>
            </a:r>
            <a:r>
              <a:rPr lang="fi-FI" sz="1200" dirty="0"/>
              <a:t>. D.</a:t>
            </a:r>
            <a:br>
              <a:rPr lang="fi-FI" sz="1100" dirty="0">
                <a:hlinkClick r:id="rId3"/>
              </a:rPr>
            </a:br>
            <a:r>
              <a:rPr lang="fi-FI" sz="1100" dirty="0">
                <a:hlinkClick r:id="rId3"/>
              </a:rPr>
              <a:t>https://sites.google.com/a/nau.edu/educationallearningtheories/home/charles-reigeluth</a:t>
            </a:r>
            <a:r>
              <a:rPr lang="fi-FI" sz="11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D6095-AB1E-468C-8459-0A1932BBD96D}"/>
              </a:ext>
            </a:extLst>
          </p:cNvPr>
          <p:cNvSpPr txBox="1"/>
          <p:nvPr/>
        </p:nvSpPr>
        <p:spPr>
          <a:xfrm>
            <a:off x="0" y="6176963"/>
            <a:ext cx="57859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 err="1"/>
              <a:t>Reigeluth</a:t>
            </a:r>
            <a:r>
              <a:rPr lang="fi-FI" sz="900" dirty="0"/>
              <a:t>, C. (1999). </a:t>
            </a:r>
            <a:r>
              <a:rPr lang="fi-FI" sz="900" dirty="0" err="1"/>
              <a:t>Instructional</a:t>
            </a:r>
            <a:r>
              <a:rPr lang="fi-FI" sz="900" dirty="0"/>
              <a:t> Design </a:t>
            </a:r>
            <a:r>
              <a:rPr lang="fi-FI" sz="900" dirty="0" err="1"/>
              <a:t>Theories</a:t>
            </a:r>
            <a:r>
              <a:rPr lang="fi-FI" sz="900" dirty="0"/>
              <a:t> and </a:t>
            </a:r>
            <a:r>
              <a:rPr lang="fi-FI" sz="900" dirty="0" err="1"/>
              <a:t>Models</a:t>
            </a:r>
            <a:r>
              <a:rPr lang="fi-FI" sz="900" dirty="0"/>
              <a:t>. </a:t>
            </a:r>
            <a:r>
              <a:rPr lang="fi-FI" sz="900" dirty="0" err="1"/>
              <a:t>Mahwah</a:t>
            </a:r>
            <a:r>
              <a:rPr lang="fi-FI" sz="900" dirty="0"/>
              <a:t>, NJ. Lawrence </a:t>
            </a:r>
            <a:r>
              <a:rPr lang="fi-FI" sz="900" dirty="0" err="1"/>
              <a:t>Erlbaum</a:t>
            </a:r>
            <a:r>
              <a:rPr lang="fi-FI" sz="900" dirty="0"/>
              <a:t>. </a:t>
            </a:r>
            <a:br>
              <a:rPr lang="fi-FI" sz="900" dirty="0"/>
            </a:br>
            <a:r>
              <a:rPr lang="fi-FI" sz="900" dirty="0"/>
              <a:t>Dia pohjautuu osin Prof. Jorma </a:t>
            </a:r>
            <a:r>
              <a:rPr lang="fi-FI" sz="900" dirty="0" err="1"/>
              <a:t>Enkenbergin</a:t>
            </a:r>
            <a:r>
              <a:rPr lang="fi-FI" sz="900" dirty="0"/>
              <a:t> luentokalvoihin ”opetuksen ja oppimisympäristöjen suunnittelu ja arviointi” vuodelta 2010. Sisältöjä on päivitetty ja </a:t>
            </a:r>
            <a:r>
              <a:rPr lang="fi-FI" sz="900" dirty="0" err="1"/>
              <a:t>ajanmukaisestettu</a:t>
            </a:r>
            <a:r>
              <a:rPr lang="fi-FI" sz="900" dirty="0"/>
              <a:t>. Alkuperäinen diasetti: </a:t>
            </a:r>
            <a:br>
              <a:rPr lang="fi-FI" sz="900" dirty="0"/>
            </a:br>
            <a:r>
              <a:rPr lang="fi-FI" sz="900" dirty="0">
                <a:hlinkClick r:id="rId4"/>
              </a:rPr>
              <a:t>https://www.slideshare.net/JormaEnkenberg/o-osakalvotkaikkisamassa</a:t>
            </a:r>
            <a:r>
              <a:rPr lang="fi-FI" sz="900" dirty="0"/>
              <a:t> </a:t>
            </a:r>
          </a:p>
          <a:p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141524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5EE862-03B4-4F6D-AFAC-9846BA9D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76"/>
            <a:ext cx="10515600" cy="1325563"/>
          </a:xfrm>
        </p:spPr>
        <p:txBody>
          <a:bodyPr/>
          <a:lstStyle/>
          <a:p>
            <a:r>
              <a:rPr lang="fi-FI" dirty="0"/>
              <a:t>Opetusmallien luokittelua (Virginia Tech)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4B2B7-E503-485F-9444-66E95AB6D835}"/>
              </a:ext>
            </a:extLst>
          </p:cNvPr>
          <p:cNvSpPr/>
          <p:nvPr/>
        </p:nvSpPr>
        <p:spPr>
          <a:xfrm>
            <a:off x="-20324" y="6612888"/>
            <a:ext cx="115670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b="1" dirty="0">
                <a:hlinkClick r:id="rId2"/>
              </a:rPr>
              <a:t>https://web.archive.org</a:t>
            </a:r>
            <a:r>
              <a:rPr lang="fi-FI" sz="1000" dirty="0">
                <a:hlinkClick r:id="rId2"/>
              </a:rPr>
              <a:t>/web/20070630055304/http://www.edtech.vt.edu/edtech/id/models/index.html</a:t>
            </a:r>
            <a:r>
              <a:rPr lang="fi-FI" sz="1000" dirty="0"/>
              <a:t> (Virginia Techin käytöstä poistunut sivu 2000 luvun alusta)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4BB75F7-442B-4CED-A736-F5345145DAD3}"/>
              </a:ext>
            </a:extLst>
          </p:cNvPr>
          <p:cNvSpPr/>
          <p:nvPr/>
        </p:nvSpPr>
        <p:spPr>
          <a:xfrm>
            <a:off x="1937016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DD4229-9292-4169-9D15-2FAE3E4BC845}"/>
              </a:ext>
            </a:extLst>
          </p:cNvPr>
          <p:cNvSpPr/>
          <p:nvPr/>
        </p:nvSpPr>
        <p:spPr>
          <a:xfrm>
            <a:off x="4940193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1A8DB3B-70B2-4772-8844-84DE98E8B5FF}"/>
              </a:ext>
            </a:extLst>
          </p:cNvPr>
          <p:cNvSpPr/>
          <p:nvPr/>
        </p:nvSpPr>
        <p:spPr>
          <a:xfrm rot="10800000">
            <a:off x="6012274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A070124-2857-4AC3-BFD7-E48BF7C559F5}"/>
              </a:ext>
            </a:extLst>
          </p:cNvPr>
          <p:cNvSpPr/>
          <p:nvPr/>
        </p:nvSpPr>
        <p:spPr>
          <a:xfrm rot="10800000">
            <a:off x="9245971" y="2172602"/>
            <a:ext cx="1072081" cy="354895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Picture 14" descr="Young boy with hand on face">
            <a:extLst>
              <a:ext uri="{FF2B5EF4-FFF2-40B4-BE49-F238E27FC236}">
                <a16:creationId xmlns:a16="http://schemas.microsoft.com/office/drawing/2014/main" id="{72D4D06D-C4EE-405E-BB55-D41D538B6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60" y="4775168"/>
            <a:ext cx="554170" cy="1814157"/>
          </a:xfrm>
          <a:prstGeom prst="rect">
            <a:avLst/>
          </a:prstGeom>
        </p:spPr>
      </p:pic>
      <p:pic>
        <p:nvPicPr>
          <p:cNvPr id="17" name="Picture 16" descr="Young boy writing">
            <a:extLst>
              <a:ext uri="{FF2B5EF4-FFF2-40B4-BE49-F238E27FC236}">
                <a16:creationId xmlns:a16="http://schemas.microsoft.com/office/drawing/2014/main" id="{D3C7B1B5-25FA-430D-915E-71CA06357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70" y="4472718"/>
            <a:ext cx="943090" cy="1992705"/>
          </a:xfrm>
          <a:prstGeom prst="rect">
            <a:avLst/>
          </a:prstGeom>
        </p:spPr>
      </p:pic>
      <p:pic>
        <p:nvPicPr>
          <p:cNvPr id="19" name="Picture 18" descr="Young girl crossed arms">
            <a:extLst>
              <a:ext uri="{FF2B5EF4-FFF2-40B4-BE49-F238E27FC236}">
                <a16:creationId xmlns:a16="http://schemas.microsoft.com/office/drawing/2014/main" id="{545E645A-0D77-441D-A331-8229BD131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85" y="4733173"/>
            <a:ext cx="609407" cy="1814157"/>
          </a:xfrm>
          <a:prstGeom prst="rect">
            <a:avLst/>
          </a:prstGeom>
        </p:spPr>
      </p:pic>
      <p:pic>
        <p:nvPicPr>
          <p:cNvPr id="21" name="Picture 20" descr="Young school girl smiling with phone">
            <a:extLst>
              <a:ext uri="{FF2B5EF4-FFF2-40B4-BE49-F238E27FC236}">
                <a16:creationId xmlns:a16="http://schemas.microsoft.com/office/drawing/2014/main" id="{CAE02E5D-51F3-43E6-93AA-4DEEE5E3D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379" y="4628992"/>
            <a:ext cx="472200" cy="1780891"/>
          </a:xfrm>
          <a:prstGeom prst="rect">
            <a:avLst/>
          </a:prstGeom>
        </p:spPr>
      </p:pic>
      <p:pic>
        <p:nvPicPr>
          <p:cNvPr id="23" name="Picture 22" descr="Young school girl raising hand">
            <a:extLst>
              <a:ext uri="{FF2B5EF4-FFF2-40B4-BE49-F238E27FC236}">
                <a16:creationId xmlns:a16="http://schemas.microsoft.com/office/drawing/2014/main" id="{F5C9CA21-CDF5-4DB5-ADEC-8016EC3D8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77" y="4291932"/>
            <a:ext cx="776360" cy="2297393"/>
          </a:xfrm>
          <a:prstGeom prst="rect">
            <a:avLst/>
          </a:prstGeom>
        </p:spPr>
      </p:pic>
      <p:pic>
        <p:nvPicPr>
          <p:cNvPr id="25" name="Picture 24" descr="Young girl using phone">
            <a:extLst>
              <a:ext uri="{FF2B5EF4-FFF2-40B4-BE49-F238E27FC236}">
                <a16:creationId xmlns:a16="http://schemas.microsoft.com/office/drawing/2014/main" id="{343FD488-A2C7-4E85-88FA-B845C7E4E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97" y="4574102"/>
            <a:ext cx="826983" cy="1963269"/>
          </a:xfrm>
          <a:prstGeom prst="rect">
            <a:avLst/>
          </a:prstGeom>
        </p:spPr>
      </p:pic>
      <p:pic>
        <p:nvPicPr>
          <p:cNvPr id="27" name="Picture 26" descr="Young school girl raising fist">
            <a:extLst>
              <a:ext uri="{FF2B5EF4-FFF2-40B4-BE49-F238E27FC236}">
                <a16:creationId xmlns:a16="http://schemas.microsoft.com/office/drawing/2014/main" id="{D41C7507-AFE1-49B5-B333-3C06646FD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1" y="4500170"/>
            <a:ext cx="689617" cy="2038536"/>
          </a:xfrm>
          <a:prstGeom prst="rect">
            <a:avLst/>
          </a:prstGeom>
        </p:spPr>
      </p:pic>
      <p:pic>
        <p:nvPicPr>
          <p:cNvPr id="29" name="Picture 28" descr="Young boy hand on forehead">
            <a:extLst>
              <a:ext uri="{FF2B5EF4-FFF2-40B4-BE49-F238E27FC236}">
                <a16:creationId xmlns:a16="http://schemas.microsoft.com/office/drawing/2014/main" id="{2966060F-8439-4CF7-B0E6-0F7FF02978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91" y="4574102"/>
            <a:ext cx="876230" cy="2038536"/>
          </a:xfrm>
          <a:prstGeom prst="rect">
            <a:avLst/>
          </a:prstGeom>
        </p:spPr>
      </p:pic>
      <p:pic>
        <p:nvPicPr>
          <p:cNvPr id="31" name="Picture 30" descr="Young school girl with hand on face">
            <a:extLst>
              <a:ext uri="{FF2B5EF4-FFF2-40B4-BE49-F238E27FC236}">
                <a16:creationId xmlns:a16="http://schemas.microsoft.com/office/drawing/2014/main" id="{7C68CEFE-57D3-4A93-BD37-9EA3391271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70" y="4362977"/>
            <a:ext cx="919083" cy="2189816"/>
          </a:xfrm>
          <a:prstGeom prst="rect">
            <a:avLst/>
          </a:prstGeom>
        </p:spPr>
      </p:pic>
      <p:pic>
        <p:nvPicPr>
          <p:cNvPr id="33" name="Picture 32" descr="Young boy thumbs down">
            <a:extLst>
              <a:ext uri="{FF2B5EF4-FFF2-40B4-BE49-F238E27FC236}">
                <a16:creationId xmlns:a16="http://schemas.microsoft.com/office/drawing/2014/main" id="{CAC2D647-0863-48CF-BB1C-C0BF600D7A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4" y="4656251"/>
            <a:ext cx="910352" cy="188245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E9E727D-5594-460F-BE2F-462E9C6A3BED}"/>
              </a:ext>
            </a:extLst>
          </p:cNvPr>
          <p:cNvSpPr/>
          <p:nvPr/>
        </p:nvSpPr>
        <p:spPr>
          <a:xfrm>
            <a:off x="597980" y="2950505"/>
            <a:ext cx="4167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Opettajakeskeinen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744861-1AA0-47D7-B1EF-4055DECD7E12}"/>
              </a:ext>
            </a:extLst>
          </p:cNvPr>
          <p:cNvSpPr/>
          <p:nvPr/>
        </p:nvSpPr>
        <p:spPr>
          <a:xfrm>
            <a:off x="7839730" y="2956301"/>
            <a:ext cx="39683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Opiskelijakeskeinen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7" name="Picture 36" descr="Young businessman thinking">
            <a:extLst>
              <a:ext uri="{FF2B5EF4-FFF2-40B4-BE49-F238E27FC236}">
                <a16:creationId xmlns:a16="http://schemas.microsoft.com/office/drawing/2014/main" id="{E475C489-CA26-4D8B-9402-1416A2BD33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0" y="1218262"/>
            <a:ext cx="770968" cy="1746090"/>
          </a:xfrm>
          <a:prstGeom prst="rect">
            <a:avLst/>
          </a:prstGeom>
        </p:spPr>
      </p:pic>
      <p:pic>
        <p:nvPicPr>
          <p:cNvPr id="39" name="Picture 38" descr="Businessman thinking">
            <a:extLst>
              <a:ext uri="{FF2B5EF4-FFF2-40B4-BE49-F238E27FC236}">
                <a16:creationId xmlns:a16="http://schemas.microsoft.com/office/drawing/2014/main" id="{EAA71D4D-9272-4AC3-B7CA-0987DF7F00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93" y="1141483"/>
            <a:ext cx="621610" cy="1856049"/>
          </a:xfrm>
          <a:prstGeom prst="rect">
            <a:avLst/>
          </a:prstGeom>
        </p:spPr>
      </p:pic>
      <p:pic>
        <p:nvPicPr>
          <p:cNvPr id="41" name="Picture 40" descr="Old woman hands on hips">
            <a:extLst>
              <a:ext uri="{FF2B5EF4-FFF2-40B4-BE49-F238E27FC236}">
                <a16:creationId xmlns:a16="http://schemas.microsoft.com/office/drawing/2014/main" id="{06E89434-CE14-4777-96CD-A491919E6A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04" y="1289241"/>
            <a:ext cx="816039" cy="1685058"/>
          </a:xfrm>
          <a:prstGeom prst="rect">
            <a:avLst/>
          </a:prstGeom>
        </p:spPr>
      </p:pic>
      <p:pic>
        <p:nvPicPr>
          <p:cNvPr id="43" name="Picture 42" descr="Businessman cheering one hand">
            <a:extLst>
              <a:ext uri="{FF2B5EF4-FFF2-40B4-BE49-F238E27FC236}">
                <a16:creationId xmlns:a16="http://schemas.microsoft.com/office/drawing/2014/main" id="{5A8FF3AC-5750-4221-81E3-4A6A3589FD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41" y="1240986"/>
            <a:ext cx="594847" cy="1587768"/>
          </a:xfrm>
          <a:prstGeom prst="rect">
            <a:avLst/>
          </a:prstGeom>
        </p:spPr>
      </p:pic>
      <p:pic>
        <p:nvPicPr>
          <p:cNvPr id="45" name="Picture 44" descr="Young businessman holding sign smiling">
            <a:extLst>
              <a:ext uri="{FF2B5EF4-FFF2-40B4-BE49-F238E27FC236}">
                <a16:creationId xmlns:a16="http://schemas.microsoft.com/office/drawing/2014/main" id="{18915148-FE0C-4F5B-AED8-B9E57953A0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80" y="1368980"/>
            <a:ext cx="888026" cy="1650018"/>
          </a:xfrm>
          <a:prstGeom prst="rect">
            <a:avLst/>
          </a:prstGeom>
        </p:spPr>
      </p:pic>
      <p:pic>
        <p:nvPicPr>
          <p:cNvPr id="47" name="Picture 46" descr="Young casual woman using tablet">
            <a:extLst>
              <a:ext uri="{FF2B5EF4-FFF2-40B4-BE49-F238E27FC236}">
                <a16:creationId xmlns:a16="http://schemas.microsoft.com/office/drawing/2014/main" id="{8E325A89-77AA-4366-AB01-109DD5B15A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93" y="1136440"/>
            <a:ext cx="588306" cy="176144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7E45868-A6AA-46C7-B270-39EE46B6E944}"/>
              </a:ext>
            </a:extLst>
          </p:cNvPr>
          <p:cNvSpPr txBox="1"/>
          <p:nvPr/>
        </p:nvSpPr>
        <p:spPr>
          <a:xfrm>
            <a:off x="1243837" y="3619434"/>
            <a:ext cx="2578199" cy="6001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Opettajan suora opetus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Opiskelu omaan tahtiin opettajan materiaalien perusteella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F1BF5D-C504-4E54-9046-8D8892172C0F}"/>
              </a:ext>
            </a:extLst>
          </p:cNvPr>
          <p:cNvSpPr txBox="1"/>
          <p:nvPr/>
        </p:nvSpPr>
        <p:spPr>
          <a:xfrm>
            <a:off x="3096758" y="4270083"/>
            <a:ext cx="1964703" cy="938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Case opetus: realistiset ongelmat ratkottavana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Opetuksen </a:t>
            </a:r>
            <a:r>
              <a:rPr lang="fi-FI" sz="1100" dirty="0" err="1"/>
              <a:t>flippaus</a:t>
            </a:r>
            <a:r>
              <a:rPr lang="fi-FI" sz="1100" dirty="0"/>
              <a:t> (</a:t>
            </a:r>
            <a:r>
              <a:rPr lang="fi-FI" sz="1100" dirty="0" err="1"/>
              <a:t>Guided</a:t>
            </a:r>
            <a:r>
              <a:rPr lang="fi-FI" sz="1100" dirty="0"/>
              <a:t> design): materiaalin tutustuminen kotona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F04EE8-C23C-4FE1-B156-01C518E1EE7E}"/>
              </a:ext>
            </a:extLst>
          </p:cNvPr>
          <p:cNvSpPr txBox="1"/>
          <p:nvPr/>
        </p:nvSpPr>
        <p:spPr>
          <a:xfrm>
            <a:off x="3831910" y="403493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Välimalli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D3CAD9-B8F8-480D-BCA9-1AB9CD56AAB4}"/>
              </a:ext>
            </a:extLst>
          </p:cNvPr>
          <p:cNvSpPr txBox="1"/>
          <p:nvPr/>
        </p:nvSpPr>
        <p:spPr>
          <a:xfrm>
            <a:off x="4940193" y="3420988"/>
            <a:ext cx="2183001" cy="938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Ankkuroitu opetus: realistiset ongelmat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Kognitiivinen oppipoika-malli: jäljitellään </a:t>
            </a:r>
            <a:r>
              <a:rPr lang="fi-FI" sz="1100" dirty="0" err="1"/>
              <a:t>experttejä</a:t>
            </a: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Yhteisölliset projektit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F2A9BCB-E313-4E59-A986-6DEECF260C11}"/>
              </a:ext>
            </a:extLst>
          </p:cNvPr>
          <p:cNvSpPr/>
          <p:nvPr/>
        </p:nvSpPr>
        <p:spPr>
          <a:xfrm>
            <a:off x="4905753" y="2827491"/>
            <a:ext cx="2361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Sosiaalinen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AB445C-D38A-47E5-B25C-62C1EF356DE0}"/>
              </a:ext>
            </a:extLst>
          </p:cNvPr>
          <p:cNvSpPr txBox="1"/>
          <p:nvPr/>
        </p:nvSpPr>
        <p:spPr>
          <a:xfrm>
            <a:off x="7119316" y="4390447"/>
            <a:ext cx="2183001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Konstruktionistiset mallit: opitaan tekemällä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67AADF-D9F3-492B-AA65-9318F2C3156D}"/>
              </a:ext>
            </a:extLst>
          </p:cNvPr>
          <p:cNvSpPr txBox="1"/>
          <p:nvPr/>
        </p:nvSpPr>
        <p:spPr>
          <a:xfrm>
            <a:off x="7369037" y="417831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Välimalli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700FD58-6C42-4936-AEB9-5A41285FD3A5}"/>
              </a:ext>
            </a:extLst>
          </p:cNvPr>
          <p:cNvSpPr txBox="1"/>
          <p:nvPr/>
        </p:nvSpPr>
        <p:spPr>
          <a:xfrm>
            <a:off x="8773973" y="3592591"/>
            <a:ext cx="2183001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Ongelmalähtöinen oppiminen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Digitaaliset oppimisympäristöt (ei tarkoita pelkkiä videoneuvotteluvälineitä)</a:t>
            </a:r>
          </a:p>
        </p:txBody>
      </p:sp>
    </p:spTree>
    <p:extLst>
      <p:ext uri="{BB962C8B-B14F-4D97-AF65-F5344CB8AC3E}">
        <p14:creationId xmlns:p14="http://schemas.microsoft.com/office/powerpoint/2010/main" val="191404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C2829-C6FA-4699-9AF7-44F84C2D86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Oppimisympäristö on oppimisen konteksti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AFE2D-DD73-4D83-982D-D3C2EC0B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Perinteisesti ymmärrämme oppimisympäristön tarkoittavan fyysistä oppimisympäristöä, esimerkiksi luentosalia tai vaikkapa luokkaa. Myös digitaaliset työkalut voivat muodostaa oppimisympäristön.</a:t>
            </a:r>
          </a:p>
        </p:txBody>
      </p:sp>
    </p:spTree>
    <p:extLst>
      <p:ext uri="{BB962C8B-B14F-4D97-AF65-F5344CB8AC3E}">
        <p14:creationId xmlns:p14="http://schemas.microsoft.com/office/powerpoint/2010/main" val="3711099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1714</Words>
  <Application>Microsoft Office PowerPoint</Application>
  <PresentationFormat>Widescreen</PresentationFormat>
  <Paragraphs>180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-apple-system</vt:lpstr>
      <vt:lpstr>archivo_narrowregular</vt:lpstr>
      <vt:lpstr>Arial</vt:lpstr>
      <vt:lpstr>Calibri</vt:lpstr>
      <vt:lpstr>Calibri Light</vt:lpstr>
      <vt:lpstr>Oswald</vt:lpstr>
      <vt:lpstr>S841Sans</vt:lpstr>
      <vt:lpstr>Office Theme</vt:lpstr>
      <vt:lpstr>Etäopetuksen hyvät käytännöt</vt:lpstr>
      <vt:lpstr> Oppiminen on se tärkein juttu</vt:lpstr>
      <vt:lpstr>PowerPoint Presentation</vt:lpstr>
      <vt:lpstr>PowerPoint Presentation</vt:lpstr>
      <vt:lpstr> Opetusta se on etäopetuskin</vt:lpstr>
      <vt:lpstr>Opetuksen perusmalli</vt:lpstr>
      <vt:lpstr>Erilaisia ”opetusmalleja”</vt:lpstr>
      <vt:lpstr>Opetusmallien luokittelua (Virginia Tech)</vt:lpstr>
      <vt:lpstr>Oppimisympäristö on oppimisen konteksti</vt:lpstr>
      <vt:lpstr>Ohjattujen ja avoimien oppimisympäristöjen taustatekijöitä</vt:lpstr>
      <vt:lpstr>Opetusmallien luokittelua (Virginia Tech)</vt:lpstr>
      <vt:lpstr>Oppimisympäristön rakennusosat (Perkins, 1991)</vt:lpstr>
      <vt:lpstr>Avoimen* oppimisympäristön suunnittelu *ei tarkoita nyt koulurakennusta ;)</vt:lpstr>
      <vt:lpstr>Resurssit ja työkalut ovat olennainen osa oppimisympäristöä (myös normaaliaikana)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Tutustu tekemääni koosteeseen: https://sites.google.com/edu.oulu.fi/etaopetuksen-a-b-c-d-x </vt:lpstr>
      <vt:lpstr>Opettaja muovailee oppimisprosesseja ja oppimista</vt:lpstr>
      <vt:lpstr>Neliosainen opetuksen suunnittelumalli</vt:lpstr>
      <vt:lpstr>Kymmenen askelman esimerkki 4CID mallin hyödyntämisestä (hyvä artikkeli)</vt:lpstr>
      <vt:lpstr>Paul Kirschnerin 10 (hyvää) vinkkiä hätä-etäopetuksen suunnitteluun</vt:lpstr>
      <vt:lpstr>PowerPoint Presentation</vt:lpstr>
      <vt:lpstr>Opettaja tarvitsee työssään digitaalisia valmiuksia (=digital competences)</vt:lpstr>
      <vt:lpstr>PowerPoint Presentation</vt:lpstr>
      <vt:lpstr>PowerPoint Presentation</vt:lpstr>
      <vt:lpstr>PowerPoint Presentation</vt:lpstr>
      <vt:lpstr>PowerPoint Presentation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Jari Laru</dc:creator>
  <cp:lastModifiedBy>Jari Laru</cp:lastModifiedBy>
  <cp:revision>8</cp:revision>
  <dcterms:created xsi:type="dcterms:W3CDTF">2021-04-13T07:45:27Z</dcterms:created>
  <dcterms:modified xsi:type="dcterms:W3CDTF">2021-04-14T11:27:34Z</dcterms:modified>
</cp:coreProperties>
</file>