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02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E5A38-8FA5-4D7E-9DE5-07A7EBFFE4BF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23B36-7DB4-4CC4-93BB-A99C5BAA26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71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3B36-7DB4-4CC4-93BB-A99C5BAA26E0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10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EAE0-F0F2-179F-B2D0-BEF3DCE7C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B7DAA-1E93-4876-0BE2-C740D9731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509C2-7DE3-5F25-EC63-0D742CC5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60F3-BED9-4416-BDF3-690E1B189226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7C257-20DA-50FB-ACBA-6AE9FDB4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DE66C-64F8-DC44-F0AF-61AECC6B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4D98-E181-463A-A372-D1B4F373BC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166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D3B4-C8EF-DA1A-DB2A-067729B2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F9DB9-C8D3-95A6-412B-4A1E3754D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DCEC0-37D4-5D09-051A-45D9E6FD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60F3-BED9-4416-BDF3-690E1B189226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A9965-5722-EEA6-5282-60B4BAE9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47061-8E8D-0A23-42A3-A518285C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4D98-E181-463A-A372-D1B4F373BC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994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BBE33-A7DF-EBC7-F8DB-95AC943EE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32AE1-A8F4-358F-BFEA-0C3958BFD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C6DA-BAE2-9373-CAA6-18E4DB29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60F3-BED9-4416-BDF3-690E1B189226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15133-F53A-D280-05E5-1864A70D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6296F-39EA-4DB2-1966-0B3DC3EA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4D98-E181-463A-A372-D1B4F373BC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43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9C296-15B0-B00F-B077-F98EEF20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061F6-A66D-6390-7B8F-E5444A960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94F31-B9C5-B503-330E-3802DD74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60F3-BED9-4416-BDF3-690E1B189226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66439-37CA-9C4E-34CA-2091F098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652D-9516-BFB8-25E9-CBC4F72A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4D98-E181-463A-A372-D1B4F373BC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734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F5CBB-0D35-4D9A-A8CB-8A45C952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3006D-0FD6-F976-C151-3D401EEE0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8C935-9198-4C47-279D-43EFE87D9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60F3-BED9-4416-BDF3-690E1B189226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C5067-CFE2-354F-2A00-B671800C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DE1B6-558E-CA99-95FC-0F3186FB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4D98-E181-463A-A372-D1B4F373BC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324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006B8-59A7-F820-C7DD-FCA52178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1B3C1-C0E7-2C34-C192-1D169DABE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62075-46A9-219E-B306-8470B548C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48D7-321B-A687-9394-8B42FAFB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60F3-BED9-4416-BDF3-690E1B189226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4DB5A-F75E-19B4-7E05-CD5E1C21A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04191-9F41-CA9D-739F-5B0F592F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4D98-E181-463A-A372-D1B4F373BC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109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0F59-DD1F-6B03-CD2C-A3B284F6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20F81-8EB3-2995-31ED-6476997FC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D783F-BC22-F773-E6B0-201B7EED6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A7788-CF68-1B04-9226-AC87AA037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FCE628-6CB2-E9C6-F4A9-839DACAB3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42C61-B0D3-5033-BFF9-B7A6DA48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60F3-BED9-4416-BDF3-690E1B189226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FD5A7-B822-9AA5-1819-745520F6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1A03C3-E81C-7A4F-DAEE-9104EB5F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4D98-E181-463A-A372-D1B4F373BC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709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4038-713A-0C4B-B6A7-B6B780A3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66E71-0CFB-AAD9-A372-65EADC7FD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60F3-BED9-4416-BDF3-690E1B189226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33432-8992-0612-EE9B-B5DBFB08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7F063-9883-FA95-92FA-34494DF8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4D98-E181-463A-A372-D1B4F373BC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719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098BB7-6E35-BE8B-A497-FB8F58308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60F3-BED9-4416-BDF3-690E1B189226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2B6F0-0C13-45C6-70F6-FF4062EC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16ECE-4640-DDD3-C212-D25B40A8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4D98-E181-463A-A372-D1B4F373BC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472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2DEF-BCD6-CDCF-7012-E54DF5C88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8565-2D86-F1B4-8862-B9C94FC8B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A502E-4989-7AE9-107B-DC4E85915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331EB-4E4F-F9C1-66AB-FEC72184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60F3-BED9-4416-BDF3-690E1B189226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A1440-1FF8-9BFA-FBE3-4E491C2E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6B9DF-4DBB-B569-0F9A-EBA1565B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4D98-E181-463A-A372-D1B4F373BC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87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0700-65B8-C60A-0414-9037AB43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C3975-A815-6A43-5964-D0EC74522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1319C-4AD5-4BC0-98E4-E635B72BD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99A33-4BA8-4C17-8601-59CE891F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60F3-BED9-4416-BDF3-690E1B189226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E6A87-9ACE-DFC4-9704-00BA9B870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EEE8E-8CDE-2209-81E2-935CDC76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4D98-E181-463A-A372-D1B4F373BC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377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ED495C-A95B-58E0-BF29-3D7A22B3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C0B5E-2995-2FA5-AE69-96AAF2EC6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1DCA9-24DC-D733-F077-EBF7CD164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B560F3-BED9-4416-BDF3-690E1B189226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A61FF-E553-D55A-697C-E5DAD2DDC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D0724-CAED-AC9B-7A47-E3ADDA02D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14D98-E181-463A-A372-D1B4F373BC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307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319B-5E17-600B-540A-5082B365C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681" y="2235200"/>
            <a:ext cx="10109812" cy="2387600"/>
          </a:xfrm>
        </p:spPr>
        <p:txBody>
          <a:bodyPr>
            <a:normAutofit fontScale="90000"/>
          </a:bodyPr>
          <a:lstStyle/>
          <a:p>
            <a:r>
              <a:rPr lang="fi-FI" dirty="0"/>
              <a:t>BILLY</a:t>
            </a:r>
            <a:br>
              <a:rPr lang="fi-FI" dirty="0"/>
            </a:br>
            <a:r>
              <a:rPr lang="fi-FI" dirty="0"/>
              <a:t>Biomateriaaliosaamisen lisääminen yritysten tarpeisiin</a:t>
            </a:r>
            <a:br>
              <a:rPr lang="fi-FI" dirty="0"/>
            </a:br>
            <a:r>
              <a:rPr lang="fi-FI" dirty="0"/>
              <a:t>I</a:t>
            </a:r>
            <a:r>
              <a:rPr lang="en-US" dirty="0" err="1"/>
              <a:t>ncreasing</a:t>
            </a:r>
            <a:r>
              <a:rPr lang="en-US" dirty="0"/>
              <a:t> biomaterials know-how to meet the needs of companies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96996-A938-8D4C-D36F-F61D6FD99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4169" y="5122366"/>
            <a:ext cx="9144000" cy="375051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06/2024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DF52F-B117-47AC-E080-4ABE40D19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84" y="5582223"/>
            <a:ext cx="2466975" cy="1047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9B3415-F36D-D253-012B-C23DEAE43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063" y="5677473"/>
            <a:ext cx="21526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3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6700-9BEB-C812-1811-E5FD5EA7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PACKAGES AND PACKAGING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53E69-D184-E079-C660-9038F86E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Packaging  laboratory at LUT behind the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package; what surrounds the product/content</a:t>
            </a:r>
          </a:p>
          <a:p>
            <a:pPr marL="0" indent="0">
              <a:buNone/>
            </a:pPr>
            <a:r>
              <a:rPr lang="en-US" dirty="0"/>
              <a:t>1. Contains the product</a:t>
            </a:r>
          </a:p>
          <a:p>
            <a:pPr marL="0" indent="0">
              <a:buNone/>
            </a:pPr>
            <a:r>
              <a:rPr lang="en-US" dirty="0"/>
              <a:t>2. Protects the product or the surroundings</a:t>
            </a:r>
          </a:p>
          <a:p>
            <a:pPr marL="0" indent="0">
              <a:buNone/>
            </a:pPr>
            <a:r>
              <a:rPr lang="en-US" dirty="0"/>
              <a:t>3. Is informative and helps to sell the product</a:t>
            </a:r>
          </a:p>
          <a:p>
            <a:pPr marL="0" indent="0">
              <a:buNone/>
            </a:pPr>
            <a:r>
              <a:rPr lang="en-US" dirty="0"/>
              <a:t>4. May be functional</a:t>
            </a:r>
            <a:endParaRPr lang="fi-FI" dirty="0"/>
          </a:p>
        </p:txBody>
      </p:sp>
      <p:pic>
        <p:nvPicPr>
          <p:cNvPr id="7" name="Picture 6" descr="A group of food items&#10;&#10;Description automatically generated">
            <a:extLst>
              <a:ext uri="{FF2B5EF4-FFF2-40B4-BE49-F238E27FC236}">
                <a16:creationId xmlns:a16="http://schemas.microsoft.com/office/drawing/2014/main" id="{F25EA8F7-C513-4805-91D6-33B44963B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03" y="4073987"/>
            <a:ext cx="3806844" cy="25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6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8253-238B-36B3-4F0E-08088817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COMMON PACKAGING MATERIALS AND</a:t>
            </a:r>
            <a:br>
              <a:rPr lang="en-US" dirty="0"/>
            </a:br>
            <a:r>
              <a:rPr lang="en-US" dirty="0"/>
              <a:t>THEIR PROPERTIES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63973-950E-51BD-AC43-B0768C1D8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83" y="1690688"/>
            <a:ext cx="6666624" cy="2775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DDCDF5-4FCE-C0AD-1B58-A1B0C8A58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621" y="4254292"/>
            <a:ext cx="5763208" cy="2449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3AE7DD-79DB-CAEA-2F90-E456A7AA00A7}"/>
              </a:ext>
            </a:extLst>
          </p:cNvPr>
          <p:cNvSpPr/>
          <p:nvPr/>
        </p:nvSpPr>
        <p:spPr>
          <a:xfrm>
            <a:off x="503853" y="1978090"/>
            <a:ext cx="6506547" cy="625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72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5B6F-83E9-E857-BCC5-C4231704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 FIBER-BASED MATERIALS IN PACKAGING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69F07-BD3B-F2C5-B5B7-B6E13FC02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38" y="214153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Strong and light</a:t>
            </a:r>
          </a:p>
          <a:p>
            <a:r>
              <a:rPr lang="en-US" sz="2400" dirty="0"/>
              <a:t> Suitable in many packaging needs and designs	</a:t>
            </a:r>
          </a:p>
          <a:p>
            <a:pPr lvl="1"/>
            <a:r>
              <a:rPr lang="en-US" sz="2000" dirty="0"/>
              <a:t>Rigid, flexible</a:t>
            </a:r>
          </a:p>
          <a:p>
            <a:pPr lvl="1"/>
            <a:r>
              <a:rPr lang="en-US" sz="2000" dirty="0"/>
              <a:t>Natural light barrier. Other barrier properties can be obtained for example by combining with other </a:t>
            </a:r>
            <a:r>
              <a:rPr lang="en-US" sz="2000" dirty="0" err="1"/>
              <a:t>materials,e.g</a:t>
            </a:r>
            <a:r>
              <a:rPr lang="en-US" sz="2000" dirty="0"/>
              <a:t>. plastic, aluminum</a:t>
            </a:r>
          </a:p>
          <a:p>
            <a:pPr lvl="2"/>
            <a:r>
              <a:rPr lang="en-US" sz="1800" dirty="0"/>
              <a:t>Coating, lamination</a:t>
            </a:r>
          </a:p>
          <a:p>
            <a:pPr lvl="2"/>
            <a:r>
              <a:rPr lang="en-US" sz="1800" dirty="0"/>
              <a:t>Material properties depend also on the combination of the materials</a:t>
            </a:r>
          </a:p>
          <a:p>
            <a:pPr lvl="1"/>
            <a:r>
              <a:rPr lang="en-US" sz="2000" dirty="0"/>
              <a:t>Can save space during transport and storage</a:t>
            </a:r>
          </a:p>
          <a:p>
            <a:r>
              <a:rPr lang="en-US" sz="2400" dirty="0"/>
              <a:t>Presentable and promote sales</a:t>
            </a:r>
          </a:p>
          <a:p>
            <a:pPr lvl="1"/>
            <a:r>
              <a:rPr lang="en-US" sz="2000" dirty="0"/>
              <a:t> Printable; makes product presentation easy</a:t>
            </a:r>
          </a:p>
          <a:p>
            <a:r>
              <a:rPr lang="en-US" sz="2400" dirty="0"/>
              <a:t>”Green”</a:t>
            </a:r>
          </a:p>
          <a:p>
            <a:pPr lvl="1"/>
            <a:r>
              <a:rPr lang="en-US" sz="2000" dirty="0"/>
              <a:t>Renewable, bio-degradable (if coated, coatings sometimes aren’t)</a:t>
            </a:r>
          </a:p>
          <a:p>
            <a:pPr lvl="1"/>
            <a:r>
              <a:rPr lang="en-US" sz="2000" dirty="0"/>
              <a:t>Recyclable, suitable for energy production as waste</a:t>
            </a:r>
            <a:endParaRPr lang="fi-FI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BFBA6-EA08-C661-A3D4-9E4A1671E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560" y="1216828"/>
            <a:ext cx="5086120" cy="15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3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AA84F1-3A68-5C07-6AA9-D46280927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98" y="1739900"/>
            <a:ext cx="8610600" cy="475297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8AED734-837E-7702-408C-BF608BC5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PAPER/BOARD MANUFACTURING PROCESS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BAF4451-C9EC-E50B-B07B-27E2B3B1048B}"/>
              </a:ext>
            </a:extLst>
          </p:cNvPr>
          <p:cNvCxnSpPr/>
          <p:nvPr/>
        </p:nvCxnSpPr>
        <p:spPr>
          <a:xfrm flipH="1" flipV="1">
            <a:off x="4880225" y="5989834"/>
            <a:ext cx="4294597" cy="154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297C046-2979-2EA7-38E7-0D8CA8EBB6B6}"/>
              </a:ext>
            </a:extLst>
          </p:cNvPr>
          <p:cNvSpPr/>
          <p:nvPr/>
        </p:nvSpPr>
        <p:spPr>
          <a:xfrm>
            <a:off x="3164440" y="5106256"/>
            <a:ext cx="1654140" cy="1273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6FB08-3D1A-A169-9AA2-EAA02046327D}"/>
              </a:ext>
            </a:extLst>
          </p:cNvPr>
          <p:cNvSpPr txBox="1"/>
          <p:nvPr/>
        </p:nvSpPr>
        <p:spPr>
          <a:xfrm>
            <a:off x="9370031" y="5959280"/>
            <a:ext cx="154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rgbClr val="FF0000"/>
                </a:solidFill>
              </a:rPr>
              <a:t>Don’t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forget</a:t>
            </a:r>
            <a:r>
              <a:rPr lang="fi-FI" dirty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82246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B2D6-C11F-3F40-A61D-3EDC5F8C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PAPER/BOARD MANUFACTURING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87CCB-B22E-CAEA-E344-B127E53C8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528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Wood handling: log intake, debarking, bark handling, chipping, screening</a:t>
            </a:r>
          </a:p>
          <a:p>
            <a:r>
              <a:rPr lang="en-US" dirty="0"/>
              <a:t>Pulping: raw material (wood or recycled fibers) to pulp</a:t>
            </a:r>
          </a:p>
          <a:p>
            <a:r>
              <a:rPr lang="en-US" dirty="0"/>
              <a:t>Stock preparation: pulps, fillers and chemicals are mixed and proportioned</a:t>
            </a:r>
          </a:p>
          <a:p>
            <a:r>
              <a:rPr lang="en-US" dirty="0"/>
              <a:t>Web forming, pressing, drying</a:t>
            </a:r>
          </a:p>
          <a:p>
            <a:pPr lvl="1"/>
            <a:r>
              <a:rPr lang="en-US" dirty="0"/>
              <a:t>In paperboard manufacturing, each ply is made separately with a forming section</a:t>
            </a:r>
          </a:p>
          <a:p>
            <a:pPr lvl="1"/>
            <a:r>
              <a:rPr lang="en-US" dirty="0"/>
              <a:t>The different plies are brought together before wet pressing</a:t>
            </a:r>
          </a:p>
          <a:p>
            <a:pPr lvl="2"/>
            <a:r>
              <a:rPr lang="en-US" dirty="0"/>
              <a:t>Bonding between the plies is formed during wet pressing</a:t>
            </a:r>
          </a:p>
          <a:p>
            <a:r>
              <a:rPr lang="en-US" dirty="0"/>
              <a:t>Finishing: calendaring, coating, reeling, sheeting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C7117-E5E4-41E7-39C1-FF5372915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3" y="1447800"/>
            <a:ext cx="89249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5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9A24-A39D-BAD0-4663-500B1BBE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Karelia's forest industry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085A1-FF64-20AA-0356-0D845FBAB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Southeast Finland is Europe's most significant forest industry cluster and the core area of forest research. </a:t>
            </a:r>
          </a:p>
          <a:p>
            <a:pPr lvl="1"/>
            <a:r>
              <a:rPr lang="en-US" dirty="0"/>
              <a:t>UPM and </a:t>
            </a:r>
            <a:r>
              <a:rPr lang="en-US" dirty="0" err="1"/>
              <a:t>Stora</a:t>
            </a:r>
            <a:r>
              <a:rPr lang="en-US" dirty="0"/>
              <a:t> Enso have focused their forest research in South Karelia. </a:t>
            </a:r>
          </a:p>
          <a:p>
            <a:pPr lvl="1"/>
            <a:r>
              <a:rPr lang="en-US" dirty="0"/>
              <a:t>The bioeconomy is developing strongly in South Karelia: the world's first biorefinery was opened in Lappeenranta in 2015.</a:t>
            </a:r>
            <a:endParaRPr lang="fi-FI" dirty="0"/>
          </a:p>
        </p:txBody>
      </p:sp>
      <p:pic>
        <p:nvPicPr>
          <p:cNvPr id="5" name="Picture 4" descr="A factory with smokestacks and a body of water&#10;&#10;Description automatically generated">
            <a:extLst>
              <a:ext uri="{FF2B5EF4-FFF2-40B4-BE49-F238E27FC236}">
                <a16:creationId xmlns:a16="http://schemas.microsoft.com/office/drawing/2014/main" id="{A85566EF-DBCD-4B69-32D8-4FAC4F4DF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0" y="4285861"/>
            <a:ext cx="2619375" cy="1743075"/>
          </a:xfrm>
          <a:prstGeom prst="rect">
            <a:avLst/>
          </a:prstGeom>
        </p:spPr>
      </p:pic>
      <p:pic>
        <p:nvPicPr>
          <p:cNvPr id="7" name="Picture 6" descr="A factory with smoke coming out of it&#10;&#10;Description automatically generated">
            <a:extLst>
              <a:ext uri="{FF2B5EF4-FFF2-40B4-BE49-F238E27FC236}">
                <a16:creationId xmlns:a16="http://schemas.microsoft.com/office/drawing/2014/main" id="{76283EE7-0BF0-84C2-34C6-CF470CBF4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64" y="4300537"/>
            <a:ext cx="2743199" cy="1737359"/>
          </a:xfrm>
          <a:prstGeom prst="rect">
            <a:avLst/>
          </a:prstGeom>
        </p:spPr>
      </p:pic>
      <p:pic>
        <p:nvPicPr>
          <p:cNvPr id="9" name="Picture 8" descr="A factory with smoke coming out of it&#10;&#10;Description automatically generated">
            <a:extLst>
              <a:ext uri="{FF2B5EF4-FFF2-40B4-BE49-F238E27FC236}">
                <a16:creationId xmlns:a16="http://schemas.microsoft.com/office/drawing/2014/main" id="{9D082194-8630-0D50-8020-771225D0A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62" y="4302772"/>
            <a:ext cx="3091006" cy="17373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7478DA-8CFD-E2D3-C80B-6AC7310E384B}"/>
              </a:ext>
            </a:extLst>
          </p:cNvPr>
          <p:cNvSpPr txBox="1"/>
          <p:nvPr/>
        </p:nvSpPr>
        <p:spPr>
          <a:xfrm>
            <a:off x="250027" y="4300537"/>
            <a:ext cx="209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UPM Lappeenranta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F2A7CB-A27D-E456-560E-16F85D36B848}"/>
              </a:ext>
            </a:extLst>
          </p:cNvPr>
          <p:cNvSpPr txBox="1"/>
          <p:nvPr/>
        </p:nvSpPr>
        <p:spPr>
          <a:xfrm>
            <a:off x="3858523" y="4238723"/>
            <a:ext cx="194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Stora Enso Imatra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74AFB4-2FA8-664E-AEF3-A688DB9FB69F}"/>
              </a:ext>
            </a:extLst>
          </p:cNvPr>
          <p:cNvSpPr txBox="1"/>
          <p:nvPr/>
        </p:nvSpPr>
        <p:spPr>
          <a:xfrm>
            <a:off x="6332778" y="4300537"/>
            <a:ext cx="228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Metsä </a:t>
            </a:r>
            <a:r>
              <a:rPr lang="fi-FI" dirty="0" err="1"/>
              <a:t>Fibre</a:t>
            </a:r>
            <a:r>
              <a:rPr lang="fi-FI" dirty="0"/>
              <a:t> Joutseno</a:t>
            </a:r>
          </a:p>
        </p:txBody>
      </p:sp>
      <p:pic>
        <p:nvPicPr>
          <p:cNvPr id="14" name="Picture 13" descr="A factory with a body of water&#10;&#10;Description automatically generated">
            <a:extLst>
              <a:ext uri="{FF2B5EF4-FFF2-40B4-BE49-F238E27FC236}">
                <a16:creationId xmlns:a16="http://schemas.microsoft.com/office/drawing/2014/main" id="{43CD36D6-DEFA-45B4-C032-E964352AB9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767" y="4300537"/>
            <a:ext cx="2619375" cy="17430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65DBD0-D7BB-6D07-8DB2-29EF33088A58}"/>
              </a:ext>
            </a:extLst>
          </p:cNvPr>
          <p:cNvSpPr txBox="1"/>
          <p:nvPr/>
        </p:nvSpPr>
        <p:spPr>
          <a:xfrm>
            <a:off x="9423784" y="4285861"/>
            <a:ext cx="183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Kotkamills</a:t>
            </a:r>
            <a:r>
              <a:rPr lang="fi-FI" dirty="0"/>
              <a:t> Kotka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8A51F4-EBA7-287D-CEE9-4F2620829E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0767" y="255814"/>
            <a:ext cx="2188515" cy="160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5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500B-3F5A-15C0-50F5-3960C158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Case example: UPM  Kaukas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6C48-6FB8-2721-A11B-13A007DEC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Kaukas mills in Lappeenranta form a unique bioforest industry integrator</a:t>
            </a:r>
          </a:p>
          <a:p>
            <a:pPr lvl="1"/>
            <a:r>
              <a:rPr lang="fi-FI"/>
              <a:t>Produces pulp, magazine paper, sawn timber, energy, biofuels, biochemicals and pharmaceutical products from renewable raw materials. </a:t>
            </a:r>
          </a:p>
          <a:p>
            <a:pPr lvl="1"/>
            <a:r>
              <a:rPr lang="fi-FI"/>
              <a:t>UPM's largest R&amp;D centre and UPM Forest's Eastern Finland wood sourcing management and Lappeenranta Forest Services Office.</a:t>
            </a:r>
          </a:p>
          <a:p>
            <a:pPr lvl="1"/>
            <a:r>
              <a:rPr lang="fi-FI"/>
              <a:t>About 1,000 UPM employees and nearly 500 employees of our subcontractors work in Kaukas.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2E163-E93A-0CED-A8C9-0287D05E9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15" y="498514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81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8109</TotalTime>
  <Words>405</Words>
  <Application>Microsoft Office PowerPoint</Application>
  <PresentationFormat>Widescreen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BILLY Biomateriaaliosaamisen lisääminen yritysten tarpeisiin Increasing biomaterials know-how to meet the needs of companies</vt:lpstr>
      <vt:lpstr>PACKAGES AND PACKAGING</vt:lpstr>
      <vt:lpstr>MOST COMMON PACKAGING MATERIALS AND THEIR PROPERTIES</vt:lpstr>
      <vt:lpstr>WOOD FIBER-BASED MATERIALS IN PACKAGING</vt:lpstr>
      <vt:lpstr>PAPER/BOARD MANUFACTURING PROCESS</vt:lpstr>
      <vt:lpstr>PAPER/BOARD MANUFACTURING PROCESS</vt:lpstr>
      <vt:lpstr>South Karelia's forest industry</vt:lpstr>
      <vt:lpstr>Case example: UPM  Kaukas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BILLY</dc:title>
  <dc:creator>Katriina Mielonen</dc:creator>
  <cp:lastModifiedBy>Katriina Mielonen</cp:lastModifiedBy>
  <cp:revision>6</cp:revision>
  <dcterms:created xsi:type="dcterms:W3CDTF">2024-05-20T17:33:21Z</dcterms:created>
  <dcterms:modified xsi:type="dcterms:W3CDTF">2025-05-06T06:12:37Z</dcterms:modified>
</cp:coreProperties>
</file>