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19"/>
  </p:notesMasterIdLst>
  <p:handoutMasterIdLst>
    <p:handoutMasterId r:id="rId20"/>
  </p:handoutMasterIdLst>
  <p:sldIdLst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Global plastics production 2018: </a:t>
            </a:r>
            <a:r>
              <a:rPr lang="en-US" sz="1400"/>
              <a:t>Total 359 Million tons</a:t>
            </a:r>
          </a:p>
        </c:rich>
      </c:tx>
      <c:layout>
        <c:manualLayout>
          <c:xMode val="edge"/>
          <c:yMode val="edge"/>
          <c:x val="0.1590555555555555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92-4874-A296-2205E29FDC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92-4874-A296-2205E29FDC1A}"/>
              </c:ext>
            </c:extLst>
          </c:dPt>
          <c:dLbls>
            <c:dLbl>
              <c:idx val="0"/>
              <c:layout>
                <c:manualLayout>
                  <c:x val="0.16111111111111112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C92-4874-A296-2205E29FDC1A}"/>
                </c:ext>
              </c:extLst>
            </c:dLbl>
            <c:dLbl>
              <c:idx val="1"/>
              <c:layout>
                <c:manualLayout>
                  <c:x val="-8.6111111111111166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92-4874-A296-2205E29FDC1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Sheet1!$D$8:$D$9</c:f>
              <c:strCache>
                <c:ptCount val="2"/>
                <c:pt idx="0">
                  <c:v>Other plastics </c:v>
                </c:pt>
                <c:pt idx="1">
                  <c:v>Bioplastics</c:v>
                </c:pt>
              </c:strCache>
            </c:strRef>
          </c:cat>
          <c:val>
            <c:numRef>
              <c:f>Sheet1!$E$8:$E$9</c:f>
              <c:numCache>
                <c:formatCode>General</c:formatCode>
                <c:ptCount val="2"/>
                <c:pt idx="0">
                  <c:v>357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92-4874-A296-2205E29FDC1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E2109-3E8B-43EF-B3EC-F106ED88B2F3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9EFC90B-0190-4A22-9811-1662C303916E}">
      <dgm:prSet phldrT="[Text]"/>
      <dgm:spPr/>
      <dgm:t>
        <a:bodyPr/>
        <a:lstStyle/>
        <a:p>
          <a:r>
            <a:rPr lang="en-US" dirty="0" smtClean="0"/>
            <a:t>Bioplastics</a:t>
          </a:r>
        </a:p>
        <a:p>
          <a:r>
            <a:rPr lang="en-US" dirty="0" smtClean="0"/>
            <a:t>e.g. bio-based PE, PET, PA, PTT</a:t>
          </a:r>
          <a:endParaRPr lang="en-US" dirty="0"/>
        </a:p>
      </dgm:t>
    </dgm:pt>
    <dgm:pt modelId="{203C5E65-D626-4F1A-92BB-5AB629998E39}" type="parTrans" cxnId="{5085F299-A983-42E7-8B13-802375FF9FE8}">
      <dgm:prSet/>
      <dgm:spPr/>
      <dgm:t>
        <a:bodyPr/>
        <a:lstStyle/>
        <a:p>
          <a:endParaRPr lang="en-US"/>
        </a:p>
      </dgm:t>
    </dgm:pt>
    <dgm:pt modelId="{3343E044-285F-43BF-839D-DC3D4B654787}" type="sibTrans" cxnId="{5085F299-A983-42E7-8B13-802375FF9FE8}">
      <dgm:prSet/>
      <dgm:spPr/>
      <dgm:t>
        <a:bodyPr/>
        <a:lstStyle/>
        <a:p>
          <a:endParaRPr lang="en-US"/>
        </a:p>
      </dgm:t>
    </dgm:pt>
    <dgm:pt modelId="{1E9C2C8F-C6A9-432E-94B2-CA2F49447152}">
      <dgm:prSet phldrT="[Text]"/>
      <dgm:spPr/>
      <dgm:t>
        <a:bodyPr/>
        <a:lstStyle/>
        <a:p>
          <a:r>
            <a:rPr lang="en-US" dirty="0" smtClean="0"/>
            <a:t>Bioplastics</a:t>
          </a:r>
        </a:p>
        <a:p>
          <a:r>
            <a:rPr lang="en-US" dirty="0" smtClean="0"/>
            <a:t>e.g. </a:t>
          </a:r>
          <a:r>
            <a:rPr lang="en-US" cap="all" baseline="0" dirty="0" err="1" smtClean="0"/>
            <a:t>pla</a:t>
          </a:r>
          <a:r>
            <a:rPr lang="en-US" cap="all" baseline="0" dirty="0" smtClean="0"/>
            <a:t>, </a:t>
          </a:r>
          <a:r>
            <a:rPr lang="en-US" cap="all" baseline="0" dirty="0" err="1" smtClean="0"/>
            <a:t>pha</a:t>
          </a:r>
          <a:r>
            <a:rPr lang="en-US" dirty="0" smtClean="0"/>
            <a:t>, PBS, starch blends</a:t>
          </a:r>
          <a:endParaRPr lang="en-US" dirty="0"/>
        </a:p>
      </dgm:t>
    </dgm:pt>
    <dgm:pt modelId="{C05343C0-43FB-4A8E-9026-E2CF478D5E7B}" type="parTrans" cxnId="{6C1013CE-8A7E-470A-9FD1-6C7173FF936A}">
      <dgm:prSet/>
      <dgm:spPr/>
      <dgm:t>
        <a:bodyPr/>
        <a:lstStyle/>
        <a:p>
          <a:endParaRPr lang="en-US"/>
        </a:p>
      </dgm:t>
    </dgm:pt>
    <dgm:pt modelId="{C12715F8-EADB-4F05-9AFC-5BCAA10C8B41}" type="sibTrans" cxnId="{6C1013CE-8A7E-470A-9FD1-6C7173FF936A}">
      <dgm:prSet/>
      <dgm:spPr/>
      <dgm:t>
        <a:bodyPr/>
        <a:lstStyle/>
        <a:p>
          <a:endParaRPr lang="en-US"/>
        </a:p>
      </dgm:t>
    </dgm:pt>
    <dgm:pt modelId="{2514F773-AD7E-46AA-B8C3-97F56AE2638D}">
      <dgm:prSet phldrT="[Text]"/>
      <dgm:spPr/>
      <dgm:t>
        <a:bodyPr/>
        <a:lstStyle/>
        <a:p>
          <a:r>
            <a:rPr lang="en-US" dirty="0" smtClean="0"/>
            <a:t>Conventional plastics </a:t>
          </a:r>
        </a:p>
        <a:p>
          <a:r>
            <a:rPr lang="en-US" dirty="0" smtClean="0"/>
            <a:t>e.g. PE, PP, PET</a:t>
          </a:r>
          <a:endParaRPr lang="en-US" dirty="0"/>
        </a:p>
      </dgm:t>
    </dgm:pt>
    <dgm:pt modelId="{D0437340-61F4-459B-824E-2CC3E90FC6D4}" type="parTrans" cxnId="{14174C1E-5303-4196-A96E-85531DAF0ED7}">
      <dgm:prSet/>
      <dgm:spPr/>
      <dgm:t>
        <a:bodyPr/>
        <a:lstStyle/>
        <a:p>
          <a:endParaRPr lang="en-US"/>
        </a:p>
      </dgm:t>
    </dgm:pt>
    <dgm:pt modelId="{CEA9C011-505B-4361-9428-A155FEA7916F}" type="sibTrans" cxnId="{14174C1E-5303-4196-A96E-85531DAF0ED7}">
      <dgm:prSet/>
      <dgm:spPr/>
      <dgm:t>
        <a:bodyPr/>
        <a:lstStyle/>
        <a:p>
          <a:endParaRPr lang="en-US"/>
        </a:p>
      </dgm:t>
    </dgm:pt>
    <dgm:pt modelId="{C737AA85-388A-462B-A102-A3CB72E3E2CE}">
      <dgm:prSet/>
      <dgm:spPr/>
      <dgm:t>
        <a:bodyPr/>
        <a:lstStyle/>
        <a:p>
          <a:r>
            <a:rPr lang="en-US" smtClean="0"/>
            <a:t>Bioplastics</a:t>
          </a:r>
        </a:p>
        <a:p>
          <a:r>
            <a:rPr lang="en-US" smtClean="0"/>
            <a:t>e.g. </a:t>
          </a:r>
          <a:r>
            <a:rPr lang="en-US" cap="all" baseline="0" smtClean="0"/>
            <a:t>pBAT, PCL</a:t>
          </a:r>
          <a:endParaRPr lang="en-US" dirty="0"/>
        </a:p>
      </dgm:t>
    </dgm:pt>
    <dgm:pt modelId="{6F4B5028-7FC3-4020-AF28-0B4B1DA0FCE0}" type="parTrans" cxnId="{5BCB8974-F23C-4CE9-8922-88B27BFA5637}">
      <dgm:prSet/>
      <dgm:spPr/>
      <dgm:t>
        <a:bodyPr/>
        <a:lstStyle/>
        <a:p>
          <a:endParaRPr lang="en-US"/>
        </a:p>
      </dgm:t>
    </dgm:pt>
    <dgm:pt modelId="{B170D498-A59F-432A-8F2E-BBCECE4640F4}" type="sibTrans" cxnId="{5BCB8974-F23C-4CE9-8922-88B27BFA5637}">
      <dgm:prSet/>
      <dgm:spPr/>
      <dgm:t>
        <a:bodyPr/>
        <a:lstStyle/>
        <a:p>
          <a:endParaRPr lang="en-US"/>
        </a:p>
      </dgm:t>
    </dgm:pt>
    <dgm:pt modelId="{70D87E81-B400-4F3E-8C75-F27E0186CF95}">
      <dgm:prSet/>
      <dgm:spPr/>
      <dgm:t>
        <a:bodyPr/>
        <a:lstStyle/>
        <a:p>
          <a:endParaRPr lang="en-US"/>
        </a:p>
      </dgm:t>
    </dgm:pt>
    <dgm:pt modelId="{BB9F11D3-5CD4-4146-B5DC-CC830A63470A}" type="parTrans" cxnId="{7F782A17-DEDE-4EF3-BDAA-6A2C6E9A8D42}">
      <dgm:prSet/>
      <dgm:spPr/>
      <dgm:t>
        <a:bodyPr/>
        <a:lstStyle/>
        <a:p>
          <a:endParaRPr lang="en-US"/>
        </a:p>
      </dgm:t>
    </dgm:pt>
    <dgm:pt modelId="{38440D87-9671-4F5F-9444-98FB9303CB9E}" type="sibTrans" cxnId="{7F782A17-DEDE-4EF3-BDAA-6A2C6E9A8D42}">
      <dgm:prSet/>
      <dgm:spPr/>
      <dgm:t>
        <a:bodyPr/>
        <a:lstStyle/>
        <a:p>
          <a:endParaRPr lang="en-US"/>
        </a:p>
      </dgm:t>
    </dgm:pt>
    <dgm:pt modelId="{2555463D-3ED8-456F-8F0B-CE7D6F15FF58}" type="pres">
      <dgm:prSet presAssocID="{D0BE2109-3E8B-43EF-B3EC-F106ED88B2F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92A1C-B5F8-4F60-B405-426308079452}" type="pres">
      <dgm:prSet presAssocID="{D0BE2109-3E8B-43EF-B3EC-F106ED88B2F3}" presName="axisShape" presStyleLbl="bgShp" presStyleIdx="0" presStyleCnt="1"/>
      <dgm:spPr/>
    </dgm:pt>
    <dgm:pt modelId="{1347977E-9E45-4839-914E-ABBB783F0304}" type="pres">
      <dgm:prSet presAssocID="{D0BE2109-3E8B-43EF-B3EC-F106ED88B2F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CFFC1-0809-4CE1-8F27-F33C1655B54C}" type="pres">
      <dgm:prSet presAssocID="{D0BE2109-3E8B-43EF-B3EC-F106ED88B2F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B7854-B9A2-45EB-9A04-420E3291AFF7}" type="pres">
      <dgm:prSet presAssocID="{D0BE2109-3E8B-43EF-B3EC-F106ED88B2F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EB726-7F2C-4039-AF81-A53D2CA0BECC}" type="pres">
      <dgm:prSet presAssocID="{D0BE2109-3E8B-43EF-B3EC-F106ED88B2F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013CE-8A7E-470A-9FD1-6C7173FF936A}" srcId="{D0BE2109-3E8B-43EF-B3EC-F106ED88B2F3}" destId="{1E9C2C8F-C6A9-432E-94B2-CA2F49447152}" srcOrd="1" destOrd="0" parTransId="{C05343C0-43FB-4A8E-9026-E2CF478D5E7B}" sibTransId="{C12715F8-EADB-4F05-9AFC-5BCAA10C8B41}"/>
    <dgm:cxn modelId="{2BEFF9B9-781F-4555-B1A9-61A9B2FA8180}" type="presOf" srcId="{D0BE2109-3E8B-43EF-B3EC-F106ED88B2F3}" destId="{2555463D-3ED8-456F-8F0B-CE7D6F15FF58}" srcOrd="0" destOrd="0" presId="urn:microsoft.com/office/officeart/2005/8/layout/matrix2"/>
    <dgm:cxn modelId="{5BCB8974-F23C-4CE9-8922-88B27BFA5637}" srcId="{D0BE2109-3E8B-43EF-B3EC-F106ED88B2F3}" destId="{C737AA85-388A-462B-A102-A3CB72E3E2CE}" srcOrd="3" destOrd="0" parTransId="{6F4B5028-7FC3-4020-AF28-0B4B1DA0FCE0}" sibTransId="{B170D498-A59F-432A-8F2E-BBCECE4640F4}"/>
    <dgm:cxn modelId="{F5CD6AE1-7BB1-494B-A851-DC6C61950F37}" type="presOf" srcId="{1E9C2C8F-C6A9-432E-94B2-CA2F49447152}" destId="{DDACFFC1-0809-4CE1-8F27-F33C1655B54C}" srcOrd="0" destOrd="0" presId="urn:microsoft.com/office/officeart/2005/8/layout/matrix2"/>
    <dgm:cxn modelId="{5085F299-A983-42E7-8B13-802375FF9FE8}" srcId="{D0BE2109-3E8B-43EF-B3EC-F106ED88B2F3}" destId="{29EFC90B-0190-4A22-9811-1662C303916E}" srcOrd="0" destOrd="0" parTransId="{203C5E65-D626-4F1A-92BB-5AB629998E39}" sibTransId="{3343E044-285F-43BF-839D-DC3D4B654787}"/>
    <dgm:cxn modelId="{14174C1E-5303-4196-A96E-85531DAF0ED7}" srcId="{D0BE2109-3E8B-43EF-B3EC-F106ED88B2F3}" destId="{2514F773-AD7E-46AA-B8C3-97F56AE2638D}" srcOrd="2" destOrd="0" parTransId="{D0437340-61F4-459B-824E-2CC3E90FC6D4}" sibTransId="{CEA9C011-505B-4361-9428-A155FEA7916F}"/>
    <dgm:cxn modelId="{EDB079D3-AA93-43D2-9B8B-413BE9809824}" type="presOf" srcId="{29EFC90B-0190-4A22-9811-1662C303916E}" destId="{1347977E-9E45-4839-914E-ABBB783F0304}" srcOrd="0" destOrd="0" presId="urn:microsoft.com/office/officeart/2005/8/layout/matrix2"/>
    <dgm:cxn modelId="{7F782A17-DEDE-4EF3-BDAA-6A2C6E9A8D42}" srcId="{D0BE2109-3E8B-43EF-B3EC-F106ED88B2F3}" destId="{70D87E81-B400-4F3E-8C75-F27E0186CF95}" srcOrd="4" destOrd="0" parTransId="{BB9F11D3-5CD4-4146-B5DC-CC830A63470A}" sibTransId="{38440D87-9671-4F5F-9444-98FB9303CB9E}"/>
    <dgm:cxn modelId="{3FEEF74D-3AFD-4E6A-9F25-4F27C08B8B12}" type="presOf" srcId="{2514F773-AD7E-46AA-B8C3-97F56AE2638D}" destId="{39EB7854-B9A2-45EB-9A04-420E3291AFF7}" srcOrd="0" destOrd="0" presId="urn:microsoft.com/office/officeart/2005/8/layout/matrix2"/>
    <dgm:cxn modelId="{97E0FE48-552F-4AD6-A439-63E328DC4E0F}" type="presOf" srcId="{C737AA85-388A-462B-A102-A3CB72E3E2CE}" destId="{B51EB726-7F2C-4039-AF81-A53D2CA0BECC}" srcOrd="0" destOrd="0" presId="urn:microsoft.com/office/officeart/2005/8/layout/matrix2"/>
    <dgm:cxn modelId="{0D911435-5544-4FCE-ABCD-246DBDE1CF00}" type="presParOf" srcId="{2555463D-3ED8-456F-8F0B-CE7D6F15FF58}" destId="{51992A1C-B5F8-4F60-B405-426308079452}" srcOrd="0" destOrd="0" presId="urn:microsoft.com/office/officeart/2005/8/layout/matrix2"/>
    <dgm:cxn modelId="{B6C0BE4D-D1E5-4562-9741-0CAC6B14DE3E}" type="presParOf" srcId="{2555463D-3ED8-456F-8F0B-CE7D6F15FF58}" destId="{1347977E-9E45-4839-914E-ABBB783F0304}" srcOrd="1" destOrd="0" presId="urn:microsoft.com/office/officeart/2005/8/layout/matrix2"/>
    <dgm:cxn modelId="{FC68E6A0-7507-4AE6-BF37-53F376BCE471}" type="presParOf" srcId="{2555463D-3ED8-456F-8F0B-CE7D6F15FF58}" destId="{DDACFFC1-0809-4CE1-8F27-F33C1655B54C}" srcOrd="2" destOrd="0" presId="urn:microsoft.com/office/officeart/2005/8/layout/matrix2"/>
    <dgm:cxn modelId="{3FD55D3A-FCC3-4491-8A43-F4208F6773F2}" type="presParOf" srcId="{2555463D-3ED8-456F-8F0B-CE7D6F15FF58}" destId="{39EB7854-B9A2-45EB-9A04-420E3291AFF7}" srcOrd="3" destOrd="0" presId="urn:microsoft.com/office/officeart/2005/8/layout/matrix2"/>
    <dgm:cxn modelId="{91763F5B-2B47-4C72-A040-6392B7A7CB6A}" type="presParOf" srcId="{2555463D-3ED8-456F-8F0B-CE7D6F15FF58}" destId="{B51EB726-7F2C-4039-AF81-A53D2CA0BEC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92A1C-B5F8-4F60-B405-426308079452}">
      <dsp:nvSpPr>
        <dsp:cNvPr id="0" name=""/>
        <dsp:cNvSpPr/>
      </dsp:nvSpPr>
      <dsp:spPr>
        <a:xfrm>
          <a:off x="1820847" y="0"/>
          <a:ext cx="5051455" cy="505145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7977E-9E45-4839-914E-ABBB783F0304}">
      <dsp:nvSpPr>
        <dsp:cNvPr id="0" name=""/>
        <dsp:cNvSpPr/>
      </dsp:nvSpPr>
      <dsp:spPr>
        <a:xfrm>
          <a:off x="2149192" y="328344"/>
          <a:ext cx="2020582" cy="20205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Bioplastics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e.g. bio-based PE, PET, PA, PTT</a:t>
          </a:r>
          <a:endParaRPr lang="en-US" sz="2300" kern="1200" dirty="0"/>
        </a:p>
      </dsp:txBody>
      <dsp:txXfrm>
        <a:off x="2247829" y="426981"/>
        <a:ext cx="1823308" cy="1823308"/>
      </dsp:txXfrm>
    </dsp:sp>
    <dsp:sp modelId="{DDACFFC1-0809-4CE1-8F27-F33C1655B54C}">
      <dsp:nvSpPr>
        <dsp:cNvPr id="0" name=""/>
        <dsp:cNvSpPr/>
      </dsp:nvSpPr>
      <dsp:spPr>
        <a:xfrm>
          <a:off x="4523376" y="328344"/>
          <a:ext cx="2020582" cy="20205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Bioplastics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e.g. </a:t>
          </a:r>
          <a:r>
            <a:rPr lang="en-US" sz="2300" kern="1200" cap="all" baseline="0" dirty="0" err="1" smtClean="0"/>
            <a:t>pla</a:t>
          </a:r>
          <a:r>
            <a:rPr lang="en-US" sz="2300" kern="1200" cap="all" baseline="0" dirty="0" smtClean="0"/>
            <a:t>, </a:t>
          </a:r>
          <a:r>
            <a:rPr lang="en-US" sz="2300" kern="1200" cap="all" baseline="0" dirty="0" err="1" smtClean="0"/>
            <a:t>pha</a:t>
          </a:r>
          <a:r>
            <a:rPr lang="en-US" sz="2300" kern="1200" dirty="0" smtClean="0"/>
            <a:t>, PBS, starch blends</a:t>
          </a:r>
          <a:endParaRPr lang="en-US" sz="2300" kern="1200" dirty="0"/>
        </a:p>
      </dsp:txBody>
      <dsp:txXfrm>
        <a:off x="4622013" y="426981"/>
        <a:ext cx="1823308" cy="1823308"/>
      </dsp:txXfrm>
    </dsp:sp>
    <dsp:sp modelId="{39EB7854-B9A2-45EB-9A04-420E3291AFF7}">
      <dsp:nvSpPr>
        <dsp:cNvPr id="0" name=""/>
        <dsp:cNvSpPr/>
      </dsp:nvSpPr>
      <dsp:spPr>
        <a:xfrm>
          <a:off x="2149192" y="2702528"/>
          <a:ext cx="2020582" cy="20205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Conventional plastics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e.g. PE, PP, PET</a:t>
          </a:r>
          <a:endParaRPr lang="en-US" sz="2300" kern="1200" dirty="0"/>
        </a:p>
      </dsp:txBody>
      <dsp:txXfrm>
        <a:off x="2247829" y="2801165"/>
        <a:ext cx="1823308" cy="1823308"/>
      </dsp:txXfrm>
    </dsp:sp>
    <dsp:sp modelId="{B51EB726-7F2C-4039-AF81-A53D2CA0BECC}">
      <dsp:nvSpPr>
        <dsp:cNvPr id="0" name=""/>
        <dsp:cNvSpPr/>
      </dsp:nvSpPr>
      <dsp:spPr>
        <a:xfrm>
          <a:off x="4523376" y="2702528"/>
          <a:ext cx="2020582" cy="20205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Bioplastics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e.g. </a:t>
          </a:r>
          <a:r>
            <a:rPr lang="en-US" sz="2300" kern="1200" cap="all" baseline="0" smtClean="0"/>
            <a:t>pBAT, PCL</a:t>
          </a:r>
          <a:endParaRPr lang="en-US" sz="2300" kern="1200" dirty="0"/>
        </a:p>
      </dsp:txBody>
      <dsp:txXfrm>
        <a:off x="4622013" y="2801165"/>
        <a:ext cx="1823308" cy="1823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8E5E598-2735-48CA-8FB1-A7B3DAD3AF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D1B7F0-B4EA-41A9-ADD0-D3084A1D72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F414-3086-49E9-82B2-C17316108978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7D71E2D-C8B4-47E2-AECD-A9D7BDF1EB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3BC4E5-EAFB-4643-BFA1-70F9FF5E8A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F859-2135-428F-8ADD-D90C256FDB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684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30.10.2020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30.10.2020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22A0E4C-7C97-4657-9B94-98E50905AA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6" y="5547048"/>
            <a:ext cx="5274844" cy="5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401" y="606257"/>
            <a:ext cx="7268308" cy="3710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3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E15E898-23F8-4C10-BE3C-BA1D249163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" y="5484201"/>
            <a:ext cx="4493794" cy="4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584B789-2E77-4B4C-A1F6-1A2D5B9DD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" y="5484201"/>
            <a:ext cx="4493794" cy="4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1C4D422-5CBF-47B4-A37E-0AE3DA7C73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" y="5484201"/>
            <a:ext cx="4493794" cy="4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303DE2E-D3BF-455C-A4ED-D583C42712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" y="5484201"/>
            <a:ext cx="4493794" cy="4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817B4EF-C9EF-4E27-8D20-1C594E2B64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" y="5484201"/>
            <a:ext cx="4493794" cy="4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AE53650-BBC8-4F32-90A1-F8E57FC248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1" y="5484201"/>
            <a:ext cx="4493794" cy="4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4" y="371749"/>
            <a:ext cx="8636941" cy="147601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601134" y="1980000"/>
            <a:ext cx="5234517" cy="4636800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9" name="Sisällön paikkamerkki 5"/>
          <p:cNvSpPr>
            <a:spLocks noGrp="1"/>
          </p:cNvSpPr>
          <p:nvPr>
            <p:ph sz="quarter" idx="4"/>
          </p:nvPr>
        </p:nvSpPr>
        <p:spPr>
          <a:xfrm>
            <a:off x="6371951" y="1980000"/>
            <a:ext cx="5210451" cy="4636800"/>
          </a:xfrm>
        </p:spPr>
        <p:txBody>
          <a:bodyPr/>
          <a:lstStyle>
            <a:lvl1pPr marL="2857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0" y="108000"/>
            <a:ext cx="2256283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0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01131" y="3016666"/>
            <a:ext cx="5356800" cy="3551189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0"/>
          </p:nvPr>
        </p:nvSpPr>
        <p:spPr>
          <a:xfrm>
            <a:off x="6231467" y="3016666"/>
            <a:ext cx="5355167" cy="3551189"/>
          </a:xfrm>
        </p:spPr>
        <p:txBody>
          <a:bodyPr/>
          <a:lstStyle>
            <a:lvl1pPr marL="342900" indent="-342900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1"/>
          </p:nvPr>
        </p:nvSpPr>
        <p:spPr>
          <a:xfrm>
            <a:off x="6231467" y="1980000"/>
            <a:ext cx="5356800" cy="95636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0" y="108000"/>
            <a:ext cx="2256283" cy="943200"/>
          </a:xfrm>
          <a:prstGeom prst="rect">
            <a:avLst/>
          </a:prstGeom>
        </p:spPr>
      </p:pic>
      <p:sp>
        <p:nvSpPr>
          <p:cNvPr id="19" name="Tekstin paikkamerkki 2"/>
          <p:cNvSpPr>
            <a:spLocks noGrp="1"/>
          </p:cNvSpPr>
          <p:nvPr>
            <p:ph type="body" idx="12"/>
          </p:nvPr>
        </p:nvSpPr>
        <p:spPr>
          <a:xfrm>
            <a:off x="600001" y="1980000"/>
            <a:ext cx="5355167" cy="956360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Otsikko 1"/>
          <p:cNvSpPr>
            <a:spLocks noGrp="1"/>
          </p:cNvSpPr>
          <p:nvPr>
            <p:ph type="title"/>
          </p:nvPr>
        </p:nvSpPr>
        <p:spPr>
          <a:xfrm>
            <a:off x="600000" y="373499"/>
            <a:ext cx="8672953" cy="120032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24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30.10.2020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  <p:sldLayoutId id="2147483703" r:id="rId8"/>
    <p:sldLayoutId id="2147483704" r:id="rId9"/>
    <p:sldLayoutId id="2147483705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sticseurope.org/en/resources/market-data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Bioplastics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Liisa </a:t>
            </a:r>
            <a:r>
              <a:rPr lang="fi-FI" dirty="0" smtClean="0"/>
              <a:t>Lehtinen, </a:t>
            </a:r>
            <a:r>
              <a:rPr lang="fi-FI" dirty="0" smtClean="0"/>
              <a:t>Turku AMK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29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53" y="355124"/>
            <a:ext cx="7438403" cy="958287"/>
          </a:xfrm>
        </p:spPr>
        <p:txBody>
          <a:bodyPr/>
          <a:lstStyle/>
          <a:p>
            <a:r>
              <a:rPr lang="fi-FI" dirty="0" smtClean="0"/>
              <a:t>Global </a:t>
            </a:r>
            <a:r>
              <a:rPr lang="fi-FI" dirty="0" err="1" smtClean="0"/>
              <a:t>plastics</a:t>
            </a:r>
            <a:r>
              <a:rPr lang="fi-FI" dirty="0" smtClean="0"/>
              <a:t> </a:t>
            </a:r>
            <a:r>
              <a:rPr lang="fi-FI" dirty="0" err="1" smtClean="0"/>
              <a:t>demand</a:t>
            </a:r>
            <a:r>
              <a:rPr lang="fi-FI" dirty="0" smtClean="0"/>
              <a:t> 2018</a:t>
            </a:r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74850" y="1313411"/>
          <a:ext cx="8237538" cy="530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5993" y="1935009"/>
            <a:ext cx="468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hlinkClick r:id="rId3"/>
              </a:rPr>
              <a:t>https://</a:t>
            </a:r>
            <a:r>
              <a:rPr lang="fi-FI" sz="1200" dirty="0">
                <a:hlinkClick r:id="rId3"/>
              </a:rPr>
              <a:t>www.plasticseurope.org/en/resources/market-data</a:t>
            </a:r>
            <a:r>
              <a:rPr lang="fi-FI" sz="1200" dirty="0"/>
              <a:t>; https://www.european-bioplastics.org/market/</a:t>
            </a:r>
          </a:p>
        </p:txBody>
      </p:sp>
    </p:spTree>
    <p:extLst>
      <p:ext uri="{BB962C8B-B14F-4D97-AF65-F5344CB8AC3E}">
        <p14:creationId xmlns:p14="http://schemas.microsoft.com/office/powerpoint/2010/main" val="2741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39499" y="249087"/>
            <a:ext cx="8474869" cy="118273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Global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capasities</a:t>
            </a:r>
            <a:r>
              <a:rPr lang="fi-FI" dirty="0" smtClean="0"/>
              <a:t> of </a:t>
            </a:r>
            <a:r>
              <a:rPr lang="fi-FI" dirty="0" err="1" smtClean="0"/>
              <a:t>bioplastics</a:t>
            </a:r>
            <a:r>
              <a:rPr lang="fi-FI" dirty="0" smtClean="0"/>
              <a:t> in 2019 per </a:t>
            </a:r>
            <a:r>
              <a:rPr lang="fi-FI" dirty="0" err="1" smtClean="0"/>
              <a:t>material</a:t>
            </a:r>
            <a:r>
              <a:rPr lang="fi-FI" dirty="0" smtClean="0"/>
              <a:t> </a:t>
            </a:r>
            <a:r>
              <a:rPr lang="fi-FI" dirty="0" err="1" smtClean="0"/>
              <a:t>type</a:t>
            </a:r>
            <a:endParaRPr lang="fi-FI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7246" b="17246"/>
          <a:stretch>
            <a:fillRect/>
          </a:stretch>
        </p:blipFill>
        <p:spPr>
          <a:xfrm>
            <a:off x="1820833" y="1573550"/>
            <a:ext cx="8712200" cy="4797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3360" y="6371060"/>
            <a:ext cx="316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https://www.european-bioplastics.org/</a:t>
            </a:r>
          </a:p>
        </p:txBody>
      </p:sp>
    </p:spTree>
    <p:extLst>
      <p:ext uri="{BB962C8B-B14F-4D97-AF65-F5344CB8AC3E}">
        <p14:creationId xmlns:p14="http://schemas.microsoft.com/office/powerpoint/2010/main" val="13289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38"/>
            <a:ext cx="10515600" cy="1325563"/>
          </a:xfrm>
        </p:spPr>
        <p:txBody>
          <a:bodyPr/>
          <a:lstStyle/>
          <a:p>
            <a:r>
              <a:rPr lang="fi-FI" dirty="0" err="1" smtClean="0"/>
              <a:t>Bioplastics</a:t>
            </a:r>
            <a:r>
              <a:rPr lang="fi-FI" dirty="0" smtClean="0"/>
              <a:t> in </a:t>
            </a:r>
            <a:r>
              <a:rPr lang="fi-FI" dirty="0" err="1" smtClean="0"/>
              <a:t>Circular</a:t>
            </a:r>
            <a:r>
              <a:rPr lang="fi-FI" dirty="0" smtClean="0"/>
              <a:t> </a:t>
            </a:r>
            <a:r>
              <a:rPr lang="fi-FI" dirty="0" err="1" smtClean="0"/>
              <a:t>Economy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400" dirty="0" err="1"/>
              <a:t>Problematic</a:t>
            </a:r>
            <a:r>
              <a:rPr lang="fi-FI" sz="1400" dirty="0"/>
              <a:t> </a:t>
            </a:r>
            <a:r>
              <a:rPr lang="fi-FI" sz="1400" dirty="0" err="1"/>
              <a:t>issues</a:t>
            </a:r>
            <a:r>
              <a:rPr lang="fi-FI" sz="1400" dirty="0"/>
              <a:t> </a:t>
            </a:r>
            <a:endParaRPr lang="fi-FI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079" y="1168118"/>
            <a:ext cx="8507845" cy="5331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955" y="6597628"/>
            <a:ext cx="5104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https://www.european-bioplastics.org/bioplastics/waste-management/</a:t>
            </a:r>
          </a:p>
        </p:txBody>
      </p:sp>
      <p:sp>
        <p:nvSpPr>
          <p:cNvPr id="6" name="Oval 5"/>
          <p:cNvSpPr/>
          <p:nvPr/>
        </p:nvSpPr>
        <p:spPr>
          <a:xfrm>
            <a:off x="6179128" y="6309361"/>
            <a:ext cx="99753" cy="9144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4294910" y="4317078"/>
            <a:ext cx="99753" cy="9144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5907002" y="4982096"/>
            <a:ext cx="99753" cy="9144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/>
          <p:cNvSpPr/>
          <p:nvPr/>
        </p:nvSpPr>
        <p:spPr>
          <a:xfrm>
            <a:off x="1721543" y="3962184"/>
            <a:ext cx="99753" cy="9144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6428510" y="2967645"/>
            <a:ext cx="126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Biobased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plastics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9266" y="4427206"/>
            <a:ext cx="146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Compostable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plastics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04396" y="2269158"/>
            <a:ext cx="99753" cy="9144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/>
          <p:cNvSpPr/>
          <p:nvPr/>
        </p:nvSpPr>
        <p:spPr>
          <a:xfrm>
            <a:off x="2491051" y="901629"/>
            <a:ext cx="133003" cy="1448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106785" y="4449355"/>
            <a:ext cx="146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rgbClr val="FF0000"/>
                </a:solidFill>
              </a:rPr>
              <a:t>Biodegradable</a:t>
            </a:r>
            <a:r>
              <a:rPr lang="fi-FI" sz="1600" dirty="0">
                <a:solidFill>
                  <a:srgbClr val="FF0000"/>
                </a:solidFill>
              </a:rPr>
              <a:t> </a:t>
            </a:r>
            <a:r>
              <a:rPr lang="fi-FI" sz="1600" dirty="0" err="1">
                <a:solidFill>
                  <a:srgbClr val="FF0000"/>
                </a:solidFill>
              </a:rPr>
              <a:t>plastics</a:t>
            </a:r>
            <a:endParaRPr lang="fi-FI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Task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1" y="1626119"/>
            <a:ext cx="9890760" cy="4161289"/>
          </a:xfrm>
        </p:spPr>
        <p:txBody>
          <a:bodyPr/>
          <a:lstStyle/>
          <a:p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read</a:t>
            </a:r>
            <a:r>
              <a:rPr lang="fi-FI" dirty="0" smtClean="0"/>
              <a:t>, </a:t>
            </a:r>
            <a:r>
              <a:rPr lang="fi-FI" dirty="0" err="1" smtClean="0"/>
              <a:t>draw</a:t>
            </a:r>
            <a:r>
              <a:rPr lang="fi-FI" dirty="0" smtClean="0"/>
              <a:t> a min-</a:t>
            </a:r>
            <a:r>
              <a:rPr lang="fi-FI" dirty="0" err="1" smtClean="0"/>
              <a:t>map</a:t>
            </a:r>
            <a:r>
              <a:rPr lang="fi-FI" dirty="0" smtClean="0"/>
              <a:t> of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thoughs</a:t>
            </a:r>
            <a:r>
              <a:rPr lang="fi-FI" dirty="0" smtClean="0"/>
              <a:t> and </a:t>
            </a:r>
            <a:r>
              <a:rPr lang="fi-FI" dirty="0" err="1" smtClean="0"/>
              <a:t>findings</a:t>
            </a:r>
            <a:r>
              <a:rPr lang="fi-FI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Documenting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fi-FI" dirty="0"/>
          </a:p>
          <a:p>
            <a:r>
              <a:rPr lang="en-US" dirty="0"/>
              <a:t>Take a picture of your mind-map and return it in format of jpg, pdf or similar. You can also use a mind-map program, for instance, Mind Map Editor. But remember, the content is what matters!</a:t>
            </a:r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kiertotalousamk.fi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6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301" y="74795"/>
            <a:ext cx="6477706" cy="1163754"/>
          </a:xfrm>
        </p:spPr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bioplastics</a:t>
            </a:r>
            <a:r>
              <a:rPr lang="fi-FI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316108"/>
              </p:ext>
            </p:extLst>
          </p:nvPr>
        </p:nvGraphicFramePr>
        <p:xfrm>
          <a:off x="1922019" y="1440161"/>
          <a:ext cx="8693151" cy="505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61805" y="965422"/>
            <a:ext cx="143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rgbClr val="00B050"/>
                </a:solidFill>
              </a:rPr>
              <a:t>Bio-based</a:t>
            </a:r>
            <a:endParaRPr lang="fi-FI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1583" y="3613176"/>
            <a:ext cx="181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chemeClr val="bg1">
                    <a:lumMod val="50000"/>
                  </a:schemeClr>
                </a:solidFill>
              </a:rPr>
              <a:t>Non-biodegradable</a:t>
            </a:r>
            <a:endParaRPr lang="fi-FI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214" y="6514499"/>
            <a:ext cx="181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/>
              <a:t>Fossile-based</a:t>
            </a:r>
            <a:endParaRPr lang="fi-FI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44353" y="3678520"/>
            <a:ext cx="182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rgbClr val="0070C0"/>
                </a:solidFill>
              </a:rPr>
              <a:t>Biodegradable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72985" y="1642173"/>
            <a:ext cx="4991221" cy="222561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/>
          <p:cNvSpPr/>
          <p:nvPr/>
        </p:nvSpPr>
        <p:spPr>
          <a:xfrm>
            <a:off x="6294172" y="1413387"/>
            <a:ext cx="2311880" cy="4991188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510301" y="6491616"/>
            <a:ext cx="3548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/>
              <a:t>https://www.european-bioplastics.org/</a:t>
            </a:r>
          </a:p>
        </p:txBody>
      </p:sp>
    </p:spTree>
    <p:extLst>
      <p:ext uri="{BB962C8B-B14F-4D97-AF65-F5344CB8AC3E}">
        <p14:creationId xmlns:p14="http://schemas.microsoft.com/office/powerpoint/2010/main" val="21513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Biobased</a:t>
            </a:r>
            <a:r>
              <a:rPr lang="fi-FI" dirty="0" smtClean="0"/>
              <a:t> </a:t>
            </a:r>
            <a:r>
              <a:rPr lang="fi-FI" dirty="0" err="1" smtClean="0"/>
              <a:t>rawmaterials</a:t>
            </a:r>
            <a:endParaRPr lang="fi-FI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153756" y="1513600"/>
            <a:ext cx="5222106" cy="39086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40386" y="698269"/>
            <a:ext cx="4342448" cy="59862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 err="1"/>
              <a:t>R</a:t>
            </a:r>
            <a:r>
              <a:rPr lang="fi-FI" b="1" dirty="0" err="1" smtClean="0"/>
              <a:t>aw</a:t>
            </a:r>
            <a:r>
              <a:rPr lang="fi-FI" b="1" dirty="0" smtClean="0"/>
              <a:t> </a:t>
            </a:r>
            <a:r>
              <a:rPr lang="fi-FI" b="1" dirty="0" err="1" smtClean="0"/>
              <a:t>materials</a:t>
            </a:r>
            <a:r>
              <a:rPr lang="fi-FI" b="1" dirty="0" smtClean="0"/>
              <a:t> </a:t>
            </a:r>
            <a:r>
              <a:rPr lang="fi-FI" b="1" dirty="0" err="1" smtClean="0"/>
              <a:t>from</a:t>
            </a:r>
            <a:r>
              <a:rPr lang="fi-FI" b="1" dirty="0" smtClean="0"/>
              <a:t>:</a:t>
            </a:r>
          </a:p>
          <a:p>
            <a:r>
              <a:rPr lang="fi-FI" dirty="0" err="1"/>
              <a:t>g</a:t>
            </a:r>
            <a:r>
              <a:rPr lang="fi-FI" dirty="0" err="1" smtClean="0"/>
              <a:t>rain</a:t>
            </a:r>
            <a:endParaRPr lang="fi-FI" dirty="0" smtClean="0"/>
          </a:p>
          <a:p>
            <a:r>
              <a:rPr lang="fi-FI" dirty="0" smtClean="0"/>
              <a:t>corn</a:t>
            </a:r>
          </a:p>
          <a:p>
            <a:r>
              <a:rPr lang="fi-FI" dirty="0" err="1" smtClean="0"/>
              <a:t>wood</a:t>
            </a:r>
            <a:endParaRPr lang="fi-FI" dirty="0" smtClean="0"/>
          </a:p>
          <a:p>
            <a:r>
              <a:rPr lang="fi-FI" dirty="0" err="1" smtClean="0"/>
              <a:t>milk</a:t>
            </a:r>
            <a:endParaRPr lang="fi-FI" dirty="0" smtClean="0"/>
          </a:p>
          <a:p>
            <a:r>
              <a:rPr lang="fi-FI" dirty="0" err="1" smtClean="0"/>
              <a:t>oils</a:t>
            </a:r>
            <a:r>
              <a:rPr lang="fi-FI" dirty="0" smtClean="0"/>
              <a:t> and </a:t>
            </a:r>
            <a:r>
              <a:rPr lang="fi-FI" dirty="0" err="1" smtClean="0"/>
              <a:t>fats</a:t>
            </a:r>
            <a:endParaRPr lang="fi-FI" dirty="0" smtClean="0"/>
          </a:p>
          <a:p>
            <a:r>
              <a:rPr lang="fi-FI" dirty="0" err="1" smtClean="0"/>
              <a:t>sugar</a:t>
            </a:r>
            <a:r>
              <a:rPr lang="fi-FI" dirty="0" smtClean="0"/>
              <a:t> </a:t>
            </a:r>
            <a:r>
              <a:rPr lang="fi-FI" dirty="0" err="1" smtClean="0"/>
              <a:t>cane</a:t>
            </a:r>
            <a:endParaRPr lang="fi-FI" dirty="0" smtClean="0"/>
          </a:p>
          <a:p>
            <a:r>
              <a:rPr lang="fi-FI" dirty="0" err="1" smtClean="0"/>
              <a:t>inject</a:t>
            </a:r>
            <a:r>
              <a:rPr lang="fi-FI" dirty="0" smtClean="0"/>
              <a:t> </a:t>
            </a:r>
            <a:r>
              <a:rPr lang="fi-FI" dirty="0" err="1" smtClean="0"/>
              <a:t>shells</a:t>
            </a:r>
            <a:endParaRPr lang="fi-FI" dirty="0" smtClean="0"/>
          </a:p>
          <a:p>
            <a:r>
              <a:rPr lang="fi-FI" dirty="0" err="1" smtClean="0"/>
              <a:t>algae</a:t>
            </a:r>
            <a:r>
              <a:rPr lang="fi-FI" dirty="0" smtClean="0"/>
              <a:t>, …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b="1" dirty="0" err="1"/>
              <a:t>M</a:t>
            </a:r>
            <a:r>
              <a:rPr lang="fi-FI" b="1" dirty="0" err="1" smtClean="0"/>
              <a:t>odified</a:t>
            </a:r>
            <a:r>
              <a:rPr lang="fi-FI" b="1" dirty="0" smtClean="0"/>
              <a:t> </a:t>
            </a:r>
            <a:r>
              <a:rPr lang="fi-FI" b="1" dirty="0" err="1" smtClean="0"/>
              <a:t>natural</a:t>
            </a:r>
            <a:r>
              <a:rPr lang="fi-FI" b="1" dirty="0" smtClean="0"/>
              <a:t> </a:t>
            </a:r>
            <a:r>
              <a:rPr lang="fi-FI" b="1" dirty="0" err="1" smtClean="0"/>
              <a:t>polymers</a:t>
            </a:r>
            <a:r>
              <a:rPr lang="fi-FI" b="1" dirty="0" smtClean="0"/>
              <a:t>, </a:t>
            </a:r>
            <a:r>
              <a:rPr lang="fi-FI" b="1" dirty="0" err="1" smtClean="0"/>
              <a:t>like</a:t>
            </a:r>
            <a:r>
              <a:rPr lang="fi-FI" b="1" dirty="0" smtClean="0"/>
              <a:t>:</a:t>
            </a:r>
          </a:p>
          <a:p>
            <a:r>
              <a:rPr lang="fi-FI" dirty="0" err="1" smtClean="0"/>
              <a:t>starch</a:t>
            </a:r>
            <a:endParaRPr lang="fi-FI" dirty="0" smtClean="0"/>
          </a:p>
          <a:p>
            <a:r>
              <a:rPr lang="fi-FI" dirty="0" err="1" smtClean="0"/>
              <a:t>cellulose</a:t>
            </a:r>
            <a:endParaRPr lang="fi-FI" dirty="0" smtClean="0"/>
          </a:p>
          <a:p>
            <a:r>
              <a:rPr lang="fi-FI" dirty="0" err="1" smtClean="0"/>
              <a:t>lignin</a:t>
            </a:r>
            <a:endParaRPr lang="fi-FI" dirty="0" smtClean="0"/>
          </a:p>
          <a:p>
            <a:r>
              <a:rPr lang="fi-FI" dirty="0" err="1" smtClean="0"/>
              <a:t>lactic</a:t>
            </a:r>
            <a:r>
              <a:rPr lang="fi-FI" dirty="0" smtClean="0"/>
              <a:t> </a:t>
            </a:r>
            <a:r>
              <a:rPr lang="fi-FI" dirty="0" err="1" smtClean="0"/>
              <a:t>acid</a:t>
            </a:r>
            <a:endParaRPr lang="fi-FI" dirty="0" smtClean="0"/>
          </a:p>
          <a:p>
            <a:r>
              <a:rPr lang="fi-FI" dirty="0" err="1" smtClean="0"/>
              <a:t>casein</a:t>
            </a:r>
            <a:endParaRPr lang="fi-FI" dirty="0" smtClean="0"/>
          </a:p>
          <a:p>
            <a:r>
              <a:rPr lang="fi-FI" dirty="0" err="1" smtClean="0"/>
              <a:t>citosan</a:t>
            </a:r>
            <a:endParaRPr lang="fi-FI" dirty="0"/>
          </a:p>
          <a:p>
            <a:r>
              <a:rPr lang="fi-FI" dirty="0" smtClean="0"/>
              <a:t> </a:t>
            </a:r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6703788" y="6442770"/>
            <a:ext cx="3855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picture</a:t>
            </a:r>
            <a:r>
              <a:rPr lang="fi-FI" sz="1400" dirty="0"/>
              <a:t>: https</a:t>
            </a:r>
            <a:r>
              <a:rPr lang="fi-FI" sz="1400" dirty="0"/>
              <a:t>://www.european-bioplastics.org/</a:t>
            </a:r>
          </a:p>
        </p:txBody>
      </p:sp>
    </p:spTree>
    <p:extLst>
      <p:ext uri="{BB962C8B-B14F-4D97-AF65-F5344CB8AC3E}">
        <p14:creationId xmlns:p14="http://schemas.microsoft.com/office/powerpoint/2010/main" val="14674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Bio-based</a:t>
            </a:r>
            <a:r>
              <a:rPr lang="fi-FI" dirty="0" smtClean="0"/>
              <a:t> </a:t>
            </a:r>
            <a:r>
              <a:rPr lang="fi-FI" dirty="0" err="1" smtClean="0"/>
              <a:t>plastics</a:t>
            </a:r>
            <a:r>
              <a:rPr lang="fi-FI" dirty="0" smtClean="0"/>
              <a:t>,</a:t>
            </a:r>
            <a:br>
              <a:rPr lang="fi-FI" dirty="0" smtClean="0"/>
            </a:br>
            <a:r>
              <a:rPr lang="fi-FI" dirty="0" err="1"/>
              <a:t>E</a:t>
            </a:r>
            <a:r>
              <a:rPr lang="fi-FI" dirty="0" err="1" smtClean="0"/>
              <a:t>xaples</a:t>
            </a:r>
            <a:r>
              <a:rPr lang="fi-FI" dirty="0" smtClean="0"/>
              <a:t> </a:t>
            </a:r>
            <a:r>
              <a:rPr lang="fi-FI" dirty="0" smtClean="0"/>
              <a:t>of </a:t>
            </a:r>
            <a:r>
              <a:rPr lang="fi-FI" dirty="0" err="1" smtClean="0"/>
              <a:t>grouping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70709" y="1833939"/>
            <a:ext cx="3924993" cy="3768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u="sng" dirty="0" err="1" smtClean="0">
                <a:solidFill>
                  <a:srgbClr val="00B050"/>
                </a:solidFill>
              </a:rPr>
              <a:t>Based</a:t>
            </a:r>
            <a:r>
              <a:rPr lang="fi-FI" b="1" u="sng" dirty="0" smtClean="0">
                <a:solidFill>
                  <a:srgbClr val="00B050"/>
                </a:solidFill>
              </a:rPr>
              <a:t> on </a:t>
            </a:r>
            <a:r>
              <a:rPr lang="fi-FI" b="1" u="sng" dirty="0" err="1" smtClean="0">
                <a:solidFill>
                  <a:srgbClr val="00B050"/>
                </a:solidFill>
              </a:rPr>
              <a:t>raw</a:t>
            </a:r>
            <a:r>
              <a:rPr lang="fi-FI" b="1" u="sng" dirty="0" smtClean="0">
                <a:solidFill>
                  <a:srgbClr val="00B050"/>
                </a:solidFill>
              </a:rPr>
              <a:t> </a:t>
            </a:r>
            <a:r>
              <a:rPr lang="fi-FI" b="1" u="sng" dirty="0" err="1" smtClean="0">
                <a:solidFill>
                  <a:srgbClr val="00B050"/>
                </a:solidFill>
              </a:rPr>
              <a:t>material</a:t>
            </a:r>
            <a:endParaRPr lang="fi-FI" b="1" u="sng" dirty="0" smtClean="0">
              <a:solidFill>
                <a:srgbClr val="00B050"/>
              </a:solidFill>
            </a:endParaRPr>
          </a:p>
          <a:p>
            <a:r>
              <a:rPr lang="fi-FI" b="1" dirty="0" err="1" smtClean="0">
                <a:solidFill>
                  <a:srgbClr val="00B050"/>
                </a:solidFill>
              </a:rPr>
              <a:t>Starch-based</a:t>
            </a:r>
            <a:endParaRPr lang="fi-FI" b="1" dirty="0" smtClean="0">
              <a:solidFill>
                <a:srgbClr val="00B050"/>
              </a:solidFill>
            </a:endParaRPr>
          </a:p>
          <a:p>
            <a:pPr lvl="1"/>
            <a:r>
              <a:rPr lang="fi-FI" dirty="0" smtClean="0">
                <a:solidFill>
                  <a:srgbClr val="00B050"/>
                </a:solidFill>
              </a:rPr>
              <a:t>PLA</a:t>
            </a:r>
            <a:endParaRPr lang="fi-FI" dirty="0">
              <a:solidFill>
                <a:srgbClr val="00B050"/>
              </a:solidFill>
            </a:endParaRPr>
          </a:p>
          <a:p>
            <a:r>
              <a:rPr lang="fi-FI" b="1" dirty="0" err="1">
                <a:solidFill>
                  <a:srgbClr val="00B050"/>
                </a:solidFill>
              </a:rPr>
              <a:t>Cellulose-based</a:t>
            </a:r>
            <a:endParaRPr lang="fi-FI" b="1" dirty="0">
              <a:solidFill>
                <a:srgbClr val="00B050"/>
              </a:solidFill>
            </a:endParaRPr>
          </a:p>
          <a:p>
            <a:pPr lvl="1"/>
            <a:r>
              <a:rPr lang="fi-FI" dirty="0" err="1">
                <a:solidFill>
                  <a:srgbClr val="00B050"/>
                </a:solidFill>
              </a:rPr>
              <a:t>Cellofan</a:t>
            </a:r>
            <a:endParaRPr lang="fi-FI" dirty="0">
              <a:solidFill>
                <a:srgbClr val="00B050"/>
              </a:solidFill>
            </a:endParaRPr>
          </a:p>
          <a:p>
            <a:pPr lvl="1"/>
            <a:r>
              <a:rPr lang="fi-FI" dirty="0" err="1">
                <a:solidFill>
                  <a:srgbClr val="00B050"/>
                </a:solidFill>
              </a:rPr>
              <a:t>Viscose</a:t>
            </a:r>
            <a:endParaRPr lang="fi-FI" dirty="0">
              <a:solidFill>
                <a:srgbClr val="00B050"/>
              </a:solidFill>
            </a:endParaRPr>
          </a:p>
          <a:p>
            <a:r>
              <a:rPr lang="fi-FI" b="1" dirty="0" err="1" smtClean="0">
                <a:solidFill>
                  <a:srgbClr val="00B050"/>
                </a:solidFill>
              </a:rPr>
              <a:t>Lignin-based</a:t>
            </a:r>
            <a:endParaRPr lang="fi-FI" b="1" dirty="0">
              <a:solidFill>
                <a:srgbClr val="00B050"/>
              </a:solidFill>
            </a:endParaRPr>
          </a:p>
          <a:p>
            <a:r>
              <a:rPr lang="fi-FI" b="1" dirty="0" err="1">
                <a:solidFill>
                  <a:srgbClr val="00B050"/>
                </a:solidFill>
              </a:rPr>
              <a:t>Protein-based</a:t>
            </a:r>
            <a:endParaRPr lang="fi-FI" b="1" dirty="0">
              <a:solidFill>
                <a:srgbClr val="00B050"/>
              </a:solidFill>
            </a:endParaRPr>
          </a:p>
          <a:p>
            <a:pPr lvl="1"/>
            <a:r>
              <a:rPr lang="fi-FI" dirty="0" err="1">
                <a:solidFill>
                  <a:srgbClr val="00B050"/>
                </a:solidFill>
              </a:rPr>
              <a:t>Citosan</a:t>
            </a:r>
            <a:endParaRPr lang="fi-FI" dirty="0">
              <a:solidFill>
                <a:srgbClr val="00B050"/>
              </a:solidFill>
            </a:endParaRPr>
          </a:p>
          <a:p>
            <a:pPr lvl="1"/>
            <a:r>
              <a:rPr lang="fi-FI" dirty="0" err="1" smtClean="0">
                <a:solidFill>
                  <a:srgbClr val="00B050"/>
                </a:solidFill>
              </a:rPr>
              <a:t>Casein</a:t>
            </a:r>
            <a:endParaRPr lang="fi-FI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7936139" y="747944"/>
            <a:ext cx="4094162" cy="39576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u="sng" dirty="0" err="1" smtClean="0">
                <a:solidFill>
                  <a:srgbClr val="7030A0"/>
                </a:solidFill>
              </a:rPr>
              <a:t>Polyesters</a:t>
            </a:r>
            <a:endParaRPr lang="fi-FI" b="1" u="sng" dirty="0">
              <a:solidFill>
                <a:srgbClr val="7030A0"/>
              </a:solidFill>
            </a:endParaRPr>
          </a:p>
          <a:p>
            <a:r>
              <a:rPr lang="fi-FI" dirty="0">
                <a:solidFill>
                  <a:srgbClr val="7030A0"/>
                </a:solidFill>
              </a:rPr>
              <a:t>PLA, </a:t>
            </a:r>
            <a:r>
              <a:rPr lang="fi-FI" dirty="0" err="1">
                <a:solidFill>
                  <a:srgbClr val="7030A0"/>
                </a:solidFill>
              </a:rPr>
              <a:t>Polylactic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acid</a:t>
            </a:r>
            <a:endParaRPr lang="fi-FI" dirty="0">
              <a:solidFill>
                <a:srgbClr val="7030A0"/>
              </a:solidFill>
            </a:endParaRPr>
          </a:p>
          <a:p>
            <a:r>
              <a:rPr lang="fi-FI" dirty="0">
                <a:solidFill>
                  <a:srgbClr val="7030A0"/>
                </a:solidFill>
              </a:rPr>
              <a:t>PBS, </a:t>
            </a:r>
            <a:r>
              <a:rPr lang="fi-FI" dirty="0" err="1">
                <a:solidFill>
                  <a:srgbClr val="7030A0"/>
                </a:solidFill>
              </a:rPr>
              <a:t>Polybutylene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 smtClean="0">
                <a:solidFill>
                  <a:srgbClr val="7030A0"/>
                </a:solidFill>
              </a:rPr>
              <a:t>succinate</a:t>
            </a:r>
            <a:endParaRPr lang="fi-FI" dirty="0" smtClean="0">
              <a:solidFill>
                <a:srgbClr val="7030A0"/>
              </a:solidFill>
            </a:endParaRPr>
          </a:p>
          <a:p>
            <a:r>
              <a:rPr lang="fi-FI" dirty="0" smtClean="0">
                <a:solidFill>
                  <a:srgbClr val="7030A0"/>
                </a:solidFill>
              </a:rPr>
              <a:t>PEF, </a:t>
            </a:r>
            <a:r>
              <a:rPr lang="fi-FI" dirty="0" err="1" smtClean="0">
                <a:solidFill>
                  <a:srgbClr val="7030A0"/>
                </a:solidFill>
              </a:rPr>
              <a:t>Polyethylene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f</a:t>
            </a:r>
            <a:r>
              <a:rPr lang="fi-FI" dirty="0" err="1" smtClean="0">
                <a:solidFill>
                  <a:srgbClr val="7030A0"/>
                </a:solidFill>
              </a:rPr>
              <a:t>uranoate</a:t>
            </a:r>
            <a:endParaRPr lang="fi-FI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i-FI" b="1" u="sng" dirty="0" err="1">
                <a:solidFill>
                  <a:srgbClr val="7030A0"/>
                </a:solidFill>
              </a:rPr>
              <a:t>Bio-Polyolefins</a:t>
            </a:r>
            <a:r>
              <a:rPr lang="fi-FI" dirty="0">
                <a:solidFill>
                  <a:srgbClr val="7030A0"/>
                </a:solidFill>
              </a:rPr>
              <a:t> </a:t>
            </a:r>
          </a:p>
          <a:p>
            <a:r>
              <a:rPr lang="fi-FI" dirty="0">
                <a:solidFill>
                  <a:srgbClr val="7030A0"/>
                </a:solidFill>
              </a:rPr>
              <a:t>PP, </a:t>
            </a:r>
            <a:r>
              <a:rPr lang="fi-FI" dirty="0" err="1">
                <a:solidFill>
                  <a:srgbClr val="7030A0"/>
                </a:solidFill>
              </a:rPr>
              <a:t>P</a:t>
            </a:r>
            <a:r>
              <a:rPr lang="fi-FI" dirty="0" err="1" smtClean="0">
                <a:solidFill>
                  <a:srgbClr val="7030A0"/>
                </a:solidFill>
              </a:rPr>
              <a:t>olypropylene</a:t>
            </a:r>
            <a:endParaRPr lang="fi-FI" dirty="0" smtClean="0">
              <a:solidFill>
                <a:srgbClr val="7030A0"/>
              </a:solidFill>
            </a:endParaRPr>
          </a:p>
          <a:p>
            <a:r>
              <a:rPr lang="fi-FI" dirty="0" smtClean="0">
                <a:solidFill>
                  <a:srgbClr val="7030A0"/>
                </a:solidFill>
              </a:rPr>
              <a:t>HDPE, </a:t>
            </a:r>
            <a:r>
              <a:rPr lang="fi-FI" dirty="0" err="1">
                <a:solidFill>
                  <a:srgbClr val="7030A0"/>
                </a:solidFill>
              </a:rPr>
              <a:t>P</a:t>
            </a:r>
            <a:r>
              <a:rPr lang="fi-FI" dirty="0" err="1" smtClean="0">
                <a:solidFill>
                  <a:srgbClr val="7030A0"/>
                </a:solidFill>
              </a:rPr>
              <a:t>olyethylene</a:t>
            </a:r>
            <a:endParaRPr lang="fi-FI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i-FI" b="1" u="sng" dirty="0" err="1" smtClean="0">
                <a:solidFill>
                  <a:srgbClr val="7030A0"/>
                </a:solidFill>
              </a:rPr>
              <a:t>Other</a:t>
            </a:r>
            <a:r>
              <a:rPr lang="fi-FI" b="1" u="sng" dirty="0" smtClean="0">
                <a:solidFill>
                  <a:srgbClr val="7030A0"/>
                </a:solidFill>
              </a:rPr>
              <a:t> </a:t>
            </a:r>
            <a:r>
              <a:rPr lang="fi-FI" b="1" u="sng" dirty="0" err="1" smtClean="0">
                <a:solidFill>
                  <a:srgbClr val="7030A0"/>
                </a:solidFill>
              </a:rPr>
              <a:t>bio-based</a:t>
            </a:r>
            <a:r>
              <a:rPr lang="fi-FI" b="1" u="sng" dirty="0" smtClean="0">
                <a:solidFill>
                  <a:srgbClr val="7030A0"/>
                </a:solidFill>
              </a:rPr>
              <a:t> </a:t>
            </a:r>
            <a:r>
              <a:rPr lang="fi-FI" b="1" u="sng" dirty="0" err="1" smtClean="0">
                <a:solidFill>
                  <a:srgbClr val="7030A0"/>
                </a:solidFill>
              </a:rPr>
              <a:t>or</a:t>
            </a:r>
            <a:r>
              <a:rPr lang="fi-FI" b="1" u="sng" dirty="0" smtClean="0">
                <a:solidFill>
                  <a:srgbClr val="7030A0"/>
                </a:solidFill>
              </a:rPr>
              <a:t> </a:t>
            </a:r>
            <a:r>
              <a:rPr lang="fi-FI" b="1" u="sng" dirty="0" err="1" smtClean="0">
                <a:solidFill>
                  <a:srgbClr val="7030A0"/>
                </a:solidFill>
              </a:rPr>
              <a:t>oil-based</a:t>
            </a:r>
            <a:endParaRPr lang="fi-FI" b="1" u="sng" dirty="0">
              <a:solidFill>
                <a:srgbClr val="7030A0"/>
              </a:solidFill>
            </a:endParaRPr>
          </a:p>
          <a:p>
            <a:r>
              <a:rPr lang="fi-FI" dirty="0">
                <a:solidFill>
                  <a:srgbClr val="7030A0"/>
                </a:solidFill>
              </a:rPr>
              <a:t>PA, </a:t>
            </a:r>
            <a:r>
              <a:rPr lang="fi-FI" dirty="0" err="1" smtClean="0">
                <a:solidFill>
                  <a:srgbClr val="7030A0"/>
                </a:solidFill>
              </a:rPr>
              <a:t>polyamide</a:t>
            </a:r>
            <a:endParaRPr lang="fi-FI" dirty="0" smtClean="0">
              <a:solidFill>
                <a:srgbClr val="7030A0"/>
              </a:solidFill>
            </a:endParaRPr>
          </a:p>
          <a:p>
            <a:r>
              <a:rPr lang="fi-FI" dirty="0" smtClean="0">
                <a:solidFill>
                  <a:srgbClr val="7030A0"/>
                </a:solidFill>
              </a:rPr>
              <a:t>PET</a:t>
            </a:r>
            <a:r>
              <a:rPr lang="fi-FI" dirty="0">
                <a:solidFill>
                  <a:srgbClr val="7030A0"/>
                </a:solidFill>
              </a:rPr>
              <a:t>, </a:t>
            </a:r>
            <a:r>
              <a:rPr lang="fi-FI" dirty="0" err="1" smtClean="0">
                <a:solidFill>
                  <a:srgbClr val="7030A0"/>
                </a:solidFill>
              </a:rPr>
              <a:t>polyethylene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dirty="0" err="1" smtClean="0">
                <a:solidFill>
                  <a:srgbClr val="7030A0"/>
                </a:solidFill>
              </a:rPr>
              <a:t>terefthalate</a:t>
            </a:r>
            <a:endParaRPr lang="fi-FI" dirty="0" smtClean="0">
              <a:solidFill>
                <a:srgbClr val="7030A0"/>
              </a:solidFill>
            </a:endParaRPr>
          </a:p>
          <a:p>
            <a:r>
              <a:rPr lang="fi-FI" dirty="0" smtClean="0">
                <a:solidFill>
                  <a:srgbClr val="7030A0"/>
                </a:solidFill>
              </a:rPr>
              <a:t>PC, </a:t>
            </a:r>
            <a:r>
              <a:rPr lang="fi-FI" dirty="0" err="1" smtClean="0">
                <a:solidFill>
                  <a:srgbClr val="7030A0"/>
                </a:solidFill>
              </a:rPr>
              <a:t>polycarbonate</a:t>
            </a:r>
            <a:endParaRPr lang="fi-FI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4037158" y="2956366"/>
            <a:ext cx="37269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u="sng" dirty="0" err="1">
                <a:solidFill>
                  <a:srgbClr val="0070C0"/>
                </a:solidFill>
              </a:rPr>
              <a:t>Produced</a:t>
            </a:r>
            <a:r>
              <a:rPr lang="fi-FI" sz="2000" b="1" u="sng" dirty="0">
                <a:solidFill>
                  <a:srgbClr val="0070C0"/>
                </a:solidFill>
              </a:rPr>
              <a:t> </a:t>
            </a:r>
            <a:r>
              <a:rPr lang="fi-FI" sz="2000" b="1" u="sng" dirty="0" err="1">
                <a:solidFill>
                  <a:srgbClr val="0070C0"/>
                </a:solidFill>
              </a:rPr>
              <a:t>by</a:t>
            </a:r>
            <a:r>
              <a:rPr lang="fi-FI" sz="2000" b="1" u="sng" dirty="0">
                <a:solidFill>
                  <a:srgbClr val="0070C0"/>
                </a:solidFill>
              </a:rPr>
              <a:t> </a:t>
            </a:r>
            <a:r>
              <a:rPr lang="fi-FI" sz="2000" b="1" u="sng" dirty="0" err="1">
                <a:solidFill>
                  <a:srgbClr val="0070C0"/>
                </a:solidFill>
              </a:rPr>
              <a:t>bacteria</a:t>
            </a:r>
            <a:endParaRPr lang="fi-FI" sz="2000" b="1" u="sng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70C0"/>
                </a:solidFill>
              </a:rPr>
              <a:t>BHA, </a:t>
            </a:r>
            <a:r>
              <a:rPr lang="fi-FI" sz="2000" dirty="0" err="1">
                <a:solidFill>
                  <a:srgbClr val="0070C0"/>
                </a:solidFill>
              </a:rPr>
              <a:t>P</a:t>
            </a:r>
            <a:r>
              <a:rPr lang="fi-FI" sz="2000" dirty="0" err="1" smtClean="0">
                <a:solidFill>
                  <a:srgbClr val="0070C0"/>
                </a:solidFill>
              </a:rPr>
              <a:t>olyhydroxyalkanoate</a:t>
            </a:r>
            <a:r>
              <a:rPr lang="fi-FI" sz="2000" dirty="0">
                <a:solidFill>
                  <a:srgbClr val="0070C0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70C0"/>
                </a:solidFill>
              </a:rPr>
              <a:t>BHB, </a:t>
            </a:r>
            <a:r>
              <a:rPr lang="fi-FI" sz="2000" dirty="0" err="1" smtClean="0">
                <a:solidFill>
                  <a:srgbClr val="0070C0"/>
                </a:solidFill>
              </a:rPr>
              <a:t>Polyhydroxybutyrate</a:t>
            </a:r>
            <a:r>
              <a:rPr lang="fi-FI" sz="2000" dirty="0" smtClean="0">
                <a:solidFill>
                  <a:srgbClr val="0070C0"/>
                </a:solidFill>
              </a:rPr>
              <a:t> </a:t>
            </a:r>
            <a:endParaRPr lang="fi-FI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70C0"/>
                </a:solidFill>
              </a:rPr>
              <a:t>BHBV,</a:t>
            </a:r>
            <a:r>
              <a:rPr lang="fi-FI" sz="2000" b="1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Poly</a:t>
            </a:r>
            <a:r>
              <a:rPr lang="fi-FI" sz="2000" dirty="0">
                <a:solidFill>
                  <a:srgbClr val="0070C0"/>
                </a:solidFill>
              </a:rPr>
              <a:t>(3-hydroxy-butyrate-</a:t>
            </a:r>
            <a:r>
              <a:rPr lang="fi-FI" sz="2000" i="1" dirty="0">
                <a:solidFill>
                  <a:srgbClr val="0070C0"/>
                </a:solidFill>
              </a:rPr>
              <a:t>co</a:t>
            </a:r>
            <a:r>
              <a:rPr lang="fi-FI" sz="2000" dirty="0">
                <a:solidFill>
                  <a:srgbClr val="0070C0"/>
                </a:solidFill>
              </a:rPr>
              <a:t>-3-hydroxyvalerate)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0070C0"/>
                </a:solidFill>
              </a:rPr>
              <a:t>PLA, </a:t>
            </a:r>
            <a:r>
              <a:rPr lang="fi-FI" sz="2000" dirty="0" err="1">
                <a:solidFill>
                  <a:srgbClr val="0070C0"/>
                </a:solidFill>
              </a:rPr>
              <a:t>Polylactic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>
                <a:solidFill>
                  <a:srgbClr val="0070C0"/>
                </a:solidFill>
              </a:rPr>
              <a:t>acid</a:t>
            </a:r>
            <a:endParaRPr lang="fi-FI" sz="20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64" y="5163993"/>
            <a:ext cx="1770186" cy="877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53" y="5147307"/>
            <a:ext cx="1793060" cy="9109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862" y="601384"/>
            <a:ext cx="1202342" cy="10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Biodegradable</a:t>
            </a:r>
            <a:r>
              <a:rPr lang="fi-FI" dirty="0" smtClean="0"/>
              <a:t> </a:t>
            </a:r>
            <a:r>
              <a:rPr lang="fi-FI" dirty="0" err="1" smtClean="0"/>
              <a:t>plastics</a:t>
            </a:r>
            <a:r>
              <a:rPr lang="fi-FI" dirty="0" smtClean="0"/>
              <a:t>: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Definitions</a:t>
            </a:r>
            <a:r>
              <a:rPr lang="fi-FI" dirty="0" smtClean="0"/>
              <a:t> and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standards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757" y="1753985"/>
            <a:ext cx="6301047" cy="48712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Biodegradadable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/>
              <a:t>ISO 17088</a:t>
            </a:r>
            <a:r>
              <a:rPr lang="en-US" dirty="0" smtClean="0"/>
              <a:t>: </a:t>
            </a:r>
            <a:r>
              <a:rPr lang="en-US" dirty="0" smtClean="0"/>
              <a:t>Requirement of full </a:t>
            </a:r>
            <a:r>
              <a:rPr lang="en-US" dirty="0"/>
              <a:t>biodegradation of the material </a:t>
            </a:r>
            <a:r>
              <a:rPr lang="en-US" dirty="0" smtClean="0"/>
              <a:t>&lt; 6 months</a:t>
            </a:r>
          </a:p>
          <a:p>
            <a:pPr marL="0" indent="0">
              <a:buNone/>
            </a:pPr>
            <a:r>
              <a:rPr lang="fi-FI" dirty="0" smtClean="0"/>
              <a:t>EN 17033: </a:t>
            </a:r>
            <a:r>
              <a:rPr lang="fi-FI" dirty="0" err="1" smtClean="0"/>
              <a:t>Biodegradable</a:t>
            </a:r>
            <a:r>
              <a:rPr lang="fi-FI" dirty="0" smtClean="0"/>
              <a:t> </a:t>
            </a:r>
            <a:r>
              <a:rPr lang="fi-FI" dirty="0" err="1"/>
              <a:t>mulch</a:t>
            </a:r>
            <a:r>
              <a:rPr lang="fi-FI" dirty="0"/>
              <a:t> </a:t>
            </a:r>
            <a:r>
              <a:rPr lang="fi-FI" dirty="0" err="1"/>
              <a:t>films</a:t>
            </a:r>
            <a:r>
              <a:rPr lang="fi-FI" dirty="0"/>
              <a:t> for </a:t>
            </a:r>
            <a:r>
              <a:rPr lang="fi-FI" dirty="0" err="1" smtClean="0"/>
              <a:t>use</a:t>
            </a:r>
            <a:r>
              <a:rPr lang="fi-FI" dirty="0" smtClean="0"/>
              <a:t> in </a:t>
            </a:r>
            <a:r>
              <a:rPr lang="fi-FI" dirty="0" err="1"/>
              <a:t>agriculture</a:t>
            </a:r>
            <a:r>
              <a:rPr lang="fi-FI" dirty="0"/>
              <a:t> and </a:t>
            </a:r>
            <a:r>
              <a:rPr lang="fi-FI" dirty="0" err="1" smtClean="0"/>
              <a:t>horticulture</a:t>
            </a:r>
            <a:endParaRPr lang="fi-FI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Compostable packaging</a:t>
            </a:r>
          </a:p>
          <a:p>
            <a:pPr marL="0" indent="0">
              <a:buNone/>
            </a:pPr>
            <a:r>
              <a:rPr lang="en-US" b="1" dirty="0" smtClean="0"/>
              <a:t>EN 13432: </a:t>
            </a:r>
            <a:r>
              <a:rPr lang="en-US" dirty="0" smtClean="0"/>
              <a:t>&lt; 12 weeks in industrial composting</a:t>
            </a:r>
          </a:p>
          <a:p>
            <a:pPr marL="0" indent="0">
              <a:buNone/>
            </a:pPr>
            <a:r>
              <a:rPr lang="fi-FI" dirty="0"/>
              <a:t>EN 14995:2006 </a:t>
            </a:r>
            <a:r>
              <a:rPr lang="fi-FI" dirty="0" err="1" smtClean="0"/>
              <a:t>Plastics</a:t>
            </a:r>
            <a:r>
              <a:rPr lang="fi-FI" dirty="0" smtClean="0"/>
              <a:t>,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packaging</a:t>
            </a:r>
            <a:endParaRPr lang="en-US" dirty="0" smtClean="0"/>
          </a:p>
          <a:p>
            <a:r>
              <a:rPr lang="en-US" dirty="0"/>
              <a:t>ASTM D6400, plastics</a:t>
            </a:r>
          </a:p>
          <a:p>
            <a:r>
              <a:rPr lang="en-US" dirty="0"/>
              <a:t>ASTM D6868, </a:t>
            </a:r>
            <a:r>
              <a:rPr lang="en-US" dirty="0" err="1" smtClean="0"/>
              <a:t>paper+plastics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National standards for home composting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Oxodegradable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Additive-mediated </a:t>
            </a:r>
            <a:r>
              <a:rPr lang="en-US" dirty="0" err="1"/>
              <a:t>fragmentable</a:t>
            </a:r>
            <a:r>
              <a:rPr lang="en-US" dirty="0"/>
              <a:t> plastics </a:t>
            </a:r>
            <a:r>
              <a:rPr lang="en-US" dirty="0" smtClean="0"/>
              <a:t>(versus “truly” </a:t>
            </a:r>
            <a:r>
              <a:rPr lang="en-US" dirty="0"/>
              <a:t>biodegradable </a:t>
            </a:r>
            <a:r>
              <a:rPr lang="en-US" dirty="0" smtClean="0"/>
              <a:t>plastics)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629" y="2568632"/>
            <a:ext cx="2369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Kuvaehdotus:</a:t>
            </a:r>
          </a:p>
          <a:p>
            <a:r>
              <a:rPr lang="fi-FI" dirty="0" smtClean="0"/>
              <a:t>esim. </a:t>
            </a:r>
            <a:r>
              <a:rPr lang="fi-FI" dirty="0" err="1" smtClean="0"/>
              <a:t>compostable</a:t>
            </a:r>
            <a:r>
              <a:rPr lang="fi-FI" dirty="0" smtClean="0"/>
              <a:t> merkki, DIN </a:t>
            </a:r>
            <a:r>
              <a:rPr lang="fi-FI" dirty="0" err="1" smtClean="0"/>
              <a:t>geprüft</a:t>
            </a:r>
            <a:r>
              <a:rPr lang="fi-FI" dirty="0" smtClean="0"/>
              <a:t>-merkki, OK compost -merkki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1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19" y="65867"/>
            <a:ext cx="10515600" cy="1325563"/>
          </a:xfrm>
        </p:spPr>
        <p:txBody>
          <a:bodyPr/>
          <a:lstStyle/>
          <a:p>
            <a:r>
              <a:rPr lang="fi-FI" dirty="0" err="1" smtClean="0"/>
              <a:t>Brief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r>
              <a:rPr lang="fi-FI" dirty="0" smtClean="0"/>
              <a:t> of </a:t>
            </a:r>
            <a:r>
              <a:rPr lang="fi-FI" dirty="0" err="1" smtClean="0"/>
              <a:t>biolastics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850" y="1228991"/>
            <a:ext cx="8237538" cy="4636800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 smtClean="0"/>
              <a:t>1500’s </a:t>
            </a:r>
            <a:r>
              <a:rPr lang="fi-FI" b="1" dirty="0" err="1" smtClean="0"/>
              <a:t>casein</a:t>
            </a:r>
            <a:r>
              <a:rPr lang="fi-FI" b="1" dirty="0" smtClean="0"/>
              <a:t>,</a:t>
            </a:r>
            <a:r>
              <a:rPr lang="fi-FI" dirty="0" smtClean="0"/>
              <a:t> a </a:t>
            </a:r>
            <a:r>
              <a:rPr lang="fi-FI" dirty="0" err="1" smtClean="0"/>
              <a:t>recipe</a:t>
            </a:r>
            <a:r>
              <a:rPr lang="fi-FI" dirty="0" smtClean="0"/>
              <a:t> for </a:t>
            </a:r>
            <a:r>
              <a:rPr lang="fi-FI" dirty="0" err="1" smtClean="0"/>
              <a:t>milk-based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r>
              <a:rPr lang="fi-FI" dirty="0" smtClean="0"/>
              <a:t> </a:t>
            </a:r>
          </a:p>
          <a:p>
            <a:r>
              <a:rPr lang="fi-FI" b="1" dirty="0" err="1" smtClean="0"/>
              <a:t>Shellac</a:t>
            </a:r>
            <a:r>
              <a:rPr lang="fi-FI" b="1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shell</a:t>
            </a:r>
            <a:r>
              <a:rPr lang="fi-FI" dirty="0" smtClean="0"/>
              <a:t> of </a:t>
            </a:r>
            <a:r>
              <a:rPr lang="fi-FI" i="1" dirty="0" err="1" smtClean="0"/>
              <a:t>Kerria</a:t>
            </a:r>
            <a:r>
              <a:rPr lang="fi-FI" i="1" dirty="0" smtClean="0"/>
              <a:t> </a:t>
            </a:r>
            <a:r>
              <a:rPr lang="fi-FI" i="1" dirty="0" err="1"/>
              <a:t>lacca</a:t>
            </a:r>
            <a:r>
              <a:rPr lang="fi-FI" dirty="0"/>
              <a:t> </a:t>
            </a:r>
            <a:r>
              <a:rPr lang="fi-FI" dirty="0" smtClean="0"/>
              <a:t>-</a:t>
            </a:r>
            <a:r>
              <a:rPr lang="fi-FI" dirty="0"/>
              <a:t> </a:t>
            </a:r>
            <a:r>
              <a:rPr lang="fi-FI" dirty="0" err="1"/>
              <a:t>insect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b="1" dirty="0" smtClean="0"/>
              <a:t>1862: </a:t>
            </a:r>
            <a:r>
              <a:rPr lang="fi-FI" b="1" dirty="0" err="1" smtClean="0"/>
              <a:t>Cellulose</a:t>
            </a:r>
            <a:r>
              <a:rPr lang="fi-FI" b="1" dirty="0" smtClean="0"/>
              <a:t>-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Parkesin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presented</a:t>
            </a:r>
            <a:r>
              <a:rPr lang="fi-FI" dirty="0" smtClean="0"/>
              <a:t> at </a:t>
            </a:r>
            <a:r>
              <a:rPr lang="fi-FI" dirty="0"/>
              <a:t>London </a:t>
            </a:r>
            <a:r>
              <a:rPr lang="fi-FI" dirty="0" smtClean="0"/>
              <a:t>World </a:t>
            </a:r>
            <a:r>
              <a:rPr lang="fi-FI" dirty="0" err="1" smtClean="0"/>
              <a:t>Exhibition</a:t>
            </a:r>
            <a:r>
              <a:rPr lang="fi-FI" dirty="0" smtClean="0"/>
              <a:t>, </a:t>
            </a:r>
            <a:r>
              <a:rPr lang="fi-FI" dirty="0" err="1" smtClean="0"/>
              <a:t>later</a:t>
            </a:r>
            <a:r>
              <a:rPr lang="fi-FI" dirty="0" smtClean="0"/>
              <a:t> </a:t>
            </a:r>
            <a:r>
              <a:rPr lang="fi-FI" dirty="0" err="1" smtClean="0"/>
              <a:t>called</a:t>
            </a:r>
            <a:r>
              <a:rPr lang="fi-FI" dirty="0" smtClean="0"/>
              <a:t> </a:t>
            </a:r>
            <a:r>
              <a:rPr lang="fi-FI" dirty="0" err="1"/>
              <a:t>c</a:t>
            </a:r>
            <a:r>
              <a:rPr lang="fi-FI" dirty="0" err="1" smtClean="0"/>
              <a:t>elluloid</a:t>
            </a:r>
            <a:endParaRPr lang="fi-FI" dirty="0" smtClean="0"/>
          </a:p>
          <a:p>
            <a:r>
              <a:rPr lang="fi-FI" b="1" dirty="0" smtClean="0"/>
              <a:t>1905, </a:t>
            </a:r>
            <a:r>
              <a:rPr lang="fi-FI" dirty="0" err="1" smtClean="0"/>
              <a:t>production</a:t>
            </a:r>
            <a:r>
              <a:rPr lang="fi-FI" dirty="0" smtClean="0"/>
              <a:t> of </a:t>
            </a:r>
            <a:r>
              <a:rPr lang="fi-FI" b="1" dirty="0" err="1" smtClean="0"/>
              <a:t>rayon</a:t>
            </a:r>
            <a:r>
              <a:rPr lang="fi-FI" b="1" dirty="0" smtClean="0"/>
              <a:t> (</a:t>
            </a:r>
            <a:r>
              <a:rPr lang="fi-FI" b="1" dirty="0" err="1" smtClean="0"/>
              <a:t>viscose</a:t>
            </a:r>
            <a:r>
              <a:rPr lang="fi-FI" b="1" dirty="0" smtClean="0"/>
              <a:t>)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started</a:t>
            </a:r>
            <a:r>
              <a:rPr lang="fi-FI" dirty="0" smtClean="0"/>
              <a:t> in France. It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cellulose-based</a:t>
            </a:r>
            <a:r>
              <a:rPr lang="fi-FI" dirty="0" smtClean="0"/>
              <a:t> </a:t>
            </a:r>
            <a:r>
              <a:rPr lang="fi-FI" dirty="0" err="1"/>
              <a:t>regenerated</a:t>
            </a:r>
            <a:r>
              <a:rPr lang="fi-FI" dirty="0"/>
              <a:t> </a:t>
            </a:r>
            <a:r>
              <a:rPr lang="fi-FI" dirty="0" err="1"/>
              <a:t>fibre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1921 Sarvis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1st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Finnish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plastics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company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at 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Tampere. It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produced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milk-based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galalith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casein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) and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used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even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30 000-40 000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liters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milk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</a:rPr>
              <a:t>daily</a:t>
            </a:r>
            <a:endParaRPr lang="fi-FI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dirty="0"/>
              <a:t>1930´s </a:t>
            </a:r>
            <a:r>
              <a:rPr lang="fi-FI" dirty="0" err="1" smtClean="0"/>
              <a:t>Scotch-cellulose</a:t>
            </a:r>
            <a:r>
              <a:rPr lang="fi-FI" dirty="0" smtClean="0"/>
              <a:t> </a:t>
            </a:r>
            <a:r>
              <a:rPr lang="fi-FI" dirty="0" err="1" smtClean="0"/>
              <a:t>tape</a:t>
            </a:r>
            <a:endParaRPr lang="fi-FI" dirty="0" smtClean="0"/>
          </a:p>
          <a:p>
            <a:r>
              <a:rPr lang="fi-FI" b="1" dirty="0"/>
              <a:t>1932: PLA </a:t>
            </a:r>
            <a:r>
              <a:rPr lang="fi-FI" dirty="0"/>
              <a:t>(</a:t>
            </a:r>
            <a:r>
              <a:rPr lang="fi-FI" dirty="0" err="1"/>
              <a:t>polylaktidi</a:t>
            </a:r>
            <a:r>
              <a:rPr lang="fi-FI" dirty="0"/>
              <a:t>, </a:t>
            </a:r>
            <a:r>
              <a:rPr lang="fi-FI" dirty="0" err="1" smtClean="0"/>
              <a:t>polylactid</a:t>
            </a:r>
            <a:r>
              <a:rPr lang="fi-FI" dirty="0" smtClean="0"/>
              <a:t> </a:t>
            </a:r>
            <a:r>
              <a:rPr lang="fi-FI" dirty="0" err="1" smtClean="0"/>
              <a:t>acid</a:t>
            </a:r>
            <a:r>
              <a:rPr lang="fi-FI" dirty="0"/>
              <a:t>), </a:t>
            </a:r>
            <a:r>
              <a:rPr lang="fi-FI" dirty="0" err="1"/>
              <a:t>development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stopped</a:t>
            </a:r>
            <a:r>
              <a:rPr lang="fi-FI" dirty="0"/>
              <a:t> at 1950’s at </a:t>
            </a:r>
            <a:r>
              <a:rPr lang="fi-FI" dirty="0" err="1"/>
              <a:t>industrial</a:t>
            </a:r>
            <a:r>
              <a:rPr lang="fi-FI" dirty="0"/>
              <a:t> </a:t>
            </a:r>
            <a:r>
              <a:rPr lang="fi-FI" dirty="0" err="1"/>
              <a:t>scale</a:t>
            </a:r>
            <a:r>
              <a:rPr lang="fi-FI" dirty="0"/>
              <a:t> </a:t>
            </a:r>
            <a:r>
              <a:rPr lang="fi-FI" dirty="0" err="1"/>
              <a:t>because</a:t>
            </a:r>
            <a:r>
              <a:rPr lang="fi-FI" dirty="0"/>
              <a:t> of </a:t>
            </a:r>
            <a:r>
              <a:rPr lang="fi-FI" dirty="0" err="1"/>
              <a:t>cheap</a:t>
            </a:r>
            <a:r>
              <a:rPr lang="fi-FI" dirty="0"/>
              <a:t> </a:t>
            </a:r>
            <a:r>
              <a:rPr lang="fi-FI" dirty="0" err="1"/>
              <a:t>oil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1936, </a:t>
            </a:r>
            <a:r>
              <a:rPr lang="fi-FI" b="1" dirty="0" err="1" smtClean="0">
                <a:solidFill>
                  <a:schemeClr val="accent3">
                    <a:lumMod val="75000"/>
                  </a:schemeClr>
                </a:solidFill>
              </a:rPr>
              <a:t>cellofan</a:t>
            </a:r>
            <a:r>
              <a:rPr lang="fi-FI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production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started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1936 at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Karelian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Isthmus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by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Kuitu 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Oy</a:t>
            </a:r>
          </a:p>
          <a:p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1943-44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Säteri Oy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started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3">
                    <a:lumMod val="75000"/>
                  </a:schemeClr>
                </a:solidFill>
              </a:rPr>
              <a:t>viscose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production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at Valkeakoski</a:t>
            </a:r>
          </a:p>
          <a:p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1956 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Säteri Oy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started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also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3">
                    <a:lumMod val="75000"/>
                  </a:schemeClr>
                </a:solidFill>
              </a:rPr>
              <a:t>cellulose</a:t>
            </a: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3">
                    <a:lumMod val="75000"/>
                  </a:schemeClr>
                </a:solidFill>
              </a:rPr>
              <a:t>film</a:t>
            </a: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3">
                    <a:lumMod val="75000"/>
                  </a:schemeClr>
                </a:solidFill>
              </a:rPr>
              <a:t>production</a:t>
            </a:r>
            <a:r>
              <a:rPr lang="fi-FI" dirty="0"/>
              <a:t> 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234844" y="6447105"/>
            <a:ext cx="343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Kohvakka, Lehtinen; Hyvä, paha muovi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586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19" y="139817"/>
            <a:ext cx="10515600" cy="1325563"/>
          </a:xfrm>
        </p:spPr>
        <p:txBody>
          <a:bodyPr/>
          <a:lstStyle/>
          <a:p>
            <a:r>
              <a:rPr lang="fi-FI" dirty="0" err="1" smtClean="0"/>
              <a:t>Brief</a:t>
            </a:r>
            <a:r>
              <a:rPr lang="fi-FI" dirty="0" smtClean="0"/>
              <a:t> </a:t>
            </a:r>
            <a:r>
              <a:rPr lang="fi-FI" dirty="0" err="1" smtClean="0"/>
              <a:t>history</a:t>
            </a:r>
            <a:r>
              <a:rPr lang="fi-FI" dirty="0" smtClean="0"/>
              <a:t> of </a:t>
            </a:r>
            <a:r>
              <a:rPr lang="fi-FI" dirty="0" err="1" smtClean="0"/>
              <a:t>bioplastics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858" y="1215999"/>
            <a:ext cx="9443258" cy="4336903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1950 </a:t>
            </a:r>
            <a:r>
              <a:rPr lang="fi-FI" b="1" dirty="0" err="1" smtClean="0">
                <a:solidFill>
                  <a:srgbClr val="7030A0"/>
                </a:solidFill>
              </a:rPr>
              <a:t>trend</a:t>
            </a:r>
            <a:r>
              <a:rPr lang="fi-FI" b="1" dirty="0" smtClean="0">
                <a:solidFill>
                  <a:srgbClr val="7030A0"/>
                </a:solidFill>
              </a:rPr>
              <a:t>: </a:t>
            </a:r>
            <a:r>
              <a:rPr lang="fi-FI" b="1" dirty="0" err="1" smtClean="0">
                <a:solidFill>
                  <a:srgbClr val="7030A0"/>
                </a:solidFill>
              </a:rPr>
              <a:t>Syntetic</a:t>
            </a:r>
            <a:r>
              <a:rPr lang="fi-FI" b="1" dirty="0" smtClean="0">
                <a:solidFill>
                  <a:srgbClr val="7030A0"/>
                </a:solidFill>
              </a:rPr>
              <a:t> </a:t>
            </a:r>
            <a:r>
              <a:rPr lang="fi-FI" b="1" dirty="0" err="1">
                <a:solidFill>
                  <a:srgbClr val="7030A0"/>
                </a:solidFill>
              </a:rPr>
              <a:t>plastics</a:t>
            </a:r>
            <a:r>
              <a:rPr lang="fi-FI" b="1" dirty="0">
                <a:solidFill>
                  <a:srgbClr val="7030A0"/>
                </a:solidFill>
              </a:rPr>
              <a:t> </a:t>
            </a:r>
            <a:r>
              <a:rPr lang="fi-FI" b="1" dirty="0" err="1">
                <a:solidFill>
                  <a:srgbClr val="7030A0"/>
                </a:solidFill>
              </a:rPr>
              <a:t>production</a:t>
            </a:r>
            <a:r>
              <a:rPr lang="fi-FI" b="1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started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its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continuous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growth</a:t>
            </a:r>
            <a:r>
              <a:rPr lang="fi-FI" dirty="0">
                <a:solidFill>
                  <a:srgbClr val="7030A0"/>
                </a:solidFill>
              </a:rPr>
              <a:t>, </a:t>
            </a:r>
            <a:r>
              <a:rPr lang="fi-FI" dirty="0" err="1">
                <a:solidFill>
                  <a:srgbClr val="7030A0"/>
                </a:solidFill>
              </a:rPr>
              <a:t>small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collapses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only</a:t>
            </a:r>
            <a:r>
              <a:rPr lang="fi-FI" dirty="0">
                <a:solidFill>
                  <a:srgbClr val="7030A0"/>
                </a:solidFill>
              </a:rPr>
              <a:t> at 1970’s (</a:t>
            </a:r>
            <a:r>
              <a:rPr lang="fi-FI" dirty="0" err="1">
                <a:solidFill>
                  <a:srgbClr val="7030A0"/>
                </a:solidFill>
              </a:rPr>
              <a:t>oil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crises</a:t>
            </a:r>
            <a:r>
              <a:rPr lang="fi-FI" dirty="0">
                <a:solidFill>
                  <a:srgbClr val="7030A0"/>
                </a:solidFill>
              </a:rPr>
              <a:t>) and at 2000’s (</a:t>
            </a:r>
            <a:r>
              <a:rPr lang="fi-FI" dirty="0" err="1">
                <a:solidFill>
                  <a:srgbClr val="7030A0"/>
                </a:solidFill>
              </a:rPr>
              <a:t>financial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crises</a:t>
            </a:r>
            <a:r>
              <a:rPr lang="fi-FI" dirty="0">
                <a:solidFill>
                  <a:srgbClr val="7030A0"/>
                </a:solidFill>
              </a:rPr>
              <a:t>) </a:t>
            </a:r>
            <a:endParaRPr lang="fi-FI" dirty="0" smtClean="0">
              <a:solidFill>
                <a:srgbClr val="7030A0"/>
              </a:solidFill>
            </a:endParaRPr>
          </a:p>
          <a:p>
            <a:r>
              <a:rPr lang="fi-FI" b="1" dirty="0" smtClean="0"/>
              <a:t>1960´s</a:t>
            </a:r>
            <a:r>
              <a:rPr lang="fi-FI" b="1" dirty="0"/>
              <a:t>: PHA </a:t>
            </a:r>
            <a:r>
              <a:rPr lang="fi-FI" dirty="0"/>
              <a:t>(</a:t>
            </a:r>
            <a:r>
              <a:rPr lang="fi-FI" dirty="0" err="1"/>
              <a:t>polyhydroxyalkanoate</a:t>
            </a:r>
            <a:r>
              <a:rPr lang="fi-FI" dirty="0"/>
              <a:t>, </a:t>
            </a:r>
            <a:r>
              <a:rPr lang="fi-FI" dirty="0" err="1"/>
              <a:t>polyhydroksialkanoaatti</a:t>
            </a:r>
            <a:r>
              <a:rPr lang="fi-FI" dirty="0"/>
              <a:t>), PHB (</a:t>
            </a:r>
            <a:r>
              <a:rPr lang="fi-FI" dirty="0" err="1"/>
              <a:t>polyhydroxybutyrate</a:t>
            </a:r>
            <a:r>
              <a:rPr lang="fi-FI" dirty="0"/>
              <a:t>, </a:t>
            </a:r>
            <a:r>
              <a:rPr lang="fi-FI" dirty="0" err="1"/>
              <a:t>polyhydroksibutyraatti</a:t>
            </a:r>
            <a:r>
              <a:rPr lang="fi-FI" dirty="0"/>
              <a:t>) </a:t>
            </a:r>
            <a:r>
              <a:rPr lang="fi-FI" dirty="0" err="1"/>
              <a:t>the</a:t>
            </a:r>
            <a:r>
              <a:rPr lang="fi-FI" dirty="0"/>
              <a:t> 1st </a:t>
            </a:r>
            <a:r>
              <a:rPr lang="fi-FI" dirty="0" err="1"/>
              <a:t>plastics</a:t>
            </a:r>
            <a:r>
              <a:rPr lang="fi-FI" dirty="0"/>
              <a:t> </a:t>
            </a:r>
            <a:r>
              <a:rPr lang="fi-FI" dirty="0" err="1"/>
              <a:t>produced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microbies</a:t>
            </a:r>
            <a:r>
              <a:rPr lang="fi-FI" dirty="0"/>
              <a:t> and </a:t>
            </a:r>
            <a:r>
              <a:rPr lang="fi-FI" dirty="0" err="1"/>
              <a:t>bacteria</a:t>
            </a:r>
            <a:r>
              <a:rPr lang="fi-FI" dirty="0"/>
              <a:t> </a:t>
            </a:r>
          </a:p>
          <a:p>
            <a:r>
              <a:rPr lang="fi-FI" b="1" dirty="0" smtClean="0"/>
              <a:t>1973 </a:t>
            </a:r>
            <a:r>
              <a:rPr lang="fi-FI" b="1" dirty="0" err="1" smtClean="0"/>
              <a:t>Oil</a:t>
            </a:r>
            <a:r>
              <a:rPr lang="fi-FI" b="1" dirty="0" smtClean="0"/>
              <a:t> </a:t>
            </a:r>
            <a:r>
              <a:rPr lang="fi-FI" b="1" dirty="0" err="1" smtClean="0"/>
              <a:t>Crises</a:t>
            </a:r>
            <a:r>
              <a:rPr lang="fi-FI" dirty="0" smtClean="0"/>
              <a:t>: New </a:t>
            </a:r>
            <a:r>
              <a:rPr lang="fi-FI" dirty="0" err="1" smtClean="0"/>
              <a:t>era</a:t>
            </a:r>
            <a:r>
              <a:rPr lang="fi-FI" dirty="0" smtClean="0"/>
              <a:t> for </a:t>
            </a:r>
            <a:r>
              <a:rPr lang="fi-FI" dirty="0" err="1" smtClean="0"/>
              <a:t>biobased</a:t>
            </a:r>
            <a:r>
              <a:rPr lang="fi-FI" dirty="0" smtClean="0"/>
              <a:t> </a:t>
            </a:r>
            <a:r>
              <a:rPr lang="fi-FI" dirty="0" err="1" smtClean="0"/>
              <a:t>plastics</a:t>
            </a:r>
            <a:r>
              <a:rPr lang="fi-FI" dirty="0" smtClean="0"/>
              <a:t>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ended</a:t>
            </a:r>
            <a:r>
              <a:rPr lang="fi-FI" dirty="0" smtClean="0"/>
              <a:t> 1980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7030A0"/>
                </a:solidFill>
              </a:rPr>
              <a:t>1980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b="1" dirty="0" err="1" smtClean="0">
                <a:solidFill>
                  <a:srgbClr val="7030A0"/>
                </a:solidFill>
              </a:rPr>
              <a:t>War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dirty="0" err="1" smtClean="0">
                <a:solidFill>
                  <a:srgbClr val="7030A0"/>
                </a:solidFill>
              </a:rPr>
              <a:t>between</a:t>
            </a:r>
            <a:r>
              <a:rPr lang="fi-FI" dirty="0" smtClean="0">
                <a:solidFill>
                  <a:srgbClr val="7030A0"/>
                </a:solidFill>
              </a:rPr>
              <a:t> Iran and Irak: </a:t>
            </a:r>
            <a:r>
              <a:rPr lang="fi-FI" dirty="0" err="1" smtClean="0">
                <a:solidFill>
                  <a:srgbClr val="7030A0"/>
                </a:solidFill>
              </a:rPr>
              <a:t>over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dirty="0" err="1" smtClean="0">
                <a:solidFill>
                  <a:srgbClr val="7030A0"/>
                </a:solidFill>
              </a:rPr>
              <a:t>production</a:t>
            </a:r>
            <a:r>
              <a:rPr lang="fi-FI" dirty="0" smtClean="0">
                <a:solidFill>
                  <a:srgbClr val="7030A0"/>
                </a:solidFill>
              </a:rPr>
              <a:t> of </a:t>
            </a:r>
            <a:r>
              <a:rPr lang="fi-FI" dirty="0" err="1" smtClean="0">
                <a:solidFill>
                  <a:srgbClr val="7030A0"/>
                </a:solidFill>
              </a:rPr>
              <a:t>cheap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fi-FI" dirty="0" err="1" smtClean="0">
                <a:solidFill>
                  <a:srgbClr val="7030A0"/>
                </a:solidFill>
              </a:rPr>
              <a:t>oil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smtClean="0"/>
              <a:t>1990 </a:t>
            </a:r>
            <a:r>
              <a:rPr lang="fi-FI" b="1" dirty="0" err="1" smtClean="0"/>
              <a:t>Novamont</a:t>
            </a:r>
            <a:r>
              <a:rPr lang="fi-FI" dirty="0" smtClean="0"/>
              <a:t>: </a:t>
            </a:r>
            <a:r>
              <a:rPr lang="fi-FI" dirty="0" err="1" smtClean="0"/>
              <a:t>biodegradable</a:t>
            </a:r>
            <a:r>
              <a:rPr lang="fi-FI" dirty="0" smtClean="0"/>
              <a:t> </a:t>
            </a:r>
            <a:r>
              <a:rPr lang="fi-FI" dirty="0" err="1" smtClean="0"/>
              <a:t>blend</a:t>
            </a:r>
            <a:r>
              <a:rPr lang="fi-FI" dirty="0" smtClean="0"/>
              <a:t> of </a:t>
            </a:r>
            <a:r>
              <a:rPr lang="fi-FI" dirty="0" err="1" smtClean="0"/>
              <a:t>bio</a:t>
            </a:r>
            <a:r>
              <a:rPr lang="fi-FI" dirty="0" smtClean="0"/>
              <a:t>- and </a:t>
            </a:r>
            <a:r>
              <a:rPr lang="fi-FI" dirty="0" err="1" smtClean="0"/>
              <a:t>oil-based</a:t>
            </a:r>
            <a:r>
              <a:rPr lang="fi-FI" dirty="0" smtClean="0"/>
              <a:t> </a:t>
            </a:r>
            <a:r>
              <a:rPr lang="fi-FI" dirty="0" err="1" smtClean="0"/>
              <a:t>plastics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1990’s </a:t>
            </a:r>
            <a:r>
              <a:rPr lang="fi-FI" dirty="0" err="1" smtClean="0"/>
              <a:t>trend</a:t>
            </a:r>
            <a:r>
              <a:rPr lang="fi-FI" dirty="0" smtClean="0"/>
              <a:t>: </a:t>
            </a:r>
            <a:r>
              <a:rPr lang="fi-FI" dirty="0" err="1" smtClean="0"/>
              <a:t>effords</a:t>
            </a:r>
            <a:r>
              <a:rPr lang="fi-FI" dirty="0" smtClean="0"/>
              <a:t> to </a:t>
            </a:r>
            <a:r>
              <a:rPr lang="fi-FI" dirty="0" err="1" smtClean="0"/>
              <a:t>enhance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processability</a:t>
            </a:r>
            <a:r>
              <a:rPr lang="fi-FI" dirty="0" smtClean="0"/>
              <a:t> and </a:t>
            </a:r>
            <a:r>
              <a:rPr lang="fi-FI" dirty="0" err="1" smtClean="0"/>
              <a:t>performance</a:t>
            </a:r>
            <a:r>
              <a:rPr lang="fi-FI" dirty="0" smtClean="0"/>
              <a:t> of </a:t>
            </a:r>
            <a:r>
              <a:rPr lang="fi-FI" dirty="0" err="1" smtClean="0"/>
              <a:t>biodegradable</a:t>
            </a:r>
            <a:r>
              <a:rPr lang="fi-FI" dirty="0" smtClean="0"/>
              <a:t> </a:t>
            </a:r>
            <a:r>
              <a:rPr lang="fi-FI" dirty="0" err="1" smtClean="0"/>
              <a:t>plastics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oil-based</a:t>
            </a:r>
            <a:r>
              <a:rPr lang="fi-FI" dirty="0" smtClean="0"/>
              <a:t> </a:t>
            </a:r>
            <a:r>
              <a:rPr lang="fi-FI" dirty="0" err="1" smtClean="0"/>
              <a:t>raw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smtClean="0"/>
              <a:t>2001 </a:t>
            </a:r>
            <a:r>
              <a:rPr lang="fi-FI" b="1" dirty="0" err="1"/>
              <a:t>Cargill</a:t>
            </a:r>
            <a:r>
              <a:rPr lang="fi-FI" b="1" dirty="0"/>
              <a:t> and Dow </a:t>
            </a:r>
            <a:r>
              <a:rPr lang="fi-FI" b="1" dirty="0" err="1"/>
              <a:t>Chemicals</a:t>
            </a:r>
            <a:r>
              <a:rPr lang="fi-FI" b="1" dirty="0"/>
              <a:t> </a:t>
            </a:r>
            <a:r>
              <a:rPr lang="fi-FI" dirty="0" smtClean="0"/>
              <a:t>in USA  </a:t>
            </a:r>
            <a:r>
              <a:rPr lang="fi-FI" dirty="0" err="1" smtClean="0"/>
              <a:t>started</a:t>
            </a:r>
            <a:r>
              <a:rPr lang="fi-FI" dirty="0" smtClean="0"/>
              <a:t> PLA-</a:t>
            </a:r>
            <a:r>
              <a:rPr lang="fi-FI" dirty="0" err="1" smtClean="0"/>
              <a:t>production</a:t>
            </a:r>
            <a:r>
              <a:rPr lang="fi-FI" dirty="0" smtClean="0"/>
              <a:t>. </a:t>
            </a:r>
            <a:r>
              <a:rPr lang="fi-FI" dirty="0" err="1" smtClean="0"/>
              <a:t>Fear</a:t>
            </a:r>
            <a:r>
              <a:rPr lang="fi-FI" dirty="0" smtClean="0"/>
              <a:t> of GMO in Europe </a:t>
            </a:r>
            <a:r>
              <a:rPr lang="fi-FI" dirty="0" err="1" smtClean="0"/>
              <a:t>hinders</a:t>
            </a:r>
            <a:r>
              <a:rPr lang="fi-FI" dirty="0" smtClean="0"/>
              <a:t> </a:t>
            </a:r>
            <a:r>
              <a:rPr lang="fi-FI" dirty="0" err="1" smtClean="0"/>
              <a:t>interest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smtClean="0"/>
              <a:t>2000’s </a:t>
            </a:r>
            <a:r>
              <a:rPr lang="fi-FI" b="1" dirty="0" err="1" smtClean="0"/>
              <a:t>trend</a:t>
            </a:r>
            <a:r>
              <a:rPr lang="fi-FI" b="1" dirty="0" smtClean="0"/>
              <a:t>: </a:t>
            </a:r>
            <a:r>
              <a:rPr lang="fi-FI" dirty="0" err="1" smtClean="0"/>
              <a:t>implats</a:t>
            </a:r>
            <a:r>
              <a:rPr lang="fi-FI" dirty="0" smtClean="0"/>
              <a:t> and </a:t>
            </a:r>
            <a:r>
              <a:rPr lang="fi-FI" dirty="0" err="1" smtClean="0"/>
              <a:t>reinforcements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 smtClean="0"/>
              <a:t>2010’s</a:t>
            </a:r>
            <a:r>
              <a:rPr lang="fi-FI" dirty="0" smtClean="0"/>
              <a:t> </a:t>
            </a:r>
            <a:r>
              <a:rPr lang="fi-FI" b="1" dirty="0" err="1" smtClean="0"/>
              <a:t>trend</a:t>
            </a:r>
            <a:r>
              <a:rPr lang="fi-FI" b="1" dirty="0" smtClean="0"/>
              <a:t>: </a:t>
            </a:r>
            <a:r>
              <a:rPr lang="fi-FI" dirty="0" err="1" smtClean="0"/>
              <a:t>Climate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+ </a:t>
            </a:r>
            <a:r>
              <a:rPr lang="fi-FI" dirty="0" err="1" smtClean="0"/>
              <a:t>plastics</a:t>
            </a:r>
            <a:r>
              <a:rPr lang="fi-FI" dirty="0" smtClean="0"/>
              <a:t> </a:t>
            </a:r>
            <a:r>
              <a:rPr lang="fi-FI" dirty="0" err="1" smtClean="0"/>
              <a:t>pollution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increased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interest</a:t>
            </a:r>
            <a:r>
              <a:rPr lang="fi-FI" dirty="0" smtClean="0"/>
              <a:t> </a:t>
            </a:r>
            <a:r>
              <a:rPr lang="fi-FI" dirty="0" err="1" smtClean="0"/>
              <a:t>towards</a:t>
            </a:r>
            <a:r>
              <a:rPr lang="fi-FI" dirty="0" smtClean="0"/>
              <a:t> </a:t>
            </a:r>
            <a:r>
              <a:rPr lang="fi-FI" dirty="0" err="1" smtClean="0"/>
              <a:t>bioplastics</a:t>
            </a:r>
            <a:r>
              <a:rPr lang="fi-FI" dirty="0" smtClean="0"/>
              <a:t>, </a:t>
            </a:r>
            <a:r>
              <a:rPr lang="fi-FI" dirty="0" err="1" smtClean="0"/>
              <a:t>typically</a:t>
            </a:r>
            <a:r>
              <a:rPr lang="fi-FI" dirty="0" smtClean="0"/>
              <a:t> </a:t>
            </a:r>
            <a:r>
              <a:rPr lang="fi-FI" dirty="0" err="1" smtClean="0"/>
              <a:t>aggressive</a:t>
            </a:r>
            <a:r>
              <a:rPr lang="fi-FI" dirty="0"/>
              <a:t> </a:t>
            </a:r>
            <a:r>
              <a:rPr lang="fi-FI" dirty="0" err="1" smtClean="0"/>
              <a:t>marketing</a:t>
            </a:r>
            <a:r>
              <a:rPr lang="fi-FI" dirty="0" smtClean="0"/>
              <a:t> of </a:t>
            </a:r>
            <a:r>
              <a:rPr lang="fi-FI" dirty="0" err="1" smtClean="0"/>
              <a:t>start-ups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234844" y="6447105"/>
            <a:ext cx="343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Kohvakka, Lehtinen; Hyvä, paha muovi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788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36524" y="6525284"/>
            <a:ext cx="501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Source</a:t>
            </a:r>
            <a:r>
              <a:rPr lang="fi-FI" sz="1400" dirty="0" smtClean="0"/>
              <a:t>: Vuorinen </a:t>
            </a:r>
            <a:r>
              <a:rPr lang="fi-FI" sz="1400" dirty="0"/>
              <a:t>Jyrki, </a:t>
            </a:r>
            <a:r>
              <a:rPr lang="fi-FI" sz="1400" dirty="0"/>
              <a:t>Muovien megatrendit </a:t>
            </a:r>
            <a:r>
              <a:rPr lang="fi-FI" sz="1400" dirty="0"/>
              <a:t>ja tulevaisuus</a:t>
            </a:r>
            <a:endParaRPr lang="fi-FI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55144"/>
              </p:ext>
            </p:extLst>
          </p:nvPr>
        </p:nvGraphicFramePr>
        <p:xfrm>
          <a:off x="1354975" y="1290706"/>
          <a:ext cx="10341033" cy="41089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18968">
                  <a:extLst>
                    <a:ext uri="{9D8B030D-6E8A-4147-A177-3AD203B41FA5}">
                      <a16:colId xmlns:a16="http://schemas.microsoft.com/office/drawing/2014/main" val="1434614986"/>
                    </a:ext>
                  </a:extLst>
                </a:gridCol>
                <a:gridCol w="5322065">
                  <a:extLst>
                    <a:ext uri="{9D8B030D-6E8A-4147-A177-3AD203B41FA5}">
                      <a16:colId xmlns:a16="http://schemas.microsoft.com/office/drawing/2014/main" val="2068715084"/>
                    </a:ext>
                  </a:extLst>
                </a:gridCol>
              </a:tblGrid>
              <a:tr h="228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PROS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CONS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012586"/>
                  </a:ext>
                </a:extLst>
              </a:tr>
              <a:tr h="36716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Reduce the use of fossil-fuels </a:t>
                      </a:r>
                      <a:r>
                        <a:rPr lang="en-US" sz="1800" dirty="0" err="1">
                          <a:effectLst/>
                        </a:rPr>
                        <a:t>ans</a:t>
                      </a:r>
                      <a:r>
                        <a:rPr lang="en-US" sz="1800" dirty="0">
                          <a:effectLst/>
                        </a:rPr>
                        <a:t> reliance on non-renewable resources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Manufacturing process can use remarkably less energy and produce less greenhouse gasses 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Some are biodegradable and/or compostable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Some can be recycled together with oil-based plastics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Some are non-toxic and safe </a:t>
                      </a:r>
                      <a:r>
                        <a:rPr lang="en-US" sz="1800" dirty="0" smtClean="0">
                          <a:effectLst/>
                        </a:rPr>
                        <a:t>for </a:t>
                      </a:r>
                      <a:r>
                        <a:rPr lang="en-US" sz="1800" dirty="0">
                          <a:effectLst/>
                        </a:rPr>
                        <a:t>medical and internal use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Higher manufacturing cost as long as production volumes are low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Composting may require industrial process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All are not recyclable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Some may interfere plastics recycling processes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All are not biodegradable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May release methane in land-fills – more dangerous greenhouse gas than CO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Not </a:t>
                      </a:r>
                      <a:r>
                        <a:rPr lang="en-US" sz="1800" dirty="0" err="1">
                          <a:effectLst/>
                        </a:rPr>
                        <a:t>sitable</a:t>
                      </a:r>
                      <a:r>
                        <a:rPr lang="en-US" sz="1800" dirty="0">
                          <a:effectLst/>
                        </a:rPr>
                        <a:t> for many product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Use of sugar or starch as raw material may increase food price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Bioplastic do not change customer </a:t>
                      </a:r>
                      <a:r>
                        <a:rPr lang="en-US" sz="1800" dirty="0" err="1">
                          <a:effectLst/>
                        </a:rPr>
                        <a:t>behaviour</a:t>
                      </a:r>
                      <a:endParaRPr lang="fi-FI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160066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/>
          <a:lstStyle/>
          <a:p>
            <a:r>
              <a:rPr lang="fi-FI" dirty="0" err="1" smtClean="0"/>
              <a:t>Pros</a:t>
            </a:r>
            <a:r>
              <a:rPr lang="fi-FI" dirty="0" smtClean="0"/>
              <a:t> and </a:t>
            </a:r>
            <a:r>
              <a:rPr lang="fi-FI" dirty="0" err="1"/>
              <a:t>C</a:t>
            </a:r>
            <a:r>
              <a:rPr lang="fi-FI" dirty="0" err="1" smtClean="0"/>
              <a:t>ons</a:t>
            </a:r>
            <a:r>
              <a:rPr lang="fi-FI" dirty="0" smtClean="0"/>
              <a:t> of </a:t>
            </a:r>
            <a:r>
              <a:rPr lang="fi-FI" dirty="0" err="1" smtClean="0"/>
              <a:t>Bioplastics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6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5" y="124055"/>
            <a:ext cx="10965873" cy="1089603"/>
          </a:xfrm>
        </p:spPr>
        <p:txBody>
          <a:bodyPr/>
          <a:lstStyle/>
          <a:p>
            <a:r>
              <a:rPr lang="fi-FI" dirty="0" smtClean="0"/>
              <a:t>Global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capasities</a:t>
            </a:r>
            <a:r>
              <a:rPr lang="fi-FI" dirty="0" smtClean="0"/>
              <a:t> of </a:t>
            </a:r>
            <a:r>
              <a:rPr lang="fi-FI" dirty="0" err="1" smtClean="0"/>
              <a:t>bioplastics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080" y="1105607"/>
            <a:ext cx="7161268" cy="5511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0884" y="1113934"/>
            <a:ext cx="2957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To </a:t>
            </a:r>
            <a:r>
              <a:rPr lang="fi-FI" dirty="0" err="1">
                <a:solidFill>
                  <a:srgbClr val="FF0000"/>
                </a:solidFill>
              </a:rPr>
              <a:t>be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expected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by</a:t>
            </a:r>
            <a:r>
              <a:rPr lang="fi-FI" dirty="0">
                <a:solidFill>
                  <a:srgbClr val="FF0000"/>
                </a:solidFill>
              </a:rPr>
              <a:t> 2024: </a:t>
            </a:r>
            <a:r>
              <a:rPr lang="fi-FI" dirty="0" err="1">
                <a:solidFill>
                  <a:srgbClr val="FF0000"/>
                </a:solidFill>
              </a:rPr>
              <a:t>only</a:t>
            </a:r>
            <a:r>
              <a:rPr lang="fi-FI" dirty="0">
                <a:solidFill>
                  <a:srgbClr val="FF0000"/>
                </a:solidFill>
              </a:rPr>
              <a:t> 15 % </a:t>
            </a:r>
            <a:r>
              <a:rPr lang="fi-FI" dirty="0" err="1">
                <a:solidFill>
                  <a:srgbClr val="FF0000"/>
                </a:solidFill>
              </a:rPr>
              <a:t>capasity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increase</a:t>
            </a:r>
            <a:r>
              <a:rPr lang="fi-FI" dirty="0">
                <a:solidFill>
                  <a:srgbClr val="FF0000"/>
                </a:solidFill>
              </a:rPr>
              <a:t>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2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427W7XWPXQD2-403814790-1666</_dlc_DocId>
    <_dlc_DocIdUrl xmlns="76865ef9-df32-4c37-ae45-f9784eb47bff">
      <Url>https://tt.eduuni.fi/sites/luc-lapinamk-extra/kiertotalousosaamista-ammattikorkeakouluihin/_layouts/15/DocIdRedir.aspx?ID=427W7XWPXQD2-403814790-1666</Url>
      <Description>427W7XWPXQD2-403814790-1666</Description>
    </_dlc_DocIdUrl>
  </documentManagement>
</p:properties>
</file>

<file path=customXml/itemProps1.xml><?xml version="1.0" encoding="utf-8"?>
<ds:datastoreItem xmlns:ds="http://schemas.openxmlformats.org/officeDocument/2006/customXml" ds:itemID="{85AA936D-CA59-412B-AB19-AA53C1FBDD2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6EE1A74-F9FB-42C6-9C52-F8BBFBFE3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8FDA8B-CD65-4CD9-97D8-FB5AB53E6C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1FB009-BD01-46A5-8707-C89D1C4FBDB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9e6169-ad39-4139-80cb-366121f0def0"/>
    <ds:schemaRef ds:uri="http://purl.org/dc/terms/"/>
    <ds:schemaRef ds:uri="http://schemas.openxmlformats.org/package/2006/metadata/core-properties"/>
    <ds:schemaRef ds:uri="76865ef9-df32-4c37-ae45-f9784eb47b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825</Words>
  <Application>Microsoft Office PowerPoint</Application>
  <PresentationFormat>Widescreen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Microsoft Sans Serif</vt:lpstr>
      <vt:lpstr>Symbol</vt:lpstr>
      <vt:lpstr>Times New Roman</vt:lpstr>
      <vt:lpstr>1_Mukautettu suunnittelumalli</vt:lpstr>
      <vt:lpstr>Bioplastics  </vt:lpstr>
      <vt:lpstr>What are bioplastics?</vt:lpstr>
      <vt:lpstr>Biobased rawmaterials</vt:lpstr>
      <vt:lpstr>Bio-based plastics, Exaples of grouping </vt:lpstr>
      <vt:lpstr>Biodegradable plastics: Definitions and some standards</vt:lpstr>
      <vt:lpstr>Brief history of biolastics</vt:lpstr>
      <vt:lpstr>Brief history of bioplastics</vt:lpstr>
      <vt:lpstr>Pros and Cons of Bioplastics</vt:lpstr>
      <vt:lpstr>Global production capasities of bioplastics</vt:lpstr>
      <vt:lpstr>Global plastics demand 2018</vt:lpstr>
      <vt:lpstr>Global production capasities of bioplastics in 2019 per material type</vt:lpstr>
      <vt:lpstr>Bioplastics in Circular Economy Problematic issues </vt:lpstr>
      <vt:lpstr>Task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Lehtinen Liisa</cp:lastModifiedBy>
  <cp:revision>27</cp:revision>
  <dcterms:created xsi:type="dcterms:W3CDTF">2019-02-14T13:35:11Z</dcterms:created>
  <dcterms:modified xsi:type="dcterms:W3CDTF">2020-10-30T11:51:54Z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bbf82c28-1dc0-4312-b240-673e41d33fcb</vt:lpwstr>
  </property>
</Properties>
</file>