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69" r:id="rId5"/>
    <p:sldId id="260" r:id="rId6"/>
    <p:sldId id="262" r:id="rId7"/>
    <p:sldId id="258" r:id="rId8"/>
    <p:sldId id="261" r:id="rId9"/>
    <p:sldId id="293" r:id="rId10"/>
    <p:sldId id="257" r:id="rId11"/>
    <p:sldId id="259" r:id="rId12"/>
    <p:sldId id="268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F7F7F"/>
    <a:srgbClr val="EC810D"/>
    <a:srgbClr val="7D127C"/>
    <a:srgbClr val="000000"/>
    <a:srgbClr val="C1C1C1"/>
    <a:srgbClr val="ED82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49" autoAdjust="0"/>
    <p:restoredTop sz="94660"/>
  </p:normalViewPr>
  <p:slideViewPr>
    <p:cSldViewPr snapToGrid="0">
      <p:cViewPr varScale="1">
        <p:scale>
          <a:sx n="73" d="100"/>
          <a:sy n="73" d="100"/>
        </p:scale>
        <p:origin x="7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3C628-3CF7-44BC-B50F-54F6020B04DB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3FF17-DCA2-4BAE-9039-941CC76462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5584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creativecommons.org/licenses/by-sa/4.0/deed.fi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62D92052-5CD1-4F46-B0FA-38378F14BA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59339"/>
            <a:ext cx="12192000" cy="81280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6996389-E862-4B0A-BF1A-ACB215FB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705CA27-9123-47B4-8C8F-8CF05F22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143FD36-718E-42D6-A435-3BE9E868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3A01A77C-33FA-49D2-A682-69E424EEDC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497" y="505122"/>
            <a:ext cx="2781003" cy="2781003"/>
          </a:xfrm>
          <a:prstGeom prst="rect">
            <a:avLst/>
          </a:prstGeom>
        </p:spPr>
      </p:pic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836CEEE7-E3C4-4D7C-B8BF-5138D703E448}"/>
              </a:ext>
            </a:extLst>
          </p:cNvPr>
          <p:cNvSpPr/>
          <p:nvPr userDrawn="1"/>
        </p:nvSpPr>
        <p:spPr>
          <a:xfrm>
            <a:off x="838200" y="3571875"/>
            <a:ext cx="10515600" cy="2676525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27460E9D-96AE-4354-B9A6-671C3691DA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8" y="6624091"/>
            <a:ext cx="11745686" cy="233909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CFCDEFFC-B747-41BE-9236-DF2B1797F7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15" y="6176963"/>
            <a:ext cx="974270" cy="681037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F86DCCB0-7908-43F7-BD84-4D014AAAA422}"/>
              </a:ext>
            </a:extLst>
          </p:cNvPr>
          <p:cNvSpPr txBox="1"/>
          <p:nvPr userDrawn="1"/>
        </p:nvSpPr>
        <p:spPr>
          <a:xfrm>
            <a:off x="607371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3471965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4E755ACA-2F78-4086-9808-0EB99AA8839E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624" y="-3925"/>
            <a:ext cx="7572375" cy="15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647378C-5158-4E16-A773-F80A1A7B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B63ADB4-A04B-4E55-AC73-33F27509D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6DFF951-2459-459B-A596-FE1F34403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80CBA284-BEAD-4B3B-9936-490324F5D9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0" y="6624091"/>
            <a:ext cx="12363930" cy="246221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7CFA370A-F2B3-4C0E-8746-8A24040595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73" y="6191095"/>
            <a:ext cx="1127033" cy="679217"/>
          </a:xfrm>
          <a:prstGeom prst="rect">
            <a:avLst/>
          </a:prstGeom>
        </p:spPr>
      </p:pic>
      <p:pic>
        <p:nvPicPr>
          <p:cNvPr id="14" name="Kuva 13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6B4E01EB-0ACF-4BB4-AA47-890CAB50CB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54" y="6217653"/>
            <a:ext cx="1127033" cy="409994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7233A7C0-0BA1-4D61-BA0B-26D3AD6B96A2}"/>
              </a:ext>
            </a:extLst>
          </p:cNvPr>
          <p:cNvSpPr txBox="1"/>
          <p:nvPr userDrawn="1"/>
        </p:nvSpPr>
        <p:spPr>
          <a:xfrm>
            <a:off x="555936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1422255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038ECC46-6E27-4B1C-ACF5-3754AD5F356C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624" y="-3925"/>
            <a:ext cx="7572375" cy="15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1BF9E61-E154-41D0-A983-77D5F09B8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E35F450-AE1F-4FC9-AF26-3CC866997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620FD88-1313-49C4-B98D-D5DAC713C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AC67D56-A08D-4817-86CA-D377D98E3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0DA7FC5-0AAE-4823-AFC6-DCA749597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DBD636C-496A-464F-B525-29821D57E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1F8AD7AB-EE06-4389-86E5-85D6BE87E2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0" y="6624091"/>
            <a:ext cx="12363930" cy="246221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073CE822-CD81-421B-BAB7-89B76EC3D2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73" y="6191095"/>
            <a:ext cx="1127033" cy="679217"/>
          </a:xfrm>
          <a:prstGeom prst="rect">
            <a:avLst/>
          </a:prstGeom>
        </p:spPr>
      </p:pic>
      <p:pic>
        <p:nvPicPr>
          <p:cNvPr id="17" name="Kuva 1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6EB24FD4-ECC3-4E7F-A0B1-82867BED6A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54" y="6217653"/>
            <a:ext cx="1127033" cy="409994"/>
          </a:xfrm>
          <a:prstGeom prst="rect">
            <a:avLst/>
          </a:prstGeom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B33424F0-7140-405A-B73C-B548422EB174}"/>
              </a:ext>
            </a:extLst>
          </p:cNvPr>
          <p:cNvSpPr txBox="1"/>
          <p:nvPr userDrawn="1"/>
        </p:nvSpPr>
        <p:spPr>
          <a:xfrm>
            <a:off x="555936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686425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54ED2353-72F9-4F46-8CA0-5FEF3181168B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624" y="-3925"/>
            <a:ext cx="7572375" cy="15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875A89D-743A-46C4-8A10-D765B9E1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CC2C2EB-A0B0-4330-A057-840B842218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746297B-A980-4164-8EA4-A55D5C017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FB1BF6A-7F59-4D18-8AAB-E9BD5C9EE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905FD2A-FBB0-4F7D-A9F8-6D11DFCD8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598DC56-7694-49F1-99AD-27A7468F2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0A8BA298-58DD-436D-A8CA-634BE3B417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0" y="6624091"/>
            <a:ext cx="12363930" cy="246221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84F41F5A-6EA4-4961-8A1C-074F81588C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73" y="6191095"/>
            <a:ext cx="1127033" cy="679217"/>
          </a:xfrm>
          <a:prstGeom prst="rect">
            <a:avLst/>
          </a:prstGeom>
        </p:spPr>
      </p:pic>
      <p:pic>
        <p:nvPicPr>
          <p:cNvPr id="17" name="Kuva 1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4F909B0C-3F16-45D5-8C7A-173766C7EF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54" y="6217653"/>
            <a:ext cx="1127033" cy="409994"/>
          </a:xfrm>
          <a:prstGeom prst="rect">
            <a:avLst/>
          </a:prstGeom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52B28BDD-6110-4461-92AE-97C9B2035CAB}"/>
              </a:ext>
            </a:extLst>
          </p:cNvPr>
          <p:cNvSpPr txBox="1"/>
          <p:nvPr userDrawn="1"/>
        </p:nvSpPr>
        <p:spPr>
          <a:xfrm>
            <a:off x="555936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2519258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henkilö, kannettava, sisä&#10;&#10;Kuvaus luotu automaattisesti">
            <a:extLst>
              <a:ext uri="{FF2B5EF4-FFF2-40B4-BE49-F238E27FC236}">
                <a16:creationId xmlns:a16="http://schemas.microsoft.com/office/drawing/2014/main" id="{FB5AFF70-A199-423B-97F3-AA2201E753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00"/>
            <a:ext cx="12334875" cy="822325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6996389-E862-4B0A-BF1A-ACB215FB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705CA27-9123-47B4-8C8F-8CF05F22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143FD36-718E-42D6-A435-3BE9E868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3A01A77C-33FA-49D2-A682-69E424EEDC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497" y="505122"/>
            <a:ext cx="2781003" cy="2781003"/>
          </a:xfrm>
          <a:prstGeom prst="rect">
            <a:avLst/>
          </a:prstGeom>
        </p:spPr>
      </p:pic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836CEEE7-E3C4-4D7C-B8BF-5138D703E448}"/>
              </a:ext>
            </a:extLst>
          </p:cNvPr>
          <p:cNvSpPr/>
          <p:nvPr userDrawn="1"/>
        </p:nvSpPr>
        <p:spPr>
          <a:xfrm>
            <a:off x="838200" y="3571875"/>
            <a:ext cx="10515600" cy="2676525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50BCB223-9F9D-4BAA-8163-8EC6114523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8" y="6624091"/>
            <a:ext cx="11745686" cy="233909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42BAA450-5C4A-4BDC-B633-1E5A9F1721D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15" y="6176963"/>
            <a:ext cx="974270" cy="681037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2EC568C0-E3B5-4663-B08C-9125BFD8F674}"/>
              </a:ext>
            </a:extLst>
          </p:cNvPr>
          <p:cNvSpPr txBox="1"/>
          <p:nvPr userDrawn="1"/>
        </p:nvSpPr>
        <p:spPr>
          <a:xfrm>
            <a:off x="607371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3317509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nnettava, henkilö, tietokone, käyttäminen&#10;&#10;Kuvaus luotu automaattisesti">
            <a:extLst>
              <a:ext uri="{FF2B5EF4-FFF2-40B4-BE49-F238E27FC236}">
                <a16:creationId xmlns:a16="http://schemas.microsoft.com/office/drawing/2014/main" id="{DB905609-50CA-442A-A888-C548FA2CED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711200"/>
            <a:ext cx="12306300" cy="82042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6996389-E862-4B0A-BF1A-ACB215FB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705CA27-9123-47B4-8C8F-8CF05F22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143FD36-718E-42D6-A435-3BE9E868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3A01A77C-33FA-49D2-A682-69E424EEDC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497" y="505122"/>
            <a:ext cx="2781003" cy="2781003"/>
          </a:xfrm>
          <a:prstGeom prst="rect">
            <a:avLst/>
          </a:prstGeom>
        </p:spPr>
      </p:pic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836CEEE7-E3C4-4D7C-B8BF-5138D703E448}"/>
              </a:ext>
            </a:extLst>
          </p:cNvPr>
          <p:cNvSpPr/>
          <p:nvPr userDrawn="1"/>
        </p:nvSpPr>
        <p:spPr>
          <a:xfrm>
            <a:off x="838200" y="3571875"/>
            <a:ext cx="10515600" cy="2676525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13D3AB43-3E74-4C99-9738-4A6BE83854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8" y="6624091"/>
            <a:ext cx="11745686" cy="233909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DDE33A31-3800-4A38-8ECB-59DE8BB6FC8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15" y="6176963"/>
            <a:ext cx="974270" cy="681037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AA8234FD-B202-4AC8-A3CD-5EAAA21F7AE7}"/>
              </a:ext>
            </a:extLst>
          </p:cNvPr>
          <p:cNvSpPr txBox="1"/>
          <p:nvPr userDrawn="1"/>
        </p:nvSpPr>
        <p:spPr>
          <a:xfrm>
            <a:off x="607371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221914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eksti, kannettava, pöytä, sisä&#10;&#10;Kuvaus luotu automaattisesti">
            <a:extLst>
              <a:ext uri="{FF2B5EF4-FFF2-40B4-BE49-F238E27FC236}">
                <a16:creationId xmlns:a16="http://schemas.microsoft.com/office/drawing/2014/main" id="{83D253D6-23B5-4001-85A5-49F51BD517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1"/>
            <a:ext cx="12306300" cy="9229725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6996389-E862-4B0A-BF1A-ACB215FB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705CA27-9123-47B4-8C8F-8CF05F22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143FD36-718E-42D6-A435-3BE9E868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3A01A77C-33FA-49D2-A682-69E424EEDC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497" y="505122"/>
            <a:ext cx="2781003" cy="2781003"/>
          </a:xfrm>
          <a:prstGeom prst="rect">
            <a:avLst/>
          </a:prstGeom>
        </p:spPr>
      </p:pic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836CEEE7-E3C4-4D7C-B8BF-5138D703E448}"/>
              </a:ext>
            </a:extLst>
          </p:cNvPr>
          <p:cNvSpPr/>
          <p:nvPr userDrawn="1"/>
        </p:nvSpPr>
        <p:spPr>
          <a:xfrm>
            <a:off x="838200" y="3571875"/>
            <a:ext cx="10515600" cy="2676525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DE3307EB-485C-4B79-8DDA-231E7D6235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8" y="6624091"/>
            <a:ext cx="11745686" cy="233909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D1CA1578-FBC6-4386-8E2B-6A0F41B29F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15" y="6176963"/>
            <a:ext cx="974270" cy="681037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E5BB3DF8-E8AE-4E99-B575-2C8F0217F9C6}"/>
              </a:ext>
            </a:extLst>
          </p:cNvPr>
          <p:cNvSpPr txBox="1"/>
          <p:nvPr userDrawn="1"/>
        </p:nvSpPr>
        <p:spPr>
          <a:xfrm>
            <a:off x="607371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3340536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0836F189-35EA-4881-BFB5-245466755EC4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624" y="-3925"/>
            <a:ext cx="7572375" cy="15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A52EFF-D943-4547-BC4C-5799DFAD6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4CCD573-C93F-49DB-AA33-688F79169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317F7F4-B32F-4DF2-A505-663E139D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FAF5029-5478-4325-A642-800905596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672218-8FB6-4305-8793-DD4154C9C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1E3F1D21-39E5-43BD-ACC6-9C4951B4C1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0" y="6624091"/>
            <a:ext cx="12363930" cy="246221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0371EA05-0224-4A4E-998E-F885DB544D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73" y="6191095"/>
            <a:ext cx="1127033" cy="679217"/>
          </a:xfrm>
          <a:prstGeom prst="rect">
            <a:avLst/>
          </a:prstGeom>
        </p:spPr>
      </p:pic>
      <p:pic>
        <p:nvPicPr>
          <p:cNvPr id="17" name="Kuva 1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C627B2F1-0B6F-431D-8863-4FD3FC5C35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54" y="6217653"/>
            <a:ext cx="1127033" cy="409994"/>
          </a:xfrm>
          <a:prstGeom prst="rect">
            <a:avLst/>
          </a:prstGeom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EAB5E986-8F44-457E-8DAC-3EDB5E8C8963}"/>
              </a:ext>
            </a:extLst>
          </p:cNvPr>
          <p:cNvSpPr txBox="1"/>
          <p:nvPr userDrawn="1"/>
        </p:nvSpPr>
        <p:spPr>
          <a:xfrm>
            <a:off x="555936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405245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1B5C213F-8495-47F1-8D55-609434C669FA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624" y="-3925"/>
            <a:ext cx="7572375" cy="15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3A23FE7-3F32-4516-BF68-59A7E52B0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8D6D2C3-83A9-451F-AF8F-9AB9A5B68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1DAD9D1-C4C5-44D1-956D-14B8BB557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0EC53B2-0B15-4A87-BE91-76C8A380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E0E961-ACA7-41C8-9CAD-626EDA17E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106B14EC-A99B-4F0C-BCDB-9B5ECFC7ACAF}"/>
              </a:ext>
            </a:extLst>
          </p:cNvPr>
          <p:cNvSpPr txBox="1"/>
          <p:nvPr userDrawn="1"/>
        </p:nvSpPr>
        <p:spPr>
          <a:xfrm>
            <a:off x="607371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3CF69AB0-3698-41ED-BEF9-DC6FB27251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0" y="6624091"/>
            <a:ext cx="12363930" cy="246221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5506A6B8-3ED9-402A-92EE-0030612378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73" y="6191095"/>
            <a:ext cx="1127033" cy="679217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2EEAA1E2-9FB8-4F62-8B79-98A046283F57}"/>
              </a:ext>
            </a:extLst>
          </p:cNvPr>
          <p:cNvSpPr txBox="1"/>
          <p:nvPr userDrawn="1"/>
        </p:nvSpPr>
        <p:spPr>
          <a:xfrm>
            <a:off x="555936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  <p:pic>
        <p:nvPicPr>
          <p:cNvPr id="16" name="Kuva 1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068CEA5E-60E2-4644-BD90-2A5CBF5D29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54" y="6217653"/>
            <a:ext cx="1127033" cy="40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12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HJÄ (ilman logo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A23FE7-3F32-4516-BF68-59A7E52B0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8D6D2C3-83A9-451F-AF8F-9AB9A5B68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1DAD9D1-C4C5-44D1-956D-14B8BB557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0EC53B2-0B15-4A87-BE91-76C8A380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E0E961-ACA7-41C8-9CAD-626EDA17E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Dian numeron paikkamerkki 5">
            <a:extLst>
              <a:ext uri="{FF2B5EF4-FFF2-40B4-BE49-F238E27FC236}">
                <a16:creationId xmlns:a16="http://schemas.microsoft.com/office/drawing/2014/main" id="{38EBBB67-B190-4C60-86BF-FA4F3BCFBCAC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8477A8-ACA7-477F-BADE-1B34FF00ACDA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4A125DFA-0C51-454C-B956-DA5455FEAA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0" y="6624091"/>
            <a:ext cx="12363930" cy="246221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E7710237-FFF1-4A1B-8D15-01C9385342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73" y="6191095"/>
            <a:ext cx="1127033" cy="679217"/>
          </a:xfrm>
          <a:prstGeom prst="rect">
            <a:avLst/>
          </a:prstGeom>
        </p:spPr>
      </p:pic>
      <p:pic>
        <p:nvPicPr>
          <p:cNvPr id="15" name="Kuva 1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8750FF13-EA51-454B-B5EB-7E8BBACF4E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54" y="6217653"/>
            <a:ext cx="1127033" cy="409994"/>
          </a:xfrm>
          <a:prstGeom prst="rect">
            <a:avLst/>
          </a:prstGeom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4E5A7C05-02A9-48B5-866C-529CA407D87F}"/>
              </a:ext>
            </a:extLst>
          </p:cNvPr>
          <p:cNvSpPr txBox="1"/>
          <p:nvPr userDrawn="1"/>
        </p:nvSpPr>
        <p:spPr>
          <a:xfrm>
            <a:off x="555936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1400944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40702910-F9F7-493E-95B2-C977E979A62F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624" y="-3925"/>
            <a:ext cx="7572375" cy="15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A896C7B-63AF-40A5-BB70-A06E2D71F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E32D297-0040-452B-9ADC-DECE2D5BAF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2033A3C-7B91-4F67-B079-39C138AAE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D113505-7C81-4FCA-BA80-2AC5A7381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AB8B0F1-E201-4BEB-9AD9-B45C632F7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F4923A7-CA2A-43FD-A68D-CFBACE89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9C524C9D-DA76-4367-9450-514502D48B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0" y="6624091"/>
            <a:ext cx="12363930" cy="246221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35E30704-B75D-480A-951F-41AC80D2B9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73" y="6191095"/>
            <a:ext cx="1127033" cy="679217"/>
          </a:xfrm>
          <a:prstGeom prst="rect">
            <a:avLst/>
          </a:prstGeom>
        </p:spPr>
      </p:pic>
      <p:pic>
        <p:nvPicPr>
          <p:cNvPr id="17" name="Kuva 1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0A0518E1-5F9C-47FC-8C65-4E0216812F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54" y="6217653"/>
            <a:ext cx="1127033" cy="409994"/>
          </a:xfrm>
          <a:prstGeom prst="rect">
            <a:avLst/>
          </a:prstGeom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AB0261A1-A197-4921-80EA-D18BD727A26D}"/>
              </a:ext>
            </a:extLst>
          </p:cNvPr>
          <p:cNvSpPr txBox="1"/>
          <p:nvPr userDrawn="1"/>
        </p:nvSpPr>
        <p:spPr>
          <a:xfrm>
            <a:off x="555936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2698032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pimateriaalin tekijät CC BY-SA 4.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>
            <a:extLst>
              <a:ext uri="{FF2B5EF4-FFF2-40B4-BE49-F238E27FC236}">
                <a16:creationId xmlns:a16="http://schemas.microsoft.com/office/drawing/2014/main" id="{E4350B55-30CC-44A4-BB26-199510415D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6633616"/>
            <a:ext cx="11745686" cy="233909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E941943-C43E-4373-A48C-2A3B6A56EE26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624" y="-3925"/>
            <a:ext cx="7572375" cy="15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3B922D8-4B6F-44A6-972E-026D7EFE26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Oppimateriaalin tekijät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F435412-8F6C-4B8E-B1A5-1A42441C1C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699" y="6176963"/>
            <a:ext cx="974270" cy="681037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BDCE77CB-FB12-49D3-9893-55F89BCF5C0D}"/>
              </a:ext>
            </a:extLst>
          </p:cNvPr>
          <p:cNvSpPr txBox="1"/>
          <p:nvPr userDrawn="1"/>
        </p:nvSpPr>
        <p:spPr>
          <a:xfrm>
            <a:off x="6060223" y="6610569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149287-124C-4E53-8604-8BC5482C63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094" y="5281794"/>
            <a:ext cx="9469905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D964234F-D31A-482F-AC1D-1D8C6EB66E2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733925" cy="23177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fi-FI" dirty="0"/>
              <a:t>Tämän oppimateriaalin tekijät:</a:t>
            </a:r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C56578E8-AF21-4D58-95C9-6C462F64FDDB}"/>
              </a:ext>
            </a:extLst>
          </p:cNvPr>
          <p:cNvSpPr txBox="1"/>
          <p:nvPr userDrawn="1"/>
        </p:nvSpPr>
        <p:spPr>
          <a:xfrm>
            <a:off x="220436" y="5367118"/>
            <a:ext cx="250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0" u="none" dirty="0"/>
              <a:t>Erikoistumiskoulutuksen toteuttavat: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C4E532BF-E580-4F25-9835-30EA37D338E1}"/>
              </a:ext>
            </a:extLst>
          </p:cNvPr>
          <p:cNvSpPr txBox="1"/>
          <p:nvPr userDrawn="1"/>
        </p:nvSpPr>
        <p:spPr>
          <a:xfrm>
            <a:off x="838200" y="4394315"/>
            <a:ext cx="9164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0" u="none" dirty="0"/>
              <a:t>Tämä oppimateriaali on lisensoitu </a:t>
            </a:r>
            <a:r>
              <a:rPr lang="fi-FI" sz="2400" b="0" u="none" dirty="0">
                <a:hlinkClick r:id="rId6"/>
              </a:rPr>
              <a:t>CC BY-SA 4.0 -lisenssillä</a:t>
            </a:r>
            <a:r>
              <a:rPr lang="fi-FI" sz="2400" b="0" u="none" dirty="0"/>
              <a:t> ellei jossain kohden muuta ilmoiteta.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DDAB6818-F3C4-4A9D-95D5-7B2F838A17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73713" y="1825625"/>
            <a:ext cx="4733925" cy="23177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fi-FI" dirty="0"/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</p:txBody>
      </p:sp>
      <p:pic>
        <p:nvPicPr>
          <p:cNvPr id="20" name="Kuva 1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03F7915A-739B-4AD3-9F08-217902FD1E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6225403"/>
            <a:ext cx="1127033" cy="40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0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A0A9729-F4A6-47CD-9EAC-B4039BF69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99FBFDC-970E-42DC-9ACB-AC3B35C7E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07F86B7-4094-4D88-924E-592AE9139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06606A0-4D72-49A1-80B0-8B290AC44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28B2D8-965A-4150-9991-83DDA16E9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829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51" r:id="rId5"/>
    <p:sldLayoutId id="2147483650" r:id="rId6"/>
    <p:sldLayoutId id="2147483659" r:id="rId7"/>
    <p:sldLayoutId id="2147483652" r:id="rId8"/>
    <p:sldLayoutId id="2147483658" r:id="rId9"/>
    <p:sldLayoutId id="2147483655" r:id="rId10"/>
    <p:sldLayoutId id="2147483656" r:id="rId11"/>
    <p:sldLayoutId id="21474836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beat2phone.net/" TargetMode="Externa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deed.fi" TargetMode="External"/><Relationship Id="rId2" Type="http://schemas.openxmlformats.org/officeDocument/2006/relationships/hyperlink" Target="https://www.theseus.fi/bitstream/handle/10024/153474/kyro_ronja-patama_heidi.pdf?sequence=1&amp;isAllowed=y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F568B2-2161-4481-AB83-74BE8A09ADD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19884" y="5106256"/>
            <a:ext cx="10108271" cy="887857"/>
          </a:xfrm>
        </p:spPr>
        <p:txBody>
          <a:bodyPr>
            <a:normAutofit/>
          </a:bodyPr>
          <a:lstStyle/>
          <a:p>
            <a:pPr lvl="0" algn="ctr"/>
            <a:r>
              <a:rPr lang="fi-FI" sz="2400"/>
              <a:t>Biosignaaleista: EKG </a:t>
            </a:r>
            <a:r>
              <a:rPr lang="fi-FI" sz="2400" dirty="0"/>
              <a:t>signaalin mittaus</a:t>
            </a:r>
            <a:br>
              <a:rPr lang="fi-FI" sz="2400" dirty="0"/>
            </a:br>
            <a:r>
              <a:rPr lang="fi-FI" sz="2400" dirty="0"/>
              <a:t>Beat2Phone mittalaitteella </a:t>
            </a: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F8A91BA4-6D22-418D-94CF-E2E584894E25}"/>
              </a:ext>
            </a:extLst>
          </p:cNvPr>
          <p:cNvSpPr txBox="1">
            <a:spLocks/>
          </p:cNvSpPr>
          <p:nvPr/>
        </p:nvSpPr>
        <p:spPr>
          <a:xfrm>
            <a:off x="963845" y="3667875"/>
            <a:ext cx="10108271" cy="1512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b="1" i="0" dirty="0">
                <a:solidFill>
                  <a:srgbClr val="244274"/>
                </a:solidFill>
                <a:effectLst/>
                <a:latin typeface="Lato" panose="020F0502020204030203" pitchFamily="34" charset="0"/>
              </a:rPr>
              <a:t>Terveyden- ja hyvinvoinnin seurantaosaaminen 2</a:t>
            </a:r>
          </a:p>
        </p:txBody>
      </p:sp>
    </p:spTree>
    <p:extLst>
      <p:ext uri="{BB962C8B-B14F-4D97-AF65-F5344CB8AC3E}">
        <p14:creationId xmlns:p14="http://schemas.microsoft.com/office/powerpoint/2010/main" val="1980324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CDEFBE-8F66-46A7-B0CB-34B926FEC831}"/>
              </a:ext>
            </a:extLst>
          </p:cNvPr>
          <p:cNvSpPr txBox="1"/>
          <p:nvPr/>
        </p:nvSpPr>
        <p:spPr>
          <a:xfrm>
            <a:off x="1583631" y="815004"/>
            <a:ext cx="7812158" cy="59093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EKG signaalin mittaus voidaan tehdä kotioloissa esim Beat2Phone  sensorilla ja puhelin applikaatiolla. Tulokset siirtyvät automaattisesti pilvipalveluun.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Beat2Phone EKG analysaattorin käyttöohje: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https://www.beat2phone.com/wp-content/uploads/2017/10/Beat2Phone_K%C3%A4ytt%C3%B6ohje.pdf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4B5FA8-8FAC-4869-BDC7-F8CA538A5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091" y="1836892"/>
            <a:ext cx="5425436" cy="360974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1933BF-2210-485F-A876-C2535635BBE8}"/>
              </a:ext>
            </a:extLst>
          </p:cNvPr>
          <p:cNvSpPr txBox="1"/>
          <p:nvPr/>
        </p:nvSpPr>
        <p:spPr>
          <a:xfrm>
            <a:off x="2994989" y="974037"/>
            <a:ext cx="5174973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Mittaussysteemin arkkitehtuuri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858343-7269-4E0E-9F98-F0FD2D5B8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122" y="4068412"/>
            <a:ext cx="1127299" cy="7785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62FCC6-F842-4B2E-855E-A7B40C75B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105" y="1651250"/>
            <a:ext cx="2809667" cy="15348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FC4ABB9F-DFFA-4178-81A4-ED545BA05948}"/>
              </a:ext>
            </a:extLst>
          </p:cNvPr>
          <p:cNvSpPr/>
          <p:nvPr/>
        </p:nvSpPr>
        <p:spPr>
          <a:xfrm>
            <a:off x="6274905" y="1651250"/>
            <a:ext cx="2146855" cy="105709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3200"/>
              <a:gd name="f7" fmla="+- 0 0 11429249"/>
              <a:gd name="f8" fmla="+- 0 0 8646143"/>
              <a:gd name="f9" fmla="+- 0 0 8748475"/>
              <a:gd name="f10" fmla="+- 0 0 7859163"/>
              <a:gd name="f11" fmla="+- 0 0 4722533"/>
              <a:gd name="f12" fmla="+- 0 0 2776035"/>
              <a:gd name="f13" fmla="+- 0 0 16496525"/>
              <a:gd name="f14" fmla="+- 0 0 14809710"/>
              <a:gd name="f15" fmla="+- 0 0 4217541"/>
              <a:gd name="f16" fmla="+- 0 0 824660"/>
              <a:gd name="f17" fmla="+- 0 0 8950887"/>
              <a:gd name="f18" fmla="+- 0 0 9809656"/>
              <a:gd name="f19" fmla="+- 0 0 4002417"/>
              <a:gd name="f20" fmla="val 3900"/>
              <a:gd name="f21" fmla="val 14370"/>
              <a:gd name="f22" fmla="val 6753"/>
              <a:gd name="f23" fmla="val 9190"/>
              <a:gd name="f24" fmla="val 7426832"/>
              <a:gd name="f25" fmla="val 5333"/>
              <a:gd name="f26" fmla="val 7267"/>
              <a:gd name="f27" fmla="val 5396714"/>
              <a:gd name="f28" fmla="val 4365"/>
              <a:gd name="f29" fmla="val 5945"/>
              <a:gd name="f30" fmla="val 5983381"/>
              <a:gd name="f31" fmla="val 4857"/>
              <a:gd name="f32" fmla="val 6595"/>
              <a:gd name="f33" fmla="val 7034504"/>
              <a:gd name="f34" fmla="val 7273"/>
              <a:gd name="f35" fmla="val 6541615"/>
              <a:gd name="f36" fmla="val 6775"/>
              <a:gd name="f37" fmla="val 9220"/>
              <a:gd name="f38" fmla="val 7816140"/>
              <a:gd name="f39" fmla="val 5785"/>
              <a:gd name="f40" fmla="val 7867"/>
              <a:gd name="f41" fmla="val 37501"/>
              <a:gd name="f42" fmla="val 6842000"/>
              <a:gd name="f43" fmla="val 6752"/>
              <a:gd name="f44" fmla="val 9215"/>
              <a:gd name="f45" fmla="val 1347096"/>
              <a:gd name="f46" fmla="val 6910353"/>
              <a:gd name="f47" fmla="val 7720"/>
              <a:gd name="f48" fmla="val 10543"/>
              <a:gd name="f49" fmla="val 3974558"/>
              <a:gd name="f50" fmla="val 4542661"/>
              <a:gd name="f51" fmla="val 4360"/>
              <a:gd name="f52" fmla="val 5918"/>
              <a:gd name="f53" fmla="val 8804134"/>
              <a:gd name="f54" fmla="val 4345"/>
              <a:gd name="f55" fmla="val 9151131"/>
              <a:gd name="f56" fmla="val 4693"/>
              <a:gd name="f57" fmla="val 26177"/>
              <a:gd name="f58" fmla="val 5204520"/>
              <a:gd name="f59" fmla="val 1585770"/>
              <a:gd name="f60" fmla="val 6928"/>
              <a:gd name="f61" fmla="val 34899"/>
              <a:gd name="f62" fmla="val 4416628"/>
              <a:gd name="f63" fmla="val 686848"/>
              <a:gd name="f64" fmla="val 16478"/>
              <a:gd name="f65" fmla="val 39090"/>
              <a:gd name="f66" fmla="val 8257448"/>
              <a:gd name="f67" fmla="val 844866"/>
              <a:gd name="f68" fmla="val 28827"/>
              <a:gd name="f69" fmla="val 34751"/>
              <a:gd name="f70" fmla="val 387196"/>
              <a:gd name="f71" fmla="val 959901"/>
              <a:gd name="f72" fmla="val 34129"/>
              <a:gd name="f73" fmla="val 22954"/>
              <a:gd name="f74" fmla="val 4255042"/>
              <a:gd name="f75" fmla="val 41798"/>
              <a:gd name="f76" fmla="val 15354"/>
              <a:gd name="f77" fmla="val 1819082"/>
              <a:gd name="f78" fmla="val 1665090"/>
              <a:gd name="f79" fmla="val 38324"/>
              <a:gd name="f80" fmla="val 5426"/>
              <a:gd name="f81" fmla="val 891534"/>
              <a:gd name="f82" fmla="val 29078"/>
              <a:gd name="f83" fmla="val 3952"/>
              <a:gd name="f84" fmla="val 1091722"/>
              <a:gd name="f85" fmla="val 22141"/>
              <a:gd name="f86" fmla="val 4720"/>
              <a:gd name="f87" fmla="val 1061181"/>
              <a:gd name="f88" fmla="val 14000"/>
              <a:gd name="f89" fmla="val 5192"/>
              <a:gd name="f90" fmla="val 739161"/>
              <a:gd name="f91" fmla="val 4127"/>
              <a:gd name="f92" fmla="val 15789"/>
              <a:gd name="f93" fmla="val 9459261"/>
              <a:gd name="f94" fmla="val 711490"/>
              <a:gd name="f95" fmla="+- 0 0 -90"/>
              <a:gd name="f96" fmla="+- 0 0 -180"/>
              <a:gd name="f97" fmla="+- 0 0 -270"/>
              <a:gd name="f98" fmla="+- 0 0 -360"/>
              <a:gd name="f99" fmla="*/ f3 1 43200"/>
              <a:gd name="f100" fmla="*/ f4 1 43200"/>
              <a:gd name="f101" fmla="+- f6 0 f5"/>
              <a:gd name="f102" fmla="*/ f95 f0 1"/>
              <a:gd name="f103" fmla="*/ f96 f0 1"/>
              <a:gd name="f104" fmla="*/ f97 f0 1"/>
              <a:gd name="f105" fmla="*/ f98 f0 1"/>
              <a:gd name="f106" fmla="*/ f101 1 2"/>
              <a:gd name="f107" fmla="*/ f101 1 43200"/>
              <a:gd name="f108" fmla="*/ f101 2977 1"/>
              <a:gd name="f109" fmla="*/ f101 3262 1"/>
              <a:gd name="f110" fmla="*/ f101 17087 1"/>
              <a:gd name="f111" fmla="*/ f101 17337 1"/>
              <a:gd name="f112" fmla="*/ f101 67 1"/>
              <a:gd name="f113" fmla="*/ f101 21577 1"/>
              <a:gd name="f114" fmla="*/ f101 21582 1"/>
              <a:gd name="f115" fmla="*/ f101 1235 1"/>
              <a:gd name="f116" fmla="*/ f102 1 f2"/>
              <a:gd name="f117" fmla="*/ f103 1 f2"/>
              <a:gd name="f118" fmla="*/ f104 1 f2"/>
              <a:gd name="f119" fmla="*/ f105 1 f2"/>
              <a:gd name="f120" fmla="+- f5 f106 0"/>
              <a:gd name="f121" fmla="*/ f108 1 21600"/>
              <a:gd name="f122" fmla="*/ f109 1 21600"/>
              <a:gd name="f123" fmla="*/ f110 1 21600"/>
              <a:gd name="f124" fmla="*/ f111 1 21600"/>
              <a:gd name="f125" fmla="*/ f112 1 21600"/>
              <a:gd name="f126" fmla="*/ f113 1 21600"/>
              <a:gd name="f127" fmla="*/ f114 1 21600"/>
              <a:gd name="f128" fmla="*/ f115 1 21600"/>
              <a:gd name="f129" fmla="+- f116 0 f1"/>
              <a:gd name="f130" fmla="+- f117 0 f1"/>
              <a:gd name="f131" fmla="+- f118 0 f1"/>
              <a:gd name="f132" fmla="+- f119 0 f1"/>
              <a:gd name="f133" fmla="*/ f127 1 f107"/>
              <a:gd name="f134" fmla="*/ f120 1 f107"/>
              <a:gd name="f135" fmla="*/ f126 1 f107"/>
              <a:gd name="f136" fmla="*/ f125 1 f107"/>
              <a:gd name="f137" fmla="*/ f128 1 f107"/>
              <a:gd name="f138" fmla="*/ f121 1 f107"/>
              <a:gd name="f139" fmla="*/ f123 1 f107"/>
              <a:gd name="f140" fmla="*/ f122 1 f107"/>
              <a:gd name="f141" fmla="*/ f124 1 f107"/>
              <a:gd name="f142" fmla="*/ f138 f99 1"/>
              <a:gd name="f143" fmla="*/ f139 f99 1"/>
              <a:gd name="f144" fmla="*/ f141 f100 1"/>
              <a:gd name="f145" fmla="*/ f140 f100 1"/>
              <a:gd name="f146" fmla="*/ f133 f99 1"/>
              <a:gd name="f147" fmla="*/ f134 f100 1"/>
              <a:gd name="f148" fmla="*/ f134 f99 1"/>
              <a:gd name="f149" fmla="*/ f135 f100 1"/>
              <a:gd name="f150" fmla="*/ f136 f99 1"/>
              <a:gd name="f151" fmla="*/ f137 f10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9">
                <a:pos x="f146" y="f147"/>
              </a:cxn>
              <a:cxn ang="f130">
                <a:pos x="f148" y="f149"/>
              </a:cxn>
              <a:cxn ang="f131">
                <a:pos x="f150" y="f147"/>
              </a:cxn>
              <a:cxn ang="f132">
                <a:pos x="f148" y="f151"/>
              </a:cxn>
            </a:cxnLst>
            <a:rect l="f142" t="f145" r="f143" b="f144"/>
            <a:pathLst>
              <a:path w="43200" h="43200">
                <a:moveTo>
                  <a:pt x="f20" y="f21"/>
                </a:moveTo>
                <a:arcTo wR="f22" hR="f23" stAng="f7" swAng="f24"/>
                <a:arcTo wR="f25" hR="f26" stAng="f8" swAng="f27"/>
                <a:arcTo wR="f28" hR="f29" stAng="f9" swAng="f30"/>
                <a:arcTo wR="f31" hR="f32" stAng="f10" swAng="f33"/>
                <a:arcTo wR="f25" hR="f34" stAng="f11" swAng="f35"/>
                <a:arcTo wR="f36" hR="f37" stAng="f12" swAng="f38"/>
                <a:arcTo wR="f39" hR="f40" stAng="f41" swAng="f42"/>
                <a:arcTo wR="f43" hR="f44" stAng="f45" swAng="f46"/>
                <a:arcTo wR="f47" hR="f48" stAng="f49" swAng="f50"/>
                <a:arcTo wR="f51" hR="f52" stAng="f13" swAng="f53"/>
                <a:arcTo wR="f54" hR="f29" stAng="f14" swAng="f55"/>
                <a:close/>
              </a:path>
              <a:path w="43200" h="43200" fill="none">
                <a:moveTo>
                  <a:pt x="f56" y="f57"/>
                </a:moveTo>
                <a:arcTo wR="f54" hR="f29" stAng="f58" swAng="f59"/>
                <a:moveTo>
                  <a:pt x="f60" y="f61"/>
                </a:moveTo>
                <a:arcTo wR="f51" hR="f52" stAng="f62" swAng="f63"/>
                <a:moveTo>
                  <a:pt x="f64" y="f65"/>
                </a:moveTo>
                <a:arcTo wR="f43" hR="f44" stAng="f66" swAng="f67"/>
                <a:moveTo>
                  <a:pt x="f68" y="f69"/>
                </a:moveTo>
                <a:arcTo wR="f43" hR="f44" stAng="f70" swAng="f71"/>
                <a:moveTo>
                  <a:pt x="f72" y="f73"/>
                </a:moveTo>
                <a:arcTo wR="f39" hR="f40" stAng="f15" swAng="f74"/>
                <a:moveTo>
                  <a:pt x="f75" y="f76"/>
                </a:moveTo>
                <a:arcTo wR="f25" hR="f34" stAng="f77" swAng="f78"/>
                <a:moveTo>
                  <a:pt x="f79" y="f80"/>
                </a:moveTo>
                <a:arcTo wR="f31" hR="f32" stAng="f16" swAng="f81"/>
                <a:moveTo>
                  <a:pt x="f82" y="f83"/>
                </a:moveTo>
                <a:arcTo wR="f31" hR="f32" stAng="f17" swAng="f84"/>
                <a:moveTo>
                  <a:pt x="f85" y="f86"/>
                </a:moveTo>
                <a:arcTo wR="f28" hR="f29" stAng="f18" swAng="f87"/>
                <a:moveTo>
                  <a:pt x="f88" y="f89"/>
                </a:moveTo>
                <a:arcTo wR="f22" hR="f23" stAng="f19" swAng="f90"/>
                <a:moveTo>
                  <a:pt x="f91" y="f92"/>
                </a:moveTo>
                <a:arcTo wR="f22" hR="f23" stAng="f93" swAng="f94"/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GPRS 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C33B852-0968-455B-B1E3-5C22C2B7B539}"/>
              </a:ext>
            </a:extLst>
          </p:cNvPr>
          <p:cNvSpPr/>
          <p:nvPr/>
        </p:nvSpPr>
        <p:spPr>
          <a:xfrm>
            <a:off x="6427308" y="3429000"/>
            <a:ext cx="2193234" cy="10287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3200"/>
              <a:gd name="f7" fmla="+- 0 0 11429249"/>
              <a:gd name="f8" fmla="+- 0 0 8646143"/>
              <a:gd name="f9" fmla="+- 0 0 8748475"/>
              <a:gd name="f10" fmla="+- 0 0 7859163"/>
              <a:gd name="f11" fmla="+- 0 0 4722533"/>
              <a:gd name="f12" fmla="+- 0 0 2776035"/>
              <a:gd name="f13" fmla="+- 0 0 16496525"/>
              <a:gd name="f14" fmla="+- 0 0 14809710"/>
              <a:gd name="f15" fmla="+- 0 0 4217541"/>
              <a:gd name="f16" fmla="+- 0 0 824660"/>
              <a:gd name="f17" fmla="+- 0 0 8950887"/>
              <a:gd name="f18" fmla="+- 0 0 9809656"/>
              <a:gd name="f19" fmla="+- 0 0 4002417"/>
              <a:gd name="f20" fmla="val 3900"/>
              <a:gd name="f21" fmla="val 14370"/>
              <a:gd name="f22" fmla="val 6753"/>
              <a:gd name="f23" fmla="val 9190"/>
              <a:gd name="f24" fmla="val 7426832"/>
              <a:gd name="f25" fmla="val 5333"/>
              <a:gd name="f26" fmla="val 7267"/>
              <a:gd name="f27" fmla="val 5396714"/>
              <a:gd name="f28" fmla="val 4365"/>
              <a:gd name="f29" fmla="val 5945"/>
              <a:gd name="f30" fmla="val 5983381"/>
              <a:gd name="f31" fmla="val 4857"/>
              <a:gd name="f32" fmla="val 6595"/>
              <a:gd name="f33" fmla="val 7034504"/>
              <a:gd name="f34" fmla="val 7273"/>
              <a:gd name="f35" fmla="val 6541615"/>
              <a:gd name="f36" fmla="val 6775"/>
              <a:gd name="f37" fmla="val 9220"/>
              <a:gd name="f38" fmla="val 7816140"/>
              <a:gd name="f39" fmla="val 5785"/>
              <a:gd name="f40" fmla="val 7867"/>
              <a:gd name="f41" fmla="val 37501"/>
              <a:gd name="f42" fmla="val 6842000"/>
              <a:gd name="f43" fmla="val 6752"/>
              <a:gd name="f44" fmla="val 9215"/>
              <a:gd name="f45" fmla="val 1347096"/>
              <a:gd name="f46" fmla="val 6910353"/>
              <a:gd name="f47" fmla="val 7720"/>
              <a:gd name="f48" fmla="val 10543"/>
              <a:gd name="f49" fmla="val 3974558"/>
              <a:gd name="f50" fmla="val 4542661"/>
              <a:gd name="f51" fmla="val 4360"/>
              <a:gd name="f52" fmla="val 5918"/>
              <a:gd name="f53" fmla="val 8804134"/>
              <a:gd name="f54" fmla="val 4345"/>
              <a:gd name="f55" fmla="val 9151131"/>
              <a:gd name="f56" fmla="val 4693"/>
              <a:gd name="f57" fmla="val 26177"/>
              <a:gd name="f58" fmla="val 5204520"/>
              <a:gd name="f59" fmla="val 1585770"/>
              <a:gd name="f60" fmla="val 6928"/>
              <a:gd name="f61" fmla="val 34899"/>
              <a:gd name="f62" fmla="val 4416628"/>
              <a:gd name="f63" fmla="val 686848"/>
              <a:gd name="f64" fmla="val 16478"/>
              <a:gd name="f65" fmla="val 39090"/>
              <a:gd name="f66" fmla="val 8257448"/>
              <a:gd name="f67" fmla="val 844866"/>
              <a:gd name="f68" fmla="val 28827"/>
              <a:gd name="f69" fmla="val 34751"/>
              <a:gd name="f70" fmla="val 387196"/>
              <a:gd name="f71" fmla="val 959901"/>
              <a:gd name="f72" fmla="val 34129"/>
              <a:gd name="f73" fmla="val 22954"/>
              <a:gd name="f74" fmla="val 4255042"/>
              <a:gd name="f75" fmla="val 41798"/>
              <a:gd name="f76" fmla="val 15354"/>
              <a:gd name="f77" fmla="val 1819082"/>
              <a:gd name="f78" fmla="val 1665090"/>
              <a:gd name="f79" fmla="val 38324"/>
              <a:gd name="f80" fmla="val 5426"/>
              <a:gd name="f81" fmla="val 891534"/>
              <a:gd name="f82" fmla="val 29078"/>
              <a:gd name="f83" fmla="val 3952"/>
              <a:gd name="f84" fmla="val 1091722"/>
              <a:gd name="f85" fmla="val 22141"/>
              <a:gd name="f86" fmla="val 4720"/>
              <a:gd name="f87" fmla="val 1061181"/>
              <a:gd name="f88" fmla="val 14000"/>
              <a:gd name="f89" fmla="val 5192"/>
              <a:gd name="f90" fmla="val 739161"/>
              <a:gd name="f91" fmla="val 4127"/>
              <a:gd name="f92" fmla="val 15789"/>
              <a:gd name="f93" fmla="val 9459261"/>
              <a:gd name="f94" fmla="val 711490"/>
              <a:gd name="f95" fmla="+- 0 0 -90"/>
              <a:gd name="f96" fmla="+- 0 0 -180"/>
              <a:gd name="f97" fmla="+- 0 0 -270"/>
              <a:gd name="f98" fmla="+- 0 0 -360"/>
              <a:gd name="f99" fmla="*/ f3 1 43200"/>
              <a:gd name="f100" fmla="*/ f4 1 43200"/>
              <a:gd name="f101" fmla="+- f6 0 f5"/>
              <a:gd name="f102" fmla="*/ f95 f0 1"/>
              <a:gd name="f103" fmla="*/ f96 f0 1"/>
              <a:gd name="f104" fmla="*/ f97 f0 1"/>
              <a:gd name="f105" fmla="*/ f98 f0 1"/>
              <a:gd name="f106" fmla="*/ f101 1 2"/>
              <a:gd name="f107" fmla="*/ f101 1 43200"/>
              <a:gd name="f108" fmla="*/ f101 2977 1"/>
              <a:gd name="f109" fmla="*/ f101 3262 1"/>
              <a:gd name="f110" fmla="*/ f101 17087 1"/>
              <a:gd name="f111" fmla="*/ f101 17337 1"/>
              <a:gd name="f112" fmla="*/ f101 67 1"/>
              <a:gd name="f113" fmla="*/ f101 21577 1"/>
              <a:gd name="f114" fmla="*/ f101 21582 1"/>
              <a:gd name="f115" fmla="*/ f101 1235 1"/>
              <a:gd name="f116" fmla="*/ f102 1 f2"/>
              <a:gd name="f117" fmla="*/ f103 1 f2"/>
              <a:gd name="f118" fmla="*/ f104 1 f2"/>
              <a:gd name="f119" fmla="*/ f105 1 f2"/>
              <a:gd name="f120" fmla="+- f5 f106 0"/>
              <a:gd name="f121" fmla="*/ f108 1 21600"/>
              <a:gd name="f122" fmla="*/ f109 1 21600"/>
              <a:gd name="f123" fmla="*/ f110 1 21600"/>
              <a:gd name="f124" fmla="*/ f111 1 21600"/>
              <a:gd name="f125" fmla="*/ f112 1 21600"/>
              <a:gd name="f126" fmla="*/ f113 1 21600"/>
              <a:gd name="f127" fmla="*/ f114 1 21600"/>
              <a:gd name="f128" fmla="*/ f115 1 21600"/>
              <a:gd name="f129" fmla="+- f116 0 f1"/>
              <a:gd name="f130" fmla="+- f117 0 f1"/>
              <a:gd name="f131" fmla="+- f118 0 f1"/>
              <a:gd name="f132" fmla="+- f119 0 f1"/>
              <a:gd name="f133" fmla="*/ f127 1 f107"/>
              <a:gd name="f134" fmla="*/ f120 1 f107"/>
              <a:gd name="f135" fmla="*/ f126 1 f107"/>
              <a:gd name="f136" fmla="*/ f125 1 f107"/>
              <a:gd name="f137" fmla="*/ f128 1 f107"/>
              <a:gd name="f138" fmla="*/ f121 1 f107"/>
              <a:gd name="f139" fmla="*/ f123 1 f107"/>
              <a:gd name="f140" fmla="*/ f122 1 f107"/>
              <a:gd name="f141" fmla="*/ f124 1 f107"/>
              <a:gd name="f142" fmla="*/ f138 f99 1"/>
              <a:gd name="f143" fmla="*/ f139 f99 1"/>
              <a:gd name="f144" fmla="*/ f141 f100 1"/>
              <a:gd name="f145" fmla="*/ f140 f100 1"/>
              <a:gd name="f146" fmla="*/ f133 f99 1"/>
              <a:gd name="f147" fmla="*/ f134 f100 1"/>
              <a:gd name="f148" fmla="*/ f134 f99 1"/>
              <a:gd name="f149" fmla="*/ f135 f100 1"/>
              <a:gd name="f150" fmla="*/ f136 f99 1"/>
              <a:gd name="f151" fmla="*/ f137 f10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9">
                <a:pos x="f146" y="f147"/>
              </a:cxn>
              <a:cxn ang="f130">
                <a:pos x="f148" y="f149"/>
              </a:cxn>
              <a:cxn ang="f131">
                <a:pos x="f150" y="f147"/>
              </a:cxn>
              <a:cxn ang="f132">
                <a:pos x="f148" y="f151"/>
              </a:cxn>
            </a:cxnLst>
            <a:rect l="f142" t="f145" r="f143" b="f144"/>
            <a:pathLst>
              <a:path w="43200" h="43200">
                <a:moveTo>
                  <a:pt x="f20" y="f21"/>
                </a:moveTo>
                <a:arcTo wR="f22" hR="f23" stAng="f7" swAng="f24"/>
                <a:arcTo wR="f25" hR="f26" stAng="f8" swAng="f27"/>
                <a:arcTo wR="f28" hR="f29" stAng="f9" swAng="f30"/>
                <a:arcTo wR="f31" hR="f32" stAng="f10" swAng="f33"/>
                <a:arcTo wR="f25" hR="f34" stAng="f11" swAng="f35"/>
                <a:arcTo wR="f36" hR="f37" stAng="f12" swAng="f38"/>
                <a:arcTo wR="f39" hR="f40" stAng="f41" swAng="f42"/>
                <a:arcTo wR="f43" hR="f44" stAng="f45" swAng="f46"/>
                <a:arcTo wR="f47" hR="f48" stAng="f49" swAng="f50"/>
                <a:arcTo wR="f51" hR="f52" stAng="f13" swAng="f53"/>
                <a:arcTo wR="f54" hR="f29" stAng="f14" swAng="f55"/>
                <a:close/>
              </a:path>
              <a:path w="43200" h="43200" fill="none">
                <a:moveTo>
                  <a:pt x="f56" y="f57"/>
                </a:moveTo>
                <a:arcTo wR="f54" hR="f29" stAng="f58" swAng="f59"/>
                <a:moveTo>
                  <a:pt x="f60" y="f61"/>
                </a:moveTo>
                <a:arcTo wR="f51" hR="f52" stAng="f62" swAng="f63"/>
                <a:moveTo>
                  <a:pt x="f64" y="f65"/>
                </a:moveTo>
                <a:arcTo wR="f43" hR="f44" stAng="f66" swAng="f67"/>
                <a:moveTo>
                  <a:pt x="f68" y="f69"/>
                </a:moveTo>
                <a:arcTo wR="f43" hR="f44" stAng="f70" swAng="f71"/>
                <a:moveTo>
                  <a:pt x="f72" y="f73"/>
                </a:moveTo>
                <a:arcTo wR="f39" hR="f40" stAng="f15" swAng="f74"/>
                <a:moveTo>
                  <a:pt x="f75" y="f76"/>
                </a:moveTo>
                <a:arcTo wR="f25" hR="f34" stAng="f77" swAng="f78"/>
                <a:moveTo>
                  <a:pt x="f79" y="f80"/>
                </a:moveTo>
                <a:arcTo wR="f31" hR="f32" stAng="f16" swAng="f81"/>
                <a:moveTo>
                  <a:pt x="f82" y="f83"/>
                </a:moveTo>
                <a:arcTo wR="f31" hR="f32" stAng="f17" swAng="f84"/>
                <a:moveTo>
                  <a:pt x="f85" y="f86"/>
                </a:moveTo>
                <a:arcTo wR="f28" hR="f29" stAng="f18" swAng="f87"/>
                <a:moveTo>
                  <a:pt x="f88" y="f89"/>
                </a:moveTo>
                <a:arcTo wR="f22" hR="f23" stAng="f19" swAng="f90"/>
                <a:moveTo>
                  <a:pt x="f91" y="f92"/>
                </a:moveTo>
                <a:arcTo wR="f22" hR="f23" stAng="f93" swAng="f94"/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INTERNET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1A2A5C2D-47DB-45EF-AB72-F040B6928419}"/>
              </a:ext>
            </a:extLst>
          </p:cNvPr>
          <p:cNvSpPr/>
          <p:nvPr/>
        </p:nvSpPr>
        <p:spPr>
          <a:xfrm>
            <a:off x="4764161" y="5072268"/>
            <a:ext cx="2193234" cy="10287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3200"/>
              <a:gd name="f7" fmla="+- 0 0 11429249"/>
              <a:gd name="f8" fmla="+- 0 0 8646143"/>
              <a:gd name="f9" fmla="+- 0 0 8748475"/>
              <a:gd name="f10" fmla="+- 0 0 7859163"/>
              <a:gd name="f11" fmla="+- 0 0 4722533"/>
              <a:gd name="f12" fmla="+- 0 0 2776035"/>
              <a:gd name="f13" fmla="+- 0 0 16496525"/>
              <a:gd name="f14" fmla="+- 0 0 14809710"/>
              <a:gd name="f15" fmla="+- 0 0 4217541"/>
              <a:gd name="f16" fmla="+- 0 0 824660"/>
              <a:gd name="f17" fmla="+- 0 0 8950887"/>
              <a:gd name="f18" fmla="+- 0 0 9809656"/>
              <a:gd name="f19" fmla="+- 0 0 4002417"/>
              <a:gd name="f20" fmla="val 3900"/>
              <a:gd name="f21" fmla="val 14370"/>
              <a:gd name="f22" fmla="val 6753"/>
              <a:gd name="f23" fmla="val 9190"/>
              <a:gd name="f24" fmla="val 7426832"/>
              <a:gd name="f25" fmla="val 5333"/>
              <a:gd name="f26" fmla="val 7267"/>
              <a:gd name="f27" fmla="val 5396714"/>
              <a:gd name="f28" fmla="val 4365"/>
              <a:gd name="f29" fmla="val 5945"/>
              <a:gd name="f30" fmla="val 5983381"/>
              <a:gd name="f31" fmla="val 4857"/>
              <a:gd name="f32" fmla="val 6595"/>
              <a:gd name="f33" fmla="val 7034504"/>
              <a:gd name="f34" fmla="val 7273"/>
              <a:gd name="f35" fmla="val 6541615"/>
              <a:gd name="f36" fmla="val 6775"/>
              <a:gd name="f37" fmla="val 9220"/>
              <a:gd name="f38" fmla="val 7816140"/>
              <a:gd name="f39" fmla="val 5785"/>
              <a:gd name="f40" fmla="val 7867"/>
              <a:gd name="f41" fmla="val 37501"/>
              <a:gd name="f42" fmla="val 6842000"/>
              <a:gd name="f43" fmla="val 6752"/>
              <a:gd name="f44" fmla="val 9215"/>
              <a:gd name="f45" fmla="val 1347096"/>
              <a:gd name="f46" fmla="val 6910353"/>
              <a:gd name="f47" fmla="val 7720"/>
              <a:gd name="f48" fmla="val 10543"/>
              <a:gd name="f49" fmla="val 3974558"/>
              <a:gd name="f50" fmla="val 4542661"/>
              <a:gd name="f51" fmla="val 4360"/>
              <a:gd name="f52" fmla="val 5918"/>
              <a:gd name="f53" fmla="val 8804134"/>
              <a:gd name="f54" fmla="val 4345"/>
              <a:gd name="f55" fmla="val 9151131"/>
              <a:gd name="f56" fmla="val 4693"/>
              <a:gd name="f57" fmla="val 26177"/>
              <a:gd name="f58" fmla="val 5204520"/>
              <a:gd name="f59" fmla="val 1585770"/>
              <a:gd name="f60" fmla="val 6928"/>
              <a:gd name="f61" fmla="val 34899"/>
              <a:gd name="f62" fmla="val 4416628"/>
              <a:gd name="f63" fmla="val 686848"/>
              <a:gd name="f64" fmla="val 16478"/>
              <a:gd name="f65" fmla="val 39090"/>
              <a:gd name="f66" fmla="val 8257448"/>
              <a:gd name="f67" fmla="val 844866"/>
              <a:gd name="f68" fmla="val 28827"/>
              <a:gd name="f69" fmla="val 34751"/>
              <a:gd name="f70" fmla="val 387196"/>
              <a:gd name="f71" fmla="val 959901"/>
              <a:gd name="f72" fmla="val 34129"/>
              <a:gd name="f73" fmla="val 22954"/>
              <a:gd name="f74" fmla="val 4255042"/>
              <a:gd name="f75" fmla="val 41798"/>
              <a:gd name="f76" fmla="val 15354"/>
              <a:gd name="f77" fmla="val 1819082"/>
              <a:gd name="f78" fmla="val 1665090"/>
              <a:gd name="f79" fmla="val 38324"/>
              <a:gd name="f80" fmla="val 5426"/>
              <a:gd name="f81" fmla="val 891534"/>
              <a:gd name="f82" fmla="val 29078"/>
              <a:gd name="f83" fmla="val 3952"/>
              <a:gd name="f84" fmla="val 1091722"/>
              <a:gd name="f85" fmla="val 22141"/>
              <a:gd name="f86" fmla="val 4720"/>
              <a:gd name="f87" fmla="val 1061181"/>
              <a:gd name="f88" fmla="val 14000"/>
              <a:gd name="f89" fmla="val 5192"/>
              <a:gd name="f90" fmla="val 739161"/>
              <a:gd name="f91" fmla="val 4127"/>
              <a:gd name="f92" fmla="val 15789"/>
              <a:gd name="f93" fmla="val 9459261"/>
              <a:gd name="f94" fmla="val 711490"/>
              <a:gd name="f95" fmla="+- 0 0 -90"/>
              <a:gd name="f96" fmla="+- 0 0 -180"/>
              <a:gd name="f97" fmla="+- 0 0 -270"/>
              <a:gd name="f98" fmla="+- 0 0 -360"/>
              <a:gd name="f99" fmla="*/ f3 1 43200"/>
              <a:gd name="f100" fmla="*/ f4 1 43200"/>
              <a:gd name="f101" fmla="+- f6 0 f5"/>
              <a:gd name="f102" fmla="*/ f95 f0 1"/>
              <a:gd name="f103" fmla="*/ f96 f0 1"/>
              <a:gd name="f104" fmla="*/ f97 f0 1"/>
              <a:gd name="f105" fmla="*/ f98 f0 1"/>
              <a:gd name="f106" fmla="*/ f101 1 2"/>
              <a:gd name="f107" fmla="*/ f101 1 43200"/>
              <a:gd name="f108" fmla="*/ f101 2977 1"/>
              <a:gd name="f109" fmla="*/ f101 3262 1"/>
              <a:gd name="f110" fmla="*/ f101 17087 1"/>
              <a:gd name="f111" fmla="*/ f101 17337 1"/>
              <a:gd name="f112" fmla="*/ f101 67 1"/>
              <a:gd name="f113" fmla="*/ f101 21577 1"/>
              <a:gd name="f114" fmla="*/ f101 21582 1"/>
              <a:gd name="f115" fmla="*/ f101 1235 1"/>
              <a:gd name="f116" fmla="*/ f102 1 f2"/>
              <a:gd name="f117" fmla="*/ f103 1 f2"/>
              <a:gd name="f118" fmla="*/ f104 1 f2"/>
              <a:gd name="f119" fmla="*/ f105 1 f2"/>
              <a:gd name="f120" fmla="+- f5 f106 0"/>
              <a:gd name="f121" fmla="*/ f108 1 21600"/>
              <a:gd name="f122" fmla="*/ f109 1 21600"/>
              <a:gd name="f123" fmla="*/ f110 1 21600"/>
              <a:gd name="f124" fmla="*/ f111 1 21600"/>
              <a:gd name="f125" fmla="*/ f112 1 21600"/>
              <a:gd name="f126" fmla="*/ f113 1 21600"/>
              <a:gd name="f127" fmla="*/ f114 1 21600"/>
              <a:gd name="f128" fmla="*/ f115 1 21600"/>
              <a:gd name="f129" fmla="+- f116 0 f1"/>
              <a:gd name="f130" fmla="+- f117 0 f1"/>
              <a:gd name="f131" fmla="+- f118 0 f1"/>
              <a:gd name="f132" fmla="+- f119 0 f1"/>
              <a:gd name="f133" fmla="*/ f127 1 f107"/>
              <a:gd name="f134" fmla="*/ f120 1 f107"/>
              <a:gd name="f135" fmla="*/ f126 1 f107"/>
              <a:gd name="f136" fmla="*/ f125 1 f107"/>
              <a:gd name="f137" fmla="*/ f128 1 f107"/>
              <a:gd name="f138" fmla="*/ f121 1 f107"/>
              <a:gd name="f139" fmla="*/ f123 1 f107"/>
              <a:gd name="f140" fmla="*/ f122 1 f107"/>
              <a:gd name="f141" fmla="*/ f124 1 f107"/>
              <a:gd name="f142" fmla="*/ f138 f99 1"/>
              <a:gd name="f143" fmla="*/ f139 f99 1"/>
              <a:gd name="f144" fmla="*/ f141 f100 1"/>
              <a:gd name="f145" fmla="*/ f140 f100 1"/>
              <a:gd name="f146" fmla="*/ f133 f99 1"/>
              <a:gd name="f147" fmla="*/ f134 f100 1"/>
              <a:gd name="f148" fmla="*/ f134 f99 1"/>
              <a:gd name="f149" fmla="*/ f135 f100 1"/>
              <a:gd name="f150" fmla="*/ f136 f99 1"/>
              <a:gd name="f151" fmla="*/ f137 f10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9">
                <a:pos x="f146" y="f147"/>
              </a:cxn>
              <a:cxn ang="f130">
                <a:pos x="f148" y="f149"/>
              </a:cxn>
              <a:cxn ang="f131">
                <a:pos x="f150" y="f147"/>
              </a:cxn>
              <a:cxn ang="f132">
                <a:pos x="f148" y="f151"/>
              </a:cxn>
            </a:cxnLst>
            <a:rect l="f142" t="f145" r="f143" b="f144"/>
            <a:pathLst>
              <a:path w="43200" h="43200">
                <a:moveTo>
                  <a:pt x="f20" y="f21"/>
                </a:moveTo>
                <a:arcTo wR="f22" hR="f23" stAng="f7" swAng="f24"/>
                <a:arcTo wR="f25" hR="f26" stAng="f8" swAng="f27"/>
                <a:arcTo wR="f28" hR="f29" stAng="f9" swAng="f30"/>
                <a:arcTo wR="f31" hR="f32" stAng="f10" swAng="f33"/>
                <a:arcTo wR="f25" hR="f34" stAng="f11" swAng="f35"/>
                <a:arcTo wR="f36" hR="f37" stAng="f12" swAng="f38"/>
                <a:arcTo wR="f39" hR="f40" stAng="f41" swAng="f42"/>
                <a:arcTo wR="f43" hR="f44" stAng="f45" swAng="f46"/>
                <a:arcTo wR="f47" hR="f48" stAng="f49" swAng="f50"/>
                <a:arcTo wR="f51" hR="f52" stAng="f13" swAng="f53"/>
                <a:arcTo wR="f54" hR="f29" stAng="f14" swAng="f55"/>
                <a:close/>
              </a:path>
              <a:path w="43200" h="43200" fill="none">
                <a:moveTo>
                  <a:pt x="f56" y="f57"/>
                </a:moveTo>
                <a:arcTo wR="f54" hR="f29" stAng="f58" swAng="f59"/>
                <a:moveTo>
                  <a:pt x="f60" y="f61"/>
                </a:moveTo>
                <a:arcTo wR="f51" hR="f52" stAng="f62" swAng="f63"/>
                <a:moveTo>
                  <a:pt x="f64" y="f65"/>
                </a:moveTo>
                <a:arcTo wR="f43" hR="f44" stAng="f66" swAng="f67"/>
                <a:moveTo>
                  <a:pt x="f68" y="f69"/>
                </a:moveTo>
                <a:arcTo wR="f43" hR="f44" stAng="f70" swAng="f71"/>
                <a:moveTo>
                  <a:pt x="f72" y="f73"/>
                </a:moveTo>
                <a:arcTo wR="f39" hR="f40" stAng="f15" swAng="f74"/>
                <a:moveTo>
                  <a:pt x="f75" y="f76"/>
                </a:moveTo>
                <a:arcTo wR="f25" hR="f34" stAng="f77" swAng="f78"/>
                <a:moveTo>
                  <a:pt x="f79" y="f80"/>
                </a:moveTo>
                <a:arcTo wR="f31" hR="f32" stAng="f16" swAng="f81"/>
                <a:moveTo>
                  <a:pt x="f82" y="f83"/>
                </a:moveTo>
                <a:arcTo wR="f31" hR="f32" stAng="f17" swAng="f84"/>
                <a:moveTo>
                  <a:pt x="f85" y="f86"/>
                </a:moveTo>
                <a:arcTo wR="f28" hR="f29" stAng="f18" swAng="f87"/>
                <a:moveTo>
                  <a:pt x="f88" y="f89"/>
                </a:moveTo>
                <a:arcTo wR="f22" hR="f23" stAng="f19" swAng="f90"/>
                <a:moveTo>
                  <a:pt x="f91" y="f92"/>
                </a:moveTo>
                <a:arcTo wR="f22" hR="f23" stAng="f93" swAng="f94"/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SERVERS</a:t>
            </a:r>
          </a:p>
        </p:txBody>
      </p:sp>
      <p:cxnSp>
        <p:nvCxnSpPr>
          <p:cNvPr id="8" name="Straight Arrow Connector 11">
            <a:extLst>
              <a:ext uri="{FF2B5EF4-FFF2-40B4-BE49-F238E27FC236}">
                <a16:creationId xmlns:a16="http://schemas.microsoft.com/office/drawing/2014/main" id="{E5E6886C-ECC1-4405-975F-BBDDC6C0BD59}"/>
              </a:ext>
            </a:extLst>
          </p:cNvPr>
          <p:cNvCxnSpPr/>
          <p:nvPr/>
        </p:nvCxnSpPr>
        <p:spPr>
          <a:xfrm>
            <a:off x="2867887" y="3429000"/>
            <a:ext cx="0" cy="596179"/>
          </a:xfrm>
          <a:prstGeom prst="straightConnector1">
            <a:avLst/>
          </a:prstGeom>
          <a:noFill/>
          <a:ln w="38103" cap="flat">
            <a:solidFill>
              <a:srgbClr val="000000"/>
            </a:solidFill>
            <a:prstDash val="solid"/>
            <a:round/>
            <a:headEnd type="arrow"/>
            <a:tailEnd type="arrow"/>
          </a:ln>
        </p:spPr>
      </p:cxnSp>
      <p:cxnSp>
        <p:nvCxnSpPr>
          <p:cNvPr id="9" name="Straight Arrow Connector 15">
            <a:extLst>
              <a:ext uri="{FF2B5EF4-FFF2-40B4-BE49-F238E27FC236}">
                <a16:creationId xmlns:a16="http://schemas.microsoft.com/office/drawing/2014/main" id="{0D612BF4-5B41-48BB-A3B0-1783D15AA520}"/>
              </a:ext>
            </a:extLst>
          </p:cNvPr>
          <p:cNvCxnSpPr/>
          <p:nvPr/>
        </p:nvCxnSpPr>
        <p:spPr>
          <a:xfrm flipH="1">
            <a:off x="5148346" y="2149269"/>
            <a:ext cx="604062" cy="0"/>
          </a:xfrm>
          <a:prstGeom prst="straightConnector1">
            <a:avLst/>
          </a:prstGeom>
          <a:noFill/>
          <a:ln w="38103" cap="flat">
            <a:solidFill>
              <a:srgbClr val="000000"/>
            </a:solidFill>
            <a:prstDash val="solid"/>
            <a:round/>
            <a:headEnd type="arrow"/>
            <a:tailEnd type="arrow"/>
          </a:ln>
        </p:spPr>
      </p:cxnSp>
      <p:cxnSp>
        <p:nvCxnSpPr>
          <p:cNvPr id="10" name="Straight Arrow Connector 17">
            <a:extLst>
              <a:ext uri="{FF2B5EF4-FFF2-40B4-BE49-F238E27FC236}">
                <a16:creationId xmlns:a16="http://schemas.microsoft.com/office/drawing/2014/main" id="{51C8BE53-1D55-426C-AC3E-094708B2F95A}"/>
              </a:ext>
            </a:extLst>
          </p:cNvPr>
          <p:cNvCxnSpPr/>
          <p:nvPr/>
        </p:nvCxnSpPr>
        <p:spPr>
          <a:xfrm>
            <a:off x="7450979" y="2818016"/>
            <a:ext cx="0" cy="486506"/>
          </a:xfrm>
          <a:prstGeom prst="straightConnector1">
            <a:avLst/>
          </a:prstGeom>
          <a:noFill/>
          <a:ln w="38103" cap="flat">
            <a:solidFill>
              <a:srgbClr val="000000"/>
            </a:solidFill>
            <a:prstDash val="solid"/>
            <a:round/>
            <a:headEnd type="arrow"/>
            <a:tailEnd type="arrow"/>
          </a:ln>
        </p:spPr>
      </p:cxnSp>
      <p:cxnSp>
        <p:nvCxnSpPr>
          <p:cNvPr id="11" name="Straight Arrow Connector 19">
            <a:extLst>
              <a:ext uri="{FF2B5EF4-FFF2-40B4-BE49-F238E27FC236}">
                <a16:creationId xmlns:a16="http://schemas.microsoft.com/office/drawing/2014/main" id="{70AFC684-71D7-4ED2-A9C8-780C7C86BBB5}"/>
              </a:ext>
            </a:extLst>
          </p:cNvPr>
          <p:cNvCxnSpPr/>
          <p:nvPr/>
        </p:nvCxnSpPr>
        <p:spPr>
          <a:xfrm flipH="1">
            <a:off x="6749936" y="4457700"/>
            <a:ext cx="335274" cy="596179"/>
          </a:xfrm>
          <a:prstGeom prst="straightConnector1">
            <a:avLst/>
          </a:prstGeom>
          <a:noFill/>
          <a:ln w="38103" cap="flat">
            <a:solidFill>
              <a:srgbClr val="000000"/>
            </a:solidFill>
            <a:prstDash val="solid"/>
            <a:round/>
            <a:headEnd type="arrow"/>
            <a:tailEnd type="arrow"/>
          </a:ln>
        </p:spPr>
      </p:cxnSp>
      <p:sp>
        <p:nvSpPr>
          <p:cNvPr id="12" name="Rectangle 21">
            <a:extLst>
              <a:ext uri="{FF2B5EF4-FFF2-40B4-BE49-F238E27FC236}">
                <a16:creationId xmlns:a16="http://schemas.microsoft.com/office/drawing/2014/main" id="{794E1D9F-54E0-449A-8007-3CBB1651472B}"/>
              </a:ext>
            </a:extLst>
          </p:cNvPr>
          <p:cNvSpPr/>
          <p:nvPr/>
        </p:nvSpPr>
        <p:spPr>
          <a:xfrm>
            <a:off x="10037615" y="3658678"/>
            <a:ext cx="1338352" cy="498942"/>
          </a:xfrm>
          <a:prstGeom prst="rect">
            <a:avLst/>
          </a:pr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USER</a:t>
            </a:r>
          </a:p>
        </p:txBody>
      </p:sp>
      <p:cxnSp>
        <p:nvCxnSpPr>
          <p:cNvPr id="13" name="Straight Arrow Connector 22">
            <a:extLst>
              <a:ext uri="{FF2B5EF4-FFF2-40B4-BE49-F238E27FC236}">
                <a16:creationId xmlns:a16="http://schemas.microsoft.com/office/drawing/2014/main" id="{94A4B49C-2E4C-4CC6-A06B-319CAE76324F}"/>
              </a:ext>
            </a:extLst>
          </p:cNvPr>
          <p:cNvCxnSpPr/>
          <p:nvPr/>
        </p:nvCxnSpPr>
        <p:spPr>
          <a:xfrm>
            <a:off x="8927872" y="3908145"/>
            <a:ext cx="947648" cy="0"/>
          </a:xfrm>
          <a:prstGeom prst="straightConnector1">
            <a:avLst/>
          </a:prstGeom>
          <a:noFill/>
          <a:ln w="38103" cap="flat">
            <a:solidFill>
              <a:srgbClr val="000000"/>
            </a:solidFill>
            <a:prstDash val="solid"/>
            <a:round/>
            <a:headEnd type="arrow"/>
            <a:tailEnd type="arrow"/>
          </a:ln>
        </p:spPr>
      </p:cxnSp>
      <p:sp>
        <p:nvSpPr>
          <p:cNvPr id="14" name="Rectangle 25">
            <a:extLst>
              <a:ext uri="{FF2B5EF4-FFF2-40B4-BE49-F238E27FC236}">
                <a16:creationId xmlns:a16="http://schemas.microsoft.com/office/drawing/2014/main" id="{C049B314-FFC8-44FA-864D-B0757C2270E3}"/>
              </a:ext>
            </a:extLst>
          </p:cNvPr>
          <p:cNvSpPr/>
          <p:nvPr/>
        </p:nvSpPr>
        <p:spPr>
          <a:xfrm>
            <a:off x="9765462" y="1634618"/>
            <a:ext cx="1471351" cy="440567"/>
          </a:xfrm>
          <a:prstGeom prst="rect">
            <a:avLst/>
          </a:pr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Mobile User</a:t>
            </a:r>
          </a:p>
        </p:txBody>
      </p:sp>
      <p:cxnSp>
        <p:nvCxnSpPr>
          <p:cNvPr id="15" name="Straight Arrow Connector 26">
            <a:extLst>
              <a:ext uri="{FF2B5EF4-FFF2-40B4-BE49-F238E27FC236}">
                <a16:creationId xmlns:a16="http://schemas.microsoft.com/office/drawing/2014/main" id="{F7098072-F8FD-466D-AC52-0AD6C670280D}"/>
              </a:ext>
            </a:extLst>
          </p:cNvPr>
          <p:cNvCxnSpPr/>
          <p:nvPr/>
        </p:nvCxnSpPr>
        <p:spPr>
          <a:xfrm flipH="1">
            <a:off x="8620542" y="1854906"/>
            <a:ext cx="927476" cy="115214"/>
          </a:xfrm>
          <a:prstGeom prst="straightConnector1">
            <a:avLst/>
          </a:prstGeom>
          <a:noFill/>
          <a:ln w="38103" cap="flat">
            <a:solidFill>
              <a:srgbClr val="000000"/>
            </a:solidFill>
            <a:prstDash val="solid"/>
            <a:round/>
            <a:headEnd type="arrow"/>
            <a:tailEnd type="arrow"/>
          </a:ln>
        </p:spPr>
      </p:cxnSp>
      <p:sp>
        <p:nvSpPr>
          <p:cNvPr id="16" name="TextBox 29">
            <a:extLst>
              <a:ext uri="{FF2B5EF4-FFF2-40B4-BE49-F238E27FC236}">
                <a16:creationId xmlns:a16="http://schemas.microsoft.com/office/drawing/2014/main" id="{B5C743E7-843F-45AF-8A42-99A792E589F8}"/>
              </a:ext>
            </a:extLst>
          </p:cNvPr>
          <p:cNvSpPr txBox="1"/>
          <p:nvPr/>
        </p:nvSpPr>
        <p:spPr>
          <a:xfrm>
            <a:off x="2161312" y="5170520"/>
            <a:ext cx="137991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Sensori</a:t>
            </a:r>
          </a:p>
        </p:txBody>
      </p:sp>
      <p:sp>
        <p:nvSpPr>
          <p:cNvPr id="17" name="TextBox 30">
            <a:extLst>
              <a:ext uri="{FF2B5EF4-FFF2-40B4-BE49-F238E27FC236}">
                <a16:creationId xmlns:a16="http://schemas.microsoft.com/office/drawing/2014/main" id="{6AB4AB4E-B466-4383-BFAA-665880B69BDD}"/>
              </a:ext>
            </a:extLst>
          </p:cNvPr>
          <p:cNvSpPr txBox="1"/>
          <p:nvPr/>
        </p:nvSpPr>
        <p:spPr>
          <a:xfrm>
            <a:off x="1347990" y="1343363"/>
            <a:ext cx="138689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Älypuhelin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A6FD92-6CF0-4BF1-855B-3BAF8B224DF2}"/>
              </a:ext>
            </a:extLst>
          </p:cNvPr>
          <p:cNvSpPr txBox="1"/>
          <p:nvPr/>
        </p:nvSpPr>
        <p:spPr>
          <a:xfrm>
            <a:off x="2060710" y="289681"/>
            <a:ext cx="7779029" cy="72943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Beat2phone pilvi-sivusto. Kirjaudu oheiselle sivustolle, minne on taltioitus EKG signaalia.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hlinkClick r:id="rId2"/>
              </a:rPr>
              <a:t>https://www.beat2phone.net</a:t>
            </a: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User name: Toppinen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Password: tammikuu20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Tehtävä 1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Kirjaudu Beot2phone sivulle ja analysoi sinne taltioitua EKG signaalia.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Analysoi EKG aikavälejä sivuston työkalulla tai suoraan millimetripaperiesityksestä. Kts Beat2Phone laitteen käyttöohje.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EKG signaalin tulkintaa voit opskella oheisesta päättötyöstä Theseuksesta: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https://www.theseus.fi/bitstream/handle/10024/153474/kyro_ronja-patama_heidi.pdf?sequence=1&amp;isAllowed=y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Mitä voisi olla diganoosin tulos 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0D1ED-E919-4D5A-8422-ECC4B98FC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070" y="3611633"/>
            <a:ext cx="5953128" cy="92392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4A5292-D8A7-44A1-BBF2-594E2461B192}"/>
              </a:ext>
            </a:extLst>
          </p:cNvPr>
          <p:cNvSpPr txBox="1"/>
          <p:nvPr/>
        </p:nvSpPr>
        <p:spPr>
          <a:xfrm>
            <a:off x="2451652" y="921029"/>
            <a:ext cx="8189841" cy="34163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Tehtävä 2. Ensisilmäys: Onko tuloste tulkittavissa? Vaeltaako perusviiva?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Tehtävä 3. Onko rytmi tasainen vai epätasainen?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Tehtävä 3. Näkyykö P-aaltoja? Esiintyvätkö P-aallot säännöllisesti? Onko PQ-aika vakio?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Tehtävä 4. Seuraako jokaista P-aaltoa QRS-kompleksi?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Tehtävä 5. Onko QRS-kompleksi kapea vai leveä?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Tehtävä 6. Johtuvatko T-aallot? Onko muoto normaali?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Tehtävä 7. Huomaatko ST-tason muutoksia? Nousuja tai laskuja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Tehtävä 8. Jos on käytettävissä Beat2Phone mittari, niin mittaa oma EKG –käyrä ja tee tehtävät 1-7.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0FF105F-92E3-4E10-A792-7B71E7038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344" y="844228"/>
            <a:ext cx="6473897" cy="37089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47F354E6-56A2-43E4-BF24-3C6A3F877C70}"/>
              </a:ext>
            </a:extLst>
          </p:cNvPr>
          <p:cNvSpPr txBox="1"/>
          <p:nvPr/>
        </p:nvSpPr>
        <p:spPr>
          <a:xfrm>
            <a:off x="3869631" y="4936434"/>
            <a:ext cx="3339544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Älypyhelimen käyttöliittymän näkymä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84E40E-2DD6-4E21-B27B-901FCA590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16" y="0"/>
            <a:ext cx="11632164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75A103-0F95-406D-9D89-0916505A823C}"/>
              </a:ext>
            </a:extLst>
          </p:cNvPr>
          <p:cNvSpPr txBox="1"/>
          <p:nvPr/>
        </p:nvSpPr>
        <p:spPr>
          <a:xfrm>
            <a:off x="7308570" y="5585795"/>
            <a:ext cx="1742663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Beta2Phonen pilvipalvelun näkymä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1A14D8-AECF-4AE7-8B28-50FDE4678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853" y="0"/>
            <a:ext cx="980629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FD35F6-3A5F-4633-BC5F-6B4225B8A42A}"/>
              </a:ext>
            </a:extLst>
          </p:cNvPr>
          <p:cNvSpPr txBox="1"/>
          <p:nvPr/>
        </p:nvSpPr>
        <p:spPr>
          <a:xfrm>
            <a:off x="7585834" y="5728615"/>
            <a:ext cx="233238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Millimetripaperiesitys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3C0F1D-0278-493D-BCEA-3461A996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Oppimateriaalin tekijät</a:t>
            </a: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841A49E0-DEAE-4983-BE5A-003553999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1900"/>
            <a:ext cx="10751049" cy="23177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marL="457200" lvl="1" indent="0">
              <a:buNone/>
            </a:pPr>
            <a:r>
              <a:rPr lang="fi-FI" sz="1800" dirty="0"/>
              <a:t>Arto Toppinen Savonia AMK</a:t>
            </a:r>
          </a:p>
          <a:p>
            <a:endParaRPr lang="fi-FI" sz="1400" dirty="0"/>
          </a:p>
          <a:p>
            <a:r>
              <a:rPr lang="fi-FI" sz="1400" dirty="0">
                <a:solidFill>
                  <a:srgbClr val="000000"/>
                </a:solidFill>
                <a:hlinkClick r:id="rId2"/>
              </a:rPr>
              <a:t>https://www.theseus.fi/bitstream/handle/10024/153474/kyro_ronja-patama_heidi.pdf?sequence=1&amp;isAllowed=y</a:t>
            </a:r>
            <a:endParaRPr lang="fi-FI" sz="1400" dirty="0">
              <a:solidFill>
                <a:srgbClr val="000000"/>
              </a:solidFill>
            </a:endParaRPr>
          </a:p>
          <a:p>
            <a:endParaRPr lang="fi-FI" sz="1400" dirty="0">
              <a:solidFill>
                <a:srgbClr val="000000"/>
              </a:solidFill>
            </a:endParaRPr>
          </a:p>
          <a:p>
            <a:r>
              <a:rPr lang="fi-FI" sz="1400" dirty="0">
                <a:solidFill>
                  <a:srgbClr val="000000"/>
                </a:solidFill>
              </a:rPr>
              <a:t>https://www.beat2phone.com/wp-content/uploads/2017/10/Beat2Phone_K%C3%A4ytt%C3%B6ohje.pdf </a:t>
            </a:r>
          </a:p>
          <a:p>
            <a:pPr marL="457200" lvl="1" indent="0">
              <a:buNone/>
            </a:pPr>
            <a:endParaRPr lang="fi-FI" sz="1800" dirty="0"/>
          </a:p>
          <a:p>
            <a:pPr lvl="0"/>
            <a:endParaRPr lang="en-US" sz="1600" dirty="0"/>
          </a:p>
        </p:txBody>
      </p:sp>
      <p:sp>
        <p:nvSpPr>
          <p:cNvPr id="3" name="Suorakulmio 2">
            <a:hlinkClick r:id="rId3"/>
            <a:extLst>
              <a:ext uri="{FF2B5EF4-FFF2-40B4-BE49-F238E27FC236}">
                <a16:creationId xmlns:a16="http://schemas.microsoft.com/office/drawing/2014/main" id="{23749169-F5F9-4EC5-8F6A-F44FA97468F4}"/>
              </a:ext>
            </a:extLst>
          </p:cNvPr>
          <p:cNvSpPr/>
          <p:nvPr/>
        </p:nvSpPr>
        <p:spPr>
          <a:xfrm>
            <a:off x="5095982" y="4417888"/>
            <a:ext cx="3071973" cy="472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6737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b4f1c2-1b8e-491c-9abf-3ae89a5f0e6c" xsi:nil="true"/>
    <lcf76f155ced4ddcb4097134ff3c332f xmlns="9925f18e-407e-420e-8571-51d983537b6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7C7A5E1E72AC64A83C56ED0BAD0B6C6" ma:contentTypeVersion="17" ma:contentTypeDescription="Luo uusi asiakirja." ma:contentTypeScope="" ma:versionID="4a1cb03677a6d46732d6121e65b243d0">
  <xsd:schema xmlns:xsd="http://www.w3.org/2001/XMLSchema" xmlns:xs="http://www.w3.org/2001/XMLSchema" xmlns:p="http://schemas.microsoft.com/office/2006/metadata/properties" xmlns:ns2="9925f18e-407e-420e-8571-51d983537b64" xmlns:ns3="908ba3c3-476d-49d9-9402-6f1fbb2f5e30" xmlns:ns4="4cb4f1c2-1b8e-491c-9abf-3ae89a5f0e6c" targetNamespace="http://schemas.microsoft.com/office/2006/metadata/properties" ma:root="true" ma:fieldsID="d28047b3fe853908707610cfc6a54c81" ns2:_="" ns3:_="" ns4:_="">
    <xsd:import namespace="9925f18e-407e-420e-8571-51d983537b64"/>
    <xsd:import namespace="908ba3c3-476d-49d9-9402-6f1fbb2f5e30"/>
    <xsd:import namespace="4cb4f1c2-1b8e-491c-9abf-3ae89a5f0e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25f18e-407e-420e-8571-51d983537b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1b524aec-822c-496a-ac04-7365e57914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8ba3c3-476d-49d9-9402-6f1fbb2f5e3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b4f1c2-1b8e-491c-9abf-3ae89a5f0e6c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01426921-d84d-4a9c-a5e0-227cc1da03b7}" ma:internalName="TaxCatchAll" ma:showField="CatchAllData" ma:web="908ba3c3-476d-49d9-9402-6f1fbb2f5e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DFF5CC-B426-4780-9489-BEDF7E2C4D59}">
  <ds:schemaRefs>
    <ds:schemaRef ds:uri="9925f18e-407e-420e-8571-51d983537b64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purl.org/dc/elements/1.1/"/>
    <ds:schemaRef ds:uri="908ba3c3-476d-49d9-9402-6f1fbb2f5e30"/>
    <ds:schemaRef ds:uri="4cb4f1c2-1b8e-491c-9abf-3ae89a5f0e6c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5D638B6-27EA-49CF-92FA-B235DCCF4D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25f18e-407e-420e-8571-51d983537b64"/>
    <ds:schemaRef ds:uri="908ba3c3-476d-49d9-9402-6f1fbb2f5e30"/>
    <ds:schemaRef ds:uri="4cb4f1c2-1b8e-491c-9abf-3ae89a5f0e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E1153F-BCE2-43E1-9077-456B514953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</Words>
  <Application>Microsoft Office PowerPoint</Application>
  <PresentationFormat>Laajakuva</PresentationFormat>
  <Paragraphs>68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Lato</vt:lpstr>
      <vt:lpstr>Office-teema</vt:lpstr>
      <vt:lpstr>Biosignaaleista: EKG signaalin mittaus Beat2Phone mittalaitteella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Oppimateriaalin tekijät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Jenni Viljanen</dc:creator>
  <cp:lastModifiedBy>Minna Tiainen (TAMK)</cp:lastModifiedBy>
  <cp:revision>8</cp:revision>
  <dcterms:created xsi:type="dcterms:W3CDTF">2021-04-13T12:53:10Z</dcterms:created>
  <dcterms:modified xsi:type="dcterms:W3CDTF">2023-12-11T15:32:26Z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0x010100D7C7A5E1E72AC64A83C56ED0BAD0B6C6</vt:lpwstr>
  </property>
  <property fmtid="{D5CDD505-2E9C-101B-9397-08002B2CF9AE}" pid="3" name="MediaServiceImageTags">
    <vt:lpwstr/>
  </property>
</Properties>
</file>