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0" r:id="rId4"/>
    <p:sldId id="262" r:id="rId5"/>
    <p:sldId id="258" r:id="rId6"/>
    <p:sldId id="261" r:id="rId7"/>
    <p:sldId id="263" r:id="rId8"/>
    <p:sldId id="257" r:id="rId9"/>
    <p:sldId id="259" r:id="rId10"/>
    <p:sldId id="264" r:id="rId11"/>
    <p:sldId id="266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68" y="7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44ED2-0FBC-42D2-8128-8CB274C930F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36D75C-D92F-4F4D-B066-6F5D6E65B2A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786CD-435F-419A-8AF5-AB532631A6F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EE5C6B5-DCFA-4356-B359-DE8CE1F40BD4}" type="datetime1">
              <a:rPr lang="fi-FI"/>
              <a:pPr lvl="0"/>
              <a:t>23.2.2020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C62C4-0DF4-477C-96A5-A6C93E34557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01C34-7CC9-4A69-8E2D-3C6FF32D447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D97846-2D70-4C62-8F13-4EB2FFE10F64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82671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D2993-A3E5-47E8-9D81-0B868DFD4F4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60E0BD-B011-41A2-A472-1B0BFB0DF594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C9534E-987B-417C-BC02-21A5E151617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1C4EF7-B6FE-476D-82EB-7A809624A0BF}" type="datetime1">
              <a:rPr lang="fi-FI"/>
              <a:pPr lvl="0"/>
              <a:t>23.2.2020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38AF6-8A65-4547-B054-2DC736E1795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A9376-699A-4BB4-9185-46A8A336A98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4D36B1-FAB8-4D7A-BAD2-FCCCF7149CCD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5786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B88EBA-0092-4E4A-B30B-1E8ECA5CD726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44178E-3395-457A-8328-8ABCD3E1D1F4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7472A-EEDC-4EBD-AE42-C1F98506FF0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863428-DDBB-4327-B90A-84D13B5953E4}" type="datetime1">
              <a:rPr lang="fi-FI"/>
              <a:pPr lvl="0"/>
              <a:t>23.2.2020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4BA70-2466-4D00-9F08-B8A7A72EF80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14AC6-AA8F-474A-8285-384A2D1C82B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DD3817-3410-42EC-B456-3AED8EBB2C8D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5986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06/01/2020 confidential - not to be copied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HALAX DM ANALYZER v3.0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06/01/2020 confidential - not to be copied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HALAX DM ANALYZER v3.0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48CA9-BEF4-4FEA-8416-DD2F7DAC9E0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C6FA8-74F0-4498-8622-56599DE57C30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3AF8C-88E0-4A81-923F-F1A64EE556A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350A17-A835-4800-9A51-6C394BDDBAA1}" type="datetime1">
              <a:rPr lang="fi-FI"/>
              <a:pPr lvl="0"/>
              <a:t>23.2.2020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2D508-AFC8-40AA-BAF2-FD2837FF258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91BA0-9D87-4B03-A038-14B32DE6041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F9167E-0AE5-46AA-BC00-A8414D3BB26D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3813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97F35-2631-48E8-887C-9ECC28B546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94120-6640-44F7-8CB5-181880F0BF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9B354-E85B-4463-A247-BF5564F8241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EEC650-6FC3-45C6-9AAF-59395CE90C64}" type="datetime1">
              <a:rPr lang="fi-FI"/>
              <a:pPr lvl="0"/>
              <a:t>23.2.2020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42B4E-6434-4931-9C31-4642A3A4C9C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7DCFB-0546-4EA0-8A3D-906FAFE4573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1A1BD7-BA8A-4C3F-8374-514C2089595F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8256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DB8C5-BE90-4E8B-B493-A7D359846A0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18229-2799-489E-B34A-E7CE8B1B20D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63A28F-B80D-4C8C-937E-271C7DF71AD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41A269-5029-444D-B3D4-1A5012C0D69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7571F7-6910-4C60-BA2B-92DE9B7C0176}" type="datetime1">
              <a:rPr lang="fi-FI"/>
              <a:pPr lvl="0"/>
              <a:t>23.2.2020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D8D65-5AC9-4758-B157-C92C1684DC0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96D0CA-F62B-4A3A-AFF1-BA95DC7C361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D999BF-0A4C-4A28-944D-347353DAE392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706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C8505-CB09-437E-A0DF-53D872B8E6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708739-5DDE-4726-834B-610BB941122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25897D-ED16-4206-98C6-46D470B09257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64D97E-F8AA-4952-B402-F710D116CAA1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DD1E63-A2AC-4AEB-9BED-ED6564A7608C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D0201D-6FD8-4DFC-8C47-94439B23AC1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693038-3AEF-4FB0-9E06-5DB821A0BFFF}" type="datetime1">
              <a:rPr lang="fi-FI"/>
              <a:pPr lvl="0"/>
              <a:t>23.2.2020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B31D7A-B37E-42BD-B78F-DF2598CF964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DEE67B-2BB8-455E-B9C3-49A205F4822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14255B-8D7E-430E-866A-5C54346FC2CB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9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1EBB0-4756-4790-95D9-67043CE1830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01374-8475-4DBE-8275-293DB9DC49A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9AE7EC-4F3D-4746-9599-5F6024444E1E}" type="datetime1">
              <a:rPr lang="fi-FI"/>
              <a:pPr lvl="0"/>
              <a:t>23.2.2020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6C5303-80E8-4044-AE8D-DC6568DA1AA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BCA2CB-FD35-417E-BF34-4A21E5701F3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4CD25D-E57F-4379-AA5F-B2B5B330213F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0910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98E19B-E672-4B79-A889-89079F0785F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9B0EEF-E89F-4D51-A9EC-76F600D175A7}" type="datetime1">
              <a:rPr lang="fi-FI"/>
              <a:pPr lvl="0"/>
              <a:t>23.2.2020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AD73C1-7861-424A-80BB-39CA6FCEAEA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F455D-C3D5-43A8-8411-0154A6539E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BB55E3-8C79-48EF-BBA7-BEF434CEA682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556008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B881-7272-4BB4-8A0C-2A2BF6D840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863AC-E955-416C-8587-7AA44FC2E82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7CAA56-407B-4878-8F6F-380613B930E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F4B06D-A883-4412-AE9E-0B5267DB109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E141F57-81F5-4E45-AA25-D7CF1A9E85F7}" type="datetime1">
              <a:rPr lang="fi-FI"/>
              <a:pPr lvl="0"/>
              <a:t>23.2.2020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541480-6A72-4919-8C88-2A6B7FFC83F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C3F8E2-8FAF-4214-8AD5-43AE96FC096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DF0B1B-508C-4971-B955-52D05F6037F8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1660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40A19-DE3F-4358-B28D-FF52299C64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F3F4DF-E4BD-44B7-BA31-96B3C4B0EB00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fi-FI" sz="3200"/>
            </a:lvl1pPr>
          </a:lstStyle>
          <a:p>
            <a:pPr lvl="0"/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E08F50-79B4-49CD-A28D-F3EAD071B44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09F956-E1A6-4864-8503-F77B199D098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080B6F-5780-4818-832B-9F7E75E84977}" type="datetime1">
              <a:rPr lang="fi-FI"/>
              <a:pPr lvl="0"/>
              <a:t>23.2.2020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66C265-304A-4AD1-B866-798C5D8353E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4618BD-DE31-48CC-A5C1-49C1A718425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4C9AA4-724F-4970-9E56-9BADD60BB600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3532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640165-422C-432A-834C-CB810304DF7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FF14B1-AB52-449D-B770-AF1F58F3F1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B500F-AC4D-4BD0-8205-2B4C3CDFCFE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i-FI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C4A7445F-E617-4676-885B-D5BE0EC421BD}" type="datetime1">
              <a:rPr lang="fi-FI"/>
              <a:pPr lvl="0"/>
              <a:t>23.2.2020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411B2-B726-4A86-AEE6-092DEEEB19A6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i-FI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346ED-436B-4F04-A238-7BE8ACDE824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i-FI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71CDE92-EF95-4A18-A3C6-5056E72EABA3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06/01/2020 confidential - not to be copied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HALAX DM ANALYZER v3.0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1" r:id="rId1"/>
    <p:sldLayoutId id="2147483650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at2phone.net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seus.fi/bitstream/handle/10024/153474/kyro_ronja-patama_heidi.pdf?sequence=1&amp;isAllowed=y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1244C-9097-4614-8608-65196E6C613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023674" cy="6858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endParaRPr lang="fi-FI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09E2C2-6600-4397-B903-98AEDB40050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950079"/>
          </a:xfrm>
        </p:spPr>
        <p:txBody>
          <a:bodyPr/>
          <a:lstStyle/>
          <a:p>
            <a:pPr lvl="0"/>
            <a:r>
              <a:rPr lang="fi-FI"/>
              <a:t>Kurssissa käydään läpi EKG signaalin mittaus</a:t>
            </a:r>
          </a:p>
          <a:p>
            <a:pPr lvl="0"/>
            <a:r>
              <a:rPr lang="fi-FI"/>
              <a:t>Beat2Phone mittalaitteella 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212B54A1-341A-4AC2-BF86-AC8A68239D0D}"/>
              </a:ext>
            </a:extLst>
          </p:cNvPr>
          <p:cNvSpPr txBox="1"/>
          <p:nvPr/>
        </p:nvSpPr>
        <p:spPr>
          <a:xfrm>
            <a:off x="3500652" y="1705968"/>
            <a:ext cx="4804010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4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Biosignaalit kurssi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70" y="689460"/>
            <a:ext cx="10515600" cy="2852737"/>
          </a:xfrm>
        </p:spPr>
        <p:txBody>
          <a:bodyPr>
            <a:normAutofit/>
          </a:bodyPr>
          <a:lstStyle/>
          <a:p>
            <a:br>
              <a:rPr lang="fi-FI" sz="1600" dirty="0">
                <a:solidFill>
                  <a:schemeClr val="bg1"/>
                </a:solidFill>
              </a:rPr>
            </a:br>
            <a:r>
              <a:rPr lang="fi-FI" sz="1600" dirty="0">
                <a:solidFill>
                  <a:schemeClr val="bg1"/>
                </a:solidFill>
              </a:rPr>
              <a:t>Arto Toppinen Savonia-amk</a:t>
            </a:r>
            <a:br>
              <a:rPr lang="fi-FI" sz="1600" dirty="0">
                <a:solidFill>
                  <a:schemeClr val="bg1"/>
                </a:solidFill>
              </a:rPr>
            </a:br>
            <a:br>
              <a:rPr lang="fi-FI" sz="1600" dirty="0">
                <a:solidFill>
                  <a:schemeClr val="bg1"/>
                </a:solidFill>
              </a:rPr>
            </a:br>
            <a:br>
              <a:rPr lang="fi-FI" sz="1600" dirty="0">
                <a:solidFill>
                  <a:schemeClr val="bg1"/>
                </a:solidFill>
              </a:rPr>
            </a:br>
            <a:br>
              <a:rPr lang="fi-FI" sz="1600" dirty="0">
                <a:solidFill>
                  <a:schemeClr val="bg1"/>
                </a:solidFill>
              </a:rPr>
            </a:br>
            <a:endParaRPr lang="fi-FI" sz="16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8330" y="6409230"/>
            <a:ext cx="1273670" cy="4487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C5C53C-2FB5-4C1C-9591-A968A8389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3624" y="0"/>
            <a:ext cx="1588376" cy="163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86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CDEFBE-8F66-46A7-B0CB-34B926FEC831}"/>
              </a:ext>
            </a:extLst>
          </p:cNvPr>
          <p:cNvSpPr txBox="1"/>
          <p:nvPr/>
        </p:nvSpPr>
        <p:spPr>
          <a:xfrm>
            <a:off x="1583631" y="815004"/>
            <a:ext cx="7812158" cy="590930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EKG signaalin mittaus voidaan tehdä kotioloissa esim Beat2Phone  sensorilla ja puhelin applikaatiolla. Tulokset siirtyvät automaattisesti pilvipalveluun.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Beat2Phone EKG analysaattorin käyttöohje: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https://www.beat2phone.com/wp-content/uploads/2017/10/Beat2Phone_K%C3%A4ytt%C3%B6ohje.pdf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4B5FA8-8FAC-4869-BDC7-F8CA538A5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091" y="1836892"/>
            <a:ext cx="5425436" cy="360974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1933BF-2210-485F-A876-C2535635BBE8}"/>
              </a:ext>
            </a:extLst>
          </p:cNvPr>
          <p:cNvSpPr txBox="1"/>
          <p:nvPr/>
        </p:nvSpPr>
        <p:spPr>
          <a:xfrm>
            <a:off x="2994989" y="974037"/>
            <a:ext cx="5174973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Mittaussysteemin arkkitehtuuri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858343-7269-4E0E-9F98-F0FD2D5B8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122" y="4068412"/>
            <a:ext cx="1127299" cy="77856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62FCC6-F842-4B2E-855E-A7B40C75B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8105" y="1651250"/>
            <a:ext cx="2809667" cy="153486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FC4ABB9F-DFFA-4178-81A4-ED545BA05948}"/>
              </a:ext>
            </a:extLst>
          </p:cNvPr>
          <p:cNvSpPr/>
          <p:nvPr/>
        </p:nvSpPr>
        <p:spPr>
          <a:xfrm>
            <a:off x="6274905" y="1651250"/>
            <a:ext cx="2146855" cy="105709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3200"/>
              <a:gd name="f7" fmla="+- 0 0 11429249"/>
              <a:gd name="f8" fmla="+- 0 0 8646143"/>
              <a:gd name="f9" fmla="+- 0 0 8748475"/>
              <a:gd name="f10" fmla="+- 0 0 7859163"/>
              <a:gd name="f11" fmla="+- 0 0 4722533"/>
              <a:gd name="f12" fmla="+- 0 0 2776035"/>
              <a:gd name="f13" fmla="+- 0 0 16496525"/>
              <a:gd name="f14" fmla="+- 0 0 14809710"/>
              <a:gd name="f15" fmla="+- 0 0 4217541"/>
              <a:gd name="f16" fmla="+- 0 0 824660"/>
              <a:gd name="f17" fmla="+- 0 0 8950887"/>
              <a:gd name="f18" fmla="+- 0 0 9809656"/>
              <a:gd name="f19" fmla="+- 0 0 4002417"/>
              <a:gd name="f20" fmla="val 3900"/>
              <a:gd name="f21" fmla="val 14370"/>
              <a:gd name="f22" fmla="val 6753"/>
              <a:gd name="f23" fmla="val 9190"/>
              <a:gd name="f24" fmla="val 7426832"/>
              <a:gd name="f25" fmla="val 5333"/>
              <a:gd name="f26" fmla="val 7267"/>
              <a:gd name="f27" fmla="val 5396714"/>
              <a:gd name="f28" fmla="val 4365"/>
              <a:gd name="f29" fmla="val 5945"/>
              <a:gd name="f30" fmla="val 5983381"/>
              <a:gd name="f31" fmla="val 4857"/>
              <a:gd name="f32" fmla="val 6595"/>
              <a:gd name="f33" fmla="val 7034504"/>
              <a:gd name="f34" fmla="val 7273"/>
              <a:gd name="f35" fmla="val 6541615"/>
              <a:gd name="f36" fmla="val 6775"/>
              <a:gd name="f37" fmla="val 9220"/>
              <a:gd name="f38" fmla="val 7816140"/>
              <a:gd name="f39" fmla="val 5785"/>
              <a:gd name="f40" fmla="val 7867"/>
              <a:gd name="f41" fmla="val 37501"/>
              <a:gd name="f42" fmla="val 6842000"/>
              <a:gd name="f43" fmla="val 6752"/>
              <a:gd name="f44" fmla="val 9215"/>
              <a:gd name="f45" fmla="val 1347096"/>
              <a:gd name="f46" fmla="val 6910353"/>
              <a:gd name="f47" fmla="val 7720"/>
              <a:gd name="f48" fmla="val 10543"/>
              <a:gd name="f49" fmla="val 3974558"/>
              <a:gd name="f50" fmla="val 4542661"/>
              <a:gd name="f51" fmla="val 4360"/>
              <a:gd name="f52" fmla="val 5918"/>
              <a:gd name="f53" fmla="val 8804134"/>
              <a:gd name="f54" fmla="val 4345"/>
              <a:gd name="f55" fmla="val 9151131"/>
              <a:gd name="f56" fmla="val 4693"/>
              <a:gd name="f57" fmla="val 26177"/>
              <a:gd name="f58" fmla="val 5204520"/>
              <a:gd name="f59" fmla="val 1585770"/>
              <a:gd name="f60" fmla="val 6928"/>
              <a:gd name="f61" fmla="val 34899"/>
              <a:gd name="f62" fmla="val 4416628"/>
              <a:gd name="f63" fmla="val 686848"/>
              <a:gd name="f64" fmla="val 16478"/>
              <a:gd name="f65" fmla="val 39090"/>
              <a:gd name="f66" fmla="val 8257448"/>
              <a:gd name="f67" fmla="val 844866"/>
              <a:gd name="f68" fmla="val 28827"/>
              <a:gd name="f69" fmla="val 34751"/>
              <a:gd name="f70" fmla="val 387196"/>
              <a:gd name="f71" fmla="val 959901"/>
              <a:gd name="f72" fmla="val 34129"/>
              <a:gd name="f73" fmla="val 22954"/>
              <a:gd name="f74" fmla="val 4255042"/>
              <a:gd name="f75" fmla="val 41798"/>
              <a:gd name="f76" fmla="val 15354"/>
              <a:gd name="f77" fmla="val 1819082"/>
              <a:gd name="f78" fmla="val 1665090"/>
              <a:gd name="f79" fmla="val 38324"/>
              <a:gd name="f80" fmla="val 5426"/>
              <a:gd name="f81" fmla="val 891534"/>
              <a:gd name="f82" fmla="val 29078"/>
              <a:gd name="f83" fmla="val 3952"/>
              <a:gd name="f84" fmla="val 1091722"/>
              <a:gd name="f85" fmla="val 22141"/>
              <a:gd name="f86" fmla="val 4720"/>
              <a:gd name="f87" fmla="val 1061181"/>
              <a:gd name="f88" fmla="val 14000"/>
              <a:gd name="f89" fmla="val 5192"/>
              <a:gd name="f90" fmla="val 739161"/>
              <a:gd name="f91" fmla="val 4127"/>
              <a:gd name="f92" fmla="val 15789"/>
              <a:gd name="f93" fmla="val 9459261"/>
              <a:gd name="f94" fmla="val 711490"/>
              <a:gd name="f95" fmla="+- 0 0 -90"/>
              <a:gd name="f96" fmla="+- 0 0 -180"/>
              <a:gd name="f97" fmla="+- 0 0 -270"/>
              <a:gd name="f98" fmla="+- 0 0 -360"/>
              <a:gd name="f99" fmla="*/ f3 1 43200"/>
              <a:gd name="f100" fmla="*/ f4 1 43200"/>
              <a:gd name="f101" fmla="+- f6 0 f5"/>
              <a:gd name="f102" fmla="*/ f95 f0 1"/>
              <a:gd name="f103" fmla="*/ f96 f0 1"/>
              <a:gd name="f104" fmla="*/ f97 f0 1"/>
              <a:gd name="f105" fmla="*/ f98 f0 1"/>
              <a:gd name="f106" fmla="*/ f101 1 2"/>
              <a:gd name="f107" fmla="*/ f101 1 43200"/>
              <a:gd name="f108" fmla="*/ f101 2977 1"/>
              <a:gd name="f109" fmla="*/ f101 3262 1"/>
              <a:gd name="f110" fmla="*/ f101 17087 1"/>
              <a:gd name="f111" fmla="*/ f101 17337 1"/>
              <a:gd name="f112" fmla="*/ f101 67 1"/>
              <a:gd name="f113" fmla="*/ f101 21577 1"/>
              <a:gd name="f114" fmla="*/ f101 21582 1"/>
              <a:gd name="f115" fmla="*/ f101 1235 1"/>
              <a:gd name="f116" fmla="*/ f102 1 f2"/>
              <a:gd name="f117" fmla="*/ f103 1 f2"/>
              <a:gd name="f118" fmla="*/ f104 1 f2"/>
              <a:gd name="f119" fmla="*/ f105 1 f2"/>
              <a:gd name="f120" fmla="+- f5 f106 0"/>
              <a:gd name="f121" fmla="*/ f108 1 21600"/>
              <a:gd name="f122" fmla="*/ f109 1 21600"/>
              <a:gd name="f123" fmla="*/ f110 1 21600"/>
              <a:gd name="f124" fmla="*/ f111 1 21600"/>
              <a:gd name="f125" fmla="*/ f112 1 21600"/>
              <a:gd name="f126" fmla="*/ f113 1 21600"/>
              <a:gd name="f127" fmla="*/ f114 1 21600"/>
              <a:gd name="f128" fmla="*/ f115 1 21600"/>
              <a:gd name="f129" fmla="+- f116 0 f1"/>
              <a:gd name="f130" fmla="+- f117 0 f1"/>
              <a:gd name="f131" fmla="+- f118 0 f1"/>
              <a:gd name="f132" fmla="+- f119 0 f1"/>
              <a:gd name="f133" fmla="*/ f127 1 f107"/>
              <a:gd name="f134" fmla="*/ f120 1 f107"/>
              <a:gd name="f135" fmla="*/ f126 1 f107"/>
              <a:gd name="f136" fmla="*/ f125 1 f107"/>
              <a:gd name="f137" fmla="*/ f128 1 f107"/>
              <a:gd name="f138" fmla="*/ f121 1 f107"/>
              <a:gd name="f139" fmla="*/ f123 1 f107"/>
              <a:gd name="f140" fmla="*/ f122 1 f107"/>
              <a:gd name="f141" fmla="*/ f124 1 f107"/>
              <a:gd name="f142" fmla="*/ f138 f99 1"/>
              <a:gd name="f143" fmla="*/ f139 f99 1"/>
              <a:gd name="f144" fmla="*/ f141 f100 1"/>
              <a:gd name="f145" fmla="*/ f140 f100 1"/>
              <a:gd name="f146" fmla="*/ f133 f99 1"/>
              <a:gd name="f147" fmla="*/ f134 f100 1"/>
              <a:gd name="f148" fmla="*/ f134 f99 1"/>
              <a:gd name="f149" fmla="*/ f135 f100 1"/>
              <a:gd name="f150" fmla="*/ f136 f99 1"/>
              <a:gd name="f151" fmla="*/ f137 f10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9">
                <a:pos x="f146" y="f147"/>
              </a:cxn>
              <a:cxn ang="f130">
                <a:pos x="f148" y="f149"/>
              </a:cxn>
              <a:cxn ang="f131">
                <a:pos x="f150" y="f147"/>
              </a:cxn>
              <a:cxn ang="f132">
                <a:pos x="f148" y="f151"/>
              </a:cxn>
            </a:cxnLst>
            <a:rect l="f142" t="f145" r="f143" b="f144"/>
            <a:pathLst>
              <a:path w="43200" h="43200">
                <a:moveTo>
                  <a:pt x="f20" y="f21"/>
                </a:moveTo>
                <a:arcTo wR="f22" hR="f23" stAng="f7" swAng="f24"/>
                <a:arcTo wR="f25" hR="f26" stAng="f8" swAng="f27"/>
                <a:arcTo wR="f28" hR="f29" stAng="f9" swAng="f30"/>
                <a:arcTo wR="f31" hR="f32" stAng="f10" swAng="f33"/>
                <a:arcTo wR="f25" hR="f34" stAng="f11" swAng="f35"/>
                <a:arcTo wR="f36" hR="f37" stAng="f12" swAng="f38"/>
                <a:arcTo wR="f39" hR="f40" stAng="f41" swAng="f42"/>
                <a:arcTo wR="f43" hR="f44" stAng="f45" swAng="f46"/>
                <a:arcTo wR="f47" hR="f48" stAng="f49" swAng="f50"/>
                <a:arcTo wR="f51" hR="f52" stAng="f13" swAng="f53"/>
                <a:arcTo wR="f54" hR="f29" stAng="f14" swAng="f55"/>
                <a:close/>
              </a:path>
              <a:path w="43200" h="43200" fill="none">
                <a:moveTo>
                  <a:pt x="f56" y="f57"/>
                </a:moveTo>
                <a:arcTo wR="f54" hR="f29" stAng="f58" swAng="f59"/>
                <a:moveTo>
                  <a:pt x="f60" y="f61"/>
                </a:moveTo>
                <a:arcTo wR="f51" hR="f52" stAng="f62" swAng="f63"/>
                <a:moveTo>
                  <a:pt x="f64" y="f65"/>
                </a:moveTo>
                <a:arcTo wR="f43" hR="f44" stAng="f66" swAng="f67"/>
                <a:moveTo>
                  <a:pt x="f68" y="f69"/>
                </a:moveTo>
                <a:arcTo wR="f43" hR="f44" stAng="f70" swAng="f71"/>
                <a:moveTo>
                  <a:pt x="f72" y="f73"/>
                </a:moveTo>
                <a:arcTo wR="f39" hR="f40" stAng="f15" swAng="f74"/>
                <a:moveTo>
                  <a:pt x="f75" y="f76"/>
                </a:moveTo>
                <a:arcTo wR="f25" hR="f34" stAng="f77" swAng="f78"/>
                <a:moveTo>
                  <a:pt x="f79" y="f80"/>
                </a:moveTo>
                <a:arcTo wR="f31" hR="f32" stAng="f16" swAng="f81"/>
                <a:moveTo>
                  <a:pt x="f82" y="f83"/>
                </a:moveTo>
                <a:arcTo wR="f31" hR="f32" stAng="f17" swAng="f84"/>
                <a:moveTo>
                  <a:pt x="f85" y="f86"/>
                </a:moveTo>
                <a:arcTo wR="f28" hR="f29" stAng="f18" swAng="f87"/>
                <a:moveTo>
                  <a:pt x="f88" y="f89"/>
                </a:moveTo>
                <a:arcTo wR="f22" hR="f23" stAng="f19" swAng="f90"/>
                <a:moveTo>
                  <a:pt x="f91" y="f92"/>
                </a:moveTo>
                <a:arcTo wR="f22" hR="f23" stAng="f93" swAng="f94"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GPRS 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AC33B852-0968-455B-B1E3-5C22C2B7B539}"/>
              </a:ext>
            </a:extLst>
          </p:cNvPr>
          <p:cNvSpPr/>
          <p:nvPr/>
        </p:nvSpPr>
        <p:spPr>
          <a:xfrm>
            <a:off x="6427308" y="3429000"/>
            <a:ext cx="2193234" cy="10287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3200"/>
              <a:gd name="f7" fmla="+- 0 0 11429249"/>
              <a:gd name="f8" fmla="+- 0 0 8646143"/>
              <a:gd name="f9" fmla="+- 0 0 8748475"/>
              <a:gd name="f10" fmla="+- 0 0 7859163"/>
              <a:gd name="f11" fmla="+- 0 0 4722533"/>
              <a:gd name="f12" fmla="+- 0 0 2776035"/>
              <a:gd name="f13" fmla="+- 0 0 16496525"/>
              <a:gd name="f14" fmla="+- 0 0 14809710"/>
              <a:gd name="f15" fmla="+- 0 0 4217541"/>
              <a:gd name="f16" fmla="+- 0 0 824660"/>
              <a:gd name="f17" fmla="+- 0 0 8950887"/>
              <a:gd name="f18" fmla="+- 0 0 9809656"/>
              <a:gd name="f19" fmla="+- 0 0 4002417"/>
              <a:gd name="f20" fmla="val 3900"/>
              <a:gd name="f21" fmla="val 14370"/>
              <a:gd name="f22" fmla="val 6753"/>
              <a:gd name="f23" fmla="val 9190"/>
              <a:gd name="f24" fmla="val 7426832"/>
              <a:gd name="f25" fmla="val 5333"/>
              <a:gd name="f26" fmla="val 7267"/>
              <a:gd name="f27" fmla="val 5396714"/>
              <a:gd name="f28" fmla="val 4365"/>
              <a:gd name="f29" fmla="val 5945"/>
              <a:gd name="f30" fmla="val 5983381"/>
              <a:gd name="f31" fmla="val 4857"/>
              <a:gd name="f32" fmla="val 6595"/>
              <a:gd name="f33" fmla="val 7034504"/>
              <a:gd name="f34" fmla="val 7273"/>
              <a:gd name="f35" fmla="val 6541615"/>
              <a:gd name="f36" fmla="val 6775"/>
              <a:gd name="f37" fmla="val 9220"/>
              <a:gd name="f38" fmla="val 7816140"/>
              <a:gd name="f39" fmla="val 5785"/>
              <a:gd name="f40" fmla="val 7867"/>
              <a:gd name="f41" fmla="val 37501"/>
              <a:gd name="f42" fmla="val 6842000"/>
              <a:gd name="f43" fmla="val 6752"/>
              <a:gd name="f44" fmla="val 9215"/>
              <a:gd name="f45" fmla="val 1347096"/>
              <a:gd name="f46" fmla="val 6910353"/>
              <a:gd name="f47" fmla="val 7720"/>
              <a:gd name="f48" fmla="val 10543"/>
              <a:gd name="f49" fmla="val 3974558"/>
              <a:gd name="f50" fmla="val 4542661"/>
              <a:gd name="f51" fmla="val 4360"/>
              <a:gd name="f52" fmla="val 5918"/>
              <a:gd name="f53" fmla="val 8804134"/>
              <a:gd name="f54" fmla="val 4345"/>
              <a:gd name="f55" fmla="val 9151131"/>
              <a:gd name="f56" fmla="val 4693"/>
              <a:gd name="f57" fmla="val 26177"/>
              <a:gd name="f58" fmla="val 5204520"/>
              <a:gd name="f59" fmla="val 1585770"/>
              <a:gd name="f60" fmla="val 6928"/>
              <a:gd name="f61" fmla="val 34899"/>
              <a:gd name="f62" fmla="val 4416628"/>
              <a:gd name="f63" fmla="val 686848"/>
              <a:gd name="f64" fmla="val 16478"/>
              <a:gd name="f65" fmla="val 39090"/>
              <a:gd name="f66" fmla="val 8257448"/>
              <a:gd name="f67" fmla="val 844866"/>
              <a:gd name="f68" fmla="val 28827"/>
              <a:gd name="f69" fmla="val 34751"/>
              <a:gd name="f70" fmla="val 387196"/>
              <a:gd name="f71" fmla="val 959901"/>
              <a:gd name="f72" fmla="val 34129"/>
              <a:gd name="f73" fmla="val 22954"/>
              <a:gd name="f74" fmla="val 4255042"/>
              <a:gd name="f75" fmla="val 41798"/>
              <a:gd name="f76" fmla="val 15354"/>
              <a:gd name="f77" fmla="val 1819082"/>
              <a:gd name="f78" fmla="val 1665090"/>
              <a:gd name="f79" fmla="val 38324"/>
              <a:gd name="f80" fmla="val 5426"/>
              <a:gd name="f81" fmla="val 891534"/>
              <a:gd name="f82" fmla="val 29078"/>
              <a:gd name="f83" fmla="val 3952"/>
              <a:gd name="f84" fmla="val 1091722"/>
              <a:gd name="f85" fmla="val 22141"/>
              <a:gd name="f86" fmla="val 4720"/>
              <a:gd name="f87" fmla="val 1061181"/>
              <a:gd name="f88" fmla="val 14000"/>
              <a:gd name="f89" fmla="val 5192"/>
              <a:gd name="f90" fmla="val 739161"/>
              <a:gd name="f91" fmla="val 4127"/>
              <a:gd name="f92" fmla="val 15789"/>
              <a:gd name="f93" fmla="val 9459261"/>
              <a:gd name="f94" fmla="val 711490"/>
              <a:gd name="f95" fmla="+- 0 0 -90"/>
              <a:gd name="f96" fmla="+- 0 0 -180"/>
              <a:gd name="f97" fmla="+- 0 0 -270"/>
              <a:gd name="f98" fmla="+- 0 0 -360"/>
              <a:gd name="f99" fmla="*/ f3 1 43200"/>
              <a:gd name="f100" fmla="*/ f4 1 43200"/>
              <a:gd name="f101" fmla="+- f6 0 f5"/>
              <a:gd name="f102" fmla="*/ f95 f0 1"/>
              <a:gd name="f103" fmla="*/ f96 f0 1"/>
              <a:gd name="f104" fmla="*/ f97 f0 1"/>
              <a:gd name="f105" fmla="*/ f98 f0 1"/>
              <a:gd name="f106" fmla="*/ f101 1 2"/>
              <a:gd name="f107" fmla="*/ f101 1 43200"/>
              <a:gd name="f108" fmla="*/ f101 2977 1"/>
              <a:gd name="f109" fmla="*/ f101 3262 1"/>
              <a:gd name="f110" fmla="*/ f101 17087 1"/>
              <a:gd name="f111" fmla="*/ f101 17337 1"/>
              <a:gd name="f112" fmla="*/ f101 67 1"/>
              <a:gd name="f113" fmla="*/ f101 21577 1"/>
              <a:gd name="f114" fmla="*/ f101 21582 1"/>
              <a:gd name="f115" fmla="*/ f101 1235 1"/>
              <a:gd name="f116" fmla="*/ f102 1 f2"/>
              <a:gd name="f117" fmla="*/ f103 1 f2"/>
              <a:gd name="f118" fmla="*/ f104 1 f2"/>
              <a:gd name="f119" fmla="*/ f105 1 f2"/>
              <a:gd name="f120" fmla="+- f5 f106 0"/>
              <a:gd name="f121" fmla="*/ f108 1 21600"/>
              <a:gd name="f122" fmla="*/ f109 1 21600"/>
              <a:gd name="f123" fmla="*/ f110 1 21600"/>
              <a:gd name="f124" fmla="*/ f111 1 21600"/>
              <a:gd name="f125" fmla="*/ f112 1 21600"/>
              <a:gd name="f126" fmla="*/ f113 1 21600"/>
              <a:gd name="f127" fmla="*/ f114 1 21600"/>
              <a:gd name="f128" fmla="*/ f115 1 21600"/>
              <a:gd name="f129" fmla="+- f116 0 f1"/>
              <a:gd name="f130" fmla="+- f117 0 f1"/>
              <a:gd name="f131" fmla="+- f118 0 f1"/>
              <a:gd name="f132" fmla="+- f119 0 f1"/>
              <a:gd name="f133" fmla="*/ f127 1 f107"/>
              <a:gd name="f134" fmla="*/ f120 1 f107"/>
              <a:gd name="f135" fmla="*/ f126 1 f107"/>
              <a:gd name="f136" fmla="*/ f125 1 f107"/>
              <a:gd name="f137" fmla="*/ f128 1 f107"/>
              <a:gd name="f138" fmla="*/ f121 1 f107"/>
              <a:gd name="f139" fmla="*/ f123 1 f107"/>
              <a:gd name="f140" fmla="*/ f122 1 f107"/>
              <a:gd name="f141" fmla="*/ f124 1 f107"/>
              <a:gd name="f142" fmla="*/ f138 f99 1"/>
              <a:gd name="f143" fmla="*/ f139 f99 1"/>
              <a:gd name="f144" fmla="*/ f141 f100 1"/>
              <a:gd name="f145" fmla="*/ f140 f100 1"/>
              <a:gd name="f146" fmla="*/ f133 f99 1"/>
              <a:gd name="f147" fmla="*/ f134 f100 1"/>
              <a:gd name="f148" fmla="*/ f134 f99 1"/>
              <a:gd name="f149" fmla="*/ f135 f100 1"/>
              <a:gd name="f150" fmla="*/ f136 f99 1"/>
              <a:gd name="f151" fmla="*/ f137 f10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9">
                <a:pos x="f146" y="f147"/>
              </a:cxn>
              <a:cxn ang="f130">
                <a:pos x="f148" y="f149"/>
              </a:cxn>
              <a:cxn ang="f131">
                <a:pos x="f150" y="f147"/>
              </a:cxn>
              <a:cxn ang="f132">
                <a:pos x="f148" y="f151"/>
              </a:cxn>
            </a:cxnLst>
            <a:rect l="f142" t="f145" r="f143" b="f144"/>
            <a:pathLst>
              <a:path w="43200" h="43200">
                <a:moveTo>
                  <a:pt x="f20" y="f21"/>
                </a:moveTo>
                <a:arcTo wR="f22" hR="f23" stAng="f7" swAng="f24"/>
                <a:arcTo wR="f25" hR="f26" stAng="f8" swAng="f27"/>
                <a:arcTo wR="f28" hR="f29" stAng="f9" swAng="f30"/>
                <a:arcTo wR="f31" hR="f32" stAng="f10" swAng="f33"/>
                <a:arcTo wR="f25" hR="f34" stAng="f11" swAng="f35"/>
                <a:arcTo wR="f36" hR="f37" stAng="f12" swAng="f38"/>
                <a:arcTo wR="f39" hR="f40" stAng="f41" swAng="f42"/>
                <a:arcTo wR="f43" hR="f44" stAng="f45" swAng="f46"/>
                <a:arcTo wR="f47" hR="f48" stAng="f49" swAng="f50"/>
                <a:arcTo wR="f51" hR="f52" stAng="f13" swAng="f53"/>
                <a:arcTo wR="f54" hR="f29" stAng="f14" swAng="f55"/>
                <a:close/>
              </a:path>
              <a:path w="43200" h="43200" fill="none">
                <a:moveTo>
                  <a:pt x="f56" y="f57"/>
                </a:moveTo>
                <a:arcTo wR="f54" hR="f29" stAng="f58" swAng="f59"/>
                <a:moveTo>
                  <a:pt x="f60" y="f61"/>
                </a:moveTo>
                <a:arcTo wR="f51" hR="f52" stAng="f62" swAng="f63"/>
                <a:moveTo>
                  <a:pt x="f64" y="f65"/>
                </a:moveTo>
                <a:arcTo wR="f43" hR="f44" stAng="f66" swAng="f67"/>
                <a:moveTo>
                  <a:pt x="f68" y="f69"/>
                </a:moveTo>
                <a:arcTo wR="f43" hR="f44" stAng="f70" swAng="f71"/>
                <a:moveTo>
                  <a:pt x="f72" y="f73"/>
                </a:moveTo>
                <a:arcTo wR="f39" hR="f40" stAng="f15" swAng="f74"/>
                <a:moveTo>
                  <a:pt x="f75" y="f76"/>
                </a:moveTo>
                <a:arcTo wR="f25" hR="f34" stAng="f77" swAng="f78"/>
                <a:moveTo>
                  <a:pt x="f79" y="f80"/>
                </a:moveTo>
                <a:arcTo wR="f31" hR="f32" stAng="f16" swAng="f81"/>
                <a:moveTo>
                  <a:pt x="f82" y="f83"/>
                </a:moveTo>
                <a:arcTo wR="f31" hR="f32" stAng="f17" swAng="f84"/>
                <a:moveTo>
                  <a:pt x="f85" y="f86"/>
                </a:moveTo>
                <a:arcTo wR="f28" hR="f29" stAng="f18" swAng="f87"/>
                <a:moveTo>
                  <a:pt x="f88" y="f89"/>
                </a:moveTo>
                <a:arcTo wR="f22" hR="f23" stAng="f19" swAng="f90"/>
                <a:moveTo>
                  <a:pt x="f91" y="f92"/>
                </a:moveTo>
                <a:arcTo wR="f22" hR="f23" stAng="f93" swAng="f94"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INTERNET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1A2A5C2D-47DB-45EF-AB72-F040B6928419}"/>
              </a:ext>
            </a:extLst>
          </p:cNvPr>
          <p:cNvSpPr/>
          <p:nvPr/>
        </p:nvSpPr>
        <p:spPr>
          <a:xfrm>
            <a:off x="4764161" y="5072268"/>
            <a:ext cx="2193234" cy="10287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3200"/>
              <a:gd name="f7" fmla="+- 0 0 11429249"/>
              <a:gd name="f8" fmla="+- 0 0 8646143"/>
              <a:gd name="f9" fmla="+- 0 0 8748475"/>
              <a:gd name="f10" fmla="+- 0 0 7859163"/>
              <a:gd name="f11" fmla="+- 0 0 4722533"/>
              <a:gd name="f12" fmla="+- 0 0 2776035"/>
              <a:gd name="f13" fmla="+- 0 0 16496525"/>
              <a:gd name="f14" fmla="+- 0 0 14809710"/>
              <a:gd name="f15" fmla="+- 0 0 4217541"/>
              <a:gd name="f16" fmla="+- 0 0 824660"/>
              <a:gd name="f17" fmla="+- 0 0 8950887"/>
              <a:gd name="f18" fmla="+- 0 0 9809656"/>
              <a:gd name="f19" fmla="+- 0 0 4002417"/>
              <a:gd name="f20" fmla="val 3900"/>
              <a:gd name="f21" fmla="val 14370"/>
              <a:gd name="f22" fmla="val 6753"/>
              <a:gd name="f23" fmla="val 9190"/>
              <a:gd name="f24" fmla="val 7426832"/>
              <a:gd name="f25" fmla="val 5333"/>
              <a:gd name="f26" fmla="val 7267"/>
              <a:gd name="f27" fmla="val 5396714"/>
              <a:gd name="f28" fmla="val 4365"/>
              <a:gd name="f29" fmla="val 5945"/>
              <a:gd name="f30" fmla="val 5983381"/>
              <a:gd name="f31" fmla="val 4857"/>
              <a:gd name="f32" fmla="val 6595"/>
              <a:gd name="f33" fmla="val 7034504"/>
              <a:gd name="f34" fmla="val 7273"/>
              <a:gd name="f35" fmla="val 6541615"/>
              <a:gd name="f36" fmla="val 6775"/>
              <a:gd name="f37" fmla="val 9220"/>
              <a:gd name="f38" fmla="val 7816140"/>
              <a:gd name="f39" fmla="val 5785"/>
              <a:gd name="f40" fmla="val 7867"/>
              <a:gd name="f41" fmla="val 37501"/>
              <a:gd name="f42" fmla="val 6842000"/>
              <a:gd name="f43" fmla="val 6752"/>
              <a:gd name="f44" fmla="val 9215"/>
              <a:gd name="f45" fmla="val 1347096"/>
              <a:gd name="f46" fmla="val 6910353"/>
              <a:gd name="f47" fmla="val 7720"/>
              <a:gd name="f48" fmla="val 10543"/>
              <a:gd name="f49" fmla="val 3974558"/>
              <a:gd name="f50" fmla="val 4542661"/>
              <a:gd name="f51" fmla="val 4360"/>
              <a:gd name="f52" fmla="val 5918"/>
              <a:gd name="f53" fmla="val 8804134"/>
              <a:gd name="f54" fmla="val 4345"/>
              <a:gd name="f55" fmla="val 9151131"/>
              <a:gd name="f56" fmla="val 4693"/>
              <a:gd name="f57" fmla="val 26177"/>
              <a:gd name="f58" fmla="val 5204520"/>
              <a:gd name="f59" fmla="val 1585770"/>
              <a:gd name="f60" fmla="val 6928"/>
              <a:gd name="f61" fmla="val 34899"/>
              <a:gd name="f62" fmla="val 4416628"/>
              <a:gd name="f63" fmla="val 686848"/>
              <a:gd name="f64" fmla="val 16478"/>
              <a:gd name="f65" fmla="val 39090"/>
              <a:gd name="f66" fmla="val 8257448"/>
              <a:gd name="f67" fmla="val 844866"/>
              <a:gd name="f68" fmla="val 28827"/>
              <a:gd name="f69" fmla="val 34751"/>
              <a:gd name="f70" fmla="val 387196"/>
              <a:gd name="f71" fmla="val 959901"/>
              <a:gd name="f72" fmla="val 34129"/>
              <a:gd name="f73" fmla="val 22954"/>
              <a:gd name="f74" fmla="val 4255042"/>
              <a:gd name="f75" fmla="val 41798"/>
              <a:gd name="f76" fmla="val 15354"/>
              <a:gd name="f77" fmla="val 1819082"/>
              <a:gd name="f78" fmla="val 1665090"/>
              <a:gd name="f79" fmla="val 38324"/>
              <a:gd name="f80" fmla="val 5426"/>
              <a:gd name="f81" fmla="val 891534"/>
              <a:gd name="f82" fmla="val 29078"/>
              <a:gd name="f83" fmla="val 3952"/>
              <a:gd name="f84" fmla="val 1091722"/>
              <a:gd name="f85" fmla="val 22141"/>
              <a:gd name="f86" fmla="val 4720"/>
              <a:gd name="f87" fmla="val 1061181"/>
              <a:gd name="f88" fmla="val 14000"/>
              <a:gd name="f89" fmla="val 5192"/>
              <a:gd name="f90" fmla="val 739161"/>
              <a:gd name="f91" fmla="val 4127"/>
              <a:gd name="f92" fmla="val 15789"/>
              <a:gd name="f93" fmla="val 9459261"/>
              <a:gd name="f94" fmla="val 711490"/>
              <a:gd name="f95" fmla="+- 0 0 -90"/>
              <a:gd name="f96" fmla="+- 0 0 -180"/>
              <a:gd name="f97" fmla="+- 0 0 -270"/>
              <a:gd name="f98" fmla="+- 0 0 -360"/>
              <a:gd name="f99" fmla="*/ f3 1 43200"/>
              <a:gd name="f100" fmla="*/ f4 1 43200"/>
              <a:gd name="f101" fmla="+- f6 0 f5"/>
              <a:gd name="f102" fmla="*/ f95 f0 1"/>
              <a:gd name="f103" fmla="*/ f96 f0 1"/>
              <a:gd name="f104" fmla="*/ f97 f0 1"/>
              <a:gd name="f105" fmla="*/ f98 f0 1"/>
              <a:gd name="f106" fmla="*/ f101 1 2"/>
              <a:gd name="f107" fmla="*/ f101 1 43200"/>
              <a:gd name="f108" fmla="*/ f101 2977 1"/>
              <a:gd name="f109" fmla="*/ f101 3262 1"/>
              <a:gd name="f110" fmla="*/ f101 17087 1"/>
              <a:gd name="f111" fmla="*/ f101 17337 1"/>
              <a:gd name="f112" fmla="*/ f101 67 1"/>
              <a:gd name="f113" fmla="*/ f101 21577 1"/>
              <a:gd name="f114" fmla="*/ f101 21582 1"/>
              <a:gd name="f115" fmla="*/ f101 1235 1"/>
              <a:gd name="f116" fmla="*/ f102 1 f2"/>
              <a:gd name="f117" fmla="*/ f103 1 f2"/>
              <a:gd name="f118" fmla="*/ f104 1 f2"/>
              <a:gd name="f119" fmla="*/ f105 1 f2"/>
              <a:gd name="f120" fmla="+- f5 f106 0"/>
              <a:gd name="f121" fmla="*/ f108 1 21600"/>
              <a:gd name="f122" fmla="*/ f109 1 21600"/>
              <a:gd name="f123" fmla="*/ f110 1 21600"/>
              <a:gd name="f124" fmla="*/ f111 1 21600"/>
              <a:gd name="f125" fmla="*/ f112 1 21600"/>
              <a:gd name="f126" fmla="*/ f113 1 21600"/>
              <a:gd name="f127" fmla="*/ f114 1 21600"/>
              <a:gd name="f128" fmla="*/ f115 1 21600"/>
              <a:gd name="f129" fmla="+- f116 0 f1"/>
              <a:gd name="f130" fmla="+- f117 0 f1"/>
              <a:gd name="f131" fmla="+- f118 0 f1"/>
              <a:gd name="f132" fmla="+- f119 0 f1"/>
              <a:gd name="f133" fmla="*/ f127 1 f107"/>
              <a:gd name="f134" fmla="*/ f120 1 f107"/>
              <a:gd name="f135" fmla="*/ f126 1 f107"/>
              <a:gd name="f136" fmla="*/ f125 1 f107"/>
              <a:gd name="f137" fmla="*/ f128 1 f107"/>
              <a:gd name="f138" fmla="*/ f121 1 f107"/>
              <a:gd name="f139" fmla="*/ f123 1 f107"/>
              <a:gd name="f140" fmla="*/ f122 1 f107"/>
              <a:gd name="f141" fmla="*/ f124 1 f107"/>
              <a:gd name="f142" fmla="*/ f138 f99 1"/>
              <a:gd name="f143" fmla="*/ f139 f99 1"/>
              <a:gd name="f144" fmla="*/ f141 f100 1"/>
              <a:gd name="f145" fmla="*/ f140 f100 1"/>
              <a:gd name="f146" fmla="*/ f133 f99 1"/>
              <a:gd name="f147" fmla="*/ f134 f100 1"/>
              <a:gd name="f148" fmla="*/ f134 f99 1"/>
              <a:gd name="f149" fmla="*/ f135 f100 1"/>
              <a:gd name="f150" fmla="*/ f136 f99 1"/>
              <a:gd name="f151" fmla="*/ f137 f10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9">
                <a:pos x="f146" y="f147"/>
              </a:cxn>
              <a:cxn ang="f130">
                <a:pos x="f148" y="f149"/>
              </a:cxn>
              <a:cxn ang="f131">
                <a:pos x="f150" y="f147"/>
              </a:cxn>
              <a:cxn ang="f132">
                <a:pos x="f148" y="f151"/>
              </a:cxn>
            </a:cxnLst>
            <a:rect l="f142" t="f145" r="f143" b="f144"/>
            <a:pathLst>
              <a:path w="43200" h="43200">
                <a:moveTo>
                  <a:pt x="f20" y="f21"/>
                </a:moveTo>
                <a:arcTo wR="f22" hR="f23" stAng="f7" swAng="f24"/>
                <a:arcTo wR="f25" hR="f26" stAng="f8" swAng="f27"/>
                <a:arcTo wR="f28" hR="f29" stAng="f9" swAng="f30"/>
                <a:arcTo wR="f31" hR="f32" stAng="f10" swAng="f33"/>
                <a:arcTo wR="f25" hR="f34" stAng="f11" swAng="f35"/>
                <a:arcTo wR="f36" hR="f37" stAng="f12" swAng="f38"/>
                <a:arcTo wR="f39" hR="f40" stAng="f41" swAng="f42"/>
                <a:arcTo wR="f43" hR="f44" stAng="f45" swAng="f46"/>
                <a:arcTo wR="f47" hR="f48" stAng="f49" swAng="f50"/>
                <a:arcTo wR="f51" hR="f52" stAng="f13" swAng="f53"/>
                <a:arcTo wR="f54" hR="f29" stAng="f14" swAng="f55"/>
                <a:close/>
              </a:path>
              <a:path w="43200" h="43200" fill="none">
                <a:moveTo>
                  <a:pt x="f56" y="f57"/>
                </a:moveTo>
                <a:arcTo wR="f54" hR="f29" stAng="f58" swAng="f59"/>
                <a:moveTo>
                  <a:pt x="f60" y="f61"/>
                </a:moveTo>
                <a:arcTo wR="f51" hR="f52" stAng="f62" swAng="f63"/>
                <a:moveTo>
                  <a:pt x="f64" y="f65"/>
                </a:moveTo>
                <a:arcTo wR="f43" hR="f44" stAng="f66" swAng="f67"/>
                <a:moveTo>
                  <a:pt x="f68" y="f69"/>
                </a:moveTo>
                <a:arcTo wR="f43" hR="f44" stAng="f70" swAng="f71"/>
                <a:moveTo>
                  <a:pt x="f72" y="f73"/>
                </a:moveTo>
                <a:arcTo wR="f39" hR="f40" stAng="f15" swAng="f74"/>
                <a:moveTo>
                  <a:pt x="f75" y="f76"/>
                </a:moveTo>
                <a:arcTo wR="f25" hR="f34" stAng="f77" swAng="f78"/>
                <a:moveTo>
                  <a:pt x="f79" y="f80"/>
                </a:moveTo>
                <a:arcTo wR="f31" hR="f32" stAng="f16" swAng="f81"/>
                <a:moveTo>
                  <a:pt x="f82" y="f83"/>
                </a:moveTo>
                <a:arcTo wR="f31" hR="f32" stAng="f17" swAng="f84"/>
                <a:moveTo>
                  <a:pt x="f85" y="f86"/>
                </a:moveTo>
                <a:arcTo wR="f28" hR="f29" stAng="f18" swAng="f87"/>
                <a:moveTo>
                  <a:pt x="f88" y="f89"/>
                </a:moveTo>
                <a:arcTo wR="f22" hR="f23" stAng="f19" swAng="f90"/>
                <a:moveTo>
                  <a:pt x="f91" y="f92"/>
                </a:moveTo>
                <a:arcTo wR="f22" hR="f23" stAng="f93" swAng="f94"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SERVERS</a:t>
            </a:r>
          </a:p>
        </p:txBody>
      </p:sp>
      <p:cxnSp>
        <p:nvCxnSpPr>
          <p:cNvPr id="8" name="Straight Arrow Connector 11">
            <a:extLst>
              <a:ext uri="{FF2B5EF4-FFF2-40B4-BE49-F238E27FC236}">
                <a16:creationId xmlns:a16="http://schemas.microsoft.com/office/drawing/2014/main" id="{E5E6886C-ECC1-4405-975F-BBDDC6C0BD59}"/>
              </a:ext>
            </a:extLst>
          </p:cNvPr>
          <p:cNvCxnSpPr/>
          <p:nvPr/>
        </p:nvCxnSpPr>
        <p:spPr>
          <a:xfrm>
            <a:off x="2867887" y="3429000"/>
            <a:ext cx="0" cy="596179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round/>
            <a:headEnd type="arrow"/>
            <a:tailEnd type="arrow"/>
          </a:ln>
        </p:spPr>
      </p:cxnSp>
      <p:cxnSp>
        <p:nvCxnSpPr>
          <p:cNvPr id="9" name="Straight Arrow Connector 15">
            <a:extLst>
              <a:ext uri="{FF2B5EF4-FFF2-40B4-BE49-F238E27FC236}">
                <a16:creationId xmlns:a16="http://schemas.microsoft.com/office/drawing/2014/main" id="{0D612BF4-5B41-48BB-A3B0-1783D15AA520}"/>
              </a:ext>
            </a:extLst>
          </p:cNvPr>
          <p:cNvCxnSpPr/>
          <p:nvPr/>
        </p:nvCxnSpPr>
        <p:spPr>
          <a:xfrm flipH="1">
            <a:off x="5148346" y="2149269"/>
            <a:ext cx="604062" cy="0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round/>
            <a:headEnd type="arrow"/>
            <a:tailEnd type="arrow"/>
          </a:ln>
        </p:spPr>
      </p:cxnSp>
      <p:cxnSp>
        <p:nvCxnSpPr>
          <p:cNvPr id="10" name="Straight Arrow Connector 17">
            <a:extLst>
              <a:ext uri="{FF2B5EF4-FFF2-40B4-BE49-F238E27FC236}">
                <a16:creationId xmlns:a16="http://schemas.microsoft.com/office/drawing/2014/main" id="{51C8BE53-1D55-426C-AC3E-094708B2F95A}"/>
              </a:ext>
            </a:extLst>
          </p:cNvPr>
          <p:cNvCxnSpPr/>
          <p:nvPr/>
        </p:nvCxnSpPr>
        <p:spPr>
          <a:xfrm>
            <a:off x="7450979" y="2818016"/>
            <a:ext cx="0" cy="486506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round/>
            <a:headEnd type="arrow"/>
            <a:tailEnd type="arrow"/>
          </a:ln>
        </p:spPr>
      </p:cxnSp>
      <p:cxnSp>
        <p:nvCxnSpPr>
          <p:cNvPr id="11" name="Straight Arrow Connector 19">
            <a:extLst>
              <a:ext uri="{FF2B5EF4-FFF2-40B4-BE49-F238E27FC236}">
                <a16:creationId xmlns:a16="http://schemas.microsoft.com/office/drawing/2014/main" id="{70AFC684-71D7-4ED2-A9C8-780C7C86BBB5}"/>
              </a:ext>
            </a:extLst>
          </p:cNvPr>
          <p:cNvCxnSpPr/>
          <p:nvPr/>
        </p:nvCxnSpPr>
        <p:spPr>
          <a:xfrm flipH="1">
            <a:off x="6749936" y="4457700"/>
            <a:ext cx="335274" cy="596179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round/>
            <a:headEnd type="arrow"/>
            <a:tailEnd type="arrow"/>
          </a:ln>
        </p:spPr>
      </p:cxnSp>
      <p:sp>
        <p:nvSpPr>
          <p:cNvPr id="12" name="Rectangle 21">
            <a:extLst>
              <a:ext uri="{FF2B5EF4-FFF2-40B4-BE49-F238E27FC236}">
                <a16:creationId xmlns:a16="http://schemas.microsoft.com/office/drawing/2014/main" id="{794E1D9F-54E0-449A-8007-3CBB1651472B}"/>
              </a:ext>
            </a:extLst>
          </p:cNvPr>
          <p:cNvSpPr/>
          <p:nvPr/>
        </p:nvSpPr>
        <p:spPr>
          <a:xfrm>
            <a:off x="10037615" y="3658678"/>
            <a:ext cx="1338352" cy="498942"/>
          </a:xfrm>
          <a:prstGeom prst="rect">
            <a:avLst/>
          </a:pr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USER</a:t>
            </a:r>
          </a:p>
        </p:txBody>
      </p:sp>
      <p:cxnSp>
        <p:nvCxnSpPr>
          <p:cNvPr id="13" name="Straight Arrow Connector 22">
            <a:extLst>
              <a:ext uri="{FF2B5EF4-FFF2-40B4-BE49-F238E27FC236}">
                <a16:creationId xmlns:a16="http://schemas.microsoft.com/office/drawing/2014/main" id="{94A4B49C-2E4C-4CC6-A06B-319CAE76324F}"/>
              </a:ext>
            </a:extLst>
          </p:cNvPr>
          <p:cNvCxnSpPr/>
          <p:nvPr/>
        </p:nvCxnSpPr>
        <p:spPr>
          <a:xfrm>
            <a:off x="8927872" y="3908145"/>
            <a:ext cx="947648" cy="0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round/>
            <a:headEnd type="arrow"/>
            <a:tailEnd type="arrow"/>
          </a:ln>
        </p:spPr>
      </p:cxnSp>
      <p:sp>
        <p:nvSpPr>
          <p:cNvPr id="14" name="Rectangle 25">
            <a:extLst>
              <a:ext uri="{FF2B5EF4-FFF2-40B4-BE49-F238E27FC236}">
                <a16:creationId xmlns:a16="http://schemas.microsoft.com/office/drawing/2014/main" id="{C049B314-FFC8-44FA-864D-B0757C2270E3}"/>
              </a:ext>
            </a:extLst>
          </p:cNvPr>
          <p:cNvSpPr/>
          <p:nvPr/>
        </p:nvSpPr>
        <p:spPr>
          <a:xfrm>
            <a:off x="9765462" y="1634618"/>
            <a:ext cx="1471351" cy="440567"/>
          </a:xfrm>
          <a:prstGeom prst="rect">
            <a:avLst/>
          </a:pr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Mobile User</a:t>
            </a:r>
          </a:p>
        </p:txBody>
      </p:sp>
      <p:cxnSp>
        <p:nvCxnSpPr>
          <p:cNvPr id="15" name="Straight Arrow Connector 26">
            <a:extLst>
              <a:ext uri="{FF2B5EF4-FFF2-40B4-BE49-F238E27FC236}">
                <a16:creationId xmlns:a16="http://schemas.microsoft.com/office/drawing/2014/main" id="{F7098072-F8FD-466D-AC52-0AD6C670280D}"/>
              </a:ext>
            </a:extLst>
          </p:cNvPr>
          <p:cNvCxnSpPr/>
          <p:nvPr/>
        </p:nvCxnSpPr>
        <p:spPr>
          <a:xfrm flipH="1">
            <a:off x="8620542" y="1854906"/>
            <a:ext cx="927476" cy="115214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round/>
            <a:headEnd type="arrow"/>
            <a:tailEnd type="arrow"/>
          </a:ln>
        </p:spPr>
      </p:cxnSp>
      <p:sp>
        <p:nvSpPr>
          <p:cNvPr id="16" name="TextBox 29">
            <a:extLst>
              <a:ext uri="{FF2B5EF4-FFF2-40B4-BE49-F238E27FC236}">
                <a16:creationId xmlns:a16="http://schemas.microsoft.com/office/drawing/2014/main" id="{B5C743E7-843F-45AF-8A42-99A792E589F8}"/>
              </a:ext>
            </a:extLst>
          </p:cNvPr>
          <p:cNvSpPr txBox="1"/>
          <p:nvPr/>
        </p:nvSpPr>
        <p:spPr>
          <a:xfrm>
            <a:off x="2161312" y="5170520"/>
            <a:ext cx="1379911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Sensori</a:t>
            </a:r>
          </a:p>
        </p:txBody>
      </p:sp>
      <p:sp>
        <p:nvSpPr>
          <p:cNvPr id="17" name="TextBox 30">
            <a:extLst>
              <a:ext uri="{FF2B5EF4-FFF2-40B4-BE49-F238E27FC236}">
                <a16:creationId xmlns:a16="http://schemas.microsoft.com/office/drawing/2014/main" id="{6AB4AB4E-B466-4383-BFAA-665880B69BDD}"/>
              </a:ext>
            </a:extLst>
          </p:cNvPr>
          <p:cNvSpPr txBox="1"/>
          <p:nvPr/>
        </p:nvSpPr>
        <p:spPr>
          <a:xfrm>
            <a:off x="1347990" y="1343363"/>
            <a:ext cx="1386897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Älypuhelin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A6FD92-6CF0-4BF1-855B-3BAF8B224DF2}"/>
              </a:ext>
            </a:extLst>
          </p:cNvPr>
          <p:cNvSpPr txBox="1"/>
          <p:nvPr/>
        </p:nvSpPr>
        <p:spPr>
          <a:xfrm>
            <a:off x="2060710" y="289681"/>
            <a:ext cx="7779029" cy="729430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Beat2phone pilvi-sivusto. Kirjaudu oheiselle sivustolle, minne on taltioitus EKG signaalia.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hlinkClick r:id="rId3"/>
              </a:rPr>
              <a:t>https://www.beat2phone.net</a:t>
            </a:r>
            <a:endParaRPr lang="fi-FI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User name: Toppinen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Password: tammikuu20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Tehtävä 1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Kirjaudu Beot2phone sivulle ja analysoi sinne taltioitua EKG signaalia.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Analysoi EKG aikavälejä sivuston työkalulla tai suoraan millimetripaperiesityksestä. Kts Beat2Phone laitteen käyttöohje.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EKG signaalin tulkintaa voit opskella oheisesta päättötyöstä Theseuksesta: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https://www.theseus.fi/bitstream/handle/10024/153474/kyro_ronja-patama_heidi.pdf?sequence=1&amp;isAllowed=y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Mitä voisi olla diganoosin tulos ?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10D1ED-E919-4D5A-8422-ECC4B98FC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070" y="3611633"/>
            <a:ext cx="5953128" cy="92392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4A5292-D8A7-44A1-BBF2-594E2461B192}"/>
              </a:ext>
            </a:extLst>
          </p:cNvPr>
          <p:cNvSpPr txBox="1"/>
          <p:nvPr/>
        </p:nvSpPr>
        <p:spPr>
          <a:xfrm>
            <a:off x="2451652" y="921029"/>
            <a:ext cx="8189841" cy="341631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Tehtävä 2. Ensisilmäys: Onko tuloste tulkittavissa? Vaeltaako perusviiva?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Tehtävä 3. Onko rytmi tasainen vai epätasainen?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Tehtävä 3. Näkyykö P-aaltoja? Esiintyvätkö P-aallot säännöllisesti? Onko PQ-aika vakio?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Tehtävä 4. Seuraako jokaista P-aaltoa QRS-kompleksi?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Tehtävä 5. Onko QRS-kompleksi kapea vai leveä?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Tehtävä 6. Johtuvatko T-aallot? Onko muoto normaali?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Tehtävä 7. Huomaatko ST-tason muutoksia? Nousuja tai laskuja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Tehtävä 8. Jos on käytettävissä Beat2Phone mittari, niin mittaa oma EKG –käyrä ja tee tehtävät 1-7.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0FF105F-92E3-4E10-A792-7B71E7038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344" y="844228"/>
            <a:ext cx="6473897" cy="370892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47F354E6-56A2-43E4-BF24-3C6A3F877C70}"/>
              </a:ext>
            </a:extLst>
          </p:cNvPr>
          <p:cNvSpPr txBox="1"/>
          <p:nvPr/>
        </p:nvSpPr>
        <p:spPr>
          <a:xfrm>
            <a:off x="3869631" y="4936434"/>
            <a:ext cx="3339544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Älypyhelimen käyttöliittymän näkymä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84E40E-2DD6-4E21-B27B-901FCA590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916" y="0"/>
            <a:ext cx="11632164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75A103-0F95-406D-9D89-0916505A823C}"/>
              </a:ext>
            </a:extLst>
          </p:cNvPr>
          <p:cNvSpPr txBox="1"/>
          <p:nvPr/>
        </p:nvSpPr>
        <p:spPr>
          <a:xfrm>
            <a:off x="7308570" y="5585795"/>
            <a:ext cx="1742663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Beta2Phonen pilvipalvelun näkymä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1A14D8-AECF-4AE7-8B28-50FDE4678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853" y="0"/>
            <a:ext cx="9806299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FD35F6-3A5F-4633-BC5F-6B4225B8A42A}"/>
              </a:ext>
            </a:extLst>
          </p:cNvPr>
          <p:cNvSpPr txBox="1"/>
          <p:nvPr/>
        </p:nvSpPr>
        <p:spPr>
          <a:xfrm>
            <a:off x="7585834" y="5728615"/>
            <a:ext cx="2332387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Millimetripaperiesitys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BE1D2D-5811-4E0D-8AC9-CBC5E34D62E2}"/>
              </a:ext>
            </a:extLst>
          </p:cNvPr>
          <p:cNvSpPr txBox="1"/>
          <p:nvPr/>
        </p:nvSpPr>
        <p:spPr>
          <a:xfrm>
            <a:off x="2034208" y="1384851"/>
            <a:ext cx="77392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Lähteet:</a:t>
            </a:r>
          </a:p>
          <a:p>
            <a:endParaRPr lang="fi-FI" dirty="0"/>
          </a:p>
          <a:p>
            <a:r>
              <a:rPr lang="fi-FI" dirty="0">
                <a:solidFill>
                  <a:srgbClr val="000000"/>
                </a:solidFill>
                <a:hlinkClick r:id="rId3"/>
              </a:rPr>
              <a:t>https://www.theseus.fi/bitstream/handle/10024/153474/kyro_ronja-patama_heidi.pdf?sequence=1&amp;isAllowed=y</a:t>
            </a:r>
            <a:endParaRPr lang="fi-FI" dirty="0">
              <a:solidFill>
                <a:srgbClr val="000000"/>
              </a:solidFill>
            </a:endParaRPr>
          </a:p>
          <a:p>
            <a:endParaRPr lang="fi-FI" dirty="0">
              <a:solidFill>
                <a:srgbClr val="000000"/>
              </a:solidFill>
            </a:endParaRPr>
          </a:p>
          <a:p>
            <a:r>
              <a:rPr lang="fi-FI" dirty="0">
                <a:solidFill>
                  <a:srgbClr val="000000"/>
                </a:solidFill>
              </a:rPr>
              <a:t>https://www.beat2phone.com/wp-content/uploads/2017/10/Beat2Phone_K%C3%A4ytt%C3%B6ohje.pdf </a:t>
            </a:r>
          </a:p>
          <a:p>
            <a:endParaRPr lang="fi-FI" dirty="0">
              <a:solidFill>
                <a:srgbClr val="000000"/>
              </a:solidFill>
            </a:endParaRPr>
          </a:p>
          <a:p>
            <a:endParaRPr lang="fi-FI" dirty="0">
              <a:solidFill>
                <a:srgbClr val="000000"/>
              </a:solidFill>
            </a:endParaRPr>
          </a:p>
          <a:p>
            <a:endParaRPr lang="fi-FI" dirty="0">
              <a:solidFill>
                <a:srgbClr val="000000"/>
              </a:solidFill>
            </a:endParaRP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438384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332</Words>
  <Application>Microsoft Office PowerPoint</Application>
  <PresentationFormat>Widescreen</PresentationFormat>
  <Paragraphs>72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Tw Cen MT</vt:lpstr>
      <vt:lpstr>Office Theme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Arto Toppinen Savonia-amk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Arto</dc:creator>
  <cp:lastModifiedBy>Arto</cp:lastModifiedBy>
  <cp:revision>6</cp:revision>
  <dcterms:created xsi:type="dcterms:W3CDTF">2020-02-17T19:03:21Z</dcterms:created>
  <dcterms:modified xsi:type="dcterms:W3CDTF">2020-02-23T07:17:03Z</dcterms:modified>
</cp:coreProperties>
</file>