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5"/>
  </p:sldMasterIdLst>
  <p:notesMasterIdLst>
    <p:notesMasterId r:id="rId18"/>
  </p:notesMasterIdLst>
  <p:sldIdLst>
    <p:sldId id="256" r:id="rId6"/>
    <p:sldId id="262" r:id="rId7"/>
    <p:sldId id="264" r:id="rId8"/>
    <p:sldId id="265" r:id="rId9"/>
    <p:sldId id="266" r:id="rId10"/>
    <p:sldId id="263" r:id="rId11"/>
    <p:sldId id="267" r:id="rId12"/>
    <p:sldId id="257" r:id="rId13"/>
    <p:sldId id="268" r:id="rId14"/>
    <p:sldId id="260" r:id="rId15"/>
    <p:sldId id="259" r:id="rId16"/>
    <p:sldId id="269" r:id="rId1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B5C4"/>
    <a:srgbClr val="CCECFF"/>
    <a:srgbClr val="8AB833"/>
    <a:srgbClr val="77C3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63" d="100"/>
          <a:sy n="63" d="100"/>
        </p:scale>
        <p:origin x="656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DE3DC-FFA5-4B06-8CE1-A4327DB2171A}" type="datetimeFigureOut">
              <a:rPr lang="fi-FI" smtClean="0"/>
              <a:t>30.9.2020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609CB-CAF6-4571-BA04-25E12737EA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26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716506" y="6192671"/>
            <a:ext cx="966537" cy="365125"/>
          </a:xfrm>
        </p:spPr>
        <p:txBody>
          <a:bodyPr/>
          <a:lstStyle/>
          <a:p>
            <a:fld id="{308255F3-F20B-4B87-BA2E-E1B81D1F1716}" type="datetime1">
              <a:rPr lang="fi-FI" smtClean="0"/>
              <a:t>30.9.2020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3628747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3385603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3490309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08944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14108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9979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9979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968402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35133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21640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1309867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3974686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61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53E9E-8905-47D9-8774-71C2D0812B6B}" type="datetime1">
              <a:rPr lang="fi-FI" smtClean="0"/>
              <a:t>30.9.2020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19267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 dirty="0"/>
              <a:t>kiertotalousamk.fi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966C3-9558-4BBB-9775-7D1DA6AA08C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2711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701" r:id="rId3"/>
    <p:sldLayoutId id="2147483692" r:id="rId4"/>
    <p:sldLayoutId id="2147483693" r:id="rId5"/>
    <p:sldLayoutId id="2147483702" r:id="rId6"/>
    <p:sldLayoutId id="2147483695" r:id="rId7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icrosoft Sans Serif" panose="020B0604020202020204" pitchFamily="34" charset="0"/>
          <a:ea typeface="Microsoft Sans Serif" panose="020B0604020202020204" pitchFamily="34" charset="0"/>
          <a:cs typeface="Microsoft Sans Serif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1.png"/><Relationship Id="rId7" Type="http://schemas.openxmlformats.org/officeDocument/2006/relationships/image" Target="../media/image54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microsoft.com/office/2007/relationships/hdphoto" Target="../media/hdphoto1.wdp"/><Relationship Id="rId9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gipaali.fi/" TargetMode="Externa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dYUzyaQnTwY" TargetMode="External"/><Relationship Id="rId5" Type="http://schemas.openxmlformats.org/officeDocument/2006/relationships/image" Target="../media/image57.jpeg"/><Relationship Id="rId4" Type="http://schemas.openxmlformats.org/officeDocument/2006/relationships/hyperlink" Target="http://www.facebook.com/Digipaali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32" Type="http://schemas.openxmlformats.org/officeDocument/2006/relationships/image" Target="../media/image48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31" Type="http://schemas.openxmlformats.org/officeDocument/2006/relationships/image" Target="../media/image47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png"/><Relationship Id="rId30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50F9CD14-8476-4AD6-B834-B1197C3620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1" t="25319" r="3845" b="28521"/>
          <a:stretch/>
        </p:blipFill>
        <p:spPr>
          <a:xfrm>
            <a:off x="1985346" y="2252929"/>
            <a:ext cx="8658681" cy="2764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640306" y="300204"/>
            <a:ext cx="9144000" cy="2023607"/>
          </a:xfrm>
        </p:spPr>
        <p:txBody>
          <a:bodyPr>
            <a:normAutofit/>
          </a:bodyPr>
          <a:lstStyle/>
          <a:p>
            <a:r>
              <a:rPr lang="fi-FI" altLang="fi-FI" sz="6700" dirty="0">
                <a:latin typeface="Calibri" panose="020F0502020204030204" pitchFamily="34" charset="0"/>
              </a:rPr>
              <a:t>CASE: </a:t>
            </a:r>
            <a:br>
              <a:rPr lang="fi-FI" altLang="fi-FI" sz="6700" dirty="0">
                <a:latin typeface="Calibri" panose="020F0502020204030204" pitchFamily="34" charset="0"/>
              </a:rPr>
            </a:br>
            <a:r>
              <a:rPr lang="fi-FI" altLang="fi-FI" dirty="0" err="1">
                <a:latin typeface="Calibri" panose="020F0502020204030204" pitchFamily="34" charset="0"/>
              </a:rPr>
              <a:t>Digibale</a:t>
            </a:r>
            <a:r>
              <a:rPr lang="fi-FI" altLang="fi-FI" dirty="0">
                <a:latin typeface="Calibri" panose="020F0502020204030204" pitchFamily="34" charset="0"/>
              </a:rPr>
              <a:t> </a:t>
            </a:r>
            <a:r>
              <a:rPr lang="fi-FI" altLang="fi-FI" sz="5400" dirty="0">
                <a:latin typeface="Calibri" panose="020F0502020204030204" pitchFamily="34" charset="0"/>
              </a:rPr>
              <a:t>2018-2020</a:t>
            </a:r>
            <a:endParaRPr lang="fi-FI" sz="5400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716506" y="5107517"/>
            <a:ext cx="9144000" cy="1655762"/>
          </a:xfrm>
        </p:spPr>
        <p:txBody>
          <a:bodyPr/>
          <a:lstStyle/>
          <a:p>
            <a:r>
              <a:rPr lang="en-US" altLang="fi-FI" sz="2800" dirty="0"/>
              <a:t>More efficient use and life cycle management for feed bales</a:t>
            </a:r>
          </a:p>
          <a:p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EDBEC-BDFD-41C9-A00C-68FA1EF50EC5}" type="datetime1">
              <a:rPr lang="fi-FI" smtClean="0"/>
              <a:t>30.9.2020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  <a:endParaRPr lang="fi-FI" dirty="0"/>
          </a:p>
        </p:txBody>
      </p:sp>
      <p:pic>
        <p:nvPicPr>
          <p:cNvPr id="7" name="Kuva 6" descr="Kuva, joka sisältää kohteen näyttökuva&#10;&#10;Kuvaus luotu automaattisesti">
            <a:extLst>
              <a:ext uri="{FF2B5EF4-FFF2-40B4-BE49-F238E27FC236}">
                <a16:creationId xmlns:a16="http://schemas.microsoft.com/office/drawing/2014/main" id="{96925089-8826-4451-833C-4680738757D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970" y="5546876"/>
            <a:ext cx="6120130" cy="101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86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122195"/>
            <a:ext cx="10515600" cy="677905"/>
          </a:xfrm>
        </p:spPr>
        <p:txBody>
          <a:bodyPr>
            <a:normAutofit fontScale="90000"/>
          </a:bodyPr>
          <a:lstStyle/>
          <a:p>
            <a:pPr algn="ctr"/>
            <a:r>
              <a:rPr lang="fi-FI" sz="4400" dirty="0"/>
              <a:t>Digibale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  <p:pic>
        <p:nvPicPr>
          <p:cNvPr id="5" name="Kuva 4" descr="Kuva, joka sisältää kohteen teksti, kartta&#10;&#10;Kuvaus luotu automaattisesti">
            <a:extLst>
              <a:ext uri="{FF2B5EF4-FFF2-40B4-BE49-F238E27FC236}">
                <a16:creationId xmlns:a16="http://schemas.microsoft.com/office/drawing/2014/main" id="{A4C9CD05-2A2F-4768-B25D-525B36409A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" t="1127" r="742" b="11601"/>
          <a:stretch/>
        </p:blipFill>
        <p:spPr>
          <a:xfrm>
            <a:off x="2732924" y="867869"/>
            <a:ext cx="6945331" cy="524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15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5525"/>
          </a:xfrm>
        </p:spPr>
        <p:txBody>
          <a:bodyPr/>
          <a:lstStyle/>
          <a:p>
            <a:pPr algn="ctr"/>
            <a:r>
              <a:rPr lang="fi-FI" dirty="0"/>
              <a:t>Digibale </a:t>
            </a:r>
            <a:r>
              <a:rPr lang="fi-FI" dirty="0" err="1"/>
              <a:t>equipment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D64723AB-9056-489B-A176-B813AD02A7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3" t="13319" r="16496" b="21978"/>
          <a:stretch/>
        </p:blipFill>
        <p:spPr>
          <a:xfrm>
            <a:off x="4769325" y="1464826"/>
            <a:ext cx="2981353" cy="1945492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05E71594-5E70-4E45-BA16-4D565C6DE9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17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23333" r="33174" b="34574"/>
          <a:stretch/>
        </p:blipFill>
        <p:spPr>
          <a:xfrm>
            <a:off x="1356187" y="3719389"/>
            <a:ext cx="2007366" cy="1920818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2DE6872F-D297-4E02-A610-453B599D0F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53" y="3745027"/>
            <a:ext cx="2932882" cy="1833051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21340C25-31D8-4F7B-84F7-4FF68B6BD8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187" y="1464827"/>
            <a:ext cx="3054387" cy="1964173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C081C0FB-D100-4736-A274-A686462BB5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297" y="3736884"/>
            <a:ext cx="2981353" cy="1863345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0DD648A2-53ED-45B9-82F1-5E0225EBA9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4" t="37004" r="21048" b="26503"/>
          <a:stretch/>
        </p:blipFill>
        <p:spPr>
          <a:xfrm>
            <a:off x="8180047" y="1464826"/>
            <a:ext cx="3054387" cy="1920959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FF78EEB2-57AA-4241-943D-2C0FEFABFF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56287" y="4068819"/>
            <a:ext cx="1863630" cy="116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38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0936699-CAD5-4276-8E4D-41EF0F76F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More information about the Digibale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C68DCB4-D181-4569-BBCC-2B43B2721D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05200" y="1690688"/>
            <a:ext cx="5181600" cy="4199790"/>
          </a:xfrm>
        </p:spPr>
        <p:txBody>
          <a:bodyPr/>
          <a:lstStyle/>
          <a:p>
            <a:r>
              <a:rPr lang="fi-FI" dirty="0">
                <a:hlinkClick r:id="rId3"/>
              </a:rPr>
              <a:t>www.digipaali.fi</a:t>
            </a:r>
            <a:endParaRPr lang="fi-FI" dirty="0"/>
          </a:p>
          <a:p>
            <a:r>
              <a:rPr lang="fi-FI" dirty="0">
                <a:hlinkClick r:id="rId4"/>
              </a:rPr>
              <a:t>www.facebook.com/Digipaali</a:t>
            </a:r>
            <a:endParaRPr lang="fi-FI" dirty="0"/>
          </a:p>
          <a:p>
            <a:r>
              <a:rPr lang="fi-FI" dirty="0"/>
              <a:t>video in </a:t>
            </a:r>
            <a:r>
              <a:rPr lang="fi-FI" dirty="0" err="1"/>
              <a:t>finnish</a:t>
            </a:r>
            <a:endParaRPr lang="fi-FI" dirty="0"/>
          </a:p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D7C3C73-8499-44B5-9622-BDA921E25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  <p:pic>
        <p:nvPicPr>
          <p:cNvPr id="8" name="Online-media 7" title="Digipaali – tehokkuutta rehupaalien elinkaaren hallintaan">
            <a:hlinkClick r:id="" action="ppaction://media"/>
            <a:extLst>
              <a:ext uri="{FF2B5EF4-FFF2-40B4-BE49-F238E27FC236}">
                <a16:creationId xmlns:a16="http://schemas.microsoft.com/office/drawing/2014/main" id="{4C50CE1C-A841-4EC4-B3D2-9189086529F3}"/>
              </a:ext>
            </a:extLst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848528" y="3233024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75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The </a:t>
            </a:r>
            <a:r>
              <a:rPr lang="fi-FI" dirty="0" err="1"/>
              <a:t>project</a:t>
            </a:r>
            <a:r>
              <a:rPr lang="fi-FI" dirty="0"/>
              <a:t> </a:t>
            </a:r>
            <a:r>
              <a:rPr lang="fi-FI" dirty="0" err="1"/>
              <a:t>information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270571" y="1706688"/>
            <a:ext cx="10083229" cy="4161289"/>
          </a:xfrm>
        </p:spPr>
        <p:txBody>
          <a:bodyPr>
            <a:normAutofit/>
          </a:bodyPr>
          <a:lstStyle/>
          <a:p>
            <a:r>
              <a:rPr lang="en-US" sz="2400" dirty="0"/>
              <a:t>The project is funded by the Rural Development Program for Mainland Finland. </a:t>
            </a:r>
          </a:p>
          <a:p>
            <a:r>
              <a:rPr lang="en-US" sz="2400" dirty="0"/>
              <a:t>The project is managed and led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by HAMK Bio Research Unit. The project is implemented by HAMK Bio, HAMK Tech and HAMK Smart Research Units, and Natural Resources Institute Finland. </a:t>
            </a:r>
          </a:p>
          <a:p>
            <a:r>
              <a:rPr lang="en-US" sz="2400" dirty="0"/>
              <a:t>The project is one of twelve EIP Innovation Projects in Finland and part of the EU EIP-AGRI network.</a:t>
            </a:r>
            <a:endParaRPr lang="fi-FI" sz="2400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B1193977-D3C4-4DCB-818B-80ECD4097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400" y="4654475"/>
            <a:ext cx="9115200" cy="99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73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3BC58F0D-9553-4D4E-945A-46B5DCDF1C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89" b="4719"/>
          <a:stretch/>
        </p:blipFill>
        <p:spPr>
          <a:xfrm>
            <a:off x="10409006" y="171239"/>
            <a:ext cx="1319686" cy="158691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EED7463-5411-42A6-89C4-310BAC330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EIP-</a:t>
            </a:r>
            <a:r>
              <a:rPr lang="fi-FI" dirty="0" err="1"/>
              <a:t>agri</a:t>
            </a:r>
            <a:r>
              <a:rPr lang="fi-FI" dirty="0"/>
              <a:t> </a:t>
            </a:r>
            <a:r>
              <a:rPr lang="fi-FI" dirty="0" err="1"/>
              <a:t>innovation</a:t>
            </a:r>
            <a:r>
              <a:rPr lang="fi-FI" dirty="0"/>
              <a:t> </a:t>
            </a:r>
            <a:r>
              <a:rPr lang="fi-FI" dirty="0" err="1"/>
              <a:t>groups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4D0AA6F-55B9-4CF3-BA4C-38C65348C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135" y="1999943"/>
            <a:ext cx="10890492" cy="4161289"/>
          </a:xfrm>
        </p:spPr>
        <p:txBody>
          <a:bodyPr>
            <a:normAutofit/>
          </a:bodyPr>
          <a:lstStyle/>
          <a:p>
            <a:r>
              <a:rPr lang="en-US" sz="2400" dirty="0"/>
              <a:t>Innovation groups i.e. farmers, companies and researchers together, improve efficiency, productivity and sustainability of primary production.</a:t>
            </a:r>
          </a:p>
          <a:p>
            <a:r>
              <a:rPr lang="en-US" sz="2400" dirty="0"/>
              <a:t>EIP combines practical perspective and needs of farmers and knowledge of researchers.</a:t>
            </a:r>
          </a:p>
          <a:p>
            <a:r>
              <a:rPr lang="en-US" sz="2400" dirty="0"/>
              <a:t>The groups try to solve known existing challenges/problems together and give the information freely for common use.</a:t>
            </a:r>
          </a:p>
          <a:p>
            <a:r>
              <a:rPr lang="en-US" sz="2400" dirty="0"/>
              <a:t>EIP-funding always covers 100% of the cost – EIP is rather new way of funding in Finland – only 12 projects have been funded during this program period (2014-2020).</a:t>
            </a:r>
            <a:endParaRPr lang="fi-FI" sz="24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9A571A9-4440-4209-8167-A97135630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61232"/>
            <a:ext cx="4114800" cy="365125"/>
          </a:xfrm>
        </p:spPr>
        <p:txBody>
          <a:bodyPr/>
          <a:lstStyle/>
          <a:p>
            <a:r>
              <a:rPr lang="fi-FI" dirty="0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680056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02EBD298-5F06-4A9F-B6CA-D6C6698E77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962" y="4385251"/>
            <a:ext cx="1645165" cy="1233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A8ED9AC-4DAA-4059-B484-69D939CF5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The </a:t>
            </a:r>
            <a:r>
              <a:rPr lang="fi-FI" dirty="0" err="1"/>
              <a:t>project</a:t>
            </a:r>
            <a:r>
              <a:rPr lang="fi-FI" dirty="0"/>
              <a:t> </a:t>
            </a:r>
            <a:r>
              <a:rPr lang="fi-FI" dirty="0" err="1"/>
              <a:t>innovation</a:t>
            </a:r>
            <a:r>
              <a:rPr lang="fi-FI" dirty="0"/>
              <a:t> </a:t>
            </a:r>
            <a:r>
              <a:rPr lang="fi-FI" dirty="0" err="1"/>
              <a:t>group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8AC4F4F-AD11-4D17-9618-15A5200C4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106" y="1603718"/>
            <a:ext cx="8328439" cy="4237501"/>
          </a:xfrm>
        </p:spPr>
        <p:txBody>
          <a:bodyPr>
            <a:normAutofit fontScale="92500"/>
          </a:bodyPr>
          <a:lstStyle/>
          <a:p>
            <a:r>
              <a:rPr lang="en-US" sz="2600" dirty="0"/>
              <a:t>A total of 4 dairy farmers and baling contractors</a:t>
            </a:r>
            <a:endParaRPr lang="en-US" sz="2600" strike="sngStrike" dirty="0">
              <a:solidFill>
                <a:srgbClr val="FF0000"/>
              </a:solidFill>
            </a:endParaRPr>
          </a:p>
          <a:p>
            <a:pPr lvl="1"/>
            <a:r>
              <a:rPr lang="en-US" sz="2200" dirty="0"/>
              <a:t>Baler makers involved at the moment: Kuhn, </a:t>
            </a:r>
            <a:r>
              <a:rPr lang="en-US" sz="2200" dirty="0" err="1"/>
              <a:t>Agronic</a:t>
            </a:r>
            <a:r>
              <a:rPr lang="en-US" sz="2200" dirty="0"/>
              <a:t> and McHale </a:t>
            </a:r>
          </a:p>
          <a:p>
            <a:r>
              <a:rPr lang="fi-FI" sz="2600" dirty="0"/>
              <a:t>Häme </a:t>
            </a:r>
            <a:r>
              <a:rPr lang="fi-FI" sz="2600" dirty="0" err="1"/>
              <a:t>University</a:t>
            </a:r>
            <a:r>
              <a:rPr lang="fi-FI" sz="2600" dirty="0"/>
              <a:t> of </a:t>
            </a:r>
            <a:r>
              <a:rPr lang="fi-FI" sz="2600" dirty="0" err="1"/>
              <a:t>Applied</a:t>
            </a:r>
            <a:r>
              <a:rPr lang="fi-FI" sz="2600" dirty="0"/>
              <a:t> Sciences </a:t>
            </a:r>
          </a:p>
          <a:p>
            <a:pPr lvl="1"/>
            <a:r>
              <a:rPr lang="fi-FI" sz="2200" dirty="0"/>
              <a:t>HAMK </a:t>
            </a:r>
            <a:r>
              <a:rPr lang="fi-FI" sz="2200" dirty="0" err="1"/>
              <a:t>Bio</a:t>
            </a:r>
            <a:r>
              <a:rPr lang="fi-FI" sz="2200" dirty="0"/>
              <a:t>, Ilpo Pölönen, </a:t>
            </a:r>
            <a:r>
              <a:rPr lang="fi-FI" sz="2200" dirty="0" err="1"/>
              <a:t>project</a:t>
            </a:r>
            <a:r>
              <a:rPr lang="fi-FI" sz="2200" dirty="0"/>
              <a:t> </a:t>
            </a:r>
            <a:r>
              <a:rPr lang="fi-FI" sz="2200" dirty="0" err="1"/>
              <a:t>manager</a:t>
            </a:r>
            <a:r>
              <a:rPr lang="fi-FI" sz="2200" dirty="0"/>
              <a:t> and idea</a:t>
            </a:r>
            <a:endParaRPr lang="fi-FI" sz="2200" strike="sngStrike" dirty="0">
              <a:solidFill>
                <a:srgbClr val="FF0000"/>
              </a:solidFill>
            </a:endParaRPr>
          </a:p>
          <a:p>
            <a:pPr lvl="1"/>
            <a:r>
              <a:rPr lang="fi-FI" sz="2200" dirty="0"/>
              <a:t>HAMK Tech, Katariina Penttilä, automation and </a:t>
            </a:r>
            <a:r>
              <a:rPr lang="fi-FI" sz="2200" dirty="0" err="1"/>
              <a:t>measuring</a:t>
            </a:r>
            <a:r>
              <a:rPr lang="fi-FI" sz="2200" dirty="0"/>
              <a:t> </a:t>
            </a:r>
            <a:r>
              <a:rPr lang="fi-FI" sz="2200" dirty="0" err="1"/>
              <a:t>technique</a:t>
            </a:r>
            <a:endParaRPr lang="fi-FI" sz="2200" dirty="0"/>
          </a:p>
          <a:p>
            <a:pPr lvl="1"/>
            <a:r>
              <a:rPr lang="fi-FI" sz="2200" dirty="0"/>
              <a:t>HAMK Smart, Antti Juntunen, software and </a:t>
            </a:r>
            <a:r>
              <a:rPr lang="fi-FI" sz="2200" dirty="0" err="1"/>
              <a:t>architecture</a:t>
            </a:r>
            <a:endParaRPr lang="fi-FI" sz="2200" strike="sngStrike" dirty="0"/>
          </a:p>
          <a:p>
            <a:r>
              <a:rPr lang="fr-FR" sz="2600" dirty="0"/>
              <a:t>Luke (Natural </a:t>
            </a:r>
            <a:r>
              <a:rPr lang="fr-FR" sz="2600" dirty="0" err="1"/>
              <a:t>Resources</a:t>
            </a:r>
            <a:r>
              <a:rPr lang="fr-FR" sz="2600" dirty="0"/>
              <a:t> Institute)</a:t>
            </a:r>
          </a:p>
          <a:p>
            <a:pPr lvl="1"/>
            <a:r>
              <a:rPr lang="fr-FR" sz="2200" dirty="0"/>
              <a:t>Antti Suokannas, Agricultural technologies </a:t>
            </a:r>
          </a:p>
          <a:p>
            <a:r>
              <a:rPr lang="en-US" sz="2600" dirty="0"/>
              <a:t>In steering group </a:t>
            </a:r>
            <a:r>
              <a:rPr lang="en-US" sz="2600" dirty="0" err="1"/>
              <a:t>Piippo</a:t>
            </a:r>
            <a:r>
              <a:rPr lang="en-US" sz="2600" dirty="0"/>
              <a:t> </a:t>
            </a:r>
            <a:r>
              <a:rPr lang="en-US" sz="2600" dirty="0" err="1"/>
              <a:t>Oyj</a:t>
            </a:r>
            <a:endParaRPr lang="en-US" sz="2600" dirty="0"/>
          </a:p>
          <a:p>
            <a:pPr lvl="1"/>
            <a:r>
              <a:rPr lang="en-US" sz="2200" dirty="0"/>
              <a:t>Manufacturing and marketing of binding net</a:t>
            </a:r>
          </a:p>
          <a:p>
            <a:pPr lvl="1"/>
            <a:r>
              <a:rPr lang="en-US" sz="2200" dirty="0"/>
              <a:t>Exports nets to over 40 countries</a:t>
            </a:r>
          </a:p>
          <a:p>
            <a:pPr lvl="1"/>
            <a:endParaRPr lang="fr-FR" dirty="0"/>
          </a:p>
          <a:p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E2EBF71-BA44-4479-A3DC-7C1E33183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B4F92CBC-4EBC-44F0-B768-A85A6B1EC8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8" t="16929" r="22060" b="24653"/>
          <a:stretch/>
        </p:blipFill>
        <p:spPr>
          <a:xfrm>
            <a:off x="9287882" y="1536323"/>
            <a:ext cx="2475844" cy="1392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9F340EC5-D20B-460A-A14D-0F90CBEAAA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2" t="9445" b="14561"/>
          <a:stretch/>
        </p:blipFill>
        <p:spPr>
          <a:xfrm>
            <a:off x="9438661" y="2979523"/>
            <a:ext cx="2174286" cy="1405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0571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55B8206-2247-4753-8B78-26747CFDA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719"/>
            <a:ext cx="10515600" cy="1125728"/>
          </a:xfrm>
        </p:spPr>
        <p:txBody>
          <a:bodyPr/>
          <a:lstStyle/>
          <a:p>
            <a:pPr algn="ctr"/>
            <a:r>
              <a:rPr lang="en-US" dirty="0"/>
              <a:t>What do farmers want from the Digibale?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DE2A54C-CB0B-462B-990C-44E5A9B1F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710" y="1546849"/>
            <a:ext cx="11172290" cy="3996725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Improvement/automation of </a:t>
            </a:r>
            <a:r>
              <a:rPr lang="fi-FI" dirty="0" err="1"/>
              <a:t>bale</a:t>
            </a:r>
            <a:r>
              <a:rPr lang="fi-FI" dirty="0"/>
              <a:t> </a:t>
            </a:r>
            <a:r>
              <a:rPr lang="fi-FI" dirty="0" err="1"/>
              <a:t>storage</a:t>
            </a:r>
            <a:r>
              <a:rPr lang="fi-FI" dirty="0"/>
              <a:t> </a:t>
            </a:r>
            <a:r>
              <a:rPr lang="fi-FI" dirty="0" err="1"/>
              <a:t>managment</a:t>
            </a:r>
            <a:endParaRPr lang="fi-FI" dirty="0"/>
          </a:p>
          <a:p>
            <a:pPr lvl="1"/>
            <a:r>
              <a:rPr lang="en-US" dirty="0"/>
              <a:t>At the moment farmers marked amount of bales from the field parcel (somewhere)</a:t>
            </a:r>
          </a:p>
          <a:p>
            <a:pPr lvl="1"/>
            <a:r>
              <a:rPr lang="en-US" dirty="0"/>
              <a:t>File info stored in different ways than at the moment</a:t>
            </a:r>
          </a:p>
          <a:p>
            <a:pPr lvl="2"/>
            <a:r>
              <a:rPr lang="en-US" dirty="0"/>
              <a:t>At the moment spray paint + booklet by hand is time demanding</a:t>
            </a:r>
          </a:p>
          <a:p>
            <a:pPr lvl="2"/>
            <a:r>
              <a:rPr lang="en-US" dirty="0"/>
              <a:t>Digitization would be extremely important</a:t>
            </a:r>
          </a:p>
          <a:p>
            <a:pPr lvl="1"/>
            <a:r>
              <a:rPr lang="en-US" dirty="0"/>
              <a:t>Bookkeeping of crops is required by the law </a:t>
            </a:r>
          </a:p>
          <a:p>
            <a:r>
              <a:rPr lang="en-US" dirty="0"/>
              <a:t>Digitization and cloud services would help a lot</a:t>
            </a:r>
          </a:p>
          <a:p>
            <a:pPr lvl="1"/>
            <a:r>
              <a:rPr lang="en-US" dirty="0"/>
              <a:t>Real time documentation in the cloud would be great, it would save lot of time and work</a:t>
            </a:r>
          </a:p>
          <a:p>
            <a:pPr lvl="1"/>
            <a:r>
              <a:rPr lang="en-US" dirty="0"/>
              <a:t>Bales and their chemical composition, dry matter, feeding value!</a:t>
            </a:r>
          </a:p>
          <a:p>
            <a:pPr lvl="1"/>
            <a:r>
              <a:rPr lang="en-US" dirty="0"/>
              <a:t>Field parcel data, crop level in dry matter, D-value</a:t>
            </a:r>
          </a:p>
          <a:p>
            <a:pPr lvl="1"/>
            <a:r>
              <a:rPr lang="en-US" dirty="0"/>
              <a:t>Bale trade in the web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8851C2A-939C-41EA-8DC3-E53D20710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</p:spTree>
    <p:extLst>
      <p:ext uri="{BB962C8B-B14F-4D97-AF65-F5344CB8AC3E}">
        <p14:creationId xmlns:p14="http://schemas.microsoft.com/office/powerpoint/2010/main" val="2420109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B1A5CE2-FF8E-475F-9E85-D665D69C8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604" y="206778"/>
            <a:ext cx="10515600" cy="1105061"/>
          </a:xfrm>
        </p:spPr>
        <p:txBody>
          <a:bodyPr/>
          <a:lstStyle/>
          <a:p>
            <a:pPr algn="ctr"/>
            <a:r>
              <a:rPr lang="en-US" dirty="0"/>
              <a:t>The objectives of the project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2938F54-9C90-4515-8F2A-276AC586D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7876" y="1504951"/>
            <a:ext cx="10642744" cy="477823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Uses existing RFID technology to identify bales</a:t>
            </a:r>
            <a:endParaRPr lang="en-US" strike="sngStrike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Bale identification and tracking are required for a variety of reasons. In Finland, variation between bales is large.</a:t>
            </a:r>
          </a:p>
          <a:p>
            <a:pPr lvl="2"/>
            <a:r>
              <a:rPr lang="en-US" dirty="0"/>
              <a:t>Field parcels are small, hilly, forest on side of them, soil type changes, etc.</a:t>
            </a:r>
          </a:p>
          <a:p>
            <a:pPr lvl="2"/>
            <a:r>
              <a:rPr lang="en-US" dirty="0"/>
              <a:t>Marking of bales is undeveloped i.e. spray, color of cover plastic etc.</a:t>
            </a:r>
          </a:p>
          <a:p>
            <a:pPr lvl="2"/>
            <a:r>
              <a:rPr lang="en-US" dirty="0"/>
              <a:t>Bales are a common way to store feed (except bigger farms)</a:t>
            </a:r>
          </a:p>
          <a:p>
            <a:r>
              <a:rPr lang="en-US" dirty="0"/>
              <a:t>Sends the bale information to the cloud directly from the baler</a:t>
            </a:r>
          </a:p>
          <a:p>
            <a:r>
              <a:rPr lang="en-US" dirty="0"/>
              <a:t>Attaches unique information about baling time to the bales (sensors + open data)</a:t>
            </a:r>
          </a:p>
          <a:p>
            <a:r>
              <a:rPr lang="en-US" dirty="0"/>
              <a:t>Creates a digital bale warehouse and bale bookkeeping and farmer interface. Bale bookkeeping can include information about bales, such as:</a:t>
            </a:r>
          </a:p>
          <a:p>
            <a:pPr lvl="1"/>
            <a:r>
              <a:rPr lang="en-US" dirty="0"/>
              <a:t>Abnormalities, preservative depletion, unclean bale, etc.</a:t>
            </a:r>
          </a:p>
          <a:p>
            <a:pPr lvl="1"/>
            <a:r>
              <a:rPr lang="en-US" dirty="0"/>
              <a:t>Time of baling and weather conditions such as temperature and humidity</a:t>
            </a:r>
          </a:p>
          <a:p>
            <a:pPr lvl="1"/>
            <a:r>
              <a:rPr lang="en-US" dirty="0"/>
              <a:t>Silage analysis results</a:t>
            </a:r>
          </a:p>
          <a:p>
            <a:pPr lvl="1"/>
            <a:r>
              <a:rPr lang="en-US" dirty="0"/>
              <a:t>Baling area</a:t>
            </a:r>
          </a:p>
          <a:p>
            <a:pPr lvl="1"/>
            <a:r>
              <a:rPr lang="en-US" dirty="0"/>
              <a:t>Sensors information such as bale weight and dry matter content</a:t>
            </a:r>
          </a:p>
          <a:p>
            <a:pPr lvl="1"/>
            <a:endParaRPr lang="fi-FI" dirty="0"/>
          </a:p>
          <a:p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8404FB9-46D2-42CE-8384-990CE51D2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349F266-685F-4FAD-B941-8F5248118A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94" t="19129" r="29260" b="17004"/>
          <a:stretch/>
        </p:blipFill>
        <p:spPr>
          <a:xfrm>
            <a:off x="10228352" y="110032"/>
            <a:ext cx="1787704" cy="1784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4891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D1CB8B3-A375-420A-BC78-65BF0C8C9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objectives of the project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5E9B5B8-2DDB-487D-9501-AF784ACE3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232" y="1626180"/>
            <a:ext cx="10515600" cy="2948683"/>
          </a:xfrm>
        </p:spPr>
        <p:txBody>
          <a:bodyPr>
            <a:normAutofit/>
          </a:bodyPr>
          <a:lstStyle/>
          <a:p>
            <a:r>
              <a:rPr lang="en-US" sz="2400" dirty="0"/>
              <a:t>Managing bales in the cloud, adding attributes, information, statistics, and reporting</a:t>
            </a:r>
          </a:p>
          <a:p>
            <a:r>
              <a:rPr lang="en-US" sz="2400" dirty="0"/>
              <a:t>Pilot a bale exchange, online store for bales and baling plastic</a:t>
            </a:r>
          </a:p>
          <a:p>
            <a:pPr lvl="1"/>
            <a:r>
              <a:rPr lang="en-US" sz="2000" dirty="0"/>
              <a:t>farmers can buy and sell bales</a:t>
            </a:r>
          </a:p>
          <a:p>
            <a:pPr lvl="1"/>
            <a:r>
              <a:rPr lang="en-US" sz="2000" dirty="0"/>
              <a:t>visualize bale features</a:t>
            </a:r>
          </a:p>
          <a:p>
            <a:r>
              <a:rPr lang="en-US" sz="2400" dirty="0"/>
              <a:t>Maximize the feed use of bales</a:t>
            </a:r>
          </a:p>
          <a:p>
            <a:pPr lvl="1"/>
            <a:r>
              <a:rPr lang="en-US" sz="2000" dirty="0"/>
              <a:t>for example, devoid of normal bales are fed first</a:t>
            </a:r>
            <a:endParaRPr lang="fi-FI" sz="20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0B1F3B9-721E-4084-A0FC-5F55A8405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FB8ECA52-C7F5-4834-B8DF-7C854E2181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174" b="40329"/>
          <a:stretch/>
        </p:blipFill>
        <p:spPr>
          <a:xfrm>
            <a:off x="2564258" y="4688529"/>
            <a:ext cx="7063483" cy="1390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7620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Digibale solution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37659" y="1560744"/>
            <a:ext cx="8244155" cy="4161289"/>
          </a:xfrm>
        </p:spPr>
        <p:txBody>
          <a:bodyPr>
            <a:normAutofit/>
          </a:bodyPr>
          <a:lstStyle/>
          <a:p>
            <a:r>
              <a:rPr lang="en-US" sz="2600" dirty="0"/>
              <a:t>RFID-tag built in the binding net to individualize every bale</a:t>
            </a:r>
          </a:p>
          <a:p>
            <a:r>
              <a:rPr lang="fi-FI" sz="2600" dirty="0"/>
              <a:t>Advantages:</a:t>
            </a:r>
          </a:p>
          <a:p>
            <a:pPr lvl="1"/>
            <a:r>
              <a:rPr lang="fi-FI" sz="2200" dirty="0"/>
              <a:t>Proven </a:t>
            </a:r>
            <a:r>
              <a:rPr lang="fi-FI" sz="2200" dirty="0" err="1"/>
              <a:t>technology</a:t>
            </a:r>
            <a:r>
              <a:rPr lang="fi-FI" sz="2200" dirty="0"/>
              <a:t> in </a:t>
            </a:r>
            <a:r>
              <a:rPr lang="fi-FI" sz="2200" dirty="0" err="1"/>
              <a:t>different</a:t>
            </a:r>
            <a:r>
              <a:rPr lang="fi-FI" sz="2200" dirty="0"/>
              <a:t> </a:t>
            </a:r>
            <a:r>
              <a:rPr lang="fi-FI" sz="2200" dirty="0" err="1"/>
              <a:t>circumstances</a:t>
            </a:r>
            <a:r>
              <a:rPr lang="fi-FI" sz="2200" dirty="0"/>
              <a:t>, </a:t>
            </a:r>
            <a:r>
              <a:rPr lang="fi-FI" sz="2200" dirty="0" err="1"/>
              <a:t>durable</a:t>
            </a:r>
            <a:endParaRPr lang="fi-FI" sz="2200" dirty="0"/>
          </a:p>
          <a:p>
            <a:pPr lvl="1"/>
            <a:r>
              <a:rPr lang="en-US" sz="2200" dirty="0"/>
              <a:t>RFID-reading distance greater than </a:t>
            </a:r>
            <a:r>
              <a:rPr lang="en-US" sz="2200" dirty="0" err="1"/>
              <a:t>qr</a:t>
            </a:r>
            <a:r>
              <a:rPr lang="en-US" sz="2200" dirty="0"/>
              <a:t>- or barcode</a:t>
            </a:r>
          </a:p>
          <a:p>
            <a:pPr lvl="1"/>
            <a:r>
              <a:rPr lang="fi-FI" sz="2200" dirty="0"/>
              <a:t>Visibility </a:t>
            </a:r>
            <a:r>
              <a:rPr lang="fi-FI" sz="2200" dirty="0" err="1"/>
              <a:t>not</a:t>
            </a:r>
            <a:r>
              <a:rPr lang="fi-FI" sz="2200" dirty="0"/>
              <a:t> </a:t>
            </a:r>
            <a:r>
              <a:rPr lang="fi-FI" sz="2200" dirty="0" err="1"/>
              <a:t>needed</a:t>
            </a:r>
            <a:endParaRPr lang="fi-FI" sz="2200" dirty="0"/>
          </a:p>
          <a:p>
            <a:pPr lvl="1"/>
            <a:r>
              <a:rPr lang="fi-FI" sz="2200" dirty="0"/>
              <a:t>Safe </a:t>
            </a:r>
            <a:r>
              <a:rPr lang="fi-FI" sz="2200" dirty="0" err="1"/>
              <a:t>under</a:t>
            </a:r>
            <a:r>
              <a:rPr lang="fi-FI" sz="2200" dirty="0"/>
              <a:t> </a:t>
            </a:r>
            <a:r>
              <a:rPr lang="fi-FI" sz="2200" dirty="0" err="1"/>
              <a:t>the</a:t>
            </a:r>
            <a:r>
              <a:rPr lang="fi-FI" sz="2200" dirty="0"/>
              <a:t> </a:t>
            </a:r>
            <a:r>
              <a:rPr lang="fi-FI" sz="2200" dirty="0" err="1"/>
              <a:t>plastic</a:t>
            </a:r>
            <a:endParaRPr lang="fi-FI" sz="2200" dirty="0"/>
          </a:p>
          <a:p>
            <a:pPr lvl="1"/>
            <a:r>
              <a:rPr lang="en-US" sz="2200" dirty="0"/>
              <a:t>Tags are inexpensive and the price lowers</a:t>
            </a:r>
            <a:endParaRPr lang="en-US" sz="2200" dirty="0">
              <a:solidFill>
                <a:srgbClr val="FF0000"/>
              </a:solidFill>
            </a:endParaRPr>
          </a:p>
          <a:p>
            <a:pPr lvl="1"/>
            <a:r>
              <a:rPr lang="fi-FI" sz="2200" dirty="0"/>
              <a:t>Fast </a:t>
            </a:r>
            <a:r>
              <a:rPr lang="fi-FI" sz="2200" dirty="0" err="1"/>
              <a:t>reading</a:t>
            </a:r>
            <a:endParaRPr lang="fi-FI" sz="2200" dirty="0"/>
          </a:p>
          <a:p>
            <a:r>
              <a:rPr lang="fi-FI" sz="2600" dirty="0"/>
              <a:t>Disadvantages</a:t>
            </a:r>
          </a:p>
          <a:p>
            <a:pPr lvl="1"/>
            <a:r>
              <a:rPr lang="en-US" sz="2200" dirty="0"/>
              <a:t>No visibility, needs reader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89DC4144-F80D-4192-975C-553FD22F7B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773" y="1690688"/>
            <a:ext cx="2387742" cy="1492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EEE027AB-2540-4ECC-8179-61D7626D9C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814" y="3526607"/>
            <a:ext cx="2395662" cy="1497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5998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uorakulmio: Pyöristetyt kulmat 56">
            <a:extLst>
              <a:ext uri="{FF2B5EF4-FFF2-40B4-BE49-F238E27FC236}">
                <a16:creationId xmlns:a16="http://schemas.microsoft.com/office/drawing/2014/main" id="{86317BFB-724E-4160-A5F7-36928D5C9ADF}"/>
              </a:ext>
            </a:extLst>
          </p:cNvPr>
          <p:cNvSpPr/>
          <p:nvPr/>
        </p:nvSpPr>
        <p:spPr>
          <a:xfrm>
            <a:off x="8252114" y="2889293"/>
            <a:ext cx="2883837" cy="3433838"/>
          </a:xfrm>
          <a:prstGeom prst="roundRect">
            <a:avLst/>
          </a:prstGeom>
          <a:solidFill>
            <a:srgbClr val="8AB833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Kuva 39">
            <a:extLst>
              <a:ext uri="{FF2B5EF4-FFF2-40B4-BE49-F238E27FC236}">
                <a16:creationId xmlns:a16="http://schemas.microsoft.com/office/drawing/2014/main" id="{AB51E748-BBE9-4DF0-98C7-0A7061F5B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61565">
            <a:off x="951625" y="3035274"/>
            <a:ext cx="2466678" cy="2356558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4EBA5189-F63D-4590-A6A5-E50307BF2C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93" b="11888"/>
          <a:stretch/>
        </p:blipFill>
        <p:spPr>
          <a:xfrm>
            <a:off x="4429053" y="776207"/>
            <a:ext cx="3296036" cy="13864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112500"/>
          </a:effec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A01D4A1-D3B2-439D-9417-99F8E95C3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70864"/>
            <a:ext cx="10515600" cy="759610"/>
          </a:xfrm>
        </p:spPr>
        <p:txBody>
          <a:bodyPr/>
          <a:lstStyle/>
          <a:p>
            <a:pPr algn="ctr"/>
            <a:r>
              <a:rPr lang="fi-FI" dirty="0"/>
              <a:t>Digibale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C034917-5A98-4A0B-88F3-8CD3CDF63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32088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kiertotalousamk.fi</a:t>
            </a:r>
          </a:p>
        </p:txBody>
      </p:sp>
      <p:sp>
        <p:nvSpPr>
          <p:cNvPr id="7" name="Suorakulmio: Pyöristetyt kulmat 6">
            <a:extLst>
              <a:ext uri="{FF2B5EF4-FFF2-40B4-BE49-F238E27FC236}">
                <a16:creationId xmlns:a16="http://schemas.microsoft.com/office/drawing/2014/main" id="{956638B8-DEAE-47FB-BE39-19692317F5B3}"/>
              </a:ext>
            </a:extLst>
          </p:cNvPr>
          <p:cNvSpPr/>
          <p:nvPr/>
        </p:nvSpPr>
        <p:spPr>
          <a:xfrm>
            <a:off x="4455583" y="2741428"/>
            <a:ext cx="3241232" cy="3587453"/>
          </a:xfrm>
          <a:prstGeom prst="roundRect">
            <a:avLst/>
          </a:prstGeom>
          <a:solidFill>
            <a:srgbClr val="4AB5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FC54D53B-0432-4304-8085-4509916308BD}"/>
              </a:ext>
            </a:extLst>
          </p:cNvPr>
          <p:cNvSpPr txBox="1"/>
          <p:nvPr/>
        </p:nvSpPr>
        <p:spPr>
          <a:xfrm>
            <a:off x="4648514" y="2783701"/>
            <a:ext cx="29440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Digibale </a:t>
            </a:r>
            <a:r>
              <a:rPr kumimoji="0" lang="fi-FI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</a:t>
            </a: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sends</a:t>
            </a: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individual</a:t>
            </a: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data of </a:t>
            </a:r>
            <a:r>
              <a:rPr kumimoji="0" lang="fi-FI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bales</a:t>
            </a:r>
            <a:endParaRPr kumimoji="0" lang="fi-FI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  <a:endParaRPr kumimoji="0" lang="fi-FI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GPS-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dropping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point</a:t>
            </a:r>
            <a:endParaRPr kumimoji="0" lang="fi-FI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Air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RH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Special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remarks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operator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Weight sensor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Dry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matter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sensor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</a:t>
            </a:r>
            <a:r>
              <a:rPr kumimoji="0" lang="fi-FI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combined</a:t>
            </a: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</a:t>
            </a: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</a:t>
            </a: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sources</a:t>
            </a: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fi-FI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D-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digestibility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organic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matter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Weather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station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information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open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</a:t>
            </a:r>
            <a:endParaRPr kumimoji="0" lang="fi-FI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Field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parcel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info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e.g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area</a:t>
            </a:r>
            <a:endParaRPr kumimoji="0" lang="fi-FI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results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afterwards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straigtht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database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Basic </a:t>
            </a:r>
            <a:r>
              <a:rPr kumimoji="0" lang="fi-FI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</a:t>
            </a: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based</a:t>
            </a: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sensor data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Values, tables, graphics calculated from a digital database</a:t>
            </a:r>
            <a:endParaRPr kumimoji="0" lang="fi-FI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F63E5718-234C-4C28-912C-6B97D26D13F4}"/>
              </a:ext>
            </a:extLst>
          </p:cNvPr>
          <p:cNvSpPr/>
          <p:nvPr/>
        </p:nvSpPr>
        <p:spPr>
          <a:xfrm>
            <a:off x="4499249" y="2206771"/>
            <a:ext cx="3204948" cy="551522"/>
          </a:xfrm>
          <a:prstGeom prst="roundRect">
            <a:avLst/>
          </a:prstGeom>
          <a:solidFill>
            <a:srgbClr val="4AB5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Own </a:t>
            </a:r>
            <a:r>
              <a:rPr kumimoji="0" lang="fi-FI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farm</a:t>
            </a: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information</a:t>
            </a:r>
            <a:endParaRPr kumimoji="0" lang="fi-FI" sz="1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identification</a:t>
            </a: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</a:t>
            </a:r>
            <a:endParaRPr kumimoji="0" lang="fi-FI" sz="1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6825E658-70DE-46B3-80DF-9A261524738F}"/>
              </a:ext>
            </a:extLst>
          </p:cNvPr>
          <p:cNvSpPr/>
          <p:nvPr/>
        </p:nvSpPr>
        <p:spPr>
          <a:xfrm>
            <a:off x="4491086" y="828548"/>
            <a:ext cx="3228080" cy="1279843"/>
          </a:xfrm>
          <a:prstGeom prst="roundRect">
            <a:avLst/>
          </a:prstGeom>
          <a:solidFill>
            <a:srgbClr val="4AB5C4">
              <a:alpha val="5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B0D162D4-6595-47C0-A509-DAB9A71F8D34}"/>
              </a:ext>
            </a:extLst>
          </p:cNvPr>
          <p:cNvCxnSpPr>
            <a:cxnSpLocks/>
          </p:cNvCxnSpPr>
          <p:nvPr/>
        </p:nvCxnSpPr>
        <p:spPr>
          <a:xfrm flipH="1">
            <a:off x="4429053" y="1096080"/>
            <a:ext cx="57051" cy="51350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Kuva 16">
            <a:extLst>
              <a:ext uri="{FF2B5EF4-FFF2-40B4-BE49-F238E27FC236}">
                <a16:creationId xmlns:a16="http://schemas.microsoft.com/office/drawing/2014/main" id="{299F6BCC-B40B-4133-A711-2B2DD8081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6242" y="1006479"/>
            <a:ext cx="1409486" cy="917973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E43ED0E6-06D8-4C67-9658-7CAC43B88F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288" y="3149377"/>
            <a:ext cx="817846" cy="785774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940E72C7-CA6B-442E-AEEA-8D8BA690D8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721" y="3231499"/>
            <a:ext cx="1139333" cy="716151"/>
          </a:xfrm>
          <a:prstGeom prst="rect">
            <a:avLst/>
          </a:prstGeom>
        </p:spPr>
      </p:pic>
      <p:pic>
        <p:nvPicPr>
          <p:cNvPr id="23" name="Kuva 22">
            <a:extLst>
              <a:ext uri="{FF2B5EF4-FFF2-40B4-BE49-F238E27FC236}">
                <a16:creationId xmlns:a16="http://schemas.microsoft.com/office/drawing/2014/main" id="{9FDA7D56-8305-4083-BBFF-AF8EC59448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359" y="4663299"/>
            <a:ext cx="1139704" cy="649102"/>
          </a:xfrm>
          <a:prstGeom prst="rect">
            <a:avLst/>
          </a:prstGeom>
        </p:spPr>
      </p:pic>
      <p:pic>
        <p:nvPicPr>
          <p:cNvPr id="25" name="Kuva 24">
            <a:extLst>
              <a:ext uri="{FF2B5EF4-FFF2-40B4-BE49-F238E27FC236}">
                <a16:creationId xmlns:a16="http://schemas.microsoft.com/office/drawing/2014/main" id="{5589E769-AA00-45FB-A8C0-D89DC1BDA7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841" y="2433259"/>
            <a:ext cx="1599314" cy="704175"/>
          </a:xfrm>
          <a:prstGeom prst="rect">
            <a:avLst/>
          </a:prstGeom>
        </p:spPr>
      </p:pic>
      <p:pic>
        <p:nvPicPr>
          <p:cNvPr id="27" name="Kuva 26">
            <a:extLst>
              <a:ext uri="{FF2B5EF4-FFF2-40B4-BE49-F238E27FC236}">
                <a16:creationId xmlns:a16="http://schemas.microsoft.com/office/drawing/2014/main" id="{9FF3EC1E-F5B5-4D70-8170-9F22A210DC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7" y="3714947"/>
            <a:ext cx="1276693" cy="797933"/>
          </a:xfrm>
          <a:prstGeom prst="rect">
            <a:avLst/>
          </a:prstGeom>
        </p:spPr>
      </p:pic>
      <p:pic>
        <p:nvPicPr>
          <p:cNvPr id="29" name="Kuva 28">
            <a:extLst>
              <a:ext uri="{FF2B5EF4-FFF2-40B4-BE49-F238E27FC236}">
                <a16:creationId xmlns:a16="http://schemas.microsoft.com/office/drawing/2014/main" id="{E30AAA61-9B86-4137-BDA1-191541B9B2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34" y="1433498"/>
            <a:ext cx="1195831" cy="377631"/>
          </a:xfrm>
          <a:prstGeom prst="rect">
            <a:avLst/>
          </a:prstGeom>
        </p:spPr>
      </p:pic>
      <p:pic>
        <p:nvPicPr>
          <p:cNvPr id="31" name="Kuva 30">
            <a:extLst>
              <a:ext uri="{FF2B5EF4-FFF2-40B4-BE49-F238E27FC236}">
                <a16:creationId xmlns:a16="http://schemas.microsoft.com/office/drawing/2014/main" id="{B1453DD2-DB75-4E1C-ACA2-F1B158B2CF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274" y="3995370"/>
            <a:ext cx="1470394" cy="716151"/>
          </a:xfrm>
          <a:prstGeom prst="rect">
            <a:avLst/>
          </a:prstGeom>
        </p:spPr>
      </p:pic>
      <p:pic>
        <p:nvPicPr>
          <p:cNvPr id="34" name="Kuva 33">
            <a:extLst>
              <a:ext uri="{FF2B5EF4-FFF2-40B4-BE49-F238E27FC236}">
                <a16:creationId xmlns:a16="http://schemas.microsoft.com/office/drawing/2014/main" id="{8359564A-4214-4A91-A0F0-F618F7A4D6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6593" y="2939000"/>
            <a:ext cx="2019166" cy="1277953"/>
          </a:xfrm>
          <a:prstGeom prst="rect">
            <a:avLst/>
          </a:prstGeom>
        </p:spPr>
      </p:pic>
      <p:pic>
        <p:nvPicPr>
          <p:cNvPr id="35" name="Kuva 34">
            <a:extLst>
              <a:ext uri="{FF2B5EF4-FFF2-40B4-BE49-F238E27FC236}">
                <a16:creationId xmlns:a16="http://schemas.microsoft.com/office/drawing/2014/main" id="{1544D489-9D21-4D4A-9EB0-416D9BF7ADA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55838" y="4535154"/>
            <a:ext cx="1482229" cy="830323"/>
          </a:xfrm>
          <a:prstGeom prst="rect">
            <a:avLst/>
          </a:prstGeom>
        </p:spPr>
      </p:pic>
      <p:pic>
        <p:nvPicPr>
          <p:cNvPr id="37" name="Kuva 36">
            <a:extLst>
              <a:ext uri="{FF2B5EF4-FFF2-40B4-BE49-F238E27FC236}">
                <a16:creationId xmlns:a16="http://schemas.microsoft.com/office/drawing/2014/main" id="{775D2536-D39A-4104-870E-454F289914A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0675" y="3237771"/>
            <a:ext cx="883997" cy="438950"/>
          </a:xfrm>
          <a:prstGeom prst="rect">
            <a:avLst/>
          </a:prstGeom>
        </p:spPr>
      </p:pic>
      <p:pic>
        <p:nvPicPr>
          <p:cNvPr id="38" name="Kuva 37">
            <a:extLst>
              <a:ext uri="{FF2B5EF4-FFF2-40B4-BE49-F238E27FC236}">
                <a16:creationId xmlns:a16="http://schemas.microsoft.com/office/drawing/2014/main" id="{3F5E891E-603C-493D-9CD8-3765B5B4BCC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81826" y="4293405"/>
            <a:ext cx="1418811" cy="963721"/>
          </a:xfrm>
          <a:prstGeom prst="rect">
            <a:avLst/>
          </a:prstGeom>
        </p:spPr>
      </p:pic>
      <p:pic>
        <p:nvPicPr>
          <p:cNvPr id="39" name="Kuva 38">
            <a:extLst>
              <a:ext uri="{FF2B5EF4-FFF2-40B4-BE49-F238E27FC236}">
                <a16:creationId xmlns:a16="http://schemas.microsoft.com/office/drawing/2014/main" id="{2F35900A-C4A1-482F-98EB-4F7E7F9D082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7542" y="1922111"/>
            <a:ext cx="926672" cy="432854"/>
          </a:xfrm>
          <a:prstGeom prst="rect">
            <a:avLst/>
          </a:prstGeom>
        </p:spPr>
      </p:pic>
      <p:sp>
        <p:nvSpPr>
          <p:cNvPr id="42" name="Tekstiruutu 41">
            <a:extLst>
              <a:ext uri="{FF2B5EF4-FFF2-40B4-BE49-F238E27FC236}">
                <a16:creationId xmlns:a16="http://schemas.microsoft.com/office/drawing/2014/main" id="{24A793F2-C19A-4E36-BAD2-5909ED578697}"/>
              </a:ext>
            </a:extLst>
          </p:cNvPr>
          <p:cNvSpPr txBox="1"/>
          <p:nvPr/>
        </p:nvSpPr>
        <p:spPr>
          <a:xfrm>
            <a:off x="2548472" y="2370075"/>
            <a:ext cx="1520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Digibaler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Kuva 42">
            <a:extLst>
              <a:ext uri="{FF2B5EF4-FFF2-40B4-BE49-F238E27FC236}">
                <a16:creationId xmlns:a16="http://schemas.microsoft.com/office/drawing/2014/main" id="{FCA60660-E2B9-46F3-85E2-82983EF36E8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65315" y="4368846"/>
            <a:ext cx="310923" cy="201185"/>
          </a:xfrm>
          <a:prstGeom prst="rect">
            <a:avLst/>
          </a:prstGeom>
        </p:spPr>
      </p:pic>
      <p:cxnSp>
        <p:nvCxnSpPr>
          <p:cNvPr id="46" name="Suora nuoliyhdysviiva 45">
            <a:extLst>
              <a:ext uri="{FF2B5EF4-FFF2-40B4-BE49-F238E27FC236}">
                <a16:creationId xmlns:a16="http://schemas.microsoft.com/office/drawing/2014/main" id="{A580E8F6-324D-4D07-A26B-EB56E6EF77B3}"/>
              </a:ext>
            </a:extLst>
          </p:cNvPr>
          <p:cNvCxnSpPr>
            <a:cxnSpLocks/>
          </p:cNvCxnSpPr>
          <p:nvPr/>
        </p:nvCxnSpPr>
        <p:spPr>
          <a:xfrm>
            <a:off x="3781937" y="4033395"/>
            <a:ext cx="0" cy="52002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uora nuoliyhdysviiva 47">
            <a:extLst>
              <a:ext uri="{FF2B5EF4-FFF2-40B4-BE49-F238E27FC236}">
                <a16:creationId xmlns:a16="http://schemas.microsoft.com/office/drawing/2014/main" id="{44B84103-7F04-4F37-85E2-46B5BB923F74}"/>
              </a:ext>
            </a:extLst>
          </p:cNvPr>
          <p:cNvCxnSpPr>
            <a:cxnSpLocks/>
          </p:cNvCxnSpPr>
          <p:nvPr/>
        </p:nvCxnSpPr>
        <p:spPr>
          <a:xfrm flipH="1">
            <a:off x="2513026" y="4097595"/>
            <a:ext cx="158188" cy="2188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uora nuoliyhdysviiva 49">
            <a:extLst>
              <a:ext uri="{FF2B5EF4-FFF2-40B4-BE49-F238E27FC236}">
                <a16:creationId xmlns:a16="http://schemas.microsoft.com/office/drawing/2014/main" id="{A266E55F-4DC1-4EBE-A804-B9AD7843345E}"/>
              </a:ext>
            </a:extLst>
          </p:cNvPr>
          <p:cNvCxnSpPr>
            <a:endCxn id="37" idx="3"/>
          </p:cNvCxnSpPr>
          <p:nvPr/>
        </p:nvCxnSpPr>
        <p:spPr>
          <a:xfrm flipH="1">
            <a:off x="1884672" y="3399092"/>
            <a:ext cx="380549" cy="581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kstiruutu 50">
            <a:extLst>
              <a:ext uri="{FF2B5EF4-FFF2-40B4-BE49-F238E27FC236}">
                <a16:creationId xmlns:a16="http://schemas.microsoft.com/office/drawing/2014/main" id="{7B6781FB-32B3-4B86-8998-694B3BD21269}"/>
              </a:ext>
            </a:extLst>
          </p:cNvPr>
          <p:cNvSpPr txBox="1"/>
          <p:nvPr/>
        </p:nvSpPr>
        <p:spPr>
          <a:xfrm>
            <a:off x="2164995" y="1349250"/>
            <a:ext cx="1282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data </a:t>
            </a:r>
          </a:p>
        </p:txBody>
      </p:sp>
      <p:sp>
        <p:nvSpPr>
          <p:cNvPr id="55" name="Tekstiruutu 54">
            <a:extLst>
              <a:ext uri="{FF2B5EF4-FFF2-40B4-BE49-F238E27FC236}">
                <a16:creationId xmlns:a16="http://schemas.microsoft.com/office/drawing/2014/main" id="{B4260368-2547-4D9D-9EF4-642E52D944CE}"/>
              </a:ext>
            </a:extLst>
          </p:cNvPr>
          <p:cNvSpPr txBox="1"/>
          <p:nvPr/>
        </p:nvSpPr>
        <p:spPr>
          <a:xfrm>
            <a:off x="4931745" y="1019655"/>
            <a:ext cx="2339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BALE DATABASE</a:t>
            </a:r>
          </a:p>
        </p:txBody>
      </p:sp>
      <p:pic>
        <p:nvPicPr>
          <p:cNvPr id="58" name="Kuva 57">
            <a:extLst>
              <a:ext uri="{FF2B5EF4-FFF2-40B4-BE49-F238E27FC236}">
                <a16:creationId xmlns:a16="http://schemas.microsoft.com/office/drawing/2014/main" id="{F4FC0FD0-044D-4668-BF3C-5B453D73488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14074" y="274491"/>
            <a:ext cx="1944793" cy="853514"/>
          </a:xfrm>
          <a:prstGeom prst="rect">
            <a:avLst/>
          </a:prstGeom>
        </p:spPr>
      </p:pic>
      <p:sp>
        <p:nvSpPr>
          <p:cNvPr id="60" name="Vuokaaviosymboli: Asettelu 59">
            <a:extLst>
              <a:ext uri="{FF2B5EF4-FFF2-40B4-BE49-F238E27FC236}">
                <a16:creationId xmlns:a16="http://schemas.microsoft.com/office/drawing/2014/main" id="{E5405ACC-597E-4CBA-B2BA-FE7E4ECC5A3D}"/>
              </a:ext>
            </a:extLst>
          </p:cNvPr>
          <p:cNvSpPr/>
          <p:nvPr/>
        </p:nvSpPr>
        <p:spPr>
          <a:xfrm>
            <a:off x="9704274" y="1118159"/>
            <a:ext cx="2309185" cy="1160469"/>
          </a:xfrm>
          <a:prstGeom prst="flowChartPreparation">
            <a:avLst/>
          </a:prstGeom>
          <a:solidFill>
            <a:srgbClr val="4AB5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Tekstiruutu 60">
            <a:extLst>
              <a:ext uri="{FF2B5EF4-FFF2-40B4-BE49-F238E27FC236}">
                <a16:creationId xmlns:a16="http://schemas.microsoft.com/office/drawing/2014/main" id="{6AAA0CDB-0106-4751-AEB3-76E048DB97B6}"/>
              </a:ext>
            </a:extLst>
          </p:cNvPr>
          <p:cNvSpPr txBox="1"/>
          <p:nvPr/>
        </p:nvSpPr>
        <p:spPr>
          <a:xfrm>
            <a:off x="10142053" y="1118159"/>
            <a:ext cx="1493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€ Webstore of bales €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(+used plastics)</a:t>
            </a:r>
            <a:endParaRPr kumimoji="0" lang="fi-FI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Suorakulmio: Pyöristetyt kulmat 61">
            <a:extLst>
              <a:ext uri="{FF2B5EF4-FFF2-40B4-BE49-F238E27FC236}">
                <a16:creationId xmlns:a16="http://schemas.microsoft.com/office/drawing/2014/main" id="{313315C6-0C87-433C-8D13-5275A642515D}"/>
              </a:ext>
            </a:extLst>
          </p:cNvPr>
          <p:cNvSpPr/>
          <p:nvPr/>
        </p:nvSpPr>
        <p:spPr>
          <a:xfrm>
            <a:off x="8532828" y="2390174"/>
            <a:ext cx="2223684" cy="690143"/>
          </a:xfrm>
          <a:prstGeom prst="roundRect">
            <a:avLst/>
          </a:prstGeom>
          <a:solidFill>
            <a:srgbClr val="8AB833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Farm management and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planning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4" name="Kuva 63">
            <a:extLst>
              <a:ext uri="{FF2B5EF4-FFF2-40B4-BE49-F238E27FC236}">
                <a16:creationId xmlns:a16="http://schemas.microsoft.com/office/drawing/2014/main" id="{616F2F9E-3E42-4A84-935C-4A6C9B60B27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48831" y="5355827"/>
            <a:ext cx="1690401" cy="933505"/>
          </a:xfrm>
          <a:prstGeom prst="rect">
            <a:avLst/>
          </a:prstGeom>
        </p:spPr>
      </p:pic>
      <p:pic>
        <p:nvPicPr>
          <p:cNvPr id="65" name="Kuva 64">
            <a:extLst>
              <a:ext uri="{FF2B5EF4-FFF2-40B4-BE49-F238E27FC236}">
                <a16:creationId xmlns:a16="http://schemas.microsoft.com/office/drawing/2014/main" id="{2387847E-7E52-4B3F-B3C5-DB9EFD02D07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79275" y="4679605"/>
            <a:ext cx="1069597" cy="589370"/>
          </a:xfrm>
          <a:prstGeom prst="rect">
            <a:avLst/>
          </a:prstGeom>
        </p:spPr>
      </p:pic>
      <p:pic>
        <p:nvPicPr>
          <p:cNvPr id="66" name="Kuva 65">
            <a:extLst>
              <a:ext uri="{FF2B5EF4-FFF2-40B4-BE49-F238E27FC236}">
                <a16:creationId xmlns:a16="http://schemas.microsoft.com/office/drawing/2014/main" id="{1C54CEEB-3C42-421C-ABFE-4A6BCA7E073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1024491">
            <a:off x="2138260" y="1464255"/>
            <a:ext cx="2796437" cy="1339086"/>
          </a:xfrm>
          <a:prstGeom prst="rect">
            <a:avLst/>
          </a:prstGeom>
        </p:spPr>
      </p:pic>
      <p:pic>
        <p:nvPicPr>
          <p:cNvPr id="41" name="Kuva 40">
            <a:extLst>
              <a:ext uri="{FF2B5EF4-FFF2-40B4-BE49-F238E27FC236}">
                <a16:creationId xmlns:a16="http://schemas.microsoft.com/office/drawing/2014/main" id="{5465F366-1588-4C99-B96D-031250B7624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974986">
            <a:off x="1272814" y="1830361"/>
            <a:ext cx="1129706" cy="977475"/>
          </a:xfrm>
          <a:prstGeom prst="rect">
            <a:avLst/>
          </a:prstGeom>
        </p:spPr>
      </p:pic>
      <p:pic>
        <p:nvPicPr>
          <p:cNvPr id="67" name="Kuva 66">
            <a:extLst>
              <a:ext uri="{FF2B5EF4-FFF2-40B4-BE49-F238E27FC236}">
                <a16:creationId xmlns:a16="http://schemas.microsoft.com/office/drawing/2014/main" id="{1F3D615A-E793-4F46-9ADC-CE42C5231BC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20699273">
            <a:off x="4452998" y="1706617"/>
            <a:ext cx="999831" cy="707197"/>
          </a:xfrm>
          <a:prstGeom prst="rect">
            <a:avLst/>
          </a:prstGeom>
        </p:spPr>
      </p:pic>
      <p:pic>
        <p:nvPicPr>
          <p:cNvPr id="68" name="Kuva 67">
            <a:extLst>
              <a:ext uri="{FF2B5EF4-FFF2-40B4-BE49-F238E27FC236}">
                <a16:creationId xmlns:a16="http://schemas.microsoft.com/office/drawing/2014/main" id="{84EB9A78-843F-4F20-8BD7-B41D544F69C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541868" y="739114"/>
            <a:ext cx="1420491" cy="688908"/>
          </a:xfrm>
          <a:prstGeom prst="rect">
            <a:avLst/>
          </a:prstGeom>
        </p:spPr>
      </p:pic>
      <p:pic>
        <p:nvPicPr>
          <p:cNvPr id="69" name="Kuva 68">
            <a:extLst>
              <a:ext uri="{FF2B5EF4-FFF2-40B4-BE49-F238E27FC236}">
                <a16:creationId xmlns:a16="http://schemas.microsoft.com/office/drawing/2014/main" id="{9836ED3A-6A5C-4C4F-ACEF-DABDCF33899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882256" y="516077"/>
            <a:ext cx="853514" cy="749873"/>
          </a:xfrm>
          <a:prstGeom prst="rect">
            <a:avLst/>
          </a:prstGeom>
        </p:spPr>
      </p:pic>
      <p:pic>
        <p:nvPicPr>
          <p:cNvPr id="70" name="Kuva 69">
            <a:extLst>
              <a:ext uri="{FF2B5EF4-FFF2-40B4-BE49-F238E27FC236}">
                <a16:creationId xmlns:a16="http://schemas.microsoft.com/office/drawing/2014/main" id="{12AA3F47-0FA7-48EF-A03B-781D166DCA8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81587">
            <a:off x="11130293" y="1954131"/>
            <a:ext cx="957335" cy="1608323"/>
          </a:xfrm>
          <a:prstGeom prst="rect">
            <a:avLst/>
          </a:prstGeom>
        </p:spPr>
      </p:pic>
      <p:pic>
        <p:nvPicPr>
          <p:cNvPr id="71" name="Kuva 70">
            <a:extLst>
              <a:ext uri="{FF2B5EF4-FFF2-40B4-BE49-F238E27FC236}">
                <a16:creationId xmlns:a16="http://schemas.microsoft.com/office/drawing/2014/main" id="{17626D5D-31D6-4684-86D2-4EEE01272EA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rot="1482594">
            <a:off x="11004783" y="1909573"/>
            <a:ext cx="459764" cy="1393200"/>
          </a:xfrm>
          <a:prstGeom prst="rect">
            <a:avLst/>
          </a:prstGeom>
        </p:spPr>
      </p:pic>
      <p:pic>
        <p:nvPicPr>
          <p:cNvPr id="72" name="Kuva 71">
            <a:extLst>
              <a:ext uri="{FF2B5EF4-FFF2-40B4-BE49-F238E27FC236}">
                <a16:creationId xmlns:a16="http://schemas.microsoft.com/office/drawing/2014/main" id="{7FD686D1-2E4D-4C73-B67A-1CE97677CFA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1084129" y="2454930"/>
            <a:ext cx="829464" cy="556926"/>
          </a:xfrm>
          <a:prstGeom prst="rect">
            <a:avLst/>
          </a:prstGeom>
        </p:spPr>
      </p:pic>
      <p:pic>
        <p:nvPicPr>
          <p:cNvPr id="73" name="Kuva 72">
            <a:extLst>
              <a:ext uri="{FF2B5EF4-FFF2-40B4-BE49-F238E27FC236}">
                <a16:creationId xmlns:a16="http://schemas.microsoft.com/office/drawing/2014/main" id="{AD96DE63-47CE-4DF5-AE99-EBBE3A030DF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rot="20859695">
            <a:off x="7529874" y="2452612"/>
            <a:ext cx="786452" cy="1066892"/>
          </a:xfrm>
          <a:prstGeom prst="rect">
            <a:avLst/>
          </a:prstGeom>
        </p:spPr>
      </p:pic>
      <p:pic>
        <p:nvPicPr>
          <p:cNvPr id="74" name="Kuva 73">
            <a:extLst>
              <a:ext uri="{FF2B5EF4-FFF2-40B4-BE49-F238E27FC236}">
                <a16:creationId xmlns:a16="http://schemas.microsoft.com/office/drawing/2014/main" id="{7CBEE6D2-8079-41FB-A6D8-A5682FB4298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rot="21012365">
            <a:off x="7648163" y="2227519"/>
            <a:ext cx="896190" cy="1085182"/>
          </a:xfrm>
          <a:prstGeom prst="rect">
            <a:avLst/>
          </a:prstGeom>
        </p:spPr>
      </p:pic>
      <p:pic>
        <p:nvPicPr>
          <p:cNvPr id="75" name="Kuva 74">
            <a:extLst>
              <a:ext uri="{FF2B5EF4-FFF2-40B4-BE49-F238E27FC236}">
                <a16:creationId xmlns:a16="http://schemas.microsoft.com/office/drawing/2014/main" id="{B26C2660-A651-4EF0-B8B5-4C81D5A85ED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691234" y="2534893"/>
            <a:ext cx="645106" cy="722519"/>
          </a:xfrm>
          <a:prstGeom prst="rect">
            <a:avLst/>
          </a:prstGeom>
        </p:spPr>
      </p:pic>
      <p:sp>
        <p:nvSpPr>
          <p:cNvPr id="4" name="Suorakulmio: Pyöristetyt kulmat 3">
            <a:extLst>
              <a:ext uri="{FF2B5EF4-FFF2-40B4-BE49-F238E27FC236}">
                <a16:creationId xmlns:a16="http://schemas.microsoft.com/office/drawing/2014/main" id="{177102AD-9E54-4512-B748-F1074779F89E}"/>
              </a:ext>
            </a:extLst>
          </p:cNvPr>
          <p:cNvSpPr/>
          <p:nvPr/>
        </p:nvSpPr>
        <p:spPr>
          <a:xfrm>
            <a:off x="2548472" y="338469"/>
            <a:ext cx="1496044" cy="573604"/>
          </a:xfrm>
          <a:prstGeom prst="roundRect">
            <a:avLst/>
          </a:prstGeom>
          <a:solidFill>
            <a:srgbClr val="4AB5C4"/>
          </a:solidFill>
          <a:ln>
            <a:solidFill>
              <a:srgbClr val="4AB5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rgbClr val="FFFF00"/>
                </a:solidFill>
                <a:highlight>
                  <a:srgbClr val="4AB5C4"/>
                </a:highlight>
              </a:rPr>
              <a:t>Peltolohkot.fi</a:t>
            </a:r>
            <a:endParaRPr lang="fi-FI" dirty="0">
              <a:solidFill>
                <a:srgbClr val="FFFF00"/>
              </a:solidFill>
              <a:highlight>
                <a:srgbClr val="4AB5C4"/>
              </a:highlight>
            </a:endParaRPr>
          </a:p>
        </p:txBody>
      </p:sp>
      <p:sp>
        <p:nvSpPr>
          <p:cNvPr id="11" name="Nuoli: Kaareva alas 10">
            <a:extLst>
              <a:ext uri="{FF2B5EF4-FFF2-40B4-BE49-F238E27FC236}">
                <a16:creationId xmlns:a16="http://schemas.microsoft.com/office/drawing/2014/main" id="{8E5DB903-3DDA-47C4-A31D-8AFD9AF550FB}"/>
              </a:ext>
            </a:extLst>
          </p:cNvPr>
          <p:cNvSpPr/>
          <p:nvPr/>
        </p:nvSpPr>
        <p:spPr>
          <a:xfrm rot="2088552">
            <a:off x="3890903" y="486621"/>
            <a:ext cx="1022061" cy="292217"/>
          </a:xfrm>
          <a:prstGeom prst="curvedDown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E79B3451-64D1-4F5E-A06C-FF83DACE7CB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 rot="16872357">
            <a:off x="4138962" y="335649"/>
            <a:ext cx="587270" cy="51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09157"/>
      </p:ext>
    </p:extLst>
  </p:cSld>
  <p:clrMapOvr>
    <a:masterClrMapping/>
  </p:clrMapOvr>
</p:sld>
</file>

<file path=ppt/theme/theme1.xml><?xml version="1.0" encoding="utf-8"?>
<a:theme xmlns:a="http://schemas.openxmlformats.org/drawingml/2006/main" name="1_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844F74372C55FE4B821D5F2378F4B2BA" ma:contentTypeVersion="1" ma:contentTypeDescription="Luo uusi asiakirja." ma:contentTypeScope="" ma:versionID="822fe6b422b8dec44a40602c4233d47b">
  <xsd:schema xmlns:xsd="http://www.w3.org/2001/XMLSchema" xmlns:xs="http://www.w3.org/2001/XMLSchema" xmlns:p="http://schemas.microsoft.com/office/2006/metadata/properties" xmlns:ns2="76865ef9-df32-4c37-ae45-f9784eb47bff" xmlns:ns3="7e9e6169-ad39-4139-80cb-366121f0def0" targetNamespace="http://schemas.microsoft.com/office/2006/metadata/properties" ma:root="true" ma:fieldsID="6eb707645daa25c755dded653de544e8" ns2:_="" ns3:_="">
    <xsd:import namespace="76865ef9-df32-4c37-ae45-f9784eb47bff"/>
    <xsd:import namespace="7e9e6169-ad39-4139-80cb-366121f0def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865ef9-df32-4c37-ae45-f9784eb47bf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Tiedostotunnisteen arvo" ma:description="Tälle kohteelle määritetyn tiedostotunnisteen arvo." ma:internalName="_dlc_DocId" ma:readOnly="true">
      <xsd:simpleType>
        <xsd:restriction base="dms:Text"/>
      </xsd:simpleType>
    </xsd:element>
    <xsd:element name="_dlc_DocIdUrl" ma:index="9" nillable="true" ma:displayName="Tiedostotunniste" ma:description="Tämän tiedoston pysyvä linkki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9e6169-ad39-4139-80cb-366121f0def0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Jaettu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6865ef9-df32-4c37-ae45-f9784eb47bff">427W7XWPXQD2-403814790-3312</_dlc_DocId>
    <_dlc_DocIdUrl xmlns="76865ef9-df32-4c37-ae45-f9784eb47bff">
      <Url>https://tt.eduuni.fi/sites/luc-lapinamk-extra/kiertotalousosaamista-ammattikorkeakouluihin/_layouts/15/DocIdRedir.aspx?ID=427W7XWPXQD2-403814790-3312</Url>
      <Description>427W7XWPXQD2-403814790-3312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238FF32-43FD-4754-9A6C-B0B4C19B5E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865ef9-df32-4c37-ae45-f9784eb47bff"/>
    <ds:schemaRef ds:uri="7e9e6169-ad39-4139-80cb-366121f0de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BEB1A0C-CB66-4291-BD4D-308FACDFF633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8062D49C-CA25-4999-B952-F55D754961C0}">
  <ds:schemaRefs>
    <ds:schemaRef ds:uri="http://schemas.microsoft.com/office/2006/documentManagement/types"/>
    <ds:schemaRef ds:uri="7e9e6169-ad39-4139-80cb-366121f0def0"/>
    <ds:schemaRef ds:uri="http://purl.org/dc/terms/"/>
    <ds:schemaRef ds:uri="76865ef9-df32-4c37-ae45-f9784eb47bff"/>
    <ds:schemaRef ds:uri="http://schemas.microsoft.com/office/infopath/2007/PartnerControls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4.xml><?xml version="1.0" encoding="utf-8"?>
<ds:datastoreItem xmlns:ds="http://schemas.openxmlformats.org/officeDocument/2006/customXml" ds:itemID="{3B25BD6D-D2BB-418E-A029-B40BF82CD2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4777</TotalTime>
  <Words>820</Words>
  <Application>Microsoft Office PowerPoint</Application>
  <PresentationFormat>Laajakuva</PresentationFormat>
  <Paragraphs>110</Paragraphs>
  <Slides>12</Slides>
  <Notes>0</Notes>
  <HiddenSlides>0</HiddenSlides>
  <MMClips>1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6" baseType="lpstr">
      <vt:lpstr>Arial</vt:lpstr>
      <vt:lpstr>Calibri</vt:lpstr>
      <vt:lpstr>Microsoft Sans Serif</vt:lpstr>
      <vt:lpstr>1_Mukautettu suunnittelumalli</vt:lpstr>
      <vt:lpstr>CASE:  Digibale 2018-2020</vt:lpstr>
      <vt:lpstr>The project information</vt:lpstr>
      <vt:lpstr>EIP-agri innovation groups</vt:lpstr>
      <vt:lpstr>The project innovation group</vt:lpstr>
      <vt:lpstr>What do farmers want from the Digibale?</vt:lpstr>
      <vt:lpstr>The objectives of the project</vt:lpstr>
      <vt:lpstr>The objectives of the project</vt:lpstr>
      <vt:lpstr>Digibale solution</vt:lpstr>
      <vt:lpstr>Digibale</vt:lpstr>
      <vt:lpstr>Digibale</vt:lpstr>
      <vt:lpstr>Digibale equipment</vt:lpstr>
      <vt:lpstr>More information about the Digibale</vt:lpstr>
    </vt:vector>
  </TitlesOfParts>
  <Company>Turun ammattikorkeakoulu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Virta Marketta</dc:creator>
  <cp:lastModifiedBy>Liisa Siivola</cp:lastModifiedBy>
  <cp:revision>96</cp:revision>
  <dcterms:created xsi:type="dcterms:W3CDTF">2019-02-14T13:35:11Z</dcterms:created>
  <dcterms:modified xsi:type="dcterms:W3CDTF">2020-09-30T10:13:28Z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0x010100844F74372C55FE4B821D5F2378F4B2BA</vt:lpwstr>
  </property>
  <property fmtid="{D5CDD505-2E9C-101B-9397-08002B2CF9AE}" pid="3" name="_dlc_DocIdItemGuid">
    <vt:lpwstr>62b79490-dc26-42cf-ae94-ae880c0bc041</vt:lpwstr>
  </property>
</Properties>
</file>