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26"/>
  </p:notesMasterIdLst>
  <p:sldIdLst>
    <p:sldId id="263" r:id="rId6"/>
    <p:sldId id="262" r:id="rId7"/>
    <p:sldId id="288" r:id="rId8"/>
    <p:sldId id="289" r:id="rId9"/>
    <p:sldId id="290" r:id="rId10"/>
    <p:sldId id="304" r:id="rId11"/>
    <p:sldId id="291" r:id="rId12"/>
    <p:sldId id="303" r:id="rId13"/>
    <p:sldId id="292" r:id="rId14"/>
    <p:sldId id="293" r:id="rId15"/>
    <p:sldId id="294" r:id="rId16"/>
    <p:sldId id="295" r:id="rId17"/>
    <p:sldId id="296" r:id="rId18"/>
    <p:sldId id="297" r:id="rId19"/>
    <p:sldId id="298" r:id="rId20"/>
    <p:sldId id="299" r:id="rId21"/>
    <p:sldId id="300" r:id="rId22"/>
    <p:sldId id="301" r:id="rId23"/>
    <p:sldId id="302" r:id="rId24"/>
    <p:sldId id="305"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21" d="100"/>
          <a:sy n="121" d="100"/>
        </p:scale>
        <p:origin x="80" y="1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29.5.2020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a:xfrm>
            <a:off x="1716506" y="6192671"/>
            <a:ext cx="966537" cy="365125"/>
          </a:xfrm>
        </p:spPr>
        <p:txBody>
          <a:bodyPr/>
          <a:lstStyle/>
          <a:p>
            <a:fld id="{308255F3-F20B-4B87-BA2E-E1B81D1F1716}" type="datetime1">
              <a:rPr lang="fi-FI" smtClean="0"/>
              <a:t>29.5.2020</a:t>
            </a:fld>
            <a:endParaRPr lang="fi-FI" dirty="0"/>
          </a:p>
        </p:txBody>
      </p:sp>
      <p:sp>
        <p:nvSpPr>
          <p:cNvPr id="5" name="Alatunnisteen paikkamerkki 4"/>
          <p:cNvSpPr>
            <a:spLocks noGrp="1"/>
          </p:cNvSpPr>
          <p:nvPr>
            <p:ph type="ftr" sz="quarter" idx="11"/>
          </p:nvPr>
        </p:nvSpPr>
        <p:spPr/>
        <p:txBody>
          <a:bodyPr/>
          <a:lstStyle/>
          <a:p>
            <a:r>
              <a:rPr lang="fi-FI" dirty="0"/>
              <a:t>kiertotalousamk.fi</a:t>
            </a:r>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5257800"/>
            <a:ext cx="5359363" cy="876031"/>
          </a:xfrm>
          <a:prstGeom prst="rect">
            <a:avLst/>
          </a:prstGeom>
        </p:spPr>
      </p:pic>
    </p:spTree>
    <p:extLst>
      <p:ext uri="{BB962C8B-B14F-4D97-AF65-F5344CB8AC3E}">
        <p14:creationId xmlns:p14="http://schemas.microsoft.com/office/powerpoint/2010/main" val="36287471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4" name="Kuva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38560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49030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5" name="Alatunnisteen paikkamerkki 4"/>
          <p:cNvSpPr>
            <a:spLocks noGrp="1"/>
          </p:cNvSpPr>
          <p:nvPr>
            <p:ph type="ftr" sz="quarter" idx="11"/>
          </p:nvPr>
        </p:nvSpPr>
        <p:spPr/>
        <p:txBody>
          <a:bodyPr/>
          <a:lstStyle/>
          <a:p>
            <a:r>
              <a:rPr lang="fi-FI"/>
              <a:t>kiertotalousamk.fi</a:t>
            </a:r>
          </a:p>
        </p:txBody>
      </p:sp>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410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9684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825625"/>
            <a:ext cx="5181600" cy="42164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30986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4" name="Alatunnisteen paikkamerkki 3"/>
          <p:cNvSpPr>
            <a:spLocks noGrp="1"/>
          </p:cNvSpPr>
          <p:nvPr>
            <p:ph type="ftr" sz="quarter" idx="11"/>
          </p:nvPr>
        </p:nvSpPr>
        <p:spPr/>
        <p:txBody>
          <a:bodyPr/>
          <a:lstStyle/>
          <a:p>
            <a:r>
              <a:rPr lang="fi-FI"/>
              <a:t>kiertotalousamk.fi</a:t>
            </a:r>
          </a:p>
        </p:txBody>
      </p:sp>
      <p:pic>
        <p:nvPicPr>
          <p:cNvPr id="3" name="Kuva 2"/>
          <p:cNvPicPr>
            <a:picLocks noChangeAspect="1"/>
          </p:cNvPicPr>
          <p:nvPr userDrawn="1"/>
        </p:nvPicPr>
        <p:blipFill>
          <a:blip r:embed="rId3"/>
          <a:stretch>
            <a:fillRect/>
          </a:stretch>
        </p:blipFill>
        <p:spPr>
          <a:xfrm>
            <a:off x="3745788" y="3044918"/>
            <a:ext cx="4700423" cy="768163"/>
          </a:xfrm>
          <a:prstGeom prst="rect">
            <a:avLst/>
          </a:prstGeom>
        </p:spPr>
      </p:pic>
    </p:spTree>
    <p:extLst>
      <p:ext uri="{BB962C8B-B14F-4D97-AF65-F5344CB8AC3E}">
        <p14:creationId xmlns:p14="http://schemas.microsoft.com/office/powerpoint/2010/main" val="3974686067"/>
      </p:ext>
    </p:extLst>
  </p:cSld>
  <p:clrMapOvr>
    <a:masterClrMapping/>
  </p:clrMapOvr>
  <p:extLst>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3E9E-8905-47D9-8774-71C2D0812B6B}" type="datetime1">
              <a:rPr lang="fi-FI" smtClean="0"/>
              <a:t>29.5.2020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a:t>kiertotalousamk.fi</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ym.fi/fi-FI/Ymparisto/Lainsaadanto_ja_ohjeet/Ymparistonsuojelun_valmisteilla_oleva_lainsaadanto/Jatteiden_hyodyntaminen_maanrakentamisessa" TargetMode="External"/><Relationship Id="rId2" Type="http://schemas.openxmlformats.org/officeDocument/2006/relationships/hyperlink" Target="https://www.finlex.fi/fi/laki/alkup/2017/20170843"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374352"/>
            <a:ext cx="9144000" cy="3467355"/>
          </a:xfrm>
        </p:spPr>
        <p:txBody>
          <a:bodyPr>
            <a:normAutofit/>
          </a:bodyPr>
          <a:lstStyle/>
          <a:p>
            <a:r>
              <a:rPr lang="fi-FI" sz="3600" dirty="0"/>
              <a:t>MARA-asetus (</a:t>
            </a:r>
            <a:r>
              <a:rPr lang="fi-FI" sz="3600" dirty="0" err="1"/>
              <a:t>VNa</a:t>
            </a:r>
            <a:r>
              <a:rPr lang="fi-FI" sz="3600" dirty="0"/>
              <a:t> 843/2017): Jätteiden hyödyntäminen maarakentamisessa</a:t>
            </a:r>
            <a:r>
              <a:rPr lang="fi-FI" sz="4800" dirty="0"/>
              <a:t/>
            </a:r>
            <a:br>
              <a:rPr lang="fi-FI" sz="4800" dirty="0"/>
            </a:br>
            <a:r>
              <a:rPr lang="fi-FI" sz="4800" dirty="0"/>
              <a:t/>
            </a:r>
            <a:br>
              <a:rPr lang="fi-FI" sz="4800" dirty="0"/>
            </a:br>
            <a:endParaRPr lang="fi-FI" sz="4800" dirty="0"/>
          </a:p>
        </p:txBody>
      </p:sp>
      <p:sp>
        <p:nvSpPr>
          <p:cNvPr id="3" name="Alaotsikko 2"/>
          <p:cNvSpPr>
            <a:spLocks noGrp="1"/>
          </p:cNvSpPr>
          <p:nvPr>
            <p:ph type="subTitle" idx="1"/>
          </p:nvPr>
        </p:nvSpPr>
        <p:spPr>
          <a:xfrm>
            <a:off x="1797622" y="3356949"/>
            <a:ext cx="9144000" cy="754783"/>
          </a:xfrm>
        </p:spPr>
        <p:txBody>
          <a:bodyPr>
            <a:noAutofit/>
          </a:bodyPr>
          <a:lstStyle/>
          <a:p>
            <a:r>
              <a:rPr lang="fi-FI" sz="3200" dirty="0" smtClean="0"/>
              <a:t>Case näytteenkäsittely: </a:t>
            </a:r>
            <a:r>
              <a:rPr lang="fi-FI" sz="3200" dirty="0"/>
              <a:t>haitta-aineiden liukoisuuden tutkiminen kaksivaiheisella </a:t>
            </a:r>
            <a:r>
              <a:rPr lang="fi-FI" sz="3200" dirty="0" smtClean="0"/>
              <a:t>ravistelutestillä, ravistelutestin suorittaminen</a:t>
            </a:r>
            <a:endParaRPr lang="fi-FI" sz="3200" dirty="0"/>
          </a:p>
        </p:txBody>
      </p:sp>
      <p:sp>
        <p:nvSpPr>
          <p:cNvPr id="4" name="Päivämäärän paikkamerkki 3"/>
          <p:cNvSpPr>
            <a:spLocks noGrp="1"/>
          </p:cNvSpPr>
          <p:nvPr>
            <p:ph type="dt" sz="half" idx="10"/>
          </p:nvPr>
        </p:nvSpPr>
        <p:spPr/>
        <p:txBody>
          <a:bodyPr/>
          <a:lstStyle/>
          <a:p>
            <a:fld id="{308255F3-F20B-4B87-BA2E-E1B81D1F1716}" type="datetime1">
              <a:rPr lang="fi-FI" smtClean="0"/>
              <a:t>29.5.2020</a:t>
            </a:fld>
            <a:endParaRPr lang="fi-FI" dirty="0"/>
          </a:p>
        </p:txBody>
      </p:sp>
      <p:sp>
        <p:nvSpPr>
          <p:cNvPr id="5" name="Alatunnisteen paikkamerkki 4"/>
          <p:cNvSpPr>
            <a:spLocks noGrp="1"/>
          </p:cNvSpPr>
          <p:nvPr>
            <p:ph type="ftr" sz="quarter" idx="11"/>
          </p:nvPr>
        </p:nvSpPr>
        <p:spPr/>
        <p:txBody>
          <a:bodyPr/>
          <a:lstStyle/>
          <a:p>
            <a:r>
              <a:rPr lang="fi-FI"/>
              <a:t>kiertotalousamk.fi</a:t>
            </a:r>
            <a:endParaRPr lang="fi-FI" dirty="0"/>
          </a:p>
        </p:txBody>
      </p:sp>
    </p:spTree>
    <p:extLst>
      <p:ext uri="{BB962C8B-B14F-4D97-AF65-F5344CB8AC3E}">
        <p14:creationId xmlns:p14="http://schemas.microsoft.com/office/powerpoint/2010/main" val="355891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smtClean="0"/>
              <a:t>Case: kaksivaiheisen ravistelutestin käyttäminen stabiloidun ruoppausmassan haitta-aineiden selvittämiseen</a:t>
            </a:r>
            <a:endParaRPr lang="fi-FI" sz="2800" dirty="0"/>
          </a:p>
        </p:txBody>
      </p:sp>
      <p:sp>
        <p:nvSpPr>
          <p:cNvPr id="3" name="Content Placeholder 2"/>
          <p:cNvSpPr>
            <a:spLocks noGrp="1"/>
          </p:cNvSpPr>
          <p:nvPr>
            <p:ph idx="1"/>
          </p:nvPr>
        </p:nvSpPr>
        <p:spPr/>
        <p:txBody>
          <a:bodyPr>
            <a:normAutofit/>
          </a:bodyPr>
          <a:lstStyle/>
          <a:p>
            <a:pPr marL="0" indent="0">
              <a:buNone/>
            </a:pPr>
            <a:r>
              <a:rPr lang="fi-FI" sz="2000" dirty="0" smtClean="0"/>
              <a:t>Taustaa</a:t>
            </a:r>
          </a:p>
          <a:p>
            <a:r>
              <a:rPr lang="fi-FI" sz="2000" dirty="0" smtClean="0"/>
              <a:t>ruoppausmassaa voidaan käyttää maarakennukseen mikäli se muodostaa riittävän lujan pohjan sen päälle suunnitellulle rakenteelle eikä siitä valu haitta-aineita ympäristöön</a:t>
            </a:r>
          </a:p>
          <a:p>
            <a:r>
              <a:rPr lang="fi-FI" sz="2000" dirty="0" smtClean="0"/>
              <a:t>ruoppausmassaa joudutaan usein stabiloimaan haitta-aineiden sitomiseksi ja riittävän lujuuden saavuttamiseksi</a:t>
            </a:r>
          </a:p>
          <a:p>
            <a:r>
              <a:rPr lang="fi-FI" sz="2000" dirty="0" smtClean="0"/>
              <a:t>stabilointiin on perinteisesti käytetty sementtiä, mutta kiertotalouden periaatteiden soveltamisen myötä on testattu erilaisten tuhkien, kuonan ym. sivuvirtamateriaalien käyttöä </a:t>
            </a:r>
          </a:p>
          <a:p>
            <a:r>
              <a:rPr lang="fi-FI" sz="2000" dirty="0" smtClean="0"/>
              <a:t>kaksivaiheisella ravistelutestillä voidaan haitta-aineiden liukenemista tutkia sekä ruoppausmassasta ja stabilointiaineista että jo stabiloidusta massasta</a:t>
            </a:r>
          </a:p>
          <a:p>
            <a:r>
              <a:rPr lang="fi-FI" sz="2000" dirty="0"/>
              <a:t>työohje on mukautettu standardista SFS-EN 12457-3, ja sen ensisijainen käyttökohde on stabiloidun ruoppausmassan haitta-aineliukoisuuden selvittäminen</a:t>
            </a:r>
            <a:endParaRPr lang="fi-FI" sz="2000" dirty="0" smtClean="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716502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293" y="388573"/>
            <a:ext cx="10515600" cy="607890"/>
          </a:xfrm>
        </p:spPr>
        <p:txBody>
          <a:bodyPr>
            <a:normAutofit/>
          </a:bodyPr>
          <a:lstStyle/>
          <a:p>
            <a:r>
              <a:rPr lang="fi-FI" sz="2800" dirty="0" smtClean="0"/>
              <a:t>Kaksivaiheinen ravistelutesti, työohje </a:t>
            </a:r>
            <a:endParaRPr lang="fi-FI" sz="2800" dirty="0"/>
          </a:p>
        </p:txBody>
      </p:sp>
      <p:sp>
        <p:nvSpPr>
          <p:cNvPr id="3" name="Content Placeholder 2"/>
          <p:cNvSpPr>
            <a:spLocks noGrp="1"/>
          </p:cNvSpPr>
          <p:nvPr>
            <p:ph idx="1"/>
          </p:nvPr>
        </p:nvSpPr>
        <p:spPr>
          <a:xfrm>
            <a:off x="838200" y="1318847"/>
            <a:ext cx="10515600" cy="4668068"/>
          </a:xfrm>
        </p:spPr>
        <p:txBody>
          <a:bodyPr/>
          <a:lstStyle/>
          <a:p>
            <a:pPr marL="457200" indent="-457200">
              <a:buFont typeface="+mj-lt"/>
              <a:buAutoNum type="arabicPeriod"/>
            </a:pPr>
            <a:r>
              <a:rPr lang="fi-FI" sz="2000" dirty="0" smtClean="0"/>
              <a:t>Ennakkovalmistelut</a:t>
            </a:r>
          </a:p>
          <a:p>
            <a:pPr marL="914400" lvl="1" indent="-457200">
              <a:buFont typeface="+mj-lt"/>
              <a:buAutoNum type="alphaLcPeriod"/>
            </a:pPr>
            <a:r>
              <a:rPr lang="fi-FI" sz="1600" dirty="0" smtClean="0"/>
              <a:t>happopesut</a:t>
            </a:r>
          </a:p>
          <a:p>
            <a:pPr marL="914400" lvl="1" indent="-457200">
              <a:buFont typeface="+mj-lt"/>
              <a:buAutoNum type="alphaLcPeriod"/>
            </a:pPr>
            <a:r>
              <a:rPr lang="fi-FI" sz="1600" dirty="0" smtClean="0"/>
              <a:t>seulonta</a:t>
            </a:r>
          </a:p>
          <a:p>
            <a:pPr marL="914400" lvl="1" indent="-457200">
              <a:buFont typeface="+mj-lt"/>
              <a:buAutoNum type="alphaLcPeriod"/>
            </a:pPr>
            <a:r>
              <a:rPr lang="fi-FI" sz="1600" dirty="0" smtClean="0"/>
              <a:t>kuiva-ainepitoisuuden määritys</a:t>
            </a:r>
          </a:p>
          <a:p>
            <a:pPr marL="914400" lvl="1" indent="-457200">
              <a:buFont typeface="+mj-lt"/>
              <a:buAutoNum type="alphaLcPeriod"/>
            </a:pPr>
            <a:endParaRPr lang="fi-FI" sz="1600" dirty="0"/>
          </a:p>
          <a:p>
            <a:pPr marL="457200" indent="-457200">
              <a:buFont typeface="+mj-lt"/>
              <a:buAutoNum type="arabicPeriod"/>
            </a:pPr>
            <a:r>
              <a:rPr lang="fi-FI" sz="2000" dirty="0"/>
              <a:t>R</a:t>
            </a:r>
            <a:r>
              <a:rPr lang="fi-FI" sz="2000" dirty="0" smtClean="0"/>
              <a:t>avistelutestin suoritus</a:t>
            </a:r>
          </a:p>
          <a:p>
            <a:pPr marL="457200" indent="-457200">
              <a:buFont typeface="+mj-lt"/>
              <a:buAutoNum type="arabicPeriod"/>
            </a:pPr>
            <a:r>
              <a:rPr lang="fi-FI" sz="2000" dirty="0" smtClean="0"/>
              <a:t>Näytteiden jatkokäsittely</a:t>
            </a:r>
          </a:p>
          <a:p>
            <a:pPr marL="457200" indent="-457200">
              <a:buFont typeface="+mj-lt"/>
              <a:buAutoNum type="arabicPeriod"/>
            </a:pPr>
            <a:r>
              <a:rPr lang="fi-FI" sz="2000" dirty="0"/>
              <a:t>N</a:t>
            </a:r>
            <a:r>
              <a:rPr lang="fi-FI" sz="2000" dirty="0" smtClean="0"/>
              <a:t>äytteiden hävittäminen</a:t>
            </a:r>
          </a:p>
          <a:p>
            <a:pPr marL="457200" indent="-457200">
              <a:buFont typeface="+mj-lt"/>
              <a:buAutoNum type="arabicPeriod"/>
            </a:pPr>
            <a:endParaRPr lang="fi-FI" sz="2000" dirty="0" smtClean="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847326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5121"/>
          </a:xfrm>
        </p:spPr>
        <p:txBody>
          <a:bodyPr>
            <a:normAutofit/>
          </a:bodyPr>
          <a:lstStyle/>
          <a:p>
            <a:r>
              <a:rPr lang="fi-FI" sz="2400" dirty="0" smtClean="0"/>
              <a:t>1. Ennakkovalmistelut</a:t>
            </a:r>
            <a:endParaRPr lang="fi-FI" sz="2400" dirty="0"/>
          </a:p>
        </p:txBody>
      </p:sp>
      <p:sp>
        <p:nvSpPr>
          <p:cNvPr id="3" name="Content Placeholder 2"/>
          <p:cNvSpPr>
            <a:spLocks noGrp="1"/>
          </p:cNvSpPr>
          <p:nvPr>
            <p:ph idx="1"/>
          </p:nvPr>
        </p:nvSpPr>
        <p:spPr>
          <a:xfrm>
            <a:off x="838200" y="1606061"/>
            <a:ext cx="10515600" cy="4691514"/>
          </a:xfrm>
        </p:spPr>
        <p:txBody>
          <a:bodyPr>
            <a:normAutofit/>
          </a:bodyPr>
          <a:lstStyle/>
          <a:p>
            <a:pPr marL="514350" indent="-514350">
              <a:buFont typeface="+mj-lt"/>
              <a:buAutoNum type="alphaLcPeriod"/>
            </a:pPr>
            <a:r>
              <a:rPr lang="fi-FI" sz="2000" dirty="0" smtClean="0"/>
              <a:t>Happopesu</a:t>
            </a:r>
          </a:p>
          <a:p>
            <a:pPr lvl="1"/>
            <a:r>
              <a:rPr lang="fi-FI" sz="2000" dirty="0"/>
              <a:t>j</a:t>
            </a:r>
            <a:r>
              <a:rPr lang="fi-FI" sz="2000" dirty="0" smtClean="0"/>
              <a:t>os </a:t>
            </a:r>
            <a:r>
              <a:rPr lang="fi-FI" sz="2000" dirty="0"/>
              <a:t>ravistelutestistä saatavista näytteistä mitataan metallipitoisuuksia, tulee näytteiden keräämiseen käytettävät astiat </a:t>
            </a:r>
            <a:r>
              <a:rPr lang="fi-FI" sz="2000" dirty="0" err="1"/>
              <a:t>happopestä</a:t>
            </a:r>
            <a:r>
              <a:rPr lang="fi-FI" sz="2000" dirty="0"/>
              <a:t> 1 M </a:t>
            </a:r>
            <a:r>
              <a:rPr lang="fi-FI" sz="2000" dirty="0" smtClean="0"/>
              <a:t>typpihapolla</a:t>
            </a:r>
          </a:p>
          <a:p>
            <a:pPr lvl="1"/>
            <a:r>
              <a:rPr lang="fi-FI" sz="2000" dirty="0"/>
              <a:t>j</a:t>
            </a:r>
            <a:r>
              <a:rPr lang="fi-FI" sz="2000" dirty="0" smtClean="0"/>
              <a:t>os </a:t>
            </a:r>
            <a:r>
              <a:rPr lang="fi-FI" sz="2000" dirty="0"/>
              <a:t>analysoitavat metallipitoisuudet ovat pieniä, </a:t>
            </a:r>
            <a:r>
              <a:rPr lang="fi-FI" sz="2000" dirty="0" smtClean="0"/>
              <a:t>happoliotus </a:t>
            </a:r>
            <a:r>
              <a:rPr lang="fi-FI" sz="2000" dirty="0"/>
              <a:t>täytyy tehdä vähintään yön yli, muussa tapauksessa happohuuhtelu tai muutaman tunnin </a:t>
            </a:r>
            <a:r>
              <a:rPr lang="fi-FI" sz="2000" dirty="0" smtClean="0"/>
              <a:t>liotus riittää.</a:t>
            </a:r>
          </a:p>
          <a:p>
            <a:pPr marL="457200" indent="-457200">
              <a:buFont typeface="+mj-lt"/>
              <a:buAutoNum type="alphaLcPeriod"/>
            </a:pPr>
            <a:r>
              <a:rPr lang="fi-FI" sz="2000" dirty="0" smtClean="0"/>
              <a:t>Seulonta</a:t>
            </a:r>
          </a:p>
          <a:p>
            <a:pPr lvl="1"/>
            <a:r>
              <a:rPr lang="fi-FI" sz="2000" dirty="0"/>
              <a:t>ravistelutesti on tarkoitettu näytemateriaaleille, joiden raekoko on korkeintaan 4 </a:t>
            </a:r>
            <a:r>
              <a:rPr lang="fi-FI" sz="2000" dirty="0" smtClean="0"/>
              <a:t>mm </a:t>
            </a:r>
          </a:p>
          <a:p>
            <a:pPr lvl="1"/>
            <a:r>
              <a:rPr lang="fi-FI" sz="2000" dirty="0" smtClean="0"/>
              <a:t>näyte seulotaan ennen </a:t>
            </a:r>
            <a:r>
              <a:rPr lang="fi-FI" sz="2000" dirty="0"/>
              <a:t>analyysiä, mutta </a:t>
            </a:r>
            <a:r>
              <a:rPr lang="fi-FI" sz="2000" dirty="0" smtClean="0"/>
              <a:t>näyte on siirrettävä välittömästi </a:t>
            </a:r>
            <a:r>
              <a:rPr lang="fi-FI" sz="2000" dirty="0"/>
              <a:t>seulonnan jälkeen suljettaviin analyysiastioihin, jottei se ehdi kuivua</a:t>
            </a:r>
            <a:r>
              <a:rPr lang="fi-FI" sz="2000" dirty="0" smtClean="0"/>
              <a:t>.</a:t>
            </a:r>
          </a:p>
          <a:p>
            <a:pPr marL="457200" indent="-457200">
              <a:buFont typeface="+mj-lt"/>
              <a:buAutoNum type="alphaLcPeriod"/>
            </a:pPr>
            <a:r>
              <a:rPr lang="fi-FI" sz="2000" dirty="0" smtClean="0"/>
              <a:t>Kuiva-ainepitoisuuden mittaus</a:t>
            </a:r>
            <a:endParaRPr lang="fi-FI" sz="2000" dirty="0"/>
          </a:p>
          <a:p>
            <a:pPr lvl="1"/>
            <a:endParaRPr lang="fi-FI" sz="2000" dirty="0"/>
          </a:p>
          <a:p>
            <a:pPr marL="457200" lvl="1" indent="0">
              <a:buNone/>
            </a:pPr>
            <a:endParaRPr lang="fi-FI" sz="2000" dirty="0" smtClean="0"/>
          </a:p>
          <a:p>
            <a:pPr lvl="1"/>
            <a:endParaRPr lang="fi-FI" sz="2000" dirty="0" smtClean="0"/>
          </a:p>
          <a:p>
            <a:pPr marL="514350" indent="-514350">
              <a:buFont typeface="+mj-lt"/>
              <a:buAutoNum type="alphaLcPeriod"/>
            </a:pPr>
            <a:endParaRPr lang="fi-FI" sz="2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934281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5121"/>
          </a:xfrm>
        </p:spPr>
        <p:txBody>
          <a:bodyPr>
            <a:normAutofit/>
          </a:bodyPr>
          <a:lstStyle/>
          <a:p>
            <a:r>
              <a:rPr lang="fi-FI" sz="2400" dirty="0" smtClean="0"/>
              <a:t>1. Ennakkovalmistelut</a:t>
            </a:r>
            <a:endParaRPr lang="fi-FI" sz="2400" dirty="0"/>
          </a:p>
        </p:txBody>
      </p:sp>
      <p:sp>
        <p:nvSpPr>
          <p:cNvPr id="3" name="Content Placeholder 2"/>
          <p:cNvSpPr>
            <a:spLocks noGrp="1"/>
          </p:cNvSpPr>
          <p:nvPr>
            <p:ph idx="1"/>
          </p:nvPr>
        </p:nvSpPr>
        <p:spPr>
          <a:xfrm>
            <a:off x="838200" y="1606061"/>
            <a:ext cx="10515600" cy="4691514"/>
          </a:xfrm>
        </p:spPr>
        <p:txBody>
          <a:bodyPr>
            <a:normAutofit/>
          </a:bodyPr>
          <a:lstStyle/>
          <a:p>
            <a:pPr marL="0" indent="0">
              <a:buNone/>
            </a:pPr>
            <a:r>
              <a:rPr lang="fi-FI" sz="2000" dirty="0" smtClean="0"/>
              <a:t>c.    Kuiva-ainepitoisuuden mittaus – ISO 11465 </a:t>
            </a:r>
            <a:r>
              <a:rPr lang="fi-FI" sz="2000" dirty="0"/>
              <a:t>tai </a:t>
            </a:r>
            <a:r>
              <a:rPr lang="fi-FI" sz="2000" dirty="0" smtClean="0"/>
              <a:t>EN 12880 </a:t>
            </a:r>
            <a:r>
              <a:rPr lang="fi-FI" sz="2000" dirty="0"/>
              <a:t>(lietteet) </a:t>
            </a:r>
          </a:p>
          <a:p>
            <a:pPr lvl="1"/>
            <a:r>
              <a:rPr lang="fi-FI" sz="1800" dirty="0" smtClean="0"/>
              <a:t>Punnitaan </a:t>
            </a:r>
            <a:r>
              <a:rPr lang="fi-FI" sz="1800" dirty="0"/>
              <a:t>(mieluiten kannellisen) mitta-astian massa, </a:t>
            </a:r>
            <a:r>
              <a:rPr lang="fi-FI" sz="1800" dirty="0" smtClean="0"/>
              <a:t>lisätään </a:t>
            </a:r>
            <a:r>
              <a:rPr lang="fi-FI" sz="1800" dirty="0"/>
              <a:t>siihen seulottua tutkittavaa materiaalia, ja </a:t>
            </a:r>
            <a:r>
              <a:rPr lang="fi-FI" sz="1800" dirty="0" smtClean="0"/>
              <a:t>punnitaan </a:t>
            </a:r>
            <a:r>
              <a:rPr lang="fi-FI" sz="1800" dirty="0"/>
              <a:t>kokonaismassa.</a:t>
            </a:r>
          </a:p>
          <a:p>
            <a:pPr lvl="1"/>
            <a:r>
              <a:rPr lang="fi-FI" sz="1800" dirty="0" smtClean="0"/>
              <a:t>Laitetaan </a:t>
            </a:r>
            <a:r>
              <a:rPr lang="fi-FI" sz="1800" dirty="0"/>
              <a:t>mitta-astia (kansi auki) näytemateriaaleineen lämpökaappiin, jonka lämpötilaksi on säädetty </a:t>
            </a:r>
            <a:r>
              <a:rPr lang="fi-FI" sz="1800" dirty="0" smtClean="0"/>
              <a:t>105 </a:t>
            </a:r>
            <a:r>
              <a:rPr lang="fi-FI" sz="1800" dirty="0"/>
              <a:t>°C</a:t>
            </a:r>
            <a:r>
              <a:rPr lang="fi-FI" sz="1800" dirty="0" smtClean="0"/>
              <a:t> </a:t>
            </a:r>
            <a:r>
              <a:rPr lang="fi-FI" sz="1800" dirty="0"/>
              <a:t>± 5 °C.</a:t>
            </a:r>
          </a:p>
          <a:p>
            <a:pPr lvl="1"/>
            <a:r>
              <a:rPr lang="fi-FI" sz="1800" dirty="0" smtClean="0"/>
              <a:t>Annetaan </a:t>
            </a:r>
            <a:r>
              <a:rPr lang="fi-FI" sz="1800" dirty="0"/>
              <a:t>mitta-astian olla lämpökaapissa kunnes kaikki vesi on haihtunut näytemateriaalista, esimerkiksi yön yli.</a:t>
            </a:r>
          </a:p>
          <a:p>
            <a:pPr lvl="1"/>
            <a:r>
              <a:rPr lang="fi-FI" sz="1800" dirty="0" smtClean="0"/>
              <a:t>Suljetaan </a:t>
            </a:r>
            <a:r>
              <a:rPr lang="fi-FI" sz="1800" dirty="0"/>
              <a:t>mitta-astian kansi ja </a:t>
            </a:r>
            <a:r>
              <a:rPr lang="fi-FI" sz="1800" dirty="0" smtClean="0"/>
              <a:t>annetaan </a:t>
            </a:r>
            <a:r>
              <a:rPr lang="fi-FI" sz="1800" dirty="0"/>
              <a:t>jäähtyä huoneenlämmössä muutaman minuutin ajan.</a:t>
            </a:r>
          </a:p>
          <a:p>
            <a:pPr lvl="1"/>
            <a:r>
              <a:rPr lang="fi-FI" sz="1800" dirty="0" smtClean="0"/>
              <a:t>Siirretään </a:t>
            </a:r>
            <a:r>
              <a:rPr lang="fi-FI" sz="1800" dirty="0"/>
              <a:t>mitta-astia </a:t>
            </a:r>
            <a:r>
              <a:rPr lang="fi-FI" sz="1800" dirty="0" smtClean="0"/>
              <a:t>eksikkaattoriin </a:t>
            </a:r>
            <a:r>
              <a:rPr lang="fi-FI" sz="1800" dirty="0"/>
              <a:t>(kansi auki) noin kahdeksi tunniksi</a:t>
            </a:r>
          </a:p>
          <a:p>
            <a:pPr lvl="1"/>
            <a:r>
              <a:rPr lang="fi-FI" sz="1800" dirty="0" smtClean="0"/>
              <a:t>Suljetaan </a:t>
            </a:r>
            <a:r>
              <a:rPr lang="fi-FI" sz="1800" dirty="0"/>
              <a:t>mitta-astian kansi ja </a:t>
            </a:r>
            <a:r>
              <a:rPr lang="fi-FI" sz="1800" dirty="0" smtClean="0"/>
              <a:t>punnitaan mitta-astia.</a:t>
            </a:r>
            <a:endParaRPr lang="fi-FI" sz="1800" dirty="0"/>
          </a:p>
          <a:p>
            <a:pPr lvl="1"/>
            <a:r>
              <a:rPr lang="fi-FI" sz="1800" dirty="0"/>
              <a:t>Materiaalin vesipitoisuus saadaan vertaamalla kuivumisessa tapahtunutta massahäviötä tutkittavan materiaalin alkuperäiseen massaan.</a:t>
            </a:r>
          </a:p>
          <a:p>
            <a:pPr lvl="1"/>
            <a:endParaRPr lang="fi-FI" sz="2000" dirty="0" smtClean="0"/>
          </a:p>
          <a:p>
            <a:pPr marL="514350" indent="-514350">
              <a:buFont typeface="+mj-lt"/>
              <a:buAutoNum type="alphaLcPeriod"/>
            </a:pPr>
            <a:endParaRPr lang="fi-FI" sz="2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442221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399"/>
            <a:ext cx="10515600" cy="1565031"/>
          </a:xfrm>
        </p:spPr>
        <p:txBody>
          <a:bodyPr>
            <a:normAutofit/>
          </a:bodyPr>
          <a:lstStyle/>
          <a:p>
            <a:r>
              <a:rPr lang="fi-FI" sz="2400" dirty="0" smtClean="0"/>
              <a:t>2. Ravistelutestin suoritus</a:t>
            </a:r>
            <a:br>
              <a:rPr lang="fi-FI" sz="2400" dirty="0" smtClean="0"/>
            </a:br>
            <a:r>
              <a:rPr lang="fi-FI" sz="2400" dirty="0" smtClean="0"/>
              <a:t>	</a:t>
            </a:r>
            <a:r>
              <a:rPr lang="fi-FI" dirty="0" smtClean="0"/>
              <a:t/>
            </a:r>
            <a:br>
              <a:rPr lang="fi-FI" dirty="0" smtClean="0"/>
            </a:br>
            <a:endParaRPr lang="fi-FI" dirty="0"/>
          </a:p>
        </p:txBody>
      </p:sp>
      <p:sp>
        <p:nvSpPr>
          <p:cNvPr id="3" name="Content Placeholder 2"/>
          <p:cNvSpPr>
            <a:spLocks noGrp="1"/>
          </p:cNvSpPr>
          <p:nvPr>
            <p:ph idx="1"/>
          </p:nvPr>
        </p:nvSpPr>
        <p:spPr>
          <a:xfrm>
            <a:off x="838200" y="873369"/>
            <a:ext cx="10515600" cy="5113546"/>
          </a:xfrm>
        </p:spPr>
        <p:txBody>
          <a:bodyPr>
            <a:normAutofit/>
          </a:bodyPr>
          <a:lstStyle/>
          <a:p>
            <a:pPr marL="0" indent="0">
              <a:buNone/>
            </a:pPr>
            <a:r>
              <a:rPr lang="fi-FI" sz="2000" dirty="0"/>
              <a:t>Ravistelutestissä on kaksi uuttovaihetta, jotka suoritetaan siten, että </a:t>
            </a:r>
            <a:r>
              <a:rPr lang="fi-FI" sz="2000" dirty="0" smtClean="0"/>
              <a:t>näytemateriaalia uutetaan yhteensä </a:t>
            </a:r>
            <a:r>
              <a:rPr lang="fi-FI" sz="2000" dirty="0"/>
              <a:t>24 </a:t>
            </a:r>
            <a:r>
              <a:rPr lang="fi-FI" sz="2000" dirty="0" smtClean="0"/>
              <a:t>h </a:t>
            </a:r>
          </a:p>
          <a:p>
            <a:r>
              <a:rPr lang="fi-FI" sz="1800" dirty="0"/>
              <a:t>ravisteluissa</a:t>
            </a:r>
            <a:r>
              <a:rPr lang="fi-FI" sz="1800" dirty="0" smtClean="0"/>
              <a:t> </a:t>
            </a:r>
            <a:r>
              <a:rPr lang="fi-FI" sz="1800" dirty="0"/>
              <a:t>käytetään yhteensä 10 l </a:t>
            </a:r>
            <a:r>
              <a:rPr lang="fi-FI" sz="1800" dirty="0" smtClean="0"/>
              <a:t>uuttonestettä/1 </a:t>
            </a:r>
            <a:r>
              <a:rPr lang="fi-FI" sz="1800" dirty="0"/>
              <a:t>kg </a:t>
            </a:r>
            <a:r>
              <a:rPr lang="fi-FI" sz="1800" dirty="0" smtClean="0"/>
              <a:t>kuiva-ainetta (eli 10 ml/1 g kuiva-ainetta)</a:t>
            </a:r>
          </a:p>
          <a:p>
            <a:pPr marL="457200" indent="-457200">
              <a:buFont typeface="+mj-lt"/>
              <a:buAutoNum type="arabicPeriod"/>
            </a:pPr>
            <a:r>
              <a:rPr lang="fi-FI" sz="1800" dirty="0" smtClean="0"/>
              <a:t>Varataan </a:t>
            </a:r>
            <a:r>
              <a:rPr lang="fi-FI" sz="1800" dirty="0"/>
              <a:t>jokaista näytettä kohti kaksi 250 ml säilöpulloa </a:t>
            </a:r>
            <a:r>
              <a:rPr lang="fi-FI" sz="1800" dirty="0" smtClean="0"/>
              <a:t>korkkeineen, jotka punnitaan (rinnakkaiset uutot)</a:t>
            </a:r>
          </a:p>
          <a:p>
            <a:pPr marL="457200" indent="-457200">
              <a:buFont typeface="+mj-lt"/>
              <a:buAutoNum type="arabicPeriod"/>
            </a:pPr>
            <a:r>
              <a:rPr lang="fi-FI" sz="1800" dirty="0" smtClean="0"/>
              <a:t>Seulotaan tarvittava </a:t>
            </a:r>
            <a:r>
              <a:rPr lang="fi-FI" sz="1800" dirty="0"/>
              <a:t>määrä näytemateriaalia ja </a:t>
            </a:r>
            <a:r>
              <a:rPr lang="fi-FI" sz="1800" dirty="0" smtClean="0"/>
              <a:t>siirretään </a:t>
            </a:r>
            <a:r>
              <a:rPr lang="fi-FI" sz="1800" dirty="0"/>
              <a:t>se säilöpulloihin. </a:t>
            </a:r>
            <a:endParaRPr lang="fi-FI" sz="1800" dirty="0" smtClean="0"/>
          </a:p>
          <a:p>
            <a:pPr lvl="1"/>
            <a:r>
              <a:rPr lang="fi-FI" sz="1400" dirty="0" smtClean="0"/>
              <a:t>Huomaa</a:t>
            </a:r>
            <a:r>
              <a:rPr lang="fi-FI" sz="1400" dirty="0"/>
              <a:t>: on mahdollista seuloa näytemateriaali samanaikaisesti vesipitoisuuden määritystä ja ravistelutestiä varten. </a:t>
            </a:r>
            <a:endParaRPr lang="fi-FI" sz="1400" dirty="0" smtClean="0"/>
          </a:p>
          <a:p>
            <a:pPr lvl="1"/>
            <a:r>
              <a:rPr lang="fi-FI" sz="1400" dirty="0" smtClean="0"/>
              <a:t>Tässä </a:t>
            </a:r>
            <a:r>
              <a:rPr lang="fi-FI" sz="1400" dirty="0"/>
              <a:t>tapauksessa säilöpullot tulee sulkea tiiviisti ja säilyttää kylmässä (4 °C) ravistustestiä odotettaessa</a:t>
            </a:r>
            <a:r>
              <a:rPr lang="fi-FI" sz="1400" dirty="0" smtClean="0"/>
              <a:t>. </a:t>
            </a:r>
          </a:p>
          <a:p>
            <a:pPr lvl="1"/>
            <a:r>
              <a:rPr lang="fi-FI" sz="1400" dirty="0" smtClean="0"/>
              <a:t>Näytemateriaalia </a:t>
            </a:r>
            <a:r>
              <a:rPr lang="fi-FI" sz="1400" dirty="0"/>
              <a:t>tulisi lisätä siten, että kussakin säilöpullossa on </a:t>
            </a:r>
            <a:r>
              <a:rPr lang="fi-FI" sz="1400" u="sng" dirty="0"/>
              <a:t>kuiva-ainetta</a:t>
            </a:r>
            <a:r>
              <a:rPr lang="fi-FI" sz="1400" dirty="0"/>
              <a:t> </a:t>
            </a:r>
            <a:r>
              <a:rPr lang="fi-FI" sz="1400" dirty="0" smtClean="0"/>
              <a:t>(70 </a:t>
            </a:r>
            <a:r>
              <a:rPr lang="fi-FI" sz="1400" dirty="0"/>
              <a:t>± </a:t>
            </a:r>
            <a:r>
              <a:rPr lang="fi-FI" sz="1400" dirty="0" smtClean="0"/>
              <a:t>5) </a:t>
            </a:r>
            <a:r>
              <a:rPr lang="fi-FI" sz="1400" dirty="0"/>
              <a:t>g (</a:t>
            </a:r>
            <a:r>
              <a:rPr lang="fi-FI" sz="1400" dirty="0" smtClean="0"/>
              <a:t>lasketaan </a:t>
            </a:r>
            <a:r>
              <a:rPr lang="fi-FI" sz="1400" dirty="0"/>
              <a:t>näytteiden sisältämän kuiva-aineen ja nesteen määrä vesipitoisuuden perusteella). Tällöin uuttuvan nesteen määrä riittää analyyseihin, ja kaiken uuttonesteen pitäisi mahtua säilöpulloihin</a:t>
            </a:r>
            <a:r>
              <a:rPr lang="fi-FI" sz="1400" dirty="0" smtClean="0"/>
              <a:t>.</a:t>
            </a:r>
          </a:p>
          <a:p>
            <a:pPr marL="342900" indent="-342900">
              <a:buFont typeface="+mj-lt"/>
              <a:buAutoNum type="arabicPeriod"/>
            </a:pPr>
            <a:r>
              <a:rPr lang="fi-FI" sz="1800" dirty="0" smtClean="0"/>
              <a:t>Punnitaan säilöpullot ja viedään ne </a:t>
            </a:r>
            <a:r>
              <a:rPr lang="fi-FI" sz="1800" dirty="0"/>
              <a:t>tarvittaessa kylmään odottamaan </a:t>
            </a:r>
            <a:r>
              <a:rPr lang="fi-FI" sz="1800" dirty="0" smtClean="0"/>
              <a:t>määritystä</a:t>
            </a:r>
          </a:p>
          <a:p>
            <a:pPr marL="342900" indent="-342900">
              <a:buFont typeface="+mj-lt"/>
              <a:buAutoNum type="arabicPeriod"/>
            </a:pPr>
            <a:r>
              <a:rPr lang="fi-FI" sz="1800" dirty="0" smtClean="0"/>
              <a:t>Lasketaan </a:t>
            </a:r>
            <a:r>
              <a:rPr lang="fi-FI" sz="1800" dirty="0"/>
              <a:t>1. testivaiheeseen tarvittava uuttonesteen määrä. Tässä vaiheessa uuttonestettä lisätään 3,5 </a:t>
            </a:r>
            <a:r>
              <a:rPr lang="fi-FI" sz="1800" dirty="0" smtClean="0"/>
              <a:t>l/kg kuiva-ainetta (eli 3,5 ml/g kuiva-ainetta). Tässä pitää </a:t>
            </a:r>
            <a:r>
              <a:rPr lang="fi-FI" sz="1800" dirty="0"/>
              <a:t>huomioida </a:t>
            </a:r>
            <a:r>
              <a:rPr lang="fi-FI" sz="1800" dirty="0" smtClean="0"/>
              <a:t>myös näytemateriaalissa </a:t>
            </a:r>
            <a:r>
              <a:rPr lang="fi-FI" sz="1800" dirty="0"/>
              <a:t>valmiiksi oleva vesi (se tulee vähentää lisättävän veden määrästä</a:t>
            </a:r>
            <a:r>
              <a:rPr lang="fi-FI" sz="1800" dirty="0" smtClean="0"/>
              <a:t>)</a:t>
            </a:r>
            <a:endParaRPr lang="fi-FI" sz="1800" dirty="0"/>
          </a:p>
          <a:p>
            <a:pPr marL="342900" indent="-342900">
              <a:buFont typeface="+mj-lt"/>
              <a:buAutoNum type="arabicPeriod"/>
            </a:pPr>
            <a:endParaRPr lang="fi-FI" sz="1800" dirty="0"/>
          </a:p>
          <a:p>
            <a:pPr marL="457200" indent="-457200">
              <a:buFont typeface="+mj-lt"/>
              <a:buAutoNum type="arabicPeriod"/>
            </a:pPr>
            <a:endParaRPr lang="fi-FI" sz="1800" dirty="0"/>
          </a:p>
          <a:p>
            <a:endParaRPr lang="fi-FI" sz="2400" dirty="0"/>
          </a:p>
          <a:p>
            <a:endParaRPr lang="fi-FI" sz="24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993143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399"/>
            <a:ext cx="10515600" cy="1565031"/>
          </a:xfrm>
        </p:spPr>
        <p:txBody>
          <a:bodyPr>
            <a:normAutofit/>
          </a:bodyPr>
          <a:lstStyle/>
          <a:p>
            <a:r>
              <a:rPr lang="fi-FI" sz="2400" dirty="0" smtClean="0"/>
              <a:t>2. Ravistelutestin suoritus</a:t>
            </a:r>
            <a:br>
              <a:rPr lang="fi-FI" sz="2400" dirty="0" smtClean="0"/>
            </a:br>
            <a:r>
              <a:rPr lang="fi-FI" sz="2400" dirty="0" smtClean="0"/>
              <a:t>	</a:t>
            </a:r>
            <a:r>
              <a:rPr lang="fi-FI" dirty="0" smtClean="0"/>
              <a:t/>
            </a:r>
            <a:br>
              <a:rPr lang="fi-FI" dirty="0" smtClean="0"/>
            </a:br>
            <a:endParaRPr lang="fi-FI" dirty="0"/>
          </a:p>
        </p:txBody>
      </p:sp>
      <p:sp>
        <p:nvSpPr>
          <p:cNvPr id="3" name="Content Placeholder 2"/>
          <p:cNvSpPr>
            <a:spLocks noGrp="1"/>
          </p:cNvSpPr>
          <p:nvPr>
            <p:ph idx="1"/>
          </p:nvPr>
        </p:nvSpPr>
        <p:spPr>
          <a:xfrm>
            <a:off x="931984" y="1318846"/>
            <a:ext cx="10515600" cy="5113546"/>
          </a:xfrm>
        </p:spPr>
        <p:txBody>
          <a:bodyPr>
            <a:normAutofit/>
          </a:bodyPr>
          <a:lstStyle/>
          <a:p>
            <a:pPr marL="342900" indent="-342900">
              <a:buFont typeface="+mj-lt"/>
              <a:buAutoNum type="arabicPeriod" startAt="5"/>
            </a:pPr>
            <a:r>
              <a:rPr lang="fi-FI" sz="1800" dirty="0" smtClean="0"/>
              <a:t>Mitataan </a:t>
            </a:r>
            <a:r>
              <a:rPr lang="fi-FI" sz="1800" dirty="0"/>
              <a:t>mittalasilla tarvittava määrä laboratoriovettä uuttonesteeksi ja </a:t>
            </a:r>
            <a:r>
              <a:rPr lang="fi-FI" sz="1800" dirty="0" smtClean="0"/>
              <a:t>lisätään </a:t>
            </a:r>
            <a:r>
              <a:rPr lang="fi-FI" sz="1800" dirty="0"/>
              <a:t>se säilöpulloihin. </a:t>
            </a:r>
            <a:r>
              <a:rPr lang="fi-FI" sz="1800" dirty="0" smtClean="0"/>
              <a:t>Suljetaan </a:t>
            </a:r>
            <a:r>
              <a:rPr lang="fi-FI" sz="1800" dirty="0"/>
              <a:t>pullojen korkit tiiviisti ja </a:t>
            </a:r>
            <a:r>
              <a:rPr lang="fi-FI" sz="1800" dirty="0" smtClean="0"/>
              <a:t>sinetöidään </a:t>
            </a:r>
            <a:r>
              <a:rPr lang="fi-FI" sz="1800" dirty="0"/>
              <a:t>ne käärimällä niiden ympärille </a:t>
            </a:r>
            <a:r>
              <a:rPr lang="fi-FI" sz="1800" dirty="0" err="1"/>
              <a:t>parafilmiä</a:t>
            </a:r>
            <a:r>
              <a:rPr lang="fi-FI" sz="1800" dirty="0"/>
              <a:t>. Pullojen kolhiintumisen estämiseksi on myös suositeltavaa teipata </a:t>
            </a:r>
            <a:r>
              <a:rPr lang="fi-FI" sz="1800" dirty="0" smtClean="0"/>
              <a:t>käsipyyhepaperi </a:t>
            </a:r>
            <a:r>
              <a:rPr lang="fi-FI" sz="1800" dirty="0"/>
              <a:t>jokaisen pullon </a:t>
            </a:r>
            <a:r>
              <a:rPr lang="fi-FI" sz="1800" dirty="0" smtClean="0"/>
              <a:t>ympärille</a:t>
            </a:r>
          </a:p>
          <a:p>
            <a:pPr marL="342900" indent="-342900">
              <a:buFont typeface="+mj-lt"/>
              <a:buAutoNum type="arabicPeriod" startAt="5"/>
            </a:pPr>
            <a:r>
              <a:rPr lang="fi-FI" sz="1800" dirty="0" smtClean="0"/>
              <a:t>Asetetaan </a:t>
            </a:r>
            <a:r>
              <a:rPr lang="fi-FI" sz="1800" dirty="0"/>
              <a:t>pullot lappeelleen laakeisiin muovivateihin, korkeintaan kaksi pulloa vatia kohti. </a:t>
            </a:r>
            <a:r>
              <a:rPr lang="fi-FI" sz="1800" dirty="0" smtClean="0"/>
              <a:t>Varmistetaan, </a:t>
            </a:r>
            <a:r>
              <a:rPr lang="fi-FI" sz="1800" dirty="0"/>
              <a:t>että pullot pääsevät vierimään astioissaan vapaasti</a:t>
            </a:r>
            <a:r>
              <a:rPr lang="fi-FI" sz="1800" dirty="0" smtClean="0"/>
              <a:t>.</a:t>
            </a:r>
          </a:p>
          <a:p>
            <a:pPr marL="342900" indent="-342900">
              <a:buFont typeface="+mj-lt"/>
              <a:buAutoNum type="arabicPeriod" startAt="5"/>
            </a:pPr>
            <a:r>
              <a:rPr lang="fi-FI" sz="1800" dirty="0"/>
              <a:t>Ravistelutesti</a:t>
            </a:r>
            <a:r>
              <a:rPr lang="fi-FI" dirty="0"/>
              <a:t> </a:t>
            </a:r>
            <a:r>
              <a:rPr lang="fi-FI" sz="1800" dirty="0"/>
              <a:t>tulisi suorittaa ympäripyörittävässä ravistelijassa, mutta </a:t>
            </a:r>
            <a:r>
              <a:rPr lang="fi-FI" sz="1800" dirty="0" smtClean="0"/>
              <a:t>jos sellaista ei ole käytössä, </a:t>
            </a:r>
            <a:r>
              <a:rPr lang="fi-FI" sz="1800" dirty="0"/>
              <a:t>ravistelutesti suoritetaan </a:t>
            </a:r>
            <a:r>
              <a:rPr lang="fi-FI" sz="1800" dirty="0" smtClean="0"/>
              <a:t>tasoravistelijoilla: asetetaan </a:t>
            </a:r>
            <a:r>
              <a:rPr lang="fi-FI" sz="1800" dirty="0"/>
              <a:t>muovivadit ravistelijoihin, ja </a:t>
            </a:r>
            <a:r>
              <a:rPr lang="fi-FI" sz="1800" dirty="0" smtClean="0"/>
              <a:t>säädetään </a:t>
            </a:r>
            <a:r>
              <a:rPr lang="fi-FI" sz="1800" dirty="0"/>
              <a:t>ravistelijoiden kierrosnopeudeksi 80 rpm. Ravistelun täytyy tapahtua lämpötilassa 20 </a:t>
            </a:r>
            <a:r>
              <a:rPr lang="fi-FI" sz="1800" dirty="0"/>
              <a:t>°C </a:t>
            </a:r>
            <a:r>
              <a:rPr lang="fi-FI" sz="1800" dirty="0" smtClean="0"/>
              <a:t> ± </a:t>
            </a:r>
            <a:r>
              <a:rPr lang="fi-FI" sz="1800" dirty="0"/>
              <a:t>5 °C, joten ravistelijoita ei saa lämmittää</a:t>
            </a:r>
            <a:r>
              <a:rPr lang="fi-FI" sz="1800" dirty="0" smtClean="0"/>
              <a:t>.</a:t>
            </a:r>
          </a:p>
          <a:p>
            <a:pPr marL="342900" indent="-342900">
              <a:buFont typeface="+mj-lt"/>
              <a:buAutoNum type="arabicPeriod" startAt="5"/>
            </a:pPr>
            <a:r>
              <a:rPr lang="fi-FI" sz="1800" dirty="0"/>
              <a:t>Ensimmäisen ravistelun tulee kestää 6 h ± 0,5 h. </a:t>
            </a:r>
            <a:r>
              <a:rPr lang="fi-FI" sz="1800" dirty="0" smtClean="0"/>
              <a:t>Annetaan </a:t>
            </a:r>
            <a:r>
              <a:rPr lang="fi-FI" sz="1800" dirty="0"/>
              <a:t>pullojen seistä tämän jälkeen paikallaan 15 min ± 5 min, jotta kiintoaines laskeutuu näytepullojen </a:t>
            </a:r>
            <a:r>
              <a:rPr lang="fi-FI" sz="1800" dirty="0" smtClean="0"/>
              <a:t>pohjalle</a:t>
            </a:r>
          </a:p>
          <a:p>
            <a:pPr marL="0" indent="0">
              <a:buNone/>
            </a:pPr>
            <a:endParaRPr lang="fi-FI" sz="1800" dirty="0"/>
          </a:p>
          <a:p>
            <a:pPr marL="342900" indent="-342900">
              <a:buFont typeface="+mj-lt"/>
              <a:buAutoNum type="arabicPeriod" startAt="5"/>
            </a:pPr>
            <a:endParaRPr lang="fi-FI" sz="1800" dirty="0"/>
          </a:p>
          <a:p>
            <a:pPr marL="457200" indent="-457200">
              <a:buFont typeface="+mj-lt"/>
              <a:buAutoNum type="arabicPeriod" startAt="5"/>
            </a:pPr>
            <a:endParaRPr lang="fi-FI" sz="1800" dirty="0"/>
          </a:p>
          <a:p>
            <a:endParaRPr lang="fi-FI" sz="2400" dirty="0"/>
          </a:p>
          <a:p>
            <a:endParaRPr lang="fi-FI" sz="2400" dirty="0"/>
          </a:p>
        </p:txBody>
      </p:sp>
      <p:sp>
        <p:nvSpPr>
          <p:cNvPr id="4" name="Footer Placeholder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528387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399"/>
            <a:ext cx="10515600" cy="1565031"/>
          </a:xfrm>
        </p:spPr>
        <p:txBody>
          <a:bodyPr>
            <a:normAutofit/>
          </a:bodyPr>
          <a:lstStyle/>
          <a:p>
            <a:r>
              <a:rPr lang="fi-FI" sz="2400" dirty="0" smtClean="0"/>
              <a:t>2. Ravistelutestin suoritus</a:t>
            </a:r>
            <a:br>
              <a:rPr lang="fi-FI" sz="2400" dirty="0" smtClean="0"/>
            </a:br>
            <a:r>
              <a:rPr lang="fi-FI" sz="2400" dirty="0" smtClean="0"/>
              <a:t>	</a:t>
            </a:r>
            <a:r>
              <a:rPr lang="fi-FI" dirty="0" smtClean="0"/>
              <a:t/>
            </a:r>
            <a:br>
              <a:rPr lang="fi-FI" dirty="0" smtClean="0"/>
            </a:br>
            <a:endParaRPr lang="fi-FI" dirty="0"/>
          </a:p>
        </p:txBody>
      </p:sp>
      <p:sp>
        <p:nvSpPr>
          <p:cNvPr id="3" name="Content Placeholder 2"/>
          <p:cNvSpPr>
            <a:spLocks noGrp="1"/>
          </p:cNvSpPr>
          <p:nvPr>
            <p:ph idx="1"/>
          </p:nvPr>
        </p:nvSpPr>
        <p:spPr>
          <a:xfrm>
            <a:off x="838200" y="873369"/>
            <a:ext cx="10515600" cy="5113546"/>
          </a:xfrm>
        </p:spPr>
        <p:txBody>
          <a:bodyPr>
            <a:normAutofit/>
          </a:bodyPr>
          <a:lstStyle/>
          <a:p>
            <a:pPr marL="342900" indent="-342900">
              <a:buFont typeface="+mj-lt"/>
              <a:buAutoNum type="arabicPeriod" startAt="9"/>
            </a:pPr>
            <a:r>
              <a:rPr lang="fi-FI" sz="1800" dirty="0"/>
              <a:t>Näytteiden kiinteydestä riippuen uuttonesteet joko dekantoidaan tai siirretään pipetillä (automaattipipetti tai happopesty täyspipetti) happopestyihin 250 ml mittalaseihin, ja nesteiden tilavuudet kirjataan muistiin. Tässä vaiheessa yhdistetään kunkin näytteen kahdesta säilöpullosta otetut uuttonesteet yhdeksi </a:t>
            </a:r>
            <a:r>
              <a:rPr lang="fi-FI" sz="1800" dirty="0" smtClean="0"/>
              <a:t>liuokseksi. </a:t>
            </a:r>
            <a:r>
              <a:rPr lang="fi-FI" sz="1800" dirty="0"/>
              <a:t>Uuttonesteiden käsittelyä jatketaan </a:t>
            </a:r>
            <a:r>
              <a:rPr lang="fi-FI" sz="1800" dirty="0" smtClean="0"/>
              <a:t>kohdan ”Näytteiden jatkokäsittely” </a:t>
            </a:r>
            <a:r>
              <a:rPr lang="fi-FI" sz="1800" dirty="0"/>
              <a:t>mukaisesti</a:t>
            </a:r>
            <a:r>
              <a:rPr lang="fi-FI" sz="1800" dirty="0" smtClean="0"/>
              <a:t>.</a:t>
            </a:r>
          </a:p>
          <a:p>
            <a:pPr marL="914400" lvl="2" indent="0">
              <a:buNone/>
            </a:pPr>
            <a:r>
              <a:rPr lang="fi-FI" sz="1800" b="1" dirty="0" smtClean="0"/>
              <a:t>Huomaa:</a:t>
            </a:r>
            <a:r>
              <a:rPr lang="fi-FI" sz="1800" dirty="0" smtClean="0"/>
              <a:t> kohdassa  ”Näytteiden jatkokäsittely” kuvatun liuosten suodatuksen jälkeen suodatinkalvot tulee lisätä 2. testivaiheessa käytettäviin säilöpulloihin, jotta niihin jäänyt kiintoaines tulee mukaan 2. testivaiheeseen</a:t>
            </a:r>
          </a:p>
          <a:p>
            <a:pPr marL="457200" lvl="0" indent="-457200">
              <a:buFont typeface="+mj-lt"/>
              <a:buAutoNum type="arabicPeriod" startAt="10"/>
            </a:pPr>
            <a:r>
              <a:rPr lang="fi-FI" sz="1800" dirty="0" smtClean="0"/>
              <a:t>Mitataan </a:t>
            </a:r>
            <a:r>
              <a:rPr lang="fi-FI" sz="1800" dirty="0"/>
              <a:t>mittalasilla tarvittava määrä laboratoriovettä 2. testivaihetta </a:t>
            </a:r>
            <a:r>
              <a:rPr lang="fi-FI" sz="1800" dirty="0" smtClean="0"/>
              <a:t>varten siten</a:t>
            </a:r>
            <a:r>
              <a:rPr lang="fi-FI" sz="1800" dirty="0"/>
              <a:t>, että nestettä lisätään 6,5 </a:t>
            </a:r>
            <a:r>
              <a:rPr lang="fi-FI" sz="1800" dirty="0" smtClean="0"/>
              <a:t>l/kg kuiva-ainetta (</a:t>
            </a:r>
            <a:r>
              <a:rPr lang="fi-FI" sz="1800" dirty="0"/>
              <a:t>eli </a:t>
            </a:r>
            <a:r>
              <a:rPr lang="fi-FI" sz="1800" dirty="0" smtClean="0"/>
              <a:t>6,5 </a:t>
            </a:r>
            <a:r>
              <a:rPr lang="fi-FI" sz="1800" dirty="0"/>
              <a:t>ml/g </a:t>
            </a:r>
            <a:r>
              <a:rPr lang="fi-FI" sz="1800" dirty="0" smtClean="0"/>
              <a:t>kuiva-ainetta). Siirretään </a:t>
            </a:r>
            <a:r>
              <a:rPr lang="fi-FI" sz="1800" dirty="0"/>
              <a:t>näytemateriaalit 250 ml säilöpulloista kvantitatiivisesti 500 ml säilöpulloihin käyttäen 2. vaiheen uuttonestettä huuhtomiseen</a:t>
            </a:r>
            <a:r>
              <a:rPr lang="fi-FI" sz="1800" dirty="0" smtClean="0"/>
              <a:t>.</a:t>
            </a:r>
          </a:p>
          <a:p>
            <a:pPr marL="457200" lvl="0" indent="-457200">
              <a:buFont typeface="+mj-lt"/>
              <a:buAutoNum type="arabicPeriod" startAt="10"/>
            </a:pPr>
            <a:r>
              <a:rPr lang="fi-FI" sz="1800" dirty="0"/>
              <a:t>T</a:t>
            </a:r>
            <a:r>
              <a:rPr lang="fi-FI" sz="1800" dirty="0" smtClean="0"/>
              <a:t>oinen testivaihe </a:t>
            </a:r>
            <a:r>
              <a:rPr lang="fi-FI" sz="1800" dirty="0"/>
              <a:t>suoritetaan samalla tavalla kuin 1. testivaihe: pullot suljetaan ja sinetöidään, ne asetetaan lappeelleen muovivateihin, ja niitä ravistellaan kierrosnopeudella 80 </a:t>
            </a:r>
            <a:r>
              <a:rPr lang="fi-FI" sz="1800" dirty="0" smtClean="0"/>
              <a:t>rpm. Toisen </a:t>
            </a:r>
            <a:r>
              <a:rPr lang="fi-FI" sz="1800" dirty="0"/>
              <a:t>ravisteluvaiheen tulee kestää </a:t>
            </a:r>
            <a:r>
              <a:rPr lang="fi-FI" sz="1800" dirty="0" smtClean="0"/>
              <a:t>18 h </a:t>
            </a:r>
            <a:r>
              <a:rPr lang="fi-FI" sz="1800" dirty="0"/>
              <a:t>± </a:t>
            </a:r>
            <a:r>
              <a:rPr lang="fi-FI" sz="1800" dirty="0" smtClean="0"/>
              <a:t>0,5 h</a:t>
            </a:r>
          </a:p>
          <a:p>
            <a:pPr marL="457200" indent="-457200">
              <a:buFont typeface="+mj-lt"/>
              <a:buAutoNum type="arabicPeriod" startAt="10"/>
            </a:pPr>
            <a:r>
              <a:rPr lang="fi-FI" sz="1800" dirty="0"/>
              <a:t>K</a:t>
            </a:r>
            <a:r>
              <a:rPr lang="fi-FI" sz="1800" dirty="0" smtClean="0"/>
              <a:t>erätään 2</a:t>
            </a:r>
            <a:r>
              <a:rPr lang="fi-FI" sz="1800" dirty="0"/>
              <a:t>. vaiheen uuttonesteet samalla tavalla kuin 1. testivaiheessa, mutta </a:t>
            </a:r>
            <a:r>
              <a:rPr lang="fi-FI" sz="1800" dirty="0" smtClean="0"/>
              <a:t>käytetään </a:t>
            </a:r>
            <a:r>
              <a:rPr lang="fi-FI" sz="1800" dirty="0"/>
              <a:t>250 ml mittalasien sijaan 500 ml mittalaseja. Uuttonesteiden käsittelyä jatketaan </a:t>
            </a:r>
            <a:r>
              <a:rPr lang="fi-FI" sz="1800" dirty="0" smtClean="0"/>
              <a:t>kohdassa ”Näytteiden jatkokäsittely” ja lopuksi näytejätteet hävitetään kohdan ”Näytteiden hävittäminen” mukaisesti.</a:t>
            </a:r>
            <a:endParaRPr lang="fi-FI" sz="1900" dirty="0"/>
          </a:p>
          <a:p>
            <a:pPr marL="342900" indent="-342900">
              <a:buFont typeface="+mj-lt"/>
              <a:buAutoNum type="arabicPeriod" startAt="9"/>
            </a:pPr>
            <a:endParaRPr lang="fi-FI" sz="1900" dirty="0"/>
          </a:p>
          <a:p>
            <a:pPr marL="457200" indent="-457200">
              <a:buFont typeface="+mj-lt"/>
              <a:buAutoNum type="arabicPeriod" startAt="9"/>
            </a:pPr>
            <a:endParaRPr lang="fi-FI" sz="1900" dirty="0"/>
          </a:p>
          <a:p>
            <a:endParaRPr lang="fi-FI" sz="2400" dirty="0"/>
          </a:p>
          <a:p>
            <a:endParaRPr lang="fi-FI" sz="2400" dirty="0"/>
          </a:p>
        </p:txBody>
      </p:sp>
      <p:sp>
        <p:nvSpPr>
          <p:cNvPr id="4" name="Footer Placeholder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3852647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399"/>
            <a:ext cx="10515600" cy="1565031"/>
          </a:xfrm>
        </p:spPr>
        <p:txBody>
          <a:bodyPr>
            <a:normAutofit/>
          </a:bodyPr>
          <a:lstStyle/>
          <a:p>
            <a:r>
              <a:rPr lang="fi-FI" sz="2400" dirty="0" smtClean="0"/>
              <a:t>3. Näytteiden jatkokäsittely</a:t>
            </a:r>
            <a:br>
              <a:rPr lang="fi-FI" sz="2400" dirty="0" smtClean="0"/>
            </a:br>
            <a:r>
              <a:rPr lang="fi-FI" sz="2400" dirty="0" smtClean="0"/>
              <a:t>	</a:t>
            </a:r>
            <a:r>
              <a:rPr lang="fi-FI" dirty="0" smtClean="0"/>
              <a:t/>
            </a:r>
            <a:br>
              <a:rPr lang="fi-FI" dirty="0" smtClean="0"/>
            </a:br>
            <a:endParaRPr lang="fi-FI" dirty="0"/>
          </a:p>
        </p:txBody>
      </p:sp>
      <p:sp>
        <p:nvSpPr>
          <p:cNvPr id="3" name="Content Placeholder 2"/>
          <p:cNvSpPr>
            <a:spLocks noGrp="1"/>
          </p:cNvSpPr>
          <p:nvPr>
            <p:ph idx="1"/>
          </p:nvPr>
        </p:nvSpPr>
        <p:spPr>
          <a:xfrm>
            <a:off x="838200" y="873369"/>
            <a:ext cx="10515600" cy="5113546"/>
          </a:xfrm>
        </p:spPr>
        <p:txBody>
          <a:bodyPr>
            <a:normAutofit/>
          </a:bodyPr>
          <a:lstStyle/>
          <a:p>
            <a:pPr marL="0" indent="0">
              <a:buNone/>
            </a:pPr>
            <a:r>
              <a:rPr lang="fi-FI" sz="2000" dirty="0"/>
              <a:t>Myöhempiä analyysejä varten ravistelutestistä kerätyt </a:t>
            </a:r>
            <a:r>
              <a:rPr lang="fi-FI" sz="2000" dirty="0" smtClean="0"/>
              <a:t>uuttoliuokset </a:t>
            </a:r>
            <a:r>
              <a:rPr lang="fi-FI" sz="2000" dirty="0"/>
              <a:t>täytyy suodattaa ja kestävöidä</a:t>
            </a:r>
            <a:r>
              <a:rPr lang="fi-FI" sz="2000" dirty="0" smtClean="0"/>
              <a:t>.</a:t>
            </a:r>
          </a:p>
          <a:p>
            <a:pPr marL="457200" lvl="0" indent="-457200">
              <a:buFont typeface="+mj-lt"/>
              <a:buAutoNum type="arabicPeriod"/>
            </a:pPr>
            <a:r>
              <a:rPr lang="fi-FI" sz="2000" dirty="0" smtClean="0"/>
              <a:t>Suodatetaan </a:t>
            </a:r>
            <a:r>
              <a:rPr lang="fi-FI" sz="2000" dirty="0"/>
              <a:t>l</a:t>
            </a:r>
            <a:r>
              <a:rPr lang="fi-FI" sz="2000" dirty="0" smtClean="0"/>
              <a:t>iuokset imusuodatuksella </a:t>
            </a:r>
            <a:r>
              <a:rPr lang="fi-FI" sz="2000" dirty="0"/>
              <a:t>0,45 µm kalvosuodattimen läpi. </a:t>
            </a:r>
            <a:r>
              <a:rPr lang="fi-FI" sz="2000" dirty="0" smtClean="0"/>
              <a:t>Jos liuoksessa on </a:t>
            </a:r>
            <a:r>
              <a:rPr lang="fi-FI" sz="2000" dirty="0"/>
              <a:t>niin paljon epäpuhtauksia, ettei se suodatu tunnissa, on sallittua käyttää esisuodatusmenetelmiä (esimerkiksi laskeutus, suodatus karkeammalla </a:t>
            </a:r>
            <a:r>
              <a:rPr lang="fi-FI" sz="2000" dirty="0" smtClean="0"/>
              <a:t>suodatinkalvolla </a:t>
            </a:r>
            <a:r>
              <a:rPr lang="fi-FI" sz="2000" dirty="0"/>
              <a:t>tai sentrifugointi). </a:t>
            </a:r>
            <a:endParaRPr lang="fi-FI" sz="2000" dirty="0" smtClean="0"/>
          </a:p>
          <a:p>
            <a:pPr lvl="1"/>
            <a:r>
              <a:rPr lang="fi-FI" sz="1600" b="1" dirty="0" smtClean="0"/>
              <a:t>1</a:t>
            </a:r>
            <a:r>
              <a:rPr lang="fi-FI" sz="1600" b="1" dirty="0"/>
              <a:t>. testivaiheen suodatinkalvot</a:t>
            </a:r>
            <a:r>
              <a:rPr lang="fi-FI" sz="1600" dirty="0"/>
              <a:t> </a:t>
            </a:r>
            <a:r>
              <a:rPr lang="fi-FI" sz="1600" dirty="0" smtClean="0"/>
              <a:t>otetaan mukaan </a:t>
            </a:r>
            <a:r>
              <a:rPr lang="fi-FI" sz="1600" dirty="0"/>
              <a:t>2. testivaiheeseen (</a:t>
            </a:r>
            <a:r>
              <a:rPr lang="fi-FI" sz="1600" dirty="0" smtClean="0"/>
              <a:t>siirretään </a:t>
            </a:r>
            <a:r>
              <a:rPr lang="fi-FI" sz="1600" dirty="0"/>
              <a:t>nämä käytetyt suodatinkalvot 2. vaiheessa käytettäviin säilöpulloihin).</a:t>
            </a:r>
          </a:p>
          <a:p>
            <a:pPr marL="457200" lvl="0" indent="-457200">
              <a:buFont typeface="+mj-lt"/>
              <a:buAutoNum type="arabicPeriod"/>
            </a:pPr>
            <a:r>
              <a:rPr lang="fi-FI" sz="2000" dirty="0" smtClean="0"/>
              <a:t>Mitataan heti suodatuksen jälkeen </a:t>
            </a:r>
            <a:r>
              <a:rPr lang="fi-FI" sz="2000" b="1" dirty="0" smtClean="0"/>
              <a:t>ennen kestävöintiä </a:t>
            </a:r>
            <a:r>
              <a:rPr lang="fi-FI" sz="2000" dirty="0" smtClean="0"/>
              <a:t>liuosten </a:t>
            </a:r>
            <a:r>
              <a:rPr lang="fi-FI" sz="2000" dirty="0"/>
              <a:t>pH ja johtokyky. </a:t>
            </a:r>
            <a:r>
              <a:rPr lang="fi-FI" sz="2000" dirty="0" smtClean="0"/>
              <a:t>Käytetään happopestyjä astioita, koska mitatut liuokset otetaan talteen. </a:t>
            </a:r>
          </a:p>
          <a:p>
            <a:pPr marL="457200" indent="-457200">
              <a:buFont typeface="+mj-lt"/>
              <a:buAutoNum type="arabicPeriod"/>
            </a:pPr>
            <a:r>
              <a:rPr lang="fi-FI" sz="2000" dirty="0" smtClean="0"/>
              <a:t>Liuosten kestävöinti: siirretään uuttoliuokset happopestyihin </a:t>
            </a:r>
            <a:r>
              <a:rPr lang="fi-FI" sz="2000" dirty="0"/>
              <a:t>mittapulloihin, 1. vaiheen näytteet 250 ml </a:t>
            </a:r>
            <a:r>
              <a:rPr lang="fi-FI" sz="2000" dirty="0" smtClean="0"/>
              <a:t>mittapulloihin </a:t>
            </a:r>
            <a:r>
              <a:rPr lang="fi-FI" sz="2000" dirty="0"/>
              <a:t>ja 2. vaiheen näytteet 500 ml </a:t>
            </a:r>
            <a:r>
              <a:rPr lang="fi-FI" sz="2000" dirty="0" smtClean="0"/>
              <a:t>mittapulloihin</a:t>
            </a:r>
            <a:r>
              <a:rPr lang="fi-FI" sz="2000" dirty="0"/>
              <a:t>. </a:t>
            </a:r>
            <a:r>
              <a:rPr lang="fi-FI" sz="2000" dirty="0" smtClean="0"/>
              <a:t>Kestävöidään </a:t>
            </a:r>
            <a:r>
              <a:rPr lang="fi-FI" sz="2000" dirty="0"/>
              <a:t>näytteet lisäämällä niihin 2 % (v/v) väkevää typpihappoa, ja </a:t>
            </a:r>
            <a:r>
              <a:rPr lang="fi-FI" sz="2000" dirty="0" smtClean="0"/>
              <a:t>varastoidaan </a:t>
            </a:r>
            <a:r>
              <a:rPr lang="fi-FI" sz="2000" dirty="0"/>
              <a:t>ne kylmään (4 °C) odottamaan myöhempiä analyysejä.</a:t>
            </a:r>
          </a:p>
          <a:p>
            <a:pPr marL="0" indent="0">
              <a:buNone/>
            </a:pPr>
            <a:endParaRPr lang="fi-FI" sz="2400" dirty="0"/>
          </a:p>
          <a:p>
            <a:endParaRPr lang="fi-FI" sz="2400" dirty="0"/>
          </a:p>
        </p:txBody>
      </p:sp>
      <p:sp>
        <p:nvSpPr>
          <p:cNvPr id="4" name="Footer Placeholder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1561552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39615"/>
            <a:ext cx="10515600" cy="1565031"/>
          </a:xfrm>
        </p:spPr>
        <p:txBody>
          <a:bodyPr>
            <a:normAutofit/>
          </a:bodyPr>
          <a:lstStyle/>
          <a:p>
            <a:r>
              <a:rPr lang="fi-FI" sz="2400" dirty="0"/>
              <a:t>4</a:t>
            </a:r>
            <a:r>
              <a:rPr lang="fi-FI" sz="2400" dirty="0" smtClean="0"/>
              <a:t>. Näytteiden hävittäminen</a:t>
            </a:r>
            <a:br>
              <a:rPr lang="fi-FI" sz="2400" dirty="0" smtClean="0"/>
            </a:br>
            <a:r>
              <a:rPr lang="fi-FI" sz="2400" dirty="0" smtClean="0"/>
              <a:t>	</a:t>
            </a:r>
            <a:r>
              <a:rPr lang="fi-FI" dirty="0" smtClean="0"/>
              <a:t/>
            </a:r>
            <a:br>
              <a:rPr lang="fi-FI" dirty="0" smtClean="0"/>
            </a:br>
            <a:endParaRPr lang="fi-FI" dirty="0"/>
          </a:p>
        </p:txBody>
      </p:sp>
      <p:sp>
        <p:nvSpPr>
          <p:cNvPr id="3" name="Content Placeholder 2"/>
          <p:cNvSpPr>
            <a:spLocks noGrp="1"/>
          </p:cNvSpPr>
          <p:nvPr>
            <p:ph idx="1"/>
          </p:nvPr>
        </p:nvSpPr>
        <p:spPr>
          <a:xfrm>
            <a:off x="627185" y="1588476"/>
            <a:ext cx="10515600" cy="5113546"/>
          </a:xfrm>
        </p:spPr>
        <p:txBody>
          <a:bodyPr>
            <a:normAutofit/>
          </a:bodyPr>
          <a:lstStyle/>
          <a:p>
            <a:pPr marL="0" indent="0">
              <a:buNone/>
            </a:pPr>
            <a:r>
              <a:rPr lang="fi-FI" sz="2000" dirty="0"/>
              <a:t>Maanäytteitä </a:t>
            </a:r>
            <a:r>
              <a:rPr lang="fi-FI" sz="2000" dirty="0" smtClean="0"/>
              <a:t>ei saa kaataa </a:t>
            </a:r>
            <a:r>
              <a:rPr lang="fi-FI" sz="2000" dirty="0"/>
              <a:t>viemäriin, sillä ne saattavat tukkia viemäriputket. </a:t>
            </a:r>
            <a:r>
              <a:rPr lang="fi-FI" sz="2000" dirty="0" smtClean="0"/>
              <a:t>Kaadetaan </a:t>
            </a:r>
            <a:r>
              <a:rPr lang="fi-FI" sz="2000" dirty="0"/>
              <a:t>näytteet laboratorioroskien sekaan ja </a:t>
            </a:r>
            <a:r>
              <a:rPr lang="fi-FI" sz="2000" dirty="0" smtClean="0"/>
              <a:t>huuhdellaan tyhjennetyt pullot</a:t>
            </a:r>
            <a:r>
              <a:rPr lang="fi-FI" sz="2000" dirty="0"/>
              <a:t>.</a:t>
            </a:r>
          </a:p>
          <a:p>
            <a:pPr marL="0" indent="0">
              <a:buNone/>
            </a:pPr>
            <a:endParaRPr lang="fi-FI" sz="2400" dirty="0"/>
          </a:p>
          <a:p>
            <a:endParaRPr lang="fi-FI" sz="2400" dirty="0"/>
          </a:p>
        </p:txBody>
      </p:sp>
      <p:sp>
        <p:nvSpPr>
          <p:cNvPr id="4" name="Footer Placeholder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2326858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39615"/>
            <a:ext cx="10515600" cy="1565031"/>
          </a:xfrm>
        </p:spPr>
        <p:txBody>
          <a:bodyPr>
            <a:normAutofit/>
          </a:bodyPr>
          <a:lstStyle/>
          <a:p>
            <a:r>
              <a:rPr lang="fi-FI" sz="2800" dirty="0" smtClean="0"/>
              <a:t>Uuttoliuosten analysointi</a:t>
            </a:r>
            <a:r>
              <a:rPr lang="fi-FI" sz="2400" dirty="0" smtClean="0"/>
              <a:t/>
            </a:r>
            <a:br>
              <a:rPr lang="fi-FI" sz="2400" dirty="0" smtClean="0"/>
            </a:br>
            <a:r>
              <a:rPr lang="fi-FI" sz="2400" dirty="0" smtClean="0"/>
              <a:t>	</a:t>
            </a:r>
            <a:r>
              <a:rPr lang="fi-FI" dirty="0" smtClean="0"/>
              <a:t/>
            </a:r>
            <a:br>
              <a:rPr lang="fi-FI" dirty="0" smtClean="0"/>
            </a:br>
            <a:endParaRPr lang="fi-FI" dirty="0"/>
          </a:p>
        </p:txBody>
      </p:sp>
      <p:sp>
        <p:nvSpPr>
          <p:cNvPr id="3" name="Content Placeholder 2"/>
          <p:cNvSpPr>
            <a:spLocks noGrp="1"/>
          </p:cNvSpPr>
          <p:nvPr>
            <p:ph idx="1"/>
          </p:nvPr>
        </p:nvSpPr>
        <p:spPr>
          <a:xfrm>
            <a:off x="1204055" y="1552678"/>
            <a:ext cx="10515600" cy="2908857"/>
          </a:xfrm>
        </p:spPr>
        <p:txBody>
          <a:bodyPr>
            <a:normAutofit fontScale="92500" lnSpcReduction="20000"/>
          </a:bodyPr>
          <a:lstStyle/>
          <a:p>
            <a:pPr marL="0" indent="0">
              <a:buNone/>
            </a:pPr>
            <a:r>
              <a:rPr lang="fi-FI" sz="2000" dirty="0"/>
              <a:t>R</a:t>
            </a:r>
            <a:r>
              <a:rPr lang="fi-FI" sz="2000" dirty="0" smtClean="0"/>
              <a:t>avistelutestien uuttoliuokset analysoidaan, jotta saadaan selville MARA-asetuksessa määriteltyjen liukenevien haitta-aineiden pitoisuudet.</a:t>
            </a:r>
          </a:p>
          <a:p>
            <a:pPr marL="0" indent="0">
              <a:buNone/>
            </a:pPr>
            <a:r>
              <a:rPr lang="fi-FI" sz="2000" dirty="0" smtClean="0"/>
              <a:t>Kestävöidystä uuttoliuoksesta saadaan mitattua mm. seuraavat haitta-aineet</a:t>
            </a:r>
          </a:p>
          <a:p>
            <a:r>
              <a:rPr lang="fi-FI" sz="2000" dirty="0" smtClean="0"/>
              <a:t>metallit (ICP-, MP-AES- tai AAS-mittaus)</a:t>
            </a:r>
          </a:p>
          <a:p>
            <a:pPr lvl="1"/>
            <a:r>
              <a:rPr lang="fi-FI" sz="1600" dirty="0" smtClean="0"/>
              <a:t>kestävöidyt uuttoliuokset sopivat suoraan laitemittaukseen ilman jatkonäytteenkäsittelyä</a:t>
            </a:r>
          </a:p>
          <a:p>
            <a:r>
              <a:rPr lang="fi-FI" sz="2000" dirty="0" smtClean="0"/>
              <a:t>anionit (IC- tai ISE-mittaus, titraus)</a:t>
            </a:r>
          </a:p>
          <a:p>
            <a:pPr lvl="1"/>
            <a:r>
              <a:rPr lang="fi-FI" sz="1600" dirty="0" smtClean="0"/>
              <a:t>ionikromatografiamittausta varten voidaan näytteitä joutua laimentamaan, koska stabiloitujen näytteiden uuttoliuoksesta saattaa liueta runsaasti ioneja, jotka nostavat sähkönjohtavuutta liian suureksi suoraan IC-mittaukseen</a:t>
            </a:r>
          </a:p>
          <a:p>
            <a:pPr lvl="1"/>
            <a:r>
              <a:rPr lang="fi-FI" sz="1600" dirty="0" smtClean="0"/>
              <a:t>ioniselektiivinen elektrodimittaus edellyttää ionivahvuuden säätöä ja esim. fluoridimäärityksessä myös pH:n säätämistä sopivalle tasolle</a:t>
            </a:r>
          </a:p>
          <a:p>
            <a:r>
              <a:rPr lang="fi-FI" sz="2000" dirty="0" smtClean="0"/>
              <a:t>liuennut orgaaninen aine (TOC-analysaattori)</a:t>
            </a:r>
          </a:p>
          <a:p>
            <a:pPr marL="0" indent="0">
              <a:buNone/>
            </a:pPr>
            <a:endParaRPr lang="fi-FI" sz="2000" dirty="0" smtClean="0"/>
          </a:p>
          <a:p>
            <a:pPr marL="0" indent="0">
              <a:buNone/>
            </a:pPr>
            <a:endParaRPr lang="fi-FI" sz="2000" dirty="0"/>
          </a:p>
          <a:p>
            <a:pPr marL="0" indent="0">
              <a:buNone/>
            </a:pPr>
            <a:endParaRPr lang="fi-FI" sz="2400" dirty="0"/>
          </a:p>
          <a:p>
            <a:endParaRPr lang="fi-FI" sz="2400" dirty="0"/>
          </a:p>
        </p:txBody>
      </p:sp>
      <p:sp>
        <p:nvSpPr>
          <p:cNvPr id="4" name="Footer Placeholder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1626018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1064282"/>
          </a:xfrm>
        </p:spPr>
        <p:txBody>
          <a:bodyPr>
            <a:normAutofit/>
          </a:bodyPr>
          <a:lstStyle/>
          <a:p>
            <a:r>
              <a:rPr lang="fi-FI" dirty="0" smtClean="0"/>
              <a:t>MARA-asetus - </a:t>
            </a:r>
            <a:r>
              <a:rPr lang="fi-FI" sz="3200" dirty="0" smtClean="0"/>
              <a:t>yleistä</a:t>
            </a:r>
            <a:endParaRPr lang="fi-FI" sz="3200" dirty="0"/>
          </a:p>
        </p:txBody>
      </p:sp>
      <p:sp>
        <p:nvSpPr>
          <p:cNvPr id="3" name="Sisällön paikkamerkki 2"/>
          <p:cNvSpPr>
            <a:spLocks noGrp="1"/>
          </p:cNvSpPr>
          <p:nvPr>
            <p:ph idx="1"/>
          </p:nvPr>
        </p:nvSpPr>
        <p:spPr>
          <a:xfrm>
            <a:off x="1011620" y="1387366"/>
            <a:ext cx="10515600" cy="3857296"/>
          </a:xfrm>
        </p:spPr>
        <p:txBody>
          <a:bodyPr>
            <a:noAutofit/>
          </a:bodyPr>
          <a:lstStyle/>
          <a:p>
            <a:r>
              <a:rPr lang="fi-FI" sz="2200" dirty="0" smtClean="0"/>
              <a:t>MARA-asetus on valtioneuvoston </a:t>
            </a:r>
            <a:r>
              <a:rPr lang="fi-FI" sz="2200" dirty="0"/>
              <a:t>asetus </a:t>
            </a:r>
            <a:r>
              <a:rPr lang="fi-FI" sz="2200" dirty="0" smtClean="0"/>
              <a:t>nimettyjen </a:t>
            </a:r>
            <a:r>
              <a:rPr lang="fi-FI" sz="2200" dirty="0"/>
              <a:t>jätteiden hyödyntämisestä maarakentamisessa</a:t>
            </a:r>
          </a:p>
          <a:p>
            <a:r>
              <a:rPr lang="fi-FI" sz="2200" dirty="0" smtClean="0"/>
              <a:t>Asetuksella </a:t>
            </a:r>
            <a:r>
              <a:rPr lang="fi-FI" sz="2200" dirty="0"/>
              <a:t>o</a:t>
            </a:r>
            <a:r>
              <a:rPr lang="fi-FI" sz="2200" dirty="0" smtClean="0"/>
              <a:t>n pyritty lisäämään </a:t>
            </a:r>
            <a:r>
              <a:rPr lang="fi-FI" sz="2200" dirty="0"/>
              <a:t>jätteiden hyödyntämistä ja siten edistämään kestävää luonnonvarojen käyttöä ja kiertotaloutta. </a:t>
            </a:r>
          </a:p>
          <a:p>
            <a:r>
              <a:rPr lang="fi-FI" sz="2200" dirty="0" smtClean="0"/>
              <a:t>Asetuksessa </a:t>
            </a:r>
            <a:r>
              <a:rPr lang="fi-FI" sz="2200" dirty="0"/>
              <a:t>määritellään vaatimukset, joiden täyttyessä asetuksessa tarkoitettujen jätteiden hyödyntämiseen ei tarvita ympäristösuojelulain (527/2014) mukaista ympäristölupaa. </a:t>
            </a:r>
          </a:p>
          <a:p>
            <a:r>
              <a:rPr lang="fi-FI" sz="2200" dirty="0" smtClean="0"/>
              <a:t>Ympäristöluvan sijaan </a:t>
            </a:r>
            <a:r>
              <a:rPr lang="fi-FI" sz="2200" dirty="0"/>
              <a:t>vaatimusten täyttyminen osoitetaan hyödyntämistä koskevassa rekisteröinti-ilmoituksessa. </a:t>
            </a:r>
            <a:endParaRPr lang="fi-FI" sz="2200" dirty="0" smtClean="0"/>
          </a:p>
          <a:p>
            <a:r>
              <a:rPr lang="fi-FI" sz="2200" dirty="0" smtClean="0"/>
              <a:t>Asetuksessa esitetään laadunhallintaa </a:t>
            </a:r>
            <a:r>
              <a:rPr lang="fi-FI" sz="2200" dirty="0"/>
              <a:t>koskevia vaatimuksia esimerkiksi jätemateriaalien tutkimisessa ja jätteen hyödyntämistä koskevien tietojen dokumentoinnissa</a:t>
            </a:r>
            <a:r>
              <a:rPr lang="fi-FI" sz="2400" dirty="0"/>
              <a:t>. </a:t>
            </a:r>
          </a:p>
        </p:txBody>
      </p:sp>
      <p:sp>
        <p:nvSpPr>
          <p:cNvPr id="4" name="Alatunnisteen paikkamerkki 3"/>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930873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1325563"/>
          </a:xfrm>
        </p:spPr>
        <p:txBody>
          <a:bodyPr>
            <a:normAutofit/>
          </a:bodyPr>
          <a:lstStyle/>
          <a:p>
            <a:r>
              <a:rPr lang="fi-FI" sz="3200" dirty="0" smtClean="0"/>
              <a:t>Lähteitä, lisätietoa</a:t>
            </a:r>
            <a:endParaRPr lang="fi-FI" sz="3200" dirty="0"/>
          </a:p>
        </p:txBody>
      </p:sp>
      <p:sp>
        <p:nvSpPr>
          <p:cNvPr id="3" name="Content Placeholder 2"/>
          <p:cNvSpPr>
            <a:spLocks noGrp="1"/>
          </p:cNvSpPr>
          <p:nvPr>
            <p:ph idx="1"/>
          </p:nvPr>
        </p:nvSpPr>
        <p:spPr>
          <a:xfrm>
            <a:off x="838200" y="1448311"/>
            <a:ext cx="10515600" cy="4538603"/>
          </a:xfrm>
        </p:spPr>
        <p:txBody>
          <a:bodyPr>
            <a:normAutofit/>
          </a:bodyPr>
          <a:lstStyle/>
          <a:p>
            <a:pPr marL="0" indent="0">
              <a:buNone/>
            </a:pPr>
            <a:r>
              <a:rPr lang="fi-FI" sz="2000" dirty="0" smtClean="0"/>
              <a:t>MARA-asetus </a:t>
            </a:r>
            <a:r>
              <a:rPr lang="fi-FI" sz="2000" dirty="0">
                <a:hlinkClick r:id="rId2"/>
              </a:rPr>
              <a:t>https://</a:t>
            </a:r>
            <a:r>
              <a:rPr lang="fi-FI" sz="2000" dirty="0" smtClean="0">
                <a:hlinkClick r:id="rId2"/>
              </a:rPr>
              <a:t>www.finlex.fi/fi/laki/alkup/2017/20170843</a:t>
            </a:r>
            <a:r>
              <a:rPr lang="fi-FI" sz="2000" dirty="0" smtClean="0"/>
              <a:t> </a:t>
            </a:r>
          </a:p>
          <a:p>
            <a:pPr marL="0" indent="0">
              <a:buNone/>
            </a:pPr>
            <a:r>
              <a:rPr lang="fi-FI" sz="2000" dirty="0"/>
              <a:t>Jätteiden hyödyntämismahdollisuuksia maanrakennuksessa laajennetaan (</a:t>
            </a:r>
            <a:r>
              <a:rPr lang="fi-FI" sz="2000" dirty="0" smtClean="0"/>
              <a:t>Ympäristöministeriö) </a:t>
            </a:r>
            <a:r>
              <a:rPr lang="fi-FI" sz="2000" dirty="0" smtClean="0">
                <a:hlinkClick r:id="rId3"/>
              </a:rPr>
              <a:t>https</a:t>
            </a:r>
            <a:r>
              <a:rPr lang="fi-FI" sz="2000" dirty="0">
                <a:hlinkClick r:id="rId3"/>
              </a:rPr>
              <a:t>://</a:t>
            </a:r>
            <a:r>
              <a:rPr lang="fi-FI" sz="2000" dirty="0" smtClean="0">
                <a:hlinkClick r:id="rId3"/>
              </a:rPr>
              <a:t>www.ym.fi/fi-FI/Ymparisto/Lainsaadanto_ja_ohjeet/Ymparistonsuojelun_valmisteilla_oleva_lainsaadanto/Jatteiden_hyodyntaminen_maanrakentamisessa</a:t>
            </a:r>
            <a:r>
              <a:rPr lang="fi-FI" sz="2000" dirty="0" smtClean="0"/>
              <a:t> </a:t>
            </a:r>
          </a:p>
          <a:p>
            <a:pPr marL="0" indent="0">
              <a:buNone/>
            </a:pPr>
            <a:r>
              <a:rPr lang="fi-FI" sz="2000" dirty="0"/>
              <a:t>J</a:t>
            </a:r>
            <a:r>
              <a:rPr lang="fi-FI" sz="2000" dirty="0" smtClean="0"/>
              <a:t>ätteen karakterisointi, pH:n vaikutus liukoisuuteen lisättäessä happoa tai emästä, SFS-EN 14429</a:t>
            </a:r>
          </a:p>
          <a:p>
            <a:pPr marL="0" indent="0">
              <a:buNone/>
            </a:pPr>
            <a:r>
              <a:rPr lang="fi-FI" sz="2000" dirty="0" smtClean="0"/>
              <a:t>Kaksivaiheinen ravistelutesti, SFS-EN 12457-3</a:t>
            </a:r>
          </a:p>
          <a:p>
            <a:pPr marL="0" indent="0">
              <a:buNone/>
            </a:pPr>
            <a:r>
              <a:rPr lang="fi-FI" sz="2000" dirty="0" smtClean="0"/>
              <a:t>Maaperä: kuiva-aineen ja vesipitoisuuden määritys, SFS ISO 11465</a:t>
            </a:r>
          </a:p>
          <a:p>
            <a:pPr marL="0" indent="0">
              <a:buNone/>
            </a:pPr>
            <a:r>
              <a:rPr lang="fi-FI" sz="2000" dirty="0" smtClean="0"/>
              <a:t>Kosteuden määritys, SFS-EN ISO 17892-1</a:t>
            </a:r>
          </a:p>
          <a:p>
            <a:pPr marL="0" indent="0">
              <a:buNone/>
            </a:pPr>
            <a:r>
              <a:rPr lang="fi-FI" sz="2000" dirty="0"/>
              <a:t>P</a:t>
            </a:r>
            <a:r>
              <a:rPr lang="fi-FI" sz="2000" dirty="0" smtClean="0"/>
              <a:t>ohjarakennustyöt. Syvästabilointi, SFS-EN 14679</a:t>
            </a:r>
          </a:p>
          <a:p>
            <a:pPr marL="0" indent="0">
              <a:buNone/>
            </a:pPr>
            <a:r>
              <a:rPr lang="fi-FI" sz="2000" dirty="0" smtClean="0"/>
              <a:t>Diffuusiokokeet, SFS-EN 15863</a:t>
            </a:r>
          </a:p>
          <a:p>
            <a:pPr marL="0" indent="0">
              <a:buNone/>
            </a:pPr>
            <a:endParaRPr lang="fi-FI" dirty="0" smtClean="0"/>
          </a:p>
          <a:p>
            <a:pPr marL="0" indent="0">
              <a:buNone/>
            </a:pPr>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55477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60117" cy="1325563"/>
          </a:xfrm>
        </p:spPr>
        <p:txBody>
          <a:bodyPr>
            <a:normAutofit/>
          </a:bodyPr>
          <a:lstStyle/>
          <a:p>
            <a:r>
              <a:rPr lang="fi-FI" sz="3000" dirty="0"/>
              <a:t>Mara-asetukseen kuuluvat </a:t>
            </a:r>
            <a:r>
              <a:rPr lang="fi-FI" sz="3000" dirty="0" smtClean="0"/>
              <a:t>jätteet </a:t>
            </a:r>
            <a:r>
              <a:rPr lang="fi-FI" sz="3000" dirty="0"/>
              <a:t>ja niiden </a:t>
            </a:r>
            <a:r>
              <a:rPr lang="fi-FI" sz="3000" dirty="0" smtClean="0"/>
              <a:t>käyttökohteet (1)</a:t>
            </a:r>
            <a:endParaRPr lang="fi-FI" sz="3000" dirty="0"/>
          </a:p>
        </p:txBody>
      </p:sp>
      <p:sp>
        <p:nvSpPr>
          <p:cNvPr id="3" name="Content Placeholder 2"/>
          <p:cNvSpPr>
            <a:spLocks noGrp="1"/>
          </p:cNvSpPr>
          <p:nvPr>
            <p:ph idx="1"/>
          </p:nvPr>
        </p:nvSpPr>
        <p:spPr/>
        <p:txBody>
          <a:bodyPr/>
          <a:lstStyle/>
          <a:p>
            <a:pPr lvl="1"/>
            <a:r>
              <a:rPr lang="fi-FI" b="1" dirty="0" smtClean="0"/>
              <a:t>Betonimurske</a:t>
            </a:r>
            <a:r>
              <a:rPr lang="fi-FI" b="1" dirty="0"/>
              <a:t>, sekä kevytbetoni- ja kevytsorajätteet </a:t>
            </a:r>
            <a:endParaRPr lang="fi-FI" b="1" dirty="0" smtClean="0"/>
          </a:p>
          <a:p>
            <a:pPr lvl="2"/>
            <a:r>
              <a:rPr lang="fi-FI" dirty="0"/>
              <a:t>käyttö on sallittua väylä- ja kenttärakenteissa, sekä teollisuus- ja varastorakennusten </a:t>
            </a:r>
            <a:r>
              <a:rPr lang="fi-FI" dirty="0" smtClean="0"/>
              <a:t>pohjarakenteissa</a:t>
            </a:r>
          </a:p>
          <a:p>
            <a:pPr lvl="1"/>
            <a:r>
              <a:rPr lang="fi-FI" b="1" dirty="0"/>
              <a:t>Kivihiilen, turpeen ja puuperäisen aineksen polton lentotuhkat </a:t>
            </a:r>
            <a:endParaRPr lang="fi-FI" b="1" dirty="0" smtClean="0"/>
          </a:p>
          <a:p>
            <a:pPr lvl="2"/>
            <a:r>
              <a:rPr lang="fi-FI" dirty="0"/>
              <a:t>käyttö on sallittua väylä-, ja kenttärakenteissa, tuhkamursketeissä, sekä teollisuus- ja varastorakennusten pohjarakenteissa ja </a:t>
            </a:r>
            <a:r>
              <a:rPr lang="fi-FI" dirty="0" smtClean="0"/>
              <a:t>stabilointiaineena </a:t>
            </a:r>
            <a:r>
              <a:rPr lang="fi-FI" dirty="0"/>
              <a:t>edellä mainituissa maarakentamiskohteissa</a:t>
            </a:r>
            <a:endParaRPr lang="fi-FI" dirty="0" smtClean="0"/>
          </a:p>
          <a:p>
            <a:pPr lvl="1"/>
            <a:r>
              <a:rPr lang="fi-FI" b="1" dirty="0" smtClean="0"/>
              <a:t>Tiilimurske</a:t>
            </a:r>
          </a:p>
          <a:p>
            <a:pPr lvl="2"/>
            <a:r>
              <a:rPr lang="fi-FI" dirty="0" smtClean="0"/>
              <a:t>käyttö </a:t>
            </a:r>
            <a:r>
              <a:rPr lang="fi-FI" dirty="0"/>
              <a:t>on sallittua väylä, kenttärakenteissa, vallirakenteissa, sekä teollisuus ja varastorakennusten pohjarakenteissa</a:t>
            </a:r>
            <a:endParaRPr lang="fi-FI" b="1" dirty="0" smtClean="0"/>
          </a:p>
          <a:p>
            <a:pPr lvl="2"/>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252018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000" dirty="0"/>
              <a:t>Mara-asetukseen</a:t>
            </a:r>
            <a:r>
              <a:rPr lang="fi-FI" sz="3000" dirty="0"/>
              <a:t> kuuluvat </a:t>
            </a:r>
            <a:r>
              <a:rPr lang="fi-FI" sz="3000" dirty="0" smtClean="0"/>
              <a:t>jätteet </a:t>
            </a:r>
            <a:r>
              <a:rPr lang="fi-FI" sz="3000" dirty="0"/>
              <a:t>ja niiden </a:t>
            </a:r>
            <a:r>
              <a:rPr lang="fi-FI" sz="3000" dirty="0" smtClean="0"/>
              <a:t>käyttökohteet (2)</a:t>
            </a:r>
            <a:endParaRPr lang="fi-FI" sz="3000" dirty="0"/>
          </a:p>
        </p:txBody>
      </p:sp>
      <p:sp>
        <p:nvSpPr>
          <p:cNvPr id="3" name="Content Placeholder 2"/>
          <p:cNvSpPr>
            <a:spLocks noGrp="1"/>
          </p:cNvSpPr>
          <p:nvPr>
            <p:ph idx="1"/>
          </p:nvPr>
        </p:nvSpPr>
        <p:spPr>
          <a:xfrm>
            <a:off x="838200" y="1825625"/>
            <a:ext cx="10515600" cy="3371741"/>
          </a:xfrm>
        </p:spPr>
        <p:txBody>
          <a:bodyPr/>
          <a:lstStyle/>
          <a:p>
            <a:pPr lvl="1"/>
            <a:r>
              <a:rPr lang="fi-FI" b="1" dirty="0"/>
              <a:t>Asfalttimurske ja -rouhe </a:t>
            </a:r>
            <a:endParaRPr lang="fi-FI" b="1" dirty="0" smtClean="0"/>
          </a:p>
          <a:p>
            <a:pPr lvl="2"/>
            <a:r>
              <a:rPr lang="fi-FI" dirty="0"/>
              <a:t>käyttö on sallittua väylä- ja </a:t>
            </a:r>
            <a:r>
              <a:rPr lang="fi-FI" dirty="0" smtClean="0"/>
              <a:t>kenttärakenteissa</a:t>
            </a:r>
          </a:p>
          <a:p>
            <a:pPr lvl="1"/>
            <a:r>
              <a:rPr lang="fi-FI" b="1" dirty="0"/>
              <a:t>Käsitelty jätteenpolton kuona </a:t>
            </a:r>
            <a:endParaRPr lang="fi-FI" b="1" dirty="0" smtClean="0"/>
          </a:p>
          <a:p>
            <a:pPr lvl="2"/>
            <a:r>
              <a:rPr lang="fi-FI" dirty="0"/>
              <a:t>käyttö on sallittua väylä- ja kenttärakenteissa, sekä teollisuus- ja varastorakennusten </a:t>
            </a:r>
            <a:r>
              <a:rPr lang="fi-FI" dirty="0" smtClean="0"/>
              <a:t>pohjarakenteissa</a:t>
            </a:r>
          </a:p>
          <a:p>
            <a:pPr lvl="1"/>
            <a:r>
              <a:rPr lang="fi-FI" b="1" dirty="0" smtClean="0"/>
              <a:t>Valimohiekat</a:t>
            </a:r>
          </a:p>
          <a:p>
            <a:pPr lvl="2"/>
            <a:r>
              <a:rPr lang="fi-FI" dirty="0"/>
              <a:t>käyttö on sallittua väylä- ja kenttärakenteissa, sekä teollisuus- ja varastorakennusten pohjarakenteissa. </a:t>
            </a:r>
          </a:p>
          <a:p>
            <a:pPr lvl="2"/>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175845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000" dirty="0"/>
              <a:t>Mara-asetukseen kuuluvat </a:t>
            </a:r>
            <a:r>
              <a:rPr lang="fi-FI" sz="3000" dirty="0" smtClean="0"/>
              <a:t>jätteet </a:t>
            </a:r>
            <a:r>
              <a:rPr lang="fi-FI" sz="3000" dirty="0"/>
              <a:t>ja niiden </a:t>
            </a:r>
            <a:r>
              <a:rPr lang="fi-FI" sz="3000" dirty="0" smtClean="0"/>
              <a:t>käyttökohteet (3)</a:t>
            </a:r>
            <a:endParaRPr lang="fi-FI" sz="3000" dirty="0"/>
          </a:p>
        </p:txBody>
      </p:sp>
      <p:sp>
        <p:nvSpPr>
          <p:cNvPr id="3" name="Content Placeholder 2"/>
          <p:cNvSpPr>
            <a:spLocks noGrp="1"/>
          </p:cNvSpPr>
          <p:nvPr>
            <p:ph idx="1"/>
          </p:nvPr>
        </p:nvSpPr>
        <p:spPr>
          <a:xfrm>
            <a:off x="838200" y="1825625"/>
            <a:ext cx="10515600" cy="3592458"/>
          </a:xfrm>
        </p:spPr>
        <p:txBody>
          <a:bodyPr>
            <a:normAutofit fontScale="85000" lnSpcReduction="10000"/>
          </a:bodyPr>
          <a:lstStyle/>
          <a:p>
            <a:pPr lvl="1"/>
            <a:r>
              <a:rPr lang="fi-FI" b="1" dirty="0" smtClean="0"/>
              <a:t>Kalkit</a:t>
            </a:r>
          </a:p>
          <a:p>
            <a:pPr lvl="2"/>
            <a:r>
              <a:rPr lang="fi-FI" dirty="0" smtClean="0"/>
              <a:t>käyttö </a:t>
            </a:r>
            <a:r>
              <a:rPr lang="fi-FI" dirty="0"/>
              <a:t>on sallittua väylä- ja kenttärakenteissa, sekä teollisuus- ja varastorakennusten pohjarakenteissa. </a:t>
            </a:r>
          </a:p>
          <a:p>
            <a:pPr lvl="1"/>
            <a:r>
              <a:rPr lang="fi-FI" b="1" dirty="0"/>
              <a:t>Kokonaiset renkaat ja rengasrouhe </a:t>
            </a:r>
            <a:endParaRPr lang="fi-FI" b="1" dirty="0" smtClean="0"/>
          </a:p>
          <a:p>
            <a:pPr lvl="2"/>
            <a:r>
              <a:rPr lang="fi-FI" dirty="0"/>
              <a:t>r</a:t>
            </a:r>
            <a:r>
              <a:rPr lang="fi-FI" dirty="0" smtClean="0"/>
              <a:t>engasrouheen </a:t>
            </a:r>
            <a:r>
              <a:rPr lang="fi-FI" dirty="0"/>
              <a:t>käyttö on sallittua väylä- ja kenttärakenteissa, vallirakenteissa, sekä teollisuus- ja varastorakennusten pohjarakenteissa</a:t>
            </a:r>
            <a:r>
              <a:rPr lang="fi-FI" dirty="0" smtClean="0"/>
              <a:t>.</a:t>
            </a:r>
          </a:p>
          <a:p>
            <a:pPr lvl="2"/>
            <a:r>
              <a:rPr lang="fi-FI" dirty="0"/>
              <a:t>k</a:t>
            </a:r>
            <a:r>
              <a:rPr lang="fi-FI" dirty="0" smtClean="0"/>
              <a:t>okonaisia </a:t>
            </a:r>
            <a:r>
              <a:rPr lang="fi-FI" dirty="0"/>
              <a:t>käytöstä poistettuja renkaita voidaan käyttää edelleen </a:t>
            </a:r>
            <a:r>
              <a:rPr lang="fi-FI" dirty="0"/>
              <a:t>väylä- ja kenttärakenteissa, vallirakenteissa, sekä teollisuus- ja varastorakennusten pohjarakenteissa </a:t>
            </a:r>
            <a:r>
              <a:rPr lang="fi-FI" dirty="0" smtClean="0"/>
              <a:t>niitä </a:t>
            </a:r>
            <a:r>
              <a:rPr lang="fi-FI" dirty="0"/>
              <a:t>sitovana, tukevana tai keventävänä rakenneosana</a:t>
            </a:r>
            <a:endParaRPr lang="fi-FI" dirty="0" smtClean="0"/>
          </a:p>
          <a:p>
            <a:pPr lvl="1"/>
            <a:r>
              <a:rPr lang="fi-FI" b="1" dirty="0"/>
              <a:t>Rakenteesta poistettu </a:t>
            </a:r>
            <a:r>
              <a:rPr lang="fi-FI" b="1" dirty="0" smtClean="0"/>
              <a:t>jäte</a:t>
            </a:r>
          </a:p>
          <a:p>
            <a:pPr lvl="2"/>
            <a:r>
              <a:rPr lang="fi-FI" dirty="0" smtClean="0"/>
              <a:t>tarkoitetaan jätettä</a:t>
            </a:r>
            <a:r>
              <a:rPr lang="fi-FI" dirty="0"/>
              <a:t>, joka jostain syystä pitää poistaa maarakenteesta esim. korjaustöiden </a:t>
            </a:r>
            <a:r>
              <a:rPr lang="fi-FI" dirty="0" smtClean="0"/>
              <a:t>vuoksi</a:t>
            </a:r>
          </a:p>
          <a:p>
            <a:pPr lvl="2"/>
            <a:r>
              <a:rPr lang="fi-FI" dirty="0"/>
              <a:t>ympäristö- ja tekninen kelpoisuus on tutkittava uudelleen, jos on syytä epäillä, ettei rakenteesta poistettava jäte vastaa ominaisuuksiltaan rakenteeseen aiemmin sijoitettua </a:t>
            </a:r>
            <a:r>
              <a:rPr lang="fi-FI" dirty="0" smtClean="0"/>
              <a:t>jätettä</a:t>
            </a:r>
            <a:endParaRPr lang="fi-FI"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986069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800" dirty="0" smtClean="0"/>
              <a:t>MARA-asetus: jätteen hyödyntämisen ja välivarastoinnin vaatimukset tilanteissa, joissa ei tarvita ympäristölupaa</a:t>
            </a:r>
            <a:endParaRPr lang="fi-FI" sz="2800" dirty="0"/>
          </a:p>
        </p:txBody>
      </p:sp>
      <p:sp>
        <p:nvSpPr>
          <p:cNvPr id="3" name="Content Placeholder 2"/>
          <p:cNvSpPr>
            <a:spLocks noGrp="1"/>
          </p:cNvSpPr>
          <p:nvPr>
            <p:ph idx="1"/>
          </p:nvPr>
        </p:nvSpPr>
        <p:spPr>
          <a:xfrm>
            <a:off x="838200" y="1690689"/>
            <a:ext cx="10515600" cy="4296226"/>
          </a:xfrm>
        </p:spPr>
        <p:txBody>
          <a:bodyPr>
            <a:normAutofit/>
          </a:bodyPr>
          <a:lstStyle/>
          <a:p>
            <a:pPr marL="457200" lvl="0" indent="-457200">
              <a:buFont typeface="+mj-lt"/>
              <a:buAutoNum type="arabicPeriod"/>
            </a:pPr>
            <a:r>
              <a:rPr lang="fi-FI" sz="2000" dirty="0" smtClean="0"/>
              <a:t>Maarakentamiskohteessa on jätteelle määritelty enimmäiskerrospaksuus</a:t>
            </a:r>
            <a:endParaRPr lang="fi-FI" sz="2000" dirty="0"/>
          </a:p>
          <a:p>
            <a:pPr marL="457200" lvl="0" indent="-457200">
              <a:buFont typeface="+mj-lt"/>
              <a:buAutoNum type="arabicPeriod"/>
            </a:pPr>
            <a:r>
              <a:rPr lang="fi-FI" sz="2000" b="1" dirty="0"/>
              <a:t>J</a:t>
            </a:r>
            <a:r>
              <a:rPr lang="fi-FI" sz="2000" b="1" dirty="0" smtClean="0"/>
              <a:t>ätteen </a:t>
            </a:r>
            <a:r>
              <a:rPr lang="fi-FI" sz="2000" b="1" dirty="0"/>
              <a:t>haitallisten aineiden liukoisuus ja pitoisuus eivät ylitä liitteessä </a:t>
            </a:r>
            <a:r>
              <a:rPr lang="fi-FI" sz="2000" b="1" dirty="0" smtClean="0"/>
              <a:t>annettuja raja-arvoja </a:t>
            </a:r>
          </a:p>
          <a:p>
            <a:pPr marL="457200" lvl="0" indent="-457200">
              <a:buFont typeface="+mj-lt"/>
              <a:buAutoNum type="arabicPeriod"/>
            </a:pPr>
            <a:r>
              <a:rPr lang="fi-FI" sz="2000" b="1" dirty="0" smtClean="0"/>
              <a:t>Jätteen </a:t>
            </a:r>
            <a:r>
              <a:rPr lang="fi-FI" sz="2000" b="1" dirty="0"/>
              <a:t>laadunhallinnassa </a:t>
            </a:r>
            <a:r>
              <a:rPr lang="fi-FI" sz="2000" b="1" dirty="0" smtClean="0"/>
              <a:t>noudatetaan asetuksen säädöksiä  </a:t>
            </a:r>
            <a:r>
              <a:rPr lang="fi-FI" sz="2000" b="1" dirty="0"/>
              <a:t>ja haitallisten aineiden liukoisuus ja pitoisuus määritetään </a:t>
            </a:r>
            <a:r>
              <a:rPr lang="fi-FI" sz="2000" b="1" dirty="0" smtClean="0"/>
              <a:t>annettujen määräysten mukaisesti </a:t>
            </a:r>
            <a:endParaRPr lang="fi-FI" sz="2000" b="1" dirty="0"/>
          </a:p>
          <a:p>
            <a:pPr marL="457200" lvl="0" indent="-457200">
              <a:buFont typeface="+mj-lt"/>
              <a:buAutoNum type="arabicPeriod"/>
            </a:pPr>
            <a:r>
              <a:rPr lang="fi-FI" sz="2000" dirty="0"/>
              <a:t>J</a:t>
            </a:r>
            <a:r>
              <a:rPr lang="fi-FI" sz="2000" dirty="0" smtClean="0"/>
              <a:t>ätettä </a:t>
            </a:r>
            <a:r>
              <a:rPr lang="fi-FI" sz="2000" dirty="0"/>
              <a:t>sisältävä rakenne peitetään tai </a:t>
            </a:r>
            <a:r>
              <a:rPr lang="fi-FI" sz="2000" dirty="0" smtClean="0"/>
              <a:t>päällystetään (poikkeuksena </a:t>
            </a:r>
            <a:r>
              <a:rPr lang="fi-FI" sz="2000" dirty="0"/>
              <a:t>lukuun ottamatta </a:t>
            </a:r>
            <a:r>
              <a:rPr lang="fi-FI" sz="2000" dirty="0" smtClean="0"/>
              <a:t>tuhkamurske ja väylä </a:t>
            </a:r>
            <a:r>
              <a:rPr lang="fi-FI" sz="2000" dirty="0"/>
              <a:t>tai </a:t>
            </a:r>
            <a:r>
              <a:rPr lang="fi-FI" sz="2000" dirty="0" smtClean="0"/>
              <a:t>kenttä, </a:t>
            </a:r>
            <a:r>
              <a:rPr lang="fi-FI" sz="2000" dirty="0"/>
              <a:t>jonka pintakerroksessa käytetään asfalttimursketta tai </a:t>
            </a:r>
            <a:r>
              <a:rPr lang="fi-FI" sz="2000" dirty="0" smtClean="0"/>
              <a:t>rouhetta)</a:t>
            </a:r>
            <a:endParaRPr lang="fi-FI" sz="2000" dirty="0"/>
          </a:p>
          <a:p>
            <a:pPr marL="514350" indent="-514350">
              <a:buFont typeface="+mj-lt"/>
              <a:buAutoNum type="arabicPeriod"/>
            </a:pPr>
            <a:r>
              <a:rPr lang="fi-FI" sz="2000" dirty="0" smtClean="0"/>
              <a:t>Jätekerroksen pitää olla riittävän etäällä pohjavedestä sekä talousvesikäyttöön tarkoitetusta vesistöstä</a:t>
            </a:r>
          </a:p>
          <a:p>
            <a:pPr marL="514350" indent="-514350">
              <a:buFont typeface="+mj-lt"/>
              <a:buAutoNum type="arabicPeriod"/>
            </a:pPr>
            <a:r>
              <a:rPr lang="fi-FI" sz="2000" dirty="0" smtClean="0"/>
              <a:t>Jätteitä sekoitettaessa myös seos täyttää asetuksen vaatimukset</a:t>
            </a:r>
            <a:endParaRPr lang="fi-FI" sz="2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334975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7917"/>
            <a:ext cx="1298028" cy="1056290"/>
          </a:xfrm>
        </p:spPr>
        <p:txBody>
          <a:bodyPr>
            <a:normAutofit/>
          </a:bodyPr>
          <a:lstStyle/>
          <a:p>
            <a:r>
              <a:rPr lang="fi-FI" sz="1600" dirty="0" smtClean="0"/>
              <a:t>Jätteistä tehtävät määritys-menetelmät</a:t>
            </a:r>
            <a:endParaRPr lang="fi-FI" sz="1600" dirty="0"/>
          </a:p>
        </p:txBody>
      </p:sp>
      <p:sp>
        <p:nvSpPr>
          <p:cNvPr id="4" name="Footer Placeholder 3"/>
          <p:cNvSpPr>
            <a:spLocks noGrp="1"/>
          </p:cNvSpPr>
          <p:nvPr>
            <p:ph type="ftr" sz="quarter" idx="11"/>
          </p:nvPr>
        </p:nvSpPr>
        <p:spPr/>
        <p:txBody>
          <a:bodyPr/>
          <a:lstStyle/>
          <a:p>
            <a:r>
              <a:rPr lang="fi-FI" smtClean="0"/>
              <a:t>kiertotalousamk.fi</a:t>
            </a:r>
            <a:endParaRPr lang="fi-FI"/>
          </a:p>
        </p:txBody>
      </p:sp>
      <p:graphicFrame>
        <p:nvGraphicFramePr>
          <p:cNvPr id="6" name="Table 5"/>
          <p:cNvGraphicFramePr>
            <a:graphicFrameLocks noGrp="1"/>
          </p:cNvGraphicFramePr>
          <p:nvPr>
            <p:extLst>
              <p:ext uri="{D42A27DB-BD31-4B8C-83A1-F6EECF244321}">
                <p14:modId xmlns:p14="http://schemas.microsoft.com/office/powerpoint/2010/main" val="2369145481"/>
              </p:ext>
            </p:extLst>
          </p:nvPr>
        </p:nvGraphicFramePr>
        <p:xfrm>
          <a:off x="1369097" y="384108"/>
          <a:ext cx="4832006" cy="4989454"/>
        </p:xfrm>
        <a:graphic>
          <a:graphicData uri="http://schemas.openxmlformats.org/drawingml/2006/table">
            <a:tbl>
              <a:tblPr firstRow="1" firstCol="1" bandRow="1">
                <a:tableStyleId>{5C22544A-7EE6-4342-B048-85BDC9FD1C3A}</a:tableStyleId>
              </a:tblPr>
              <a:tblGrid>
                <a:gridCol w="1271079">
                  <a:extLst>
                    <a:ext uri="{9D8B030D-6E8A-4147-A177-3AD203B41FA5}">
                      <a16:colId xmlns:a16="http://schemas.microsoft.com/office/drawing/2014/main" val="2698077457"/>
                    </a:ext>
                  </a:extLst>
                </a:gridCol>
                <a:gridCol w="1156196">
                  <a:extLst>
                    <a:ext uri="{9D8B030D-6E8A-4147-A177-3AD203B41FA5}">
                      <a16:colId xmlns:a16="http://schemas.microsoft.com/office/drawing/2014/main" val="3221067998"/>
                    </a:ext>
                  </a:extLst>
                </a:gridCol>
                <a:gridCol w="1301028">
                  <a:extLst>
                    <a:ext uri="{9D8B030D-6E8A-4147-A177-3AD203B41FA5}">
                      <a16:colId xmlns:a16="http://schemas.microsoft.com/office/drawing/2014/main" val="1649280503"/>
                    </a:ext>
                  </a:extLst>
                </a:gridCol>
                <a:gridCol w="1103703">
                  <a:extLst>
                    <a:ext uri="{9D8B030D-6E8A-4147-A177-3AD203B41FA5}">
                      <a16:colId xmlns:a16="http://schemas.microsoft.com/office/drawing/2014/main" val="1354162950"/>
                    </a:ext>
                  </a:extLst>
                </a:gridCol>
              </a:tblGrid>
              <a:tr h="0">
                <a:tc>
                  <a:txBody>
                    <a:bodyPr/>
                    <a:lstStyle/>
                    <a:p>
                      <a:pPr>
                        <a:lnSpc>
                          <a:spcPct val="107000"/>
                        </a:lnSpc>
                        <a:spcAft>
                          <a:spcPts val="0"/>
                        </a:spcAft>
                      </a:pPr>
                      <a:r>
                        <a:rPr lang="fi-FI" sz="900">
                          <a:effectLst/>
                        </a:rPr>
                        <a:t>Määritys</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Standardi(t)</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Analyysi</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Laite</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210745284"/>
                  </a:ext>
                </a:extLst>
              </a:tr>
              <a:tr h="554778">
                <a:tc>
                  <a:txBody>
                    <a:bodyPr/>
                    <a:lstStyle/>
                    <a:p>
                      <a:pPr>
                        <a:lnSpc>
                          <a:spcPct val="107000"/>
                        </a:lnSpc>
                        <a:spcAft>
                          <a:spcPts val="0"/>
                        </a:spcAft>
                      </a:pPr>
                      <a:r>
                        <a:rPr lang="fi-FI" sz="900" dirty="0">
                          <a:effectLst/>
                        </a:rPr>
                        <a:t>Haitallisten aineiden liukoisuus</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effectLst/>
                        </a:rPr>
                        <a:t>CEN/TS 14405</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effectLst/>
                        </a:rPr>
                        <a:t>Läpivirtaustesti</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Perus laboratoriovälineitä, sentrifugi 20000-30000 g</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4003577497"/>
                  </a:ext>
                </a:extLst>
              </a:tr>
              <a:tr h="277389">
                <a:tc>
                  <a:txBody>
                    <a:bodyPr/>
                    <a:lstStyle/>
                    <a:p>
                      <a:pPr>
                        <a:lnSpc>
                          <a:spcPct val="107000"/>
                        </a:lnSpc>
                        <a:spcAft>
                          <a:spcPts val="0"/>
                        </a:spcAft>
                      </a:pPr>
                      <a:r>
                        <a:rPr lang="fi-FI" sz="900" dirty="0">
                          <a:effectLst/>
                        </a:rPr>
                        <a:t> </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solidFill>
                            <a:schemeClr val="tx1"/>
                          </a:solidFill>
                          <a:effectLst/>
                        </a:rPr>
                        <a:t>SFS-EN 12457-3</a:t>
                      </a:r>
                      <a:endParaRPr lang="fi-FI"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solidFill>
                      <a:srgbClr val="FFFF00"/>
                    </a:solidFill>
                  </a:tcPr>
                </a:tc>
                <a:tc>
                  <a:txBody>
                    <a:bodyPr/>
                    <a:lstStyle/>
                    <a:p>
                      <a:pPr>
                        <a:lnSpc>
                          <a:spcPct val="107000"/>
                        </a:lnSpc>
                        <a:spcAft>
                          <a:spcPts val="0"/>
                        </a:spcAft>
                      </a:pPr>
                      <a:r>
                        <a:rPr lang="fi-FI" sz="900" kern="1200" dirty="0">
                          <a:solidFill>
                            <a:schemeClr val="tx1"/>
                          </a:solidFill>
                          <a:effectLst/>
                          <a:latin typeface="+mn-lt"/>
                          <a:ea typeface="+mn-ea"/>
                          <a:cs typeface="+mn-cs"/>
                        </a:rPr>
                        <a:t>Kaksivaiheinen ravistelutesti</a:t>
                      </a:r>
                    </a:p>
                  </a:txBody>
                  <a:tcPr marL="53023" marR="53023" marT="0" marB="0">
                    <a:solidFill>
                      <a:srgbClr val="FFFF00"/>
                    </a:solidFill>
                  </a:tcPr>
                </a:tc>
                <a:tc>
                  <a:txBody>
                    <a:bodyPr/>
                    <a:lstStyle/>
                    <a:p>
                      <a:pPr>
                        <a:lnSpc>
                          <a:spcPct val="107000"/>
                        </a:lnSpc>
                        <a:spcAft>
                          <a:spcPts val="0"/>
                        </a:spcAft>
                      </a:pPr>
                      <a:r>
                        <a:rPr lang="fi-FI" sz="900">
                          <a:effectLst/>
                        </a:rPr>
                        <a:t>Perus laboratoriovälineitä</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3638308966"/>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effectLst/>
                        </a:rPr>
                        <a:t>SFS-EN 12506 kumottu</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Liukoisuustesti</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753051812"/>
                  </a:ext>
                </a:extLst>
              </a:tr>
              <a:tr h="138695">
                <a:tc>
                  <a:txBody>
                    <a:bodyPr/>
                    <a:lstStyle/>
                    <a:p>
                      <a:pPr>
                        <a:lnSpc>
                          <a:spcPct val="107000"/>
                        </a:lnSpc>
                        <a:spcAft>
                          <a:spcPts val="0"/>
                        </a:spcAft>
                      </a:pPr>
                      <a:r>
                        <a:rPr lang="fi-FI" sz="900" dirty="0">
                          <a:effectLst/>
                        </a:rPr>
                        <a:t> </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13370 kumottu</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Liukoisuustesti</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2781855251"/>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16192</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effectLst/>
                        </a:rPr>
                        <a:t>Liukoisuustesti</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806334276"/>
                  </a:ext>
                </a:extLst>
              </a:tr>
              <a:tr h="277389">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effectLst/>
                        </a:rPr>
                        <a:t>CEN/TS 14429 / CEN/TS 14997</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Liukoinen orgaaninen hiili (DOC)</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Perus laboratoriovälineitä</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221750016"/>
                  </a:ext>
                </a:extLst>
              </a:tr>
              <a:tr h="277389">
                <a:tc>
                  <a:txBody>
                    <a:bodyPr/>
                    <a:lstStyle/>
                    <a:p>
                      <a:pPr>
                        <a:lnSpc>
                          <a:spcPct val="107000"/>
                        </a:lnSpc>
                        <a:spcAft>
                          <a:spcPts val="0"/>
                        </a:spcAft>
                      </a:pPr>
                      <a:r>
                        <a:rPr lang="fi-FI" sz="900">
                          <a:effectLst/>
                        </a:rPr>
                        <a:t>Öljyhiilivety (hiilivetyjakeet ≥ C10-C40)</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14039</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Öljyhiilivetyjen määrä ja laatu</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3204347096"/>
                  </a:ext>
                </a:extLst>
              </a:tr>
              <a:tr h="277389">
                <a:tc>
                  <a:txBody>
                    <a:bodyPr/>
                    <a:lstStyle/>
                    <a:p>
                      <a:pPr>
                        <a:lnSpc>
                          <a:spcPct val="107000"/>
                        </a:lnSpc>
                        <a:spcAft>
                          <a:spcPts val="0"/>
                        </a:spcAft>
                      </a:pPr>
                      <a:r>
                        <a:rPr lang="fi-FI" sz="900">
                          <a:effectLst/>
                        </a:rPr>
                        <a:t>Polyklooratut bifenyylit (PCB)</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15308</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en-US" sz="900">
                          <a:effectLst/>
                        </a:rPr>
                        <a:t>GC/ECD tai GC/MS</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708239258"/>
                  </a:ext>
                </a:extLst>
              </a:tr>
              <a:tr h="277389">
                <a:tc>
                  <a:txBody>
                    <a:bodyPr/>
                    <a:lstStyle/>
                    <a:p>
                      <a:pPr>
                        <a:lnSpc>
                          <a:spcPct val="107000"/>
                        </a:lnSpc>
                        <a:spcAft>
                          <a:spcPts val="0"/>
                        </a:spcAft>
                      </a:pPr>
                      <a:r>
                        <a:rPr lang="fi-FI" sz="900">
                          <a:effectLst/>
                        </a:rPr>
                        <a:t>Polyaromaattiset hiilivedyt (PAH)</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15527</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GC/MS</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431555641"/>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SFS-ISO 18287</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GC/MS</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36845591"/>
                  </a:ext>
                </a:extLst>
              </a:tr>
              <a:tr h="416084">
                <a:tc>
                  <a:txBody>
                    <a:bodyPr/>
                    <a:lstStyle/>
                    <a:p>
                      <a:pPr>
                        <a:lnSpc>
                          <a:spcPct val="107000"/>
                        </a:lnSpc>
                        <a:spcAft>
                          <a:spcPts val="0"/>
                        </a:spcAft>
                      </a:pPr>
                      <a:r>
                        <a:rPr lang="fi-FI" sz="900">
                          <a:effectLst/>
                        </a:rPr>
                        <a:t>Bentseeni, tolueeni, etyylibentseeni, ksyleeni (BTEX)</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ISO 22155</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GC/static headspace method</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869557317"/>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ISO 15009</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GC/FID, GC/ECD</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2304507266"/>
                  </a:ext>
                </a:extLst>
              </a:tr>
              <a:tr h="138695">
                <a:tc>
                  <a:txBody>
                    <a:bodyPr/>
                    <a:lstStyle/>
                    <a:p>
                      <a:pPr>
                        <a:lnSpc>
                          <a:spcPct val="107000"/>
                        </a:lnSpc>
                        <a:spcAft>
                          <a:spcPts val="0"/>
                        </a:spcAft>
                      </a:pPr>
                      <a:r>
                        <a:rPr lang="fi-FI" sz="900">
                          <a:effectLst/>
                        </a:rPr>
                        <a:t>Fenoliset yhdisteet</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ISO/TS 17182:2014</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4041990816"/>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ISO 13907</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3219748715"/>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ISO 18857</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GC/MS</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318071311"/>
                  </a:ext>
                </a:extLst>
              </a:tr>
              <a:tr h="138695">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SFS-EN 12673</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 </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GC</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1337318132"/>
                  </a:ext>
                </a:extLst>
              </a:tr>
              <a:tr h="416084">
                <a:tc>
                  <a:txBody>
                    <a:bodyPr/>
                    <a:lstStyle/>
                    <a:p>
                      <a:pPr>
                        <a:lnSpc>
                          <a:spcPct val="107000"/>
                        </a:lnSpc>
                        <a:spcAft>
                          <a:spcPts val="0"/>
                        </a:spcAft>
                      </a:pPr>
                      <a:r>
                        <a:rPr lang="fi-FI" sz="900">
                          <a:effectLst/>
                        </a:rPr>
                        <a:t>Rakennus- ja purkutoiminnasta peräisin oleva betoni- tai tiilijäte</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EN 933-11</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a:effectLst/>
                        </a:rPr>
                        <a:t>Materiaalijakauma, epäpuhtaudet, kelluvat epäpuhtaudet</a:t>
                      </a:r>
                      <a:endParaRPr lang="fi-FI" sz="90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tc>
                  <a:txBody>
                    <a:bodyPr/>
                    <a:lstStyle/>
                    <a:p>
                      <a:pPr>
                        <a:lnSpc>
                          <a:spcPct val="107000"/>
                        </a:lnSpc>
                        <a:spcAft>
                          <a:spcPts val="0"/>
                        </a:spcAft>
                      </a:pPr>
                      <a:r>
                        <a:rPr lang="fi-FI" sz="900" dirty="0">
                          <a:effectLst/>
                        </a:rPr>
                        <a:t>Perus laboratoriovälineitä</a:t>
                      </a:r>
                      <a:endParaRPr lang="fi-FI"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023" marR="53023" marT="0" marB="0"/>
                </a:tc>
                <a:extLst>
                  <a:ext uri="{0D108BD9-81ED-4DB2-BD59-A6C34878D82A}">
                    <a16:rowId xmlns:a16="http://schemas.microsoft.com/office/drawing/2014/main" val="66369138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06537116"/>
              </p:ext>
            </p:extLst>
          </p:nvPr>
        </p:nvGraphicFramePr>
        <p:xfrm>
          <a:off x="6360988" y="972662"/>
          <a:ext cx="5460920" cy="4394423"/>
        </p:xfrm>
        <a:graphic>
          <a:graphicData uri="http://schemas.openxmlformats.org/drawingml/2006/table">
            <a:tbl>
              <a:tblPr firstRow="1" firstCol="1">
                <a:tableStyleId>{5C22544A-7EE6-4342-B048-85BDC9FD1C3A}</a:tableStyleId>
              </a:tblPr>
              <a:tblGrid>
                <a:gridCol w="1365230">
                  <a:extLst>
                    <a:ext uri="{9D8B030D-6E8A-4147-A177-3AD203B41FA5}">
                      <a16:colId xmlns:a16="http://schemas.microsoft.com/office/drawing/2014/main" val="908026259"/>
                    </a:ext>
                  </a:extLst>
                </a:gridCol>
                <a:gridCol w="1365230">
                  <a:extLst>
                    <a:ext uri="{9D8B030D-6E8A-4147-A177-3AD203B41FA5}">
                      <a16:colId xmlns:a16="http://schemas.microsoft.com/office/drawing/2014/main" val="1311059376"/>
                    </a:ext>
                  </a:extLst>
                </a:gridCol>
                <a:gridCol w="1365230">
                  <a:extLst>
                    <a:ext uri="{9D8B030D-6E8A-4147-A177-3AD203B41FA5}">
                      <a16:colId xmlns:a16="http://schemas.microsoft.com/office/drawing/2014/main" val="3402758942"/>
                    </a:ext>
                  </a:extLst>
                </a:gridCol>
                <a:gridCol w="1365230">
                  <a:extLst>
                    <a:ext uri="{9D8B030D-6E8A-4147-A177-3AD203B41FA5}">
                      <a16:colId xmlns:a16="http://schemas.microsoft.com/office/drawing/2014/main" val="2694662727"/>
                    </a:ext>
                  </a:extLst>
                </a:gridCol>
              </a:tblGrid>
              <a:tr h="317723">
                <a:tc>
                  <a:txBody>
                    <a:bodyPr/>
                    <a:lstStyle/>
                    <a:p>
                      <a:pPr>
                        <a:lnSpc>
                          <a:spcPct val="107000"/>
                        </a:lnSpc>
                        <a:spcAft>
                          <a:spcPts val="0"/>
                        </a:spcAft>
                      </a:pPr>
                      <a:r>
                        <a:rPr lang="fi-FI" sz="1000">
                          <a:effectLst/>
                        </a:rPr>
                        <a:t>Jäte</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Laadunvalvonta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nSpc>
                          <a:spcPct val="107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nSpc>
                          <a:spcPct val="107000"/>
                        </a:lnSpc>
                        <a:spcAft>
                          <a:spcPts val="0"/>
                        </a:spcAft>
                      </a:pPr>
                      <a:r>
                        <a:rPr lang="fi-FI"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1486445752"/>
                  </a:ext>
                </a:extLst>
              </a:tr>
              <a:tr h="151363">
                <a:tc>
                  <a:txBody>
                    <a:bodyPr/>
                    <a:lstStyle/>
                    <a:p>
                      <a:pPr>
                        <a:lnSpc>
                          <a:spcPct val="107000"/>
                        </a:lnSpc>
                        <a:spcAft>
                          <a:spcPts val="0"/>
                        </a:spcAft>
                      </a:pPr>
                      <a:r>
                        <a:rPr lang="fi-FI"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Liukoisuusmääritykset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Kokonaispitoisuudet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Muut määritykset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1631210901"/>
                  </a:ext>
                </a:extLst>
              </a:tr>
              <a:tr h="468153">
                <a:tc>
                  <a:txBody>
                    <a:bodyPr/>
                    <a:lstStyle/>
                    <a:p>
                      <a:pPr>
                        <a:lnSpc>
                          <a:spcPct val="107000"/>
                        </a:lnSpc>
                        <a:spcAft>
                          <a:spcPts val="0"/>
                        </a:spcAft>
                      </a:pPr>
                      <a:r>
                        <a:rPr lang="fi-FI" sz="1000">
                          <a:effectLst/>
                        </a:rPr>
                        <a:t>Jätteenpolton kuona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Sb, As, Ba, Cd, Cr, Cu, Hg, Pb, Mo, Ni, V, Zn, Se, F</a:t>
                      </a:r>
                      <a:r>
                        <a:rPr lang="en-US" sz="1000" baseline="30000">
                          <a:effectLst/>
                        </a:rPr>
                        <a:t>-</a:t>
                      </a:r>
                      <a:r>
                        <a:rPr lang="en-US" sz="1000">
                          <a:effectLst/>
                        </a:rPr>
                        <a:t>, SO</a:t>
                      </a:r>
                      <a:r>
                        <a:rPr lang="en-US" sz="1000" baseline="-25000">
                          <a:effectLst/>
                        </a:rPr>
                        <a:t>4</a:t>
                      </a:r>
                      <a:r>
                        <a:rPr lang="en-US" sz="1000" baseline="30000">
                          <a:effectLst/>
                        </a:rPr>
                        <a:t>2-</a:t>
                      </a:r>
                      <a:r>
                        <a:rPr lang="en-US" sz="1000">
                          <a:effectLst/>
                        </a:rPr>
                        <a:t>, Cl</a:t>
                      </a:r>
                      <a:r>
                        <a:rPr lang="en-US" sz="1000" baseline="30000">
                          <a:effectLst/>
                        </a:rPr>
                        <a:t>-</a:t>
                      </a:r>
                      <a:r>
                        <a:rPr lang="en-US" sz="1000">
                          <a:effectLst/>
                        </a:rPr>
                        <a:t>, DOC</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4188189183"/>
                  </a:ext>
                </a:extLst>
              </a:tr>
              <a:tr h="784942">
                <a:tc>
                  <a:txBody>
                    <a:bodyPr/>
                    <a:lstStyle/>
                    <a:p>
                      <a:pPr>
                        <a:lnSpc>
                          <a:spcPct val="107000"/>
                        </a:lnSpc>
                        <a:spcAft>
                          <a:spcPts val="0"/>
                        </a:spcAft>
                      </a:pPr>
                      <a:r>
                        <a:rPr lang="fi-FI" sz="1000">
                          <a:effectLst/>
                        </a:rPr>
                        <a:t>Kivihiilen- turpeen- ja puuperäisen aineksen polton lento- ja pohjatuhkat; leijupetihiekka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Sb, As, Ba, Cd, Cr, Cu, Hg, Pb, Mo, Ni, V, Zn, Se, F</a:t>
                      </a:r>
                      <a:r>
                        <a:rPr lang="en-US" sz="1000" baseline="30000">
                          <a:effectLst/>
                        </a:rPr>
                        <a:t>-</a:t>
                      </a:r>
                      <a:r>
                        <a:rPr lang="en-US" sz="1000">
                          <a:effectLst/>
                        </a:rPr>
                        <a:t>, SO</a:t>
                      </a:r>
                      <a:r>
                        <a:rPr lang="en-US" sz="1000" baseline="-25000">
                          <a:effectLst/>
                        </a:rPr>
                        <a:t>4</a:t>
                      </a:r>
                      <a:r>
                        <a:rPr lang="en-US" sz="1000" baseline="30000">
                          <a:effectLst/>
                        </a:rPr>
                        <a:t>2-</a:t>
                      </a:r>
                      <a:r>
                        <a:rPr lang="en-US" sz="1000">
                          <a:effectLst/>
                        </a:rPr>
                        <a:t>, Cl</a:t>
                      </a:r>
                      <a:r>
                        <a:rPr lang="en-US" sz="1000" baseline="30000">
                          <a:effectLst/>
                        </a:rPr>
                        <a:t>-</a:t>
                      </a:r>
                      <a:r>
                        <a:rPr lang="en-US" sz="1000">
                          <a:effectLst/>
                        </a:rPr>
                        <a:t>, DOC</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PAH-yhdisteet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1835714227"/>
                  </a:ext>
                </a:extLst>
              </a:tr>
              <a:tr h="468153">
                <a:tc>
                  <a:txBody>
                    <a:bodyPr/>
                    <a:lstStyle/>
                    <a:p>
                      <a:pPr>
                        <a:lnSpc>
                          <a:spcPct val="107000"/>
                        </a:lnSpc>
                        <a:spcAft>
                          <a:spcPts val="0"/>
                        </a:spcAft>
                      </a:pPr>
                      <a:r>
                        <a:rPr lang="fi-FI" sz="1000">
                          <a:effectLst/>
                        </a:rPr>
                        <a:t>Kalkit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Sb, As, Ba, Cd, Cr, Cu, Hg, Pb, Mo, Ni, V, Zn, Se, F</a:t>
                      </a:r>
                      <a:r>
                        <a:rPr lang="en-US" sz="1000" baseline="30000">
                          <a:effectLst/>
                        </a:rPr>
                        <a:t>-</a:t>
                      </a:r>
                      <a:r>
                        <a:rPr lang="en-US" sz="1000">
                          <a:effectLst/>
                        </a:rPr>
                        <a:t>, SO</a:t>
                      </a:r>
                      <a:r>
                        <a:rPr lang="en-US" sz="1000" baseline="-25000">
                          <a:effectLst/>
                        </a:rPr>
                        <a:t>4</a:t>
                      </a:r>
                      <a:r>
                        <a:rPr lang="en-US" sz="1000" baseline="30000">
                          <a:effectLst/>
                        </a:rPr>
                        <a:t>2-</a:t>
                      </a:r>
                      <a:r>
                        <a:rPr lang="en-US" sz="1000">
                          <a:effectLst/>
                        </a:rPr>
                        <a:t>, Cl</a:t>
                      </a:r>
                      <a:r>
                        <a:rPr lang="en-US" sz="1000" baseline="30000">
                          <a:effectLst/>
                        </a:rPr>
                        <a:t>-</a:t>
                      </a:r>
                      <a:r>
                        <a:rPr lang="en-US" sz="1000">
                          <a:effectLst/>
                        </a:rPr>
                        <a:t>, DOC</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1698638340"/>
                  </a:ext>
                </a:extLst>
              </a:tr>
              <a:tr h="468153">
                <a:tc>
                  <a:txBody>
                    <a:bodyPr/>
                    <a:lstStyle/>
                    <a:p>
                      <a:pPr>
                        <a:lnSpc>
                          <a:spcPct val="107000"/>
                        </a:lnSpc>
                        <a:spcAft>
                          <a:spcPts val="0"/>
                        </a:spcAft>
                      </a:pPr>
                      <a:r>
                        <a:rPr lang="fi-FI" sz="1000">
                          <a:effectLst/>
                        </a:rPr>
                        <a:t>Valimohiekat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Sb, As, Ba, Cd, Cr, Cu, Hg, Pb, Mo, Ni, V, Zn, Se, F</a:t>
                      </a:r>
                      <a:r>
                        <a:rPr lang="en-US" sz="1000" baseline="30000">
                          <a:effectLst/>
                        </a:rPr>
                        <a:t>-</a:t>
                      </a:r>
                      <a:r>
                        <a:rPr lang="en-US" sz="1000">
                          <a:effectLst/>
                        </a:rPr>
                        <a:t>, SO</a:t>
                      </a:r>
                      <a:r>
                        <a:rPr lang="en-US" sz="1000" baseline="-25000">
                          <a:effectLst/>
                        </a:rPr>
                        <a:t>4</a:t>
                      </a:r>
                      <a:r>
                        <a:rPr lang="en-US" sz="1000" baseline="30000">
                          <a:effectLst/>
                        </a:rPr>
                        <a:t>2-</a:t>
                      </a:r>
                      <a:r>
                        <a:rPr lang="en-US" sz="1000">
                          <a:effectLst/>
                        </a:rPr>
                        <a:t>, Cl</a:t>
                      </a:r>
                      <a:r>
                        <a:rPr lang="en-US" sz="1000" baseline="30000">
                          <a:effectLst/>
                        </a:rPr>
                        <a:t>-</a:t>
                      </a:r>
                      <a:r>
                        <a:rPr lang="en-US" sz="1000">
                          <a:effectLst/>
                        </a:rPr>
                        <a:t>, DOC</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PAH-yhdisteet, BTEX-yhdisteet, fenoliset yhdisteet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1489247519"/>
                  </a:ext>
                </a:extLst>
              </a:tr>
              <a:tr h="468153">
                <a:tc>
                  <a:txBody>
                    <a:bodyPr/>
                    <a:lstStyle/>
                    <a:p>
                      <a:pPr>
                        <a:lnSpc>
                          <a:spcPct val="107000"/>
                        </a:lnSpc>
                        <a:spcAft>
                          <a:spcPts val="0"/>
                        </a:spcAft>
                      </a:pPr>
                      <a:r>
                        <a:rPr lang="fi-FI" sz="1000">
                          <a:effectLst/>
                        </a:rPr>
                        <a:t>Betonimurske</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Sb, As, Ba, Cd, Cr, Cu, Hg, Pb, Mo, Ni, V, Zn, Se, F</a:t>
                      </a:r>
                      <a:r>
                        <a:rPr lang="en-US" sz="1000" baseline="30000">
                          <a:effectLst/>
                        </a:rPr>
                        <a:t>-</a:t>
                      </a:r>
                      <a:r>
                        <a:rPr lang="en-US" sz="1000">
                          <a:effectLst/>
                        </a:rPr>
                        <a:t>, SO</a:t>
                      </a:r>
                      <a:r>
                        <a:rPr lang="en-US" sz="1000" baseline="-25000">
                          <a:effectLst/>
                        </a:rPr>
                        <a:t>4</a:t>
                      </a:r>
                      <a:r>
                        <a:rPr lang="en-US" sz="1000" baseline="30000">
                          <a:effectLst/>
                        </a:rPr>
                        <a:t>2-</a:t>
                      </a:r>
                      <a:r>
                        <a:rPr lang="en-US" sz="1000">
                          <a:effectLst/>
                        </a:rPr>
                        <a:t>, Cl</a:t>
                      </a:r>
                      <a:r>
                        <a:rPr lang="en-US" sz="1000" baseline="30000">
                          <a:effectLst/>
                        </a:rPr>
                        <a:t>-</a:t>
                      </a:r>
                      <a:r>
                        <a:rPr lang="en-US" sz="1000">
                          <a:effectLst/>
                        </a:rPr>
                        <a:t>, DOC</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PAH-yhdisteet, PCB-yhdisteet, öljyhiilivedyt ≥ C10-C40</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Materiaalijakauma, epäpuhtaudet, kelluvat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1512949886"/>
                  </a:ext>
                </a:extLst>
              </a:tr>
              <a:tr h="468153">
                <a:tc>
                  <a:txBody>
                    <a:bodyPr/>
                    <a:lstStyle/>
                    <a:p>
                      <a:pPr>
                        <a:lnSpc>
                          <a:spcPct val="107000"/>
                        </a:lnSpc>
                        <a:spcAft>
                          <a:spcPts val="0"/>
                        </a:spcAft>
                      </a:pPr>
                      <a:r>
                        <a:rPr lang="fi-FI" sz="1000">
                          <a:effectLst/>
                        </a:rPr>
                        <a:t>Tiilimurske</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en-US" sz="1000">
                          <a:effectLst/>
                        </a:rPr>
                        <a:t>Sb, As, Ba, Cd, Cr, Cu, Hg, Pb, Mo, Ni, V, Zn, Se, F</a:t>
                      </a:r>
                      <a:r>
                        <a:rPr lang="en-US" sz="1000" baseline="30000">
                          <a:effectLst/>
                        </a:rPr>
                        <a:t>-</a:t>
                      </a:r>
                      <a:r>
                        <a:rPr lang="en-US" sz="1000">
                          <a:effectLst/>
                        </a:rPr>
                        <a:t>, SO</a:t>
                      </a:r>
                      <a:r>
                        <a:rPr lang="en-US" sz="1000" baseline="-25000">
                          <a:effectLst/>
                        </a:rPr>
                        <a:t>4</a:t>
                      </a:r>
                      <a:r>
                        <a:rPr lang="en-US" sz="1000" baseline="30000">
                          <a:effectLst/>
                        </a:rPr>
                        <a:t>2-</a:t>
                      </a:r>
                      <a:r>
                        <a:rPr lang="en-US" sz="1000">
                          <a:effectLst/>
                        </a:rPr>
                        <a:t>, Cl</a:t>
                      </a:r>
                      <a:r>
                        <a:rPr lang="en-US" sz="1000" baseline="30000">
                          <a:effectLst/>
                        </a:rPr>
                        <a:t>-</a:t>
                      </a:r>
                      <a:r>
                        <a:rPr lang="en-US" sz="1000">
                          <a:effectLst/>
                        </a:rPr>
                        <a:t>, DOC</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PAH-yhdisteet, PCB-yhdisteet, öljyhiilivedyt ≥ C10-C40</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Materiaalijakauma, epäpuhtaudet, kelluvat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2672228547"/>
                  </a:ext>
                </a:extLst>
              </a:tr>
              <a:tr h="309758">
                <a:tc>
                  <a:txBody>
                    <a:bodyPr/>
                    <a:lstStyle/>
                    <a:p>
                      <a:pPr>
                        <a:lnSpc>
                          <a:spcPct val="107000"/>
                        </a:lnSpc>
                        <a:spcAft>
                          <a:spcPts val="0"/>
                        </a:spcAft>
                      </a:pPr>
                      <a:r>
                        <a:rPr lang="fi-FI" sz="1000">
                          <a:effectLst/>
                        </a:rPr>
                        <a:t>Asfalttirouhe ja -murske</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Öljyhiilivedyt ≥ C10-C40, BTEX-yhdisteet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 </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2466395679"/>
                  </a:ext>
                </a:extLst>
              </a:tr>
              <a:tr h="309758">
                <a:tc>
                  <a:txBody>
                    <a:bodyPr/>
                    <a:lstStyle/>
                    <a:p>
                      <a:pPr>
                        <a:lnSpc>
                          <a:spcPct val="107000"/>
                        </a:lnSpc>
                        <a:spcAft>
                          <a:spcPts val="0"/>
                        </a:spcAft>
                      </a:pPr>
                      <a:r>
                        <a:rPr lang="fi-FI" sz="1000">
                          <a:effectLst/>
                        </a:rPr>
                        <a:t>Rengasrouhe käytetyistä renkaista</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a:effectLst/>
                        </a:rPr>
                        <a:t>PAH-yhdisteet</a:t>
                      </a:r>
                      <a:endParaRPr lang="fi-FI" sz="100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tc>
                  <a:txBody>
                    <a:bodyPr/>
                    <a:lstStyle/>
                    <a:p>
                      <a:pPr algn="ctr">
                        <a:lnSpc>
                          <a:spcPct val="107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180" marR="61180" marT="0" marB="0"/>
                </a:tc>
                <a:extLst>
                  <a:ext uri="{0D108BD9-81ED-4DB2-BD59-A6C34878D82A}">
                    <a16:rowId xmlns:a16="http://schemas.microsoft.com/office/drawing/2014/main" val="438723679"/>
                  </a:ext>
                </a:extLst>
              </a:tr>
            </a:tbl>
          </a:graphicData>
        </a:graphic>
      </p:graphicFrame>
      <p:sp>
        <p:nvSpPr>
          <p:cNvPr id="8" name="TextBox 7"/>
          <p:cNvSpPr txBox="1"/>
          <p:nvPr/>
        </p:nvSpPr>
        <p:spPr>
          <a:xfrm>
            <a:off x="7761891" y="259081"/>
            <a:ext cx="1529255" cy="646331"/>
          </a:xfrm>
          <a:prstGeom prst="rect">
            <a:avLst/>
          </a:prstGeom>
          <a:noFill/>
        </p:spPr>
        <p:txBody>
          <a:bodyPr wrap="square" rtlCol="0">
            <a:spAutoFit/>
          </a:bodyPr>
          <a:lstStyle/>
          <a:p>
            <a:r>
              <a:rPr lang="fi-FI" dirty="0" smtClean="0"/>
              <a:t>Jätekohtaiset määritykset</a:t>
            </a:r>
            <a:endParaRPr lang="fi-FI" dirty="0"/>
          </a:p>
        </p:txBody>
      </p:sp>
    </p:spTree>
    <p:extLst>
      <p:ext uri="{BB962C8B-B14F-4D97-AF65-F5344CB8AC3E}">
        <p14:creationId xmlns:p14="http://schemas.microsoft.com/office/powerpoint/2010/main" val="1861622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644" y="1015638"/>
            <a:ext cx="5948737" cy="2022133"/>
          </a:xfrm>
        </p:spPr>
        <p:txBody>
          <a:bodyPr>
            <a:normAutofit/>
          </a:bodyPr>
          <a:lstStyle/>
          <a:p>
            <a:r>
              <a:rPr lang="fi-FI" sz="2000" dirty="0"/>
              <a:t>Hyödynnettävän jätteen suurin sallittu haitallisten aineiden liukoisuus (mg/kg L/S- suhteessa 10 l/kg) ja pitoisuus (mg/kg kuiva-ainetta), sekä kerrospaksuus </a:t>
            </a:r>
            <a:r>
              <a:rPr lang="fi-FI" sz="2000" dirty="0" smtClean="0"/>
              <a:t>maarakentamiskohteessa (kenttä)</a:t>
            </a:r>
            <a:endParaRPr lang="fi-FI" sz="2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graphicFrame>
        <p:nvGraphicFramePr>
          <p:cNvPr id="9" name="Table 8"/>
          <p:cNvGraphicFramePr>
            <a:graphicFrameLocks noGrp="1"/>
          </p:cNvGraphicFramePr>
          <p:nvPr>
            <p:extLst>
              <p:ext uri="{D42A27DB-BD31-4B8C-83A1-F6EECF244321}">
                <p14:modId xmlns:p14="http://schemas.microsoft.com/office/powerpoint/2010/main" val="3742213432"/>
              </p:ext>
            </p:extLst>
          </p:nvPr>
        </p:nvGraphicFramePr>
        <p:xfrm>
          <a:off x="6972950" y="695724"/>
          <a:ext cx="3487613" cy="5420214"/>
        </p:xfrm>
        <a:graphic>
          <a:graphicData uri="http://schemas.openxmlformats.org/drawingml/2006/table">
            <a:tbl>
              <a:tblPr>
                <a:tableStyleId>{5C22544A-7EE6-4342-B048-85BDC9FD1C3A}</a:tableStyleId>
              </a:tblPr>
              <a:tblGrid>
                <a:gridCol w="2194907">
                  <a:extLst>
                    <a:ext uri="{9D8B030D-6E8A-4147-A177-3AD203B41FA5}">
                      <a16:colId xmlns:a16="http://schemas.microsoft.com/office/drawing/2014/main" val="2381873630"/>
                    </a:ext>
                  </a:extLst>
                </a:gridCol>
                <a:gridCol w="646353">
                  <a:extLst>
                    <a:ext uri="{9D8B030D-6E8A-4147-A177-3AD203B41FA5}">
                      <a16:colId xmlns:a16="http://schemas.microsoft.com/office/drawing/2014/main" val="1488485796"/>
                    </a:ext>
                  </a:extLst>
                </a:gridCol>
                <a:gridCol w="646353">
                  <a:extLst>
                    <a:ext uri="{9D8B030D-6E8A-4147-A177-3AD203B41FA5}">
                      <a16:colId xmlns:a16="http://schemas.microsoft.com/office/drawing/2014/main" val="3435710546"/>
                    </a:ext>
                  </a:extLst>
                </a:gridCol>
              </a:tblGrid>
              <a:tr h="473868">
                <a:tc>
                  <a:txBody>
                    <a:bodyPr/>
                    <a:lstStyle/>
                    <a:p>
                      <a:pPr algn="ctr" fontAlgn="ctr"/>
                      <a:r>
                        <a:rPr lang="fi-FI" sz="1200" b="1" u="none" strike="noStrike" dirty="0">
                          <a:effectLst/>
                        </a:rPr>
                        <a:t>Haitallinen aine</a:t>
                      </a:r>
                      <a:endParaRPr lang="fi-FI" sz="1200" b="1" i="0" u="none" strike="noStrike" dirty="0">
                        <a:solidFill>
                          <a:srgbClr val="000000"/>
                        </a:solidFill>
                        <a:effectLst/>
                        <a:latin typeface="Calibri" panose="020F0502020204030204" pitchFamily="34" charset="0"/>
                      </a:endParaRPr>
                    </a:p>
                  </a:txBody>
                  <a:tcPr marL="4322" marR="4322" marT="4322" marB="0" anchor="ctr"/>
                </a:tc>
                <a:tc gridSpan="2">
                  <a:txBody>
                    <a:bodyPr/>
                    <a:lstStyle/>
                    <a:p>
                      <a:pPr algn="ctr" fontAlgn="b"/>
                      <a:r>
                        <a:rPr lang="fi-FI" sz="1200" b="1" u="none" strike="noStrike" dirty="0">
                          <a:effectLst/>
                        </a:rPr>
                        <a:t>Kenttä</a:t>
                      </a:r>
                      <a:r>
                        <a:rPr lang="fi-FI" sz="1200" u="none" strike="noStrike" dirty="0">
                          <a:effectLst/>
                        </a:rPr>
                        <a:t>, jätteen kerrospaksuus alle 1,5 m</a:t>
                      </a:r>
                      <a:endParaRPr lang="fi-FI" sz="1200" b="0" i="0" u="none" strike="noStrike" dirty="0">
                        <a:solidFill>
                          <a:srgbClr val="000000"/>
                        </a:solidFill>
                        <a:effectLst/>
                        <a:latin typeface="Calibri" panose="020F0502020204030204" pitchFamily="34" charset="0"/>
                      </a:endParaRPr>
                    </a:p>
                  </a:txBody>
                  <a:tcPr marL="4322" marR="4322" marT="4322" marB="0" anchor="b"/>
                </a:tc>
                <a:tc hMerge="1">
                  <a:txBody>
                    <a:bodyPr/>
                    <a:lstStyle/>
                    <a:p>
                      <a:endParaRPr lang="fi-FI"/>
                    </a:p>
                  </a:txBody>
                  <a:tcPr/>
                </a:tc>
                <a:extLst>
                  <a:ext uri="{0D108BD9-81ED-4DB2-BD59-A6C34878D82A}">
                    <a16:rowId xmlns:a16="http://schemas.microsoft.com/office/drawing/2014/main" val="387688903"/>
                  </a:ext>
                </a:extLst>
              </a:tr>
              <a:tr h="167828">
                <a:tc gridSpan="3">
                  <a:txBody>
                    <a:bodyPr/>
                    <a:lstStyle/>
                    <a:p>
                      <a:pPr algn="ctr" fontAlgn="ctr"/>
                      <a:r>
                        <a:rPr lang="fi-FI" sz="1200" u="none" strike="noStrike" dirty="0">
                          <a:effectLst/>
                        </a:rPr>
                        <a:t>Liukoisuus (mg/kg LS = 10 l/kg)</a:t>
                      </a:r>
                      <a:endParaRPr lang="fi-FI" sz="1200" b="1" i="0" u="none" strike="noStrike" dirty="0">
                        <a:solidFill>
                          <a:srgbClr val="000000"/>
                        </a:solidFill>
                        <a:effectLst/>
                        <a:latin typeface="Calibri" panose="020F0502020204030204" pitchFamily="34" charset="0"/>
                      </a:endParaRPr>
                    </a:p>
                  </a:txBody>
                  <a:tcPr marL="4322" marR="4322" marT="4322" marB="0" anchor="ctr">
                    <a:solidFill>
                      <a:schemeClr val="accent3">
                        <a:lumMod val="60000"/>
                        <a:lumOff val="40000"/>
                      </a:schemeClr>
                    </a:solidFill>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686464585"/>
                  </a:ext>
                </a:extLst>
              </a:tr>
              <a:tr h="167828">
                <a:tc>
                  <a:txBody>
                    <a:bodyPr/>
                    <a:lstStyle/>
                    <a:p>
                      <a:pPr algn="l" fontAlgn="ctr"/>
                      <a:r>
                        <a:rPr lang="fi-FI" sz="1200" u="none" strike="noStrike" dirty="0">
                          <a:effectLst/>
                        </a:rPr>
                        <a:t>Antimoni (</a:t>
                      </a:r>
                      <a:r>
                        <a:rPr lang="fi-FI" sz="1200" u="none" strike="noStrike" dirty="0" err="1">
                          <a:effectLst/>
                        </a:rPr>
                        <a:t>Sb</a:t>
                      </a:r>
                      <a:r>
                        <a:rPr lang="fi-FI" sz="1200" u="none" strike="noStrike" dirty="0">
                          <a:effectLst/>
                        </a:rPr>
                        <a:t>)</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0,3</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0,7</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4180252597"/>
                  </a:ext>
                </a:extLst>
              </a:tr>
              <a:tr h="167828">
                <a:tc>
                  <a:txBody>
                    <a:bodyPr/>
                    <a:lstStyle/>
                    <a:p>
                      <a:pPr algn="l" fontAlgn="ctr"/>
                      <a:r>
                        <a:rPr lang="fi-FI" sz="1200" u="none" strike="noStrike">
                          <a:effectLst/>
                        </a:rPr>
                        <a:t>Arseeni (As)</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0,5</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1,5</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410250309"/>
                  </a:ext>
                </a:extLst>
              </a:tr>
              <a:tr h="167828">
                <a:tc>
                  <a:txBody>
                    <a:bodyPr/>
                    <a:lstStyle/>
                    <a:p>
                      <a:pPr algn="l" fontAlgn="ctr"/>
                      <a:r>
                        <a:rPr lang="fi-FI" sz="1200" u="none" strike="noStrike">
                          <a:effectLst/>
                        </a:rPr>
                        <a:t>Barium (Ba)</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20</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60</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76510331"/>
                  </a:ext>
                </a:extLst>
              </a:tr>
              <a:tr h="167828">
                <a:tc>
                  <a:txBody>
                    <a:bodyPr/>
                    <a:lstStyle/>
                    <a:p>
                      <a:pPr algn="l" fontAlgn="ctr"/>
                      <a:r>
                        <a:rPr lang="fi-FI" sz="1200" u="none" strike="noStrike">
                          <a:effectLst/>
                        </a:rPr>
                        <a:t>Kadium (Cd)</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0,04</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0,06</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554465600"/>
                  </a:ext>
                </a:extLst>
              </a:tr>
              <a:tr h="167828">
                <a:tc>
                  <a:txBody>
                    <a:bodyPr/>
                    <a:lstStyle/>
                    <a:p>
                      <a:pPr algn="l" fontAlgn="ctr"/>
                      <a:r>
                        <a:rPr lang="fi-FI" sz="1200" u="none" strike="noStrike">
                          <a:effectLst/>
                        </a:rPr>
                        <a:t>Kromi (Cr)</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0,5</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5</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563872191"/>
                  </a:ext>
                </a:extLst>
              </a:tr>
              <a:tr h="167828">
                <a:tc>
                  <a:txBody>
                    <a:bodyPr/>
                    <a:lstStyle/>
                    <a:p>
                      <a:pPr algn="l" fontAlgn="ctr"/>
                      <a:r>
                        <a:rPr lang="fi-FI" sz="1200" u="none" strike="noStrike">
                          <a:effectLst/>
                        </a:rPr>
                        <a:t>Kupari (Cu)</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2</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10</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4070489961"/>
                  </a:ext>
                </a:extLst>
              </a:tr>
              <a:tr h="148084">
                <a:tc>
                  <a:txBody>
                    <a:bodyPr/>
                    <a:lstStyle/>
                    <a:p>
                      <a:pPr algn="l" fontAlgn="ctr"/>
                      <a:r>
                        <a:rPr lang="fi-FI" sz="1200" u="none" strike="noStrike">
                          <a:effectLst/>
                        </a:rPr>
                        <a:t>Lyijy (Pb)</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0,5</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2</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21445201"/>
                  </a:ext>
                </a:extLst>
              </a:tr>
              <a:tr h="167828">
                <a:tc>
                  <a:txBody>
                    <a:bodyPr/>
                    <a:lstStyle/>
                    <a:p>
                      <a:pPr algn="l" fontAlgn="ctr"/>
                      <a:r>
                        <a:rPr lang="fi-FI" sz="1200" u="none" strike="noStrike">
                          <a:effectLst/>
                        </a:rPr>
                        <a:t>Molybdeeni (Mo)</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0,5</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6</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2198396426"/>
                  </a:ext>
                </a:extLst>
              </a:tr>
              <a:tr h="167828">
                <a:tc>
                  <a:txBody>
                    <a:bodyPr/>
                    <a:lstStyle/>
                    <a:p>
                      <a:pPr algn="l" fontAlgn="ctr"/>
                      <a:r>
                        <a:rPr lang="fi-FI" sz="1200" u="none" strike="noStrike">
                          <a:effectLst/>
                        </a:rPr>
                        <a:t>Nikkeli (Ni)</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0,4</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1,2</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112858415"/>
                  </a:ext>
                </a:extLst>
              </a:tr>
              <a:tr h="167828">
                <a:tc>
                  <a:txBody>
                    <a:bodyPr/>
                    <a:lstStyle/>
                    <a:p>
                      <a:pPr algn="l" fontAlgn="ctr"/>
                      <a:r>
                        <a:rPr lang="fi-FI" sz="1200" u="none" strike="noStrike" dirty="0">
                          <a:effectLst/>
                        </a:rPr>
                        <a:t>Seleeni (Se)</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0,4</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101062365"/>
                  </a:ext>
                </a:extLst>
              </a:tr>
              <a:tr h="167828">
                <a:tc>
                  <a:txBody>
                    <a:bodyPr/>
                    <a:lstStyle/>
                    <a:p>
                      <a:pPr algn="l" fontAlgn="ctr"/>
                      <a:r>
                        <a:rPr lang="fi-FI" sz="1200" u="none" strike="noStrike">
                          <a:effectLst/>
                        </a:rPr>
                        <a:t>Sinkki (Zn)</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4</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12</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2771058884"/>
                  </a:ext>
                </a:extLst>
              </a:tr>
              <a:tr h="167828">
                <a:tc>
                  <a:txBody>
                    <a:bodyPr/>
                    <a:lstStyle/>
                    <a:p>
                      <a:pPr algn="l" fontAlgn="ctr"/>
                      <a:r>
                        <a:rPr lang="fi-FI" sz="1200" u="none" strike="noStrike">
                          <a:effectLst/>
                        </a:rPr>
                        <a:t>Vanadiini (V)</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2</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3</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609197313"/>
                  </a:ext>
                </a:extLst>
              </a:tr>
              <a:tr h="167828">
                <a:tc>
                  <a:txBody>
                    <a:bodyPr/>
                    <a:lstStyle/>
                    <a:p>
                      <a:pPr algn="l" fontAlgn="ctr"/>
                      <a:r>
                        <a:rPr lang="fi-FI" sz="1200" u="none" strike="noStrike">
                          <a:effectLst/>
                        </a:rPr>
                        <a:t>Elohopea (Hg)</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0,01</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0,03</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531031244"/>
                  </a:ext>
                </a:extLst>
              </a:tr>
              <a:tr h="167828">
                <a:tc>
                  <a:txBody>
                    <a:bodyPr/>
                    <a:lstStyle/>
                    <a:p>
                      <a:pPr algn="l" fontAlgn="ctr"/>
                      <a:r>
                        <a:rPr lang="fi-FI" sz="1200" u="none" strike="noStrike" dirty="0">
                          <a:effectLst/>
                        </a:rPr>
                        <a:t>Kloridi (Cl</a:t>
                      </a:r>
                      <a:r>
                        <a:rPr lang="fi-FI" sz="1200" u="none" strike="noStrike" baseline="30000" dirty="0">
                          <a:effectLst/>
                        </a:rPr>
                        <a:t>-</a:t>
                      </a:r>
                      <a:r>
                        <a:rPr lang="fi-FI" sz="1200" u="none" strike="noStrike" dirty="0">
                          <a:effectLst/>
                        </a:rPr>
                        <a:t>)</a:t>
                      </a:r>
                      <a:r>
                        <a:rPr lang="fi-FI" sz="1200" u="none" strike="noStrike" baseline="30000" dirty="0">
                          <a:effectLst/>
                        </a:rPr>
                        <a:t>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800</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2400</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3645902339"/>
                  </a:ext>
                </a:extLst>
              </a:tr>
              <a:tr h="167828">
                <a:tc>
                  <a:txBody>
                    <a:bodyPr/>
                    <a:lstStyle/>
                    <a:p>
                      <a:pPr algn="l" fontAlgn="ctr"/>
                      <a:r>
                        <a:rPr lang="fi-FI" sz="1200" u="none" strike="noStrike" dirty="0">
                          <a:effectLst/>
                        </a:rPr>
                        <a:t>Sulfaatti (SO</a:t>
                      </a:r>
                      <a:r>
                        <a:rPr lang="fi-FI" sz="1200" u="none" strike="noStrike" baseline="-25000" dirty="0">
                          <a:effectLst/>
                        </a:rPr>
                        <a:t>4</a:t>
                      </a:r>
                      <a:r>
                        <a:rPr lang="fi-FI" sz="1200" u="none" strike="noStrike" baseline="30000" dirty="0">
                          <a:effectLst/>
                        </a:rPr>
                        <a:t>2-</a:t>
                      </a:r>
                      <a:r>
                        <a:rPr lang="fi-FI" sz="1200" u="none" strike="noStrike" dirty="0">
                          <a:effectLst/>
                        </a:rPr>
                        <a:t>)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1200</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10000</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7848440"/>
                  </a:ext>
                </a:extLst>
              </a:tr>
              <a:tr h="167828">
                <a:tc>
                  <a:txBody>
                    <a:bodyPr/>
                    <a:lstStyle/>
                    <a:p>
                      <a:pPr algn="l" fontAlgn="ctr"/>
                      <a:r>
                        <a:rPr lang="fi-FI" sz="1200" u="none" strike="noStrike" dirty="0">
                          <a:effectLst/>
                        </a:rPr>
                        <a:t>Fluoridi (F</a:t>
                      </a:r>
                      <a:r>
                        <a:rPr lang="fi-FI" sz="1200" u="none" strike="noStrike" baseline="30000" dirty="0">
                          <a:effectLst/>
                        </a:rPr>
                        <a:t>-</a:t>
                      </a:r>
                      <a:r>
                        <a:rPr lang="fi-FI" sz="1200" u="none" strike="noStrike" dirty="0">
                          <a:effectLst/>
                        </a:rPr>
                        <a:t>)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10</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50</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3015491055"/>
                  </a:ext>
                </a:extLst>
              </a:tr>
              <a:tr h="167828">
                <a:tc>
                  <a:txBody>
                    <a:bodyPr/>
                    <a:lstStyle/>
                    <a:p>
                      <a:pPr algn="l" fontAlgn="ctr"/>
                      <a:r>
                        <a:rPr lang="fi-FI" sz="1200" u="none" strike="noStrike">
                          <a:effectLst/>
                        </a:rPr>
                        <a:t>Liuennut orgaaninen hiili (DOC)</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500</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500</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3598438686"/>
                  </a:ext>
                </a:extLst>
              </a:tr>
              <a:tr h="167828">
                <a:tc gridSpan="3">
                  <a:txBody>
                    <a:bodyPr/>
                    <a:lstStyle/>
                    <a:p>
                      <a:pPr algn="ctr" fontAlgn="ctr"/>
                      <a:r>
                        <a:rPr lang="fi-FI" sz="1200" u="none" strike="noStrike" dirty="0">
                          <a:effectLst/>
                        </a:rPr>
                        <a:t>Pitoisuus (mg/kg kuiva-ainetta)</a:t>
                      </a:r>
                      <a:endParaRPr lang="fi-FI" sz="1200" b="1" i="0" u="none" strike="noStrike" dirty="0">
                        <a:solidFill>
                          <a:srgbClr val="000000"/>
                        </a:solidFill>
                        <a:effectLst/>
                        <a:latin typeface="Calibri" panose="020F0502020204030204" pitchFamily="34" charset="0"/>
                      </a:endParaRPr>
                    </a:p>
                  </a:txBody>
                  <a:tcPr marL="4322" marR="4322" marT="4322" marB="0" anchor="ctr">
                    <a:solidFill>
                      <a:schemeClr val="accent3">
                        <a:lumMod val="60000"/>
                        <a:lumOff val="40000"/>
                      </a:schemeClr>
                    </a:solidFill>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299758926"/>
                  </a:ext>
                </a:extLst>
              </a:tr>
              <a:tr h="135250">
                <a:tc>
                  <a:txBody>
                    <a:bodyPr/>
                    <a:lstStyle/>
                    <a:p>
                      <a:pPr algn="l" fontAlgn="ctr"/>
                      <a:r>
                        <a:rPr lang="fi-FI" sz="1200" u="none" strike="noStrike">
                          <a:effectLst/>
                        </a:rPr>
                        <a:t>Bentseeni</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0,02</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0,2</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3966784791"/>
                  </a:ext>
                </a:extLst>
              </a:tr>
              <a:tr h="135250">
                <a:tc>
                  <a:txBody>
                    <a:bodyPr/>
                    <a:lstStyle/>
                    <a:p>
                      <a:pPr algn="l" fontAlgn="ctr"/>
                      <a:r>
                        <a:rPr lang="fi-FI" sz="1200" u="none" strike="noStrike" dirty="0">
                          <a:effectLst/>
                        </a:rPr>
                        <a:t>TEX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25</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25</a:t>
                      </a:r>
                      <a:endParaRPr lang="fi-FI" sz="1200" b="0" i="0" u="none" strike="noStrike">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905027626"/>
                  </a:ext>
                </a:extLst>
              </a:tr>
              <a:tr h="167828">
                <a:tc>
                  <a:txBody>
                    <a:bodyPr/>
                    <a:lstStyle/>
                    <a:p>
                      <a:pPr algn="l" fontAlgn="ctr"/>
                      <a:r>
                        <a:rPr lang="fi-FI" sz="1200" u="none" strike="noStrike">
                          <a:effectLst/>
                        </a:rPr>
                        <a:t>Naftaleeni</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5</a:t>
                      </a:r>
                      <a:endParaRPr lang="fi-FI" sz="1200" b="0"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5</a:t>
                      </a:r>
                      <a:endParaRPr lang="fi-FI" sz="1200" b="0" i="0" u="none" strike="noStrike" dirty="0">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3323341188"/>
                  </a:ext>
                </a:extLst>
              </a:tr>
              <a:tr h="167828">
                <a:tc>
                  <a:txBody>
                    <a:bodyPr/>
                    <a:lstStyle/>
                    <a:p>
                      <a:pPr algn="l" fontAlgn="ctr"/>
                      <a:r>
                        <a:rPr lang="fi-FI" sz="1200" u="none" strike="noStrike" dirty="0">
                          <a:effectLst/>
                        </a:rPr>
                        <a:t>PAH-yhdisteet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30</a:t>
                      </a:r>
                      <a:endParaRPr lang="fi-FI" sz="1200" b="0"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30</a:t>
                      </a:r>
                      <a:endParaRPr lang="fi-FI" sz="1200" b="0" i="0" u="none" strike="noStrike" dirty="0">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484462592"/>
                  </a:ext>
                </a:extLst>
              </a:tr>
              <a:tr h="167828">
                <a:tc>
                  <a:txBody>
                    <a:bodyPr/>
                    <a:lstStyle/>
                    <a:p>
                      <a:pPr algn="l" fontAlgn="ctr"/>
                      <a:r>
                        <a:rPr lang="fi-FI" sz="1200" u="none" strike="noStrike" dirty="0">
                          <a:effectLst/>
                        </a:rPr>
                        <a:t>Fenoliset yhdisteet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5</a:t>
                      </a:r>
                      <a:endParaRPr lang="fi-FI" sz="1200" b="0"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10</a:t>
                      </a:r>
                      <a:endParaRPr lang="fi-FI" sz="1200" b="0" i="0" u="none" strike="noStrike" dirty="0">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3425574969"/>
                  </a:ext>
                </a:extLst>
              </a:tr>
              <a:tr h="167828">
                <a:tc>
                  <a:txBody>
                    <a:bodyPr/>
                    <a:lstStyle/>
                    <a:p>
                      <a:pPr algn="l" fontAlgn="ctr"/>
                      <a:r>
                        <a:rPr lang="fi-FI" sz="1200" u="none" strike="noStrike" dirty="0">
                          <a:effectLst/>
                        </a:rPr>
                        <a:t>PCB-yhdisteet </a:t>
                      </a:r>
                      <a:endParaRPr lang="fi-FI" sz="1200" b="1" i="0" u="none" strike="noStrike" dirty="0">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1</a:t>
                      </a:r>
                      <a:endParaRPr lang="fi-FI" sz="1200" b="0"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1</a:t>
                      </a:r>
                      <a:endParaRPr lang="fi-FI" sz="1200" b="0" i="0" u="none" strike="noStrike" dirty="0">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1393034457"/>
                  </a:ext>
                </a:extLst>
              </a:tr>
              <a:tr h="167828">
                <a:tc>
                  <a:txBody>
                    <a:bodyPr/>
                    <a:lstStyle/>
                    <a:p>
                      <a:pPr algn="l" fontAlgn="ctr"/>
                      <a:r>
                        <a:rPr lang="fi-FI" sz="1200" u="none" strike="noStrike">
                          <a:effectLst/>
                        </a:rPr>
                        <a:t>Öljyhiilivedyt C10-C40</a:t>
                      </a:r>
                      <a:endParaRPr lang="fi-FI" sz="1200" b="1"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a:effectLst/>
                        </a:rPr>
                        <a:t>500</a:t>
                      </a:r>
                      <a:endParaRPr lang="fi-FI" sz="1200" b="0" i="0" u="none" strike="noStrike">
                        <a:solidFill>
                          <a:srgbClr val="000000"/>
                        </a:solidFill>
                        <a:effectLst/>
                        <a:latin typeface="Calibri" panose="020F0502020204030204" pitchFamily="34" charset="0"/>
                      </a:endParaRPr>
                    </a:p>
                  </a:txBody>
                  <a:tcPr marL="4322" marR="4322" marT="4322" marB="0" anchor="ctr"/>
                </a:tc>
                <a:tc>
                  <a:txBody>
                    <a:bodyPr/>
                    <a:lstStyle/>
                    <a:p>
                      <a:pPr algn="ctr" fontAlgn="ctr"/>
                      <a:r>
                        <a:rPr lang="fi-FI" sz="1200" u="none" strike="noStrike" dirty="0">
                          <a:effectLst/>
                        </a:rPr>
                        <a:t>500</a:t>
                      </a:r>
                      <a:endParaRPr lang="fi-FI" sz="1200" b="0" i="0" u="none" strike="noStrike" dirty="0">
                        <a:solidFill>
                          <a:srgbClr val="000000"/>
                        </a:solidFill>
                        <a:effectLst/>
                        <a:latin typeface="Calibri" panose="020F0502020204030204" pitchFamily="34" charset="0"/>
                      </a:endParaRPr>
                    </a:p>
                  </a:txBody>
                  <a:tcPr marL="4322" marR="4322" marT="4322" marB="0" anchor="ctr"/>
                </a:tc>
                <a:extLst>
                  <a:ext uri="{0D108BD9-81ED-4DB2-BD59-A6C34878D82A}">
                    <a16:rowId xmlns:a16="http://schemas.microsoft.com/office/drawing/2014/main" val="928653382"/>
                  </a:ext>
                </a:extLst>
              </a:tr>
            </a:tbl>
          </a:graphicData>
        </a:graphic>
      </p:graphicFrame>
    </p:spTree>
    <p:extLst>
      <p:ext uri="{BB962C8B-B14F-4D97-AF65-F5344CB8AC3E}">
        <p14:creationId xmlns:p14="http://schemas.microsoft.com/office/powerpoint/2010/main" val="758806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000" dirty="0" smtClean="0"/>
              <a:t>Haitallisten aineiden liukoisuuden tutkiminen kaksivaiheisella ravistelutestillä</a:t>
            </a:r>
            <a:endParaRPr lang="fi-FI" sz="3000" dirty="0"/>
          </a:p>
        </p:txBody>
      </p:sp>
      <p:sp>
        <p:nvSpPr>
          <p:cNvPr id="3" name="Content Placeholder 2"/>
          <p:cNvSpPr>
            <a:spLocks noGrp="1"/>
          </p:cNvSpPr>
          <p:nvPr>
            <p:ph idx="1"/>
          </p:nvPr>
        </p:nvSpPr>
        <p:spPr>
          <a:xfrm>
            <a:off x="890954" y="1825625"/>
            <a:ext cx="10462846" cy="3592458"/>
          </a:xfrm>
        </p:spPr>
        <p:txBody>
          <a:bodyPr>
            <a:normAutofit/>
          </a:bodyPr>
          <a:lstStyle/>
          <a:p>
            <a:pPr marL="0" indent="0">
              <a:buNone/>
            </a:pPr>
            <a:r>
              <a:rPr lang="fi-FI" sz="2000" dirty="0"/>
              <a:t>Ravistelutestillä tutkitaan </a:t>
            </a:r>
            <a:r>
              <a:rPr lang="fi-FI" sz="2000" dirty="0" smtClean="0"/>
              <a:t>liukeneeko </a:t>
            </a:r>
            <a:r>
              <a:rPr lang="fi-FI" sz="2000" dirty="0"/>
              <a:t>kiinteästä tai lietemäisestä jätteestä </a:t>
            </a:r>
            <a:r>
              <a:rPr lang="fi-FI" sz="2000" dirty="0" smtClean="0"/>
              <a:t>aineita</a:t>
            </a:r>
            <a:r>
              <a:rPr lang="fi-FI" sz="2000" dirty="0"/>
              <a:t>, jotka saattavat muodostaa ympäristöriskejä esim. loppusijoituksen tai uudelleenkäytön aikana. </a:t>
            </a:r>
            <a:endParaRPr lang="fi-FI" sz="2000" dirty="0" smtClean="0"/>
          </a:p>
          <a:p>
            <a:pPr marL="0" indent="0">
              <a:buNone/>
            </a:pPr>
            <a:r>
              <a:rPr lang="fi-FI" sz="2000" dirty="0" smtClean="0"/>
              <a:t>Liuenneiden </a:t>
            </a:r>
            <a:r>
              <a:rPr lang="fi-FI" sz="2000" dirty="0"/>
              <a:t>aineiden pitoisuudet voidaan analysoida ja niitä voidaan verrata esimerkiksi EU:n asettamiin raja-arvoihin, minkä perusteella voidaan päättää jätteen jatkokäsittelystä</a:t>
            </a:r>
            <a:r>
              <a:rPr lang="fi-FI" sz="2000" dirty="0" smtClean="0"/>
              <a:t>.</a:t>
            </a:r>
          </a:p>
          <a:p>
            <a:pPr marL="0" indent="0">
              <a:buNone/>
            </a:pPr>
            <a:r>
              <a:rPr lang="fi-FI" sz="2000" dirty="0" smtClean="0"/>
              <a:t>Kaksivaiheinen liukoisuustesti tehdään standardin SFS-EN 12457-3 mukaisesti.</a:t>
            </a:r>
          </a:p>
          <a:p>
            <a:pPr marL="0" indent="0">
              <a:buNone/>
            </a:pPr>
            <a:r>
              <a:rPr lang="fi-FI" sz="2000" dirty="0" smtClean="0"/>
              <a:t>Menetelmä </a:t>
            </a:r>
            <a:r>
              <a:rPr lang="fi-FI" sz="2000" dirty="0"/>
              <a:t>ei sovellu </a:t>
            </a:r>
            <a:r>
              <a:rPr lang="fi-FI" sz="2000" dirty="0" smtClean="0"/>
              <a:t>sellaisille materiaaleille</a:t>
            </a:r>
            <a:r>
              <a:rPr lang="fi-FI" sz="2000" dirty="0"/>
              <a:t>, joiden vesipitoisuus tai affiniteetti estää kiinteän aineen ja uuttonesteen sekoittumisen, tai jotka muodostavat esimerkiksi liiallisen määrän lämpöä reagoidessaan uuttoliuoksen kanssa. </a:t>
            </a:r>
            <a:endParaRPr lang="fi-FI" sz="2000" dirty="0" smtClean="0"/>
          </a:p>
          <a:p>
            <a:pPr marL="0" indent="0">
              <a:buNone/>
            </a:pPr>
            <a:r>
              <a:rPr lang="fi-FI" sz="2000" dirty="0" smtClean="0"/>
              <a:t>On </a:t>
            </a:r>
            <a:r>
              <a:rPr lang="fi-FI" sz="2000" dirty="0"/>
              <a:t>suositeltavaa, että käytettävien materiaalien liukoisuuskäyttäytymistä karakterisoidaan esimerkiksi standardin </a:t>
            </a:r>
            <a:r>
              <a:rPr lang="fi-FI" sz="2000" dirty="0" smtClean="0"/>
              <a:t>SFS-EN 14429 </a:t>
            </a:r>
            <a:r>
              <a:rPr lang="fi-FI" sz="2000" dirty="0"/>
              <a:t>mukaisesti ennen </a:t>
            </a:r>
            <a:r>
              <a:rPr lang="fi-FI" sz="2000" dirty="0" smtClean="0"/>
              <a:t>kaksivaiheista ravistelutestiä</a:t>
            </a:r>
            <a:endParaRPr lang="fi-FI" sz="2000" dirty="0"/>
          </a:p>
          <a:p>
            <a:pPr marL="0" indent="0">
              <a:buNone/>
            </a:pPr>
            <a:endParaRPr lang="fi-FI" sz="2000" dirty="0"/>
          </a:p>
        </p:txBody>
      </p:sp>
      <p:sp>
        <p:nvSpPr>
          <p:cNvPr id="4" name="Footer Placeholder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175757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427W7XWPXQD2-403814790-3955</_dlc_DocId>
    <_dlc_DocIdUrl xmlns="76865ef9-df32-4c37-ae45-f9784eb47bff">
      <Url>https://tt.eduuni.fi/sites/luc-lapinamk-extra/kiertotalousosaamista-ammattikorkeakouluihin/_layouts/15/DocIdRedir.aspx?ID=427W7XWPXQD2-403814790-3955</Url>
      <Description>427W7XWPXQD2-403814790-3955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1FB009-BD01-46A5-8707-C89D1C4FBDB4}">
  <ds:schemaRefs>
    <ds:schemaRef ds:uri="http://schemas.microsoft.com/office/2006/documentManagement/types"/>
    <ds:schemaRef ds:uri="76865ef9-df32-4c37-ae45-f9784eb47bff"/>
    <ds:schemaRef ds:uri="http://schemas.openxmlformats.org/package/2006/metadata/core-properties"/>
    <ds:schemaRef ds:uri="http://purl.org/dc/elements/1.1/"/>
    <ds:schemaRef ds:uri="http://schemas.microsoft.com/office/infopath/2007/PartnerControls"/>
    <ds:schemaRef ds:uri="7e9e6169-ad39-4139-80cb-366121f0def0"/>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25ED9BC-72CD-45BD-91C5-6518B98A8A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283F7F-C97E-4648-942A-0923776049A0}">
  <ds:schemaRefs>
    <ds:schemaRef ds:uri="http://schemas.microsoft.com/sharepoint/events"/>
  </ds:schemaRefs>
</ds:datastoreItem>
</file>

<file path=customXml/itemProps4.xml><?xml version="1.0" encoding="utf-8"?>
<ds:datastoreItem xmlns:ds="http://schemas.openxmlformats.org/officeDocument/2006/customXml" ds:itemID="{868FDA8B-CD65-4CD9-97D8-FB5AB53E6C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2240</TotalTime>
  <Words>2263</Words>
  <Application>Microsoft Office PowerPoint</Application>
  <PresentationFormat>Widescreen</PresentationFormat>
  <Paragraphs>347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Microsoft Sans Serif</vt:lpstr>
      <vt:lpstr>Times New Roman</vt:lpstr>
      <vt:lpstr>1_Mukautettu suunnittelumalli</vt:lpstr>
      <vt:lpstr>MARA-asetus (VNa 843/2017): Jätteiden hyödyntäminen maarakentamisessa  </vt:lpstr>
      <vt:lpstr>MARA-asetus - yleistä</vt:lpstr>
      <vt:lpstr>Mara-asetukseen kuuluvat jätteet ja niiden käyttökohteet (1)</vt:lpstr>
      <vt:lpstr>Mara-asetukseen kuuluvat jätteet ja niiden käyttökohteet (2)</vt:lpstr>
      <vt:lpstr>Mara-asetukseen kuuluvat jätteet ja niiden käyttökohteet (3)</vt:lpstr>
      <vt:lpstr>MARA-asetus: jätteen hyödyntämisen ja välivarastoinnin vaatimukset tilanteissa, joissa ei tarvita ympäristölupaa</vt:lpstr>
      <vt:lpstr>Jätteistä tehtävät määritys-menetelmät</vt:lpstr>
      <vt:lpstr>Hyödynnettävän jätteen suurin sallittu haitallisten aineiden liukoisuus (mg/kg L/S- suhteessa 10 l/kg) ja pitoisuus (mg/kg kuiva-ainetta), sekä kerrospaksuus maarakentamiskohteessa (kenttä)</vt:lpstr>
      <vt:lpstr>Haitallisten aineiden liukoisuuden tutkiminen kaksivaiheisella ravistelutestillä</vt:lpstr>
      <vt:lpstr>Case: kaksivaiheisen ravistelutestin käyttäminen stabiloidun ruoppausmassan haitta-aineiden selvittämiseen</vt:lpstr>
      <vt:lpstr>Kaksivaiheinen ravistelutesti, työohje </vt:lpstr>
      <vt:lpstr>1. Ennakkovalmistelut</vt:lpstr>
      <vt:lpstr>1. Ennakkovalmistelut</vt:lpstr>
      <vt:lpstr>2. Ravistelutestin suoritus   </vt:lpstr>
      <vt:lpstr>2. Ravistelutestin suoritus   </vt:lpstr>
      <vt:lpstr>2. Ravistelutestin suoritus   </vt:lpstr>
      <vt:lpstr>3. Näytteiden jatkokäsittely   </vt:lpstr>
      <vt:lpstr>4. Näytteiden hävittäminen   </vt:lpstr>
      <vt:lpstr>Uuttoliuosten analysointi   </vt:lpstr>
      <vt:lpstr>Lähteitä, lisätietoa</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Hänninen Hanna</cp:lastModifiedBy>
  <cp:revision>99</cp:revision>
  <dcterms:created xsi:type="dcterms:W3CDTF">2019-02-14T13:35:11Z</dcterms:created>
  <dcterms:modified xsi:type="dcterms:W3CDTF">2020-05-29T11:36:33Z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0366f9a2-4f71-4abd-94bf-53437f5e16ed</vt:lpwstr>
  </property>
</Properties>
</file>