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 id="2147483703" r:id="rId6"/>
  </p:sldMasterIdLst>
  <p:notesMasterIdLst>
    <p:notesMasterId r:id="rId73"/>
  </p:notesMasterIdLst>
  <p:handoutMasterIdLst>
    <p:handoutMasterId r:id="rId74"/>
  </p:handoutMasterIdLst>
  <p:sldIdLst>
    <p:sldId id="331" r:id="rId7"/>
    <p:sldId id="373" r:id="rId8"/>
    <p:sldId id="264" r:id="rId9"/>
    <p:sldId id="310" r:id="rId10"/>
    <p:sldId id="312" r:id="rId11"/>
    <p:sldId id="313" r:id="rId12"/>
    <p:sldId id="314" r:id="rId13"/>
    <p:sldId id="315" r:id="rId14"/>
    <p:sldId id="380" r:id="rId15"/>
    <p:sldId id="325" r:id="rId16"/>
    <p:sldId id="365" r:id="rId17"/>
    <p:sldId id="316" r:id="rId18"/>
    <p:sldId id="317" r:id="rId19"/>
    <p:sldId id="318" r:id="rId20"/>
    <p:sldId id="319" r:id="rId21"/>
    <p:sldId id="320" r:id="rId22"/>
    <p:sldId id="332" r:id="rId23"/>
    <p:sldId id="266" r:id="rId24"/>
    <p:sldId id="367" r:id="rId25"/>
    <p:sldId id="357" r:id="rId26"/>
    <p:sldId id="348" r:id="rId27"/>
    <p:sldId id="375" r:id="rId28"/>
    <p:sldId id="378" r:id="rId29"/>
    <p:sldId id="268" r:id="rId30"/>
    <p:sldId id="376" r:id="rId31"/>
    <p:sldId id="381" r:id="rId32"/>
    <p:sldId id="369" r:id="rId33"/>
    <p:sldId id="371" r:id="rId34"/>
    <p:sldId id="379" r:id="rId35"/>
    <p:sldId id="382" r:id="rId36"/>
    <p:sldId id="281" r:id="rId37"/>
    <p:sldId id="370" r:id="rId38"/>
    <p:sldId id="359" r:id="rId39"/>
    <p:sldId id="360" r:id="rId40"/>
    <p:sldId id="361" r:id="rId41"/>
    <p:sldId id="282" r:id="rId42"/>
    <p:sldId id="269" r:id="rId43"/>
    <p:sldId id="364" r:id="rId44"/>
    <p:sldId id="270" r:id="rId45"/>
    <p:sldId id="302" r:id="rId46"/>
    <p:sldId id="303" r:id="rId47"/>
    <p:sldId id="304" r:id="rId48"/>
    <p:sldId id="279" r:id="rId49"/>
    <p:sldId id="280" r:id="rId50"/>
    <p:sldId id="284" r:id="rId51"/>
    <p:sldId id="336" r:id="rId52"/>
    <p:sldId id="335" r:id="rId53"/>
    <p:sldId id="333" r:id="rId54"/>
    <p:sldId id="368" r:id="rId55"/>
    <p:sldId id="334" r:id="rId56"/>
    <p:sldId id="277" r:id="rId57"/>
    <p:sldId id="278" r:id="rId58"/>
    <p:sldId id="288" r:id="rId59"/>
    <p:sldId id="350" r:id="rId60"/>
    <p:sldId id="349" r:id="rId61"/>
    <p:sldId id="346" r:id="rId62"/>
    <p:sldId id="295" r:id="rId63"/>
    <p:sldId id="296" r:id="rId64"/>
    <p:sldId id="374" r:id="rId65"/>
    <p:sldId id="297" r:id="rId66"/>
    <p:sldId id="298" r:id="rId67"/>
    <p:sldId id="351" r:id="rId68"/>
    <p:sldId id="352" r:id="rId69"/>
    <p:sldId id="354" r:id="rId70"/>
    <p:sldId id="355" r:id="rId71"/>
    <p:sldId id="356" r:id="rId7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41" autoAdjust="0"/>
    <p:restoredTop sz="87568" autoAdjust="0"/>
  </p:normalViewPr>
  <p:slideViewPr>
    <p:cSldViewPr snapToGrid="0">
      <p:cViewPr varScale="1">
        <p:scale>
          <a:sx n="81" d="100"/>
          <a:sy n="81" d="100"/>
        </p:scale>
        <p:origin x="58" y="221"/>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2708"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KALSO\Documents\2020\ccCEaeo2020\Maidon%20MI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hade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CA8-471C-B10C-3FE98A31F7C9}"/>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CA8-471C-B10C-3FE98A31F7C9}"/>
              </c:ext>
            </c:extLst>
          </c:dPt>
          <c:dPt>
            <c:idx val="2"/>
            <c:bubble3D val="0"/>
            <c:spPr>
              <a:solidFill>
                <a:schemeClr val="accent1">
                  <a:tint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CA8-471C-B10C-3FE98A31F7C9}"/>
              </c:ext>
            </c:extLst>
          </c:dPt>
          <c:dLbls>
            <c:dLbl>
              <c:idx val="0"/>
              <c:layout>
                <c:manualLayout>
                  <c:x val="7.7294685990338161E-2"/>
                  <c:y val="-0.2960701666347019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65000"/>
                          </a:schemeClr>
                        </a:solidFill>
                        <a:latin typeface="+mn-lt"/>
                        <a:ea typeface="+mn-ea"/>
                        <a:cs typeface="+mn-cs"/>
                      </a:defRPr>
                    </a:pPr>
                    <a:fld id="{43C43F21-741E-47B1-967F-F4D0CF35D4E8}" type="CATEGORYNAME">
                      <a:rPr lang="en-US" sz="1600">
                        <a:solidFill>
                          <a:schemeClr val="tx1"/>
                        </a:solidFill>
                      </a:rPr>
                      <a:pPr>
                        <a:defRPr>
                          <a:solidFill>
                            <a:schemeClr val="accent1">
                              <a:shade val="65000"/>
                            </a:schemeClr>
                          </a:solidFill>
                        </a:defRPr>
                      </a:pPr>
                      <a:t>[CATEGORY NAME]</a:t>
                    </a:fld>
                    <a:r>
                      <a:rPr lang="en-US" sz="1600" baseline="0" dirty="0">
                        <a:solidFill>
                          <a:schemeClr val="tx1"/>
                        </a:solidFill>
                      </a:rPr>
                      <a:t>
</a:t>
                    </a:r>
                    <a:fld id="{2DF10646-8F5A-4BFE-AD23-0CFA1E3B37C7}" type="PERCENTAGE">
                      <a:rPr lang="en-US" sz="1600" baseline="0">
                        <a:solidFill>
                          <a:schemeClr val="tx1"/>
                        </a:solidFill>
                      </a:rPr>
                      <a:pPr>
                        <a:defRPr>
                          <a:solidFill>
                            <a:schemeClr val="accent1">
                              <a:shade val="65000"/>
                            </a:schemeClr>
                          </a:solidFill>
                        </a:defRPr>
                      </a:pPr>
                      <a:t>[PERCENTAGE]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hade val="65000"/>
                        </a:schemeClr>
                      </a:solidFill>
                      <a:latin typeface="+mn-lt"/>
                      <a:ea typeface="+mn-ea"/>
                      <a:cs typeface="+mn-cs"/>
                    </a:defRPr>
                  </a:pPr>
                  <a:endParaRPr lang="fi-FI"/>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A8-471C-B10C-3FE98A31F7C9}"/>
                </c:ext>
              </c:extLst>
            </c:dLbl>
            <c:dLbl>
              <c:idx val="1"/>
              <c:layout>
                <c:manualLayout>
                  <c:x val="2.4154589371980675E-3"/>
                  <c:y val="9.767263229186043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4E80644D-DF47-4262-A16C-3323F0C47F97}" type="CATEGORYNAME">
                      <a:rPr lang="en-US" sz="1600">
                        <a:solidFill>
                          <a:schemeClr val="tx1"/>
                        </a:solidFill>
                      </a:rPr>
                      <a:pPr>
                        <a:defRPr>
                          <a:solidFill>
                            <a:schemeClr val="accent1"/>
                          </a:solidFill>
                        </a:defRPr>
                      </a:pPr>
                      <a:t>[CATEGORY NAME]</a:t>
                    </a:fld>
                    <a:r>
                      <a:rPr lang="en-US" sz="1600" baseline="0" dirty="0">
                        <a:solidFill>
                          <a:schemeClr val="tx1"/>
                        </a:solidFill>
                      </a:rPr>
                      <a:t>
</a:t>
                    </a:r>
                    <a:fld id="{965C80EA-F201-4E0B-BAE6-D284191EBE10}" type="PERCENTAGE">
                      <a:rPr lang="en-US" sz="1600" baseline="0">
                        <a:solidFill>
                          <a:schemeClr val="tx1"/>
                        </a:solidFill>
                      </a:rPr>
                      <a:pPr>
                        <a:defRPr>
                          <a:solidFill>
                            <a:schemeClr val="accent1"/>
                          </a:solidFill>
                        </a:defRPr>
                      </a:pPr>
                      <a:t>[PERCENTAGE]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i-FI"/>
                </a:p>
              </c:txPr>
              <c:dLblPos val="bestFit"/>
              <c:showLegendKey val="0"/>
              <c:showVal val="0"/>
              <c:showCatName val="1"/>
              <c:showSerName val="0"/>
              <c:showPercent val="1"/>
              <c:showBubbleSize val="0"/>
              <c:extLst>
                <c:ext xmlns:c15="http://schemas.microsoft.com/office/drawing/2012/chart" uri="{CE6537A1-D6FC-4f65-9D91-7224C49458BB}">
                  <c15:layout>
                    <c:manualLayout>
                      <c:w val="0.25733091787439616"/>
                      <c:h val="0.18798929446424015"/>
                    </c:manualLayout>
                  </c15:layout>
                  <c15:dlblFieldTable/>
                  <c15:showDataLabelsRange val="0"/>
                </c:ext>
                <c:ext xmlns:c16="http://schemas.microsoft.com/office/drawing/2014/chart" uri="{C3380CC4-5D6E-409C-BE32-E72D297353CC}">
                  <c16:uniqueId val="{00000003-3CA8-471C-B10C-3FE98A31F7C9}"/>
                </c:ext>
              </c:extLst>
            </c:dLbl>
            <c:dLbl>
              <c:idx val="2"/>
              <c:layout>
                <c:manualLayout>
                  <c:x val="0.11714975845410629"/>
                  <c:y val="0"/>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tint val="65000"/>
                          </a:schemeClr>
                        </a:solidFill>
                        <a:latin typeface="+mn-lt"/>
                        <a:ea typeface="+mn-ea"/>
                        <a:cs typeface="+mn-cs"/>
                      </a:defRPr>
                    </a:pPr>
                    <a:fld id="{D758D6D5-EA91-4D18-A078-43C0022EC52A}" type="CATEGORYNAME">
                      <a:rPr lang="en-US" sz="1600">
                        <a:solidFill>
                          <a:schemeClr val="tx1"/>
                        </a:solidFill>
                      </a:rPr>
                      <a:pPr>
                        <a:defRPr sz="1600">
                          <a:solidFill>
                            <a:schemeClr val="accent1">
                              <a:tint val="65000"/>
                            </a:schemeClr>
                          </a:solidFill>
                        </a:defRPr>
                      </a:pPr>
                      <a:t>[CATEGORY NAME]</a:t>
                    </a:fld>
                    <a:r>
                      <a:rPr lang="en-US" sz="1600" baseline="0" dirty="0">
                        <a:solidFill>
                          <a:schemeClr val="tx1"/>
                        </a:solidFill>
                      </a:rPr>
                      <a:t>
</a:t>
                    </a:r>
                    <a:fld id="{9718CD0B-7345-41D6-BC3B-8AADC207CD6C}" type="PERCENTAGE">
                      <a:rPr lang="en-US" sz="1600" baseline="0">
                        <a:solidFill>
                          <a:schemeClr val="tx1"/>
                        </a:solidFill>
                      </a:rPr>
                      <a:pPr>
                        <a:defRPr sz="1600">
                          <a:solidFill>
                            <a:schemeClr val="accent1">
                              <a:tint val="65000"/>
                            </a:schemeClr>
                          </a:solidFill>
                        </a:defRPr>
                      </a:pPr>
                      <a:t>[PERCENTAGE]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tint val="65000"/>
                        </a:schemeClr>
                      </a:solidFill>
                      <a:latin typeface="+mn-lt"/>
                      <a:ea typeface="+mn-ea"/>
                      <a:cs typeface="+mn-cs"/>
                    </a:defRPr>
                  </a:pPr>
                  <a:endParaRPr lang="fi-FI"/>
                </a:p>
              </c:txPr>
              <c:dLblPos val="bestFit"/>
              <c:showLegendKey val="0"/>
              <c:showVal val="0"/>
              <c:showCatName val="1"/>
              <c:showSerName val="0"/>
              <c:showPercent val="1"/>
              <c:showBubbleSize val="0"/>
              <c:extLst>
                <c:ext xmlns:c15="http://schemas.microsoft.com/office/drawing/2012/chart" uri="{CE6537A1-D6FC-4f65-9D91-7224C49458BB}">
                  <c15:layout>
                    <c:manualLayout>
                      <c:w val="0.23332734223439461"/>
                      <c:h val="0.18798929446424015"/>
                    </c:manualLayout>
                  </c15:layout>
                  <c15:dlblFieldTable/>
                  <c15:showDataLabelsRange val="0"/>
                </c:ext>
                <c:ext xmlns:c16="http://schemas.microsoft.com/office/drawing/2014/chart" uri="{C3380CC4-5D6E-409C-BE32-E72D297353CC}">
                  <c16:uniqueId val="{00000005-3CA8-471C-B10C-3FE98A31F7C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'[Maidon MIPS.xlsx]Sheet1'!$A$13:$A$15</c:f>
              <c:strCache>
                <c:ptCount val="3"/>
                <c:pt idx="0">
                  <c:v>milk production 2,4 kg</c:v>
                </c:pt>
                <c:pt idx="1">
                  <c:v>packaging production 0,4 kg</c:v>
                </c:pt>
                <c:pt idx="2">
                  <c:v>packaging waste 0,04 kg</c:v>
                </c:pt>
              </c:strCache>
            </c:strRef>
          </c:cat>
          <c:val>
            <c:numRef>
              <c:f>'[Maidon MIPS.xlsx]Sheet1'!$B$13:$B$15</c:f>
              <c:numCache>
                <c:formatCode>0%</c:formatCode>
                <c:ptCount val="3"/>
                <c:pt idx="0">
                  <c:v>0.85</c:v>
                </c:pt>
                <c:pt idx="1">
                  <c:v>0.14000000000000001</c:v>
                </c:pt>
                <c:pt idx="2">
                  <c:v>0.01</c:v>
                </c:pt>
              </c:numCache>
            </c:numRef>
          </c:val>
          <c:extLst>
            <c:ext xmlns:c16="http://schemas.microsoft.com/office/drawing/2014/chart" uri="{C3380CC4-5D6E-409C-BE32-E72D297353CC}">
              <c16:uniqueId val="{00000006-3CA8-471C-B10C-3FE98A31F7C9}"/>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8E5E598-2735-48CA-8FB1-A7B3DAD3AF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67D1B7F0-B4EA-41A9-ADD0-D3084A1D72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FFF414-3086-49E9-82B2-C17316108978}" type="datetimeFigureOut">
              <a:rPr lang="fi-FI" smtClean="0"/>
              <a:t>19.11.2020</a:t>
            </a:fld>
            <a:endParaRPr lang="fi-FI"/>
          </a:p>
        </p:txBody>
      </p:sp>
      <p:sp>
        <p:nvSpPr>
          <p:cNvPr id="4" name="Alatunnisteen paikkamerkki 3">
            <a:extLst>
              <a:ext uri="{FF2B5EF4-FFF2-40B4-BE49-F238E27FC236}">
                <a16:creationId xmlns:a16="http://schemas.microsoft.com/office/drawing/2014/main" id="{37D71E2D-C8B4-47E2-AECD-A9D7BDF1EB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953BC4E5-EAFB-4643-BFA1-70F9FF5E8A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7F859-2135-428F-8ADD-D90C256FDBF3}" type="slidenum">
              <a:rPr lang="fi-FI" smtClean="0"/>
              <a:t>‹#›</a:t>
            </a:fld>
            <a:endParaRPr lang="fi-FI"/>
          </a:p>
        </p:txBody>
      </p:sp>
    </p:spTree>
    <p:extLst>
      <p:ext uri="{BB962C8B-B14F-4D97-AF65-F5344CB8AC3E}">
        <p14:creationId xmlns:p14="http://schemas.microsoft.com/office/powerpoint/2010/main" val="68168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E3DC-FFA5-4B06-8CE1-A4327DB2171A}" type="datetimeFigureOut">
              <a:rPr lang="fi-FI" smtClean="0"/>
              <a:t>19.11.2020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609CB-CAF6-4571-BA04-25E12737EAA4}" type="slidenum">
              <a:rPr lang="fi-FI" smtClean="0"/>
              <a:t>‹#›</a:t>
            </a:fld>
            <a:endParaRPr lang="fi-FI"/>
          </a:p>
        </p:txBody>
      </p:sp>
    </p:spTree>
    <p:extLst>
      <p:ext uri="{BB962C8B-B14F-4D97-AF65-F5344CB8AC3E}">
        <p14:creationId xmlns:p14="http://schemas.microsoft.com/office/powerpoint/2010/main" val="3562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06609CB-CAF6-4571-BA04-25E12737EAA4}" type="slidenum">
              <a:rPr lang="fi-FI" smtClean="0"/>
              <a:t>5</a:t>
            </a:fld>
            <a:endParaRPr lang="fi-FI"/>
          </a:p>
        </p:txBody>
      </p:sp>
    </p:spTree>
    <p:extLst>
      <p:ext uri="{BB962C8B-B14F-4D97-AF65-F5344CB8AC3E}">
        <p14:creationId xmlns:p14="http://schemas.microsoft.com/office/powerpoint/2010/main" val="165598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06609CB-CAF6-4571-BA04-25E12737EAA4}" type="slidenum">
              <a:rPr lang="fi-FI" smtClean="0"/>
              <a:t>6</a:t>
            </a:fld>
            <a:endParaRPr lang="fi-FI"/>
          </a:p>
        </p:txBody>
      </p:sp>
    </p:spTree>
    <p:extLst>
      <p:ext uri="{BB962C8B-B14F-4D97-AF65-F5344CB8AC3E}">
        <p14:creationId xmlns:p14="http://schemas.microsoft.com/office/powerpoint/2010/main" val="56539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To measure and drive environmental performance, it is important to look at the package's whole lifecycle. Tetra Pak uses the Life Cycle Assessment, which enables to assess the entire impact of the packages from raw material, manufacturing to transport, use and disposal </a:t>
            </a:r>
            <a:r>
              <a:rPr lang="pl-PL" sz="1200" kern="1200" dirty="0">
                <a:solidFill>
                  <a:schemeClr val="tx1"/>
                </a:solidFill>
                <a:latin typeface="+mn-lt"/>
                <a:ea typeface="+mn-ea"/>
                <a:cs typeface="+mn-cs"/>
              </a:rPr>
              <a:t>.</a:t>
            </a:r>
            <a:endParaRPr lang="pl-PL" dirty="0"/>
          </a:p>
          <a:p>
            <a:pPr marL="0" marR="0" indent="0" algn="l" defTabSz="914400" rtl="0" eaLnBrk="1" fontAlgn="auto" latinLnBrk="0" hangingPunct="1">
              <a:lnSpc>
                <a:spcPct val="100000"/>
              </a:lnSpc>
              <a:spcBef>
                <a:spcPts val="0"/>
              </a:spcBef>
              <a:spcAft>
                <a:spcPts val="0"/>
              </a:spcAft>
              <a:buClrTx/>
              <a:buSzTx/>
              <a:buFontTx/>
              <a:buNone/>
              <a:tabLst/>
              <a:defRPr/>
            </a:pPr>
            <a:r>
              <a:rPr lang="pl-PL" dirty="0"/>
              <a:t>1. TREE.</a:t>
            </a:r>
            <a:r>
              <a:rPr lang="en-GB" sz="1200" kern="1200" dirty="0">
                <a:solidFill>
                  <a:schemeClr val="tx1"/>
                </a:solidFill>
                <a:latin typeface="+mn-lt"/>
                <a:ea typeface="+mn-ea"/>
                <a:cs typeface="+mn-cs"/>
              </a:rPr>
              <a:t> Tetra Pak only buys paperboard from suppliers who ensure that their wood comes from known and acceptable sources.</a:t>
            </a:r>
            <a:r>
              <a:rPr lang="pl-PL" sz="1200" kern="1200" dirty="0">
                <a:solidFill>
                  <a:schemeClr val="tx1"/>
                </a:solidFill>
                <a:latin typeface="+mn-lt"/>
                <a:ea typeface="+mn-ea"/>
                <a:cs typeface="+mn-cs"/>
              </a:rPr>
              <a:t> </a:t>
            </a:r>
            <a:r>
              <a:rPr lang="en-GB" sz="1200" b="0" i="0" kern="1200" dirty="0">
                <a:solidFill>
                  <a:schemeClr val="tx1"/>
                </a:solidFill>
                <a:latin typeface="+mn-lt"/>
                <a:ea typeface="+mn-ea"/>
                <a:cs typeface="+mn-cs"/>
              </a:rPr>
              <a:t>Tetra Pak publishes a Forestry Guideline which explains </a:t>
            </a:r>
            <a:r>
              <a:rPr lang="pl-PL" sz="1200" b="0" i="0" kern="1200" dirty="0">
                <a:solidFill>
                  <a:schemeClr val="tx1"/>
                </a:solidFill>
                <a:latin typeface="+mn-lt"/>
                <a:ea typeface="+mn-ea"/>
                <a:cs typeface="+mn-cs"/>
              </a:rPr>
              <a:t>:</a:t>
            </a:r>
            <a:r>
              <a:rPr lang="pl-PL" sz="1200" b="0" i="0" kern="1200" baseline="0" dirty="0">
                <a:solidFill>
                  <a:schemeClr val="tx1"/>
                </a:solidFill>
                <a:latin typeface="+mn-lt"/>
                <a:ea typeface="+mn-ea"/>
                <a:cs typeface="+mn-cs"/>
              </a:rPr>
              <a:t> </a:t>
            </a:r>
            <a:r>
              <a:rPr lang="en-GB" sz="1200" b="0" i="0" kern="1200" dirty="0">
                <a:solidFill>
                  <a:schemeClr val="tx1"/>
                </a:solidFill>
                <a:latin typeface="+mn-lt"/>
                <a:ea typeface="+mn-ea"/>
                <a:cs typeface="+mn-cs"/>
              </a:rPr>
              <a:t>"to guarantee that all the wood fibre we use is traceable from tree to store, that it comes from responsibly managed forests</a:t>
            </a:r>
            <a:r>
              <a:rPr lang="pl-PL" sz="1200" b="0" i="0" kern="120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b="0" i="0" kern="1200" dirty="0">
                <a:solidFill>
                  <a:schemeClr val="tx1"/>
                </a:solidFill>
                <a:latin typeface="+mn-lt"/>
                <a:ea typeface="+mn-ea"/>
                <a:cs typeface="+mn-cs"/>
              </a:rPr>
              <a:t>2.PAPER</a:t>
            </a:r>
            <a:r>
              <a:rPr lang="pl-PL" sz="1200" b="0" i="0" kern="1200" baseline="0" dirty="0">
                <a:solidFill>
                  <a:schemeClr val="tx1"/>
                </a:solidFill>
                <a:latin typeface="+mn-lt"/>
                <a:ea typeface="+mn-ea"/>
                <a:cs typeface="+mn-cs"/>
              </a:rPr>
              <a:t> ROLL.</a:t>
            </a:r>
            <a:r>
              <a:rPr lang="en-GB" sz="1200" kern="1200" dirty="0">
                <a:solidFill>
                  <a:schemeClr val="tx1"/>
                </a:solidFill>
                <a:latin typeface="+mn-lt"/>
                <a:ea typeface="+mn-ea"/>
                <a:cs typeface="+mn-cs"/>
              </a:rPr>
              <a:t>Tetra Pak packages have FSC certification label, which says to customers, that packaging material comes from responsibly managed forests and other controlled sources. At the moment 97% of paper comes from certified sources. The goal is to reach 100%.</a:t>
            </a:r>
            <a:endParaRPr lang="pl-PL"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latin typeface="+mn-lt"/>
                <a:ea typeface="+mn-ea"/>
                <a:cs typeface="+mn-cs"/>
              </a:rPr>
              <a:t>3.FACTORY. Tetra Pak </a:t>
            </a:r>
            <a:r>
              <a:rPr lang="pl-PL" sz="1200" kern="1200" dirty="0" err="1">
                <a:solidFill>
                  <a:schemeClr val="tx1"/>
                </a:solidFill>
                <a:latin typeface="+mn-lt"/>
                <a:ea typeface="+mn-ea"/>
                <a:cs typeface="+mn-cs"/>
              </a:rPr>
              <a:t>goal</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is</a:t>
            </a:r>
            <a:r>
              <a:rPr lang="pl-PL" sz="1200" kern="1200" baseline="0" dirty="0">
                <a:solidFill>
                  <a:schemeClr val="tx1"/>
                </a:solidFill>
                <a:latin typeface="+mn-lt"/>
                <a:ea typeface="+mn-ea"/>
                <a:cs typeface="+mn-cs"/>
              </a:rPr>
              <a:t> to </a:t>
            </a:r>
            <a:r>
              <a:rPr lang="pl-PL" sz="1200" kern="1200" baseline="0" dirty="0" err="1">
                <a:solidFill>
                  <a:schemeClr val="tx1"/>
                </a:solidFill>
                <a:latin typeface="+mn-lt"/>
                <a:ea typeface="+mn-ea"/>
                <a:cs typeface="+mn-cs"/>
              </a:rPr>
              <a:t>minimize</a:t>
            </a:r>
            <a:r>
              <a:rPr lang="pl-PL" sz="1200" kern="1200" baseline="0" dirty="0">
                <a:solidFill>
                  <a:schemeClr val="tx1"/>
                </a:solidFill>
                <a:latin typeface="+mn-lt"/>
                <a:ea typeface="+mn-ea"/>
                <a:cs typeface="+mn-cs"/>
              </a:rPr>
              <a:t> energy </a:t>
            </a:r>
            <a:r>
              <a:rPr lang="pl-PL" sz="1200" kern="1200" baseline="0" dirty="0" err="1">
                <a:solidFill>
                  <a:schemeClr val="tx1"/>
                </a:solidFill>
                <a:latin typeface="+mn-lt"/>
                <a:ea typeface="+mn-ea"/>
                <a:cs typeface="+mn-cs"/>
              </a:rPr>
              <a:t>use</a:t>
            </a:r>
            <a:r>
              <a:rPr lang="pl-PL" sz="1200" kern="1200" baseline="0" dirty="0">
                <a:solidFill>
                  <a:schemeClr val="tx1"/>
                </a:solidFill>
                <a:latin typeface="+mn-lt"/>
                <a:ea typeface="+mn-ea"/>
                <a:cs typeface="+mn-cs"/>
              </a:rPr>
              <a:t> and </a:t>
            </a:r>
            <a:r>
              <a:rPr lang="pl-PL" sz="1200" kern="1200" baseline="0" dirty="0" err="1">
                <a:solidFill>
                  <a:schemeClr val="tx1"/>
                </a:solidFill>
                <a:latin typeface="+mn-lt"/>
                <a:ea typeface="+mn-ea"/>
                <a:cs typeface="+mn-cs"/>
              </a:rPr>
              <a:t>water</a:t>
            </a:r>
            <a:r>
              <a:rPr lang="pl-PL" sz="1200" kern="1200" baseline="0" dirty="0">
                <a:solidFill>
                  <a:schemeClr val="tx1"/>
                </a:solidFill>
                <a:latin typeface="+mn-lt"/>
                <a:ea typeface="+mn-ea"/>
                <a:cs typeface="+mn-cs"/>
              </a:rPr>
              <a:t> waste. Company </a:t>
            </a:r>
            <a:r>
              <a:rPr lang="pl-PL" sz="1200" kern="1200" baseline="0" dirty="0" err="1">
                <a:solidFill>
                  <a:schemeClr val="tx1"/>
                </a:solidFill>
                <a:latin typeface="+mn-lt"/>
                <a:ea typeface="+mn-ea"/>
                <a:cs typeface="+mn-cs"/>
              </a:rPr>
              <a:t>claims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that</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in</a:t>
            </a:r>
            <a:r>
              <a:rPr lang="pl-PL" sz="1200" kern="1200" baseline="0" dirty="0">
                <a:solidFill>
                  <a:schemeClr val="tx1"/>
                </a:solidFill>
                <a:latin typeface="+mn-lt"/>
                <a:ea typeface="+mn-ea"/>
                <a:cs typeface="+mn-cs"/>
              </a:rPr>
              <a:t> past 8 </a:t>
            </a:r>
            <a:r>
              <a:rPr lang="pl-PL" sz="1200" kern="1200" baseline="0" dirty="0" err="1">
                <a:solidFill>
                  <a:schemeClr val="tx1"/>
                </a:solidFill>
                <a:latin typeface="+mn-lt"/>
                <a:ea typeface="+mn-ea"/>
                <a:cs typeface="+mn-cs"/>
              </a:rPr>
              <a:t>years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production</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has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increase</a:t>
            </a:r>
            <a:r>
              <a:rPr lang="pl-PL" sz="1200" kern="1200" baseline="0" dirty="0">
                <a:solidFill>
                  <a:schemeClr val="tx1"/>
                </a:solidFill>
                <a:latin typeface="+mn-lt"/>
                <a:ea typeface="+mn-ea"/>
                <a:cs typeface="+mn-cs"/>
              </a:rPr>
              <a:t> by 30% and energy </a:t>
            </a:r>
            <a:r>
              <a:rPr lang="pl-PL" sz="1200" kern="1200" baseline="0" dirty="0" err="1">
                <a:solidFill>
                  <a:schemeClr val="tx1"/>
                </a:solidFill>
                <a:latin typeface="+mn-lt"/>
                <a:ea typeface="+mn-ea"/>
                <a:cs typeface="+mn-cs"/>
              </a:rPr>
              <a:t>use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has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dropped</a:t>
            </a:r>
            <a:r>
              <a:rPr lang="pl-PL" sz="1200" kern="1200" baseline="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a:solidFill>
                  <a:schemeClr val="tx1"/>
                </a:solidFill>
                <a:latin typeface="+mn-lt"/>
                <a:ea typeface="+mn-ea"/>
                <a:cs typeface="+mn-cs"/>
              </a:rPr>
              <a:t>4.DELIVERY.Company </a:t>
            </a:r>
            <a:r>
              <a:rPr lang="pl-PL" sz="1200" kern="1200" baseline="0" dirty="0" err="1">
                <a:solidFill>
                  <a:schemeClr val="tx1"/>
                </a:solidFill>
                <a:latin typeface="+mn-lt"/>
                <a:ea typeface="+mn-ea"/>
                <a:cs typeface="+mn-cs"/>
              </a:rPr>
              <a:t>tries</a:t>
            </a:r>
            <a:r>
              <a:rPr lang="pl-PL" sz="1200" kern="1200" baseline="0" dirty="0">
                <a:solidFill>
                  <a:schemeClr val="tx1"/>
                </a:solidFill>
                <a:latin typeface="+mn-lt"/>
                <a:ea typeface="+mn-ea"/>
                <a:cs typeface="+mn-cs"/>
              </a:rPr>
              <a:t> to make </a:t>
            </a:r>
            <a:r>
              <a:rPr lang="pl-PL" sz="1200" kern="1200" baseline="0" dirty="0" err="1">
                <a:solidFill>
                  <a:schemeClr val="tx1"/>
                </a:solidFill>
                <a:latin typeface="+mn-lt"/>
                <a:ea typeface="+mn-ea"/>
                <a:cs typeface="+mn-cs"/>
              </a:rPr>
              <a:t>production</a:t>
            </a:r>
            <a:r>
              <a:rPr lang="pl-PL" sz="1200" kern="1200" baseline="0" dirty="0">
                <a:solidFill>
                  <a:schemeClr val="tx1"/>
                </a:solidFill>
                <a:latin typeface="+mn-lt"/>
                <a:ea typeface="+mn-ea"/>
                <a:cs typeface="+mn-cs"/>
              </a:rPr>
              <a:t> and </a:t>
            </a:r>
            <a:r>
              <a:rPr lang="pl-PL" sz="1200" kern="1200" baseline="0" dirty="0" err="1">
                <a:solidFill>
                  <a:schemeClr val="tx1"/>
                </a:solidFill>
                <a:latin typeface="+mn-lt"/>
                <a:ea typeface="+mn-ea"/>
                <a:cs typeface="+mn-cs"/>
              </a:rPr>
              <a:t>distribution</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more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effective.Tetra</a:t>
            </a:r>
            <a:r>
              <a:rPr lang="pl-PL" sz="1200" kern="1200" baseline="0" dirty="0">
                <a:solidFill>
                  <a:schemeClr val="tx1"/>
                </a:solidFill>
                <a:latin typeface="+mn-lt"/>
                <a:ea typeface="+mn-ea"/>
                <a:cs typeface="+mn-cs"/>
              </a:rPr>
              <a:t> Pak </a:t>
            </a:r>
            <a:r>
              <a:rPr lang="pl-PL" sz="1200" kern="1200" baseline="0" dirty="0" err="1">
                <a:solidFill>
                  <a:schemeClr val="tx1"/>
                </a:solidFill>
                <a:latin typeface="+mn-lt"/>
                <a:ea typeface="+mn-ea"/>
                <a:cs typeface="+mn-cs"/>
              </a:rPr>
              <a:t>customers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use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their</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equipment</a:t>
            </a:r>
            <a:r>
              <a:rPr lang="pl-PL" sz="1200" kern="1200" baseline="0" dirty="0">
                <a:solidFill>
                  <a:schemeClr val="tx1"/>
                </a:solidFill>
                <a:latin typeface="+mn-lt"/>
                <a:ea typeface="+mn-ea"/>
                <a:cs typeface="+mn-cs"/>
              </a:rPr>
              <a:t> to </a:t>
            </a:r>
            <a:r>
              <a:rPr lang="pl-PL" sz="1200" kern="1200" baseline="0" dirty="0" err="1">
                <a:solidFill>
                  <a:schemeClr val="tx1"/>
                </a:solidFill>
                <a:latin typeface="+mn-lt"/>
                <a:ea typeface="+mn-ea"/>
                <a:cs typeface="+mn-cs"/>
              </a:rPr>
              <a:t>pack</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own</a:t>
            </a:r>
            <a:r>
              <a:rPr lang="pl-PL" sz="1200" kern="1200" baseline="0" dirty="0">
                <a:solidFill>
                  <a:schemeClr val="tx1"/>
                </a:solidFill>
                <a:latin typeface="+mn-lt"/>
                <a:ea typeface="+mn-ea"/>
                <a:cs typeface="+mn-cs"/>
              </a:rPr>
              <a:t> products. </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a:solidFill>
                  <a:schemeClr val="tx1"/>
                </a:solidFill>
                <a:latin typeface="+mn-lt"/>
                <a:ea typeface="+mn-ea"/>
                <a:cs typeface="+mn-cs"/>
              </a:rPr>
              <a:t>5.CONSUMERS.At </a:t>
            </a:r>
            <a:r>
              <a:rPr lang="pl-PL" sz="1200" kern="1200" baseline="0" dirty="0" err="1">
                <a:solidFill>
                  <a:schemeClr val="tx1"/>
                </a:solidFill>
                <a:latin typeface="+mn-lt"/>
                <a:ea typeface="+mn-ea"/>
                <a:cs typeface="+mn-cs"/>
              </a:rPr>
              <a:t>this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stage</a:t>
            </a:r>
            <a:r>
              <a:rPr lang="pl-PL" sz="1200" kern="1200" baseline="0" dirty="0">
                <a:solidFill>
                  <a:schemeClr val="tx1"/>
                </a:solidFill>
                <a:latin typeface="+mn-lt"/>
                <a:ea typeface="+mn-ea"/>
                <a:cs typeface="+mn-cs"/>
              </a:rPr>
              <a:t> we </a:t>
            </a:r>
            <a:r>
              <a:rPr lang="pl-PL" sz="1200" kern="1200" baseline="0" dirty="0" err="1">
                <a:solidFill>
                  <a:schemeClr val="tx1"/>
                </a:solidFill>
                <a:latin typeface="+mn-lt"/>
                <a:ea typeface="+mn-ea"/>
                <a:cs typeface="+mn-cs"/>
              </a:rPr>
              <a:t>should</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think</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how</a:t>
            </a:r>
            <a:r>
              <a:rPr lang="pl-PL" sz="1200" kern="1200" baseline="0" dirty="0">
                <a:solidFill>
                  <a:schemeClr val="tx1"/>
                </a:solidFill>
                <a:latin typeface="+mn-lt"/>
                <a:ea typeface="+mn-ea"/>
                <a:cs typeface="+mn-cs"/>
              </a:rPr>
              <a:t> do we handle </a:t>
            </a:r>
            <a:r>
              <a:rPr lang="pl-PL" sz="1200" kern="1200" baseline="0" dirty="0" err="1">
                <a:solidFill>
                  <a:schemeClr val="tx1"/>
                </a:solidFill>
                <a:latin typeface="+mn-lt"/>
                <a:ea typeface="+mn-ea"/>
                <a:cs typeface="+mn-cs"/>
              </a:rPr>
              <a:t>package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from</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the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store</a:t>
            </a:r>
            <a:r>
              <a:rPr lang="pl-PL" sz="1200" kern="1200" baseline="0" dirty="0">
                <a:solidFill>
                  <a:schemeClr val="tx1"/>
                </a:solidFill>
                <a:latin typeface="+mn-lt"/>
                <a:ea typeface="+mn-ea"/>
                <a:cs typeface="+mn-cs"/>
              </a:rPr>
              <a:t> to recycling </a:t>
            </a:r>
            <a:r>
              <a:rPr lang="pl-PL" sz="1200" kern="1200" baseline="0" dirty="0" err="1">
                <a:solidFill>
                  <a:schemeClr val="tx1"/>
                </a:solidFill>
                <a:latin typeface="+mn-lt"/>
                <a:ea typeface="+mn-ea"/>
                <a:cs typeface="+mn-cs"/>
              </a:rPr>
              <a:t>stage</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How</a:t>
            </a:r>
            <a:r>
              <a:rPr lang="pl-PL" sz="1200" kern="1200" baseline="0" dirty="0">
                <a:solidFill>
                  <a:schemeClr val="tx1"/>
                </a:solidFill>
                <a:latin typeface="+mn-lt"/>
                <a:ea typeface="+mn-ea"/>
                <a:cs typeface="+mn-cs"/>
              </a:rPr>
              <a:t> do we </a:t>
            </a:r>
            <a:r>
              <a:rPr lang="pl-PL" sz="1200" kern="1200" baseline="0" dirty="0" err="1">
                <a:solidFill>
                  <a:schemeClr val="tx1"/>
                </a:solidFill>
                <a:latin typeface="+mn-lt"/>
                <a:ea typeface="+mn-ea"/>
                <a:cs typeface="+mn-cs"/>
              </a:rPr>
              <a:t>store</a:t>
            </a:r>
            <a:r>
              <a:rPr lang="pl-PL" sz="1200" kern="1200" baseline="0" dirty="0">
                <a:solidFill>
                  <a:schemeClr val="tx1"/>
                </a:solidFill>
                <a:latin typeface="+mn-lt"/>
                <a:ea typeface="+mn-ea"/>
                <a:cs typeface="+mn-cs"/>
              </a:rPr>
              <a:t> products and ho w do we </a:t>
            </a:r>
            <a:r>
              <a:rPr lang="pl-PL" sz="1200" kern="1200" baseline="0" dirty="0" err="1">
                <a:solidFill>
                  <a:schemeClr val="tx1"/>
                </a:solidFill>
                <a:latin typeface="+mn-lt"/>
                <a:ea typeface="+mn-ea"/>
                <a:cs typeface="+mn-cs"/>
              </a:rPr>
              <a:t>treat</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packages</a:t>
            </a:r>
            <a:r>
              <a:rPr lang="pl-PL" sz="1200" kern="1200" baseline="0" dirty="0">
                <a:solidFill>
                  <a:schemeClr val="tx1"/>
                </a:solidFill>
                <a:latin typeface="+mn-lt"/>
                <a:ea typeface="+mn-ea"/>
                <a:cs typeface="+mn-cs"/>
              </a:rPr>
              <a:t> to make </a:t>
            </a:r>
            <a:r>
              <a:rPr lang="pl-PL" sz="1200" kern="1200" baseline="0" dirty="0" err="1">
                <a:solidFill>
                  <a:schemeClr val="tx1"/>
                </a:solidFill>
                <a:latin typeface="+mn-lt"/>
                <a:ea typeface="+mn-ea"/>
                <a:cs typeface="+mn-cs"/>
              </a:rPr>
              <a:t>them</a:t>
            </a:r>
            <a:r>
              <a:rPr lang="pl-PL" sz="1200" kern="1200" baseline="0" dirty="0">
                <a:solidFill>
                  <a:schemeClr val="tx1"/>
                </a:solidFill>
                <a:latin typeface="+mn-lt"/>
                <a:ea typeface="+mn-ea"/>
                <a:cs typeface="+mn-cs"/>
              </a:rPr>
              <a:t> as </a:t>
            </a:r>
            <a:r>
              <a:rPr lang="pl-PL" sz="1200" kern="1200" baseline="0" dirty="0" err="1">
                <a:solidFill>
                  <a:schemeClr val="tx1"/>
                </a:solidFill>
                <a:latin typeface="+mn-lt"/>
                <a:ea typeface="+mn-ea"/>
                <a:cs typeface="+mn-cs"/>
              </a:rPr>
              <a:t>recycleble</a:t>
            </a:r>
            <a:r>
              <a:rPr lang="pl-PL" sz="1200" kern="1200" baseline="0" dirty="0">
                <a:solidFill>
                  <a:schemeClr val="tx1"/>
                </a:solidFill>
                <a:latin typeface="+mn-lt"/>
                <a:ea typeface="+mn-ea"/>
                <a:cs typeface="+mn-cs"/>
              </a:rPr>
              <a:t> as </a:t>
            </a:r>
            <a:r>
              <a:rPr lang="pl-PL" sz="1200" kern="1200" baseline="0" dirty="0" err="1">
                <a:solidFill>
                  <a:schemeClr val="tx1"/>
                </a:solidFill>
                <a:latin typeface="+mn-lt"/>
                <a:ea typeface="+mn-ea"/>
                <a:cs typeface="+mn-cs"/>
              </a:rPr>
              <a:t>possible</a:t>
            </a:r>
            <a:r>
              <a:rPr lang="pl-PL" sz="1200" kern="1200" baseline="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a:solidFill>
                  <a:schemeClr val="tx1"/>
                </a:solidFill>
                <a:latin typeface="+mn-lt"/>
                <a:ea typeface="+mn-ea"/>
                <a:cs typeface="+mn-cs"/>
              </a:rPr>
              <a:t>6.RECYCLING.About 73% of Tetra Pak </a:t>
            </a:r>
            <a:r>
              <a:rPr lang="pl-PL" sz="1200" kern="1200" baseline="0" dirty="0" err="1">
                <a:solidFill>
                  <a:schemeClr val="tx1"/>
                </a:solidFill>
                <a:latin typeface="+mn-lt"/>
                <a:ea typeface="+mn-ea"/>
                <a:cs typeface="+mn-cs"/>
              </a:rPr>
              <a:t>is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fully</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recycleble</a:t>
            </a:r>
            <a:r>
              <a:rPr lang="pl-PL" sz="1200" kern="1200" baseline="0" dirty="0">
                <a:solidFill>
                  <a:schemeClr val="tx1"/>
                </a:solidFill>
                <a:latin typeface="+mn-lt"/>
                <a:ea typeface="+mn-ea"/>
                <a:cs typeface="+mn-cs"/>
              </a:rPr>
              <a:t>. To </a:t>
            </a:r>
            <a:r>
              <a:rPr lang="pl-PL" sz="1200" kern="1200" baseline="0" dirty="0" err="1">
                <a:solidFill>
                  <a:schemeClr val="tx1"/>
                </a:solidFill>
                <a:latin typeface="+mn-lt"/>
                <a:ea typeface="+mn-ea"/>
                <a:cs typeface="+mn-cs"/>
              </a:rPr>
              <a:t>increase</a:t>
            </a:r>
            <a:r>
              <a:rPr lang="pl-PL" sz="1200" kern="1200" baseline="0" dirty="0">
                <a:solidFill>
                  <a:schemeClr val="tx1"/>
                </a:solidFill>
                <a:latin typeface="+mn-lt"/>
                <a:ea typeface="+mn-ea"/>
                <a:cs typeface="+mn-cs"/>
              </a:rPr>
              <a:t> recycling company </a:t>
            </a:r>
            <a:r>
              <a:rPr lang="pl-PL" sz="1200" kern="1200" baseline="0" dirty="0" err="1">
                <a:solidFill>
                  <a:schemeClr val="tx1"/>
                </a:solidFill>
                <a:latin typeface="+mn-lt"/>
                <a:ea typeface="+mn-ea"/>
                <a:cs typeface="+mn-cs"/>
              </a:rPr>
              <a:t>is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cooperating</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with</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customers</a:t>
            </a:r>
            <a:r>
              <a:rPr lang="pl-PL" sz="1200" kern="1200" baseline="0" dirty="0">
                <a:solidFill>
                  <a:schemeClr val="tx1"/>
                </a:solidFill>
                <a:latin typeface="+mn-lt"/>
                <a:ea typeface="+mn-ea"/>
                <a:cs typeface="+mn-cs"/>
              </a:rPr>
              <a:t>, public </a:t>
            </a:r>
            <a:r>
              <a:rPr lang="pl-PL" sz="1200" kern="1200" baseline="0" dirty="0" err="1">
                <a:solidFill>
                  <a:schemeClr val="tx1"/>
                </a:solidFill>
                <a:latin typeface="+mn-lt"/>
                <a:ea typeface="+mn-ea"/>
                <a:cs typeface="+mn-cs"/>
              </a:rPr>
              <a:t>authorities</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local</a:t>
            </a:r>
            <a:r>
              <a:rPr lang="pl-PL" sz="1200" kern="1200" baseline="0" dirty="0">
                <a:solidFill>
                  <a:schemeClr val="tx1"/>
                </a:solidFill>
                <a:latin typeface="+mn-lt"/>
                <a:ea typeface="+mn-ea"/>
                <a:cs typeface="+mn-cs"/>
              </a:rPr>
              <a:t> </a:t>
            </a:r>
            <a:r>
              <a:rPr lang="pl-PL" sz="1200" kern="1200" baseline="0" dirty="0" err="1">
                <a:solidFill>
                  <a:schemeClr val="tx1"/>
                </a:solidFill>
                <a:latin typeface="+mn-lt"/>
                <a:ea typeface="+mn-ea"/>
                <a:cs typeface="+mn-cs"/>
              </a:rPr>
              <a:t>associations</a:t>
            </a:r>
            <a:r>
              <a:rPr lang="pl-PL" sz="1200" kern="1200" baseline="0" dirty="0">
                <a:solidFill>
                  <a:schemeClr val="tx1"/>
                </a:solidFill>
                <a:latin typeface="+mn-lt"/>
                <a:ea typeface="+mn-ea"/>
                <a:cs typeface="+mn-cs"/>
              </a:rPr>
              <a:t> and </a:t>
            </a:r>
            <a:r>
              <a:rPr lang="pl-PL" sz="1200" kern="1200" baseline="0" dirty="0" err="1">
                <a:solidFill>
                  <a:schemeClr val="tx1"/>
                </a:solidFill>
                <a:latin typeface="+mn-lt"/>
                <a:ea typeface="+mn-ea"/>
                <a:cs typeface="+mn-cs"/>
              </a:rPr>
              <a:t>NGOs</a:t>
            </a:r>
            <a:endParaRPr lang="en-GB" sz="1200" kern="1200" dirty="0">
              <a:solidFill>
                <a:schemeClr val="tx1"/>
              </a:solidFill>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8DD5142B-0AAA-418E-8627-651E9C6FF91C}" type="slidenum">
              <a:rPr lang="de-DE" smtClean="0"/>
              <a:pPr/>
              <a:t>36</a:t>
            </a:fld>
            <a:endParaRPr lang="de-DE"/>
          </a:p>
        </p:txBody>
      </p:sp>
    </p:spTree>
    <p:extLst>
      <p:ext uri="{BB962C8B-B14F-4D97-AF65-F5344CB8AC3E}">
        <p14:creationId xmlns:p14="http://schemas.microsoft.com/office/powerpoint/2010/main" val="2697457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1716506" y="6192671"/>
            <a:ext cx="966537" cy="365125"/>
          </a:xfrm>
        </p:spPr>
        <p:txBody>
          <a:bodyPr/>
          <a:lstStyle/>
          <a:p>
            <a:fld id="{308255F3-F20B-4B87-BA2E-E1B81D1F1716}" type="datetime1">
              <a:rPr lang="fi-FI" smtClean="0"/>
              <a:t>19.11.2020</a:t>
            </a:fld>
            <a:endParaRPr lang="fi-FI" dirty="0"/>
          </a:p>
        </p:txBody>
      </p:sp>
      <p:sp>
        <p:nvSpPr>
          <p:cNvPr id="5" name="Alatunnisteen paikkamerkki 4"/>
          <p:cNvSpPr>
            <a:spLocks noGrp="1"/>
          </p:cNvSpPr>
          <p:nvPr>
            <p:ph type="ftr" sz="quarter" idx="11"/>
          </p:nvPr>
        </p:nvSpPr>
        <p:spPr/>
        <p:txBody>
          <a:bodyPr/>
          <a:lstStyle/>
          <a:p>
            <a:r>
              <a:rPr lang="fi-FI" dirty="0"/>
              <a:t>kiertotalousamk.fi</a:t>
            </a:r>
          </a:p>
        </p:txBody>
      </p:sp>
      <p:pic>
        <p:nvPicPr>
          <p:cNvPr id="9" name="Kuva 8">
            <a:extLst>
              <a:ext uri="{FF2B5EF4-FFF2-40B4-BE49-F238E27FC236}">
                <a16:creationId xmlns:a16="http://schemas.microsoft.com/office/drawing/2014/main" id="{622A0E4C-7C97-4657-9B94-98E50905AA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06" y="5547048"/>
            <a:ext cx="5274844" cy="510852"/>
          </a:xfrm>
          <a:prstGeom prst="rect">
            <a:avLst/>
          </a:prstGeom>
        </p:spPr>
      </p:pic>
    </p:spTree>
    <p:extLst>
      <p:ext uri="{BB962C8B-B14F-4D97-AF65-F5344CB8AC3E}">
        <p14:creationId xmlns:p14="http://schemas.microsoft.com/office/powerpoint/2010/main" val="362874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5" name="Rectangle 3"/>
          <p:cNvSpPr>
            <a:spLocks noGrp="1" noChangeArrowheads="1"/>
          </p:cNvSpPr>
          <p:nvPr>
            <p:ph type="ftr" sz="quarter" idx="11"/>
          </p:nvPr>
        </p:nvSpPr>
        <p:spPr>
          <a:ln/>
        </p:spPr>
        <p:txBody>
          <a:bodyPr/>
          <a:lstStyle>
            <a:lvl1pPr>
              <a:defRPr/>
            </a:lvl1pPr>
          </a:lstStyle>
          <a:p>
            <a:pPr>
              <a:defRPr/>
            </a:pPr>
            <a:endParaRPr lang="fi-FI"/>
          </a:p>
        </p:txBody>
      </p:sp>
      <p:sp>
        <p:nvSpPr>
          <p:cNvPr id="6" name="Rectangle 4"/>
          <p:cNvSpPr>
            <a:spLocks noGrp="1" noChangeArrowheads="1"/>
          </p:cNvSpPr>
          <p:nvPr>
            <p:ph type="sldNum" sz="quarter" idx="12"/>
          </p:nvPr>
        </p:nvSpPr>
        <p:spPr>
          <a:ln/>
        </p:spPr>
        <p:txBody>
          <a:bodyPr/>
          <a:lstStyle>
            <a:lvl1pPr>
              <a:defRPr/>
            </a:lvl1pPr>
          </a:lstStyle>
          <a:p>
            <a:pPr>
              <a:defRPr/>
            </a:pPr>
            <a:fld id="{8D2992A5-A484-4703-B0DE-84514B2C8331}" type="slidenum">
              <a:rPr lang="en-GB"/>
              <a:pPr>
                <a:defRPr/>
              </a:pPr>
              <a:t>‹#›</a:t>
            </a:fld>
            <a:endParaRPr lang="en-GB"/>
          </a:p>
        </p:txBody>
      </p:sp>
    </p:spTree>
    <p:extLst>
      <p:ext uri="{BB962C8B-B14F-4D97-AF65-F5344CB8AC3E}">
        <p14:creationId xmlns:p14="http://schemas.microsoft.com/office/powerpoint/2010/main" val="332345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09600" y="2362200"/>
            <a:ext cx="5283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096000" y="2362200"/>
            <a:ext cx="5283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6" name="Rectangle 3"/>
          <p:cNvSpPr>
            <a:spLocks noGrp="1" noChangeArrowheads="1"/>
          </p:cNvSpPr>
          <p:nvPr>
            <p:ph type="ftr" sz="quarter" idx="11"/>
          </p:nvPr>
        </p:nvSpPr>
        <p:spPr>
          <a:ln/>
        </p:spPr>
        <p:txBody>
          <a:bodyPr/>
          <a:lstStyle>
            <a:lvl1pPr>
              <a:defRPr/>
            </a:lvl1pPr>
          </a:lstStyle>
          <a:p>
            <a:pPr>
              <a:defRPr/>
            </a:pPr>
            <a:endParaRPr lang="fi-FI"/>
          </a:p>
        </p:txBody>
      </p:sp>
      <p:sp>
        <p:nvSpPr>
          <p:cNvPr id="7" name="Rectangle 4"/>
          <p:cNvSpPr>
            <a:spLocks noGrp="1" noChangeArrowheads="1"/>
          </p:cNvSpPr>
          <p:nvPr>
            <p:ph type="sldNum" sz="quarter" idx="12"/>
          </p:nvPr>
        </p:nvSpPr>
        <p:spPr>
          <a:ln/>
        </p:spPr>
        <p:txBody>
          <a:bodyPr/>
          <a:lstStyle>
            <a:lvl1pPr>
              <a:defRPr/>
            </a:lvl1pPr>
          </a:lstStyle>
          <a:p>
            <a:pPr>
              <a:defRPr/>
            </a:pPr>
            <a:fld id="{A70A73F4-9288-4D19-BDD3-2D3C4A9717C2}" type="slidenum">
              <a:rPr lang="en-GB"/>
              <a:pPr>
                <a:defRPr/>
              </a:pPr>
              <a:t>‹#›</a:t>
            </a:fld>
            <a:endParaRPr lang="en-GB"/>
          </a:p>
        </p:txBody>
      </p:sp>
    </p:spTree>
    <p:extLst>
      <p:ext uri="{BB962C8B-B14F-4D97-AF65-F5344CB8AC3E}">
        <p14:creationId xmlns:p14="http://schemas.microsoft.com/office/powerpoint/2010/main" val="420439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8" name="Rectangle 3"/>
          <p:cNvSpPr>
            <a:spLocks noGrp="1" noChangeArrowheads="1"/>
          </p:cNvSpPr>
          <p:nvPr>
            <p:ph type="ftr" sz="quarter" idx="11"/>
          </p:nvPr>
        </p:nvSpPr>
        <p:spPr>
          <a:ln/>
        </p:spPr>
        <p:txBody>
          <a:bodyPr/>
          <a:lstStyle>
            <a:lvl1pPr>
              <a:defRPr/>
            </a:lvl1pPr>
          </a:lstStyle>
          <a:p>
            <a:pPr>
              <a:defRPr/>
            </a:pPr>
            <a:endParaRPr lang="fi-FI"/>
          </a:p>
        </p:txBody>
      </p:sp>
      <p:sp>
        <p:nvSpPr>
          <p:cNvPr id="9" name="Rectangle 4"/>
          <p:cNvSpPr>
            <a:spLocks noGrp="1" noChangeArrowheads="1"/>
          </p:cNvSpPr>
          <p:nvPr>
            <p:ph type="sldNum" sz="quarter" idx="12"/>
          </p:nvPr>
        </p:nvSpPr>
        <p:spPr>
          <a:ln/>
        </p:spPr>
        <p:txBody>
          <a:bodyPr/>
          <a:lstStyle>
            <a:lvl1pPr>
              <a:defRPr/>
            </a:lvl1pPr>
          </a:lstStyle>
          <a:p>
            <a:pPr>
              <a:defRPr/>
            </a:pPr>
            <a:fld id="{19D44E9C-8F15-47F6-8DD3-B82014E1F120}" type="slidenum">
              <a:rPr lang="en-GB"/>
              <a:pPr>
                <a:defRPr/>
              </a:pPr>
              <a:t>‹#›</a:t>
            </a:fld>
            <a:endParaRPr lang="en-GB"/>
          </a:p>
        </p:txBody>
      </p:sp>
    </p:spTree>
    <p:extLst>
      <p:ext uri="{BB962C8B-B14F-4D97-AF65-F5344CB8AC3E}">
        <p14:creationId xmlns:p14="http://schemas.microsoft.com/office/powerpoint/2010/main" val="4041370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4" name="Rectangle 3"/>
          <p:cNvSpPr>
            <a:spLocks noGrp="1" noChangeArrowheads="1"/>
          </p:cNvSpPr>
          <p:nvPr>
            <p:ph type="ftr" sz="quarter" idx="11"/>
          </p:nvPr>
        </p:nvSpPr>
        <p:spPr>
          <a:ln/>
        </p:spPr>
        <p:txBody>
          <a:bodyPr/>
          <a:lstStyle>
            <a:lvl1pPr>
              <a:defRPr/>
            </a:lvl1pPr>
          </a:lstStyle>
          <a:p>
            <a:pPr>
              <a:defRPr/>
            </a:pPr>
            <a:endParaRPr lang="fi-FI"/>
          </a:p>
        </p:txBody>
      </p:sp>
      <p:sp>
        <p:nvSpPr>
          <p:cNvPr id="5" name="Rectangle 4"/>
          <p:cNvSpPr>
            <a:spLocks noGrp="1" noChangeArrowheads="1"/>
          </p:cNvSpPr>
          <p:nvPr>
            <p:ph type="sldNum" sz="quarter" idx="12"/>
          </p:nvPr>
        </p:nvSpPr>
        <p:spPr>
          <a:ln/>
        </p:spPr>
        <p:txBody>
          <a:bodyPr/>
          <a:lstStyle>
            <a:lvl1pPr>
              <a:defRPr/>
            </a:lvl1pPr>
          </a:lstStyle>
          <a:p>
            <a:pPr>
              <a:defRPr/>
            </a:pPr>
            <a:fld id="{F4DC2F2A-CC3B-421F-B6C0-E85CDDBD2268}" type="slidenum">
              <a:rPr lang="en-GB"/>
              <a:pPr>
                <a:defRPr/>
              </a:pPr>
              <a:t>‹#›</a:t>
            </a:fld>
            <a:endParaRPr lang="en-GB"/>
          </a:p>
        </p:txBody>
      </p:sp>
    </p:spTree>
    <p:extLst>
      <p:ext uri="{BB962C8B-B14F-4D97-AF65-F5344CB8AC3E}">
        <p14:creationId xmlns:p14="http://schemas.microsoft.com/office/powerpoint/2010/main" val="835346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3" name="Rectangle 3"/>
          <p:cNvSpPr>
            <a:spLocks noGrp="1" noChangeArrowheads="1"/>
          </p:cNvSpPr>
          <p:nvPr>
            <p:ph type="ftr" sz="quarter" idx="11"/>
          </p:nvPr>
        </p:nvSpPr>
        <p:spPr>
          <a:ln/>
        </p:spPr>
        <p:txBody>
          <a:bodyPr/>
          <a:lstStyle>
            <a:lvl1pPr>
              <a:defRPr/>
            </a:lvl1pPr>
          </a:lstStyle>
          <a:p>
            <a:pPr>
              <a:defRPr/>
            </a:pPr>
            <a:endParaRPr lang="fi-FI"/>
          </a:p>
        </p:txBody>
      </p:sp>
      <p:sp>
        <p:nvSpPr>
          <p:cNvPr id="4" name="Rectangle 4"/>
          <p:cNvSpPr>
            <a:spLocks noGrp="1" noChangeArrowheads="1"/>
          </p:cNvSpPr>
          <p:nvPr>
            <p:ph type="sldNum" sz="quarter" idx="12"/>
          </p:nvPr>
        </p:nvSpPr>
        <p:spPr>
          <a:ln/>
        </p:spPr>
        <p:txBody>
          <a:bodyPr/>
          <a:lstStyle>
            <a:lvl1pPr>
              <a:defRPr/>
            </a:lvl1pPr>
          </a:lstStyle>
          <a:p>
            <a:pPr>
              <a:defRPr/>
            </a:pPr>
            <a:fld id="{785A42FE-073D-4781-BD32-6227CAA5BD49}" type="slidenum">
              <a:rPr lang="en-GB"/>
              <a:pPr>
                <a:defRPr/>
              </a:pPr>
              <a:t>‹#›</a:t>
            </a:fld>
            <a:endParaRPr lang="en-GB"/>
          </a:p>
        </p:txBody>
      </p:sp>
    </p:spTree>
    <p:extLst>
      <p:ext uri="{BB962C8B-B14F-4D97-AF65-F5344CB8AC3E}">
        <p14:creationId xmlns:p14="http://schemas.microsoft.com/office/powerpoint/2010/main" val="84654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6" name="Rectangle 3"/>
          <p:cNvSpPr>
            <a:spLocks noGrp="1" noChangeArrowheads="1"/>
          </p:cNvSpPr>
          <p:nvPr>
            <p:ph type="ftr" sz="quarter" idx="11"/>
          </p:nvPr>
        </p:nvSpPr>
        <p:spPr>
          <a:ln/>
        </p:spPr>
        <p:txBody>
          <a:bodyPr/>
          <a:lstStyle>
            <a:lvl1pPr>
              <a:defRPr/>
            </a:lvl1pPr>
          </a:lstStyle>
          <a:p>
            <a:pPr>
              <a:defRPr/>
            </a:pPr>
            <a:endParaRPr lang="fi-FI"/>
          </a:p>
        </p:txBody>
      </p:sp>
      <p:sp>
        <p:nvSpPr>
          <p:cNvPr id="7" name="Rectangle 4"/>
          <p:cNvSpPr>
            <a:spLocks noGrp="1" noChangeArrowheads="1"/>
          </p:cNvSpPr>
          <p:nvPr>
            <p:ph type="sldNum" sz="quarter" idx="12"/>
          </p:nvPr>
        </p:nvSpPr>
        <p:spPr>
          <a:ln/>
        </p:spPr>
        <p:txBody>
          <a:bodyPr/>
          <a:lstStyle>
            <a:lvl1pPr>
              <a:defRPr/>
            </a:lvl1pPr>
          </a:lstStyle>
          <a:p>
            <a:pPr>
              <a:defRPr/>
            </a:pPr>
            <a:fld id="{9E1687A1-C180-4A94-9E01-54BF5BFA4701}" type="slidenum">
              <a:rPr lang="en-GB"/>
              <a:pPr>
                <a:defRPr/>
              </a:pPr>
              <a:t>‹#›</a:t>
            </a:fld>
            <a:endParaRPr lang="en-GB"/>
          </a:p>
        </p:txBody>
      </p:sp>
    </p:spTree>
    <p:extLst>
      <p:ext uri="{BB962C8B-B14F-4D97-AF65-F5344CB8AC3E}">
        <p14:creationId xmlns:p14="http://schemas.microsoft.com/office/powerpoint/2010/main" val="520647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6" name="Rectangle 3"/>
          <p:cNvSpPr>
            <a:spLocks noGrp="1" noChangeArrowheads="1"/>
          </p:cNvSpPr>
          <p:nvPr>
            <p:ph type="ftr" sz="quarter" idx="11"/>
          </p:nvPr>
        </p:nvSpPr>
        <p:spPr>
          <a:ln/>
        </p:spPr>
        <p:txBody>
          <a:bodyPr/>
          <a:lstStyle>
            <a:lvl1pPr>
              <a:defRPr/>
            </a:lvl1pPr>
          </a:lstStyle>
          <a:p>
            <a:pPr>
              <a:defRPr/>
            </a:pPr>
            <a:endParaRPr lang="fi-FI"/>
          </a:p>
        </p:txBody>
      </p:sp>
      <p:sp>
        <p:nvSpPr>
          <p:cNvPr id="7" name="Rectangle 4"/>
          <p:cNvSpPr>
            <a:spLocks noGrp="1" noChangeArrowheads="1"/>
          </p:cNvSpPr>
          <p:nvPr>
            <p:ph type="sldNum" sz="quarter" idx="12"/>
          </p:nvPr>
        </p:nvSpPr>
        <p:spPr>
          <a:ln/>
        </p:spPr>
        <p:txBody>
          <a:bodyPr/>
          <a:lstStyle>
            <a:lvl1pPr>
              <a:defRPr/>
            </a:lvl1pPr>
          </a:lstStyle>
          <a:p>
            <a:pPr>
              <a:defRPr/>
            </a:pPr>
            <a:fld id="{F4F13DB3-2B48-4E73-A372-1029C0BF1CA9}" type="slidenum">
              <a:rPr lang="en-GB"/>
              <a:pPr>
                <a:defRPr/>
              </a:pPr>
              <a:t>‹#›</a:t>
            </a:fld>
            <a:endParaRPr lang="en-GB"/>
          </a:p>
        </p:txBody>
      </p:sp>
    </p:spTree>
    <p:extLst>
      <p:ext uri="{BB962C8B-B14F-4D97-AF65-F5344CB8AC3E}">
        <p14:creationId xmlns:p14="http://schemas.microsoft.com/office/powerpoint/2010/main" val="309128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5" name="Rectangle 3"/>
          <p:cNvSpPr>
            <a:spLocks noGrp="1" noChangeArrowheads="1"/>
          </p:cNvSpPr>
          <p:nvPr>
            <p:ph type="ftr" sz="quarter" idx="11"/>
          </p:nvPr>
        </p:nvSpPr>
        <p:spPr>
          <a:ln/>
        </p:spPr>
        <p:txBody>
          <a:bodyPr/>
          <a:lstStyle>
            <a:lvl1pPr>
              <a:defRPr/>
            </a:lvl1pPr>
          </a:lstStyle>
          <a:p>
            <a:pPr>
              <a:defRPr/>
            </a:pPr>
            <a:endParaRPr lang="fi-FI"/>
          </a:p>
        </p:txBody>
      </p:sp>
      <p:sp>
        <p:nvSpPr>
          <p:cNvPr id="6" name="Rectangle 4"/>
          <p:cNvSpPr>
            <a:spLocks noGrp="1" noChangeArrowheads="1"/>
          </p:cNvSpPr>
          <p:nvPr>
            <p:ph type="sldNum" sz="quarter" idx="12"/>
          </p:nvPr>
        </p:nvSpPr>
        <p:spPr>
          <a:ln/>
        </p:spPr>
        <p:txBody>
          <a:bodyPr/>
          <a:lstStyle>
            <a:lvl1pPr>
              <a:defRPr/>
            </a:lvl1pPr>
          </a:lstStyle>
          <a:p>
            <a:pPr>
              <a:defRPr/>
            </a:pPr>
            <a:fld id="{780529F5-3CDF-404B-A8C7-595F13185BA6}" type="slidenum">
              <a:rPr lang="en-GB"/>
              <a:pPr>
                <a:defRPr/>
              </a:pPr>
              <a:t>‹#›</a:t>
            </a:fld>
            <a:endParaRPr lang="en-GB"/>
          </a:p>
        </p:txBody>
      </p:sp>
    </p:spTree>
    <p:extLst>
      <p:ext uri="{BB962C8B-B14F-4D97-AF65-F5344CB8AC3E}">
        <p14:creationId xmlns:p14="http://schemas.microsoft.com/office/powerpoint/2010/main" val="84424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0" y="1412876"/>
            <a:ext cx="2694517" cy="46069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09601" y="1412876"/>
            <a:ext cx="7886700" cy="460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5" name="Rectangle 3"/>
          <p:cNvSpPr>
            <a:spLocks noGrp="1" noChangeArrowheads="1"/>
          </p:cNvSpPr>
          <p:nvPr>
            <p:ph type="ftr" sz="quarter" idx="11"/>
          </p:nvPr>
        </p:nvSpPr>
        <p:spPr>
          <a:ln/>
        </p:spPr>
        <p:txBody>
          <a:bodyPr/>
          <a:lstStyle>
            <a:lvl1pPr>
              <a:defRPr/>
            </a:lvl1pPr>
          </a:lstStyle>
          <a:p>
            <a:pPr>
              <a:defRPr/>
            </a:pPr>
            <a:endParaRPr lang="fi-FI"/>
          </a:p>
        </p:txBody>
      </p:sp>
      <p:sp>
        <p:nvSpPr>
          <p:cNvPr id="6" name="Rectangle 4"/>
          <p:cNvSpPr>
            <a:spLocks noGrp="1" noChangeArrowheads="1"/>
          </p:cNvSpPr>
          <p:nvPr>
            <p:ph type="sldNum" sz="quarter" idx="12"/>
          </p:nvPr>
        </p:nvSpPr>
        <p:spPr>
          <a:ln/>
        </p:spPr>
        <p:txBody>
          <a:bodyPr/>
          <a:lstStyle>
            <a:lvl1pPr>
              <a:defRPr/>
            </a:lvl1pPr>
          </a:lstStyle>
          <a:p>
            <a:pPr>
              <a:defRPr/>
            </a:pPr>
            <a:fld id="{8D7BFF75-A3E1-4C8C-A876-A06149FB9AFE}" type="slidenum">
              <a:rPr lang="en-GB"/>
              <a:pPr>
                <a:defRPr/>
              </a:pPr>
              <a:t>‹#›</a:t>
            </a:fld>
            <a:endParaRPr lang="en-GB"/>
          </a:p>
        </p:txBody>
      </p:sp>
    </p:spTree>
    <p:extLst>
      <p:ext uri="{BB962C8B-B14F-4D97-AF65-F5344CB8AC3E}">
        <p14:creationId xmlns:p14="http://schemas.microsoft.com/office/powerpoint/2010/main" val="267148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pic>
        <p:nvPicPr>
          <p:cNvPr id="7" name="Kuva 6">
            <a:extLst>
              <a:ext uri="{FF2B5EF4-FFF2-40B4-BE49-F238E27FC236}">
                <a16:creationId xmlns:a16="http://schemas.microsoft.com/office/drawing/2014/main" id="{9E15E898-23F8-4C10-BE3C-BA1D249163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33856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pic>
        <p:nvPicPr>
          <p:cNvPr id="7" name="Kuva 6">
            <a:extLst>
              <a:ext uri="{FF2B5EF4-FFF2-40B4-BE49-F238E27FC236}">
                <a16:creationId xmlns:a16="http://schemas.microsoft.com/office/drawing/2014/main" id="{6584B789-2E77-4B4C-A1F6-1A2D5B9DDD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349030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4"/>
            <a:ext cx="10515600" cy="10894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5" name="Alatunnisteen paikkamerkki 4"/>
          <p:cNvSpPr>
            <a:spLocks noGrp="1"/>
          </p:cNvSpPr>
          <p:nvPr>
            <p:ph type="ftr" sz="quarter" idx="11"/>
          </p:nvPr>
        </p:nvSpPr>
        <p:spPr/>
        <p:txBody>
          <a:bodyPr/>
          <a:lstStyle/>
          <a:p>
            <a:r>
              <a:rPr lang="fi-FI"/>
              <a:t>kiertotalousamk.fi</a:t>
            </a:r>
          </a:p>
        </p:txBody>
      </p:sp>
      <p:pic>
        <p:nvPicPr>
          <p:cNvPr id="7" name="Kuva 6">
            <a:extLst>
              <a:ext uri="{FF2B5EF4-FFF2-40B4-BE49-F238E27FC236}">
                <a16:creationId xmlns:a16="http://schemas.microsoft.com/office/drawing/2014/main" id="{F1C4D422-5CBF-47B4-A37E-0AE3DA7C73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1410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pic>
        <p:nvPicPr>
          <p:cNvPr id="8" name="Kuva 7">
            <a:extLst>
              <a:ext uri="{FF2B5EF4-FFF2-40B4-BE49-F238E27FC236}">
                <a16:creationId xmlns:a16="http://schemas.microsoft.com/office/drawing/2014/main" id="{F303DE2E-D3BF-455C-A4ED-D583C42712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968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690688"/>
            <a:ext cx="5181600" cy="4351338"/>
          </a:xfrm>
        </p:spPr>
        <p:txBody>
          <a:bodyPr/>
          <a:lstStyle>
            <a:lvl1pPr marL="457200" indent="-457200">
              <a:buFont typeface="Arial" panose="020B0604020202020204" pitchFamily="34" charset="0"/>
              <a:buChar char="•"/>
              <a:defRPr/>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825625"/>
            <a:ext cx="5181600" cy="42164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pic>
        <p:nvPicPr>
          <p:cNvPr id="11" name="Kuva 10">
            <a:extLst>
              <a:ext uri="{FF2B5EF4-FFF2-40B4-BE49-F238E27FC236}">
                <a16:creationId xmlns:a16="http://schemas.microsoft.com/office/drawing/2014/main" id="{6817B4EF-C9EF-4E27-8D20-1C594E2B64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13098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4" name="Alatunnisteen paikkamerkki 3"/>
          <p:cNvSpPr>
            <a:spLocks noGrp="1"/>
          </p:cNvSpPr>
          <p:nvPr>
            <p:ph type="ftr" sz="quarter" idx="11"/>
          </p:nvPr>
        </p:nvSpPr>
        <p:spPr/>
        <p:txBody>
          <a:bodyPr/>
          <a:lstStyle/>
          <a:p>
            <a:r>
              <a:rPr lang="fi-FI"/>
              <a:t>kiertotalousamk.fi</a:t>
            </a:r>
          </a:p>
        </p:txBody>
      </p:sp>
      <p:pic>
        <p:nvPicPr>
          <p:cNvPr id="6" name="Kuva 5">
            <a:extLst>
              <a:ext uri="{FF2B5EF4-FFF2-40B4-BE49-F238E27FC236}">
                <a16:creationId xmlns:a16="http://schemas.microsoft.com/office/drawing/2014/main" id="{2AE53650-BBC8-4F32-90A1-F8E57FC248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7281" y="5484201"/>
            <a:ext cx="4493794" cy="435210"/>
          </a:xfrm>
          <a:prstGeom prst="rect">
            <a:avLst/>
          </a:prstGeom>
        </p:spPr>
      </p:pic>
    </p:spTree>
    <p:extLst>
      <p:ext uri="{BB962C8B-B14F-4D97-AF65-F5344CB8AC3E}">
        <p14:creationId xmlns:p14="http://schemas.microsoft.com/office/powerpoint/2010/main" val="397468606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5" name="Rectangle 3"/>
          <p:cNvSpPr>
            <a:spLocks noGrp="1" noChangeArrowheads="1"/>
          </p:cNvSpPr>
          <p:nvPr>
            <p:ph type="ftr" sz="quarter" idx="11"/>
          </p:nvPr>
        </p:nvSpPr>
        <p:spPr>
          <a:ln/>
        </p:spPr>
        <p:txBody>
          <a:bodyPr/>
          <a:lstStyle>
            <a:lvl1pPr>
              <a:defRPr/>
            </a:lvl1pPr>
          </a:lstStyle>
          <a:p>
            <a:pPr>
              <a:defRPr/>
            </a:pPr>
            <a:endParaRPr lang="fi-FI"/>
          </a:p>
        </p:txBody>
      </p:sp>
      <p:sp>
        <p:nvSpPr>
          <p:cNvPr id="6" name="Rectangle 4"/>
          <p:cNvSpPr>
            <a:spLocks noGrp="1" noChangeArrowheads="1"/>
          </p:cNvSpPr>
          <p:nvPr>
            <p:ph type="sldNum" sz="quarter" idx="12"/>
          </p:nvPr>
        </p:nvSpPr>
        <p:spPr>
          <a:ln/>
        </p:spPr>
        <p:txBody>
          <a:bodyPr/>
          <a:lstStyle>
            <a:lvl1pPr>
              <a:defRPr/>
            </a:lvl1pPr>
          </a:lstStyle>
          <a:p>
            <a:pPr>
              <a:defRPr/>
            </a:pPr>
            <a:fld id="{706A4159-61E2-43D3-9B80-F4FFE8F0C3F7}" type="slidenum">
              <a:rPr lang="en-GB"/>
              <a:pPr>
                <a:defRPr/>
              </a:pPr>
              <a:t>‹#›</a:t>
            </a:fld>
            <a:endParaRPr lang="en-GB"/>
          </a:p>
        </p:txBody>
      </p:sp>
    </p:spTree>
    <p:extLst>
      <p:ext uri="{BB962C8B-B14F-4D97-AF65-F5344CB8AC3E}">
        <p14:creationId xmlns:p14="http://schemas.microsoft.com/office/powerpoint/2010/main" val="52781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2"/>
          <p:cNvSpPr>
            <a:spLocks noGrp="1" noChangeArrowheads="1"/>
          </p:cNvSpPr>
          <p:nvPr>
            <p:ph type="dt" sz="half" idx="10"/>
          </p:nvPr>
        </p:nvSpPr>
        <p:spPr>
          <a:ln/>
        </p:spPr>
        <p:txBody>
          <a:bodyPr/>
          <a:lstStyle>
            <a:lvl1pPr>
              <a:defRPr/>
            </a:lvl1pPr>
          </a:lstStyle>
          <a:p>
            <a:pPr>
              <a:defRPr/>
            </a:pPr>
            <a:r>
              <a:rPr lang="fi-FI"/>
              <a:t>07092009</a:t>
            </a:r>
            <a:endParaRPr lang="en-GB"/>
          </a:p>
        </p:txBody>
      </p:sp>
      <p:sp>
        <p:nvSpPr>
          <p:cNvPr id="5" name="Rectangle 3"/>
          <p:cNvSpPr>
            <a:spLocks noGrp="1" noChangeArrowheads="1"/>
          </p:cNvSpPr>
          <p:nvPr>
            <p:ph type="ftr" sz="quarter" idx="11"/>
          </p:nvPr>
        </p:nvSpPr>
        <p:spPr>
          <a:ln/>
        </p:spPr>
        <p:txBody>
          <a:bodyPr/>
          <a:lstStyle>
            <a:lvl1pPr>
              <a:defRPr/>
            </a:lvl1pPr>
          </a:lstStyle>
          <a:p>
            <a:pPr>
              <a:defRPr/>
            </a:pPr>
            <a:endParaRPr lang="fi-FI"/>
          </a:p>
        </p:txBody>
      </p:sp>
      <p:sp>
        <p:nvSpPr>
          <p:cNvPr id="6" name="Rectangle 4"/>
          <p:cNvSpPr>
            <a:spLocks noGrp="1" noChangeArrowheads="1"/>
          </p:cNvSpPr>
          <p:nvPr>
            <p:ph type="sldNum" sz="quarter" idx="12"/>
          </p:nvPr>
        </p:nvSpPr>
        <p:spPr>
          <a:ln/>
        </p:spPr>
        <p:txBody>
          <a:bodyPr/>
          <a:lstStyle>
            <a:lvl1pPr>
              <a:defRPr/>
            </a:lvl1pPr>
          </a:lstStyle>
          <a:p>
            <a:pPr>
              <a:defRPr/>
            </a:pPr>
            <a:fld id="{5A017B75-F255-48BE-809F-816F7324C20A}" type="slidenum">
              <a:rPr lang="en-GB"/>
              <a:pPr>
                <a:defRPr/>
              </a:pPr>
              <a:t>‹#›</a:t>
            </a:fld>
            <a:endParaRPr lang="en-GB"/>
          </a:p>
        </p:txBody>
      </p:sp>
    </p:spTree>
    <p:extLst>
      <p:ext uri="{BB962C8B-B14F-4D97-AF65-F5344CB8AC3E}">
        <p14:creationId xmlns:p14="http://schemas.microsoft.com/office/powerpoint/2010/main" val="141078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3E9E-8905-47D9-8774-71C2D0812B6B}" type="datetime1">
              <a:rPr lang="fi-FI" smtClean="0"/>
              <a:t>19.11.2020</a:t>
            </a:fld>
            <a:endParaRPr lang="fi-FI"/>
          </a:p>
        </p:txBody>
      </p:sp>
      <p:sp>
        <p:nvSpPr>
          <p:cNvPr id="5" name="Alatunnisteen paikkamerkki 4"/>
          <p:cNvSpPr>
            <a:spLocks noGrp="1"/>
          </p:cNvSpPr>
          <p:nvPr>
            <p:ph type="ftr" sz="quarter" idx="3"/>
          </p:nvPr>
        </p:nvSpPr>
        <p:spPr>
          <a:xfrm>
            <a:off x="4038600" y="61926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a:t>kiertotalousamk.fi</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66C3-9558-4BBB-9775-7D1DA6AA08CC}" type="slidenum">
              <a:rPr lang="fi-FI" smtClean="0"/>
              <a:t>‹#›</a:t>
            </a:fld>
            <a:endParaRPr lang="fi-FI"/>
          </a:p>
        </p:txBody>
      </p:sp>
    </p:spTree>
    <p:extLst>
      <p:ext uri="{BB962C8B-B14F-4D97-AF65-F5344CB8AC3E}">
        <p14:creationId xmlns:p14="http://schemas.microsoft.com/office/powerpoint/2010/main" val="11527115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1" r:id="rId3"/>
    <p:sldLayoutId id="2147483692" r:id="rId4"/>
    <p:sldLayoutId id="2147483693" r:id="rId5"/>
    <p:sldLayoutId id="2147483702" r:id="rId6"/>
    <p:sldLayoutId id="2147483695" r:id="rId7"/>
  </p:sldLayoutIdLst>
  <p:hf sldNum="0" hdr="0"/>
  <p:txStyles>
    <p:title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cs typeface="+mn-cs"/>
              </a:defRPr>
            </a:lvl1pPr>
          </a:lstStyle>
          <a:p>
            <a:pPr>
              <a:defRPr/>
            </a:pPr>
            <a:r>
              <a:rPr lang="fi-FI"/>
              <a:t>07092009</a:t>
            </a:r>
            <a:endParaRPr lang="en-GB"/>
          </a:p>
        </p:txBody>
      </p:sp>
      <p:sp>
        <p:nvSpPr>
          <p:cNvPr id="22531" name="Rectangle 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fi-FI"/>
          </a:p>
        </p:txBody>
      </p:sp>
      <p:sp>
        <p:nvSpPr>
          <p:cNvPr id="22532" name="Rectangle 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62145E74-41EE-4862-A1AF-8F4B027BFDA5}" type="slidenum">
              <a:rPr lang="en-GB"/>
              <a:pPr>
                <a:defRPr/>
              </a:pPr>
              <a:t>‹#›</a:t>
            </a:fld>
            <a:endParaRPr lang="en-GB"/>
          </a:p>
        </p:txBody>
      </p:sp>
      <p:pic>
        <p:nvPicPr>
          <p:cNvPr id="40965" name="Picture 5" descr="HHlogo_en"/>
          <p:cNvPicPr>
            <a:picLocks noChangeAspect="1" noChangeArrowheads="1"/>
          </p:cNvPicPr>
          <p:nvPr userDrawn="1"/>
        </p:nvPicPr>
        <p:blipFill>
          <a:blip r:embed="rId13" cstate="print"/>
          <a:srcRect/>
          <a:stretch>
            <a:fillRect/>
          </a:stretch>
        </p:blipFill>
        <p:spPr bwMode="auto">
          <a:xfrm>
            <a:off x="679452" y="427039"/>
            <a:ext cx="2772833" cy="720725"/>
          </a:xfrm>
          <a:prstGeom prst="rect">
            <a:avLst/>
          </a:prstGeom>
          <a:noFill/>
          <a:ln w="9525">
            <a:noFill/>
            <a:miter lim="800000"/>
            <a:headEnd/>
            <a:tailEnd/>
          </a:ln>
        </p:spPr>
      </p:pic>
      <p:sp>
        <p:nvSpPr>
          <p:cNvPr id="40966" name="Rectangle 6"/>
          <p:cNvSpPr>
            <a:spLocks noGrp="1" noChangeArrowheads="1"/>
          </p:cNvSpPr>
          <p:nvPr>
            <p:ph type="body" idx="1"/>
          </p:nvPr>
        </p:nvSpPr>
        <p:spPr bwMode="auto">
          <a:xfrm>
            <a:off x="609600" y="2362200"/>
            <a:ext cx="107696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967" name="Rectangle 7"/>
          <p:cNvSpPr>
            <a:spLocks noGrp="1" noChangeArrowheads="1"/>
          </p:cNvSpPr>
          <p:nvPr>
            <p:ph type="title"/>
          </p:nvPr>
        </p:nvSpPr>
        <p:spPr bwMode="auto">
          <a:xfrm>
            <a:off x="624417" y="1412875"/>
            <a:ext cx="1076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a:t>Click to edit Master title style</a:t>
            </a:r>
          </a:p>
        </p:txBody>
      </p:sp>
    </p:spTree>
    <p:extLst>
      <p:ext uri="{BB962C8B-B14F-4D97-AF65-F5344CB8AC3E}">
        <p14:creationId xmlns:p14="http://schemas.microsoft.com/office/powerpoint/2010/main" val="11071403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7729" y="1425262"/>
            <a:ext cx="9144000" cy="2387600"/>
          </a:xfrm>
        </p:spPr>
        <p:txBody>
          <a:bodyPr>
            <a:normAutofit fontScale="90000"/>
          </a:bodyPr>
          <a:lstStyle/>
          <a:p>
            <a:r>
              <a:rPr lang="fi-FI" dirty="0" err="1" smtClean="0"/>
              <a:t>Towards</a:t>
            </a:r>
            <a:r>
              <a:rPr lang="fi-FI" dirty="0" smtClean="0"/>
              <a:t> </a:t>
            </a:r>
            <a:r>
              <a:rPr lang="fi-FI" dirty="0" err="1" smtClean="0"/>
              <a:t>circular</a:t>
            </a:r>
            <a:r>
              <a:rPr lang="fi-FI" dirty="0" smtClean="0"/>
              <a:t> </a:t>
            </a:r>
            <a:r>
              <a:rPr lang="fi-FI" dirty="0" err="1" smtClean="0"/>
              <a:t>packaging</a:t>
            </a:r>
            <a:r>
              <a:rPr lang="fi-FI" dirty="0" smtClean="0"/>
              <a:t/>
            </a:r>
            <a:br>
              <a:rPr lang="fi-FI" dirty="0" smtClean="0"/>
            </a:br>
            <a:r>
              <a:rPr lang="fi-FI" dirty="0" smtClean="0"/>
              <a:t>2-3 </a:t>
            </a:r>
            <a:r>
              <a:rPr lang="fi-FI" dirty="0" err="1" smtClean="0"/>
              <a:t>credits</a:t>
            </a:r>
            <a:endParaRPr lang="fi-FI" dirty="0"/>
          </a:p>
        </p:txBody>
      </p:sp>
      <p:sp>
        <p:nvSpPr>
          <p:cNvPr id="3" name="Subtitle 2"/>
          <p:cNvSpPr>
            <a:spLocks noGrp="1"/>
          </p:cNvSpPr>
          <p:nvPr>
            <p:ph type="subTitle" idx="1"/>
          </p:nvPr>
        </p:nvSpPr>
        <p:spPr>
          <a:xfrm>
            <a:off x="1524000" y="4447121"/>
            <a:ext cx="9144000" cy="1655762"/>
          </a:xfrm>
        </p:spPr>
        <p:txBody>
          <a:bodyPr/>
          <a:lstStyle/>
          <a:p>
            <a:r>
              <a:rPr lang="fi-FI" dirty="0" smtClean="0"/>
              <a:t>Soile Kallinen</a:t>
            </a:r>
          </a:p>
          <a:p>
            <a:r>
              <a:rPr lang="fi-FI" dirty="0" smtClean="0"/>
              <a:t>Haaga-Helia UAS</a:t>
            </a:r>
            <a:endParaRPr lang="fi-FI" dirty="0"/>
          </a:p>
        </p:txBody>
      </p:sp>
      <p:sp>
        <p:nvSpPr>
          <p:cNvPr id="4" name="Date Placeholder 3"/>
          <p:cNvSpPr>
            <a:spLocks noGrp="1"/>
          </p:cNvSpPr>
          <p:nvPr>
            <p:ph type="dt" sz="half" idx="10"/>
          </p:nvPr>
        </p:nvSpPr>
        <p:spPr/>
        <p:txBody>
          <a:bodyPr/>
          <a:lstStyle/>
          <a:p>
            <a:fld id="{308255F3-F20B-4B87-BA2E-E1B81D1F1716}" type="datetime1">
              <a:rPr lang="fi-FI" smtClean="0"/>
              <a:t>19.11.2020</a:t>
            </a:fld>
            <a:endParaRPr lang="fi-FI" dirty="0"/>
          </a:p>
        </p:txBody>
      </p:sp>
    </p:spTree>
    <p:extLst>
      <p:ext uri="{BB962C8B-B14F-4D97-AF65-F5344CB8AC3E}">
        <p14:creationId xmlns:p14="http://schemas.microsoft.com/office/powerpoint/2010/main" val="1125880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3397" y="224796"/>
            <a:ext cx="7928047" cy="914400"/>
          </a:xfrm>
        </p:spPr>
        <p:txBody>
          <a:bodyPr>
            <a:normAutofit/>
          </a:bodyPr>
          <a:lstStyle/>
          <a:p>
            <a:r>
              <a:rPr lang="fi-FI" sz="3600" dirty="0" smtClean="0"/>
              <a:t>EURO </a:t>
            </a:r>
            <a:r>
              <a:rPr lang="fi-FI" sz="3600" dirty="0" err="1" smtClean="0"/>
              <a:t>Pallet</a:t>
            </a:r>
            <a:r>
              <a:rPr lang="fi-FI" sz="3600" dirty="0" smtClean="0"/>
              <a:t> </a:t>
            </a:r>
            <a:r>
              <a:rPr lang="fi-FI" sz="3600" dirty="0" err="1" smtClean="0"/>
              <a:t>types</a:t>
            </a:r>
            <a:r>
              <a:rPr lang="fi-FI" sz="3600" dirty="0" smtClean="0"/>
              <a:t> and </a:t>
            </a:r>
            <a:r>
              <a:rPr lang="fi-FI" sz="3600" dirty="0" err="1" smtClean="0"/>
              <a:t>dimensions</a:t>
            </a:r>
            <a:endParaRPr lang="fi-FI" sz="3600" dirty="0"/>
          </a:p>
        </p:txBody>
      </p:sp>
      <p:sp>
        <p:nvSpPr>
          <p:cNvPr id="3" name="Dian numeron paikkamerkki 2"/>
          <p:cNvSpPr>
            <a:spLocks noGrp="1"/>
          </p:cNvSpPr>
          <p:nvPr>
            <p:ph type="sldNum" sz="quarter" idx="4294967295"/>
          </p:nvPr>
        </p:nvSpPr>
        <p:spPr/>
        <p:txBody>
          <a:bodyPr/>
          <a:lstStyle/>
          <a:p>
            <a:pPr>
              <a:defRPr/>
            </a:pPr>
            <a:fld id="{F4DC2F2A-CC3B-421F-B6C0-E85CDDBD2268}" type="slidenum">
              <a:rPr lang="en-GB" smtClean="0"/>
              <a:pPr>
                <a:defRPr/>
              </a:pPr>
              <a:t>10</a:t>
            </a:fld>
            <a:endParaRPr lang="en-GB"/>
          </a:p>
        </p:txBody>
      </p:sp>
      <p:sp>
        <p:nvSpPr>
          <p:cNvPr id="5" name="TextBox 4"/>
          <p:cNvSpPr txBox="1"/>
          <p:nvPr/>
        </p:nvSpPr>
        <p:spPr>
          <a:xfrm>
            <a:off x="6438140" y="5987018"/>
            <a:ext cx="5853098" cy="369332"/>
          </a:xfrm>
          <a:prstGeom prst="rect">
            <a:avLst/>
          </a:prstGeom>
          <a:noFill/>
        </p:spPr>
        <p:txBody>
          <a:bodyPr wrap="square" rtlCol="0">
            <a:spAutoFit/>
          </a:bodyPr>
          <a:lstStyle/>
          <a:p>
            <a:r>
              <a:rPr lang="fi-FI" dirty="0"/>
              <a:t>https://www.epal-pallets.org/eu-en/</a:t>
            </a:r>
          </a:p>
        </p:txBody>
      </p:sp>
      <p:sp>
        <p:nvSpPr>
          <p:cNvPr id="7" name="Rectangle 6"/>
          <p:cNvSpPr/>
          <p:nvPr/>
        </p:nvSpPr>
        <p:spPr>
          <a:xfrm>
            <a:off x="833398" y="1214026"/>
            <a:ext cx="6096000" cy="1323439"/>
          </a:xfrm>
          <a:prstGeom prst="rect">
            <a:avLst/>
          </a:prstGeom>
        </p:spPr>
        <p:txBody>
          <a:bodyPr>
            <a:spAutoFit/>
          </a:bodyPr>
          <a:lstStyle/>
          <a:p>
            <a:r>
              <a:rPr lang="en-US" sz="2000" dirty="0"/>
              <a:t>The EUR-pallet, also Euro-pallet or </a:t>
            </a:r>
            <a:endParaRPr lang="en-US" sz="2000" dirty="0" smtClean="0"/>
          </a:p>
          <a:p>
            <a:r>
              <a:rPr lang="en-US" sz="2000" dirty="0" smtClean="0"/>
              <a:t>EPAL-pallet</a:t>
            </a:r>
            <a:r>
              <a:rPr lang="en-US" sz="2000" dirty="0"/>
              <a:t>, is the standard European </a:t>
            </a:r>
            <a:endParaRPr lang="en-US" sz="2000" dirty="0" smtClean="0"/>
          </a:p>
          <a:p>
            <a:r>
              <a:rPr lang="en-US" sz="2000" dirty="0" smtClean="0"/>
              <a:t>pallet </a:t>
            </a:r>
            <a:r>
              <a:rPr lang="en-US" sz="2000" dirty="0"/>
              <a:t>as specified by the </a:t>
            </a:r>
            <a:endParaRPr lang="en-US" sz="2000" dirty="0" smtClean="0"/>
          </a:p>
          <a:p>
            <a:r>
              <a:rPr lang="en-US" sz="2000" dirty="0" smtClean="0"/>
              <a:t>European </a:t>
            </a:r>
            <a:r>
              <a:rPr lang="en-US" sz="2000" dirty="0"/>
              <a:t>Pallet Association (EPAL). </a:t>
            </a:r>
          </a:p>
        </p:txBody>
      </p:sp>
      <p:pic>
        <p:nvPicPr>
          <p:cNvPr id="8" name="Picture 7"/>
          <p:cNvPicPr>
            <a:picLocks noChangeAspect="1"/>
          </p:cNvPicPr>
          <p:nvPr/>
        </p:nvPicPr>
        <p:blipFill>
          <a:blip r:embed="rId2"/>
          <a:stretch>
            <a:fillRect/>
          </a:stretch>
        </p:blipFill>
        <p:spPr>
          <a:xfrm>
            <a:off x="5299786" y="1808036"/>
            <a:ext cx="6465639" cy="3813857"/>
          </a:xfrm>
          <a:prstGeom prst="rect">
            <a:avLst/>
          </a:prstGeom>
        </p:spPr>
      </p:pic>
      <p:pic>
        <p:nvPicPr>
          <p:cNvPr id="11" name="Picture 10"/>
          <p:cNvPicPr>
            <a:picLocks noChangeAspect="1"/>
          </p:cNvPicPr>
          <p:nvPr/>
        </p:nvPicPr>
        <p:blipFill>
          <a:blip r:embed="rId3"/>
          <a:stretch>
            <a:fillRect/>
          </a:stretch>
        </p:blipFill>
        <p:spPr>
          <a:xfrm>
            <a:off x="1231641" y="2686626"/>
            <a:ext cx="3284377" cy="2341257"/>
          </a:xfrm>
          <a:prstGeom prst="rect">
            <a:avLst/>
          </a:prstGeom>
        </p:spPr>
      </p:pic>
      <p:sp>
        <p:nvSpPr>
          <p:cNvPr id="12" name="TextBox 11"/>
          <p:cNvSpPr txBox="1"/>
          <p:nvPr/>
        </p:nvSpPr>
        <p:spPr>
          <a:xfrm>
            <a:off x="1166326" y="5027883"/>
            <a:ext cx="3182987" cy="369332"/>
          </a:xfrm>
          <a:prstGeom prst="rect">
            <a:avLst/>
          </a:prstGeom>
          <a:noFill/>
        </p:spPr>
        <p:txBody>
          <a:bodyPr wrap="none" rtlCol="0">
            <a:spAutoFit/>
          </a:bodyPr>
          <a:lstStyle/>
          <a:p>
            <a:r>
              <a:rPr lang="fi-FI" dirty="0" smtClean="0"/>
              <a:t>Photo: EUR </a:t>
            </a:r>
            <a:r>
              <a:rPr lang="fi-FI" dirty="0" err="1" smtClean="0"/>
              <a:t>pallet</a:t>
            </a:r>
            <a:r>
              <a:rPr lang="fi-FI" dirty="0" smtClean="0"/>
              <a:t>. Soile Kallinen</a:t>
            </a:r>
            <a:endParaRPr lang="fi-FI" dirty="0"/>
          </a:p>
        </p:txBody>
      </p:sp>
    </p:spTree>
    <p:extLst>
      <p:ext uri="{BB962C8B-B14F-4D97-AF65-F5344CB8AC3E}">
        <p14:creationId xmlns:p14="http://schemas.microsoft.com/office/powerpoint/2010/main" val="443868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344" y="273249"/>
            <a:ext cx="10515600" cy="1325563"/>
          </a:xfrm>
        </p:spPr>
        <p:txBody>
          <a:bodyPr>
            <a:normAutofit/>
          </a:bodyPr>
          <a:lstStyle/>
          <a:p>
            <a:r>
              <a:rPr lang="en-US" sz="3600" dirty="0"/>
              <a:t>Coordination of package measures for transport</a:t>
            </a:r>
            <a:endParaRPr lang="fi-FI" sz="3600" dirty="0"/>
          </a:p>
        </p:txBody>
      </p:sp>
      <p:sp>
        <p:nvSpPr>
          <p:cNvPr id="3" name="Rectangle 2"/>
          <p:cNvSpPr/>
          <p:nvPr/>
        </p:nvSpPr>
        <p:spPr>
          <a:xfrm>
            <a:off x="751663" y="2168624"/>
            <a:ext cx="6096000" cy="646331"/>
          </a:xfrm>
          <a:prstGeom prst="rect">
            <a:avLst/>
          </a:prstGeom>
        </p:spPr>
        <p:txBody>
          <a:bodyPr>
            <a:spAutoFit/>
          </a:bodyPr>
          <a:lstStyle/>
          <a:p>
            <a:endParaRPr lang="en-US" dirty="0"/>
          </a:p>
          <a:p>
            <a:endParaRPr lang="fi-FI" dirty="0"/>
          </a:p>
        </p:txBody>
      </p:sp>
      <p:sp>
        <p:nvSpPr>
          <p:cNvPr id="6" name="Content Placeholder 5"/>
          <p:cNvSpPr>
            <a:spLocks noGrp="1"/>
          </p:cNvSpPr>
          <p:nvPr>
            <p:ph idx="1"/>
          </p:nvPr>
        </p:nvSpPr>
        <p:spPr>
          <a:xfrm>
            <a:off x="1078344" y="1346886"/>
            <a:ext cx="10515600" cy="4161289"/>
          </a:xfrm>
        </p:spPr>
        <p:txBody>
          <a:bodyPr>
            <a:normAutofit/>
          </a:bodyPr>
          <a:lstStyle/>
          <a:p>
            <a:pPr marL="0" indent="0">
              <a:buNone/>
            </a:pPr>
            <a:endParaRPr lang="en-US" sz="2000" dirty="0"/>
          </a:p>
          <a:p>
            <a:r>
              <a:rPr lang="en-US" sz="2000" b="1" dirty="0"/>
              <a:t>Modules of packages fitting to EUR pallet </a:t>
            </a:r>
            <a:r>
              <a:rPr lang="en-US" sz="2000" dirty="0"/>
              <a:t>can be found in</a:t>
            </a:r>
          </a:p>
          <a:p>
            <a:r>
              <a:rPr lang="en-US" sz="2000" dirty="0"/>
              <a:t>Efficient foodservice response – </a:t>
            </a:r>
            <a:r>
              <a:rPr lang="en-US" sz="2000" dirty="0" err="1"/>
              <a:t>Pakkausopas</a:t>
            </a:r>
            <a:r>
              <a:rPr lang="en-US" sz="2000" dirty="0"/>
              <a:t>, pages 5 and </a:t>
            </a:r>
            <a:r>
              <a:rPr lang="en-US" sz="2000" dirty="0" smtClean="0"/>
              <a:t>10</a:t>
            </a:r>
            <a:endParaRPr lang="en-US" sz="2000" dirty="0"/>
          </a:p>
          <a:p>
            <a:pPr marL="0" indent="0">
              <a:buNone/>
            </a:pPr>
            <a:r>
              <a:rPr lang="en-US" sz="2000" dirty="0">
                <a:solidFill>
                  <a:srgbClr val="0070C0"/>
                </a:solidFill>
              </a:rPr>
              <a:t> </a:t>
            </a:r>
            <a:r>
              <a:rPr lang="en-US" sz="2000" dirty="0" smtClean="0">
                <a:solidFill>
                  <a:srgbClr val="0070C0"/>
                </a:solidFill>
              </a:rPr>
              <a:t>    https</a:t>
            </a:r>
            <a:r>
              <a:rPr lang="en-US" sz="2000" dirty="0">
                <a:solidFill>
                  <a:srgbClr val="0070C0"/>
                </a:solidFill>
              </a:rPr>
              <a:t>://</a:t>
            </a:r>
            <a:r>
              <a:rPr lang="en-US" sz="2000" dirty="0" smtClean="0">
                <a:solidFill>
                  <a:srgbClr val="0070C0"/>
                </a:solidFill>
              </a:rPr>
              <a:t>docplayer.fi/722716-Efr-efficient-foodservice-response-pakkausopas.html</a:t>
            </a:r>
          </a:p>
          <a:p>
            <a:endParaRPr lang="en-US" sz="2000" dirty="0" smtClean="0"/>
          </a:p>
          <a:p>
            <a:r>
              <a:rPr lang="en-US" sz="2000" dirty="0" smtClean="0"/>
              <a:t>It is important to </a:t>
            </a:r>
            <a:r>
              <a:rPr lang="en-US" sz="2000" b="1" dirty="0" smtClean="0"/>
              <a:t>design sales packages that fit to the logistical system </a:t>
            </a:r>
            <a:r>
              <a:rPr lang="en-US" sz="2000" dirty="0" smtClean="0"/>
              <a:t>:</a:t>
            </a:r>
          </a:p>
          <a:p>
            <a:pPr marL="0" indent="0">
              <a:buNone/>
            </a:pPr>
            <a:r>
              <a:rPr lang="en-US" sz="2000" dirty="0" smtClean="0"/>
              <a:t>	-&gt; efficiency is also environmental friendly </a:t>
            </a:r>
          </a:p>
          <a:p>
            <a:pPr marL="0" indent="0">
              <a:buNone/>
            </a:pPr>
            <a:r>
              <a:rPr lang="en-US" sz="2000" dirty="0" smtClean="0"/>
              <a:t>	-&gt; no “empty air “ is transported if packages are designed based on the modular system</a:t>
            </a:r>
          </a:p>
          <a:p>
            <a:pPr marL="0" indent="0">
              <a:buNone/>
            </a:pPr>
            <a:r>
              <a:rPr lang="en-US" sz="2000" dirty="0" smtClean="0"/>
              <a:t>	-&gt; light packages reduce fuel consumption etc.</a:t>
            </a:r>
            <a:endParaRPr lang="en-US" sz="2000" dirty="0"/>
          </a:p>
        </p:txBody>
      </p:sp>
    </p:spTree>
    <p:extLst>
      <p:ext uri="{BB962C8B-B14F-4D97-AF65-F5344CB8AC3E}">
        <p14:creationId xmlns:p14="http://schemas.microsoft.com/office/powerpoint/2010/main" val="64916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4294967295"/>
          </p:nvPr>
        </p:nvSpPr>
        <p:spPr/>
        <p:txBody>
          <a:bodyPr/>
          <a:lstStyle/>
          <a:p>
            <a:pPr>
              <a:defRPr/>
            </a:pPr>
            <a:fld id="{F4DC2F2A-CC3B-421F-B6C0-E85CDDBD2268}" type="slidenum">
              <a:rPr lang="en-GB" smtClean="0"/>
              <a:pPr>
                <a:defRPr/>
              </a:pPr>
              <a:t>12</a:t>
            </a:fld>
            <a:endParaRPr lang="en-GB"/>
          </a:p>
        </p:txBody>
      </p:sp>
      <p:sp>
        <p:nvSpPr>
          <p:cNvPr id="4" name="Tekstikehys 3"/>
          <p:cNvSpPr txBox="1"/>
          <p:nvPr/>
        </p:nvSpPr>
        <p:spPr>
          <a:xfrm>
            <a:off x="1703512" y="917912"/>
            <a:ext cx="184731" cy="707886"/>
          </a:xfrm>
          <a:prstGeom prst="rect">
            <a:avLst/>
          </a:prstGeom>
          <a:noFill/>
        </p:spPr>
        <p:txBody>
          <a:bodyPr wrap="none" rtlCol="0">
            <a:spAutoFit/>
          </a:bodyPr>
          <a:lstStyle/>
          <a:p>
            <a:endParaRPr lang="fi-FI" sz="2000" dirty="0"/>
          </a:p>
          <a:p>
            <a:endParaRPr lang="fi-FI" sz="2000" dirty="0"/>
          </a:p>
        </p:txBody>
      </p:sp>
      <p:sp>
        <p:nvSpPr>
          <p:cNvPr id="5" name="Title 4"/>
          <p:cNvSpPr>
            <a:spLocks noGrp="1"/>
          </p:cNvSpPr>
          <p:nvPr>
            <p:ph type="title"/>
          </p:nvPr>
        </p:nvSpPr>
        <p:spPr>
          <a:xfrm>
            <a:off x="1111304" y="195577"/>
            <a:ext cx="10515600" cy="1325563"/>
          </a:xfrm>
        </p:spPr>
        <p:txBody>
          <a:bodyPr>
            <a:normAutofit/>
          </a:bodyPr>
          <a:lstStyle/>
          <a:p>
            <a:r>
              <a:rPr lang="fi-FI" sz="3600" dirty="0" smtClean="0"/>
              <a:t>4. Industrial </a:t>
            </a:r>
            <a:r>
              <a:rPr lang="fi-FI" sz="3600" dirty="0" err="1" smtClean="0"/>
              <a:t>package</a:t>
            </a:r>
            <a:endParaRPr lang="fi-FI" sz="3600" dirty="0"/>
          </a:p>
        </p:txBody>
      </p:sp>
      <p:sp>
        <p:nvSpPr>
          <p:cNvPr id="6" name="Alatunnisteen paikkamerkki 3"/>
          <p:cNvSpPr>
            <a:spLocks noGrp="1"/>
          </p:cNvSpPr>
          <p:nvPr>
            <p:ph type="ftr" sz="quarter" idx="11"/>
          </p:nvPr>
        </p:nvSpPr>
        <p:spPr>
          <a:xfrm>
            <a:off x="7868152" y="2260139"/>
            <a:ext cx="4114800" cy="318945"/>
          </a:xfrm>
        </p:spPr>
        <p:txBody>
          <a:bodyPr/>
          <a:lstStyle/>
          <a:p>
            <a:pPr algn="l"/>
            <a:r>
              <a:rPr lang="fi-FI" sz="1400" dirty="0" smtClean="0">
                <a:solidFill>
                  <a:schemeClr val="tx1"/>
                </a:solidFill>
              </a:rPr>
              <a:t>Photo. Industrial </a:t>
            </a:r>
            <a:r>
              <a:rPr lang="fi-FI" sz="1400" dirty="0" err="1" smtClean="0">
                <a:solidFill>
                  <a:schemeClr val="tx1"/>
                </a:solidFill>
              </a:rPr>
              <a:t>package</a:t>
            </a:r>
            <a:r>
              <a:rPr lang="fi-FI" sz="1400" dirty="0" smtClean="0">
                <a:solidFill>
                  <a:schemeClr val="tx1"/>
                </a:solidFill>
              </a:rPr>
              <a:t> made </a:t>
            </a:r>
            <a:r>
              <a:rPr lang="fi-FI" sz="1400" dirty="0" err="1" smtClean="0">
                <a:solidFill>
                  <a:schemeClr val="tx1"/>
                </a:solidFill>
              </a:rPr>
              <a:t>from</a:t>
            </a:r>
            <a:r>
              <a:rPr lang="fi-FI" sz="1400" dirty="0" smtClean="0">
                <a:solidFill>
                  <a:schemeClr val="tx1"/>
                </a:solidFill>
              </a:rPr>
              <a:t> </a:t>
            </a:r>
            <a:r>
              <a:rPr lang="fi-FI" sz="1400" dirty="0" err="1" smtClean="0">
                <a:solidFill>
                  <a:schemeClr val="tx1"/>
                </a:solidFill>
              </a:rPr>
              <a:t>jute</a:t>
            </a:r>
            <a:endParaRPr lang="fi-FI" sz="1400" dirty="0" smtClean="0">
              <a:solidFill>
                <a:schemeClr val="tx1"/>
              </a:solidFill>
            </a:endParaRPr>
          </a:p>
          <a:p>
            <a:pPr algn="l"/>
            <a:r>
              <a:rPr lang="fi-FI" sz="1400" dirty="0" smtClean="0">
                <a:solidFill>
                  <a:schemeClr val="tx1"/>
                </a:solidFill>
              </a:rPr>
              <a:t>https</a:t>
            </a:r>
            <a:r>
              <a:rPr lang="fi-FI" sz="1400" dirty="0">
                <a:solidFill>
                  <a:schemeClr val="tx1"/>
                </a:solidFill>
              </a:rPr>
              <a:t>://meira.fi/fi/vastuullisuus/kestavan-kehityksen-puolesta</a:t>
            </a:r>
          </a:p>
        </p:txBody>
      </p:sp>
      <p:sp>
        <p:nvSpPr>
          <p:cNvPr id="7" name="Otsikko 1"/>
          <p:cNvSpPr txBox="1">
            <a:spLocks/>
          </p:cNvSpPr>
          <p:nvPr/>
        </p:nvSpPr>
        <p:spPr>
          <a:xfrm>
            <a:off x="4295800" y="332656"/>
            <a:ext cx="5472608"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endParaRPr lang="fi-FI" sz="3600" dirty="0">
              <a:solidFill>
                <a:srgbClr val="00B0F0"/>
              </a:solidFill>
              <a:latin typeface="Arial" panose="020B0604020202020204" pitchFamily="34" charset="0"/>
              <a:cs typeface="Arial" panose="020B0604020202020204" pitchFamily="34" charset="0"/>
            </a:endParaRPr>
          </a:p>
        </p:txBody>
      </p:sp>
      <p:sp>
        <p:nvSpPr>
          <p:cNvPr id="8" name="Tekstikehys 3"/>
          <p:cNvSpPr txBox="1"/>
          <p:nvPr/>
        </p:nvSpPr>
        <p:spPr>
          <a:xfrm>
            <a:off x="1135839" y="1658219"/>
            <a:ext cx="9969392" cy="5416868"/>
          </a:xfrm>
          <a:prstGeom prst="rect">
            <a:avLst/>
          </a:prstGeom>
          <a:noFill/>
        </p:spPr>
        <p:txBody>
          <a:bodyPr wrap="square" rtlCol="0">
            <a:spAutoFit/>
          </a:bodyPr>
          <a:lstStyle/>
          <a:p>
            <a:endParaRPr lang="en-US" sz="2000" b="1" dirty="0">
              <a:solidFill>
                <a:srgbClr val="00B0F0"/>
              </a:solidFill>
            </a:endParaRPr>
          </a:p>
          <a:p>
            <a:pPr marL="342900" indent="-342900">
              <a:buFontTx/>
              <a:buChar char="-"/>
            </a:pPr>
            <a:r>
              <a:rPr lang="en-US" sz="2400" dirty="0" smtClean="0"/>
              <a:t>Package </a:t>
            </a:r>
            <a:r>
              <a:rPr lang="en-US" sz="2400" dirty="0"/>
              <a:t>used for the transportation </a:t>
            </a:r>
            <a:endParaRPr lang="en-US" sz="2400" dirty="0" smtClean="0"/>
          </a:p>
          <a:p>
            <a:r>
              <a:rPr lang="en-US" sz="2400" dirty="0" smtClean="0"/>
              <a:t>or </a:t>
            </a:r>
            <a:r>
              <a:rPr lang="en-US" sz="2400" dirty="0"/>
              <a:t>storage of commodities, </a:t>
            </a:r>
            <a:r>
              <a:rPr lang="en-US" sz="2400" dirty="0" smtClean="0"/>
              <a:t>the </a:t>
            </a:r>
            <a:r>
              <a:rPr lang="en-US" sz="2400" dirty="0"/>
              <a:t>contents </a:t>
            </a:r>
            <a:endParaRPr lang="en-US" sz="2400" dirty="0" smtClean="0"/>
          </a:p>
          <a:p>
            <a:r>
              <a:rPr lang="en-US" sz="2400" dirty="0" smtClean="0"/>
              <a:t>of </a:t>
            </a:r>
            <a:r>
              <a:rPr lang="en-US" sz="2400" dirty="0"/>
              <a:t>which are not meant for retail sale without being </a:t>
            </a:r>
            <a:r>
              <a:rPr lang="en-US" sz="2400" dirty="0" smtClean="0"/>
              <a:t> repackaged.</a:t>
            </a:r>
          </a:p>
          <a:p>
            <a:endParaRPr lang="fi-FI" sz="2400" dirty="0"/>
          </a:p>
          <a:p>
            <a:r>
              <a:rPr lang="en-US" sz="2400" dirty="0" smtClean="0"/>
              <a:t>- The </a:t>
            </a:r>
            <a:r>
              <a:rPr lang="en-US" sz="2400" dirty="0"/>
              <a:t>definition does not address material of construction and capacity, </a:t>
            </a:r>
          </a:p>
          <a:p>
            <a:r>
              <a:rPr lang="en-US" sz="2400" dirty="0"/>
              <a:t>since the capacities of </a:t>
            </a:r>
            <a:r>
              <a:rPr lang="en-US" sz="2400" dirty="0" smtClean="0"/>
              <a:t>packages </a:t>
            </a:r>
            <a:r>
              <a:rPr lang="en-US" sz="2400" dirty="0"/>
              <a:t>used for industrial purposes </a:t>
            </a:r>
          </a:p>
          <a:p>
            <a:r>
              <a:rPr lang="en-US" sz="2400" dirty="0"/>
              <a:t>can range from a few ounces to many thousands of gallons, </a:t>
            </a:r>
          </a:p>
          <a:p>
            <a:r>
              <a:rPr lang="en-US" sz="2400" dirty="0"/>
              <a:t>and such packages are produced from a wide range of </a:t>
            </a:r>
          </a:p>
          <a:p>
            <a:r>
              <a:rPr lang="en-US" sz="2400" dirty="0"/>
              <a:t>materials, including metal, wood and plastics</a:t>
            </a:r>
            <a:r>
              <a:rPr lang="en-US" sz="2400" dirty="0" smtClean="0">
                <a:latin typeface="+mj-lt"/>
              </a:rPr>
              <a:t>.</a:t>
            </a:r>
          </a:p>
          <a:p>
            <a:endParaRPr lang="en-US" sz="2400" dirty="0" smtClean="0">
              <a:latin typeface="+mj-lt"/>
            </a:endParaRPr>
          </a:p>
          <a:p>
            <a:r>
              <a:rPr lang="en-US" sz="2400" dirty="0">
                <a:latin typeface="+mj-lt"/>
              </a:rPr>
              <a:t>			</a:t>
            </a:r>
            <a:r>
              <a:rPr lang="en-US" sz="2400" dirty="0" smtClean="0">
                <a:latin typeface="+mj-lt"/>
              </a:rPr>
              <a:t>	</a:t>
            </a:r>
            <a:r>
              <a:rPr lang="en-US" sz="1600" dirty="0" smtClean="0">
                <a:latin typeface="+mj-lt"/>
              </a:rPr>
              <a:t>- American </a:t>
            </a:r>
            <a:r>
              <a:rPr lang="en-US" sz="1600" dirty="0">
                <a:latin typeface="+mj-lt"/>
              </a:rPr>
              <a:t>Society for Testing and Materials (ASTM)</a:t>
            </a:r>
            <a:endParaRPr lang="en-US" sz="1600" dirty="0" smtClean="0">
              <a:latin typeface="+mj-lt"/>
            </a:endParaRPr>
          </a:p>
          <a:p>
            <a:r>
              <a:rPr lang="en-US" sz="1600" dirty="0">
                <a:latin typeface="+mj-lt"/>
              </a:rPr>
              <a:t>	</a:t>
            </a:r>
            <a:r>
              <a:rPr lang="en-US" sz="1600" dirty="0" smtClean="0">
                <a:latin typeface="+mj-lt"/>
              </a:rPr>
              <a:t>			https</a:t>
            </a:r>
            <a:r>
              <a:rPr lang="en-US" sz="1600" dirty="0">
                <a:latin typeface="+mj-lt"/>
              </a:rPr>
              <a:t>://www.reusablepackaging.org/sustainability/</a:t>
            </a:r>
            <a:endParaRPr lang="en-US" sz="1600" dirty="0" smtClean="0">
              <a:latin typeface="+mj-lt"/>
            </a:endParaRPr>
          </a:p>
          <a:p>
            <a:endParaRPr lang="en-US" sz="2800" dirty="0">
              <a:latin typeface="+mj-lt"/>
            </a:endParaRPr>
          </a:p>
          <a:p>
            <a:r>
              <a:rPr lang="en-US" dirty="0" smtClean="0">
                <a:latin typeface="+mj-lt"/>
              </a:rPr>
              <a:t>			</a:t>
            </a:r>
            <a:endParaRPr lang="fi-FI"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270" y="195577"/>
            <a:ext cx="4073860" cy="1863574"/>
          </a:xfrm>
          <a:prstGeom prst="rect">
            <a:avLst/>
          </a:prstGeom>
        </p:spPr>
      </p:pic>
    </p:spTree>
    <p:extLst>
      <p:ext uri="{BB962C8B-B14F-4D97-AF65-F5344CB8AC3E}">
        <p14:creationId xmlns:p14="http://schemas.microsoft.com/office/powerpoint/2010/main" val="1062113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6157" y="1873025"/>
            <a:ext cx="8434615" cy="1915204"/>
          </a:xfrm>
        </p:spPr>
        <p:txBody>
          <a:bodyPr/>
          <a:lstStyle/>
          <a:p>
            <a:r>
              <a:rPr lang="fi-FI" dirty="0" err="1" smtClean="0"/>
              <a:t>Role</a:t>
            </a:r>
            <a:r>
              <a:rPr lang="fi-FI" dirty="0" smtClean="0"/>
              <a:t> of </a:t>
            </a:r>
            <a:r>
              <a:rPr lang="fi-FI" dirty="0" err="1" smtClean="0"/>
              <a:t>packaging</a:t>
            </a:r>
            <a:endParaRPr lang="fi-FI" dirty="0"/>
          </a:p>
        </p:txBody>
      </p:sp>
    </p:spTree>
    <p:extLst>
      <p:ext uri="{BB962C8B-B14F-4D97-AF65-F5344CB8AC3E}">
        <p14:creationId xmlns:p14="http://schemas.microsoft.com/office/powerpoint/2010/main" val="361777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843" y="519793"/>
            <a:ext cx="10515600" cy="1325563"/>
          </a:xfrm>
        </p:spPr>
        <p:txBody>
          <a:bodyPr>
            <a:normAutofit fontScale="90000"/>
          </a:bodyPr>
          <a:lstStyle/>
          <a:p>
            <a:r>
              <a:rPr lang="en-US" sz="4000" dirty="0"/>
              <a:t>Packaging protects both </a:t>
            </a:r>
            <a:r>
              <a:rPr lang="en-US" sz="4000" dirty="0" smtClean="0"/>
              <a:t/>
            </a:r>
            <a:br>
              <a:rPr lang="en-US" sz="4000" dirty="0" smtClean="0"/>
            </a:br>
            <a:r>
              <a:rPr lang="en-US" sz="4000" dirty="0" smtClean="0"/>
              <a:t>the </a:t>
            </a:r>
            <a:r>
              <a:rPr lang="en-US" sz="4000" dirty="0"/>
              <a:t>product </a:t>
            </a:r>
            <a:r>
              <a:rPr lang="en-US" sz="4000" dirty="0" smtClean="0"/>
              <a:t>and </a:t>
            </a:r>
            <a:r>
              <a:rPr lang="en-US" sz="4000" dirty="0"/>
              <a:t>the environment</a:t>
            </a:r>
            <a:r>
              <a:rPr lang="en-US" sz="6600" b="1" dirty="0"/>
              <a:t/>
            </a:r>
            <a:br>
              <a:rPr lang="en-US" sz="6600" b="1" dirty="0"/>
            </a:br>
            <a:endParaRPr lang="fi-FI" dirty="0"/>
          </a:p>
        </p:txBody>
      </p:sp>
      <p:sp>
        <p:nvSpPr>
          <p:cNvPr id="3" name="Content Placeholder 2"/>
          <p:cNvSpPr>
            <a:spLocks noGrp="1"/>
          </p:cNvSpPr>
          <p:nvPr>
            <p:ph idx="1"/>
          </p:nvPr>
        </p:nvSpPr>
        <p:spPr>
          <a:xfrm>
            <a:off x="1514152" y="1807639"/>
            <a:ext cx="10531764" cy="4161289"/>
          </a:xfrm>
        </p:spPr>
        <p:txBody>
          <a:bodyPr>
            <a:normAutofit/>
          </a:bodyPr>
          <a:lstStyle/>
          <a:p>
            <a:r>
              <a:rPr lang="en-US" sz="2000" dirty="0" smtClean="0"/>
              <a:t>Packaging </a:t>
            </a:r>
            <a:r>
              <a:rPr lang="en-US" sz="2000" dirty="0"/>
              <a:t>protects the content from </a:t>
            </a:r>
            <a:r>
              <a:rPr lang="en-US" sz="2000" b="1" dirty="0" smtClean="0">
                <a:solidFill>
                  <a:srgbClr val="009999"/>
                </a:solidFill>
              </a:rPr>
              <a:t>contamination </a:t>
            </a:r>
            <a:r>
              <a:rPr lang="en-US" sz="2000" b="1" dirty="0">
                <a:solidFill>
                  <a:srgbClr val="009999"/>
                </a:solidFill>
              </a:rPr>
              <a:t>and breakage </a:t>
            </a:r>
            <a:r>
              <a:rPr lang="en-US" sz="2000" b="1" dirty="0" smtClean="0">
                <a:solidFill>
                  <a:srgbClr val="009999"/>
                </a:solidFill>
              </a:rPr>
              <a:t> </a:t>
            </a:r>
          </a:p>
          <a:p>
            <a:endParaRPr lang="en-US" sz="2000" b="1" dirty="0" smtClean="0">
              <a:solidFill>
                <a:srgbClr val="009999"/>
              </a:solidFill>
            </a:endParaRPr>
          </a:p>
          <a:p>
            <a:r>
              <a:rPr lang="en-US" sz="2000" dirty="0" smtClean="0"/>
              <a:t>Package protects </a:t>
            </a:r>
            <a:r>
              <a:rPr lang="en-US" sz="2000" dirty="0"/>
              <a:t>the environment from the </a:t>
            </a:r>
            <a:r>
              <a:rPr lang="en-US" sz="2000" b="1" dirty="0" smtClean="0">
                <a:solidFill>
                  <a:srgbClr val="009999"/>
                </a:solidFill>
              </a:rPr>
              <a:t>content</a:t>
            </a:r>
            <a:r>
              <a:rPr lang="en-US" sz="2000" dirty="0" smtClean="0"/>
              <a:t> </a:t>
            </a:r>
          </a:p>
          <a:p>
            <a:endParaRPr lang="en-US" sz="2000" dirty="0" smtClean="0"/>
          </a:p>
          <a:p>
            <a:r>
              <a:rPr lang="en-US" sz="2000" dirty="0"/>
              <a:t>P</a:t>
            </a:r>
            <a:r>
              <a:rPr lang="en-US" sz="2000" dirty="0" smtClean="0"/>
              <a:t>ackaging </a:t>
            </a:r>
            <a:r>
              <a:rPr lang="en-US" sz="2000" dirty="0"/>
              <a:t>also improves </a:t>
            </a:r>
            <a:r>
              <a:rPr lang="en-US" sz="2000" b="1" dirty="0">
                <a:solidFill>
                  <a:srgbClr val="009999"/>
                </a:solidFill>
              </a:rPr>
              <a:t>hygiene and </a:t>
            </a:r>
            <a:r>
              <a:rPr lang="en-US" sz="2000" b="1" dirty="0" smtClean="0">
                <a:solidFill>
                  <a:srgbClr val="009999"/>
                </a:solidFill>
              </a:rPr>
              <a:t>safety </a:t>
            </a:r>
          </a:p>
          <a:p>
            <a:endParaRPr lang="en-US" sz="2000" b="1" dirty="0" smtClean="0">
              <a:solidFill>
                <a:srgbClr val="009999"/>
              </a:solidFill>
            </a:endParaRPr>
          </a:p>
          <a:p>
            <a:r>
              <a:rPr lang="en-US" sz="2000" dirty="0" smtClean="0"/>
              <a:t>Packaging provides</a:t>
            </a:r>
            <a:r>
              <a:rPr lang="en-US" sz="2000" b="1" dirty="0" smtClean="0"/>
              <a:t> </a:t>
            </a:r>
            <a:r>
              <a:rPr lang="en-US" sz="2000" b="1" dirty="0">
                <a:solidFill>
                  <a:srgbClr val="009999"/>
                </a:solidFill>
              </a:rPr>
              <a:t>information</a:t>
            </a:r>
            <a:r>
              <a:rPr lang="en-US" sz="2000" b="1" dirty="0"/>
              <a:t> </a:t>
            </a:r>
            <a:r>
              <a:rPr lang="en-US" sz="2000" dirty="0"/>
              <a:t>about the product </a:t>
            </a:r>
            <a:endParaRPr lang="en-US" sz="2000" dirty="0" smtClean="0"/>
          </a:p>
          <a:p>
            <a:pPr marL="0" indent="0">
              <a:buNone/>
            </a:pPr>
            <a:r>
              <a:rPr lang="en-US" sz="2000" dirty="0" smtClean="0"/>
              <a:t> </a:t>
            </a:r>
          </a:p>
          <a:p>
            <a:r>
              <a:rPr lang="en-US" sz="2000" dirty="0" smtClean="0"/>
              <a:t>Packaging makes </a:t>
            </a:r>
            <a:r>
              <a:rPr lang="en-US" sz="2000" dirty="0"/>
              <a:t>the </a:t>
            </a:r>
            <a:r>
              <a:rPr lang="en-US" sz="2000" b="1" dirty="0">
                <a:solidFill>
                  <a:srgbClr val="009999"/>
                </a:solidFill>
              </a:rPr>
              <a:t>use</a:t>
            </a:r>
            <a:r>
              <a:rPr lang="en-US" sz="2000" dirty="0"/>
              <a:t> </a:t>
            </a:r>
            <a:r>
              <a:rPr lang="en-US" sz="2000" dirty="0" smtClean="0"/>
              <a:t>of </a:t>
            </a:r>
            <a:r>
              <a:rPr lang="en-US" sz="2000" dirty="0"/>
              <a:t>the product easier. </a:t>
            </a:r>
            <a:endParaRPr lang="en-US" sz="2000" dirty="0" smtClean="0"/>
          </a:p>
          <a:p>
            <a:pPr marL="0" indent="0">
              <a:buNone/>
            </a:pPr>
            <a:endParaRPr lang="en-US" dirty="0" smtClean="0">
              <a:latin typeface="+mj-lt"/>
            </a:endParaRPr>
          </a:p>
          <a:p>
            <a:pPr marL="0" indent="0">
              <a:buNone/>
            </a:pPr>
            <a:endParaRPr lang="en-US" sz="1800" dirty="0">
              <a:latin typeface="+mj-lt"/>
            </a:endParaRPr>
          </a:p>
        </p:txBody>
      </p:sp>
      <p:sp>
        <p:nvSpPr>
          <p:cNvPr id="4" name="Footer Placeholder 3"/>
          <p:cNvSpPr>
            <a:spLocks noGrp="1"/>
          </p:cNvSpPr>
          <p:nvPr>
            <p:ph type="ftr" sz="quarter" idx="11"/>
          </p:nvPr>
        </p:nvSpPr>
        <p:spPr>
          <a:xfrm>
            <a:off x="1965350" y="6337200"/>
            <a:ext cx="7382094" cy="365125"/>
          </a:xfrm>
        </p:spPr>
        <p:txBody>
          <a:bodyPr/>
          <a:lstStyle/>
          <a:p>
            <a:r>
              <a:rPr lang="en-US" sz="1800" dirty="0">
                <a:solidFill>
                  <a:schemeClr val="tx1"/>
                </a:solidFill>
              </a:rPr>
              <a:t>https://rinkiin.fi/for-households/packaging-and-the-environment-2/</a:t>
            </a:r>
          </a:p>
          <a:p>
            <a:endParaRPr lang="fi-FI" dirty="0"/>
          </a:p>
        </p:txBody>
      </p:sp>
      <p:sp>
        <p:nvSpPr>
          <p:cNvPr id="7" name="TextBox 6"/>
          <p:cNvSpPr txBox="1"/>
          <p:nvPr/>
        </p:nvSpPr>
        <p:spPr>
          <a:xfrm>
            <a:off x="7463038" y="4580820"/>
            <a:ext cx="1528619" cy="1477328"/>
          </a:xfrm>
          <a:prstGeom prst="rect">
            <a:avLst/>
          </a:prstGeom>
          <a:solidFill>
            <a:srgbClr val="00808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i-FI" dirty="0" err="1"/>
              <a:t>Hygiene</a:t>
            </a:r>
            <a:endParaRPr lang="fi-FI" dirty="0"/>
          </a:p>
          <a:p>
            <a:r>
              <a:rPr lang="fi-FI" dirty="0" err="1"/>
              <a:t>Temperature</a:t>
            </a:r>
            <a:endParaRPr lang="fi-FI" dirty="0"/>
          </a:p>
          <a:p>
            <a:r>
              <a:rPr lang="fi-FI" dirty="0" err="1"/>
              <a:t>Radiation</a:t>
            </a:r>
            <a:endParaRPr lang="fi-FI" dirty="0"/>
          </a:p>
          <a:p>
            <a:r>
              <a:rPr lang="fi-FI" dirty="0" err="1"/>
              <a:t>Light</a:t>
            </a:r>
            <a:endParaRPr lang="fi-FI" dirty="0"/>
          </a:p>
          <a:p>
            <a:r>
              <a:rPr lang="fi-FI" dirty="0" err="1"/>
              <a:t>Humidity</a:t>
            </a:r>
            <a:endParaRPr lang="fi-FI" dirty="0"/>
          </a:p>
        </p:txBody>
      </p:sp>
      <p:pic>
        <p:nvPicPr>
          <p:cNvPr id="5" name="Picture 4"/>
          <p:cNvPicPr>
            <a:picLocks noChangeAspect="1"/>
          </p:cNvPicPr>
          <p:nvPr/>
        </p:nvPicPr>
        <p:blipFill>
          <a:blip r:embed="rId2"/>
          <a:stretch>
            <a:fillRect/>
          </a:stretch>
        </p:blipFill>
        <p:spPr>
          <a:xfrm>
            <a:off x="9269006" y="550275"/>
            <a:ext cx="2618293" cy="3941889"/>
          </a:xfrm>
          <a:prstGeom prst="rect">
            <a:avLst/>
          </a:prstGeom>
        </p:spPr>
      </p:pic>
      <p:sp>
        <p:nvSpPr>
          <p:cNvPr id="6" name="TextBox 5"/>
          <p:cNvSpPr txBox="1"/>
          <p:nvPr/>
        </p:nvSpPr>
        <p:spPr>
          <a:xfrm>
            <a:off x="9187962" y="4396154"/>
            <a:ext cx="79130" cy="369332"/>
          </a:xfrm>
          <a:prstGeom prst="rect">
            <a:avLst/>
          </a:prstGeom>
          <a:noFill/>
        </p:spPr>
        <p:txBody>
          <a:bodyPr wrap="square" rtlCol="0">
            <a:spAutoFit/>
          </a:bodyPr>
          <a:lstStyle/>
          <a:p>
            <a:endParaRPr lang="fi-FI" dirty="0"/>
          </a:p>
        </p:txBody>
      </p:sp>
      <p:sp>
        <p:nvSpPr>
          <p:cNvPr id="8" name="TextBox 7"/>
          <p:cNvSpPr txBox="1"/>
          <p:nvPr/>
        </p:nvSpPr>
        <p:spPr>
          <a:xfrm>
            <a:off x="9187962" y="4630381"/>
            <a:ext cx="2966887" cy="1200329"/>
          </a:xfrm>
          <a:prstGeom prst="rect">
            <a:avLst/>
          </a:prstGeom>
          <a:noFill/>
        </p:spPr>
        <p:txBody>
          <a:bodyPr wrap="square" rtlCol="0">
            <a:spAutoFit/>
          </a:bodyPr>
          <a:lstStyle/>
          <a:p>
            <a:r>
              <a:rPr lang="fi-FI" dirty="0"/>
              <a:t>Photo: JOSPAK food </a:t>
            </a:r>
            <a:r>
              <a:rPr lang="fi-FI" dirty="0" err="1"/>
              <a:t>package</a:t>
            </a:r>
            <a:endParaRPr lang="fi-FI" dirty="0"/>
          </a:p>
          <a:p>
            <a:r>
              <a:rPr lang="fi-FI" dirty="0" err="1"/>
              <a:t>reduces</a:t>
            </a:r>
            <a:r>
              <a:rPr lang="fi-FI" dirty="0"/>
              <a:t> 85 % </a:t>
            </a:r>
            <a:r>
              <a:rPr lang="fi-FI" dirty="0" err="1"/>
              <a:t>plastics</a:t>
            </a:r>
            <a:r>
              <a:rPr lang="fi-FI" dirty="0"/>
              <a:t> </a:t>
            </a:r>
            <a:r>
              <a:rPr lang="fi-FI" dirty="0" err="1" smtClean="0"/>
              <a:t>use</a:t>
            </a:r>
            <a:r>
              <a:rPr lang="fi-FI" dirty="0" smtClean="0"/>
              <a:t>.</a:t>
            </a:r>
          </a:p>
          <a:p>
            <a:r>
              <a:rPr lang="fi-FI" dirty="0" err="1" smtClean="0"/>
              <a:t>Renewable</a:t>
            </a:r>
            <a:r>
              <a:rPr lang="fi-FI" dirty="0" smtClean="0"/>
              <a:t> </a:t>
            </a:r>
            <a:r>
              <a:rPr lang="fi-FI" dirty="0"/>
              <a:t>and </a:t>
            </a:r>
            <a:r>
              <a:rPr lang="fi-FI" dirty="0" err="1" smtClean="0"/>
              <a:t>recyclable</a:t>
            </a:r>
            <a:r>
              <a:rPr lang="fi-FI" dirty="0"/>
              <a:t>.</a:t>
            </a:r>
          </a:p>
          <a:p>
            <a:r>
              <a:rPr lang="fi-FI" dirty="0"/>
              <a:t>Annemari Sinikorpi JAMK </a:t>
            </a:r>
          </a:p>
        </p:txBody>
      </p:sp>
    </p:spTree>
    <p:extLst>
      <p:ext uri="{BB962C8B-B14F-4D97-AF65-F5344CB8AC3E}">
        <p14:creationId xmlns:p14="http://schemas.microsoft.com/office/powerpoint/2010/main" val="2201446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646" y="0"/>
            <a:ext cx="10515600" cy="1325563"/>
          </a:xfrm>
        </p:spPr>
        <p:txBody>
          <a:bodyPr>
            <a:normAutofit/>
          </a:bodyPr>
          <a:lstStyle/>
          <a:p>
            <a:r>
              <a:rPr lang="en-US" sz="3600" dirty="0"/>
              <a:t>The correct packaging size reduces waste</a:t>
            </a:r>
          </a:p>
        </p:txBody>
      </p:sp>
      <p:sp>
        <p:nvSpPr>
          <p:cNvPr id="3" name="Content Placeholder 2"/>
          <p:cNvSpPr>
            <a:spLocks noGrp="1"/>
          </p:cNvSpPr>
          <p:nvPr>
            <p:ph idx="1"/>
          </p:nvPr>
        </p:nvSpPr>
        <p:spPr>
          <a:xfrm>
            <a:off x="955646" y="1560354"/>
            <a:ext cx="10621161" cy="4009937"/>
          </a:xfrm>
        </p:spPr>
        <p:txBody>
          <a:bodyPr>
            <a:noAutofit/>
          </a:bodyPr>
          <a:lstStyle/>
          <a:p>
            <a:r>
              <a:rPr lang="en-US" sz="2000" dirty="0" smtClean="0"/>
              <a:t>The </a:t>
            </a:r>
            <a:r>
              <a:rPr lang="en-US" sz="2000" b="1" dirty="0">
                <a:solidFill>
                  <a:srgbClr val="009999"/>
                </a:solidFill>
              </a:rPr>
              <a:t>environmental impact </a:t>
            </a:r>
            <a:r>
              <a:rPr lang="en-US" sz="2000" dirty="0"/>
              <a:t>of </a:t>
            </a:r>
            <a:r>
              <a:rPr lang="en-US" sz="2000" dirty="0" smtClean="0"/>
              <a:t>packaging: </a:t>
            </a:r>
          </a:p>
          <a:p>
            <a:pPr>
              <a:buFontTx/>
              <a:buChar char="-"/>
            </a:pPr>
            <a:r>
              <a:rPr lang="en-US" sz="2000" dirty="0" smtClean="0"/>
              <a:t>packaging accounts </a:t>
            </a:r>
            <a:r>
              <a:rPr lang="en-US" sz="2000" dirty="0"/>
              <a:t>for </a:t>
            </a:r>
            <a:r>
              <a:rPr lang="en-US" sz="2000" u="sng" dirty="0"/>
              <a:t>less than five percent </a:t>
            </a:r>
            <a:r>
              <a:rPr lang="en-US" sz="2000" u="sng" dirty="0" smtClean="0"/>
              <a:t>of the total </a:t>
            </a:r>
            <a:endParaRPr lang="en-US" sz="2000" u="sng" dirty="0"/>
          </a:p>
          <a:p>
            <a:pPr marL="0" indent="0">
              <a:buNone/>
            </a:pPr>
            <a:r>
              <a:rPr lang="en-US" sz="2000" dirty="0"/>
              <a:t> </a:t>
            </a:r>
            <a:r>
              <a:rPr lang="en-US" sz="2000" dirty="0" smtClean="0"/>
              <a:t>   </a:t>
            </a:r>
            <a:r>
              <a:rPr lang="en-US" sz="2000" u="sng" dirty="0" smtClean="0"/>
              <a:t>environmental </a:t>
            </a:r>
            <a:r>
              <a:rPr lang="en-US" sz="2000" u="sng" dirty="0"/>
              <a:t>impact </a:t>
            </a:r>
            <a:r>
              <a:rPr lang="en-US" sz="2000" dirty="0"/>
              <a:t>of a packet of cold meats or rye </a:t>
            </a:r>
            <a:r>
              <a:rPr lang="en-US" sz="2000" dirty="0" smtClean="0"/>
              <a:t>bread.</a:t>
            </a:r>
          </a:p>
          <a:p>
            <a:endParaRPr lang="en-US" sz="2000" dirty="0"/>
          </a:p>
          <a:p>
            <a:r>
              <a:rPr lang="en-US" sz="2000" dirty="0"/>
              <a:t>Packing product in packaging that are the </a:t>
            </a:r>
            <a:r>
              <a:rPr lang="en-US" sz="2000" b="1" dirty="0">
                <a:solidFill>
                  <a:srgbClr val="009999"/>
                </a:solidFill>
              </a:rPr>
              <a:t>right size </a:t>
            </a:r>
            <a:r>
              <a:rPr lang="en-US" sz="2000" dirty="0"/>
              <a:t>is important. </a:t>
            </a:r>
            <a:endParaRPr lang="en-US" sz="2000" dirty="0" smtClean="0"/>
          </a:p>
          <a:p>
            <a:pPr marL="0" indent="0">
              <a:buNone/>
            </a:pPr>
            <a:r>
              <a:rPr lang="en-US" sz="2000" dirty="0"/>
              <a:t> </a:t>
            </a:r>
            <a:r>
              <a:rPr lang="en-US" sz="2000" dirty="0" smtClean="0"/>
              <a:t>   For</a:t>
            </a:r>
            <a:r>
              <a:rPr lang="en-US" sz="2000" dirty="0"/>
              <a:t> example, if households waste food, this causes climate change and  eutrophication</a:t>
            </a:r>
            <a:r>
              <a:rPr lang="en-US" sz="2000" dirty="0" smtClean="0"/>
              <a:t>.</a:t>
            </a:r>
            <a:r>
              <a:rPr lang="en-US" sz="2000" dirty="0"/>
              <a:t>  </a:t>
            </a:r>
            <a:endParaRPr lang="en-US" sz="2000" dirty="0" smtClean="0"/>
          </a:p>
          <a:p>
            <a:endParaRPr lang="en-US" sz="2000" dirty="0"/>
          </a:p>
          <a:p>
            <a:r>
              <a:rPr lang="en-US" sz="2000" b="1" dirty="0" smtClean="0">
                <a:solidFill>
                  <a:srgbClr val="009999"/>
                </a:solidFill>
              </a:rPr>
              <a:t>Consumer´s role</a:t>
            </a:r>
            <a:r>
              <a:rPr lang="en-US" sz="2000" dirty="0" smtClean="0"/>
              <a:t>: customer can reduce the quantity of waste by buying number of </a:t>
            </a:r>
          </a:p>
          <a:p>
            <a:pPr marL="0" indent="0">
              <a:buNone/>
            </a:pPr>
            <a:r>
              <a:rPr lang="en-US" sz="2000" dirty="0"/>
              <a:t> </a:t>
            </a:r>
            <a:r>
              <a:rPr lang="en-US" sz="2000" dirty="0" smtClean="0"/>
              <a:t>   products </a:t>
            </a:r>
            <a:r>
              <a:rPr lang="en-US" sz="2000" dirty="0"/>
              <a:t>or food products </a:t>
            </a:r>
            <a:r>
              <a:rPr lang="en-US" sz="2000" dirty="0" smtClean="0"/>
              <a:t>based on real need,</a:t>
            </a:r>
            <a:r>
              <a:rPr lang="en-US" sz="2000" dirty="0"/>
              <a:t> you can reduce the quantity of waste</a:t>
            </a:r>
            <a:r>
              <a:rPr lang="en-US" sz="2000" dirty="0" smtClean="0">
                <a:latin typeface="+mj-lt"/>
              </a:rPr>
              <a:t>.</a:t>
            </a:r>
          </a:p>
        </p:txBody>
      </p:sp>
      <p:sp>
        <p:nvSpPr>
          <p:cNvPr id="4" name="TextBox 3"/>
          <p:cNvSpPr txBox="1"/>
          <p:nvPr/>
        </p:nvSpPr>
        <p:spPr>
          <a:xfrm>
            <a:off x="2407640" y="5805082"/>
            <a:ext cx="8744825" cy="1200329"/>
          </a:xfrm>
          <a:prstGeom prst="rect">
            <a:avLst/>
          </a:prstGeom>
          <a:noFill/>
        </p:spPr>
        <p:txBody>
          <a:bodyPr wrap="square" rtlCol="0">
            <a:spAutoFit/>
          </a:bodyPr>
          <a:lstStyle/>
          <a:p>
            <a:r>
              <a:rPr lang="fi-FI" dirty="0" smtClean="0"/>
              <a:t>https</a:t>
            </a:r>
            <a:r>
              <a:rPr lang="fi-FI" dirty="0"/>
              <a:t>://rinkiin.fi/for-households/packaging-and-the-environment-2/</a:t>
            </a:r>
          </a:p>
          <a:p>
            <a:r>
              <a:rPr lang="fi-FI" dirty="0"/>
              <a:t>MTT Raportti 14: Elintarvikkeiden ympäristövaikutukset (2011) (MTT </a:t>
            </a:r>
            <a:r>
              <a:rPr lang="fi-FI" dirty="0" err="1"/>
              <a:t>Agrifood</a:t>
            </a:r>
            <a:r>
              <a:rPr lang="fi-FI" dirty="0"/>
              <a:t> </a:t>
            </a:r>
            <a:r>
              <a:rPr lang="fi-FI" dirty="0" err="1"/>
              <a:t>Research</a:t>
            </a:r>
            <a:r>
              <a:rPr lang="fi-FI" dirty="0"/>
              <a:t> Finland, Report 14: </a:t>
            </a:r>
            <a:r>
              <a:rPr lang="fi-FI" dirty="0" err="1"/>
              <a:t>Environmental</a:t>
            </a:r>
            <a:r>
              <a:rPr lang="fi-FI" dirty="0"/>
              <a:t> </a:t>
            </a:r>
            <a:r>
              <a:rPr lang="fi-FI" dirty="0" err="1"/>
              <a:t>effects</a:t>
            </a:r>
            <a:r>
              <a:rPr lang="fi-FI" dirty="0"/>
              <a:t> of </a:t>
            </a:r>
            <a:r>
              <a:rPr lang="fi-FI" dirty="0" err="1"/>
              <a:t>packing</a:t>
            </a:r>
            <a:r>
              <a:rPr lang="fi-FI" dirty="0"/>
              <a:t> </a:t>
            </a:r>
            <a:r>
              <a:rPr lang="fi-FI" dirty="0" err="1"/>
              <a:t>alternatives</a:t>
            </a:r>
            <a:r>
              <a:rPr lang="fi-FI" dirty="0"/>
              <a:t> of food products, 2011)</a:t>
            </a:r>
          </a:p>
          <a:p>
            <a:endParaRPr lang="fi-FI" dirty="0"/>
          </a:p>
        </p:txBody>
      </p:sp>
      <p:sp>
        <p:nvSpPr>
          <p:cNvPr id="5" name="Rounded Rectangle 4"/>
          <p:cNvSpPr/>
          <p:nvPr/>
        </p:nvSpPr>
        <p:spPr>
          <a:xfrm>
            <a:off x="8699383" y="939567"/>
            <a:ext cx="3305263" cy="250830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b="1" dirty="0" err="1" smtClean="0"/>
              <a:t>Rye</a:t>
            </a:r>
            <a:r>
              <a:rPr lang="fi-FI" b="1" dirty="0" smtClean="0"/>
              <a:t> </a:t>
            </a:r>
            <a:r>
              <a:rPr lang="fi-FI" b="1" dirty="0" err="1" smtClean="0"/>
              <a:t>bread´s</a:t>
            </a:r>
            <a:r>
              <a:rPr lang="fi-FI" b="1" dirty="0" smtClean="0"/>
              <a:t> </a:t>
            </a:r>
            <a:r>
              <a:rPr lang="fi-FI" b="1" dirty="0" err="1" smtClean="0"/>
              <a:t>carbon</a:t>
            </a:r>
            <a:r>
              <a:rPr lang="fi-FI" b="1" dirty="0" smtClean="0"/>
              <a:t> </a:t>
            </a:r>
            <a:r>
              <a:rPr lang="fi-FI" b="1" dirty="0" err="1" smtClean="0"/>
              <a:t>footprint</a:t>
            </a:r>
            <a:r>
              <a:rPr lang="fi-FI" b="1" dirty="0" smtClean="0"/>
              <a:t>:</a:t>
            </a:r>
          </a:p>
          <a:p>
            <a:endParaRPr lang="fi-FI" dirty="0" smtClean="0"/>
          </a:p>
          <a:p>
            <a:r>
              <a:rPr lang="fi-FI" dirty="0" smtClean="0"/>
              <a:t>96-98 % </a:t>
            </a:r>
            <a:r>
              <a:rPr lang="fi-FI" dirty="0" err="1" smtClean="0"/>
              <a:t>production</a:t>
            </a:r>
            <a:r>
              <a:rPr lang="fi-FI" dirty="0" smtClean="0"/>
              <a:t> </a:t>
            </a:r>
            <a:r>
              <a:rPr lang="fi-FI" dirty="0" err="1" smtClean="0"/>
              <a:t>chain</a:t>
            </a:r>
            <a:endParaRPr lang="fi-FI" dirty="0" smtClean="0"/>
          </a:p>
          <a:p>
            <a:endParaRPr lang="fi-FI" dirty="0" smtClean="0"/>
          </a:p>
          <a:p>
            <a:r>
              <a:rPr lang="fi-FI" dirty="0" smtClean="0"/>
              <a:t>2-4 %     </a:t>
            </a:r>
            <a:r>
              <a:rPr lang="fi-FI" dirty="0" err="1" smtClean="0"/>
              <a:t>production</a:t>
            </a:r>
            <a:r>
              <a:rPr lang="fi-FI" dirty="0" smtClean="0"/>
              <a:t> of </a:t>
            </a:r>
            <a:r>
              <a:rPr lang="fi-FI" dirty="0" err="1" smtClean="0"/>
              <a:t>package</a:t>
            </a:r>
            <a:endParaRPr lang="fi-FI" dirty="0" smtClean="0"/>
          </a:p>
          <a:p>
            <a:endParaRPr lang="fi-FI" dirty="0" smtClean="0"/>
          </a:p>
          <a:p>
            <a:r>
              <a:rPr lang="fi-FI" dirty="0" smtClean="0"/>
              <a:t>1-1.5 %  </a:t>
            </a:r>
            <a:r>
              <a:rPr lang="fi-FI" dirty="0" err="1" smtClean="0"/>
              <a:t>packaging</a:t>
            </a:r>
            <a:r>
              <a:rPr lang="fi-FI" dirty="0" smtClean="0"/>
              <a:t> </a:t>
            </a:r>
            <a:r>
              <a:rPr lang="fi-FI" dirty="0" err="1" smtClean="0"/>
              <a:t>waste</a:t>
            </a:r>
            <a:r>
              <a:rPr lang="fi-FI" dirty="0" smtClean="0"/>
              <a:t>   </a:t>
            </a:r>
          </a:p>
          <a:p>
            <a:r>
              <a:rPr lang="fi-FI" dirty="0"/>
              <a:t> </a:t>
            </a:r>
            <a:r>
              <a:rPr lang="fi-FI" dirty="0" smtClean="0"/>
              <a:t>              management</a:t>
            </a:r>
            <a:endParaRPr lang="fi-FI" dirty="0"/>
          </a:p>
        </p:txBody>
      </p:sp>
      <p:sp>
        <p:nvSpPr>
          <p:cNvPr id="6" name="Curved Down Arrow 5"/>
          <p:cNvSpPr/>
          <p:nvPr/>
        </p:nvSpPr>
        <p:spPr>
          <a:xfrm rot="19121864">
            <a:off x="7570791" y="1840005"/>
            <a:ext cx="1051033" cy="405428"/>
          </a:xfrm>
          <a:prstGeom prst="curvedDownArrow">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93714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795" y="101937"/>
            <a:ext cx="10515600" cy="1325563"/>
          </a:xfrm>
        </p:spPr>
        <p:txBody>
          <a:bodyPr>
            <a:normAutofit/>
          </a:bodyPr>
          <a:lstStyle/>
          <a:p>
            <a:r>
              <a:rPr lang="en-US" sz="3600" dirty="0"/>
              <a:t>Packaging maintains product quality</a:t>
            </a:r>
          </a:p>
        </p:txBody>
      </p:sp>
      <p:sp>
        <p:nvSpPr>
          <p:cNvPr id="3" name="Content Placeholder 2"/>
          <p:cNvSpPr>
            <a:spLocks noGrp="1"/>
          </p:cNvSpPr>
          <p:nvPr>
            <p:ph idx="1"/>
          </p:nvPr>
        </p:nvSpPr>
        <p:spPr>
          <a:xfrm>
            <a:off x="895790" y="1209623"/>
            <a:ext cx="10515600" cy="4161289"/>
          </a:xfrm>
        </p:spPr>
        <p:txBody>
          <a:bodyPr>
            <a:noAutofit/>
          </a:bodyPr>
          <a:lstStyle/>
          <a:p>
            <a:pPr>
              <a:spcBef>
                <a:spcPts val="0"/>
              </a:spcBef>
            </a:pPr>
            <a:r>
              <a:rPr lang="en-US" sz="2000" dirty="0" smtClean="0"/>
              <a:t>Packaging </a:t>
            </a:r>
            <a:r>
              <a:rPr lang="en-US" sz="2000" dirty="0"/>
              <a:t>have a </a:t>
            </a:r>
            <a:r>
              <a:rPr lang="en-US" sz="2000" b="1" dirty="0" smtClean="0">
                <a:solidFill>
                  <a:srgbClr val="009999"/>
                </a:solidFill>
              </a:rPr>
              <a:t>beneficial impact </a:t>
            </a:r>
            <a:r>
              <a:rPr lang="en-US" sz="2000" dirty="0" smtClean="0"/>
              <a:t>on </a:t>
            </a:r>
            <a:r>
              <a:rPr lang="en-US" sz="2000" dirty="0"/>
              <a:t>the environment. </a:t>
            </a:r>
          </a:p>
          <a:p>
            <a:pPr marL="0" indent="0">
              <a:spcBef>
                <a:spcPts val="0"/>
              </a:spcBef>
              <a:buNone/>
            </a:pPr>
            <a:r>
              <a:rPr lang="en-US" sz="2000" dirty="0" smtClean="0"/>
              <a:t>    Without </a:t>
            </a:r>
            <a:r>
              <a:rPr lang="en-US" sz="2000" dirty="0"/>
              <a:t>appropriate</a:t>
            </a:r>
            <a:r>
              <a:rPr lang="en-US" sz="2000" dirty="0">
                <a:solidFill>
                  <a:srgbClr val="009999"/>
                </a:solidFill>
              </a:rPr>
              <a:t> </a:t>
            </a:r>
            <a:r>
              <a:rPr lang="en-US" sz="2000" dirty="0"/>
              <a:t>packaging, there would actually be more waste</a:t>
            </a:r>
            <a:r>
              <a:rPr lang="en-US" sz="2000" dirty="0" smtClean="0"/>
              <a:t>.</a:t>
            </a:r>
          </a:p>
          <a:p>
            <a:endParaRPr lang="en-US" sz="2000" dirty="0"/>
          </a:p>
          <a:p>
            <a:pPr>
              <a:spcBef>
                <a:spcPts val="0"/>
              </a:spcBef>
            </a:pPr>
            <a:r>
              <a:rPr lang="en-US" sz="2000" dirty="0"/>
              <a:t>Products are packed </a:t>
            </a:r>
            <a:r>
              <a:rPr lang="en-US" sz="2000" dirty="0" smtClean="0"/>
              <a:t>to </a:t>
            </a:r>
            <a:r>
              <a:rPr lang="en-US" sz="2000" dirty="0"/>
              <a:t>ensure that they remain </a:t>
            </a:r>
            <a:r>
              <a:rPr lang="en-US" sz="2000" b="1" dirty="0">
                <a:solidFill>
                  <a:srgbClr val="009999"/>
                </a:solidFill>
              </a:rPr>
              <a:t>undamaged</a:t>
            </a:r>
            <a:r>
              <a:rPr lang="en-US" sz="2000" dirty="0"/>
              <a:t> and </a:t>
            </a:r>
            <a:endParaRPr lang="en-US" sz="2000" dirty="0" smtClean="0"/>
          </a:p>
          <a:p>
            <a:pPr marL="0" indent="0">
              <a:spcBef>
                <a:spcPts val="0"/>
              </a:spcBef>
              <a:buNone/>
            </a:pPr>
            <a:r>
              <a:rPr lang="en-US" sz="2000" dirty="0"/>
              <a:t> </a:t>
            </a:r>
            <a:r>
              <a:rPr lang="en-US" sz="2000" dirty="0" smtClean="0"/>
              <a:t>   retain </a:t>
            </a:r>
            <a:r>
              <a:rPr lang="en-US" sz="2000" dirty="0"/>
              <a:t>their good quality from the factory to the end user. </a:t>
            </a:r>
            <a:endParaRPr lang="en-US" sz="2000" dirty="0" smtClean="0"/>
          </a:p>
          <a:p>
            <a:endParaRPr lang="en-US" sz="2000" dirty="0" smtClean="0"/>
          </a:p>
          <a:p>
            <a:pPr>
              <a:spcBef>
                <a:spcPts val="0"/>
              </a:spcBef>
            </a:pPr>
            <a:r>
              <a:rPr lang="en-US" sz="2000" dirty="0"/>
              <a:t>I</a:t>
            </a:r>
            <a:r>
              <a:rPr lang="en-US" sz="2000" dirty="0" smtClean="0"/>
              <a:t>f </a:t>
            </a:r>
            <a:r>
              <a:rPr lang="en-US" sz="2000" dirty="0"/>
              <a:t>a food product was </a:t>
            </a:r>
            <a:r>
              <a:rPr lang="en-US" sz="2000" b="1" dirty="0" smtClean="0">
                <a:solidFill>
                  <a:srgbClr val="009999"/>
                </a:solidFill>
              </a:rPr>
              <a:t>not packed properly </a:t>
            </a:r>
            <a:r>
              <a:rPr lang="en-US" sz="2000" dirty="0" smtClean="0"/>
              <a:t>and </a:t>
            </a:r>
            <a:r>
              <a:rPr lang="en-US" sz="2000" dirty="0"/>
              <a:t>it went bad before </a:t>
            </a:r>
            <a:endParaRPr lang="en-US" sz="2000" dirty="0" smtClean="0"/>
          </a:p>
          <a:p>
            <a:pPr marL="0" indent="0">
              <a:spcBef>
                <a:spcPts val="0"/>
              </a:spcBef>
              <a:buNone/>
            </a:pPr>
            <a:r>
              <a:rPr lang="en-US" sz="2000" dirty="0"/>
              <a:t> </a:t>
            </a:r>
            <a:r>
              <a:rPr lang="en-US" sz="2000" dirty="0" smtClean="0"/>
              <a:t>   it </a:t>
            </a:r>
            <a:r>
              <a:rPr lang="en-US" sz="2000" dirty="0"/>
              <a:t>was used, the energy and materials used in its production </a:t>
            </a:r>
            <a:endParaRPr lang="en-US" sz="2000" dirty="0" smtClean="0"/>
          </a:p>
          <a:p>
            <a:pPr marL="0" indent="0">
              <a:spcBef>
                <a:spcPts val="0"/>
              </a:spcBef>
              <a:buNone/>
            </a:pPr>
            <a:r>
              <a:rPr lang="en-US" sz="2000" dirty="0"/>
              <a:t> </a:t>
            </a:r>
            <a:r>
              <a:rPr lang="en-US" sz="2000" dirty="0" smtClean="0"/>
              <a:t>   would </a:t>
            </a:r>
            <a:r>
              <a:rPr lang="en-US" sz="2000" dirty="0"/>
              <a:t>be </a:t>
            </a:r>
            <a:r>
              <a:rPr lang="en-US" sz="2000" b="1" dirty="0">
                <a:solidFill>
                  <a:srgbClr val="009999"/>
                </a:solidFill>
              </a:rPr>
              <a:t>completely wasted</a:t>
            </a:r>
            <a:r>
              <a:rPr lang="en-US" sz="2000" dirty="0" smtClean="0"/>
              <a:t>.</a:t>
            </a:r>
          </a:p>
          <a:p>
            <a:endParaRPr lang="en-US" sz="2000" dirty="0" smtClean="0"/>
          </a:p>
          <a:p>
            <a:r>
              <a:rPr lang="en-US" sz="2000" dirty="0" smtClean="0"/>
              <a:t>Packaging </a:t>
            </a:r>
            <a:r>
              <a:rPr lang="en-US" sz="2000" dirty="0"/>
              <a:t>also </a:t>
            </a:r>
            <a:r>
              <a:rPr lang="en-US" sz="2000" b="1" dirty="0">
                <a:solidFill>
                  <a:srgbClr val="009999"/>
                </a:solidFill>
              </a:rPr>
              <a:t>protects the environment from the content</a:t>
            </a:r>
            <a:r>
              <a:rPr lang="en-US" sz="2000" dirty="0"/>
              <a:t>. It is important to pack substances such as chemicals and gases in appropriate packaging so that they can be transported and stored </a:t>
            </a:r>
            <a:r>
              <a:rPr lang="en-US" sz="2000" dirty="0" smtClean="0"/>
              <a:t>safely.</a:t>
            </a:r>
          </a:p>
          <a:p>
            <a:endParaRPr lang="en-US" sz="2400" dirty="0">
              <a:latin typeface="+mj-lt"/>
            </a:endParaRPr>
          </a:p>
          <a:p>
            <a:endParaRPr lang="en-US" sz="2400" dirty="0" smtClean="0">
              <a:latin typeface="+mj-lt"/>
            </a:endParaRPr>
          </a:p>
          <a:p>
            <a:pPr marL="2743200" lvl="6" indent="0">
              <a:buNone/>
            </a:pPr>
            <a:r>
              <a:rPr lang="en-US" dirty="0"/>
              <a:t>https://rinkiin.fi/for-households/packaging-and-the-environment-2/</a:t>
            </a:r>
          </a:p>
          <a:p>
            <a:pPr marL="2743200" lvl="6" indent="0">
              <a:buNone/>
            </a:pPr>
            <a:endParaRPr lang="en-US" dirty="0">
              <a:latin typeface="+mj-lt"/>
            </a:endParaRPr>
          </a:p>
        </p:txBody>
      </p:sp>
      <p:pic>
        <p:nvPicPr>
          <p:cNvPr id="4" name="Picture 3"/>
          <p:cNvPicPr>
            <a:picLocks noChangeAspect="1"/>
          </p:cNvPicPr>
          <p:nvPr/>
        </p:nvPicPr>
        <p:blipFill>
          <a:blip r:embed="rId2"/>
          <a:stretch>
            <a:fillRect/>
          </a:stretch>
        </p:blipFill>
        <p:spPr>
          <a:xfrm>
            <a:off x="9488547" y="117171"/>
            <a:ext cx="2543886" cy="3158689"/>
          </a:xfrm>
          <a:prstGeom prst="rect">
            <a:avLst/>
          </a:prstGeom>
        </p:spPr>
      </p:pic>
      <p:sp>
        <p:nvSpPr>
          <p:cNvPr id="5" name="TextBox 4"/>
          <p:cNvSpPr txBox="1"/>
          <p:nvPr/>
        </p:nvSpPr>
        <p:spPr>
          <a:xfrm>
            <a:off x="9513450" y="3291094"/>
            <a:ext cx="2897080" cy="1077218"/>
          </a:xfrm>
          <a:prstGeom prst="rect">
            <a:avLst/>
          </a:prstGeom>
          <a:noFill/>
        </p:spPr>
        <p:txBody>
          <a:bodyPr wrap="square" rtlCol="0">
            <a:spAutoFit/>
          </a:bodyPr>
          <a:lstStyle/>
          <a:p>
            <a:r>
              <a:rPr lang="fi-FI" sz="1600" dirty="0" smtClean="0"/>
              <a:t>Photo: JOSPAK food </a:t>
            </a:r>
            <a:r>
              <a:rPr lang="fi-FI" sz="1600" dirty="0" err="1" smtClean="0"/>
              <a:t>package</a:t>
            </a:r>
            <a:endParaRPr lang="fi-FI" sz="1600" dirty="0" smtClean="0"/>
          </a:p>
          <a:p>
            <a:r>
              <a:rPr lang="fi-FI" sz="1600" dirty="0" err="1" smtClean="0"/>
              <a:t>reduces</a:t>
            </a:r>
            <a:r>
              <a:rPr lang="fi-FI" sz="1600" dirty="0" smtClean="0"/>
              <a:t> 85 % </a:t>
            </a:r>
            <a:r>
              <a:rPr lang="fi-FI" sz="1600" dirty="0" err="1" smtClean="0"/>
              <a:t>plastics</a:t>
            </a:r>
            <a:r>
              <a:rPr lang="fi-FI" sz="1600" dirty="0" smtClean="0"/>
              <a:t> </a:t>
            </a:r>
            <a:r>
              <a:rPr lang="fi-FI" sz="1600" dirty="0" err="1" smtClean="0"/>
              <a:t>use</a:t>
            </a:r>
            <a:r>
              <a:rPr lang="fi-FI" sz="1600" dirty="0" smtClean="0"/>
              <a:t>.</a:t>
            </a:r>
          </a:p>
          <a:p>
            <a:r>
              <a:rPr lang="fi-FI" sz="1600" dirty="0" err="1" smtClean="0"/>
              <a:t>Renewable</a:t>
            </a:r>
            <a:r>
              <a:rPr lang="fi-FI" sz="1600" dirty="0" smtClean="0"/>
              <a:t> and </a:t>
            </a:r>
            <a:r>
              <a:rPr lang="fi-FI" sz="1600" dirty="0" err="1" smtClean="0"/>
              <a:t>recyclable</a:t>
            </a:r>
            <a:r>
              <a:rPr lang="fi-FI" sz="1600" dirty="0" smtClean="0"/>
              <a:t>.</a:t>
            </a:r>
          </a:p>
          <a:p>
            <a:r>
              <a:rPr lang="fi-FI" sz="1600" dirty="0" smtClean="0"/>
              <a:t>Annemari Sinikorpi JAMK </a:t>
            </a:r>
            <a:endParaRPr lang="fi-FI" sz="1600" dirty="0"/>
          </a:p>
        </p:txBody>
      </p:sp>
    </p:spTree>
    <p:extLst>
      <p:ext uri="{BB962C8B-B14F-4D97-AF65-F5344CB8AC3E}">
        <p14:creationId xmlns:p14="http://schemas.microsoft.com/office/powerpoint/2010/main" val="3054084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159" y="84960"/>
            <a:ext cx="10515600" cy="1325563"/>
          </a:xfrm>
        </p:spPr>
        <p:txBody>
          <a:bodyPr>
            <a:normAutofit/>
          </a:bodyPr>
          <a:lstStyle/>
          <a:p>
            <a:r>
              <a:rPr lang="fi-FI" sz="3600" dirty="0" err="1" smtClean="0"/>
              <a:t>Functions</a:t>
            </a:r>
            <a:r>
              <a:rPr lang="fi-FI" sz="3600" dirty="0" smtClean="0"/>
              <a:t> of </a:t>
            </a:r>
            <a:r>
              <a:rPr lang="fi-FI" sz="3600" dirty="0" err="1" smtClean="0"/>
              <a:t>package</a:t>
            </a:r>
            <a:endParaRPr lang="fi-FI" sz="3600" dirty="0"/>
          </a:p>
        </p:txBody>
      </p:sp>
      <p:sp>
        <p:nvSpPr>
          <p:cNvPr id="4" name="Footer Placeholder 3"/>
          <p:cNvSpPr>
            <a:spLocks noGrp="1"/>
          </p:cNvSpPr>
          <p:nvPr>
            <p:ph type="ftr" sz="quarter" idx="11"/>
          </p:nvPr>
        </p:nvSpPr>
        <p:spPr>
          <a:xfrm>
            <a:off x="4145133" y="6228182"/>
            <a:ext cx="4114800" cy="365125"/>
          </a:xfrm>
        </p:spPr>
        <p:txBody>
          <a:bodyPr/>
          <a:lstStyle/>
          <a:p>
            <a:r>
              <a:rPr lang="fi-FI" sz="1800" dirty="0" err="1">
                <a:solidFill>
                  <a:schemeClr val="tx1"/>
                </a:solidFill>
              </a:rPr>
              <a:t>Emmet</a:t>
            </a:r>
            <a:r>
              <a:rPr lang="fi-FI" sz="1800" dirty="0">
                <a:solidFill>
                  <a:schemeClr val="tx1"/>
                </a:solidFill>
              </a:rPr>
              <a:t> &amp; </a:t>
            </a:r>
            <a:r>
              <a:rPr lang="fi-FI" sz="1800" dirty="0" err="1">
                <a:solidFill>
                  <a:schemeClr val="tx1"/>
                </a:solidFill>
              </a:rPr>
              <a:t>Sood</a:t>
            </a:r>
            <a:r>
              <a:rPr lang="fi-FI" sz="1800" dirty="0">
                <a:solidFill>
                  <a:schemeClr val="tx1"/>
                </a:solidFill>
              </a:rPr>
              <a:t> 2010, 140</a:t>
            </a:r>
          </a:p>
          <a:p>
            <a:endParaRPr lang="fi-FI" dirty="0">
              <a:solidFill>
                <a:schemeClr val="tx1"/>
              </a:solidFill>
            </a:endParaRPr>
          </a:p>
        </p:txBody>
      </p:sp>
      <p:pic>
        <p:nvPicPr>
          <p:cNvPr id="5" name="Picture 4"/>
          <p:cNvPicPr>
            <a:picLocks noChangeAspect="1"/>
          </p:cNvPicPr>
          <p:nvPr/>
        </p:nvPicPr>
        <p:blipFill>
          <a:blip r:embed="rId2"/>
          <a:stretch>
            <a:fillRect/>
          </a:stretch>
        </p:blipFill>
        <p:spPr>
          <a:xfrm>
            <a:off x="2561440" y="1058035"/>
            <a:ext cx="7282186" cy="4295672"/>
          </a:xfrm>
          <a:prstGeom prst="rect">
            <a:avLst/>
          </a:prstGeom>
        </p:spPr>
      </p:pic>
      <p:sp>
        <p:nvSpPr>
          <p:cNvPr id="3" name="TextBox 2"/>
          <p:cNvSpPr txBox="1"/>
          <p:nvPr/>
        </p:nvSpPr>
        <p:spPr>
          <a:xfrm>
            <a:off x="433058" y="1323142"/>
            <a:ext cx="3972562" cy="1200329"/>
          </a:xfrm>
          <a:prstGeom prst="rect">
            <a:avLst/>
          </a:prstGeom>
          <a:noFill/>
        </p:spPr>
        <p:txBody>
          <a:bodyPr wrap="none" rtlCol="0">
            <a:spAutoFit/>
          </a:bodyPr>
          <a:lstStyle/>
          <a:p>
            <a:r>
              <a:rPr lang="fi-FI" sz="2400" dirty="0"/>
              <a:t> </a:t>
            </a:r>
            <a:r>
              <a:rPr lang="fi-FI" sz="2400" dirty="0" smtClean="0"/>
              <a:t>   </a:t>
            </a:r>
            <a:r>
              <a:rPr lang="fi-FI" sz="2400" dirty="0" err="1" smtClean="0"/>
              <a:t>Package</a:t>
            </a:r>
            <a:r>
              <a:rPr lang="fi-FI" sz="2400" dirty="0" smtClean="0"/>
              <a:t> </a:t>
            </a:r>
            <a:r>
              <a:rPr lang="fi-FI" sz="2400" dirty="0" err="1" smtClean="0"/>
              <a:t>needs</a:t>
            </a:r>
            <a:r>
              <a:rPr lang="fi-FI" sz="2400" dirty="0" smtClean="0"/>
              <a:t> to :</a:t>
            </a:r>
          </a:p>
          <a:p>
            <a:pPr marL="285750" indent="-285750">
              <a:buFontTx/>
              <a:buChar char="-"/>
            </a:pPr>
            <a:r>
              <a:rPr lang="fi-FI" sz="2400" dirty="0" err="1" smtClean="0"/>
              <a:t>fulfill</a:t>
            </a:r>
            <a:r>
              <a:rPr lang="fi-FI" sz="2400" dirty="0" smtClean="0"/>
              <a:t> </a:t>
            </a:r>
            <a:r>
              <a:rPr lang="fi-FI" sz="2400" dirty="0" err="1" smtClean="0"/>
              <a:t>logistics</a:t>
            </a:r>
            <a:r>
              <a:rPr lang="fi-FI" sz="2400" dirty="0"/>
              <a:t> </a:t>
            </a:r>
            <a:r>
              <a:rPr lang="fi-FI" sz="2400" dirty="0" err="1" smtClean="0"/>
              <a:t>reguirements</a:t>
            </a:r>
            <a:r>
              <a:rPr lang="fi-FI" sz="2400" dirty="0" smtClean="0"/>
              <a:t> </a:t>
            </a:r>
          </a:p>
          <a:p>
            <a:pPr marL="285750" indent="-285750">
              <a:buFontTx/>
              <a:buChar char="-"/>
            </a:pPr>
            <a:r>
              <a:rPr lang="fi-FI" sz="2400" dirty="0" err="1" smtClean="0"/>
              <a:t>enhance</a:t>
            </a:r>
            <a:r>
              <a:rPr lang="fi-FI" sz="2400" dirty="0" smtClean="0"/>
              <a:t> </a:t>
            </a:r>
            <a:r>
              <a:rPr lang="fi-FI" sz="2400" dirty="0" err="1" smtClean="0"/>
              <a:t>the</a:t>
            </a:r>
            <a:r>
              <a:rPr lang="fi-FI" sz="2400" dirty="0" smtClean="0"/>
              <a:t> </a:t>
            </a:r>
            <a:r>
              <a:rPr lang="fi-FI" sz="2400" dirty="0" err="1" smtClean="0"/>
              <a:t>sales</a:t>
            </a:r>
            <a:endParaRPr lang="fi-FI" sz="2400" dirty="0"/>
          </a:p>
        </p:txBody>
      </p:sp>
      <p:sp>
        <p:nvSpPr>
          <p:cNvPr id="6" name="Curved Up Arrow 5"/>
          <p:cNvSpPr/>
          <p:nvPr/>
        </p:nvSpPr>
        <p:spPr>
          <a:xfrm rot="1763113">
            <a:off x="1353644" y="3005906"/>
            <a:ext cx="1480650" cy="60767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7" name="Picture 6"/>
          <p:cNvPicPr>
            <a:picLocks noChangeAspect="1"/>
          </p:cNvPicPr>
          <p:nvPr/>
        </p:nvPicPr>
        <p:blipFill>
          <a:blip r:embed="rId3"/>
          <a:stretch>
            <a:fillRect/>
          </a:stretch>
        </p:blipFill>
        <p:spPr>
          <a:xfrm>
            <a:off x="10393007" y="84960"/>
            <a:ext cx="1579001" cy="4596782"/>
          </a:xfrm>
          <a:prstGeom prst="rect">
            <a:avLst/>
          </a:prstGeom>
        </p:spPr>
      </p:pic>
      <p:sp>
        <p:nvSpPr>
          <p:cNvPr id="8" name="Rectangle 7"/>
          <p:cNvSpPr/>
          <p:nvPr/>
        </p:nvSpPr>
        <p:spPr>
          <a:xfrm>
            <a:off x="10393007" y="4753542"/>
            <a:ext cx="1798993" cy="1200329"/>
          </a:xfrm>
          <a:prstGeom prst="rect">
            <a:avLst/>
          </a:prstGeom>
        </p:spPr>
        <p:txBody>
          <a:bodyPr wrap="square">
            <a:spAutoFit/>
          </a:bodyPr>
          <a:lstStyle/>
          <a:p>
            <a:r>
              <a:rPr lang="en-US" dirty="0"/>
              <a:t>Photo: Grouped </a:t>
            </a:r>
          </a:p>
          <a:p>
            <a:r>
              <a:rPr lang="en-US" dirty="0" smtClean="0"/>
              <a:t>package can </a:t>
            </a:r>
          </a:p>
          <a:p>
            <a:r>
              <a:rPr lang="en-US" dirty="0" smtClean="0"/>
              <a:t>enhance sales.</a:t>
            </a:r>
          </a:p>
          <a:p>
            <a:r>
              <a:rPr lang="en-US" dirty="0" smtClean="0"/>
              <a:t>Soile Kallinen </a:t>
            </a:r>
            <a:endParaRPr lang="en-US" dirty="0"/>
          </a:p>
        </p:txBody>
      </p:sp>
    </p:spTree>
    <p:extLst>
      <p:ext uri="{BB962C8B-B14F-4D97-AF65-F5344CB8AC3E}">
        <p14:creationId xmlns:p14="http://schemas.microsoft.com/office/powerpoint/2010/main" val="3285360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79908" y="2603641"/>
            <a:ext cx="9348106" cy="1915204"/>
          </a:xfrm>
        </p:spPr>
        <p:txBody>
          <a:bodyPr>
            <a:normAutofit fontScale="90000"/>
          </a:bodyPr>
          <a:lstStyle/>
          <a:p>
            <a:pPr algn="ctr"/>
            <a:r>
              <a:rPr lang="fi-FI" dirty="0" err="1" smtClean="0"/>
              <a:t>Environmental</a:t>
            </a:r>
            <a:r>
              <a:rPr lang="fi-FI" dirty="0" smtClean="0"/>
              <a:t/>
            </a:r>
            <a:br>
              <a:rPr lang="fi-FI" dirty="0" smtClean="0"/>
            </a:br>
            <a:r>
              <a:rPr lang="fi-FI" dirty="0" err="1" smtClean="0"/>
              <a:t>impact</a:t>
            </a:r>
            <a:r>
              <a:rPr lang="fi-FI" dirty="0" smtClean="0"/>
              <a:t> of </a:t>
            </a:r>
            <a:r>
              <a:rPr lang="fi-FI" dirty="0" err="1" smtClean="0"/>
              <a:t>packaging</a:t>
            </a:r>
            <a:r>
              <a:rPr lang="fi-FI" dirty="0" smtClean="0"/>
              <a:t>:</a:t>
            </a:r>
            <a:br>
              <a:rPr lang="fi-FI" dirty="0" smtClean="0"/>
            </a:br>
            <a:r>
              <a:rPr lang="fi-FI" dirty="0" err="1" smtClean="0"/>
              <a:t>beverage</a:t>
            </a:r>
            <a:r>
              <a:rPr lang="fi-FI" dirty="0" smtClean="0"/>
              <a:t> </a:t>
            </a:r>
            <a:r>
              <a:rPr lang="fi-FI" dirty="0" err="1" smtClean="0"/>
              <a:t>packages</a:t>
            </a:r>
            <a:endParaRPr lang="fi-FI" dirty="0"/>
          </a:p>
        </p:txBody>
      </p:sp>
    </p:spTree>
    <p:extLst>
      <p:ext uri="{BB962C8B-B14F-4D97-AF65-F5344CB8AC3E}">
        <p14:creationId xmlns:p14="http://schemas.microsoft.com/office/powerpoint/2010/main" val="3035566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87" y="42231"/>
            <a:ext cx="11386351" cy="1325563"/>
          </a:xfrm>
        </p:spPr>
        <p:txBody>
          <a:bodyPr>
            <a:normAutofit/>
          </a:bodyPr>
          <a:lstStyle/>
          <a:p>
            <a:r>
              <a:rPr lang="fi-FI" sz="3600" dirty="0" err="1" smtClean="0"/>
              <a:t>Material</a:t>
            </a:r>
            <a:r>
              <a:rPr lang="fi-FI" sz="3600" dirty="0" smtClean="0"/>
              <a:t> </a:t>
            </a:r>
            <a:r>
              <a:rPr lang="fi-FI" sz="3600" dirty="0" err="1" smtClean="0"/>
              <a:t>inputs</a:t>
            </a:r>
            <a:r>
              <a:rPr lang="fi-FI" sz="3600" dirty="0" smtClean="0"/>
              <a:t> </a:t>
            </a:r>
            <a:r>
              <a:rPr lang="fi-FI" sz="3600" dirty="0" err="1" smtClean="0"/>
              <a:t>during</a:t>
            </a:r>
            <a:r>
              <a:rPr lang="fi-FI" sz="3600" dirty="0" smtClean="0"/>
              <a:t> </a:t>
            </a:r>
            <a:r>
              <a:rPr lang="fi-FI" sz="3600" dirty="0" err="1" smtClean="0"/>
              <a:t>the</a:t>
            </a:r>
            <a:r>
              <a:rPr lang="fi-FI" sz="3600" dirty="0" smtClean="0"/>
              <a:t> </a:t>
            </a:r>
            <a:r>
              <a:rPr lang="fi-FI" sz="3600" dirty="0" err="1" smtClean="0"/>
              <a:t>product´s</a:t>
            </a:r>
            <a:r>
              <a:rPr lang="fi-FI" sz="3600" dirty="0" smtClean="0"/>
              <a:t> </a:t>
            </a:r>
            <a:r>
              <a:rPr lang="fi-FI" sz="3600" dirty="0" err="1" smtClean="0"/>
              <a:t>lifecycle</a:t>
            </a:r>
            <a:r>
              <a:rPr lang="fi-FI" sz="3600" dirty="0" smtClean="0"/>
              <a:t>- </a:t>
            </a:r>
            <a:r>
              <a:rPr lang="fi-FI" sz="3600" dirty="0" err="1" smtClean="0"/>
              <a:t>milk</a:t>
            </a:r>
            <a:endParaRPr lang="fi-FI" sz="3600" dirty="0"/>
          </a:p>
        </p:txBody>
      </p:sp>
      <p:sp>
        <p:nvSpPr>
          <p:cNvPr id="4" name="Footer Placeholder 3"/>
          <p:cNvSpPr>
            <a:spLocks noGrp="1"/>
          </p:cNvSpPr>
          <p:nvPr>
            <p:ph type="ftr" sz="quarter" idx="11"/>
          </p:nvPr>
        </p:nvSpPr>
        <p:spPr>
          <a:xfrm>
            <a:off x="2086253" y="5762750"/>
            <a:ext cx="9418468" cy="858332"/>
          </a:xfrm>
        </p:spPr>
        <p:txBody>
          <a:bodyPr/>
          <a:lstStyle/>
          <a:p>
            <a:pPr algn="l"/>
            <a:r>
              <a:rPr lang="fi-FI" sz="2400" dirty="0" err="1" smtClean="0">
                <a:solidFill>
                  <a:schemeClr val="tx1"/>
                </a:solidFill>
              </a:rPr>
              <a:t>Consumption</a:t>
            </a:r>
            <a:r>
              <a:rPr lang="fi-FI" sz="2400" dirty="0" smtClean="0">
                <a:solidFill>
                  <a:schemeClr val="tx1"/>
                </a:solidFill>
              </a:rPr>
              <a:t> of </a:t>
            </a:r>
            <a:r>
              <a:rPr lang="fi-FI" sz="2400" dirty="0" err="1" smtClean="0">
                <a:solidFill>
                  <a:schemeClr val="tx1"/>
                </a:solidFill>
              </a:rPr>
              <a:t>natural</a:t>
            </a:r>
            <a:r>
              <a:rPr lang="fi-FI" sz="2400" dirty="0" smtClean="0">
                <a:solidFill>
                  <a:schemeClr val="tx1"/>
                </a:solidFill>
              </a:rPr>
              <a:t> </a:t>
            </a:r>
            <a:r>
              <a:rPr lang="fi-FI" sz="2400" dirty="0" err="1" smtClean="0">
                <a:solidFill>
                  <a:schemeClr val="tx1"/>
                </a:solidFill>
              </a:rPr>
              <a:t>resources</a:t>
            </a:r>
            <a:r>
              <a:rPr lang="fi-FI" sz="2400" dirty="0" smtClean="0">
                <a:solidFill>
                  <a:schemeClr val="tx1"/>
                </a:solidFill>
              </a:rPr>
              <a:t> </a:t>
            </a:r>
            <a:r>
              <a:rPr lang="fi-FI" sz="2400" dirty="0" err="1" smtClean="0">
                <a:solidFill>
                  <a:schemeClr val="tx1"/>
                </a:solidFill>
              </a:rPr>
              <a:t>during</a:t>
            </a:r>
            <a:r>
              <a:rPr lang="fi-FI" sz="2400" dirty="0" smtClean="0">
                <a:solidFill>
                  <a:schemeClr val="tx1"/>
                </a:solidFill>
              </a:rPr>
              <a:t> </a:t>
            </a:r>
            <a:r>
              <a:rPr lang="fi-FI" sz="2400" dirty="0" err="1" smtClean="0">
                <a:solidFill>
                  <a:schemeClr val="tx1"/>
                </a:solidFill>
              </a:rPr>
              <a:t>the</a:t>
            </a:r>
            <a:r>
              <a:rPr lang="fi-FI" sz="2400" dirty="0" smtClean="0">
                <a:solidFill>
                  <a:schemeClr val="tx1"/>
                </a:solidFill>
              </a:rPr>
              <a:t> life </a:t>
            </a:r>
            <a:r>
              <a:rPr lang="fi-FI" sz="2400" dirty="0" err="1" smtClean="0">
                <a:solidFill>
                  <a:schemeClr val="tx1"/>
                </a:solidFill>
              </a:rPr>
              <a:t>cycle</a:t>
            </a:r>
            <a:r>
              <a:rPr lang="fi-FI" sz="2400" dirty="0" smtClean="0">
                <a:solidFill>
                  <a:schemeClr val="tx1"/>
                </a:solidFill>
              </a:rPr>
              <a:t>, 1 </a:t>
            </a:r>
            <a:r>
              <a:rPr lang="fi-FI" sz="2400" dirty="0" err="1" smtClean="0">
                <a:solidFill>
                  <a:schemeClr val="tx1"/>
                </a:solidFill>
              </a:rPr>
              <a:t>litre</a:t>
            </a:r>
            <a:r>
              <a:rPr lang="fi-FI" sz="2400" dirty="0" smtClean="0">
                <a:solidFill>
                  <a:schemeClr val="tx1"/>
                </a:solidFill>
              </a:rPr>
              <a:t> of </a:t>
            </a:r>
            <a:r>
              <a:rPr lang="fi-FI" sz="2400" dirty="0" err="1" smtClean="0">
                <a:solidFill>
                  <a:schemeClr val="tx1"/>
                </a:solidFill>
              </a:rPr>
              <a:t>milk</a:t>
            </a:r>
            <a:r>
              <a:rPr lang="fi-FI" sz="1800" dirty="0">
                <a:solidFill>
                  <a:schemeClr val="tx1"/>
                </a:solidFill>
              </a:rPr>
              <a:t>	</a:t>
            </a:r>
            <a:endParaRPr lang="fi-FI" sz="1800" dirty="0" smtClean="0">
              <a:solidFill>
                <a:schemeClr val="tx1"/>
              </a:solidFill>
            </a:endParaRPr>
          </a:p>
          <a:p>
            <a:pPr algn="l"/>
            <a:endParaRPr lang="fi-FI" sz="1800" dirty="0" smtClean="0">
              <a:solidFill>
                <a:schemeClr val="tx1"/>
              </a:solidFill>
            </a:endParaRPr>
          </a:p>
          <a:p>
            <a:pPr algn="l"/>
            <a:r>
              <a:rPr lang="fi-FI" sz="1800" dirty="0" err="1" smtClean="0">
                <a:solidFill>
                  <a:schemeClr val="tx1"/>
                </a:solidFill>
              </a:rPr>
              <a:t>Source</a:t>
            </a:r>
            <a:r>
              <a:rPr lang="fi-FI" sz="1800" dirty="0" smtClean="0">
                <a:solidFill>
                  <a:schemeClr val="tx1"/>
                </a:solidFill>
              </a:rPr>
              <a:t>: </a:t>
            </a:r>
            <a:r>
              <a:rPr lang="fi-FI" sz="1800" dirty="0">
                <a:solidFill>
                  <a:schemeClr val="tx1"/>
                </a:solidFill>
              </a:rPr>
              <a:t>R. Hämäläinen 2002: Maitotölkin jätehuollon eri käsittelyvaihtoehtojen materiaalipanokset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86866645"/>
              </p:ext>
            </p:extLst>
          </p:nvPr>
        </p:nvGraphicFramePr>
        <p:xfrm>
          <a:off x="616259" y="1160817"/>
          <a:ext cx="10515600" cy="41608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75893" y="2243785"/>
            <a:ext cx="3084873" cy="3170099"/>
          </a:xfrm>
          <a:prstGeom prst="rect">
            <a:avLst/>
          </a:prstGeom>
          <a:noFill/>
        </p:spPr>
        <p:txBody>
          <a:bodyPr wrap="square" rtlCol="0">
            <a:spAutoFit/>
          </a:bodyPr>
          <a:lstStyle/>
          <a:p>
            <a:pPr marL="285750" indent="-285750">
              <a:buFontTx/>
              <a:buChar char="-"/>
            </a:pPr>
            <a:r>
              <a:rPr lang="fi-FI" sz="2000" dirty="0" smtClean="0"/>
              <a:t>One </a:t>
            </a:r>
            <a:r>
              <a:rPr lang="fi-FI" sz="2000" dirty="0" err="1" smtClean="0"/>
              <a:t>package</a:t>
            </a:r>
            <a:r>
              <a:rPr lang="fi-FI" sz="2000" dirty="0" smtClean="0"/>
              <a:t> of (1 </a:t>
            </a:r>
            <a:r>
              <a:rPr lang="fi-FI" sz="2000" dirty="0" err="1" smtClean="0"/>
              <a:t>litre</a:t>
            </a:r>
            <a:r>
              <a:rPr lang="fi-FI" sz="2000" dirty="0" smtClean="0"/>
              <a:t> of </a:t>
            </a:r>
            <a:r>
              <a:rPr lang="fi-FI" sz="2000" dirty="0" err="1" smtClean="0"/>
              <a:t>milk</a:t>
            </a:r>
            <a:r>
              <a:rPr lang="fi-FI" sz="2000" dirty="0" smtClean="0"/>
              <a:t>) </a:t>
            </a:r>
            <a:r>
              <a:rPr lang="fi-FI" sz="2000" dirty="0" err="1" smtClean="0"/>
              <a:t>weights</a:t>
            </a:r>
            <a:r>
              <a:rPr lang="fi-FI" sz="2000" dirty="0" smtClean="0"/>
              <a:t> 30 </a:t>
            </a:r>
            <a:r>
              <a:rPr lang="fi-FI" sz="2000" dirty="0" err="1" smtClean="0"/>
              <a:t>grams</a:t>
            </a:r>
            <a:r>
              <a:rPr lang="fi-FI" sz="2000" dirty="0" smtClean="0"/>
              <a:t>.</a:t>
            </a:r>
          </a:p>
          <a:p>
            <a:pPr marL="285750" indent="-285750">
              <a:buFontTx/>
              <a:buChar char="-"/>
            </a:pPr>
            <a:r>
              <a:rPr lang="fi-FI" sz="2000" dirty="0" err="1"/>
              <a:t>P</a:t>
            </a:r>
            <a:r>
              <a:rPr lang="fi-FI" sz="2000" dirty="0" err="1" smtClean="0"/>
              <a:t>ackaging</a:t>
            </a:r>
            <a:r>
              <a:rPr lang="fi-FI" sz="2000" dirty="0" smtClean="0"/>
              <a:t> </a:t>
            </a:r>
            <a:r>
              <a:rPr lang="fi-FI" sz="2000" dirty="0" err="1" smtClean="0"/>
              <a:t>production</a:t>
            </a:r>
            <a:r>
              <a:rPr lang="fi-FI" sz="2000" dirty="0" smtClean="0"/>
              <a:t> and </a:t>
            </a:r>
            <a:r>
              <a:rPr lang="fi-FI" sz="2000" dirty="0" err="1" smtClean="0"/>
              <a:t>waste</a:t>
            </a:r>
            <a:r>
              <a:rPr lang="fi-FI" sz="2000" dirty="0" smtClean="0"/>
              <a:t> </a:t>
            </a:r>
            <a:r>
              <a:rPr lang="fi-FI" sz="2000" dirty="0" err="1" smtClean="0"/>
              <a:t>treatment</a:t>
            </a:r>
            <a:r>
              <a:rPr lang="fi-FI" sz="2000" dirty="0" smtClean="0"/>
              <a:t> </a:t>
            </a:r>
            <a:r>
              <a:rPr lang="fi-FI" sz="2000" dirty="0" err="1" smtClean="0"/>
              <a:t>consume</a:t>
            </a:r>
            <a:r>
              <a:rPr lang="fi-FI" sz="2000" dirty="0" smtClean="0"/>
              <a:t> 440 </a:t>
            </a:r>
            <a:r>
              <a:rPr lang="fi-FI" sz="2000" dirty="0" err="1" smtClean="0"/>
              <a:t>grams</a:t>
            </a:r>
            <a:r>
              <a:rPr lang="fi-FI" sz="2000" dirty="0"/>
              <a:t> </a:t>
            </a:r>
            <a:r>
              <a:rPr lang="fi-FI" sz="2000" dirty="0" smtClean="0"/>
              <a:t>of </a:t>
            </a:r>
            <a:r>
              <a:rPr lang="fi-FI" sz="2000" dirty="0" err="1" smtClean="0"/>
              <a:t>natural</a:t>
            </a:r>
            <a:r>
              <a:rPr lang="fi-FI" sz="2000" dirty="0" smtClean="0"/>
              <a:t> </a:t>
            </a:r>
            <a:r>
              <a:rPr lang="fi-FI" sz="2000" dirty="0" err="1" smtClean="0"/>
              <a:t>resources</a:t>
            </a:r>
            <a:r>
              <a:rPr lang="fi-FI" sz="2000" dirty="0" smtClean="0"/>
              <a:t> </a:t>
            </a:r>
            <a:r>
              <a:rPr lang="fi-FI" sz="2000" dirty="0" err="1" smtClean="0"/>
              <a:t>during</a:t>
            </a:r>
            <a:r>
              <a:rPr lang="fi-FI" sz="2000" dirty="0" smtClean="0"/>
              <a:t> </a:t>
            </a:r>
            <a:r>
              <a:rPr lang="fi-FI" sz="2000" dirty="0" err="1" smtClean="0"/>
              <a:t>the</a:t>
            </a:r>
            <a:r>
              <a:rPr lang="fi-FI" sz="2000" dirty="0" smtClean="0"/>
              <a:t> life </a:t>
            </a:r>
            <a:r>
              <a:rPr lang="fi-FI" sz="2000" dirty="0" err="1" smtClean="0"/>
              <a:t>cycle</a:t>
            </a:r>
            <a:r>
              <a:rPr lang="fi-FI" sz="2000" dirty="0" smtClean="0"/>
              <a:t>.</a:t>
            </a:r>
          </a:p>
          <a:p>
            <a:r>
              <a:rPr lang="fi-FI" sz="2000" dirty="0" smtClean="0"/>
              <a:t>-&gt; </a:t>
            </a:r>
            <a:r>
              <a:rPr lang="fi-FI" sz="2000" dirty="0" err="1" smtClean="0"/>
              <a:t>Over</a:t>
            </a:r>
            <a:r>
              <a:rPr lang="fi-FI" sz="2000" dirty="0" smtClean="0"/>
              <a:t> 14 </a:t>
            </a:r>
            <a:r>
              <a:rPr lang="fi-FI" sz="2000" dirty="0" err="1" smtClean="0"/>
              <a:t>times</a:t>
            </a:r>
            <a:r>
              <a:rPr lang="fi-FI" sz="2000" dirty="0" smtClean="0"/>
              <a:t> </a:t>
            </a:r>
            <a:r>
              <a:rPr lang="fi-FI" sz="2000" dirty="0" err="1" smtClean="0"/>
              <a:t>more</a:t>
            </a:r>
            <a:r>
              <a:rPr lang="fi-FI" sz="2000" dirty="0" smtClean="0"/>
              <a:t>  </a:t>
            </a:r>
          </a:p>
          <a:p>
            <a:r>
              <a:rPr lang="fi-FI" sz="2000" dirty="0"/>
              <a:t> </a:t>
            </a:r>
            <a:r>
              <a:rPr lang="fi-FI" sz="2000" dirty="0" smtClean="0"/>
              <a:t>   </a:t>
            </a:r>
            <a:r>
              <a:rPr lang="fi-FI" sz="2000" dirty="0" err="1" smtClean="0"/>
              <a:t>natural</a:t>
            </a:r>
            <a:r>
              <a:rPr lang="fi-FI" sz="2000" dirty="0" smtClean="0"/>
              <a:t> </a:t>
            </a:r>
            <a:r>
              <a:rPr lang="fi-FI" sz="2000" dirty="0" err="1" smtClean="0"/>
              <a:t>resources</a:t>
            </a:r>
            <a:r>
              <a:rPr lang="fi-FI" sz="2000" dirty="0" smtClean="0"/>
              <a:t> </a:t>
            </a:r>
            <a:r>
              <a:rPr lang="fi-FI" sz="2000" dirty="0" err="1" smtClean="0"/>
              <a:t>are</a:t>
            </a:r>
            <a:endParaRPr lang="fi-FI" sz="2000" dirty="0" smtClean="0"/>
          </a:p>
          <a:p>
            <a:r>
              <a:rPr lang="fi-FI" sz="2000" dirty="0"/>
              <a:t> </a:t>
            </a:r>
            <a:r>
              <a:rPr lang="fi-FI" sz="2000" dirty="0" smtClean="0"/>
              <a:t>   </a:t>
            </a:r>
            <a:r>
              <a:rPr lang="fi-FI" sz="2000" dirty="0" err="1" smtClean="0"/>
              <a:t>needed</a:t>
            </a:r>
            <a:r>
              <a:rPr lang="fi-FI" sz="2000" dirty="0" smtClean="0"/>
              <a:t> for </a:t>
            </a:r>
            <a:r>
              <a:rPr lang="fi-FI" sz="2000" dirty="0" err="1" smtClean="0"/>
              <a:t>one</a:t>
            </a:r>
            <a:r>
              <a:rPr lang="fi-FI" sz="2000" dirty="0" smtClean="0"/>
              <a:t> </a:t>
            </a:r>
            <a:r>
              <a:rPr lang="fi-FI" sz="2000" dirty="0" err="1" smtClean="0"/>
              <a:t>package</a:t>
            </a:r>
            <a:endParaRPr lang="fi-FI" sz="2000" dirty="0" smtClean="0"/>
          </a:p>
        </p:txBody>
      </p:sp>
    </p:spTree>
    <p:extLst>
      <p:ext uri="{BB962C8B-B14F-4D97-AF65-F5344CB8AC3E}">
        <p14:creationId xmlns:p14="http://schemas.microsoft.com/office/powerpoint/2010/main" val="2832399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6194" y="0"/>
            <a:ext cx="7171327" cy="780913"/>
          </a:xfrm>
        </p:spPr>
        <p:txBody>
          <a:bodyPr>
            <a:normAutofit/>
          </a:bodyPr>
          <a:lstStyle/>
          <a:p>
            <a:r>
              <a:rPr lang="fi-FI" sz="4800" dirty="0" smtClean="0"/>
              <a:t>Learning </a:t>
            </a:r>
            <a:r>
              <a:rPr lang="fi-FI" sz="4800" dirty="0" err="1" smtClean="0"/>
              <a:t>objectives</a:t>
            </a:r>
            <a:endParaRPr lang="fi-FI" sz="4800" dirty="0"/>
          </a:p>
        </p:txBody>
      </p:sp>
      <p:sp>
        <p:nvSpPr>
          <p:cNvPr id="3" name="Text Placeholder 2"/>
          <p:cNvSpPr>
            <a:spLocks noGrp="1"/>
          </p:cNvSpPr>
          <p:nvPr>
            <p:ph type="body" idx="1"/>
          </p:nvPr>
        </p:nvSpPr>
        <p:spPr>
          <a:xfrm>
            <a:off x="1591310" y="1025376"/>
            <a:ext cx="9616381" cy="4556391"/>
          </a:xfrm>
        </p:spPr>
        <p:txBody>
          <a:bodyPr>
            <a:normAutofit fontScale="77500" lnSpcReduction="20000"/>
          </a:bodyPr>
          <a:lstStyle/>
          <a:p>
            <a:pPr marL="342900" indent="-342900" fontAlgn="base">
              <a:spcBef>
                <a:spcPts val="0"/>
              </a:spcBef>
              <a:buFontTx/>
              <a:buChar char="-"/>
            </a:pPr>
            <a:r>
              <a:rPr lang="en-US" dirty="0" smtClean="0">
                <a:solidFill>
                  <a:schemeClr val="tx1"/>
                </a:solidFill>
              </a:rPr>
              <a:t>Student is familiar with the terminology and the role of packaging affecting packaging design</a:t>
            </a:r>
          </a:p>
          <a:p>
            <a:pPr marL="342900" indent="-342900" fontAlgn="base">
              <a:spcBef>
                <a:spcPts val="0"/>
              </a:spcBef>
              <a:buFontTx/>
              <a:buChar char="-"/>
            </a:pPr>
            <a:endParaRPr lang="en-US" dirty="0" smtClean="0">
              <a:solidFill>
                <a:schemeClr val="tx1"/>
              </a:solidFill>
            </a:endParaRPr>
          </a:p>
          <a:p>
            <a:pPr fontAlgn="base">
              <a:spcBef>
                <a:spcPts val="0"/>
              </a:spcBef>
            </a:pPr>
            <a:endParaRPr lang="en-US" dirty="0" smtClean="0">
              <a:solidFill>
                <a:schemeClr val="tx1"/>
              </a:solidFill>
            </a:endParaRPr>
          </a:p>
          <a:p>
            <a:pPr marL="342900" indent="-342900" fontAlgn="base">
              <a:spcBef>
                <a:spcPts val="0"/>
              </a:spcBef>
              <a:buFontTx/>
              <a:buChar char="-"/>
            </a:pPr>
            <a:r>
              <a:rPr lang="en-US" dirty="0" smtClean="0">
                <a:solidFill>
                  <a:schemeClr val="tx1"/>
                </a:solidFill>
              </a:rPr>
              <a:t>Student knows the environmental impact of packages, legal requirements and producer´s responsibilities which affect packaging design</a:t>
            </a:r>
          </a:p>
          <a:p>
            <a:pPr marL="342900" indent="-342900" fontAlgn="base">
              <a:spcBef>
                <a:spcPts val="0"/>
              </a:spcBef>
              <a:buFontTx/>
              <a:buChar char="-"/>
            </a:pPr>
            <a:endParaRPr lang="en-US" dirty="0" smtClean="0">
              <a:solidFill>
                <a:schemeClr val="tx1"/>
              </a:solidFill>
            </a:endParaRPr>
          </a:p>
          <a:p>
            <a:pPr marL="342900" indent="-342900" fontAlgn="base">
              <a:spcBef>
                <a:spcPts val="0"/>
              </a:spcBef>
              <a:buFontTx/>
              <a:buChar char="-"/>
            </a:pPr>
            <a:endParaRPr lang="en-US" dirty="0">
              <a:solidFill>
                <a:schemeClr val="tx1"/>
              </a:solidFill>
            </a:endParaRPr>
          </a:p>
          <a:p>
            <a:pPr marL="342900" indent="-342900" fontAlgn="base">
              <a:spcBef>
                <a:spcPts val="0"/>
              </a:spcBef>
              <a:buFontTx/>
              <a:buChar char="-"/>
            </a:pPr>
            <a:r>
              <a:rPr lang="en-US" dirty="0" smtClean="0">
                <a:solidFill>
                  <a:schemeClr val="tx1"/>
                </a:solidFill>
              </a:rPr>
              <a:t>Student is familiar with life cycle approach of packages</a:t>
            </a:r>
          </a:p>
          <a:p>
            <a:pPr marL="342900" indent="-342900" fontAlgn="base">
              <a:spcBef>
                <a:spcPts val="0"/>
              </a:spcBef>
              <a:buFontTx/>
              <a:buChar char="-"/>
            </a:pPr>
            <a:endParaRPr lang="en-US" dirty="0" smtClean="0">
              <a:solidFill>
                <a:schemeClr val="tx1"/>
              </a:solidFill>
            </a:endParaRPr>
          </a:p>
          <a:p>
            <a:pPr marL="342900" indent="-342900" fontAlgn="base">
              <a:spcBef>
                <a:spcPts val="0"/>
              </a:spcBef>
              <a:buFontTx/>
              <a:buChar char="-"/>
            </a:pPr>
            <a:endParaRPr lang="en-US" dirty="0" smtClean="0">
              <a:solidFill>
                <a:schemeClr val="tx1"/>
              </a:solidFill>
            </a:endParaRPr>
          </a:p>
          <a:p>
            <a:pPr marL="342900" indent="-342900" fontAlgn="base">
              <a:spcBef>
                <a:spcPts val="0"/>
              </a:spcBef>
              <a:buFontTx/>
              <a:buChar char="-"/>
            </a:pPr>
            <a:r>
              <a:rPr lang="en-US" dirty="0">
                <a:solidFill>
                  <a:schemeClr val="tx1"/>
                </a:solidFill>
              </a:rPr>
              <a:t>Student </a:t>
            </a:r>
            <a:r>
              <a:rPr lang="en-US" dirty="0" smtClean="0">
                <a:solidFill>
                  <a:schemeClr val="tx1"/>
                </a:solidFill>
              </a:rPr>
              <a:t>has knowledge of </a:t>
            </a:r>
            <a:r>
              <a:rPr lang="en-US" dirty="0">
                <a:solidFill>
                  <a:schemeClr val="tx1"/>
                </a:solidFill>
              </a:rPr>
              <a:t>some green package design frameworks </a:t>
            </a:r>
            <a:endParaRPr lang="en-US" dirty="0" smtClean="0">
              <a:solidFill>
                <a:schemeClr val="tx1"/>
              </a:solidFill>
            </a:endParaRPr>
          </a:p>
          <a:p>
            <a:pPr marL="342900" indent="-342900" fontAlgn="base">
              <a:spcBef>
                <a:spcPts val="0"/>
              </a:spcBef>
              <a:buFontTx/>
              <a:buChar char="-"/>
            </a:pPr>
            <a:endParaRPr lang="en-US" dirty="0" smtClean="0">
              <a:solidFill>
                <a:schemeClr val="tx1"/>
              </a:solidFill>
            </a:endParaRPr>
          </a:p>
          <a:p>
            <a:pPr marL="342900" indent="-342900" fontAlgn="base">
              <a:spcBef>
                <a:spcPts val="0"/>
              </a:spcBef>
              <a:buFontTx/>
              <a:buChar char="-"/>
            </a:pPr>
            <a:endParaRPr lang="en-US" dirty="0" smtClean="0">
              <a:solidFill>
                <a:schemeClr val="tx1"/>
              </a:solidFill>
            </a:endParaRPr>
          </a:p>
          <a:p>
            <a:pPr marL="342900" indent="-342900" fontAlgn="base">
              <a:spcBef>
                <a:spcPts val="0"/>
              </a:spcBef>
              <a:buFontTx/>
              <a:buChar char="-"/>
            </a:pPr>
            <a:r>
              <a:rPr lang="en-US" dirty="0" smtClean="0">
                <a:solidFill>
                  <a:schemeClr val="tx1"/>
                </a:solidFill>
              </a:rPr>
              <a:t>Student understands the connection of packaging and circular economy and is familiar with the current challenges </a:t>
            </a:r>
          </a:p>
          <a:p>
            <a:pPr marL="342900" indent="-342900" fontAlgn="base">
              <a:spcBef>
                <a:spcPts val="0"/>
              </a:spcBef>
              <a:buFontTx/>
              <a:buChar char="-"/>
            </a:pPr>
            <a:endParaRPr lang="en-US" dirty="0" smtClean="0">
              <a:solidFill>
                <a:schemeClr val="tx1"/>
              </a:solidFill>
            </a:endParaRPr>
          </a:p>
          <a:p>
            <a:pPr fontAlgn="base">
              <a:spcBef>
                <a:spcPts val="0"/>
              </a:spcBef>
            </a:pPr>
            <a:endParaRPr lang="en-US" dirty="0">
              <a:solidFill>
                <a:schemeClr val="tx1"/>
              </a:solidFill>
            </a:endParaRPr>
          </a:p>
          <a:p>
            <a:pPr marL="342900" indent="-342900" fontAlgn="base">
              <a:spcBef>
                <a:spcPts val="0"/>
              </a:spcBef>
              <a:buFontTx/>
              <a:buChar char="-"/>
            </a:pPr>
            <a:r>
              <a:rPr lang="en-US" dirty="0" smtClean="0">
                <a:solidFill>
                  <a:schemeClr val="tx1"/>
                </a:solidFill>
              </a:rPr>
              <a:t>Student is familiar with reusable transport packages and their role in reducing  greenhouse gas emissions</a:t>
            </a:r>
          </a:p>
          <a:p>
            <a:pPr fontAlgn="base">
              <a:spcBef>
                <a:spcPts val="0"/>
              </a:spcBef>
            </a:pPr>
            <a:endParaRPr lang="en-US" dirty="0" smtClean="0">
              <a:solidFill>
                <a:schemeClr val="tx1"/>
              </a:solidFill>
            </a:endParaRPr>
          </a:p>
          <a:p>
            <a:pPr fontAlgn="base">
              <a:spcBef>
                <a:spcPts val="0"/>
              </a:spcBef>
            </a:pPr>
            <a:endParaRPr lang="en-US" dirty="0" smtClean="0">
              <a:solidFill>
                <a:schemeClr val="tx1"/>
              </a:solidFill>
            </a:endParaRPr>
          </a:p>
          <a:p>
            <a:pPr marL="342900" indent="-342900" fontAlgn="base">
              <a:spcBef>
                <a:spcPts val="0"/>
              </a:spcBef>
              <a:buFontTx/>
              <a:buChar char="-"/>
            </a:pPr>
            <a:r>
              <a:rPr lang="en-US" dirty="0" smtClean="0">
                <a:solidFill>
                  <a:schemeClr val="tx1"/>
                </a:solidFill>
              </a:rPr>
              <a:t>Student is familiar with some green packaging producers and green package innovations</a:t>
            </a:r>
          </a:p>
          <a:p>
            <a:pPr marL="342900" indent="-342900" fontAlgn="base">
              <a:spcBef>
                <a:spcPts val="0"/>
              </a:spcBef>
              <a:buFontTx/>
              <a:buChar char="-"/>
            </a:pPr>
            <a:endParaRPr lang="en-US" dirty="0" smtClean="0">
              <a:solidFill>
                <a:schemeClr val="tx1"/>
              </a:solidFill>
            </a:endParaRPr>
          </a:p>
          <a:p>
            <a:pPr fontAlgn="base">
              <a:spcBef>
                <a:spcPts val="0"/>
              </a:spcBef>
            </a:pPr>
            <a:endParaRPr lang="en-US" dirty="0">
              <a:solidFill>
                <a:schemeClr val="tx1"/>
              </a:solidFill>
            </a:endParaRPr>
          </a:p>
          <a:p>
            <a:pPr fontAlgn="base">
              <a:spcBef>
                <a:spcPts val="0"/>
              </a:spcBef>
            </a:pPr>
            <a:endParaRPr lang="fi-FI" dirty="0" smtClean="0">
              <a:solidFill>
                <a:schemeClr val="tx1"/>
              </a:solidFill>
            </a:endParaRPr>
          </a:p>
          <a:p>
            <a:endParaRPr lang="fi-FI" dirty="0"/>
          </a:p>
        </p:txBody>
      </p:sp>
    </p:spTree>
    <p:extLst>
      <p:ext uri="{BB962C8B-B14F-4D97-AF65-F5344CB8AC3E}">
        <p14:creationId xmlns:p14="http://schemas.microsoft.com/office/powerpoint/2010/main" val="1558739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025" y="295935"/>
            <a:ext cx="10515600" cy="1325563"/>
          </a:xfrm>
        </p:spPr>
        <p:txBody>
          <a:bodyPr>
            <a:normAutofit/>
          </a:bodyPr>
          <a:lstStyle/>
          <a:p>
            <a:r>
              <a:rPr lang="en-US" sz="3600" dirty="0"/>
              <a:t>Package informs of </a:t>
            </a:r>
            <a:br>
              <a:rPr lang="en-US" sz="3600" dirty="0"/>
            </a:br>
            <a:r>
              <a:rPr lang="en-US" sz="3600" dirty="0" smtClean="0"/>
              <a:t>CO 2 eq. emissions </a:t>
            </a:r>
            <a:endParaRPr lang="fi-FI" sz="3600" dirty="0"/>
          </a:p>
        </p:txBody>
      </p:sp>
      <p:pic>
        <p:nvPicPr>
          <p:cNvPr id="5" name="Content Placeholder 4"/>
          <p:cNvPicPr>
            <a:picLocks noGrp="1" noChangeAspect="1"/>
          </p:cNvPicPr>
          <p:nvPr>
            <p:ph idx="1"/>
          </p:nvPr>
        </p:nvPicPr>
        <p:blipFill>
          <a:blip r:embed="rId2"/>
          <a:stretch>
            <a:fillRect/>
          </a:stretch>
        </p:blipFill>
        <p:spPr>
          <a:xfrm>
            <a:off x="2735718" y="3451980"/>
            <a:ext cx="1953667" cy="2774140"/>
          </a:xfrm>
          <a:prstGeom prst="rect">
            <a:avLst/>
          </a:prstGeom>
        </p:spPr>
      </p:pic>
      <p:sp>
        <p:nvSpPr>
          <p:cNvPr id="4" name="Footer Placeholder 3"/>
          <p:cNvSpPr>
            <a:spLocks noGrp="1"/>
          </p:cNvSpPr>
          <p:nvPr>
            <p:ph type="ftr" sz="quarter" idx="11"/>
          </p:nvPr>
        </p:nvSpPr>
        <p:spPr>
          <a:xfrm>
            <a:off x="4842782" y="5564484"/>
            <a:ext cx="7349218" cy="365125"/>
          </a:xfrm>
        </p:spPr>
        <p:txBody>
          <a:bodyPr/>
          <a:lstStyle/>
          <a:p>
            <a:pPr algn="l"/>
            <a:r>
              <a:rPr lang="en-US" sz="2000" dirty="0" smtClean="0">
                <a:solidFill>
                  <a:schemeClr val="tx1"/>
                </a:solidFill>
              </a:rPr>
              <a:t>Photos: </a:t>
            </a:r>
            <a:r>
              <a:rPr lang="en-US" sz="2000" dirty="0" err="1">
                <a:solidFill>
                  <a:schemeClr val="tx1"/>
                </a:solidFill>
              </a:rPr>
              <a:t>Oatly</a:t>
            </a:r>
            <a:r>
              <a:rPr lang="en-US" sz="2000" dirty="0">
                <a:solidFill>
                  <a:schemeClr val="tx1"/>
                </a:solidFill>
              </a:rPr>
              <a:t> oat milk package informs </a:t>
            </a:r>
            <a:endParaRPr lang="en-US" sz="2000" dirty="0" smtClean="0">
              <a:solidFill>
                <a:schemeClr val="tx1"/>
              </a:solidFill>
            </a:endParaRPr>
          </a:p>
          <a:p>
            <a:pPr algn="l"/>
            <a:r>
              <a:rPr lang="en-US" sz="2000" dirty="0" smtClean="0">
                <a:solidFill>
                  <a:schemeClr val="tx1"/>
                </a:solidFill>
              </a:rPr>
              <a:t>of the emissions.</a:t>
            </a:r>
            <a:r>
              <a:rPr lang="en-US" sz="2000" dirty="0">
                <a:solidFill>
                  <a:schemeClr val="tx1"/>
                </a:solidFill>
              </a:rPr>
              <a:t> </a:t>
            </a:r>
            <a:r>
              <a:rPr lang="en-US" sz="2000" dirty="0" smtClean="0">
                <a:solidFill>
                  <a:schemeClr val="tx1"/>
                </a:solidFill>
              </a:rPr>
              <a:t>Climate footprint  (GHG´s)</a:t>
            </a:r>
          </a:p>
          <a:p>
            <a:pPr algn="l"/>
            <a:r>
              <a:rPr lang="en-US" sz="2000" dirty="0" smtClean="0">
                <a:solidFill>
                  <a:schemeClr val="tx1"/>
                </a:solidFill>
              </a:rPr>
              <a:t>varies per product 0.27 – 0.38 kg CO2 e / kg</a:t>
            </a:r>
            <a:endParaRPr lang="en-US" sz="2000" dirty="0">
              <a:solidFill>
                <a:schemeClr val="tx1"/>
              </a:solidFill>
            </a:endParaRPr>
          </a:p>
          <a:p>
            <a:pPr algn="l"/>
            <a:r>
              <a:rPr lang="en-US" sz="2000" dirty="0" smtClean="0">
                <a:solidFill>
                  <a:schemeClr val="tx1"/>
                </a:solidFill>
              </a:rPr>
              <a:t>Soile </a:t>
            </a:r>
            <a:r>
              <a:rPr lang="en-US" sz="2000" dirty="0">
                <a:solidFill>
                  <a:schemeClr val="tx1"/>
                </a:solidFill>
              </a:rPr>
              <a:t>Kallinen</a:t>
            </a:r>
          </a:p>
          <a:p>
            <a:endParaRPr lang="fi-FI" dirty="0"/>
          </a:p>
        </p:txBody>
      </p:sp>
      <p:sp>
        <p:nvSpPr>
          <p:cNvPr id="6" name="Rectangle 5"/>
          <p:cNvSpPr/>
          <p:nvPr/>
        </p:nvSpPr>
        <p:spPr>
          <a:xfrm>
            <a:off x="1094219" y="1990710"/>
            <a:ext cx="6096000" cy="2739211"/>
          </a:xfrm>
          <a:prstGeom prst="rect">
            <a:avLst/>
          </a:prstGeom>
        </p:spPr>
        <p:txBody>
          <a:bodyPr>
            <a:spAutoFit/>
          </a:bodyPr>
          <a:lstStyle/>
          <a:p>
            <a:r>
              <a:rPr lang="en-US" sz="2000" dirty="0" smtClean="0"/>
              <a:t>Photo. Poster of </a:t>
            </a:r>
            <a:r>
              <a:rPr lang="en-US" sz="2000" dirty="0" err="1" smtClean="0"/>
              <a:t>Oatly</a:t>
            </a:r>
            <a:r>
              <a:rPr lang="en-US" sz="2000" dirty="0" smtClean="0"/>
              <a:t> oat milk</a:t>
            </a:r>
          </a:p>
          <a:p>
            <a:r>
              <a:rPr lang="en-US" sz="2000" dirty="0" smtClean="0"/>
              <a:t>” </a:t>
            </a:r>
            <a:r>
              <a:rPr lang="en-US" sz="2000" dirty="0" err="1"/>
              <a:t>Oatly</a:t>
            </a:r>
            <a:r>
              <a:rPr lang="en-US" sz="2000" dirty="0"/>
              <a:t> reveals the </a:t>
            </a:r>
          </a:p>
          <a:p>
            <a:r>
              <a:rPr lang="en-US" sz="2000" dirty="0" smtClean="0"/>
              <a:t>Greenhouse gas emissions (GHG´s).</a:t>
            </a:r>
            <a:endParaRPr lang="en-US" sz="2000" dirty="0"/>
          </a:p>
          <a:p>
            <a:r>
              <a:rPr lang="en-US" sz="2000" dirty="0"/>
              <a:t>Hopefully the others do the same</a:t>
            </a:r>
            <a:r>
              <a:rPr lang="en-US" sz="2000" dirty="0" smtClean="0"/>
              <a:t>.”</a:t>
            </a:r>
          </a:p>
          <a:p>
            <a:r>
              <a:rPr lang="en-US" sz="2000" dirty="0" smtClean="0"/>
              <a:t>Soile Kallinen</a:t>
            </a:r>
            <a:endParaRPr lang="en-US" sz="2000" dirty="0"/>
          </a:p>
          <a:p>
            <a:endParaRPr lang="en-US" sz="2400" dirty="0"/>
          </a:p>
          <a:p>
            <a:endParaRPr lang="en-US" sz="2400" dirty="0"/>
          </a:p>
          <a:p>
            <a:r>
              <a:rPr lang="en-US" sz="2400" dirty="0"/>
              <a:t>	</a:t>
            </a:r>
          </a:p>
        </p:txBody>
      </p:sp>
      <p:pic>
        <p:nvPicPr>
          <p:cNvPr id="3" name="Picture 2"/>
          <p:cNvPicPr>
            <a:picLocks noChangeAspect="1"/>
          </p:cNvPicPr>
          <p:nvPr/>
        </p:nvPicPr>
        <p:blipFill>
          <a:blip r:embed="rId3"/>
          <a:stretch>
            <a:fillRect/>
          </a:stretch>
        </p:blipFill>
        <p:spPr>
          <a:xfrm>
            <a:off x="5965530" y="73891"/>
            <a:ext cx="3572126" cy="4765159"/>
          </a:xfrm>
          <a:prstGeom prst="rect">
            <a:avLst/>
          </a:prstGeom>
        </p:spPr>
      </p:pic>
      <p:pic>
        <p:nvPicPr>
          <p:cNvPr id="8" name="Picture 7"/>
          <p:cNvPicPr>
            <a:picLocks noChangeAspect="1"/>
          </p:cNvPicPr>
          <p:nvPr/>
        </p:nvPicPr>
        <p:blipFill>
          <a:blip r:embed="rId4"/>
          <a:stretch>
            <a:fillRect/>
          </a:stretch>
        </p:blipFill>
        <p:spPr>
          <a:xfrm>
            <a:off x="9691053" y="73891"/>
            <a:ext cx="2419350" cy="6686550"/>
          </a:xfrm>
          <a:prstGeom prst="rect">
            <a:avLst/>
          </a:prstGeom>
        </p:spPr>
      </p:pic>
      <p:sp>
        <p:nvSpPr>
          <p:cNvPr id="9" name="Curved Up Arrow 8"/>
          <p:cNvSpPr/>
          <p:nvPr/>
        </p:nvSpPr>
        <p:spPr>
          <a:xfrm rot="17808825" flipV="1">
            <a:off x="4877956" y="4053313"/>
            <a:ext cx="1216152" cy="4642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 name="Curved Up Arrow 9"/>
          <p:cNvSpPr/>
          <p:nvPr/>
        </p:nvSpPr>
        <p:spPr>
          <a:xfrm rot="17793287" flipV="1">
            <a:off x="8603480" y="4359738"/>
            <a:ext cx="1216152" cy="4642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Curved Up Arrow 10"/>
          <p:cNvSpPr/>
          <p:nvPr/>
        </p:nvSpPr>
        <p:spPr>
          <a:xfrm rot="1994930">
            <a:off x="1269036" y="4098829"/>
            <a:ext cx="1216152" cy="3942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1505675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117" y="27466"/>
            <a:ext cx="8813373" cy="1325563"/>
          </a:xfrm>
        </p:spPr>
        <p:txBody>
          <a:bodyPr>
            <a:normAutofit/>
          </a:bodyPr>
          <a:lstStyle/>
          <a:p>
            <a:r>
              <a:rPr lang="fi-FI" sz="3600" dirty="0" err="1" smtClean="0"/>
              <a:t>Package</a:t>
            </a:r>
            <a:r>
              <a:rPr lang="fi-FI" sz="3600" dirty="0" smtClean="0"/>
              <a:t> </a:t>
            </a:r>
            <a:r>
              <a:rPr lang="fi-FI" sz="3600" dirty="0" err="1" smtClean="0"/>
              <a:t>can</a:t>
            </a:r>
            <a:r>
              <a:rPr lang="fi-FI" sz="3600" dirty="0" smtClean="0"/>
              <a:t> </a:t>
            </a:r>
            <a:r>
              <a:rPr lang="fi-FI" sz="3600" dirty="0" err="1" smtClean="0"/>
              <a:t>inform</a:t>
            </a:r>
            <a:r>
              <a:rPr lang="fi-FI" sz="3600" dirty="0" smtClean="0"/>
              <a:t> of </a:t>
            </a:r>
            <a:r>
              <a:rPr lang="fi-FI" sz="3600" dirty="0" err="1" smtClean="0"/>
              <a:t>use</a:t>
            </a:r>
            <a:r>
              <a:rPr lang="fi-FI" sz="3600" dirty="0" smtClean="0"/>
              <a:t> of </a:t>
            </a:r>
            <a:r>
              <a:rPr lang="fi-FI" sz="3600" dirty="0" err="1" smtClean="0"/>
              <a:t>resources</a:t>
            </a:r>
            <a:r>
              <a:rPr lang="fi-FI" sz="3600" dirty="0" smtClean="0"/>
              <a:t> </a:t>
            </a:r>
            <a:endParaRPr lang="fi-FI" sz="3600" dirty="0"/>
          </a:p>
        </p:txBody>
      </p:sp>
      <p:pic>
        <p:nvPicPr>
          <p:cNvPr id="6" name="Picture 5"/>
          <p:cNvPicPr>
            <a:picLocks noChangeAspect="1"/>
          </p:cNvPicPr>
          <p:nvPr/>
        </p:nvPicPr>
        <p:blipFill>
          <a:blip r:embed="rId2"/>
          <a:stretch>
            <a:fillRect/>
          </a:stretch>
        </p:blipFill>
        <p:spPr>
          <a:xfrm>
            <a:off x="8653648" y="4116334"/>
            <a:ext cx="3408727" cy="950509"/>
          </a:xfrm>
          <a:prstGeom prst="rect">
            <a:avLst/>
          </a:prstGeom>
        </p:spPr>
      </p:pic>
      <p:pic>
        <p:nvPicPr>
          <p:cNvPr id="7" name="Picture 6"/>
          <p:cNvPicPr>
            <a:picLocks noChangeAspect="1"/>
          </p:cNvPicPr>
          <p:nvPr/>
        </p:nvPicPr>
        <p:blipFill>
          <a:blip r:embed="rId3"/>
          <a:stretch>
            <a:fillRect/>
          </a:stretch>
        </p:blipFill>
        <p:spPr>
          <a:xfrm>
            <a:off x="8656355" y="1505886"/>
            <a:ext cx="3408727" cy="2510531"/>
          </a:xfrm>
          <a:prstGeom prst="rect">
            <a:avLst/>
          </a:prstGeom>
        </p:spPr>
      </p:pic>
      <p:sp>
        <p:nvSpPr>
          <p:cNvPr id="8" name="TextBox 7"/>
          <p:cNvSpPr txBox="1"/>
          <p:nvPr/>
        </p:nvSpPr>
        <p:spPr>
          <a:xfrm>
            <a:off x="3919672" y="1497391"/>
            <a:ext cx="4688104" cy="2492990"/>
          </a:xfrm>
          <a:prstGeom prst="rect">
            <a:avLst/>
          </a:prstGeom>
          <a:noFill/>
          <a:ln>
            <a:solidFill>
              <a:srgbClr val="FF0000"/>
            </a:solidFill>
          </a:ln>
        </p:spPr>
        <p:txBody>
          <a:bodyPr wrap="square" rtlCol="0">
            <a:spAutoFit/>
          </a:bodyPr>
          <a:lstStyle/>
          <a:p>
            <a:r>
              <a:rPr lang="fi-FI" sz="2000" dirty="0" smtClean="0"/>
              <a:t>-  </a:t>
            </a:r>
            <a:r>
              <a:rPr lang="fi-FI" sz="2000" dirty="0" err="1" smtClean="0"/>
              <a:t>We</a:t>
            </a:r>
            <a:r>
              <a:rPr lang="fi-FI" sz="2000" dirty="0" smtClean="0"/>
              <a:t> </a:t>
            </a:r>
            <a:r>
              <a:rPr lang="fi-FI" sz="2000" dirty="0" err="1" smtClean="0"/>
              <a:t>take</a:t>
            </a:r>
            <a:r>
              <a:rPr lang="fi-FI" sz="2000" dirty="0" smtClean="0"/>
              <a:t> </a:t>
            </a:r>
            <a:r>
              <a:rPr lang="fi-FI" sz="2000" dirty="0" err="1" smtClean="0"/>
              <a:t>care</a:t>
            </a:r>
            <a:r>
              <a:rPr lang="fi-FI" sz="2000" dirty="0" smtClean="0"/>
              <a:t> of </a:t>
            </a:r>
            <a:r>
              <a:rPr lang="fi-FI" sz="2000" dirty="0" err="1" smtClean="0"/>
              <a:t>the</a:t>
            </a:r>
            <a:r>
              <a:rPr lang="fi-FI" sz="2000" dirty="0" smtClean="0"/>
              <a:t> Earth </a:t>
            </a:r>
            <a:r>
              <a:rPr lang="fi-FI" sz="2000" dirty="0" err="1" smtClean="0"/>
              <a:t>by</a:t>
            </a:r>
            <a:r>
              <a:rPr lang="fi-FI" sz="2000" dirty="0" smtClean="0"/>
              <a:t> </a:t>
            </a:r>
            <a:r>
              <a:rPr lang="fi-FI" sz="2000" dirty="0" err="1" smtClean="0"/>
              <a:t>taking</a:t>
            </a:r>
            <a:r>
              <a:rPr lang="fi-FI" sz="2000" dirty="0" smtClean="0"/>
              <a:t> out</a:t>
            </a:r>
          </a:p>
          <a:p>
            <a:r>
              <a:rPr lang="fi-FI" sz="2000" dirty="0"/>
              <a:t> </a:t>
            </a:r>
            <a:r>
              <a:rPr lang="fi-FI" sz="2000" dirty="0" smtClean="0"/>
              <a:t>   </a:t>
            </a:r>
            <a:r>
              <a:rPr lang="fi-FI" sz="2000" dirty="0" err="1" smtClean="0"/>
              <a:t>better</a:t>
            </a:r>
            <a:r>
              <a:rPr lang="fi-FI" sz="2000" dirty="0" smtClean="0"/>
              <a:t> of it</a:t>
            </a:r>
          </a:p>
          <a:p>
            <a:endParaRPr lang="fi-FI" sz="2000" dirty="0"/>
          </a:p>
          <a:p>
            <a:r>
              <a:rPr lang="fi-FI" sz="2000" dirty="0" smtClean="0"/>
              <a:t>-  </a:t>
            </a:r>
            <a:r>
              <a:rPr lang="fi-FI" sz="2000" dirty="0" err="1" smtClean="0"/>
              <a:t>We</a:t>
            </a:r>
            <a:r>
              <a:rPr lang="fi-FI" sz="2000" dirty="0" smtClean="0"/>
              <a:t> </a:t>
            </a:r>
            <a:r>
              <a:rPr lang="fi-FI" sz="2000" dirty="0" err="1" smtClean="0"/>
              <a:t>use</a:t>
            </a:r>
            <a:r>
              <a:rPr lang="fi-FI" sz="2000" dirty="0" smtClean="0"/>
              <a:t> 65 % </a:t>
            </a:r>
            <a:r>
              <a:rPr lang="fi-FI" sz="2000" dirty="0" err="1" smtClean="0"/>
              <a:t>less</a:t>
            </a:r>
            <a:r>
              <a:rPr lang="fi-FI" sz="2000" dirty="0" smtClean="0"/>
              <a:t> </a:t>
            </a:r>
            <a:r>
              <a:rPr lang="fi-FI" sz="2000" dirty="0" err="1" smtClean="0"/>
              <a:t>water</a:t>
            </a:r>
            <a:r>
              <a:rPr lang="fi-FI" sz="2000" dirty="0" smtClean="0"/>
              <a:t> in </a:t>
            </a:r>
            <a:r>
              <a:rPr lang="fi-FI" sz="2000" dirty="0" err="1" smtClean="0"/>
              <a:t>our</a:t>
            </a:r>
            <a:r>
              <a:rPr lang="fi-FI" sz="2000" dirty="0" smtClean="0"/>
              <a:t> </a:t>
            </a:r>
            <a:r>
              <a:rPr lang="fi-FI" sz="2000" dirty="0" err="1" smtClean="0"/>
              <a:t>plant</a:t>
            </a:r>
            <a:r>
              <a:rPr lang="fi-FI" sz="2000" dirty="0" smtClean="0"/>
              <a:t> *</a:t>
            </a:r>
          </a:p>
          <a:p>
            <a:endParaRPr lang="fi-FI" sz="2000" dirty="0"/>
          </a:p>
          <a:p>
            <a:r>
              <a:rPr lang="fi-FI" sz="2000" dirty="0" smtClean="0"/>
              <a:t>-  </a:t>
            </a:r>
            <a:r>
              <a:rPr lang="fi-FI" sz="2000" dirty="0" err="1" smtClean="0"/>
              <a:t>We</a:t>
            </a:r>
            <a:r>
              <a:rPr lang="fi-FI" sz="2000" dirty="0" smtClean="0"/>
              <a:t> </a:t>
            </a:r>
            <a:r>
              <a:rPr lang="fi-FI" sz="2000" dirty="0" err="1" smtClean="0"/>
              <a:t>use</a:t>
            </a:r>
            <a:r>
              <a:rPr lang="fi-FI" sz="2000" dirty="0" smtClean="0"/>
              <a:t> </a:t>
            </a:r>
            <a:r>
              <a:rPr lang="fi-FI" sz="2000" dirty="0" err="1" smtClean="0"/>
              <a:t>recyclable</a:t>
            </a:r>
            <a:r>
              <a:rPr lang="fi-FI" sz="2000" dirty="0" smtClean="0"/>
              <a:t> </a:t>
            </a:r>
            <a:r>
              <a:rPr lang="fi-FI" sz="2000" dirty="0" err="1" smtClean="0"/>
              <a:t>packages</a:t>
            </a:r>
            <a:endParaRPr lang="fi-FI" sz="2000" dirty="0" smtClean="0"/>
          </a:p>
          <a:p>
            <a:endParaRPr lang="fi-FI" dirty="0"/>
          </a:p>
          <a:p>
            <a:pPr marL="285750" indent="-285750">
              <a:buFont typeface="Arial" panose="020B0604020202020204" pitchFamily="34" charset="0"/>
              <a:buChar char="•"/>
            </a:pPr>
            <a:r>
              <a:rPr lang="fi-FI" dirty="0" err="1" smtClean="0"/>
              <a:t>improved</a:t>
            </a:r>
            <a:r>
              <a:rPr lang="fi-FI" dirty="0" smtClean="0"/>
              <a:t> </a:t>
            </a:r>
            <a:r>
              <a:rPr lang="fi-FI" dirty="0" err="1" smtClean="0"/>
              <a:t>efficiency</a:t>
            </a:r>
            <a:r>
              <a:rPr lang="fi-FI" dirty="0" smtClean="0"/>
              <a:t> </a:t>
            </a:r>
            <a:r>
              <a:rPr lang="fi-FI" dirty="0" err="1" smtClean="0"/>
              <a:t>during</a:t>
            </a:r>
            <a:r>
              <a:rPr lang="fi-FI" dirty="0" smtClean="0"/>
              <a:t> 13 </a:t>
            </a:r>
            <a:r>
              <a:rPr lang="fi-FI" dirty="0" err="1" smtClean="0"/>
              <a:t>years</a:t>
            </a:r>
            <a:endParaRPr lang="fi-FI" dirty="0" smtClean="0"/>
          </a:p>
        </p:txBody>
      </p:sp>
      <p:sp>
        <p:nvSpPr>
          <p:cNvPr id="9" name="TextBox 8"/>
          <p:cNvSpPr txBox="1"/>
          <p:nvPr/>
        </p:nvSpPr>
        <p:spPr>
          <a:xfrm>
            <a:off x="3919672" y="4122925"/>
            <a:ext cx="4688104" cy="923330"/>
          </a:xfrm>
          <a:prstGeom prst="rect">
            <a:avLst/>
          </a:prstGeom>
          <a:noFill/>
          <a:ln>
            <a:solidFill>
              <a:srgbClr val="FF0000"/>
            </a:solidFill>
          </a:ln>
        </p:spPr>
        <p:txBody>
          <a:bodyPr wrap="square" rtlCol="0">
            <a:spAutoFit/>
          </a:bodyPr>
          <a:lstStyle/>
          <a:p>
            <a:pPr marL="285750" indent="-285750">
              <a:buFontTx/>
              <a:buChar char="-"/>
            </a:pPr>
            <a:r>
              <a:rPr lang="fi-FI" dirty="0" err="1" smtClean="0"/>
              <a:t>Package</a:t>
            </a:r>
            <a:r>
              <a:rPr lang="fi-FI" dirty="0" smtClean="0"/>
              <a:t> </a:t>
            </a:r>
            <a:r>
              <a:rPr lang="fi-FI" dirty="0" err="1" smtClean="0"/>
              <a:t>material</a:t>
            </a:r>
            <a:r>
              <a:rPr lang="fi-FI" dirty="0" smtClean="0"/>
              <a:t> is FSC </a:t>
            </a:r>
            <a:r>
              <a:rPr lang="fi-FI" dirty="0" err="1" smtClean="0"/>
              <a:t>cardboard</a:t>
            </a:r>
            <a:r>
              <a:rPr lang="fi-FI" dirty="0" smtClean="0"/>
              <a:t> </a:t>
            </a:r>
            <a:r>
              <a:rPr lang="fi-FI" dirty="0" err="1" smtClean="0"/>
              <a:t>from</a:t>
            </a:r>
            <a:r>
              <a:rPr lang="fi-FI" dirty="0" smtClean="0"/>
              <a:t> </a:t>
            </a:r>
            <a:r>
              <a:rPr lang="fi-FI" dirty="0" err="1" smtClean="0"/>
              <a:t>certified</a:t>
            </a:r>
            <a:r>
              <a:rPr lang="fi-FI" dirty="0" smtClean="0"/>
              <a:t> </a:t>
            </a:r>
            <a:r>
              <a:rPr lang="fi-FI" dirty="0" err="1" smtClean="0"/>
              <a:t>sustainable</a:t>
            </a:r>
            <a:r>
              <a:rPr lang="fi-FI" dirty="0" smtClean="0"/>
              <a:t> </a:t>
            </a:r>
            <a:r>
              <a:rPr lang="fi-FI" dirty="0" err="1" smtClean="0"/>
              <a:t>forestry</a:t>
            </a:r>
            <a:endParaRPr lang="fi-FI" dirty="0" smtClean="0"/>
          </a:p>
          <a:p>
            <a:endParaRPr lang="fi-FI" dirty="0"/>
          </a:p>
        </p:txBody>
      </p:sp>
      <p:pic>
        <p:nvPicPr>
          <p:cNvPr id="3" name="Picture 2"/>
          <p:cNvPicPr>
            <a:picLocks noChangeAspect="1"/>
          </p:cNvPicPr>
          <p:nvPr/>
        </p:nvPicPr>
        <p:blipFill>
          <a:blip r:embed="rId4"/>
          <a:stretch>
            <a:fillRect/>
          </a:stretch>
        </p:blipFill>
        <p:spPr>
          <a:xfrm>
            <a:off x="1130797" y="1497391"/>
            <a:ext cx="1336601" cy="3569452"/>
          </a:xfrm>
          <a:prstGeom prst="rect">
            <a:avLst/>
          </a:prstGeom>
        </p:spPr>
      </p:pic>
      <p:pic>
        <p:nvPicPr>
          <p:cNvPr id="4" name="Picture 3"/>
          <p:cNvPicPr>
            <a:picLocks noChangeAspect="1"/>
          </p:cNvPicPr>
          <p:nvPr/>
        </p:nvPicPr>
        <p:blipFill>
          <a:blip r:embed="rId5"/>
          <a:stretch>
            <a:fillRect/>
          </a:stretch>
        </p:blipFill>
        <p:spPr>
          <a:xfrm>
            <a:off x="2513270" y="1497391"/>
            <a:ext cx="1360530" cy="3569452"/>
          </a:xfrm>
          <a:prstGeom prst="rect">
            <a:avLst/>
          </a:prstGeom>
        </p:spPr>
      </p:pic>
      <p:sp>
        <p:nvSpPr>
          <p:cNvPr id="5" name="TextBox 4"/>
          <p:cNvSpPr txBox="1"/>
          <p:nvPr/>
        </p:nvSpPr>
        <p:spPr>
          <a:xfrm>
            <a:off x="5220583" y="6077495"/>
            <a:ext cx="2472921" cy="369332"/>
          </a:xfrm>
          <a:prstGeom prst="rect">
            <a:avLst/>
          </a:prstGeom>
          <a:noFill/>
        </p:spPr>
        <p:txBody>
          <a:bodyPr wrap="none" rtlCol="0">
            <a:spAutoFit/>
          </a:bodyPr>
          <a:lstStyle/>
          <a:p>
            <a:r>
              <a:rPr lang="fi-FI" dirty="0" err="1" smtClean="0"/>
              <a:t>Photos</a:t>
            </a:r>
            <a:r>
              <a:rPr lang="fi-FI" dirty="0" smtClean="0"/>
              <a:t>: </a:t>
            </a:r>
            <a:r>
              <a:rPr lang="fi-FI" dirty="0" err="1" smtClean="0"/>
              <a:t>by</a:t>
            </a:r>
            <a:r>
              <a:rPr lang="fi-FI" dirty="0" smtClean="0"/>
              <a:t> Soile Kallinen</a:t>
            </a:r>
            <a:endParaRPr lang="fi-FI" dirty="0"/>
          </a:p>
        </p:txBody>
      </p:sp>
      <p:sp>
        <p:nvSpPr>
          <p:cNvPr id="10" name="Curved Down Arrow 9"/>
          <p:cNvSpPr/>
          <p:nvPr/>
        </p:nvSpPr>
        <p:spPr>
          <a:xfrm rot="20901730">
            <a:off x="8159759" y="1126332"/>
            <a:ext cx="987776" cy="350524"/>
          </a:xfrm>
          <a:prstGeom prst="curved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11" name="Picture 10"/>
          <p:cNvPicPr>
            <a:picLocks noChangeAspect="1"/>
          </p:cNvPicPr>
          <p:nvPr/>
        </p:nvPicPr>
        <p:blipFill>
          <a:blip r:embed="rId6"/>
          <a:stretch>
            <a:fillRect/>
          </a:stretch>
        </p:blipFill>
        <p:spPr>
          <a:xfrm rot="523613" flipV="1">
            <a:off x="7946876" y="5006652"/>
            <a:ext cx="999831" cy="396313"/>
          </a:xfrm>
          <a:prstGeom prst="rect">
            <a:avLst/>
          </a:prstGeom>
        </p:spPr>
      </p:pic>
      <p:pic>
        <p:nvPicPr>
          <p:cNvPr id="12" name="Picture 11"/>
          <p:cNvPicPr>
            <a:picLocks noChangeAspect="1"/>
          </p:cNvPicPr>
          <p:nvPr/>
        </p:nvPicPr>
        <p:blipFill>
          <a:blip r:embed="rId6"/>
          <a:stretch>
            <a:fillRect/>
          </a:stretch>
        </p:blipFill>
        <p:spPr>
          <a:xfrm rot="12081592">
            <a:off x="3157660" y="4992140"/>
            <a:ext cx="999831" cy="373317"/>
          </a:xfrm>
          <a:prstGeom prst="rect">
            <a:avLst/>
          </a:prstGeom>
        </p:spPr>
      </p:pic>
      <p:sp>
        <p:nvSpPr>
          <p:cNvPr id="13" name="TextBox 12"/>
          <p:cNvSpPr txBox="1"/>
          <p:nvPr/>
        </p:nvSpPr>
        <p:spPr>
          <a:xfrm>
            <a:off x="4267200" y="5165386"/>
            <a:ext cx="3341749" cy="646331"/>
          </a:xfrm>
          <a:prstGeom prst="rect">
            <a:avLst/>
          </a:prstGeom>
          <a:noFill/>
        </p:spPr>
        <p:txBody>
          <a:bodyPr wrap="none" rtlCol="0">
            <a:spAutoFit/>
          </a:bodyPr>
          <a:lstStyle/>
          <a:p>
            <a:r>
              <a:rPr lang="fi-FI" dirty="0" err="1" smtClean="0"/>
              <a:t>Use</a:t>
            </a:r>
            <a:r>
              <a:rPr lang="fi-FI" dirty="0"/>
              <a:t> </a:t>
            </a:r>
            <a:r>
              <a:rPr lang="fi-FI" dirty="0" smtClean="0"/>
              <a:t>of </a:t>
            </a:r>
            <a:r>
              <a:rPr lang="fi-FI" dirty="0" err="1" smtClean="0"/>
              <a:t>local</a:t>
            </a:r>
            <a:r>
              <a:rPr lang="fi-FI" dirty="0" smtClean="0"/>
              <a:t> </a:t>
            </a:r>
            <a:r>
              <a:rPr lang="fi-FI" dirty="0" err="1" smtClean="0"/>
              <a:t>vegetable</a:t>
            </a:r>
            <a:r>
              <a:rPr lang="fi-FI" dirty="0" smtClean="0"/>
              <a:t> </a:t>
            </a:r>
            <a:r>
              <a:rPr lang="fi-FI" dirty="0" err="1" smtClean="0"/>
              <a:t>ingredients</a:t>
            </a:r>
            <a:endParaRPr lang="fi-FI" dirty="0" smtClean="0"/>
          </a:p>
          <a:p>
            <a:r>
              <a:rPr lang="fi-FI" dirty="0"/>
              <a:t>i</a:t>
            </a:r>
            <a:r>
              <a:rPr lang="fi-FI" dirty="0" smtClean="0"/>
              <a:t>n Spain</a:t>
            </a:r>
            <a:endParaRPr lang="fi-FI" dirty="0"/>
          </a:p>
        </p:txBody>
      </p:sp>
    </p:spTree>
    <p:extLst>
      <p:ext uri="{BB962C8B-B14F-4D97-AF65-F5344CB8AC3E}">
        <p14:creationId xmlns:p14="http://schemas.microsoft.com/office/powerpoint/2010/main" val="726219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468" y="1414175"/>
            <a:ext cx="7471641" cy="2852737"/>
          </a:xfrm>
        </p:spPr>
        <p:txBody>
          <a:bodyPr/>
          <a:lstStyle/>
          <a:p>
            <a:r>
              <a:rPr lang="fi-FI" dirty="0" smtClean="0"/>
              <a:t>EU </a:t>
            </a:r>
            <a:r>
              <a:rPr lang="fi-FI" dirty="0" err="1" smtClean="0"/>
              <a:t>regulation</a:t>
            </a:r>
            <a:r>
              <a:rPr lang="fi-FI" dirty="0" smtClean="0"/>
              <a:t> </a:t>
            </a:r>
            <a:br>
              <a:rPr lang="fi-FI" dirty="0" smtClean="0"/>
            </a:br>
            <a:r>
              <a:rPr lang="fi-FI" dirty="0" err="1" smtClean="0"/>
              <a:t>related</a:t>
            </a:r>
            <a:r>
              <a:rPr lang="fi-FI" dirty="0" smtClean="0"/>
              <a:t> to </a:t>
            </a:r>
            <a:r>
              <a:rPr lang="fi-FI" dirty="0" err="1" smtClean="0"/>
              <a:t>packaging</a:t>
            </a:r>
            <a:endParaRPr lang="fi-FI" dirty="0"/>
          </a:p>
        </p:txBody>
      </p:sp>
    </p:spTree>
    <p:extLst>
      <p:ext uri="{BB962C8B-B14F-4D97-AF65-F5344CB8AC3E}">
        <p14:creationId xmlns:p14="http://schemas.microsoft.com/office/powerpoint/2010/main" val="3143719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600" dirty="0" err="1" smtClean="0"/>
              <a:t>Overpackaging</a:t>
            </a:r>
            <a:r>
              <a:rPr lang="fi-FI" sz="3600" dirty="0" smtClean="0"/>
              <a:t> </a:t>
            </a:r>
            <a:r>
              <a:rPr lang="fi-FI" sz="3600" dirty="0" err="1" smtClean="0"/>
              <a:t>results</a:t>
            </a:r>
            <a:r>
              <a:rPr lang="fi-FI" sz="3600" dirty="0" smtClean="0"/>
              <a:t> in…</a:t>
            </a:r>
            <a:endParaRPr lang="fi-FI" sz="3600" dirty="0"/>
          </a:p>
        </p:txBody>
      </p:sp>
      <p:sp>
        <p:nvSpPr>
          <p:cNvPr id="3" name="Content Placeholder 2"/>
          <p:cNvSpPr>
            <a:spLocks noGrp="1"/>
          </p:cNvSpPr>
          <p:nvPr>
            <p:ph idx="1"/>
          </p:nvPr>
        </p:nvSpPr>
        <p:spPr>
          <a:xfrm>
            <a:off x="1445491" y="1690688"/>
            <a:ext cx="6707909" cy="4161289"/>
          </a:xfrm>
        </p:spPr>
        <p:txBody>
          <a:bodyPr/>
          <a:lstStyle/>
          <a:p>
            <a:r>
              <a:rPr lang="en-US" sz="2400" dirty="0"/>
              <a:t>Wastage</a:t>
            </a:r>
          </a:p>
          <a:p>
            <a:endParaRPr lang="en-US" sz="2400" dirty="0"/>
          </a:p>
          <a:p>
            <a:r>
              <a:rPr lang="en-US" sz="2400" dirty="0"/>
              <a:t>Excessive costs</a:t>
            </a:r>
          </a:p>
          <a:p>
            <a:endParaRPr lang="en-US" sz="2400" dirty="0"/>
          </a:p>
          <a:p>
            <a:r>
              <a:rPr lang="en-US" sz="2400" dirty="0"/>
              <a:t>Resource overuse and misuse</a:t>
            </a:r>
          </a:p>
          <a:p>
            <a:endParaRPr lang="en-US" sz="2400" dirty="0"/>
          </a:p>
          <a:p>
            <a:r>
              <a:rPr lang="en-US" sz="2400" dirty="0"/>
              <a:t>Environmental degradation due to landfills</a:t>
            </a:r>
          </a:p>
          <a:p>
            <a:endParaRPr lang="fi-FI" dirty="0"/>
          </a:p>
        </p:txBody>
      </p:sp>
      <p:sp>
        <p:nvSpPr>
          <p:cNvPr id="4" name="Footer Placeholder 3"/>
          <p:cNvSpPr>
            <a:spLocks noGrp="1"/>
          </p:cNvSpPr>
          <p:nvPr>
            <p:ph type="ftr" sz="quarter" idx="11"/>
          </p:nvPr>
        </p:nvSpPr>
        <p:spPr/>
        <p:txBody>
          <a:bodyPr/>
          <a:lstStyle/>
          <a:p>
            <a:r>
              <a:rPr lang="fi-FI" sz="1800" dirty="0" err="1">
                <a:solidFill>
                  <a:schemeClr val="tx1"/>
                </a:solidFill>
              </a:rPr>
              <a:t>Emmet</a:t>
            </a:r>
            <a:r>
              <a:rPr lang="fi-FI" sz="1800" dirty="0">
                <a:solidFill>
                  <a:schemeClr val="tx1"/>
                </a:solidFill>
              </a:rPr>
              <a:t> &amp; </a:t>
            </a:r>
            <a:r>
              <a:rPr lang="fi-FI" sz="1800" dirty="0" err="1">
                <a:solidFill>
                  <a:schemeClr val="tx1"/>
                </a:solidFill>
              </a:rPr>
              <a:t>Sood</a:t>
            </a:r>
            <a:r>
              <a:rPr lang="fi-FI" sz="1800" dirty="0">
                <a:solidFill>
                  <a:schemeClr val="tx1"/>
                </a:solidFill>
              </a:rPr>
              <a:t> 2010, 140</a:t>
            </a:r>
          </a:p>
          <a:p>
            <a:endParaRPr lang="fi-FI" dirty="0"/>
          </a:p>
        </p:txBody>
      </p:sp>
      <p:sp>
        <p:nvSpPr>
          <p:cNvPr id="6" name="TextBox 5"/>
          <p:cNvSpPr txBox="1"/>
          <p:nvPr/>
        </p:nvSpPr>
        <p:spPr>
          <a:xfrm>
            <a:off x="7298895" y="4366571"/>
            <a:ext cx="4680512" cy="1200329"/>
          </a:xfrm>
          <a:prstGeom prst="rect">
            <a:avLst/>
          </a:prstGeom>
          <a:noFill/>
        </p:spPr>
        <p:txBody>
          <a:bodyPr wrap="none" rtlCol="0">
            <a:spAutoFit/>
          </a:bodyPr>
          <a:lstStyle/>
          <a:p>
            <a:r>
              <a:rPr lang="fi-FI" dirty="0" smtClean="0"/>
              <a:t>Photo: In e-</a:t>
            </a:r>
            <a:r>
              <a:rPr lang="fi-FI" dirty="0" err="1" smtClean="0"/>
              <a:t>commerce</a:t>
            </a:r>
            <a:r>
              <a:rPr lang="fi-FI" dirty="0" smtClean="0"/>
              <a:t> </a:t>
            </a:r>
            <a:r>
              <a:rPr lang="fi-FI" dirty="0" err="1" smtClean="0"/>
              <a:t>with</a:t>
            </a:r>
            <a:r>
              <a:rPr lang="fi-FI" dirty="0" smtClean="0"/>
              <a:t> </a:t>
            </a:r>
            <a:r>
              <a:rPr lang="fi-FI" dirty="0" err="1" smtClean="0"/>
              <a:t>few</a:t>
            </a:r>
            <a:r>
              <a:rPr lang="fi-FI" dirty="0" smtClean="0"/>
              <a:t> </a:t>
            </a:r>
            <a:r>
              <a:rPr lang="fi-FI" dirty="0" err="1" smtClean="0"/>
              <a:t>standard</a:t>
            </a:r>
            <a:endParaRPr lang="fi-FI" dirty="0" smtClean="0"/>
          </a:p>
          <a:p>
            <a:r>
              <a:rPr lang="fi-FI" dirty="0" smtClean="0"/>
              <a:t> </a:t>
            </a:r>
            <a:r>
              <a:rPr lang="fi-FI" dirty="0" err="1" smtClean="0"/>
              <a:t>package</a:t>
            </a:r>
            <a:r>
              <a:rPr lang="fi-FI" dirty="0" smtClean="0"/>
              <a:t> </a:t>
            </a:r>
            <a:r>
              <a:rPr lang="fi-FI" dirty="0" err="1" smtClean="0"/>
              <a:t>size</a:t>
            </a:r>
            <a:r>
              <a:rPr lang="fi-FI" dirty="0" smtClean="0"/>
              <a:t> </a:t>
            </a:r>
            <a:r>
              <a:rPr lang="fi-FI" dirty="0" err="1" smtClean="0"/>
              <a:t>options</a:t>
            </a:r>
            <a:r>
              <a:rPr lang="fi-FI" dirty="0" smtClean="0"/>
              <a:t>, </a:t>
            </a:r>
            <a:r>
              <a:rPr lang="fi-FI" dirty="0" err="1" smtClean="0"/>
              <a:t>lot</a:t>
            </a:r>
            <a:r>
              <a:rPr lang="fi-FI" dirty="0" smtClean="0"/>
              <a:t> of </a:t>
            </a:r>
            <a:r>
              <a:rPr lang="fi-FI" dirty="0" err="1" smtClean="0"/>
              <a:t>plastics</a:t>
            </a:r>
            <a:r>
              <a:rPr lang="fi-FI" dirty="0" smtClean="0"/>
              <a:t> </a:t>
            </a:r>
            <a:r>
              <a:rPr lang="fi-FI" dirty="0" err="1" smtClean="0"/>
              <a:t>can</a:t>
            </a:r>
            <a:r>
              <a:rPr lang="fi-FI" dirty="0" smtClean="0"/>
              <a:t> </a:t>
            </a:r>
            <a:r>
              <a:rPr lang="fi-FI" dirty="0" err="1" smtClean="0"/>
              <a:t>be</a:t>
            </a:r>
            <a:r>
              <a:rPr lang="fi-FI" dirty="0" smtClean="0"/>
              <a:t> </a:t>
            </a:r>
            <a:r>
              <a:rPr lang="fi-FI" dirty="0" err="1" smtClean="0"/>
              <a:t>used</a:t>
            </a:r>
            <a:endParaRPr lang="fi-FI" dirty="0" smtClean="0"/>
          </a:p>
          <a:p>
            <a:r>
              <a:rPr lang="fi-FI" dirty="0"/>
              <a:t>t</a:t>
            </a:r>
            <a:r>
              <a:rPr lang="fi-FI" dirty="0" smtClean="0"/>
              <a:t>o </a:t>
            </a:r>
            <a:r>
              <a:rPr lang="fi-FI" dirty="0" err="1" smtClean="0"/>
              <a:t>protect</a:t>
            </a:r>
            <a:r>
              <a:rPr lang="fi-FI" dirty="0" smtClean="0"/>
              <a:t> </a:t>
            </a:r>
            <a:r>
              <a:rPr lang="fi-FI" dirty="0" err="1" smtClean="0"/>
              <a:t>the</a:t>
            </a:r>
            <a:r>
              <a:rPr lang="fi-FI" dirty="0" smtClean="0"/>
              <a:t> </a:t>
            </a:r>
            <a:r>
              <a:rPr lang="fi-FI" dirty="0" err="1" smtClean="0"/>
              <a:t>product</a:t>
            </a:r>
            <a:r>
              <a:rPr lang="fi-FI" dirty="0" smtClean="0"/>
              <a:t>, </a:t>
            </a:r>
            <a:r>
              <a:rPr lang="fi-FI" dirty="0" err="1" smtClean="0"/>
              <a:t>however</a:t>
            </a:r>
            <a:r>
              <a:rPr lang="fi-FI" dirty="0" smtClean="0"/>
              <a:t> </a:t>
            </a:r>
            <a:r>
              <a:rPr lang="fi-FI" dirty="0" err="1" smtClean="0"/>
              <a:t>here</a:t>
            </a:r>
            <a:r>
              <a:rPr lang="fi-FI" dirty="0" smtClean="0"/>
              <a:t> </a:t>
            </a:r>
            <a:r>
              <a:rPr lang="fi-FI" dirty="0" err="1" smtClean="0"/>
              <a:t>you</a:t>
            </a:r>
            <a:r>
              <a:rPr lang="fi-FI" dirty="0" smtClean="0"/>
              <a:t> </a:t>
            </a:r>
            <a:r>
              <a:rPr lang="fi-FI" dirty="0" err="1" smtClean="0"/>
              <a:t>see</a:t>
            </a:r>
            <a:endParaRPr lang="fi-FI" dirty="0" smtClean="0"/>
          </a:p>
          <a:p>
            <a:r>
              <a:rPr lang="fi-FI" dirty="0" err="1" smtClean="0"/>
              <a:t>the</a:t>
            </a:r>
            <a:r>
              <a:rPr lang="fi-FI" dirty="0" smtClean="0"/>
              <a:t> case of </a:t>
            </a:r>
            <a:r>
              <a:rPr lang="fi-FI" dirty="0" err="1" smtClean="0"/>
              <a:t>overpackaging</a:t>
            </a:r>
            <a:r>
              <a:rPr lang="fi-FI" dirty="0" smtClean="0"/>
              <a:t>. Soile Kallinen</a:t>
            </a:r>
            <a:endParaRPr lang="fi-FI" dirty="0"/>
          </a:p>
        </p:txBody>
      </p:sp>
      <p:pic>
        <p:nvPicPr>
          <p:cNvPr id="7" name="Picture 6"/>
          <p:cNvPicPr>
            <a:picLocks noChangeAspect="1"/>
          </p:cNvPicPr>
          <p:nvPr/>
        </p:nvPicPr>
        <p:blipFill>
          <a:blip r:embed="rId2"/>
          <a:stretch>
            <a:fillRect/>
          </a:stretch>
        </p:blipFill>
        <p:spPr>
          <a:xfrm>
            <a:off x="7529805" y="739688"/>
            <a:ext cx="4043848" cy="3392827"/>
          </a:xfrm>
          <a:prstGeom prst="rect">
            <a:avLst/>
          </a:prstGeom>
        </p:spPr>
      </p:pic>
    </p:spTree>
    <p:extLst>
      <p:ext uri="{BB962C8B-B14F-4D97-AF65-F5344CB8AC3E}">
        <p14:creationId xmlns:p14="http://schemas.microsoft.com/office/powerpoint/2010/main" val="3974589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38" y="88730"/>
            <a:ext cx="10515600" cy="1325563"/>
          </a:xfrm>
        </p:spPr>
        <p:txBody>
          <a:bodyPr>
            <a:normAutofit/>
          </a:bodyPr>
          <a:lstStyle/>
          <a:p>
            <a:r>
              <a:rPr lang="fi-FI" sz="3600" dirty="0" err="1" smtClean="0"/>
              <a:t>Packaging</a:t>
            </a:r>
            <a:r>
              <a:rPr lang="fi-FI" sz="3600" dirty="0" smtClean="0"/>
              <a:t> </a:t>
            </a:r>
            <a:r>
              <a:rPr lang="fi-FI" sz="3600" dirty="0" err="1" smtClean="0"/>
              <a:t>waste</a:t>
            </a:r>
            <a:r>
              <a:rPr lang="fi-FI" sz="3600" dirty="0" smtClean="0"/>
              <a:t> </a:t>
            </a:r>
            <a:r>
              <a:rPr lang="fi-FI" sz="3600" dirty="0" err="1" smtClean="0"/>
              <a:t>by</a:t>
            </a:r>
            <a:r>
              <a:rPr lang="fi-FI" sz="3600" dirty="0" smtClean="0"/>
              <a:t> </a:t>
            </a:r>
            <a:r>
              <a:rPr lang="fi-FI" sz="3600" dirty="0" err="1" smtClean="0"/>
              <a:t>material</a:t>
            </a:r>
            <a:r>
              <a:rPr lang="fi-FI" sz="3600" dirty="0" smtClean="0"/>
              <a:t> EU-27, 2017</a:t>
            </a:r>
            <a:endParaRPr lang="fi-FI" sz="3600" dirty="0"/>
          </a:p>
        </p:txBody>
      </p:sp>
      <p:sp>
        <p:nvSpPr>
          <p:cNvPr id="6" name="Rectangle 5"/>
          <p:cNvSpPr/>
          <p:nvPr/>
        </p:nvSpPr>
        <p:spPr>
          <a:xfrm>
            <a:off x="3504143" y="5911371"/>
            <a:ext cx="8403771" cy="830997"/>
          </a:xfrm>
          <a:prstGeom prst="rect">
            <a:avLst/>
          </a:prstGeom>
        </p:spPr>
        <p:txBody>
          <a:bodyPr wrap="square">
            <a:spAutoFit/>
          </a:bodyPr>
          <a:lstStyle/>
          <a:p>
            <a:r>
              <a:rPr lang="fi-FI" sz="1600" dirty="0"/>
              <a:t>https://</a:t>
            </a:r>
            <a:r>
              <a:rPr lang="fi-FI" sz="1600" dirty="0" smtClean="0"/>
              <a:t>ec.europa.eu/eurostat/statistics-explained/index.php?title=File:Packaging_waste_generated_by_packaging_material</a:t>
            </a:r>
            <a:r>
              <a:rPr lang="fi-FI" sz="1600" dirty="0"/>
              <a:t>,_EU-27,_2017_(%25).png</a:t>
            </a:r>
          </a:p>
        </p:txBody>
      </p:sp>
      <p:pic>
        <p:nvPicPr>
          <p:cNvPr id="3" name="Picture 2"/>
          <p:cNvPicPr>
            <a:picLocks noChangeAspect="1"/>
          </p:cNvPicPr>
          <p:nvPr/>
        </p:nvPicPr>
        <p:blipFill>
          <a:blip r:embed="rId2"/>
          <a:stretch>
            <a:fillRect/>
          </a:stretch>
        </p:blipFill>
        <p:spPr>
          <a:xfrm>
            <a:off x="4526429" y="1288006"/>
            <a:ext cx="7559039" cy="4543466"/>
          </a:xfrm>
          <a:prstGeom prst="rect">
            <a:avLst/>
          </a:prstGeom>
        </p:spPr>
      </p:pic>
      <p:sp>
        <p:nvSpPr>
          <p:cNvPr id="8" name="TextBox 7"/>
          <p:cNvSpPr txBox="1"/>
          <p:nvPr/>
        </p:nvSpPr>
        <p:spPr>
          <a:xfrm>
            <a:off x="685555" y="1414293"/>
            <a:ext cx="3918317" cy="5909310"/>
          </a:xfrm>
          <a:prstGeom prst="rect">
            <a:avLst/>
          </a:prstGeom>
          <a:noFill/>
        </p:spPr>
        <p:txBody>
          <a:bodyPr wrap="none" rtlCol="0">
            <a:spAutoFit/>
          </a:bodyPr>
          <a:lstStyle/>
          <a:p>
            <a:pPr marL="285750" indent="-285750">
              <a:buFontTx/>
              <a:buChar char="-"/>
            </a:pPr>
            <a:r>
              <a:rPr lang="fi-FI" sz="2000" dirty="0" err="1" smtClean="0"/>
              <a:t>Statistics</a:t>
            </a:r>
            <a:r>
              <a:rPr lang="fi-FI" sz="2000" dirty="0" smtClean="0"/>
              <a:t> of </a:t>
            </a:r>
            <a:r>
              <a:rPr lang="fi-FI" sz="2000" dirty="0" err="1"/>
              <a:t>p</a:t>
            </a:r>
            <a:r>
              <a:rPr lang="fi-FI" sz="2000" dirty="0" err="1" smtClean="0"/>
              <a:t>ackaging</a:t>
            </a:r>
            <a:r>
              <a:rPr lang="fi-FI" sz="2000" dirty="0" smtClean="0"/>
              <a:t> </a:t>
            </a:r>
            <a:r>
              <a:rPr lang="fi-FI" sz="2000" dirty="0" err="1" smtClean="0"/>
              <a:t>waste</a:t>
            </a:r>
            <a:endParaRPr lang="fi-FI" sz="2000" dirty="0" smtClean="0"/>
          </a:p>
          <a:p>
            <a:r>
              <a:rPr lang="fi-FI" sz="2000" dirty="0"/>
              <a:t> </a:t>
            </a:r>
            <a:r>
              <a:rPr lang="fi-FI" sz="2000" dirty="0" smtClean="0"/>
              <a:t>    </a:t>
            </a:r>
            <a:r>
              <a:rPr lang="fi-FI" sz="2000" dirty="0" err="1" smtClean="0"/>
              <a:t>are</a:t>
            </a:r>
            <a:r>
              <a:rPr lang="fi-FI" sz="2000" dirty="0" smtClean="0"/>
              <a:t> </a:t>
            </a:r>
            <a:r>
              <a:rPr lang="fi-FI" sz="2000" dirty="0" err="1" smtClean="0"/>
              <a:t>collected</a:t>
            </a:r>
            <a:r>
              <a:rPr lang="fi-FI" sz="2000" dirty="0" smtClean="0"/>
              <a:t> in European Union</a:t>
            </a:r>
          </a:p>
          <a:p>
            <a:endParaRPr lang="fi-FI" sz="2000" dirty="0" smtClean="0"/>
          </a:p>
          <a:p>
            <a:pPr marL="285750" indent="-285750">
              <a:buFontTx/>
              <a:buChar char="-"/>
            </a:pPr>
            <a:r>
              <a:rPr lang="fi-FI" sz="2000" dirty="0" smtClean="0"/>
              <a:t>Paper and </a:t>
            </a:r>
            <a:r>
              <a:rPr lang="fi-FI" sz="2000" dirty="0" err="1" smtClean="0"/>
              <a:t>cardboard</a:t>
            </a:r>
            <a:r>
              <a:rPr lang="fi-FI" sz="2000" dirty="0" smtClean="0"/>
              <a:t> is </a:t>
            </a:r>
            <a:r>
              <a:rPr lang="fi-FI" sz="2000" dirty="0" err="1" smtClean="0"/>
              <a:t>most</a:t>
            </a:r>
            <a:r>
              <a:rPr lang="fi-FI" sz="2000" dirty="0" smtClean="0"/>
              <a:t> </a:t>
            </a:r>
          </a:p>
          <a:p>
            <a:r>
              <a:rPr lang="fi-FI" sz="2000" dirty="0"/>
              <a:t> </a:t>
            </a:r>
            <a:r>
              <a:rPr lang="fi-FI" sz="2000" dirty="0" smtClean="0"/>
              <a:t>    </a:t>
            </a:r>
            <a:r>
              <a:rPr lang="fi-FI" sz="2000" dirty="0" err="1" smtClean="0"/>
              <a:t>collected</a:t>
            </a:r>
            <a:r>
              <a:rPr lang="fi-FI" sz="2000" dirty="0" smtClean="0"/>
              <a:t> </a:t>
            </a:r>
            <a:r>
              <a:rPr lang="fi-FI" sz="2000" dirty="0" err="1" smtClean="0"/>
              <a:t>packaging</a:t>
            </a:r>
            <a:r>
              <a:rPr lang="fi-FI" sz="2000" dirty="0" smtClean="0"/>
              <a:t> </a:t>
            </a:r>
            <a:r>
              <a:rPr lang="fi-FI" sz="2000" dirty="0" err="1" smtClean="0"/>
              <a:t>material</a:t>
            </a:r>
            <a:endParaRPr lang="fi-FI" sz="2000" dirty="0" smtClean="0"/>
          </a:p>
          <a:p>
            <a:endParaRPr lang="fi-FI" sz="2000" dirty="0"/>
          </a:p>
          <a:p>
            <a:pPr marL="285750" indent="-285750">
              <a:buFontTx/>
              <a:buChar char="-"/>
            </a:pPr>
            <a:r>
              <a:rPr lang="en-US" sz="2000" dirty="0" smtClean="0"/>
              <a:t>The </a:t>
            </a:r>
            <a:r>
              <a:rPr lang="en-US" sz="2000" dirty="0"/>
              <a:t>objective in the </a:t>
            </a:r>
            <a:r>
              <a:rPr lang="en-US" sz="2000" b="1" dirty="0"/>
              <a:t>European </a:t>
            </a:r>
            <a:endParaRPr lang="en-US" sz="2000" b="1" dirty="0" smtClean="0"/>
          </a:p>
          <a:p>
            <a:r>
              <a:rPr lang="en-US" sz="2000" b="1" dirty="0"/>
              <a:t> </a:t>
            </a:r>
            <a:r>
              <a:rPr lang="en-US" sz="2000" b="1" dirty="0" smtClean="0"/>
              <a:t>    Strategy for </a:t>
            </a:r>
            <a:r>
              <a:rPr lang="en-US" sz="2000" b="1" dirty="0"/>
              <a:t>Plastics</a:t>
            </a:r>
            <a:r>
              <a:rPr lang="en-US" sz="2000" dirty="0"/>
              <a:t> to ensure </a:t>
            </a:r>
            <a:endParaRPr lang="en-US" sz="2000" dirty="0" smtClean="0"/>
          </a:p>
          <a:p>
            <a:r>
              <a:rPr lang="en-US" sz="2000" dirty="0"/>
              <a:t> </a:t>
            </a:r>
            <a:r>
              <a:rPr lang="en-US" sz="2000" dirty="0" smtClean="0"/>
              <a:t>    that </a:t>
            </a:r>
            <a:r>
              <a:rPr lang="en-US" sz="2000" b="1" dirty="0"/>
              <a:t>by 2030 </a:t>
            </a:r>
            <a:r>
              <a:rPr lang="en-US" sz="2000" dirty="0" smtClean="0"/>
              <a:t>all </a:t>
            </a:r>
            <a:r>
              <a:rPr lang="en-US" sz="2000" dirty="0"/>
              <a:t>plastic </a:t>
            </a:r>
            <a:r>
              <a:rPr lang="en-US" sz="2000" dirty="0" smtClean="0"/>
              <a:t>packaging</a:t>
            </a:r>
          </a:p>
          <a:p>
            <a:r>
              <a:rPr lang="en-US" sz="2000" dirty="0"/>
              <a:t> </a:t>
            </a:r>
            <a:r>
              <a:rPr lang="en-US" sz="2000" dirty="0" smtClean="0"/>
              <a:t>    </a:t>
            </a:r>
            <a:r>
              <a:rPr lang="en-US" sz="2000" dirty="0"/>
              <a:t>placed </a:t>
            </a:r>
            <a:r>
              <a:rPr lang="en-US" sz="2000" dirty="0" smtClean="0"/>
              <a:t>on the </a:t>
            </a:r>
            <a:r>
              <a:rPr lang="en-US" sz="2000" dirty="0"/>
              <a:t>Union market is </a:t>
            </a:r>
            <a:endParaRPr lang="en-US" sz="2000" dirty="0" smtClean="0"/>
          </a:p>
          <a:p>
            <a:r>
              <a:rPr lang="en-US" sz="2000" dirty="0"/>
              <a:t> </a:t>
            </a:r>
            <a:r>
              <a:rPr lang="en-US" sz="2000" dirty="0" smtClean="0"/>
              <a:t>    </a:t>
            </a:r>
            <a:r>
              <a:rPr lang="en-US" sz="2000" b="1" dirty="0" smtClean="0"/>
              <a:t>re-usable </a:t>
            </a:r>
            <a:r>
              <a:rPr lang="en-US" sz="2000" b="1" dirty="0"/>
              <a:t>or easily recycled</a:t>
            </a:r>
            <a:r>
              <a:rPr lang="en-US" sz="2000" b="1" dirty="0" smtClean="0"/>
              <a:t>.</a:t>
            </a:r>
          </a:p>
          <a:p>
            <a:endParaRPr lang="en-US" b="1" dirty="0"/>
          </a:p>
          <a:p>
            <a:r>
              <a:rPr lang="en-US" sz="1400" dirty="0" smtClean="0"/>
              <a:t>       https</a:t>
            </a:r>
            <a:r>
              <a:rPr lang="en-US" sz="1400" dirty="0"/>
              <a:t>://eur-lex.europa.eu/eli/dir/2019/904/oj</a:t>
            </a:r>
          </a:p>
          <a:p>
            <a:endParaRPr lang="en-US" b="1" dirty="0"/>
          </a:p>
          <a:p>
            <a:endParaRPr lang="fi-FI" dirty="0" smtClean="0"/>
          </a:p>
          <a:p>
            <a:endParaRPr lang="fi-FI" dirty="0"/>
          </a:p>
          <a:p>
            <a:endParaRPr lang="fi-FI" dirty="0" smtClean="0"/>
          </a:p>
          <a:p>
            <a:r>
              <a:rPr lang="fi-FI" dirty="0"/>
              <a:t> </a:t>
            </a:r>
            <a:r>
              <a:rPr lang="fi-FI" dirty="0" smtClean="0"/>
              <a:t>    </a:t>
            </a:r>
          </a:p>
          <a:p>
            <a:r>
              <a:rPr lang="fi-FI" dirty="0"/>
              <a:t> </a:t>
            </a:r>
            <a:r>
              <a:rPr lang="fi-FI" dirty="0" smtClean="0"/>
              <a:t> </a:t>
            </a:r>
          </a:p>
          <a:p>
            <a:r>
              <a:rPr lang="fi-FI" dirty="0"/>
              <a:t> </a:t>
            </a:r>
            <a:r>
              <a:rPr lang="fi-FI" dirty="0" smtClean="0"/>
              <a:t> </a:t>
            </a:r>
            <a:endParaRPr lang="fi-FI" dirty="0"/>
          </a:p>
        </p:txBody>
      </p:sp>
    </p:spTree>
    <p:extLst>
      <p:ext uri="{BB962C8B-B14F-4D97-AF65-F5344CB8AC3E}">
        <p14:creationId xmlns:p14="http://schemas.microsoft.com/office/powerpoint/2010/main" val="3648347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466" y="4662"/>
            <a:ext cx="10515600" cy="1046926"/>
          </a:xfrm>
        </p:spPr>
        <p:txBody>
          <a:bodyPr>
            <a:normAutofit/>
          </a:bodyPr>
          <a:lstStyle/>
          <a:p>
            <a:r>
              <a:rPr lang="fi-FI" sz="3600" dirty="0" smtClean="0"/>
              <a:t>EU Directive of </a:t>
            </a:r>
            <a:r>
              <a:rPr lang="fi-FI" sz="3600" dirty="0" err="1" smtClean="0"/>
              <a:t>packaging</a:t>
            </a:r>
            <a:r>
              <a:rPr lang="fi-FI" sz="3600" dirty="0" smtClean="0"/>
              <a:t> and </a:t>
            </a:r>
            <a:r>
              <a:rPr lang="fi-FI" sz="3600" dirty="0" err="1" smtClean="0"/>
              <a:t>packaging</a:t>
            </a:r>
            <a:r>
              <a:rPr lang="fi-FI" sz="3600" dirty="0" smtClean="0"/>
              <a:t> </a:t>
            </a:r>
            <a:r>
              <a:rPr lang="fi-FI" sz="3600" dirty="0" err="1" smtClean="0"/>
              <a:t>waste</a:t>
            </a:r>
            <a:endParaRPr lang="fi-FI" sz="3600" dirty="0"/>
          </a:p>
        </p:txBody>
      </p:sp>
      <p:sp>
        <p:nvSpPr>
          <p:cNvPr id="3" name="Content Placeholder 2"/>
          <p:cNvSpPr>
            <a:spLocks noGrp="1"/>
          </p:cNvSpPr>
          <p:nvPr>
            <p:ph idx="1"/>
          </p:nvPr>
        </p:nvSpPr>
        <p:spPr>
          <a:xfrm>
            <a:off x="1071466" y="1051588"/>
            <a:ext cx="10778412" cy="4373218"/>
          </a:xfrm>
        </p:spPr>
        <p:txBody>
          <a:bodyPr>
            <a:normAutofit fontScale="55000" lnSpcReduction="20000"/>
          </a:bodyPr>
          <a:lstStyle/>
          <a:p>
            <a:pPr marL="0" indent="0">
              <a:buNone/>
            </a:pPr>
            <a:r>
              <a:rPr lang="en-US" sz="4200" dirty="0">
                <a:solidFill>
                  <a:srgbClr val="000000"/>
                </a:solidFill>
              </a:rPr>
              <a:t>T</a:t>
            </a:r>
            <a:r>
              <a:rPr lang="en-US" sz="4200" dirty="0" smtClean="0">
                <a:solidFill>
                  <a:srgbClr val="000000"/>
                </a:solidFill>
              </a:rPr>
              <a:t>he packaging design should be in accordance with  on the following EU directive </a:t>
            </a:r>
            <a:r>
              <a:rPr lang="en-US" sz="3600" dirty="0" smtClean="0">
                <a:solidFill>
                  <a:srgbClr val="000000"/>
                </a:solidFill>
              </a:rPr>
              <a:t>:</a:t>
            </a:r>
          </a:p>
          <a:p>
            <a:pPr marL="0" indent="0">
              <a:buNone/>
            </a:pPr>
            <a:endParaRPr lang="en-US" sz="3600" dirty="0">
              <a:solidFill>
                <a:srgbClr val="000000"/>
              </a:solidFill>
            </a:endParaRPr>
          </a:p>
          <a:p>
            <a:r>
              <a:rPr lang="en-US" sz="2900" dirty="0">
                <a:solidFill>
                  <a:srgbClr val="333333"/>
                </a:solidFill>
              </a:rPr>
              <a:t>European Parliament and Council Directive </a:t>
            </a:r>
            <a:r>
              <a:rPr lang="en-US" sz="2900" b="1" dirty="0">
                <a:solidFill>
                  <a:srgbClr val="333333"/>
                </a:solidFill>
              </a:rPr>
              <a:t>94/62/EC</a:t>
            </a:r>
            <a:r>
              <a:rPr lang="en-US" sz="2900" dirty="0">
                <a:solidFill>
                  <a:srgbClr val="333333"/>
                </a:solidFill>
              </a:rPr>
              <a:t> of 20 December 1994 on packaging and packaging waste </a:t>
            </a:r>
          </a:p>
          <a:p>
            <a:r>
              <a:rPr lang="en-US" sz="2900" dirty="0"/>
              <a:t>T</a:t>
            </a:r>
            <a:r>
              <a:rPr lang="en-US" sz="2900" dirty="0" smtClean="0"/>
              <a:t>he </a:t>
            </a:r>
            <a:r>
              <a:rPr lang="en-US" sz="2900" dirty="0"/>
              <a:t>differing national measures concerning the management of packaging and packaging waste should be </a:t>
            </a:r>
            <a:r>
              <a:rPr lang="en-US" sz="2900" b="1" dirty="0"/>
              <a:t>harmonized</a:t>
            </a:r>
            <a:r>
              <a:rPr lang="en-US" sz="2900" dirty="0"/>
              <a:t> in order, on the one hand, to </a:t>
            </a:r>
            <a:r>
              <a:rPr lang="en-US" sz="2900" b="1" dirty="0"/>
              <a:t>prevent</a:t>
            </a:r>
            <a:r>
              <a:rPr lang="en-US" sz="2900" dirty="0"/>
              <a:t> any impact thereof on the environment or to </a:t>
            </a:r>
            <a:r>
              <a:rPr lang="en-US" sz="2900" b="1" dirty="0"/>
              <a:t>reduce such impact</a:t>
            </a:r>
            <a:r>
              <a:rPr lang="en-US" sz="2900" dirty="0"/>
              <a:t>, thus providing a high level of </a:t>
            </a:r>
            <a:r>
              <a:rPr lang="en-US" sz="2900" b="1" dirty="0"/>
              <a:t>environmental protection</a:t>
            </a:r>
            <a:r>
              <a:rPr lang="en-US" sz="2900" dirty="0"/>
              <a:t>, and, on the other hand, to ensure the</a:t>
            </a:r>
            <a:r>
              <a:rPr lang="en-US" sz="2900" b="1" dirty="0"/>
              <a:t> functioning </a:t>
            </a:r>
            <a:r>
              <a:rPr lang="en-US" sz="2900" dirty="0"/>
              <a:t>of the internal market and to avoid obstacles to trade and distortion and restriction of competition within the Community;</a:t>
            </a:r>
          </a:p>
          <a:p>
            <a:r>
              <a:rPr lang="en-US" sz="2900" dirty="0"/>
              <a:t>B</a:t>
            </a:r>
            <a:r>
              <a:rPr lang="en-US" sz="2900" dirty="0" smtClean="0"/>
              <a:t>est </a:t>
            </a:r>
            <a:r>
              <a:rPr lang="en-US" sz="2900" dirty="0"/>
              <a:t>means of preventing the creation of packaging waste is to </a:t>
            </a:r>
            <a:r>
              <a:rPr lang="en-US" sz="2900" b="1" dirty="0"/>
              <a:t>reduce the overall volume of packaging</a:t>
            </a:r>
            <a:r>
              <a:rPr lang="en-US" sz="2900" dirty="0"/>
              <a:t>;</a:t>
            </a:r>
          </a:p>
          <a:p>
            <a:r>
              <a:rPr lang="en-US" sz="2900" dirty="0"/>
              <a:t>T</a:t>
            </a:r>
            <a:r>
              <a:rPr lang="en-US" sz="2900" dirty="0" smtClean="0"/>
              <a:t>he </a:t>
            </a:r>
            <a:r>
              <a:rPr lang="en-US" sz="2900" dirty="0"/>
              <a:t>reduction of waste is essential for the </a:t>
            </a:r>
            <a:r>
              <a:rPr lang="en-US" sz="2900" b="1" dirty="0"/>
              <a:t>sustainable growth </a:t>
            </a:r>
            <a:r>
              <a:rPr lang="en-US" sz="2900" dirty="0"/>
              <a:t>specifically called for by the Treaty on European Union;</a:t>
            </a:r>
          </a:p>
          <a:p>
            <a:r>
              <a:rPr lang="en-US" sz="2900" dirty="0" smtClean="0"/>
              <a:t>The </a:t>
            </a:r>
            <a:r>
              <a:rPr lang="en-US" sz="2900" dirty="0"/>
              <a:t>Directive should cover </a:t>
            </a:r>
            <a:r>
              <a:rPr lang="en-US" sz="2900" b="1" dirty="0"/>
              <a:t>all types of packaging </a:t>
            </a:r>
            <a:r>
              <a:rPr lang="en-US" sz="2900" dirty="0"/>
              <a:t>placed on the market and </a:t>
            </a:r>
            <a:r>
              <a:rPr lang="en-US" sz="2900" b="1" dirty="0"/>
              <a:t>all packaging waste</a:t>
            </a:r>
            <a:r>
              <a:rPr lang="en-US" sz="2900" dirty="0"/>
              <a:t>; whereas; therefore, Council Directive</a:t>
            </a:r>
            <a:r>
              <a:rPr lang="en-US" sz="2900" b="1" dirty="0"/>
              <a:t> 85/339/EEC </a:t>
            </a:r>
            <a:r>
              <a:rPr lang="en-US" sz="2900" dirty="0"/>
              <a:t>of 27 June 1985 on containers of liquids for human consumption (4) should be repealed;</a:t>
            </a:r>
          </a:p>
          <a:p>
            <a:r>
              <a:rPr lang="en-US" sz="2900" dirty="0"/>
              <a:t>P</a:t>
            </a:r>
            <a:r>
              <a:rPr lang="en-US" sz="2900" dirty="0" smtClean="0"/>
              <a:t>ackaging </a:t>
            </a:r>
            <a:r>
              <a:rPr lang="en-US" sz="2900" dirty="0"/>
              <a:t>has a vital social and economic function and therefore measures provided for in this Directive should apply without prejudice to other relevant </a:t>
            </a:r>
            <a:r>
              <a:rPr lang="en-US" sz="2900" b="1" dirty="0"/>
              <a:t>legislative requirements affecting quality and transport of packaging or packaged goods</a:t>
            </a:r>
            <a:r>
              <a:rPr lang="en-US" sz="2900" dirty="0"/>
              <a:t>;</a:t>
            </a:r>
          </a:p>
          <a:p>
            <a:r>
              <a:rPr lang="en-US" sz="2900" dirty="0"/>
              <a:t>I</a:t>
            </a:r>
            <a:r>
              <a:rPr lang="en-US" sz="2900" dirty="0" smtClean="0"/>
              <a:t>n </a:t>
            </a:r>
            <a:r>
              <a:rPr lang="en-US" sz="2900" dirty="0"/>
              <a:t>line with the </a:t>
            </a:r>
            <a:r>
              <a:rPr lang="en-US" sz="2900" b="1" dirty="0"/>
              <a:t>Community strategy for waste management </a:t>
            </a:r>
            <a:r>
              <a:rPr lang="en-US" sz="2900" dirty="0"/>
              <a:t>set out in Council resolution of 7 May 1990 on waste policy (5) and Council Directive </a:t>
            </a:r>
            <a:r>
              <a:rPr lang="en-US" sz="2900" b="1" dirty="0"/>
              <a:t>75/442/EEC</a:t>
            </a:r>
            <a:r>
              <a:rPr lang="en-US" sz="2900" dirty="0"/>
              <a:t> of 15 July 1975 on waste (6), the management of packaging and packaging waste should include as a first priority, </a:t>
            </a:r>
            <a:r>
              <a:rPr lang="en-US" sz="2900" b="1" dirty="0"/>
              <a:t>prevention</a:t>
            </a:r>
            <a:r>
              <a:rPr lang="en-US" sz="2900" dirty="0"/>
              <a:t> </a:t>
            </a:r>
            <a:r>
              <a:rPr lang="en-US" sz="2900" b="1" dirty="0"/>
              <a:t>of packaging waste </a:t>
            </a:r>
            <a:r>
              <a:rPr lang="en-US" sz="2900" dirty="0"/>
              <a:t>and, as additional fundamental principles, </a:t>
            </a:r>
            <a:r>
              <a:rPr lang="en-US" sz="2900" b="1" dirty="0"/>
              <a:t>reuse of packaging, recycling and other forms of recovering packaging waste </a:t>
            </a:r>
            <a:r>
              <a:rPr lang="en-US" sz="2900" dirty="0"/>
              <a:t>and, hence,</a:t>
            </a:r>
            <a:r>
              <a:rPr lang="en-US" sz="2900" b="1" dirty="0"/>
              <a:t> reduction of the final disposal </a:t>
            </a:r>
            <a:r>
              <a:rPr lang="en-US" sz="2900" dirty="0"/>
              <a:t>of such </a:t>
            </a:r>
            <a:r>
              <a:rPr lang="en-US" sz="2900" dirty="0" smtClean="0"/>
              <a:t>waste.</a:t>
            </a:r>
            <a:endParaRPr lang="fi-FI" sz="2900" dirty="0"/>
          </a:p>
        </p:txBody>
      </p:sp>
      <p:sp>
        <p:nvSpPr>
          <p:cNvPr id="4" name="Footer Placeholder 3"/>
          <p:cNvSpPr>
            <a:spLocks noGrp="1"/>
          </p:cNvSpPr>
          <p:nvPr>
            <p:ph type="ftr" sz="quarter" idx="11"/>
          </p:nvPr>
        </p:nvSpPr>
        <p:spPr>
          <a:xfrm>
            <a:off x="2101721" y="6383107"/>
            <a:ext cx="8455090" cy="306941"/>
          </a:xfrm>
        </p:spPr>
        <p:txBody>
          <a:bodyPr/>
          <a:lstStyle/>
          <a:p>
            <a:r>
              <a:rPr lang="fi-FI" sz="1600" dirty="0">
                <a:solidFill>
                  <a:schemeClr val="tx1"/>
                </a:solidFill>
              </a:rPr>
              <a:t>https://eur-lex.europa.eu/LexUriServ/LexUriServ.do?uri=CELEX:31994L0062:EN:HTML</a:t>
            </a:r>
          </a:p>
          <a:p>
            <a:endParaRPr lang="fi-FI" sz="1800" dirty="0">
              <a:solidFill>
                <a:schemeClr val="tx1"/>
              </a:solidFill>
            </a:endParaRPr>
          </a:p>
        </p:txBody>
      </p:sp>
    </p:spTree>
    <p:extLst>
      <p:ext uri="{BB962C8B-B14F-4D97-AF65-F5344CB8AC3E}">
        <p14:creationId xmlns:p14="http://schemas.microsoft.com/office/powerpoint/2010/main" val="3500326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3600" dirty="0"/>
              <a:t>EU directive for packaging and packaging waste</a:t>
            </a:r>
            <a:endParaRPr lang="fi-FI" sz="3600" dirty="0"/>
          </a:p>
        </p:txBody>
      </p:sp>
      <p:sp>
        <p:nvSpPr>
          <p:cNvPr id="3" name="Content Placeholder 2"/>
          <p:cNvSpPr>
            <a:spLocks noGrp="1"/>
          </p:cNvSpPr>
          <p:nvPr>
            <p:ph idx="1"/>
          </p:nvPr>
        </p:nvSpPr>
        <p:spPr>
          <a:xfrm>
            <a:off x="1024812" y="1181813"/>
            <a:ext cx="10515600" cy="4161289"/>
          </a:xfrm>
        </p:spPr>
        <p:txBody>
          <a:bodyPr>
            <a:normAutofit fontScale="92500" lnSpcReduction="10000"/>
          </a:bodyPr>
          <a:lstStyle/>
          <a:p>
            <a:pPr lvl="0"/>
            <a:r>
              <a:rPr lang="fi-FI" sz="2200" dirty="0" err="1">
                <a:solidFill>
                  <a:prstClr val="black"/>
                </a:solidFill>
              </a:rPr>
              <a:t>Production</a:t>
            </a:r>
            <a:r>
              <a:rPr lang="fi-FI" sz="2200" dirty="0">
                <a:solidFill>
                  <a:prstClr val="black"/>
                </a:solidFill>
              </a:rPr>
              <a:t>, </a:t>
            </a:r>
            <a:r>
              <a:rPr lang="fi-FI" sz="2200" dirty="0" err="1">
                <a:solidFill>
                  <a:prstClr val="black"/>
                </a:solidFill>
              </a:rPr>
              <a:t>use</a:t>
            </a:r>
            <a:r>
              <a:rPr lang="fi-FI" sz="2200" dirty="0">
                <a:solidFill>
                  <a:prstClr val="black"/>
                </a:solidFill>
              </a:rPr>
              <a:t>, </a:t>
            </a:r>
            <a:r>
              <a:rPr lang="fi-FI" sz="2200" dirty="0" err="1">
                <a:solidFill>
                  <a:prstClr val="black"/>
                </a:solidFill>
              </a:rPr>
              <a:t>recovery</a:t>
            </a:r>
            <a:r>
              <a:rPr lang="fi-FI" sz="2200" dirty="0">
                <a:solidFill>
                  <a:prstClr val="black"/>
                </a:solidFill>
              </a:rPr>
              <a:t> </a:t>
            </a:r>
            <a:r>
              <a:rPr lang="fi-FI" sz="2200" dirty="0" err="1">
                <a:solidFill>
                  <a:prstClr val="black"/>
                </a:solidFill>
              </a:rPr>
              <a:t>or</a:t>
            </a:r>
            <a:r>
              <a:rPr lang="fi-FI" sz="2200" dirty="0">
                <a:solidFill>
                  <a:prstClr val="black"/>
                </a:solidFill>
              </a:rPr>
              <a:t> </a:t>
            </a:r>
            <a:r>
              <a:rPr lang="fi-FI" sz="2200" dirty="0" err="1">
                <a:solidFill>
                  <a:prstClr val="black"/>
                </a:solidFill>
              </a:rPr>
              <a:t>disposal</a:t>
            </a:r>
            <a:r>
              <a:rPr lang="fi-FI" sz="2200" dirty="0">
                <a:solidFill>
                  <a:prstClr val="black"/>
                </a:solidFill>
              </a:rPr>
              <a:t> </a:t>
            </a:r>
            <a:r>
              <a:rPr lang="fi-FI" sz="2200" dirty="0" err="1">
                <a:solidFill>
                  <a:prstClr val="black"/>
                </a:solidFill>
              </a:rPr>
              <a:t>all</a:t>
            </a:r>
            <a:r>
              <a:rPr lang="fi-FI" sz="2200" dirty="0">
                <a:solidFill>
                  <a:prstClr val="black"/>
                </a:solidFill>
              </a:rPr>
              <a:t> </a:t>
            </a:r>
            <a:r>
              <a:rPr lang="fi-FI" sz="2200" dirty="0" err="1">
                <a:solidFill>
                  <a:prstClr val="black"/>
                </a:solidFill>
              </a:rPr>
              <a:t>have</a:t>
            </a:r>
            <a:r>
              <a:rPr lang="fi-FI" sz="2200" dirty="0">
                <a:solidFill>
                  <a:prstClr val="black"/>
                </a:solidFill>
              </a:rPr>
              <a:t> </a:t>
            </a:r>
            <a:r>
              <a:rPr lang="fi-FI" sz="2200" dirty="0" err="1">
                <a:solidFill>
                  <a:prstClr val="black"/>
                </a:solidFill>
              </a:rPr>
              <a:t>impact</a:t>
            </a:r>
            <a:r>
              <a:rPr lang="fi-FI" sz="2200" dirty="0">
                <a:solidFill>
                  <a:prstClr val="black"/>
                </a:solidFill>
              </a:rPr>
              <a:t> to </a:t>
            </a:r>
            <a:r>
              <a:rPr lang="fi-FI" sz="2200" dirty="0" err="1">
                <a:solidFill>
                  <a:prstClr val="black"/>
                </a:solidFill>
              </a:rPr>
              <a:t>the</a:t>
            </a:r>
            <a:r>
              <a:rPr lang="fi-FI" sz="2200" dirty="0">
                <a:solidFill>
                  <a:prstClr val="black"/>
                </a:solidFill>
              </a:rPr>
              <a:t> </a:t>
            </a:r>
            <a:r>
              <a:rPr lang="fi-FI" sz="2200" dirty="0" err="1">
                <a:solidFill>
                  <a:prstClr val="black"/>
                </a:solidFill>
              </a:rPr>
              <a:t>environment</a:t>
            </a:r>
            <a:endParaRPr lang="fi-FI" sz="2200" dirty="0">
              <a:solidFill>
                <a:prstClr val="black"/>
              </a:solidFill>
            </a:endParaRPr>
          </a:p>
          <a:p>
            <a:pPr lvl="0"/>
            <a:r>
              <a:rPr lang="fi-FI" sz="2200" dirty="0" err="1">
                <a:solidFill>
                  <a:prstClr val="black"/>
                </a:solidFill>
              </a:rPr>
              <a:t>Producers</a:t>
            </a:r>
            <a:r>
              <a:rPr lang="fi-FI" sz="2200" dirty="0">
                <a:solidFill>
                  <a:prstClr val="black"/>
                </a:solidFill>
              </a:rPr>
              <a:t> and </a:t>
            </a:r>
            <a:r>
              <a:rPr lang="fi-FI" sz="2200" dirty="0" err="1">
                <a:solidFill>
                  <a:prstClr val="black"/>
                </a:solidFill>
              </a:rPr>
              <a:t>supply</a:t>
            </a:r>
            <a:r>
              <a:rPr lang="fi-FI" sz="2200" dirty="0">
                <a:solidFill>
                  <a:prstClr val="black"/>
                </a:solidFill>
              </a:rPr>
              <a:t> </a:t>
            </a:r>
            <a:r>
              <a:rPr lang="fi-FI" sz="2200" dirty="0" err="1">
                <a:solidFill>
                  <a:prstClr val="black"/>
                </a:solidFill>
              </a:rPr>
              <a:t>chains</a:t>
            </a:r>
            <a:r>
              <a:rPr lang="fi-FI" sz="2200" dirty="0">
                <a:solidFill>
                  <a:prstClr val="black"/>
                </a:solidFill>
              </a:rPr>
              <a:t> </a:t>
            </a:r>
            <a:r>
              <a:rPr lang="fi-FI" sz="2200" dirty="0" err="1">
                <a:solidFill>
                  <a:prstClr val="black"/>
                </a:solidFill>
              </a:rPr>
              <a:t>aim</a:t>
            </a:r>
            <a:r>
              <a:rPr lang="fi-FI" sz="2200" dirty="0">
                <a:solidFill>
                  <a:prstClr val="black"/>
                </a:solidFill>
              </a:rPr>
              <a:t> at </a:t>
            </a:r>
            <a:r>
              <a:rPr lang="fi-FI" sz="2200" dirty="0" err="1">
                <a:solidFill>
                  <a:prstClr val="black"/>
                </a:solidFill>
              </a:rPr>
              <a:t>sustainable</a:t>
            </a:r>
            <a:r>
              <a:rPr lang="fi-FI" sz="2200" dirty="0">
                <a:solidFill>
                  <a:prstClr val="black"/>
                </a:solidFill>
              </a:rPr>
              <a:t> </a:t>
            </a:r>
            <a:r>
              <a:rPr lang="fi-FI" sz="2200" dirty="0" err="1">
                <a:solidFill>
                  <a:prstClr val="black"/>
                </a:solidFill>
              </a:rPr>
              <a:t>development</a:t>
            </a:r>
            <a:r>
              <a:rPr lang="fi-FI" sz="2200" dirty="0">
                <a:solidFill>
                  <a:prstClr val="black"/>
                </a:solidFill>
              </a:rPr>
              <a:t> and </a:t>
            </a:r>
            <a:r>
              <a:rPr lang="fi-FI" sz="2200" dirty="0" err="1">
                <a:solidFill>
                  <a:prstClr val="black"/>
                </a:solidFill>
              </a:rPr>
              <a:t>minimise</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environmental</a:t>
            </a:r>
            <a:r>
              <a:rPr lang="fi-FI" sz="2200" dirty="0">
                <a:solidFill>
                  <a:prstClr val="black"/>
                </a:solidFill>
              </a:rPr>
              <a:t> </a:t>
            </a:r>
            <a:r>
              <a:rPr lang="fi-FI" sz="2200" dirty="0" err="1">
                <a:solidFill>
                  <a:prstClr val="black"/>
                </a:solidFill>
              </a:rPr>
              <a:t>impact</a:t>
            </a:r>
            <a:r>
              <a:rPr lang="fi-FI" sz="2200" dirty="0">
                <a:solidFill>
                  <a:prstClr val="black"/>
                </a:solidFill>
              </a:rPr>
              <a:t>- </a:t>
            </a:r>
            <a:r>
              <a:rPr lang="fi-FI" sz="2200" dirty="0" err="1">
                <a:solidFill>
                  <a:prstClr val="black"/>
                </a:solidFill>
              </a:rPr>
              <a:t>including</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package</a:t>
            </a:r>
            <a:r>
              <a:rPr lang="fi-FI" sz="2200" dirty="0">
                <a:solidFill>
                  <a:prstClr val="black"/>
                </a:solidFill>
              </a:rPr>
              <a:t> </a:t>
            </a:r>
            <a:r>
              <a:rPr lang="fi-FI" sz="2200" dirty="0" err="1">
                <a:solidFill>
                  <a:prstClr val="black"/>
                </a:solidFill>
              </a:rPr>
              <a:t>during</a:t>
            </a:r>
            <a:r>
              <a:rPr lang="fi-FI" sz="2200" dirty="0">
                <a:solidFill>
                  <a:prstClr val="black"/>
                </a:solidFill>
              </a:rPr>
              <a:t> </a:t>
            </a:r>
            <a:r>
              <a:rPr lang="fi-FI" sz="2200" dirty="0" err="1">
                <a:solidFill>
                  <a:prstClr val="black"/>
                </a:solidFill>
              </a:rPr>
              <a:t>its</a:t>
            </a:r>
            <a:r>
              <a:rPr lang="fi-FI" sz="2200" dirty="0">
                <a:solidFill>
                  <a:prstClr val="black"/>
                </a:solidFill>
              </a:rPr>
              <a:t> </a:t>
            </a:r>
            <a:r>
              <a:rPr lang="fi-FI" sz="2200" dirty="0" err="1">
                <a:solidFill>
                  <a:prstClr val="black"/>
                </a:solidFill>
              </a:rPr>
              <a:t>whole</a:t>
            </a:r>
            <a:r>
              <a:rPr lang="fi-FI" sz="2200" dirty="0">
                <a:solidFill>
                  <a:prstClr val="black"/>
                </a:solidFill>
              </a:rPr>
              <a:t> life </a:t>
            </a:r>
            <a:r>
              <a:rPr lang="fi-FI" sz="2200" dirty="0" err="1">
                <a:solidFill>
                  <a:prstClr val="black"/>
                </a:solidFill>
              </a:rPr>
              <a:t>cycle</a:t>
            </a:r>
            <a:endParaRPr lang="fi-FI" sz="2200" dirty="0">
              <a:solidFill>
                <a:prstClr val="black"/>
              </a:solidFill>
            </a:endParaRPr>
          </a:p>
          <a:p>
            <a:pPr lvl="0"/>
            <a:r>
              <a:rPr lang="fi-FI" sz="2200" b="1" dirty="0">
                <a:solidFill>
                  <a:prstClr val="black"/>
                </a:solidFill>
              </a:rPr>
              <a:t>EU </a:t>
            </a:r>
            <a:r>
              <a:rPr lang="fi-FI" sz="2200" b="1" dirty="0" err="1">
                <a:solidFill>
                  <a:prstClr val="black"/>
                </a:solidFill>
              </a:rPr>
              <a:t>directive</a:t>
            </a:r>
            <a:r>
              <a:rPr lang="fi-FI" sz="2200" b="1" dirty="0">
                <a:solidFill>
                  <a:prstClr val="black"/>
                </a:solidFill>
              </a:rPr>
              <a:t> 94/62/EC </a:t>
            </a:r>
            <a:r>
              <a:rPr lang="fi-FI" sz="2200" dirty="0" err="1">
                <a:solidFill>
                  <a:prstClr val="black"/>
                </a:solidFill>
              </a:rPr>
              <a:t>relates</a:t>
            </a:r>
            <a:r>
              <a:rPr lang="fi-FI" sz="2200" dirty="0">
                <a:solidFill>
                  <a:prstClr val="black"/>
                </a:solidFill>
              </a:rPr>
              <a:t> to </a:t>
            </a:r>
            <a:r>
              <a:rPr lang="fi-FI" sz="2200" dirty="0" err="1">
                <a:solidFill>
                  <a:prstClr val="black"/>
                </a:solidFill>
              </a:rPr>
              <a:t>packages</a:t>
            </a:r>
            <a:r>
              <a:rPr lang="fi-FI" sz="2200" dirty="0">
                <a:solidFill>
                  <a:prstClr val="black"/>
                </a:solidFill>
              </a:rPr>
              <a:t> and </a:t>
            </a:r>
            <a:r>
              <a:rPr lang="fi-FI" sz="2200" dirty="0" err="1">
                <a:solidFill>
                  <a:prstClr val="black"/>
                </a:solidFill>
              </a:rPr>
              <a:t>packaging</a:t>
            </a:r>
            <a:r>
              <a:rPr lang="fi-FI" sz="2200" dirty="0">
                <a:solidFill>
                  <a:prstClr val="black"/>
                </a:solidFill>
              </a:rPr>
              <a:t> </a:t>
            </a:r>
            <a:r>
              <a:rPr lang="fi-FI" sz="2200" dirty="0" err="1">
                <a:solidFill>
                  <a:prstClr val="black"/>
                </a:solidFill>
              </a:rPr>
              <a:t>waste</a:t>
            </a:r>
            <a:r>
              <a:rPr lang="fi-FI" sz="2200" dirty="0">
                <a:solidFill>
                  <a:prstClr val="black"/>
                </a:solidFill>
              </a:rPr>
              <a:t>. It </a:t>
            </a:r>
            <a:r>
              <a:rPr lang="fi-FI" sz="2200" dirty="0" err="1">
                <a:solidFill>
                  <a:prstClr val="black"/>
                </a:solidFill>
              </a:rPr>
              <a:t>consists</a:t>
            </a:r>
            <a:r>
              <a:rPr lang="fi-FI" sz="2200" dirty="0">
                <a:solidFill>
                  <a:prstClr val="black"/>
                </a:solidFill>
              </a:rPr>
              <a:t> of </a:t>
            </a:r>
            <a:r>
              <a:rPr lang="fi-FI" sz="2200" dirty="0" err="1">
                <a:solidFill>
                  <a:prstClr val="black"/>
                </a:solidFill>
              </a:rPr>
              <a:t>reguirements</a:t>
            </a:r>
            <a:r>
              <a:rPr lang="fi-FI" sz="2200" dirty="0">
                <a:solidFill>
                  <a:prstClr val="black"/>
                </a:solidFill>
              </a:rPr>
              <a:t> </a:t>
            </a:r>
            <a:r>
              <a:rPr lang="fi-FI" sz="2200" dirty="0" err="1">
                <a:solidFill>
                  <a:prstClr val="black"/>
                </a:solidFill>
              </a:rPr>
              <a:t>that</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package</a:t>
            </a:r>
            <a:r>
              <a:rPr lang="fi-FI" sz="2200" dirty="0">
                <a:solidFill>
                  <a:prstClr val="black"/>
                </a:solidFill>
              </a:rPr>
              <a:t> </a:t>
            </a:r>
            <a:r>
              <a:rPr lang="fi-FI" sz="2200" dirty="0" err="1">
                <a:solidFill>
                  <a:prstClr val="black"/>
                </a:solidFill>
              </a:rPr>
              <a:t>should</a:t>
            </a:r>
            <a:r>
              <a:rPr lang="fi-FI" sz="2200" dirty="0">
                <a:solidFill>
                  <a:prstClr val="black"/>
                </a:solidFill>
              </a:rPr>
              <a:t> </a:t>
            </a:r>
            <a:r>
              <a:rPr lang="fi-FI" sz="2200" dirty="0" err="1">
                <a:solidFill>
                  <a:prstClr val="black"/>
                </a:solidFill>
              </a:rPr>
              <a:t>fulfill</a:t>
            </a:r>
            <a:r>
              <a:rPr lang="fi-FI" sz="2200" dirty="0">
                <a:solidFill>
                  <a:prstClr val="black"/>
                </a:solidFill>
              </a:rPr>
              <a:t> </a:t>
            </a:r>
            <a:r>
              <a:rPr lang="fi-FI" sz="2200" dirty="0" err="1">
                <a:solidFill>
                  <a:prstClr val="black"/>
                </a:solidFill>
              </a:rPr>
              <a:t>before</a:t>
            </a:r>
            <a:r>
              <a:rPr lang="fi-FI" sz="2200" dirty="0">
                <a:solidFill>
                  <a:prstClr val="black"/>
                </a:solidFill>
              </a:rPr>
              <a:t> </a:t>
            </a:r>
            <a:r>
              <a:rPr lang="fi-FI" sz="2200" dirty="0" err="1">
                <a:solidFill>
                  <a:prstClr val="black"/>
                </a:solidFill>
              </a:rPr>
              <a:t>launching</a:t>
            </a:r>
            <a:r>
              <a:rPr lang="fi-FI" sz="2200" dirty="0">
                <a:solidFill>
                  <a:prstClr val="black"/>
                </a:solidFill>
              </a:rPr>
              <a:t> it to </a:t>
            </a:r>
            <a:r>
              <a:rPr lang="fi-FI" sz="2200" dirty="0" err="1">
                <a:solidFill>
                  <a:prstClr val="black"/>
                </a:solidFill>
              </a:rPr>
              <a:t>the</a:t>
            </a:r>
            <a:r>
              <a:rPr lang="fi-FI" sz="2200" dirty="0">
                <a:solidFill>
                  <a:prstClr val="black"/>
                </a:solidFill>
              </a:rPr>
              <a:t> market:</a:t>
            </a:r>
          </a:p>
          <a:p>
            <a:pPr lvl="1"/>
            <a:r>
              <a:rPr lang="fi-FI" sz="1900" b="1" dirty="0" err="1">
                <a:solidFill>
                  <a:prstClr val="black"/>
                </a:solidFill>
              </a:rPr>
              <a:t>Quality</a:t>
            </a:r>
            <a:r>
              <a:rPr lang="fi-FI" sz="1900" b="1" dirty="0">
                <a:solidFill>
                  <a:prstClr val="black"/>
                </a:solidFill>
              </a:rPr>
              <a:t> and </a:t>
            </a:r>
            <a:r>
              <a:rPr lang="fi-FI" sz="1900" b="1" dirty="0" err="1">
                <a:solidFill>
                  <a:prstClr val="black"/>
                </a:solidFill>
              </a:rPr>
              <a:t>amount</a:t>
            </a:r>
            <a:r>
              <a:rPr lang="fi-FI" sz="1900" b="1" dirty="0">
                <a:solidFill>
                  <a:prstClr val="black"/>
                </a:solidFill>
              </a:rPr>
              <a:t> </a:t>
            </a:r>
            <a:r>
              <a:rPr lang="fi-FI" sz="1900" dirty="0">
                <a:solidFill>
                  <a:prstClr val="black"/>
                </a:solidFill>
              </a:rPr>
              <a:t>of </a:t>
            </a:r>
            <a:r>
              <a:rPr lang="fi-FI" sz="1900" dirty="0" err="1">
                <a:solidFill>
                  <a:prstClr val="black"/>
                </a:solidFill>
              </a:rPr>
              <a:t>package</a:t>
            </a:r>
            <a:r>
              <a:rPr lang="fi-FI" sz="1900" dirty="0">
                <a:solidFill>
                  <a:prstClr val="black"/>
                </a:solidFill>
              </a:rPr>
              <a:t> </a:t>
            </a:r>
            <a:r>
              <a:rPr lang="fi-FI" sz="1900" dirty="0" err="1">
                <a:solidFill>
                  <a:prstClr val="black"/>
                </a:solidFill>
              </a:rPr>
              <a:t>waste</a:t>
            </a:r>
            <a:r>
              <a:rPr lang="fi-FI" sz="1900" dirty="0">
                <a:solidFill>
                  <a:prstClr val="black"/>
                </a:solidFill>
              </a:rPr>
              <a:t>, </a:t>
            </a:r>
            <a:r>
              <a:rPr lang="fi-FI" sz="1900" b="1" dirty="0" err="1">
                <a:solidFill>
                  <a:prstClr val="black"/>
                </a:solidFill>
              </a:rPr>
              <a:t>reuse</a:t>
            </a:r>
            <a:r>
              <a:rPr lang="fi-FI" sz="1900" dirty="0">
                <a:solidFill>
                  <a:prstClr val="black"/>
                </a:solidFill>
              </a:rPr>
              <a:t>, </a:t>
            </a:r>
            <a:r>
              <a:rPr lang="fi-FI" sz="1900" dirty="0" err="1">
                <a:solidFill>
                  <a:prstClr val="black"/>
                </a:solidFill>
              </a:rPr>
              <a:t>recovery</a:t>
            </a:r>
            <a:r>
              <a:rPr lang="fi-FI" sz="1900" dirty="0">
                <a:solidFill>
                  <a:prstClr val="black"/>
                </a:solidFill>
              </a:rPr>
              <a:t> (</a:t>
            </a:r>
            <a:r>
              <a:rPr lang="fi-FI" sz="1900" b="1" dirty="0" err="1">
                <a:solidFill>
                  <a:prstClr val="black"/>
                </a:solidFill>
              </a:rPr>
              <a:t>recycling</a:t>
            </a:r>
            <a:r>
              <a:rPr lang="fi-FI" sz="1900" b="1" dirty="0">
                <a:solidFill>
                  <a:prstClr val="black"/>
                </a:solidFill>
              </a:rPr>
              <a:t>, </a:t>
            </a:r>
            <a:r>
              <a:rPr lang="fi-FI" sz="1900" b="1" dirty="0" err="1">
                <a:solidFill>
                  <a:prstClr val="black"/>
                </a:solidFill>
              </a:rPr>
              <a:t>recovery</a:t>
            </a:r>
            <a:r>
              <a:rPr lang="fi-FI" sz="1900" b="1" dirty="0">
                <a:solidFill>
                  <a:prstClr val="black"/>
                </a:solidFill>
              </a:rPr>
              <a:t> as </a:t>
            </a:r>
            <a:r>
              <a:rPr lang="fi-FI" sz="1900" b="1" dirty="0" err="1">
                <a:solidFill>
                  <a:prstClr val="black"/>
                </a:solidFill>
              </a:rPr>
              <a:t>energy</a:t>
            </a:r>
            <a:r>
              <a:rPr lang="fi-FI" sz="1900" dirty="0">
                <a:solidFill>
                  <a:prstClr val="black"/>
                </a:solidFill>
              </a:rPr>
              <a:t>) and </a:t>
            </a:r>
            <a:r>
              <a:rPr lang="fi-FI" sz="1900" b="1" dirty="0" err="1">
                <a:solidFill>
                  <a:prstClr val="black"/>
                </a:solidFill>
              </a:rPr>
              <a:t>proper</a:t>
            </a:r>
            <a:r>
              <a:rPr lang="fi-FI" sz="1900" b="1" dirty="0">
                <a:solidFill>
                  <a:prstClr val="black"/>
                </a:solidFill>
              </a:rPr>
              <a:t> </a:t>
            </a:r>
            <a:r>
              <a:rPr lang="fi-FI" sz="1900" b="1" dirty="0" err="1">
                <a:solidFill>
                  <a:prstClr val="black"/>
                </a:solidFill>
              </a:rPr>
              <a:t>disposal</a:t>
            </a:r>
            <a:r>
              <a:rPr lang="fi-FI" sz="1900" b="1" dirty="0">
                <a:solidFill>
                  <a:prstClr val="black"/>
                </a:solidFill>
              </a:rPr>
              <a:t> </a:t>
            </a:r>
            <a:r>
              <a:rPr lang="fi-FI" sz="1900" dirty="0" err="1">
                <a:solidFill>
                  <a:prstClr val="black"/>
                </a:solidFill>
              </a:rPr>
              <a:t>concerning</a:t>
            </a:r>
            <a:r>
              <a:rPr lang="fi-FI" sz="1900" dirty="0">
                <a:solidFill>
                  <a:prstClr val="black"/>
                </a:solidFill>
              </a:rPr>
              <a:t> </a:t>
            </a:r>
            <a:r>
              <a:rPr lang="fi-FI" sz="1900" dirty="0" err="1">
                <a:solidFill>
                  <a:prstClr val="black"/>
                </a:solidFill>
              </a:rPr>
              <a:t>the</a:t>
            </a:r>
            <a:r>
              <a:rPr lang="fi-FI" sz="1900" dirty="0">
                <a:solidFill>
                  <a:prstClr val="black"/>
                </a:solidFill>
              </a:rPr>
              <a:t> </a:t>
            </a:r>
            <a:r>
              <a:rPr lang="fi-FI" sz="1900" dirty="0" err="1">
                <a:solidFill>
                  <a:prstClr val="black"/>
                </a:solidFill>
              </a:rPr>
              <a:t>environment</a:t>
            </a:r>
            <a:r>
              <a:rPr lang="fi-FI" sz="1900" dirty="0">
                <a:solidFill>
                  <a:prstClr val="black"/>
                </a:solidFill>
              </a:rPr>
              <a:t> and </a:t>
            </a:r>
            <a:r>
              <a:rPr lang="fi-FI" sz="1900" dirty="0" err="1">
                <a:solidFill>
                  <a:prstClr val="black"/>
                </a:solidFill>
              </a:rPr>
              <a:t>considering</a:t>
            </a:r>
            <a:r>
              <a:rPr lang="fi-FI" sz="1900" dirty="0">
                <a:solidFill>
                  <a:prstClr val="black"/>
                </a:solidFill>
              </a:rPr>
              <a:t> </a:t>
            </a:r>
            <a:r>
              <a:rPr lang="fi-FI" sz="1900" dirty="0" err="1">
                <a:solidFill>
                  <a:prstClr val="black"/>
                </a:solidFill>
              </a:rPr>
              <a:t>the</a:t>
            </a:r>
            <a:r>
              <a:rPr lang="fi-FI" sz="1900" dirty="0">
                <a:solidFill>
                  <a:prstClr val="black"/>
                </a:solidFill>
              </a:rPr>
              <a:t> </a:t>
            </a:r>
            <a:r>
              <a:rPr lang="fi-FI" sz="1900" b="1" dirty="0" err="1">
                <a:solidFill>
                  <a:prstClr val="black"/>
                </a:solidFill>
              </a:rPr>
              <a:t>efficiency</a:t>
            </a:r>
            <a:r>
              <a:rPr lang="fi-FI" sz="1900" dirty="0">
                <a:solidFill>
                  <a:prstClr val="black"/>
                </a:solidFill>
              </a:rPr>
              <a:t> and </a:t>
            </a:r>
            <a:r>
              <a:rPr lang="fi-FI" sz="1900" b="1" dirty="0" err="1">
                <a:solidFill>
                  <a:prstClr val="black"/>
                </a:solidFill>
              </a:rPr>
              <a:t>limiting</a:t>
            </a:r>
            <a:r>
              <a:rPr lang="fi-FI" sz="1900" b="1" dirty="0">
                <a:solidFill>
                  <a:prstClr val="black"/>
                </a:solidFill>
              </a:rPr>
              <a:t> </a:t>
            </a:r>
            <a:r>
              <a:rPr lang="fi-FI" sz="1900" b="1" dirty="0" err="1">
                <a:solidFill>
                  <a:prstClr val="black"/>
                </a:solidFill>
              </a:rPr>
              <a:t>the</a:t>
            </a:r>
            <a:r>
              <a:rPr lang="fi-FI" sz="1900" b="1" dirty="0">
                <a:solidFill>
                  <a:prstClr val="black"/>
                </a:solidFill>
              </a:rPr>
              <a:t> </a:t>
            </a:r>
            <a:r>
              <a:rPr lang="fi-FI" sz="1900" b="1" dirty="0" err="1">
                <a:solidFill>
                  <a:prstClr val="black"/>
                </a:solidFill>
              </a:rPr>
              <a:t>use</a:t>
            </a:r>
            <a:r>
              <a:rPr lang="fi-FI" sz="1900" b="1" dirty="0">
                <a:solidFill>
                  <a:prstClr val="black"/>
                </a:solidFill>
              </a:rPr>
              <a:t> of </a:t>
            </a:r>
            <a:r>
              <a:rPr lang="fi-FI" sz="1900" b="1" dirty="0" err="1">
                <a:solidFill>
                  <a:prstClr val="black"/>
                </a:solidFill>
              </a:rPr>
              <a:t>dangerous</a:t>
            </a:r>
            <a:r>
              <a:rPr lang="fi-FI" sz="1900" b="1" dirty="0">
                <a:solidFill>
                  <a:prstClr val="black"/>
                </a:solidFill>
              </a:rPr>
              <a:t> and </a:t>
            </a:r>
            <a:r>
              <a:rPr lang="fi-FI" sz="1900" b="1" dirty="0" err="1">
                <a:solidFill>
                  <a:prstClr val="black"/>
                </a:solidFill>
              </a:rPr>
              <a:t>toxic</a:t>
            </a:r>
            <a:r>
              <a:rPr lang="fi-FI" sz="1900" b="1" dirty="0">
                <a:solidFill>
                  <a:prstClr val="black"/>
                </a:solidFill>
              </a:rPr>
              <a:t> </a:t>
            </a:r>
            <a:r>
              <a:rPr lang="fi-FI" sz="1900" b="1" dirty="0" err="1">
                <a:solidFill>
                  <a:prstClr val="black"/>
                </a:solidFill>
              </a:rPr>
              <a:t>ingredients</a:t>
            </a:r>
            <a:r>
              <a:rPr lang="fi-FI" sz="1900" dirty="0">
                <a:solidFill>
                  <a:prstClr val="black"/>
                </a:solidFill>
              </a:rPr>
              <a:t> (</a:t>
            </a:r>
            <a:r>
              <a:rPr lang="fi-FI" sz="1900" dirty="0" err="1">
                <a:solidFill>
                  <a:prstClr val="black"/>
                </a:solidFill>
              </a:rPr>
              <a:t>heavymetals</a:t>
            </a:r>
            <a:r>
              <a:rPr lang="fi-FI" sz="1900" dirty="0">
                <a:solidFill>
                  <a:prstClr val="black"/>
                </a:solidFill>
              </a:rPr>
              <a:t>)</a:t>
            </a:r>
          </a:p>
          <a:p>
            <a:pPr lvl="0"/>
            <a:r>
              <a:rPr lang="fi-FI" sz="2200" dirty="0">
                <a:solidFill>
                  <a:prstClr val="black"/>
                </a:solidFill>
              </a:rPr>
              <a:t>It is </a:t>
            </a:r>
            <a:r>
              <a:rPr lang="fi-FI" sz="2200" dirty="0" err="1">
                <a:solidFill>
                  <a:prstClr val="black"/>
                </a:solidFill>
              </a:rPr>
              <a:t>important</a:t>
            </a:r>
            <a:r>
              <a:rPr lang="fi-FI" sz="2200" dirty="0">
                <a:solidFill>
                  <a:prstClr val="black"/>
                </a:solidFill>
              </a:rPr>
              <a:t> </a:t>
            </a:r>
            <a:r>
              <a:rPr lang="fi-FI" sz="2200" dirty="0" err="1">
                <a:solidFill>
                  <a:prstClr val="black"/>
                </a:solidFill>
              </a:rPr>
              <a:t>that</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package</a:t>
            </a:r>
            <a:r>
              <a:rPr lang="fi-FI" sz="2200" dirty="0">
                <a:solidFill>
                  <a:prstClr val="black"/>
                </a:solidFill>
              </a:rPr>
              <a:t> design is </a:t>
            </a:r>
            <a:r>
              <a:rPr lang="fi-FI" sz="2200" dirty="0" err="1">
                <a:solidFill>
                  <a:prstClr val="black"/>
                </a:solidFill>
              </a:rPr>
              <a:t>not</a:t>
            </a:r>
            <a:r>
              <a:rPr lang="fi-FI" sz="2200" dirty="0">
                <a:solidFill>
                  <a:prstClr val="black"/>
                </a:solidFill>
              </a:rPr>
              <a:t> </a:t>
            </a:r>
            <a:r>
              <a:rPr lang="fi-FI" sz="2200" dirty="0" err="1">
                <a:solidFill>
                  <a:prstClr val="black"/>
                </a:solidFill>
              </a:rPr>
              <a:t>contradictionary</a:t>
            </a:r>
            <a:r>
              <a:rPr lang="fi-FI" sz="2200" dirty="0">
                <a:solidFill>
                  <a:prstClr val="black"/>
                </a:solidFill>
              </a:rPr>
              <a:t> to </a:t>
            </a:r>
            <a:r>
              <a:rPr lang="fi-FI" sz="2200" dirty="0" err="1">
                <a:solidFill>
                  <a:prstClr val="black"/>
                </a:solidFill>
              </a:rPr>
              <a:t>package</a:t>
            </a:r>
            <a:r>
              <a:rPr lang="fi-FI" sz="2200" dirty="0">
                <a:solidFill>
                  <a:prstClr val="black"/>
                </a:solidFill>
              </a:rPr>
              <a:t> </a:t>
            </a:r>
            <a:r>
              <a:rPr lang="fi-FI" sz="2200" dirty="0" err="1">
                <a:solidFill>
                  <a:prstClr val="black"/>
                </a:solidFill>
              </a:rPr>
              <a:t>waste</a:t>
            </a:r>
            <a:r>
              <a:rPr lang="fi-FI" sz="2200" dirty="0">
                <a:solidFill>
                  <a:prstClr val="black"/>
                </a:solidFill>
              </a:rPr>
              <a:t> </a:t>
            </a:r>
            <a:r>
              <a:rPr lang="fi-FI" sz="2200" dirty="0" err="1">
                <a:solidFill>
                  <a:prstClr val="black"/>
                </a:solidFill>
              </a:rPr>
              <a:t>regulation</a:t>
            </a:r>
            <a:r>
              <a:rPr lang="fi-FI" sz="2200" dirty="0">
                <a:solidFill>
                  <a:prstClr val="black"/>
                </a:solidFill>
              </a:rPr>
              <a:t> of European Union </a:t>
            </a:r>
            <a:r>
              <a:rPr lang="fi-FI" sz="2200" dirty="0" err="1">
                <a:solidFill>
                  <a:prstClr val="black"/>
                </a:solidFill>
              </a:rPr>
              <a:t>or</a:t>
            </a:r>
            <a:r>
              <a:rPr lang="fi-FI" sz="2200" dirty="0">
                <a:solidFill>
                  <a:prstClr val="black"/>
                </a:solidFill>
              </a:rPr>
              <a:t> country </a:t>
            </a:r>
            <a:r>
              <a:rPr lang="fi-FI" sz="2200" dirty="0" err="1">
                <a:solidFill>
                  <a:prstClr val="black"/>
                </a:solidFill>
              </a:rPr>
              <a:t>specific</a:t>
            </a:r>
            <a:r>
              <a:rPr lang="fi-FI" sz="2200" dirty="0">
                <a:solidFill>
                  <a:prstClr val="black"/>
                </a:solidFill>
              </a:rPr>
              <a:t> </a:t>
            </a:r>
            <a:r>
              <a:rPr lang="fi-FI" sz="2200" dirty="0" err="1">
                <a:solidFill>
                  <a:prstClr val="black"/>
                </a:solidFill>
              </a:rPr>
              <a:t>regulation</a:t>
            </a:r>
            <a:endParaRPr lang="fi-FI" sz="2200" dirty="0">
              <a:solidFill>
                <a:prstClr val="black"/>
              </a:solidFill>
            </a:endParaRPr>
          </a:p>
          <a:p>
            <a:pPr lvl="0"/>
            <a:r>
              <a:rPr lang="fi-FI" sz="2200" dirty="0" err="1">
                <a:solidFill>
                  <a:prstClr val="black"/>
                </a:solidFill>
              </a:rPr>
              <a:t>Package</a:t>
            </a:r>
            <a:r>
              <a:rPr lang="fi-FI" sz="2200" dirty="0">
                <a:solidFill>
                  <a:prstClr val="black"/>
                </a:solidFill>
              </a:rPr>
              <a:t> </a:t>
            </a:r>
            <a:r>
              <a:rPr lang="fi-FI" sz="2200" dirty="0" err="1">
                <a:solidFill>
                  <a:prstClr val="black"/>
                </a:solidFill>
              </a:rPr>
              <a:t>solutions</a:t>
            </a:r>
            <a:r>
              <a:rPr lang="fi-FI" sz="2200" dirty="0">
                <a:solidFill>
                  <a:prstClr val="black"/>
                </a:solidFill>
              </a:rPr>
              <a:t> (</a:t>
            </a:r>
            <a:r>
              <a:rPr lang="fi-FI" sz="2200" dirty="0" err="1">
                <a:solidFill>
                  <a:prstClr val="black"/>
                </a:solidFill>
              </a:rPr>
              <a:t>especially</a:t>
            </a:r>
            <a:r>
              <a:rPr lang="fi-FI" sz="2200" dirty="0">
                <a:solidFill>
                  <a:prstClr val="black"/>
                </a:solidFill>
              </a:rPr>
              <a:t> </a:t>
            </a:r>
            <a:r>
              <a:rPr lang="fi-FI" sz="2200" dirty="0" err="1">
                <a:solidFill>
                  <a:prstClr val="black"/>
                </a:solidFill>
              </a:rPr>
              <a:t>packages</a:t>
            </a:r>
            <a:r>
              <a:rPr lang="fi-FI" sz="2200" dirty="0">
                <a:solidFill>
                  <a:prstClr val="black"/>
                </a:solidFill>
              </a:rPr>
              <a:t> for </a:t>
            </a:r>
            <a:r>
              <a:rPr lang="fi-FI" sz="2200" dirty="0" err="1">
                <a:solidFill>
                  <a:prstClr val="black"/>
                </a:solidFill>
              </a:rPr>
              <a:t>wholesale</a:t>
            </a:r>
            <a:r>
              <a:rPr lang="fi-FI" sz="2200" dirty="0">
                <a:solidFill>
                  <a:prstClr val="black"/>
                </a:solidFill>
              </a:rPr>
              <a:t>) </a:t>
            </a:r>
            <a:r>
              <a:rPr lang="fi-FI" sz="2200" dirty="0" err="1">
                <a:solidFill>
                  <a:prstClr val="black"/>
                </a:solidFill>
              </a:rPr>
              <a:t>must</a:t>
            </a:r>
            <a:r>
              <a:rPr lang="fi-FI" sz="2200" dirty="0">
                <a:solidFill>
                  <a:prstClr val="black"/>
                </a:solidFill>
              </a:rPr>
              <a:t> </a:t>
            </a:r>
            <a:r>
              <a:rPr lang="fi-FI" sz="2200" dirty="0" err="1">
                <a:solidFill>
                  <a:prstClr val="black"/>
                </a:solidFill>
              </a:rPr>
              <a:t>not</a:t>
            </a:r>
            <a:r>
              <a:rPr lang="fi-FI" sz="2200" dirty="0">
                <a:solidFill>
                  <a:prstClr val="black"/>
                </a:solidFill>
              </a:rPr>
              <a:t> </a:t>
            </a:r>
            <a:r>
              <a:rPr lang="fi-FI" sz="2200" dirty="0" err="1">
                <a:solidFill>
                  <a:prstClr val="black"/>
                </a:solidFill>
              </a:rPr>
              <a:t>be</a:t>
            </a:r>
            <a:r>
              <a:rPr lang="fi-FI" sz="2200" dirty="0">
                <a:solidFill>
                  <a:prstClr val="black"/>
                </a:solidFill>
              </a:rPr>
              <a:t> </a:t>
            </a:r>
            <a:r>
              <a:rPr lang="fi-FI" sz="2200" dirty="0" err="1">
                <a:solidFill>
                  <a:prstClr val="black"/>
                </a:solidFill>
              </a:rPr>
              <a:t>contradictional</a:t>
            </a:r>
            <a:r>
              <a:rPr lang="fi-FI" sz="2200" dirty="0">
                <a:solidFill>
                  <a:prstClr val="black"/>
                </a:solidFill>
              </a:rPr>
              <a:t> to </a:t>
            </a:r>
            <a:r>
              <a:rPr lang="fi-FI" sz="2200" dirty="0" err="1">
                <a:solidFill>
                  <a:prstClr val="black"/>
                </a:solidFill>
              </a:rPr>
              <a:t>other</a:t>
            </a:r>
            <a:r>
              <a:rPr lang="fi-FI" sz="2200" dirty="0">
                <a:solidFill>
                  <a:prstClr val="black"/>
                </a:solidFill>
              </a:rPr>
              <a:t> </a:t>
            </a:r>
            <a:r>
              <a:rPr lang="fi-FI" sz="2200" dirty="0" err="1">
                <a:solidFill>
                  <a:prstClr val="black"/>
                </a:solidFill>
              </a:rPr>
              <a:t>legal</a:t>
            </a:r>
            <a:r>
              <a:rPr lang="fi-FI" sz="2200" dirty="0">
                <a:solidFill>
                  <a:prstClr val="black"/>
                </a:solidFill>
              </a:rPr>
              <a:t> </a:t>
            </a:r>
            <a:r>
              <a:rPr lang="fi-FI" sz="2200" dirty="0" err="1">
                <a:solidFill>
                  <a:prstClr val="black"/>
                </a:solidFill>
              </a:rPr>
              <a:t>issues</a:t>
            </a:r>
            <a:r>
              <a:rPr lang="fi-FI" sz="2200" dirty="0">
                <a:solidFill>
                  <a:prstClr val="black"/>
                </a:solidFill>
              </a:rPr>
              <a:t>. If </a:t>
            </a:r>
            <a:r>
              <a:rPr lang="fi-FI" sz="2200" dirty="0" err="1">
                <a:solidFill>
                  <a:prstClr val="black"/>
                </a:solidFill>
              </a:rPr>
              <a:t>the</a:t>
            </a:r>
            <a:r>
              <a:rPr lang="fi-FI" sz="2200" dirty="0">
                <a:solidFill>
                  <a:prstClr val="black"/>
                </a:solidFill>
              </a:rPr>
              <a:t> </a:t>
            </a:r>
            <a:r>
              <a:rPr lang="fi-FI" sz="2200" dirty="0" err="1">
                <a:solidFill>
                  <a:prstClr val="black"/>
                </a:solidFill>
              </a:rPr>
              <a:t>package</a:t>
            </a:r>
            <a:r>
              <a:rPr lang="fi-FI" sz="2200" dirty="0">
                <a:solidFill>
                  <a:prstClr val="black"/>
                </a:solidFill>
              </a:rPr>
              <a:t> design </a:t>
            </a:r>
            <a:r>
              <a:rPr lang="fi-FI" sz="2200" dirty="0" err="1">
                <a:solidFill>
                  <a:prstClr val="black"/>
                </a:solidFill>
              </a:rPr>
              <a:t>increases</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amount</a:t>
            </a:r>
            <a:r>
              <a:rPr lang="fi-FI" sz="2200" dirty="0">
                <a:solidFill>
                  <a:prstClr val="black"/>
                </a:solidFill>
              </a:rPr>
              <a:t> of </a:t>
            </a:r>
            <a:r>
              <a:rPr lang="fi-FI" sz="2200" dirty="0" err="1">
                <a:solidFill>
                  <a:prstClr val="black"/>
                </a:solidFill>
              </a:rPr>
              <a:t>packaging</a:t>
            </a:r>
            <a:r>
              <a:rPr lang="fi-FI" sz="2200" dirty="0">
                <a:solidFill>
                  <a:prstClr val="black"/>
                </a:solidFill>
              </a:rPr>
              <a:t> </a:t>
            </a:r>
            <a:r>
              <a:rPr lang="fi-FI" sz="2200" dirty="0" err="1">
                <a:solidFill>
                  <a:prstClr val="black"/>
                </a:solidFill>
              </a:rPr>
              <a:t>material</a:t>
            </a:r>
            <a:r>
              <a:rPr lang="fi-FI" sz="2200" dirty="0">
                <a:solidFill>
                  <a:prstClr val="black"/>
                </a:solidFill>
              </a:rPr>
              <a:t>, it </a:t>
            </a:r>
            <a:r>
              <a:rPr lang="fi-FI" sz="2200" dirty="0" err="1">
                <a:solidFill>
                  <a:prstClr val="black"/>
                </a:solidFill>
              </a:rPr>
              <a:t>has</a:t>
            </a:r>
            <a:r>
              <a:rPr lang="fi-FI" sz="2200" dirty="0">
                <a:solidFill>
                  <a:prstClr val="black"/>
                </a:solidFill>
              </a:rPr>
              <a:t> </a:t>
            </a:r>
            <a:r>
              <a:rPr lang="fi-FI" sz="2200" dirty="0" err="1">
                <a:solidFill>
                  <a:prstClr val="black"/>
                </a:solidFill>
              </a:rPr>
              <a:t>consequences</a:t>
            </a:r>
            <a:r>
              <a:rPr lang="fi-FI" sz="2200" dirty="0">
                <a:solidFill>
                  <a:prstClr val="black"/>
                </a:solidFill>
              </a:rPr>
              <a:t> to </a:t>
            </a:r>
            <a:r>
              <a:rPr lang="fi-FI" sz="2200" dirty="0" err="1">
                <a:solidFill>
                  <a:prstClr val="black"/>
                </a:solidFill>
              </a:rPr>
              <a:t>the</a:t>
            </a:r>
            <a:r>
              <a:rPr lang="fi-FI" sz="2200" dirty="0">
                <a:solidFill>
                  <a:prstClr val="black"/>
                </a:solidFill>
              </a:rPr>
              <a:t> </a:t>
            </a:r>
            <a:r>
              <a:rPr lang="fi-FI" sz="2200" dirty="0" err="1">
                <a:solidFill>
                  <a:prstClr val="black"/>
                </a:solidFill>
              </a:rPr>
              <a:t>transportation</a:t>
            </a:r>
            <a:r>
              <a:rPr lang="fi-FI" sz="2200" dirty="0">
                <a:solidFill>
                  <a:prstClr val="black"/>
                </a:solidFill>
              </a:rPr>
              <a:t> </a:t>
            </a:r>
            <a:r>
              <a:rPr lang="fi-FI" sz="2200" dirty="0" err="1">
                <a:solidFill>
                  <a:prstClr val="black"/>
                </a:solidFill>
              </a:rPr>
              <a:t>efficiency</a:t>
            </a:r>
            <a:r>
              <a:rPr lang="fi-FI" sz="2200" dirty="0">
                <a:solidFill>
                  <a:prstClr val="black"/>
                </a:solidFill>
              </a:rPr>
              <a:t> and </a:t>
            </a:r>
            <a:r>
              <a:rPr lang="fi-FI" sz="2200" dirty="0" err="1">
                <a:solidFill>
                  <a:prstClr val="black"/>
                </a:solidFill>
              </a:rPr>
              <a:t>emissions</a:t>
            </a:r>
            <a:r>
              <a:rPr lang="fi-FI" sz="2200" dirty="0">
                <a:solidFill>
                  <a:prstClr val="black"/>
                </a:solidFill>
              </a:rPr>
              <a:t>. </a:t>
            </a:r>
            <a:r>
              <a:rPr lang="fi-FI" sz="2200" dirty="0" err="1">
                <a:solidFill>
                  <a:prstClr val="black"/>
                </a:solidFill>
              </a:rPr>
              <a:t>The</a:t>
            </a:r>
            <a:r>
              <a:rPr lang="fi-FI" sz="2200" dirty="0">
                <a:solidFill>
                  <a:prstClr val="black"/>
                </a:solidFill>
              </a:rPr>
              <a:t> </a:t>
            </a:r>
            <a:r>
              <a:rPr lang="fi-FI" sz="2200" dirty="0" err="1">
                <a:solidFill>
                  <a:prstClr val="black"/>
                </a:solidFill>
              </a:rPr>
              <a:t>companies</a:t>
            </a:r>
            <a:r>
              <a:rPr lang="fi-FI" sz="2200" dirty="0">
                <a:solidFill>
                  <a:prstClr val="black"/>
                </a:solidFill>
              </a:rPr>
              <a:t> </a:t>
            </a:r>
            <a:r>
              <a:rPr lang="fi-FI" sz="2200" dirty="0" err="1">
                <a:solidFill>
                  <a:prstClr val="black"/>
                </a:solidFill>
              </a:rPr>
              <a:t>need</a:t>
            </a:r>
            <a:r>
              <a:rPr lang="fi-FI" sz="2200" dirty="0">
                <a:solidFill>
                  <a:prstClr val="black"/>
                </a:solidFill>
              </a:rPr>
              <a:t> to </a:t>
            </a:r>
            <a:r>
              <a:rPr lang="fi-FI" sz="2200" dirty="0" err="1">
                <a:solidFill>
                  <a:prstClr val="black"/>
                </a:solidFill>
              </a:rPr>
              <a:t>consider</a:t>
            </a:r>
            <a:r>
              <a:rPr lang="fi-FI" sz="2200" dirty="0">
                <a:solidFill>
                  <a:prstClr val="black"/>
                </a:solidFill>
              </a:rPr>
              <a:t> </a:t>
            </a:r>
            <a:r>
              <a:rPr lang="fi-FI" sz="2200" dirty="0" err="1">
                <a:solidFill>
                  <a:prstClr val="black"/>
                </a:solidFill>
              </a:rPr>
              <a:t>carefully</a:t>
            </a:r>
            <a:r>
              <a:rPr lang="fi-FI" sz="2200" dirty="0">
                <a:solidFill>
                  <a:prstClr val="black"/>
                </a:solidFill>
              </a:rPr>
              <a:t> </a:t>
            </a:r>
            <a:r>
              <a:rPr lang="fi-FI" sz="2200" dirty="0" err="1">
                <a:solidFill>
                  <a:prstClr val="black"/>
                </a:solidFill>
              </a:rPr>
              <a:t>packaging</a:t>
            </a:r>
            <a:r>
              <a:rPr lang="fi-FI" sz="2200" dirty="0">
                <a:solidFill>
                  <a:prstClr val="black"/>
                </a:solidFill>
              </a:rPr>
              <a:t> </a:t>
            </a:r>
            <a:r>
              <a:rPr lang="fi-FI" sz="2200" dirty="0" err="1">
                <a:solidFill>
                  <a:prstClr val="black"/>
                </a:solidFill>
              </a:rPr>
              <a:t>solutions</a:t>
            </a:r>
            <a:r>
              <a:rPr lang="fi-FI" sz="2200" dirty="0">
                <a:solidFill>
                  <a:prstClr val="black"/>
                </a:solidFill>
              </a:rPr>
              <a:t> </a:t>
            </a:r>
            <a:r>
              <a:rPr lang="fi-FI" sz="2200" dirty="0" err="1">
                <a:solidFill>
                  <a:prstClr val="black"/>
                </a:solidFill>
              </a:rPr>
              <a:t>through</a:t>
            </a:r>
            <a:r>
              <a:rPr lang="fi-FI" sz="2200" dirty="0">
                <a:solidFill>
                  <a:prstClr val="black"/>
                </a:solidFill>
              </a:rPr>
              <a:t> </a:t>
            </a:r>
            <a:r>
              <a:rPr lang="fi-FI" sz="2200" dirty="0" err="1">
                <a:solidFill>
                  <a:prstClr val="black"/>
                </a:solidFill>
              </a:rPr>
              <a:t>their</a:t>
            </a:r>
            <a:r>
              <a:rPr lang="fi-FI" sz="2200" dirty="0">
                <a:solidFill>
                  <a:prstClr val="black"/>
                </a:solidFill>
              </a:rPr>
              <a:t> </a:t>
            </a:r>
            <a:r>
              <a:rPr lang="fi-FI" sz="2200" dirty="0" err="1">
                <a:solidFill>
                  <a:prstClr val="black"/>
                </a:solidFill>
              </a:rPr>
              <a:t>corporate</a:t>
            </a:r>
            <a:r>
              <a:rPr lang="fi-FI" sz="2200" dirty="0">
                <a:solidFill>
                  <a:prstClr val="black"/>
                </a:solidFill>
              </a:rPr>
              <a:t> </a:t>
            </a:r>
            <a:r>
              <a:rPr lang="fi-FI" sz="2200" dirty="0" err="1">
                <a:solidFill>
                  <a:prstClr val="black"/>
                </a:solidFill>
              </a:rPr>
              <a:t>responsibility</a:t>
            </a:r>
            <a:r>
              <a:rPr lang="fi-FI" sz="2200" dirty="0">
                <a:solidFill>
                  <a:prstClr val="black"/>
                </a:solidFill>
              </a:rPr>
              <a:t> </a:t>
            </a:r>
            <a:r>
              <a:rPr lang="fi-FI" sz="2200" dirty="0" err="1">
                <a:solidFill>
                  <a:prstClr val="black"/>
                </a:solidFill>
              </a:rPr>
              <a:t>programs</a:t>
            </a:r>
            <a:r>
              <a:rPr lang="fi-FI" sz="2200" dirty="0">
                <a:solidFill>
                  <a:prstClr val="black"/>
                </a:solidFill>
              </a:rPr>
              <a:t>.</a:t>
            </a:r>
          </a:p>
        </p:txBody>
      </p:sp>
      <p:sp>
        <p:nvSpPr>
          <p:cNvPr id="4" name="Footer Placeholder 3"/>
          <p:cNvSpPr>
            <a:spLocks noGrp="1"/>
          </p:cNvSpPr>
          <p:nvPr>
            <p:ph type="ftr" sz="quarter" idx="11"/>
          </p:nvPr>
        </p:nvSpPr>
        <p:spPr>
          <a:xfrm>
            <a:off x="3291373" y="6159790"/>
            <a:ext cx="5609253" cy="365125"/>
          </a:xfrm>
        </p:spPr>
        <p:txBody>
          <a:bodyPr/>
          <a:lstStyle/>
          <a:p>
            <a:r>
              <a:rPr lang="en-US" sz="1600" dirty="0">
                <a:solidFill>
                  <a:schemeClr val="tx1"/>
                </a:solidFill>
              </a:rPr>
              <a:t>Guidebook of Efficient Foodservice Response, page 5</a:t>
            </a:r>
          </a:p>
          <a:p>
            <a:endParaRPr lang="fi-FI" dirty="0"/>
          </a:p>
        </p:txBody>
      </p:sp>
    </p:spTree>
    <p:extLst>
      <p:ext uri="{BB962C8B-B14F-4D97-AF65-F5344CB8AC3E}">
        <p14:creationId xmlns:p14="http://schemas.microsoft.com/office/powerpoint/2010/main" val="2889275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984" y="251488"/>
            <a:ext cx="10515600" cy="1325563"/>
          </a:xfrm>
        </p:spPr>
        <p:txBody>
          <a:bodyPr>
            <a:normAutofit/>
          </a:bodyPr>
          <a:lstStyle/>
          <a:p>
            <a:r>
              <a:rPr lang="fi-FI" sz="3600" dirty="0" smtClean="0"/>
              <a:t>EU </a:t>
            </a:r>
            <a:r>
              <a:rPr lang="fi-FI" sz="3600" dirty="0" err="1" smtClean="0"/>
              <a:t>directives</a:t>
            </a:r>
            <a:r>
              <a:rPr lang="fi-FI" sz="3600" dirty="0" smtClean="0"/>
              <a:t> for </a:t>
            </a:r>
            <a:r>
              <a:rPr lang="fi-FI" sz="3600" dirty="0" err="1" smtClean="0"/>
              <a:t>reducing</a:t>
            </a:r>
            <a:r>
              <a:rPr lang="fi-FI" sz="3600" dirty="0" smtClean="0"/>
              <a:t> </a:t>
            </a:r>
            <a:r>
              <a:rPr lang="fi-FI" sz="3600" dirty="0" err="1" smtClean="0"/>
              <a:t>plastics</a:t>
            </a:r>
            <a:r>
              <a:rPr lang="fi-FI" sz="3600" dirty="0" smtClean="0"/>
              <a:t> in </a:t>
            </a:r>
            <a:r>
              <a:rPr lang="fi-FI" sz="3600" dirty="0" err="1" smtClean="0"/>
              <a:t>packages</a:t>
            </a:r>
            <a:endParaRPr lang="fi-FI" sz="3600" dirty="0"/>
          </a:p>
        </p:txBody>
      </p:sp>
      <p:sp>
        <p:nvSpPr>
          <p:cNvPr id="3" name="Content Placeholder 2"/>
          <p:cNvSpPr>
            <a:spLocks noGrp="1"/>
          </p:cNvSpPr>
          <p:nvPr>
            <p:ph idx="1"/>
          </p:nvPr>
        </p:nvSpPr>
        <p:spPr>
          <a:xfrm>
            <a:off x="1002025" y="1388515"/>
            <a:ext cx="10515600" cy="4161289"/>
          </a:xfrm>
        </p:spPr>
        <p:txBody>
          <a:bodyPr>
            <a:normAutofit/>
          </a:bodyPr>
          <a:lstStyle/>
          <a:p>
            <a:r>
              <a:rPr lang="fi-FI" sz="2400" b="1" dirty="0" smtClean="0"/>
              <a:t>SUP </a:t>
            </a:r>
            <a:r>
              <a:rPr lang="fi-FI" sz="2400" b="1" dirty="0" err="1" smtClean="0"/>
              <a:t>directive</a:t>
            </a:r>
            <a:r>
              <a:rPr lang="fi-FI" sz="2400" b="1" dirty="0" smtClean="0"/>
              <a:t> </a:t>
            </a:r>
            <a:r>
              <a:rPr lang="fi-FI" sz="2400" dirty="0" smtClean="0"/>
              <a:t>(Single-</a:t>
            </a:r>
            <a:r>
              <a:rPr lang="fi-FI" sz="2400" dirty="0" err="1" smtClean="0"/>
              <a:t>Use</a:t>
            </a:r>
            <a:r>
              <a:rPr lang="fi-FI" sz="2400" dirty="0" smtClean="0"/>
              <a:t>-</a:t>
            </a:r>
            <a:r>
              <a:rPr lang="fi-FI" sz="2400" dirty="0" err="1" smtClean="0"/>
              <a:t>Plastics</a:t>
            </a:r>
            <a:r>
              <a:rPr lang="fi-FI" sz="2400" dirty="0" smtClean="0"/>
              <a:t>)</a:t>
            </a:r>
          </a:p>
          <a:p>
            <a:r>
              <a:rPr lang="en-US" sz="2400" dirty="0"/>
              <a:t>D</a:t>
            </a:r>
            <a:r>
              <a:rPr lang="en-US" sz="2400" dirty="0" smtClean="0"/>
              <a:t>irective (EU) 2019/904 of the </a:t>
            </a:r>
            <a:r>
              <a:rPr lang="en-US" sz="2400" dirty="0"/>
              <a:t>E</a:t>
            </a:r>
            <a:r>
              <a:rPr lang="en-US" sz="2400" dirty="0" smtClean="0"/>
              <a:t>uropean </a:t>
            </a:r>
            <a:r>
              <a:rPr lang="en-US" sz="2400" dirty="0"/>
              <a:t>P</a:t>
            </a:r>
            <a:r>
              <a:rPr lang="en-US" sz="2400" dirty="0" smtClean="0"/>
              <a:t>arliament and of the Council of 5 June </a:t>
            </a:r>
            <a:r>
              <a:rPr lang="en-US" sz="2400" dirty="0"/>
              <a:t>2019</a:t>
            </a:r>
          </a:p>
          <a:p>
            <a:r>
              <a:rPr lang="en-US" sz="2400" dirty="0"/>
              <a:t>on the reduction of the impact of certain plastic products on the </a:t>
            </a:r>
            <a:r>
              <a:rPr lang="en-US" sz="2400" dirty="0" smtClean="0"/>
              <a:t>environment</a:t>
            </a:r>
          </a:p>
          <a:p>
            <a:r>
              <a:rPr lang="en-US" sz="2400" dirty="0" smtClean="0"/>
              <a:t>Single-Use-Plastics packages should be reduced</a:t>
            </a:r>
            <a:endParaRPr lang="fi-FI" sz="2400" dirty="0" smtClean="0"/>
          </a:p>
          <a:p>
            <a:r>
              <a:rPr lang="fi-FI" sz="1800" dirty="0">
                <a:solidFill>
                  <a:srgbClr val="0070C0"/>
                </a:solidFill>
              </a:rPr>
              <a:t>https://</a:t>
            </a:r>
            <a:r>
              <a:rPr lang="fi-FI" sz="1800" dirty="0" smtClean="0">
                <a:solidFill>
                  <a:srgbClr val="0070C0"/>
                </a:solidFill>
              </a:rPr>
              <a:t>eur-lex.europa.eu/eli/dir/2019/904/oj#d1e810-1-1</a:t>
            </a:r>
          </a:p>
          <a:p>
            <a:endParaRPr lang="fi-FI" sz="1800" dirty="0" smtClean="0"/>
          </a:p>
          <a:p>
            <a:r>
              <a:rPr lang="fi-FI" sz="2400" dirty="0" err="1" smtClean="0"/>
              <a:t>Brochure</a:t>
            </a:r>
            <a:r>
              <a:rPr lang="fi-FI" sz="2400" dirty="0" smtClean="0"/>
              <a:t> of </a:t>
            </a:r>
            <a:r>
              <a:rPr lang="fi-FI" sz="2400" b="1" dirty="0" smtClean="0"/>
              <a:t>EU </a:t>
            </a:r>
            <a:r>
              <a:rPr lang="fi-FI" sz="2400" b="1" dirty="0" err="1" smtClean="0"/>
              <a:t>plastics</a:t>
            </a:r>
            <a:r>
              <a:rPr lang="fi-FI" sz="2400" b="1" dirty="0" smtClean="0"/>
              <a:t> </a:t>
            </a:r>
            <a:r>
              <a:rPr lang="fi-FI" sz="2400" b="1" dirty="0" err="1" smtClean="0"/>
              <a:t>strategy</a:t>
            </a:r>
            <a:r>
              <a:rPr lang="fi-FI" sz="2400" b="1" dirty="0" smtClean="0"/>
              <a:t> </a:t>
            </a:r>
          </a:p>
          <a:p>
            <a:r>
              <a:rPr lang="fi-FI" sz="1800" dirty="0">
                <a:solidFill>
                  <a:srgbClr val="0070C0"/>
                </a:solidFill>
              </a:rPr>
              <a:t>https://ec.europa.eu/environment/circular-economy/pdf/plastics-strategy-brochure.pdf</a:t>
            </a:r>
            <a:endParaRPr lang="fi-FI" sz="1800" dirty="0" smtClean="0">
              <a:solidFill>
                <a:srgbClr val="0070C0"/>
              </a:solidFill>
            </a:endParaRPr>
          </a:p>
          <a:p>
            <a:pPr marL="0" indent="0">
              <a:buNone/>
            </a:pPr>
            <a:endParaRPr lang="fi-FI" dirty="0"/>
          </a:p>
        </p:txBody>
      </p:sp>
    </p:spTree>
    <p:extLst>
      <p:ext uri="{BB962C8B-B14F-4D97-AF65-F5344CB8AC3E}">
        <p14:creationId xmlns:p14="http://schemas.microsoft.com/office/powerpoint/2010/main" val="419255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414" y="271819"/>
            <a:ext cx="10515600" cy="1325563"/>
          </a:xfrm>
        </p:spPr>
        <p:txBody>
          <a:bodyPr>
            <a:normAutofit/>
          </a:bodyPr>
          <a:lstStyle/>
          <a:p>
            <a:r>
              <a:rPr lang="fi-FI" sz="3600" dirty="0" err="1" smtClean="0"/>
              <a:t>Producer</a:t>
            </a:r>
            <a:r>
              <a:rPr lang="fi-FI" sz="3600" dirty="0" smtClean="0"/>
              <a:t> </a:t>
            </a:r>
            <a:r>
              <a:rPr lang="fi-FI" sz="3600" dirty="0" err="1" smtClean="0"/>
              <a:t>responsibility</a:t>
            </a:r>
            <a:r>
              <a:rPr lang="fi-FI" sz="3600" dirty="0" smtClean="0"/>
              <a:t> to </a:t>
            </a:r>
            <a:r>
              <a:rPr lang="fi-FI" sz="3600" dirty="0" err="1" smtClean="0"/>
              <a:t>consumer</a:t>
            </a:r>
            <a:r>
              <a:rPr lang="fi-FI" sz="3600" dirty="0" smtClean="0"/>
              <a:t> </a:t>
            </a:r>
            <a:r>
              <a:rPr lang="fi-FI" sz="3600" dirty="0" err="1" smtClean="0"/>
              <a:t>packaging</a:t>
            </a:r>
            <a:endParaRPr lang="fi-FI" sz="3600" dirty="0"/>
          </a:p>
        </p:txBody>
      </p:sp>
      <p:sp>
        <p:nvSpPr>
          <p:cNvPr id="3" name="Content Placeholder 2"/>
          <p:cNvSpPr>
            <a:spLocks noGrp="1"/>
          </p:cNvSpPr>
          <p:nvPr>
            <p:ph idx="1"/>
          </p:nvPr>
        </p:nvSpPr>
        <p:spPr>
          <a:xfrm>
            <a:off x="1079100" y="1382778"/>
            <a:ext cx="10515600" cy="4161289"/>
          </a:xfrm>
        </p:spPr>
        <p:txBody>
          <a:bodyPr>
            <a:normAutofit fontScale="85000" lnSpcReduction="20000"/>
          </a:bodyPr>
          <a:lstStyle/>
          <a:p>
            <a:pPr marL="0" indent="0">
              <a:buNone/>
            </a:pPr>
            <a:endParaRPr lang="fi-FI" dirty="0" smtClean="0"/>
          </a:p>
          <a:p>
            <a:r>
              <a:rPr lang="en-US" dirty="0"/>
              <a:t>Producer responsibility for packaging applies to firms which pack products in Finland or import packed products for the Finnish market and which have a </a:t>
            </a:r>
            <a:r>
              <a:rPr lang="en-US" b="1" dirty="0"/>
              <a:t>turnover of EUR 1 million or more</a:t>
            </a:r>
            <a:r>
              <a:rPr lang="en-US" dirty="0"/>
              <a:t>.  </a:t>
            </a:r>
          </a:p>
          <a:p>
            <a:endParaRPr lang="en-US" dirty="0"/>
          </a:p>
          <a:p>
            <a:r>
              <a:rPr lang="en-US" dirty="0"/>
              <a:t>A firm which must meet producer responsibility packaging obligations is responsible for the </a:t>
            </a:r>
            <a:r>
              <a:rPr lang="en-US" b="1" dirty="0"/>
              <a:t>entire process of collection and recycling </a:t>
            </a:r>
            <a:r>
              <a:rPr lang="en-US" dirty="0"/>
              <a:t>of their packaging waste as well as all related costs. </a:t>
            </a:r>
            <a:endParaRPr lang="en-US" dirty="0" smtClean="0"/>
          </a:p>
          <a:p>
            <a:endParaRPr lang="en-US" dirty="0"/>
          </a:p>
          <a:p>
            <a:r>
              <a:rPr lang="en-US" dirty="0" smtClean="0"/>
              <a:t>The </a:t>
            </a:r>
            <a:r>
              <a:rPr lang="en-US" dirty="0"/>
              <a:t>law also stipulates the national targets for producer responsibility and the requirements for </a:t>
            </a:r>
            <a:r>
              <a:rPr lang="en-US" b="1" dirty="0"/>
              <a:t>recycling and reusing packaging materials </a:t>
            </a:r>
            <a:r>
              <a:rPr lang="en-US" dirty="0"/>
              <a:t>that must be implemented in Finland</a:t>
            </a:r>
            <a:r>
              <a:rPr lang="en-US" dirty="0" smtClean="0"/>
              <a:t>.</a:t>
            </a:r>
            <a:endParaRPr lang="fi-FI" dirty="0"/>
          </a:p>
        </p:txBody>
      </p:sp>
      <p:sp>
        <p:nvSpPr>
          <p:cNvPr id="5" name="TextBox 4"/>
          <p:cNvSpPr txBox="1"/>
          <p:nvPr/>
        </p:nvSpPr>
        <p:spPr>
          <a:xfrm>
            <a:off x="4021493" y="5999584"/>
            <a:ext cx="5669761" cy="369332"/>
          </a:xfrm>
          <a:prstGeom prst="rect">
            <a:avLst/>
          </a:prstGeom>
          <a:noFill/>
        </p:spPr>
        <p:txBody>
          <a:bodyPr wrap="square" rtlCol="0">
            <a:spAutoFit/>
          </a:bodyPr>
          <a:lstStyle/>
          <a:p>
            <a:r>
              <a:rPr lang="fi-FI" dirty="0">
                <a:solidFill>
                  <a:srgbClr val="0070C0"/>
                </a:solidFill>
              </a:rPr>
              <a:t>https://rinkiin.fi/for-firms/producer-responsibility/</a:t>
            </a:r>
          </a:p>
        </p:txBody>
      </p:sp>
    </p:spTree>
    <p:extLst>
      <p:ext uri="{BB962C8B-B14F-4D97-AF65-F5344CB8AC3E}">
        <p14:creationId xmlns:p14="http://schemas.microsoft.com/office/powerpoint/2010/main" val="795762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505" y="150520"/>
            <a:ext cx="10330544" cy="1325563"/>
          </a:xfrm>
        </p:spPr>
        <p:txBody>
          <a:bodyPr>
            <a:normAutofit/>
          </a:bodyPr>
          <a:lstStyle/>
          <a:p>
            <a:r>
              <a:rPr lang="en-US" sz="3600" dirty="0"/>
              <a:t>P</a:t>
            </a:r>
            <a:r>
              <a:rPr lang="en-US" sz="3600" dirty="0" smtClean="0"/>
              <a:t>roducer´s </a:t>
            </a:r>
            <a:r>
              <a:rPr lang="en-US" sz="3600" dirty="0"/>
              <a:t>responsibility for collecting</a:t>
            </a:r>
            <a:br>
              <a:rPr lang="en-US" sz="3600" dirty="0"/>
            </a:br>
            <a:r>
              <a:rPr lang="en-US" sz="3600" dirty="0"/>
              <a:t>consumer packaging</a:t>
            </a:r>
            <a:endParaRPr lang="fi-FI" sz="3600" dirty="0"/>
          </a:p>
        </p:txBody>
      </p:sp>
      <p:sp>
        <p:nvSpPr>
          <p:cNvPr id="3" name="Content Placeholder 2"/>
          <p:cNvSpPr>
            <a:spLocks noGrp="1"/>
          </p:cNvSpPr>
          <p:nvPr>
            <p:ph idx="1"/>
          </p:nvPr>
        </p:nvSpPr>
        <p:spPr>
          <a:xfrm>
            <a:off x="1312505" y="1476083"/>
            <a:ext cx="10515600" cy="4161289"/>
          </a:xfrm>
        </p:spPr>
        <p:txBody>
          <a:bodyPr>
            <a:normAutofit lnSpcReduction="10000"/>
          </a:bodyPr>
          <a:lstStyle/>
          <a:p>
            <a:pPr lvl="0"/>
            <a:r>
              <a:rPr lang="en-US" sz="2400" dirty="0" smtClean="0">
                <a:solidFill>
                  <a:prstClr val="black"/>
                </a:solidFill>
                <a:latin typeface="Calibri" panose="020F0502020204030204" pitchFamily="34" charset="0"/>
                <a:cs typeface="Calibri" panose="020F0502020204030204" pitchFamily="34" charset="0"/>
              </a:rPr>
              <a:t>The </a:t>
            </a:r>
            <a:r>
              <a:rPr lang="en-US" sz="2400" dirty="0">
                <a:solidFill>
                  <a:prstClr val="black"/>
                </a:solidFill>
                <a:latin typeface="Calibri" panose="020F0502020204030204" pitchFamily="34" charset="0"/>
                <a:cs typeface="Calibri" panose="020F0502020204030204" pitchFamily="34" charset="0"/>
              </a:rPr>
              <a:t>new Waste Act will </a:t>
            </a:r>
            <a:r>
              <a:rPr lang="en-US" sz="2400" b="1" dirty="0">
                <a:solidFill>
                  <a:prstClr val="black"/>
                </a:solidFill>
                <a:latin typeface="Calibri" panose="020F0502020204030204" pitchFamily="34" charset="0"/>
                <a:cs typeface="Calibri" panose="020F0502020204030204" pitchFamily="34" charset="0"/>
              </a:rPr>
              <a:t>increase packaging producers’ </a:t>
            </a:r>
            <a:r>
              <a:rPr lang="en-US" sz="2400" b="1" dirty="0" smtClean="0">
                <a:solidFill>
                  <a:prstClr val="black"/>
                </a:solidFill>
                <a:latin typeface="Calibri" panose="020F0502020204030204" pitchFamily="34" charset="0"/>
                <a:cs typeface="Calibri" panose="020F0502020204030204" pitchFamily="34" charset="0"/>
              </a:rPr>
              <a:t>responsibilities</a:t>
            </a:r>
            <a:endParaRPr lang="en-US" sz="2400" b="1" dirty="0" smtClean="0">
              <a:solidFill>
                <a:prstClr val="black"/>
              </a:solidFill>
              <a:latin typeface="Calibri" panose="020F0502020204030204" pitchFamily="34" charset="0"/>
              <a:cs typeface="Calibri" panose="020F0502020204030204" pitchFamily="34" charset="0"/>
            </a:endParaRPr>
          </a:p>
          <a:p>
            <a:pPr lvl="0"/>
            <a:r>
              <a:rPr lang="en-US" sz="2400" dirty="0">
                <a:solidFill>
                  <a:prstClr val="black"/>
                </a:solidFill>
                <a:latin typeface="Calibri" panose="020F0502020204030204" pitchFamily="34" charset="0"/>
                <a:cs typeface="Calibri" panose="020F0502020204030204" pitchFamily="34" charset="0"/>
              </a:rPr>
              <a:t>A new waste law is currently being prepared Finland, and its aim is to </a:t>
            </a:r>
            <a:r>
              <a:rPr lang="en-US" sz="2400" b="1" dirty="0">
                <a:solidFill>
                  <a:prstClr val="black"/>
                </a:solidFill>
                <a:latin typeface="Calibri" panose="020F0502020204030204" pitchFamily="34" charset="0"/>
                <a:cs typeface="Calibri" panose="020F0502020204030204" pitchFamily="34" charset="0"/>
              </a:rPr>
              <a:t>improve circular economy</a:t>
            </a:r>
            <a:r>
              <a:rPr lang="en-US" sz="2400" dirty="0">
                <a:solidFill>
                  <a:prstClr val="black"/>
                </a:solidFill>
                <a:latin typeface="Calibri" panose="020F0502020204030204" pitchFamily="34" charset="0"/>
                <a:cs typeface="Calibri" panose="020F0502020204030204" pitchFamily="34" charset="0"/>
              </a:rPr>
              <a:t> and get waste recycled instead of it ending up in energy production. </a:t>
            </a:r>
          </a:p>
          <a:p>
            <a:pPr lvl="0"/>
            <a:r>
              <a:rPr lang="en-US" sz="2400" dirty="0" smtClean="0">
                <a:solidFill>
                  <a:prstClr val="black"/>
                </a:solidFill>
                <a:latin typeface="Calibri" panose="020F0502020204030204" pitchFamily="34" charset="0"/>
                <a:cs typeface="Calibri" panose="020F0502020204030204" pitchFamily="34" charset="0"/>
              </a:rPr>
              <a:t>The </a:t>
            </a:r>
            <a:r>
              <a:rPr lang="en-US" sz="2400" dirty="0">
                <a:solidFill>
                  <a:prstClr val="black"/>
                </a:solidFill>
                <a:latin typeface="Calibri" panose="020F0502020204030204" pitchFamily="34" charset="0"/>
                <a:cs typeface="Calibri" panose="020F0502020204030204" pitchFamily="34" charset="0"/>
              </a:rPr>
              <a:t>law is based on the EU’s Waste Directive, which obliges an increasing proportion of waste to be</a:t>
            </a:r>
            <a:r>
              <a:rPr lang="en-US" sz="2400" b="1" dirty="0">
                <a:solidFill>
                  <a:prstClr val="black"/>
                </a:solidFill>
                <a:latin typeface="Calibri" panose="020F0502020204030204" pitchFamily="34" charset="0"/>
                <a:cs typeface="Calibri" panose="020F0502020204030204" pitchFamily="34" charset="0"/>
              </a:rPr>
              <a:t> recycled</a:t>
            </a:r>
            <a:r>
              <a:rPr lang="en-US" sz="2400" dirty="0" smtClean="0">
                <a:solidFill>
                  <a:prstClr val="black"/>
                </a:solidFill>
                <a:latin typeface="Calibri" panose="020F0502020204030204" pitchFamily="34" charset="0"/>
                <a:cs typeface="Calibri" panose="020F0502020204030204" pitchFamily="34" charset="0"/>
              </a:rPr>
              <a:t>.</a:t>
            </a:r>
          </a:p>
          <a:p>
            <a:pPr lvl="0"/>
            <a:r>
              <a:rPr lang="fi-FI" sz="1800" dirty="0">
                <a:solidFill>
                  <a:srgbClr val="0070C0"/>
                </a:solidFill>
              </a:rPr>
              <a:t>https://verkkolehti.rinkiin.fi/the-new-waste-act-will-increase-packaging-producers-</a:t>
            </a:r>
          </a:p>
          <a:p>
            <a:pPr marL="0" lvl="0" indent="0">
              <a:buNone/>
            </a:pPr>
            <a:r>
              <a:rPr lang="fi-FI" sz="1800" dirty="0" smtClean="0">
                <a:solidFill>
                  <a:srgbClr val="0070C0"/>
                </a:solidFill>
              </a:rPr>
              <a:t>    </a:t>
            </a:r>
            <a:r>
              <a:rPr lang="fi-FI" sz="1800" dirty="0" err="1" smtClean="0">
                <a:solidFill>
                  <a:srgbClr val="0070C0"/>
                </a:solidFill>
              </a:rPr>
              <a:t>responsibilities?lang</a:t>
            </a:r>
            <a:r>
              <a:rPr lang="fi-FI" sz="1800" dirty="0" smtClean="0">
                <a:solidFill>
                  <a:srgbClr val="0070C0"/>
                </a:solidFill>
              </a:rPr>
              <a:t>=en</a:t>
            </a:r>
          </a:p>
          <a:p>
            <a:pPr marL="0" lvl="0" indent="0">
              <a:buNone/>
            </a:pPr>
            <a:endParaRPr lang="fi-FI" sz="1800" dirty="0" smtClean="0">
              <a:solidFill>
                <a:srgbClr val="0070C0"/>
              </a:solidFill>
            </a:endParaRPr>
          </a:p>
          <a:p>
            <a:r>
              <a:rPr lang="en-US" sz="2400" dirty="0" smtClean="0"/>
              <a:t>Case : Fazer </a:t>
            </a:r>
            <a:r>
              <a:rPr lang="en-US" sz="2400" dirty="0"/>
              <a:t>renews its packaging </a:t>
            </a:r>
            <a:r>
              <a:rPr lang="en-US" sz="2400" dirty="0" smtClean="0"/>
              <a:t>responsibly</a:t>
            </a:r>
          </a:p>
          <a:p>
            <a:pPr lvl="0"/>
            <a:r>
              <a:rPr lang="fi-FI" sz="1800" dirty="0">
                <a:solidFill>
                  <a:srgbClr val="0070C0"/>
                </a:solidFill>
              </a:rPr>
              <a:t>https://verkkolehti.rinkiin.fi/fazer-renews-its-packaging-responsibly?lang=en</a:t>
            </a:r>
          </a:p>
          <a:p>
            <a:endParaRPr lang="en-US" sz="1800" b="1" dirty="0"/>
          </a:p>
          <a:p>
            <a:pPr marL="0" lvl="0" indent="0">
              <a:buNone/>
            </a:pPr>
            <a:endParaRPr lang="fi-FI" sz="1800" dirty="0">
              <a:solidFill>
                <a:srgbClr val="0070C0"/>
              </a:solidFill>
            </a:endParaRPr>
          </a:p>
          <a:p>
            <a:pPr lvl="0"/>
            <a:endParaRPr lang="en-US" sz="2400" dirty="0" smtClean="0">
              <a:solidFill>
                <a:prstClr val="black"/>
              </a:solidFill>
              <a:latin typeface="Calibri" panose="020F0502020204030204" pitchFamily="34" charset="0"/>
              <a:cs typeface="Calibri" panose="020F0502020204030204" pitchFamily="34" charset="0"/>
            </a:endParaRPr>
          </a:p>
          <a:p>
            <a:pPr lvl="0"/>
            <a:endParaRPr lang="en-US" sz="2400" dirty="0" smtClean="0">
              <a:solidFill>
                <a:prstClr val="black"/>
              </a:solidFill>
              <a:latin typeface="Calibri" panose="020F0502020204030204" pitchFamily="34" charset="0"/>
              <a:cs typeface="Calibri" panose="020F0502020204030204" pitchFamily="34" charset="0"/>
            </a:endParaRPr>
          </a:p>
          <a:p>
            <a:pPr lvl="0"/>
            <a:endParaRPr lang="fi-FI" sz="1900" dirty="0">
              <a:solidFill>
                <a:srgbClr val="0070C0"/>
              </a:solidFill>
            </a:endParaRPr>
          </a:p>
          <a:p>
            <a:endParaRPr lang="fi-FI" dirty="0"/>
          </a:p>
        </p:txBody>
      </p:sp>
    </p:spTree>
    <p:extLst>
      <p:ext uri="{BB962C8B-B14F-4D97-AF65-F5344CB8AC3E}">
        <p14:creationId xmlns:p14="http://schemas.microsoft.com/office/powerpoint/2010/main" val="2466681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716506" y="389513"/>
            <a:ext cx="8607879" cy="1090158"/>
          </a:xfrm>
        </p:spPr>
        <p:txBody>
          <a:bodyPr>
            <a:normAutofit/>
          </a:bodyPr>
          <a:lstStyle/>
          <a:p>
            <a:r>
              <a:rPr lang="fi-FI" dirty="0" err="1" smtClean="0"/>
              <a:t>Contents</a:t>
            </a:r>
            <a:endParaRPr lang="fi-FI" dirty="0"/>
          </a:p>
        </p:txBody>
      </p:sp>
      <p:sp>
        <p:nvSpPr>
          <p:cNvPr id="4" name="Päivämäärän paikkamerkki 3"/>
          <p:cNvSpPr>
            <a:spLocks noGrp="1"/>
          </p:cNvSpPr>
          <p:nvPr>
            <p:ph type="dt" sz="half" idx="10"/>
          </p:nvPr>
        </p:nvSpPr>
        <p:spPr/>
        <p:txBody>
          <a:bodyPr/>
          <a:lstStyle/>
          <a:p>
            <a:fld id="{60FEDBEC-BDFD-41C9-A00C-68FA1EF50EC5}" type="datetime1">
              <a:rPr lang="fi-FI" smtClean="0"/>
              <a:t>19.11.2020</a:t>
            </a:fld>
            <a:endParaRPr lang="fi-FI"/>
          </a:p>
        </p:txBody>
      </p:sp>
      <p:sp>
        <p:nvSpPr>
          <p:cNvPr id="6" name="Text Box 4"/>
          <p:cNvSpPr txBox="1">
            <a:spLocks noChangeArrowheads="1"/>
          </p:cNvSpPr>
          <p:nvPr/>
        </p:nvSpPr>
        <p:spPr bwMode="auto">
          <a:xfrm>
            <a:off x="2683043" y="1359737"/>
            <a:ext cx="712478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GB" sz="2000" dirty="0">
              <a:solidFill>
                <a:srgbClr val="006600"/>
              </a:solidFill>
              <a:latin typeface="Arial" charset="0"/>
            </a:endParaRPr>
          </a:p>
          <a:p>
            <a:pPr marL="457200" indent="-457200">
              <a:buAutoNum type="arabicPeriod"/>
            </a:pPr>
            <a:r>
              <a:rPr lang="en-GB" sz="2000" dirty="0" smtClean="0">
                <a:latin typeface="+mn-lt"/>
              </a:rPr>
              <a:t>Packaging terminology</a:t>
            </a:r>
          </a:p>
          <a:p>
            <a:pPr marL="457200" indent="-457200">
              <a:buAutoNum type="arabicPeriod"/>
            </a:pPr>
            <a:r>
              <a:rPr lang="en-GB" sz="2000" dirty="0" smtClean="0">
                <a:latin typeface="+mn-lt"/>
              </a:rPr>
              <a:t>Role of packaging</a:t>
            </a:r>
          </a:p>
          <a:p>
            <a:pPr marL="457200" indent="-457200">
              <a:buAutoNum type="arabicPeriod"/>
            </a:pPr>
            <a:r>
              <a:rPr lang="en-GB" sz="2000" dirty="0" smtClean="0">
                <a:latin typeface="+mn-lt"/>
              </a:rPr>
              <a:t>Environmental impact of packaging </a:t>
            </a:r>
          </a:p>
          <a:p>
            <a:pPr marL="457200" indent="-457200">
              <a:buAutoNum type="arabicPeriod"/>
            </a:pPr>
            <a:r>
              <a:rPr lang="en-GB" sz="2000" dirty="0" smtClean="0">
                <a:latin typeface="+mn-lt"/>
              </a:rPr>
              <a:t>Legal requirements and producer´s responsibility</a:t>
            </a:r>
          </a:p>
          <a:p>
            <a:pPr marL="457200" indent="-457200">
              <a:buAutoNum type="arabicPeriod"/>
            </a:pPr>
            <a:r>
              <a:rPr lang="en-GB" sz="2000" dirty="0" smtClean="0">
                <a:latin typeface="+mn-lt"/>
              </a:rPr>
              <a:t>Green packaging and design</a:t>
            </a:r>
          </a:p>
          <a:p>
            <a:r>
              <a:rPr lang="en-GB" sz="2000" dirty="0" smtClean="0">
                <a:latin typeface="+mn-lt"/>
              </a:rPr>
              <a:t>5.    Challenges for packages in the Circular economy</a:t>
            </a:r>
          </a:p>
          <a:p>
            <a:pPr marL="457200" indent="-457200">
              <a:buAutoNum type="arabicPeriod" startAt="6"/>
            </a:pPr>
            <a:r>
              <a:rPr lang="en-GB" sz="2000" dirty="0" smtClean="0">
                <a:latin typeface="+mn-lt"/>
              </a:rPr>
              <a:t>Life </a:t>
            </a:r>
            <a:r>
              <a:rPr lang="en-GB" sz="2000" dirty="0">
                <a:latin typeface="+mn-lt"/>
              </a:rPr>
              <a:t>Cycle Analysis of the </a:t>
            </a:r>
            <a:r>
              <a:rPr lang="en-GB" sz="2000" dirty="0" smtClean="0">
                <a:latin typeface="+mn-lt"/>
              </a:rPr>
              <a:t>package</a:t>
            </a:r>
          </a:p>
          <a:p>
            <a:pPr marL="457200" indent="-457200">
              <a:buAutoNum type="arabicPeriod" startAt="6"/>
            </a:pPr>
            <a:r>
              <a:rPr lang="en-GB" sz="2000" dirty="0" smtClean="0">
                <a:latin typeface="+mn-lt"/>
              </a:rPr>
              <a:t>Reusable transport packaging</a:t>
            </a:r>
          </a:p>
          <a:p>
            <a:pPr marL="457200" indent="-457200">
              <a:buAutoNum type="arabicPeriod" startAt="6"/>
            </a:pPr>
            <a:r>
              <a:rPr lang="en-GB" sz="2000" dirty="0" smtClean="0">
                <a:latin typeface="+mn-lt"/>
              </a:rPr>
              <a:t>Green package innovations</a:t>
            </a:r>
          </a:p>
          <a:p>
            <a:pPr marL="457200" indent="-457200">
              <a:buAutoNum type="arabicPeriod" startAt="6"/>
            </a:pPr>
            <a:r>
              <a:rPr lang="en-GB" sz="2000" dirty="0" smtClean="0">
                <a:latin typeface="+mn-lt"/>
              </a:rPr>
              <a:t>Guidebooks for packaging design</a:t>
            </a:r>
          </a:p>
          <a:p>
            <a:pPr marL="457200" indent="-457200">
              <a:buAutoNum type="arabicPeriod" startAt="6"/>
            </a:pPr>
            <a:r>
              <a:rPr lang="en-GB" sz="2000" dirty="0" smtClean="0">
                <a:latin typeface="+mn-lt"/>
              </a:rPr>
              <a:t>Green package producers </a:t>
            </a:r>
            <a:endParaRPr lang="en-GB" sz="2000" dirty="0">
              <a:latin typeface="+mn-lt"/>
            </a:endParaRPr>
          </a:p>
        </p:txBody>
      </p:sp>
    </p:spTree>
    <p:extLst>
      <p:ext uri="{BB962C8B-B14F-4D97-AF65-F5344CB8AC3E}">
        <p14:creationId xmlns:p14="http://schemas.microsoft.com/office/powerpoint/2010/main" val="4221480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110" y="0"/>
            <a:ext cx="10515600" cy="1325563"/>
          </a:xfrm>
        </p:spPr>
        <p:txBody>
          <a:bodyPr>
            <a:normAutofit/>
          </a:bodyPr>
          <a:lstStyle/>
          <a:p>
            <a:r>
              <a:rPr lang="fi-FI" sz="3600" dirty="0" err="1" smtClean="0"/>
              <a:t>Changes</a:t>
            </a:r>
            <a:r>
              <a:rPr lang="fi-FI" sz="3600" dirty="0" smtClean="0"/>
              <a:t> to </a:t>
            </a:r>
            <a:r>
              <a:rPr lang="fi-FI" sz="3600" dirty="0" err="1" smtClean="0"/>
              <a:t>package</a:t>
            </a:r>
            <a:r>
              <a:rPr lang="fi-FI" sz="3600" dirty="0" smtClean="0"/>
              <a:t> </a:t>
            </a:r>
            <a:r>
              <a:rPr lang="fi-FI" sz="3600" dirty="0" err="1" smtClean="0"/>
              <a:t>reporting</a:t>
            </a:r>
            <a:r>
              <a:rPr lang="fi-FI" sz="3600" dirty="0" smtClean="0"/>
              <a:t> and </a:t>
            </a:r>
            <a:r>
              <a:rPr lang="fi-FI" sz="3600" dirty="0" err="1" smtClean="0"/>
              <a:t>fees</a:t>
            </a:r>
            <a:r>
              <a:rPr lang="fi-FI" sz="3600" dirty="0" smtClean="0"/>
              <a:t> 2021</a:t>
            </a:r>
            <a:endParaRPr lang="fi-FI" sz="3600" dirty="0"/>
          </a:p>
        </p:txBody>
      </p:sp>
      <p:sp>
        <p:nvSpPr>
          <p:cNvPr id="3" name="Content Placeholder 2"/>
          <p:cNvSpPr>
            <a:spLocks noGrp="1"/>
          </p:cNvSpPr>
          <p:nvPr>
            <p:ph idx="1"/>
          </p:nvPr>
        </p:nvSpPr>
        <p:spPr>
          <a:xfrm>
            <a:off x="1146110" y="1261482"/>
            <a:ext cx="10515600" cy="4161289"/>
          </a:xfrm>
        </p:spPr>
        <p:txBody>
          <a:bodyPr>
            <a:normAutofit fontScale="92500" lnSpcReduction="20000"/>
          </a:bodyPr>
          <a:lstStyle/>
          <a:p>
            <a:r>
              <a:rPr lang="en-US" b="1" dirty="0" smtClean="0">
                <a:latin typeface="+mj-lt"/>
              </a:rPr>
              <a:t>Companies need to report their packaging materials more accurately</a:t>
            </a:r>
          </a:p>
          <a:p>
            <a:r>
              <a:rPr lang="en-US" sz="2200" dirty="0" smtClean="0"/>
              <a:t>From 2021 onwards, consumer </a:t>
            </a:r>
            <a:r>
              <a:rPr lang="en-US" sz="2200" dirty="0"/>
              <a:t>and B2B packaging, </a:t>
            </a:r>
            <a:r>
              <a:rPr lang="en-US" sz="2200" b="1" dirty="0"/>
              <a:t>single-use and reusable packaging </a:t>
            </a:r>
            <a:r>
              <a:rPr lang="en-US" sz="2200" dirty="0"/>
              <a:t>as well as the materials used in </a:t>
            </a:r>
            <a:r>
              <a:rPr lang="en-US" sz="2200" b="1" dirty="0" smtClean="0"/>
              <a:t>multi-material </a:t>
            </a:r>
            <a:r>
              <a:rPr lang="en-US" sz="2200" dirty="0" smtClean="0"/>
              <a:t>packaging </a:t>
            </a:r>
            <a:r>
              <a:rPr lang="en-US" sz="2200" dirty="0"/>
              <a:t>will be reported separately, while data for exports will no longer need to be reported</a:t>
            </a:r>
            <a:r>
              <a:rPr lang="en-US" sz="2200" dirty="0" smtClean="0"/>
              <a:t>.</a:t>
            </a:r>
          </a:p>
          <a:p>
            <a:r>
              <a:rPr lang="en-US" sz="2200" dirty="0"/>
              <a:t>Single-use packaging and reusable packaging are reported separately</a:t>
            </a:r>
            <a:endParaRPr lang="en-US" sz="2200" dirty="0" smtClean="0"/>
          </a:p>
          <a:p>
            <a:r>
              <a:rPr lang="en-US" sz="2200" dirty="0" smtClean="0"/>
              <a:t>This might mean changes to package design to avoid multi-material packaging</a:t>
            </a:r>
          </a:p>
          <a:p>
            <a:pPr lvl="0"/>
            <a:r>
              <a:rPr lang="fi-FI" sz="1800" dirty="0">
                <a:solidFill>
                  <a:srgbClr val="0070C0"/>
                </a:solidFill>
              </a:rPr>
              <a:t>https://</a:t>
            </a:r>
            <a:r>
              <a:rPr lang="fi-FI" sz="1800" dirty="0" smtClean="0">
                <a:solidFill>
                  <a:srgbClr val="0070C0"/>
                </a:solidFill>
              </a:rPr>
              <a:t>verkkolehti.rinkiin.fi/companies-to-report-their-packaging-materials-more-accurately?lang=en#8d9b50ff</a:t>
            </a:r>
          </a:p>
          <a:p>
            <a:pPr lvl="0"/>
            <a:endParaRPr lang="fi-FI" sz="1800" dirty="0">
              <a:solidFill>
                <a:srgbClr val="0070C0"/>
              </a:solidFill>
            </a:endParaRPr>
          </a:p>
          <a:p>
            <a:pPr lvl="0"/>
            <a:r>
              <a:rPr lang="en-US" b="1" dirty="0">
                <a:solidFill>
                  <a:prstClr val="black"/>
                </a:solidFill>
                <a:latin typeface="Calibri Light" panose="020F0302020204030204"/>
              </a:rPr>
              <a:t>Changes to the 2021 recycling fees for packaging</a:t>
            </a:r>
          </a:p>
          <a:p>
            <a:pPr lvl="0"/>
            <a:r>
              <a:rPr lang="en-US" sz="2200" dirty="0">
                <a:solidFill>
                  <a:prstClr val="black"/>
                </a:solidFill>
              </a:rPr>
              <a:t>Recycling fees for </a:t>
            </a:r>
            <a:r>
              <a:rPr lang="en-US" sz="2200" b="1" dirty="0">
                <a:solidFill>
                  <a:prstClr val="black"/>
                </a:solidFill>
              </a:rPr>
              <a:t>plastic, </a:t>
            </a:r>
            <a:r>
              <a:rPr lang="en-US" sz="2200" b="1" dirty="0" err="1">
                <a:solidFill>
                  <a:prstClr val="black"/>
                </a:solidFill>
              </a:rPr>
              <a:t>fibre</a:t>
            </a:r>
            <a:r>
              <a:rPr lang="en-US" sz="2200" b="1" dirty="0">
                <a:solidFill>
                  <a:prstClr val="black"/>
                </a:solidFill>
              </a:rPr>
              <a:t> and plastic packaging </a:t>
            </a:r>
            <a:r>
              <a:rPr lang="en-US" sz="2200" dirty="0">
                <a:solidFill>
                  <a:prstClr val="black"/>
                </a:solidFill>
              </a:rPr>
              <a:t>will go up next year, while the fees for metal and glass packaging and </a:t>
            </a:r>
            <a:r>
              <a:rPr lang="en-US" sz="2200" dirty="0" err="1">
                <a:solidFill>
                  <a:prstClr val="black"/>
                </a:solidFill>
              </a:rPr>
              <a:t>Rinki’s</a:t>
            </a:r>
            <a:r>
              <a:rPr lang="en-US" sz="2200" dirty="0">
                <a:solidFill>
                  <a:prstClr val="black"/>
                </a:solidFill>
              </a:rPr>
              <a:t> customer fees will remain unchanged</a:t>
            </a:r>
            <a:r>
              <a:rPr lang="en-US" sz="2200" dirty="0" smtClean="0">
                <a:solidFill>
                  <a:prstClr val="black"/>
                </a:solidFill>
              </a:rPr>
              <a:t>.</a:t>
            </a:r>
          </a:p>
          <a:p>
            <a:pPr lvl="0"/>
            <a:r>
              <a:rPr lang="en-US" sz="2200" dirty="0" smtClean="0">
                <a:solidFill>
                  <a:prstClr val="black"/>
                </a:solidFill>
              </a:rPr>
              <a:t>The aim is to reduce the use of plastics as a packaging material in package design</a:t>
            </a:r>
            <a:endParaRPr lang="fi-FI" sz="2200" dirty="0">
              <a:solidFill>
                <a:srgbClr val="0070C0"/>
              </a:solidFill>
            </a:endParaRPr>
          </a:p>
          <a:p>
            <a:pPr lvl="0"/>
            <a:r>
              <a:rPr lang="fi-FI" sz="1900" dirty="0">
                <a:solidFill>
                  <a:srgbClr val="0070C0"/>
                </a:solidFill>
              </a:rPr>
              <a:t>https://verkkolehti.rinkiin.fi/changes-to-the-2021-recycling-fees-for-packaging?lang=en#e5c4d7d3</a:t>
            </a:r>
          </a:p>
          <a:p>
            <a:pPr lvl="0"/>
            <a:endParaRPr lang="fi-FI" sz="1800" dirty="0">
              <a:solidFill>
                <a:srgbClr val="0070C0"/>
              </a:solidFill>
            </a:endParaRPr>
          </a:p>
          <a:p>
            <a:endParaRPr lang="fi-FI" dirty="0"/>
          </a:p>
        </p:txBody>
      </p:sp>
    </p:spTree>
    <p:extLst>
      <p:ext uri="{BB962C8B-B14F-4D97-AF65-F5344CB8AC3E}">
        <p14:creationId xmlns:p14="http://schemas.microsoft.com/office/powerpoint/2010/main" val="3393750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558" y="1902124"/>
            <a:ext cx="8640618" cy="2852737"/>
          </a:xfrm>
        </p:spPr>
        <p:txBody>
          <a:bodyPr>
            <a:normAutofit fontScale="90000"/>
          </a:bodyPr>
          <a:lstStyle/>
          <a:p>
            <a:pPr algn="ctr"/>
            <a:r>
              <a:rPr lang="fi-FI" dirty="0" smtClean="0"/>
              <a:t>Life </a:t>
            </a:r>
            <a:r>
              <a:rPr lang="fi-FI" dirty="0" err="1" smtClean="0"/>
              <a:t>cycle</a:t>
            </a:r>
            <a:r>
              <a:rPr lang="fi-FI" dirty="0" smtClean="0"/>
              <a:t> </a:t>
            </a:r>
            <a:r>
              <a:rPr lang="fi-FI" dirty="0" err="1" smtClean="0"/>
              <a:t>approach</a:t>
            </a:r>
            <a:r>
              <a:rPr lang="fi-FI" dirty="0" smtClean="0"/>
              <a:t> of</a:t>
            </a:r>
            <a:r>
              <a:rPr lang="fi-FI" dirty="0"/>
              <a:t> </a:t>
            </a:r>
            <a:r>
              <a:rPr lang="fi-FI" dirty="0" smtClean="0"/>
              <a:t/>
            </a:r>
            <a:br>
              <a:rPr lang="fi-FI" dirty="0" smtClean="0"/>
            </a:br>
            <a:r>
              <a:rPr lang="fi-FI" dirty="0" err="1" smtClean="0"/>
              <a:t>the</a:t>
            </a:r>
            <a:r>
              <a:rPr lang="fi-FI" dirty="0" smtClean="0"/>
              <a:t> </a:t>
            </a:r>
            <a:r>
              <a:rPr lang="fi-FI" dirty="0" err="1" smtClean="0"/>
              <a:t>package</a:t>
            </a:r>
            <a:r>
              <a:rPr lang="fi-FI" dirty="0" smtClean="0"/>
              <a:t> design</a:t>
            </a:r>
            <a:br>
              <a:rPr lang="fi-FI" dirty="0" smtClean="0"/>
            </a:br>
            <a:r>
              <a:rPr lang="fi-FI" dirty="0" smtClean="0"/>
              <a:t>- Case Tetra </a:t>
            </a:r>
            <a:r>
              <a:rPr lang="fi-FI" dirty="0" err="1" smtClean="0"/>
              <a:t>Pak</a:t>
            </a:r>
            <a:r>
              <a:rPr lang="fi-FI" dirty="0" smtClean="0"/>
              <a:t/>
            </a:r>
            <a:br>
              <a:rPr lang="fi-FI" dirty="0" smtClean="0"/>
            </a:br>
            <a:endParaRPr lang="fi-FI" dirty="0"/>
          </a:p>
        </p:txBody>
      </p:sp>
    </p:spTree>
    <p:extLst>
      <p:ext uri="{BB962C8B-B14F-4D97-AF65-F5344CB8AC3E}">
        <p14:creationId xmlns:p14="http://schemas.microsoft.com/office/powerpoint/2010/main" val="1637907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45" y="234497"/>
            <a:ext cx="10515600" cy="1325563"/>
          </a:xfrm>
        </p:spPr>
        <p:txBody>
          <a:bodyPr>
            <a:normAutofit/>
          </a:bodyPr>
          <a:lstStyle/>
          <a:p>
            <a:r>
              <a:rPr lang="fi-FI" sz="3600" dirty="0" smtClean="0"/>
              <a:t>Definition of life </a:t>
            </a:r>
            <a:r>
              <a:rPr lang="fi-FI" sz="3600" dirty="0" err="1" smtClean="0"/>
              <a:t>cycle</a:t>
            </a:r>
            <a:r>
              <a:rPr lang="fi-FI" sz="3600" dirty="0" smtClean="0"/>
              <a:t> </a:t>
            </a:r>
            <a:r>
              <a:rPr lang="fi-FI" sz="3600" dirty="0" err="1" smtClean="0"/>
              <a:t>assessment</a:t>
            </a:r>
            <a:endParaRPr lang="fi-FI" sz="3600" dirty="0"/>
          </a:p>
        </p:txBody>
      </p:sp>
      <p:sp>
        <p:nvSpPr>
          <p:cNvPr id="3" name="Content Placeholder 2"/>
          <p:cNvSpPr>
            <a:spLocks noGrp="1"/>
          </p:cNvSpPr>
          <p:nvPr>
            <p:ph idx="1"/>
          </p:nvPr>
        </p:nvSpPr>
        <p:spPr>
          <a:xfrm>
            <a:off x="1136779" y="1349764"/>
            <a:ext cx="10515600" cy="4161289"/>
          </a:xfrm>
        </p:spPr>
        <p:txBody>
          <a:bodyPr>
            <a:normAutofit fontScale="85000" lnSpcReduction="20000"/>
          </a:bodyPr>
          <a:lstStyle/>
          <a:p>
            <a:pPr marL="0" indent="0">
              <a:buNone/>
            </a:pPr>
            <a:endParaRPr lang="fi-FI" dirty="0" smtClean="0"/>
          </a:p>
          <a:p>
            <a:r>
              <a:rPr lang="en-US" sz="2600" dirty="0" smtClean="0"/>
              <a:t>Life cycle assessment  </a:t>
            </a:r>
            <a:r>
              <a:rPr lang="en-US" sz="2600" dirty="0"/>
              <a:t>m</a:t>
            </a:r>
            <a:r>
              <a:rPr lang="en-US" sz="2600" dirty="0" smtClean="0"/>
              <a:t>easures </a:t>
            </a:r>
            <a:r>
              <a:rPr lang="en-US" sz="2600" dirty="0"/>
              <a:t>and assesses all stages of a product´s lifecycle  so the </a:t>
            </a:r>
            <a:r>
              <a:rPr lang="en-US" sz="2600" b="1" dirty="0"/>
              <a:t>environmental impacts </a:t>
            </a:r>
            <a:r>
              <a:rPr lang="en-US" sz="2600" dirty="0"/>
              <a:t>of a single product </a:t>
            </a:r>
            <a:r>
              <a:rPr lang="en-US" sz="2600" b="1" dirty="0"/>
              <a:t>during its whole life cycle</a:t>
            </a:r>
            <a:r>
              <a:rPr lang="en-US" sz="2600" dirty="0"/>
              <a:t>, cradle-to-grave.</a:t>
            </a:r>
          </a:p>
          <a:p>
            <a:r>
              <a:rPr lang="en-US" sz="2600" dirty="0"/>
              <a:t>All the stages of the product life-cycle are interdependent:</a:t>
            </a:r>
          </a:p>
          <a:p>
            <a:pPr marL="0" indent="0">
              <a:buNone/>
            </a:pPr>
            <a:r>
              <a:rPr lang="en-US" sz="2600" dirty="0" smtClean="0"/>
              <a:t>	-&gt; </a:t>
            </a:r>
            <a:r>
              <a:rPr lang="en-US" sz="2600" dirty="0"/>
              <a:t>one stage leads to the other</a:t>
            </a:r>
          </a:p>
          <a:p>
            <a:endParaRPr lang="en-US" sz="2600" dirty="0"/>
          </a:p>
          <a:p>
            <a:r>
              <a:rPr lang="en-US" sz="2600" dirty="0"/>
              <a:t>LCA provides a comprehensive and </a:t>
            </a:r>
            <a:r>
              <a:rPr lang="en-US" sz="2600" b="1" dirty="0"/>
              <a:t>holistic view </a:t>
            </a:r>
            <a:r>
              <a:rPr lang="en-US" sz="2600" dirty="0"/>
              <a:t>of the product or </a:t>
            </a:r>
            <a:r>
              <a:rPr lang="en-US" sz="2600" dirty="0" smtClean="0"/>
              <a:t>process</a:t>
            </a:r>
            <a:endParaRPr lang="en-US" sz="2600" dirty="0"/>
          </a:p>
          <a:p>
            <a:pPr lvl="4"/>
            <a:r>
              <a:rPr lang="en-US" sz="1900" dirty="0"/>
              <a:t>Grant 2018, </a:t>
            </a:r>
            <a:r>
              <a:rPr lang="en-US" sz="1900" dirty="0" smtClean="0"/>
              <a:t>265</a:t>
            </a:r>
          </a:p>
          <a:p>
            <a:endParaRPr lang="en-US" sz="1900" dirty="0" smtClean="0"/>
          </a:p>
          <a:p>
            <a:r>
              <a:rPr lang="en-US" sz="2600" dirty="0" smtClean="0"/>
              <a:t>LCA can be applied to </a:t>
            </a:r>
            <a:r>
              <a:rPr lang="en-US" sz="2600" b="1" dirty="0" smtClean="0"/>
              <a:t>life cycle of the package </a:t>
            </a:r>
            <a:r>
              <a:rPr lang="en-US" sz="2600" dirty="0" smtClean="0"/>
              <a:t>as well</a:t>
            </a:r>
          </a:p>
          <a:p>
            <a:r>
              <a:rPr lang="en-US" sz="2600" b="1" dirty="0" smtClean="0"/>
              <a:t>Stages</a:t>
            </a:r>
            <a:r>
              <a:rPr lang="en-US" sz="2600" dirty="0" smtClean="0"/>
              <a:t> of package life cycle : design, materials, production, transportation, usage, recycling (and avoiding landfill)</a:t>
            </a:r>
            <a:endParaRPr lang="fi-FI" dirty="0" smtClean="0"/>
          </a:p>
        </p:txBody>
      </p:sp>
    </p:spTree>
    <p:extLst>
      <p:ext uri="{BB962C8B-B14F-4D97-AF65-F5344CB8AC3E}">
        <p14:creationId xmlns:p14="http://schemas.microsoft.com/office/powerpoint/2010/main" val="3093743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588" y="108751"/>
            <a:ext cx="10515600" cy="1325563"/>
          </a:xfrm>
        </p:spPr>
        <p:txBody>
          <a:bodyPr>
            <a:normAutofit/>
          </a:bodyPr>
          <a:lstStyle/>
          <a:p>
            <a:r>
              <a:rPr lang="fi-FI" sz="3600" dirty="0" err="1" smtClean="0"/>
              <a:t>Carbon</a:t>
            </a:r>
            <a:r>
              <a:rPr lang="fi-FI" sz="3600" dirty="0" smtClean="0"/>
              <a:t> </a:t>
            </a:r>
            <a:r>
              <a:rPr lang="fi-FI" sz="3600" dirty="0" err="1" smtClean="0"/>
              <a:t>footprint</a:t>
            </a:r>
            <a:r>
              <a:rPr lang="fi-FI" sz="3600" dirty="0" smtClean="0"/>
              <a:t> of Tetra </a:t>
            </a:r>
            <a:r>
              <a:rPr lang="fi-FI" sz="3600" dirty="0" err="1" smtClean="0"/>
              <a:t>Pak</a:t>
            </a:r>
            <a:r>
              <a:rPr lang="fi-FI" sz="3600" dirty="0" smtClean="0"/>
              <a:t>  </a:t>
            </a:r>
            <a:br>
              <a:rPr lang="fi-FI" sz="3600" dirty="0" smtClean="0"/>
            </a:br>
            <a:r>
              <a:rPr lang="fi-FI" sz="3600" dirty="0" err="1" smtClean="0"/>
              <a:t>package</a:t>
            </a:r>
            <a:r>
              <a:rPr lang="fi-FI" sz="3600" dirty="0" smtClean="0"/>
              <a:t> </a:t>
            </a:r>
            <a:r>
              <a:rPr lang="fi-FI" sz="3600" dirty="0" err="1" smtClean="0"/>
              <a:t>during</a:t>
            </a:r>
            <a:r>
              <a:rPr lang="fi-FI" sz="3600" dirty="0" smtClean="0"/>
              <a:t> </a:t>
            </a:r>
            <a:r>
              <a:rPr lang="fi-FI" sz="3600" dirty="0" err="1" smtClean="0"/>
              <a:t>its</a:t>
            </a:r>
            <a:r>
              <a:rPr lang="fi-FI" sz="3600" dirty="0" smtClean="0"/>
              <a:t> life </a:t>
            </a:r>
            <a:r>
              <a:rPr lang="fi-FI" sz="3600" dirty="0" err="1" smtClean="0"/>
              <a:t>cycle</a:t>
            </a:r>
            <a:endParaRPr lang="fi-FI" sz="3600" dirty="0"/>
          </a:p>
        </p:txBody>
      </p:sp>
      <p:sp>
        <p:nvSpPr>
          <p:cNvPr id="3" name="Content Placeholder 2"/>
          <p:cNvSpPr>
            <a:spLocks noGrp="1"/>
          </p:cNvSpPr>
          <p:nvPr>
            <p:ph idx="1"/>
          </p:nvPr>
        </p:nvSpPr>
        <p:spPr>
          <a:xfrm>
            <a:off x="968186" y="1617208"/>
            <a:ext cx="10515600" cy="4161289"/>
          </a:xfrm>
        </p:spPr>
        <p:txBody>
          <a:bodyPr>
            <a:normAutofit fontScale="62500" lnSpcReduction="20000"/>
          </a:bodyPr>
          <a:lstStyle/>
          <a:p>
            <a:pPr marL="0" indent="0">
              <a:buNone/>
            </a:pPr>
            <a:endParaRPr lang="en-US" dirty="0"/>
          </a:p>
          <a:p>
            <a:r>
              <a:rPr lang="en-US" dirty="0"/>
              <a:t>The </a:t>
            </a:r>
            <a:r>
              <a:rPr lang="en-US" b="1" dirty="0"/>
              <a:t>carbon footprint </a:t>
            </a:r>
            <a:r>
              <a:rPr lang="en-US" dirty="0"/>
              <a:t>of a product is the sum of all </a:t>
            </a:r>
            <a:r>
              <a:rPr lang="en-US" b="1" dirty="0" smtClean="0"/>
              <a:t>greenhouse </a:t>
            </a:r>
            <a:r>
              <a:rPr lang="en-US" b="1" dirty="0"/>
              <a:t>gases emitted during its life cycle</a:t>
            </a:r>
            <a:r>
              <a:rPr lang="en-US" dirty="0"/>
              <a:t>. This includes the sourcing of raw materials used, the production, distribution, consumption, transportation </a:t>
            </a:r>
            <a:r>
              <a:rPr lang="en-US" dirty="0" smtClean="0"/>
              <a:t>and end-of-life </a:t>
            </a:r>
            <a:r>
              <a:rPr lang="en-US" dirty="0"/>
              <a:t>treatment of the product.</a:t>
            </a:r>
          </a:p>
          <a:p>
            <a:r>
              <a:rPr lang="en-US" dirty="0" smtClean="0"/>
              <a:t>Tetra Pak produces different </a:t>
            </a:r>
            <a:r>
              <a:rPr lang="en-US" dirty="0"/>
              <a:t>types of packages that are filled and distributed in various locations around the world. The end-of-life treatment also varies from case to case depending on local recycling conditions as well as the choices made by the end consumer. To calculate the exact footprint of each of these combinations </a:t>
            </a:r>
            <a:r>
              <a:rPr lang="en-US" dirty="0" smtClean="0"/>
              <a:t>is challenging.</a:t>
            </a:r>
            <a:endParaRPr lang="en-US" dirty="0"/>
          </a:p>
          <a:p>
            <a:r>
              <a:rPr lang="en-US" b="1" dirty="0" smtClean="0"/>
              <a:t>Cradle-to-Gate</a:t>
            </a:r>
            <a:r>
              <a:rPr lang="en-US" dirty="0" smtClean="0"/>
              <a:t> results for carton packages from </a:t>
            </a:r>
            <a:r>
              <a:rPr lang="en-US" dirty="0"/>
              <a:t>the </a:t>
            </a:r>
            <a:r>
              <a:rPr lang="en-US" b="1" dirty="0"/>
              <a:t>Carton CO2 calculator </a:t>
            </a:r>
            <a:r>
              <a:rPr lang="en-US" dirty="0"/>
              <a:t>show the carbon footprint of  cartons under European conditions up to the moment when the packaging material </a:t>
            </a:r>
            <a:r>
              <a:rPr lang="en-US" dirty="0" smtClean="0"/>
              <a:t>leaves the  factory. </a:t>
            </a:r>
          </a:p>
          <a:p>
            <a:r>
              <a:rPr lang="en-US" dirty="0" smtClean="0"/>
              <a:t>Impacts </a:t>
            </a:r>
            <a:r>
              <a:rPr lang="en-US" dirty="0"/>
              <a:t>associated with sourcing and transporting raw materials to </a:t>
            </a:r>
            <a:r>
              <a:rPr lang="en-US" dirty="0" smtClean="0"/>
              <a:t>plants, </a:t>
            </a:r>
            <a:r>
              <a:rPr lang="en-US" dirty="0"/>
              <a:t>converting the materials into packaging material, are areas that </a:t>
            </a:r>
            <a:r>
              <a:rPr lang="en-US" dirty="0" smtClean="0"/>
              <a:t>Tetra Pak controls directly. Measures also enable  </a:t>
            </a:r>
            <a:r>
              <a:rPr lang="en-US" dirty="0"/>
              <a:t>customers to make informed climate choices when choosing their packaging</a:t>
            </a:r>
            <a:r>
              <a:rPr lang="en-US" dirty="0" smtClean="0"/>
              <a:t>.</a:t>
            </a:r>
            <a:endParaRPr lang="fi-FI" dirty="0"/>
          </a:p>
          <a:p>
            <a:r>
              <a:rPr lang="fi-FI" dirty="0" err="1" smtClean="0"/>
              <a:t>The</a:t>
            </a:r>
            <a:r>
              <a:rPr lang="fi-FI" dirty="0" smtClean="0"/>
              <a:t> LCA </a:t>
            </a:r>
            <a:r>
              <a:rPr lang="fi-FI" dirty="0" err="1" smtClean="0"/>
              <a:t>report</a:t>
            </a:r>
            <a:r>
              <a:rPr lang="fi-FI" dirty="0" smtClean="0"/>
              <a:t>: </a:t>
            </a:r>
            <a:r>
              <a:rPr lang="fi-FI" b="1" dirty="0" err="1" smtClean="0"/>
              <a:t>Comparative</a:t>
            </a:r>
            <a:r>
              <a:rPr lang="fi-FI" b="1" dirty="0" smtClean="0"/>
              <a:t> </a:t>
            </a:r>
            <a:r>
              <a:rPr lang="fi-FI" b="1" dirty="0"/>
              <a:t>Life </a:t>
            </a:r>
            <a:r>
              <a:rPr lang="fi-FI" b="1" dirty="0" err="1"/>
              <a:t>Cycle</a:t>
            </a:r>
            <a:r>
              <a:rPr lang="fi-FI" b="1" dirty="0"/>
              <a:t> </a:t>
            </a:r>
            <a:r>
              <a:rPr lang="fi-FI" b="1" dirty="0" err="1"/>
              <a:t>Assessment</a:t>
            </a:r>
            <a:r>
              <a:rPr lang="fi-FI" b="1" dirty="0"/>
              <a:t> of </a:t>
            </a:r>
            <a:r>
              <a:rPr lang="fi-FI" b="1" dirty="0" smtClean="0"/>
              <a:t>Tetra </a:t>
            </a:r>
            <a:r>
              <a:rPr lang="fi-FI" b="1" dirty="0" err="1"/>
              <a:t>Pak</a:t>
            </a:r>
            <a:r>
              <a:rPr lang="fi-FI" b="1" dirty="0"/>
              <a:t>® </a:t>
            </a:r>
            <a:r>
              <a:rPr lang="fi-FI" b="1" dirty="0" err="1"/>
              <a:t>carton</a:t>
            </a:r>
            <a:r>
              <a:rPr lang="fi-FI" b="1" dirty="0"/>
              <a:t> </a:t>
            </a:r>
            <a:r>
              <a:rPr lang="fi-FI" b="1" dirty="0" err="1"/>
              <a:t>packages</a:t>
            </a:r>
            <a:r>
              <a:rPr lang="fi-FI" b="1" dirty="0"/>
              <a:t> and </a:t>
            </a:r>
            <a:r>
              <a:rPr lang="fi-FI" b="1" dirty="0" err="1"/>
              <a:t>alternative</a:t>
            </a:r>
            <a:r>
              <a:rPr lang="fi-FI" b="1" dirty="0"/>
              <a:t> </a:t>
            </a:r>
            <a:r>
              <a:rPr lang="fi-FI" b="1" dirty="0" err="1"/>
              <a:t>packaging</a:t>
            </a:r>
            <a:r>
              <a:rPr lang="fi-FI" b="1" dirty="0"/>
              <a:t> </a:t>
            </a:r>
            <a:r>
              <a:rPr lang="fi-FI" b="1" dirty="0" err="1"/>
              <a:t>systems</a:t>
            </a:r>
            <a:r>
              <a:rPr lang="fi-FI" b="1" dirty="0"/>
              <a:t> for </a:t>
            </a:r>
            <a:r>
              <a:rPr lang="fi-FI" b="1" dirty="0" err="1"/>
              <a:t>liquid</a:t>
            </a:r>
            <a:r>
              <a:rPr lang="fi-FI" b="1" dirty="0"/>
              <a:t> food on </a:t>
            </a:r>
            <a:r>
              <a:rPr lang="fi-FI" b="1" dirty="0" err="1"/>
              <a:t>the</a:t>
            </a:r>
            <a:r>
              <a:rPr lang="fi-FI" b="1" dirty="0"/>
              <a:t> Nordic </a:t>
            </a:r>
            <a:r>
              <a:rPr lang="fi-FI" b="1" dirty="0" smtClean="0"/>
              <a:t>market</a:t>
            </a:r>
            <a:r>
              <a:rPr lang="fi-FI" dirty="0" smtClean="0"/>
              <a:t> </a:t>
            </a:r>
            <a:r>
              <a:rPr lang="fi-FI" dirty="0" err="1" smtClean="0"/>
              <a:t>provides</a:t>
            </a:r>
            <a:r>
              <a:rPr lang="fi-FI" dirty="0" smtClean="0"/>
              <a:t> a </a:t>
            </a:r>
            <a:r>
              <a:rPr lang="fi-FI" dirty="0" err="1" smtClean="0"/>
              <a:t>good</a:t>
            </a:r>
            <a:r>
              <a:rPr lang="fi-FI" dirty="0" smtClean="0"/>
              <a:t> </a:t>
            </a:r>
            <a:r>
              <a:rPr lang="fi-FI" dirty="0" err="1" smtClean="0"/>
              <a:t>example</a:t>
            </a:r>
            <a:r>
              <a:rPr lang="fi-FI" dirty="0" smtClean="0"/>
              <a:t> of LCA </a:t>
            </a:r>
            <a:r>
              <a:rPr lang="fi-FI" dirty="0" err="1" smtClean="0"/>
              <a:t>reporting</a:t>
            </a:r>
            <a:r>
              <a:rPr lang="fi-FI" dirty="0" smtClean="0"/>
              <a:t> </a:t>
            </a:r>
          </a:p>
          <a:p>
            <a:pPr lvl="1"/>
            <a:r>
              <a:rPr lang="fi-FI" dirty="0"/>
              <a:t>https://assets.tetrapak.com/static/se/documents/sustainability-downloads/lca%20nordic%20final%20report.pdf</a:t>
            </a:r>
          </a:p>
          <a:p>
            <a:pPr lvl="1"/>
            <a:endParaRPr lang="fi-FI" dirty="0"/>
          </a:p>
          <a:p>
            <a:endParaRPr lang="fi-FI" dirty="0"/>
          </a:p>
        </p:txBody>
      </p:sp>
      <p:sp>
        <p:nvSpPr>
          <p:cNvPr id="4" name="Footer Placeholder 3"/>
          <p:cNvSpPr>
            <a:spLocks noGrp="1"/>
          </p:cNvSpPr>
          <p:nvPr>
            <p:ph type="ftr" sz="quarter" idx="11"/>
          </p:nvPr>
        </p:nvSpPr>
        <p:spPr>
          <a:xfrm>
            <a:off x="1228163" y="6192671"/>
            <a:ext cx="9995647" cy="365125"/>
          </a:xfrm>
        </p:spPr>
        <p:txBody>
          <a:bodyPr/>
          <a:lstStyle/>
          <a:p>
            <a:r>
              <a:rPr lang="fi-FI" sz="1600" dirty="0">
                <a:solidFill>
                  <a:schemeClr val="tx1"/>
                </a:solidFill>
              </a:rPr>
              <a:t>https://www.tetrapak.com/sustainability/planet/environmental-impact/a-value-chain-approach/life-cycle-assessment</a:t>
            </a:r>
          </a:p>
        </p:txBody>
      </p:sp>
      <p:pic>
        <p:nvPicPr>
          <p:cNvPr id="5" name="Picture 4"/>
          <p:cNvPicPr>
            <a:picLocks noChangeAspect="1"/>
          </p:cNvPicPr>
          <p:nvPr/>
        </p:nvPicPr>
        <p:blipFill>
          <a:blip r:embed="rId2"/>
          <a:stretch>
            <a:fillRect/>
          </a:stretch>
        </p:blipFill>
        <p:spPr>
          <a:xfrm>
            <a:off x="9650028" y="108751"/>
            <a:ext cx="2395672" cy="1374191"/>
          </a:xfrm>
          <a:prstGeom prst="rect">
            <a:avLst/>
          </a:prstGeom>
        </p:spPr>
      </p:pic>
      <p:sp>
        <p:nvSpPr>
          <p:cNvPr id="6" name="TextBox 5"/>
          <p:cNvSpPr txBox="1"/>
          <p:nvPr/>
        </p:nvSpPr>
        <p:spPr>
          <a:xfrm>
            <a:off x="9896689" y="1434314"/>
            <a:ext cx="2149011" cy="338554"/>
          </a:xfrm>
          <a:prstGeom prst="rect">
            <a:avLst/>
          </a:prstGeom>
          <a:noFill/>
        </p:spPr>
        <p:txBody>
          <a:bodyPr wrap="square" rtlCol="0">
            <a:spAutoFit/>
          </a:bodyPr>
          <a:lstStyle/>
          <a:p>
            <a:r>
              <a:rPr lang="fi-FI" sz="1600" dirty="0" smtClean="0"/>
              <a:t>Photo: Soile Kallinen</a:t>
            </a:r>
            <a:endParaRPr lang="fi-FI" sz="1600" dirty="0"/>
          </a:p>
        </p:txBody>
      </p:sp>
    </p:spTree>
    <p:extLst>
      <p:ext uri="{BB962C8B-B14F-4D97-AF65-F5344CB8AC3E}">
        <p14:creationId xmlns:p14="http://schemas.microsoft.com/office/powerpoint/2010/main" val="571751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918" y="157160"/>
            <a:ext cx="10515600" cy="1325563"/>
          </a:xfrm>
        </p:spPr>
        <p:txBody>
          <a:bodyPr>
            <a:normAutofit/>
          </a:bodyPr>
          <a:lstStyle/>
          <a:p>
            <a:r>
              <a:rPr lang="fi-FI" sz="3600" dirty="0" smtClean="0"/>
              <a:t>LCA </a:t>
            </a:r>
            <a:r>
              <a:rPr lang="fi-FI" sz="3600" dirty="0" err="1" smtClean="0"/>
              <a:t>examples</a:t>
            </a:r>
            <a:r>
              <a:rPr lang="fi-FI" sz="3600" dirty="0" smtClean="0"/>
              <a:t> of </a:t>
            </a:r>
            <a:r>
              <a:rPr lang="fi-FI" sz="3600" dirty="0" err="1" smtClean="0"/>
              <a:t>environmental</a:t>
            </a:r>
            <a:r>
              <a:rPr lang="fi-FI" sz="3600" dirty="0" smtClean="0"/>
              <a:t> </a:t>
            </a:r>
            <a:r>
              <a:rPr lang="fi-FI" sz="3600" dirty="0" err="1" smtClean="0"/>
              <a:t>impact</a:t>
            </a:r>
            <a:r>
              <a:rPr lang="fi-FI" sz="3600" dirty="0" smtClean="0"/>
              <a:t> of </a:t>
            </a:r>
            <a:br>
              <a:rPr lang="fi-FI" sz="3600" dirty="0" smtClean="0"/>
            </a:br>
            <a:r>
              <a:rPr lang="fi-FI" sz="3600" dirty="0" smtClean="0"/>
              <a:t>food </a:t>
            </a:r>
            <a:r>
              <a:rPr lang="fi-FI" sz="3600" dirty="0" err="1" smtClean="0"/>
              <a:t>packaging</a:t>
            </a:r>
            <a:r>
              <a:rPr lang="fi-FI" sz="3600" dirty="0" smtClean="0"/>
              <a:t> </a:t>
            </a:r>
            <a:r>
              <a:rPr lang="fi-FI" sz="3600" dirty="0" err="1" smtClean="0"/>
              <a:t>systems</a:t>
            </a:r>
            <a:r>
              <a:rPr lang="fi-FI" sz="3600" dirty="0" smtClean="0"/>
              <a:t> of Tetra </a:t>
            </a:r>
            <a:r>
              <a:rPr lang="fi-FI" sz="3600" dirty="0" err="1" smtClean="0"/>
              <a:t>Pak</a:t>
            </a:r>
            <a:endParaRPr lang="fi-FI" sz="3600" dirty="0"/>
          </a:p>
        </p:txBody>
      </p:sp>
      <p:sp>
        <p:nvSpPr>
          <p:cNvPr id="3" name="Content Placeholder 2"/>
          <p:cNvSpPr>
            <a:spLocks noGrp="1"/>
          </p:cNvSpPr>
          <p:nvPr>
            <p:ph idx="1"/>
          </p:nvPr>
        </p:nvSpPr>
        <p:spPr>
          <a:xfrm>
            <a:off x="1055594" y="1690688"/>
            <a:ext cx="10515600" cy="4161289"/>
          </a:xfrm>
        </p:spPr>
        <p:txBody>
          <a:bodyPr>
            <a:normAutofit lnSpcReduction="10000"/>
          </a:bodyPr>
          <a:lstStyle/>
          <a:p>
            <a:r>
              <a:rPr lang="en-US" sz="2400" dirty="0" smtClean="0"/>
              <a:t>Also other </a:t>
            </a:r>
            <a:r>
              <a:rPr lang="en-US" sz="2400" dirty="0"/>
              <a:t>life cycle assessments (LCAs) have been made, </a:t>
            </a:r>
            <a:endParaRPr lang="en-US" sz="2400" dirty="0" smtClean="0"/>
          </a:p>
          <a:p>
            <a:pPr marL="0" indent="0">
              <a:buNone/>
            </a:pPr>
            <a:r>
              <a:rPr lang="en-US" sz="2400" dirty="0"/>
              <a:t> </a:t>
            </a:r>
            <a:r>
              <a:rPr lang="en-US" sz="2400" dirty="0" smtClean="0"/>
              <a:t>  investigating </a:t>
            </a:r>
            <a:r>
              <a:rPr lang="en-US" sz="2400" dirty="0"/>
              <a:t>the environmental impact of food packaging systems. </a:t>
            </a:r>
            <a:endParaRPr lang="en-US" sz="2400" dirty="0" smtClean="0"/>
          </a:p>
          <a:p>
            <a:r>
              <a:rPr lang="en-US" sz="2400" dirty="0" smtClean="0"/>
              <a:t>LCAs </a:t>
            </a:r>
            <a:r>
              <a:rPr lang="en-US" sz="2400" dirty="0"/>
              <a:t>were undertaken by independent scientific institutes, </a:t>
            </a:r>
            <a:endParaRPr lang="en-US" sz="2400" dirty="0" smtClean="0"/>
          </a:p>
          <a:p>
            <a:pPr marL="0" indent="0">
              <a:buNone/>
            </a:pPr>
            <a:r>
              <a:rPr lang="en-US" sz="2400" dirty="0"/>
              <a:t> </a:t>
            </a:r>
            <a:r>
              <a:rPr lang="en-US" sz="2400" dirty="0" smtClean="0"/>
              <a:t>  using </a:t>
            </a:r>
            <a:r>
              <a:rPr lang="en-US" sz="2400" dirty="0"/>
              <a:t>the internationally-accepted standard method </a:t>
            </a:r>
            <a:endParaRPr lang="en-US" sz="2400" dirty="0" smtClean="0"/>
          </a:p>
          <a:p>
            <a:pPr marL="0" indent="0">
              <a:buNone/>
            </a:pPr>
            <a:r>
              <a:rPr lang="en-US" sz="2400" dirty="0"/>
              <a:t> </a:t>
            </a:r>
            <a:r>
              <a:rPr lang="en-US" sz="2400" dirty="0" smtClean="0"/>
              <a:t> (</a:t>
            </a:r>
            <a:r>
              <a:rPr lang="en-US" sz="2400" dirty="0"/>
              <a:t>the ISO 14040 series of standards). </a:t>
            </a:r>
            <a:endParaRPr lang="en-US" sz="2400" dirty="0" smtClean="0"/>
          </a:p>
          <a:p>
            <a:pPr marL="0" indent="0">
              <a:buNone/>
            </a:pPr>
            <a:r>
              <a:rPr lang="en-US" sz="2400" dirty="0"/>
              <a:t> </a:t>
            </a:r>
            <a:r>
              <a:rPr lang="en-US" sz="2400" dirty="0" smtClean="0"/>
              <a:t> Example package types studied :</a:t>
            </a:r>
            <a:endParaRPr lang="fi-FI" sz="2400" dirty="0"/>
          </a:p>
          <a:p>
            <a:pPr lvl="1"/>
            <a:r>
              <a:rPr lang="fi-FI" sz="2200" dirty="0" smtClean="0"/>
              <a:t>Wine </a:t>
            </a:r>
            <a:r>
              <a:rPr lang="fi-FI" sz="2200" dirty="0" err="1" smtClean="0"/>
              <a:t>containers</a:t>
            </a:r>
            <a:endParaRPr lang="fi-FI" sz="2200" dirty="0" smtClean="0"/>
          </a:p>
          <a:p>
            <a:pPr lvl="1"/>
            <a:r>
              <a:rPr lang="fi-FI" sz="2200" dirty="0" err="1" smtClean="0"/>
              <a:t>Beverage</a:t>
            </a:r>
            <a:r>
              <a:rPr lang="fi-FI" sz="2200" dirty="0" smtClean="0"/>
              <a:t> </a:t>
            </a:r>
            <a:r>
              <a:rPr lang="fi-FI" sz="2200" dirty="0" err="1" smtClean="0"/>
              <a:t>containers</a:t>
            </a:r>
            <a:endParaRPr lang="fi-FI" sz="2200" dirty="0" smtClean="0"/>
          </a:p>
          <a:p>
            <a:pPr lvl="1"/>
            <a:r>
              <a:rPr lang="fi-FI" sz="2200" dirty="0" smtClean="0"/>
              <a:t>Food </a:t>
            </a:r>
            <a:r>
              <a:rPr lang="fi-FI" sz="2200" dirty="0" err="1" smtClean="0"/>
              <a:t>containers</a:t>
            </a:r>
            <a:endParaRPr lang="fi-FI" sz="2200" dirty="0" smtClean="0"/>
          </a:p>
          <a:p>
            <a:pPr lvl="1"/>
            <a:r>
              <a:rPr lang="fi-FI" sz="2200" dirty="0" smtClean="0"/>
              <a:t>Read </a:t>
            </a:r>
            <a:r>
              <a:rPr lang="fi-FI" sz="2200" dirty="0" err="1" smtClean="0"/>
              <a:t>more</a:t>
            </a:r>
            <a:r>
              <a:rPr lang="fi-FI" sz="2200" dirty="0" smtClean="0"/>
              <a:t> </a:t>
            </a:r>
            <a:r>
              <a:rPr lang="fi-FI" sz="2200" dirty="0" err="1" smtClean="0"/>
              <a:t>from</a:t>
            </a:r>
            <a:r>
              <a:rPr lang="fi-FI" sz="2200" dirty="0" smtClean="0"/>
              <a:t> </a:t>
            </a:r>
            <a:r>
              <a:rPr lang="fi-FI" sz="2200" dirty="0" err="1" smtClean="0"/>
              <a:t>the</a:t>
            </a:r>
            <a:r>
              <a:rPr lang="fi-FI" sz="2200" dirty="0" smtClean="0"/>
              <a:t> </a:t>
            </a:r>
            <a:r>
              <a:rPr lang="fi-FI" sz="2200" dirty="0" err="1" smtClean="0"/>
              <a:t>source</a:t>
            </a:r>
            <a:r>
              <a:rPr lang="fi-FI" sz="2200" dirty="0" smtClean="0"/>
              <a:t> </a:t>
            </a:r>
            <a:r>
              <a:rPr lang="fi-FI" sz="2200" dirty="0" err="1" smtClean="0"/>
              <a:t>below</a:t>
            </a:r>
            <a:r>
              <a:rPr lang="fi-FI" sz="2200" dirty="0" smtClean="0"/>
              <a:t> </a:t>
            </a:r>
            <a:endParaRPr lang="fi-FI" sz="2200" dirty="0"/>
          </a:p>
        </p:txBody>
      </p:sp>
      <p:sp>
        <p:nvSpPr>
          <p:cNvPr id="4" name="Footer Placeholder 3"/>
          <p:cNvSpPr>
            <a:spLocks noGrp="1"/>
          </p:cNvSpPr>
          <p:nvPr>
            <p:ph type="ftr" sz="quarter" idx="11"/>
          </p:nvPr>
        </p:nvSpPr>
        <p:spPr>
          <a:xfrm>
            <a:off x="2200835" y="6121851"/>
            <a:ext cx="8225118" cy="485137"/>
          </a:xfrm>
        </p:spPr>
        <p:txBody>
          <a:bodyPr/>
          <a:lstStyle/>
          <a:p>
            <a:r>
              <a:rPr lang="fi-FI" sz="1600" dirty="0">
                <a:solidFill>
                  <a:schemeClr val="tx1"/>
                </a:solidFill>
              </a:rPr>
              <a:t>https://www.tetrapak.com/sustainability/planet/environmental-impact/a-value-chain-approach/life-cycle-assessment/lca-examples</a:t>
            </a:r>
          </a:p>
        </p:txBody>
      </p:sp>
      <p:pic>
        <p:nvPicPr>
          <p:cNvPr id="6" name="Picture 5"/>
          <p:cNvPicPr>
            <a:picLocks noChangeAspect="1"/>
          </p:cNvPicPr>
          <p:nvPr/>
        </p:nvPicPr>
        <p:blipFill>
          <a:blip r:embed="rId2"/>
          <a:stretch>
            <a:fillRect/>
          </a:stretch>
        </p:blipFill>
        <p:spPr>
          <a:xfrm>
            <a:off x="10333058" y="1274759"/>
            <a:ext cx="1792804" cy="4466729"/>
          </a:xfrm>
          <a:prstGeom prst="rect">
            <a:avLst/>
          </a:prstGeom>
        </p:spPr>
      </p:pic>
      <p:sp>
        <p:nvSpPr>
          <p:cNvPr id="5" name="Curved Down Arrow 4"/>
          <p:cNvSpPr/>
          <p:nvPr/>
        </p:nvSpPr>
        <p:spPr>
          <a:xfrm rot="5193077">
            <a:off x="5945146" y="5511947"/>
            <a:ext cx="783031" cy="435006"/>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3985964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006013" y="127516"/>
            <a:ext cx="3239336" cy="2970791"/>
          </a:xfrm>
          <a:prstGeom prst="rect">
            <a:avLst/>
          </a:prstGeom>
        </p:spPr>
      </p:pic>
      <p:sp>
        <p:nvSpPr>
          <p:cNvPr id="2" name="Title 1"/>
          <p:cNvSpPr>
            <a:spLocks noGrp="1"/>
          </p:cNvSpPr>
          <p:nvPr>
            <p:ph type="title"/>
          </p:nvPr>
        </p:nvSpPr>
        <p:spPr>
          <a:xfrm>
            <a:off x="246526" y="800030"/>
            <a:ext cx="10515600" cy="1325563"/>
          </a:xfrm>
        </p:spPr>
        <p:txBody>
          <a:bodyPr>
            <a:normAutofit fontScale="90000"/>
          </a:bodyPr>
          <a:lstStyle/>
          <a:p>
            <a:r>
              <a:rPr lang="fi-FI" sz="3600" dirty="0" err="1" smtClean="0"/>
              <a:t>Example</a:t>
            </a:r>
            <a:r>
              <a:rPr lang="fi-FI" sz="3600" dirty="0" smtClean="0"/>
              <a:t/>
            </a:r>
            <a:br>
              <a:rPr lang="fi-FI" sz="3600" dirty="0" smtClean="0"/>
            </a:br>
            <a:r>
              <a:rPr lang="fi-FI" sz="3600" dirty="0" smtClean="0"/>
              <a:t>of</a:t>
            </a:r>
            <a:br>
              <a:rPr lang="fi-FI" sz="3600" dirty="0" smtClean="0"/>
            </a:br>
            <a:r>
              <a:rPr lang="fi-FI" sz="3600" dirty="0" smtClean="0"/>
              <a:t>Tetra </a:t>
            </a:r>
            <a:r>
              <a:rPr lang="fi-FI" sz="3600" dirty="0" err="1" smtClean="0"/>
              <a:t>Pak</a:t>
            </a:r>
            <a:r>
              <a:rPr lang="fi-FI" sz="3600" dirty="0" smtClean="0"/>
              <a:t/>
            </a:r>
            <a:br>
              <a:rPr lang="fi-FI" sz="3600" dirty="0" smtClean="0"/>
            </a:br>
            <a:r>
              <a:rPr lang="fi-FI" sz="3600" dirty="0" smtClean="0"/>
              <a:t>and</a:t>
            </a:r>
            <a:br>
              <a:rPr lang="fi-FI" sz="3600" dirty="0" smtClean="0"/>
            </a:br>
            <a:r>
              <a:rPr lang="fi-FI" sz="3600" dirty="0" smtClean="0"/>
              <a:t>Aito oat </a:t>
            </a:r>
            <a:r>
              <a:rPr lang="fi-FI" sz="3600" dirty="0" err="1" smtClean="0"/>
              <a:t>milk</a:t>
            </a:r>
            <a:endParaRPr lang="fi-FI" sz="3600" dirty="0"/>
          </a:p>
        </p:txBody>
      </p:sp>
      <p:pic>
        <p:nvPicPr>
          <p:cNvPr id="5" name="Content Placeholder 4"/>
          <p:cNvPicPr>
            <a:picLocks noGrp="1" noChangeAspect="1"/>
          </p:cNvPicPr>
          <p:nvPr>
            <p:ph idx="1"/>
          </p:nvPr>
        </p:nvPicPr>
        <p:blipFill>
          <a:blip r:embed="rId3"/>
          <a:stretch>
            <a:fillRect/>
          </a:stretch>
        </p:blipFill>
        <p:spPr>
          <a:xfrm>
            <a:off x="8324226" y="151488"/>
            <a:ext cx="3158600" cy="2075401"/>
          </a:xfrm>
          <a:prstGeom prst="rect">
            <a:avLst/>
          </a:prstGeom>
        </p:spPr>
      </p:pic>
      <p:sp>
        <p:nvSpPr>
          <p:cNvPr id="4" name="Footer Placeholder 3"/>
          <p:cNvSpPr>
            <a:spLocks noGrp="1"/>
          </p:cNvSpPr>
          <p:nvPr>
            <p:ph type="ftr" sz="quarter" idx="11"/>
          </p:nvPr>
        </p:nvSpPr>
        <p:spPr>
          <a:xfrm>
            <a:off x="91884" y="4658227"/>
            <a:ext cx="5320553" cy="365125"/>
          </a:xfrm>
        </p:spPr>
        <p:txBody>
          <a:bodyPr/>
          <a:lstStyle/>
          <a:p>
            <a:pPr algn="l"/>
            <a:r>
              <a:rPr lang="fi-FI" sz="1800" dirty="0" err="1">
                <a:solidFill>
                  <a:schemeClr val="tx1"/>
                </a:solidFill>
              </a:rPr>
              <a:t>P</a:t>
            </a:r>
            <a:r>
              <a:rPr lang="fi-FI" sz="1800" dirty="0" err="1" smtClean="0">
                <a:solidFill>
                  <a:schemeClr val="tx1"/>
                </a:solidFill>
              </a:rPr>
              <a:t>hotos</a:t>
            </a:r>
            <a:r>
              <a:rPr lang="fi-FI" sz="1800" dirty="0" smtClean="0">
                <a:solidFill>
                  <a:schemeClr val="tx1"/>
                </a:solidFill>
              </a:rPr>
              <a:t>: </a:t>
            </a:r>
          </a:p>
          <a:p>
            <a:pPr algn="l"/>
            <a:r>
              <a:rPr lang="fi-FI" sz="1800" dirty="0" smtClean="0">
                <a:solidFill>
                  <a:schemeClr val="tx1"/>
                </a:solidFill>
              </a:rPr>
              <a:t>Aito </a:t>
            </a:r>
            <a:r>
              <a:rPr lang="fi-FI" sz="1800" dirty="0" err="1" smtClean="0">
                <a:solidFill>
                  <a:schemeClr val="tx1"/>
                </a:solidFill>
              </a:rPr>
              <a:t>oatmilk</a:t>
            </a:r>
            <a:r>
              <a:rPr lang="fi-FI" sz="1800" dirty="0" smtClean="0">
                <a:solidFill>
                  <a:schemeClr val="tx1"/>
                </a:solidFill>
              </a:rPr>
              <a:t> </a:t>
            </a:r>
            <a:r>
              <a:rPr lang="fi-FI" sz="1800" dirty="0" err="1" smtClean="0">
                <a:solidFill>
                  <a:schemeClr val="tx1"/>
                </a:solidFill>
              </a:rPr>
              <a:t>green</a:t>
            </a:r>
            <a:r>
              <a:rPr lang="fi-FI" sz="1800" dirty="0" smtClean="0">
                <a:solidFill>
                  <a:schemeClr val="tx1"/>
                </a:solidFill>
              </a:rPr>
              <a:t> </a:t>
            </a:r>
            <a:r>
              <a:rPr lang="fi-FI" sz="1800" dirty="0" err="1" smtClean="0">
                <a:solidFill>
                  <a:schemeClr val="tx1"/>
                </a:solidFill>
              </a:rPr>
              <a:t>aspects</a:t>
            </a:r>
            <a:r>
              <a:rPr lang="fi-FI" sz="1800" dirty="0" smtClean="0">
                <a:solidFill>
                  <a:schemeClr val="tx1"/>
                </a:solidFill>
              </a:rPr>
              <a:t>. </a:t>
            </a:r>
          </a:p>
          <a:p>
            <a:pPr algn="l"/>
            <a:r>
              <a:rPr lang="fi-FI" sz="1800" dirty="0" smtClean="0">
                <a:solidFill>
                  <a:schemeClr val="tx1"/>
                </a:solidFill>
              </a:rPr>
              <a:t>Soile Kallinen</a:t>
            </a:r>
            <a:endParaRPr lang="fi-FI" sz="1800" dirty="0">
              <a:solidFill>
                <a:schemeClr val="tx1"/>
              </a:solidFill>
            </a:endParaRPr>
          </a:p>
        </p:txBody>
      </p:sp>
      <p:pic>
        <p:nvPicPr>
          <p:cNvPr id="6" name="Picture 5"/>
          <p:cNvPicPr>
            <a:picLocks noChangeAspect="1"/>
          </p:cNvPicPr>
          <p:nvPr/>
        </p:nvPicPr>
        <p:blipFill>
          <a:blip r:embed="rId4"/>
          <a:stretch>
            <a:fillRect/>
          </a:stretch>
        </p:blipFill>
        <p:spPr>
          <a:xfrm>
            <a:off x="8324226" y="3870903"/>
            <a:ext cx="3189187" cy="1828305"/>
          </a:xfrm>
          <a:prstGeom prst="rect">
            <a:avLst/>
          </a:prstGeom>
        </p:spPr>
      </p:pic>
      <p:pic>
        <p:nvPicPr>
          <p:cNvPr id="7" name="Picture 6"/>
          <p:cNvPicPr>
            <a:picLocks noChangeAspect="1"/>
          </p:cNvPicPr>
          <p:nvPr/>
        </p:nvPicPr>
        <p:blipFill>
          <a:blip r:embed="rId5"/>
          <a:stretch>
            <a:fillRect/>
          </a:stretch>
        </p:blipFill>
        <p:spPr>
          <a:xfrm>
            <a:off x="5006013" y="3675041"/>
            <a:ext cx="3189187" cy="2024167"/>
          </a:xfrm>
          <a:prstGeom prst="rect">
            <a:avLst/>
          </a:prstGeom>
        </p:spPr>
      </p:pic>
      <p:pic>
        <p:nvPicPr>
          <p:cNvPr id="11" name="Picture 10"/>
          <p:cNvPicPr>
            <a:picLocks noChangeAspect="1"/>
          </p:cNvPicPr>
          <p:nvPr/>
        </p:nvPicPr>
        <p:blipFill>
          <a:blip r:embed="rId6"/>
          <a:stretch>
            <a:fillRect/>
          </a:stretch>
        </p:blipFill>
        <p:spPr>
          <a:xfrm>
            <a:off x="2752161" y="350532"/>
            <a:ext cx="2145458" cy="5348676"/>
          </a:xfrm>
          <a:prstGeom prst="rect">
            <a:avLst/>
          </a:prstGeom>
        </p:spPr>
      </p:pic>
      <p:pic>
        <p:nvPicPr>
          <p:cNvPr id="13" name="Picture 12"/>
          <p:cNvPicPr>
            <a:picLocks noChangeAspect="1"/>
          </p:cNvPicPr>
          <p:nvPr/>
        </p:nvPicPr>
        <p:blipFill>
          <a:blip r:embed="rId7"/>
          <a:stretch>
            <a:fillRect/>
          </a:stretch>
        </p:blipFill>
        <p:spPr>
          <a:xfrm rot="15142068">
            <a:off x="8063376" y="1906586"/>
            <a:ext cx="1127490" cy="548067"/>
          </a:xfrm>
          <a:prstGeom prst="rect">
            <a:avLst/>
          </a:prstGeom>
        </p:spPr>
      </p:pic>
      <p:pic>
        <p:nvPicPr>
          <p:cNvPr id="14" name="Picture 13"/>
          <p:cNvPicPr>
            <a:picLocks noChangeAspect="1"/>
          </p:cNvPicPr>
          <p:nvPr/>
        </p:nvPicPr>
        <p:blipFill>
          <a:blip r:embed="rId7"/>
          <a:stretch>
            <a:fillRect/>
          </a:stretch>
        </p:blipFill>
        <p:spPr>
          <a:xfrm rot="18446423" flipV="1">
            <a:off x="5019652" y="5339976"/>
            <a:ext cx="969348" cy="461041"/>
          </a:xfrm>
          <a:prstGeom prst="rect">
            <a:avLst/>
          </a:prstGeom>
        </p:spPr>
      </p:pic>
      <p:sp>
        <p:nvSpPr>
          <p:cNvPr id="15" name="Curved Up Arrow 14"/>
          <p:cNvSpPr/>
          <p:nvPr/>
        </p:nvSpPr>
        <p:spPr>
          <a:xfrm rot="3326615">
            <a:off x="8224000" y="3809208"/>
            <a:ext cx="1073513" cy="492013"/>
          </a:xfrm>
          <a:prstGeom prst="curved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17" name="Picture 16"/>
          <p:cNvPicPr>
            <a:picLocks noChangeAspect="1"/>
          </p:cNvPicPr>
          <p:nvPr/>
        </p:nvPicPr>
        <p:blipFill>
          <a:blip r:embed="rId8"/>
          <a:stretch>
            <a:fillRect/>
          </a:stretch>
        </p:blipFill>
        <p:spPr>
          <a:xfrm rot="3994311">
            <a:off x="4649578" y="2290103"/>
            <a:ext cx="1152244" cy="1225402"/>
          </a:xfrm>
          <a:prstGeom prst="rect">
            <a:avLst/>
          </a:prstGeom>
        </p:spPr>
      </p:pic>
      <p:sp>
        <p:nvSpPr>
          <p:cNvPr id="3" name="TextBox 2"/>
          <p:cNvSpPr txBox="1"/>
          <p:nvPr/>
        </p:nvSpPr>
        <p:spPr>
          <a:xfrm>
            <a:off x="8760756" y="2673873"/>
            <a:ext cx="2974806" cy="923330"/>
          </a:xfrm>
          <a:prstGeom prst="rect">
            <a:avLst/>
          </a:prstGeom>
          <a:noFill/>
        </p:spPr>
        <p:txBody>
          <a:bodyPr wrap="square" rtlCol="0">
            <a:spAutoFit/>
          </a:bodyPr>
          <a:lstStyle/>
          <a:p>
            <a:r>
              <a:rPr lang="fi-FI" dirty="0" err="1" smtClean="0"/>
              <a:t>The</a:t>
            </a:r>
            <a:r>
              <a:rPr lang="fi-FI" dirty="0" smtClean="0"/>
              <a:t> </a:t>
            </a:r>
            <a:r>
              <a:rPr lang="fi-FI" dirty="0" err="1" smtClean="0"/>
              <a:t>brand</a:t>
            </a:r>
            <a:r>
              <a:rPr lang="fi-FI" dirty="0" smtClean="0"/>
              <a:t> of Tetra Rex is </a:t>
            </a:r>
            <a:r>
              <a:rPr lang="fi-FI" dirty="0" err="1" smtClean="0"/>
              <a:t>based</a:t>
            </a:r>
            <a:r>
              <a:rPr lang="fi-FI" dirty="0" smtClean="0"/>
              <a:t> on </a:t>
            </a:r>
            <a:r>
              <a:rPr lang="fi-FI" dirty="0" err="1"/>
              <a:t>p</a:t>
            </a:r>
            <a:r>
              <a:rPr lang="fi-FI" dirty="0" err="1" smtClean="0"/>
              <a:t>lant-based</a:t>
            </a:r>
            <a:r>
              <a:rPr lang="fi-FI" dirty="0" smtClean="0"/>
              <a:t> </a:t>
            </a:r>
            <a:r>
              <a:rPr lang="fi-FI" dirty="0" err="1" smtClean="0"/>
              <a:t>materials</a:t>
            </a:r>
            <a:endParaRPr lang="fi-FI" dirty="0"/>
          </a:p>
        </p:txBody>
      </p:sp>
      <p:sp>
        <p:nvSpPr>
          <p:cNvPr id="8" name="TextBox 7"/>
          <p:cNvSpPr txBox="1"/>
          <p:nvPr/>
        </p:nvSpPr>
        <p:spPr>
          <a:xfrm>
            <a:off x="5463175" y="3052974"/>
            <a:ext cx="2415469" cy="646331"/>
          </a:xfrm>
          <a:prstGeom prst="rect">
            <a:avLst/>
          </a:prstGeom>
          <a:noFill/>
        </p:spPr>
        <p:txBody>
          <a:bodyPr wrap="none" rtlCol="0">
            <a:spAutoFit/>
          </a:bodyPr>
          <a:lstStyle/>
          <a:p>
            <a:r>
              <a:rPr lang="fi-FI" dirty="0" err="1" smtClean="0"/>
              <a:t>The</a:t>
            </a:r>
            <a:r>
              <a:rPr lang="fi-FI" dirty="0" smtClean="0"/>
              <a:t> cup TM is made of</a:t>
            </a:r>
          </a:p>
          <a:p>
            <a:r>
              <a:rPr lang="fi-FI" dirty="0" err="1" smtClean="0"/>
              <a:t>sugar</a:t>
            </a:r>
            <a:r>
              <a:rPr lang="fi-FI" dirty="0" smtClean="0"/>
              <a:t> </a:t>
            </a:r>
            <a:r>
              <a:rPr lang="fi-FI" dirty="0" err="1" smtClean="0"/>
              <a:t>cane</a:t>
            </a:r>
            <a:r>
              <a:rPr lang="fi-FI" dirty="0" smtClean="0"/>
              <a:t> side </a:t>
            </a:r>
            <a:r>
              <a:rPr lang="fi-FI" dirty="0" err="1" smtClean="0"/>
              <a:t>streams</a:t>
            </a:r>
            <a:endParaRPr lang="fi-FI" dirty="0"/>
          </a:p>
        </p:txBody>
      </p:sp>
      <p:sp>
        <p:nvSpPr>
          <p:cNvPr id="9" name="TextBox 8"/>
          <p:cNvSpPr txBox="1"/>
          <p:nvPr/>
        </p:nvSpPr>
        <p:spPr>
          <a:xfrm>
            <a:off x="5633921" y="5743449"/>
            <a:ext cx="5489644" cy="923330"/>
          </a:xfrm>
          <a:prstGeom prst="rect">
            <a:avLst/>
          </a:prstGeom>
          <a:noFill/>
        </p:spPr>
        <p:txBody>
          <a:bodyPr wrap="none" rtlCol="0">
            <a:spAutoFit/>
          </a:bodyPr>
          <a:lstStyle/>
          <a:p>
            <a:r>
              <a:rPr lang="fi-FI" dirty="0" err="1" smtClean="0"/>
              <a:t>Carton</a:t>
            </a:r>
            <a:r>
              <a:rPr lang="fi-FI" dirty="0" smtClean="0"/>
              <a:t> is </a:t>
            </a:r>
            <a:r>
              <a:rPr lang="fi-FI" dirty="0" err="1" smtClean="0"/>
              <a:t>sourced</a:t>
            </a:r>
            <a:r>
              <a:rPr lang="fi-FI" dirty="0" smtClean="0"/>
              <a:t> </a:t>
            </a:r>
            <a:r>
              <a:rPr lang="fi-FI" dirty="0" err="1" smtClean="0"/>
              <a:t>from</a:t>
            </a:r>
            <a:r>
              <a:rPr lang="fi-FI" dirty="0" smtClean="0"/>
              <a:t> FSC </a:t>
            </a:r>
            <a:r>
              <a:rPr lang="fi-FI" dirty="0" err="1" smtClean="0"/>
              <a:t>certified</a:t>
            </a:r>
            <a:r>
              <a:rPr lang="fi-FI" dirty="0" smtClean="0"/>
              <a:t> </a:t>
            </a:r>
            <a:r>
              <a:rPr lang="fi-FI" dirty="0" err="1" smtClean="0"/>
              <a:t>forests</a:t>
            </a:r>
            <a:r>
              <a:rPr lang="fi-FI" dirty="0" smtClean="0"/>
              <a:t>,</a:t>
            </a:r>
          </a:p>
          <a:p>
            <a:r>
              <a:rPr lang="fi-FI" dirty="0" err="1"/>
              <a:t>e</a:t>
            </a:r>
            <a:r>
              <a:rPr lang="fi-FI" dirty="0" err="1" smtClean="0"/>
              <a:t>nergy</a:t>
            </a:r>
            <a:r>
              <a:rPr lang="fi-FI" dirty="0" smtClean="0"/>
              <a:t> </a:t>
            </a:r>
            <a:r>
              <a:rPr lang="fi-FI" dirty="0" err="1" smtClean="0"/>
              <a:t>source</a:t>
            </a:r>
            <a:r>
              <a:rPr lang="fi-FI" dirty="0" smtClean="0"/>
              <a:t> for </a:t>
            </a:r>
            <a:r>
              <a:rPr lang="fi-FI" dirty="0" err="1" smtClean="0"/>
              <a:t>production</a:t>
            </a:r>
            <a:r>
              <a:rPr lang="fi-FI" dirty="0" smtClean="0"/>
              <a:t> is </a:t>
            </a:r>
            <a:r>
              <a:rPr lang="fi-FI" dirty="0" err="1" smtClean="0"/>
              <a:t>Finnish</a:t>
            </a:r>
            <a:r>
              <a:rPr lang="fi-FI" dirty="0" smtClean="0"/>
              <a:t> </a:t>
            </a:r>
            <a:r>
              <a:rPr lang="fi-FI" dirty="0" err="1" smtClean="0"/>
              <a:t>biogas</a:t>
            </a:r>
            <a:r>
              <a:rPr lang="fi-FI" dirty="0" smtClean="0"/>
              <a:t>,</a:t>
            </a:r>
          </a:p>
          <a:p>
            <a:r>
              <a:rPr lang="fi-FI" dirty="0" err="1"/>
              <a:t>t</a:t>
            </a:r>
            <a:r>
              <a:rPr lang="fi-FI" dirty="0" err="1" smtClean="0"/>
              <a:t>he</a:t>
            </a:r>
            <a:r>
              <a:rPr lang="fi-FI" dirty="0" smtClean="0"/>
              <a:t> </a:t>
            </a:r>
            <a:r>
              <a:rPr lang="fi-FI" dirty="0" err="1" smtClean="0"/>
              <a:t>package</a:t>
            </a:r>
            <a:r>
              <a:rPr lang="fi-FI" dirty="0" smtClean="0"/>
              <a:t> </a:t>
            </a:r>
            <a:r>
              <a:rPr lang="fi-FI" dirty="0" err="1" smtClean="0"/>
              <a:t>producer</a:t>
            </a:r>
            <a:r>
              <a:rPr lang="fi-FI" dirty="0" smtClean="0"/>
              <a:t> is </a:t>
            </a:r>
            <a:r>
              <a:rPr lang="fi-FI" dirty="0" err="1" smtClean="0"/>
              <a:t>near</a:t>
            </a:r>
            <a:r>
              <a:rPr lang="fi-FI" dirty="0" smtClean="0"/>
              <a:t> to oat </a:t>
            </a:r>
            <a:r>
              <a:rPr lang="fi-FI" dirty="0" err="1" smtClean="0"/>
              <a:t>milk</a:t>
            </a:r>
            <a:r>
              <a:rPr lang="fi-FI" dirty="0" smtClean="0"/>
              <a:t> </a:t>
            </a:r>
            <a:r>
              <a:rPr lang="fi-FI" dirty="0" err="1" smtClean="0"/>
              <a:t>production</a:t>
            </a:r>
            <a:r>
              <a:rPr lang="fi-FI" dirty="0" smtClean="0"/>
              <a:t> </a:t>
            </a:r>
            <a:r>
              <a:rPr lang="fi-FI" dirty="0" err="1" smtClean="0"/>
              <a:t>site</a:t>
            </a:r>
            <a:r>
              <a:rPr lang="fi-FI" dirty="0" smtClean="0"/>
              <a:t>.</a:t>
            </a:r>
            <a:endParaRPr lang="fi-FI" dirty="0"/>
          </a:p>
        </p:txBody>
      </p:sp>
    </p:spTree>
    <p:extLst>
      <p:ext uri="{BB962C8B-B14F-4D97-AF65-F5344CB8AC3E}">
        <p14:creationId xmlns:p14="http://schemas.microsoft.com/office/powerpoint/2010/main" val="1755929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ymbol zastępczy zawartości 12" descr="green-circle-empty.gif"/>
          <p:cNvPicPr>
            <a:picLocks noGrp="1" noChangeAspect="1"/>
          </p:cNvPicPr>
          <p:nvPr>
            <p:ph idx="1"/>
          </p:nvPr>
        </p:nvPicPr>
        <p:blipFill>
          <a:blip r:embed="rId3" cstate="print"/>
          <a:stretch>
            <a:fillRect/>
          </a:stretch>
        </p:blipFill>
        <p:spPr>
          <a:xfrm>
            <a:off x="4321689" y="2045256"/>
            <a:ext cx="3476625" cy="3476625"/>
          </a:xfrm>
          <a:ln>
            <a:solidFill>
              <a:schemeClr val="tx1"/>
            </a:solidFill>
            <a:prstDash val="dash"/>
          </a:ln>
        </p:spPr>
      </p:pic>
      <p:sp>
        <p:nvSpPr>
          <p:cNvPr id="2" name="Tytuł 1"/>
          <p:cNvSpPr>
            <a:spLocks noGrp="1"/>
          </p:cNvSpPr>
          <p:nvPr>
            <p:ph type="title"/>
          </p:nvPr>
        </p:nvSpPr>
        <p:spPr>
          <a:xfrm>
            <a:off x="1358125" y="327401"/>
            <a:ext cx="9911887" cy="652934"/>
          </a:xfrm>
        </p:spPr>
        <p:txBody>
          <a:bodyPr>
            <a:noAutofit/>
          </a:bodyPr>
          <a:lstStyle/>
          <a:p>
            <a:r>
              <a:rPr lang="fi-FI" sz="3600" dirty="0" smtClean="0"/>
              <a:t>Tetra </a:t>
            </a:r>
            <a:r>
              <a:rPr lang="fi-FI" sz="3600" dirty="0" err="1" smtClean="0"/>
              <a:t>Pak</a:t>
            </a:r>
            <a:r>
              <a:rPr lang="fi-FI" sz="3600" dirty="0" smtClean="0"/>
              <a:t> and life </a:t>
            </a:r>
            <a:r>
              <a:rPr lang="fi-FI" sz="3600" dirty="0" err="1" smtClean="0"/>
              <a:t>cycle</a:t>
            </a:r>
            <a:r>
              <a:rPr lang="fi-FI" sz="3600" dirty="0" smtClean="0"/>
              <a:t> of Aito oat </a:t>
            </a:r>
            <a:r>
              <a:rPr lang="fi-FI" sz="3600" dirty="0" err="1" smtClean="0"/>
              <a:t>milk</a:t>
            </a:r>
            <a:r>
              <a:rPr lang="fi-FI" sz="3600" dirty="0" smtClean="0"/>
              <a:t> p</a:t>
            </a:r>
            <a:r>
              <a:rPr lang="pl-PL" sz="3600" dirty="0" err="1" smtClean="0"/>
              <a:t>ackage</a:t>
            </a:r>
            <a:r>
              <a:rPr lang="pl-PL" sz="3600" dirty="0" smtClean="0"/>
              <a:t> </a:t>
            </a:r>
            <a:endParaRPr lang="en-GB" sz="3600" dirty="0"/>
          </a:p>
        </p:txBody>
      </p:sp>
      <p:sp>
        <p:nvSpPr>
          <p:cNvPr id="3" name="Rectangle 2"/>
          <p:cNvSpPr/>
          <p:nvPr/>
        </p:nvSpPr>
        <p:spPr>
          <a:xfrm>
            <a:off x="5135972" y="5543626"/>
            <a:ext cx="3146855" cy="1200329"/>
          </a:xfrm>
          <a:prstGeom prst="rect">
            <a:avLst/>
          </a:prstGeom>
        </p:spPr>
        <p:txBody>
          <a:bodyPr wrap="square">
            <a:spAutoFit/>
          </a:bodyPr>
          <a:lstStyle/>
          <a:p>
            <a:r>
              <a:rPr lang="fi-FI" dirty="0" err="1" smtClean="0">
                <a:solidFill>
                  <a:srgbClr val="0070C0"/>
                </a:solidFill>
              </a:rPr>
              <a:t>Transportation</a:t>
            </a:r>
            <a:endParaRPr lang="fi-FI" dirty="0" smtClean="0">
              <a:solidFill>
                <a:srgbClr val="0070C0"/>
              </a:solidFill>
            </a:endParaRPr>
          </a:p>
          <a:p>
            <a:pPr>
              <a:buFont typeface="Arial" charset="0"/>
              <a:buChar char="•"/>
            </a:pPr>
            <a:r>
              <a:rPr lang="fi-FI" dirty="0"/>
              <a:t> </a:t>
            </a:r>
            <a:r>
              <a:rPr lang="fi-FI" dirty="0" smtClean="0"/>
              <a:t>Short </a:t>
            </a:r>
            <a:r>
              <a:rPr lang="fi-FI" dirty="0" err="1" smtClean="0"/>
              <a:t>distance</a:t>
            </a:r>
            <a:r>
              <a:rPr lang="fi-FI" dirty="0" smtClean="0"/>
              <a:t> to Fazer </a:t>
            </a:r>
          </a:p>
          <a:p>
            <a:pPr>
              <a:buFont typeface="Arial" charset="0"/>
              <a:buChar char="•"/>
            </a:pPr>
            <a:r>
              <a:rPr lang="fi-FI" dirty="0" smtClean="0"/>
              <a:t> </a:t>
            </a:r>
            <a:r>
              <a:rPr lang="fi-FI" dirty="0" err="1" smtClean="0"/>
              <a:t>Less</a:t>
            </a:r>
            <a:r>
              <a:rPr lang="fi-FI" dirty="0" smtClean="0"/>
              <a:t> </a:t>
            </a:r>
            <a:r>
              <a:rPr lang="fi-FI" dirty="0" err="1"/>
              <a:t>energy</a:t>
            </a:r>
            <a:r>
              <a:rPr lang="fi-FI" dirty="0"/>
              <a:t> </a:t>
            </a:r>
            <a:r>
              <a:rPr lang="fi-FI" dirty="0" err="1"/>
              <a:t>use</a:t>
            </a:r>
            <a:endParaRPr lang="fi-FI" dirty="0"/>
          </a:p>
          <a:p>
            <a:pPr>
              <a:buFont typeface="Arial" charset="0"/>
              <a:buChar char="•"/>
            </a:pPr>
            <a:r>
              <a:rPr lang="fi-FI" dirty="0"/>
              <a:t> </a:t>
            </a:r>
            <a:r>
              <a:rPr lang="fi-FI" dirty="0" err="1"/>
              <a:t>Less</a:t>
            </a:r>
            <a:r>
              <a:rPr lang="fi-FI" dirty="0"/>
              <a:t> </a:t>
            </a:r>
            <a:r>
              <a:rPr lang="fi-FI" dirty="0" err="1" smtClean="0"/>
              <a:t>fuel</a:t>
            </a:r>
            <a:endParaRPr lang="fi-FI" dirty="0"/>
          </a:p>
        </p:txBody>
      </p:sp>
      <p:sp>
        <p:nvSpPr>
          <p:cNvPr id="4" name="Rectangle 3"/>
          <p:cNvSpPr/>
          <p:nvPr/>
        </p:nvSpPr>
        <p:spPr>
          <a:xfrm>
            <a:off x="6744073" y="1089260"/>
            <a:ext cx="3077509" cy="646331"/>
          </a:xfrm>
          <a:prstGeom prst="rect">
            <a:avLst/>
          </a:prstGeom>
        </p:spPr>
        <p:txBody>
          <a:bodyPr wrap="none">
            <a:spAutoFit/>
          </a:bodyPr>
          <a:lstStyle/>
          <a:p>
            <a:r>
              <a:rPr lang="en-US" dirty="0" smtClean="0">
                <a:solidFill>
                  <a:srgbClr val="0070C0"/>
                </a:solidFill>
              </a:rPr>
              <a:t>Green design</a:t>
            </a:r>
          </a:p>
          <a:p>
            <a:r>
              <a:rPr lang="en-US" dirty="0" smtClean="0"/>
              <a:t>* Consider the whole life cycle</a:t>
            </a:r>
            <a:endParaRPr lang="en-US" dirty="0"/>
          </a:p>
        </p:txBody>
      </p:sp>
      <p:sp>
        <p:nvSpPr>
          <p:cNvPr id="12" name="Rectangle 11"/>
          <p:cNvSpPr/>
          <p:nvPr/>
        </p:nvSpPr>
        <p:spPr>
          <a:xfrm>
            <a:off x="8058543" y="4811101"/>
            <a:ext cx="2608406" cy="923330"/>
          </a:xfrm>
          <a:prstGeom prst="rect">
            <a:avLst/>
          </a:prstGeom>
        </p:spPr>
        <p:txBody>
          <a:bodyPr wrap="none">
            <a:spAutoFit/>
          </a:bodyPr>
          <a:lstStyle/>
          <a:p>
            <a:r>
              <a:rPr lang="en-US" dirty="0" smtClean="0">
                <a:solidFill>
                  <a:srgbClr val="0070C0"/>
                </a:solidFill>
              </a:rPr>
              <a:t>Manufacturing</a:t>
            </a:r>
          </a:p>
          <a:p>
            <a:pPr marL="285750" indent="-285750">
              <a:buFont typeface="Arial" panose="020B0604020202020204" pitchFamily="34" charset="0"/>
              <a:buChar char="•"/>
            </a:pPr>
            <a:r>
              <a:rPr lang="en-US" dirty="0" smtClean="0"/>
              <a:t>Use </a:t>
            </a:r>
            <a:r>
              <a:rPr lang="en-US" dirty="0"/>
              <a:t>sustainable </a:t>
            </a:r>
            <a:r>
              <a:rPr lang="en-US" dirty="0" smtClean="0"/>
              <a:t>energy</a:t>
            </a:r>
          </a:p>
          <a:p>
            <a:r>
              <a:rPr lang="en-US" dirty="0"/>
              <a:t> </a:t>
            </a:r>
            <a:r>
              <a:rPr lang="en-US" dirty="0" smtClean="0"/>
              <a:t>     (e.g. biogas)</a:t>
            </a:r>
            <a:endParaRPr lang="en-US" dirty="0"/>
          </a:p>
        </p:txBody>
      </p:sp>
      <p:sp>
        <p:nvSpPr>
          <p:cNvPr id="14" name="Rectangle 13"/>
          <p:cNvSpPr/>
          <p:nvPr/>
        </p:nvSpPr>
        <p:spPr>
          <a:xfrm>
            <a:off x="8344397" y="2337709"/>
            <a:ext cx="2703219" cy="2031325"/>
          </a:xfrm>
          <a:prstGeom prst="rect">
            <a:avLst/>
          </a:prstGeom>
        </p:spPr>
        <p:txBody>
          <a:bodyPr wrap="square">
            <a:spAutoFit/>
          </a:bodyPr>
          <a:lstStyle/>
          <a:p>
            <a:r>
              <a:rPr lang="de-DE" dirty="0" smtClean="0">
                <a:solidFill>
                  <a:srgbClr val="0070C0"/>
                </a:solidFill>
              </a:rPr>
              <a:t>Materials</a:t>
            </a:r>
          </a:p>
          <a:p>
            <a:pPr marL="285750" indent="-285750">
              <a:buFont typeface="Arial" pitchFamily="34" charset="0"/>
              <a:buChar char="•"/>
            </a:pPr>
            <a:r>
              <a:rPr lang="de-DE" dirty="0" err="1" smtClean="0"/>
              <a:t>Recyclable</a:t>
            </a:r>
            <a:r>
              <a:rPr lang="de-DE" dirty="0" smtClean="0"/>
              <a:t> </a:t>
            </a:r>
            <a:endParaRPr lang="de-DE" dirty="0"/>
          </a:p>
          <a:p>
            <a:pPr marL="285750" indent="-285750">
              <a:buFont typeface="Arial" pitchFamily="34" charset="0"/>
              <a:buChar char="•"/>
            </a:pPr>
            <a:r>
              <a:rPr lang="de-DE" dirty="0" err="1"/>
              <a:t>Compostable</a:t>
            </a:r>
            <a:endParaRPr lang="de-DE" dirty="0"/>
          </a:p>
          <a:p>
            <a:pPr marL="285750" indent="-285750">
              <a:buFont typeface="Arial" pitchFamily="34" charset="0"/>
              <a:buChar char="•"/>
            </a:pPr>
            <a:r>
              <a:rPr lang="de-DE" dirty="0" smtClean="0"/>
              <a:t>Light</a:t>
            </a:r>
          </a:p>
          <a:p>
            <a:pPr marL="285750" indent="-285750">
              <a:buFont typeface="Arial" pitchFamily="34" charset="0"/>
              <a:buChar char="•"/>
            </a:pPr>
            <a:r>
              <a:rPr lang="de-DE" dirty="0" smtClean="0"/>
              <a:t>Cup </a:t>
            </a:r>
            <a:r>
              <a:rPr lang="de-DE" dirty="0" err="1" smtClean="0"/>
              <a:t>biobased</a:t>
            </a:r>
            <a:r>
              <a:rPr lang="de-DE" dirty="0" smtClean="0"/>
              <a:t> </a:t>
            </a:r>
            <a:r>
              <a:rPr lang="de-DE" dirty="0" err="1" smtClean="0"/>
              <a:t>plastic</a:t>
            </a:r>
            <a:endParaRPr lang="de-DE" dirty="0"/>
          </a:p>
          <a:p>
            <a:pPr marL="285750" indent="-285750">
              <a:buFont typeface="Arial" pitchFamily="34" charset="0"/>
              <a:buChar char="•"/>
            </a:pPr>
            <a:r>
              <a:rPr lang="de-DE" dirty="0" err="1"/>
              <a:t>Responsibly</a:t>
            </a:r>
            <a:r>
              <a:rPr lang="de-DE" dirty="0"/>
              <a:t> </a:t>
            </a:r>
            <a:r>
              <a:rPr lang="de-DE" dirty="0" err="1" smtClean="0"/>
              <a:t>sourced</a:t>
            </a:r>
            <a:r>
              <a:rPr lang="de-DE" dirty="0" smtClean="0"/>
              <a:t> </a:t>
            </a:r>
            <a:r>
              <a:rPr lang="de-DE" dirty="0" err="1" smtClean="0"/>
              <a:t>carton</a:t>
            </a:r>
            <a:r>
              <a:rPr lang="de-DE" dirty="0" smtClean="0"/>
              <a:t> (FSC </a:t>
            </a:r>
            <a:r>
              <a:rPr lang="de-DE" dirty="0" err="1" smtClean="0"/>
              <a:t>forestry</a:t>
            </a:r>
            <a:r>
              <a:rPr lang="de-DE" dirty="0" smtClean="0"/>
              <a:t>)</a:t>
            </a:r>
            <a:endParaRPr lang="de-DE" dirty="0"/>
          </a:p>
        </p:txBody>
      </p:sp>
      <p:sp>
        <p:nvSpPr>
          <p:cNvPr id="15" name="TextBox 14"/>
          <p:cNvSpPr txBox="1"/>
          <p:nvPr/>
        </p:nvSpPr>
        <p:spPr>
          <a:xfrm>
            <a:off x="3211420" y="1089260"/>
            <a:ext cx="1708545" cy="1200329"/>
          </a:xfrm>
          <a:prstGeom prst="rect">
            <a:avLst/>
          </a:prstGeom>
          <a:noFill/>
        </p:spPr>
        <p:txBody>
          <a:bodyPr wrap="none" rtlCol="0">
            <a:spAutoFit/>
          </a:bodyPr>
          <a:lstStyle/>
          <a:p>
            <a:r>
              <a:rPr lang="fi-FI" dirty="0" err="1" smtClean="0">
                <a:solidFill>
                  <a:srgbClr val="0070C0"/>
                </a:solidFill>
              </a:rPr>
              <a:t>Recycling</a:t>
            </a:r>
            <a:endParaRPr lang="fi-FI" dirty="0" smtClean="0"/>
          </a:p>
          <a:p>
            <a:pPr marL="285750" indent="-285750">
              <a:buFont typeface="Arial" panose="020B0604020202020204" pitchFamily="34" charset="0"/>
              <a:buChar char="•"/>
            </a:pPr>
            <a:r>
              <a:rPr lang="fi-FI" dirty="0" err="1" smtClean="0"/>
              <a:t>Recyclable</a:t>
            </a:r>
            <a:endParaRPr lang="fi-FI" dirty="0" smtClean="0"/>
          </a:p>
          <a:p>
            <a:pPr marL="285750" indent="-285750">
              <a:buFont typeface="Arial" panose="020B0604020202020204" pitchFamily="34" charset="0"/>
              <a:buChar char="•"/>
            </a:pPr>
            <a:r>
              <a:rPr lang="fi-FI" dirty="0" err="1" smtClean="0"/>
              <a:t>Compostable</a:t>
            </a:r>
            <a:endParaRPr lang="fi-FI" dirty="0" smtClean="0"/>
          </a:p>
          <a:p>
            <a:pPr marL="285750" indent="-285750">
              <a:buFont typeface="Arial" panose="020B0604020202020204" pitchFamily="34" charset="0"/>
              <a:buChar char="•"/>
            </a:pPr>
            <a:endParaRPr lang="fi-FI" dirty="0"/>
          </a:p>
        </p:txBody>
      </p:sp>
      <p:sp>
        <p:nvSpPr>
          <p:cNvPr id="16" name="TextBox 15"/>
          <p:cNvSpPr txBox="1"/>
          <p:nvPr/>
        </p:nvSpPr>
        <p:spPr>
          <a:xfrm flipH="1">
            <a:off x="2695259" y="3723767"/>
            <a:ext cx="1145548" cy="923330"/>
          </a:xfrm>
          <a:prstGeom prst="rect">
            <a:avLst/>
          </a:prstGeom>
          <a:noFill/>
        </p:spPr>
        <p:txBody>
          <a:bodyPr wrap="square" rtlCol="0">
            <a:spAutoFit/>
          </a:bodyPr>
          <a:lstStyle/>
          <a:p>
            <a:r>
              <a:rPr lang="fi-FI" dirty="0" err="1" smtClean="0">
                <a:solidFill>
                  <a:srgbClr val="0070C0"/>
                </a:solidFill>
              </a:rPr>
              <a:t>Usage</a:t>
            </a:r>
            <a:endParaRPr lang="fi-FI" dirty="0" smtClean="0">
              <a:solidFill>
                <a:srgbClr val="0070C0"/>
              </a:solidFill>
            </a:endParaRPr>
          </a:p>
          <a:p>
            <a:pPr marL="285750" indent="-285750">
              <a:buFont typeface="Arial" panose="020B0604020202020204" pitchFamily="34" charset="0"/>
              <a:buChar char="•"/>
            </a:pPr>
            <a:r>
              <a:rPr lang="fi-FI" dirty="0" err="1" smtClean="0"/>
              <a:t>Storing</a:t>
            </a:r>
            <a:endParaRPr lang="fi-FI" dirty="0" smtClean="0"/>
          </a:p>
          <a:p>
            <a:pPr marL="285750" indent="-285750">
              <a:buFont typeface="Arial" panose="020B0604020202020204" pitchFamily="34" charset="0"/>
              <a:buChar char="•"/>
            </a:pPr>
            <a:r>
              <a:rPr lang="fi-FI" dirty="0" smtClean="0"/>
              <a:t>Return</a:t>
            </a:r>
          </a:p>
        </p:txBody>
      </p:sp>
      <p:sp>
        <p:nvSpPr>
          <p:cNvPr id="17" name="TextBox 16"/>
          <p:cNvSpPr txBox="1"/>
          <p:nvPr/>
        </p:nvSpPr>
        <p:spPr>
          <a:xfrm>
            <a:off x="1205495" y="1915641"/>
            <a:ext cx="1598066" cy="1200329"/>
          </a:xfrm>
          <a:prstGeom prst="rect">
            <a:avLst/>
          </a:prstGeom>
          <a:solidFill>
            <a:srgbClr val="92D050"/>
          </a:solidFill>
        </p:spPr>
        <p:txBody>
          <a:bodyPr wrap="none" rtlCol="0">
            <a:spAutoFit/>
          </a:bodyPr>
          <a:lstStyle/>
          <a:p>
            <a:r>
              <a:rPr lang="fi-FI" dirty="0" err="1" smtClean="0">
                <a:solidFill>
                  <a:srgbClr val="0070C0"/>
                </a:solidFill>
              </a:rPr>
              <a:t>Avoid</a:t>
            </a:r>
            <a:r>
              <a:rPr lang="fi-FI" dirty="0" smtClean="0">
                <a:solidFill>
                  <a:srgbClr val="0070C0"/>
                </a:solidFill>
              </a:rPr>
              <a:t>:</a:t>
            </a:r>
          </a:p>
          <a:p>
            <a:pPr marL="285750" indent="-285750">
              <a:buFont typeface="Arial" panose="020B0604020202020204" pitchFamily="34" charset="0"/>
              <a:buChar char="•"/>
            </a:pPr>
            <a:r>
              <a:rPr lang="de-DE" dirty="0" err="1" smtClean="0">
                <a:solidFill>
                  <a:schemeClr val="bg1"/>
                </a:solidFill>
              </a:rPr>
              <a:t>Incineration</a:t>
            </a:r>
            <a:endParaRPr lang="de-DE" dirty="0">
              <a:solidFill>
                <a:schemeClr val="bg1"/>
              </a:solidFill>
            </a:endParaRPr>
          </a:p>
          <a:p>
            <a:pPr marL="285750" indent="-285750">
              <a:buFont typeface="Arial" panose="020B0604020202020204" pitchFamily="34" charset="0"/>
              <a:buChar char="•"/>
            </a:pPr>
            <a:r>
              <a:rPr lang="de-DE" dirty="0" err="1">
                <a:solidFill>
                  <a:schemeClr val="bg1"/>
                </a:solidFill>
              </a:rPr>
              <a:t>L</a:t>
            </a:r>
            <a:r>
              <a:rPr lang="de-DE" dirty="0" err="1" smtClean="0">
                <a:solidFill>
                  <a:schemeClr val="bg1"/>
                </a:solidFill>
              </a:rPr>
              <a:t>andfilling</a:t>
            </a:r>
            <a:endParaRPr lang="de-DE" dirty="0" smtClean="0">
              <a:solidFill>
                <a:schemeClr val="bg1"/>
              </a:solidFill>
            </a:endParaRPr>
          </a:p>
          <a:p>
            <a:endParaRPr lang="fi-FI" dirty="0"/>
          </a:p>
        </p:txBody>
      </p:sp>
      <p:pic>
        <p:nvPicPr>
          <p:cNvPr id="18" name="Picture 17"/>
          <p:cNvPicPr>
            <a:picLocks noChangeAspect="1"/>
          </p:cNvPicPr>
          <p:nvPr/>
        </p:nvPicPr>
        <p:blipFill>
          <a:blip r:embed="rId4"/>
          <a:stretch>
            <a:fillRect/>
          </a:stretch>
        </p:blipFill>
        <p:spPr>
          <a:xfrm>
            <a:off x="5577391" y="2503687"/>
            <a:ext cx="1003008" cy="2498970"/>
          </a:xfrm>
          <a:prstGeom prst="rect">
            <a:avLst/>
          </a:prstGeom>
        </p:spPr>
      </p:pic>
      <p:pic>
        <p:nvPicPr>
          <p:cNvPr id="20" name="Picture 19"/>
          <p:cNvPicPr>
            <a:picLocks noChangeAspect="1"/>
          </p:cNvPicPr>
          <p:nvPr/>
        </p:nvPicPr>
        <p:blipFill>
          <a:blip r:embed="rId5"/>
          <a:stretch>
            <a:fillRect/>
          </a:stretch>
        </p:blipFill>
        <p:spPr>
          <a:xfrm rot="4590943">
            <a:off x="7214360" y="4724399"/>
            <a:ext cx="311117" cy="243072"/>
          </a:xfrm>
          <a:prstGeom prst="rect">
            <a:avLst/>
          </a:prstGeom>
        </p:spPr>
      </p:pic>
      <p:pic>
        <p:nvPicPr>
          <p:cNvPr id="25" name="Picture 24"/>
          <p:cNvPicPr>
            <a:picLocks noChangeAspect="1"/>
          </p:cNvPicPr>
          <p:nvPr/>
        </p:nvPicPr>
        <p:blipFill>
          <a:blip r:embed="rId5"/>
          <a:stretch>
            <a:fillRect/>
          </a:stretch>
        </p:blipFill>
        <p:spPr>
          <a:xfrm rot="8292101">
            <a:off x="5717466" y="5339551"/>
            <a:ext cx="311117" cy="243072"/>
          </a:xfrm>
          <a:prstGeom prst="rect">
            <a:avLst/>
          </a:prstGeom>
        </p:spPr>
      </p:pic>
      <p:pic>
        <p:nvPicPr>
          <p:cNvPr id="26" name="Picture 25"/>
          <p:cNvPicPr>
            <a:picLocks noChangeAspect="1"/>
          </p:cNvPicPr>
          <p:nvPr/>
        </p:nvPicPr>
        <p:blipFill>
          <a:blip r:embed="rId5"/>
          <a:stretch>
            <a:fillRect/>
          </a:stretch>
        </p:blipFill>
        <p:spPr>
          <a:xfrm rot="21265270">
            <a:off x="6956908" y="2352256"/>
            <a:ext cx="311117" cy="243072"/>
          </a:xfrm>
          <a:prstGeom prst="rect">
            <a:avLst/>
          </a:prstGeom>
        </p:spPr>
      </p:pic>
      <p:pic>
        <p:nvPicPr>
          <p:cNvPr id="27" name="Picture 26"/>
          <p:cNvPicPr>
            <a:picLocks noChangeAspect="1"/>
          </p:cNvPicPr>
          <p:nvPr/>
        </p:nvPicPr>
        <p:blipFill>
          <a:blip r:embed="rId5"/>
          <a:stretch>
            <a:fillRect/>
          </a:stretch>
        </p:blipFill>
        <p:spPr>
          <a:xfrm rot="12390593">
            <a:off x="4270720" y="4045854"/>
            <a:ext cx="311117" cy="243072"/>
          </a:xfrm>
          <a:prstGeom prst="rect">
            <a:avLst/>
          </a:prstGeom>
        </p:spPr>
      </p:pic>
      <p:pic>
        <p:nvPicPr>
          <p:cNvPr id="28" name="Picture 27"/>
          <p:cNvPicPr>
            <a:picLocks noChangeAspect="1"/>
          </p:cNvPicPr>
          <p:nvPr/>
        </p:nvPicPr>
        <p:blipFill>
          <a:blip r:embed="rId5"/>
          <a:stretch>
            <a:fillRect/>
          </a:stretch>
        </p:blipFill>
        <p:spPr>
          <a:xfrm rot="16594840">
            <a:off x="4887709" y="2315918"/>
            <a:ext cx="311117" cy="243072"/>
          </a:xfrm>
          <a:prstGeom prst="rect">
            <a:avLst/>
          </a:prstGeom>
        </p:spPr>
      </p:pic>
      <p:pic>
        <p:nvPicPr>
          <p:cNvPr id="29" name="Picture 28"/>
          <p:cNvPicPr>
            <a:picLocks noChangeAspect="1"/>
          </p:cNvPicPr>
          <p:nvPr/>
        </p:nvPicPr>
        <p:blipFill>
          <a:blip r:embed="rId5"/>
          <a:stretch>
            <a:fillRect/>
          </a:stretch>
        </p:blipFill>
        <p:spPr>
          <a:xfrm rot="2225674">
            <a:off x="7571770" y="3592165"/>
            <a:ext cx="311117" cy="243072"/>
          </a:xfrm>
          <a:prstGeom prst="rect">
            <a:avLst/>
          </a:prstGeom>
        </p:spPr>
      </p:pic>
      <p:sp>
        <p:nvSpPr>
          <p:cNvPr id="5" name="TextBox 4"/>
          <p:cNvSpPr txBox="1"/>
          <p:nvPr/>
        </p:nvSpPr>
        <p:spPr>
          <a:xfrm>
            <a:off x="7881952" y="6156379"/>
            <a:ext cx="3185872" cy="369332"/>
          </a:xfrm>
          <a:prstGeom prst="rect">
            <a:avLst/>
          </a:prstGeom>
          <a:noFill/>
        </p:spPr>
        <p:txBody>
          <a:bodyPr wrap="none" rtlCol="0">
            <a:spAutoFit/>
          </a:bodyPr>
          <a:lstStyle/>
          <a:p>
            <a:r>
              <a:rPr lang="fi-FI" dirty="0" smtClean="0"/>
              <a:t>Picture </a:t>
            </a:r>
            <a:r>
              <a:rPr lang="fi-FI" dirty="0" err="1" smtClean="0"/>
              <a:t>created</a:t>
            </a:r>
            <a:r>
              <a:rPr lang="fi-FI" dirty="0" smtClean="0"/>
              <a:t> </a:t>
            </a:r>
            <a:r>
              <a:rPr lang="fi-FI" dirty="0" err="1" smtClean="0"/>
              <a:t>by</a:t>
            </a:r>
            <a:r>
              <a:rPr lang="fi-FI" dirty="0" smtClean="0"/>
              <a:t> Soile Kallinen</a:t>
            </a:r>
            <a:endParaRPr lang="fi-FI" dirty="0"/>
          </a:p>
        </p:txBody>
      </p:sp>
    </p:spTree>
    <p:extLst>
      <p:ext uri="{BB962C8B-B14F-4D97-AF65-F5344CB8AC3E}">
        <p14:creationId xmlns:p14="http://schemas.microsoft.com/office/powerpoint/2010/main" val="636554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41237" y="2388637"/>
            <a:ext cx="8434615" cy="1915204"/>
          </a:xfrm>
        </p:spPr>
        <p:txBody>
          <a:bodyPr/>
          <a:lstStyle/>
          <a:p>
            <a:pPr algn="ctr"/>
            <a:r>
              <a:rPr lang="fi-FI" dirty="0" smtClean="0"/>
              <a:t>Green </a:t>
            </a:r>
            <a:r>
              <a:rPr lang="fi-FI" dirty="0" err="1" smtClean="0"/>
              <a:t>package</a:t>
            </a:r>
            <a:r>
              <a:rPr lang="fi-FI" dirty="0" smtClean="0"/>
              <a:t/>
            </a:r>
            <a:br>
              <a:rPr lang="fi-FI" dirty="0" smtClean="0"/>
            </a:br>
            <a:r>
              <a:rPr lang="fi-FI" dirty="0" smtClean="0"/>
              <a:t>design</a:t>
            </a:r>
            <a:endParaRPr lang="fi-FI" dirty="0"/>
          </a:p>
        </p:txBody>
      </p:sp>
    </p:spTree>
    <p:extLst>
      <p:ext uri="{BB962C8B-B14F-4D97-AF65-F5344CB8AC3E}">
        <p14:creationId xmlns:p14="http://schemas.microsoft.com/office/powerpoint/2010/main" val="2920471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929" y="79067"/>
            <a:ext cx="10515600" cy="1325563"/>
          </a:xfrm>
        </p:spPr>
        <p:txBody>
          <a:bodyPr>
            <a:normAutofit/>
          </a:bodyPr>
          <a:lstStyle/>
          <a:p>
            <a:r>
              <a:rPr lang="en-US" sz="3600" dirty="0"/>
              <a:t>Environmental view to package design</a:t>
            </a:r>
            <a:endParaRPr lang="fi-FI" sz="3600" dirty="0"/>
          </a:p>
        </p:txBody>
      </p:sp>
      <p:sp>
        <p:nvSpPr>
          <p:cNvPr id="3" name="Content Placeholder 2"/>
          <p:cNvSpPr>
            <a:spLocks noGrp="1"/>
          </p:cNvSpPr>
          <p:nvPr>
            <p:ph idx="1"/>
          </p:nvPr>
        </p:nvSpPr>
        <p:spPr>
          <a:xfrm>
            <a:off x="1044929" y="1324731"/>
            <a:ext cx="10515600" cy="4161289"/>
          </a:xfrm>
        </p:spPr>
        <p:txBody>
          <a:bodyPr/>
          <a:lstStyle/>
          <a:p>
            <a:pPr marL="0" lvl="0" indent="0">
              <a:lnSpc>
                <a:spcPct val="100000"/>
              </a:lnSpc>
              <a:spcBef>
                <a:spcPts val="0"/>
              </a:spcBef>
              <a:buNone/>
            </a:pPr>
            <a:r>
              <a:rPr lang="fi-FI" sz="2000" dirty="0" smtClean="0">
                <a:solidFill>
                  <a:srgbClr val="009999"/>
                </a:solidFill>
              </a:rPr>
              <a:t>* </a:t>
            </a:r>
            <a:r>
              <a:rPr lang="fi-FI" sz="2400" dirty="0" err="1" smtClean="0">
                <a:solidFill>
                  <a:schemeClr val="accent6">
                    <a:lumMod val="75000"/>
                  </a:schemeClr>
                </a:solidFill>
              </a:rPr>
              <a:t>Packaging</a:t>
            </a:r>
            <a:r>
              <a:rPr lang="fi-FI" sz="2400" dirty="0" smtClean="0">
                <a:solidFill>
                  <a:schemeClr val="accent6">
                    <a:lumMod val="75000"/>
                  </a:schemeClr>
                </a:solidFill>
              </a:rPr>
              <a:t> </a:t>
            </a:r>
            <a:r>
              <a:rPr lang="fi-FI" sz="2400" dirty="0">
                <a:solidFill>
                  <a:schemeClr val="accent6">
                    <a:lumMod val="75000"/>
                  </a:schemeClr>
                </a:solidFill>
              </a:rPr>
              <a:t>is </a:t>
            </a:r>
            <a:r>
              <a:rPr lang="fi-FI" sz="2400" dirty="0" err="1">
                <a:solidFill>
                  <a:schemeClr val="accent6">
                    <a:lumMod val="75000"/>
                  </a:schemeClr>
                </a:solidFill>
              </a:rPr>
              <a:t>not</a:t>
            </a:r>
            <a:r>
              <a:rPr lang="fi-FI" sz="2400" dirty="0">
                <a:solidFill>
                  <a:schemeClr val="accent6">
                    <a:lumMod val="75000"/>
                  </a:schemeClr>
                </a:solidFill>
              </a:rPr>
              <a:t> </a:t>
            </a:r>
            <a:r>
              <a:rPr lang="fi-FI" sz="2400" dirty="0" err="1">
                <a:solidFill>
                  <a:schemeClr val="accent6">
                    <a:lumMod val="75000"/>
                  </a:schemeClr>
                </a:solidFill>
              </a:rPr>
              <a:t>designed</a:t>
            </a:r>
            <a:r>
              <a:rPr lang="fi-FI" sz="2400" dirty="0">
                <a:solidFill>
                  <a:schemeClr val="accent6">
                    <a:lumMod val="75000"/>
                  </a:schemeClr>
                </a:solidFill>
              </a:rPr>
              <a:t> to </a:t>
            </a:r>
            <a:r>
              <a:rPr lang="fi-FI" sz="2400" dirty="0" err="1">
                <a:solidFill>
                  <a:schemeClr val="accent6">
                    <a:lumMod val="75000"/>
                  </a:schemeClr>
                </a:solidFill>
              </a:rPr>
              <a:t>be</a:t>
            </a:r>
            <a:r>
              <a:rPr lang="fi-FI" sz="2400" dirty="0">
                <a:solidFill>
                  <a:schemeClr val="accent6">
                    <a:lumMod val="75000"/>
                  </a:schemeClr>
                </a:solidFill>
              </a:rPr>
              <a:t> </a:t>
            </a:r>
            <a:r>
              <a:rPr lang="fi-FI" sz="2400" dirty="0" err="1">
                <a:solidFill>
                  <a:schemeClr val="accent6">
                    <a:lumMod val="75000"/>
                  </a:schemeClr>
                </a:solidFill>
              </a:rPr>
              <a:t>waste</a:t>
            </a:r>
            <a:endParaRPr lang="fi-FI" sz="2400" dirty="0">
              <a:solidFill>
                <a:schemeClr val="accent6">
                  <a:lumMod val="75000"/>
                </a:schemeClr>
              </a:solidFill>
            </a:endParaRPr>
          </a:p>
          <a:p>
            <a:pPr marL="457200" lvl="1" indent="0">
              <a:lnSpc>
                <a:spcPct val="100000"/>
              </a:lnSpc>
              <a:spcBef>
                <a:spcPts val="0"/>
              </a:spcBef>
              <a:buNone/>
            </a:pPr>
            <a:r>
              <a:rPr lang="fi-FI" sz="1700" dirty="0" smtClean="0">
                <a:solidFill>
                  <a:prstClr val="black"/>
                </a:solidFill>
              </a:rPr>
              <a:t>- </a:t>
            </a:r>
            <a:r>
              <a:rPr lang="fi-FI" sz="1700" dirty="0" err="1" smtClean="0">
                <a:solidFill>
                  <a:prstClr val="black"/>
                </a:solidFill>
              </a:rPr>
              <a:t>Re-use</a:t>
            </a:r>
            <a:r>
              <a:rPr lang="fi-FI" sz="1700" dirty="0" smtClean="0">
                <a:solidFill>
                  <a:prstClr val="black"/>
                </a:solidFill>
              </a:rPr>
              <a:t> </a:t>
            </a:r>
            <a:r>
              <a:rPr lang="fi-FI" sz="1700" dirty="0" err="1">
                <a:solidFill>
                  <a:prstClr val="black"/>
                </a:solidFill>
              </a:rPr>
              <a:t>systems</a:t>
            </a:r>
            <a:endParaRPr lang="fi-FI" sz="1700" dirty="0">
              <a:solidFill>
                <a:prstClr val="black"/>
              </a:solidFill>
            </a:endParaRPr>
          </a:p>
          <a:p>
            <a:pPr marL="457200" lvl="1" indent="0">
              <a:lnSpc>
                <a:spcPct val="100000"/>
              </a:lnSpc>
              <a:spcBef>
                <a:spcPts val="0"/>
              </a:spcBef>
              <a:buNone/>
            </a:pPr>
            <a:r>
              <a:rPr lang="fi-FI" sz="1700" dirty="0" smtClean="0">
                <a:solidFill>
                  <a:prstClr val="black"/>
                </a:solidFill>
              </a:rPr>
              <a:t>- </a:t>
            </a:r>
            <a:r>
              <a:rPr lang="fi-FI" sz="1700" dirty="0" err="1" smtClean="0">
                <a:solidFill>
                  <a:prstClr val="black"/>
                </a:solidFill>
              </a:rPr>
              <a:t>Packaging</a:t>
            </a:r>
            <a:r>
              <a:rPr lang="fi-FI" sz="1700" dirty="0" smtClean="0">
                <a:solidFill>
                  <a:prstClr val="black"/>
                </a:solidFill>
              </a:rPr>
              <a:t> </a:t>
            </a:r>
            <a:r>
              <a:rPr lang="fi-FI" sz="1700" dirty="0" err="1">
                <a:solidFill>
                  <a:prstClr val="black"/>
                </a:solidFill>
              </a:rPr>
              <a:t>materials</a:t>
            </a:r>
            <a:r>
              <a:rPr lang="fi-FI" sz="1700" dirty="0">
                <a:solidFill>
                  <a:prstClr val="black"/>
                </a:solidFill>
              </a:rPr>
              <a:t> </a:t>
            </a:r>
            <a:r>
              <a:rPr lang="fi-FI" sz="1700" dirty="0" err="1">
                <a:solidFill>
                  <a:prstClr val="black"/>
                </a:solidFill>
              </a:rPr>
              <a:t>are</a:t>
            </a:r>
            <a:r>
              <a:rPr lang="fi-FI" sz="1700" dirty="0">
                <a:solidFill>
                  <a:prstClr val="black"/>
                </a:solidFill>
              </a:rPr>
              <a:t> </a:t>
            </a:r>
            <a:r>
              <a:rPr lang="fi-FI" sz="1700" dirty="0" err="1">
                <a:solidFill>
                  <a:prstClr val="black"/>
                </a:solidFill>
              </a:rPr>
              <a:t>reused</a:t>
            </a:r>
            <a:r>
              <a:rPr lang="fi-FI" sz="1700" dirty="0">
                <a:solidFill>
                  <a:prstClr val="black"/>
                </a:solidFill>
              </a:rPr>
              <a:t>, </a:t>
            </a:r>
            <a:r>
              <a:rPr lang="fi-FI" sz="1700" dirty="0" err="1">
                <a:solidFill>
                  <a:prstClr val="black"/>
                </a:solidFill>
              </a:rPr>
              <a:t>recycled</a:t>
            </a:r>
            <a:r>
              <a:rPr lang="fi-FI" sz="1700" dirty="0">
                <a:solidFill>
                  <a:prstClr val="black"/>
                </a:solidFill>
              </a:rPr>
              <a:t> </a:t>
            </a:r>
            <a:r>
              <a:rPr lang="fi-FI" sz="1700" dirty="0" err="1">
                <a:solidFill>
                  <a:prstClr val="black"/>
                </a:solidFill>
              </a:rPr>
              <a:t>or</a:t>
            </a:r>
            <a:r>
              <a:rPr lang="fi-FI" sz="1700" dirty="0">
                <a:solidFill>
                  <a:prstClr val="black"/>
                </a:solidFill>
              </a:rPr>
              <a:t> </a:t>
            </a:r>
            <a:r>
              <a:rPr lang="fi-FI" sz="1700" dirty="0" err="1">
                <a:solidFill>
                  <a:prstClr val="black"/>
                </a:solidFill>
              </a:rPr>
              <a:t>recovered</a:t>
            </a:r>
            <a:r>
              <a:rPr lang="fi-FI" sz="1700" dirty="0">
                <a:solidFill>
                  <a:prstClr val="black"/>
                </a:solidFill>
              </a:rPr>
              <a:t> as </a:t>
            </a:r>
            <a:r>
              <a:rPr lang="fi-FI" sz="1700" dirty="0" err="1">
                <a:solidFill>
                  <a:prstClr val="black"/>
                </a:solidFill>
              </a:rPr>
              <a:t>energy</a:t>
            </a:r>
            <a:endParaRPr lang="fi-FI" sz="1700" dirty="0">
              <a:solidFill>
                <a:prstClr val="black"/>
              </a:solidFill>
            </a:endParaRPr>
          </a:p>
          <a:p>
            <a:pPr marL="457200" lvl="1" indent="0">
              <a:lnSpc>
                <a:spcPct val="100000"/>
              </a:lnSpc>
              <a:spcBef>
                <a:spcPts val="0"/>
              </a:spcBef>
              <a:buNone/>
            </a:pPr>
            <a:r>
              <a:rPr lang="fi-FI" sz="1700" dirty="0" smtClean="0">
                <a:solidFill>
                  <a:prstClr val="black"/>
                </a:solidFill>
              </a:rPr>
              <a:t>- </a:t>
            </a:r>
            <a:r>
              <a:rPr lang="fi-FI" sz="1700" dirty="0" err="1" smtClean="0">
                <a:solidFill>
                  <a:prstClr val="black"/>
                </a:solidFill>
              </a:rPr>
              <a:t>Durability</a:t>
            </a:r>
            <a:r>
              <a:rPr lang="fi-FI" sz="1700" dirty="0">
                <a:solidFill>
                  <a:prstClr val="black"/>
                </a:solidFill>
              </a:rPr>
              <a:t>, </a:t>
            </a:r>
            <a:r>
              <a:rPr lang="fi-FI" sz="1700" dirty="0" err="1">
                <a:solidFill>
                  <a:prstClr val="black"/>
                </a:solidFill>
              </a:rPr>
              <a:t>reusable</a:t>
            </a:r>
            <a:r>
              <a:rPr lang="fi-FI" sz="1700" dirty="0">
                <a:solidFill>
                  <a:prstClr val="black"/>
                </a:solidFill>
              </a:rPr>
              <a:t> and </a:t>
            </a:r>
            <a:r>
              <a:rPr lang="fi-FI" sz="1700" dirty="0" err="1">
                <a:solidFill>
                  <a:prstClr val="black"/>
                </a:solidFill>
              </a:rPr>
              <a:t>recyclable</a:t>
            </a:r>
            <a:r>
              <a:rPr lang="fi-FI" sz="1700" dirty="0">
                <a:solidFill>
                  <a:prstClr val="black"/>
                </a:solidFill>
              </a:rPr>
              <a:t> </a:t>
            </a:r>
            <a:r>
              <a:rPr lang="fi-FI" sz="1700" dirty="0" err="1">
                <a:solidFill>
                  <a:prstClr val="black"/>
                </a:solidFill>
              </a:rPr>
              <a:t>materials</a:t>
            </a:r>
            <a:r>
              <a:rPr lang="fi-FI" sz="1700" dirty="0">
                <a:solidFill>
                  <a:prstClr val="black"/>
                </a:solidFill>
              </a:rPr>
              <a:t>, </a:t>
            </a:r>
          </a:p>
          <a:p>
            <a:pPr marL="457200" lvl="1" indent="0">
              <a:lnSpc>
                <a:spcPct val="100000"/>
              </a:lnSpc>
              <a:spcBef>
                <a:spcPts val="0"/>
              </a:spcBef>
              <a:buNone/>
            </a:pPr>
            <a:r>
              <a:rPr lang="fi-FI" sz="1700" dirty="0">
                <a:solidFill>
                  <a:prstClr val="black"/>
                </a:solidFill>
              </a:rPr>
              <a:t>    </a:t>
            </a:r>
            <a:r>
              <a:rPr lang="fi-FI" sz="1700" dirty="0" err="1">
                <a:solidFill>
                  <a:prstClr val="black"/>
                </a:solidFill>
              </a:rPr>
              <a:t>end-user</a:t>
            </a:r>
            <a:r>
              <a:rPr lang="fi-FI" sz="1700" dirty="0">
                <a:solidFill>
                  <a:prstClr val="black"/>
                </a:solidFill>
              </a:rPr>
              <a:t> </a:t>
            </a:r>
            <a:r>
              <a:rPr lang="fi-FI" sz="1700" dirty="0" err="1">
                <a:solidFill>
                  <a:prstClr val="black"/>
                </a:solidFill>
              </a:rPr>
              <a:t>requirements</a:t>
            </a:r>
            <a:r>
              <a:rPr lang="fi-FI" sz="1700" dirty="0">
                <a:solidFill>
                  <a:prstClr val="black"/>
                </a:solidFill>
              </a:rPr>
              <a:t>, </a:t>
            </a:r>
            <a:r>
              <a:rPr lang="fi-FI" sz="1700" dirty="0" err="1">
                <a:solidFill>
                  <a:prstClr val="black"/>
                </a:solidFill>
              </a:rPr>
              <a:t>regulations</a:t>
            </a:r>
            <a:endParaRPr lang="fi-FI" sz="1700" dirty="0">
              <a:solidFill>
                <a:prstClr val="black"/>
              </a:solidFill>
            </a:endParaRPr>
          </a:p>
          <a:p>
            <a:pPr marL="457200" lvl="1" indent="0">
              <a:lnSpc>
                <a:spcPct val="100000"/>
              </a:lnSpc>
              <a:spcBef>
                <a:spcPts val="0"/>
              </a:spcBef>
              <a:buNone/>
            </a:pPr>
            <a:endParaRPr lang="fi-FI" sz="1700" dirty="0">
              <a:solidFill>
                <a:prstClr val="black"/>
              </a:solidFill>
            </a:endParaRPr>
          </a:p>
          <a:p>
            <a:pPr marL="0" lvl="0" indent="0">
              <a:lnSpc>
                <a:spcPct val="100000"/>
              </a:lnSpc>
              <a:spcBef>
                <a:spcPts val="0"/>
              </a:spcBef>
              <a:buNone/>
            </a:pPr>
            <a:r>
              <a:rPr lang="fi-FI" sz="2000" dirty="0" smtClean="0">
                <a:solidFill>
                  <a:srgbClr val="009999"/>
                </a:solidFill>
              </a:rPr>
              <a:t>* </a:t>
            </a:r>
            <a:r>
              <a:rPr lang="fi-FI" sz="2400" dirty="0" err="1" smtClean="0">
                <a:solidFill>
                  <a:schemeClr val="accent6">
                    <a:lumMod val="75000"/>
                  </a:schemeClr>
                </a:solidFill>
              </a:rPr>
              <a:t>Material</a:t>
            </a:r>
            <a:r>
              <a:rPr lang="fi-FI" sz="2400" dirty="0" smtClean="0">
                <a:solidFill>
                  <a:schemeClr val="accent6">
                    <a:lumMod val="75000"/>
                  </a:schemeClr>
                </a:solidFill>
              </a:rPr>
              <a:t> </a:t>
            </a:r>
            <a:r>
              <a:rPr lang="fi-FI" sz="2400" dirty="0" err="1">
                <a:solidFill>
                  <a:schemeClr val="accent6">
                    <a:lumMod val="75000"/>
                  </a:schemeClr>
                </a:solidFill>
              </a:rPr>
              <a:t>efficiency</a:t>
            </a:r>
            <a:r>
              <a:rPr lang="fi-FI" sz="2400" dirty="0">
                <a:solidFill>
                  <a:schemeClr val="accent6">
                    <a:lumMod val="75000"/>
                  </a:schemeClr>
                </a:solidFill>
              </a:rPr>
              <a:t> of </a:t>
            </a:r>
            <a:r>
              <a:rPr lang="fi-FI" sz="2400" dirty="0" err="1">
                <a:solidFill>
                  <a:schemeClr val="accent6">
                    <a:lumMod val="75000"/>
                  </a:schemeClr>
                </a:solidFill>
              </a:rPr>
              <a:t>packaging</a:t>
            </a:r>
            <a:endParaRPr lang="fi-FI" sz="2400" dirty="0">
              <a:solidFill>
                <a:schemeClr val="accent6">
                  <a:lumMod val="75000"/>
                </a:schemeClr>
              </a:solidFill>
            </a:endParaRPr>
          </a:p>
          <a:p>
            <a:pPr marL="457200" lvl="1" indent="0">
              <a:lnSpc>
                <a:spcPct val="100000"/>
              </a:lnSpc>
              <a:spcBef>
                <a:spcPts val="0"/>
              </a:spcBef>
              <a:buNone/>
            </a:pPr>
            <a:r>
              <a:rPr lang="en-US" sz="1700" dirty="0" smtClean="0">
                <a:solidFill>
                  <a:prstClr val="black"/>
                </a:solidFill>
              </a:rPr>
              <a:t>- As </a:t>
            </a:r>
            <a:r>
              <a:rPr lang="en-US" sz="1700" dirty="0">
                <a:solidFill>
                  <a:prstClr val="black"/>
                </a:solidFill>
              </a:rPr>
              <a:t>little as possible for as much as necessary</a:t>
            </a:r>
          </a:p>
          <a:p>
            <a:pPr marL="0" lvl="0" indent="0">
              <a:lnSpc>
                <a:spcPct val="100000"/>
              </a:lnSpc>
              <a:spcBef>
                <a:spcPts val="0"/>
              </a:spcBef>
              <a:buNone/>
            </a:pPr>
            <a:endParaRPr lang="fi-FI" sz="2000" dirty="0">
              <a:solidFill>
                <a:srgbClr val="009999"/>
              </a:solidFill>
            </a:endParaRPr>
          </a:p>
          <a:p>
            <a:pPr marL="0" lvl="0" indent="0">
              <a:lnSpc>
                <a:spcPct val="100000"/>
              </a:lnSpc>
              <a:spcBef>
                <a:spcPts val="0"/>
              </a:spcBef>
              <a:buNone/>
            </a:pPr>
            <a:r>
              <a:rPr lang="fi-FI" sz="2000" dirty="0" smtClean="0">
                <a:solidFill>
                  <a:srgbClr val="009999"/>
                </a:solidFill>
              </a:rPr>
              <a:t>* </a:t>
            </a:r>
            <a:r>
              <a:rPr lang="fi-FI" sz="2400" dirty="0" err="1" smtClean="0">
                <a:solidFill>
                  <a:schemeClr val="accent6">
                    <a:lumMod val="75000"/>
                  </a:schemeClr>
                </a:solidFill>
              </a:rPr>
              <a:t>Better</a:t>
            </a:r>
            <a:r>
              <a:rPr lang="fi-FI" sz="2400" dirty="0" smtClean="0">
                <a:solidFill>
                  <a:schemeClr val="accent6">
                    <a:lumMod val="75000"/>
                  </a:schemeClr>
                </a:solidFill>
              </a:rPr>
              <a:t> </a:t>
            </a:r>
            <a:r>
              <a:rPr lang="fi-FI" sz="2400" dirty="0" err="1">
                <a:solidFill>
                  <a:schemeClr val="accent6">
                    <a:lumMod val="75000"/>
                  </a:schemeClr>
                </a:solidFill>
              </a:rPr>
              <a:t>product</a:t>
            </a:r>
            <a:r>
              <a:rPr lang="fi-FI" sz="2400" dirty="0">
                <a:solidFill>
                  <a:schemeClr val="accent6">
                    <a:lumMod val="75000"/>
                  </a:schemeClr>
                </a:solidFill>
              </a:rPr>
              <a:t> design </a:t>
            </a:r>
            <a:r>
              <a:rPr lang="fi-FI" sz="2400" dirty="0" err="1">
                <a:solidFill>
                  <a:schemeClr val="accent6">
                    <a:lumMod val="75000"/>
                  </a:schemeClr>
                </a:solidFill>
              </a:rPr>
              <a:t>makes</a:t>
            </a:r>
            <a:r>
              <a:rPr lang="fi-FI" sz="2400" dirty="0">
                <a:solidFill>
                  <a:schemeClr val="accent6">
                    <a:lumMod val="75000"/>
                  </a:schemeClr>
                </a:solidFill>
              </a:rPr>
              <a:t> </a:t>
            </a:r>
            <a:r>
              <a:rPr lang="fi-FI" sz="2400" dirty="0" err="1">
                <a:solidFill>
                  <a:schemeClr val="accent6">
                    <a:lumMod val="75000"/>
                  </a:schemeClr>
                </a:solidFill>
              </a:rPr>
              <a:t>plastics</a:t>
            </a:r>
            <a:r>
              <a:rPr lang="fi-FI" sz="2400" dirty="0">
                <a:solidFill>
                  <a:schemeClr val="accent6">
                    <a:lumMod val="75000"/>
                  </a:schemeClr>
                </a:solidFill>
              </a:rPr>
              <a:t> </a:t>
            </a:r>
            <a:r>
              <a:rPr lang="fi-FI" sz="2400" dirty="0" err="1">
                <a:solidFill>
                  <a:schemeClr val="accent6">
                    <a:lumMod val="75000"/>
                  </a:schemeClr>
                </a:solidFill>
              </a:rPr>
              <a:t>recycling</a:t>
            </a:r>
            <a:r>
              <a:rPr lang="fi-FI" sz="2400" dirty="0">
                <a:solidFill>
                  <a:schemeClr val="accent6">
                    <a:lumMod val="75000"/>
                  </a:schemeClr>
                </a:solidFill>
              </a:rPr>
              <a:t> </a:t>
            </a:r>
            <a:r>
              <a:rPr lang="fi-FI" sz="2400" dirty="0" err="1">
                <a:solidFill>
                  <a:schemeClr val="accent6">
                    <a:lumMod val="75000"/>
                  </a:schemeClr>
                </a:solidFill>
              </a:rPr>
              <a:t>easier</a:t>
            </a:r>
            <a:endParaRPr lang="fi-FI" sz="2400" dirty="0">
              <a:solidFill>
                <a:schemeClr val="accent6">
                  <a:lumMod val="75000"/>
                </a:schemeClr>
              </a:solidFill>
            </a:endParaRPr>
          </a:p>
          <a:p>
            <a:pPr marL="457200" lvl="1" indent="0">
              <a:lnSpc>
                <a:spcPct val="100000"/>
              </a:lnSpc>
              <a:spcBef>
                <a:spcPts val="0"/>
              </a:spcBef>
              <a:buNone/>
            </a:pPr>
            <a:r>
              <a:rPr lang="fi-FI" sz="1800" dirty="0" smtClean="0">
                <a:solidFill>
                  <a:prstClr val="black"/>
                </a:solidFill>
              </a:rPr>
              <a:t>- </a:t>
            </a:r>
            <a:r>
              <a:rPr lang="fi-FI" sz="1800" dirty="0" err="1" smtClean="0">
                <a:solidFill>
                  <a:prstClr val="black"/>
                </a:solidFill>
              </a:rPr>
              <a:t>Saving</a:t>
            </a:r>
            <a:r>
              <a:rPr lang="fi-FI" sz="1800" dirty="0" smtClean="0">
                <a:solidFill>
                  <a:prstClr val="black"/>
                </a:solidFill>
              </a:rPr>
              <a:t> </a:t>
            </a:r>
            <a:r>
              <a:rPr lang="fi-FI" sz="1800" dirty="0">
                <a:solidFill>
                  <a:prstClr val="black"/>
                </a:solidFill>
              </a:rPr>
              <a:t>77-120 EUR for </a:t>
            </a:r>
            <a:r>
              <a:rPr lang="fi-FI" sz="1800" dirty="0" err="1">
                <a:solidFill>
                  <a:prstClr val="black"/>
                </a:solidFill>
              </a:rPr>
              <a:t>each</a:t>
            </a:r>
            <a:r>
              <a:rPr lang="fi-FI" sz="1800" dirty="0">
                <a:solidFill>
                  <a:prstClr val="black"/>
                </a:solidFill>
              </a:rPr>
              <a:t> </a:t>
            </a:r>
            <a:r>
              <a:rPr lang="fi-FI" sz="1800" dirty="0" err="1">
                <a:solidFill>
                  <a:prstClr val="black"/>
                </a:solidFill>
              </a:rPr>
              <a:t>tonne</a:t>
            </a:r>
            <a:r>
              <a:rPr lang="fi-FI" sz="1800" dirty="0">
                <a:solidFill>
                  <a:prstClr val="black"/>
                </a:solidFill>
              </a:rPr>
              <a:t> of </a:t>
            </a:r>
            <a:r>
              <a:rPr lang="fi-FI" sz="1800" dirty="0" err="1">
                <a:solidFill>
                  <a:prstClr val="black"/>
                </a:solidFill>
              </a:rPr>
              <a:t>plastic</a:t>
            </a:r>
            <a:r>
              <a:rPr lang="fi-FI" sz="1800" dirty="0">
                <a:solidFill>
                  <a:prstClr val="black"/>
                </a:solidFill>
              </a:rPr>
              <a:t> </a:t>
            </a:r>
            <a:r>
              <a:rPr lang="fi-FI" sz="1800" dirty="0" err="1">
                <a:solidFill>
                  <a:prstClr val="black"/>
                </a:solidFill>
              </a:rPr>
              <a:t>waste</a:t>
            </a:r>
            <a:r>
              <a:rPr lang="fi-FI" sz="1800" dirty="0">
                <a:solidFill>
                  <a:prstClr val="black"/>
                </a:solidFill>
              </a:rPr>
              <a:t> </a:t>
            </a:r>
            <a:r>
              <a:rPr lang="fi-FI" sz="1800" dirty="0" err="1">
                <a:solidFill>
                  <a:prstClr val="black"/>
                </a:solidFill>
              </a:rPr>
              <a:t>collected</a:t>
            </a:r>
            <a:r>
              <a:rPr lang="fi-FI" sz="1800" dirty="0">
                <a:solidFill>
                  <a:prstClr val="black"/>
                </a:solidFill>
              </a:rPr>
              <a:t> </a:t>
            </a:r>
          </a:p>
          <a:p>
            <a:pPr marL="457200" lvl="1" indent="0">
              <a:lnSpc>
                <a:spcPct val="100000"/>
              </a:lnSpc>
              <a:spcBef>
                <a:spcPts val="0"/>
              </a:spcBef>
              <a:buNone/>
            </a:pPr>
            <a:r>
              <a:rPr lang="fi-FI" sz="1800" dirty="0">
                <a:solidFill>
                  <a:prstClr val="black"/>
                </a:solidFill>
              </a:rPr>
              <a:t>	(Ellen </a:t>
            </a:r>
            <a:r>
              <a:rPr lang="fi-FI" sz="1800" dirty="0" err="1">
                <a:solidFill>
                  <a:prstClr val="black"/>
                </a:solidFill>
              </a:rPr>
              <a:t>McArthur</a:t>
            </a:r>
            <a:r>
              <a:rPr lang="fi-FI" sz="1800" dirty="0">
                <a:solidFill>
                  <a:prstClr val="black"/>
                </a:solidFill>
              </a:rPr>
              <a:t> Foundation 2016)</a:t>
            </a:r>
          </a:p>
          <a:p>
            <a:endParaRPr lang="fi-FI" dirty="0"/>
          </a:p>
        </p:txBody>
      </p:sp>
      <p:sp>
        <p:nvSpPr>
          <p:cNvPr id="4" name="Footer Placeholder 3"/>
          <p:cNvSpPr>
            <a:spLocks noGrp="1"/>
          </p:cNvSpPr>
          <p:nvPr>
            <p:ph type="ftr" sz="quarter" idx="11"/>
          </p:nvPr>
        </p:nvSpPr>
        <p:spPr/>
        <p:txBody>
          <a:bodyPr/>
          <a:lstStyle/>
          <a:p>
            <a:r>
              <a:rPr lang="fi-FI" smtClean="0"/>
              <a:t>kiertotalousamk.fi</a:t>
            </a:r>
            <a:endParaRPr lang="fi-FI"/>
          </a:p>
        </p:txBody>
      </p:sp>
      <p:pic>
        <p:nvPicPr>
          <p:cNvPr id="6" name="Picture 5"/>
          <p:cNvPicPr>
            <a:picLocks noChangeAspect="1"/>
          </p:cNvPicPr>
          <p:nvPr/>
        </p:nvPicPr>
        <p:blipFill>
          <a:blip r:embed="rId2"/>
          <a:stretch>
            <a:fillRect/>
          </a:stretch>
        </p:blipFill>
        <p:spPr>
          <a:xfrm>
            <a:off x="7950714" y="1225990"/>
            <a:ext cx="4127768" cy="3967323"/>
          </a:xfrm>
          <a:prstGeom prst="rect">
            <a:avLst/>
          </a:prstGeom>
        </p:spPr>
      </p:pic>
      <p:sp>
        <p:nvSpPr>
          <p:cNvPr id="7" name="TextBox 6"/>
          <p:cNvSpPr txBox="1"/>
          <p:nvPr/>
        </p:nvSpPr>
        <p:spPr>
          <a:xfrm>
            <a:off x="4710153" y="5275390"/>
            <a:ext cx="7008646" cy="1200329"/>
          </a:xfrm>
          <a:prstGeom prst="rect">
            <a:avLst/>
          </a:prstGeom>
          <a:noFill/>
        </p:spPr>
        <p:txBody>
          <a:bodyPr wrap="square" rtlCol="0">
            <a:spAutoFit/>
          </a:bodyPr>
          <a:lstStyle/>
          <a:p>
            <a:r>
              <a:rPr lang="fi-FI" dirty="0" smtClean="0"/>
              <a:t>Photo: </a:t>
            </a:r>
            <a:r>
              <a:rPr lang="en-US" dirty="0" smtClean="0"/>
              <a:t>non-plastic </a:t>
            </a:r>
            <a:r>
              <a:rPr lang="en-US" dirty="0"/>
              <a:t>Bio Barrier is suitable for all kinds of paper </a:t>
            </a:r>
            <a:r>
              <a:rPr lang="en-US" dirty="0" smtClean="0"/>
              <a:t>and board</a:t>
            </a:r>
          </a:p>
          <a:p>
            <a:r>
              <a:rPr lang="en-US" dirty="0" smtClean="0"/>
              <a:t>and </a:t>
            </a:r>
            <a:r>
              <a:rPr lang="en-US" dirty="0"/>
              <a:t>creates an effective barrier against moisture, oil, grease and heat.</a:t>
            </a:r>
            <a:endParaRPr lang="fi-FI" dirty="0" smtClean="0"/>
          </a:p>
          <a:p>
            <a:r>
              <a:rPr lang="fi-FI" dirty="0" err="1" smtClean="0"/>
              <a:t>Colombier</a:t>
            </a:r>
            <a:r>
              <a:rPr lang="fi-FI" dirty="0" smtClean="0"/>
              <a:t> </a:t>
            </a:r>
            <a:r>
              <a:rPr lang="fi-FI" dirty="0" err="1" smtClean="0"/>
              <a:t>barrier</a:t>
            </a:r>
            <a:r>
              <a:rPr lang="fi-FI" dirty="0" smtClean="0"/>
              <a:t> </a:t>
            </a:r>
            <a:r>
              <a:rPr lang="fi-FI" dirty="0" err="1" smtClean="0"/>
              <a:t>coating</a:t>
            </a:r>
            <a:r>
              <a:rPr lang="fi-FI" dirty="0" smtClean="0"/>
              <a:t>: </a:t>
            </a:r>
            <a:r>
              <a:rPr lang="fi-FI" dirty="0"/>
              <a:t>https://colombierbarriercoating.com/</a:t>
            </a:r>
            <a:endParaRPr lang="fi-FI" dirty="0" smtClean="0"/>
          </a:p>
          <a:p>
            <a:r>
              <a:rPr lang="fi-FI" dirty="0" smtClean="0"/>
              <a:t>A </a:t>
            </a:r>
            <a:r>
              <a:rPr lang="fi-FI" dirty="0" err="1" smtClean="0"/>
              <a:t>stand</a:t>
            </a:r>
            <a:r>
              <a:rPr lang="fi-FI" dirty="0" smtClean="0"/>
              <a:t> in </a:t>
            </a:r>
            <a:r>
              <a:rPr lang="fi-FI" dirty="0" err="1" smtClean="0"/>
              <a:t>Chembio</a:t>
            </a:r>
            <a:r>
              <a:rPr lang="fi-FI" dirty="0" smtClean="0"/>
              <a:t> </a:t>
            </a:r>
            <a:r>
              <a:rPr lang="fi-FI" dirty="0" err="1" smtClean="0"/>
              <a:t>Fair</a:t>
            </a:r>
            <a:r>
              <a:rPr lang="fi-FI" dirty="0" smtClean="0"/>
              <a:t> 2020. Soile Kallinen</a:t>
            </a:r>
            <a:endParaRPr lang="fi-FI" dirty="0"/>
          </a:p>
        </p:txBody>
      </p:sp>
    </p:spTree>
    <p:extLst>
      <p:ext uri="{BB962C8B-B14F-4D97-AF65-F5344CB8AC3E}">
        <p14:creationId xmlns:p14="http://schemas.microsoft.com/office/powerpoint/2010/main" val="3646335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86455" y="101681"/>
            <a:ext cx="7056784" cy="914400"/>
          </a:xfrm>
        </p:spPr>
        <p:txBody>
          <a:bodyPr>
            <a:normAutofit/>
          </a:bodyPr>
          <a:lstStyle/>
          <a:p>
            <a:r>
              <a:rPr lang="fi-FI" sz="3600" dirty="0" err="1" smtClean="0"/>
              <a:t>Drivers</a:t>
            </a:r>
            <a:r>
              <a:rPr lang="fi-FI" sz="3600" dirty="0" smtClean="0"/>
              <a:t> of </a:t>
            </a:r>
            <a:r>
              <a:rPr lang="fi-FI" sz="3600" dirty="0" err="1" smtClean="0"/>
              <a:t>green</a:t>
            </a:r>
            <a:r>
              <a:rPr lang="fi-FI" sz="3600" dirty="0" smtClean="0"/>
              <a:t> </a:t>
            </a:r>
            <a:r>
              <a:rPr lang="fi-FI" sz="3600" dirty="0" err="1" smtClean="0"/>
              <a:t>packaging</a:t>
            </a:r>
            <a:endParaRPr lang="fi-FI" sz="3600" dirty="0"/>
          </a:p>
        </p:txBody>
      </p:sp>
      <p:sp>
        <p:nvSpPr>
          <p:cNvPr id="3" name="Dian numeron paikkamerkki 2"/>
          <p:cNvSpPr>
            <a:spLocks noGrp="1"/>
          </p:cNvSpPr>
          <p:nvPr>
            <p:ph type="sldNum" sz="quarter" idx="4294967295"/>
          </p:nvPr>
        </p:nvSpPr>
        <p:spPr/>
        <p:txBody>
          <a:bodyPr/>
          <a:lstStyle/>
          <a:p>
            <a:pPr>
              <a:defRPr/>
            </a:pPr>
            <a:fld id="{F4DC2F2A-CC3B-421F-B6C0-E85CDDBD2268}" type="slidenum">
              <a:rPr lang="en-GB" smtClean="0"/>
              <a:pPr>
                <a:defRPr/>
              </a:pPr>
              <a:t>39</a:t>
            </a:fld>
            <a:endParaRPr lang="en-GB"/>
          </a:p>
        </p:txBody>
      </p:sp>
      <p:sp>
        <p:nvSpPr>
          <p:cNvPr id="4" name="Tekstikehys 3"/>
          <p:cNvSpPr txBox="1"/>
          <p:nvPr/>
        </p:nvSpPr>
        <p:spPr>
          <a:xfrm>
            <a:off x="1386455" y="1089057"/>
            <a:ext cx="8084714" cy="5632311"/>
          </a:xfrm>
          <a:prstGeom prst="rect">
            <a:avLst/>
          </a:prstGeom>
          <a:noFill/>
        </p:spPr>
        <p:txBody>
          <a:bodyPr wrap="none" rtlCol="0">
            <a:spAutoFit/>
          </a:bodyPr>
          <a:lstStyle/>
          <a:p>
            <a:pPr marL="457200" indent="-457200">
              <a:buAutoNum type="arabicPeriod"/>
            </a:pPr>
            <a:r>
              <a:rPr lang="fi-FI" sz="2000" dirty="0" err="1"/>
              <a:t>Savings</a:t>
            </a:r>
            <a:r>
              <a:rPr lang="fi-FI" sz="2000" dirty="0"/>
              <a:t> : </a:t>
            </a:r>
          </a:p>
          <a:p>
            <a:pPr marL="457200" indent="-457200"/>
            <a:r>
              <a:rPr lang="fi-FI" sz="2000" dirty="0"/>
              <a:t>	- 20-30 % </a:t>
            </a:r>
            <a:r>
              <a:rPr lang="fi-FI" sz="2000" dirty="0" err="1"/>
              <a:t>savings</a:t>
            </a:r>
            <a:r>
              <a:rPr lang="fi-FI" sz="2000" dirty="0"/>
              <a:t> </a:t>
            </a:r>
            <a:r>
              <a:rPr lang="fi-FI" sz="2000" dirty="0" err="1"/>
              <a:t>through</a:t>
            </a:r>
            <a:r>
              <a:rPr lang="fi-FI" sz="2000" dirty="0"/>
              <a:t> </a:t>
            </a:r>
            <a:r>
              <a:rPr lang="fi-FI" sz="2000" dirty="0" err="1"/>
              <a:t>better</a:t>
            </a:r>
            <a:r>
              <a:rPr lang="fi-FI" sz="2000" dirty="0"/>
              <a:t> </a:t>
            </a:r>
            <a:r>
              <a:rPr lang="fi-FI" sz="2000" dirty="0" err="1"/>
              <a:t>sourcing</a:t>
            </a:r>
            <a:r>
              <a:rPr lang="fi-FI" sz="2000" dirty="0"/>
              <a:t> </a:t>
            </a:r>
          </a:p>
          <a:p>
            <a:pPr marL="457200" indent="-457200"/>
            <a:r>
              <a:rPr lang="fi-FI" sz="2000" dirty="0"/>
              <a:t>	- 40-50 % </a:t>
            </a:r>
            <a:r>
              <a:rPr lang="fi-FI" sz="2000" dirty="0" err="1"/>
              <a:t>through</a:t>
            </a:r>
            <a:r>
              <a:rPr lang="fi-FI" sz="2000" dirty="0"/>
              <a:t> </a:t>
            </a:r>
            <a:r>
              <a:rPr lang="fi-FI" sz="2000" dirty="0" err="1"/>
              <a:t>redesign</a:t>
            </a:r>
            <a:r>
              <a:rPr lang="fi-FI" sz="2000" dirty="0"/>
              <a:t> and </a:t>
            </a:r>
            <a:r>
              <a:rPr lang="fi-FI" sz="2000" dirty="0" err="1"/>
              <a:t>re-engineering</a:t>
            </a:r>
            <a:endParaRPr lang="fi-FI" sz="2000" dirty="0"/>
          </a:p>
          <a:p>
            <a:pPr marL="457200" indent="-457200">
              <a:buAutoNum type="arabicPeriod"/>
            </a:pPr>
            <a:endParaRPr lang="fi-FI" sz="2000" dirty="0"/>
          </a:p>
          <a:p>
            <a:pPr marL="457200" indent="-457200">
              <a:buAutoNum type="arabicPeriod" startAt="2"/>
            </a:pPr>
            <a:r>
              <a:rPr lang="fi-FI" sz="2000" dirty="0" err="1"/>
              <a:t>Reduce</a:t>
            </a:r>
            <a:r>
              <a:rPr lang="fi-FI" sz="2000" dirty="0"/>
              <a:t> </a:t>
            </a:r>
            <a:r>
              <a:rPr lang="fi-FI" sz="2000" dirty="0" err="1"/>
              <a:t>costs</a:t>
            </a:r>
            <a:r>
              <a:rPr lang="fi-FI" sz="2000" dirty="0"/>
              <a:t> </a:t>
            </a:r>
            <a:r>
              <a:rPr lang="fi-FI" sz="2000" dirty="0" err="1"/>
              <a:t>by</a:t>
            </a:r>
            <a:r>
              <a:rPr lang="fi-FI" sz="2000" dirty="0"/>
              <a:t> </a:t>
            </a:r>
            <a:r>
              <a:rPr lang="fi-FI" sz="2000" dirty="0" err="1"/>
              <a:t>recycling</a:t>
            </a:r>
            <a:r>
              <a:rPr lang="fi-FI" sz="2000" dirty="0"/>
              <a:t> and </a:t>
            </a:r>
            <a:r>
              <a:rPr lang="fi-FI" sz="2000" dirty="0" err="1"/>
              <a:t>reusing</a:t>
            </a:r>
            <a:r>
              <a:rPr lang="fi-FI" sz="2000" dirty="0"/>
              <a:t>  </a:t>
            </a:r>
            <a:r>
              <a:rPr lang="fi-FI" sz="2000" dirty="0" err="1"/>
              <a:t>waste</a:t>
            </a:r>
            <a:r>
              <a:rPr lang="fi-FI" sz="2000" dirty="0"/>
              <a:t> </a:t>
            </a:r>
            <a:r>
              <a:rPr lang="fi-FI" sz="2000" dirty="0" err="1"/>
              <a:t>packaging</a:t>
            </a:r>
            <a:r>
              <a:rPr lang="fi-FI" sz="2000" dirty="0"/>
              <a:t> </a:t>
            </a:r>
            <a:r>
              <a:rPr lang="fi-FI" sz="2000" dirty="0" err="1"/>
              <a:t>material</a:t>
            </a:r>
            <a:r>
              <a:rPr lang="fi-FI" sz="2000" dirty="0"/>
              <a:t>  </a:t>
            </a:r>
          </a:p>
          <a:p>
            <a:pPr marL="457200" indent="-457200">
              <a:buAutoNum type="arabicPeriod"/>
            </a:pPr>
            <a:endParaRPr lang="fi-FI" sz="2000" dirty="0"/>
          </a:p>
          <a:p>
            <a:pPr marL="457200" indent="-457200">
              <a:buAutoNum type="arabicPeriod" startAt="3"/>
            </a:pPr>
            <a:r>
              <a:rPr lang="fi-FI" sz="2000" dirty="0" err="1"/>
              <a:t>Eliminate</a:t>
            </a:r>
            <a:r>
              <a:rPr lang="fi-FI" sz="2000" dirty="0"/>
              <a:t> </a:t>
            </a:r>
            <a:r>
              <a:rPr lang="fi-FI" sz="2000" dirty="0" err="1"/>
              <a:t>excessive</a:t>
            </a:r>
            <a:r>
              <a:rPr lang="fi-FI" sz="2000" dirty="0"/>
              <a:t> </a:t>
            </a:r>
            <a:r>
              <a:rPr lang="fi-FI" sz="2000" dirty="0" err="1"/>
              <a:t>costs</a:t>
            </a:r>
            <a:r>
              <a:rPr lang="fi-FI" sz="2000" dirty="0"/>
              <a:t> </a:t>
            </a:r>
            <a:r>
              <a:rPr lang="fi-FI" sz="2000" dirty="0" err="1"/>
              <a:t>by</a:t>
            </a:r>
            <a:r>
              <a:rPr lang="fi-FI" sz="2000" dirty="0"/>
              <a:t> </a:t>
            </a:r>
            <a:r>
              <a:rPr lang="fi-FI" sz="2000" dirty="0" err="1"/>
              <a:t>removing</a:t>
            </a:r>
            <a:r>
              <a:rPr lang="fi-FI" sz="2000" dirty="0"/>
              <a:t> </a:t>
            </a:r>
          </a:p>
          <a:p>
            <a:pPr marL="457200" indent="-457200"/>
            <a:r>
              <a:rPr lang="fi-FI" sz="2000" dirty="0"/>
              <a:t>	</a:t>
            </a:r>
            <a:r>
              <a:rPr lang="fi-FI" sz="2000" dirty="0" err="1"/>
              <a:t>unnecessary</a:t>
            </a:r>
            <a:r>
              <a:rPr lang="fi-FI" sz="2000" dirty="0"/>
              <a:t> </a:t>
            </a:r>
            <a:r>
              <a:rPr lang="fi-FI" sz="2000" dirty="0" err="1"/>
              <a:t>packaging</a:t>
            </a:r>
            <a:r>
              <a:rPr lang="fi-FI" sz="2000" dirty="0"/>
              <a:t> of </a:t>
            </a:r>
            <a:r>
              <a:rPr lang="fi-FI" sz="2000" dirty="0" err="1"/>
              <a:t>some</a:t>
            </a:r>
            <a:r>
              <a:rPr lang="fi-FI" sz="2000" dirty="0"/>
              <a:t> </a:t>
            </a:r>
            <a:r>
              <a:rPr lang="fi-FI" sz="2000" dirty="0" err="1"/>
              <a:t>goods</a:t>
            </a:r>
            <a:endParaRPr lang="fi-FI" sz="2000" dirty="0"/>
          </a:p>
          <a:p>
            <a:pPr marL="457200" indent="-457200">
              <a:buAutoNum type="arabicPeriod"/>
            </a:pPr>
            <a:endParaRPr lang="fi-FI" sz="2000" dirty="0"/>
          </a:p>
          <a:p>
            <a:pPr marL="457200" indent="-457200">
              <a:buAutoNum type="arabicPeriod" startAt="4"/>
            </a:pPr>
            <a:r>
              <a:rPr lang="fi-FI" sz="2000" dirty="0"/>
              <a:t>The </a:t>
            </a:r>
            <a:r>
              <a:rPr lang="fi-FI" sz="2000" dirty="0" err="1"/>
              <a:t>public</a:t>
            </a:r>
            <a:r>
              <a:rPr lang="fi-FI" sz="2000" dirty="0"/>
              <a:t> </a:t>
            </a:r>
            <a:r>
              <a:rPr lang="fi-FI" sz="2000" dirty="0" err="1"/>
              <a:t>demand</a:t>
            </a:r>
            <a:r>
              <a:rPr lang="fi-FI" sz="2000" dirty="0"/>
              <a:t> for  the </a:t>
            </a:r>
            <a:r>
              <a:rPr lang="fi-FI" sz="2000" dirty="0" err="1"/>
              <a:t>use</a:t>
            </a:r>
            <a:r>
              <a:rPr lang="fi-FI" sz="2000" dirty="0"/>
              <a:t> of </a:t>
            </a:r>
            <a:r>
              <a:rPr lang="fi-FI" sz="2000" dirty="0" err="1"/>
              <a:t>safe</a:t>
            </a:r>
            <a:r>
              <a:rPr lang="fi-FI" sz="2000" dirty="0"/>
              <a:t> and </a:t>
            </a:r>
            <a:r>
              <a:rPr lang="fi-FI" sz="2000" dirty="0" err="1"/>
              <a:t>appropriate</a:t>
            </a:r>
            <a:r>
              <a:rPr lang="fi-FI" sz="2000" dirty="0"/>
              <a:t> </a:t>
            </a:r>
            <a:r>
              <a:rPr lang="fi-FI" sz="2000" dirty="0" err="1"/>
              <a:t>materials</a:t>
            </a:r>
            <a:endParaRPr lang="fi-FI" sz="2000" dirty="0"/>
          </a:p>
          <a:p>
            <a:pPr marL="457200" indent="-457200"/>
            <a:r>
              <a:rPr lang="fi-FI" sz="2000" dirty="0"/>
              <a:t> 	</a:t>
            </a:r>
            <a:r>
              <a:rPr lang="fi-FI" sz="2000" dirty="0" err="1"/>
              <a:t>that</a:t>
            </a:r>
            <a:r>
              <a:rPr lang="fi-FI" sz="2000" dirty="0"/>
              <a:t> </a:t>
            </a:r>
            <a:r>
              <a:rPr lang="fi-FI" sz="2000" dirty="0" err="1"/>
              <a:t>will</a:t>
            </a:r>
            <a:r>
              <a:rPr lang="fi-FI" sz="2000" dirty="0"/>
              <a:t> </a:t>
            </a:r>
            <a:r>
              <a:rPr lang="fi-FI" sz="2000" dirty="0" err="1"/>
              <a:t>benefit</a:t>
            </a:r>
            <a:r>
              <a:rPr lang="fi-FI" sz="2000" dirty="0"/>
              <a:t> the </a:t>
            </a:r>
            <a:r>
              <a:rPr lang="fi-FI" sz="2000" dirty="0" err="1"/>
              <a:t>environment</a:t>
            </a:r>
            <a:endParaRPr lang="fi-FI" sz="2000" dirty="0"/>
          </a:p>
          <a:p>
            <a:pPr marL="457200" indent="-457200"/>
            <a:endParaRPr lang="fi-FI" sz="2000" dirty="0"/>
          </a:p>
          <a:p>
            <a:pPr marL="457200" indent="-457200">
              <a:buAutoNum type="arabicPeriod" startAt="5"/>
            </a:pPr>
            <a:r>
              <a:rPr lang="fi-FI" sz="2000" dirty="0" err="1"/>
              <a:t>Increase</a:t>
            </a:r>
            <a:r>
              <a:rPr lang="fi-FI" sz="2000" dirty="0"/>
              <a:t> in </a:t>
            </a:r>
            <a:r>
              <a:rPr lang="fi-FI" sz="2000" dirty="0" err="1"/>
              <a:t>customer</a:t>
            </a:r>
            <a:r>
              <a:rPr lang="fi-FI" sz="2000" dirty="0"/>
              <a:t> </a:t>
            </a:r>
            <a:r>
              <a:rPr lang="fi-FI" sz="2000" dirty="0" err="1"/>
              <a:t>satisfaction</a:t>
            </a:r>
            <a:r>
              <a:rPr lang="fi-FI" sz="2000" dirty="0"/>
              <a:t> </a:t>
            </a:r>
            <a:r>
              <a:rPr lang="fi-FI" sz="2000" dirty="0" err="1"/>
              <a:t>through</a:t>
            </a:r>
            <a:r>
              <a:rPr lang="fi-FI" sz="2000" dirty="0"/>
              <a:t> </a:t>
            </a:r>
            <a:r>
              <a:rPr lang="fi-FI" sz="2000" dirty="0" err="1"/>
              <a:t>having</a:t>
            </a:r>
            <a:r>
              <a:rPr lang="fi-FI" sz="2000" dirty="0"/>
              <a:t> </a:t>
            </a:r>
            <a:r>
              <a:rPr lang="fi-FI" sz="2000" dirty="0" err="1"/>
              <a:t>clean</a:t>
            </a:r>
            <a:r>
              <a:rPr lang="fi-FI" sz="2000" dirty="0"/>
              <a:t> </a:t>
            </a:r>
            <a:r>
              <a:rPr lang="fi-FI" sz="2000" dirty="0" err="1"/>
              <a:t>neighborhoods</a:t>
            </a:r>
            <a:endParaRPr lang="fi-FI" sz="2000" dirty="0"/>
          </a:p>
          <a:p>
            <a:endParaRPr lang="fi-FI" sz="2000" dirty="0"/>
          </a:p>
          <a:p>
            <a:r>
              <a:rPr lang="fi-FI" sz="2000" dirty="0" smtClean="0"/>
              <a:t>6.     </a:t>
            </a:r>
            <a:r>
              <a:rPr lang="fi-FI" sz="2000" dirty="0" err="1" smtClean="0"/>
              <a:t>Enhanced</a:t>
            </a:r>
            <a:r>
              <a:rPr lang="fi-FI" sz="2000" dirty="0" smtClean="0"/>
              <a:t> </a:t>
            </a:r>
            <a:r>
              <a:rPr lang="fi-FI" sz="2000" dirty="0"/>
              <a:t>goodwill and </a:t>
            </a:r>
            <a:r>
              <a:rPr lang="fi-FI" sz="2000" dirty="0" err="1"/>
              <a:t>perception</a:t>
            </a:r>
            <a:r>
              <a:rPr lang="fi-FI" sz="2000" dirty="0"/>
              <a:t> as a </a:t>
            </a:r>
            <a:r>
              <a:rPr lang="fi-FI" sz="2000" dirty="0" err="1"/>
              <a:t>socially</a:t>
            </a:r>
            <a:r>
              <a:rPr lang="fi-FI" sz="2000" dirty="0"/>
              <a:t> and </a:t>
            </a:r>
            <a:r>
              <a:rPr lang="fi-FI" sz="2000" dirty="0" err="1"/>
              <a:t>environmentally</a:t>
            </a:r>
            <a:endParaRPr lang="fi-FI" sz="2000" dirty="0"/>
          </a:p>
          <a:p>
            <a:pPr marL="457200" indent="-457200"/>
            <a:r>
              <a:rPr lang="fi-FI" sz="2000" dirty="0"/>
              <a:t>	</a:t>
            </a:r>
            <a:r>
              <a:rPr lang="fi-FI" sz="2000" dirty="0" err="1"/>
              <a:t>responsible</a:t>
            </a:r>
            <a:r>
              <a:rPr lang="fi-FI" sz="2000" dirty="0"/>
              <a:t> </a:t>
            </a:r>
            <a:r>
              <a:rPr lang="fi-FI" sz="2000" dirty="0" err="1"/>
              <a:t>organisation</a:t>
            </a:r>
            <a:r>
              <a:rPr lang="fi-FI" sz="2000" dirty="0"/>
              <a:t> to </a:t>
            </a:r>
            <a:r>
              <a:rPr lang="fi-FI" sz="2000" dirty="0" err="1"/>
              <a:t>end</a:t>
            </a:r>
            <a:r>
              <a:rPr lang="fi-FI" sz="2000" dirty="0"/>
              <a:t> </a:t>
            </a:r>
            <a:r>
              <a:rPr lang="fi-FI" sz="2000" dirty="0" err="1"/>
              <a:t>users</a:t>
            </a:r>
            <a:endParaRPr lang="fi-FI" sz="2000" dirty="0"/>
          </a:p>
          <a:p>
            <a:pPr marL="457200" indent="-457200"/>
            <a:endParaRPr lang="fi-FI" sz="2000" dirty="0"/>
          </a:p>
          <a:p>
            <a:pPr marL="457200" indent="-457200"/>
            <a:r>
              <a:rPr lang="fi-FI" sz="2000" dirty="0"/>
              <a:t>						</a:t>
            </a:r>
          </a:p>
        </p:txBody>
      </p:sp>
      <p:sp>
        <p:nvSpPr>
          <p:cNvPr id="5" name="Tekstikehys 4"/>
          <p:cNvSpPr txBox="1"/>
          <p:nvPr/>
        </p:nvSpPr>
        <p:spPr>
          <a:xfrm>
            <a:off x="6960097" y="6165304"/>
            <a:ext cx="3868367" cy="338554"/>
          </a:xfrm>
          <a:prstGeom prst="rect">
            <a:avLst/>
          </a:prstGeom>
          <a:noFill/>
        </p:spPr>
        <p:txBody>
          <a:bodyPr wrap="none" rtlCol="0">
            <a:spAutoFit/>
          </a:bodyPr>
          <a:lstStyle/>
          <a:p>
            <a:r>
              <a:rPr lang="fi-FI" sz="1600" dirty="0" smtClean="0">
                <a:latin typeface="Arial" pitchFamily="34" charset="0"/>
                <a:cs typeface="Arial" pitchFamily="34" charset="0"/>
              </a:rPr>
              <a:t>	</a:t>
            </a:r>
            <a:r>
              <a:rPr lang="fi-FI" sz="1600" dirty="0" err="1" smtClean="0">
                <a:latin typeface="Arial" pitchFamily="34" charset="0"/>
                <a:cs typeface="Arial" pitchFamily="34" charset="0"/>
              </a:rPr>
              <a:t>Emmet</a:t>
            </a:r>
            <a:r>
              <a:rPr lang="fi-FI" sz="1600" dirty="0" smtClean="0">
                <a:latin typeface="Arial" pitchFamily="34" charset="0"/>
                <a:cs typeface="Arial" pitchFamily="34" charset="0"/>
              </a:rPr>
              <a:t> </a:t>
            </a:r>
            <a:r>
              <a:rPr lang="fi-FI" sz="1600" dirty="0">
                <a:latin typeface="Arial" pitchFamily="34" charset="0"/>
                <a:cs typeface="Arial" pitchFamily="34" charset="0"/>
              </a:rPr>
              <a:t>&amp; </a:t>
            </a:r>
            <a:r>
              <a:rPr lang="fi-FI" sz="1600" dirty="0" err="1">
                <a:latin typeface="Arial" pitchFamily="34" charset="0"/>
                <a:cs typeface="Arial" pitchFamily="34" charset="0"/>
              </a:rPr>
              <a:t>Sood</a:t>
            </a:r>
            <a:r>
              <a:rPr lang="fi-FI" sz="1600" dirty="0">
                <a:latin typeface="Arial" pitchFamily="34" charset="0"/>
                <a:cs typeface="Arial" pitchFamily="34" charset="0"/>
              </a:rPr>
              <a:t> 2010, 142-145</a:t>
            </a:r>
          </a:p>
        </p:txBody>
      </p:sp>
      <p:pic>
        <p:nvPicPr>
          <p:cNvPr id="6" name="Picture 5"/>
          <p:cNvPicPr>
            <a:picLocks noChangeAspect="1"/>
          </p:cNvPicPr>
          <p:nvPr/>
        </p:nvPicPr>
        <p:blipFill>
          <a:blip r:embed="rId2"/>
          <a:stretch>
            <a:fillRect/>
          </a:stretch>
        </p:blipFill>
        <p:spPr>
          <a:xfrm>
            <a:off x="8665626" y="279016"/>
            <a:ext cx="3138946" cy="1865470"/>
          </a:xfrm>
          <a:prstGeom prst="rect">
            <a:avLst/>
          </a:prstGeom>
        </p:spPr>
      </p:pic>
      <p:sp>
        <p:nvSpPr>
          <p:cNvPr id="8" name="Rectangle 7"/>
          <p:cNvSpPr/>
          <p:nvPr/>
        </p:nvSpPr>
        <p:spPr>
          <a:xfrm>
            <a:off x="8610600" y="2335532"/>
            <a:ext cx="3375378" cy="1200329"/>
          </a:xfrm>
          <a:prstGeom prst="rect">
            <a:avLst/>
          </a:prstGeom>
        </p:spPr>
        <p:txBody>
          <a:bodyPr wrap="square">
            <a:spAutoFit/>
          </a:bodyPr>
          <a:lstStyle/>
          <a:p>
            <a:r>
              <a:rPr lang="fi-FI" dirty="0"/>
              <a:t>Photo: </a:t>
            </a:r>
            <a:r>
              <a:rPr lang="fi-FI" dirty="0" err="1"/>
              <a:t>Sulapac</a:t>
            </a:r>
            <a:r>
              <a:rPr lang="fi-FI" dirty="0"/>
              <a:t> </a:t>
            </a:r>
            <a:r>
              <a:rPr lang="fi-FI" dirty="0" err="1" smtClean="0"/>
              <a:t>green</a:t>
            </a:r>
            <a:r>
              <a:rPr lang="fi-FI" dirty="0" smtClean="0"/>
              <a:t> </a:t>
            </a:r>
            <a:r>
              <a:rPr lang="fi-FI" dirty="0" err="1" smtClean="0"/>
              <a:t>cosmetics</a:t>
            </a:r>
            <a:r>
              <a:rPr lang="fi-FI" dirty="0" smtClean="0"/>
              <a:t> </a:t>
            </a:r>
            <a:r>
              <a:rPr lang="fi-FI" dirty="0" err="1" smtClean="0"/>
              <a:t>package</a:t>
            </a:r>
            <a:r>
              <a:rPr lang="fi-FI" dirty="0"/>
              <a:t> </a:t>
            </a:r>
            <a:r>
              <a:rPr lang="fi-FI" dirty="0" smtClean="0"/>
              <a:t>is </a:t>
            </a:r>
            <a:r>
              <a:rPr lang="fi-FI" dirty="0" err="1" smtClean="0"/>
              <a:t>waterproof</a:t>
            </a:r>
            <a:r>
              <a:rPr lang="fi-FI" dirty="0" smtClean="0"/>
              <a:t> and </a:t>
            </a:r>
            <a:r>
              <a:rPr lang="fi-FI" dirty="0" err="1" smtClean="0"/>
              <a:t>oilproof</a:t>
            </a:r>
            <a:r>
              <a:rPr lang="fi-FI" dirty="0" smtClean="0"/>
              <a:t>.</a:t>
            </a:r>
            <a:endParaRPr lang="fi-FI" dirty="0"/>
          </a:p>
          <a:p>
            <a:r>
              <a:rPr lang="fi-FI" dirty="0"/>
              <a:t>Annemari Sinikorpi JAMK</a:t>
            </a:r>
          </a:p>
        </p:txBody>
      </p:sp>
    </p:spTree>
    <p:extLst>
      <p:ext uri="{BB962C8B-B14F-4D97-AF65-F5344CB8AC3E}">
        <p14:creationId xmlns:p14="http://schemas.microsoft.com/office/powerpoint/2010/main" val="1172431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521" y="2462775"/>
            <a:ext cx="8616950" cy="1436874"/>
          </a:xfrm>
        </p:spPr>
        <p:txBody>
          <a:bodyPr/>
          <a:lstStyle/>
          <a:p>
            <a:r>
              <a:rPr lang="fi-FI" dirty="0" err="1" smtClean="0"/>
              <a:t>Packaging</a:t>
            </a:r>
            <a:r>
              <a:rPr lang="fi-FI" dirty="0" smtClean="0"/>
              <a:t> </a:t>
            </a:r>
            <a:r>
              <a:rPr lang="fi-FI" dirty="0" err="1" smtClean="0"/>
              <a:t>terminology</a:t>
            </a:r>
            <a:endParaRPr lang="fi-FI" dirty="0"/>
          </a:p>
        </p:txBody>
      </p:sp>
    </p:spTree>
    <p:extLst>
      <p:ext uri="{BB962C8B-B14F-4D97-AF65-F5344CB8AC3E}">
        <p14:creationId xmlns:p14="http://schemas.microsoft.com/office/powerpoint/2010/main" val="1776457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41" y="98612"/>
            <a:ext cx="10215282" cy="929134"/>
          </a:xfrm>
        </p:spPr>
        <p:txBody>
          <a:bodyPr>
            <a:normAutofit/>
          </a:bodyPr>
          <a:lstStyle/>
          <a:p>
            <a:r>
              <a:rPr lang="fi-FI" sz="3600" dirty="0"/>
              <a:t>Green </a:t>
            </a:r>
            <a:r>
              <a:rPr lang="fi-FI" sz="3600" dirty="0" err="1"/>
              <a:t>packaging</a:t>
            </a:r>
            <a:r>
              <a:rPr lang="fi-FI" sz="3600" dirty="0"/>
              <a:t> </a:t>
            </a:r>
            <a:r>
              <a:rPr lang="fi-FI" sz="3600" dirty="0" err="1"/>
              <a:t>key</a:t>
            </a:r>
            <a:r>
              <a:rPr lang="fi-FI" sz="3600" dirty="0"/>
              <a:t> </a:t>
            </a:r>
            <a:r>
              <a:rPr lang="fi-FI" sz="3600" dirty="0" err="1"/>
              <a:t>differentiators</a:t>
            </a:r>
            <a:endParaRPr lang="fi-FI" sz="3600" dirty="0"/>
          </a:p>
        </p:txBody>
      </p:sp>
      <p:pic>
        <p:nvPicPr>
          <p:cNvPr id="5" name="Content Placeholder 4"/>
          <p:cNvPicPr>
            <a:picLocks noGrp="1" noChangeAspect="1"/>
          </p:cNvPicPr>
          <p:nvPr>
            <p:ph idx="1"/>
          </p:nvPr>
        </p:nvPicPr>
        <p:blipFill>
          <a:blip r:embed="rId2"/>
          <a:stretch>
            <a:fillRect/>
          </a:stretch>
        </p:blipFill>
        <p:spPr>
          <a:xfrm>
            <a:off x="1704902" y="1027746"/>
            <a:ext cx="8782196" cy="5155960"/>
          </a:xfrm>
          <a:prstGeom prst="rect">
            <a:avLst/>
          </a:prstGeom>
        </p:spPr>
      </p:pic>
      <p:sp>
        <p:nvSpPr>
          <p:cNvPr id="4" name="Footer Placeholder 3"/>
          <p:cNvSpPr>
            <a:spLocks noGrp="1"/>
          </p:cNvSpPr>
          <p:nvPr>
            <p:ph type="ftr" sz="quarter" idx="11"/>
          </p:nvPr>
        </p:nvSpPr>
        <p:spPr>
          <a:xfrm>
            <a:off x="6096000" y="6183706"/>
            <a:ext cx="4114800" cy="365125"/>
          </a:xfrm>
        </p:spPr>
        <p:txBody>
          <a:bodyPr/>
          <a:lstStyle/>
          <a:p>
            <a:pPr lvl="0" algn="l"/>
            <a:r>
              <a:rPr lang="fi-FI" sz="1600" dirty="0" err="1">
                <a:solidFill>
                  <a:prstClr val="black"/>
                </a:solidFill>
                <a:latin typeface="Arial" pitchFamily="34" charset="0"/>
                <a:cs typeface="Arial" pitchFamily="34" charset="0"/>
              </a:rPr>
              <a:t>Emmet</a:t>
            </a:r>
            <a:r>
              <a:rPr lang="fi-FI" sz="1600" dirty="0">
                <a:solidFill>
                  <a:prstClr val="black"/>
                </a:solidFill>
                <a:latin typeface="Arial" pitchFamily="34" charset="0"/>
                <a:cs typeface="Arial" pitchFamily="34" charset="0"/>
              </a:rPr>
              <a:t> &amp; </a:t>
            </a:r>
            <a:r>
              <a:rPr lang="fi-FI" sz="1600" dirty="0" err="1">
                <a:solidFill>
                  <a:prstClr val="black"/>
                </a:solidFill>
                <a:latin typeface="Arial" pitchFamily="34" charset="0"/>
                <a:cs typeface="Arial" pitchFamily="34" charset="0"/>
              </a:rPr>
              <a:t>Sood</a:t>
            </a:r>
            <a:r>
              <a:rPr lang="fi-FI" sz="1600" dirty="0">
                <a:solidFill>
                  <a:prstClr val="black"/>
                </a:solidFill>
                <a:latin typeface="Arial" pitchFamily="34" charset="0"/>
                <a:cs typeface="Arial" pitchFamily="34" charset="0"/>
              </a:rPr>
              <a:t> 2010, 141</a:t>
            </a:r>
          </a:p>
        </p:txBody>
      </p:sp>
    </p:spTree>
    <p:extLst>
      <p:ext uri="{BB962C8B-B14F-4D97-AF65-F5344CB8AC3E}">
        <p14:creationId xmlns:p14="http://schemas.microsoft.com/office/powerpoint/2010/main" val="200337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68" y="0"/>
            <a:ext cx="10515600" cy="1325563"/>
          </a:xfrm>
        </p:spPr>
        <p:txBody>
          <a:bodyPr>
            <a:normAutofit/>
          </a:bodyPr>
          <a:lstStyle/>
          <a:p>
            <a:r>
              <a:rPr lang="fi-FI" sz="3600" dirty="0" err="1" smtClean="0"/>
              <a:t>Towards</a:t>
            </a:r>
            <a:r>
              <a:rPr lang="fi-FI" sz="3600" dirty="0" smtClean="0"/>
              <a:t> </a:t>
            </a:r>
            <a:r>
              <a:rPr lang="fi-FI" sz="3600" dirty="0" err="1" smtClean="0"/>
              <a:t>green</a:t>
            </a:r>
            <a:r>
              <a:rPr lang="fi-FI" sz="3600" dirty="0" smtClean="0"/>
              <a:t> </a:t>
            </a:r>
            <a:r>
              <a:rPr lang="fi-FI" sz="3600" dirty="0" err="1" smtClean="0"/>
              <a:t>packaging</a:t>
            </a:r>
            <a:endParaRPr lang="fi-FI" sz="3600" dirty="0"/>
          </a:p>
        </p:txBody>
      </p:sp>
      <p:sp>
        <p:nvSpPr>
          <p:cNvPr id="4" name="Footer Placeholder 3"/>
          <p:cNvSpPr>
            <a:spLocks noGrp="1"/>
          </p:cNvSpPr>
          <p:nvPr>
            <p:ph type="ftr" sz="quarter" idx="11"/>
          </p:nvPr>
        </p:nvSpPr>
        <p:spPr/>
        <p:txBody>
          <a:bodyPr/>
          <a:lstStyle/>
          <a:p>
            <a:r>
              <a:rPr lang="en-US" sz="1800" dirty="0">
                <a:solidFill>
                  <a:schemeClr val="tx1"/>
                </a:solidFill>
              </a:rPr>
              <a:t>Adopted from Emmet &amp; </a:t>
            </a:r>
            <a:r>
              <a:rPr lang="en-US" sz="1800" dirty="0" err="1">
                <a:solidFill>
                  <a:schemeClr val="tx1"/>
                </a:solidFill>
              </a:rPr>
              <a:t>Sood</a:t>
            </a:r>
            <a:r>
              <a:rPr lang="en-US" sz="1800" dirty="0">
                <a:solidFill>
                  <a:schemeClr val="tx1"/>
                </a:solidFill>
              </a:rPr>
              <a:t> 2010, 146</a:t>
            </a:r>
          </a:p>
        </p:txBody>
      </p:sp>
      <p:pic>
        <p:nvPicPr>
          <p:cNvPr id="5" name="Picture 4"/>
          <p:cNvPicPr>
            <a:picLocks noChangeAspect="1"/>
          </p:cNvPicPr>
          <p:nvPr/>
        </p:nvPicPr>
        <p:blipFill>
          <a:blip r:embed="rId2"/>
          <a:stretch>
            <a:fillRect/>
          </a:stretch>
        </p:blipFill>
        <p:spPr>
          <a:xfrm>
            <a:off x="904868" y="1180230"/>
            <a:ext cx="10247794" cy="4726003"/>
          </a:xfrm>
          <a:prstGeom prst="rect">
            <a:avLst/>
          </a:prstGeom>
        </p:spPr>
      </p:pic>
    </p:spTree>
    <p:extLst>
      <p:ext uri="{BB962C8B-B14F-4D97-AF65-F5344CB8AC3E}">
        <p14:creationId xmlns:p14="http://schemas.microsoft.com/office/powerpoint/2010/main" val="3620856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883" y="-44869"/>
            <a:ext cx="10515600" cy="1325563"/>
          </a:xfrm>
        </p:spPr>
        <p:txBody>
          <a:bodyPr>
            <a:normAutofit/>
          </a:bodyPr>
          <a:lstStyle/>
          <a:p>
            <a:r>
              <a:rPr lang="fi-FI" sz="3600" dirty="0" err="1" smtClean="0"/>
              <a:t>Towards</a:t>
            </a:r>
            <a:r>
              <a:rPr lang="fi-FI" sz="3600" dirty="0" smtClean="0"/>
              <a:t> </a:t>
            </a:r>
            <a:r>
              <a:rPr lang="fi-FI" sz="3600" dirty="0" err="1" smtClean="0"/>
              <a:t>green</a:t>
            </a:r>
            <a:r>
              <a:rPr lang="fi-FI" sz="3600" dirty="0" smtClean="0"/>
              <a:t> </a:t>
            </a:r>
            <a:r>
              <a:rPr lang="fi-FI" sz="3600" dirty="0" err="1" smtClean="0"/>
              <a:t>packaging</a:t>
            </a:r>
            <a:r>
              <a:rPr lang="fi-FI" sz="3600" dirty="0" smtClean="0"/>
              <a:t> </a:t>
            </a:r>
            <a:endParaRPr lang="fi-FI" sz="3600" dirty="0"/>
          </a:p>
        </p:txBody>
      </p:sp>
      <p:sp>
        <p:nvSpPr>
          <p:cNvPr id="4" name="Footer Placeholder 3"/>
          <p:cNvSpPr>
            <a:spLocks noGrp="1"/>
          </p:cNvSpPr>
          <p:nvPr>
            <p:ph type="ftr" sz="quarter" idx="11"/>
          </p:nvPr>
        </p:nvSpPr>
        <p:spPr/>
        <p:txBody>
          <a:bodyPr/>
          <a:lstStyle/>
          <a:p>
            <a:r>
              <a:rPr lang="en-US" sz="1800" dirty="0">
                <a:solidFill>
                  <a:schemeClr val="tx1"/>
                </a:solidFill>
              </a:rPr>
              <a:t>Adopted from Emmet &amp; </a:t>
            </a:r>
            <a:r>
              <a:rPr lang="en-US" sz="1800" dirty="0" err="1">
                <a:solidFill>
                  <a:schemeClr val="tx1"/>
                </a:solidFill>
              </a:rPr>
              <a:t>Sood</a:t>
            </a:r>
            <a:r>
              <a:rPr lang="en-US" sz="1800" dirty="0">
                <a:solidFill>
                  <a:schemeClr val="tx1"/>
                </a:solidFill>
              </a:rPr>
              <a:t> 2010, 146</a:t>
            </a:r>
          </a:p>
          <a:p>
            <a:endParaRPr lang="fi-FI" dirty="0"/>
          </a:p>
        </p:txBody>
      </p:sp>
      <p:pic>
        <p:nvPicPr>
          <p:cNvPr id="5" name="Picture 4"/>
          <p:cNvPicPr>
            <a:picLocks noChangeAspect="1"/>
          </p:cNvPicPr>
          <p:nvPr/>
        </p:nvPicPr>
        <p:blipFill>
          <a:blip r:embed="rId2"/>
          <a:stretch>
            <a:fillRect/>
          </a:stretch>
        </p:blipFill>
        <p:spPr>
          <a:xfrm>
            <a:off x="1025225" y="1143795"/>
            <a:ext cx="10302916" cy="4546852"/>
          </a:xfrm>
          <a:prstGeom prst="rect">
            <a:avLst/>
          </a:prstGeom>
        </p:spPr>
      </p:pic>
    </p:spTree>
    <p:extLst>
      <p:ext uri="{BB962C8B-B14F-4D97-AF65-F5344CB8AC3E}">
        <p14:creationId xmlns:p14="http://schemas.microsoft.com/office/powerpoint/2010/main" val="1213998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416" y="1775679"/>
            <a:ext cx="9171132" cy="2852737"/>
          </a:xfrm>
        </p:spPr>
        <p:txBody>
          <a:bodyPr/>
          <a:lstStyle/>
          <a:p>
            <a:r>
              <a:rPr lang="fi-FI" dirty="0" err="1" smtClean="0"/>
              <a:t>Challenges</a:t>
            </a:r>
            <a:r>
              <a:rPr lang="fi-FI" dirty="0" smtClean="0"/>
              <a:t> of </a:t>
            </a:r>
            <a:r>
              <a:rPr lang="fi-FI" dirty="0" err="1" smtClean="0"/>
              <a:t>packages</a:t>
            </a:r>
            <a:r>
              <a:rPr lang="fi-FI" dirty="0" smtClean="0"/>
              <a:t/>
            </a:r>
            <a:br>
              <a:rPr lang="fi-FI" dirty="0" smtClean="0"/>
            </a:br>
            <a:r>
              <a:rPr lang="fi-FI" dirty="0" smtClean="0"/>
              <a:t>in </a:t>
            </a:r>
            <a:r>
              <a:rPr lang="fi-FI" dirty="0" err="1" smtClean="0"/>
              <a:t>the</a:t>
            </a:r>
            <a:r>
              <a:rPr lang="fi-FI" dirty="0" smtClean="0"/>
              <a:t> </a:t>
            </a:r>
            <a:r>
              <a:rPr lang="fi-FI" dirty="0" err="1" smtClean="0"/>
              <a:t>Circular</a:t>
            </a:r>
            <a:r>
              <a:rPr lang="fi-FI" dirty="0" smtClean="0"/>
              <a:t> </a:t>
            </a:r>
            <a:r>
              <a:rPr lang="fi-FI" dirty="0" err="1" smtClean="0"/>
              <a:t>economy</a:t>
            </a:r>
            <a:endParaRPr lang="fi-FI" dirty="0"/>
          </a:p>
        </p:txBody>
      </p:sp>
    </p:spTree>
    <p:extLst>
      <p:ext uri="{BB962C8B-B14F-4D97-AF65-F5344CB8AC3E}">
        <p14:creationId xmlns:p14="http://schemas.microsoft.com/office/powerpoint/2010/main" val="1720001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168" y="0"/>
            <a:ext cx="7944521" cy="1310060"/>
          </a:xfrm>
        </p:spPr>
        <p:txBody>
          <a:bodyPr>
            <a:normAutofit/>
          </a:bodyPr>
          <a:lstStyle/>
          <a:p>
            <a:r>
              <a:rPr lang="fi-FI" sz="3600" dirty="0" err="1" smtClean="0"/>
              <a:t>Factors</a:t>
            </a:r>
            <a:r>
              <a:rPr lang="fi-FI" sz="3600" dirty="0" smtClean="0"/>
              <a:t> to </a:t>
            </a:r>
            <a:r>
              <a:rPr lang="fi-FI" sz="3600" dirty="0" err="1" smtClean="0"/>
              <a:t>be</a:t>
            </a:r>
            <a:r>
              <a:rPr lang="fi-FI" sz="3600" dirty="0" smtClean="0"/>
              <a:t> </a:t>
            </a:r>
            <a:r>
              <a:rPr lang="fi-FI" sz="3600" dirty="0" err="1" smtClean="0"/>
              <a:t>considered</a:t>
            </a:r>
            <a:r>
              <a:rPr lang="fi-FI" sz="3600" dirty="0" smtClean="0"/>
              <a:t> </a:t>
            </a:r>
            <a:br>
              <a:rPr lang="fi-FI" sz="3600" dirty="0" smtClean="0"/>
            </a:br>
            <a:r>
              <a:rPr lang="fi-FI" sz="3600" dirty="0" smtClean="0"/>
              <a:t>in </a:t>
            </a:r>
            <a:r>
              <a:rPr lang="fi-FI" sz="3600" dirty="0" err="1" smtClean="0"/>
              <a:t>the</a:t>
            </a:r>
            <a:r>
              <a:rPr lang="fi-FI" sz="3600" dirty="0" smtClean="0"/>
              <a:t> </a:t>
            </a:r>
            <a:r>
              <a:rPr lang="fi-FI" sz="3600" dirty="0" err="1" smtClean="0"/>
              <a:t>circular</a:t>
            </a:r>
            <a:r>
              <a:rPr lang="fi-FI" sz="3600" dirty="0" smtClean="0"/>
              <a:t> </a:t>
            </a:r>
            <a:r>
              <a:rPr lang="fi-FI" sz="3600" dirty="0" err="1" smtClean="0"/>
              <a:t>package</a:t>
            </a:r>
            <a:r>
              <a:rPr lang="fi-FI" sz="3600" dirty="0" smtClean="0"/>
              <a:t> design </a:t>
            </a:r>
            <a:endParaRPr lang="fi-FI" sz="3600" dirty="0"/>
          </a:p>
        </p:txBody>
      </p:sp>
      <p:sp>
        <p:nvSpPr>
          <p:cNvPr id="3" name="Content Placeholder 2"/>
          <p:cNvSpPr>
            <a:spLocks noGrp="1"/>
          </p:cNvSpPr>
          <p:nvPr>
            <p:ph idx="1"/>
          </p:nvPr>
        </p:nvSpPr>
        <p:spPr>
          <a:xfrm>
            <a:off x="941088" y="1415033"/>
            <a:ext cx="10607965" cy="4859383"/>
          </a:xfrm>
        </p:spPr>
        <p:txBody>
          <a:bodyPr>
            <a:normAutofit fontScale="77500" lnSpcReduction="20000"/>
          </a:bodyPr>
          <a:lstStyle/>
          <a:p>
            <a:r>
              <a:rPr lang="fi-FI" sz="2600" b="1" dirty="0" smtClean="0">
                <a:solidFill>
                  <a:srgbClr val="008080"/>
                </a:solidFill>
              </a:rPr>
              <a:t>Is </a:t>
            </a:r>
            <a:r>
              <a:rPr lang="fi-FI" sz="2600" b="1" dirty="0" err="1" smtClean="0">
                <a:solidFill>
                  <a:srgbClr val="008080"/>
                </a:solidFill>
              </a:rPr>
              <a:t>the</a:t>
            </a:r>
            <a:r>
              <a:rPr lang="fi-FI" sz="2600" b="1" dirty="0" smtClean="0">
                <a:solidFill>
                  <a:srgbClr val="008080"/>
                </a:solidFill>
              </a:rPr>
              <a:t> </a:t>
            </a:r>
            <a:r>
              <a:rPr lang="fi-FI" sz="2600" b="1" dirty="0" err="1" smtClean="0">
                <a:solidFill>
                  <a:srgbClr val="008080"/>
                </a:solidFill>
              </a:rPr>
              <a:t>package</a:t>
            </a:r>
            <a:r>
              <a:rPr lang="fi-FI" sz="2600" b="1" dirty="0" smtClean="0">
                <a:solidFill>
                  <a:srgbClr val="008080"/>
                </a:solidFill>
              </a:rPr>
              <a:t> </a:t>
            </a:r>
            <a:r>
              <a:rPr lang="fi-FI" sz="2600" b="1" dirty="0" err="1" smtClean="0">
                <a:solidFill>
                  <a:srgbClr val="008080"/>
                </a:solidFill>
              </a:rPr>
              <a:t>recyclable</a:t>
            </a:r>
            <a:r>
              <a:rPr lang="fi-FI" sz="2600" b="1" dirty="0" smtClean="0">
                <a:solidFill>
                  <a:srgbClr val="008080"/>
                </a:solidFill>
              </a:rPr>
              <a:t> ?</a:t>
            </a:r>
          </a:p>
          <a:p>
            <a:pPr lvl="1"/>
            <a:r>
              <a:rPr lang="fi-FI" sz="2600" dirty="0" err="1" smtClean="0"/>
              <a:t>Not</a:t>
            </a:r>
            <a:r>
              <a:rPr lang="fi-FI" sz="2600" dirty="0" smtClean="0"/>
              <a:t> </a:t>
            </a:r>
            <a:r>
              <a:rPr lang="fi-FI" sz="2600" dirty="0" err="1" smtClean="0"/>
              <a:t>all</a:t>
            </a:r>
            <a:r>
              <a:rPr lang="fi-FI" sz="2600" dirty="0" smtClean="0"/>
              <a:t> </a:t>
            </a:r>
            <a:r>
              <a:rPr lang="fi-FI" sz="2600" dirty="0" err="1" smtClean="0"/>
              <a:t>the</a:t>
            </a:r>
            <a:r>
              <a:rPr lang="fi-FI" sz="2600" dirty="0" smtClean="0"/>
              <a:t> </a:t>
            </a:r>
            <a:r>
              <a:rPr lang="fi-FI" sz="2600" dirty="0" err="1" smtClean="0"/>
              <a:t>materials</a:t>
            </a:r>
            <a:r>
              <a:rPr lang="fi-FI" sz="2600" dirty="0" smtClean="0"/>
              <a:t> </a:t>
            </a:r>
            <a:r>
              <a:rPr lang="fi-FI" sz="2600" dirty="0" err="1" smtClean="0"/>
              <a:t>are</a:t>
            </a:r>
            <a:r>
              <a:rPr lang="fi-FI" sz="2600" dirty="0" smtClean="0"/>
              <a:t> </a:t>
            </a:r>
            <a:r>
              <a:rPr lang="fi-FI" sz="2600" dirty="0" err="1" smtClean="0"/>
              <a:t>suitable</a:t>
            </a:r>
            <a:r>
              <a:rPr lang="fi-FI" sz="2600" dirty="0" smtClean="0"/>
              <a:t> for </a:t>
            </a:r>
            <a:r>
              <a:rPr lang="fi-FI" sz="2600" dirty="0" err="1" smtClean="0"/>
              <a:t>recycling</a:t>
            </a:r>
            <a:endParaRPr lang="fi-FI" sz="2600" dirty="0" smtClean="0"/>
          </a:p>
          <a:p>
            <a:pPr lvl="1"/>
            <a:r>
              <a:rPr lang="fi-FI" sz="2600" dirty="0" err="1" smtClean="0"/>
              <a:t>The</a:t>
            </a:r>
            <a:r>
              <a:rPr lang="fi-FI" sz="2600" dirty="0" smtClean="0"/>
              <a:t> </a:t>
            </a:r>
            <a:r>
              <a:rPr lang="fi-FI" sz="2600" dirty="0" err="1" smtClean="0"/>
              <a:t>more</a:t>
            </a:r>
            <a:r>
              <a:rPr lang="fi-FI" sz="2600" dirty="0" smtClean="0"/>
              <a:t> </a:t>
            </a:r>
            <a:r>
              <a:rPr lang="fi-FI" sz="2600" dirty="0" err="1" smtClean="0"/>
              <a:t>material</a:t>
            </a:r>
            <a:r>
              <a:rPr lang="fi-FI" sz="2600" dirty="0" smtClean="0"/>
              <a:t> </a:t>
            </a:r>
            <a:r>
              <a:rPr lang="fi-FI" sz="2600" dirty="0" err="1" smtClean="0"/>
              <a:t>layers</a:t>
            </a:r>
            <a:r>
              <a:rPr lang="fi-FI" sz="2600" dirty="0" smtClean="0"/>
              <a:t> in </a:t>
            </a:r>
            <a:r>
              <a:rPr lang="fi-FI" sz="2600" dirty="0" err="1" smtClean="0"/>
              <a:t>the</a:t>
            </a:r>
            <a:r>
              <a:rPr lang="fi-FI" sz="2600" dirty="0" smtClean="0"/>
              <a:t> </a:t>
            </a:r>
            <a:r>
              <a:rPr lang="fi-FI" sz="2600" dirty="0" err="1" smtClean="0"/>
              <a:t>package</a:t>
            </a:r>
            <a:r>
              <a:rPr lang="fi-FI" sz="2600" dirty="0" smtClean="0"/>
              <a:t>, </a:t>
            </a:r>
            <a:endParaRPr lang="fi-FI" sz="2600" dirty="0"/>
          </a:p>
          <a:p>
            <a:pPr marL="457200" lvl="1" indent="0">
              <a:buNone/>
            </a:pPr>
            <a:r>
              <a:rPr lang="fi-FI" sz="2600" dirty="0" smtClean="0"/>
              <a:t>    </a:t>
            </a:r>
            <a:r>
              <a:rPr lang="fi-FI" sz="2600" dirty="0" err="1" smtClean="0"/>
              <a:t>the</a:t>
            </a:r>
            <a:r>
              <a:rPr lang="fi-FI" sz="2600" dirty="0" smtClean="0"/>
              <a:t> </a:t>
            </a:r>
            <a:r>
              <a:rPr lang="fi-FI" sz="2600" dirty="0" err="1" smtClean="0"/>
              <a:t>more</a:t>
            </a:r>
            <a:r>
              <a:rPr lang="fi-FI" sz="2600" dirty="0" smtClean="0"/>
              <a:t> </a:t>
            </a:r>
            <a:r>
              <a:rPr lang="fi-FI" sz="2600" dirty="0" err="1" smtClean="0"/>
              <a:t>challenging</a:t>
            </a:r>
            <a:r>
              <a:rPr lang="fi-FI" sz="2600" dirty="0" smtClean="0"/>
              <a:t> </a:t>
            </a:r>
            <a:r>
              <a:rPr lang="fi-FI" sz="2600" dirty="0" err="1" smtClean="0"/>
              <a:t>they</a:t>
            </a:r>
            <a:r>
              <a:rPr lang="fi-FI" sz="2600" dirty="0" smtClean="0"/>
              <a:t> </a:t>
            </a:r>
            <a:r>
              <a:rPr lang="fi-FI" sz="2600" dirty="0" err="1" smtClean="0"/>
              <a:t>are</a:t>
            </a:r>
            <a:r>
              <a:rPr lang="fi-FI" sz="2600" dirty="0" smtClean="0"/>
              <a:t> to </a:t>
            </a:r>
            <a:r>
              <a:rPr lang="fi-FI" sz="2600" dirty="0" err="1" smtClean="0"/>
              <a:t>process</a:t>
            </a:r>
            <a:endParaRPr lang="fi-FI" sz="2600" dirty="0" smtClean="0"/>
          </a:p>
          <a:p>
            <a:pPr lvl="1"/>
            <a:endParaRPr lang="fi-FI" sz="2600" dirty="0" smtClean="0"/>
          </a:p>
          <a:p>
            <a:r>
              <a:rPr lang="fi-FI" sz="2600" b="1" dirty="0" smtClean="0">
                <a:solidFill>
                  <a:srgbClr val="008080"/>
                </a:solidFill>
              </a:rPr>
              <a:t>Is </a:t>
            </a:r>
            <a:r>
              <a:rPr lang="fi-FI" sz="2600" b="1" dirty="0" err="1" smtClean="0">
                <a:solidFill>
                  <a:srgbClr val="008080"/>
                </a:solidFill>
              </a:rPr>
              <a:t>the</a:t>
            </a:r>
            <a:r>
              <a:rPr lang="fi-FI" sz="2600" b="1" dirty="0" smtClean="0">
                <a:solidFill>
                  <a:srgbClr val="008080"/>
                </a:solidFill>
              </a:rPr>
              <a:t> </a:t>
            </a:r>
            <a:r>
              <a:rPr lang="fi-FI" sz="2600" b="1" dirty="0" err="1" smtClean="0">
                <a:solidFill>
                  <a:srgbClr val="008080"/>
                </a:solidFill>
              </a:rPr>
              <a:t>package</a:t>
            </a:r>
            <a:r>
              <a:rPr lang="fi-FI" sz="2600" b="1" dirty="0" smtClean="0">
                <a:solidFill>
                  <a:srgbClr val="008080"/>
                </a:solidFill>
              </a:rPr>
              <a:t> </a:t>
            </a:r>
            <a:r>
              <a:rPr lang="fi-FI" sz="2600" b="1" dirty="0" err="1" smtClean="0">
                <a:solidFill>
                  <a:srgbClr val="008080"/>
                </a:solidFill>
              </a:rPr>
              <a:t>safe</a:t>
            </a:r>
            <a:r>
              <a:rPr lang="fi-FI" sz="2600" b="1" dirty="0" smtClean="0">
                <a:solidFill>
                  <a:srgbClr val="008080"/>
                </a:solidFill>
              </a:rPr>
              <a:t> ?</a:t>
            </a:r>
          </a:p>
          <a:p>
            <a:pPr lvl="1"/>
            <a:r>
              <a:rPr lang="fi-FI" sz="2600" dirty="0" err="1" smtClean="0"/>
              <a:t>Safety</a:t>
            </a:r>
            <a:r>
              <a:rPr lang="fi-FI" sz="2600" dirty="0" smtClean="0"/>
              <a:t> </a:t>
            </a:r>
            <a:r>
              <a:rPr lang="fi-FI" sz="2600" dirty="0" err="1" smtClean="0"/>
              <a:t>comes</a:t>
            </a:r>
            <a:r>
              <a:rPr lang="fi-FI" sz="2600" dirty="0" smtClean="0"/>
              <a:t> </a:t>
            </a:r>
            <a:r>
              <a:rPr lang="fi-FI" sz="2600" dirty="0" err="1" smtClean="0"/>
              <a:t>first</a:t>
            </a:r>
            <a:endParaRPr lang="fi-FI" sz="2600" dirty="0" smtClean="0"/>
          </a:p>
          <a:p>
            <a:pPr lvl="1"/>
            <a:r>
              <a:rPr lang="fi-FI" sz="2600" dirty="0" err="1" smtClean="0"/>
              <a:t>Hygiene</a:t>
            </a:r>
            <a:r>
              <a:rPr lang="fi-FI" sz="2600" dirty="0" smtClean="0"/>
              <a:t>, </a:t>
            </a:r>
            <a:r>
              <a:rPr lang="fi-FI" sz="2600" dirty="0" err="1" smtClean="0"/>
              <a:t>contamination</a:t>
            </a:r>
            <a:r>
              <a:rPr lang="fi-FI" sz="2600" dirty="0" smtClean="0"/>
              <a:t> </a:t>
            </a:r>
            <a:r>
              <a:rPr lang="fi-FI" sz="2600" dirty="0" err="1" smtClean="0"/>
              <a:t>can</a:t>
            </a:r>
            <a:r>
              <a:rPr lang="fi-FI" sz="2600" dirty="0" smtClean="0"/>
              <a:t> </a:t>
            </a:r>
            <a:r>
              <a:rPr lang="fi-FI" sz="2600" dirty="0" err="1" smtClean="0"/>
              <a:t>not</a:t>
            </a:r>
            <a:r>
              <a:rPr lang="fi-FI" sz="2600" dirty="0" smtClean="0"/>
              <a:t> </a:t>
            </a:r>
            <a:r>
              <a:rPr lang="fi-FI" sz="2600" dirty="0" err="1" smtClean="0"/>
              <a:t>be</a:t>
            </a:r>
            <a:r>
              <a:rPr lang="fi-FI" sz="2600" dirty="0" smtClean="0"/>
              <a:t> </a:t>
            </a:r>
            <a:r>
              <a:rPr lang="fi-FI" sz="2600" dirty="0" err="1" smtClean="0"/>
              <a:t>risked</a:t>
            </a:r>
            <a:endParaRPr lang="fi-FI" sz="2600" dirty="0" smtClean="0"/>
          </a:p>
          <a:p>
            <a:pPr lvl="1"/>
            <a:endParaRPr lang="fi-FI" sz="2600" dirty="0" smtClean="0"/>
          </a:p>
          <a:p>
            <a:r>
              <a:rPr lang="fi-FI" sz="2600" b="1" dirty="0" smtClean="0">
                <a:solidFill>
                  <a:srgbClr val="008080"/>
                </a:solidFill>
              </a:rPr>
              <a:t>Is </a:t>
            </a:r>
            <a:r>
              <a:rPr lang="fi-FI" sz="2600" b="1" dirty="0" err="1" smtClean="0">
                <a:solidFill>
                  <a:srgbClr val="008080"/>
                </a:solidFill>
              </a:rPr>
              <a:t>the</a:t>
            </a:r>
            <a:r>
              <a:rPr lang="fi-FI" sz="2600" b="1" dirty="0" smtClean="0">
                <a:solidFill>
                  <a:srgbClr val="008080"/>
                </a:solidFill>
              </a:rPr>
              <a:t> </a:t>
            </a:r>
            <a:r>
              <a:rPr lang="fi-FI" sz="2600" b="1" dirty="0" err="1" smtClean="0">
                <a:solidFill>
                  <a:srgbClr val="008080"/>
                </a:solidFill>
              </a:rPr>
              <a:t>package</a:t>
            </a:r>
            <a:r>
              <a:rPr lang="fi-FI" sz="2600" b="1" dirty="0" smtClean="0">
                <a:solidFill>
                  <a:srgbClr val="008080"/>
                </a:solidFill>
              </a:rPr>
              <a:t> </a:t>
            </a:r>
            <a:r>
              <a:rPr lang="fi-FI" sz="2600" b="1" dirty="0" err="1" smtClean="0">
                <a:solidFill>
                  <a:srgbClr val="008080"/>
                </a:solidFill>
              </a:rPr>
              <a:t>traceable</a:t>
            </a:r>
            <a:r>
              <a:rPr lang="fi-FI" sz="2600" b="1" dirty="0" smtClean="0">
                <a:solidFill>
                  <a:srgbClr val="008080"/>
                </a:solidFill>
              </a:rPr>
              <a:t> ?</a:t>
            </a:r>
          </a:p>
          <a:p>
            <a:pPr lvl="1"/>
            <a:r>
              <a:rPr lang="fi-FI" sz="2600" dirty="0" err="1" smtClean="0"/>
              <a:t>Sometimes</a:t>
            </a:r>
            <a:r>
              <a:rPr lang="fi-FI" sz="2600" dirty="0" smtClean="0"/>
              <a:t> it is </a:t>
            </a:r>
            <a:r>
              <a:rPr lang="fi-FI" sz="2600" dirty="0" err="1" smtClean="0"/>
              <a:t>hard</a:t>
            </a:r>
            <a:r>
              <a:rPr lang="fi-FI" sz="2600" dirty="0" smtClean="0"/>
              <a:t> to </a:t>
            </a:r>
            <a:r>
              <a:rPr lang="fi-FI" sz="2600" dirty="0" err="1" smtClean="0"/>
              <a:t>track</a:t>
            </a:r>
            <a:r>
              <a:rPr lang="fi-FI" sz="2600" dirty="0" smtClean="0"/>
              <a:t> </a:t>
            </a:r>
            <a:r>
              <a:rPr lang="fi-FI" sz="2600" dirty="0" err="1" smtClean="0"/>
              <a:t>the</a:t>
            </a:r>
            <a:r>
              <a:rPr lang="fi-FI" sz="2600" dirty="0" smtClean="0"/>
              <a:t> </a:t>
            </a:r>
            <a:r>
              <a:rPr lang="fi-FI" sz="2600" dirty="0" err="1" smtClean="0"/>
              <a:t>origin</a:t>
            </a:r>
            <a:r>
              <a:rPr lang="fi-FI" sz="2600" dirty="0" smtClean="0"/>
              <a:t> of </a:t>
            </a:r>
            <a:r>
              <a:rPr lang="fi-FI" sz="2600" dirty="0" err="1" smtClean="0"/>
              <a:t>the</a:t>
            </a:r>
            <a:r>
              <a:rPr lang="fi-FI" sz="2600" dirty="0" smtClean="0"/>
              <a:t> </a:t>
            </a:r>
            <a:r>
              <a:rPr lang="fi-FI" sz="2600" dirty="0" err="1" smtClean="0"/>
              <a:t>packaging</a:t>
            </a:r>
            <a:r>
              <a:rPr lang="fi-FI" sz="2600" dirty="0" smtClean="0"/>
              <a:t> </a:t>
            </a:r>
            <a:r>
              <a:rPr lang="fi-FI" sz="2600" dirty="0" err="1" smtClean="0"/>
              <a:t>material</a:t>
            </a:r>
            <a:r>
              <a:rPr lang="fi-FI" sz="2600" dirty="0" smtClean="0"/>
              <a:t> and </a:t>
            </a:r>
            <a:r>
              <a:rPr lang="fi-FI" sz="2600" dirty="0" err="1" smtClean="0"/>
              <a:t>its</a:t>
            </a:r>
            <a:r>
              <a:rPr lang="fi-FI" sz="2600" dirty="0" smtClean="0"/>
              <a:t> </a:t>
            </a:r>
            <a:r>
              <a:rPr lang="fi-FI" sz="2600" dirty="0" err="1" smtClean="0"/>
              <a:t>contents</a:t>
            </a:r>
            <a:r>
              <a:rPr lang="fi-FI" sz="2600" dirty="0" smtClean="0"/>
              <a:t> </a:t>
            </a:r>
          </a:p>
          <a:p>
            <a:pPr lvl="1"/>
            <a:r>
              <a:rPr lang="fi-FI" sz="2600" dirty="0" err="1" smtClean="0"/>
              <a:t>That</a:t>
            </a:r>
            <a:r>
              <a:rPr lang="fi-FI" sz="2600" dirty="0" smtClean="0"/>
              <a:t> is </a:t>
            </a:r>
            <a:r>
              <a:rPr lang="fi-FI" sz="2600" dirty="0" err="1" smtClean="0"/>
              <a:t>why</a:t>
            </a:r>
            <a:r>
              <a:rPr lang="fi-FI" sz="2600" dirty="0" smtClean="0"/>
              <a:t> </a:t>
            </a:r>
            <a:r>
              <a:rPr lang="fi-FI" sz="2600" dirty="0" err="1" smtClean="0"/>
              <a:t>especially</a:t>
            </a:r>
            <a:r>
              <a:rPr lang="fi-FI" sz="2600" dirty="0" smtClean="0"/>
              <a:t> food </a:t>
            </a:r>
            <a:r>
              <a:rPr lang="fi-FI" sz="2600" dirty="0" err="1" smtClean="0"/>
              <a:t>packages</a:t>
            </a:r>
            <a:r>
              <a:rPr lang="fi-FI" sz="2600" dirty="0" smtClean="0"/>
              <a:t> </a:t>
            </a:r>
            <a:r>
              <a:rPr lang="fi-FI" sz="2600" dirty="0" err="1" smtClean="0"/>
              <a:t>have</a:t>
            </a:r>
            <a:r>
              <a:rPr lang="fi-FI" sz="2600" dirty="0" smtClean="0"/>
              <a:t> </a:t>
            </a:r>
            <a:r>
              <a:rPr lang="fi-FI" sz="2600" dirty="0" err="1" smtClean="0"/>
              <a:t>limits</a:t>
            </a:r>
            <a:r>
              <a:rPr lang="fi-FI" sz="2600" dirty="0" smtClean="0"/>
              <a:t> for </a:t>
            </a:r>
            <a:r>
              <a:rPr lang="fi-FI" sz="2600" dirty="0" err="1" smtClean="0"/>
              <a:t>reuse</a:t>
            </a:r>
            <a:endParaRPr lang="fi-FI" sz="2600" dirty="0" smtClean="0"/>
          </a:p>
          <a:p>
            <a:pPr lvl="1"/>
            <a:r>
              <a:rPr lang="fi-FI" sz="2600" dirty="0" smtClean="0"/>
              <a:t>Total </a:t>
            </a:r>
            <a:r>
              <a:rPr lang="fi-FI" sz="2600" dirty="0" err="1" smtClean="0"/>
              <a:t>black</a:t>
            </a:r>
            <a:r>
              <a:rPr lang="fi-FI" sz="2600" dirty="0" smtClean="0"/>
              <a:t> </a:t>
            </a:r>
            <a:r>
              <a:rPr lang="fi-FI" sz="2600" dirty="0" err="1" smtClean="0"/>
              <a:t>packages</a:t>
            </a:r>
            <a:r>
              <a:rPr lang="fi-FI" sz="2600" dirty="0" smtClean="0"/>
              <a:t> </a:t>
            </a:r>
            <a:r>
              <a:rPr lang="fi-FI" sz="2600" dirty="0" err="1" smtClean="0"/>
              <a:t>are</a:t>
            </a:r>
            <a:r>
              <a:rPr lang="fi-FI" sz="2600" dirty="0" smtClean="0"/>
              <a:t> </a:t>
            </a:r>
            <a:r>
              <a:rPr lang="fi-FI" sz="2600" dirty="0" err="1" smtClean="0"/>
              <a:t>hard</a:t>
            </a:r>
            <a:r>
              <a:rPr lang="fi-FI" sz="2600" dirty="0" smtClean="0"/>
              <a:t> to </a:t>
            </a:r>
            <a:r>
              <a:rPr lang="fi-FI" sz="2600" dirty="0" err="1" smtClean="0"/>
              <a:t>identify</a:t>
            </a:r>
            <a:r>
              <a:rPr lang="fi-FI" sz="2600" dirty="0" smtClean="0"/>
              <a:t> -&gt; </a:t>
            </a:r>
            <a:r>
              <a:rPr lang="fi-FI" sz="2600" dirty="0" err="1" smtClean="0"/>
              <a:t>grey</a:t>
            </a:r>
            <a:r>
              <a:rPr lang="fi-FI" sz="2600" dirty="0" smtClean="0"/>
              <a:t> </a:t>
            </a:r>
            <a:r>
              <a:rPr lang="fi-FI" sz="2600" dirty="0" err="1" smtClean="0"/>
              <a:t>or</a:t>
            </a:r>
            <a:r>
              <a:rPr lang="fi-FI" sz="2600" dirty="0" smtClean="0"/>
              <a:t> </a:t>
            </a:r>
            <a:r>
              <a:rPr lang="fi-FI" sz="2600" dirty="0" err="1" smtClean="0"/>
              <a:t>other</a:t>
            </a:r>
            <a:r>
              <a:rPr lang="fi-FI" sz="2600" dirty="0" smtClean="0"/>
              <a:t> </a:t>
            </a:r>
            <a:r>
              <a:rPr lang="fi-FI" sz="2600" dirty="0" err="1" smtClean="0"/>
              <a:t>color</a:t>
            </a:r>
            <a:r>
              <a:rPr lang="fi-FI" sz="2600" dirty="0" smtClean="0"/>
              <a:t> </a:t>
            </a:r>
            <a:r>
              <a:rPr lang="fi-FI" sz="2600" dirty="0" err="1" smtClean="0"/>
              <a:t>instead</a:t>
            </a:r>
            <a:endParaRPr lang="fi-FI" sz="2600" dirty="0" smtClean="0"/>
          </a:p>
          <a:p>
            <a:pPr marL="457200" lvl="1" indent="0">
              <a:buNone/>
            </a:pPr>
            <a:endParaRPr lang="fi-FI" dirty="0" smtClean="0">
              <a:latin typeface="+mj-lt"/>
            </a:endParaRPr>
          </a:p>
          <a:p>
            <a:pPr marL="457200" lvl="1" indent="0">
              <a:buNone/>
            </a:pPr>
            <a:r>
              <a:rPr lang="fi-FI" dirty="0" smtClean="0">
                <a:latin typeface="+mj-lt"/>
              </a:rPr>
              <a:t>		</a:t>
            </a:r>
          </a:p>
          <a:p>
            <a:pPr marL="457200" lvl="1" indent="0">
              <a:buNone/>
            </a:pPr>
            <a:r>
              <a:rPr lang="fi-FI" dirty="0">
                <a:latin typeface="+mj-lt"/>
              </a:rPr>
              <a:t>	</a:t>
            </a:r>
            <a:r>
              <a:rPr lang="fi-FI" dirty="0" smtClean="0">
                <a:latin typeface="+mj-lt"/>
              </a:rPr>
              <a:t>	</a:t>
            </a:r>
            <a:endParaRPr lang="fi-FI" dirty="0">
              <a:latin typeface="+mj-lt"/>
            </a:endParaRPr>
          </a:p>
        </p:txBody>
      </p:sp>
      <p:sp>
        <p:nvSpPr>
          <p:cNvPr id="4" name="Footer Placeholder 3"/>
          <p:cNvSpPr>
            <a:spLocks noGrp="1"/>
          </p:cNvSpPr>
          <p:nvPr>
            <p:ph type="ftr" sz="quarter" idx="11"/>
          </p:nvPr>
        </p:nvSpPr>
        <p:spPr>
          <a:xfrm>
            <a:off x="2964402" y="5909291"/>
            <a:ext cx="6561338" cy="365125"/>
          </a:xfrm>
        </p:spPr>
        <p:txBody>
          <a:bodyPr/>
          <a:lstStyle/>
          <a:p>
            <a:pPr lvl="1"/>
            <a:r>
              <a:rPr lang="fi-FI" dirty="0" err="1"/>
              <a:t>Conclusions</a:t>
            </a:r>
            <a:r>
              <a:rPr lang="fi-FI" dirty="0"/>
              <a:t> of </a:t>
            </a:r>
            <a:r>
              <a:rPr lang="fi-FI" dirty="0" err="1"/>
              <a:t>the</a:t>
            </a:r>
            <a:r>
              <a:rPr lang="fi-FI" dirty="0"/>
              <a:t> </a:t>
            </a:r>
            <a:r>
              <a:rPr lang="fi-FI" dirty="0" err="1"/>
              <a:t>lectures</a:t>
            </a:r>
            <a:r>
              <a:rPr lang="fi-FI" dirty="0"/>
              <a:t> of </a:t>
            </a:r>
            <a:r>
              <a:rPr lang="fi-FI" dirty="0" err="1"/>
              <a:t>Chembio</a:t>
            </a:r>
            <a:r>
              <a:rPr lang="fi-FI" dirty="0"/>
              <a:t> </a:t>
            </a:r>
            <a:r>
              <a:rPr lang="fi-FI" dirty="0" err="1"/>
              <a:t>Fair</a:t>
            </a:r>
            <a:r>
              <a:rPr lang="fi-FI" dirty="0"/>
              <a:t> 28.3.2019</a:t>
            </a:r>
          </a:p>
        </p:txBody>
      </p:sp>
      <p:pic>
        <p:nvPicPr>
          <p:cNvPr id="6" name="Picture 5"/>
          <p:cNvPicPr>
            <a:picLocks noChangeAspect="1"/>
          </p:cNvPicPr>
          <p:nvPr/>
        </p:nvPicPr>
        <p:blipFill>
          <a:blip r:embed="rId2"/>
          <a:stretch>
            <a:fillRect/>
          </a:stretch>
        </p:blipFill>
        <p:spPr>
          <a:xfrm>
            <a:off x="9799577" y="269267"/>
            <a:ext cx="2225139" cy="3944790"/>
          </a:xfrm>
          <a:prstGeom prst="rect">
            <a:avLst/>
          </a:prstGeom>
        </p:spPr>
      </p:pic>
      <p:sp>
        <p:nvSpPr>
          <p:cNvPr id="7" name="Rectangle 6"/>
          <p:cNvSpPr/>
          <p:nvPr/>
        </p:nvSpPr>
        <p:spPr>
          <a:xfrm>
            <a:off x="9705309" y="4621159"/>
            <a:ext cx="5698351" cy="1477328"/>
          </a:xfrm>
          <a:prstGeom prst="rect">
            <a:avLst/>
          </a:prstGeom>
        </p:spPr>
        <p:txBody>
          <a:bodyPr wrap="square">
            <a:spAutoFit/>
          </a:bodyPr>
          <a:lstStyle/>
          <a:p>
            <a:r>
              <a:rPr lang="en-US" dirty="0"/>
              <a:t>Photo: </a:t>
            </a:r>
            <a:r>
              <a:rPr lang="en-US" dirty="0" smtClean="0"/>
              <a:t>various green packages </a:t>
            </a:r>
          </a:p>
          <a:p>
            <a:r>
              <a:rPr lang="en-US" dirty="0" smtClean="0"/>
              <a:t>with non-plastic </a:t>
            </a:r>
            <a:r>
              <a:rPr lang="en-US" dirty="0"/>
              <a:t>Bio Barrier </a:t>
            </a:r>
          </a:p>
          <a:p>
            <a:r>
              <a:rPr lang="en-US" dirty="0" err="1"/>
              <a:t>Colombier</a:t>
            </a:r>
            <a:r>
              <a:rPr lang="en-US" dirty="0"/>
              <a:t> barrier coating: </a:t>
            </a:r>
            <a:endParaRPr lang="en-US" dirty="0" smtClean="0"/>
          </a:p>
          <a:p>
            <a:r>
              <a:rPr lang="en-US" dirty="0" smtClean="0"/>
              <a:t>A </a:t>
            </a:r>
            <a:r>
              <a:rPr lang="en-US" dirty="0"/>
              <a:t>stand in </a:t>
            </a:r>
            <a:r>
              <a:rPr lang="en-US" dirty="0" err="1"/>
              <a:t>Chembio</a:t>
            </a:r>
            <a:r>
              <a:rPr lang="en-US" dirty="0"/>
              <a:t> Fair 2020. </a:t>
            </a:r>
            <a:endParaRPr lang="en-US" dirty="0" smtClean="0"/>
          </a:p>
          <a:p>
            <a:r>
              <a:rPr lang="en-US" dirty="0" smtClean="0"/>
              <a:t>Soile </a:t>
            </a:r>
            <a:r>
              <a:rPr lang="en-US" dirty="0"/>
              <a:t>Kallinen</a:t>
            </a:r>
          </a:p>
        </p:txBody>
      </p:sp>
    </p:spTree>
    <p:extLst>
      <p:ext uri="{BB962C8B-B14F-4D97-AF65-F5344CB8AC3E}">
        <p14:creationId xmlns:p14="http://schemas.microsoft.com/office/powerpoint/2010/main" val="3759998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98884" y="2404031"/>
            <a:ext cx="9158014" cy="1915204"/>
          </a:xfrm>
        </p:spPr>
        <p:txBody>
          <a:bodyPr/>
          <a:lstStyle/>
          <a:p>
            <a:pPr algn="ctr"/>
            <a:r>
              <a:rPr lang="fi-FI" dirty="0" err="1" smtClean="0"/>
              <a:t>Reusable</a:t>
            </a:r>
            <a:r>
              <a:rPr lang="fi-FI" dirty="0" smtClean="0"/>
              <a:t> </a:t>
            </a:r>
            <a:br>
              <a:rPr lang="fi-FI" dirty="0" smtClean="0"/>
            </a:br>
            <a:r>
              <a:rPr lang="fi-FI" dirty="0" smtClean="0"/>
              <a:t>transport </a:t>
            </a:r>
            <a:r>
              <a:rPr lang="fi-FI" dirty="0" err="1" smtClean="0"/>
              <a:t>packaging</a:t>
            </a:r>
            <a:endParaRPr lang="fi-FI" dirty="0"/>
          </a:p>
        </p:txBody>
      </p:sp>
    </p:spTree>
    <p:extLst>
      <p:ext uri="{BB962C8B-B14F-4D97-AF65-F5344CB8AC3E}">
        <p14:creationId xmlns:p14="http://schemas.microsoft.com/office/powerpoint/2010/main" val="4016947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815" y="142612"/>
            <a:ext cx="6737058" cy="1325563"/>
          </a:xfrm>
        </p:spPr>
        <p:txBody>
          <a:bodyPr>
            <a:normAutofit/>
          </a:bodyPr>
          <a:lstStyle/>
          <a:p>
            <a:r>
              <a:rPr lang="fi-FI" sz="3600" dirty="0" err="1" smtClean="0"/>
              <a:t>Reusable</a:t>
            </a:r>
            <a:r>
              <a:rPr lang="fi-FI" sz="3600" dirty="0" smtClean="0"/>
              <a:t> </a:t>
            </a:r>
            <a:r>
              <a:rPr lang="fi-FI" sz="3600" dirty="0" err="1" smtClean="0"/>
              <a:t>package</a:t>
            </a:r>
            <a:r>
              <a:rPr lang="fi-FI" sz="3600" dirty="0" smtClean="0"/>
              <a:t> </a:t>
            </a:r>
            <a:r>
              <a:rPr lang="fi-FI" sz="3600" dirty="0" err="1" smtClean="0"/>
              <a:t>reducing</a:t>
            </a:r>
            <a:r>
              <a:rPr lang="fi-FI" sz="3600" dirty="0" smtClean="0"/>
              <a:t> </a:t>
            </a:r>
            <a:br>
              <a:rPr lang="fi-FI" sz="3600" dirty="0" smtClean="0"/>
            </a:br>
            <a:r>
              <a:rPr lang="fi-FI" sz="3600" dirty="0" err="1" smtClean="0"/>
              <a:t>environmental</a:t>
            </a:r>
            <a:r>
              <a:rPr lang="fi-FI" sz="3600" dirty="0" smtClean="0"/>
              <a:t> </a:t>
            </a:r>
            <a:r>
              <a:rPr lang="fi-FI" sz="3600" dirty="0" err="1" smtClean="0"/>
              <a:t>impact</a:t>
            </a:r>
            <a:endParaRPr lang="fi-FI" sz="3600" dirty="0"/>
          </a:p>
        </p:txBody>
      </p:sp>
      <p:sp>
        <p:nvSpPr>
          <p:cNvPr id="3" name="Content Placeholder 2"/>
          <p:cNvSpPr>
            <a:spLocks noGrp="1"/>
          </p:cNvSpPr>
          <p:nvPr>
            <p:ph idx="1"/>
          </p:nvPr>
        </p:nvSpPr>
        <p:spPr>
          <a:xfrm>
            <a:off x="1262502" y="1468175"/>
            <a:ext cx="10515600" cy="4161289"/>
          </a:xfrm>
        </p:spPr>
        <p:txBody>
          <a:bodyPr>
            <a:normAutofit fontScale="70000" lnSpcReduction="20000"/>
          </a:bodyPr>
          <a:lstStyle/>
          <a:p>
            <a:pPr marL="0" indent="0">
              <a:buNone/>
            </a:pPr>
            <a:endParaRPr lang="en-US" dirty="0"/>
          </a:p>
          <a:p>
            <a:r>
              <a:rPr lang="en-US" dirty="0"/>
              <a:t>The reuse of industrial and transport packaging is one of the most </a:t>
            </a:r>
            <a:endParaRPr lang="en-US" dirty="0" smtClean="0"/>
          </a:p>
          <a:p>
            <a:pPr marL="0" indent="0">
              <a:buNone/>
            </a:pPr>
            <a:r>
              <a:rPr lang="en-US" dirty="0"/>
              <a:t> </a:t>
            </a:r>
            <a:r>
              <a:rPr lang="en-US" dirty="0" smtClean="0"/>
              <a:t>   environmentally </a:t>
            </a:r>
            <a:r>
              <a:rPr lang="en-US" dirty="0"/>
              <a:t>efficient practices available to businesses. </a:t>
            </a:r>
            <a:endParaRPr lang="en-US" dirty="0" smtClean="0"/>
          </a:p>
          <a:p>
            <a:r>
              <a:rPr lang="en-US" dirty="0" smtClean="0"/>
              <a:t>Industrial </a:t>
            </a:r>
            <a:r>
              <a:rPr lang="en-US" dirty="0"/>
              <a:t>and transport packaging reuse</a:t>
            </a:r>
            <a:r>
              <a:rPr lang="en-US" dirty="0" smtClean="0"/>
              <a:t>:</a:t>
            </a:r>
          </a:p>
          <a:p>
            <a:endParaRPr lang="en-US" dirty="0"/>
          </a:p>
          <a:p>
            <a:r>
              <a:rPr lang="en-US" b="1" dirty="0">
                <a:solidFill>
                  <a:schemeClr val="accent6">
                    <a:lumMod val="75000"/>
                  </a:schemeClr>
                </a:solidFill>
              </a:rPr>
              <a:t>Reduces energy consumption</a:t>
            </a:r>
            <a:r>
              <a:rPr lang="en-US" dirty="0"/>
              <a:t>. Reuse saves energy by reducing raw material acquisition requirements, limiting production of new </a:t>
            </a:r>
            <a:r>
              <a:rPr lang="en-US" dirty="0" err="1"/>
              <a:t>packagings</a:t>
            </a:r>
            <a:r>
              <a:rPr lang="en-US" dirty="0"/>
              <a:t> and eliminating much of the transportation-related impacts associated with each of these functions.</a:t>
            </a:r>
          </a:p>
          <a:p>
            <a:r>
              <a:rPr lang="en-US" b="1" dirty="0">
                <a:solidFill>
                  <a:schemeClr val="accent6">
                    <a:lumMod val="75000"/>
                  </a:schemeClr>
                </a:solidFill>
              </a:rPr>
              <a:t>Reduces solid waste production</a:t>
            </a:r>
            <a:r>
              <a:rPr lang="en-US" dirty="0"/>
              <a:t>. Solid wastes are generated during each phase of the production process, from the extraction of raw materials to the fabrication of new </a:t>
            </a:r>
            <a:r>
              <a:rPr lang="en-US" dirty="0" err="1"/>
              <a:t>packagings</a:t>
            </a:r>
            <a:r>
              <a:rPr lang="en-US" dirty="0"/>
              <a:t>. Most of these wastes are reduced or eliminated when industrial </a:t>
            </a:r>
            <a:r>
              <a:rPr lang="en-US" dirty="0" err="1"/>
              <a:t>packagings</a:t>
            </a:r>
            <a:r>
              <a:rPr lang="en-US" dirty="0"/>
              <a:t> are reused.</a:t>
            </a:r>
          </a:p>
          <a:p>
            <a:r>
              <a:rPr lang="en-US" b="1" dirty="0">
                <a:solidFill>
                  <a:schemeClr val="accent6">
                    <a:lumMod val="75000"/>
                  </a:schemeClr>
                </a:solidFill>
              </a:rPr>
              <a:t>Reduces atmospheric and waterborne emissions</a:t>
            </a:r>
            <a:r>
              <a:rPr lang="en-US" dirty="0"/>
              <a:t>. Atmospheric and waterborne wastes are generated as part of the production process. Significant portions of such wastes are eliminated by packaging reuse.</a:t>
            </a:r>
            <a:endParaRPr lang="fi-FI" dirty="0"/>
          </a:p>
        </p:txBody>
      </p:sp>
      <p:sp>
        <p:nvSpPr>
          <p:cNvPr id="4" name="Footer Placeholder 3"/>
          <p:cNvSpPr>
            <a:spLocks noGrp="1"/>
          </p:cNvSpPr>
          <p:nvPr>
            <p:ph type="ftr" sz="quarter" idx="11"/>
          </p:nvPr>
        </p:nvSpPr>
        <p:spPr>
          <a:xfrm>
            <a:off x="2721528" y="5804351"/>
            <a:ext cx="6388915" cy="571282"/>
          </a:xfrm>
        </p:spPr>
        <p:txBody>
          <a:bodyPr/>
          <a:lstStyle/>
          <a:p>
            <a:r>
              <a:rPr lang="fi-FI" sz="1800" dirty="0">
                <a:solidFill>
                  <a:schemeClr val="tx1"/>
                </a:solidFill>
              </a:rPr>
              <a:t>https://www.reusablepackaging.org/sustainability/</a:t>
            </a:r>
          </a:p>
        </p:txBody>
      </p:sp>
      <p:pic>
        <p:nvPicPr>
          <p:cNvPr id="5" name="Picture 4"/>
          <p:cNvPicPr>
            <a:picLocks noChangeAspect="1"/>
          </p:cNvPicPr>
          <p:nvPr/>
        </p:nvPicPr>
        <p:blipFill>
          <a:blip r:embed="rId2"/>
          <a:stretch>
            <a:fillRect/>
          </a:stretch>
        </p:blipFill>
        <p:spPr>
          <a:xfrm>
            <a:off x="9886008" y="142612"/>
            <a:ext cx="1542596" cy="2058148"/>
          </a:xfrm>
          <a:prstGeom prst="rect">
            <a:avLst/>
          </a:prstGeom>
        </p:spPr>
      </p:pic>
      <p:sp>
        <p:nvSpPr>
          <p:cNvPr id="6" name="TextBox 5"/>
          <p:cNvSpPr txBox="1"/>
          <p:nvPr/>
        </p:nvSpPr>
        <p:spPr>
          <a:xfrm>
            <a:off x="9414337" y="2200760"/>
            <a:ext cx="2777663" cy="923330"/>
          </a:xfrm>
          <a:prstGeom prst="rect">
            <a:avLst/>
          </a:prstGeom>
          <a:noFill/>
        </p:spPr>
        <p:txBody>
          <a:bodyPr wrap="square" rtlCol="0">
            <a:spAutoFit/>
          </a:bodyPr>
          <a:lstStyle/>
          <a:p>
            <a:r>
              <a:rPr lang="fi-FI" dirty="0" smtClean="0"/>
              <a:t>Photo: </a:t>
            </a:r>
            <a:r>
              <a:rPr lang="fi-FI" dirty="0" err="1" smtClean="0"/>
              <a:t>Reusable</a:t>
            </a:r>
            <a:r>
              <a:rPr lang="fi-FI" dirty="0" smtClean="0"/>
              <a:t> transport </a:t>
            </a:r>
            <a:r>
              <a:rPr lang="fi-FI" dirty="0" err="1" smtClean="0"/>
              <a:t>package</a:t>
            </a:r>
            <a:r>
              <a:rPr lang="fi-FI" dirty="0" smtClean="0"/>
              <a:t> for </a:t>
            </a:r>
            <a:r>
              <a:rPr lang="fi-FI" dirty="0" err="1" smtClean="0"/>
              <a:t>eggs</a:t>
            </a:r>
            <a:r>
              <a:rPr lang="fi-FI" dirty="0"/>
              <a:t>.</a:t>
            </a:r>
            <a:endParaRPr lang="fi-FI" dirty="0" smtClean="0"/>
          </a:p>
          <a:p>
            <a:r>
              <a:rPr lang="fi-FI" dirty="0" smtClean="0"/>
              <a:t>Soile Kallinen</a:t>
            </a:r>
          </a:p>
        </p:txBody>
      </p:sp>
    </p:spTree>
    <p:extLst>
      <p:ext uri="{BB962C8B-B14F-4D97-AF65-F5344CB8AC3E}">
        <p14:creationId xmlns:p14="http://schemas.microsoft.com/office/powerpoint/2010/main" val="24767213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26" y="-79491"/>
            <a:ext cx="10515600" cy="1325563"/>
          </a:xfrm>
        </p:spPr>
        <p:txBody>
          <a:bodyPr>
            <a:normAutofit/>
          </a:bodyPr>
          <a:lstStyle/>
          <a:p>
            <a:r>
              <a:rPr lang="fi-FI" sz="3600" dirty="0" err="1" smtClean="0"/>
              <a:t>Reusable</a:t>
            </a:r>
            <a:r>
              <a:rPr lang="fi-FI" sz="3600" dirty="0" smtClean="0"/>
              <a:t> transport </a:t>
            </a:r>
            <a:r>
              <a:rPr lang="fi-FI" sz="3600" dirty="0" err="1" smtClean="0"/>
              <a:t>package</a:t>
            </a:r>
            <a:endParaRPr lang="fi-FI" sz="3600" dirty="0"/>
          </a:p>
        </p:txBody>
      </p:sp>
      <p:sp>
        <p:nvSpPr>
          <p:cNvPr id="3" name="Content Placeholder 2"/>
          <p:cNvSpPr>
            <a:spLocks noGrp="1"/>
          </p:cNvSpPr>
          <p:nvPr>
            <p:ph idx="1"/>
          </p:nvPr>
        </p:nvSpPr>
        <p:spPr>
          <a:xfrm>
            <a:off x="1123426" y="1246072"/>
            <a:ext cx="10515600" cy="4161289"/>
          </a:xfrm>
        </p:spPr>
        <p:txBody>
          <a:bodyPr>
            <a:noAutofit/>
          </a:bodyPr>
          <a:lstStyle/>
          <a:p>
            <a:r>
              <a:rPr lang="en-US" sz="2000" dirty="0"/>
              <a:t>Reusable transport packaging generally </a:t>
            </a:r>
            <a:r>
              <a:rPr lang="en-US" sz="2000" b="1" dirty="0" smtClean="0">
                <a:solidFill>
                  <a:schemeClr val="accent6">
                    <a:lumMod val="75000"/>
                  </a:schemeClr>
                </a:solidFill>
              </a:rPr>
              <a:t>includes</a:t>
            </a:r>
            <a:r>
              <a:rPr lang="en-US" sz="2000" dirty="0" smtClean="0"/>
              <a:t>:</a:t>
            </a:r>
          </a:p>
          <a:p>
            <a:pPr lvl="1"/>
            <a:r>
              <a:rPr lang="en-US" sz="2000" dirty="0" smtClean="0"/>
              <a:t>pallets</a:t>
            </a:r>
            <a:r>
              <a:rPr lang="en-US" sz="2000" dirty="0"/>
              <a:t>, bins, tanks, intermediate bulk containers (IBCs), reusable plastic containers (RPCs) and other hand-held containers and totes, trays and dunnage </a:t>
            </a:r>
            <a:endParaRPr lang="en-US" sz="2000" dirty="0" smtClean="0"/>
          </a:p>
          <a:p>
            <a:r>
              <a:rPr lang="en-US" sz="2000" dirty="0" smtClean="0"/>
              <a:t>Reusable </a:t>
            </a:r>
            <a:r>
              <a:rPr lang="en-US" sz="2000" dirty="0"/>
              <a:t>package moves products efficiently and safely through supply chains</a:t>
            </a:r>
            <a:r>
              <a:rPr lang="en-US" sz="2000" dirty="0" smtClean="0"/>
              <a:t>.</a:t>
            </a:r>
          </a:p>
          <a:p>
            <a:r>
              <a:rPr lang="en-US" sz="2000" dirty="0" smtClean="0"/>
              <a:t>Packages are designed </a:t>
            </a:r>
            <a:r>
              <a:rPr lang="en-US" sz="2000" dirty="0"/>
              <a:t>for </a:t>
            </a:r>
            <a:r>
              <a:rPr lang="en-US" sz="2000" b="1" dirty="0">
                <a:solidFill>
                  <a:schemeClr val="accent6">
                    <a:lumMod val="75000"/>
                  </a:schemeClr>
                </a:solidFill>
              </a:rPr>
              <a:t>lasting use </a:t>
            </a:r>
            <a:r>
              <a:rPr lang="en-US" sz="2000" dirty="0"/>
              <a:t>in a system that ensures their effective recovery and return for continuous purpose.  </a:t>
            </a:r>
            <a:endParaRPr lang="en-US" sz="2000" dirty="0" smtClean="0"/>
          </a:p>
          <a:p>
            <a:r>
              <a:rPr lang="en-US" sz="2000" dirty="0" smtClean="0"/>
              <a:t>Typical </a:t>
            </a:r>
            <a:r>
              <a:rPr lang="en-US" sz="2000" b="1" dirty="0">
                <a:solidFill>
                  <a:schemeClr val="accent6">
                    <a:lumMod val="75000"/>
                  </a:schemeClr>
                </a:solidFill>
              </a:rPr>
              <a:t>uses</a:t>
            </a:r>
            <a:r>
              <a:rPr lang="en-US" sz="2000" dirty="0"/>
              <a:t> involve the transport of raw materials, commodities, ingredients or parts to facilities for the manufacture or processing of goods, and then for the shipment of finished goods to distribution centers or warehouses in route to commercial markets such as wholesale or retail outlets.  </a:t>
            </a:r>
            <a:endParaRPr lang="en-US" sz="2000" dirty="0" smtClean="0"/>
          </a:p>
          <a:p>
            <a:r>
              <a:rPr lang="en-US" sz="2000" dirty="0" smtClean="0"/>
              <a:t>Reusable </a:t>
            </a:r>
            <a:r>
              <a:rPr lang="en-US" sz="2000" dirty="0"/>
              <a:t>transport packaging products are largely </a:t>
            </a:r>
            <a:r>
              <a:rPr lang="en-US" sz="2000" b="1" dirty="0">
                <a:solidFill>
                  <a:schemeClr val="accent6">
                    <a:lumMod val="75000"/>
                  </a:schemeClr>
                </a:solidFill>
              </a:rPr>
              <a:t>designed for business-to-business </a:t>
            </a:r>
            <a:r>
              <a:rPr lang="en-US" sz="2000" dirty="0"/>
              <a:t>applications, although the growth of </a:t>
            </a:r>
            <a:r>
              <a:rPr lang="en-US" sz="2000" b="1" dirty="0">
                <a:solidFill>
                  <a:schemeClr val="accent6">
                    <a:lumMod val="75000"/>
                  </a:schemeClr>
                </a:solidFill>
              </a:rPr>
              <a:t>e-commerce and home delivery </a:t>
            </a:r>
            <a:r>
              <a:rPr lang="en-US" sz="2000" dirty="0"/>
              <a:t>applications is opening opportunities for the effective use of reusable packaging for transporting merchandise to households.</a:t>
            </a:r>
            <a:endParaRPr lang="fi-FI" sz="2000" dirty="0"/>
          </a:p>
        </p:txBody>
      </p:sp>
      <p:sp>
        <p:nvSpPr>
          <p:cNvPr id="4" name="Footer Placeholder 3"/>
          <p:cNvSpPr>
            <a:spLocks noGrp="1"/>
          </p:cNvSpPr>
          <p:nvPr>
            <p:ph type="ftr" sz="quarter" idx="11"/>
          </p:nvPr>
        </p:nvSpPr>
        <p:spPr>
          <a:xfrm>
            <a:off x="3090294" y="6121851"/>
            <a:ext cx="6011411" cy="365125"/>
          </a:xfrm>
        </p:spPr>
        <p:txBody>
          <a:bodyPr/>
          <a:lstStyle/>
          <a:p>
            <a:r>
              <a:rPr lang="fi-FI" sz="1800" dirty="0">
                <a:solidFill>
                  <a:schemeClr val="tx1"/>
                </a:solidFill>
              </a:rPr>
              <a:t>https://www.reusables.org/what-is-reusable-packaging/</a:t>
            </a:r>
          </a:p>
        </p:txBody>
      </p:sp>
    </p:spTree>
    <p:extLst>
      <p:ext uri="{BB962C8B-B14F-4D97-AF65-F5344CB8AC3E}">
        <p14:creationId xmlns:p14="http://schemas.microsoft.com/office/powerpoint/2010/main" val="2699870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456" y="230188"/>
            <a:ext cx="10515600" cy="1325563"/>
          </a:xfrm>
        </p:spPr>
        <p:txBody>
          <a:bodyPr>
            <a:normAutofit/>
          </a:bodyPr>
          <a:lstStyle/>
          <a:p>
            <a:r>
              <a:rPr lang="fi-FI" sz="3600" dirty="0" err="1" smtClean="0"/>
              <a:t>Reusable</a:t>
            </a:r>
            <a:r>
              <a:rPr lang="fi-FI" sz="3600" dirty="0" smtClean="0"/>
              <a:t> transport </a:t>
            </a:r>
            <a:r>
              <a:rPr lang="fi-FI" sz="3600" dirty="0" err="1" smtClean="0"/>
              <a:t>package</a:t>
            </a:r>
            <a:endParaRPr lang="fi-FI" sz="3600" dirty="0"/>
          </a:p>
        </p:txBody>
      </p:sp>
      <p:sp>
        <p:nvSpPr>
          <p:cNvPr id="3" name="Content Placeholder 2"/>
          <p:cNvSpPr>
            <a:spLocks noGrp="1"/>
          </p:cNvSpPr>
          <p:nvPr>
            <p:ph idx="1"/>
          </p:nvPr>
        </p:nvSpPr>
        <p:spPr>
          <a:xfrm>
            <a:off x="839102" y="1421751"/>
            <a:ext cx="10595994" cy="4055771"/>
          </a:xfrm>
        </p:spPr>
        <p:txBody>
          <a:bodyPr>
            <a:normAutofit/>
          </a:bodyPr>
          <a:lstStyle/>
          <a:p>
            <a:pPr>
              <a:spcBef>
                <a:spcPts val="0"/>
              </a:spcBef>
            </a:pPr>
            <a:r>
              <a:rPr lang="en-US" sz="2400" dirty="0"/>
              <a:t>Reusable transport packaging is constructed of </a:t>
            </a:r>
            <a:r>
              <a:rPr lang="en-US" sz="2400" b="1" dirty="0">
                <a:solidFill>
                  <a:schemeClr val="accent6">
                    <a:lumMod val="75000"/>
                  </a:schemeClr>
                </a:solidFill>
              </a:rPr>
              <a:t>durable materials </a:t>
            </a:r>
            <a:endParaRPr lang="en-US" sz="2400" b="1" dirty="0" smtClean="0">
              <a:solidFill>
                <a:schemeClr val="accent6">
                  <a:lumMod val="75000"/>
                </a:schemeClr>
              </a:solidFill>
            </a:endParaRPr>
          </a:p>
          <a:p>
            <a:pPr marL="0" indent="0">
              <a:spcBef>
                <a:spcPts val="0"/>
              </a:spcBef>
              <a:buNone/>
            </a:pPr>
            <a:r>
              <a:rPr lang="en-US" sz="2400" b="1" dirty="0">
                <a:solidFill>
                  <a:schemeClr val="accent6">
                    <a:lumMod val="75000"/>
                  </a:schemeClr>
                </a:solidFill>
              </a:rPr>
              <a:t> </a:t>
            </a:r>
            <a:r>
              <a:rPr lang="en-US" sz="2400" b="1" dirty="0" smtClean="0">
                <a:solidFill>
                  <a:schemeClr val="accent6">
                    <a:lumMod val="75000"/>
                  </a:schemeClr>
                </a:solidFill>
              </a:rPr>
              <a:t>  </a:t>
            </a:r>
            <a:r>
              <a:rPr lang="en-US" sz="2400" dirty="0" smtClean="0"/>
              <a:t>such </a:t>
            </a:r>
            <a:r>
              <a:rPr lang="en-US" sz="2400" dirty="0"/>
              <a:t>as metal, plastic or wood and is designed to achieve </a:t>
            </a:r>
            <a:endParaRPr lang="en-US" sz="2400" dirty="0" smtClean="0"/>
          </a:p>
          <a:p>
            <a:pPr marL="0" indent="0">
              <a:spcBef>
                <a:spcPts val="0"/>
              </a:spcBef>
              <a:buNone/>
            </a:pPr>
            <a:r>
              <a:rPr lang="en-US" sz="2400" b="1" dirty="0">
                <a:solidFill>
                  <a:schemeClr val="accent6">
                    <a:lumMod val="75000"/>
                  </a:schemeClr>
                </a:solidFill>
              </a:rPr>
              <a:t> </a:t>
            </a:r>
            <a:r>
              <a:rPr lang="en-US" sz="2400" b="1" dirty="0" smtClean="0">
                <a:solidFill>
                  <a:schemeClr val="accent6">
                    <a:lumMod val="75000"/>
                  </a:schemeClr>
                </a:solidFill>
              </a:rPr>
              <a:t>  multiple </a:t>
            </a:r>
            <a:r>
              <a:rPr lang="en-US" sz="2400" b="1" dirty="0">
                <a:solidFill>
                  <a:schemeClr val="accent6">
                    <a:lumMod val="75000"/>
                  </a:schemeClr>
                </a:solidFill>
              </a:rPr>
              <a:t>uses </a:t>
            </a:r>
            <a:r>
              <a:rPr lang="en-US" sz="2400" dirty="0"/>
              <a:t>through rigorous operations and logistics systems. </a:t>
            </a:r>
            <a:endParaRPr lang="en-US" sz="2400" dirty="0" smtClean="0"/>
          </a:p>
          <a:p>
            <a:endParaRPr lang="en-US" sz="2400" dirty="0" smtClean="0"/>
          </a:p>
          <a:p>
            <a:pPr>
              <a:spcBef>
                <a:spcPts val="0"/>
              </a:spcBef>
            </a:pPr>
            <a:r>
              <a:rPr lang="en-US" sz="2400" dirty="0" smtClean="0"/>
              <a:t>Reusable </a:t>
            </a:r>
            <a:r>
              <a:rPr lang="en-US" sz="2400" dirty="0"/>
              <a:t>transport packaging is composed of </a:t>
            </a:r>
            <a:r>
              <a:rPr lang="en-US" sz="2400" b="1" dirty="0">
                <a:solidFill>
                  <a:schemeClr val="accent6">
                    <a:lumMod val="75000"/>
                  </a:schemeClr>
                </a:solidFill>
              </a:rPr>
              <a:t>recyclable materials </a:t>
            </a:r>
            <a:endParaRPr lang="en-US" sz="2400" b="1" dirty="0" smtClean="0">
              <a:solidFill>
                <a:schemeClr val="accent6">
                  <a:lumMod val="75000"/>
                </a:schemeClr>
              </a:solidFill>
            </a:endParaRPr>
          </a:p>
          <a:p>
            <a:pPr marL="0" indent="0">
              <a:spcBef>
                <a:spcPts val="0"/>
              </a:spcBef>
              <a:buNone/>
            </a:pPr>
            <a:r>
              <a:rPr lang="en-US" sz="2400" b="1" dirty="0">
                <a:solidFill>
                  <a:schemeClr val="accent6">
                    <a:lumMod val="75000"/>
                  </a:schemeClr>
                </a:solidFill>
              </a:rPr>
              <a:t> </a:t>
            </a:r>
            <a:r>
              <a:rPr lang="en-US" sz="2400" b="1" dirty="0" smtClean="0">
                <a:solidFill>
                  <a:schemeClr val="accent6">
                    <a:lumMod val="75000"/>
                  </a:schemeClr>
                </a:solidFill>
              </a:rPr>
              <a:t>  </a:t>
            </a:r>
            <a:r>
              <a:rPr lang="en-US" sz="2400" dirty="0" smtClean="0"/>
              <a:t>that </a:t>
            </a:r>
            <a:r>
              <a:rPr lang="en-US" sz="2400" dirty="0"/>
              <a:t>can be </a:t>
            </a:r>
            <a:r>
              <a:rPr lang="en-US" sz="2400" b="1" dirty="0">
                <a:solidFill>
                  <a:schemeClr val="accent6">
                    <a:lumMod val="75000"/>
                  </a:schemeClr>
                </a:solidFill>
              </a:rPr>
              <a:t>recovered, refurbished or re-manufactured</a:t>
            </a:r>
            <a:r>
              <a:rPr lang="en-US" sz="2400" dirty="0"/>
              <a:t>.  </a:t>
            </a:r>
            <a:endParaRPr lang="en-US" sz="2400" dirty="0" smtClean="0"/>
          </a:p>
          <a:p>
            <a:endParaRPr lang="en-US" sz="2400" dirty="0" smtClean="0"/>
          </a:p>
          <a:p>
            <a:r>
              <a:rPr lang="en-US" sz="2400" dirty="0" smtClean="0"/>
              <a:t>The </a:t>
            </a:r>
            <a:r>
              <a:rPr lang="en-US" sz="2400" dirty="0"/>
              <a:t>contrast to reusable packaging is single-use or one-way packaging, such as a corrugated box, which is design for one-time use before it is disposed and recycled or </a:t>
            </a:r>
            <a:r>
              <a:rPr lang="en-US" sz="2400" dirty="0" smtClean="0"/>
              <a:t>land-filled.</a:t>
            </a:r>
            <a:endParaRPr lang="fi-FI" sz="2400" dirty="0"/>
          </a:p>
        </p:txBody>
      </p:sp>
      <p:sp>
        <p:nvSpPr>
          <p:cNvPr id="4" name="Footer Placeholder 3"/>
          <p:cNvSpPr>
            <a:spLocks noGrp="1"/>
          </p:cNvSpPr>
          <p:nvPr>
            <p:ph type="ftr" sz="quarter" idx="11"/>
          </p:nvPr>
        </p:nvSpPr>
        <p:spPr>
          <a:xfrm>
            <a:off x="2922865" y="6121851"/>
            <a:ext cx="6221136" cy="434632"/>
          </a:xfrm>
        </p:spPr>
        <p:txBody>
          <a:bodyPr/>
          <a:lstStyle/>
          <a:p>
            <a:r>
              <a:rPr lang="fi-FI" sz="1800" dirty="0">
                <a:solidFill>
                  <a:schemeClr val="tx1"/>
                </a:solidFill>
              </a:rPr>
              <a:t>https://www.reusables.org/what-is-reusable-packaging/</a:t>
            </a:r>
          </a:p>
          <a:p>
            <a:endParaRPr lang="fi-FI"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150" y="137277"/>
            <a:ext cx="2300670" cy="3067561"/>
          </a:xfrm>
          <a:prstGeom prst="rect">
            <a:avLst/>
          </a:prstGeom>
        </p:spPr>
      </p:pic>
      <p:sp>
        <p:nvSpPr>
          <p:cNvPr id="6" name="TextBox 5"/>
          <p:cNvSpPr txBox="1"/>
          <p:nvPr/>
        </p:nvSpPr>
        <p:spPr>
          <a:xfrm>
            <a:off x="9655347" y="3203837"/>
            <a:ext cx="2494626" cy="923330"/>
          </a:xfrm>
          <a:prstGeom prst="rect">
            <a:avLst/>
          </a:prstGeom>
          <a:noFill/>
        </p:spPr>
        <p:txBody>
          <a:bodyPr wrap="square" rtlCol="0">
            <a:spAutoFit/>
          </a:bodyPr>
          <a:lstStyle/>
          <a:p>
            <a:r>
              <a:rPr lang="fi-FI" dirty="0"/>
              <a:t>Photo: </a:t>
            </a:r>
            <a:r>
              <a:rPr lang="fi-FI" dirty="0" err="1" smtClean="0"/>
              <a:t>Metal</a:t>
            </a:r>
            <a:r>
              <a:rPr lang="fi-FI" dirty="0" smtClean="0"/>
              <a:t> </a:t>
            </a:r>
            <a:r>
              <a:rPr lang="fi-FI" dirty="0" err="1" smtClean="0"/>
              <a:t>roller</a:t>
            </a:r>
            <a:r>
              <a:rPr lang="fi-FI" dirty="0" smtClean="0"/>
              <a:t> </a:t>
            </a:r>
            <a:r>
              <a:rPr lang="fi-FI" dirty="0" err="1" smtClean="0"/>
              <a:t>cage</a:t>
            </a:r>
            <a:r>
              <a:rPr lang="fi-FI" dirty="0" smtClean="0"/>
              <a:t>.</a:t>
            </a:r>
          </a:p>
          <a:p>
            <a:r>
              <a:rPr lang="fi-FI" dirty="0" err="1" smtClean="0"/>
              <a:t>Signs</a:t>
            </a:r>
            <a:r>
              <a:rPr lang="fi-FI" dirty="0" smtClean="0"/>
              <a:t> of </a:t>
            </a:r>
            <a:r>
              <a:rPr lang="fi-FI" dirty="0" err="1" smtClean="0"/>
              <a:t>use</a:t>
            </a:r>
            <a:r>
              <a:rPr lang="fi-FI" dirty="0" smtClean="0"/>
              <a:t>.</a:t>
            </a:r>
            <a:endParaRPr lang="fi-FI" dirty="0"/>
          </a:p>
          <a:p>
            <a:r>
              <a:rPr lang="fi-FI" dirty="0"/>
              <a:t>Soile Kallinen</a:t>
            </a:r>
          </a:p>
        </p:txBody>
      </p:sp>
    </p:spTree>
    <p:extLst>
      <p:ext uri="{BB962C8B-B14F-4D97-AF65-F5344CB8AC3E}">
        <p14:creationId xmlns:p14="http://schemas.microsoft.com/office/powerpoint/2010/main" val="20554686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456" y="106507"/>
            <a:ext cx="10515600" cy="974148"/>
          </a:xfrm>
        </p:spPr>
        <p:txBody>
          <a:bodyPr>
            <a:normAutofit/>
          </a:bodyPr>
          <a:lstStyle/>
          <a:p>
            <a:r>
              <a:rPr lang="fi-FI" sz="3600" dirty="0" err="1" smtClean="0"/>
              <a:t>Reusable</a:t>
            </a:r>
            <a:r>
              <a:rPr lang="fi-FI" sz="3600" dirty="0" smtClean="0"/>
              <a:t> </a:t>
            </a:r>
            <a:r>
              <a:rPr lang="fi-FI" sz="3600" dirty="0" err="1" smtClean="0"/>
              <a:t>pallets</a:t>
            </a:r>
            <a:r>
              <a:rPr lang="fi-FI" sz="3600" dirty="0" smtClean="0"/>
              <a:t> and CO2 </a:t>
            </a:r>
            <a:r>
              <a:rPr lang="fi-FI" sz="3600" dirty="0" err="1" smtClean="0"/>
              <a:t>eq</a:t>
            </a:r>
            <a:r>
              <a:rPr lang="fi-FI" sz="3600" dirty="0" smtClean="0"/>
              <a:t>. </a:t>
            </a:r>
            <a:r>
              <a:rPr lang="fi-FI" sz="3600" dirty="0" err="1" smtClean="0"/>
              <a:t>emissions</a:t>
            </a:r>
            <a:r>
              <a:rPr lang="fi-FI" sz="3600" dirty="0" smtClean="0"/>
              <a:t> </a:t>
            </a:r>
            <a:endParaRPr lang="fi-FI" sz="3600" dirty="0"/>
          </a:p>
        </p:txBody>
      </p:sp>
      <p:sp>
        <p:nvSpPr>
          <p:cNvPr id="3" name="Content Placeholder 2"/>
          <p:cNvSpPr>
            <a:spLocks noGrp="1"/>
          </p:cNvSpPr>
          <p:nvPr>
            <p:ph idx="1"/>
          </p:nvPr>
        </p:nvSpPr>
        <p:spPr>
          <a:xfrm>
            <a:off x="1481458" y="942111"/>
            <a:ext cx="10165595" cy="5518726"/>
          </a:xfrm>
        </p:spPr>
        <p:txBody>
          <a:bodyPr>
            <a:normAutofit/>
          </a:bodyPr>
          <a:lstStyle/>
          <a:p>
            <a:r>
              <a:rPr lang="fi-FI" sz="2200" dirty="0" err="1" smtClean="0"/>
              <a:t>Light</a:t>
            </a:r>
            <a:r>
              <a:rPr lang="fi-FI" sz="2200" dirty="0" smtClean="0"/>
              <a:t> </a:t>
            </a:r>
            <a:r>
              <a:rPr lang="fi-FI" sz="2200" dirty="0" err="1" smtClean="0"/>
              <a:t>pallet</a:t>
            </a:r>
            <a:r>
              <a:rPr lang="fi-FI" sz="2200" dirty="0" smtClean="0"/>
              <a:t> </a:t>
            </a:r>
            <a:r>
              <a:rPr lang="fi-FI" sz="2200" dirty="0" err="1" smtClean="0"/>
              <a:t>material</a:t>
            </a:r>
            <a:r>
              <a:rPr lang="fi-FI" sz="2200" dirty="0" smtClean="0"/>
              <a:t> </a:t>
            </a:r>
            <a:r>
              <a:rPr lang="fi-FI" sz="2200" dirty="0" err="1" smtClean="0"/>
              <a:t>can</a:t>
            </a:r>
            <a:r>
              <a:rPr lang="fi-FI" sz="2200" dirty="0" smtClean="0"/>
              <a:t> </a:t>
            </a:r>
            <a:r>
              <a:rPr lang="fi-FI" sz="2200" dirty="0" err="1" smtClean="0"/>
              <a:t>reduce</a:t>
            </a:r>
            <a:r>
              <a:rPr lang="fi-FI" sz="2200" dirty="0" smtClean="0"/>
              <a:t> </a:t>
            </a:r>
            <a:r>
              <a:rPr lang="fi-FI" sz="2200" dirty="0" err="1" smtClean="0"/>
              <a:t>fuel</a:t>
            </a:r>
            <a:r>
              <a:rPr lang="fi-FI" sz="2200" dirty="0" smtClean="0"/>
              <a:t> </a:t>
            </a:r>
            <a:r>
              <a:rPr lang="fi-FI" sz="2200" dirty="0" err="1" smtClean="0"/>
              <a:t>consumption</a:t>
            </a:r>
            <a:r>
              <a:rPr lang="fi-FI" sz="2200" dirty="0" smtClean="0"/>
              <a:t>, </a:t>
            </a:r>
            <a:r>
              <a:rPr lang="fi-FI" sz="2200" dirty="0" err="1" smtClean="0"/>
              <a:t>energy</a:t>
            </a:r>
            <a:r>
              <a:rPr lang="fi-FI" sz="2200" dirty="0" smtClean="0"/>
              <a:t> and CO2 </a:t>
            </a:r>
            <a:r>
              <a:rPr lang="fi-FI" sz="2200" dirty="0" err="1" smtClean="0"/>
              <a:t>eq.emissions</a:t>
            </a:r>
            <a:endParaRPr lang="fi-FI" sz="2200" dirty="0" smtClean="0"/>
          </a:p>
          <a:p>
            <a:r>
              <a:rPr lang="fi-FI" sz="2200" dirty="0" err="1" smtClean="0"/>
              <a:t>Example</a:t>
            </a:r>
            <a:r>
              <a:rPr lang="fi-FI" sz="2200" dirty="0" smtClean="0"/>
              <a:t>: 5 </a:t>
            </a:r>
            <a:r>
              <a:rPr lang="fi-FI" sz="2200" dirty="0" err="1" smtClean="0"/>
              <a:t>pallets</a:t>
            </a:r>
            <a:r>
              <a:rPr lang="fi-FI" sz="2200" dirty="0" smtClean="0"/>
              <a:t> (</a:t>
            </a:r>
            <a:r>
              <a:rPr lang="fi-FI" sz="2200" dirty="0" err="1" smtClean="0"/>
              <a:t>without</a:t>
            </a:r>
            <a:r>
              <a:rPr lang="fi-FI" sz="2200" dirty="0" smtClean="0"/>
              <a:t> products) </a:t>
            </a:r>
            <a:r>
              <a:rPr lang="fi-FI" sz="2200" dirty="0" err="1" smtClean="0"/>
              <a:t>delivered</a:t>
            </a:r>
            <a:r>
              <a:rPr lang="fi-FI" sz="2200" dirty="0" smtClean="0"/>
              <a:t> </a:t>
            </a:r>
            <a:r>
              <a:rPr lang="fi-FI" sz="2200" dirty="0" err="1" smtClean="0"/>
              <a:t>from</a:t>
            </a:r>
            <a:r>
              <a:rPr lang="fi-FI" sz="2200" dirty="0" smtClean="0"/>
              <a:t> Helsinki to Utsjoki:</a:t>
            </a:r>
          </a:p>
          <a:p>
            <a:pPr marL="0" indent="0">
              <a:buNone/>
            </a:pPr>
            <a:endParaRPr lang="fi-FI" dirty="0" smtClean="0"/>
          </a:p>
          <a:p>
            <a:pPr marL="0" indent="0">
              <a:buNone/>
            </a:pPr>
            <a:r>
              <a:rPr lang="fi-FI" sz="2000" b="1" dirty="0" err="1" smtClean="0"/>
              <a:t>Pallet</a:t>
            </a:r>
            <a:r>
              <a:rPr lang="fi-FI" sz="2000" b="1" dirty="0" smtClean="0"/>
              <a:t> </a:t>
            </a:r>
            <a:r>
              <a:rPr lang="fi-FI" sz="2000" b="1" dirty="0" err="1" smtClean="0"/>
              <a:t>type</a:t>
            </a:r>
            <a:r>
              <a:rPr lang="fi-FI" sz="2000" b="1" dirty="0" smtClean="0"/>
              <a:t> 1200 x 800 cm	</a:t>
            </a:r>
            <a:r>
              <a:rPr lang="fi-FI" sz="2000" b="1" dirty="0" err="1" smtClean="0"/>
              <a:t>Weight</a:t>
            </a:r>
            <a:r>
              <a:rPr lang="fi-FI" sz="2000" b="1" dirty="0" smtClean="0"/>
              <a:t>	</a:t>
            </a:r>
            <a:r>
              <a:rPr lang="fi-FI" sz="2000" b="1" dirty="0" err="1" smtClean="0"/>
              <a:t>Distance</a:t>
            </a:r>
            <a:r>
              <a:rPr lang="fi-FI" sz="2000" b="1" dirty="0" smtClean="0"/>
              <a:t>		Energy </a:t>
            </a:r>
            <a:r>
              <a:rPr lang="fi-FI" sz="2000" b="1" dirty="0" err="1" smtClean="0"/>
              <a:t>usage</a:t>
            </a:r>
            <a:r>
              <a:rPr lang="fi-FI" sz="2000" b="1" dirty="0" smtClean="0"/>
              <a:t>	CO2 </a:t>
            </a:r>
            <a:r>
              <a:rPr lang="fi-FI" sz="2000" b="1" dirty="0" err="1" smtClean="0"/>
              <a:t>eq</a:t>
            </a:r>
            <a:r>
              <a:rPr lang="fi-FI" sz="2000" b="1" dirty="0" smtClean="0"/>
              <a:t>. </a:t>
            </a:r>
            <a:r>
              <a:rPr lang="fi-FI" sz="2000" b="1" dirty="0" err="1" smtClean="0"/>
              <a:t>emissions</a:t>
            </a:r>
            <a:endParaRPr lang="fi-FI" sz="2000" b="1" dirty="0" smtClean="0"/>
          </a:p>
          <a:p>
            <a:pPr marL="0" indent="0">
              <a:buNone/>
            </a:pPr>
            <a:r>
              <a:rPr lang="fi-FI" sz="2000" dirty="0" smtClean="0"/>
              <a:t>                                                 (1 </a:t>
            </a:r>
            <a:r>
              <a:rPr lang="fi-FI" sz="2000" dirty="0" err="1" smtClean="0"/>
              <a:t>pallet</a:t>
            </a:r>
            <a:r>
              <a:rPr lang="fi-FI" sz="2000" dirty="0" smtClean="0"/>
              <a:t>)</a:t>
            </a:r>
            <a:endParaRPr lang="fi-FI" sz="2000" dirty="0"/>
          </a:p>
          <a:p>
            <a:pPr marL="0" indent="0">
              <a:buNone/>
            </a:pPr>
            <a:r>
              <a:rPr lang="fi-FI" sz="2000" dirty="0" err="1" smtClean="0"/>
              <a:t>Reusable</a:t>
            </a:r>
            <a:r>
              <a:rPr lang="fi-FI" sz="2000" dirty="0" smtClean="0"/>
              <a:t> </a:t>
            </a:r>
            <a:r>
              <a:rPr lang="fi-FI" sz="2000" dirty="0" err="1"/>
              <a:t>w</a:t>
            </a:r>
            <a:r>
              <a:rPr lang="fi-FI" sz="2000" dirty="0" err="1" smtClean="0"/>
              <a:t>ooden</a:t>
            </a:r>
            <a:r>
              <a:rPr lang="fi-FI" sz="2000" dirty="0" smtClean="0"/>
              <a:t> </a:t>
            </a:r>
            <a:r>
              <a:rPr lang="fi-FI" sz="2000" dirty="0" err="1" smtClean="0"/>
              <a:t>pallet</a:t>
            </a:r>
            <a:r>
              <a:rPr lang="fi-FI" sz="2000" dirty="0" smtClean="0"/>
              <a:t>	25 </a:t>
            </a:r>
            <a:r>
              <a:rPr lang="fi-FI" sz="2000" dirty="0" err="1" smtClean="0"/>
              <a:t>kilos</a:t>
            </a:r>
            <a:r>
              <a:rPr lang="fi-FI" sz="2000" dirty="0" smtClean="0"/>
              <a:t>	1295 km		185 MJ		11,7 kg</a:t>
            </a:r>
          </a:p>
          <a:p>
            <a:pPr marL="0" indent="0">
              <a:buNone/>
            </a:pPr>
            <a:endParaRPr lang="fi-FI" sz="2000" dirty="0" smtClean="0"/>
          </a:p>
          <a:p>
            <a:pPr marL="0" indent="0">
              <a:buNone/>
            </a:pPr>
            <a:r>
              <a:rPr lang="fi-FI" sz="2000" dirty="0" err="1" smtClean="0"/>
              <a:t>Reusable</a:t>
            </a:r>
            <a:r>
              <a:rPr lang="fi-FI" sz="2000" dirty="0" smtClean="0"/>
              <a:t> </a:t>
            </a:r>
            <a:r>
              <a:rPr lang="fi-FI" sz="2000" dirty="0" err="1" smtClean="0"/>
              <a:t>pallet</a:t>
            </a:r>
            <a:r>
              <a:rPr lang="fi-FI" sz="2000" dirty="0" smtClean="0"/>
              <a:t>, </a:t>
            </a:r>
          </a:p>
          <a:p>
            <a:pPr marL="0" indent="0">
              <a:buNone/>
            </a:pPr>
            <a:r>
              <a:rPr lang="fi-FI" sz="2000" dirty="0" err="1" smtClean="0"/>
              <a:t>corrugated</a:t>
            </a:r>
            <a:r>
              <a:rPr lang="fi-FI" sz="2000" dirty="0" smtClean="0"/>
              <a:t> </a:t>
            </a:r>
            <a:r>
              <a:rPr lang="fi-FI" sz="2000" dirty="0" err="1" smtClean="0"/>
              <a:t>cardboard</a:t>
            </a:r>
            <a:r>
              <a:rPr lang="fi-FI" sz="2000" dirty="0" smtClean="0"/>
              <a:t> 	  4 </a:t>
            </a:r>
            <a:r>
              <a:rPr lang="fi-FI" sz="2000" dirty="0" err="1" smtClean="0"/>
              <a:t>kilos</a:t>
            </a:r>
            <a:r>
              <a:rPr lang="fi-FI" sz="2000" dirty="0" smtClean="0"/>
              <a:t> 	1295 km		29,5 MJ		1,9 kg</a:t>
            </a:r>
          </a:p>
          <a:p>
            <a:pPr marL="0" indent="0">
              <a:buNone/>
            </a:pPr>
            <a:endParaRPr lang="fi-FI" dirty="0"/>
          </a:p>
          <a:p>
            <a:pPr lvl="1"/>
            <a:r>
              <a:rPr lang="fi-FI" sz="2000" dirty="0" smtClean="0"/>
              <a:t>CO2 </a:t>
            </a:r>
            <a:r>
              <a:rPr lang="fi-FI" sz="2000" dirty="0" err="1" smtClean="0"/>
              <a:t>calculations</a:t>
            </a:r>
            <a:r>
              <a:rPr lang="fi-FI" sz="2000" dirty="0" smtClean="0"/>
              <a:t> </a:t>
            </a:r>
            <a:r>
              <a:rPr lang="fi-FI" sz="2000" dirty="0" err="1" smtClean="0"/>
              <a:t>based</a:t>
            </a:r>
            <a:r>
              <a:rPr lang="fi-FI" sz="2000" dirty="0" smtClean="0"/>
              <a:t> on emission </a:t>
            </a:r>
            <a:r>
              <a:rPr lang="fi-FI" sz="2000" dirty="0" err="1" smtClean="0"/>
              <a:t>calculator</a:t>
            </a:r>
            <a:r>
              <a:rPr lang="fi-FI" sz="2000" dirty="0" smtClean="0"/>
              <a:t> </a:t>
            </a:r>
          </a:p>
          <a:p>
            <a:pPr marL="0" indent="0">
              <a:buNone/>
            </a:pPr>
            <a:r>
              <a:rPr lang="fi-FI" sz="1600" dirty="0" smtClean="0"/>
              <a:t>https</a:t>
            </a:r>
            <a:r>
              <a:rPr lang="fi-FI" sz="1600" dirty="0"/>
              <a:t>://eschenker.dbschenker.com/app/nges-portal/emission-calculator/emission-  </a:t>
            </a:r>
            <a:r>
              <a:rPr lang="fi-FI" sz="1600" dirty="0" err="1" smtClean="0"/>
              <a:t>view?language_region</a:t>
            </a:r>
            <a:r>
              <a:rPr lang="fi-FI" sz="1600" dirty="0" smtClean="0"/>
              <a:t>=en-US_FI</a:t>
            </a:r>
            <a:endParaRPr lang="fi-FI" sz="1600" dirty="0"/>
          </a:p>
          <a:p>
            <a:pPr marL="0" indent="0">
              <a:buNone/>
            </a:pPr>
            <a:endParaRPr lang="fi-FI" sz="2000" dirty="0" smtClean="0"/>
          </a:p>
          <a:p>
            <a:endParaRPr lang="fi-FI" dirty="0"/>
          </a:p>
          <a:p>
            <a:pPr marL="0" indent="0">
              <a:buNone/>
            </a:pPr>
            <a:endParaRPr lang="fi-FI" dirty="0" smtClean="0"/>
          </a:p>
          <a:p>
            <a:endParaRPr lang="fi-FI" dirty="0"/>
          </a:p>
        </p:txBody>
      </p:sp>
    </p:spTree>
    <p:extLst>
      <p:ext uri="{BB962C8B-B14F-4D97-AF65-F5344CB8AC3E}">
        <p14:creationId xmlns:p14="http://schemas.microsoft.com/office/powerpoint/2010/main" val="4203187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583" y="198369"/>
            <a:ext cx="10515600" cy="1325563"/>
          </a:xfrm>
        </p:spPr>
        <p:txBody>
          <a:bodyPr>
            <a:normAutofit/>
          </a:bodyPr>
          <a:lstStyle/>
          <a:p>
            <a:r>
              <a:rPr lang="fi-FI" sz="3600" dirty="0" smtClean="0"/>
              <a:t>1. </a:t>
            </a:r>
            <a:r>
              <a:rPr lang="fi-FI" sz="3600" dirty="0" err="1" smtClean="0"/>
              <a:t>Primary</a:t>
            </a:r>
            <a:r>
              <a:rPr lang="fi-FI" sz="3600" dirty="0" smtClean="0"/>
              <a:t> </a:t>
            </a:r>
            <a:r>
              <a:rPr lang="fi-FI" sz="3600" dirty="0" err="1" smtClean="0"/>
              <a:t>package</a:t>
            </a:r>
            <a:endParaRPr lang="fi-FI" sz="3600" dirty="0"/>
          </a:p>
        </p:txBody>
      </p:sp>
      <p:sp>
        <p:nvSpPr>
          <p:cNvPr id="3" name="Content Placeholder 2"/>
          <p:cNvSpPr>
            <a:spLocks noGrp="1"/>
          </p:cNvSpPr>
          <p:nvPr>
            <p:ph idx="1"/>
          </p:nvPr>
        </p:nvSpPr>
        <p:spPr>
          <a:xfrm>
            <a:off x="1389185" y="1647030"/>
            <a:ext cx="7420707" cy="3643068"/>
          </a:xfrm>
        </p:spPr>
        <p:txBody>
          <a:bodyPr>
            <a:normAutofit fontScale="40000" lnSpcReduction="20000"/>
          </a:bodyPr>
          <a:lstStyle/>
          <a:p>
            <a:r>
              <a:rPr lang="en-US" sz="6000" dirty="0"/>
              <a:t>Sales package, </a:t>
            </a:r>
            <a:r>
              <a:rPr lang="en-US" sz="6000" dirty="0" smtClean="0"/>
              <a:t>consumer </a:t>
            </a:r>
            <a:r>
              <a:rPr lang="en-US" sz="6000" dirty="0"/>
              <a:t>package</a:t>
            </a:r>
          </a:p>
          <a:p>
            <a:endParaRPr lang="en-US" sz="6000" dirty="0" smtClean="0"/>
          </a:p>
          <a:p>
            <a:r>
              <a:rPr lang="en-US" sz="6000" dirty="0" smtClean="0"/>
              <a:t>Sales </a:t>
            </a:r>
            <a:r>
              <a:rPr lang="en-US" sz="6000" dirty="0"/>
              <a:t>packaging is intended to be used </a:t>
            </a:r>
          </a:p>
          <a:p>
            <a:pPr marL="0" indent="0">
              <a:buNone/>
            </a:pPr>
            <a:r>
              <a:rPr lang="en-US" sz="6000" dirty="0" smtClean="0"/>
              <a:t>   to pack </a:t>
            </a:r>
            <a:r>
              <a:rPr lang="en-US" sz="6000" dirty="0"/>
              <a:t>a product for sale. </a:t>
            </a:r>
            <a:endParaRPr lang="en-US" sz="6000" dirty="0" smtClean="0"/>
          </a:p>
          <a:p>
            <a:pPr marL="0" indent="0">
              <a:buNone/>
            </a:pPr>
            <a:endParaRPr lang="en-US" sz="6000" dirty="0"/>
          </a:p>
          <a:p>
            <a:r>
              <a:rPr lang="en-US" sz="6000" dirty="0" smtClean="0"/>
              <a:t>Examples: </a:t>
            </a:r>
          </a:p>
          <a:p>
            <a:pPr marL="0" indent="0">
              <a:buNone/>
            </a:pPr>
            <a:r>
              <a:rPr lang="en-US" sz="6000" dirty="0"/>
              <a:t> </a:t>
            </a:r>
            <a:r>
              <a:rPr lang="en-US" sz="6000" dirty="0" smtClean="0"/>
              <a:t> - milk </a:t>
            </a:r>
            <a:r>
              <a:rPr lang="en-US" sz="6000" dirty="0"/>
              <a:t>cartons, cereal packaging, </a:t>
            </a:r>
            <a:endParaRPr lang="en-US" sz="6000" dirty="0" smtClean="0"/>
          </a:p>
          <a:p>
            <a:pPr marL="0" indent="0">
              <a:buNone/>
            </a:pPr>
            <a:r>
              <a:rPr lang="en-US" sz="6000" dirty="0"/>
              <a:t> </a:t>
            </a:r>
            <a:r>
              <a:rPr lang="en-US" sz="6000" dirty="0" smtClean="0"/>
              <a:t>   detergent </a:t>
            </a:r>
            <a:r>
              <a:rPr lang="en-US" sz="6000" dirty="0"/>
              <a:t>bottles</a:t>
            </a:r>
            <a:r>
              <a:rPr lang="en-US" sz="6000" dirty="0" smtClean="0"/>
              <a:t>,</a:t>
            </a:r>
          </a:p>
          <a:p>
            <a:pPr marL="0" indent="0">
              <a:buNone/>
            </a:pPr>
            <a:r>
              <a:rPr lang="en-US" sz="6000" dirty="0" smtClean="0"/>
              <a:t>   food </a:t>
            </a:r>
            <a:r>
              <a:rPr lang="en-US" sz="6000" dirty="0"/>
              <a:t>cans, </a:t>
            </a:r>
            <a:r>
              <a:rPr lang="en-US" sz="6000" dirty="0" smtClean="0"/>
              <a:t>paint pots </a:t>
            </a:r>
            <a:r>
              <a:rPr lang="en-US" sz="6000" dirty="0"/>
              <a:t>and food </a:t>
            </a:r>
            <a:r>
              <a:rPr lang="en-US" sz="6000" dirty="0" smtClean="0"/>
              <a:t>tins</a:t>
            </a:r>
            <a:r>
              <a:rPr lang="en-US" sz="6000" dirty="0"/>
              <a:t> </a:t>
            </a:r>
            <a:endParaRPr lang="en-US" sz="6000" dirty="0" smtClean="0"/>
          </a:p>
          <a:p>
            <a:endParaRPr lang="en-US" dirty="0" smtClean="0">
              <a:latin typeface="+mj-lt"/>
            </a:endParaRPr>
          </a:p>
          <a:p>
            <a:pPr marL="0" indent="0">
              <a:buNone/>
            </a:pPr>
            <a:endParaRPr lang="en-US" sz="6400" dirty="0">
              <a:latin typeface="+mj-lt"/>
            </a:endParaRPr>
          </a:p>
          <a:p>
            <a:pPr lvl="7"/>
            <a:endParaRPr lang="en-US" dirty="0" smtClean="0"/>
          </a:p>
        </p:txBody>
      </p:sp>
      <p:sp>
        <p:nvSpPr>
          <p:cNvPr id="4" name="Footer Placeholder 3"/>
          <p:cNvSpPr>
            <a:spLocks noGrp="1"/>
          </p:cNvSpPr>
          <p:nvPr>
            <p:ph type="ftr" sz="quarter" idx="11"/>
          </p:nvPr>
        </p:nvSpPr>
        <p:spPr>
          <a:xfrm>
            <a:off x="2185060" y="6144546"/>
            <a:ext cx="4114800" cy="365125"/>
          </a:xfrm>
        </p:spPr>
        <p:txBody>
          <a:bodyPr/>
          <a:lstStyle/>
          <a:p>
            <a:r>
              <a:rPr lang="en-US" sz="1600" dirty="0">
                <a:solidFill>
                  <a:schemeClr val="tx1"/>
                </a:solidFill>
              </a:rPr>
              <a:t>https://rinkiin.fi/for-firms/packaging-statistics/</a:t>
            </a:r>
          </a:p>
          <a:p>
            <a:endParaRPr lang="fi-FI" dirty="0"/>
          </a:p>
        </p:txBody>
      </p:sp>
      <p:sp>
        <p:nvSpPr>
          <p:cNvPr id="6" name="TextBox 5"/>
          <p:cNvSpPr txBox="1"/>
          <p:nvPr/>
        </p:nvSpPr>
        <p:spPr>
          <a:xfrm>
            <a:off x="7824850" y="5032343"/>
            <a:ext cx="3714007" cy="1477328"/>
          </a:xfrm>
          <a:prstGeom prst="rect">
            <a:avLst/>
          </a:prstGeom>
          <a:noFill/>
        </p:spPr>
        <p:txBody>
          <a:bodyPr wrap="square" rtlCol="0">
            <a:spAutoFit/>
          </a:bodyPr>
          <a:lstStyle/>
          <a:p>
            <a:r>
              <a:rPr lang="fi-FI" dirty="0" smtClean="0"/>
              <a:t>Photo: </a:t>
            </a:r>
            <a:r>
              <a:rPr lang="fi-FI" dirty="0" err="1" smtClean="0"/>
              <a:t>Sulapac</a:t>
            </a:r>
            <a:r>
              <a:rPr lang="fi-FI" dirty="0" smtClean="0"/>
              <a:t> </a:t>
            </a:r>
            <a:r>
              <a:rPr lang="fi-FI" dirty="0" err="1" smtClean="0"/>
              <a:t>cosmetics</a:t>
            </a:r>
            <a:r>
              <a:rPr lang="fi-FI" dirty="0" smtClean="0"/>
              <a:t>  </a:t>
            </a:r>
            <a:r>
              <a:rPr lang="fi-FI" dirty="0" err="1" smtClean="0"/>
              <a:t>package</a:t>
            </a:r>
            <a:r>
              <a:rPr lang="fi-FI" dirty="0" smtClean="0"/>
              <a:t> is </a:t>
            </a:r>
            <a:r>
              <a:rPr lang="fi-FI" dirty="0" err="1" smtClean="0"/>
              <a:t>fully</a:t>
            </a:r>
            <a:r>
              <a:rPr lang="fi-FI" dirty="0" smtClean="0"/>
              <a:t> </a:t>
            </a:r>
            <a:r>
              <a:rPr lang="fi-FI" dirty="0" err="1" smtClean="0"/>
              <a:t>biodegradable</a:t>
            </a:r>
            <a:r>
              <a:rPr lang="fi-FI" dirty="0"/>
              <a:t> </a:t>
            </a:r>
            <a:r>
              <a:rPr lang="fi-FI" dirty="0" smtClean="0"/>
              <a:t>and made of </a:t>
            </a:r>
          </a:p>
          <a:p>
            <a:r>
              <a:rPr lang="fi-FI" dirty="0" err="1" smtClean="0"/>
              <a:t>wooden</a:t>
            </a:r>
            <a:r>
              <a:rPr lang="fi-FI" dirty="0" smtClean="0"/>
              <a:t> </a:t>
            </a:r>
            <a:r>
              <a:rPr lang="fi-FI" dirty="0" err="1" smtClean="0"/>
              <a:t>fibre</a:t>
            </a:r>
            <a:r>
              <a:rPr lang="fi-FI" dirty="0" smtClean="0"/>
              <a:t> and </a:t>
            </a:r>
            <a:r>
              <a:rPr lang="fi-FI" dirty="0" err="1" smtClean="0"/>
              <a:t>biocomposite</a:t>
            </a:r>
            <a:r>
              <a:rPr lang="fi-FI" dirty="0" smtClean="0"/>
              <a:t> </a:t>
            </a:r>
            <a:r>
              <a:rPr lang="fi-FI" dirty="0" err="1" smtClean="0"/>
              <a:t>material</a:t>
            </a:r>
            <a:r>
              <a:rPr lang="fi-FI" dirty="0" smtClean="0"/>
              <a:t>.</a:t>
            </a:r>
          </a:p>
          <a:p>
            <a:r>
              <a:rPr lang="fi-FI" dirty="0" smtClean="0"/>
              <a:t>Annemari Sinikorpi JAMK</a:t>
            </a:r>
          </a:p>
        </p:txBody>
      </p:sp>
      <p:pic>
        <p:nvPicPr>
          <p:cNvPr id="5" name="Picture 4"/>
          <p:cNvPicPr>
            <a:picLocks noChangeAspect="1"/>
          </p:cNvPicPr>
          <p:nvPr/>
        </p:nvPicPr>
        <p:blipFill>
          <a:blip r:embed="rId3"/>
          <a:stretch>
            <a:fillRect/>
          </a:stretch>
        </p:blipFill>
        <p:spPr>
          <a:xfrm>
            <a:off x="7947446" y="151424"/>
            <a:ext cx="3340099" cy="4819370"/>
          </a:xfrm>
          <a:prstGeom prst="rect">
            <a:avLst/>
          </a:prstGeom>
        </p:spPr>
      </p:pic>
    </p:spTree>
    <p:extLst>
      <p:ext uri="{BB962C8B-B14F-4D97-AF65-F5344CB8AC3E}">
        <p14:creationId xmlns:p14="http://schemas.microsoft.com/office/powerpoint/2010/main" val="4099857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480" y="0"/>
            <a:ext cx="10515600" cy="1325563"/>
          </a:xfrm>
        </p:spPr>
        <p:txBody>
          <a:bodyPr>
            <a:normAutofit/>
          </a:bodyPr>
          <a:lstStyle/>
          <a:p>
            <a:r>
              <a:rPr lang="fi-FI" sz="3600" dirty="0" err="1" smtClean="0"/>
              <a:t>Requirements</a:t>
            </a:r>
            <a:r>
              <a:rPr lang="fi-FI" sz="3600" dirty="0" smtClean="0"/>
              <a:t> for </a:t>
            </a:r>
            <a:r>
              <a:rPr lang="fi-FI" sz="3600" dirty="0" err="1" smtClean="0"/>
              <a:t>reusable</a:t>
            </a:r>
            <a:r>
              <a:rPr lang="fi-FI" sz="3600" dirty="0" smtClean="0"/>
              <a:t> transport </a:t>
            </a:r>
            <a:r>
              <a:rPr lang="fi-FI" sz="3600" dirty="0" err="1" smtClean="0"/>
              <a:t>package</a:t>
            </a:r>
            <a:endParaRPr lang="fi-FI" sz="3600" dirty="0"/>
          </a:p>
        </p:txBody>
      </p:sp>
      <p:sp>
        <p:nvSpPr>
          <p:cNvPr id="3" name="Content Placeholder 2"/>
          <p:cNvSpPr>
            <a:spLocks noGrp="1"/>
          </p:cNvSpPr>
          <p:nvPr>
            <p:ph idx="1"/>
          </p:nvPr>
        </p:nvSpPr>
        <p:spPr>
          <a:xfrm>
            <a:off x="1148592" y="1078294"/>
            <a:ext cx="10515600" cy="4161289"/>
          </a:xfrm>
        </p:spPr>
        <p:txBody>
          <a:bodyPr>
            <a:noAutofit/>
          </a:bodyPr>
          <a:lstStyle/>
          <a:p>
            <a:r>
              <a:rPr lang="en-US" sz="2400" dirty="0"/>
              <a:t>Reusable transport packaging generally meets four requirements to be considered </a:t>
            </a:r>
            <a:r>
              <a:rPr lang="en-US" sz="2400" b="1" dirty="0" smtClean="0">
                <a:solidFill>
                  <a:schemeClr val="accent6">
                    <a:lumMod val="75000"/>
                  </a:schemeClr>
                </a:solidFill>
              </a:rPr>
              <a:t>“reusable</a:t>
            </a:r>
            <a:r>
              <a:rPr lang="en-US" sz="2400" b="1" dirty="0">
                <a:solidFill>
                  <a:schemeClr val="accent6">
                    <a:lumMod val="75000"/>
                  </a:schemeClr>
                </a:solidFill>
              </a:rPr>
              <a:t>” </a:t>
            </a:r>
            <a:r>
              <a:rPr lang="en-US" sz="2400" dirty="0" smtClean="0"/>
              <a:t>:</a:t>
            </a:r>
            <a:endParaRPr lang="en-US" sz="2400" dirty="0"/>
          </a:p>
          <a:p>
            <a:pPr marL="514350" indent="-514350">
              <a:buAutoNum type="arabicPeriod"/>
            </a:pPr>
            <a:r>
              <a:rPr lang="en-US" sz="2400" dirty="0" smtClean="0"/>
              <a:t>The </a:t>
            </a:r>
            <a:r>
              <a:rPr lang="en-US" sz="2400" dirty="0"/>
              <a:t>packaging is designed for </a:t>
            </a:r>
            <a:r>
              <a:rPr lang="en-US" sz="2400" b="1" dirty="0">
                <a:solidFill>
                  <a:schemeClr val="accent6">
                    <a:lumMod val="75000"/>
                  </a:schemeClr>
                </a:solidFill>
              </a:rPr>
              <a:t>reuse in the same or similar application</a:t>
            </a:r>
            <a:r>
              <a:rPr lang="en-US" sz="2400" dirty="0"/>
              <a:t>, </a:t>
            </a:r>
            <a:endParaRPr lang="en-US" sz="2400" dirty="0" smtClean="0"/>
          </a:p>
          <a:p>
            <a:pPr marL="0" indent="0">
              <a:buNone/>
            </a:pPr>
            <a:r>
              <a:rPr lang="en-US" sz="2400" dirty="0"/>
              <a:t> </a:t>
            </a:r>
            <a:r>
              <a:rPr lang="en-US" sz="2400" dirty="0" smtClean="0"/>
              <a:t>      or for </a:t>
            </a:r>
            <a:r>
              <a:rPr lang="en-US" sz="2400" dirty="0"/>
              <a:t>another </a:t>
            </a:r>
            <a:r>
              <a:rPr lang="en-US" sz="2400" b="1" dirty="0">
                <a:solidFill>
                  <a:schemeClr val="accent6">
                    <a:lumMod val="75000"/>
                  </a:schemeClr>
                </a:solidFill>
              </a:rPr>
              <a:t>purposeful packaging use </a:t>
            </a:r>
            <a:r>
              <a:rPr lang="en-US" sz="2400" dirty="0"/>
              <a:t>in a supply chain.</a:t>
            </a:r>
          </a:p>
          <a:p>
            <a:pPr marL="0" indent="0">
              <a:buNone/>
            </a:pPr>
            <a:r>
              <a:rPr lang="en-US" sz="2400" dirty="0" smtClean="0"/>
              <a:t>2.   The </a:t>
            </a:r>
            <a:r>
              <a:rPr lang="en-US" sz="2400" dirty="0"/>
              <a:t>packaging is </a:t>
            </a:r>
            <a:r>
              <a:rPr lang="en-US" sz="2400" b="1" dirty="0">
                <a:solidFill>
                  <a:schemeClr val="accent6">
                    <a:lumMod val="75000"/>
                  </a:schemeClr>
                </a:solidFill>
              </a:rPr>
              <a:t>highly durable </a:t>
            </a:r>
            <a:r>
              <a:rPr lang="en-US" sz="2400" dirty="0"/>
              <a:t>to function properly in its original </a:t>
            </a:r>
            <a:endParaRPr lang="en-US" sz="2400" dirty="0" smtClean="0"/>
          </a:p>
          <a:p>
            <a:pPr marL="0" indent="0">
              <a:buNone/>
            </a:pPr>
            <a:r>
              <a:rPr lang="en-US" sz="2400" dirty="0"/>
              <a:t> </a:t>
            </a:r>
            <a:r>
              <a:rPr lang="en-US" sz="2400" dirty="0" smtClean="0"/>
              <a:t>      condition </a:t>
            </a:r>
            <a:r>
              <a:rPr lang="en-US" sz="2400" dirty="0"/>
              <a:t>for multiple trips and its lifetime is measured in years.</a:t>
            </a:r>
          </a:p>
          <a:p>
            <a:pPr marL="514350" indent="-514350">
              <a:buAutoNum type="arabicPeriod" startAt="3"/>
            </a:pPr>
            <a:r>
              <a:rPr lang="en-US" sz="2400" dirty="0" smtClean="0"/>
              <a:t>During </a:t>
            </a:r>
            <a:r>
              <a:rPr lang="en-US" sz="2400" dirty="0"/>
              <a:t>its useful life, the packaging is </a:t>
            </a:r>
            <a:r>
              <a:rPr lang="en-US" sz="2400" b="1" dirty="0">
                <a:solidFill>
                  <a:schemeClr val="accent6">
                    <a:lumMod val="75000"/>
                  </a:schemeClr>
                </a:solidFill>
              </a:rPr>
              <a:t>repeatedly</a:t>
            </a:r>
            <a:r>
              <a:rPr lang="en-US" sz="2400" dirty="0"/>
              <a:t> recovered, inspected, </a:t>
            </a:r>
            <a:endParaRPr lang="en-US" sz="2400" dirty="0" smtClean="0"/>
          </a:p>
          <a:p>
            <a:pPr marL="0" indent="0">
              <a:buNone/>
            </a:pPr>
            <a:r>
              <a:rPr lang="en-US" sz="2400" dirty="0"/>
              <a:t> </a:t>
            </a:r>
            <a:r>
              <a:rPr lang="en-US" sz="2400" dirty="0" smtClean="0"/>
              <a:t>      repaired </a:t>
            </a:r>
            <a:r>
              <a:rPr lang="en-US" sz="2400" dirty="0"/>
              <a:t>if necessary, and reissued into the supply chain for reuse.</a:t>
            </a:r>
          </a:p>
          <a:p>
            <a:pPr marL="514350" indent="-514350">
              <a:buAutoNum type="arabicPeriod" startAt="4"/>
            </a:pPr>
            <a:r>
              <a:rPr lang="en-US" sz="2400" dirty="0" smtClean="0"/>
              <a:t>The </a:t>
            </a:r>
            <a:r>
              <a:rPr lang="en-US" sz="2400" dirty="0"/>
              <a:t>packaging operates in a system that </a:t>
            </a:r>
            <a:r>
              <a:rPr lang="en-US" sz="2400" b="1" dirty="0">
                <a:solidFill>
                  <a:schemeClr val="accent6">
                    <a:lumMod val="75000"/>
                  </a:schemeClr>
                </a:solidFill>
              </a:rPr>
              <a:t>prevents it from solid waste</a:t>
            </a:r>
            <a:r>
              <a:rPr lang="en-US" sz="2400" dirty="0"/>
              <a:t>, </a:t>
            </a:r>
            <a:endParaRPr lang="en-US" sz="2400" dirty="0" smtClean="0"/>
          </a:p>
          <a:p>
            <a:pPr marL="0" indent="0">
              <a:buNone/>
            </a:pPr>
            <a:r>
              <a:rPr lang="en-US" sz="2400" dirty="0"/>
              <a:t> </a:t>
            </a:r>
            <a:r>
              <a:rPr lang="en-US" sz="2400" dirty="0" smtClean="0"/>
              <a:t>      and </a:t>
            </a:r>
            <a:r>
              <a:rPr lang="en-US" sz="2400" dirty="0"/>
              <a:t>a process is in place for the </a:t>
            </a:r>
            <a:r>
              <a:rPr lang="en-US" sz="2400" b="1" dirty="0">
                <a:solidFill>
                  <a:schemeClr val="accent6">
                    <a:lumMod val="75000"/>
                  </a:schemeClr>
                </a:solidFill>
              </a:rPr>
              <a:t>recovery and recycling</a:t>
            </a:r>
            <a:r>
              <a:rPr lang="en-US" sz="2400" dirty="0">
                <a:solidFill>
                  <a:schemeClr val="accent6">
                    <a:lumMod val="75000"/>
                  </a:schemeClr>
                </a:solidFill>
              </a:rPr>
              <a:t> </a:t>
            </a:r>
            <a:r>
              <a:rPr lang="en-US" sz="2400" dirty="0"/>
              <a:t>of the product </a:t>
            </a:r>
            <a:endParaRPr lang="en-US" sz="2400" dirty="0" smtClean="0"/>
          </a:p>
          <a:p>
            <a:pPr marL="0" indent="0">
              <a:buNone/>
            </a:pPr>
            <a:r>
              <a:rPr lang="en-US" sz="2400" dirty="0"/>
              <a:t> </a:t>
            </a:r>
            <a:r>
              <a:rPr lang="en-US" sz="2400" dirty="0" smtClean="0"/>
              <a:t>      at </a:t>
            </a:r>
            <a:r>
              <a:rPr lang="en-US" sz="2400" dirty="0"/>
              <a:t>its end of </a:t>
            </a:r>
            <a:r>
              <a:rPr lang="en-US" sz="2400" dirty="0" smtClean="0"/>
              <a:t>life.</a:t>
            </a:r>
            <a:endParaRPr lang="fi-FI" sz="2400" dirty="0"/>
          </a:p>
        </p:txBody>
      </p:sp>
      <p:sp>
        <p:nvSpPr>
          <p:cNvPr id="4" name="Footer Placeholder 3"/>
          <p:cNvSpPr>
            <a:spLocks noGrp="1"/>
          </p:cNvSpPr>
          <p:nvPr>
            <p:ph type="ftr" sz="quarter" idx="11"/>
          </p:nvPr>
        </p:nvSpPr>
        <p:spPr>
          <a:xfrm>
            <a:off x="3119656" y="6121851"/>
            <a:ext cx="5952688" cy="365125"/>
          </a:xfrm>
        </p:spPr>
        <p:txBody>
          <a:bodyPr/>
          <a:lstStyle/>
          <a:p>
            <a:r>
              <a:rPr lang="fi-FI" sz="1800" dirty="0">
                <a:solidFill>
                  <a:schemeClr val="tx1"/>
                </a:solidFill>
              </a:rPr>
              <a:t>https://www.reusables.org/what-is-reusable-packaging/</a:t>
            </a:r>
          </a:p>
        </p:txBody>
      </p:sp>
    </p:spTree>
    <p:extLst>
      <p:ext uri="{BB962C8B-B14F-4D97-AF65-F5344CB8AC3E}">
        <p14:creationId xmlns:p14="http://schemas.microsoft.com/office/powerpoint/2010/main" val="11588648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79" y="1367895"/>
            <a:ext cx="10515600" cy="2852737"/>
          </a:xfrm>
        </p:spPr>
        <p:txBody>
          <a:bodyPr/>
          <a:lstStyle/>
          <a:p>
            <a:pPr algn="ctr"/>
            <a:r>
              <a:rPr lang="fi-FI" dirty="0"/>
              <a:t>Green </a:t>
            </a:r>
            <a:br>
              <a:rPr lang="fi-FI" dirty="0"/>
            </a:br>
            <a:r>
              <a:rPr lang="fi-FI" dirty="0" err="1"/>
              <a:t>package</a:t>
            </a:r>
            <a:r>
              <a:rPr lang="fi-FI" dirty="0"/>
              <a:t> </a:t>
            </a:r>
            <a:r>
              <a:rPr lang="fi-FI" dirty="0" err="1"/>
              <a:t>innovations</a:t>
            </a:r>
            <a:endParaRPr lang="fi-FI" dirty="0"/>
          </a:p>
        </p:txBody>
      </p:sp>
    </p:spTree>
    <p:extLst>
      <p:ext uri="{BB962C8B-B14F-4D97-AF65-F5344CB8AC3E}">
        <p14:creationId xmlns:p14="http://schemas.microsoft.com/office/powerpoint/2010/main" val="4264466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66659" y="176233"/>
            <a:ext cx="11380428" cy="1325563"/>
          </a:xfrm>
        </p:spPr>
        <p:txBody>
          <a:bodyPr>
            <a:normAutofit/>
          </a:bodyPr>
          <a:lstStyle/>
          <a:p>
            <a:r>
              <a:rPr lang="fi-FI" sz="3600" dirty="0" err="1" smtClean="0"/>
              <a:t>Package</a:t>
            </a:r>
            <a:r>
              <a:rPr lang="fi-FI" sz="3600" dirty="0" smtClean="0"/>
              <a:t> </a:t>
            </a:r>
            <a:r>
              <a:rPr lang="fi-FI" sz="3600" dirty="0" err="1" smtClean="0"/>
              <a:t>Heroes</a:t>
            </a:r>
            <a:r>
              <a:rPr lang="fi-FI" sz="3600" dirty="0" smtClean="0"/>
              <a:t> – </a:t>
            </a:r>
            <a:br>
              <a:rPr lang="fi-FI" sz="3600" dirty="0" smtClean="0"/>
            </a:br>
            <a:r>
              <a:rPr lang="fi-FI" sz="3600" dirty="0" err="1" smtClean="0"/>
              <a:t>project</a:t>
            </a:r>
            <a:r>
              <a:rPr lang="fi-FI" sz="3600" dirty="0" smtClean="0"/>
              <a:t> for </a:t>
            </a:r>
            <a:r>
              <a:rPr lang="fi-FI" sz="3600" dirty="0" err="1" smtClean="0"/>
              <a:t>sustainable</a:t>
            </a:r>
            <a:r>
              <a:rPr lang="fi-FI" sz="3600" dirty="0" smtClean="0"/>
              <a:t> food </a:t>
            </a:r>
            <a:r>
              <a:rPr lang="fi-FI" sz="3600" dirty="0" err="1" smtClean="0"/>
              <a:t>packages</a:t>
            </a:r>
            <a:endParaRPr lang="fi-FI" sz="3600" dirty="0"/>
          </a:p>
        </p:txBody>
      </p:sp>
      <p:sp>
        <p:nvSpPr>
          <p:cNvPr id="4" name="Alatunnisteen paikkamerkki 3"/>
          <p:cNvSpPr>
            <a:spLocks noGrp="1"/>
          </p:cNvSpPr>
          <p:nvPr>
            <p:ph type="ftr" sz="quarter" idx="11"/>
          </p:nvPr>
        </p:nvSpPr>
        <p:spPr/>
        <p:txBody>
          <a:bodyPr/>
          <a:lstStyle/>
          <a:p>
            <a:r>
              <a:rPr lang="fi-FI" sz="1800" dirty="0">
                <a:solidFill>
                  <a:schemeClr val="tx1"/>
                </a:solidFill>
              </a:rPr>
              <a:t>https://www.packageheroes.fi/en/</a:t>
            </a:r>
          </a:p>
        </p:txBody>
      </p:sp>
      <p:sp>
        <p:nvSpPr>
          <p:cNvPr id="7" name="Content Placeholder 6"/>
          <p:cNvSpPr>
            <a:spLocks noGrp="1"/>
          </p:cNvSpPr>
          <p:nvPr>
            <p:ph idx="1"/>
          </p:nvPr>
        </p:nvSpPr>
        <p:spPr>
          <a:xfrm>
            <a:off x="1066659" y="1501796"/>
            <a:ext cx="10515600" cy="4161289"/>
          </a:xfrm>
        </p:spPr>
        <p:txBody>
          <a:bodyPr>
            <a:normAutofit fontScale="62500" lnSpcReduction="20000"/>
          </a:bodyPr>
          <a:lstStyle/>
          <a:p>
            <a:pPr marL="0" indent="0">
              <a:buNone/>
            </a:pPr>
            <a:endParaRPr lang="en-US" dirty="0"/>
          </a:p>
          <a:p>
            <a:r>
              <a:rPr lang="en-US" dirty="0"/>
              <a:t>The project of Package-Heroes studies and develops packaging solutions, which address simultaneously food protection and the global and </a:t>
            </a:r>
            <a:r>
              <a:rPr lang="en-US" dirty="0" smtClean="0"/>
              <a:t>increasing </a:t>
            </a:r>
            <a:r>
              <a:rPr lang="en-US" dirty="0"/>
              <a:t>concern of plastic packaging waste. </a:t>
            </a:r>
          </a:p>
          <a:p>
            <a:endParaRPr lang="en-US" dirty="0"/>
          </a:p>
          <a:p>
            <a:r>
              <a:rPr lang="en-US" dirty="0"/>
              <a:t>More scientific knowledge is needed about the environmental effects of different materials and </a:t>
            </a:r>
            <a:r>
              <a:rPr lang="en-US" dirty="0" smtClean="0"/>
              <a:t>solutions and about consumer </a:t>
            </a:r>
            <a:r>
              <a:rPr lang="en-US" dirty="0"/>
              <a:t>preferences</a:t>
            </a:r>
            <a:r>
              <a:rPr lang="en-US" dirty="0" smtClean="0"/>
              <a:t>.</a:t>
            </a:r>
            <a:endParaRPr lang="en-US" dirty="0"/>
          </a:p>
          <a:p>
            <a:endParaRPr lang="en-US" dirty="0"/>
          </a:p>
          <a:p>
            <a:r>
              <a:rPr lang="en-US" dirty="0"/>
              <a:t>Package-Heroes is a research project funded by the Strategic Research Council </a:t>
            </a:r>
            <a:r>
              <a:rPr lang="en-US" dirty="0" smtClean="0"/>
              <a:t>functioning </a:t>
            </a:r>
            <a:r>
              <a:rPr lang="en-US" dirty="0"/>
              <a:t>under the Academy of Finland. The project finishes by the end of 2023.</a:t>
            </a:r>
          </a:p>
          <a:p>
            <a:endParaRPr lang="en-US" dirty="0" smtClean="0"/>
          </a:p>
          <a:p>
            <a:r>
              <a:rPr lang="en-US" dirty="0" smtClean="0"/>
              <a:t>Package </a:t>
            </a:r>
            <a:r>
              <a:rPr lang="en-US" dirty="0" err="1" smtClean="0"/>
              <a:t>Herous</a:t>
            </a:r>
            <a:r>
              <a:rPr lang="en-US" dirty="0" smtClean="0"/>
              <a:t> are VTT Technical </a:t>
            </a:r>
            <a:r>
              <a:rPr lang="en-US" dirty="0"/>
              <a:t>Research Centre of Finland Ltd. , </a:t>
            </a:r>
            <a:r>
              <a:rPr lang="en-US" dirty="0" smtClean="0"/>
              <a:t>LUKE Natural </a:t>
            </a:r>
            <a:r>
              <a:rPr lang="en-US" dirty="0"/>
              <a:t>R</a:t>
            </a:r>
            <a:r>
              <a:rPr lang="en-US" dirty="0" smtClean="0"/>
              <a:t>esources Institute Finland, LUT University and </a:t>
            </a:r>
            <a:r>
              <a:rPr lang="en-US" dirty="0" err="1" smtClean="0"/>
              <a:t>Åbo</a:t>
            </a:r>
            <a:r>
              <a:rPr lang="en-US" dirty="0" smtClean="0"/>
              <a:t> Academy</a:t>
            </a:r>
          </a:p>
          <a:p>
            <a:endParaRPr lang="en-US" dirty="0"/>
          </a:p>
          <a:p>
            <a:r>
              <a:rPr lang="en-US" dirty="0"/>
              <a:t>See the video clip “Saving the world through better packaging </a:t>
            </a:r>
            <a:r>
              <a:rPr lang="en-US" dirty="0" smtClean="0"/>
              <a:t>solutions” https</a:t>
            </a:r>
            <a:r>
              <a:rPr lang="en-US" dirty="0"/>
              <a:t>://www.packageheroes.fi/en/</a:t>
            </a:r>
          </a:p>
        </p:txBody>
      </p:sp>
    </p:spTree>
    <p:extLst>
      <p:ext uri="{BB962C8B-B14F-4D97-AF65-F5344CB8AC3E}">
        <p14:creationId xmlns:p14="http://schemas.microsoft.com/office/powerpoint/2010/main" val="1948706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570"/>
            <a:ext cx="10515600" cy="1325563"/>
          </a:xfrm>
        </p:spPr>
        <p:txBody>
          <a:bodyPr>
            <a:normAutofit/>
          </a:bodyPr>
          <a:lstStyle/>
          <a:p>
            <a:r>
              <a:rPr lang="fi-FI" sz="3600" dirty="0" err="1" smtClean="0"/>
              <a:t>Example</a:t>
            </a:r>
            <a:r>
              <a:rPr lang="fi-FI" sz="3600" dirty="0" smtClean="0"/>
              <a:t> of </a:t>
            </a:r>
            <a:r>
              <a:rPr lang="fi-FI" sz="3600" dirty="0" err="1" smtClean="0"/>
              <a:t>reusable</a:t>
            </a:r>
            <a:r>
              <a:rPr lang="fi-FI" sz="3600" dirty="0" smtClean="0"/>
              <a:t> </a:t>
            </a:r>
            <a:r>
              <a:rPr lang="fi-FI" sz="3600" dirty="0" err="1" smtClean="0"/>
              <a:t>takeaway</a:t>
            </a:r>
            <a:r>
              <a:rPr lang="fi-FI" sz="3600" dirty="0" smtClean="0"/>
              <a:t> </a:t>
            </a:r>
            <a:r>
              <a:rPr lang="fi-FI" sz="3600" dirty="0" err="1" smtClean="0"/>
              <a:t>package</a:t>
            </a:r>
            <a:endParaRPr lang="fi-FI" sz="3600" dirty="0"/>
          </a:p>
        </p:txBody>
      </p:sp>
      <p:sp>
        <p:nvSpPr>
          <p:cNvPr id="4" name="Footer Placeholder 3"/>
          <p:cNvSpPr>
            <a:spLocks noGrp="1"/>
          </p:cNvSpPr>
          <p:nvPr>
            <p:ph type="ftr" sz="quarter" idx="11"/>
          </p:nvPr>
        </p:nvSpPr>
        <p:spPr>
          <a:xfrm>
            <a:off x="3253509" y="6025031"/>
            <a:ext cx="6130636" cy="365125"/>
          </a:xfrm>
        </p:spPr>
        <p:txBody>
          <a:bodyPr/>
          <a:lstStyle/>
          <a:p>
            <a:r>
              <a:rPr lang="fi-FI" sz="1800" dirty="0" err="1" smtClean="0">
                <a:solidFill>
                  <a:schemeClr val="tx1"/>
                </a:solidFill>
              </a:rPr>
              <a:t>Photos</a:t>
            </a:r>
            <a:r>
              <a:rPr lang="fi-FI" sz="1800" dirty="0" smtClean="0">
                <a:solidFill>
                  <a:schemeClr val="tx1"/>
                </a:solidFill>
              </a:rPr>
              <a:t>: </a:t>
            </a:r>
            <a:r>
              <a:rPr lang="fi-FI" sz="1800" dirty="0" err="1" smtClean="0">
                <a:solidFill>
                  <a:schemeClr val="tx1"/>
                </a:solidFill>
              </a:rPr>
              <a:t>Photos</a:t>
            </a:r>
            <a:r>
              <a:rPr lang="fi-FI" sz="1800" dirty="0" smtClean="0">
                <a:solidFill>
                  <a:schemeClr val="tx1"/>
                </a:solidFill>
              </a:rPr>
              <a:t> </a:t>
            </a:r>
            <a:r>
              <a:rPr lang="fi-FI" sz="1800" dirty="0" err="1" smtClean="0">
                <a:solidFill>
                  <a:schemeClr val="tx1"/>
                </a:solidFill>
              </a:rPr>
              <a:t>are</a:t>
            </a:r>
            <a:r>
              <a:rPr lang="fi-FI" sz="1800" dirty="0" smtClean="0">
                <a:solidFill>
                  <a:schemeClr val="tx1"/>
                </a:solidFill>
              </a:rPr>
              <a:t> </a:t>
            </a:r>
            <a:r>
              <a:rPr lang="fi-FI" sz="1800" dirty="0" err="1" smtClean="0">
                <a:solidFill>
                  <a:schemeClr val="tx1"/>
                </a:solidFill>
              </a:rPr>
              <a:t>taken</a:t>
            </a:r>
            <a:r>
              <a:rPr lang="fi-FI" sz="1800" dirty="0" smtClean="0">
                <a:solidFill>
                  <a:schemeClr val="tx1"/>
                </a:solidFill>
              </a:rPr>
              <a:t>  </a:t>
            </a:r>
            <a:r>
              <a:rPr lang="fi-FI" sz="1800" dirty="0" err="1" smtClean="0">
                <a:solidFill>
                  <a:schemeClr val="tx1"/>
                </a:solidFill>
              </a:rPr>
              <a:t>from</a:t>
            </a:r>
            <a:r>
              <a:rPr lang="fi-FI" sz="1800" dirty="0" smtClean="0">
                <a:solidFill>
                  <a:schemeClr val="tx1"/>
                </a:solidFill>
              </a:rPr>
              <a:t> YLE news. Soile </a:t>
            </a:r>
            <a:r>
              <a:rPr lang="fi-FI" sz="1800" dirty="0">
                <a:solidFill>
                  <a:schemeClr val="tx1"/>
                </a:solidFill>
              </a:rPr>
              <a:t>Kallinen</a:t>
            </a:r>
          </a:p>
        </p:txBody>
      </p:sp>
      <p:pic>
        <p:nvPicPr>
          <p:cNvPr id="6" name="Picture 5"/>
          <p:cNvPicPr>
            <a:picLocks noChangeAspect="1"/>
          </p:cNvPicPr>
          <p:nvPr/>
        </p:nvPicPr>
        <p:blipFill>
          <a:blip r:embed="rId2"/>
          <a:stretch>
            <a:fillRect/>
          </a:stretch>
        </p:blipFill>
        <p:spPr>
          <a:xfrm>
            <a:off x="4407467" y="1778894"/>
            <a:ext cx="3456279" cy="2331358"/>
          </a:xfrm>
          <a:prstGeom prst="rect">
            <a:avLst/>
          </a:prstGeom>
        </p:spPr>
      </p:pic>
      <p:pic>
        <p:nvPicPr>
          <p:cNvPr id="8" name="Content Placeholder 7"/>
          <p:cNvPicPr>
            <a:picLocks noGrp="1" noChangeAspect="1"/>
          </p:cNvPicPr>
          <p:nvPr>
            <p:ph idx="1"/>
          </p:nvPr>
        </p:nvPicPr>
        <p:blipFill>
          <a:blip r:embed="rId3"/>
          <a:stretch>
            <a:fillRect/>
          </a:stretch>
        </p:blipFill>
        <p:spPr>
          <a:xfrm>
            <a:off x="1067838" y="1778894"/>
            <a:ext cx="3366008" cy="2337615"/>
          </a:xfrm>
          <a:prstGeom prst="rect">
            <a:avLst/>
          </a:prstGeom>
        </p:spPr>
      </p:pic>
      <p:pic>
        <p:nvPicPr>
          <p:cNvPr id="9" name="Picture 8"/>
          <p:cNvPicPr>
            <a:picLocks noChangeAspect="1"/>
          </p:cNvPicPr>
          <p:nvPr/>
        </p:nvPicPr>
        <p:blipFill>
          <a:blip r:embed="rId4"/>
          <a:stretch>
            <a:fillRect/>
          </a:stretch>
        </p:blipFill>
        <p:spPr>
          <a:xfrm>
            <a:off x="7863746" y="1788279"/>
            <a:ext cx="4241337" cy="2331358"/>
          </a:xfrm>
          <a:prstGeom prst="rect">
            <a:avLst/>
          </a:prstGeom>
        </p:spPr>
      </p:pic>
      <p:sp>
        <p:nvSpPr>
          <p:cNvPr id="10" name="TextBox 9"/>
          <p:cNvSpPr txBox="1"/>
          <p:nvPr/>
        </p:nvSpPr>
        <p:spPr>
          <a:xfrm>
            <a:off x="1164935" y="4129022"/>
            <a:ext cx="10307783" cy="1538883"/>
          </a:xfrm>
          <a:prstGeom prst="rect">
            <a:avLst/>
          </a:prstGeom>
          <a:noFill/>
        </p:spPr>
        <p:txBody>
          <a:bodyPr wrap="square" rtlCol="0">
            <a:spAutoFit/>
          </a:bodyPr>
          <a:lstStyle/>
          <a:p>
            <a:r>
              <a:rPr lang="fi-FI" sz="2400" dirty="0" err="1" smtClean="0"/>
              <a:t>Kamupak</a:t>
            </a:r>
            <a:r>
              <a:rPr lang="fi-FI" sz="2400" dirty="0" smtClean="0"/>
              <a:t> : By </a:t>
            </a:r>
            <a:r>
              <a:rPr lang="fi-FI" sz="2400" dirty="0" err="1" smtClean="0"/>
              <a:t>creating</a:t>
            </a:r>
            <a:r>
              <a:rPr lang="fi-FI" sz="2400" dirty="0" smtClean="0"/>
              <a:t> an </a:t>
            </a:r>
            <a:r>
              <a:rPr lang="fi-FI" sz="2400" dirty="0" err="1" smtClean="0"/>
              <a:t>incentive</a:t>
            </a:r>
            <a:r>
              <a:rPr lang="fi-FI" sz="2400" dirty="0" smtClean="0"/>
              <a:t> </a:t>
            </a:r>
            <a:r>
              <a:rPr lang="fi-FI" sz="2400" dirty="0" err="1" smtClean="0"/>
              <a:t>system</a:t>
            </a:r>
            <a:r>
              <a:rPr lang="fi-FI" sz="2400" dirty="0" smtClean="0"/>
              <a:t> </a:t>
            </a:r>
            <a:r>
              <a:rPr lang="fi-FI" sz="2400" dirty="0" err="1" smtClean="0"/>
              <a:t>customers</a:t>
            </a:r>
            <a:r>
              <a:rPr lang="fi-FI" sz="2400" dirty="0" smtClean="0"/>
              <a:t>  </a:t>
            </a:r>
            <a:r>
              <a:rPr lang="fi-FI" sz="2400" dirty="0" err="1" smtClean="0"/>
              <a:t>are</a:t>
            </a:r>
            <a:r>
              <a:rPr lang="fi-FI" sz="2400" dirty="0" smtClean="0"/>
              <a:t> </a:t>
            </a:r>
            <a:r>
              <a:rPr lang="fi-FI" sz="2400" dirty="0" err="1" smtClean="0"/>
              <a:t>encouraged</a:t>
            </a:r>
            <a:r>
              <a:rPr lang="fi-FI" sz="2400" dirty="0" smtClean="0"/>
              <a:t> to </a:t>
            </a:r>
            <a:r>
              <a:rPr lang="fi-FI" sz="2400" dirty="0" err="1" smtClean="0"/>
              <a:t>use</a:t>
            </a:r>
            <a:r>
              <a:rPr lang="fi-FI" sz="2400" dirty="0" smtClean="0"/>
              <a:t> </a:t>
            </a:r>
            <a:r>
              <a:rPr lang="fi-FI" sz="2400" dirty="0" err="1" smtClean="0"/>
              <a:t>resusable</a:t>
            </a:r>
            <a:r>
              <a:rPr lang="fi-FI" sz="2400" dirty="0" smtClean="0"/>
              <a:t> </a:t>
            </a:r>
            <a:r>
              <a:rPr lang="fi-FI" sz="2400" dirty="0" err="1" smtClean="0"/>
              <a:t>takeaway</a:t>
            </a:r>
            <a:r>
              <a:rPr lang="fi-FI" sz="2400" dirty="0" smtClean="0"/>
              <a:t> </a:t>
            </a:r>
            <a:r>
              <a:rPr lang="fi-FI" sz="2400" dirty="0" err="1" smtClean="0"/>
              <a:t>packages.Package</a:t>
            </a:r>
            <a:r>
              <a:rPr lang="fi-FI" sz="2400" dirty="0" smtClean="0"/>
              <a:t> </a:t>
            </a:r>
            <a:r>
              <a:rPr lang="fi-FI" sz="2400" dirty="0" err="1" smtClean="0"/>
              <a:t>development</a:t>
            </a:r>
            <a:r>
              <a:rPr lang="fi-FI" sz="2400" dirty="0" smtClean="0"/>
              <a:t> </a:t>
            </a:r>
            <a:r>
              <a:rPr lang="fi-FI" sz="2400" dirty="0" err="1" smtClean="0"/>
              <a:t>took</a:t>
            </a:r>
            <a:r>
              <a:rPr lang="fi-FI" sz="2400" dirty="0" smtClean="0"/>
              <a:t> </a:t>
            </a:r>
            <a:r>
              <a:rPr lang="fi-FI" sz="2400" dirty="0" err="1" smtClean="0"/>
              <a:t>years</a:t>
            </a:r>
            <a:r>
              <a:rPr lang="fi-FI" sz="2400" dirty="0" smtClean="0"/>
              <a:t> </a:t>
            </a:r>
            <a:r>
              <a:rPr lang="fi-FI" sz="2400" dirty="0" err="1" smtClean="0"/>
              <a:t>before</a:t>
            </a:r>
            <a:r>
              <a:rPr lang="fi-FI" sz="2400" dirty="0" smtClean="0"/>
              <a:t> </a:t>
            </a:r>
            <a:r>
              <a:rPr lang="fi-FI" sz="2400" dirty="0" err="1" smtClean="0"/>
              <a:t>the</a:t>
            </a:r>
            <a:r>
              <a:rPr lang="fi-FI" sz="2400" dirty="0" smtClean="0"/>
              <a:t> </a:t>
            </a:r>
            <a:r>
              <a:rPr lang="fi-FI" sz="2400" dirty="0" err="1" smtClean="0"/>
              <a:t>launch</a:t>
            </a:r>
            <a:r>
              <a:rPr lang="fi-FI" sz="2400" dirty="0" smtClean="0"/>
              <a:t>.</a:t>
            </a:r>
          </a:p>
          <a:p>
            <a:endParaRPr lang="fi-FI" sz="2800" dirty="0" smtClean="0"/>
          </a:p>
          <a:p>
            <a:r>
              <a:rPr lang="fi-FI" dirty="0" smtClean="0"/>
              <a:t>					</a:t>
            </a:r>
            <a:endParaRPr lang="fi-FI" dirty="0">
              <a:solidFill>
                <a:srgbClr val="0070C0"/>
              </a:solidFill>
            </a:endParaRPr>
          </a:p>
        </p:txBody>
      </p:sp>
    </p:spTree>
    <p:extLst>
      <p:ext uri="{BB962C8B-B14F-4D97-AF65-F5344CB8AC3E}">
        <p14:creationId xmlns:p14="http://schemas.microsoft.com/office/powerpoint/2010/main" val="3519053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73" y="1222962"/>
            <a:ext cx="10515600" cy="2852737"/>
          </a:xfrm>
        </p:spPr>
        <p:txBody>
          <a:bodyPr/>
          <a:lstStyle/>
          <a:p>
            <a:pPr algn="ctr"/>
            <a:r>
              <a:rPr lang="fi-FI" dirty="0" err="1" smtClean="0"/>
              <a:t>Guidebooks</a:t>
            </a:r>
            <a:r>
              <a:rPr lang="fi-FI" dirty="0" smtClean="0"/>
              <a:t> for</a:t>
            </a:r>
            <a:br>
              <a:rPr lang="fi-FI" dirty="0" smtClean="0"/>
            </a:br>
            <a:r>
              <a:rPr lang="fi-FI" dirty="0" err="1" smtClean="0"/>
              <a:t>green</a:t>
            </a:r>
            <a:r>
              <a:rPr lang="fi-FI" dirty="0" smtClean="0"/>
              <a:t> </a:t>
            </a:r>
            <a:r>
              <a:rPr lang="fi-FI" dirty="0" err="1" smtClean="0"/>
              <a:t>package</a:t>
            </a:r>
            <a:r>
              <a:rPr lang="fi-FI" dirty="0" smtClean="0"/>
              <a:t> design</a:t>
            </a:r>
            <a:endParaRPr lang="fi-FI" dirty="0"/>
          </a:p>
        </p:txBody>
      </p:sp>
    </p:spTree>
    <p:extLst>
      <p:ext uri="{BB962C8B-B14F-4D97-AF65-F5344CB8AC3E}">
        <p14:creationId xmlns:p14="http://schemas.microsoft.com/office/powerpoint/2010/main" val="784500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969" y="183780"/>
            <a:ext cx="10515600" cy="1325563"/>
          </a:xfrm>
        </p:spPr>
        <p:txBody>
          <a:bodyPr>
            <a:normAutofit/>
          </a:bodyPr>
          <a:lstStyle/>
          <a:p>
            <a:r>
              <a:rPr lang="fi-FI" sz="3600" dirty="0" err="1" smtClean="0"/>
              <a:t>Self-assessment</a:t>
            </a:r>
            <a:r>
              <a:rPr lang="fi-FI" sz="3600" dirty="0" smtClean="0"/>
              <a:t> </a:t>
            </a:r>
            <a:r>
              <a:rPr lang="fi-FI" sz="3600" dirty="0" err="1" smtClean="0"/>
              <a:t>tool</a:t>
            </a:r>
            <a:r>
              <a:rPr lang="fi-FI" sz="3600" dirty="0" smtClean="0"/>
              <a:t> for </a:t>
            </a:r>
            <a:r>
              <a:rPr lang="fi-FI" sz="3600" dirty="0" err="1" smtClean="0"/>
              <a:t>package</a:t>
            </a:r>
            <a:r>
              <a:rPr lang="fi-FI" sz="3600" dirty="0" smtClean="0"/>
              <a:t> </a:t>
            </a:r>
            <a:r>
              <a:rPr lang="fi-FI" sz="3600" dirty="0" err="1" smtClean="0"/>
              <a:t>recyclability</a:t>
            </a:r>
            <a:endParaRPr lang="fi-FI" sz="3600" dirty="0"/>
          </a:p>
        </p:txBody>
      </p:sp>
      <p:sp>
        <p:nvSpPr>
          <p:cNvPr id="3" name="Content Placeholder 2"/>
          <p:cNvSpPr>
            <a:spLocks noGrp="1"/>
          </p:cNvSpPr>
          <p:nvPr>
            <p:ph idx="1"/>
          </p:nvPr>
        </p:nvSpPr>
        <p:spPr>
          <a:xfrm>
            <a:off x="1637089" y="1408675"/>
            <a:ext cx="9495693" cy="4161289"/>
          </a:xfrm>
        </p:spPr>
        <p:txBody>
          <a:bodyPr>
            <a:normAutofit fontScale="92500" lnSpcReduction="10000"/>
          </a:bodyPr>
          <a:lstStyle/>
          <a:p>
            <a:r>
              <a:rPr lang="en-US" b="1" dirty="0">
                <a:solidFill>
                  <a:schemeClr val="accent6">
                    <a:lumMod val="75000"/>
                  </a:schemeClr>
                </a:solidFill>
              </a:rPr>
              <a:t>Packaging recyclability roadmap</a:t>
            </a:r>
          </a:p>
          <a:p>
            <a:r>
              <a:rPr lang="en-US" sz="2000" dirty="0" smtClean="0"/>
              <a:t>It is an online </a:t>
            </a:r>
            <a:r>
              <a:rPr lang="en-US" sz="2000" dirty="0"/>
              <a:t>information tool aimed at </a:t>
            </a:r>
            <a:r>
              <a:rPr lang="en-US" sz="2000" dirty="0" smtClean="0"/>
              <a:t>users </a:t>
            </a:r>
            <a:r>
              <a:rPr lang="en-US" sz="2000" dirty="0"/>
              <a:t>to self-assess the recyclability of packaging and a roadmap based on the following recyclability critical control points: </a:t>
            </a:r>
          </a:p>
          <a:p>
            <a:pPr marL="0" indent="0">
              <a:buNone/>
            </a:pPr>
            <a:r>
              <a:rPr lang="en-US" sz="2000" b="1" dirty="0">
                <a:solidFill>
                  <a:schemeClr val="accent6">
                    <a:lumMod val="75000"/>
                  </a:schemeClr>
                </a:solidFill>
              </a:rPr>
              <a:t>	</a:t>
            </a:r>
            <a:r>
              <a:rPr lang="en-US" sz="2000" b="1" dirty="0" smtClean="0">
                <a:solidFill>
                  <a:schemeClr val="accent6">
                    <a:lumMod val="75000"/>
                  </a:schemeClr>
                </a:solidFill>
              </a:rPr>
              <a:t>- design</a:t>
            </a:r>
            <a:r>
              <a:rPr lang="en-US" sz="2000" b="1" dirty="0">
                <a:solidFill>
                  <a:schemeClr val="accent6">
                    <a:lumMod val="75000"/>
                  </a:schemeClr>
                </a:solidFill>
              </a:rPr>
              <a:t>, labelling, collection and </a:t>
            </a:r>
            <a:r>
              <a:rPr lang="en-US" sz="2000" b="1" dirty="0" smtClean="0">
                <a:solidFill>
                  <a:schemeClr val="accent6">
                    <a:lumMod val="75000"/>
                  </a:schemeClr>
                </a:solidFill>
              </a:rPr>
              <a:t>sorting</a:t>
            </a:r>
            <a:endParaRPr lang="en-US" sz="2000" dirty="0" smtClean="0"/>
          </a:p>
          <a:p>
            <a:r>
              <a:rPr lang="en-US" sz="2000" dirty="0" smtClean="0"/>
              <a:t>It </a:t>
            </a:r>
            <a:r>
              <a:rPr lang="en-US" sz="2000" dirty="0"/>
              <a:t>brings together best practices by the Extended Producer Responsibility Alliance (EXPRA) membership as well as information on how to best reduce the environmental impact of packaging while </a:t>
            </a:r>
            <a:r>
              <a:rPr lang="en-US" sz="2000" dirty="0" err="1"/>
              <a:t>optimising</a:t>
            </a:r>
            <a:r>
              <a:rPr lang="en-US" sz="2000" dirty="0"/>
              <a:t> its resource efficiency. </a:t>
            </a:r>
            <a:endParaRPr lang="en-US" sz="2000" dirty="0" smtClean="0"/>
          </a:p>
          <a:p>
            <a:r>
              <a:rPr lang="en-US" sz="2000" dirty="0" smtClean="0"/>
              <a:t>The </a:t>
            </a:r>
            <a:r>
              <a:rPr lang="en-US" sz="2000" dirty="0"/>
              <a:t>toolkit </a:t>
            </a:r>
            <a:r>
              <a:rPr lang="en-US" sz="2000" dirty="0" smtClean="0"/>
              <a:t>covers </a:t>
            </a:r>
            <a:r>
              <a:rPr lang="en-US" sz="2000" dirty="0"/>
              <a:t>the most-frequently used materials for packaging: </a:t>
            </a:r>
            <a:endParaRPr lang="en-US" sz="2000" dirty="0" smtClean="0"/>
          </a:p>
          <a:p>
            <a:pPr marL="0" indent="0">
              <a:buNone/>
            </a:pPr>
            <a:r>
              <a:rPr lang="en-US" sz="2000" b="1" dirty="0" smtClean="0">
                <a:solidFill>
                  <a:schemeClr val="accent6">
                    <a:lumMod val="75000"/>
                  </a:schemeClr>
                </a:solidFill>
              </a:rPr>
              <a:t>    	- </a:t>
            </a:r>
            <a:r>
              <a:rPr lang="en-US" sz="2000" b="1" dirty="0" err="1" smtClean="0">
                <a:solidFill>
                  <a:schemeClr val="accent6">
                    <a:lumMod val="75000"/>
                  </a:schemeClr>
                </a:solidFill>
              </a:rPr>
              <a:t>aluminium</a:t>
            </a:r>
            <a:r>
              <a:rPr lang="en-US" sz="2000" b="1" dirty="0">
                <a:solidFill>
                  <a:schemeClr val="accent6">
                    <a:lumMod val="75000"/>
                  </a:schemeClr>
                </a:solidFill>
              </a:rPr>
              <a:t>, glass, paper, plastic, steel and </a:t>
            </a:r>
            <a:r>
              <a:rPr lang="en-US" sz="2000" b="1" dirty="0" smtClean="0">
                <a:solidFill>
                  <a:schemeClr val="accent6">
                    <a:lumMod val="75000"/>
                  </a:schemeClr>
                </a:solidFill>
              </a:rPr>
              <a:t>wood</a:t>
            </a:r>
          </a:p>
          <a:p>
            <a:pPr lvl="1"/>
            <a:r>
              <a:rPr lang="fi-FI" sz="1600" dirty="0" smtClean="0"/>
              <a:t>https</a:t>
            </a:r>
            <a:r>
              <a:rPr lang="fi-FI" sz="1600" dirty="0"/>
              <a:t>://</a:t>
            </a:r>
            <a:r>
              <a:rPr lang="fi-FI" sz="1600" dirty="0" smtClean="0"/>
              <a:t>www.packaging4recycling.eu/</a:t>
            </a:r>
          </a:p>
          <a:p>
            <a:endParaRPr lang="fi-FI" sz="2000" dirty="0" smtClean="0">
              <a:solidFill>
                <a:schemeClr val="accent6">
                  <a:lumMod val="75000"/>
                </a:schemeClr>
              </a:solidFill>
            </a:endParaRPr>
          </a:p>
          <a:p>
            <a:r>
              <a:rPr lang="fi-FI" sz="2000" b="1" dirty="0" err="1" smtClean="0">
                <a:solidFill>
                  <a:schemeClr val="accent6">
                    <a:lumMod val="75000"/>
                  </a:schemeClr>
                </a:solidFill>
              </a:rPr>
              <a:t>Start</a:t>
            </a:r>
            <a:r>
              <a:rPr lang="fi-FI" sz="2000" b="1" dirty="0" smtClean="0">
                <a:solidFill>
                  <a:schemeClr val="accent6">
                    <a:lumMod val="75000"/>
                  </a:schemeClr>
                </a:solidFill>
              </a:rPr>
              <a:t> </a:t>
            </a:r>
            <a:r>
              <a:rPr lang="fi-FI" sz="2000" b="1" dirty="0" err="1" smtClean="0">
                <a:solidFill>
                  <a:schemeClr val="accent6">
                    <a:lumMod val="75000"/>
                  </a:schemeClr>
                </a:solidFill>
              </a:rPr>
              <a:t>the</a:t>
            </a:r>
            <a:r>
              <a:rPr lang="fi-FI" sz="2000" b="1" dirty="0" smtClean="0">
                <a:solidFill>
                  <a:schemeClr val="accent6">
                    <a:lumMod val="75000"/>
                  </a:schemeClr>
                </a:solidFill>
              </a:rPr>
              <a:t> </a:t>
            </a:r>
            <a:r>
              <a:rPr lang="fi-FI" sz="2000" b="1" dirty="0" err="1" smtClean="0">
                <a:solidFill>
                  <a:schemeClr val="accent6">
                    <a:lumMod val="75000"/>
                  </a:schemeClr>
                </a:solidFill>
              </a:rPr>
              <a:t>analysis</a:t>
            </a:r>
            <a:r>
              <a:rPr lang="fi-FI" sz="2000" b="1" dirty="0" smtClean="0">
                <a:solidFill>
                  <a:schemeClr val="accent6">
                    <a:lumMod val="75000"/>
                  </a:schemeClr>
                </a:solidFill>
              </a:rPr>
              <a:t> of </a:t>
            </a:r>
            <a:r>
              <a:rPr lang="fi-FI" sz="2000" b="1" dirty="0" err="1" smtClean="0">
                <a:solidFill>
                  <a:schemeClr val="accent6">
                    <a:lumMod val="75000"/>
                  </a:schemeClr>
                </a:solidFill>
              </a:rPr>
              <a:t>various</a:t>
            </a:r>
            <a:r>
              <a:rPr lang="fi-FI" sz="2000" b="1" dirty="0" smtClean="0">
                <a:solidFill>
                  <a:schemeClr val="accent6">
                    <a:lumMod val="75000"/>
                  </a:schemeClr>
                </a:solidFill>
              </a:rPr>
              <a:t> </a:t>
            </a:r>
            <a:r>
              <a:rPr lang="fi-FI" sz="2000" b="1" dirty="0" err="1" smtClean="0">
                <a:solidFill>
                  <a:schemeClr val="accent6">
                    <a:lumMod val="75000"/>
                  </a:schemeClr>
                </a:solidFill>
              </a:rPr>
              <a:t>types</a:t>
            </a:r>
            <a:r>
              <a:rPr lang="fi-FI" sz="2000" b="1" dirty="0" smtClean="0">
                <a:solidFill>
                  <a:schemeClr val="accent6">
                    <a:lumMod val="75000"/>
                  </a:schemeClr>
                </a:solidFill>
              </a:rPr>
              <a:t> of </a:t>
            </a:r>
            <a:r>
              <a:rPr lang="fi-FI" sz="2000" b="1" dirty="0" err="1" smtClean="0">
                <a:solidFill>
                  <a:schemeClr val="accent6">
                    <a:lumMod val="75000"/>
                  </a:schemeClr>
                </a:solidFill>
              </a:rPr>
              <a:t>packaging</a:t>
            </a:r>
            <a:r>
              <a:rPr lang="fi-FI" sz="2000" b="1" dirty="0" smtClean="0">
                <a:solidFill>
                  <a:schemeClr val="accent6">
                    <a:lumMod val="75000"/>
                  </a:schemeClr>
                </a:solidFill>
              </a:rPr>
              <a:t> </a:t>
            </a:r>
            <a:r>
              <a:rPr lang="fi-FI" sz="2000" b="1" dirty="0" err="1" smtClean="0">
                <a:solidFill>
                  <a:schemeClr val="accent6">
                    <a:lumMod val="75000"/>
                  </a:schemeClr>
                </a:solidFill>
              </a:rPr>
              <a:t>materials</a:t>
            </a:r>
            <a:endParaRPr lang="fi-FI" sz="2000" b="1" dirty="0" smtClean="0">
              <a:solidFill>
                <a:schemeClr val="accent6">
                  <a:lumMod val="75000"/>
                </a:schemeClr>
              </a:solidFill>
            </a:endParaRPr>
          </a:p>
          <a:p>
            <a:pPr lvl="1"/>
            <a:r>
              <a:rPr lang="fi-FI" sz="1600" dirty="0"/>
              <a:t>https://www.packaging4recycling.eu/choice.php</a:t>
            </a:r>
          </a:p>
        </p:txBody>
      </p:sp>
    </p:spTree>
    <p:extLst>
      <p:ext uri="{BB962C8B-B14F-4D97-AF65-F5344CB8AC3E}">
        <p14:creationId xmlns:p14="http://schemas.microsoft.com/office/powerpoint/2010/main" val="1319127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5" y="61906"/>
            <a:ext cx="9017977" cy="1301132"/>
          </a:xfrm>
        </p:spPr>
        <p:txBody>
          <a:bodyPr>
            <a:normAutofit/>
          </a:bodyPr>
          <a:lstStyle/>
          <a:p>
            <a:r>
              <a:rPr lang="fi-FI" sz="3600" dirty="0" err="1" smtClean="0"/>
              <a:t>Guidebooks</a:t>
            </a:r>
            <a:r>
              <a:rPr lang="fi-FI" sz="3600" dirty="0" smtClean="0"/>
              <a:t> for </a:t>
            </a:r>
            <a:r>
              <a:rPr lang="fi-FI" sz="3600" dirty="0" err="1" smtClean="0"/>
              <a:t>package</a:t>
            </a:r>
            <a:r>
              <a:rPr lang="fi-FI" sz="3600" dirty="0" smtClean="0"/>
              <a:t> design (in </a:t>
            </a:r>
            <a:r>
              <a:rPr lang="fi-FI" sz="3600" dirty="0" err="1" smtClean="0"/>
              <a:t>Finnish</a:t>
            </a:r>
            <a:r>
              <a:rPr lang="fi-FI" sz="3600" dirty="0" smtClean="0"/>
              <a:t>)</a:t>
            </a:r>
            <a:endParaRPr lang="fi-FI" sz="3600" dirty="0"/>
          </a:p>
        </p:txBody>
      </p:sp>
      <p:sp>
        <p:nvSpPr>
          <p:cNvPr id="3" name="Content Placeholder 2"/>
          <p:cNvSpPr>
            <a:spLocks noGrp="1"/>
          </p:cNvSpPr>
          <p:nvPr>
            <p:ph idx="1"/>
          </p:nvPr>
        </p:nvSpPr>
        <p:spPr>
          <a:xfrm>
            <a:off x="1058008" y="1363038"/>
            <a:ext cx="10515600" cy="4161289"/>
          </a:xfrm>
        </p:spPr>
        <p:txBody>
          <a:bodyPr>
            <a:normAutofit fontScale="62500" lnSpcReduction="20000"/>
          </a:bodyPr>
          <a:lstStyle/>
          <a:p>
            <a:r>
              <a:rPr lang="fi-FI" sz="3800" b="1" dirty="0" smtClean="0">
                <a:solidFill>
                  <a:srgbClr val="0070C0"/>
                </a:solidFill>
              </a:rPr>
              <a:t>EFR </a:t>
            </a:r>
            <a:r>
              <a:rPr lang="fi-FI" sz="3800" b="1" dirty="0" err="1" smtClean="0">
                <a:solidFill>
                  <a:srgbClr val="0070C0"/>
                </a:solidFill>
              </a:rPr>
              <a:t>Efficient</a:t>
            </a:r>
            <a:r>
              <a:rPr lang="fi-FI" sz="3800" b="1" dirty="0" smtClean="0">
                <a:solidFill>
                  <a:srgbClr val="0070C0"/>
                </a:solidFill>
              </a:rPr>
              <a:t> </a:t>
            </a:r>
            <a:r>
              <a:rPr lang="fi-FI" sz="3800" b="1" dirty="0" err="1" smtClean="0">
                <a:solidFill>
                  <a:srgbClr val="0070C0"/>
                </a:solidFill>
              </a:rPr>
              <a:t>Foodservice</a:t>
            </a:r>
            <a:r>
              <a:rPr lang="fi-FI" sz="3800" b="1" dirty="0" smtClean="0">
                <a:solidFill>
                  <a:srgbClr val="0070C0"/>
                </a:solidFill>
              </a:rPr>
              <a:t> </a:t>
            </a:r>
            <a:r>
              <a:rPr lang="fi-FI" sz="3800" b="1" dirty="0" err="1" smtClean="0">
                <a:solidFill>
                  <a:srgbClr val="0070C0"/>
                </a:solidFill>
              </a:rPr>
              <a:t>Response</a:t>
            </a:r>
            <a:r>
              <a:rPr lang="fi-FI" sz="3800" b="1" dirty="0" smtClean="0">
                <a:solidFill>
                  <a:srgbClr val="0070C0"/>
                </a:solidFill>
              </a:rPr>
              <a:t> Pakkausopas </a:t>
            </a:r>
            <a:r>
              <a:rPr lang="fi-FI" dirty="0" smtClean="0">
                <a:solidFill>
                  <a:srgbClr val="0070C0"/>
                </a:solidFill>
              </a:rPr>
              <a:t>(in </a:t>
            </a:r>
            <a:r>
              <a:rPr lang="fi-FI" dirty="0" err="1" smtClean="0">
                <a:solidFill>
                  <a:srgbClr val="0070C0"/>
                </a:solidFill>
              </a:rPr>
              <a:t>Finnish</a:t>
            </a:r>
            <a:r>
              <a:rPr lang="fi-FI" dirty="0" smtClean="0">
                <a:solidFill>
                  <a:srgbClr val="0070C0"/>
                </a:solidFill>
              </a:rPr>
              <a:t>)</a:t>
            </a:r>
          </a:p>
          <a:p>
            <a:pPr marL="0" indent="0">
              <a:buNone/>
            </a:pPr>
            <a:r>
              <a:rPr lang="fr-FR" dirty="0"/>
              <a:t> </a:t>
            </a:r>
            <a:r>
              <a:rPr lang="fr-FR" dirty="0" smtClean="0"/>
              <a:t>  ECR </a:t>
            </a:r>
            <a:r>
              <a:rPr lang="fr-FR" dirty="0" err="1" smtClean="0"/>
              <a:t>Finland</a:t>
            </a:r>
            <a:r>
              <a:rPr lang="fr-FR" dirty="0" smtClean="0"/>
              <a:t> Efficient </a:t>
            </a:r>
            <a:r>
              <a:rPr lang="fr-FR" dirty="0"/>
              <a:t>Consumer </a:t>
            </a:r>
            <a:r>
              <a:rPr lang="fr-FR" dirty="0" err="1" smtClean="0"/>
              <a:t>Response</a:t>
            </a:r>
            <a:endParaRPr lang="fr-FR" dirty="0" smtClean="0"/>
          </a:p>
          <a:p>
            <a:pPr>
              <a:buFontTx/>
              <a:buChar char="-"/>
            </a:pPr>
            <a:r>
              <a:rPr lang="fr-FR" dirty="0" smtClean="0"/>
              <a:t>The </a:t>
            </a:r>
            <a:r>
              <a:rPr lang="fr-FR" dirty="0" err="1" smtClean="0"/>
              <a:t>guidebook</a:t>
            </a:r>
            <a:r>
              <a:rPr lang="fr-FR" dirty="0" smtClean="0"/>
              <a:t> </a:t>
            </a:r>
            <a:r>
              <a:rPr lang="fr-FR" dirty="0" err="1" smtClean="0"/>
              <a:t>consists</a:t>
            </a:r>
            <a:r>
              <a:rPr lang="fr-FR" dirty="0" smtClean="0"/>
              <a:t> of </a:t>
            </a:r>
            <a:r>
              <a:rPr lang="fr-FR" dirty="0" err="1" smtClean="0"/>
              <a:t>detailed</a:t>
            </a:r>
            <a:r>
              <a:rPr lang="fr-FR" dirty="0" smtClean="0"/>
              <a:t> information of how </a:t>
            </a:r>
            <a:r>
              <a:rPr lang="fr-FR" dirty="0" err="1" smtClean="0"/>
              <a:t>role</a:t>
            </a:r>
            <a:r>
              <a:rPr lang="fr-FR" dirty="0" smtClean="0"/>
              <a:t> of packaging, types of packages, modules and sizes, </a:t>
            </a:r>
            <a:r>
              <a:rPr lang="fr-FR" dirty="0" err="1" smtClean="0"/>
              <a:t>legal</a:t>
            </a:r>
            <a:r>
              <a:rPr lang="fr-FR" dirty="0" smtClean="0"/>
              <a:t> </a:t>
            </a:r>
            <a:r>
              <a:rPr lang="fr-FR" dirty="0" err="1" smtClean="0"/>
              <a:t>reguirements</a:t>
            </a:r>
            <a:r>
              <a:rPr lang="fr-FR" dirty="0" smtClean="0"/>
              <a:t>, </a:t>
            </a:r>
            <a:r>
              <a:rPr lang="fr-FR" dirty="0" err="1" smtClean="0"/>
              <a:t>logistics</a:t>
            </a:r>
            <a:r>
              <a:rPr lang="fr-FR" dirty="0" smtClean="0"/>
              <a:t> </a:t>
            </a:r>
            <a:r>
              <a:rPr lang="fr-FR" dirty="0" err="1" smtClean="0"/>
              <a:t>requirements</a:t>
            </a:r>
            <a:r>
              <a:rPr lang="fr-FR" dirty="0" smtClean="0"/>
              <a:t> etc. </a:t>
            </a:r>
            <a:r>
              <a:rPr lang="fr-FR" dirty="0" err="1" smtClean="0"/>
              <a:t>should</a:t>
            </a:r>
            <a:r>
              <a:rPr lang="fr-FR" dirty="0" smtClean="0"/>
              <a:t> </a:t>
            </a:r>
            <a:r>
              <a:rPr lang="fr-FR" dirty="0" err="1" smtClean="0"/>
              <a:t>be</a:t>
            </a:r>
            <a:r>
              <a:rPr lang="fr-FR" dirty="0" smtClean="0"/>
              <a:t> </a:t>
            </a:r>
            <a:r>
              <a:rPr lang="fr-FR" dirty="0" err="1" smtClean="0"/>
              <a:t>considered</a:t>
            </a:r>
            <a:r>
              <a:rPr lang="fr-FR" dirty="0" smtClean="0"/>
              <a:t> in the package design </a:t>
            </a:r>
          </a:p>
          <a:p>
            <a:pPr>
              <a:buFontTx/>
              <a:buChar char="-"/>
            </a:pPr>
            <a:r>
              <a:rPr lang="fr-FR" dirty="0" smtClean="0"/>
              <a:t>The </a:t>
            </a:r>
            <a:r>
              <a:rPr lang="fr-FR" dirty="0" err="1" smtClean="0"/>
              <a:t>guidebook</a:t>
            </a:r>
            <a:r>
              <a:rPr lang="fr-FR" dirty="0" smtClean="0"/>
              <a:t> has good photo illustrations, </a:t>
            </a:r>
            <a:r>
              <a:rPr lang="fr-FR" dirty="0" err="1" smtClean="0"/>
              <a:t>so</a:t>
            </a:r>
            <a:r>
              <a:rPr lang="fr-FR" dirty="0" smtClean="0"/>
              <a:t> </a:t>
            </a:r>
            <a:r>
              <a:rPr lang="fr-FR" dirty="0" err="1" smtClean="0"/>
              <a:t>it</a:t>
            </a:r>
            <a:r>
              <a:rPr lang="fr-FR" dirty="0" smtClean="0"/>
              <a:t> </a:t>
            </a:r>
            <a:r>
              <a:rPr lang="fr-FR" dirty="0" err="1" smtClean="0"/>
              <a:t>is</a:t>
            </a:r>
            <a:r>
              <a:rPr lang="fr-FR" dirty="0" smtClean="0"/>
              <a:t> informative </a:t>
            </a:r>
            <a:r>
              <a:rPr lang="fr-FR" dirty="0" err="1" smtClean="0"/>
              <a:t>even</a:t>
            </a:r>
            <a:r>
              <a:rPr lang="fr-FR" dirty="0" smtClean="0"/>
              <a:t> </a:t>
            </a:r>
            <a:r>
              <a:rPr lang="fr-FR" dirty="0" err="1" smtClean="0"/>
              <a:t>thought</a:t>
            </a:r>
            <a:r>
              <a:rPr lang="fr-FR" dirty="0" smtClean="0"/>
              <a:t> </a:t>
            </a:r>
            <a:r>
              <a:rPr lang="fr-FR" dirty="0" err="1" smtClean="0"/>
              <a:t>it</a:t>
            </a:r>
            <a:r>
              <a:rPr lang="fr-FR" dirty="0" smtClean="0"/>
              <a:t> </a:t>
            </a:r>
            <a:r>
              <a:rPr lang="fr-FR" dirty="0" err="1" smtClean="0"/>
              <a:t>is</a:t>
            </a:r>
            <a:r>
              <a:rPr lang="fr-FR" dirty="0" smtClean="0"/>
              <a:t> in </a:t>
            </a:r>
            <a:r>
              <a:rPr lang="fr-FR" dirty="0" err="1" smtClean="0"/>
              <a:t>Finnish</a:t>
            </a:r>
            <a:endParaRPr lang="fr-FR" dirty="0" smtClean="0"/>
          </a:p>
          <a:p>
            <a:pPr marL="0" indent="0">
              <a:buNone/>
            </a:pPr>
            <a:r>
              <a:rPr lang="fr-FR" dirty="0" smtClean="0"/>
              <a:t>    </a:t>
            </a:r>
            <a:r>
              <a:rPr lang="fr-FR" dirty="0" smtClean="0">
                <a:solidFill>
                  <a:srgbClr val="0070C0"/>
                </a:solidFill>
              </a:rPr>
              <a:t>https</a:t>
            </a:r>
            <a:r>
              <a:rPr lang="fr-FR" dirty="0">
                <a:solidFill>
                  <a:srgbClr val="0070C0"/>
                </a:solidFill>
              </a:rPr>
              <a:t>://</a:t>
            </a:r>
            <a:r>
              <a:rPr lang="fr-FR" dirty="0" smtClean="0">
                <a:solidFill>
                  <a:srgbClr val="0070C0"/>
                </a:solidFill>
              </a:rPr>
              <a:t>docplayer.fi/722716-Efr-efficient-foodservice-response-pakkausopas.html</a:t>
            </a:r>
          </a:p>
          <a:p>
            <a:pPr marL="0" indent="0">
              <a:buNone/>
            </a:pPr>
            <a:r>
              <a:rPr lang="fr-FR" dirty="0"/>
              <a:t/>
            </a:r>
            <a:br>
              <a:rPr lang="fr-FR" dirty="0"/>
            </a:br>
            <a:endParaRPr lang="fi-FI" dirty="0" smtClean="0"/>
          </a:p>
          <a:p>
            <a:r>
              <a:rPr lang="fi-FI" sz="3800" b="1" dirty="0" smtClean="0">
                <a:solidFill>
                  <a:srgbClr val="0070C0"/>
                </a:solidFill>
              </a:rPr>
              <a:t>Opas kierrätyskelpoisen muovipakkauksen suunnitteluun </a:t>
            </a:r>
            <a:r>
              <a:rPr lang="fi-FI" dirty="0" smtClean="0">
                <a:solidFill>
                  <a:srgbClr val="0070C0"/>
                </a:solidFill>
              </a:rPr>
              <a:t>(In </a:t>
            </a:r>
            <a:r>
              <a:rPr lang="fi-FI" dirty="0" err="1" smtClean="0">
                <a:solidFill>
                  <a:srgbClr val="0070C0"/>
                </a:solidFill>
              </a:rPr>
              <a:t>Finnish</a:t>
            </a:r>
            <a:r>
              <a:rPr lang="fi-FI" dirty="0" smtClean="0">
                <a:solidFill>
                  <a:srgbClr val="0070C0"/>
                </a:solidFill>
              </a:rPr>
              <a:t>)</a:t>
            </a:r>
          </a:p>
          <a:p>
            <a:pPr marL="0" indent="0">
              <a:buNone/>
            </a:pPr>
            <a:r>
              <a:rPr lang="fi-FI" dirty="0" smtClean="0"/>
              <a:t>   Suomen Uusiomuovi Oy</a:t>
            </a:r>
          </a:p>
          <a:p>
            <a:pPr>
              <a:buFontTx/>
              <a:buChar char="-"/>
            </a:pPr>
            <a:r>
              <a:rPr lang="en-US" dirty="0" smtClean="0"/>
              <a:t>The </a:t>
            </a:r>
            <a:r>
              <a:rPr lang="en-US" dirty="0"/>
              <a:t>guidebook consists of detailed information how </a:t>
            </a:r>
            <a:r>
              <a:rPr lang="en-US" dirty="0" smtClean="0"/>
              <a:t>package should be designed considering recycling </a:t>
            </a:r>
          </a:p>
          <a:p>
            <a:pPr>
              <a:buFontTx/>
              <a:buChar char="-"/>
            </a:pPr>
            <a:r>
              <a:rPr lang="en-US" dirty="0" smtClean="0"/>
              <a:t>The guidebook </a:t>
            </a:r>
            <a:r>
              <a:rPr lang="en-US" dirty="0"/>
              <a:t>has good photo illustration, so it is informative  even though it is in </a:t>
            </a:r>
            <a:r>
              <a:rPr lang="en-US" dirty="0" smtClean="0"/>
              <a:t>Finnish</a:t>
            </a:r>
          </a:p>
          <a:p>
            <a:pPr marL="0" indent="0">
              <a:buNone/>
            </a:pPr>
            <a:r>
              <a:rPr lang="fi-FI" dirty="0" smtClean="0"/>
              <a:t>    </a:t>
            </a:r>
            <a:r>
              <a:rPr lang="fi-FI" dirty="0" smtClean="0">
                <a:solidFill>
                  <a:srgbClr val="0070C0"/>
                </a:solidFill>
              </a:rPr>
              <a:t>https://www.uusiomuovi.fi/fin/yritykselle/kierratyskelpoinen_muovipakkaus</a:t>
            </a:r>
            <a:endParaRPr lang="fi-FI" dirty="0">
              <a:solidFill>
                <a:srgbClr val="0070C0"/>
              </a:solidFill>
            </a:endParaRPr>
          </a:p>
        </p:txBody>
      </p:sp>
    </p:spTree>
    <p:extLst>
      <p:ext uri="{BB962C8B-B14F-4D97-AF65-F5344CB8AC3E}">
        <p14:creationId xmlns:p14="http://schemas.microsoft.com/office/powerpoint/2010/main" val="35188400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61" y="1312575"/>
            <a:ext cx="10515600" cy="2852737"/>
          </a:xfrm>
        </p:spPr>
        <p:txBody>
          <a:bodyPr/>
          <a:lstStyle/>
          <a:p>
            <a:pPr algn="ctr"/>
            <a:r>
              <a:rPr lang="fi-FI" dirty="0"/>
              <a:t>G</a:t>
            </a:r>
            <a:r>
              <a:rPr lang="fi-FI" dirty="0" smtClean="0"/>
              <a:t>reen </a:t>
            </a:r>
            <a:r>
              <a:rPr lang="fi-FI" dirty="0" err="1" smtClean="0"/>
              <a:t>package</a:t>
            </a:r>
            <a:r>
              <a:rPr lang="fi-FI" dirty="0" smtClean="0"/>
              <a:t> </a:t>
            </a:r>
            <a:r>
              <a:rPr lang="fi-FI" dirty="0" err="1" smtClean="0"/>
              <a:t>producers</a:t>
            </a:r>
            <a:r>
              <a:rPr lang="fi-FI" dirty="0" smtClean="0"/>
              <a:t/>
            </a:r>
            <a:br>
              <a:rPr lang="fi-FI" dirty="0" smtClean="0"/>
            </a:br>
            <a:r>
              <a:rPr lang="fi-FI" dirty="0" smtClean="0"/>
              <a:t>and a </a:t>
            </a:r>
            <a:r>
              <a:rPr lang="fi-FI" dirty="0" err="1" smtClean="0"/>
              <a:t>task</a:t>
            </a:r>
            <a:endParaRPr lang="fi-FI" dirty="0"/>
          </a:p>
        </p:txBody>
      </p:sp>
    </p:spTree>
    <p:extLst>
      <p:ext uri="{BB962C8B-B14F-4D97-AF65-F5344CB8AC3E}">
        <p14:creationId xmlns:p14="http://schemas.microsoft.com/office/powerpoint/2010/main" val="230008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199" y="256068"/>
            <a:ext cx="10515600" cy="1325563"/>
          </a:xfrm>
        </p:spPr>
        <p:txBody>
          <a:bodyPr>
            <a:normAutofit/>
          </a:bodyPr>
          <a:lstStyle/>
          <a:p>
            <a:r>
              <a:rPr lang="fi-FI" sz="3600" dirty="0" err="1" smtClean="0"/>
              <a:t>Package</a:t>
            </a:r>
            <a:r>
              <a:rPr lang="fi-FI" sz="3600" dirty="0" smtClean="0"/>
              <a:t> </a:t>
            </a:r>
            <a:r>
              <a:rPr lang="fi-FI" sz="3600" dirty="0" err="1" smtClean="0"/>
              <a:t>producers</a:t>
            </a:r>
            <a:r>
              <a:rPr lang="fi-FI" sz="3600" dirty="0" smtClean="0"/>
              <a:t> for </a:t>
            </a:r>
            <a:r>
              <a:rPr lang="fi-FI" sz="3600" dirty="0" err="1" smtClean="0"/>
              <a:t>green</a:t>
            </a:r>
            <a:r>
              <a:rPr lang="fi-FI" sz="3600" dirty="0" smtClean="0"/>
              <a:t> </a:t>
            </a:r>
            <a:r>
              <a:rPr lang="fi-FI" sz="3600" dirty="0" err="1" smtClean="0"/>
              <a:t>innovations</a:t>
            </a:r>
            <a:endParaRPr lang="fi-FI" sz="3600" dirty="0"/>
          </a:p>
        </p:txBody>
      </p:sp>
      <p:sp>
        <p:nvSpPr>
          <p:cNvPr id="3" name="Content Placeholder 2"/>
          <p:cNvSpPr>
            <a:spLocks noGrp="1"/>
          </p:cNvSpPr>
          <p:nvPr>
            <p:ph idx="1"/>
          </p:nvPr>
        </p:nvSpPr>
        <p:spPr>
          <a:xfrm>
            <a:off x="1014679" y="1258902"/>
            <a:ext cx="11506200" cy="4161289"/>
          </a:xfrm>
        </p:spPr>
        <p:txBody>
          <a:bodyPr>
            <a:normAutofit fontScale="92500" lnSpcReduction="20000"/>
          </a:bodyPr>
          <a:lstStyle/>
          <a:p>
            <a:endParaRPr lang="fi-FI" sz="2400" dirty="0" smtClean="0">
              <a:latin typeface="+mj-lt"/>
            </a:endParaRPr>
          </a:p>
          <a:p>
            <a:pPr lvl="0"/>
            <a:r>
              <a:rPr lang="fi-FI" sz="2400" dirty="0" err="1">
                <a:solidFill>
                  <a:prstClr val="black"/>
                </a:solidFill>
              </a:rPr>
              <a:t>Esbottle</a:t>
            </a:r>
            <a:r>
              <a:rPr lang="fi-FI" sz="2400" dirty="0">
                <a:solidFill>
                  <a:prstClr val="black"/>
                </a:solidFill>
              </a:rPr>
              <a:t> (</a:t>
            </a:r>
            <a:r>
              <a:rPr lang="fi-FI" sz="2400" dirty="0" err="1">
                <a:solidFill>
                  <a:prstClr val="black"/>
                </a:solidFill>
              </a:rPr>
              <a:t>carbonboard</a:t>
            </a:r>
            <a:r>
              <a:rPr lang="fi-FI" sz="2400" dirty="0">
                <a:solidFill>
                  <a:prstClr val="black"/>
                </a:solidFill>
              </a:rPr>
              <a:t> </a:t>
            </a:r>
            <a:r>
              <a:rPr lang="fi-FI" sz="2400" dirty="0" err="1">
                <a:solidFill>
                  <a:prstClr val="black"/>
                </a:solidFill>
              </a:rPr>
              <a:t>based</a:t>
            </a:r>
            <a:r>
              <a:rPr lang="fi-FI" sz="2400" dirty="0">
                <a:solidFill>
                  <a:prstClr val="black"/>
                </a:solidFill>
              </a:rPr>
              <a:t> </a:t>
            </a:r>
            <a:r>
              <a:rPr lang="fi-FI" sz="2400" dirty="0" err="1">
                <a:solidFill>
                  <a:prstClr val="black"/>
                </a:solidFill>
              </a:rPr>
              <a:t>bottle</a:t>
            </a:r>
            <a:r>
              <a:rPr lang="fi-FI" sz="2400" dirty="0">
                <a:solidFill>
                  <a:prstClr val="black"/>
                </a:solidFill>
              </a:rPr>
              <a:t>) </a:t>
            </a:r>
            <a:r>
              <a:rPr lang="fi-FI" sz="1800" dirty="0">
                <a:solidFill>
                  <a:srgbClr val="0070C0"/>
                </a:solidFill>
              </a:rPr>
              <a:t>https://www.esbottle.com</a:t>
            </a:r>
          </a:p>
          <a:p>
            <a:pPr lvl="0"/>
            <a:r>
              <a:rPr lang="fi-FI" sz="2600" dirty="0" err="1" smtClean="0"/>
              <a:t>Jospak</a:t>
            </a:r>
            <a:r>
              <a:rPr lang="fi-FI" sz="2600" dirty="0" smtClean="0"/>
              <a:t> (</a:t>
            </a:r>
            <a:r>
              <a:rPr lang="en-US" sz="2600" dirty="0"/>
              <a:t>The Cardboard Tray for Sustainable Food </a:t>
            </a:r>
            <a:r>
              <a:rPr lang="en-US" sz="2600" dirty="0" smtClean="0"/>
              <a:t>Industry) </a:t>
            </a:r>
            <a:r>
              <a:rPr lang="en-US" sz="1800" dirty="0" smtClean="0">
                <a:solidFill>
                  <a:srgbClr val="0070C0"/>
                </a:solidFill>
              </a:rPr>
              <a:t>https://jospak.com</a:t>
            </a:r>
            <a:endParaRPr lang="fi-FI" sz="2400" dirty="0" smtClean="0"/>
          </a:p>
          <a:p>
            <a:pPr lvl="0"/>
            <a:r>
              <a:rPr lang="fi-FI" sz="2400" dirty="0" smtClean="0">
                <a:solidFill>
                  <a:prstClr val="black"/>
                </a:solidFill>
              </a:rPr>
              <a:t>Huhtamäki </a:t>
            </a:r>
            <a:r>
              <a:rPr lang="fi-FI" sz="2400" dirty="0">
                <a:solidFill>
                  <a:prstClr val="black"/>
                </a:solidFill>
              </a:rPr>
              <a:t>(</a:t>
            </a:r>
            <a:r>
              <a:rPr lang="fi-FI" sz="2400" dirty="0" err="1">
                <a:solidFill>
                  <a:prstClr val="black"/>
                </a:solidFill>
              </a:rPr>
              <a:t>sustainable</a:t>
            </a:r>
            <a:r>
              <a:rPr lang="fi-FI" sz="2400" dirty="0">
                <a:solidFill>
                  <a:prstClr val="black"/>
                </a:solidFill>
              </a:rPr>
              <a:t> food </a:t>
            </a:r>
            <a:r>
              <a:rPr lang="fi-FI" sz="2400" dirty="0" err="1">
                <a:solidFill>
                  <a:prstClr val="black"/>
                </a:solidFill>
              </a:rPr>
              <a:t>packages</a:t>
            </a:r>
            <a:r>
              <a:rPr lang="fi-FI" sz="2400" dirty="0">
                <a:solidFill>
                  <a:prstClr val="black"/>
                </a:solidFill>
              </a:rPr>
              <a:t>) </a:t>
            </a:r>
            <a:r>
              <a:rPr lang="fi-FI" sz="1800" dirty="0" smtClean="0">
                <a:solidFill>
                  <a:srgbClr val="0070C0"/>
                </a:solidFill>
              </a:rPr>
              <a:t>www.huhtamaki.com</a:t>
            </a:r>
          </a:p>
          <a:p>
            <a:pPr lvl="0"/>
            <a:r>
              <a:rPr lang="fi-FI" sz="2600" dirty="0" err="1" smtClean="0"/>
              <a:t>Kamupak</a:t>
            </a:r>
            <a:r>
              <a:rPr lang="fi-FI" sz="2600" dirty="0"/>
              <a:t> (</a:t>
            </a:r>
            <a:r>
              <a:rPr lang="fi-FI" sz="2600" dirty="0" err="1"/>
              <a:t>digital</a:t>
            </a:r>
            <a:r>
              <a:rPr lang="fi-FI" sz="2600" dirty="0"/>
              <a:t> </a:t>
            </a:r>
            <a:r>
              <a:rPr lang="fi-FI" sz="2600" dirty="0" err="1"/>
              <a:t>deposit</a:t>
            </a:r>
            <a:r>
              <a:rPr lang="fi-FI" sz="2600" dirty="0"/>
              <a:t> </a:t>
            </a:r>
            <a:r>
              <a:rPr lang="fi-FI" sz="2600" dirty="0" err="1"/>
              <a:t>system</a:t>
            </a:r>
            <a:r>
              <a:rPr lang="fi-FI" sz="2600" dirty="0"/>
              <a:t> for </a:t>
            </a:r>
            <a:r>
              <a:rPr lang="fi-FI" sz="2600" dirty="0" err="1"/>
              <a:t>reusable</a:t>
            </a:r>
            <a:r>
              <a:rPr lang="fi-FI" sz="2600" dirty="0"/>
              <a:t> </a:t>
            </a:r>
            <a:r>
              <a:rPr lang="fi-FI" sz="2600" dirty="0" err="1" smtClean="0"/>
              <a:t>packaging</a:t>
            </a:r>
            <a:r>
              <a:rPr lang="fi-FI" sz="2600" dirty="0" smtClean="0"/>
              <a:t>) </a:t>
            </a:r>
            <a:r>
              <a:rPr lang="fi-FI" sz="1800" dirty="0" smtClean="0">
                <a:solidFill>
                  <a:srgbClr val="0070C0"/>
                </a:solidFill>
              </a:rPr>
              <a:t>https</a:t>
            </a:r>
            <a:r>
              <a:rPr lang="fi-FI" sz="1800" dirty="0">
                <a:solidFill>
                  <a:srgbClr val="0070C0"/>
                </a:solidFill>
              </a:rPr>
              <a:t>://en.kamupak.fi</a:t>
            </a:r>
            <a:r>
              <a:rPr lang="fi-FI" sz="1800" dirty="0" smtClean="0">
                <a:solidFill>
                  <a:srgbClr val="0070C0"/>
                </a:solidFill>
              </a:rPr>
              <a:t>/</a:t>
            </a:r>
          </a:p>
          <a:p>
            <a:pPr lvl="0"/>
            <a:r>
              <a:rPr lang="fi-FI" sz="2400" dirty="0" err="1" smtClean="0"/>
              <a:t>Kotkamills</a:t>
            </a:r>
            <a:r>
              <a:rPr lang="fi-FI" sz="2400" dirty="0" smtClean="0"/>
              <a:t> (</a:t>
            </a:r>
            <a:r>
              <a:rPr lang="fi-FI" sz="2400" dirty="0" err="1" smtClean="0"/>
              <a:t>various</a:t>
            </a:r>
            <a:r>
              <a:rPr lang="fi-FI" sz="2400" dirty="0" smtClean="0"/>
              <a:t> </a:t>
            </a:r>
            <a:r>
              <a:rPr lang="fi-FI" sz="2400" dirty="0" err="1" smtClean="0"/>
              <a:t>innovative</a:t>
            </a:r>
            <a:r>
              <a:rPr lang="fi-FI" sz="2400" dirty="0" smtClean="0"/>
              <a:t> </a:t>
            </a:r>
            <a:r>
              <a:rPr lang="fi-FI" sz="2400" dirty="0" err="1" smtClean="0"/>
              <a:t>package</a:t>
            </a:r>
            <a:r>
              <a:rPr lang="fi-FI" sz="2400" dirty="0" smtClean="0"/>
              <a:t> </a:t>
            </a:r>
            <a:r>
              <a:rPr lang="fi-FI" sz="2400" dirty="0" err="1" smtClean="0"/>
              <a:t>materials</a:t>
            </a:r>
            <a:r>
              <a:rPr lang="fi-FI" sz="2400" dirty="0" smtClean="0"/>
              <a:t>) </a:t>
            </a:r>
            <a:r>
              <a:rPr lang="fi-FI" sz="1800" dirty="0" smtClean="0">
                <a:solidFill>
                  <a:srgbClr val="0070C0"/>
                </a:solidFill>
              </a:rPr>
              <a:t>https</a:t>
            </a:r>
            <a:r>
              <a:rPr lang="fi-FI" sz="1800" dirty="0">
                <a:solidFill>
                  <a:srgbClr val="0070C0"/>
                </a:solidFill>
              </a:rPr>
              <a:t>://</a:t>
            </a:r>
            <a:r>
              <a:rPr lang="fi-FI" sz="1800" dirty="0" smtClean="0">
                <a:solidFill>
                  <a:srgbClr val="0070C0"/>
                </a:solidFill>
              </a:rPr>
              <a:t>kotkamills.com</a:t>
            </a:r>
          </a:p>
          <a:p>
            <a:pPr lvl="0"/>
            <a:r>
              <a:rPr lang="fi-FI" sz="2600" dirty="0" err="1">
                <a:solidFill>
                  <a:prstClr val="black"/>
                </a:solidFill>
              </a:rPr>
              <a:t>Repack</a:t>
            </a:r>
            <a:r>
              <a:rPr lang="fi-FI" sz="2600" dirty="0">
                <a:solidFill>
                  <a:prstClr val="black"/>
                </a:solidFill>
              </a:rPr>
              <a:t> (</a:t>
            </a:r>
            <a:r>
              <a:rPr lang="fi-FI" sz="2600" dirty="0" err="1">
                <a:solidFill>
                  <a:prstClr val="black"/>
                </a:solidFill>
              </a:rPr>
              <a:t>reusable</a:t>
            </a:r>
            <a:r>
              <a:rPr lang="fi-FI" sz="2600" dirty="0">
                <a:solidFill>
                  <a:prstClr val="black"/>
                </a:solidFill>
              </a:rPr>
              <a:t> </a:t>
            </a:r>
            <a:r>
              <a:rPr lang="fi-FI" sz="2600" dirty="0" err="1">
                <a:solidFill>
                  <a:prstClr val="black"/>
                </a:solidFill>
              </a:rPr>
              <a:t>fibre-based</a:t>
            </a:r>
            <a:r>
              <a:rPr lang="fi-FI" sz="2600" dirty="0">
                <a:solidFill>
                  <a:prstClr val="black"/>
                </a:solidFill>
              </a:rPr>
              <a:t> </a:t>
            </a:r>
            <a:r>
              <a:rPr lang="fi-FI" sz="2600" dirty="0" err="1">
                <a:solidFill>
                  <a:prstClr val="black"/>
                </a:solidFill>
              </a:rPr>
              <a:t>packages</a:t>
            </a:r>
            <a:r>
              <a:rPr lang="fi-FI" sz="2600" dirty="0">
                <a:solidFill>
                  <a:prstClr val="black"/>
                </a:solidFill>
              </a:rPr>
              <a:t> for e-</a:t>
            </a:r>
            <a:r>
              <a:rPr lang="fi-FI" sz="2600" dirty="0" err="1">
                <a:solidFill>
                  <a:prstClr val="black"/>
                </a:solidFill>
              </a:rPr>
              <a:t>commerce</a:t>
            </a:r>
            <a:r>
              <a:rPr lang="fi-FI" sz="2600" dirty="0">
                <a:solidFill>
                  <a:prstClr val="black"/>
                </a:solidFill>
              </a:rPr>
              <a:t>) </a:t>
            </a:r>
            <a:r>
              <a:rPr lang="fi-FI" sz="1900" dirty="0">
                <a:solidFill>
                  <a:srgbClr val="0070C0"/>
                </a:solidFill>
              </a:rPr>
              <a:t>https://</a:t>
            </a:r>
            <a:r>
              <a:rPr lang="fi-FI" sz="1900" dirty="0" smtClean="0">
                <a:solidFill>
                  <a:srgbClr val="0070C0"/>
                </a:solidFill>
              </a:rPr>
              <a:t>www.originalrepack.com</a:t>
            </a:r>
          </a:p>
          <a:p>
            <a:r>
              <a:rPr lang="fi-FI" sz="2400" dirty="0" smtClean="0"/>
              <a:t>Stora </a:t>
            </a:r>
            <a:r>
              <a:rPr lang="fi-FI" sz="2400" dirty="0"/>
              <a:t>Enso </a:t>
            </a:r>
            <a:r>
              <a:rPr lang="fi-FI" sz="2400" dirty="0" smtClean="0"/>
              <a:t>(</a:t>
            </a:r>
            <a:r>
              <a:rPr lang="fi-FI" sz="2400" dirty="0" err="1" smtClean="0"/>
              <a:t>various</a:t>
            </a:r>
            <a:r>
              <a:rPr lang="fi-FI" sz="2400" dirty="0" smtClean="0"/>
              <a:t> </a:t>
            </a:r>
            <a:r>
              <a:rPr lang="fi-FI" sz="2400" dirty="0" err="1" smtClean="0"/>
              <a:t>green</a:t>
            </a:r>
            <a:r>
              <a:rPr lang="fi-FI" sz="2400" dirty="0" smtClean="0"/>
              <a:t> </a:t>
            </a:r>
            <a:r>
              <a:rPr lang="fi-FI" sz="2400" dirty="0" err="1" smtClean="0"/>
              <a:t>package</a:t>
            </a:r>
            <a:r>
              <a:rPr lang="fi-FI" sz="2400" dirty="0" smtClean="0"/>
              <a:t> </a:t>
            </a:r>
            <a:r>
              <a:rPr lang="fi-FI" sz="2400" dirty="0" err="1" smtClean="0"/>
              <a:t>solutions</a:t>
            </a:r>
            <a:r>
              <a:rPr lang="fi-FI" sz="2400" dirty="0" smtClean="0"/>
              <a:t>) </a:t>
            </a:r>
            <a:r>
              <a:rPr lang="fi-FI" sz="1800" dirty="0" smtClean="0">
                <a:solidFill>
                  <a:srgbClr val="0070C0"/>
                </a:solidFill>
              </a:rPr>
              <a:t>https</a:t>
            </a:r>
            <a:r>
              <a:rPr lang="fi-FI" sz="1800" dirty="0">
                <a:solidFill>
                  <a:srgbClr val="0070C0"/>
                </a:solidFill>
              </a:rPr>
              <a:t>://</a:t>
            </a:r>
            <a:r>
              <a:rPr lang="fi-FI" sz="1800" dirty="0" smtClean="0">
                <a:solidFill>
                  <a:srgbClr val="0070C0"/>
                </a:solidFill>
              </a:rPr>
              <a:t>www.storaenso.com/en</a:t>
            </a:r>
          </a:p>
          <a:p>
            <a:pPr lvl="0"/>
            <a:r>
              <a:rPr lang="fi-FI" sz="2600" dirty="0" err="1" smtClean="0">
                <a:solidFill>
                  <a:prstClr val="black"/>
                </a:solidFill>
              </a:rPr>
              <a:t>Sulapac</a:t>
            </a:r>
            <a:r>
              <a:rPr lang="fi-FI" sz="2600" dirty="0" smtClean="0">
                <a:solidFill>
                  <a:prstClr val="black"/>
                </a:solidFill>
              </a:rPr>
              <a:t> </a:t>
            </a:r>
            <a:r>
              <a:rPr lang="fi-FI" sz="2600" dirty="0">
                <a:solidFill>
                  <a:prstClr val="black"/>
                </a:solidFill>
              </a:rPr>
              <a:t>(</a:t>
            </a:r>
            <a:r>
              <a:rPr lang="fi-FI" sz="2600" dirty="0" err="1">
                <a:solidFill>
                  <a:prstClr val="black"/>
                </a:solidFill>
              </a:rPr>
              <a:t>biocomposite</a:t>
            </a:r>
            <a:r>
              <a:rPr lang="fi-FI" sz="2600" dirty="0">
                <a:solidFill>
                  <a:prstClr val="black"/>
                </a:solidFill>
              </a:rPr>
              <a:t> </a:t>
            </a:r>
            <a:r>
              <a:rPr lang="fi-FI" sz="2600" dirty="0" err="1">
                <a:solidFill>
                  <a:prstClr val="black"/>
                </a:solidFill>
              </a:rPr>
              <a:t>package</a:t>
            </a:r>
            <a:r>
              <a:rPr lang="fi-FI" sz="2600" dirty="0">
                <a:solidFill>
                  <a:prstClr val="black"/>
                </a:solidFill>
              </a:rPr>
              <a:t> for </a:t>
            </a:r>
            <a:r>
              <a:rPr lang="fi-FI" sz="2600" dirty="0" err="1">
                <a:solidFill>
                  <a:prstClr val="black"/>
                </a:solidFill>
              </a:rPr>
              <a:t>cosmetics</a:t>
            </a:r>
            <a:r>
              <a:rPr lang="fi-FI" sz="2600" dirty="0">
                <a:solidFill>
                  <a:prstClr val="black"/>
                </a:solidFill>
              </a:rPr>
              <a:t>) </a:t>
            </a:r>
            <a:r>
              <a:rPr lang="fi-FI" sz="2000" dirty="0">
                <a:solidFill>
                  <a:srgbClr val="0070C0"/>
                </a:solidFill>
              </a:rPr>
              <a:t>https://</a:t>
            </a:r>
            <a:r>
              <a:rPr lang="fi-FI" sz="2000" dirty="0" smtClean="0">
                <a:solidFill>
                  <a:srgbClr val="0070C0"/>
                </a:solidFill>
              </a:rPr>
              <a:t>www.sulapac.com</a:t>
            </a:r>
          </a:p>
          <a:p>
            <a:pPr lvl="0"/>
            <a:r>
              <a:rPr lang="fi-FI" sz="2600" dirty="0">
                <a:solidFill>
                  <a:prstClr val="black"/>
                </a:solidFill>
              </a:rPr>
              <a:t>Suomen Uusiomuovi; </a:t>
            </a:r>
            <a:r>
              <a:rPr lang="en-US" sz="2600" dirty="0">
                <a:solidFill>
                  <a:prstClr val="black"/>
                </a:solidFill>
              </a:rPr>
              <a:t>The Finnish Plastics Recycling Ltd. Used plastic packaging </a:t>
            </a:r>
            <a:r>
              <a:rPr lang="fi-FI" sz="1900" dirty="0">
                <a:solidFill>
                  <a:srgbClr val="0070C0"/>
                </a:solidFill>
              </a:rPr>
              <a:t>http://www.uusiomuovi.fi/fin/in_english/</a:t>
            </a:r>
            <a:endParaRPr lang="fi-FI" sz="1800" dirty="0">
              <a:solidFill>
                <a:srgbClr val="0070C0"/>
              </a:solidFill>
            </a:endParaRPr>
          </a:p>
          <a:p>
            <a:pPr lvl="0"/>
            <a:endParaRPr lang="fi-FI" sz="2000" dirty="0">
              <a:solidFill>
                <a:srgbClr val="0070C0"/>
              </a:solidFill>
              <a:latin typeface="Calibri Light" panose="020F0302020204030204"/>
            </a:endParaRPr>
          </a:p>
          <a:p>
            <a:endParaRPr lang="fi-FI" sz="1800" dirty="0" smtClean="0">
              <a:solidFill>
                <a:srgbClr val="0070C0"/>
              </a:solidFill>
              <a:latin typeface="+mj-lt"/>
            </a:endParaRPr>
          </a:p>
        </p:txBody>
      </p:sp>
    </p:spTree>
    <p:extLst>
      <p:ext uri="{BB962C8B-B14F-4D97-AF65-F5344CB8AC3E}">
        <p14:creationId xmlns:p14="http://schemas.microsoft.com/office/powerpoint/2010/main" val="31316516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873" y="177736"/>
            <a:ext cx="10515600" cy="1325563"/>
          </a:xfrm>
        </p:spPr>
        <p:txBody>
          <a:bodyPr>
            <a:normAutofit/>
          </a:bodyPr>
          <a:lstStyle/>
          <a:p>
            <a:r>
              <a:rPr lang="fi-FI" sz="3600" dirty="0" err="1"/>
              <a:t>T</a:t>
            </a:r>
            <a:r>
              <a:rPr lang="fi-FI" sz="3600" dirty="0" err="1" smtClean="0"/>
              <a:t>ask</a:t>
            </a:r>
            <a:r>
              <a:rPr lang="fi-FI" sz="3600" dirty="0" smtClean="0"/>
              <a:t> for </a:t>
            </a:r>
            <a:r>
              <a:rPr lang="fi-FI" sz="3600" dirty="0" err="1" smtClean="0"/>
              <a:t>green</a:t>
            </a:r>
            <a:r>
              <a:rPr lang="fi-FI" sz="3600" dirty="0" smtClean="0"/>
              <a:t> </a:t>
            </a:r>
            <a:r>
              <a:rPr lang="fi-FI" sz="3600" dirty="0" err="1" smtClean="0"/>
              <a:t>package</a:t>
            </a:r>
            <a:r>
              <a:rPr lang="fi-FI" sz="3600" dirty="0" smtClean="0"/>
              <a:t> </a:t>
            </a:r>
            <a:r>
              <a:rPr lang="fi-FI" sz="3600" dirty="0" err="1" smtClean="0"/>
              <a:t>producers</a:t>
            </a:r>
            <a:r>
              <a:rPr lang="fi-FI" sz="3600" dirty="0" smtClean="0"/>
              <a:t> and </a:t>
            </a:r>
            <a:r>
              <a:rPr lang="fi-FI" sz="3600" dirty="0" err="1" smtClean="0"/>
              <a:t>packaging</a:t>
            </a:r>
            <a:endParaRPr lang="fi-FI" sz="3600" dirty="0"/>
          </a:p>
        </p:txBody>
      </p:sp>
      <p:sp>
        <p:nvSpPr>
          <p:cNvPr id="3" name="Content Placeholder 2"/>
          <p:cNvSpPr>
            <a:spLocks noGrp="1"/>
          </p:cNvSpPr>
          <p:nvPr>
            <p:ph idx="1"/>
          </p:nvPr>
        </p:nvSpPr>
        <p:spPr>
          <a:xfrm>
            <a:off x="1161473" y="1623372"/>
            <a:ext cx="10515600" cy="4161289"/>
          </a:xfrm>
        </p:spPr>
        <p:txBody>
          <a:bodyPr>
            <a:normAutofit lnSpcReduction="10000"/>
          </a:bodyPr>
          <a:lstStyle/>
          <a:p>
            <a:r>
              <a:rPr lang="fi-FI" sz="2400" dirty="0" smtClean="0"/>
              <a:t>Select </a:t>
            </a:r>
            <a:r>
              <a:rPr lang="fi-FI" sz="2400" dirty="0" err="1" smtClean="0"/>
              <a:t>one</a:t>
            </a:r>
            <a:r>
              <a:rPr lang="fi-FI" sz="2400" dirty="0" smtClean="0"/>
              <a:t> of </a:t>
            </a:r>
            <a:r>
              <a:rPr lang="fi-FI" sz="2400" dirty="0" err="1" smtClean="0"/>
              <a:t>the</a:t>
            </a:r>
            <a:r>
              <a:rPr lang="fi-FI" sz="2400" dirty="0" smtClean="0"/>
              <a:t> </a:t>
            </a:r>
            <a:r>
              <a:rPr lang="fi-FI" sz="2400" dirty="0" err="1" smtClean="0"/>
              <a:t>green</a:t>
            </a:r>
            <a:r>
              <a:rPr lang="fi-FI" sz="2400" dirty="0" smtClean="0"/>
              <a:t> </a:t>
            </a:r>
            <a:r>
              <a:rPr lang="fi-FI" sz="2400" dirty="0" err="1" smtClean="0"/>
              <a:t>package</a:t>
            </a:r>
            <a:r>
              <a:rPr lang="fi-FI" sz="2400" dirty="0" smtClean="0"/>
              <a:t> </a:t>
            </a:r>
            <a:r>
              <a:rPr lang="fi-FI" sz="2400" dirty="0" err="1" smtClean="0"/>
              <a:t>producers</a:t>
            </a:r>
            <a:r>
              <a:rPr lang="fi-FI" sz="2400" dirty="0" smtClean="0"/>
              <a:t> </a:t>
            </a:r>
            <a:r>
              <a:rPr lang="fi-FI" sz="2400" dirty="0" err="1" smtClean="0"/>
              <a:t>from</a:t>
            </a:r>
            <a:r>
              <a:rPr lang="fi-FI" sz="2400" dirty="0" smtClean="0"/>
              <a:t> </a:t>
            </a:r>
            <a:r>
              <a:rPr lang="fi-FI" sz="2400" dirty="0" err="1" smtClean="0"/>
              <a:t>the</a:t>
            </a:r>
            <a:r>
              <a:rPr lang="fi-FI" sz="2400" dirty="0" smtClean="0"/>
              <a:t> </a:t>
            </a:r>
            <a:r>
              <a:rPr lang="fi-FI" sz="2400" dirty="0" err="1" smtClean="0"/>
              <a:t>list</a:t>
            </a:r>
            <a:r>
              <a:rPr lang="fi-FI" sz="2400" dirty="0" smtClean="0"/>
              <a:t> </a:t>
            </a:r>
            <a:r>
              <a:rPr lang="fi-FI" sz="2400" dirty="0" err="1" smtClean="0"/>
              <a:t>presented</a:t>
            </a:r>
            <a:r>
              <a:rPr lang="fi-FI" sz="2400" dirty="0" smtClean="0"/>
              <a:t> </a:t>
            </a:r>
            <a:r>
              <a:rPr lang="fi-FI" sz="2400" dirty="0" err="1" smtClean="0"/>
              <a:t>earlier</a:t>
            </a:r>
            <a:endParaRPr lang="fi-FI" sz="2400" dirty="0" smtClean="0"/>
          </a:p>
          <a:p>
            <a:endParaRPr lang="fi-FI" sz="2400" dirty="0" smtClean="0"/>
          </a:p>
          <a:p>
            <a:r>
              <a:rPr lang="fi-FI" sz="2400" dirty="0" err="1" smtClean="0"/>
              <a:t>Get</a:t>
            </a:r>
            <a:r>
              <a:rPr lang="fi-FI" sz="2400" dirty="0" smtClean="0"/>
              <a:t> </a:t>
            </a:r>
            <a:r>
              <a:rPr lang="fi-FI" sz="2400" dirty="0" err="1" smtClean="0"/>
              <a:t>familiar</a:t>
            </a:r>
            <a:r>
              <a:rPr lang="fi-FI" sz="2400" dirty="0" smtClean="0"/>
              <a:t> </a:t>
            </a:r>
            <a:r>
              <a:rPr lang="fi-FI" sz="2400" dirty="0" err="1" smtClean="0"/>
              <a:t>with</a:t>
            </a:r>
            <a:r>
              <a:rPr lang="fi-FI" sz="2400" dirty="0" smtClean="0"/>
              <a:t> </a:t>
            </a:r>
            <a:r>
              <a:rPr lang="fi-FI" sz="2400" dirty="0" err="1" smtClean="0"/>
              <a:t>their</a:t>
            </a:r>
            <a:r>
              <a:rPr lang="fi-FI" sz="2400" dirty="0" smtClean="0"/>
              <a:t> </a:t>
            </a:r>
            <a:r>
              <a:rPr lang="fi-FI" sz="2400" dirty="0" err="1" smtClean="0"/>
              <a:t>package</a:t>
            </a:r>
            <a:r>
              <a:rPr lang="fi-FI" sz="2400" dirty="0" smtClean="0"/>
              <a:t> </a:t>
            </a:r>
            <a:r>
              <a:rPr lang="fi-FI" sz="2400" dirty="0" err="1" smtClean="0"/>
              <a:t>offering</a:t>
            </a:r>
            <a:r>
              <a:rPr lang="fi-FI" sz="2400" dirty="0" smtClean="0"/>
              <a:t> and </a:t>
            </a:r>
            <a:r>
              <a:rPr lang="fi-FI" sz="2400" dirty="0" err="1" smtClean="0"/>
              <a:t>material</a:t>
            </a:r>
            <a:r>
              <a:rPr lang="fi-FI" sz="2400" dirty="0" smtClean="0"/>
              <a:t> </a:t>
            </a:r>
            <a:r>
              <a:rPr lang="fi-FI" sz="2400" dirty="0" err="1" smtClean="0"/>
              <a:t>use</a:t>
            </a:r>
            <a:endParaRPr lang="fi-FI" sz="2400" dirty="0" smtClean="0"/>
          </a:p>
          <a:p>
            <a:pPr marL="0" indent="0">
              <a:buNone/>
            </a:pPr>
            <a:endParaRPr lang="fi-FI" sz="2400" dirty="0" smtClean="0"/>
          </a:p>
          <a:p>
            <a:r>
              <a:rPr lang="fi-FI" sz="2400" dirty="0" err="1" smtClean="0"/>
              <a:t>Prepare</a:t>
            </a:r>
            <a:r>
              <a:rPr lang="fi-FI" sz="2400" dirty="0" smtClean="0"/>
              <a:t> a </a:t>
            </a:r>
            <a:r>
              <a:rPr lang="fi-FI" sz="2400" dirty="0" err="1" smtClean="0"/>
              <a:t>presentation</a:t>
            </a:r>
            <a:r>
              <a:rPr lang="fi-FI" sz="2400" dirty="0" smtClean="0"/>
              <a:t> of </a:t>
            </a:r>
            <a:r>
              <a:rPr lang="fi-FI" sz="2400" dirty="0" err="1" smtClean="0"/>
              <a:t>the</a:t>
            </a:r>
            <a:r>
              <a:rPr lang="fi-FI" sz="2400" dirty="0" smtClean="0"/>
              <a:t> </a:t>
            </a:r>
            <a:r>
              <a:rPr lang="fi-FI" sz="2400" dirty="0" err="1" smtClean="0"/>
              <a:t>company</a:t>
            </a:r>
            <a:r>
              <a:rPr lang="fi-FI" sz="2400" dirty="0" smtClean="0"/>
              <a:t> and </a:t>
            </a:r>
            <a:r>
              <a:rPr lang="fi-FI" sz="2400" dirty="0" err="1" smtClean="0"/>
              <a:t>its</a:t>
            </a:r>
            <a:r>
              <a:rPr lang="fi-FI" sz="2400" dirty="0" smtClean="0"/>
              <a:t> </a:t>
            </a:r>
            <a:r>
              <a:rPr lang="fi-FI" sz="2400" dirty="0" err="1" smtClean="0"/>
              <a:t>package</a:t>
            </a:r>
            <a:r>
              <a:rPr lang="fi-FI" sz="2400" dirty="0" smtClean="0"/>
              <a:t> </a:t>
            </a:r>
            <a:r>
              <a:rPr lang="fi-FI" sz="2400" dirty="0" err="1" smtClean="0"/>
              <a:t>innovations</a:t>
            </a:r>
            <a:endParaRPr lang="fi-FI" sz="2400" dirty="0" smtClean="0"/>
          </a:p>
          <a:p>
            <a:pPr lvl="1"/>
            <a:r>
              <a:rPr lang="en-US" sz="2000" dirty="0"/>
              <a:t>Which </a:t>
            </a:r>
            <a:r>
              <a:rPr lang="en-US" sz="2000" dirty="0" smtClean="0"/>
              <a:t>purposes </a:t>
            </a:r>
            <a:r>
              <a:rPr lang="en-US" sz="2000" dirty="0"/>
              <a:t>packages have been designed for?</a:t>
            </a:r>
          </a:p>
          <a:p>
            <a:pPr lvl="1"/>
            <a:r>
              <a:rPr lang="en-US" sz="2000" dirty="0"/>
              <a:t>Which material the packages are made of?</a:t>
            </a:r>
          </a:p>
          <a:p>
            <a:pPr lvl="1"/>
            <a:r>
              <a:rPr lang="en-US" sz="2000" dirty="0"/>
              <a:t>What are benefits from environmental perspective ?</a:t>
            </a:r>
          </a:p>
          <a:p>
            <a:endParaRPr lang="fi-FI" sz="2400" dirty="0"/>
          </a:p>
          <a:p>
            <a:r>
              <a:rPr lang="fi-FI" sz="2400" dirty="0" err="1" smtClean="0"/>
              <a:t>Present</a:t>
            </a:r>
            <a:r>
              <a:rPr lang="fi-FI" sz="2400" dirty="0" smtClean="0"/>
              <a:t> </a:t>
            </a:r>
            <a:r>
              <a:rPr lang="fi-FI" sz="2400" dirty="0" err="1" smtClean="0"/>
              <a:t>your</a:t>
            </a:r>
            <a:r>
              <a:rPr lang="fi-FI" sz="2400" dirty="0" smtClean="0"/>
              <a:t> </a:t>
            </a:r>
            <a:r>
              <a:rPr lang="fi-FI" sz="2400" dirty="0" err="1" smtClean="0"/>
              <a:t>findings</a:t>
            </a:r>
            <a:r>
              <a:rPr lang="fi-FI" sz="2400" dirty="0" smtClean="0"/>
              <a:t> to </a:t>
            </a:r>
            <a:r>
              <a:rPr lang="fi-FI" sz="2400" dirty="0" err="1" smtClean="0"/>
              <a:t>others</a:t>
            </a:r>
            <a:r>
              <a:rPr lang="fi-FI" sz="2400" dirty="0" smtClean="0"/>
              <a:t> (</a:t>
            </a:r>
            <a:r>
              <a:rPr lang="fi-FI" sz="2400" dirty="0" err="1" smtClean="0"/>
              <a:t>power</a:t>
            </a:r>
            <a:r>
              <a:rPr lang="fi-FI" sz="2400" dirty="0" smtClean="0"/>
              <a:t> </a:t>
            </a:r>
            <a:r>
              <a:rPr lang="fi-FI" sz="2400" dirty="0" err="1" smtClean="0"/>
              <a:t>point</a:t>
            </a:r>
            <a:r>
              <a:rPr lang="fi-FI" sz="2400" dirty="0" smtClean="0"/>
              <a:t> </a:t>
            </a:r>
            <a:r>
              <a:rPr lang="fi-FI" sz="2400" dirty="0" err="1" smtClean="0"/>
              <a:t>slides</a:t>
            </a:r>
            <a:r>
              <a:rPr lang="fi-FI" sz="2400" dirty="0" smtClean="0"/>
              <a:t> and </a:t>
            </a:r>
            <a:r>
              <a:rPr lang="fi-FI" sz="2400" dirty="0" err="1" smtClean="0"/>
              <a:t>company´s</a:t>
            </a:r>
            <a:r>
              <a:rPr lang="fi-FI" sz="2400" dirty="0" smtClean="0"/>
              <a:t> </a:t>
            </a:r>
            <a:r>
              <a:rPr lang="fi-FI" sz="2400" dirty="0" err="1" smtClean="0"/>
              <a:t>websites</a:t>
            </a:r>
            <a:r>
              <a:rPr lang="fi-FI" sz="2400" dirty="0" smtClean="0"/>
              <a:t>)</a:t>
            </a:r>
            <a:endParaRPr lang="fi-FI" dirty="0" smtClean="0"/>
          </a:p>
          <a:p>
            <a:pPr marL="914400" lvl="2" indent="0">
              <a:buNone/>
            </a:pPr>
            <a:endParaRPr lang="fi-FI" dirty="0" smtClean="0"/>
          </a:p>
          <a:p>
            <a:pPr marL="914400" lvl="2" indent="0">
              <a:buNone/>
            </a:pPr>
            <a:endParaRPr lang="fi-FI" dirty="0" smtClean="0"/>
          </a:p>
          <a:p>
            <a:pPr marL="457200" lvl="1" indent="0">
              <a:buNone/>
            </a:pPr>
            <a:endParaRPr lang="fi-FI" dirty="0" smtClean="0"/>
          </a:p>
        </p:txBody>
      </p:sp>
    </p:spTree>
    <p:extLst>
      <p:ext uri="{BB962C8B-B14F-4D97-AF65-F5344CB8AC3E}">
        <p14:creationId xmlns:p14="http://schemas.microsoft.com/office/powerpoint/2010/main" val="1842295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4779"/>
            <a:ext cx="10515600" cy="1070604"/>
          </a:xfrm>
        </p:spPr>
        <p:txBody>
          <a:bodyPr>
            <a:normAutofit/>
          </a:bodyPr>
          <a:lstStyle/>
          <a:p>
            <a:r>
              <a:rPr lang="fi-FI" sz="3600" dirty="0" smtClean="0"/>
              <a:t>2. </a:t>
            </a:r>
            <a:r>
              <a:rPr lang="fi-FI" sz="3600" dirty="0" err="1" smtClean="0"/>
              <a:t>Secondary</a:t>
            </a:r>
            <a:r>
              <a:rPr lang="fi-FI" sz="3600" dirty="0" smtClean="0"/>
              <a:t> </a:t>
            </a:r>
            <a:r>
              <a:rPr lang="fi-FI" sz="3600" dirty="0" err="1" smtClean="0"/>
              <a:t>package</a:t>
            </a:r>
            <a:endParaRPr lang="fi-FI" sz="3600" dirty="0"/>
          </a:p>
        </p:txBody>
      </p:sp>
      <p:sp>
        <p:nvSpPr>
          <p:cNvPr id="3" name="Content Placeholder 2"/>
          <p:cNvSpPr>
            <a:spLocks noGrp="1"/>
          </p:cNvSpPr>
          <p:nvPr>
            <p:ph idx="1"/>
          </p:nvPr>
        </p:nvSpPr>
        <p:spPr>
          <a:xfrm>
            <a:off x="838200" y="1115597"/>
            <a:ext cx="10718800" cy="4623541"/>
          </a:xfrm>
        </p:spPr>
        <p:txBody>
          <a:bodyPr>
            <a:normAutofit fontScale="77500" lnSpcReduction="20000"/>
          </a:bodyPr>
          <a:lstStyle/>
          <a:p>
            <a:pPr marL="0" indent="0">
              <a:buNone/>
            </a:pPr>
            <a:endParaRPr lang="en-US" b="1" dirty="0"/>
          </a:p>
          <a:p>
            <a:r>
              <a:rPr lang="en-US" dirty="0"/>
              <a:t>Store package, retail </a:t>
            </a:r>
            <a:r>
              <a:rPr lang="en-US" dirty="0" smtClean="0"/>
              <a:t>package, </a:t>
            </a:r>
          </a:p>
          <a:p>
            <a:pPr marL="0" indent="0">
              <a:buNone/>
            </a:pPr>
            <a:r>
              <a:rPr lang="en-US" dirty="0"/>
              <a:t> </a:t>
            </a:r>
            <a:r>
              <a:rPr lang="en-US" dirty="0" smtClean="0"/>
              <a:t>   grouped package, ready-to-sell </a:t>
            </a:r>
            <a:r>
              <a:rPr lang="en-US" dirty="0"/>
              <a:t>store package </a:t>
            </a:r>
            <a:endParaRPr lang="en-US" dirty="0" smtClean="0"/>
          </a:p>
          <a:p>
            <a:endParaRPr lang="en-US" dirty="0"/>
          </a:p>
          <a:p>
            <a:r>
              <a:rPr lang="en-US" dirty="0" smtClean="0"/>
              <a:t>Grouped </a:t>
            </a:r>
            <a:r>
              <a:rPr lang="en-US" dirty="0"/>
              <a:t>packaging comprises packaging used for </a:t>
            </a:r>
            <a:endParaRPr lang="en-US" dirty="0" smtClean="0"/>
          </a:p>
          <a:p>
            <a:pPr marL="0" indent="0">
              <a:buNone/>
            </a:pPr>
            <a:r>
              <a:rPr lang="en-US" dirty="0"/>
              <a:t> </a:t>
            </a:r>
            <a:r>
              <a:rPr lang="en-US" dirty="0" smtClean="0"/>
              <a:t>  product </a:t>
            </a:r>
            <a:r>
              <a:rPr lang="en-US" dirty="0"/>
              <a:t>collation in addition to sales packaging. </a:t>
            </a:r>
            <a:endParaRPr lang="en-US" dirty="0" smtClean="0"/>
          </a:p>
          <a:p>
            <a:endParaRPr lang="en-US" dirty="0" smtClean="0"/>
          </a:p>
          <a:p>
            <a:r>
              <a:rPr lang="en-US" dirty="0" smtClean="0"/>
              <a:t>Group </a:t>
            </a:r>
            <a:r>
              <a:rPr lang="en-US" dirty="0"/>
              <a:t>packaging may either be used at the point of sale </a:t>
            </a:r>
            <a:endParaRPr lang="en-US" u="sng" dirty="0" smtClean="0"/>
          </a:p>
          <a:p>
            <a:pPr marL="0" indent="0">
              <a:buNone/>
            </a:pPr>
            <a:r>
              <a:rPr lang="en-US" dirty="0"/>
              <a:t> </a:t>
            </a:r>
            <a:r>
              <a:rPr lang="en-US" dirty="0" smtClean="0"/>
              <a:t>   or </a:t>
            </a:r>
            <a:r>
              <a:rPr lang="en-US" dirty="0"/>
              <a:t>a product line may be sold collated in grouped packaging. </a:t>
            </a:r>
            <a:endParaRPr lang="en-US" dirty="0" smtClean="0"/>
          </a:p>
          <a:p>
            <a:endParaRPr lang="en-US" dirty="0" smtClean="0"/>
          </a:p>
          <a:p>
            <a:r>
              <a:rPr lang="en-US" dirty="0" smtClean="0"/>
              <a:t>Grouped </a:t>
            </a:r>
            <a:r>
              <a:rPr lang="en-US" dirty="0"/>
              <a:t>packaging containing products packed in sales packaging may be intended for use by consumers or firms. Examples include corrugated cardboards trays, display racks, and plastic or cardboard wrapping material, such as packs for grouping together beer cans. </a:t>
            </a:r>
            <a:endParaRPr lang="en-US" dirty="0" smtClean="0"/>
          </a:p>
          <a:p>
            <a:endParaRPr lang="en-US" dirty="0">
              <a:latin typeface="+mj-lt"/>
            </a:endParaRPr>
          </a:p>
          <a:p>
            <a:pPr lvl="7"/>
            <a:endParaRPr lang="en-US" dirty="0">
              <a:latin typeface="+mj-lt"/>
            </a:endParaRPr>
          </a:p>
          <a:p>
            <a:endParaRPr lang="fi-FI" dirty="0"/>
          </a:p>
        </p:txBody>
      </p:sp>
      <p:sp>
        <p:nvSpPr>
          <p:cNvPr id="4" name="Footer Placeholder 3"/>
          <p:cNvSpPr>
            <a:spLocks noGrp="1"/>
          </p:cNvSpPr>
          <p:nvPr>
            <p:ph type="ftr" sz="quarter" idx="11"/>
          </p:nvPr>
        </p:nvSpPr>
        <p:spPr>
          <a:xfrm>
            <a:off x="3348317" y="6120954"/>
            <a:ext cx="5795682" cy="365125"/>
          </a:xfrm>
        </p:spPr>
        <p:txBody>
          <a:bodyPr/>
          <a:lstStyle/>
          <a:p>
            <a:endParaRPr lang="fi-FI" sz="1800" dirty="0">
              <a:solidFill>
                <a:schemeClr val="tx1"/>
              </a:solidFill>
            </a:endParaRPr>
          </a:p>
          <a:p>
            <a:r>
              <a:rPr lang="fi-FI" sz="1800" dirty="0">
                <a:solidFill>
                  <a:schemeClr val="tx1"/>
                </a:solidFill>
              </a:rPr>
              <a:t>https://rinkiin.fi/for-firms/packaging-statistics/</a:t>
            </a:r>
          </a:p>
        </p:txBody>
      </p:sp>
      <p:pic>
        <p:nvPicPr>
          <p:cNvPr id="5" name="Picture 4"/>
          <p:cNvPicPr>
            <a:picLocks noChangeAspect="1"/>
          </p:cNvPicPr>
          <p:nvPr/>
        </p:nvPicPr>
        <p:blipFill>
          <a:blip r:embed="rId3"/>
          <a:stretch>
            <a:fillRect/>
          </a:stretch>
        </p:blipFill>
        <p:spPr>
          <a:xfrm>
            <a:off x="9780493" y="219109"/>
            <a:ext cx="1974059" cy="2642585"/>
          </a:xfrm>
          <a:prstGeom prst="rect">
            <a:avLst/>
          </a:prstGeom>
        </p:spPr>
      </p:pic>
      <p:sp>
        <p:nvSpPr>
          <p:cNvPr id="7" name="Rectangle 6"/>
          <p:cNvSpPr/>
          <p:nvPr/>
        </p:nvSpPr>
        <p:spPr>
          <a:xfrm>
            <a:off x="9505650" y="2927297"/>
            <a:ext cx="2686350" cy="646331"/>
          </a:xfrm>
          <a:prstGeom prst="rect">
            <a:avLst/>
          </a:prstGeom>
        </p:spPr>
        <p:txBody>
          <a:bodyPr wrap="square">
            <a:spAutoFit/>
          </a:bodyPr>
          <a:lstStyle/>
          <a:p>
            <a:r>
              <a:rPr lang="fi-FI" dirty="0"/>
              <a:t>Photo: </a:t>
            </a:r>
            <a:r>
              <a:rPr lang="fi-FI" dirty="0" err="1" smtClean="0"/>
              <a:t>Secondary</a:t>
            </a:r>
            <a:r>
              <a:rPr lang="fi-FI" dirty="0" smtClean="0"/>
              <a:t> </a:t>
            </a:r>
            <a:r>
              <a:rPr lang="fi-FI" dirty="0" err="1" smtClean="0"/>
              <a:t>package</a:t>
            </a:r>
            <a:endParaRPr lang="fi-FI" dirty="0" smtClean="0"/>
          </a:p>
          <a:p>
            <a:r>
              <a:rPr lang="fi-FI" dirty="0"/>
              <a:t>f</a:t>
            </a:r>
            <a:r>
              <a:rPr lang="fi-FI" dirty="0" smtClean="0"/>
              <a:t>or </a:t>
            </a:r>
            <a:r>
              <a:rPr lang="fi-FI" dirty="0" err="1" smtClean="0"/>
              <a:t>milk</a:t>
            </a:r>
            <a:r>
              <a:rPr lang="fi-FI" dirty="0" smtClean="0"/>
              <a:t>. Soile Kallinen </a:t>
            </a:r>
            <a:endParaRPr lang="fi-FI"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438" y="219109"/>
            <a:ext cx="1991303" cy="2655072"/>
          </a:xfrm>
          <a:prstGeom prst="rect">
            <a:avLst/>
          </a:prstGeom>
        </p:spPr>
      </p:pic>
      <p:sp>
        <p:nvSpPr>
          <p:cNvPr id="9" name="TextBox 8"/>
          <p:cNvSpPr txBox="1"/>
          <p:nvPr/>
        </p:nvSpPr>
        <p:spPr>
          <a:xfrm flipH="1">
            <a:off x="8937812" y="5832751"/>
            <a:ext cx="1972235" cy="369332"/>
          </a:xfrm>
          <a:prstGeom prst="rect">
            <a:avLst/>
          </a:prstGeom>
          <a:noFill/>
        </p:spPr>
        <p:txBody>
          <a:bodyPr wrap="square" rtlCol="0">
            <a:spAutoFit/>
          </a:bodyPr>
          <a:lstStyle/>
          <a:p>
            <a:endParaRPr lang="fi-FI" dirty="0"/>
          </a:p>
        </p:txBody>
      </p:sp>
      <p:sp>
        <p:nvSpPr>
          <p:cNvPr id="10" name="TextBox 9"/>
          <p:cNvSpPr txBox="1"/>
          <p:nvPr/>
        </p:nvSpPr>
        <p:spPr>
          <a:xfrm flipH="1">
            <a:off x="7275604" y="2910887"/>
            <a:ext cx="2468787" cy="646331"/>
          </a:xfrm>
          <a:prstGeom prst="rect">
            <a:avLst/>
          </a:prstGeom>
          <a:noFill/>
        </p:spPr>
        <p:txBody>
          <a:bodyPr wrap="square" rtlCol="0">
            <a:spAutoFit/>
          </a:bodyPr>
          <a:lstStyle/>
          <a:p>
            <a:r>
              <a:rPr lang="fi-FI" dirty="0"/>
              <a:t>Photo: </a:t>
            </a:r>
            <a:r>
              <a:rPr lang="fi-FI" dirty="0" err="1" smtClean="0"/>
              <a:t>Cardboard</a:t>
            </a:r>
            <a:r>
              <a:rPr lang="fi-FI" dirty="0" smtClean="0"/>
              <a:t> </a:t>
            </a:r>
            <a:r>
              <a:rPr lang="fi-FI" dirty="0" err="1" smtClean="0"/>
              <a:t>tray</a:t>
            </a:r>
            <a:endParaRPr lang="fi-FI" dirty="0"/>
          </a:p>
          <a:p>
            <a:r>
              <a:rPr lang="fi-FI" dirty="0" smtClean="0"/>
              <a:t>Soile </a:t>
            </a:r>
            <a:r>
              <a:rPr lang="fi-FI" dirty="0"/>
              <a:t>Kallinen </a:t>
            </a:r>
          </a:p>
        </p:txBody>
      </p:sp>
    </p:spTree>
    <p:extLst>
      <p:ext uri="{BB962C8B-B14F-4D97-AF65-F5344CB8AC3E}">
        <p14:creationId xmlns:p14="http://schemas.microsoft.com/office/powerpoint/2010/main" val="1425291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109752"/>
            <a:ext cx="10505303" cy="896927"/>
          </a:xfrm>
        </p:spPr>
        <p:txBody>
          <a:bodyPr>
            <a:normAutofit/>
          </a:bodyPr>
          <a:lstStyle/>
          <a:p>
            <a:r>
              <a:rPr lang="fi-FI" sz="3600" dirty="0" err="1" smtClean="0"/>
              <a:t>Sources</a:t>
            </a:r>
            <a:r>
              <a:rPr lang="fi-FI" sz="3600" dirty="0" smtClean="0"/>
              <a:t> and </a:t>
            </a:r>
            <a:r>
              <a:rPr lang="fi-FI" sz="3600" dirty="0" err="1" smtClean="0"/>
              <a:t>links</a:t>
            </a:r>
            <a:endParaRPr lang="fi-FI" sz="3600" dirty="0"/>
          </a:p>
        </p:txBody>
      </p:sp>
      <p:sp>
        <p:nvSpPr>
          <p:cNvPr id="3" name="Content Placeholder 2"/>
          <p:cNvSpPr>
            <a:spLocks noGrp="1"/>
          </p:cNvSpPr>
          <p:nvPr>
            <p:ph idx="1"/>
          </p:nvPr>
        </p:nvSpPr>
        <p:spPr>
          <a:xfrm>
            <a:off x="1491999" y="889820"/>
            <a:ext cx="10515600" cy="5402562"/>
          </a:xfrm>
        </p:spPr>
        <p:txBody>
          <a:bodyPr>
            <a:normAutofit lnSpcReduction="10000"/>
          </a:bodyPr>
          <a:lstStyle/>
          <a:p>
            <a:pPr>
              <a:spcBef>
                <a:spcPts val="0"/>
              </a:spcBef>
              <a:defRPr/>
            </a:pPr>
            <a:r>
              <a:rPr lang="en-US" sz="1800" dirty="0"/>
              <a:t>Climate Change Benefits of Industrial and Transport Packaging Reuse (Revised 2011) http://www.reusablepackaging.org/sustainability/</a:t>
            </a:r>
          </a:p>
          <a:p>
            <a:pPr marL="0" indent="0">
              <a:spcBef>
                <a:spcPts val="0"/>
              </a:spcBef>
              <a:buNone/>
              <a:defRPr/>
            </a:pPr>
            <a:endParaRPr lang="fi-FI" sz="1800" dirty="0"/>
          </a:p>
          <a:p>
            <a:pPr>
              <a:spcBef>
                <a:spcPts val="0"/>
              </a:spcBef>
              <a:defRPr/>
            </a:pPr>
            <a:r>
              <a:rPr lang="fi-FI" sz="1800" dirty="0" err="1" smtClean="0"/>
              <a:t>Emmet</a:t>
            </a:r>
            <a:r>
              <a:rPr lang="fi-FI" sz="1800" dirty="0" smtClean="0"/>
              <a:t> </a:t>
            </a:r>
            <a:r>
              <a:rPr lang="fi-FI" sz="1800" dirty="0"/>
              <a:t>&amp; </a:t>
            </a:r>
            <a:r>
              <a:rPr lang="fi-FI" sz="1800" dirty="0" err="1"/>
              <a:t>Sood</a:t>
            </a:r>
            <a:r>
              <a:rPr lang="fi-FI" sz="1800" dirty="0"/>
              <a:t> 2010 : Green Supply </a:t>
            </a:r>
            <a:r>
              <a:rPr lang="fi-FI" sz="1800" dirty="0" err="1"/>
              <a:t>Chains</a:t>
            </a:r>
            <a:r>
              <a:rPr lang="fi-FI" sz="1800" dirty="0"/>
              <a:t> – Action </a:t>
            </a:r>
            <a:r>
              <a:rPr lang="fi-FI" sz="1800" dirty="0" err="1"/>
              <a:t>Manifesto</a:t>
            </a:r>
            <a:r>
              <a:rPr lang="fi-FI" sz="1800" dirty="0"/>
              <a:t>. </a:t>
            </a:r>
            <a:r>
              <a:rPr lang="fi-FI" sz="1800" dirty="0" err="1" smtClean="0"/>
              <a:t>Chapter</a:t>
            </a:r>
            <a:r>
              <a:rPr lang="fi-FI" sz="1800" dirty="0" smtClean="0"/>
              <a:t> 7</a:t>
            </a:r>
          </a:p>
          <a:p>
            <a:pPr>
              <a:spcBef>
                <a:spcPts val="0"/>
              </a:spcBef>
              <a:defRPr/>
            </a:pPr>
            <a:endParaRPr lang="fi-FI" sz="1800" dirty="0" smtClean="0"/>
          </a:p>
          <a:p>
            <a:pPr>
              <a:spcBef>
                <a:spcPts val="0"/>
              </a:spcBef>
              <a:defRPr/>
            </a:pPr>
            <a:r>
              <a:rPr lang="fi-FI" sz="1800" dirty="0" err="1" smtClean="0"/>
              <a:t>Eurostat</a:t>
            </a:r>
            <a:r>
              <a:rPr lang="fi-FI" sz="1800" dirty="0" smtClean="0"/>
              <a:t> </a:t>
            </a:r>
            <a:r>
              <a:rPr lang="fi-FI" sz="1800" dirty="0" err="1" smtClean="0"/>
              <a:t>packaging</a:t>
            </a:r>
            <a:r>
              <a:rPr lang="fi-FI" sz="1800" dirty="0" smtClean="0"/>
              <a:t> </a:t>
            </a:r>
            <a:r>
              <a:rPr lang="fi-FI" sz="1800" dirty="0" err="1" smtClean="0"/>
              <a:t>waste</a:t>
            </a:r>
            <a:r>
              <a:rPr lang="fi-FI" sz="1800" dirty="0" smtClean="0"/>
              <a:t> </a:t>
            </a:r>
            <a:r>
              <a:rPr lang="fi-FI" sz="1800" dirty="0" err="1" smtClean="0"/>
              <a:t>by</a:t>
            </a:r>
            <a:r>
              <a:rPr lang="fi-FI" sz="1800" dirty="0" smtClean="0"/>
              <a:t> </a:t>
            </a:r>
            <a:r>
              <a:rPr lang="fi-FI" sz="1800" dirty="0" err="1" smtClean="0"/>
              <a:t>materials</a:t>
            </a:r>
            <a:r>
              <a:rPr lang="fi-FI" sz="1800" dirty="0" smtClean="0"/>
              <a:t> EU-27, 2017 </a:t>
            </a:r>
            <a:r>
              <a:rPr lang="fi-FI" sz="1800" dirty="0" err="1" smtClean="0"/>
              <a:t>statistics</a:t>
            </a:r>
            <a:endParaRPr lang="fi-FI" sz="1800" dirty="0" smtClean="0"/>
          </a:p>
          <a:p>
            <a:pPr marL="0" indent="0">
              <a:spcBef>
                <a:spcPts val="0"/>
              </a:spcBef>
              <a:buNone/>
              <a:defRPr/>
            </a:pPr>
            <a:r>
              <a:rPr lang="fi-FI" sz="1800" dirty="0" smtClean="0"/>
              <a:t>     https</a:t>
            </a:r>
            <a:r>
              <a:rPr lang="fi-FI" sz="1800" dirty="0"/>
              <a:t>://</a:t>
            </a:r>
            <a:r>
              <a:rPr lang="fi-FI" sz="1800" dirty="0" smtClean="0"/>
              <a:t>ec.europa.eu/eurostat/statistics-explained/index.php?title=File:</a:t>
            </a:r>
          </a:p>
          <a:p>
            <a:pPr marL="0" indent="0">
              <a:spcBef>
                <a:spcPts val="0"/>
              </a:spcBef>
              <a:buNone/>
              <a:defRPr/>
            </a:pPr>
            <a:r>
              <a:rPr lang="fi-FI" sz="1800" dirty="0" smtClean="0"/>
              <a:t>     Packaging_waste_generated_by_packaging_material</a:t>
            </a:r>
            <a:r>
              <a:rPr lang="fi-FI" sz="1800" dirty="0"/>
              <a:t>,_EU-27,_2017_(%25).</a:t>
            </a:r>
            <a:r>
              <a:rPr lang="fi-FI" sz="1800" dirty="0" smtClean="0"/>
              <a:t>png</a:t>
            </a:r>
            <a:endParaRPr lang="fi-FI" sz="1800" dirty="0"/>
          </a:p>
          <a:p>
            <a:pPr marL="0" indent="0">
              <a:spcBef>
                <a:spcPts val="0"/>
              </a:spcBef>
              <a:buNone/>
              <a:defRPr/>
            </a:pPr>
            <a:endParaRPr lang="fi-FI" sz="1800" dirty="0"/>
          </a:p>
          <a:p>
            <a:pPr>
              <a:spcBef>
                <a:spcPts val="0"/>
              </a:spcBef>
              <a:defRPr/>
            </a:pPr>
            <a:r>
              <a:rPr lang="en-US" sz="1800" dirty="0"/>
              <a:t>David B. Grant, Alexander </a:t>
            </a:r>
            <a:r>
              <a:rPr lang="en-US" sz="1800" dirty="0" err="1"/>
              <a:t>Trautrims</a:t>
            </a:r>
            <a:r>
              <a:rPr lang="en-US" sz="1800" dirty="0"/>
              <a:t> &amp; Chee Yew Wong 2017: Sustainable Logistics and Supply Chain </a:t>
            </a:r>
            <a:r>
              <a:rPr lang="en-US" sz="1800" dirty="0" smtClean="0"/>
              <a:t>Management</a:t>
            </a:r>
          </a:p>
          <a:p>
            <a:pPr>
              <a:spcBef>
                <a:spcPts val="0"/>
              </a:spcBef>
              <a:defRPr/>
            </a:pPr>
            <a:endParaRPr lang="en-US" sz="1800" dirty="0" smtClean="0"/>
          </a:p>
          <a:p>
            <a:pPr>
              <a:spcBef>
                <a:spcPts val="0"/>
              </a:spcBef>
              <a:defRPr/>
            </a:pPr>
            <a:r>
              <a:rPr lang="en-US" sz="1800" dirty="0"/>
              <a:t>MTT </a:t>
            </a:r>
            <a:r>
              <a:rPr lang="en-US" sz="1800" dirty="0" err="1"/>
              <a:t>Raportti</a:t>
            </a:r>
            <a:r>
              <a:rPr lang="en-US" sz="1800" dirty="0"/>
              <a:t> 14: </a:t>
            </a:r>
            <a:r>
              <a:rPr lang="en-US" sz="1800" dirty="0" err="1"/>
              <a:t>Elintarvikkeiden</a:t>
            </a:r>
            <a:r>
              <a:rPr lang="en-US" sz="1800" dirty="0"/>
              <a:t> </a:t>
            </a:r>
            <a:r>
              <a:rPr lang="en-US" sz="1800" dirty="0" err="1"/>
              <a:t>ympäristövaikutukset</a:t>
            </a:r>
            <a:r>
              <a:rPr lang="en-US" sz="1800" dirty="0"/>
              <a:t> (2011) (MTT </a:t>
            </a:r>
            <a:r>
              <a:rPr lang="en-US" sz="1800" dirty="0" err="1"/>
              <a:t>Agrifood</a:t>
            </a:r>
            <a:r>
              <a:rPr lang="en-US" sz="1800" dirty="0"/>
              <a:t> Research Finland, Report 14: Environmental effects of packing alternatives of food products</a:t>
            </a:r>
          </a:p>
          <a:p>
            <a:pPr>
              <a:spcBef>
                <a:spcPts val="0"/>
              </a:spcBef>
              <a:defRPr/>
            </a:pPr>
            <a:endParaRPr lang="en-US" sz="1800" dirty="0"/>
          </a:p>
          <a:p>
            <a:pPr marL="0" indent="0">
              <a:spcBef>
                <a:spcPts val="0"/>
              </a:spcBef>
              <a:buNone/>
              <a:defRPr/>
            </a:pPr>
            <a:endParaRPr lang="en-US" sz="1800" dirty="0"/>
          </a:p>
          <a:p>
            <a:pPr>
              <a:spcBef>
                <a:spcPts val="0"/>
              </a:spcBef>
              <a:defRPr/>
            </a:pPr>
            <a:r>
              <a:rPr lang="en-US" sz="1800" dirty="0"/>
              <a:t>Package Heroes – </a:t>
            </a:r>
            <a:r>
              <a:rPr lang="en-US" sz="1800" dirty="0" smtClean="0"/>
              <a:t>project </a:t>
            </a:r>
            <a:r>
              <a:rPr lang="en-US" sz="1800" dirty="0"/>
              <a:t>for sustainable food packages</a:t>
            </a:r>
            <a:endParaRPr lang="en-US" sz="1800" dirty="0" smtClean="0"/>
          </a:p>
          <a:p>
            <a:pPr marL="0" indent="0">
              <a:spcBef>
                <a:spcPts val="0"/>
              </a:spcBef>
              <a:buNone/>
              <a:defRPr/>
            </a:pPr>
            <a:r>
              <a:rPr lang="en-US" sz="1800" dirty="0" smtClean="0"/>
              <a:t>     https</a:t>
            </a:r>
            <a:r>
              <a:rPr lang="en-US" sz="1800" dirty="0"/>
              <a:t>://www.packageheroes.fi/en/</a:t>
            </a:r>
          </a:p>
          <a:p>
            <a:pPr>
              <a:spcBef>
                <a:spcPts val="0"/>
              </a:spcBef>
              <a:defRPr/>
            </a:pPr>
            <a:endParaRPr lang="en-US" sz="1800" dirty="0" smtClean="0"/>
          </a:p>
          <a:p>
            <a:pPr>
              <a:spcBef>
                <a:spcPts val="0"/>
              </a:spcBef>
              <a:defRPr/>
            </a:pPr>
            <a:r>
              <a:rPr lang="en-US" sz="1800" dirty="0" smtClean="0"/>
              <a:t>Packaging protects both the product and the  environment</a:t>
            </a:r>
          </a:p>
          <a:p>
            <a:pPr marL="0" indent="0">
              <a:spcBef>
                <a:spcPts val="0"/>
              </a:spcBef>
              <a:buNone/>
            </a:pPr>
            <a:r>
              <a:rPr lang="en-US" sz="1800" dirty="0"/>
              <a:t> </a:t>
            </a:r>
            <a:r>
              <a:rPr lang="en-US" sz="1800" dirty="0" smtClean="0"/>
              <a:t>    </a:t>
            </a:r>
            <a:r>
              <a:rPr lang="fi-FI" sz="1800" dirty="0" smtClean="0"/>
              <a:t>https</a:t>
            </a:r>
            <a:r>
              <a:rPr lang="fi-FI" sz="1800" dirty="0"/>
              <a:t>://rinkiin.fi/for-households/packaging-and-the-environment-2</a:t>
            </a:r>
            <a:r>
              <a:rPr lang="fi-FI" sz="1800" dirty="0" smtClean="0"/>
              <a:t>/</a:t>
            </a:r>
          </a:p>
          <a:p>
            <a:pPr marL="0" indent="0">
              <a:spcBef>
                <a:spcPts val="0"/>
              </a:spcBef>
              <a:buNone/>
            </a:pPr>
            <a:endParaRPr lang="en-US" sz="1800" dirty="0"/>
          </a:p>
          <a:p>
            <a:pPr>
              <a:spcBef>
                <a:spcPts val="0"/>
              </a:spcBef>
              <a:defRPr/>
            </a:pPr>
            <a:r>
              <a:rPr lang="fi-FI" sz="1800" dirty="0"/>
              <a:t>Rinki </a:t>
            </a:r>
            <a:r>
              <a:rPr lang="fi-FI" sz="1800" dirty="0" err="1"/>
              <a:t>collects</a:t>
            </a:r>
            <a:r>
              <a:rPr lang="fi-FI" sz="1800" dirty="0"/>
              <a:t> </a:t>
            </a:r>
            <a:r>
              <a:rPr lang="fi-FI" sz="1800" dirty="0" err="1"/>
              <a:t>packaging</a:t>
            </a:r>
            <a:r>
              <a:rPr lang="fi-FI" sz="1800" dirty="0"/>
              <a:t> </a:t>
            </a:r>
            <a:r>
              <a:rPr lang="fi-FI" sz="1800" dirty="0" err="1"/>
              <a:t>statistics</a:t>
            </a:r>
            <a:r>
              <a:rPr lang="fi-FI" sz="1800" dirty="0"/>
              <a:t> </a:t>
            </a:r>
            <a:r>
              <a:rPr lang="fi-FI" sz="1800" dirty="0" err="1"/>
              <a:t>from</a:t>
            </a:r>
            <a:r>
              <a:rPr lang="fi-FI" sz="1800" dirty="0"/>
              <a:t> </a:t>
            </a:r>
            <a:r>
              <a:rPr lang="fi-FI" sz="1800" dirty="0" err="1"/>
              <a:t>more</a:t>
            </a:r>
            <a:r>
              <a:rPr lang="fi-FI" sz="1800" dirty="0"/>
              <a:t> </a:t>
            </a:r>
            <a:r>
              <a:rPr lang="fi-FI" sz="1800" dirty="0" err="1"/>
              <a:t>than</a:t>
            </a:r>
            <a:r>
              <a:rPr lang="fi-FI" sz="1800" dirty="0"/>
              <a:t> 4,000 </a:t>
            </a:r>
            <a:r>
              <a:rPr lang="fi-FI" sz="1800" dirty="0" err="1" smtClean="0"/>
              <a:t>companies</a:t>
            </a:r>
            <a:endParaRPr lang="fi-FI" sz="1800" dirty="0"/>
          </a:p>
          <a:p>
            <a:pPr marL="0" indent="0">
              <a:spcBef>
                <a:spcPts val="0"/>
              </a:spcBef>
              <a:buNone/>
              <a:defRPr/>
            </a:pPr>
            <a:r>
              <a:rPr lang="fi-FI" sz="1800" dirty="0"/>
              <a:t> </a:t>
            </a:r>
            <a:r>
              <a:rPr lang="fi-FI" sz="1800" dirty="0" smtClean="0"/>
              <a:t>    https</a:t>
            </a:r>
            <a:r>
              <a:rPr lang="fi-FI" sz="1800" dirty="0"/>
              <a:t>://rinkiin.fi/for-firms/packaging-statistics/</a:t>
            </a:r>
          </a:p>
          <a:p>
            <a:pPr marL="0" indent="0">
              <a:spcBef>
                <a:spcPts val="0"/>
              </a:spcBef>
              <a:buNone/>
            </a:pPr>
            <a:endParaRPr lang="fi-FI" sz="1800" dirty="0" smtClean="0"/>
          </a:p>
          <a:p>
            <a:pPr>
              <a:defRPr/>
            </a:pPr>
            <a:endParaRPr lang="en-US" sz="1400" dirty="0"/>
          </a:p>
          <a:p>
            <a:pPr>
              <a:defRPr/>
            </a:pPr>
            <a:endParaRPr lang="fi-FI" dirty="0"/>
          </a:p>
        </p:txBody>
      </p:sp>
    </p:spTree>
    <p:extLst>
      <p:ext uri="{BB962C8B-B14F-4D97-AF65-F5344CB8AC3E}">
        <p14:creationId xmlns:p14="http://schemas.microsoft.com/office/powerpoint/2010/main" val="3317129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042" y="136772"/>
            <a:ext cx="4967783" cy="914400"/>
          </a:xfrm>
        </p:spPr>
        <p:txBody>
          <a:bodyPr>
            <a:normAutofit/>
          </a:bodyPr>
          <a:lstStyle/>
          <a:p>
            <a:r>
              <a:rPr lang="fi-FI" sz="3600" dirty="0" err="1" smtClean="0"/>
              <a:t>Sources</a:t>
            </a:r>
            <a:r>
              <a:rPr lang="fi-FI" sz="3600" dirty="0" smtClean="0"/>
              <a:t> and </a:t>
            </a:r>
            <a:r>
              <a:rPr lang="fi-FI" sz="3600" dirty="0" err="1" smtClean="0"/>
              <a:t>links</a:t>
            </a:r>
            <a:endParaRPr lang="fi-FI" sz="3600" dirty="0"/>
          </a:p>
        </p:txBody>
      </p:sp>
      <p:sp>
        <p:nvSpPr>
          <p:cNvPr id="3" name="Content Placeholder 2"/>
          <p:cNvSpPr>
            <a:spLocks noGrp="1"/>
          </p:cNvSpPr>
          <p:nvPr>
            <p:ph idx="1"/>
          </p:nvPr>
        </p:nvSpPr>
        <p:spPr>
          <a:xfrm>
            <a:off x="1305788" y="1051172"/>
            <a:ext cx="9952547" cy="4993778"/>
          </a:xfrm>
        </p:spPr>
        <p:txBody>
          <a:bodyPr>
            <a:normAutofit/>
          </a:bodyPr>
          <a:lstStyle/>
          <a:p>
            <a:pPr marL="0" indent="0">
              <a:buNone/>
            </a:pPr>
            <a:endParaRPr lang="fi-FI" sz="1800" dirty="0" smtClean="0">
              <a:latin typeface="+mj-lt"/>
            </a:endParaRPr>
          </a:p>
          <a:p>
            <a:r>
              <a:rPr lang="fi-FI" sz="1800" dirty="0" smtClean="0"/>
              <a:t>Tetra </a:t>
            </a:r>
            <a:r>
              <a:rPr lang="en-GB" sz="1800" dirty="0" smtClean="0"/>
              <a:t>Pak : http://www.tetrapak.com</a:t>
            </a:r>
            <a:endParaRPr lang="en-GB" sz="1800" dirty="0"/>
          </a:p>
          <a:p>
            <a:r>
              <a:rPr lang="en-GB" sz="1800" dirty="0" smtClean="0"/>
              <a:t>Comparative </a:t>
            </a:r>
            <a:r>
              <a:rPr lang="en-GB" sz="1800" dirty="0"/>
              <a:t>Life Cycle Assessment of  Tetra Pak® carton packages and alternative packaging systems for liquid food on the Nordic </a:t>
            </a:r>
            <a:r>
              <a:rPr lang="en-GB" sz="1800" dirty="0" smtClean="0"/>
              <a:t>market. Final </a:t>
            </a:r>
            <a:r>
              <a:rPr lang="en-GB" sz="1800" dirty="0"/>
              <a:t>report  </a:t>
            </a:r>
            <a:r>
              <a:rPr lang="en-GB" sz="1800" dirty="0" smtClean="0"/>
              <a:t>commissioned </a:t>
            </a:r>
            <a:r>
              <a:rPr lang="en-GB" sz="1800" dirty="0"/>
              <a:t>by Tetra Pak International </a:t>
            </a:r>
            <a:r>
              <a:rPr lang="en-GB" sz="1800" dirty="0" smtClean="0"/>
              <a:t>SA. Heidelberg</a:t>
            </a:r>
            <a:r>
              <a:rPr lang="en-GB" sz="1800" dirty="0"/>
              <a:t>, April </a:t>
            </a:r>
            <a:r>
              <a:rPr lang="en-GB" sz="1800" dirty="0" smtClean="0"/>
              <a:t>2017.</a:t>
            </a:r>
          </a:p>
          <a:p>
            <a:pPr marL="0" indent="0">
              <a:buNone/>
            </a:pPr>
            <a:r>
              <a:rPr lang="en-GB" sz="1800" dirty="0"/>
              <a:t> </a:t>
            </a:r>
            <a:r>
              <a:rPr lang="en-GB" sz="1800" dirty="0" smtClean="0"/>
              <a:t>    https</a:t>
            </a:r>
            <a:r>
              <a:rPr lang="en-GB" sz="1800" dirty="0"/>
              <a:t>://</a:t>
            </a:r>
            <a:r>
              <a:rPr lang="en-GB" sz="1800" dirty="0" smtClean="0"/>
              <a:t>assets.tetrapak.com/static/se/documents/sustainability-</a:t>
            </a:r>
          </a:p>
          <a:p>
            <a:pPr marL="0" indent="0">
              <a:buNone/>
            </a:pPr>
            <a:r>
              <a:rPr lang="en-GB" sz="1800" dirty="0"/>
              <a:t> </a:t>
            </a:r>
            <a:r>
              <a:rPr lang="en-GB" sz="1800" dirty="0" smtClean="0"/>
              <a:t>    downloads/lca%20nordic%20final%20report.pdf</a:t>
            </a:r>
            <a:endParaRPr lang="en-GB" sz="1800" dirty="0"/>
          </a:p>
          <a:p>
            <a:pPr marL="0" indent="0">
              <a:buNone/>
            </a:pPr>
            <a:endParaRPr lang="en-GB" sz="1800" dirty="0" smtClean="0"/>
          </a:p>
          <a:p>
            <a:r>
              <a:rPr lang="en-GB" sz="1800" dirty="0" smtClean="0"/>
              <a:t>Tetra Pak Sustainable packages</a:t>
            </a:r>
            <a:endParaRPr lang="en-GB" sz="1800" dirty="0"/>
          </a:p>
          <a:p>
            <a:pPr marL="0" indent="0">
              <a:buNone/>
              <a:defRPr/>
            </a:pPr>
            <a:r>
              <a:rPr lang="fi-FI" sz="1800" dirty="0" smtClean="0"/>
              <a:t>     https</a:t>
            </a:r>
            <a:r>
              <a:rPr lang="fi-FI" sz="1800" dirty="0"/>
              <a:t>://</a:t>
            </a:r>
            <a:r>
              <a:rPr lang="fi-FI" sz="1800" dirty="0" smtClean="0"/>
              <a:t>www.tetrapak.com/sustainability/food/customer-focus/sustainable-packages</a:t>
            </a:r>
          </a:p>
          <a:p>
            <a:pPr>
              <a:defRPr/>
            </a:pPr>
            <a:r>
              <a:rPr lang="fi-FI" sz="1800" dirty="0" err="1" smtClean="0"/>
              <a:t>See</a:t>
            </a:r>
            <a:r>
              <a:rPr lang="fi-FI" sz="1800" dirty="0" smtClean="0"/>
              <a:t> </a:t>
            </a:r>
            <a:r>
              <a:rPr lang="fi-FI" sz="1800" dirty="0" err="1" smtClean="0"/>
              <a:t>the</a:t>
            </a:r>
            <a:r>
              <a:rPr lang="fi-FI" sz="1800" dirty="0" smtClean="0"/>
              <a:t> video </a:t>
            </a:r>
            <a:r>
              <a:rPr lang="fi-FI" sz="1800" dirty="0" err="1" smtClean="0"/>
              <a:t>clip</a:t>
            </a:r>
            <a:r>
              <a:rPr lang="fi-FI" sz="1800" dirty="0" smtClean="0"/>
              <a:t> </a:t>
            </a:r>
            <a:r>
              <a:rPr lang="fi-FI" sz="1800" dirty="0" err="1" smtClean="0"/>
              <a:t>there</a:t>
            </a:r>
            <a:r>
              <a:rPr lang="fi-FI" sz="1800" dirty="0" smtClean="0"/>
              <a:t> </a:t>
            </a:r>
            <a:r>
              <a:rPr lang="fi-FI" sz="1800" dirty="0" err="1" smtClean="0"/>
              <a:t>too</a:t>
            </a:r>
            <a:endParaRPr lang="fi-FI" sz="1800" dirty="0" smtClean="0"/>
          </a:p>
          <a:p>
            <a:pPr>
              <a:defRPr/>
            </a:pPr>
            <a:endParaRPr lang="fi-FI" sz="1800" dirty="0"/>
          </a:p>
          <a:p>
            <a:pPr>
              <a:defRPr/>
            </a:pPr>
            <a:r>
              <a:rPr lang="en-US" sz="1800" dirty="0"/>
              <a:t>What is reusable packaging ? RPA Reusable Packaging Association  </a:t>
            </a:r>
          </a:p>
          <a:p>
            <a:pPr>
              <a:defRPr/>
            </a:pPr>
            <a:r>
              <a:rPr lang="en-US" sz="1800" dirty="0"/>
              <a:t> </a:t>
            </a:r>
            <a:r>
              <a:rPr lang="en-US" sz="1800" dirty="0" smtClean="0"/>
              <a:t>http</a:t>
            </a:r>
            <a:r>
              <a:rPr lang="en-US" sz="1800" dirty="0"/>
              <a:t>://reusables.org/why-choose-reusables/what-is-reusable-packaging</a:t>
            </a:r>
          </a:p>
          <a:p>
            <a:pPr>
              <a:defRPr/>
            </a:pPr>
            <a:endParaRPr lang="fi-FI" sz="1800" dirty="0" smtClean="0"/>
          </a:p>
          <a:p>
            <a:pPr marL="0" indent="0">
              <a:buNone/>
              <a:defRPr/>
            </a:pPr>
            <a:endParaRPr lang="fi-FI" sz="1800" dirty="0"/>
          </a:p>
          <a:p>
            <a:pPr marL="0" indent="0">
              <a:buNone/>
              <a:defRPr/>
            </a:pPr>
            <a:endParaRPr lang="fi-FI" sz="1800" dirty="0" smtClean="0">
              <a:latin typeface="+mj-lt"/>
            </a:endParaRPr>
          </a:p>
          <a:p>
            <a:pPr>
              <a:buNone/>
              <a:defRPr/>
            </a:pPr>
            <a:endParaRPr lang="en-GB" sz="1800" dirty="0">
              <a:latin typeface="+mj-lt"/>
            </a:endParaRPr>
          </a:p>
          <a:p>
            <a:pPr>
              <a:buNone/>
              <a:defRPr/>
            </a:pPr>
            <a:endParaRPr lang="en-GB" sz="1400" dirty="0"/>
          </a:p>
          <a:p>
            <a:pPr>
              <a:defRPr/>
            </a:pPr>
            <a:endParaRPr lang="en-GB" sz="1800" dirty="0"/>
          </a:p>
          <a:p>
            <a:endParaRPr lang="fi-FI" dirty="0"/>
          </a:p>
        </p:txBody>
      </p:sp>
      <p:sp>
        <p:nvSpPr>
          <p:cNvPr id="4" name="Slide Number Placeholder 3"/>
          <p:cNvSpPr>
            <a:spLocks noGrp="1"/>
          </p:cNvSpPr>
          <p:nvPr>
            <p:ph type="sldNum" sz="quarter" idx="4294967295"/>
          </p:nvPr>
        </p:nvSpPr>
        <p:spPr/>
        <p:txBody>
          <a:bodyPr/>
          <a:lstStyle/>
          <a:p>
            <a:pPr>
              <a:defRPr/>
            </a:pPr>
            <a:fld id="{5A017B75-F255-48BE-809F-816F7324C20A}" type="slidenum">
              <a:rPr lang="en-GB" smtClean="0"/>
              <a:pPr>
                <a:defRPr/>
              </a:pPr>
              <a:t>61</a:t>
            </a:fld>
            <a:endParaRPr lang="en-GB"/>
          </a:p>
        </p:txBody>
      </p:sp>
    </p:spTree>
    <p:extLst>
      <p:ext uri="{BB962C8B-B14F-4D97-AF65-F5344CB8AC3E}">
        <p14:creationId xmlns:p14="http://schemas.microsoft.com/office/powerpoint/2010/main" val="24089612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984" y="107633"/>
            <a:ext cx="10515600" cy="1325563"/>
          </a:xfrm>
        </p:spPr>
        <p:txBody>
          <a:bodyPr>
            <a:normAutofit/>
          </a:bodyPr>
          <a:lstStyle/>
          <a:p>
            <a:r>
              <a:rPr lang="fi-FI" sz="3600" dirty="0" smtClean="0"/>
              <a:t>Green </a:t>
            </a:r>
            <a:r>
              <a:rPr lang="fi-FI" sz="3600" dirty="0" err="1" smtClean="0"/>
              <a:t>package</a:t>
            </a:r>
            <a:r>
              <a:rPr lang="fi-FI" sz="3600" dirty="0" smtClean="0"/>
              <a:t> </a:t>
            </a:r>
            <a:r>
              <a:rPr lang="fi-FI" sz="3600" dirty="0" err="1" smtClean="0"/>
              <a:t>assignment</a:t>
            </a:r>
            <a:endParaRPr lang="fi-FI" sz="3600" dirty="0"/>
          </a:p>
        </p:txBody>
      </p:sp>
      <p:sp>
        <p:nvSpPr>
          <p:cNvPr id="3" name="Content Placeholder 2"/>
          <p:cNvSpPr>
            <a:spLocks noGrp="1"/>
          </p:cNvSpPr>
          <p:nvPr>
            <p:ph idx="1"/>
          </p:nvPr>
        </p:nvSpPr>
        <p:spPr>
          <a:xfrm>
            <a:off x="1182149" y="1433196"/>
            <a:ext cx="10515600" cy="4161289"/>
          </a:xfrm>
        </p:spPr>
        <p:txBody>
          <a:bodyPr>
            <a:normAutofit fontScale="85000" lnSpcReduction="20000"/>
          </a:bodyPr>
          <a:lstStyle/>
          <a:p>
            <a:r>
              <a:rPr lang="en-US" sz="2600" b="1" dirty="0"/>
              <a:t>Learning objectives 	</a:t>
            </a:r>
          </a:p>
          <a:p>
            <a:r>
              <a:rPr lang="en-US" sz="2600" dirty="0"/>
              <a:t>The objective of this task is to make you to understand green features of packages and the circular economy. You will study packaging materials and especially new innovative solutions of packages, recycling labels and other ecolabels etc. </a:t>
            </a:r>
            <a:endParaRPr lang="en-US" sz="2600" dirty="0" smtClean="0"/>
          </a:p>
          <a:p>
            <a:endParaRPr lang="en-US" sz="2600" dirty="0"/>
          </a:p>
          <a:p>
            <a:r>
              <a:rPr lang="en-US" sz="2600" b="1" dirty="0"/>
              <a:t>Your task</a:t>
            </a:r>
          </a:p>
          <a:p>
            <a:r>
              <a:rPr lang="en-US" sz="2600" dirty="0"/>
              <a:t>Each team will select the field of industry, which applies green solutions of packaging. </a:t>
            </a:r>
            <a:r>
              <a:rPr lang="en-US" sz="2600" dirty="0" err="1"/>
              <a:t>Analyse</a:t>
            </a:r>
            <a:r>
              <a:rPr lang="en-US" sz="2600" dirty="0"/>
              <a:t> a </a:t>
            </a:r>
            <a:r>
              <a:rPr lang="en-US" sz="2600" b="1" dirty="0"/>
              <a:t>sales package of green features</a:t>
            </a:r>
            <a:r>
              <a:rPr lang="en-US" sz="2600" dirty="0"/>
              <a:t>. Consider carefully your choice: quite often a green product requires also a green package.</a:t>
            </a:r>
          </a:p>
          <a:p>
            <a:r>
              <a:rPr lang="en-US" sz="2600" dirty="0" smtClean="0"/>
              <a:t>For </a:t>
            </a:r>
            <a:r>
              <a:rPr lang="en-US" sz="2600" dirty="0"/>
              <a:t>example, new sustainable package solutions might be found in food packages, beverage packages, packaging for organic or vegan products, green household detergents, environmental-friendly cosmetics etc. relevant products that require green packaging solutions.</a:t>
            </a:r>
          </a:p>
          <a:p>
            <a:endParaRPr lang="fi-FI" dirty="0"/>
          </a:p>
        </p:txBody>
      </p:sp>
    </p:spTree>
    <p:extLst>
      <p:ext uri="{BB962C8B-B14F-4D97-AF65-F5344CB8AC3E}">
        <p14:creationId xmlns:p14="http://schemas.microsoft.com/office/powerpoint/2010/main" val="1905450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877" y="0"/>
            <a:ext cx="10515600" cy="1325563"/>
          </a:xfrm>
        </p:spPr>
        <p:txBody>
          <a:bodyPr>
            <a:normAutofit/>
          </a:bodyPr>
          <a:lstStyle/>
          <a:p>
            <a:r>
              <a:rPr lang="fi-FI" sz="3600" dirty="0"/>
              <a:t>Green </a:t>
            </a:r>
            <a:r>
              <a:rPr lang="fi-FI" sz="3600" dirty="0" err="1"/>
              <a:t>package</a:t>
            </a:r>
            <a:r>
              <a:rPr lang="fi-FI" sz="3600" dirty="0"/>
              <a:t> </a:t>
            </a:r>
            <a:r>
              <a:rPr lang="fi-FI" sz="3600" dirty="0" err="1"/>
              <a:t>assignment</a:t>
            </a:r>
            <a:endParaRPr lang="fi-FI" sz="3600" dirty="0"/>
          </a:p>
        </p:txBody>
      </p:sp>
      <p:sp>
        <p:nvSpPr>
          <p:cNvPr id="3" name="Content Placeholder 2"/>
          <p:cNvSpPr>
            <a:spLocks noGrp="1"/>
          </p:cNvSpPr>
          <p:nvPr>
            <p:ph idx="1"/>
          </p:nvPr>
        </p:nvSpPr>
        <p:spPr>
          <a:xfrm>
            <a:off x="1157877" y="1462273"/>
            <a:ext cx="10515600" cy="4161289"/>
          </a:xfrm>
        </p:spPr>
        <p:txBody>
          <a:bodyPr>
            <a:normAutofit/>
          </a:bodyPr>
          <a:lstStyle/>
          <a:p>
            <a:pPr marL="0" indent="0">
              <a:buNone/>
            </a:pPr>
            <a:r>
              <a:rPr lang="en-US" sz="2000" b="1" dirty="0"/>
              <a:t>Step 1. Definitions </a:t>
            </a:r>
          </a:p>
          <a:p>
            <a:r>
              <a:rPr lang="en-US" sz="2000" dirty="0" smtClean="0"/>
              <a:t>Firstly</a:t>
            </a:r>
            <a:r>
              <a:rPr lang="en-US" sz="2000" dirty="0"/>
              <a:t>, each team member will search a definition of the environmental friendly package. </a:t>
            </a:r>
          </a:p>
          <a:p>
            <a:r>
              <a:rPr lang="en-US" sz="2000" dirty="0"/>
              <a:t>You might find terms of sustainable package, green package, reusable package etc. The definition could even be related to a specific product (e.g. sustainable food package). Write down your sources (the author and the year</a:t>
            </a:r>
            <a:r>
              <a:rPr lang="en-US" sz="2000" dirty="0" smtClean="0"/>
              <a:t>).</a:t>
            </a:r>
          </a:p>
          <a:p>
            <a:endParaRPr lang="en-US" sz="2000" dirty="0" smtClean="0"/>
          </a:p>
          <a:p>
            <a:pPr marL="0" indent="0">
              <a:buNone/>
            </a:pPr>
            <a:r>
              <a:rPr lang="en-US" sz="2000" b="1" dirty="0" smtClean="0"/>
              <a:t>Step </a:t>
            </a:r>
            <a:r>
              <a:rPr lang="en-US" sz="2000" b="1" dirty="0"/>
              <a:t>2. </a:t>
            </a:r>
            <a:r>
              <a:rPr lang="en-US" sz="2000" b="1" dirty="0" err="1"/>
              <a:t>Analysing</a:t>
            </a:r>
            <a:r>
              <a:rPr lang="en-US" sz="2000" b="1" dirty="0"/>
              <a:t> the sales package</a:t>
            </a:r>
          </a:p>
          <a:p>
            <a:r>
              <a:rPr lang="en-US" sz="2000" dirty="0"/>
              <a:t>Secondly, each team member will search information about a package solution of that particular field of business. Each team member collects / takes photos of the chosen package (especially about green symbols and packaging information).</a:t>
            </a:r>
          </a:p>
          <a:p>
            <a:endParaRPr lang="en-US" sz="2000" dirty="0"/>
          </a:p>
        </p:txBody>
      </p:sp>
    </p:spTree>
    <p:extLst>
      <p:ext uri="{BB962C8B-B14F-4D97-AF65-F5344CB8AC3E}">
        <p14:creationId xmlns:p14="http://schemas.microsoft.com/office/powerpoint/2010/main" val="5078433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491"/>
            <a:ext cx="10515600" cy="1325563"/>
          </a:xfrm>
        </p:spPr>
        <p:txBody>
          <a:bodyPr>
            <a:normAutofit/>
          </a:bodyPr>
          <a:lstStyle/>
          <a:p>
            <a:r>
              <a:rPr lang="fi-FI" sz="3600" dirty="0"/>
              <a:t>Green </a:t>
            </a:r>
            <a:r>
              <a:rPr lang="fi-FI" sz="3600" dirty="0" err="1"/>
              <a:t>package</a:t>
            </a:r>
            <a:r>
              <a:rPr lang="fi-FI" sz="3600" dirty="0"/>
              <a:t> </a:t>
            </a:r>
            <a:r>
              <a:rPr lang="fi-FI" sz="3600" dirty="0" err="1"/>
              <a:t>assignment</a:t>
            </a:r>
            <a:endParaRPr lang="fi-FI" sz="3600" dirty="0"/>
          </a:p>
        </p:txBody>
      </p:sp>
      <p:sp>
        <p:nvSpPr>
          <p:cNvPr id="3" name="Content Placeholder 2"/>
          <p:cNvSpPr>
            <a:spLocks noGrp="1"/>
          </p:cNvSpPr>
          <p:nvPr>
            <p:ph idx="1"/>
          </p:nvPr>
        </p:nvSpPr>
        <p:spPr>
          <a:xfrm>
            <a:off x="838200" y="1246072"/>
            <a:ext cx="11158057" cy="4161289"/>
          </a:xfrm>
        </p:spPr>
        <p:txBody>
          <a:bodyPr>
            <a:normAutofit fontScale="92500" lnSpcReduction="10000"/>
          </a:bodyPr>
          <a:lstStyle/>
          <a:p>
            <a:pPr marL="0" indent="0">
              <a:buNone/>
            </a:pPr>
            <a:r>
              <a:rPr lang="en-US" sz="2200" b="1" dirty="0" smtClean="0"/>
              <a:t>Step 2 continues. </a:t>
            </a:r>
          </a:p>
          <a:p>
            <a:pPr marL="0" indent="0">
              <a:buNone/>
            </a:pPr>
            <a:r>
              <a:rPr lang="en-US" sz="2200" b="1" dirty="0" smtClean="0"/>
              <a:t>	</a:t>
            </a:r>
            <a:r>
              <a:rPr lang="en-US" sz="2200" dirty="0" smtClean="0"/>
              <a:t>Each </a:t>
            </a:r>
            <a:r>
              <a:rPr lang="en-US" sz="2200" dirty="0"/>
              <a:t>team member analyses </a:t>
            </a:r>
            <a:r>
              <a:rPr lang="en-US" sz="2200" dirty="0" smtClean="0"/>
              <a:t>first individually own </a:t>
            </a:r>
            <a:r>
              <a:rPr lang="en-US" sz="2200" dirty="0"/>
              <a:t>package as follows:</a:t>
            </a:r>
          </a:p>
          <a:p>
            <a:endParaRPr lang="en-US" sz="2200" dirty="0"/>
          </a:p>
          <a:p>
            <a:pPr marL="0" indent="0">
              <a:buNone/>
            </a:pPr>
            <a:r>
              <a:rPr lang="en-US" sz="2200" dirty="0"/>
              <a:t>a.	The </a:t>
            </a:r>
            <a:r>
              <a:rPr lang="en-US" sz="2200" b="1" dirty="0"/>
              <a:t>packaging material</a:t>
            </a:r>
            <a:r>
              <a:rPr lang="en-US" sz="2200" dirty="0"/>
              <a:t>. Study the material/materials used and think of reasons for  </a:t>
            </a:r>
            <a:r>
              <a:rPr lang="en-US" sz="2200" dirty="0" smtClean="0"/>
              <a:t>those</a:t>
            </a:r>
            <a:r>
              <a:rPr lang="en-US" sz="2200" dirty="0"/>
              <a:t>.</a:t>
            </a:r>
          </a:p>
          <a:p>
            <a:pPr marL="0" indent="0">
              <a:buNone/>
            </a:pPr>
            <a:r>
              <a:rPr lang="en-US" sz="2200" dirty="0"/>
              <a:t>b.	</a:t>
            </a:r>
            <a:r>
              <a:rPr lang="en-US" sz="2200" b="1" dirty="0"/>
              <a:t>Reduction of the packaging material</a:t>
            </a:r>
            <a:r>
              <a:rPr lang="en-US" sz="2200" dirty="0"/>
              <a:t>. </a:t>
            </a:r>
            <a:r>
              <a:rPr lang="en-US" sz="2200" dirty="0" err="1"/>
              <a:t>Analyse</a:t>
            </a:r>
            <a:r>
              <a:rPr lang="en-US" sz="2200" dirty="0"/>
              <a:t> if the package size has been reduced.</a:t>
            </a:r>
          </a:p>
          <a:p>
            <a:pPr marL="0" indent="0">
              <a:buNone/>
            </a:pPr>
            <a:r>
              <a:rPr lang="en-US" sz="2200" dirty="0"/>
              <a:t>c.	</a:t>
            </a:r>
            <a:r>
              <a:rPr lang="en-US" sz="2200" b="1" dirty="0"/>
              <a:t>Recyclability/Reusability</a:t>
            </a:r>
            <a:r>
              <a:rPr lang="en-US" sz="2200" dirty="0"/>
              <a:t> of the package. Look for recycling labels and study the </a:t>
            </a:r>
            <a:r>
              <a:rPr lang="en-US" sz="2200" dirty="0" smtClean="0"/>
              <a:t>meaning </a:t>
            </a:r>
            <a:r>
              <a:rPr lang="en-US" sz="2200" dirty="0"/>
              <a:t>of </a:t>
            </a:r>
            <a:r>
              <a:rPr lang="en-US" sz="2200" dirty="0" smtClean="0"/>
              <a:t>	those </a:t>
            </a:r>
            <a:r>
              <a:rPr lang="en-US" sz="2200" dirty="0"/>
              <a:t>labels. </a:t>
            </a:r>
          </a:p>
          <a:p>
            <a:pPr marL="0" indent="0">
              <a:buNone/>
            </a:pPr>
            <a:r>
              <a:rPr lang="en-US" sz="2200" dirty="0"/>
              <a:t>d.	Other possible </a:t>
            </a:r>
            <a:r>
              <a:rPr lang="en-US" sz="2200" b="1" dirty="0"/>
              <a:t>ecolabels or other green standards</a:t>
            </a:r>
            <a:r>
              <a:rPr lang="en-US" sz="2200" dirty="0"/>
              <a:t>. Study the meaning of those.</a:t>
            </a:r>
          </a:p>
          <a:p>
            <a:pPr marL="0" indent="0">
              <a:buNone/>
            </a:pPr>
            <a:r>
              <a:rPr lang="en-US" sz="2200" dirty="0" smtClean="0"/>
              <a:t>e.	</a:t>
            </a:r>
            <a:r>
              <a:rPr lang="en-US" sz="2200" b="1" dirty="0" smtClean="0"/>
              <a:t>Guidelines </a:t>
            </a:r>
            <a:r>
              <a:rPr lang="en-US" sz="2200" b="1" dirty="0"/>
              <a:t>for after use</a:t>
            </a:r>
            <a:r>
              <a:rPr lang="en-US" sz="2200" dirty="0"/>
              <a:t>. Study how well the package consists of information for </a:t>
            </a:r>
            <a:r>
              <a:rPr lang="en-US" sz="2200" dirty="0" smtClean="0"/>
              <a:t>the user </a:t>
            </a:r>
          </a:p>
          <a:p>
            <a:pPr marL="0" indent="0">
              <a:buNone/>
            </a:pPr>
            <a:r>
              <a:rPr lang="en-US" sz="2200" dirty="0" smtClean="0"/>
              <a:t>                to </a:t>
            </a:r>
            <a:r>
              <a:rPr lang="en-US" sz="2200" dirty="0"/>
              <a:t>bring the package back to the closed loop system.</a:t>
            </a:r>
          </a:p>
          <a:p>
            <a:pPr marL="0" indent="0">
              <a:buNone/>
            </a:pPr>
            <a:r>
              <a:rPr lang="en-US" sz="2200" dirty="0"/>
              <a:t>f.	</a:t>
            </a:r>
            <a:r>
              <a:rPr lang="en-US" sz="2200" b="1" dirty="0"/>
              <a:t>Other findings</a:t>
            </a:r>
            <a:r>
              <a:rPr lang="en-US" sz="2200" dirty="0"/>
              <a:t>. Write down any other findings of your package to support </a:t>
            </a:r>
            <a:r>
              <a:rPr lang="en-US" sz="2200" dirty="0" smtClean="0"/>
              <a:t>the circular system</a:t>
            </a:r>
            <a:r>
              <a:rPr lang="en-US" sz="2200" dirty="0"/>
              <a:t>.</a:t>
            </a:r>
          </a:p>
          <a:p>
            <a:pPr algn="ctr"/>
            <a:endParaRPr lang="fi-FI" dirty="0"/>
          </a:p>
        </p:txBody>
      </p:sp>
    </p:spTree>
    <p:extLst>
      <p:ext uri="{BB962C8B-B14F-4D97-AF65-F5344CB8AC3E}">
        <p14:creationId xmlns:p14="http://schemas.microsoft.com/office/powerpoint/2010/main" val="3310166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497" y="125506"/>
            <a:ext cx="10515600" cy="1325563"/>
          </a:xfrm>
        </p:spPr>
        <p:txBody>
          <a:bodyPr>
            <a:normAutofit/>
          </a:bodyPr>
          <a:lstStyle/>
          <a:p>
            <a:r>
              <a:rPr lang="fi-FI" sz="3600" dirty="0"/>
              <a:t>Green </a:t>
            </a:r>
            <a:r>
              <a:rPr lang="fi-FI" sz="3600" dirty="0" err="1"/>
              <a:t>package</a:t>
            </a:r>
            <a:r>
              <a:rPr lang="fi-FI" sz="3600" dirty="0"/>
              <a:t> </a:t>
            </a:r>
            <a:r>
              <a:rPr lang="fi-FI" sz="3600" dirty="0" err="1"/>
              <a:t>assignment</a:t>
            </a:r>
            <a:endParaRPr lang="fi-FI" sz="3600" dirty="0"/>
          </a:p>
        </p:txBody>
      </p:sp>
      <p:sp>
        <p:nvSpPr>
          <p:cNvPr id="3" name="Content Placeholder 2"/>
          <p:cNvSpPr>
            <a:spLocks noGrp="1"/>
          </p:cNvSpPr>
          <p:nvPr>
            <p:ph idx="1"/>
          </p:nvPr>
        </p:nvSpPr>
        <p:spPr>
          <a:xfrm>
            <a:off x="997997" y="1219031"/>
            <a:ext cx="10515600" cy="4161289"/>
          </a:xfrm>
        </p:spPr>
        <p:txBody>
          <a:bodyPr>
            <a:normAutofit/>
          </a:bodyPr>
          <a:lstStyle/>
          <a:p>
            <a:pPr marL="0" indent="0">
              <a:buNone/>
            </a:pPr>
            <a:r>
              <a:rPr lang="en-US" sz="2000" b="1" dirty="0"/>
              <a:t>Step 3. Compare findings in your </a:t>
            </a:r>
            <a:r>
              <a:rPr lang="en-US" sz="2000" b="1" dirty="0" smtClean="0"/>
              <a:t>team</a:t>
            </a:r>
          </a:p>
          <a:p>
            <a:pPr marL="0" indent="0">
              <a:buNone/>
            </a:pPr>
            <a:r>
              <a:rPr lang="en-US" sz="2000" dirty="0"/>
              <a:t>	</a:t>
            </a:r>
          </a:p>
          <a:p>
            <a:r>
              <a:rPr lang="en-US" sz="2000" dirty="0"/>
              <a:t>When all team members have </a:t>
            </a:r>
            <a:r>
              <a:rPr lang="en-US" sz="2000" dirty="0" err="1"/>
              <a:t>analysed</a:t>
            </a:r>
            <a:r>
              <a:rPr lang="en-US" sz="2000" dirty="0"/>
              <a:t> </a:t>
            </a:r>
            <a:r>
              <a:rPr lang="en-US" sz="2000" dirty="0" smtClean="0"/>
              <a:t>their own </a:t>
            </a:r>
            <a:r>
              <a:rPr lang="en-US" sz="2000" dirty="0"/>
              <a:t>packages according to a-f, it is time to wrap up your </a:t>
            </a:r>
            <a:r>
              <a:rPr lang="en-US" sz="2000" dirty="0" smtClean="0"/>
              <a:t>results in your team.</a:t>
            </a:r>
          </a:p>
          <a:p>
            <a:endParaRPr lang="en-US" sz="2000" dirty="0"/>
          </a:p>
          <a:p>
            <a:r>
              <a:rPr lang="en-US" sz="2000" dirty="0"/>
              <a:t>Team analyses the findings of each team member. </a:t>
            </a:r>
            <a:r>
              <a:rPr lang="en-US" sz="2000" dirty="0" smtClean="0"/>
              <a:t>Indicate </a:t>
            </a:r>
            <a:r>
              <a:rPr lang="en-US" sz="2000" dirty="0"/>
              <a:t>the package and the company in your power point presentation later. </a:t>
            </a:r>
            <a:endParaRPr lang="en-US" sz="2000" dirty="0" smtClean="0"/>
          </a:p>
          <a:p>
            <a:endParaRPr lang="en-US" sz="2000" dirty="0"/>
          </a:p>
          <a:p>
            <a:r>
              <a:rPr lang="en-US" sz="2000" dirty="0" smtClean="0"/>
              <a:t>Consider </a:t>
            </a:r>
            <a:r>
              <a:rPr lang="en-US" sz="2000" dirty="0"/>
              <a:t>how you will present the findings: similarities, differences… Start your presentation by the suitable definition of the package. Compare features of various packages based on the criteria chosen by you. You can create table charts for a compact information. End your slide show by concluding which package has the most green features. </a:t>
            </a:r>
          </a:p>
          <a:p>
            <a:endParaRPr lang="fi-FI" dirty="0"/>
          </a:p>
        </p:txBody>
      </p:sp>
    </p:spTree>
    <p:extLst>
      <p:ext uri="{BB962C8B-B14F-4D97-AF65-F5344CB8AC3E}">
        <p14:creationId xmlns:p14="http://schemas.microsoft.com/office/powerpoint/2010/main" val="36214889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386" y="262524"/>
            <a:ext cx="10454196" cy="1126323"/>
          </a:xfrm>
        </p:spPr>
        <p:txBody>
          <a:bodyPr>
            <a:normAutofit/>
          </a:bodyPr>
          <a:lstStyle/>
          <a:p>
            <a:r>
              <a:rPr lang="fi-FI" sz="3600" dirty="0"/>
              <a:t>Green </a:t>
            </a:r>
            <a:r>
              <a:rPr lang="fi-FI" sz="3600" dirty="0" err="1"/>
              <a:t>package</a:t>
            </a:r>
            <a:r>
              <a:rPr lang="fi-FI" sz="3600" dirty="0"/>
              <a:t> </a:t>
            </a:r>
            <a:r>
              <a:rPr lang="fi-FI" sz="3600" dirty="0" err="1"/>
              <a:t>assignment</a:t>
            </a:r>
            <a:endParaRPr lang="fi-FI" sz="3600" dirty="0"/>
          </a:p>
        </p:txBody>
      </p:sp>
      <p:sp>
        <p:nvSpPr>
          <p:cNvPr id="3" name="Content Placeholder 2"/>
          <p:cNvSpPr>
            <a:spLocks noGrp="1"/>
          </p:cNvSpPr>
          <p:nvPr>
            <p:ph idx="1"/>
          </p:nvPr>
        </p:nvSpPr>
        <p:spPr>
          <a:xfrm>
            <a:off x="1042386" y="1388847"/>
            <a:ext cx="10515600" cy="4161289"/>
          </a:xfrm>
        </p:spPr>
        <p:txBody>
          <a:bodyPr>
            <a:normAutofit/>
          </a:bodyPr>
          <a:lstStyle/>
          <a:p>
            <a:pPr marL="0" indent="0">
              <a:buNone/>
            </a:pPr>
            <a:r>
              <a:rPr lang="en-US" sz="2000" b="1" dirty="0"/>
              <a:t>Outcome</a:t>
            </a:r>
          </a:p>
          <a:p>
            <a:r>
              <a:rPr lang="en-US" sz="2000" dirty="0"/>
              <a:t>Prepare power point slides </a:t>
            </a:r>
            <a:r>
              <a:rPr lang="en-US" sz="2000" dirty="0" smtClean="0"/>
              <a:t>consisting </a:t>
            </a:r>
            <a:r>
              <a:rPr lang="en-US" sz="2000" dirty="0"/>
              <a:t>of the definition of packages and common green features of your chosen type of packages. </a:t>
            </a:r>
            <a:endParaRPr lang="en-US" sz="2000" dirty="0" smtClean="0"/>
          </a:p>
          <a:p>
            <a:endParaRPr lang="en-US" sz="2000" dirty="0" smtClean="0"/>
          </a:p>
          <a:p>
            <a:r>
              <a:rPr lang="en-US" sz="2000" dirty="0" smtClean="0"/>
              <a:t>Remember </a:t>
            </a:r>
            <a:r>
              <a:rPr lang="en-US" sz="2000" dirty="0"/>
              <a:t>to add in-text-references to your slides. The minimum font size is </a:t>
            </a:r>
            <a:r>
              <a:rPr lang="en-US" sz="2000" dirty="0" smtClean="0"/>
              <a:t>20. </a:t>
            </a:r>
            <a:r>
              <a:rPr lang="en-US" sz="2000" dirty="0"/>
              <a:t>Add names of team members to the first slide. Add the list of sources to the end</a:t>
            </a:r>
            <a:r>
              <a:rPr lang="en-US" sz="2000" dirty="0" smtClean="0"/>
              <a:t>.</a:t>
            </a:r>
          </a:p>
          <a:p>
            <a:endParaRPr lang="en-US" sz="2000" dirty="0" smtClean="0"/>
          </a:p>
          <a:p>
            <a:r>
              <a:rPr lang="en-US" sz="2000" dirty="0" smtClean="0"/>
              <a:t>Present your findings in class. </a:t>
            </a:r>
          </a:p>
          <a:p>
            <a:endParaRPr lang="en-US" sz="2000" dirty="0" smtClean="0"/>
          </a:p>
          <a:p>
            <a:r>
              <a:rPr lang="en-US" sz="2000" dirty="0" smtClean="0"/>
              <a:t>Presentation time for each team is approximately 25 minutes and time for discussion after the presentation  is around 5 minutes.</a:t>
            </a:r>
            <a:endParaRPr lang="en-US" sz="2000" dirty="0"/>
          </a:p>
        </p:txBody>
      </p:sp>
    </p:spTree>
    <p:extLst>
      <p:ext uri="{BB962C8B-B14F-4D97-AF65-F5344CB8AC3E}">
        <p14:creationId xmlns:p14="http://schemas.microsoft.com/office/powerpoint/2010/main" val="3560156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972" y="456978"/>
            <a:ext cx="10515600" cy="1325563"/>
          </a:xfrm>
        </p:spPr>
        <p:txBody>
          <a:bodyPr>
            <a:normAutofit/>
          </a:bodyPr>
          <a:lstStyle/>
          <a:p>
            <a:r>
              <a:rPr lang="fi-FI" sz="3600" dirty="0" smtClean="0"/>
              <a:t>3. </a:t>
            </a:r>
            <a:r>
              <a:rPr lang="fi-FI" sz="3600" dirty="0" err="1" smtClean="0"/>
              <a:t>Tertiary</a:t>
            </a:r>
            <a:r>
              <a:rPr lang="fi-FI" sz="3600" dirty="0" smtClean="0"/>
              <a:t> </a:t>
            </a:r>
            <a:r>
              <a:rPr lang="fi-FI" sz="3600" dirty="0" err="1" smtClean="0"/>
              <a:t>package</a:t>
            </a:r>
            <a:r>
              <a:rPr lang="fi-FI" sz="3600" dirty="0" smtClean="0"/>
              <a:t/>
            </a:r>
            <a:br>
              <a:rPr lang="fi-FI" sz="3600" dirty="0" smtClean="0"/>
            </a:br>
            <a:endParaRPr lang="fi-FI" sz="3600" dirty="0"/>
          </a:p>
        </p:txBody>
      </p:sp>
      <p:sp>
        <p:nvSpPr>
          <p:cNvPr id="4" name="Rectangle 3"/>
          <p:cNvSpPr/>
          <p:nvPr/>
        </p:nvSpPr>
        <p:spPr>
          <a:xfrm>
            <a:off x="748349" y="1323888"/>
            <a:ext cx="10661073" cy="5232202"/>
          </a:xfrm>
          <a:prstGeom prst="rect">
            <a:avLst/>
          </a:prstGeom>
        </p:spPr>
        <p:txBody>
          <a:bodyPr wrap="square">
            <a:spAutoFit/>
          </a:bodyPr>
          <a:lstStyle/>
          <a:p>
            <a:pPr marL="457200" indent="-457200">
              <a:buFontTx/>
              <a:buChar char="-"/>
            </a:pPr>
            <a:r>
              <a:rPr lang="en-US" sz="2400" dirty="0" smtClean="0"/>
              <a:t>Transport package</a:t>
            </a:r>
          </a:p>
          <a:p>
            <a:pPr marL="457200" indent="-457200">
              <a:buFontTx/>
              <a:buChar char="-"/>
            </a:pPr>
            <a:endParaRPr lang="en-US" sz="2400" dirty="0" smtClean="0"/>
          </a:p>
          <a:p>
            <a:pPr marL="457200" indent="-457200">
              <a:buFontTx/>
              <a:buChar char="-"/>
            </a:pPr>
            <a:r>
              <a:rPr lang="en-US" sz="2400" dirty="0" smtClean="0"/>
              <a:t>Transport </a:t>
            </a:r>
            <a:r>
              <a:rPr lang="en-US" sz="2400" dirty="0"/>
              <a:t>packaging comprises packaging used </a:t>
            </a:r>
            <a:r>
              <a:rPr lang="en-US" sz="2400" dirty="0" smtClean="0"/>
              <a:t>to</a:t>
            </a:r>
          </a:p>
          <a:p>
            <a:r>
              <a:rPr lang="en-US" sz="2400" dirty="0" smtClean="0"/>
              <a:t>      transport </a:t>
            </a:r>
            <a:r>
              <a:rPr lang="en-US" sz="2400" dirty="0"/>
              <a:t>products </a:t>
            </a:r>
            <a:r>
              <a:rPr lang="en-US" sz="2400" dirty="0" smtClean="0"/>
              <a:t>in </a:t>
            </a:r>
            <a:r>
              <a:rPr lang="en-US" sz="2400" dirty="0"/>
              <a:t>addition to sales and </a:t>
            </a:r>
            <a:endParaRPr lang="en-US" sz="2400" dirty="0" smtClean="0"/>
          </a:p>
          <a:p>
            <a:r>
              <a:rPr lang="en-US" sz="2400" dirty="0"/>
              <a:t> </a:t>
            </a:r>
            <a:r>
              <a:rPr lang="en-US" sz="2400" dirty="0" smtClean="0"/>
              <a:t>     grouped </a:t>
            </a:r>
            <a:r>
              <a:rPr lang="en-US" sz="2400" dirty="0"/>
              <a:t>packaging</a:t>
            </a:r>
            <a:r>
              <a:rPr lang="en-US" sz="2400" dirty="0" smtClean="0"/>
              <a:t>.</a:t>
            </a:r>
          </a:p>
          <a:p>
            <a:endParaRPr lang="en-US" sz="2400" dirty="0">
              <a:latin typeface="+mj-lt"/>
            </a:endParaRPr>
          </a:p>
          <a:p>
            <a:r>
              <a:rPr lang="en-US" sz="2400" dirty="0" smtClean="0">
                <a:latin typeface="+mj-lt"/>
              </a:rPr>
              <a:t>			</a:t>
            </a:r>
            <a:r>
              <a:rPr lang="en-US" dirty="0">
                <a:latin typeface="+mj-lt"/>
              </a:rPr>
              <a:t>https://rinkiin.fi/for-firms/packaging-statistics/</a:t>
            </a:r>
          </a:p>
          <a:p>
            <a:endParaRPr lang="en-US" sz="2400" dirty="0" smtClean="0">
              <a:latin typeface="+mj-lt"/>
            </a:endParaRPr>
          </a:p>
          <a:p>
            <a:pPr marL="457200" indent="-457200">
              <a:buFontTx/>
              <a:buChar char="-"/>
            </a:pPr>
            <a:r>
              <a:rPr lang="en-US" sz="2400" dirty="0" smtClean="0"/>
              <a:t>Packaging intended </a:t>
            </a:r>
            <a:r>
              <a:rPr lang="en-US" sz="2400" dirty="0"/>
              <a:t>to contain one or more articles or packages </a:t>
            </a:r>
          </a:p>
          <a:p>
            <a:r>
              <a:rPr lang="en-US" sz="2400" dirty="0"/>
              <a:t>  </a:t>
            </a:r>
            <a:r>
              <a:rPr lang="en-US" sz="2400" dirty="0" smtClean="0"/>
              <a:t>    or </a:t>
            </a:r>
            <a:r>
              <a:rPr lang="en-US" sz="2400" dirty="0"/>
              <a:t>bulk material for the purposes of handling and/or distribution</a:t>
            </a:r>
            <a:endParaRPr lang="en-US" sz="2400" dirty="0" smtClean="0"/>
          </a:p>
          <a:p>
            <a:r>
              <a:rPr lang="en-US" sz="2400" dirty="0" smtClean="0"/>
              <a:t>      packaging.</a:t>
            </a:r>
            <a:r>
              <a:rPr lang="en-US" sz="2800" dirty="0" smtClean="0">
                <a:latin typeface="+mj-lt"/>
              </a:rPr>
              <a:t>	</a:t>
            </a:r>
            <a:r>
              <a:rPr lang="en-US" sz="2400" dirty="0" smtClean="0">
                <a:latin typeface="+mj-lt"/>
              </a:rPr>
              <a:t>			</a:t>
            </a:r>
            <a:endParaRPr lang="en-US" sz="2400" dirty="0">
              <a:latin typeface="+mj-lt"/>
            </a:endParaRPr>
          </a:p>
          <a:p>
            <a:endParaRPr lang="en-US" sz="2400" dirty="0"/>
          </a:p>
          <a:p>
            <a:r>
              <a:rPr lang="en-US" sz="2400" dirty="0" smtClean="0"/>
              <a:t>			</a:t>
            </a:r>
            <a:r>
              <a:rPr lang="en-US" dirty="0" smtClean="0">
                <a:latin typeface="+mj-lt"/>
              </a:rPr>
              <a:t>The </a:t>
            </a:r>
            <a:r>
              <a:rPr lang="en-US" dirty="0">
                <a:latin typeface="+mj-lt"/>
              </a:rPr>
              <a:t>American Society for Testing and Materials (</a:t>
            </a:r>
            <a:r>
              <a:rPr lang="en-US" dirty="0" smtClean="0">
                <a:latin typeface="+mj-lt"/>
              </a:rPr>
              <a:t>ASTM)</a:t>
            </a:r>
          </a:p>
          <a:p>
            <a:r>
              <a:rPr lang="en-US" dirty="0">
                <a:latin typeface="+mj-lt"/>
              </a:rPr>
              <a:t>	</a:t>
            </a:r>
            <a:r>
              <a:rPr lang="en-US" dirty="0" smtClean="0">
                <a:latin typeface="+mj-lt"/>
              </a:rPr>
              <a:t>		</a:t>
            </a:r>
            <a:r>
              <a:rPr lang="en-US" dirty="0">
                <a:latin typeface="+mj-lt"/>
              </a:rPr>
              <a:t>https://www.reusablepackaging.org/sustainability</a:t>
            </a:r>
            <a:r>
              <a:rPr lang="en-US" dirty="0" smtClean="0">
                <a:latin typeface="+mj-lt"/>
              </a:rPr>
              <a:t>/</a:t>
            </a:r>
            <a:r>
              <a:rPr lang="en-US" dirty="0" smtClean="0"/>
              <a:t>		</a:t>
            </a:r>
            <a:endParaRPr lang="en-US" dirty="0">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7025" y="192354"/>
            <a:ext cx="2666170" cy="3554894"/>
          </a:xfrm>
          <a:prstGeom prst="rect">
            <a:avLst/>
          </a:prstGeom>
        </p:spPr>
      </p:pic>
      <p:sp>
        <p:nvSpPr>
          <p:cNvPr id="6" name="TextBox 5"/>
          <p:cNvSpPr txBox="1"/>
          <p:nvPr/>
        </p:nvSpPr>
        <p:spPr>
          <a:xfrm>
            <a:off x="9368118" y="3747248"/>
            <a:ext cx="2760179" cy="1754326"/>
          </a:xfrm>
          <a:prstGeom prst="rect">
            <a:avLst/>
          </a:prstGeom>
          <a:noFill/>
        </p:spPr>
        <p:txBody>
          <a:bodyPr wrap="none" rtlCol="0">
            <a:spAutoFit/>
          </a:bodyPr>
          <a:lstStyle/>
          <a:p>
            <a:r>
              <a:rPr lang="fi-FI" dirty="0" smtClean="0"/>
              <a:t>Photo: </a:t>
            </a:r>
            <a:r>
              <a:rPr lang="fi-FI" dirty="0" err="1" smtClean="0"/>
              <a:t>Wooden</a:t>
            </a:r>
            <a:r>
              <a:rPr lang="fi-FI" dirty="0" smtClean="0"/>
              <a:t> </a:t>
            </a:r>
            <a:r>
              <a:rPr lang="fi-FI" dirty="0" err="1" smtClean="0"/>
              <a:t>pallet</a:t>
            </a:r>
            <a:endParaRPr lang="fi-FI" dirty="0" smtClean="0"/>
          </a:p>
          <a:p>
            <a:r>
              <a:rPr lang="fi-FI" dirty="0" err="1"/>
              <a:t>f</a:t>
            </a:r>
            <a:r>
              <a:rPr lang="fi-FI" dirty="0" err="1" smtClean="0"/>
              <a:t>illed</a:t>
            </a:r>
            <a:r>
              <a:rPr lang="fi-FI" dirty="0" smtClean="0"/>
              <a:t> </a:t>
            </a:r>
            <a:r>
              <a:rPr lang="fi-FI" dirty="0" err="1" smtClean="0"/>
              <a:t>with</a:t>
            </a:r>
            <a:r>
              <a:rPr lang="fi-FI" dirty="0" smtClean="0"/>
              <a:t> </a:t>
            </a:r>
            <a:r>
              <a:rPr lang="fi-FI" dirty="0" err="1" smtClean="0"/>
              <a:t>group</a:t>
            </a:r>
            <a:r>
              <a:rPr lang="fi-FI" dirty="0" smtClean="0"/>
              <a:t> </a:t>
            </a:r>
            <a:r>
              <a:rPr lang="fi-FI" dirty="0" err="1" smtClean="0"/>
              <a:t>packages</a:t>
            </a:r>
            <a:r>
              <a:rPr lang="fi-FI" dirty="0" smtClean="0"/>
              <a:t>.</a:t>
            </a:r>
          </a:p>
          <a:p>
            <a:r>
              <a:rPr lang="fi-FI" dirty="0" err="1" smtClean="0"/>
              <a:t>Plastic</a:t>
            </a:r>
            <a:r>
              <a:rPr lang="fi-FI" dirty="0" smtClean="0"/>
              <a:t> </a:t>
            </a:r>
            <a:r>
              <a:rPr lang="fi-FI" dirty="0" err="1" smtClean="0"/>
              <a:t>wrapping</a:t>
            </a:r>
            <a:r>
              <a:rPr lang="fi-FI" dirty="0" smtClean="0"/>
              <a:t> </a:t>
            </a:r>
            <a:r>
              <a:rPr lang="fi-FI" dirty="0" err="1" smtClean="0"/>
              <a:t>has</a:t>
            </a:r>
            <a:r>
              <a:rPr lang="fi-FI" dirty="0" smtClean="0"/>
              <a:t> </a:t>
            </a:r>
            <a:r>
              <a:rPr lang="fi-FI" dirty="0" err="1" smtClean="0"/>
              <a:t>been</a:t>
            </a:r>
            <a:r>
              <a:rPr lang="fi-FI" dirty="0" smtClean="0"/>
              <a:t> </a:t>
            </a:r>
          </a:p>
          <a:p>
            <a:r>
              <a:rPr lang="fi-FI" dirty="0" err="1" smtClean="0"/>
              <a:t>added</a:t>
            </a:r>
            <a:r>
              <a:rPr lang="fi-FI" dirty="0" smtClean="0"/>
              <a:t> to </a:t>
            </a:r>
            <a:r>
              <a:rPr lang="fi-FI" dirty="0" err="1" smtClean="0"/>
              <a:t>keep</a:t>
            </a:r>
            <a:r>
              <a:rPr lang="fi-FI" dirty="0" smtClean="0"/>
              <a:t> products</a:t>
            </a:r>
          </a:p>
          <a:p>
            <a:r>
              <a:rPr lang="fi-FI" dirty="0" err="1" smtClean="0"/>
              <a:t>stable</a:t>
            </a:r>
            <a:r>
              <a:rPr lang="fi-FI" dirty="0" smtClean="0"/>
              <a:t> </a:t>
            </a:r>
            <a:r>
              <a:rPr lang="fi-FI" dirty="0" err="1" smtClean="0"/>
              <a:t>during</a:t>
            </a:r>
            <a:r>
              <a:rPr lang="fi-FI" dirty="0" smtClean="0"/>
              <a:t> </a:t>
            </a:r>
            <a:r>
              <a:rPr lang="fi-FI" dirty="0" err="1" smtClean="0"/>
              <a:t>the</a:t>
            </a:r>
            <a:r>
              <a:rPr lang="fi-FI" dirty="0" smtClean="0"/>
              <a:t> transport.</a:t>
            </a:r>
          </a:p>
          <a:p>
            <a:r>
              <a:rPr lang="fi-FI" dirty="0" smtClean="0"/>
              <a:t>Soile Kallinen</a:t>
            </a:r>
            <a:endParaRPr lang="fi-FI" dirty="0"/>
          </a:p>
        </p:txBody>
      </p:sp>
    </p:spTree>
    <p:extLst>
      <p:ext uri="{BB962C8B-B14F-4D97-AF65-F5344CB8AC3E}">
        <p14:creationId xmlns:p14="http://schemas.microsoft.com/office/powerpoint/2010/main" val="758015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4294967295"/>
          </p:nvPr>
        </p:nvSpPr>
        <p:spPr/>
        <p:txBody>
          <a:bodyPr/>
          <a:lstStyle/>
          <a:p>
            <a:pPr>
              <a:defRPr/>
            </a:pPr>
            <a:fld id="{F4DC2F2A-CC3B-421F-B6C0-E85CDDBD2268}" type="slidenum">
              <a:rPr lang="en-GB" smtClean="0"/>
              <a:pPr>
                <a:defRPr/>
              </a:pPr>
              <a:t>8</a:t>
            </a:fld>
            <a:endParaRPr lang="en-GB"/>
          </a:p>
        </p:txBody>
      </p:sp>
      <p:sp>
        <p:nvSpPr>
          <p:cNvPr id="4" name="Tekstikehys 3"/>
          <p:cNvSpPr txBox="1"/>
          <p:nvPr/>
        </p:nvSpPr>
        <p:spPr>
          <a:xfrm>
            <a:off x="1703512" y="917912"/>
            <a:ext cx="184731" cy="707886"/>
          </a:xfrm>
          <a:prstGeom prst="rect">
            <a:avLst/>
          </a:prstGeom>
          <a:noFill/>
        </p:spPr>
        <p:txBody>
          <a:bodyPr wrap="none" rtlCol="0">
            <a:spAutoFit/>
          </a:bodyPr>
          <a:lstStyle/>
          <a:p>
            <a:endParaRPr lang="fi-FI" sz="2000" dirty="0"/>
          </a:p>
          <a:p>
            <a:endParaRPr lang="fi-FI" sz="2000" dirty="0"/>
          </a:p>
        </p:txBody>
      </p:sp>
      <p:sp>
        <p:nvSpPr>
          <p:cNvPr id="5" name="Title 4"/>
          <p:cNvSpPr>
            <a:spLocks noGrp="1"/>
          </p:cNvSpPr>
          <p:nvPr>
            <p:ph type="title"/>
          </p:nvPr>
        </p:nvSpPr>
        <p:spPr>
          <a:xfrm>
            <a:off x="838200" y="274785"/>
            <a:ext cx="10515600" cy="1325563"/>
          </a:xfrm>
        </p:spPr>
        <p:txBody>
          <a:bodyPr>
            <a:normAutofit/>
          </a:bodyPr>
          <a:lstStyle/>
          <a:p>
            <a:r>
              <a:rPr lang="fi-FI" sz="3600" dirty="0" smtClean="0"/>
              <a:t>3. Transport </a:t>
            </a:r>
            <a:r>
              <a:rPr lang="fi-FI" sz="3600" dirty="0" err="1" smtClean="0"/>
              <a:t>package</a:t>
            </a:r>
            <a:endParaRPr lang="fi-FI" sz="3600" dirty="0"/>
          </a:p>
        </p:txBody>
      </p:sp>
      <p:sp>
        <p:nvSpPr>
          <p:cNvPr id="6" name="Alatunnisteen paikkamerkki 3"/>
          <p:cNvSpPr>
            <a:spLocks noGrp="1"/>
          </p:cNvSpPr>
          <p:nvPr>
            <p:ph type="ftr" sz="quarter" idx="11"/>
          </p:nvPr>
        </p:nvSpPr>
        <p:spPr>
          <a:xfrm>
            <a:off x="3571264" y="6173787"/>
            <a:ext cx="5049471" cy="365125"/>
          </a:xfrm>
        </p:spPr>
        <p:txBody>
          <a:bodyPr/>
          <a:lstStyle/>
          <a:p>
            <a:r>
              <a:rPr lang="fi-FI" sz="1800" dirty="0">
                <a:solidFill>
                  <a:schemeClr val="tx1"/>
                </a:solidFill>
              </a:rPr>
              <a:t>https://rinkiin.fi/for-firms/packaging-statistics/</a:t>
            </a:r>
          </a:p>
          <a:p>
            <a:endParaRPr lang="fi-FI" dirty="0"/>
          </a:p>
        </p:txBody>
      </p:sp>
      <p:sp>
        <p:nvSpPr>
          <p:cNvPr id="7" name="Otsikko 1"/>
          <p:cNvSpPr txBox="1">
            <a:spLocks/>
          </p:cNvSpPr>
          <p:nvPr/>
        </p:nvSpPr>
        <p:spPr>
          <a:xfrm>
            <a:off x="4295800" y="332656"/>
            <a:ext cx="5472608"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endParaRPr lang="fi-FI" sz="3600" dirty="0">
              <a:solidFill>
                <a:srgbClr val="00B0F0"/>
              </a:solidFill>
              <a:latin typeface="Arial" panose="020B0604020202020204" pitchFamily="34" charset="0"/>
              <a:cs typeface="Arial" panose="020B0604020202020204" pitchFamily="34" charset="0"/>
            </a:endParaRPr>
          </a:p>
        </p:txBody>
      </p:sp>
      <p:sp>
        <p:nvSpPr>
          <p:cNvPr id="8" name="Tekstikehys 3"/>
          <p:cNvSpPr txBox="1"/>
          <p:nvPr/>
        </p:nvSpPr>
        <p:spPr>
          <a:xfrm>
            <a:off x="784044" y="2170588"/>
            <a:ext cx="8746734" cy="4185761"/>
          </a:xfrm>
          <a:prstGeom prst="rect">
            <a:avLst/>
          </a:prstGeom>
          <a:noFill/>
        </p:spPr>
        <p:txBody>
          <a:bodyPr wrap="square" rtlCol="0">
            <a:spAutoFit/>
          </a:bodyPr>
          <a:lstStyle/>
          <a:p>
            <a:pPr marL="457200" indent="-457200">
              <a:buFontTx/>
              <a:buChar char="-"/>
            </a:pPr>
            <a:r>
              <a:rPr lang="en-US" sz="2400" dirty="0" smtClean="0"/>
              <a:t>Examples</a:t>
            </a:r>
            <a:r>
              <a:rPr lang="en-US" sz="2400" dirty="0"/>
              <a:t>: wooden, plastic or corrugated </a:t>
            </a:r>
            <a:endParaRPr lang="en-US" sz="2400" dirty="0" smtClean="0"/>
          </a:p>
          <a:p>
            <a:r>
              <a:rPr lang="en-US" sz="2400" dirty="0"/>
              <a:t> </a:t>
            </a:r>
            <a:r>
              <a:rPr lang="en-US" sz="2400" dirty="0" smtClean="0"/>
              <a:t>     cardboard </a:t>
            </a:r>
            <a:r>
              <a:rPr lang="en-US" sz="2400" dirty="0"/>
              <a:t>pallets, </a:t>
            </a:r>
            <a:r>
              <a:rPr lang="en-US" sz="2400" dirty="0" smtClean="0"/>
              <a:t>metal </a:t>
            </a:r>
            <a:r>
              <a:rPr lang="en-US" sz="2400" dirty="0"/>
              <a:t>roller cages, </a:t>
            </a:r>
            <a:endParaRPr lang="en-US" sz="2400" dirty="0" smtClean="0"/>
          </a:p>
          <a:p>
            <a:r>
              <a:rPr lang="en-US" sz="2400" dirty="0"/>
              <a:t> </a:t>
            </a:r>
            <a:r>
              <a:rPr lang="en-US" sz="2400" dirty="0" smtClean="0"/>
              <a:t>     corrugated </a:t>
            </a:r>
            <a:r>
              <a:rPr lang="en-US" sz="2400" dirty="0"/>
              <a:t>cardboard, </a:t>
            </a:r>
            <a:r>
              <a:rPr lang="en-US" sz="2400" dirty="0" smtClean="0"/>
              <a:t>plastic </a:t>
            </a:r>
            <a:r>
              <a:rPr lang="en-US" sz="2400" dirty="0"/>
              <a:t>or wooden </a:t>
            </a:r>
            <a:endParaRPr lang="en-US" sz="2400" dirty="0" smtClean="0"/>
          </a:p>
          <a:p>
            <a:r>
              <a:rPr lang="en-US" sz="2400" dirty="0"/>
              <a:t> </a:t>
            </a:r>
            <a:r>
              <a:rPr lang="en-US" sz="2400" dirty="0" smtClean="0"/>
              <a:t>     boxes </a:t>
            </a:r>
            <a:r>
              <a:rPr lang="en-US" sz="2400" dirty="0"/>
              <a:t>or </a:t>
            </a:r>
            <a:r>
              <a:rPr lang="en-US" sz="2400" dirty="0" smtClean="0"/>
              <a:t>crates, plastic </a:t>
            </a:r>
            <a:r>
              <a:rPr lang="en-US" sz="2400" dirty="0"/>
              <a:t>pallet </a:t>
            </a:r>
            <a:r>
              <a:rPr lang="en-US" sz="2400" dirty="0" smtClean="0"/>
              <a:t>hood covers  </a:t>
            </a:r>
          </a:p>
          <a:p>
            <a:r>
              <a:rPr lang="en-US" sz="2400" dirty="0"/>
              <a:t> </a:t>
            </a:r>
            <a:r>
              <a:rPr lang="en-US" sz="2400" dirty="0" smtClean="0"/>
              <a:t>     and </a:t>
            </a:r>
            <a:r>
              <a:rPr lang="en-US" sz="2400" dirty="0"/>
              <a:t>metal or plastic strapping. </a:t>
            </a:r>
          </a:p>
          <a:p>
            <a:pPr marL="457200" indent="-457200">
              <a:buFontTx/>
              <a:buChar char="-"/>
            </a:pPr>
            <a:endParaRPr lang="en-US" sz="2400" dirty="0"/>
          </a:p>
          <a:p>
            <a:pPr marL="457200" indent="-457200">
              <a:buFontTx/>
              <a:buChar char="-"/>
            </a:pPr>
            <a:r>
              <a:rPr lang="en-US" sz="2400" dirty="0"/>
              <a:t>Note! Containers with a volume of over 1000 </a:t>
            </a:r>
            <a:r>
              <a:rPr lang="en-US" sz="2400" dirty="0" err="1"/>
              <a:t>litres</a:t>
            </a:r>
            <a:r>
              <a:rPr lang="en-US" sz="2400" dirty="0"/>
              <a:t> used in road, rail, sea or air freight are not classified as packaging.</a:t>
            </a:r>
          </a:p>
          <a:p>
            <a:endParaRPr lang="en-US" sz="2800" dirty="0" smtClean="0"/>
          </a:p>
          <a:p>
            <a:r>
              <a:rPr lang="en-US" sz="2800" dirty="0"/>
              <a:t>	</a:t>
            </a:r>
            <a:r>
              <a:rPr lang="en-US" sz="2800" dirty="0" smtClean="0"/>
              <a:t>			</a:t>
            </a:r>
            <a:endParaRPr lang="en-US" dirty="0">
              <a:latin typeface="+mj-lt"/>
            </a:endParaRPr>
          </a:p>
          <a:p>
            <a:r>
              <a:rPr lang="en-US" dirty="0">
                <a:latin typeface="+mj-lt"/>
              </a:rPr>
              <a:t>	</a:t>
            </a:r>
            <a:r>
              <a:rPr lang="en-US" dirty="0" smtClean="0">
                <a:latin typeface="+mj-lt"/>
              </a:rPr>
              <a:t>		</a:t>
            </a:r>
            <a:endParaRPr lang="fi-FI" dirty="0">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801" y="236816"/>
            <a:ext cx="2359279" cy="314570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0590" y="3382521"/>
            <a:ext cx="2319700" cy="309293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398" y="206014"/>
            <a:ext cx="2382380" cy="3176507"/>
          </a:xfrm>
          <a:prstGeom prst="rect">
            <a:avLst/>
          </a:prstGeom>
        </p:spPr>
      </p:pic>
      <p:sp>
        <p:nvSpPr>
          <p:cNvPr id="13" name="TextBox 12"/>
          <p:cNvSpPr txBox="1"/>
          <p:nvPr/>
        </p:nvSpPr>
        <p:spPr>
          <a:xfrm>
            <a:off x="7049140" y="3393159"/>
            <a:ext cx="2485745" cy="923330"/>
          </a:xfrm>
          <a:prstGeom prst="rect">
            <a:avLst/>
          </a:prstGeom>
          <a:noFill/>
        </p:spPr>
        <p:txBody>
          <a:bodyPr wrap="none" rtlCol="0">
            <a:spAutoFit/>
          </a:bodyPr>
          <a:lstStyle/>
          <a:p>
            <a:r>
              <a:rPr lang="fi-FI" dirty="0" err="1" smtClean="0"/>
              <a:t>Photos</a:t>
            </a:r>
            <a:r>
              <a:rPr lang="fi-FI" dirty="0"/>
              <a:t>:</a:t>
            </a:r>
            <a:r>
              <a:rPr lang="fi-FI" dirty="0" smtClean="0"/>
              <a:t> </a:t>
            </a:r>
            <a:r>
              <a:rPr lang="fi-FI" dirty="0" err="1" smtClean="0"/>
              <a:t>various</a:t>
            </a:r>
            <a:r>
              <a:rPr lang="fi-FI" dirty="0" smtClean="0"/>
              <a:t> </a:t>
            </a:r>
            <a:r>
              <a:rPr lang="fi-FI" dirty="0" err="1" smtClean="0"/>
              <a:t>types</a:t>
            </a:r>
            <a:r>
              <a:rPr lang="fi-FI" dirty="0" smtClean="0"/>
              <a:t> of </a:t>
            </a:r>
          </a:p>
          <a:p>
            <a:r>
              <a:rPr lang="fi-FI" dirty="0" smtClean="0"/>
              <a:t>transport </a:t>
            </a:r>
            <a:r>
              <a:rPr lang="fi-FI" dirty="0" err="1" smtClean="0"/>
              <a:t>packages</a:t>
            </a:r>
            <a:r>
              <a:rPr lang="fi-FI" dirty="0" smtClean="0"/>
              <a:t>. </a:t>
            </a:r>
          </a:p>
          <a:p>
            <a:r>
              <a:rPr lang="fi-FI" dirty="0" smtClean="0"/>
              <a:t>Soile Kallinen</a:t>
            </a:r>
            <a:endParaRPr lang="fi-FI" dirty="0"/>
          </a:p>
        </p:txBody>
      </p:sp>
    </p:spTree>
    <p:extLst>
      <p:ext uri="{BB962C8B-B14F-4D97-AF65-F5344CB8AC3E}">
        <p14:creationId xmlns:p14="http://schemas.microsoft.com/office/powerpoint/2010/main" val="1056725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424" y="-92075"/>
            <a:ext cx="10515600" cy="1325563"/>
          </a:xfrm>
        </p:spPr>
        <p:txBody>
          <a:bodyPr>
            <a:normAutofit/>
          </a:bodyPr>
          <a:lstStyle/>
          <a:p>
            <a:r>
              <a:rPr lang="en-US" sz="3600" dirty="0"/>
              <a:t>Coordination of package measures for transport</a:t>
            </a:r>
            <a:endParaRPr lang="fi-FI" sz="3600" dirty="0"/>
          </a:p>
        </p:txBody>
      </p:sp>
      <p:sp>
        <p:nvSpPr>
          <p:cNvPr id="3" name="Content Placeholder 2"/>
          <p:cNvSpPr>
            <a:spLocks noGrp="1"/>
          </p:cNvSpPr>
          <p:nvPr>
            <p:ph idx="1"/>
          </p:nvPr>
        </p:nvSpPr>
        <p:spPr>
          <a:xfrm>
            <a:off x="1108787" y="1233488"/>
            <a:ext cx="10515600" cy="4161289"/>
          </a:xfrm>
        </p:spPr>
        <p:txBody>
          <a:bodyPr>
            <a:normAutofit fontScale="92500" lnSpcReduction="10000"/>
          </a:bodyPr>
          <a:lstStyle/>
          <a:p>
            <a:pPr marL="457200" lvl="0" indent="-457200">
              <a:lnSpc>
                <a:spcPct val="100000"/>
              </a:lnSpc>
              <a:spcBef>
                <a:spcPts val="0"/>
              </a:spcBef>
            </a:pPr>
            <a:r>
              <a:rPr lang="en-US" sz="2600" dirty="0" smtClean="0">
                <a:solidFill>
                  <a:prstClr val="black"/>
                </a:solidFill>
              </a:rPr>
              <a:t>Good package design responds to requirements for logistics :</a:t>
            </a:r>
          </a:p>
          <a:p>
            <a:pPr marL="0" lvl="0" indent="0">
              <a:lnSpc>
                <a:spcPct val="100000"/>
              </a:lnSpc>
              <a:spcBef>
                <a:spcPts val="0"/>
              </a:spcBef>
              <a:buNone/>
            </a:pPr>
            <a:r>
              <a:rPr lang="en-US" sz="2000" dirty="0" smtClean="0">
                <a:solidFill>
                  <a:prstClr val="black"/>
                </a:solidFill>
              </a:rPr>
              <a:t>         </a:t>
            </a:r>
            <a:r>
              <a:rPr lang="en-US" sz="2000" dirty="0">
                <a:solidFill>
                  <a:prstClr val="black"/>
                </a:solidFill>
              </a:rPr>
              <a:t>	- Finnish logistical systems are based on dimensional co-ordination and modules</a:t>
            </a:r>
          </a:p>
          <a:p>
            <a:pPr marL="0" lvl="0" indent="0">
              <a:lnSpc>
                <a:spcPct val="100000"/>
              </a:lnSpc>
              <a:spcBef>
                <a:spcPts val="0"/>
              </a:spcBef>
              <a:buNone/>
            </a:pPr>
            <a:endParaRPr lang="en-US" sz="2000" dirty="0">
              <a:solidFill>
                <a:prstClr val="black"/>
              </a:solidFill>
            </a:endParaRPr>
          </a:p>
          <a:p>
            <a:pPr marL="457200" lvl="0" indent="-457200">
              <a:lnSpc>
                <a:spcPct val="100000"/>
              </a:lnSpc>
              <a:spcBef>
                <a:spcPts val="0"/>
              </a:spcBef>
            </a:pPr>
            <a:r>
              <a:rPr lang="en-US" sz="2000" b="1" dirty="0">
                <a:solidFill>
                  <a:prstClr val="black"/>
                </a:solidFill>
              </a:rPr>
              <a:t>SFS 5352 Packages. Coordination of package measures. Principles, terminology, rules and measures  </a:t>
            </a:r>
            <a:r>
              <a:rPr lang="en-US" sz="2000" dirty="0">
                <a:solidFill>
                  <a:prstClr val="black"/>
                </a:solidFill>
              </a:rPr>
              <a:t>consists of guidelines for developing coordination of the package, transport, material handling and warehousing based on the module measures </a:t>
            </a:r>
            <a:r>
              <a:rPr lang="en-US" sz="2000" dirty="0" smtClean="0">
                <a:solidFill>
                  <a:prstClr val="black"/>
                </a:solidFill>
              </a:rPr>
              <a:t>of </a:t>
            </a:r>
            <a:r>
              <a:rPr lang="en-US" sz="2000" b="1" dirty="0">
                <a:solidFill>
                  <a:prstClr val="black"/>
                </a:solidFill>
              </a:rPr>
              <a:t>600 mm x 400 mm </a:t>
            </a:r>
          </a:p>
          <a:p>
            <a:pPr marL="457200" lvl="0" indent="-457200">
              <a:lnSpc>
                <a:spcPct val="100000"/>
              </a:lnSpc>
              <a:spcBef>
                <a:spcPts val="0"/>
              </a:spcBef>
            </a:pPr>
            <a:endParaRPr lang="en-US" sz="2000" dirty="0">
              <a:solidFill>
                <a:prstClr val="black"/>
              </a:solidFill>
            </a:endParaRPr>
          </a:p>
          <a:p>
            <a:pPr marL="457200" lvl="0" indent="-457200">
              <a:lnSpc>
                <a:spcPct val="100000"/>
              </a:lnSpc>
              <a:spcBef>
                <a:spcPts val="0"/>
              </a:spcBef>
            </a:pPr>
            <a:r>
              <a:rPr lang="en-US" sz="2000" dirty="0">
                <a:solidFill>
                  <a:prstClr val="black"/>
                </a:solidFill>
              </a:rPr>
              <a:t>The standard defines the measure module, which is used in the transportation chain related to packages, unit loads, pallets, rollers, containers, transportation equipment, loading and unloading equipment and coordination of the use of warehousing space.</a:t>
            </a:r>
          </a:p>
          <a:p>
            <a:pPr marL="457200" lvl="0" indent="-457200">
              <a:lnSpc>
                <a:spcPct val="100000"/>
              </a:lnSpc>
              <a:spcBef>
                <a:spcPts val="0"/>
              </a:spcBef>
            </a:pPr>
            <a:endParaRPr lang="en-US" sz="2000" dirty="0">
              <a:solidFill>
                <a:prstClr val="black"/>
              </a:solidFill>
            </a:endParaRPr>
          </a:p>
          <a:p>
            <a:pPr marL="457200" lvl="0" indent="-457200">
              <a:lnSpc>
                <a:spcPct val="100000"/>
              </a:lnSpc>
              <a:spcBef>
                <a:spcPts val="0"/>
              </a:spcBef>
            </a:pPr>
            <a:r>
              <a:rPr lang="en-US" sz="2000" dirty="0">
                <a:solidFill>
                  <a:prstClr val="black"/>
                </a:solidFill>
              </a:rPr>
              <a:t>It also defines the rules for </a:t>
            </a:r>
            <a:r>
              <a:rPr lang="en-US" sz="2000" dirty="0" err="1">
                <a:solidFill>
                  <a:prstClr val="black"/>
                </a:solidFill>
              </a:rPr>
              <a:t>multimodules</a:t>
            </a:r>
            <a:r>
              <a:rPr lang="en-US" sz="2000" dirty="0">
                <a:solidFill>
                  <a:prstClr val="black"/>
                </a:solidFill>
              </a:rPr>
              <a:t> and derived measure applications.</a:t>
            </a:r>
          </a:p>
          <a:p>
            <a:pPr marL="457200" lvl="0" indent="-457200">
              <a:lnSpc>
                <a:spcPct val="100000"/>
              </a:lnSpc>
              <a:spcBef>
                <a:spcPts val="0"/>
              </a:spcBef>
            </a:pPr>
            <a:endParaRPr lang="en-US" sz="2000" dirty="0">
              <a:solidFill>
                <a:prstClr val="black"/>
              </a:solidFill>
            </a:endParaRPr>
          </a:p>
          <a:p>
            <a:pPr marL="1828800" lvl="3" indent="-457200">
              <a:lnSpc>
                <a:spcPct val="100000"/>
              </a:lnSpc>
              <a:spcBef>
                <a:spcPts val="0"/>
              </a:spcBef>
            </a:pPr>
            <a:r>
              <a:rPr lang="fi-FI" sz="2000" dirty="0">
                <a:solidFill>
                  <a:prstClr val="black"/>
                </a:solidFill>
              </a:rPr>
              <a:t>Suomen Standardisoimisliitto SFS </a:t>
            </a:r>
            <a:r>
              <a:rPr lang="fi-FI" sz="2000" dirty="0">
                <a:solidFill>
                  <a:srgbClr val="0070C0"/>
                </a:solidFill>
              </a:rPr>
              <a:t>https://sales.sfs.fi/fi/index/tuotteet/SFS/SFS/ID2/5/2258.html.stx</a:t>
            </a:r>
          </a:p>
          <a:p>
            <a:endParaRPr lang="fi-FI" dirty="0"/>
          </a:p>
        </p:txBody>
      </p:sp>
    </p:spTree>
    <p:extLst>
      <p:ext uri="{BB962C8B-B14F-4D97-AF65-F5344CB8AC3E}">
        <p14:creationId xmlns:p14="http://schemas.microsoft.com/office/powerpoint/2010/main" val="1801648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427W7XWPXQD2-403814790-1666</_dlc_DocId>
    <_dlc_DocIdUrl xmlns="76865ef9-df32-4c37-ae45-f9784eb47bff">
      <Url>https://tt.eduuni.fi/sites/luc-lapinamk-extra/kiertotalousosaamista-ammattikorkeakouluihin/_layouts/15/DocIdRedir.aspx?ID=427W7XWPXQD2-403814790-1666</Url>
      <Description>427W7XWPXQD2-403814790-1666</Description>
    </_dlc_DocIdUrl>
  </documentManagement>
</p:properties>
</file>

<file path=customXml/itemProps1.xml><?xml version="1.0" encoding="utf-8"?>
<ds:datastoreItem xmlns:ds="http://schemas.openxmlformats.org/officeDocument/2006/customXml" ds:itemID="{868FDA8B-CD65-4CD9-97D8-FB5AB53E6CCC}">
  <ds:schemaRefs>
    <ds:schemaRef ds:uri="http://schemas.microsoft.com/sharepoint/v3/contenttype/forms"/>
  </ds:schemaRefs>
</ds:datastoreItem>
</file>

<file path=customXml/itemProps2.xml><?xml version="1.0" encoding="utf-8"?>
<ds:datastoreItem xmlns:ds="http://schemas.openxmlformats.org/officeDocument/2006/customXml" ds:itemID="{85AA936D-CA59-412B-AB19-AA53C1FBDD20}">
  <ds:schemaRefs>
    <ds:schemaRef ds:uri="http://schemas.microsoft.com/sharepoint/events"/>
  </ds:schemaRefs>
</ds:datastoreItem>
</file>

<file path=customXml/itemProps3.xml><?xml version="1.0" encoding="utf-8"?>
<ds:datastoreItem xmlns:ds="http://schemas.openxmlformats.org/officeDocument/2006/customXml" ds:itemID="{A6EE1A74-F9FB-42C6-9C52-F8BBFBFE38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1FB009-BD01-46A5-8707-C89D1C4FBDB4}">
  <ds:schemaRefs>
    <ds:schemaRef ds:uri="http://purl.org/dc/terms/"/>
    <ds:schemaRef ds:uri="http://purl.org/dc/dcmitype/"/>
    <ds:schemaRef ds:uri="76865ef9-df32-4c37-ae45-f9784eb47bff"/>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7e9e6169-ad39-4139-80cb-366121f0def0"/>
  </ds:schemaRefs>
</ds:datastoreItem>
</file>

<file path=docProps/app.xml><?xml version="1.0" encoding="utf-8"?>
<Properties xmlns="http://schemas.openxmlformats.org/officeDocument/2006/extended-properties" xmlns:vt="http://schemas.openxmlformats.org/officeDocument/2006/docPropsVTypes">
  <Template/>
  <TotalTime>3685</TotalTime>
  <Words>5859</Words>
  <Application>Microsoft Office PowerPoint</Application>
  <PresentationFormat>Widescreen</PresentationFormat>
  <Paragraphs>727</Paragraphs>
  <Slides>66</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Arial</vt:lpstr>
      <vt:lpstr>Calibri</vt:lpstr>
      <vt:lpstr>Calibri Light</vt:lpstr>
      <vt:lpstr>Microsoft Sans Serif</vt:lpstr>
      <vt:lpstr>1_Mukautettu suunnittelumalli</vt:lpstr>
      <vt:lpstr>Default Design</vt:lpstr>
      <vt:lpstr>Towards circular packaging 2-3 credits</vt:lpstr>
      <vt:lpstr>Learning objectives</vt:lpstr>
      <vt:lpstr>Contents</vt:lpstr>
      <vt:lpstr>Packaging terminology</vt:lpstr>
      <vt:lpstr>1. Primary package</vt:lpstr>
      <vt:lpstr>2. Secondary package</vt:lpstr>
      <vt:lpstr>3. Tertiary package </vt:lpstr>
      <vt:lpstr>3. Transport package</vt:lpstr>
      <vt:lpstr>Coordination of package measures for transport</vt:lpstr>
      <vt:lpstr>EURO Pallet types and dimensions</vt:lpstr>
      <vt:lpstr>Coordination of package measures for transport</vt:lpstr>
      <vt:lpstr>4. Industrial package</vt:lpstr>
      <vt:lpstr>Role of packaging</vt:lpstr>
      <vt:lpstr>Packaging protects both  the product and the environment </vt:lpstr>
      <vt:lpstr>The correct packaging size reduces waste</vt:lpstr>
      <vt:lpstr>Packaging maintains product quality</vt:lpstr>
      <vt:lpstr>Functions of package</vt:lpstr>
      <vt:lpstr>Environmental impact of packaging: beverage packages</vt:lpstr>
      <vt:lpstr>Material inputs during the product´s lifecycle- milk</vt:lpstr>
      <vt:lpstr>Package informs of  CO 2 eq. emissions </vt:lpstr>
      <vt:lpstr>Package can inform of use of resources </vt:lpstr>
      <vt:lpstr>EU regulation  related to packaging</vt:lpstr>
      <vt:lpstr>Overpackaging results in…</vt:lpstr>
      <vt:lpstr>Packaging waste by material EU-27, 2017</vt:lpstr>
      <vt:lpstr>EU Directive of packaging and packaging waste</vt:lpstr>
      <vt:lpstr>EU directive for packaging and packaging waste</vt:lpstr>
      <vt:lpstr>EU directives for reducing plastics in packages</vt:lpstr>
      <vt:lpstr>Producer responsibility to consumer packaging</vt:lpstr>
      <vt:lpstr>Producer´s responsibility for collecting consumer packaging</vt:lpstr>
      <vt:lpstr>Changes to package reporting and fees 2021</vt:lpstr>
      <vt:lpstr>Life cycle approach of  the package design - Case Tetra Pak </vt:lpstr>
      <vt:lpstr>Definition of life cycle assessment</vt:lpstr>
      <vt:lpstr>Carbon footprint of Tetra Pak   package during its life cycle</vt:lpstr>
      <vt:lpstr>LCA examples of environmental impact of  food packaging systems of Tetra Pak</vt:lpstr>
      <vt:lpstr>Example of Tetra Pak and Aito oat milk</vt:lpstr>
      <vt:lpstr>Tetra Pak and life cycle of Aito oat milk package </vt:lpstr>
      <vt:lpstr>Green package design</vt:lpstr>
      <vt:lpstr>Environmental view to package design</vt:lpstr>
      <vt:lpstr>Drivers of green packaging</vt:lpstr>
      <vt:lpstr>Green packaging key differentiators</vt:lpstr>
      <vt:lpstr>Towards green packaging</vt:lpstr>
      <vt:lpstr>Towards green packaging </vt:lpstr>
      <vt:lpstr>Challenges of packages in the Circular economy</vt:lpstr>
      <vt:lpstr>Factors to be considered  in the circular package design </vt:lpstr>
      <vt:lpstr>Reusable  transport packaging</vt:lpstr>
      <vt:lpstr>Reusable package reducing  environmental impact</vt:lpstr>
      <vt:lpstr>Reusable transport package</vt:lpstr>
      <vt:lpstr>Reusable transport package</vt:lpstr>
      <vt:lpstr>Reusable pallets and CO2 eq. emissions </vt:lpstr>
      <vt:lpstr>Requirements for reusable transport package</vt:lpstr>
      <vt:lpstr>Green  package innovations</vt:lpstr>
      <vt:lpstr>Package Heroes –  project for sustainable food packages</vt:lpstr>
      <vt:lpstr>Example of reusable takeaway package</vt:lpstr>
      <vt:lpstr>Guidebooks for green package design</vt:lpstr>
      <vt:lpstr>Self-assessment tool for package recyclability</vt:lpstr>
      <vt:lpstr>Guidebooks for package design (in Finnish)</vt:lpstr>
      <vt:lpstr>Green package producers and a task</vt:lpstr>
      <vt:lpstr>Package producers for green innovations</vt:lpstr>
      <vt:lpstr>Task for green package producers and packaging</vt:lpstr>
      <vt:lpstr>Sources and links</vt:lpstr>
      <vt:lpstr>Sources and links</vt:lpstr>
      <vt:lpstr>Green package assignment</vt:lpstr>
      <vt:lpstr>Green package assignment</vt:lpstr>
      <vt:lpstr>Green package assignment</vt:lpstr>
      <vt:lpstr>Green package assignment</vt:lpstr>
      <vt:lpstr>Green package assignment</vt:lpstr>
    </vt:vector>
  </TitlesOfParts>
  <Company>Turun ammattikorkeakoulu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Virta Marketta</dc:creator>
  <cp:lastModifiedBy>Kallinen Soile</cp:lastModifiedBy>
  <cp:revision>395</cp:revision>
  <dcterms:created xsi:type="dcterms:W3CDTF">2019-02-14T13:35:11Z</dcterms:created>
  <dcterms:modified xsi:type="dcterms:W3CDTF">2020-11-19T17:33:59Z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0x010100844F74372C55FE4B821D5F2378F4B2BA</vt:lpwstr>
  </property>
  <property fmtid="{D5CDD505-2E9C-101B-9397-08002B2CF9AE}" pid="3" name="_dlc_DocIdItemGuid">
    <vt:lpwstr>bbf82c28-1dc0-4312-b240-673e41d33fcb</vt:lpwstr>
  </property>
</Properties>
</file>