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58"/>
  </p:notesMasterIdLst>
  <p:handoutMasterIdLst>
    <p:handoutMasterId r:id="rId59"/>
  </p:handoutMasterIdLst>
  <p:sldIdLst>
    <p:sldId id="263" r:id="rId6"/>
    <p:sldId id="304" r:id="rId7"/>
    <p:sldId id="264" r:id="rId8"/>
    <p:sldId id="313" r:id="rId9"/>
    <p:sldId id="267" r:id="rId10"/>
    <p:sldId id="268" r:id="rId11"/>
    <p:sldId id="270" r:id="rId12"/>
    <p:sldId id="271" r:id="rId13"/>
    <p:sldId id="272" r:id="rId14"/>
    <p:sldId id="273" r:id="rId15"/>
    <p:sldId id="274" r:id="rId16"/>
    <p:sldId id="275" r:id="rId17"/>
    <p:sldId id="277" r:id="rId18"/>
    <p:sldId id="278" r:id="rId19"/>
    <p:sldId id="279" r:id="rId20"/>
    <p:sldId id="331" r:id="rId21"/>
    <p:sldId id="329" r:id="rId22"/>
    <p:sldId id="333" r:id="rId23"/>
    <p:sldId id="334" r:id="rId24"/>
    <p:sldId id="285" r:id="rId25"/>
    <p:sldId id="341" r:id="rId26"/>
    <p:sldId id="336" r:id="rId27"/>
    <p:sldId id="265" r:id="rId28"/>
    <p:sldId id="311" r:id="rId29"/>
    <p:sldId id="286" r:id="rId30"/>
    <p:sldId id="287" r:id="rId31"/>
    <p:sldId id="350" r:id="rId32"/>
    <p:sldId id="352" r:id="rId33"/>
    <p:sldId id="349" r:id="rId34"/>
    <p:sldId id="347" r:id="rId35"/>
    <p:sldId id="339" r:id="rId36"/>
    <p:sldId id="338" r:id="rId37"/>
    <p:sldId id="340" r:id="rId38"/>
    <p:sldId id="353" r:id="rId39"/>
    <p:sldId id="361" r:id="rId40"/>
    <p:sldId id="362" r:id="rId41"/>
    <p:sldId id="358" r:id="rId42"/>
    <p:sldId id="360" r:id="rId43"/>
    <p:sldId id="359" r:id="rId44"/>
    <p:sldId id="355" r:id="rId45"/>
    <p:sldId id="356" r:id="rId46"/>
    <p:sldId id="298" r:id="rId47"/>
    <p:sldId id="327" r:id="rId48"/>
    <p:sldId id="326" r:id="rId49"/>
    <p:sldId id="328" r:id="rId50"/>
    <p:sldId id="300" r:id="rId51"/>
    <p:sldId id="318" r:id="rId52"/>
    <p:sldId id="317" r:id="rId53"/>
    <p:sldId id="320" r:id="rId54"/>
    <p:sldId id="315" r:id="rId55"/>
    <p:sldId id="324" r:id="rId56"/>
    <p:sldId id="325" r:id="rId5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42" autoAdjust="0"/>
    <p:restoredTop sz="83135" autoAdjust="0"/>
  </p:normalViewPr>
  <p:slideViewPr>
    <p:cSldViewPr snapToGrid="0">
      <p:cViewPr>
        <p:scale>
          <a:sx n="72" d="100"/>
          <a:sy n="72" d="100"/>
        </p:scale>
        <p:origin x="144" y="91"/>
      </p:cViewPr>
      <p:guideLst>
        <p:guide orient="horz" pos="2160"/>
        <p:guide pos="3840"/>
      </p:guideLst>
    </p:cSldViewPr>
  </p:slideViewPr>
  <p:outlineViewPr>
    <p:cViewPr>
      <p:scale>
        <a:sx n="33" d="100"/>
        <a:sy n="33" d="100"/>
      </p:scale>
      <p:origin x="0" y="-4891"/>
    </p:cViewPr>
  </p:outlineViewPr>
  <p:notesTextViewPr>
    <p:cViewPr>
      <p:scale>
        <a:sx n="1" d="1"/>
        <a:sy n="1" d="1"/>
      </p:scale>
      <p:origin x="0" y="0"/>
    </p:cViewPr>
  </p:notesTextViewPr>
  <p:sorterViewPr>
    <p:cViewPr varScale="1">
      <p:scale>
        <a:sx n="100" d="100"/>
        <a:sy n="100" d="100"/>
      </p:scale>
      <p:origin x="0" y="-5717"/>
    </p:cViewPr>
  </p:sorterViewPr>
  <p:notesViewPr>
    <p:cSldViewPr snapToGrid="0">
      <p:cViewPr varScale="1">
        <p:scale>
          <a:sx n="50" d="100"/>
          <a:sy n="50" d="100"/>
        </p:scale>
        <p:origin x="270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8E5E598-2735-48CA-8FB1-A7B3DAD3AF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67D1B7F0-B4EA-41A9-ADD0-D3084A1D72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FF414-3086-49E9-82B2-C17316108978}" type="datetimeFigureOut">
              <a:rPr lang="fi-FI" smtClean="0"/>
              <a:t>19.11.2020</a:t>
            </a:fld>
            <a:endParaRPr lang="fi-FI"/>
          </a:p>
        </p:txBody>
      </p:sp>
      <p:sp>
        <p:nvSpPr>
          <p:cNvPr id="4" name="Alatunnisteen paikkamerkki 3">
            <a:extLst>
              <a:ext uri="{FF2B5EF4-FFF2-40B4-BE49-F238E27FC236}">
                <a16:creationId xmlns:a16="http://schemas.microsoft.com/office/drawing/2014/main" id="{37D71E2D-C8B4-47E2-AECD-A9D7BDF1EB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953BC4E5-EAFB-4643-BFA1-70F9FF5E8A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D7F859-2135-428F-8ADD-D90C256FDBF3}" type="slidenum">
              <a:rPr lang="fi-FI" smtClean="0"/>
              <a:t>‹#›</a:t>
            </a:fld>
            <a:endParaRPr lang="fi-FI"/>
          </a:p>
        </p:txBody>
      </p:sp>
    </p:spTree>
    <p:extLst>
      <p:ext uri="{BB962C8B-B14F-4D97-AF65-F5344CB8AC3E}">
        <p14:creationId xmlns:p14="http://schemas.microsoft.com/office/powerpoint/2010/main" val="681684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19.11.2020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1</a:t>
            </a:fld>
            <a:endParaRPr lang="fi-FI"/>
          </a:p>
        </p:txBody>
      </p:sp>
    </p:spTree>
    <p:extLst>
      <p:ext uri="{BB962C8B-B14F-4D97-AF65-F5344CB8AC3E}">
        <p14:creationId xmlns:p14="http://schemas.microsoft.com/office/powerpoint/2010/main" val="3966885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30</a:t>
            </a:fld>
            <a:endParaRPr lang="fi-FI"/>
          </a:p>
        </p:txBody>
      </p:sp>
    </p:spTree>
    <p:extLst>
      <p:ext uri="{BB962C8B-B14F-4D97-AF65-F5344CB8AC3E}">
        <p14:creationId xmlns:p14="http://schemas.microsoft.com/office/powerpoint/2010/main" val="1765428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31</a:t>
            </a:fld>
            <a:endParaRPr lang="fi-FI"/>
          </a:p>
        </p:txBody>
      </p:sp>
    </p:spTree>
    <p:extLst>
      <p:ext uri="{BB962C8B-B14F-4D97-AF65-F5344CB8AC3E}">
        <p14:creationId xmlns:p14="http://schemas.microsoft.com/office/powerpoint/2010/main" val="70776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36</a:t>
            </a:fld>
            <a:endParaRPr lang="fi-FI"/>
          </a:p>
        </p:txBody>
      </p:sp>
    </p:spTree>
    <p:extLst>
      <p:ext uri="{BB962C8B-B14F-4D97-AF65-F5344CB8AC3E}">
        <p14:creationId xmlns:p14="http://schemas.microsoft.com/office/powerpoint/2010/main" val="2578571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39</a:t>
            </a:fld>
            <a:endParaRPr lang="fi-FI"/>
          </a:p>
        </p:txBody>
      </p:sp>
    </p:spTree>
    <p:extLst>
      <p:ext uri="{BB962C8B-B14F-4D97-AF65-F5344CB8AC3E}">
        <p14:creationId xmlns:p14="http://schemas.microsoft.com/office/powerpoint/2010/main" val="844454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48</a:t>
            </a:fld>
            <a:endParaRPr lang="fi-FI"/>
          </a:p>
        </p:txBody>
      </p:sp>
    </p:spTree>
    <p:extLst>
      <p:ext uri="{BB962C8B-B14F-4D97-AF65-F5344CB8AC3E}">
        <p14:creationId xmlns:p14="http://schemas.microsoft.com/office/powerpoint/2010/main" val="234361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14</a:t>
            </a:fld>
            <a:endParaRPr lang="fi-FI"/>
          </a:p>
        </p:txBody>
      </p:sp>
    </p:spTree>
    <p:extLst>
      <p:ext uri="{BB962C8B-B14F-4D97-AF65-F5344CB8AC3E}">
        <p14:creationId xmlns:p14="http://schemas.microsoft.com/office/powerpoint/2010/main" val="3122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16</a:t>
            </a:fld>
            <a:endParaRPr lang="fi-FI"/>
          </a:p>
        </p:txBody>
      </p:sp>
    </p:spTree>
    <p:extLst>
      <p:ext uri="{BB962C8B-B14F-4D97-AF65-F5344CB8AC3E}">
        <p14:creationId xmlns:p14="http://schemas.microsoft.com/office/powerpoint/2010/main" val="1130930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17</a:t>
            </a:fld>
            <a:endParaRPr lang="fi-FI"/>
          </a:p>
        </p:txBody>
      </p:sp>
    </p:spTree>
    <p:extLst>
      <p:ext uri="{BB962C8B-B14F-4D97-AF65-F5344CB8AC3E}">
        <p14:creationId xmlns:p14="http://schemas.microsoft.com/office/powerpoint/2010/main" val="204251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18</a:t>
            </a:fld>
            <a:endParaRPr lang="fi-FI"/>
          </a:p>
        </p:txBody>
      </p:sp>
    </p:spTree>
    <p:extLst>
      <p:ext uri="{BB962C8B-B14F-4D97-AF65-F5344CB8AC3E}">
        <p14:creationId xmlns:p14="http://schemas.microsoft.com/office/powerpoint/2010/main" val="3649115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22</a:t>
            </a:fld>
            <a:endParaRPr lang="fi-FI"/>
          </a:p>
        </p:txBody>
      </p:sp>
    </p:spTree>
    <p:extLst>
      <p:ext uri="{BB962C8B-B14F-4D97-AF65-F5344CB8AC3E}">
        <p14:creationId xmlns:p14="http://schemas.microsoft.com/office/powerpoint/2010/main" val="2194274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23</a:t>
            </a:fld>
            <a:endParaRPr lang="fi-FI"/>
          </a:p>
        </p:txBody>
      </p:sp>
    </p:spTree>
    <p:extLst>
      <p:ext uri="{BB962C8B-B14F-4D97-AF65-F5344CB8AC3E}">
        <p14:creationId xmlns:p14="http://schemas.microsoft.com/office/powerpoint/2010/main" val="31473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27</a:t>
            </a:fld>
            <a:endParaRPr lang="fi-FI"/>
          </a:p>
        </p:txBody>
      </p:sp>
    </p:spTree>
    <p:extLst>
      <p:ext uri="{BB962C8B-B14F-4D97-AF65-F5344CB8AC3E}">
        <p14:creationId xmlns:p14="http://schemas.microsoft.com/office/powerpoint/2010/main" val="259665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29</a:t>
            </a:fld>
            <a:endParaRPr lang="fi-FI"/>
          </a:p>
        </p:txBody>
      </p:sp>
    </p:spTree>
    <p:extLst>
      <p:ext uri="{BB962C8B-B14F-4D97-AF65-F5344CB8AC3E}">
        <p14:creationId xmlns:p14="http://schemas.microsoft.com/office/powerpoint/2010/main" val="3851875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19.11.2020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pic>
        <p:nvPicPr>
          <p:cNvPr id="9" name="Kuva 8">
            <a:extLst>
              <a:ext uri="{FF2B5EF4-FFF2-40B4-BE49-F238E27FC236}">
                <a16:creationId xmlns:a16="http://schemas.microsoft.com/office/drawing/2014/main" id="{622A0E4C-7C97-4657-9B94-98E50905A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6506" y="5547048"/>
            <a:ext cx="5274844" cy="510852"/>
          </a:xfrm>
          <a:prstGeom prst="rect">
            <a:avLst/>
          </a:prstGeom>
        </p:spPr>
      </p:pic>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7" name="Kuva 6">
            <a:extLst>
              <a:ext uri="{FF2B5EF4-FFF2-40B4-BE49-F238E27FC236}">
                <a16:creationId xmlns:a16="http://schemas.microsoft.com/office/drawing/2014/main" id="{9E15E898-23F8-4C10-BE3C-BA1D249163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7" name="Kuva 6">
            <a:extLst>
              <a:ext uri="{FF2B5EF4-FFF2-40B4-BE49-F238E27FC236}">
                <a16:creationId xmlns:a16="http://schemas.microsoft.com/office/drawing/2014/main" id="{6584B789-2E77-4B4C-A1F6-1A2D5B9DDD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pic>
        <p:nvPicPr>
          <p:cNvPr id="7" name="Kuva 6">
            <a:extLst>
              <a:ext uri="{FF2B5EF4-FFF2-40B4-BE49-F238E27FC236}">
                <a16:creationId xmlns:a16="http://schemas.microsoft.com/office/drawing/2014/main" id="{F1C4D422-5CBF-47B4-A37E-0AE3DA7C73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8" name="Kuva 7">
            <a:extLst>
              <a:ext uri="{FF2B5EF4-FFF2-40B4-BE49-F238E27FC236}">
                <a16:creationId xmlns:a16="http://schemas.microsoft.com/office/drawing/2014/main" id="{F303DE2E-D3BF-455C-A4ED-D583C42712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11" name="Kuva 10">
            <a:extLst>
              <a:ext uri="{FF2B5EF4-FFF2-40B4-BE49-F238E27FC236}">
                <a16:creationId xmlns:a16="http://schemas.microsoft.com/office/drawing/2014/main" id="{6817B4EF-C9EF-4E27-8D20-1C594E2B64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pic>
        <p:nvPicPr>
          <p:cNvPr id="6" name="Kuva 5">
            <a:extLst>
              <a:ext uri="{FF2B5EF4-FFF2-40B4-BE49-F238E27FC236}">
                <a16:creationId xmlns:a16="http://schemas.microsoft.com/office/drawing/2014/main" id="{2AE53650-BBC8-4F32-90A1-F8E57FC248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19.11.2020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929157" y="1624866"/>
            <a:ext cx="9144000" cy="2387600"/>
          </a:xfrm>
        </p:spPr>
        <p:txBody>
          <a:bodyPr/>
          <a:lstStyle/>
          <a:p>
            <a:r>
              <a:rPr lang="fi-FI" dirty="0" err="1" smtClean="0"/>
              <a:t>Circular</a:t>
            </a:r>
            <a:r>
              <a:rPr lang="fi-FI" dirty="0" smtClean="0"/>
              <a:t> </a:t>
            </a:r>
            <a:r>
              <a:rPr lang="fi-FI" dirty="0" err="1" smtClean="0"/>
              <a:t>product</a:t>
            </a:r>
            <a:r>
              <a:rPr lang="fi-FI" dirty="0" smtClean="0"/>
              <a:t> design</a:t>
            </a:r>
            <a:br>
              <a:rPr lang="fi-FI" dirty="0" smtClean="0"/>
            </a:br>
            <a:r>
              <a:rPr lang="fi-FI" dirty="0" smtClean="0"/>
              <a:t>3-5 </a:t>
            </a:r>
            <a:r>
              <a:rPr lang="fi-FI" dirty="0" err="1" smtClean="0"/>
              <a:t>credits</a:t>
            </a:r>
            <a:endParaRPr lang="fi-FI" dirty="0"/>
          </a:p>
        </p:txBody>
      </p:sp>
      <p:sp>
        <p:nvSpPr>
          <p:cNvPr id="3" name="Alaotsikko 2"/>
          <p:cNvSpPr>
            <a:spLocks noGrp="1"/>
          </p:cNvSpPr>
          <p:nvPr>
            <p:ph type="subTitle" idx="1"/>
          </p:nvPr>
        </p:nvSpPr>
        <p:spPr>
          <a:xfrm>
            <a:off x="1587795" y="4318415"/>
            <a:ext cx="9144000" cy="1655762"/>
          </a:xfrm>
        </p:spPr>
        <p:txBody>
          <a:bodyPr/>
          <a:lstStyle/>
          <a:p>
            <a:r>
              <a:rPr lang="fi-FI" dirty="0" smtClean="0"/>
              <a:t>Soile Kallinen / Haaga-Helia UAS</a:t>
            </a:r>
            <a:endParaRPr lang="fi-FI" dirty="0"/>
          </a:p>
        </p:txBody>
      </p:sp>
      <p:sp>
        <p:nvSpPr>
          <p:cNvPr id="4" name="Päivämäärän paikkamerkki 3"/>
          <p:cNvSpPr>
            <a:spLocks noGrp="1"/>
          </p:cNvSpPr>
          <p:nvPr>
            <p:ph type="dt" sz="half" idx="10"/>
          </p:nvPr>
        </p:nvSpPr>
        <p:spPr/>
        <p:txBody>
          <a:bodyPr/>
          <a:lstStyle/>
          <a:p>
            <a:fld id="{308255F3-F20B-4B87-BA2E-E1B81D1F1716}" type="datetime1">
              <a:rPr lang="fi-FI" smtClean="0"/>
              <a:t>19.11.2020</a:t>
            </a:fld>
            <a:endParaRPr lang="fi-FI" dirty="0"/>
          </a:p>
        </p:txBody>
      </p:sp>
    </p:spTree>
    <p:extLst>
      <p:ext uri="{BB962C8B-B14F-4D97-AF65-F5344CB8AC3E}">
        <p14:creationId xmlns:p14="http://schemas.microsoft.com/office/powerpoint/2010/main" val="3558918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600" dirty="0" smtClean="0"/>
              <a:t>Inertia </a:t>
            </a:r>
            <a:r>
              <a:rPr lang="fi-FI" sz="3600" dirty="0" err="1" smtClean="0"/>
              <a:t>principle</a:t>
            </a:r>
            <a:endParaRPr lang="fi-FI" sz="3600" dirty="0"/>
          </a:p>
        </p:txBody>
      </p:sp>
      <p:sp>
        <p:nvSpPr>
          <p:cNvPr id="3" name="Content Placeholder 2"/>
          <p:cNvSpPr>
            <a:spLocks noGrp="1"/>
          </p:cNvSpPr>
          <p:nvPr>
            <p:ph idx="1"/>
          </p:nvPr>
        </p:nvSpPr>
        <p:spPr>
          <a:xfrm>
            <a:off x="1084344" y="2336926"/>
            <a:ext cx="10515600" cy="4161289"/>
          </a:xfrm>
        </p:spPr>
        <p:txBody>
          <a:bodyPr/>
          <a:lstStyle/>
          <a:p>
            <a:r>
              <a:rPr lang="fi-FI" b="1" dirty="0" smtClean="0">
                <a:solidFill>
                  <a:srgbClr val="0070C0"/>
                </a:solidFill>
              </a:rPr>
              <a:t>Inertia </a:t>
            </a:r>
            <a:r>
              <a:rPr lang="fi-FI" b="1" dirty="0" err="1" smtClean="0">
                <a:solidFill>
                  <a:srgbClr val="0070C0"/>
                </a:solidFill>
              </a:rPr>
              <a:t>principle</a:t>
            </a:r>
            <a:r>
              <a:rPr lang="fi-FI" b="1" dirty="0" smtClean="0">
                <a:solidFill>
                  <a:srgbClr val="0070C0"/>
                </a:solidFill>
              </a:rPr>
              <a:t> </a:t>
            </a:r>
            <a:r>
              <a:rPr lang="fi-FI" dirty="0" smtClean="0"/>
              <a:t>is to </a:t>
            </a:r>
            <a:r>
              <a:rPr lang="fi-FI" dirty="0" err="1" smtClean="0"/>
              <a:t>keep</a:t>
            </a:r>
            <a:r>
              <a:rPr lang="fi-FI" dirty="0" smtClean="0"/>
              <a:t> </a:t>
            </a:r>
            <a:r>
              <a:rPr lang="fi-FI" dirty="0" err="1" smtClean="0"/>
              <a:t>the</a:t>
            </a:r>
            <a:r>
              <a:rPr lang="fi-FI" dirty="0" smtClean="0"/>
              <a:t> </a:t>
            </a:r>
            <a:r>
              <a:rPr lang="fi-FI" dirty="0" err="1" smtClean="0"/>
              <a:t>product</a:t>
            </a:r>
            <a:r>
              <a:rPr lang="fi-FI" dirty="0" smtClean="0"/>
              <a:t> in </a:t>
            </a:r>
            <a:r>
              <a:rPr lang="fi-FI" dirty="0" err="1" smtClean="0"/>
              <a:t>state</a:t>
            </a:r>
            <a:r>
              <a:rPr lang="fi-FI" dirty="0" smtClean="0"/>
              <a:t>,</a:t>
            </a:r>
            <a:endParaRPr lang="fi-FI" i="1" dirty="0" smtClean="0"/>
          </a:p>
          <a:p>
            <a:pPr marL="0" indent="0">
              <a:buNone/>
            </a:pPr>
            <a:r>
              <a:rPr lang="fi-FI" dirty="0" err="1" smtClean="0"/>
              <a:t>or</a:t>
            </a:r>
            <a:r>
              <a:rPr lang="fi-FI" dirty="0" smtClean="0"/>
              <a:t> in </a:t>
            </a:r>
            <a:r>
              <a:rPr lang="fi-FI" dirty="0" err="1" smtClean="0"/>
              <a:t>state</a:t>
            </a:r>
            <a:r>
              <a:rPr lang="fi-FI" dirty="0" smtClean="0"/>
              <a:t> as </a:t>
            </a:r>
            <a:r>
              <a:rPr lang="fi-FI" dirty="0" err="1" smtClean="0"/>
              <a:t>close</a:t>
            </a:r>
            <a:r>
              <a:rPr lang="fi-FI" dirty="0" smtClean="0"/>
              <a:t> as </a:t>
            </a:r>
            <a:r>
              <a:rPr lang="fi-FI" dirty="0" err="1" smtClean="0"/>
              <a:t>possible</a:t>
            </a:r>
            <a:r>
              <a:rPr lang="fi-FI" dirty="0" smtClean="0"/>
              <a:t> to </a:t>
            </a:r>
            <a:r>
              <a:rPr lang="fi-FI" dirty="0" err="1" smtClean="0"/>
              <a:t>the</a:t>
            </a:r>
            <a:r>
              <a:rPr lang="fi-FI" dirty="0" smtClean="0"/>
              <a:t> </a:t>
            </a:r>
            <a:r>
              <a:rPr lang="fi-FI" dirty="0" err="1" smtClean="0"/>
              <a:t>original</a:t>
            </a:r>
            <a:r>
              <a:rPr lang="fi-FI" dirty="0" smtClean="0"/>
              <a:t> </a:t>
            </a:r>
            <a:r>
              <a:rPr lang="fi-FI" dirty="0" err="1" smtClean="0"/>
              <a:t>product</a:t>
            </a:r>
            <a:r>
              <a:rPr lang="fi-FI" dirty="0" smtClean="0"/>
              <a:t>,</a:t>
            </a:r>
          </a:p>
          <a:p>
            <a:pPr marL="0" indent="0">
              <a:buNone/>
            </a:pPr>
            <a:r>
              <a:rPr lang="fi-FI" dirty="0" smtClean="0"/>
              <a:t>for as long as </a:t>
            </a:r>
            <a:r>
              <a:rPr lang="fi-FI" dirty="0" err="1" smtClean="0"/>
              <a:t>possible</a:t>
            </a:r>
            <a:r>
              <a:rPr lang="fi-FI" dirty="0" smtClean="0"/>
              <a:t>, </a:t>
            </a:r>
            <a:r>
              <a:rPr lang="fi-FI" dirty="0" err="1" smtClean="0"/>
              <a:t>thus</a:t>
            </a:r>
            <a:r>
              <a:rPr lang="fi-FI" dirty="0" smtClean="0"/>
              <a:t> </a:t>
            </a:r>
            <a:r>
              <a:rPr lang="fi-FI" dirty="0" err="1" smtClean="0"/>
              <a:t>minimizing</a:t>
            </a:r>
            <a:r>
              <a:rPr lang="fi-FI" dirty="0" smtClean="0"/>
              <a:t> and </a:t>
            </a:r>
            <a:r>
              <a:rPr lang="fi-FI" dirty="0" err="1" smtClean="0"/>
              <a:t>ideally</a:t>
            </a:r>
            <a:r>
              <a:rPr lang="fi-FI" dirty="0" smtClean="0"/>
              <a:t> </a:t>
            </a:r>
            <a:r>
              <a:rPr lang="fi-FI" dirty="0" err="1" smtClean="0"/>
              <a:t>eliminating</a:t>
            </a:r>
            <a:endParaRPr lang="fi-FI" dirty="0" smtClean="0"/>
          </a:p>
          <a:p>
            <a:pPr marL="0" indent="0">
              <a:buNone/>
            </a:pPr>
            <a:r>
              <a:rPr lang="fi-FI" dirty="0" err="1"/>
              <a:t>e</a:t>
            </a:r>
            <a:r>
              <a:rPr lang="fi-FI" dirty="0" err="1" smtClean="0"/>
              <a:t>nvironmental</a:t>
            </a:r>
            <a:r>
              <a:rPr lang="fi-FI" dirty="0" smtClean="0"/>
              <a:t> </a:t>
            </a:r>
            <a:r>
              <a:rPr lang="fi-FI" dirty="0" err="1" smtClean="0"/>
              <a:t>costs</a:t>
            </a:r>
            <a:r>
              <a:rPr lang="fi-FI" dirty="0" smtClean="0"/>
              <a:t> </a:t>
            </a:r>
            <a:r>
              <a:rPr lang="fi-FI" dirty="0" err="1" smtClean="0"/>
              <a:t>when</a:t>
            </a:r>
            <a:r>
              <a:rPr lang="fi-FI" dirty="0" smtClean="0"/>
              <a:t> </a:t>
            </a:r>
            <a:r>
              <a:rPr lang="fi-FI" dirty="0" err="1" smtClean="0"/>
              <a:t>performing</a:t>
            </a:r>
            <a:r>
              <a:rPr lang="fi-FI" dirty="0" smtClean="0"/>
              <a:t> </a:t>
            </a:r>
            <a:r>
              <a:rPr lang="fi-FI" dirty="0" err="1" smtClean="0"/>
              <a:t>interventions</a:t>
            </a:r>
            <a:r>
              <a:rPr lang="fi-FI" dirty="0" smtClean="0"/>
              <a:t> to </a:t>
            </a:r>
            <a:r>
              <a:rPr lang="fi-FI" dirty="0" err="1" smtClean="0"/>
              <a:t>preserve</a:t>
            </a:r>
            <a:r>
              <a:rPr lang="fi-FI" dirty="0" smtClean="0"/>
              <a:t> </a:t>
            </a:r>
            <a:r>
              <a:rPr lang="fi-FI" dirty="0" err="1" smtClean="0"/>
              <a:t>or</a:t>
            </a:r>
            <a:r>
              <a:rPr lang="fi-FI" dirty="0" smtClean="0"/>
              <a:t> </a:t>
            </a:r>
            <a:r>
              <a:rPr lang="fi-FI" dirty="0" err="1" smtClean="0"/>
              <a:t>restore</a:t>
            </a:r>
            <a:r>
              <a:rPr lang="fi-FI" dirty="0" smtClean="0"/>
              <a:t> </a:t>
            </a:r>
            <a:r>
              <a:rPr lang="fi-FI" dirty="0" err="1" smtClean="0"/>
              <a:t>the</a:t>
            </a:r>
            <a:r>
              <a:rPr lang="fi-FI" dirty="0" smtClean="0"/>
              <a:t> </a:t>
            </a:r>
            <a:r>
              <a:rPr lang="fi-FI" dirty="0" err="1" smtClean="0"/>
              <a:t>product´s</a:t>
            </a:r>
            <a:r>
              <a:rPr lang="fi-FI" dirty="0" smtClean="0"/>
              <a:t> </a:t>
            </a:r>
            <a:r>
              <a:rPr lang="fi-FI" dirty="0" err="1" smtClean="0"/>
              <a:t>added</a:t>
            </a:r>
            <a:r>
              <a:rPr lang="fi-FI" dirty="0" smtClean="0"/>
              <a:t> </a:t>
            </a:r>
            <a:r>
              <a:rPr lang="fi-FI" dirty="0" err="1" smtClean="0"/>
              <a:t>economic</a:t>
            </a:r>
            <a:r>
              <a:rPr lang="fi-FI" dirty="0" smtClean="0"/>
              <a:t> </a:t>
            </a:r>
            <a:r>
              <a:rPr lang="fi-FI" dirty="0" err="1" smtClean="0"/>
              <a:t>value</a:t>
            </a:r>
            <a:r>
              <a:rPr lang="fi-FI" dirty="0" smtClean="0"/>
              <a:t> </a:t>
            </a:r>
            <a:r>
              <a:rPr lang="fi-FI" dirty="0" err="1" smtClean="0"/>
              <a:t>over</a:t>
            </a:r>
            <a:r>
              <a:rPr lang="fi-FI" dirty="0" smtClean="0"/>
              <a:t> </a:t>
            </a:r>
            <a:r>
              <a:rPr lang="fi-FI" dirty="0" err="1" smtClean="0"/>
              <a:t>time</a:t>
            </a:r>
            <a:r>
              <a:rPr lang="fi-FI" dirty="0" smtClean="0">
                <a:latin typeface="+mj-lt"/>
              </a:rPr>
              <a:t>.</a:t>
            </a:r>
          </a:p>
          <a:p>
            <a:pPr marL="0" indent="0">
              <a:buNone/>
            </a:pPr>
            <a:endParaRPr lang="fi-FI" dirty="0"/>
          </a:p>
          <a:p>
            <a:pPr marL="0" indent="0">
              <a:buNone/>
            </a:pPr>
            <a:r>
              <a:rPr lang="fi-FI" dirty="0"/>
              <a:t>	</a:t>
            </a:r>
            <a:r>
              <a:rPr lang="fi-FI" dirty="0" smtClean="0"/>
              <a:t>			</a:t>
            </a:r>
            <a:r>
              <a:rPr lang="fi-FI" sz="2400" dirty="0" smtClean="0"/>
              <a:t>- </a:t>
            </a:r>
            <a:r>
              <a:rPr lang="da-DK" sz="1800" dirty="0" smtClean="0"/>
              <a:t>Source</a:t>
            </a:r>
            <a:r>
              <a:rPr lang="da-DK" sz="1800" dirty="0"/>
              <a:t>: den </a:t>
            </a:r>
            <a:r>
              <a:rPr lang="da-DK" sz="1800" dirty="0" err="1"/>
              <a:t>Hollander</a:t>
            </a:r>
            <a:r>
              <a:rPr lang="da-DK" sz="1800" dirty="0"/>
              <a:t>, Bakker, </a:t>
            </a:r>
            <a:r>
              <a:rPr lang="da-DK" sz="1800" dirty="0" err="1"/>
              <a:t>Hultink</a:t>
            </a:r>
            <a:r>
              <a:rPr lang="da-DK" sz="1800" dirty="0"/>
              <a:t> 2017, </a:t>
            </a:r>
            <a:r>
              <a:rPr lang="da-DK" sz="1800" dirty="0" smtClean="0"/>
              <a:t>519 </a:t>
            </a:r>
            <a:endParaRPr lang="da-DK" sz="1800" dirty="0"/>
          </a:p>
          <a:p>
            <a:pPr marL="0" indent="0">
              <a:buNone/>
            </a:pPr>
            <a:endParaRPr lang="fi-FI"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542160" y="211911"/>
            <a:ext cx="3497802" cy="1971800"/>
          </a:xfrm>
          <a:prstGeom prst="rect">
            <a:avLst/>
          </a:prstGeom>
        </p:spPr>
      </p:pic>
      <p:sp>
        <p:nvSpPr>
          <p:cNvPr id="6" name="TextBox 5"/>
          <p:cNvSpPr txBox="1"/>
          <p:nvPr/>
        </p:nvSpPr>
        <p:spPr>
          <a:xfrm>
            <a:off x="8542160" y="2240072"/>
            <a:ext cx="3579082" cy="646331"/>
          </a:xfrm>
          <a:prstGeom prst="rect">
            <a:avLst/>
          </a:prstGeom>
          <a:noFill/>
        </p:spPr>
        <p:txBody>
          <a:bodyPr wrap="square" rtlCol="0">
            <a:spAutoFit/>
          </a:bodyPr>
          <a:lstStyle/>
          <a:p>
            <a:r>
              <a:rPr lang="fi-FI" dirty="0"/>
              <a:t>Photo</a:t>
            </a:r>
            <a:r>
              <a:rPr lang="fi-FI" dirty="0" smtClean="0"/>
              <a:t>: </a:t>
            </a:r>
            <a:r>
              <a:rPr lang="fi-FI" dirty="0" err="1" smtClean="0"/>
              <a:t>wooden</a:t>
            </a:r>
            <a:r>
              <a:rPr lang="fi-FI" dirty="0" smtClean="0"/>
              <a:t> </a:t>
            </a:r>
            <a:r>
              <a:rPr lang="fi-FI" dirty="0" err="1" smtClean="0"/>
              <a:t>composite</a:t>
            </a:r>
            <a:r>
              <a:rPr lang="fi-FI" dirty="0" smtClean="0"/>
              <a:t> products</a:t>
            </a:r>
            <a:endParaRPr lang="fi-FI" dirty="0"/>
          </a:p>
          <a:p>
            <a:r>
              <a:rPr lang="fi-FI" dirty="0" smtClean="0"/>
              <a:t>(Stora Enso ) Soile </a:t>
            </a:r>
            <a:r>
              <a:rPr lang="fi-FI" dirty="0"/>
              <a:t>Kallinen</a:t>
            </a:r>
          </a:p>
        </p:txBody>
      </p:sp>
    </p:spTree>
    <p:extLst>
      <p:ext uri="{BB962C8B-B14F-4D97-AF65-F5344CB8AC3E}">
        <p14:creationId xmlns:p14="http://schemas.microsoft.com/office/powerpoint/2010/main" val="453779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90" y="163394"/>
            <a:ext cx="8420100" cy="1325563"/>
          </a:xfrm>
        </p:spPr>
        <p:txBody>
          <a:bodyPr>
            <a:normAutofit/>
          </a:bodyPr>
          <a:lstStyle/>
          <a:p>
            <a:r>
              <a:rPr lang="fi-FI" sz="3600" dirty="0" err="1" smtClean="0"/>
              <a:t>Circular</a:t>
            </a:r>
            <a:r>
              <a:rPr lang="fi-FI" sz="3600" dirty="0" smtClean="0"/>
              <a:t> Product Design </a:t>
            </a:r>
            <a:endParaRPr lang="fi-FI" sz="3600" dirty="0"/>
          </a:p>
        </p:txBody>
      </p:sp>
      <p:sp>
        <p:nvSpPr>
          <p:cNvPr id="5" name="Rectangle 4"/>
          <p:cNvSpPr/>
          <p:nvPr/>
        </p:nvSpPr>
        <p:spPr>
          <a:xfrm>
            <a:off x="1714500" y="2105757"/>
            <a:ext cx="8641080" cy="6553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smtClean="0">
                <a:solidFill>
                  <a:schemeClr val="bg1"/>
                </a:solidFill>
              </a:rPr>
              <a:t>Circular</a:t>
            </a:r>
            <a:r>
              <a:rPr lang="fi-FI" b="1" dirty="0" smtClean="0">
                <a:solidFill>
                  <a:schemeClr val="bg1"/>
                </a:solidFill>
              </a:rPr>
              <a:t> Product Design</a:t>
            </a:r>
            <a:endParaRPr lang="fi-FI" b="1" dirty="0">
              <a:solidFill>
                <a:schemeClr val="bg1"/>
              </a:solidFill>
            </a:endParaRPr>
          </a:p>
        </p:txBody>
      </p:sp>
      <p:sp>
        <p:nvSpPr>
          <p:cNvPr id="6" name="Rectangle 5"/>
          <p:cNvSpPr/>
          <p:nvPr/>
        </p:nvSpPr>
        <p:spPr>
          <a:xfrm>
            <a:off x="1714500" y="3006152"/>
            <a:ext cx="4091940" cy="533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chemeClr val="bg1"/>
                </a:solidFill>
              </a:rPr>
              <a:t>Design for Product </a:t>
            </a:r>
            <a:r>
              <a:rPr lang="fi-FI" b="1" dirty="0" err="1" smtClean="0">
                <a:solidFill>
                  <a:schemeClr val="bg1"/>
                </a:solidFill>
              </a:rPr>
              <a:t>Integrity</a:t>
            </a:r>
            <a:endParaRPr lang="fi-FI" b="1" dirty="0">
              <a:solidFill>
                <a:schemeClr val="bg1"/>
              </a:solidFill>
            </a:endParaRPr>
          </a:p>
        </p:txBody>
      </p:sp>
      <p:sp>
        <p:nvSpPr>
          <p:cNvPr id="14" name="Content Placeholder 13"/>
          <p:cNvSpPr>
            <a:spLocks noGrp="1"/>
          </p:cNvSpPr>
          <p:nvPr>
            <p:ph idx="1"/>
          </p:nvPr>
        </p:nvSpPr>
        <p:spPr>
          <a:xfrm>
            <a:off x="1607820" y="3444263"/>
            <a:ext cx="9563100" cy="2563490"/>
          </a:xfrm>
        </p:spPr>
        <p:txBody>
          <a:bodyPr>
            <a:normAutofit fontScale="92500" lnSpcReduction="20000"/>
          </a:bodyPr>
          <a:lstStyle/>
          <a:p>
            <a:pPr marL="0" lvl="0" indent="0">
              <a:lnSpc>
                <a:spcPct val="100000"/>
              </a:lnSpc>
              <a:spcBef>
                <a:spcPts val="0"/>
              </a:spcBef>
              <a:buNone/>
            </a:pPr>
            <a:endParaRPr lang="fi-FI" sz="2400" dirty="0">
              <a:solidFill>
                <a:prstClr val="black"/>
              </a:solidFill>
            </a:endParaRPr>
          </a:p>
          <a:p>
            <a:pPr marL="342900" indent="-342900">
              <a:lnSpc>
                <a:spcPct val="100000"/>
              </a:lnSpc>
              <a:spcBef>
                <a:spcPts val="0"/>
              </a:spcBef>
              <a:buFontTx/>
              <a:buAutoNum type="arabicPeriod"/>
            </a:pPr>
            <a:r>
              <a:rPr lang="fi-FI" sz="2400" b="1" dirty="0">
                <a:solidFill>
                  <a:srgbClr val="70AD47">
                    <a:lumMod val="75000"/>
                  </a:srgbClr>
                </a:solidFill>
              </a:rPr>
              <a:t>Design for </a:t>
            </a:r>
            <a:r>
              <a:rPr lang="fi-FI" sz="2400" b="1" dirty="0" err="1">
                <a:solidFill>
                  <a:srgbClr val="70AD47">
                    <a:lumMod val="75000"/>
                  </a:srgbClr>
                </a:solidFill>
              </a:rPr>
              <a:t>product</a:t>
            </a:r>
            <a:r>
              <a:rPr lang="fi-FI" sz="2400" b="1" dirty="0">
                <a:solidFill>
                  <a:srgbClr val="70AD47">
                    <a:lumMod val="75000"/>
                  </a:srgbClr>
                </a:solidFill>
              </a:rPr>
              <a:t> </a:t>
            </a:r>
            <a:r>
              <a:rPr lang="fi-FI" sz="2400" b="1" dirty="0" err="1">
                <a:solidFill>
                  <a:srgbClr val="70AD47">
                    <a:lumMod val="75000"/>
                  </a:srgbClr>
                </a:solidFill>
              </a:rPr>
              <a:t>integrity</a:t>
            </a:r>
            <a:r>
              <a:rPr lang="fi-FI" sz="2400" b="1" dirty="0">
                <a:solidFill>
                  <a:srgbClr val="70AD47">
                    <a:lumMod val="75000"/>
                  </a:srgbClr>
                </a:solidFill>
              </a:rPr>
              <a:t> </a:t>
            </a:r>
            <a:r>
              <a:rPr lang="fi-FI" sz="2400" b="1" dirty="0" smtClean="0">
                <a:solidFill>
                  <a:srgbClr val="70AD47">
                    <a:lumMod val="75000"/>
                  </a:srgbClr>
                </a:solidFill>
              </a:rPr>
              <a:t>		</a:t>
            </a:r>
            <a:r>
              <a:rPr lang="fi-FI" sz="2400" b="1" dirty="0" smtClean="0">
                <a:solidFill>
                  <a:schemeClr val="accent6">
                    <a:lumMod val="60000"/>
                    <a:lumOff val="40000"/>
                  </a:schemeClr>
                </a:solidFill>
              </a:rPr>
              <a:t>2. </a:t>
            </a:r>
            <a:r>
              <a:rPr lang="fi-FI" sz="2400" b="1" dirty="0" smtClean="0">
                <a:solidFill>
                  <a:srgbClr val="92D050"/>
                </a:solidFill>
              </a:rPr>
              <a:t>Design </a:t>
            </a:r>
            <a:r>
              <a:rPr lang="fi-FI" sz="2400" b="1" dirty="0">
                <a:solidFill>
                  <a:srgbClr val="92D050"/>
                </a:solidFill>
              </a:rPr>
              <a:t>for </a:t>
            </a:r>
            <a:r>
              <a:rPr lang="fi-FI" sz="2400" b="1" dirty="0" err="1">
                <a:solidFill>
                  <a:srgbClr val="92D050"/>
                </a:solidFill>
              </a:rPr>
              <a:t>recycling</a:t>
            </a:r>
            <a:r>
              <a:rPr lang="fi-FI" sz="2400" b="1" dirty="0">
                <a:solidFill>
                  <a:srgbClr val="92D050"/>
                </a:solidFill>
              </a:rPr>
              <a:t> </a:t>
            </a:r>
            <a:endParaRPr lang="fi-FI" sz="2400" b="1" dirty="0" smtClean="0">
              <a:solidFill>
                <a:srgbClr val="70AD47">
                  <a:lumMod val="75000"/>
                </a:srgbClr>
              </a:solidFill>
            </a:endParaRPr>
          </a:p>
          <a:p>
            <a:pPr marL="0" lvl="0" indent="0">
              <a:lnSpc>
                <a:spcPct val="100000"/>
              </a:lnSpc>
              <a:spcBef>
                <a:spcPts val="0"/>
              </a:spcBef>
              <a:buNone/>
            </a:pPr>
            <a:r>
              <a:rPr lang="fi-FI" sz="2400" dirty="0" err="1" smtClean="0">
                <a:solidFill>
                  <a:prstClr val="black"/>
                </a:solidFill>
              </a:rPr>
              <a:t>aiming</a:t>
            </a:r>
            <a:r>
              <a:rPr lang="fi-FI" sz="2400" dirty="0" smtClean="0">
                <a:solidFill>
                  <a:prstClr val="black"/>
                </a:solidFill>
              </a:rPr>
              <a:t> </a:t>
            </a:r>
            <a:r>
              <a:rPr lang="fi-FI" sz="2400" dirty="0">
                <a:solidFill>
                  <a:prstClr val="black"/>
                </a:solidFill>
              </a:rPr>
              <a:t>at </a:t>
            </a:r>
            <a:r>
              <a:rPr lang="fi-FI" sz="2400" dirty="0" err="1">
                <a:solidFill>
                  <a:prstClr val="black"/>
                </a:solidFill>
              </a:rPr>
              <a:t>preventing</a:t>
            </a:r>
            <a:r>
              <a:rPr lang="fi-FI" sz="2400" dirty="0">
                <a:solidFill>
                  <a:prstClr val="black"/>
                </a:solidFill>
              </a:rPr>
              <a:t> and </a:t>
            </a:r>
            <a:r>
              <a:rPr lang="fi-FI" sz="2400" dirty="0" err="1">
                <a:solidFill>
                  <a:prstClr val="black"/>
                </a:solidFill>
              </a:rPr>
              <a:t>reversing</a:t>
            </a:r>
            <a:r>
              <a:rPr lang="fi-FI" sz="2400" dirty="0">
                <a:solidFill>
                  <a:prstClr val="black"/>
                </a:solidFill>
              </a:rPr>
              <a:t> </a:t>
            </a:r>
            <a:r>
              <a:rPr lang="fi-FI" sz="2400" dirty="0" smtClean="0">
                <a:solidFill>
                  <a:prstClr val="black"/>
                </a:solidFill>
              </a:rPr>
              <a:t>	</a:t>
            </a:r>
            <a:r>
              <a:rPr lang="en-US" sz="2400" dirty="0" smtClean="0">
                <a:solidFill>
                  <a:prstClr val="black"/>
                </a:solidFill>
              </a:rPr>
              <a:t>aiming at </a:t>
            </a:r>
            <a:r>
              <a:rPr lang="en-US" sz="2400" dirty="0">
                <a:solidFill>
                  <a:prstClr val="black"/>
                </a:solidFill>
              </a:rPr>
              <a:t>preventing and reversing </a:t>
            </a:r>
            <a:endParaRPr lang="fi-FI" sz="2400" dirty="0" smtClean="0">
              <a:solidFill>
                <a:prstClr val="black"/>
              </a:solidFill>
            </a:endParaRPr>
          </a:p>
          <a:p>
            <a:pPr marL="0" lvl="0" indent="0">
              <a:lnSpc>
                <a:spcPct val="100000"/>
              </a:lnSpc>
              <a:spcBef>
                <a:spcPts val="0"/>
              </a:spcBef>
              <a:buNone/>
            </a:pPr>
            <a:r>
              <a:rPr lang="fi-FI" sz="2400" dirty="0" err="1" smtClean="0">
                <a:solidFill>
                  <a:prstClr val="black"/>
                </a:solidFill>
              </a:rPr>
              <a:t>obsolescence</a:t>
            </a:r>
            <a:r>
              <a:rPr lang="fi-FI" sz="2400" dirty="0" smtClean="0">
                <a:solidFill>
                  <a:prstClr val="black"/>
                </a:solidFill>
              </a:rPr>
              <a:t>  at a </a:t>
            </a:r>
            <a:r>
              <a:rPr lang="fi-FI" sz="2400" dirty="0" err="1" smtClean="0">
                <a:solidFill>
                  <a:prstClr val="black"/>
                </a:solidFill>
              </a:rPr>
              <a:t>product</a:t>
            </a:r>
            <a:r>
              <a:rPr lang="fi-FI" sz="2400" dirty="0" smtClean="0">
                <a:solidFill>
                  <a:prstClr val="black"/>
                </a:solidFill>
              </a:rPr>
              <a:t> </a:t>
            </a:r>
            <a:r>
              <a:rPr lang="fi-FI" sz="2400" dirty="0" err="1" smtClean="0">
                <a:solidFill>
                  <a:prstClr val="black"/>
                </a:solidFill>
              </a:rPr>
              <a:t>or</a:t>
            </a:r>
            <a:r>
              <a:rPr lang="fi-FI" sz="2400" dirty="0" smtClean="0">
                <a:solidFill>
                  <a:prstClr val="black"/>
                </a:solidFill>
              </a:rPr>
              <a:t> a		</a:t>
            </a:r>
            <a:r>
              <a:rPr lang="en-US" sz="2400" dirty="0" smtClean="0">
                <a:solidFill>
                  <a:prstClr val="black"/>
                </a:solidFill>
              </a:rPr>
              <a:t>obsolescence at a material level</a:t>
            </a:r>
            <a:endParaRPr lang="fi-FI" sz="2400" dirty="0" smtClean="0">
              <a:solidFill>
                <a:prstClr val="black"/>
              </a:solidFill>
            </a:endParaRPr>
          </a:p>
          <a:p>
            <a:pPr marL="0" lvl="0" indent="0">
              <a:lnSpc>
                <a:spcPct val="100000"/>
              </a:lnSpc>
              <a:spcBef>
                <a:spcPts val="0"/>
              </a:spcBef>
              <a:buNone/>
            </a:pPr>
            <a:r>
              <a:rPr lang="fi-FI" sz="2400" dirty="0" err="1" smtClean="0">
                <a:solidFill>
                  <a:prstClr val="black"/>
                </a:solidFill>
              </a:rPr>
              <a:t>component</a:t>
            </a:r>
            <a:r>
              <a:rPr lang="fi-FI" sz="2400" dirty="0" smtClean="0">
                <a:solidFill>
                  <a:prstClr val="black"/>
                </a:solidFill>
              </a:rPr>
              <a:t> </a:t>
            </a:r>
            <a:r>
              <a:rPr lang="fi-FI" sz="2400" dirty="0" err="1" smtClean="0">
                <a:solidFill>
                  <a:prstClr val="black"/>
                </a:solidFill>
              </a:rPr>
              <a:t>level</a:t>
            </a:r>
            <a:endParaRPr lang="fi-FI" sz="2400" dirty="0" smtClean="0">
              <a:solidFill>
                <a:prstClr val="black"/>
              </a:solidFill>
            </a:endParaRPr>
          </a:p>
          <a:p>
            <a:pPr marL="0" lvl="0" indent="0">
              <a:lnSpc>
                <a:spcPct val="100000"/>
              </a:lnSpc>
              <a:spcBef>
                <a:spcPts val="0"/>
              </a:spcBef>
              <a:buNone/>
            </a:pPr>
            <a:r>
              <a:rPr lang="fi-FI" sz="2400" dirty="0" smtClean="0">
                <a:solidFill>
                  <a:prstClr val="black"/>
                </a:solidFill>
              </a:rPr>
              <a:t>* Design for :</a:t>
            </a:r>
          </a:p>
          <a:p>
            <a:pPr lvl="0">
              <a:lnSpc>
                <a:spcPct val="100000"/>
              </a:lnSpc>
              <a:spcBef>
                <a:spcPts val="0"/>
              </a:spcBef>
              <a:buFontTx/>
              <a:buChar char="-"/>
            </a:pPr>
            <a:r>
              <a:rPr lang="fi-FI" sz="2400" dirty="0" smtClean="0">
                <a:solidFill>
                  <a:prstClr val="black"/>
                </a:solidFill>
              </a:rPr>
              <a:t>long </a:t>
            </a:r>
            <a:r>
              <a:rPr lang="fi-FI" sz="2400" dirty="0" err="1" smtClean="0">
                <a:solidFill>
                  <a:prstClr val="black"/>
                </a:solidFill>
              </a:rPr>
              <a:t>use</a:t>
            </a:r>
            <a:r>
              <a:rPr lang="fi-FI" sz="2400" dirty="0" smtClean="0">
                <a:solidFill>
                  <a:prstClr val="black"/>
                </a:solidFill>
              </a:rPr>
              <a:t>, </a:t>
            </a:r>
            <a:r>
              <a:rPr lang="fi-FI" sz="2400" dirty="0" err="1" smtClean="0">
                <a:solidFill>
                  <a:prstClr val="black"/>
                </a:solidFill>
              </a:rPr>
              <a:t>extended</a:t>
            </a:r>
            <a:r>
              <a:rPr lang="fi-FI" sz="2400" dirty="0" smtClean="0">
                <a:solidFill>
                  <a:prstClr val="black"/>
                </a:solidFill>
              </a:rPr>
              <a:t> </a:t>
            </a:r>
            <a:r>
              <a:rPr lang="fi-FI" sz="2400" dirty="0" err="1" smtClean="0">
                <a:solidFill>
                  <a:prstClr val="black"/>
                </a:solidFill>
              </a:rPr>
              <a:t>use</a:t>
            </a:r>
            <a:r>
              <a:rPr lang="fi-FI" sz="2400" dirty="0" smtClean="0">
                <a:solidFill>
                  <a:prstClr val="black"/>
                </a:solidFill>
              </a:rPr>
              <a:t> </a:t>
            </a:r>
            <a:r>
              <a:rPr lang="fi-FI" sz="2400" dirty="0" err="1" smtClean="0">
                <a:solidFill>
                  <a:prstClr val="black"/>
                </a:solidFill>
              </a:rPr>
              <a:t>or</a:t>
            </a:r>
            <a:r>
              <a:rPr lang="fi-FI" sz="2400" dirty="0" smtClean="0">
                <a:solidFill>
                  <a:prstClr val="black"/>
                </a:solidFill>
              </a:rPr>
              <a:t> </a:t>
            </a:r>
            <a:r>
              <a:rPr lang="fi-FI" sz="2400" dirty="0" err="1" smtClean="0">
                <a:solidFill>
                  <a:prstClr val="black"/>
                </a:solidFill>
              </a:rPr>
              <a:t>recovery</a:t>
            </a:r>
            <a:endParaRPr lang="fi-FI" sz="2400" dirty="0">
              <a:solidFill>
                <a:prstClr val="black"/>
              </a:solidFill>
            </a:endParaRPr>
          </a:p>
          <a:p>
            <a:pPr marL="0" lvl="0" indent="0">
              <a:lnSpc>
                <a:spcPct val="100000"/>
              </a:lnSpc>
              <a:spcBef>
                <a:spcPts val="0"/>
              </a:spcBef>
              <a:buNone/>
            </a:pPr>
            <a:endParaRPr lang="fi-FI" sz="2400" dirty="0" smtClean="0">
              <a:solidFill>
                <a:prstClr val="black"/>
              </a:solidFill>
            </a:endParaRPr>
          </a:p>
          <a:p>
            <a:pPr lvl="8"/>
            <a:r>
              <a:rPr lang="da-DK" dirty="0" smtClean="0"/>
              <a:t>Source</a:t>
            </a:r>
            <a:r>
              <a:rPr lang="da-DK" dirty="0"/>
              <a:t>: </a:t>
            </a:r>
            <a:r>
              <a:rPr lang="da-DK" dirty="0" smtClean="0"/>
              <a:t>den </a:t>
            </a:r>
            <a:r>
              <a:rPr lang="da-DK" dirty="0" err="1"/>
              <a:t>Hollander</a:t>
            </a:r>
            <a:r>
              <a:rPr lang="da-DK" dirty="0"/>
              <a:t>, Bakker, </a:t>
            </a:r>
            <a:r>
              <a:rPr lang="da-DK" dirty="0" err="1"/>
              <a:t>Hultink</a:t>
            </a:r>
            <a:r>
              <a:rPr lang="da-DK" dirty="0"/>
              <a:t> 2017, 521</a:t>
            </a:r>
          </a:p>
          <a:p>
            <a:pPr lvl="4"/>
            <a:endParaRPr lang="fi-FI" dirty="0"/>
          </a:p>
        </p:txBody>
      </p:sp>
      <p:sp>
        <p:nvSpPr>
          <p:cNvPr id="18" name="Rectangle 17"/>
          <p:cNvSpPr/>
          <p:nvPr/>
        </p:nvSpPr>
        <p:spPr>
          <a:xfrm>
            <a:off x="6172200" y="3006152"/>
            <a:ext cx="418719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t>Design for </a:t>
            </a:r>
            <a:r>
              <a:rPr lang="fi-FI" b="1" dirty="0" err="1"/>
              <a:t>R</a:t>
            </a:r>
            <a:r>
              <a:rPr lang="fi-FI" b="1" dirty="0" err="1" smtClean="0"/>
              <a:t>ecycling</a:t>
            </a:r>
            <a:endParaRPr lang="fi-FI" b="1" dirty="0"/>
          </a:p>
        </p:txBody>
      </p:sp>
      <p:sp>
        <p:nvSpPr>
          <p:cNvPr id="19" name="TextBox 18"/>
          <p:cNvSpPr txBox="1"/>
          <p:nvPr/>
        </p:nvSpPr>
        <p:spPr>
          <a:xfrm>
            <a:off x="1607820" y="1250979"/>
            <a:ext cx="9296400" cy="369332"/>
          </a:xfrm>
          <a:prstGeom prst="rect">
            <a:avLst/>
          </a:prstGeom>
          <a:noFill/>
        </p:spPr>
        <p:txBody>
          <a:bodyPr wrap="square" rtlCol="0">
            <a:spAutoFit/>
          </a:bodyPr>
          <a:lstStyle/>
          <a:p>
            <a:r>
              <a:rPr lang="en-US" dirty="0"/>
              <a:t>Circular product design encompasses both design for </a:t>
            </a:r>
            <a:r>
              <a:rPr lang="en-US" b="1" dirty="0">
                <a:solidFill>
                  <a:schemeClr val="accent6">
                    <a:lumMod val="75000"/>
                  </a:schemeClr>
                </a:solidFill>
              </a:rPr>
              <a:t>product integrity </a:t>
            </a:r>
            <a:r>
              <a:rPr lang="en-US" dirty="0"/>
              <a:t>and design for recycling</a:t>
            </a:r>
          </a:p>
        </p:txBody>
      </p:sp>
    </p:spTree>
    <p:extLst>
      <p:ext uri="{BB962C8B-B14F-4D97-AF65-F5344CB8AC3E}">
        <p14:creationId xmlns:p14="http://schemas.microsoft.com/office/powerpoint/2010/main" val="2052065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035" y="110082"/>
            <a:ext cx="10911839" cy="1325563"/>
          </a:xfrm>
        </p:spPr>
        <p:txBody>
          <a:bodyPr>
            <a:normAutofit/>
          </a:bodyPr>
          <a:lstStyle/>
          <a:p>
            <a:r>
              <a:rPr lang="fi-FI" sz="3600" dirty="0" err="1" smtClean="0"/>
              <a:t>Typology</a:t>
            </a:r>
            <a:r>
              <a:rPr lang="fi-FI" sz="3600" dirty="0" smtClean="0"/>
              <a:t> of design </a:t>
            </a:r>
            <a:r>
              <a:rPr lang="fi-FI" sz="3600" dirty="0" err="1" smtClean="0"/>
              <a:t>approaches</a:t>
            </a:r>
            <a:r>
              <a:rPr lang="fi-FI" sz="3600" dirty="0" smtClean="0"/>
              <a:t> for </a:t>
            </a:r>
            <a:r>
              <a:rPr lang="fi-FI" sz="3600" dirty="0" err="1" smtClean="0"/>
              <a:t>product</a:t>
            </a:r>
            <a:r>
              <a:rPr lang="fi-FI" sz="3600" dirty="0" smtClean="0"/>
              <a:t> </a:t>
            </a:r>
            <a:r>
              <a:rPr lang="fi-FI" sz="3600" dirty="0" err="1" smtClean="0"/>
              <a:t>Integrity</a:t>
            </a:r>
            <a:endParaRPr lang="fi-FI" sz="3600" dirty="0"/>
          </a:p>
        </p:txBody>
      </p:sp>
      <p:sp>
        <p:nvSpPr>
          <p:cNvPr id="5" name="Rectangle 4"/>
          <p:cNvSpPr/>
          <p:nvPr/>
        </p:nvSpPr>
        <p:spPr>
          <a:xfrm>
            <a:off x="1071698" y="1772380"/>
            <a:ext cx="10448654" cy="65532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chemeClr val="bg1"/>
                </a:solidFill>
              </a:rPr>
              <a:t>Design for Product </a:t>
            </a:r>
            <a:r>
              <a:rPr lang="fi-FI" b="1" dirty="0" err="1" smtClean="0">
                <a:solidFill>
                  <a:schemeClr val="bg1"/>
                </a:solidFill>
              </a:rPr>
              <a:t>Integrity</a:t>
            </a:r>
            <a:endParaRPr lang="fi-FI" b="1" dirty="0">
              <a:solidFill>
                <a:schemeClr val="bg1"/>
              </a:solidFill>
            </a:endParaRPr>
          </a:p>
        </p:txBody>
      </p:sp>
      <p:sp>
        <p:nvSpPr>
          <p:cNvPr id="6" name="Rectangle 5"/>
          <p:cNvSpPr/>
          <p:nvPr/>
        </p:nvSpPr>
        <p:spPr>
          <a:xfrm>
            <a:off x="4615679" y="2576542"/>
            <a:ext cx="3360692" cy="5220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chemeClr val="bg1"/>
                </a:solidFill>
              </a:rPr>
              <a:t>Extended </a:t>
            </a:r>
            <a:r>
              <a:rPr lang="fi-FI" b="1" dirty="0" err="1" smtClean="0">
                <a:solidFill>
                  <a:schemeClr val="bg1"/>
                </a:solidFill>
              </a:rPr>
              <a:t>use</a:t>
            </a:r>
            <a:endParaRPr lang="fi-FI" b="1" dirty="0">
              <a:solidFill>
                <a:schemeClr val="bg1"/>
              </a:solidFill>
            </a:endParaRPr>
          </a:p>
        </p:txBody>
      </p:sp>
      <p:sp>
        <p:nvSpPr>
          <p:cNvPr id="14" name="Content Placeholder 13"/>
          <p:cNvSpPr>
            <a:spLocks noGrp="1"/>
          </p:cNvSpPr>
          <p:nvPr>
            <p:ph idx="1"/>
          </p:nvPr>
        </p:nvSpPr>
        <p:spPr>
          <a:xfrm>
            <a:off x="1071698" y="3406056"/>
            <a:ext cx="10600508" cy="3132129"/>
          </a:xfrm>
        </p:spPr>
        <p:txBody>
          <a:bodyPr>
            <a:normAutofit/>
          </a:bodyPr>
          <a:lstStyle/>
          <a:p>
            <a:pPr marL="0" lvl="0" indent="0">
              <a:lnSpc>
                <a:spcPct val="100000"/>
              </a:lnSpc>
              <a:spcBef>
                <a:spcPts val="0"/>
              </a:spcBef>
              <a:buNone/>
            </a:pPr>
            <a:r>
              <a:rPr lang="fi-FI" sz="2000" i="1" dirty="0" err="1" smtClean="0">
                <a:solidFill>
                  <a:schemeClr val="accent6">
                    <a:lumMod val="50000"/>
                  </a:schemeClr>
                </a:solidFill>
              </a:rPr>
              <a:t>Resisting</a:t>
            </a:r>
            <a:r>
              <a:rPr lang="fi-FI" sz="2000" i="1" dirty="0" smtClean="0">
                <a:solidFill>
                  <a:schemeClr val="accent6">
                    <a:lumMod val="50000"/>
                  </a:schemeClr>
                </a:solidFill>
              </a:rPr>
              <a:t> </a:t>
            </a:r>
            <a:r>
              <a:rPr lang="fi-FI" sz="2000" i="1" dirty="0" err="1" smtClean="0">
                <a:solidFill>
                  <a:schemeClr val="accent6">
                    <a:lumMod val="50000"/>
                  </a:schemeClr>
                </a:solidFill>
              </a:rPr>
              <a:t>obsolescence</a:t>
            </a:r>
            <a:r>
              <a:rPr lang="fi-FI" sz="2000" i="1" dirty="0" smtClean="0">
                <a:solidFill>
                  <a:schemeClr val="accent6">
                    <a:lumMod val="50000"/>
                  </a:schemeClr>
                </a:solidFill>
              </a:rPr>
              <a:t>:                   	</a:t>
            </a:r>
            <a:r>
              <a:rPr lang="fi-FI" sz="2000" i="1" dirty="0" err="1" smtClean="0">
                <a:solidFill>
                  <a:schemeClr val="accent6">
                    <a:lumMod val="50000"/>
                  </a:schemeClr>
                </a:solidFill>
              </a:rPr>
              <a:t>Postponing</a:t>
            </a:r>
            <a:r>
              <a:rPr lang="fi-FI" sz="2000" i="1" dirty="0" smtClean="0">
                <a:solidFill>
                  <a:schemeClr val="accent6">
                    <a:lumMod val="50000"/>
                  </a:schemeClr>
                </a:solidFill>
              </a:rPr>
              <a:t> </a:t>
            </a:r>
            <a:r>
              <a:rPr lang="fi-FI" sz="2000" i="1" dirty="0" err="1" smtClean="0">
                <a:solidFill>
                  <a:schemeClr val="accent6">
                    <a:lumMod val="50000"/>
                  </a:schemeClr>
                </a:solidFill>
              </a:rPr>
              <a:t>obsolescence</a:t>
            </a:r>
            <a:r>
              <a:rPr lang="fi-FI" sz="2000" i="1" dirty="0" smtClean="0">
                <a:solidFill>
                  <a:schemeClr val="accent6">
                    <a:lumMod val="50000"/>
                  </a:schemeClr>
                </a:solidFill>
              </a:rPr>
              <a:t>:                	</a:t>
            </a:r>
            <a:r>
              <a:rPr lang="fi-FI" sz="2000" i="1" dirty="0" err="1" smtClean="0">
                <a:solidFill>
                  <a:schemeClr val="accent6">
                    <a:lumMod val="50000"/>
                  </a:schemeClr>
                </a:solidFill>
              </a:rPr>
              <a:t>Reversing</a:t>
            </a:r>
            <a:r>
              <a:rPr lang="fi-FI" sz="2000" i="1" dirty="0" smtClean="0">
                <a:solidFill>
                  <a:schemeClr val="accent6">
                    <a:lumMod val="50000"/>
                  </a:schemeClr>
                </a:solidFill>
              </a:rPr>
              <a:t> </a:t>
            </a:r>
            <a:r>
              <a:rPr lang="fi-FI" sz="2000" i="1" dirty="0" err="1" smtClean="0">
                <a:solidFill>
                  <a:schemeClr val="accent6">
                    <a:lumMod val="50000"/>
                  </a:schemeClr>
                </a:solidFill>
              </a:rPr>
              <a:t>obsolescence</a:t>
            </a:r>
            <a:r>
              <a:rPr lang="fi-FI" sz="2000" i="1" dirty="0" smtClean="0">
                <a:solidFill>
                  <a:schemeClr val="accent6">
                    <a:lumMod val="50000"/>
                  </a:schemeClr>
                </a:solidFill>
              </a:rPr>
              <a:t>:</a:t>
            </a:r>
          </a:p>
          <a:p>
            <a:pPr marL="0" lvl="0" indent="0">
              <a:lnSpc>
                <a:spcPct val="100000"/>
              </a:lnSpc>
              <a:spcBef>
                <a:spcPts val="0"/>
              </a:spcBef>
              <a:buNone/>
            </a:pPr>
            <a:r>
              <a:rPr lang="fi-FI" sz="1800" i="1" dirty="0">
                <a:solidFill>
                  <a:schemeClr val="accent6">
                    <a:lumMod val="75000"/>
                  </a:schemeClr>
                </a:solidFill>
              </a:rPr>
              <a:t>d</a:t>
            </a:r>
            <a:r>
              <a:rPr lang="fi-FI" sz="1800" i="1" dirty="0" smtClean="0">
                <a:solidFill>
                  <a:schemeClr val="accent6">
                    <a:lumMod val="75000"/>
                  </a:schemeClr>
                </a:solidFill>
              </a:rPr>
              <a:t>esign </a:t>
            </a:r>
            <a:r>
              <a:rPr lang="fi-FI" sz="1800" i="1" dirty="0" err="1" smtClean="0">
                <a:solidFill>
                  <a:schemeClr val="accent6">
                    <a:lumMod val="75000"/>
                  </a:schemeClr>
                </a:solidFill>
              </a:rPr>
              <a:t>approaches</a:t>
            </a:r>
            <a:r>
              <a:rPr lang="fi-FI" sz="1800" i="1" dirty="0" smtClean="0">
                <a:solidFill>
                  <a:schemeClr val="accent6">
                    <a:lumMod val="75000"/>
                  </a:schemeClr>
                </a:solidFill>
              </a:rPr>
              <a:t> for long </a:t>
            </a:r>
            <a:r>
              <a:rPr lang="fi-FI" sz="1800" i="1" dirty="0" err="1" smtClean="0">
                <a:solidFill>
                  <a:schemeClr val="accent6">
                    <a:lumMod val="75000"/>
                  </a:schemeClr>
                </a:solidFill>
              </a:rPr>
              <a:t>use</a:t>
            </a:r>
            <a:r>
              <a:rPr lang="fi-FI" sz="1800" i="1" dirty="0" smtClean="0">
                <a:solidFill>
                  <a:schemeClr val="accent6">
                    <a:lumMod val="75000"/>
                  </a:schemeClr>
                </a:solidFill>
              </a:rPr>
              <a:t>           	design </a:t>
            </a:r>
            <a:r>
              <a:rPr lang="fi-FI" sz="1800" i="1" dirty="0" err="1" smtClean="0">
                <a:solidFill>
                  <a:schemeClr val="accent6">
                    <a:lumMod val="75000"/>
                  </a:schemeClr>
                </a:solidFill>
              </a:rPr>
              <a:t>approaches</a:t>
            </a:r>
            <a:r>
              <a:rPr lang="fi-FI" sz="1800" i="1" dirty="0" smtClean="0">
                <a:solidFill>
                  <a:schemeClr val="accent6">
                    <a:lumMod val="75000"/>
                  </a:schemeClr>
                </a:solidFill>
              </a:rPr>
              <a:t> for </a:t>
            </a:r>
            <a:r>
              <a:rPr lang="fi-FI" sz="1800" i="1" dirty="0" err="1" smtClean="0">
                <a:solidFill>
                  <a:schemeClr val="accent6">
                    <a:lumMod val="75000"/>
                  </a:schemeClr>
                </a:solidFill>
              </a:rPr>
              <a:t>extended</a:t>
            </a:r>
            <a:r>
              <a:rPr lang="fi-FI" sz="1800" i="1" dirty="0" smtClean="0">
                <a:solidFill>
                  <a:schemeClr val="accent6">
                    <a:lumMod val="75000"/>
                  </a:schemeClr>
                </a:solidFill>
              </a:rPr>
              <a:t> </a:t>
            </a:r>
            <a:r>
              <a:rPr lang="fi-FI" sz="1800" i="1" dirty="0" err="1" smtClean="0">
                <a:solidFill>
                  <a:schemeClr val="accent6">
                    <a:lumMod val="75000"/>
                  </a:schemeClr>
                </a:solidFill>
              </a:rPr>
              <a:t>use</a:t>
            </a:r>
            <a:r>
              <a:rPr lang="fi-FI" sz="1800" i="1" dirty="0" smtClean="0">
                <a:solidFill>
                  <a:schemeClr val="accent6">
                    <a:lumMod val="75000"/>
                  </a:schemeClr>
                </a:solidFill>
              </a:rPr>
              <a:t>     	design </a:t>
            </a:r>
            <a:r>
              <a:rPr lang="fi-FI" sz="1800" i="1" dirty="0" err="1" smtClean="0">
                <a:solidFill>
                  <a:schemeClr val="accent6">
                    <a:lumMod val="75000"/>
                  </a:schemeClr>
                </a:solidFill>
              </a:rPr>
              <a:t>approaches</a:t>
            </a:r>
            <a:r>
              <a:rPr lang="fi-FI" sz="1800" i="1" dirty="0" smtClean="0">
                <a:solidFill>
                  <a:schemeClr val="accent6">
                    <a:lumMod val="75000"/>
                  </a:schemeClr>
                </a:solidFill>
              </a:rPr>
              <a:t> for </a:t>
            </a:r>
            <a:r>
              <a:rPr lang="fi-FI" sz="1800" i="1" dirty="0" err="1" smtClean="0">
                <a:solidFill>
                  <a:schemeClr val="accent6">
                    <a:lumMod val="75000"/>
                  </a:schemeClr>
                </a:solidFill>
              </a:rPr>
              <a:t>recovery</a:t>
            </a:r>
            <a:endParaRPr lang="fi-FI" sz="1800" i="1" dirty="0" smtClean="0">
              <a:solidFill>
                <a:schemeClr val="accent6">
                  <a:lumMod val="75000"/>
                </a:schemeClr>
              </a:solidFill>
            </a:endParaRPr>
          </a:p>
          <a:p>
            <a:pPr marL="0" lvl="0" indent="0">
              <a:lnSpc>
                <a:spcPct val="100000"/>
              </a:lnSpc>
              <a:spcBef>
                <a:spcPts val="0"/>
              </a:spcBef>
              <a:buNone/>
            </a:pPr>
            <a:endParaRPr lang="fi-FI" sz="1800" i="1" dirty="0">
              <a:solidFill>
                <a:prstClr val="black"/>
              </a:solidFill>
            </a:endParaRPr>
          </a:p>
          <a:p>
            <a:pPr marL="0" lvl="0" indent="0">
              <a:lnSpc>
                <a:spcPct val="100000"/>
              </a:lnSpc>
              <a:spcBef>
                <a:spcPts val="0"/>
              </a:spcBef>
              <a:buNone/>
            </a:pPr>
            <a:r>
              <a:rPr lang="fi-FI" sz="1800" dirty="0" smtClean="0">
                <a:solidFill>
                  <a:prstClr val="black"/>
                </a:solidFill>
              </a:rPr>
              <a:t>- Design for </a:t>
            </a:r>
            <a:r>
              <a:rPr lang="fi-FI" sz="1800" dirty="0" err="1" smtClean="0">
                <a:solidFill>
                  <a:prstClr val="black"/>
                </a:solidFill>
              </a:rPr>
              <a:t>Physical</a:t>
            </a:r>
            <a:r>
              <a:rPr lang="fi-FI" sz="1800" dirty="0" smtClean="0">
                <a:solidFill>
                  <a:prstClr val="black"/>
                </a:solidFill>
              </a:rPr>
              <a:t> </a:t>
            </a:r>
            <a:r>
              <a:rPr lang="fi-FI" sz="1800" dirty="0" err="1">
                <a:solidFill>
                  <a:prstClr val="black"/>
                </a:solidFill>
              </a:rPr>
              <a:t>D</a:t>
            </a:r>
            <a:r>
              <a:rPr lang="fi-FI" sz="1800" dirty="0" err="1" smtClean="0">
                <a:solidFill>
                  <a:prstClr val="black"/>
                </a:solidFill>
              </a:rPr>
              <a:t>urability</a:t>
            </a:r>
            <a:r>
              <a:rPr lang="fi-FI" sz="1800" dirty="0" smtClean="0">
                <a:solidFill>
                  <a:prstClr val="black"/>
                </a:solidFill>
              </a:rPr>
              <a:t>             	- Design for </a:t>
            </a:r>
            <a:r>
              <a:rPr lang="fi-FI" sz="1800" dirty="0" err="1" smtClean="0">
                <a:solidFill>
                  <a:prstClr val="black"/>
                </a:solidFill>
              </a:rPr>
              <a:t>Maintenance</a:t>
            </a:r>
            <a:r>
              <a:rPr lang="fi-FI" sz="1800" dirty="0" smtClean="0">
                <a:solidFill>
                  <a:prstClr val="black"/>
                </a:solidFill>
              </a:rPr>
              <a:t>               	- Design for </a:t>
            </a:r>
            <a:r>
              <a:rPr lang="fi-FI" sz="1800" dirty="0" err="1" smtClean="0">
                <a:solidFill>
                  <a:prstClr val="black"/>
                </a:solidFill>
              </a:rPr>
              <a:t>Recontextualising</a:t>
            </a:r>
            <a:endParaRPr lang="fi-FI" sz="1800" dirty="0">
              <a:solidFill>
                <a:prstClr val="black"/>
              </a:solidFill>
            </a:endParaRPr>
          </a:p>
          <a:p>
            <a:pPr marL="0" lvl="0" indent="0">
              <a:lnSpc>
                <a:spcPct val="100000"/>
              </a:lnSpc>
              <a:spcBef>
                <a:spcPts val="0"/>
              </a:spcBef>
              <a:buNone/>
            </a:pPr>
            <a:r>
              <a:rPr lang="fi-FI" sz="1800" dirty="0" smtClean="0">
                <a:solidFill>
                  <a:prstClr val="black"/>
                </a:solidFill>
              </a:rPr>
              <a:t>- Design for </a:t>
            </a:r>
            <a:r>
              <a:rPr lang="fi-FI" sz="1800" dirty="0" err="1" smtClean="0">
                <a:solidFill>
                  <a:prstClr val="black"/>
                </a:solidFill>
              </a:rPr>
              <a:t>Emotional</a:t>
            </a:r>
            <a:r>
              <a:rPr lang="fi-FI" sz="1800" dirty="0" smtClean="0">
                <a:solidFill>
                  <a:prstClr val="black"/>
                </a:solidFill>
              </a:rPr>
              <a:t> </a:t>
            </a:r>
            <a:r>
              <a:rPr lang="fi-FI" sz="1800" dirty="0" err="1">
                <a:solidFill>
                  <a:prstClr val="black"/>
                </a:solidFill>
              </a:rPr>
              <a:t>D</a:t>
            </a:r>
            <a:r>
              <a:rPr lang="fi-FI" sz="1800" dirty="0" err="1" smtClean="0">
                <a:solidFill>
                  <a:prstClr val="black"/>
                </a:solidFill>
              </a:rPr>
              <a:t>urability</a:t>
            </a:r>
            <a:r>
              <a:rPr lang="fi-FI" sz="1800" dirty="0" smtClean="0">
                <a:solidFill>
                  <a:prstClr val="black"/>
                </a:solidFill>
              </a:rPr>
              <a:t> 	- Design for </a:t>
            </a:r>
            <a:r>
              <a:rPr lang="fi-FI" sz="1800" dirty="0" err="1" smtClean="0">
                <a:solidFill>
                  <a:prstClr val="black"/>
                </a:solidFill>
              </a:rPr>
              <a:t>Upgrading</a:t>
            </a:r>
            <a:r>
              <a:rPr lang="fi-FI" sz="1800" dirty="0" smtClean="0">
                <a:solidFill>
                  <a:prstClr val="black"/>
                </a:solidFill>
              </a:rPr>
              <a:t>                          	- Design for </a:t>
            </a:r>
            <a:r>
              <a:rPr lang="fi-FI" sz="1800" dirty="0" err="1" smtClean="0">
                <a:solidFill>
                  <a:prstClr val="black"/>
                </a:solidFill>
              </a:rPr>
              <a:t>Repair</a:t>
            </a:r>
            <a:endParaRPr lang="fi-FI" sz="1800" dirty="0" smtClean="0">
              <a:solidFill>
                <a:prstClr val="black"/>
              </a:solidFill>
            </a:endParaRPr>
          </a:p>
          <a:p>
            <a:pPr marL="0" lvl="0" indent="0">
              <a:lnSpc>
                <a:spcPct val="100000"/>
              </a:lnSpc>
              <a:spcBef>
                <a:spcPts val="0"/>
              </a:spcBef>
              <a:buNone/>
            </a:pPr>
            <a:r>
              <a:rPr lang="fi-FI" sz="1800" dirty="0">
                <a:solidFill>
                  <a:prstClr val="black"/>
                </a:solidFill>
              </a:rPr>
              <a:t>	</a:t>
            </a:r>
            <a:r>
              <a:rPr lang="fi-FI" sz="1800" dirty="0" smtClean="0">
                <a:solidFill>
                  <a:prstClr val="black"/>
                </a:solidFill>
              </a:rPr>
              <a:t>							- Design for </a:t>
            </a:r>
            <a:r>
              <a:rPr lang="fi-FI" sz="1800" dirty="0" err="1" smtClean="0">
                <a:solidFill>
                  <a:prstClr val="black"/>
                </a:solidFill>
              </a:rPr>
              <a:t>Refurbishment</a:t>
            </a:r>
            <a:endParaRPr lang="fi-FI" sz="1800" dirty="0" smtClean="0">
              <a:solidFill>
                <a:prstClr val="black"/>
              </a:solidFill>
            </a:endParaRPr>
          </a:p>
          <a:p>
            <a:pPr marL="0" lvl="0" indent="0">
              <a:lnSpc>
                <a:spcPct val="100000"/>
              </a:lnSpc>
              <a:spcBef>
                <a:spcPts val="0"/>
              </a:spcBef>
              <a:buNone/>
            </a:pPr>
            <a:r>
              <a:rPr lang="fi-FI" sz="1800" dirty="0">
                <a:solidFill>
                  <a:prstClr val="black"/>
                </a:solidFill>
              </a:rPr>
              <a:t>	</a:t>
            </a:r>
            <a:r>
              <a:rPr lang="fi-FI" sz="1800" dirty="0" smtClean="0">
                <a:solidFill>
                  <a:prstClr val="black"/>
                </a:solidFill>
              </a:rPr>
              <a:t>							- Design for </a:t>
            </a:r>
            <a:r>
              <a:rPr lang="fi-FI" sz="1800" dirty="0" err="1" smtClean="0">
                <a:solidFill>
                  <a:prstClr val="black"/>
                </a:solidFill>
              </a:rPr>
              <a:t>Remanufacture</a:t>
            </a:r>
            <a:endParaRPr lang="fi-FI" sz="1800" dirty="0" smtClean="0">
              <a:solidFill>
                <a:prstClr val="black"/>
              </a:solidFill>
            </a:endParaRPr>
          </a:p>
          <a:p>
            <a:pPr marL="0" lvl="0" indent="0">
              <a:lnSpc>
                <a:spcPct val="100000"/>
              </a:lnSpc>
              <a:spcBef>
                <a:spcPts val="0"/>
              </a:spcBef>
              <a:buNone/>
            </a:pPr>
            <a:endParaRPr lang="fi-FI" sz="2400" dirty="0">
              <a:solidFill>
                <a:prstClr val="black"/>
              </a:solidFill>
            </a:endParaRPr>
          </a:p>
          <a:p>
            <a:pPr marL="0" lvl="0" indent="0">
              <a:lnSpc>
                <a:spcPct val="100000"/>
              </a:lnSpc>
              <a:spcBef>
                <a:spcPts val="0"/>
              </a:spcBef>
              <a:buNone/>
            </a:pPr>
            <a:endParaRPr lang="fi-FI" sz="2400" dirty="0" smtClean="0">
              <a:solidFill>
                <a:prstClr val="black"/>
              </a:solidFill>
            </a:endParaRPr>
          </a:p>
          <a:p>
            <a:pPr lvl="8"/>
            <a:r>
              <a:rPr lang="da-DK" dirty="0" smtClean="0"/>
              <a:t>Source</a:t>
            </a:r>
            <a:r>
              <a:rPr lang="da-DK" dirty="0"/>
              <a:t>: den </a:t>
            </a:r>
            <a:r>
              <a:rPr lang="da-DK" dirty="0" err="1"/>
              <a:t>Hollander</a:t>
            </a:r>
            <a:r>
              <a:rPr lang="da-DK" dirty="0"/>
              <a:t>, Bakker, </a:t>
            </a:r>
            <a:r>
              <a:rPr lang="da-DK" dirty="0" err="1"/>
              <a:t>Hultink</a:t>
            </a:r>
            <a:r>
              <a:rPr lang="da-DK" dirty="0"/>
              <a:t> 2017, 521</a:t>
            </a:r>
          </a:p>
          <a:p>
            <a:pPr lvl="4"/>
            <a:endParaRPr lang="fi-FI" dirty="0"/>
          </a:p>
        </p:txBody>
      </p:sp>
      <p:sp>
        <p:nvSpPr>
          <p:cNvPr id="18" name="Rectangle 17"/>
          <p:cNvSpPr/>
          <p:nvPr/>
        </p:nvSpPr>
        <p:spPr>
          <a:xfrm>
            <a:off x="1071698" y="2587451"/>
            <a:ext cx="3289663" cy="533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t>Long </a:t>
            </a:r>
            <a:r>
              <a:rPr lang="fi-FI" b="1" dirty="0" err="1" smtClean="0"/>
              <a:t>use</a:t>
            </a:r>
            <a:endParaRPr lang="fi-FI" b="1" dirty="0"/>
          </a:p>
        </p:txBody>
      </p:sp>
      <p:sp>
        <p:nvSpPr>
          <p:cNvPr id="19" name="TextBox 18"/>
          <p:cNvSpPr txBox="1"/>
          <p:nvPr/>
        </p:nvSpPr>
        <p:spPr>
          <a:xfrm>
            <a:off x="1607820" y="1250979"/>
            <a:ext cx="9296400" cy="369332"/>
          </a:xfrm>
          <a:prstGeom prst="rect">
            <a:avLst/>
          </a:prstGeom>
          <a:noFill/>
        </p:spPr>
        <p:txBody>
          <a:bodyPr wrap="square" rtlCol="0">
            <a:spAutoFit/>
          </a:bodyPr>
          <a:lstStyle/>
          <a:p>
            <a:r>
              <a:rPr lang="en-US" dirty="0"/>
              <a:t>Circular product design encompasses both design for product integrity and design for recycling</a:t>
            </a:r>
          </a:p>
        </p:txBody>
      </p:sp>
      <p:sp>
        <p:nvSpPr>
          <p:cNvPr id="9" name="Rectangle 8"/>
          <p:cNvSpPr/>
          <p:nvPr/>
        </p:nvSpPr>
        <p:spPr>
          <a:xfrm>
            <a:off x="8153400" y="2587451"/>
            <a:ext cx="3366952"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smtClean="0"/>
              <a:t>Recovery</a:t>
            </a:r>
            <a:endParaRPr lang="fi-FI" b="1" dirty="0"/>
          </a:p>
        </p:txBody>
      </p:sp>
    </p:spTree>
    <p:extLst>
      <p:ext uri="{BB962C8B-B14F-4D97-AF65-F5344CB8AC3E}">
        <p14:creationId xmlns:p14="http://schemas.microsoft.com/office/powerpoint/2010/main" val="1659376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107" y="2233399"/>
            <a:ext cx="7435487" cy="2852737"/>
          </a:xfrm>
        </p:spPr>
        <p:txBody>
          <a:bodyPr>
            <a:normAutofit fontScale="90000"/>
          </a:bodyPr>
          <a:lstStyle/>
          <a:p>
            <a:pPr algn="ctr"/>
            <a:r>
              <a:rPr lang="fi-FI" dirty="0" err="1" smtClean="0"/>
              <a:t>Principles</a:t>
            </a:r>
            <a:r>
              <a:rPr lang="fi-FI" dirty="0" smtClean="0"/>
              <a:t> of </a:t>
            </a:r>
            <a:br>
              <a:rPr lang="fi-FI" dirty="0" smtClean="0"/>
            </a:br>
            <a:r>
              <a:rPr lang="fi-FI" dirty="0" err="1"/>
              <a:t>c</a:t>
            </a:r>
            <a:r>
              <a:rPr lang="fi-FI" dirty="0" err="1" smtClean="0"/>
              <a:t>ircular</a:t>
            </a:r>
            <a:r>
              <a:rPr lang="fi-FI" dirty="0" smtClean="0"/>
              <a:t> </a:t>
            </a:r>
            <a:r>
              <a:rPr lang="fi-FI" dirty="0" err="1" smtClean="0"/>
              <a:t>product</a:t>
            </a:r>
            <a:r>
              <a:rPr lang="fi-FI" dirty="0"/>
              <a:t> </a:t>
            </a:r>
            <a:r>
              <a:rPr lang="fi-FI" dirty="0" smtClean="0"/>
              <a:t>design</a:t>
            </a:r>
            <a:br>
              <a:rPr lang="fi-FI" dirty="0" smtClean="0"/>
            </a:br>
            <a:endParaRPr lang="fi-FI" dirty="0"/>
          </a:p>
        </p:txBody>
      </p:sp>
    </p:spTree>
    <p:extLst>
      <p:ext uri="{BB962C8B-B14F-4D97-AF65-F5344CB8AC3E}">
        <p14:creationId xmlns:p14="http://schemas.microsoft.com/office/powerpoint/2010/main" val="4083385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184" y="154364"/>
            <a:ext cx="10515600" cy="1325563"/>
          </a:xfrm>
        </p:spPr>
        <p:txBody>
          <a:bodyPr>
            <a:noAutofit/>
          </a:bodyPr>
          <a:lstStyle/>
          <a:p>
            <a:r>
              <a:rPr lang="en-US" sz="3600" dirty="0" smtClean="0"/>
              <a:t>Guidebook: Circular </a:t>
            </a:r>
            <a:r>
              <a:rPr lang="en-US" sz="3600" dirty="0"/>
              <a:t>Economy Business Models </a:t>
            </a:r>
            <a:r>
              <a:rPr lang="en-US" sz="3600" dirty="0" smtClean="0"/>
              <a:t/>
            </a:r>
            <a:br>
              <a:rPr lang="en-US" sz="3600" dirty="0" smtClean="0"/>
            </a:br>
            <a:r>
              <a:rPr lang="en-US" sz="3600" dirty="0" smtClean="0"/>
              <a:t>for </a:t>
            </a:r>
            <a:r>
              <a:rPr lang="en-US" sz="3600" dirty="0"/>
              <a:t>the Manufacturing </a:t>
            </a:r>
            <a:r>
              <a:rPr lang="en-US" sz="3600" dirty="0" smtClean="0"/>
              <a:t>industry</a:t>
            </a:r>
            <a:endParaRPr lang="en-US" sz="3600" dirty="0"/>
          </a:p>
        </p:txBody>
      </p:sp>
      <p:sp>
        <p:nvSpPr>
          <p:cNvPr id="3" name="Content Placeholder 2"/>
          <p:cNvSpPr>
            <a:spLocks noGrp="1"/>
          </p:cNvSpPr>
          <p:nvPr>
            <p:ph idx="1"/>
          </p:nvPr>
        </p:nvSpPr>
        <p:spPr>
          <a:xfrm>
            <a:off x="968371" y="1479927"/>
            <a:ext cx="8722040" cy="4161289"/>
          </a:xfrm>
        </p:spPr>
        <p:txBody>
          <a:bodyPr>
            <a:normAutofit/>
          </a:bodyPr>
          <a:lstStyle/>
          <a:p>
            <a:pPr>
              <a:buFontTx/>
              <a:buChar char="-"/>
            </a:pPr>
            <a:r>
              <a:rPr lang="en-US" sz="2400" dirty="0" smtClean="0"/>
              <a:t>The guidebook </a:t>
            </a:r>
            <a:r>
              <a:rPr lang="en-US" sz="2400" dirty="0"/>
              <a:t>Circular Economy Business Models for the Manufacturing </a:t>
            </a:r>
            <a:r>
              <a:rPr lang="en-US" sz="2400" dirty="0" smtClean="0"/>
              <a:t>industry - Circular </a:t>
            </a:r>
            <a:r>
              <a:rPr lang="en-US" sz="2400" dirty="0"/>
              <a:t>Economy Playbook </a:t>
            </a:r>
            <a:r>
              <a:rPr lang="en-US" sz="2400" dirty="0" smtClean="0"/>
              <a:t>for Finnish SMEs provides information about circular product design :</a:t>
            </a:r>
          </a:p>
          <a:p>
            <a:pPr marL="0" indent="0">
              <a:buNone/>
            </a:pPr>
            <a:r>
              <a:rPr lang="en-US" sz="2400" dirty="0" smtClean="0"/>
              <a:t> </a:t>
            </a:r>
            <a:endParaRPr lang="en-US" sz="2400" u="sng" dirty="0" smtClean="0"/>
          </a:p>
          <a:p>
            <a:pPr marL="514350" indent="-514350">
              <a:buAutoNum type="arabicPeriod"/>
            </a:pPr>
            <a:r>
              <a:rPr lang="en-US" sz="2400" b="1" dirty="0" smtClean="0"/>
              <a:t>Customer focus </a:t>
            </a:r>
            <a:r>
              <a:rPr lang="en-US" sz="2400" dirty="0" smtClean="0"/>
              <a:t>on the design :</a:t>
            </a:r>
            <a:endParaRPr lang="en-US" sz="2400" dirty="0"/>
          </a:p>
          <a:p>
            <a:pPr marL="0" indent="0">
              <a:buNone/>
            </a:pPr>
            <a:r>
              <a:rPr lang="en-US" sz="2400" dirty="0" smtClean="0"/>
              <a:t>	</a:t>
            </a:r>
            <a:r>
              <a:rPr lang="en-US" sz="2000" dirty="0" smtClean="0"/>
              <a:t>- Design solutions to deliver customer solutions pp. 35-40</a:t>
            </a:r>
          </a:p>
          <a:p>
            <a:pPr marL="0" indent="0">
              <a:buNone/>
            </a:pPr>
            <a:endParaRPr lang="en-US" sz="2400" dirty="0"/>
          </a:p>
          <a:p>
            <a:pPr marL="514350" indent="-514350">
              <a:buAutoNum type="arabicPeriod" startAt="2"/>
            </a:pPr>
            <a:r>
              <a:rPr lang="en-US" sz="2400" dirty="0" smtClean="0"/>
              <a:t>Guidelines for the </a:t>
            </a:r>
            <a:r>
              <a:rPr lang="en-US" sz="2400" b="1" dirty="0" smtClean="0"/>
              <a:t>circular product design </a:t>
            </a:r>
            <a:r>
              <a:rPr lang="en-US" sz="2400" dirty="0" smtClean="0"/>
              <a:t>: </a:t>
            </a:r>
          </a:p>
          <a:p>
            <a:pPr marL="0" indent="0">
              <a:buNone/>
            </a:pPr>
            <a:r>
              <a:rPr lang="en-US" sz="2400" dirty="0"/>
              <a:t>	</a:t>
            </a:r>
            <a:r>
              <a:rPr lang="en-US" sz="2000" dirty="0" smtClean="0"/>
              <a:t>-  Design products for circularity pp. 41-43</a:t>
            </a:r>
          </a:p>
          <a:p>
            <a:pPr marL="0" indent="0">
              <a:buNone/>
            </a:pPr>
            <a:endParaRPr lang="en-US" dirty="0" smtClean="0"/>
          </a:p>
          <a:p>
            <a:pPr marL="0" indent="0">
              <a:buNone/>
            </a:pPr>
            <a:endParaRPr lang="en-US" dirty="0"/>
          </a:p>
          <a:p>
            <a:pPr marL="514350" indent="-514350">
              <a:buAutoNum type="arabicPeriod"/>
            </a:pPr>
            <a:endParaRPr lang="en-US" dirty="0"/>
          </a:p>
          <a:p>
            <a:pPr marL="0" indent="0">
              <a:buNone/>
            </a:pPr>
            <a:endParaRPr lang="fi-FI" dirty="0"/>
          </a:p>
        </p:txBody>
      </p:sp>
      <p:sp>
        <p:nvSpPr>
          <p:cNvPr id="5" name="Rectangle 4"/>
          <p:cNvSpPr/>
          <p:nvPr/>
        </p:nvSpPr>
        <p:spPr>
          <a:xfrm>
            <a:off x="2287384" y="5870416"/>
            <a:ext cx="8575040" cy="830997"/>
          </a:xfrm>
          <a:prstGeom prst="rect">
            <a:avLst/>
          </a:prstGeom>
        </p:spPr>
        <p:txBody>
          <a:bodyPr wrap="square">
            <a:spAutoFit/>
          </a:bodyPr>
          <a:lstStyle/>
          <a:p>
            <a:r>
              <a:rPr lang="en-US" sz="1600" dirty="0" err="1"/>
              <a:t>Sitra</a:t>
            </a:r>
            <a:r>
              <a:rPr lang="en-US" sz="1600" dirty="0"/>
              <a:t>. Circular Economy Playbook for Manufacturing industry. Playbook for Finnish SMEs</a:t>
            </a:r>
          </a:p>
          <a:p>
            <a:r>
              <a:rPr lang="en-US" sz="1600" dirty="0"/>
              <a:t>https://teknologiateollisuus.fi/sites/default/files/inline-files/20180919_Circular%20Economy</a:t>
            </a:r>
          </a:p>
          <a:p>
            <a:r>
              <a:rPr lang="en-US" sz="1600" dirty="0"/>
              <a:t>%20Playbook%20for%20Manufacturing_v1%200.pdf</a:t>
            </a:r>
          </a:p>
        </p:txBody>
      </p:sp>
      <p:pic>
        <p:nvPicPr>
          <p:cNvPr id="4" name="Picture 3"/>
          <p:cNvPicPr>
            <a:picLocks noChangeAspect="1"/>
          </p:cNvPicPr>
          <p:nvPr/>
        </p:nvPicPr>
        <p:blipFill>
          <a:blip r:embed="rId3"/>
          <a:stretch>
            <a:fillRect/>
          </a:stretch>
        </p:blipFill>
        <p:spPr>
          <a:xfrm>
            <a:off x="9288966" y="897316"/>
            <a:ext cx="2773377" cy="3634081"/>
          </a:xfrm>
          <a:prstGeom prst="rect">
            <a:avLst/>
          </a:prstGeom>
        </p:spPr>
      </p:pic>
      <p:sp>
        <p:nvSpPr>
          <p:cNvPr id="7" name="Rectangle 6"/>
          <p:cNvSpPr/>
          <p:nvPr/>
        </p:nvSpPr>
        <p:spPr>
          <a:xfrm>
            <a:off x="9394121" y="4555487"/>
            <a:ext cx="2519954" cy="1200329"/>
          </a:xfrm>
          <a:prstGeom prst="rect">
            <a:avLst/>
          </a:prstGeom>
        </p:spPr>
        <p:txBody>
          <a:bodyPr wrap="square">
            <a:spAutoFit/>
          </a:bodyPr>
          <a:lstStyle/>
          <a:p>
            <a:r>
              <a:rPr lang="en-US" dirty="0"/>
              <a:t>Photo: </a:t>
            </a:r>
            <a:r>
              <a:rPr lang="en-US" dirty="0" err="1"/>
              <a:t>Biocomposite</a:t>
            </a:r>
            <a:endParaRPr lang="en-US" dirty="0"/>
          </a:p>
          <a:p>
            <a:r>
              <a:rPr lang="en-US" dirty="0" smtClean="0"/>
              <a:t>products </a:t>
            </a:r>
            <a:r>
              <a:rPr lang="en-US" dirty="0"/>
              <a:t>by </a:t>
            </a:r>
            <a:r>
              <a:rPr lang="en-US" dirty="0" err="1"/>
              <a:t>Stora</a:t>
            </a:r>
            <a:r>
              <a:rPr lang="en-US" dirty="0"/>
              <a:t> Enso</a:t>
            </a:r>
          </a:p>
          <a:p>
            <a:r>
              <a:rPr lang="en-US" dirty="0"/>
              <a:t>for daily use</a:t>
            </a:r>
          </a:p>
          <a:p>
            <a:r>
              <a:rPr lang="en-US" dirty="0" err="1"/>
              <a:t>Annemari</a:t>
            </a:r>
            <a:r>
              <a:rPr lang="en-US" dirty="0"/>
              <a:t> </a:t>
            </a:r>
            <a:r>
              <a:rPr lang="en-US" dirty="0" err="1"/>
              <a:t>Sinikorpi</a:t>
            </a:r>
            <a:r>
              <a:rPr lang="en-US" dirty="0"/>
              <a:t> JAMK</a:t>
            </a:r>
          </a:p>
        </p:txBody>
      </p:sp>
    </p:spTree>
    <p:extLst>
      <p:ext uri="{BB962C8B-B14F-4D97-AF65-F5344CB8AC3E}">
        <p14:creationId xmlns:p14="http://schemas.microsoft.com/office/powerpoint/2010/main" val="2477674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6171" y="135035"/>
            <a:ext cx="10515600" cy="1325563"/>
          </a:xfrm>
        </p:spPr>
        <p:txBody>
          <a:bodyPr>
            <a:normAutofit/>
          </a:bodyPr>
          <a:lstStyle/>
          <a:p>
            <a:r>
              <a:rPr lang="fi-FI" sz="3600" dirty="0" smtClean="0"/>
              <a:t>Three </a:t>
            </a:r>
            <a:r>
              <a:rPr lang="fi-FI" sz="3600" dirty="0" err="1" smtClean="0"/>
              <a:t>drivers</a:t>
            </a:r>
            <a:r>
              <a:rPr lang="fi-FI" sz="3600" dirty="0" smtClean="0"/>
              <a:t> of design in </a:t>
            </a:r>
            <a:r>
              <a:rPr lang="fi-FI" sz="3600" dirty="0" err="1" smtClean="0"/>
              <a:t>the</a:t>
            </a:r>
            <a:r>
              <a:rPr lang="fi-FI" sz="3600" dirty="0" smtClean="0"/>
              <a:t> </a:t>
            </a:r>
            <a:r>
              <a:rPr lang="fi-FI" sz="3600" dirty="0" err="1" smtClean="0"/>
              <a:t>Circular</a:t>
            </a:r>
            <a:r>
              <a:rPr lang="fi-FI" sz="3600" dirty="0" smtClean="0"/>
              <a:t> </a:t>
            </a:r>
            <a:r>
              <a:rPr lang="fi-FI" sz="3600" dirty="0" err="1" smtClean="0"/>
              <a:t>Economy</a:t>
            </a:r>
            <a:r>
              <a:rPr lang="fi-FI" sz="3600" dirty="0" smtClean="0"/>
              <a:t> </a:t>
            </a:r>
            <a:endParaRPr lang="fi-FI" sz="3600" dirty="0"/>
          </a:p>
        </p:txBody>
      </p:sp>
      <p:sp>
        <p:nvSpPr>
          <p:cNvPr id="3" name="Sisällön paikkamerkki 2"/>
          <p:cNvSpPr>
            <a:spLocks noGrp="1"/>
          </p:cNvSpPr>
          <p:nvPr>
            <p:ph idx="1"/>
          </p:nvPr>
        </p:nvSpPr>
        <p:spPr>
          <a:xfrm>
            <a:off x="1647348" y="1623158"/>
            <a:ext cx="5791200" cy="3853333"/>
          </a:xfrm>
        </p:spPr>
        <p:txBody>
          <a:bodyPr>
            <a:normAutofit/>
          </a:bodyPr>
          <a:lstStyle/>
          <a:p>
            <a:pPr marL="457200" indent="-457200">
              <a:buFont typeface="+mj-lt"/>
              <a:buAutoNum type="arabicPeriod"/>
            </a:pPr>
            <a:r>
              <a:rPr lang="fi-FI" sz="2400" b="1" dirty="0" err="1" smtClean="0">
                <a:solidFill>
                  <a:srgbClr val="009999"/>
                </a:solidFill>
              </a:rPr>
              <a:t>Customer-centricity</a:t>
            </a:r>
            <a:r>
              <a:rPr lang="fi-FI" sz="2400" b="1" dirty="0" smtClean="0">
                <a:solidFill>
                  <a:srgbClr val="339966"/>
                </a:solidFill>
              </a:rPr>
              <a:t>.</a:t>
            </a:r>
            <a:r>
              <a:rPr lang="fi-FI" sz="2400" b="1" dirty="0">
                <a:solidFill>
                  <a:srgbClr val="339966"/>
                </a:solidFill>
              </a:rPr>
              <a:t> </a:t>
            </a:r>
            <a:r>
              <a:rPr lang="fi-FI" sz="2400" dirty="0" err="1" smtClean="0"/>
              <a:t>The</a:t>
            </a:r>
            <a:r>
              <a:rPr lang="fi-FI" sz="2400" dirty="0" smtClean="0"/>
              <a:t> </a:t>
            </a:r>
            <a:r>
              <a:rPr lang="fi-FI" sz="2400" dirty="0" err="1" smtClean="0"/>
              <a:t>user</a:t>
            </a:r>
            <a:r>
              <a:rPr lang="fi-FI" sz="2400" dirty="0" smtClean="0"/>
              <a:t>/</a:t>
            </a:r>
            <a:r>
              <a:rPr lang="fi-FI" sz="2400" dirty="0" err="1" smtClean="0"/>
              <a:t>customer</a:t>
            </a:r>
            <a:r>
              <a:rPr lang="fi-FI" sz="2400" dirty="0" smtClean="0"/>
              <a:t> in </a:t>
            </a:r>
            <a:r>
              <a:rPr lang="fi-FI" sz="2400" dirty="0" err="1" smtClean="0"/>
              <a:t>the</a:t>
            </a:r>
            <a:r>
              <a:rPr lang="fi-FI" sz="2400" dirty="0" smtClean="0"/>
              <a:t> </a:t>
            </a:r>
            <a:r>
              <a:rPr lang="fi-FI" sz="2400" dirty="0" err="1" smtClean="0"/>
              <a:t>core</a:t>
            </a:r>
            <a:r>
              <a:rPr lang="fi-FI" sz="2400" dirty="0" smtClean="0"/>
              <a:t> of </a:t>
            </a:r>
            <a:r>
              <a:rPr lang="fi-FI" sz="2400" dirty="0" err="1" smtClean="0"/>
              <a:t>the</a:t>
            </a:r>
            <a:r>
              <a:rPr lang="fi-FI" sz="2400" dirty="0" smtClean="0"/>
              <a:t> design </a:t>
            </a:r>
          </a:p>
          <a:p>
            <a:pPr marL="457200" indent="-457200">
              <a:buFont typeface="+mj-lt"/>
              <a:buAutoNum type="arabicPeriod"/>
            </a:pPr>
            <a:endParaRPr lang="fi-FI" sz="2400" dirty="0" smtClean="0"/>
          </a:p>
          <a:p>
            <a:pPr marL="457200" indent="-457200">
              <a:buFont typeface="+mj-lt"/>
              <a:buAutoNum type="arabicPeriod"/>
            </a:pPr>
            <a:r>
              <a:rPr lang="fi-FI" sz="2400" b="1" dirty="0" err="1" smtClean="0">
                <a:solidFill>
                  <a:srgbClr val="009999"/>
                </a:solidFill>
              </a:rPr>
              <a:t>Sustainability</a:t>
            </a:r>
            <a:r>
              <a:rPr lang="fi-FI" sz="2400" b="1" dirty="0" smtClean="0">
                <a:solidFill>
                  <a:srgbClr val="009999"/>
                </a:solidFill>
              </a:rPr>
              <a:t>. </a:t>
            </a:r>
            <a:r>
              <a:rPr lang="fi-FI" sz="2400" dirty="0" err="1" smtClean="0"/>
              <a:t>Sustainable</a:t>
            </a:r>
            <a:r>
              <a:rPr lang="fi-FI" sz="2400" dirty="0" smtClean="0"/>
              <a:t> </a:t>
            </a:r>
            <a:r>
              <a:rPr lang="fi-FI" sz="2400" dirty="0" err="1" smtClean="0"/>
              <a:t>solutions</a:t>
            </a:r>
            <a:r>
              <a:rPr lang="fi-FI" sz="2400" dirty="0" smtClean="0"/>
              <a:t> and </a:t>
            </a:r>
            <a:r>
              <a:rPr lang="fi-FI" sz="2400" dirty="0" err="1" smtClean="0"/>
              <a:t>sustainable</a:t>
            </a:r>
            <a:r>
              <a:rPr lang="fi-FI" sz="2400" dirty="0" smtClean="0"/>
              <a:t> </a:t>
            </a:r>
            <a:r>
              <a:rPr lang="fi-FI" sz="2400" dirty="0" err="1" smtClean="0"/>
              <a:t>utilisation</a:t>
            </a:r>
            <a:r>
              <a:rPr lang="fi-FI" sz="2400" dirty="0" smtClean="0"/>
              <a:t> of </a:t>
            </a:r>
            <a:r>
              <a:rPr lang="fi-FI" sz="2400" dirty="0" err="1" smtClean="0"/>
              <a:t>materials</a:t>
            </a:r>
            <a:r>
              <a:rPr lang="fi-FI" sz="2400" dirty="0" smtClean="0"/>
              <a:t> </a:t>
            </a:r>
          </a:p>
          <a:p>
            <a:pPr marL="457200" indent="-457200">
              <a:buFont typeface="+mj-lt"/>
              <a:buAutoNum type="arabicPeriod"/>
            </a:pPr>
            <a:endParaRPr lang="fi-FI" sz="2400" dirty="0" smtClean="0"/>
          </a:p>
          <a:p>
            <a:pPr marL="457200" indent="-457200">
              <a:buFont typeface="+mj-lt"/>
              <a:buAutoNum type="arabicPeriod"/>
            </a:pPr>
            <a:r>
              <a:rPr lang="fi-FI" sz="2400" b="1" dirty="0" smtClean="0">
                <a:solidFill>
                  <a:srgbClr val="009999"/>
                </a:solidFill>
              </a:rPr>
              <a:t>Technology. </a:t>
            </a:r>
            <a:r>
              <a:rPr lang="fi-FI" sz="2400" dirty="0" err="1" smtClean="0"/>
              <a:t>With</a:t>
            </a:r>
            <a:r>
              <a:rPr lang="fi-FI" sz="2400" dirty="0" smtClean="0"/>
              <a:t> </a:t>
            </a:r>
            <a:r>
              <a:rPr lang="fi-FI" sz="2400" dirty="0" err="1" smtClean="0"/>
              <a:t>the</a:t>
            </a:r>
            <a:r>
              <a:rPr lang="fi-FI" sz="2400" dirty="0" smtClean="0"/>
              <a:t> </a:t>
            </a:r>
            <a:r>
              <a:rPr lang="fi-FI" sz="2400" dirty="0" err="1" smtClean="0"/>
              <a:t>new</a:t>
            </a:r>
            <a:r>
              <a:rPr lang="fi-FI" sz="2400" dirty="0" smtClean="0"/>
              <a:t> </a:t>
            </a:r>
            <a:r>
              <a:rPr lang="fi-FI" sz="2400" dirty="0" err="1" smtClean="0"/>
              <a:t>technology</a:t>
            </a:r>
            <a:r>
              <a:rPr lang="fi-FI" sz="2400" dirty="0" smtClean="0"/>
              <a:t> it is </a:t>
            </a:r>
            <a:r>
              <a:rPr lang="fi-FI" sz="2400" dirty="0" err="1" smtClean="0"/>
              <a:t>easier</a:t>
            </a:r>
            <a:r>
              <a:rPr lang="fi-FI" sz="2400" dirty="0" smtClean="0"/>
              <a:t> to </a:t>
            </a:r>
            <a:r>
              <a:rPr lang="fi-FI" sz="2400" dirty="0" err="1" smtClean="0"/>
              <a:t>respond</a:t>
            </a:r>
            <a:r>
              <a:rPr lang="fi-FI" sz="2400" dirty="0" smtClean="0"/>
              <a:t> to </a:t>
            </a:r>
            <a:r>
              <a:rPr lang="fi-FI" sz="2400" dirty="0" err="1" smtClean="0"/>
              <a:t>new</a:t>
            </a:r>
            <a:r>
              <a:rPr lang="fi-FI" sz="2400" dirty="0" smtClean="0"/>
              <a:t>  </a:t>
            </a:r>
            <a:r>
              <a:rPr lang="fi-FI" sz="2400" dirty="0" err="1" smtClean="0"/>
              <a:t>reguirements</a:t>
            </a:r>
            <a:r>
              <a:rPr lang="fi-FI" sz="2400" dirty="0" smtClean="0"/>
              <a:t> </a:t>
            </a:r>
          </a:p>
        </p:txBody>
      </p:sp>
      <p:sp>
        <p:nvSpPr>
          <p:cNvPr id="4" name="TextBox 3"/>
          <p:cNvSpPr txBox="1"/>
          <p:nvPr/>
        </p:nvSpPr>
        <p:spPr>
          <a:xfrm>
            <a:off x="2611120" y="6258560"/>
            <a:ext cx="6289040" cy="304800"/>
          </a:xfrm>
          <a:prstGeom prst="rect">
            <a:avLst/>
          </a:prstGeom>
          <a:noFill/>
        </p:spPr>
        <p:txBody>
          <a:bodyPr wrap="square" rtlCol="0">
            <a:spAutoFit/>
          </a:bodyPr>
          <a:lstStyle/>
          <a:p>
            <a:endParaRPr lang="fi-FI" dirty="0"/>
          </a:p>
        </p:txBody>
      </p:sp>
      <p:sp>
        <p:nvSpPr>
          <p:cNvPr id="5" name="Rectangle 4"/>
          <p:cNvSpPr/>
          <p:nvPr/>
        </p:nvSpPr>
        <p:spPr>
          <a:xfrm>
            <a:off x="2387600" y="5640030"/>
            <a:ext cx="9204960" cy="923330"/>
          </a:xfrm>
          <a:prstGeom prst="rect">
            <a:avLst/>
          </a:prstGeom>
        </p:spPr>
        <p:txBody>
          <a:bodyPr wrap="square">
            <a:spAutoFit/>
          </a:bodyPr>
          <a:lstStyle/>
          <a:p>
            <a:r>
              <a:rPr lang="en-US" dirty="0"/>
              <a:t>Source: </a:t>
            </a:r>
            <a:r>
              <a:rPr lang="en-US" dirty="0" err="1"/>
              <a:t>Sitra</a:t>
            </a:r>
            <a:r>
              <a:rPr lang="en-US" dirty="0"/>
              <a:t> Circular Economy business models for the manufacturing industry, </a:t>
            </a:r>
            <a:r>
              <a:rPr lang="en-US" dirty="0" smtClean="0"/>
              <a:t>12</a:t>
            </a:r>
            <a:endParaRPr lang="fi-FI" dirty="0" smtClean="0"/>
          </a:p>
          <a:p>
            <a:r>
              <a:rPr lang="fi-FI" dirty="0" smtClean="0"/>
              <a:t>https</a:t>
            </a:r>
            <a:r>
              <a:rPr lang="fi-FI" dirty="0"/>
              <a:t>://teknologiateollisuus.fi/sites/default/files/inline-files/20180919_Circular%20Economy%20Playbook%20for%20Manufacturing_v1%200.pdf</a:t>
            </a:r>
          </a:p>
        </p:txBody>
      </p:sp>
      <p:pic>
        <p:nvPicPr>
          <p:cNvPr id="6" name="Picture 5"/>
          <p:cNvPicPr>
            <a:picLocks noChangeAspect="1"/>
          </p:cNvPicPr>
          <p:nvPr/>
        </p:nvPicPr>
        <p:blipFill>
          <a:blip r:embed="rId2"/>
          <a:stretch>
            <a:fillRect/>
          </a:stretch>
        </p:blipFill>
        <p:spPr>
          <a:xfrm>
            <a:off x="9113308" y="1109702"/>
            <a:ext cx="2338463" cy="3102449"/>
          </a:xfrm>
          <a:prstGeom prst="rect">
            <a:avLst/>
          </a:prstGeom>
        </p:spPr>
      </p:pic>
      <p:sp>
        <p:nvSpPr>
          <p:cNvPr id="8" name="TextBox 7"/>
          <p:cNvSpPr txBox="1"/>
          <p:nvPr/>
        </p:nvSpPr>
        <p:spPr>
          <a:xfrm>
            <a:off x="9003088" y="4276162"/>
            <a:ext cx="2820317" cy="1200329"/>
          </a:xfrm>
          <a:prstGeom prst="rect">
            <a:avLst/>
          </a:prstGeom>
          <a:noFill/>
        </p:spPr>
        <p:txBody>
          <a:bodyPr wrap="square" rtlCol="0">
            <a:spAutoFit/>
          </a:bodyPr>
          <a:lstStyle/>
          <a:p>
            <a:r>
              <a:rPr lang="fi-FI" dirty="0"/>
              <a:t>Photo: </a:t>
            </a:r>
            <a:r>
              <a:rPr lang="fi-FI" dirty="0" err="1" smtClean="0"/>
              <a:t>Biocomposite</a:t>
            </a:r>
            <a:endParaRPr lang="fi-FI" dirty="0" smtClean="0"/>
          </a:p>
          <a:p>
            <a:r>
              <a:rPr lang="fi-FI" dirty="0" err="1"/>
              <a:t>p</a:t>
            </a:r>
            <a:r>
              <a:rPr lang="fi-FI" dirty="0" err="1" smtClean="0"/>
              <a:t>roduct</a:t>
            </a:r>
            <a:r>
              <a:rPr lang="fi-FI" dirty="0" smtClean="0"/>
              <a:t> </a:t>
            </a:r>
            <a:r>
              <a:rPr lang="fi-FI" dirty="0" err="1" smtClean="0"/>
              <a:t>by</a:t>
            </a:r>
            <a:r>
              <a:rPr lang="fi-FI" dirty="0" smtClean="0"/>
              <a:t> Stora Enso</a:t>
            </a:r>
          </a:p>
          <a:p>
            <a:r>
              <a:rPr lang="fi-FI" dirty="0" smtClean="0"/>
              <a:t>for </a:t>
            </a:r>
            <a:r>
              <a:rPr lang="fi-FI" dirty="0" err="1" smtClean="0"/>
              <a:t>daily</a:t>
            </a:r>
            <a:r>
              <a:rPr lang="fi-FI" dirty="0" smtClean="0"/>
              <a:t> </a:t>
            </a:r>
            <a:r>
              <a:rPr lang="fi-FI" dirty="0" err="1" smtClean="0"/>
              <a:t>use</a:t>
            </a:r>
            <a:endParaRPr lang="fi-FI" dirty="0"/>
          </a:p>
          <a:p>
            <a:r>
              <a:rPr lang="fi-FI" dirty="0" smtClean="0"/>
              <a:t>Annemari </a:t>
            </a:r>
            <a:r>
              <a:rPr lang="fi-FI" dirty="0"/>
              <a:t>Sinikorpi JAMK</a:t>
            </a:r>
          </a:p>
        </p:txBody>
      </p:sp>
    </p:spTree>
    <p:extLst>
      <p:ext uri="{BB962C8B-B14F-4D97-AF65-F5344CB8AC3E}">
        <p14:creationId xmlns:p14="http://schemas.microsoft.com/office/powerpoint/2010/main" val="3862280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080" y="210821"/>
            <a:ext cx="7960360" cy="782955"/>
          </a:xfrm>
        </p:spPr>
        <p:txBody>
          <a:bodyPr>
            <a:normAutofit/>
          </a:bodyPr>
          <a:lstStyle/>
          <a:p>
            <a:r>
              <a:rPr lang="fi-FI" sz="3600" dirty="0" smtClean="0"/>
              <a:t>Life </a:t>
            </a:r>
            <a:r>
              <a:rPr lang="fi-FI" sz="3600" dirty="0" err="1" smtClean="0"/>
              <a:t>cycle</a:t>
            </a:r>
            <a:r>
              <a:rPr lang="fi-FI" sz="3600" dirty="0" smtClean="0"/>
              <a:t> </a:t>
            </a:r>
            <a:r>
              <a:rPr lang="fi-FI" sz="3600" dirty="0" err="1" smtClean="0"/>
              <a:t>thinking</a:t>
            </a:r>
            <a:r>
              <a:rPr lang="fi-FI" sz="3600" dirty="0" smtClean="0"/>
              <a:t> in design</a:t>
            </a:r>
            <a:endParaRPr lang="fi-FI" sz="3600" dirty="0"/>
          </a:p>
        </p:txBody>
      </p:sp>
      <p:sp>
        <p:nvSpPr>
          <p:cNvPr id="3" name="Content Placeholder 2"/>
          <p:cNvSpPr>
            <a:spLocks noGrp="1"/>
          </p:cNvSpPr>
          <p:nvPr>
            <p:ph idx="1"/>
          </p:nvPr>
        </p:nvSpPr>
        <p:spPr>
          <a:xfrm>
            <a:off x="1112520" y="1144905"/>
            <a:ext cx="10515600" cy="4443095"/>
          </a:xfrm>
        </p:spPr>
        <p:txBody>
          <a:bodyPr>
            <a:normAutofit fontScale="92500" lnSpcReduction="20000"/>
          </a:bodyPr>
          <a:lstStyle/>
          <a:p>
            <a:r>
              <a:rPr lang="en-US" sz="2400" b="1" dirty="0">
                <a:solidFill>
                  <a:schemeClr val="accent6">
                    <a:lumMod val="75000"/>
                  </a:schemeClr>
                </a:solidFill>
              </a:rPr>
              <a:t>Life cycle thinking </a:t>
            </a:r>
            <a:r>
              <a:rPr lang="en-US" sz="2400" dirty="0"/>
              <a:t>means </a:t>
            </a:r>
            <a:r>
              <a:rPr lang="en-US" sz="2400" dirty="0" err="1"/>
              <a:t>minimising</a:t>
            </a:r>
            <a:r>
              <a:rPr lang="en-US" sz="2400" dirty="0"/>
              <a:t> environmental impacts along the </a:t>
            </a:r>
            <a:r>
              <a:rPr lang="en-US" sz="2400" u="sng" dirty="0"/>
              <a:t>whole life cycle </a:t>
            </a:r>
            <a:r>
              <a:rPr lang="en-US" sz="2400" dirty="0"/>
              <a:t>and comparing alternatives against each other are key for sustainable product design. </a:t>
            </a:r>
            <a:endParaRPr lang="en-US" sz="2400" dirty="0" smtClean="0"/>
          </a:p>
          <a:p>
            <a:r>
              <a:rPr lang="en-US" sz="2400" dirty="0" smtClean="0"/>
              <a:t>Consider </a:t>
            </a:r>
            <a:r>
              <a:rPr lang="en-US" sz="2400" dirty="0"/>
              <a:t>the whole life cycle in the design process from production to use phase to </a:t>
            </a:r>
            <a:r>
              <a:rPr lang="en-US" sz="2400" dirty="0" smtClean="0"/>
              <a:t>end-of-life, because </a:t>
            </a:r>
            <a:r>
              <a:rPr lang="en-US" sz="2400" dirty="0"/>
              <a:t>more than 80% of the environmental impact of a product is determined at the design stage.</a:t>
            </a:r>
          </a:p>
          <a:p>
            <a:endParaRPr lang="en-US" sz="2400" b="1" dirty="0" smtClean="0">
              <a:solidFill>
                <a:schemeClr val="accent6">
                  <a:lumMod val="75000"/>
                </a:schemeClr>
              </a:solidFill>
            </a:endParaRPr>
          </a:p>
          <a:p>
            <a:r>
              <a:rPr lang="en-US" sz="2400" b="1" dirty="0" smtClean="0">
                <a:solidFill>
                  <a:schemeClr val="accent6">
                    <a:lumMod val="75000"/>
                  </a:schemeClr>
                </a:solidFill>
              </a:rPr>
              <a:t>Life </a:t>
            </a:r>
            <a:r>
              <a:rPr lang="en-US" sz="2400" b="1" dirty="0">
                <a:solidFill>
                  <a:schemeClr val="accent6">
                    <a:lumMod val="75000"/>
                  </a:schemeClr>
                </a:solidFill>
              </a:rPr>
              <a:t>cycle assessment (LCA) </a:t>
            </a:r>
            <a:r>
              <a:rPr lang="en-US" sz="2400" dirty="0"/>
              <a:t>is a method </a:t>
            </a:r>
            <a:r>
              <a:rPr lang="en-US" sz="2400" dirty="0" smtClean="0"/>
              <a:t>allows assessing </a:t>
            </a:r>
            <a:r>
              <a:rPr lang="en-US" sz="2400" dirty="0"/>
              <a:t>products and services, and the process itself is described trough ISO 14040 and 14044. After defining the scope and boundaries of the analysis, the inventory and impact of products can be modelled. For this, data from environmental databases is available (e.g. resource depletion, CO2 </a:t>
            </a:r>
            <a:r>
              <a:rPr lang="en-US" sz="2400" dirty="0" smtClean="0"/>
              <a:t>emissions)</a:t>
            </a:r>
          </a:p>
          <a:p>
            <a:endParaRPr lang="en-US" sz="2400" dirty="0" smtClean="0"/>
          </a:p>
          <a:p>
            <a:r>
              <a:rPr lang="en-US" sz="2400" b="1" dirty="0" smtClean="0">
                <a:solidFill>
                  <a:schemeClr val="accent6">
                    <a:lumMod val="75000"/>
                  </a:schemeClr>
                </a:solidFill>
              </a:rPr>
              <a:t>Example metrics:</a:t>
            </a:r>
          </a:p>
          <a:p>
            <a:pPr lvl="1"/>
            <a:r>
              <a:rPr lang="en-US" sz="2000" dirty="0"/>
              <a:t>% of  renewable, recycled or reused material in </a:t>
            </a:r>
            <a:r>
              <a:rPr lang="en-US" sz="2000" dirty="0" smtClean="0"/>
              <a:t>product</a:t>
            </a:r>
          </a:p>
          <a:p>
            <a:pPr lvl="1"/>
            <a:r>
              <a:rPr lang="en-US" sz="2000" dirty="0" smtClean="0"/>
              <a:t># </a:t>
            </a:r>
            <a:r>
              <a:rPr lang="en-US" sz="2000" dirty="0"/>
              <a:t>of different components in product design</a:t>
            </a:r>
            <a:endParaRPr lang="fi-FI" sz="2000" dirty="0"/>
          </a:p>
        </p:txBody>
      </p:sp>
      <p:sp>
        <p:nvSpPr>
          <p:cNvPr id="5" name="TextBox 4"/>
          <p:cNvSpPr txBox="1"/>
          <p:nvPr/>
        </p:nvSpPr>
        <p:spPr>
          <a:xfrm flipH="1">
            <a:off x="2057398" y="5796731"/>
            <a:ext cx="9687561" cy="923330"/>
          </a:xfrm>
          <a:prstGeom prst="rect">
            <a:avLst/>
          </a:prstGeom>
          <a:noFill/>
        </p:spPr>
        <p:txBody>
          <a:bodyPr wrap="square" rtlCol="0">
            <a:spAutoFit/>
          </a:bodyPr>
          <a:lstStyle/>
          <a:p>
            <a:r>
              <a:rPr lang="en-US" dirty="0" err="1"/>
              <a:t>Sitra</a:t>
            </a:r>
            <a:r>
              <a:rPr lang="en-US" dirty="0"/>
              <a:t>. Circular Economy Playbook for Manufacturing industry. Playbook for Finnish </a:t>
            </a:r>
            <a:r>
              <a:rPr lang="en-US" dirty="0" smtClean="0"/>
              <a:t>SMEs, 41.</a:t>
            </a:r>
            <a:endParaRPr lang="en-US" dirty="0"/>
          </a:p>
          <a:p>
            <a:r>
              <a:rPr lang="en-US" dirty="0"/>
              <a:t>https://teknologiateollisuus.fi/sites/default/files/inline-files/20180919_Circular%20Economy</a:t>
            </a:r>
          </a:p>
          <a:p>
            <a:r>
              <a:rPr lang="en-US" dirty="0"/>
              <a:t>%20Playbook%20for%20Manufacturing_v1%200.pdf</a:t>
            </a:r>
          </a:p>
        </p:txBody>
      </p:sp>
    </p:spTree>
    <p:extLst>
      <p:ext uri="{BB962C8B-B14F-4D97-AF65-F5344CB8AC3E}">
        <p14:creationId xmlns:p14="http://schemas.microsoft.com/office/powerpoint/2010/main" val="3184471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0"/>
            <a:ext cx="10515600" cy="1325563"/>
          </a:xfrm>
        </p:spPr>
        <p:txBody>
          <a:bodyPr>
            <a:normAutofit/>
          </a:bodyPr>
          <a:lstStyle/>
          <a:p>
            <a:r>
              <a:rPr lang="fi-FI" sz="3600" dirty="0" smtClean="0"/>
              <a:t>Design products for </a:t>
            </a:r>
            <a:r>
              <a:rPr lang="fi-FI" sz="3600" dirty="0" err="1" smtClean="0"/>
              <a:t>circularity</a:t>
            </a:r>
            <a:endParaRPr lang="fi-FI" sz="3600" dirty="0"/>
          </a:p>
        </p:txBody>
      </p:sp>
      <p:sp>
        <p:nvSpPr>
          <p:cNvPr id="3" name="Content Placeholder 2"/>
          <p:cNvSpPr>
            <a:spLocks noGrp="1"/>
          </p:cNvSpPr>
          <p:nvPr>
            <p:ph idx="1"/>
          </p:nvPr>
        </p:nvSpPr>
        <p:spPr>
          <a:xfrm>
            <a:off x="464172" y="1106364"/>
            <a:ext cx="11221720" cy="4161289"/>
          </a:xfrm>
        </p:spPr>
        <p:txBody>
          <a:bodyPr>
            <a:normAutofit fontScale="92500" lnSpcReduction="20000"/>
          </a:bodyPr>
          <a:lstStyle/>
          <a:p>
            <a:r>
              <a:rPr lang="en-US" sz="2400" dirty="0" smtClean="0"/>
              <a:t>Design products for </a:t>
            </a:r>
            <a:r>
              <a:rPr lang="en-US" sz="2400" b="1" dirty="0" smtClean="0">
                <a:solidFill>
                  <a:schemeClr val="accent6">
                    <a:lumMod val="75000"/>
                  </a:schemeClr>
                </a:solidFill>
              </a:rPr>
              <a:t>long life cycles </a:t>
            </a:r>
            <a:r>
              <a:rPr lang="en-US" sz="2400" dirty="0" smtClean="0"/>
              <a:t>and </a:t>
            </a:r>
            <a:r>
              <a:rPr lang="en-US" sz="2400" b="1" dirty="0" smtClean="0">
                <a:solidFill>
                  <a:schemeClr val="accent6">
                    <a:lumMod val="75000"/>
                  </a:schemeClr>
                </a:solidFill>
              </a:rPr>
              <a:t>sustainable material use</a:t>
            </a:r>
          </a:p>
          <a:p>
            <a:pPr marL="0" indent="0">
              <a:buNone/>
            </a:pPr>
            <a:r>
              <a:rPr lang="en-US" sz="2400" dirty="0" smtClean="0"/>
              <a:t>	• Understand the environmental impact throughout product life cycle</a:t>
            </a:r>
          </a:p>
          <a:p>
            <a:pPr marL="0" indent="0">
              <a:buNone/>
            </a:pPr>
            <a:r>
              <a:rPr lang="en-US" sz="2400" dirty="0" smtClean="0"/>
              <a:t>	• Design products that are durable, easy to repair and upgrade, </a:t>
            </a:r>
          </a:p>
          <a:p>
            <a:pPr marL="0" indent="0">
              <a:buNone/>
            </a:pPr>
            <a:r>
              <a:rPr lang="en-US" sz="2400" dirty="0" smtClean="0"/>
              <a:t>	  and use materials sustainably</a:t>
            </a:r>
          </a:p>
          <a:p>
            <a:r>
              <a:rPr lang="en-US" sz="2400" dirty="0" smtClean="0"/>
              <a:t>Follow </a:t>
            </a:r>
            <a:r>
              <a:rPr lang="en-US" sz="2400" b="1" dirty="0" smtClean="0">
                <a:solidFill>
                  <a:schemeClr val="accent6">
                    <a:lumMod val="75000"/>
                  </a:schemeClr>
                </a:solidFill>
              </a:rPr>
              <a:t>circular design principles </a:t>
            </a:r>
            <a:r>
              <a:rPr lang="en-US" sz="2400" dirty="0" smtClean="0"/>
              <a:t>in product design</a:t>
            </a:r>
          </a:p>
          <a:p>
            <a:pPr marL="0" indent="0">
              <a:buNone/>
            </a:pPr>
            <a:r>
              <a:rPr lang="en-US" sz="2400" dirty="0" smtClean="0"/>
              <a:t>	• Perform life cycle assessment (LCA) to understand </a:t>
            </a:r>
          </a:p>
          <a:p>
            <a:pPr marL="0" indent="0">
              <a:buNone/>
            </a:pPr>
            <a:r>
              <a:rPr lang="en-US" sz="2400" dirty="0" smtClean="0"/>
              <a:t>                and avoid environmental impact in design</a:t>
            </a:r>
          </a:p>
          <a:p>
            <a:pPr marL="0" indent="0">
              <a:buNone/>
            </a:pPr>
            <a:r>
              <a:rPr lang="en-US" sz="2400" dirty="0" smtClean="0"/>
              <a:t>	• Use environmental databases and tools to model </a:t>
            </a:r>
          </a:p>
          <a:p>
            <a:pPr marL="0" indent="0">
              <a:buNone/>
            </a:pPr>
            <a:r>
              <a:rPr lang="en-US" sz="2400" dirty="0" smtClean="0"/>
              <a:t>                 environmental impact of products</a:t>
            </a:r>
          </a:p>
          <a:p>
            <a:pPr marL="0" indent="0">
              <a:buNone/>
            </a:pPr>
            <a:r>
              <a:rPr lang="en-US" sz="2400" dirty="0" smtClean="0"/>
              <a:t>               • Develop product passports to give guidance </a:t>
            </a:r>
          </a:p>
          <a:p>
            <a:pPr marL="0" indent="0">
              <a:buNone/>
            </a:pPr>
            <a:r>
              <a:rPr lang="en-US" sz="2400" dirty="0" smtClean="0"/>
              <a:t>                  on usage throughout product life cycle</a:t>
            </a:r>
          </a:p>
        </p:txBody>
      </p:sp>
      <p:sp>
        <p:nvSpPr>
          <p:cNvPr id="4" name="Rectangle 3"/>
          <p:cNvSpPr/>
          <p:nvPr/>
        </p:nvSpPr>
        <p:spPr>
          <a:xfrm>
            <a:off x="1963213" y="6004685"/>
            <a:ext cx="9880600" cy="738664"/>
          </a:xfrm>
          <a:prstGeom prst="rect">
            <a:avLst/>
          </a:prstGeom>
        </p:spPr>
        <p:txBody>
          <a:bodyPr wrap="square">
            <a:spAutoFit/>
          </a:bodyPr>
          <a:lstStyle/>
          <a:p>
            <a:r>
              <a:rPr lang="en-US" sz="1400" dirty="0" err="1"/>
              <a:t>Sitra</a:t>
            </a:r>
            <a:r>
              <a:rPr lang="en-US" sz="1400" dirty="0"/>
              <a:t>. Circular Economy Playbook for Manufacturing industry. Playbook for Finnish </a:t>
            </a:r>
            <a:r>
              <a:rPr lang="en-US" sz="1400" dirty="0" smtClean="0"/>
              <a:t>SMEs, 36.</a:t>
            </a:r>
            <a:endParaRPr lang="en-US" sz="1400" dirty="0"/>
          </a:p>
          <a:p>
            <a:r>
              <a:rPr lang="en-US" sz="1400" dirty="0"/>
              <a:t>https://teknologiateollisuus.fi/sites/default/files/inline-files/20180919_Circular%20Economy</a:t>
            </a:r>
          </a:p>
          <a:p>
            <a:r>
              <a:rPr lang="en-US" sz="1400" dirty="0"/>
              <a:t>%</a:t>
            </a:r>
            <a:r>
              <a:rPr lang="en-US" sz="1400" dirty="0" smtClean="0"/>
              <a:t>20Playbook%20for%20Manufacturing_v1%200.pdf; </a:t>
            </a:r>
            <a:r>
              <a:rPr lang="en-US" sz="1400" dirty="0" err="1" smtClean="0"/>
              <a:t>Ethica</a:t>
            </a:r>
            <a:endParaRPr lang="en-US" sz="1400" dirty="0"/>
          </a:p>
        </p:txBody>
      </p:sp>
      <p:pic>
        <p:nvPicPr>
          <p:cNvPr id="10" name="Picture 9"/>
          <p:cNvPicPr>
            <a:picLocks noChangeAspect="1"/>
          </p:cNvPicPr>
          <p:nvPr/>
        </p:nvPicPr>
        <p:blipFill>
          <a:blip r:embed="rId3"/>
          <a:stretch>
            <a:fillRect/>
          </a:stretch>
        </p:blipFill>
        <p:spPr>
          <a:xfrm>
            <a:off x="9010185" y="1880335"/>
            <a:ext cx="2762793" cy="2613349"/>
          </a:xfrm>
          <a:prstGeom prst="rect">
            <a:avLst/>
          </a:prstGeom>
        </p:spPr>
      </p:pic>
      <p:sp>
        <p:nvSpPr>
          <p:cNvPr id="12" name="Rectangle 11"/>
          <p:cNvSpPr/>
          <p:nvPr/>
        </p:nvSpPr>
        <p:spPr>
          <a:xfrm>
            <a:off x="9122705" y="4552664"/>
            <a:ext cx="2650273" cy="1754326"/>
          </a:xfrm>
          <a:prstGeom prst="rect">
            <a:avLst/>
          </a:prstGeom>
        </p:spPr>
        <p:txBody>
          <a:bodyPr wrap="square">
            <a:spAutoFit/>
          </a:bodyPr>
          <a:lstStyle/>
          <a:p>
            <a:r>
              <a:rPr lang="en-US" dirty="0"/>
              <a:t>Photo: </a:t>
            </a:r>
            <a:r>
              <a:rPr lang="en-US" dirty="0" err="1" smtClean="0"/>
              <a:t>Woodcast</a:t>
            </a:r>
            <a:r>
              <a:rPr lang="en-US" dirty="0" smtClean="0"/>
              <a:t> made from wood and </a:t>
            </a:r>
            <a:r>
              <a:rPr lang="en-US" dirty="0" err="1" smtClean="0"/>
              <a:t>biobased</a:t>
            </a:r>
            <a:r>
              <a:rPr lang="en-US" dirty="0" smtClean="0"/>
              <a:t> plastics, for plastering. </a:t>
            </a:r>
          </a:p>
          <a:p>
            <a:r>
              <a:rPr lang="en-US" dirty="0" smtClean="0"/>
              <a:t>Non-toxic, disposed as </a:t>
            </a:r>
            <a:r>
              <a:rPr lang="en-US" dirty="0" err="1" smtClean="0"/>
              <a:t>biowaste</a:t>
            </a:r>
            <a:r>
              <a:rPr lang="en-US" dirty="0" smtClean="0"/>
              <a:t> or energy</a:t>
            </a:r>
            <a:endParaRPr lang="en-US" dirty="0"/>
          </a:p>
          <a:p>
            <a:r>
              <a:rPr lang="en-US" dirty="0" err="1"/>
              <a:t>Annemari</a:t>
            </a:r>
            <a:r>
              <a:rPr lang="en-US" dirty="0"/>
              <a:t> </a:t>
            </a:r>
            <a:r>
              <a:rPr lang="en-US" dirty="0" err="1"/>
              <a:t>Sinikorpi</a:t>
            </a:r>
            <a:r>
              <a:rPr lang="en-US" dirty="0"/>
              <a:t> </a:t>
            </a:r>
            <a:r>
              <a:rPr lang="en-US" dirty="0" smtClean="0"/>
              <a:t>JAMK</a:t>
            </a:r>
          </a:p>
        </p:txBody>
      </p:sp>
    </p:spTree>
    <p:extLst>
      <p:ext uri="{BB962C8B-B14F-4D97-AF65-F5344CB8AC3E}">
        <p14:creationId xmlns:p14="http://schemas.microsoft.com/office/powerpoint/2010/main" val="1795244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10515600" cy="1325563"/>
          </a:xfrm>
        </p:spPr>
        <p:txBody>
          <a:bodyPr>
            <a:normAutofit/>
          </a:bodyPr>
          <a:lstStyle/>
          <a:p>
            <a:r>
              <a:rPr lang="fi-FI" sz="3600" dirty="0" err="1"/>
              <a:t>C</a:t>
            </a:r>
            <a:r>
              <a:rPr lang="fi-FI" sz="3600" dirty="0" err="1" smtClean="0"/>
              <a:t>ircular</a:t>
            </a:r>
            <a:r>
              <a:rPr lang="fi-FI" sz="3600" dirty="0" smtClean="0"/>
              <a:t> design </a:t>
            </a:r>
            <a:r>
              <a:rPr lang="fi-FI" sz="3600" dirty="0" err="1" smtClean="0"/>
              <a:t>criteria</a:t>
            </a:r>
            <a:endParaRPr lang="fi-FI" sz="3600" dirty="0"/>
          </a:p>
        </p:txBody>
      </p:sp>
      <p:sp>
        <p:nvSpPr>
          <p:cNvPr id="3" name="Content Placeholder 2"/>
          <p:cNvSpPr>
            <a:spLocks noGrp="1"/>
          </p:cNvSpPr>
          <p:nvPr>
            <p:ph idx="1"/>
          </p:nvPr>
        </p:nvSpPr>
        <p:spPr>
          <a:xfrm>
            <a:off x="694423" y="976186"/>
            <a:ext cx="10612120" cy="4412114"/>
          </a:xfrm>
        </p:spPr>
        <p:txBody>
          <a:bodyPr>
            <a:normAutofit/>
          </a:bodyPr>
          <a:lstStyle/>
          <a:p>
            <a:pPr marL="457200" indent="-457200">
              <a:buAutoNum type="arabicPeriod"/>
            </a:pPr>
            <a:endParaRPr lang="en-US" sz="2400" dirty="0" smtClean="0"/>
          </a:p>
          <a:p>
            <a:pPr marL="0" indent="0">
              <a:buNone/>
            </a:pPr>
            <a:r>
              <a:rPr lang="en-US" sz="2400" dirty="0" smtClean="0"/>
              <a:t>- Develop </a:t>
            </a:r>
            <a:r>
              <a:rPr lang="en-US" sz="2400" dirty="0"/>
              <a:t>and apply circular design criteria such as </a:t>
            </a:r>
            <a:r>
              <a:rPr lang="en-US" sz="2400" dirty="0" smtClean="0"/>
              <a:t>:</a:t>
            </a:r>
          </a:p>
          <a:p>
            <a:pPr marL="0" indent="0">
              <a:buNone/>
            </a:pPr>
            <a:endParaRPr lang="en-US" sz="2400" dirty="0" smtClean="0"/>
          </a:p>
          <a:p>
            <a:pPr marL="0" indent="0">
              <a:buNone/>
            </a:pPr>
            <a:r>
              <a:rPr lang="en-US" sz="2400" dirty="0" smtClean="0"/>
              <a:t>	• Design </a:t>
            </a:r>
            <a:r>
              <a:rPr lang="en-US" sz="2400" dirty="0"/>
              <a:t>for a longer life through </a:t>
            </a:r>
            <a:r>
              <a:rPr lang="en-US" sz="2400" dirty="0" smtClean="0"/>
              <a:t>upgrading,</a:t>
            </a:r>
          </a:p>
          <a:p>
            <a:pPr marL="0" indent="0">
              <a:buNone/>
            </a:pPr>
            <a:r>
              <a:rPr lang="en-US" sz="2400" dirty="0"/>
              <a:t> </a:t>
            </a:r>
            <a:r>
              <a:rPr lang="en-US" sz="2400" dirty="0" smtClean="0"/>
              <a:t>                reuse</a:t>
            </a:r>
            <a:r>
              <a:rPr lang="en-US" sz="2400" dirty="0"/>
              <a:t>, refurbishment </a:t>
            </a:r>
            <a:r>
              <a:rPr lang="en-US" sz="2400" dirty="0" smtClean="0"/>
              <a:t>and remanufacture</a:t>
            </a:r>
          </a:p>
          <a:p>
            <a:pPr marL="0" indent="0">
              <a:buNone/>
            </a:pPr>
            <a:r>
              <a:rPr lang="en-US" sz="2400" dirty="0" smtClean="0"/>
              <a:t>	• Design </a:t>
            </a:r>
            <a:r>
              <a:rPr lang="en-US" sz="2400" dirty="0"/>
              <a:t>based on sustainable and minimal </a:t>
            </a:r>
            <a:r>
              <a:rPr lang="en-US" sz="2400" dirty="0" smtClean="0"/>
              <a:t>resource</a:t>
            </a:r>
          </a:p>
          <a:p>
            <a:pPr marL="0" indent="0">
              <a:buNone/>
            </a:pPr>
            <a:r>
              <a:rPr lang="en-US" sz="2400" dirty="0"/>
              <a:t> </a:t>
            </a:r>
            <a:r>
              <a:rPr lang="en-US" sz="2400" dirty="0" smtClean="0"/>
              <a:t>               use </a:t>
            </a:r>
            <a:r>
              <a:rPr lang="en-US" sz="2400" dirty="0"/>
              <a:t>and enabling </a:t>
            </a:r>
            <a:r>
              <a:rPr lang="en-US" sz="2400" dirty="0" smtClean="0"/>
              <a:t>high-quality </a:t>
            </a:r>
            <a:r>
              <a:rPr lang="en-US" sz="2400" dirty="0"/>
              <a:t>recycling of materials </a:t>
            </a:r>
            <a:endParaRPr lang="en-US" sz="2400" dirty="0" smtClean="0"/>
          </a:p>
          <a:p>
            <a:pPr marL="0" indent="0">
              <a:buNone/>
            </a:pPr>
            <a:r>
              <a:rPr lang="en-US" sz="2400" dirty="0" smtClean="0"/>
              <a:t>	• Enabling </a:t>
            </a:r>
            <a:r>
              <a:rPr lang="en-US" sz="2400" dirty="0"/>
              <a:t>cleaner material cycles though substitution </a:t>
            </a:r>
            <a:endParaRPr lang="en-US" sz="2400" dirty="0" smtClean="0"/>
          </a:p>
          <a:p>
            <a:pPr marL="0" indent="0">
              <a:buNone/>
            </a:pPr>
            <a:r>
              <a:rPr lang="en-US" sz="2400" dirty="0"/>
              <a:t> </a:t>
            </a:r>
            <a:r>
              <a:rPr lang="en-US" sz="2400" dirty="0" smtClean="0"/>
              <a:t>               of hazardous substances </a:t>
            </a:r>
            <a:endParaRPr lang="fi-FI" sz="2400" dirty="0"/>
          </a:p>
        </p:txBody>
      </p:sp>
      <p:sp>
        <p:nvSpPr>
          <p:cNvPr id="5" name="TextBox 4"/>
          <p:cNvSpPr txBox="1"/>
          <p:nvPr/>
        </p:nvSpPr>
        <p:spPr>
          <a:xfrm>
            <a:off x="2245360" y="5801360"/>
            <a:ext cx="8910320" cy="923330"/>
          </a:xfrm>
          <a:prstGeom prst="rect">
            <a:avLst/>
          </a:prstGeom>
          <a:noFill/>
        </p:spPr>
        <p:txBody>
          <a:bodyPr wrap="square" rtlCol="0">
            <a:spAutoFit/>
          </a:bodyPr>
          <a:lstStyle/>
          <a:p>
            <a:r>
              <a:rPr lang="en-US" dirty="0" err="1"/>
              <a:t>Sitra</a:t>
            </a:r>
            <a:r>
              <a:rPr lang="en-US" dirty="0"/>
              <a:t>. Circular Economy Playbook for Manufacturing industry. Playbook for Finnish </a:t>
            </a:r>
            <a:r>
              <a:rPr lang="en-US" dirty="0" smtClean="0"/>
              <a:t>SMEs, 41</a:t>
            </a:r>
            <a:endParaRPr lang="en-US" dirty="0"/>
          </a:p>
          <a:p>
            <a:r>
              <a:rPr lang="en-US" dirty="0"/>
              <a:t>https://teknologiateollisuus.fi/sites/default/files/inline-files/20180919_Circular%20Economy</a:t>
            </a:r>
          </a:p>
          <a:p>
            <a:r>
              <a:rPr lang="en-US" dirty="0"/>
              <a:t>%20Playbook%20for%20Manufacturing_v1%200.pdf</a:t>
            </a:r>
          </a:p>
        </p:txBody>
      </p:sp>
      <p:pic>
        <p:nvPicPr>
          <p:cNvPr id="4" name="Picture 3"/>
          <p:cNvPicPr>
            <a:picLocks noChangeAspect="1"/>
          </p:cNvPicPr>
          <p:nvPr/>
        </p:nvPicPr>
        <p:blipFill>
          <a:blip r:embed="rId3"/>
          <a:stretch>
            <a:fillRect/>
          </a:stretch>
        </p:blipFill>
        <p:spPr>
          <a:xfrm>
            <a:off x="9073992" y="166688"/>
            <a:ext cx="2873341" cy="3777992"/>
          </a:xfrm>
          <a:prstGeom prst="rect">
            <a:avLst/>
          </a:prstGeom>
        </p:spPr>
      </p:pic>
      <p:sp>
        <p:nvSpPr>
          <p:cNvPr id="7" name="Rectangle 6"/>
          <p:cNvSpPr/>
          <p:nvPr/>
        </p:nvSpPr>
        <p:spPr>
          <a:xfrm>
            <a:off x="9200589" y="4111368"/>
            <a:ext cx="2746744" cy="1477328"/>
          </a:xfrm>
          <a:prstGeom prst="rect">
            <a:avLst/>
          </a:prstGeom>
        </p:spPr>
        <p:txBody>
          <a:bodyPr wrap="square">
            <a:spAutoFit/>
          </a:bodyPr>
          <a:lstStyle/>
          <a:p>
            <a:r>
              <a:rPr lang="en-US" dirty="0"/>
              <a:t>Photo: </a:t>
            </a:r>
            <a:r>
              <a:rPr lang="en-US" dirty="0" smtClean="0"/>
              <a:t>Wood composite</a:t>
            </a:r>
            <a:endParaRPr lang="en-US" dirty="0"/>
          </a:p>
          <a:p>
            <a:r>
              <a:rPr lang="en-US" dirty="0"/>
              <a:t>m</a:t>
            </a:r>
            <a:r>
              <a:rPr lang="en-US" dirty="0" smtClean="0"/>
              <a:t>aterial is waterproof.</a:t>
            </a:r>
          </a:p>
          <a:p>
            <a:r>
              <a:rPr lang="en-US" dirty="0"/>
              <a:t>E</a:t>
            </a:r>
            <a:r>
              <a:rPr lang="en-US" dirty="0" smtClean="0"/>
              <a:t>.g. a sink can be produced</a:t>
            </a:r>
          </a:p>
          <a:p>
            <a:r>
              <a:rPr lang="en-US" dirty="0"/>
              <a:t>f</a:t>
            </a:r>
            <a:r>
              <a:rPr lang="en-US" dirty="0" smtClean="0"/>
              <a:t>rom this material.</a:t>
            </a:r>
            <a:endParaRPr lang="en-US" dirty="0"/>
          </a:p>
          <a:p>
            <a:r>
              <a:rPr lang="en-US" dirty="0" err="1"/>
              <a:t>Annemari</a:t>
            </a:r>
            <a:r>
              <a:rPr lang="en-US" dirty="0"/>
              <a:t> </a:t>
            </a:r>
            <a:r>
              <a:rPr lang="en-US" dirty="0" err="1"/>
              <a:t>Sinikorpi</a:t>
            </a:r>
            <a:r>
              <a:rPr lang="en-US" dirty="0"/>
              <a:t> JAMK</a:t>
            </a:r>
          </a:p>
        </p:txBody>
      </p:sp>
    </p:spTree>
    <p:extLst>
      <p:ext uri="{BB962C8B-B14F-4D97-AF65-F5344CB8AC3E}">
        <p14:creationId xmlns:p14="http://schemas.microsoft.com/office/powerpoint/2010/main" val="1095906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840" y="-224124"/>
            <a:ext cx="10515600" cy="1325563"/>
          </a:xfrm>
        </p:spPr>
        <p:txBody>
          <a:bodyPr>
            <a:normAutofit/>
          </a:bodyPr>
          <a:lstStyle/>
          <a:p>
            <a:r>
              <a:rPr lang="fi-FI" sz="3600" dirty="0" err="1" smtClean="0"/>
              <a:t>Seven</a:t>
            </a:r>
            <a:r>
              <a:rPr lang="fi-FI" sz="3600" dirty="0" smtClean="0"/>
              <a:t> </a:t>
            </a:r>
            <a:r>
              <a:rPr lang="fi-FI" sz="3600" dirty="0" err="1" smtClean="0"/>
              <a:t>aspects</a:t>
            </a:r>
            <a:r>
              <a:rPr lang="fi-FI" sz="3600" dirty="0" smtClean="0"/>
              <a:t> for </a:t>
            </a:r>
            <a:r>
              <a:rPr lang="fi-FI" sz="3600" dirty="0" err="1" smtClean="0"/>
              <a:t>circular</a:t>
            </a:r>
            <a:r>
              <a:rPr lang="fi-FI" sz="3600" dirty="0" smtClean="0"/>
              <a:t> design </a:t>
            </a:r>
            <a:r>
              <a:rPr lang="fi-FI" sz="3600" dirty="0" err="1" smtClean="0"/>
              <a:t>by</a:t>
            </a:r>
            <a:r>
              <a:rPr lang="fi-FI" sz="3600" dirty="0" smtClean="0"/>
              <a:t> Sitra </a:t>
            </a:r>
            <a:endParaRPr lang="fi-FI" sz="3600" dirty="0"/>
          </a:p>
        </p:txBody>
      </p:sp>
      <p:sp>
        <p:nvSpPr>
          <p:cNvPr id="5" name="Rounded Rectangle 4"/>
          <p:cNvSpPr/>
          <p:nvPr/>
        </p:nvSpPr>
        <p:spPr>
          <a:xfrm>
            <a:off x="2103120" y="818157"/>
            <a:ext cx="3667760" cy="716331"/>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smtClean="0">
                <a:solidFill>
                  <a:schemeClr val="tx1"/>
                </a:solidFill>
              </a:rPr>
              <a:t>   Design out </a:t>
            </a:r>
            <a:r>
              <a:rPr lang="fi-FI" dirty="0" err="1" smtClean="0">
                <a:solidFill>
                  <a:schemeClr val="tx1"/>
                </a:solidFill>
              </a:rPr>
              <a:t>waste</a:t>
            </a:r>
            <a:endParaRPr lang="fi-FI" dirty="0">
              <a:solidFill>
                <a:schemeClr val="tx1"/>
              </a:solidFill>
            </a:endParaRPr>
          </a:p>
        </p:txBody>
      </p:sp>
      <p:sp>
        <p:nvSpPr>
          <p:cNvPr id="17" name="Rounded Rectangle 16"/>
          <p:cNvSpPr/>
          <p:nvPr/>
        </p:nvSpPr>
        <p:spPr>
          <a:xfrm>
            <a:off x="2103120" y="1585672"/>
            <a:ext cx="3667760" cy="716331"/>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Design </a:t>
            </a:r>
            <a:r>
              <a:rPr lang="en-US" dirty="0">
                <a:solidFill>
                  <a:schemeClr val="tx1"/>
                </a:solidFill>
              </a:rPr>
              <a:t>for upgrading </a:t>
            </a:r>
            <a:r>
              <a:rPr lang="en-US" dirty="0" smtClean="0">
                <a:solidFill>
                  <a:schemeClr val="tx1"/>
                </a:solidFill>
              </a:rPr>
              <a:t>and</a:t>
            </a:r>
          </a:p>
          <a:p>
            <a:r>
              <a:rPr lang="en-US" dirty="0" smtClean="0">
                <a:solidFill>
                  <a:schemeClr val="tx1"/>
                </a:solidFill>
              </a:rPr>
              <a:t>   modularity </a:t>
            </a:r>
            <a:endParaRPr lang="en-US" dirty="0">
              <a:solidFill>
                <a:schemeClr val="tx1"/>
              </a:solidFill>
            </a:endParaRPr>
          </a:p>
        </p:txBody>
      </p:sp>
      <p:sp>
        <p:nvSpPr>
          <p:cNvPr id="19" name="Rounded Rectangle 18"/>
          <p:cNvSpPr/>
          <p:nvPr/>
        </p:nvSpPr>
        <p:spPr>
          <a:xfrm>
            <a:off x="2103120" y="2356722"/>
            <a:ext cx="3667760" cy="716331"/>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Design </a:t>
            </a:r>
            <a:r>
              <a:rPr lang="en-US" dirty="0">
                <a:solidFill>
                  <a:schemeClr val="tx1"/>
                </a:solidFill>
              </a:rPr>
              <a:t>for reuse, repair, </a:t>
            </a:r>
            <a:endParaRPr lang="en-US" dirty="0" smtClean="0">
              <a:solidFill>
                <a:schemeClr val="tx1"/>
              </a:solidFill>
            </a:endParaRPr>
          </a:p>
          <a:p>
            <a:r>
              <a:rPr lang="en-US" dirty="0">
                <a:solidFill>
                  <a:schemeClr val="tx1"/>
                </a:solidFill>
              </a:rPr>
              <a:t> </a:t>
            </a:r>
            <a:r>
              <a:rPr lang="en-US" dirty="0" smtClean="0">
                <a:solidFill>
                  <a:schemeClr val="tx1"/>
                </a:solidFill>
              </a:rPr>
              <a:t>  refurbishment</a:t>
            </a:r>
            <a:r>
              <a:rPr lang="en-US" dirty="0">
                <a:solidFill>
                  <a:schemeClr val="tx1"/>
                </a:solidFill>
              </a:rPr>
              <a:t>, </a:t>
            </a:r>
            <a:r>
              <a:rPr lang="en-US" dirty="0" smtClean="0">
                <a:solidFill>
                  <a:schemeClr val="tx1"/>
                </a:solidFill>
              </a:rPr>
              <a:t>remanufacturing </a:t>
            </a:r>
            <a:endParaRPr lang="fi-FI" dirty="0">
              <a:solidFill>
                <a:schemeClr val="tx1"/>
              </a:solidFill>
            </a:endParaRPr>
          </a:p>
        </p:txBody>
      </p:sp>
      <p:sp>
        <p:nvSpPr>
          <p:cNvPr id="20" name="Rounded Rectangle 19"/>
          <p:cNvSpPr/>
          <p:nvPr/>
        </p:nvSpPr>
        <p:spPr>
          <a:xfrm>
            <a:off x="2103120" y="3127772"/>
            <a:ext cx="3677920" cy="716331"/>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smtClean="0">
                <a:solidFill>
                  <a:schemeClr val="tx1"/>
                </a:solidFill>
              </a:rPr>
              <a:t>   Design </a:t>
            </a:r>
            <a:r>
              <a:rPr lang="fi-FI" dirty="0" err="1" smtClean="0">
                <a:solidFill>
                  <a:schemeClr val="tx1"/>
                </a:solidFill>
              </a:rPr>
              <a:t>based</a:t>
            </a:r>
            <a:r>
              <a:rPr lang="fi-FI" dirty="0" smtClean="0">
                <a:solidFill>
                  <a:schemeClr val="tx1"/>
                </a:solidFill>
              </a:rPr>
              <a:t> on </a:t>
            </a:r>
            <a:r>
              <a:rPr lang="fi-FI" dirty="0" err="1" smtClean="0">
                <a:solidFill>
                  <a:schemeClr val="tx1"/>
                </a:solidFill>
              </a:rPr>
              <a:t>the</a:t>
            </a:r>
            <a:r>
              <a:rPr lang="fi-FI" dirty="0" smtClean="0">
                <a:solidFill>
                  <a:schemeClr val="tx1"/>
                </a:solidFill>
              </a:rPr>
              <a:t> </a:t>
            </a:r>
            <a:r>
              <a:rPr lang="fi-FI" dirty="0" err="1" smtClean="0">
                <a:solidFill>
                  <a:schemeClr val="tx1"/>
                </a:solidFill>
              </a:rPr>
              <a:t>sustainable</a:t>
            </a:r>
            <a:endParaRPr lang="fi-FI" dirty="0" smtClean="0">
              <a:solidFill>
                <a:schemeClr val="tx1"/>
              </a:solidFill>
            </a:endParaRPr>
          </a:p>
          <a:p>
            <a:r>
              <a:rPr lang="fi-FI" dirty="0" smtClean="0">
                <a:solidFill>
                  <a:schemeClr val="tx1"/>
                </a:solidFill>
              </a:rPr>
              <a:t>   </a:t>
            </a:r>
            <a:r>
              <a:rPr lang="fi-FI" dirty="0" err="1" smtClean="0">
                <a:solidFill>
                  <a:schemeClr val="tx1"/>
                </a:solidFill>
              </a:rPr>
              <a:t>resources</a:t>
            </a:r>
            <a:endParaRPr lang="fi-FI" dirty="0">
              <a:solidFill>
                <a:schemeClr val="tx1"/>
              </a:solidFill>
            </a:endParaRPr>
          </a:p>
        </p:txBody>
      </p:sp>
      <p:sp>
        <p:nvSpPr>
          <p:cNvPr id="21" name="Rounded Rectangle 20"/>
          <p:cNvSpPr/>
          <p:nvPr/>
        </p:nvSpPr>
        <p:spPr>
          <a:xfrm>
            <a:off x="2103120" y="3901018"/>
            <a:ext cx="3677920" cy="716331"/>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smtClean="0">
                <a:solidFill>
                  <a:schemeClr val="tx1"/>
                </a:solidFill>
              </a:rPr>
              <a:t>   Design for </a:t>
            </a:r>
            <a:r>
              <a:rPr lang="fi-FI" dirty="0" err="1" smtClean="0">
                <a:solidFill>
                  <a:schemeClr val="tx1"/>
                </a:solidFill>
              </a:rPr>
              <a:t>minimal</a:t>
            </a:r>
            <a:r>
              <a:rPr lang="fi-FI" dirty="0" smtClean="0">
                <a:solidFill>
                  <a:schemeClr val="tx1"/>
                </a:solidFill>
              </a:rPr>
              <a:t> </a:t>
            </a:r>
            <a:r>
              <a:rPr lang="fi-FI" dirty="0" err="1" smtClean="0">
                <a:solidFill>
                  <a:schemeClr val="tx1"/>
                </a:solidFill>
              </a:rPr>
              <a:t>resource</a:t>
            </a:r>
            <a:r>
              <a:rPr lang="fi-FI" dirty="0" smtClean="0">
                <a:solidFill>
                  <a:schemeClr val="tx1"/>
                </a:solidFill>
              </a:rPr>
              <a:t> </a:t>
            </a:r>
            <a:r>
              <a:rPr lang="fi-FI" dirty="0" err="1" smtClean="0">
                <a:solidFill>
                  <a:schemeClr val="tx1"/>
                </a:solidFill>
              </a:rPr>
              <a:t>use</a:t>
            </a:r>
            <a:endParaRPr lang="fi-FI" dirty="0" smtClean="0">
              <a:solidFill>
                <a:schemeClr val="tx1"/>
              </a:solidFill>
            </a:endParaRPr>
          </a:p>
          <a:p>
            <a:r>
              <a:rPr lang="fi-FI" dirty="0" smtClean="0">
                <a:solidFill>
                  <a:schemeClr val="tx1"/>
                </a:solidFill>
              </a:rPr>
              <a:t>   </a:t>
            </a:r>
            <a:r>
              <a:rPr lang="fi-FI" dirty="0" err="1" smtClean="0">
                <a:solidFill>
                  <a:schemeClr val="tx1"/>
                </a:solidFill>
              </a:rPr>
              <a:t>along</a:t>
            </a:r>
            <a:r>
              <a:rPr lang="fi-FI" dirty="0" smtClean="0">
                <a:solidFill>
                  <a:schemeClr val="tx1"/>
                </a:solidFill>
              </a:rPr>
              <a:t> </a:t>
            </a:r>
            <a:r>
              <a:rPr lang="fi-FI" dirty="0" err="1" smtClean="0">
                <a:solidFill>
                  <a:schemeClr val="tx1"/>
                </a:solidFill>
              </a:rPr>
              <a:t>lifecycle</a:t>
            </a:r>
            <a:r>
              <a:rPr lang="fi-FI" dirty="0" smtClean="0">
                <a:solidFill>
                  <a:schemeClr val="tx1"/>
                </a:solidFill>
              </a:rPr>
              <a:t> </a:t>
            </a:r>
            <a:endParaRPr lang="fi-FI" dirty="0">
              <a:solidFill>
                <a:schemeClr val="tx1"/>
              </a:solidFill>
            </a:endParaRPr>
          </a:p>
        </p:txBody>
      </p:sp>
      <p:sp>
        <p:nvSpPr>
          <p:cNvPr id="22" name="Rounded Rectangle 21"/>
          <p:cNvSpPr/>
          <p:nvPr/>
        </p:nvSpPr>
        <p:spPr>
          <a:xfrm>
            <a:off x="2092960" y="4666337"/>
            <a:ext cx="3677920" cy="716331"/>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smtClean="0">
                <a:solidFill>
                  <a:schemeClr val="tx1"/>
                </a:solidFill>
              </a:rPr>
              <a:t>   Design </a:t>
            </a:r>
            <a:r>
              <a:rPr lang="fi-FI" dirty="0" err="1" smtClean="0">
                <a:solidFill>
                  <a:schemeClr val="tx1"/>
                </a:solidFill>
              </a:rPr>
              <a:t>enabling</a:t>
            </a:r>
            <a:r>
              <a:rPr lang="fi-FI" dirty="0" smtClean="0">
                <a:solidFill>
                  <a:schemeClr val="tx1"/>
                </a:solidFill>
              </a:rPr>
              <a:t> </a:t>
            </a:r>
            <a:r>
              <a:rPr lang="fi-FI" dirty="0" err="1" smtClean="0">
                <a:solidFill>
                  <a:schemeClr val="tx1"/>
                </a:solidFill>
              </a:rPr>
              <a:t>high</a:t>
            </a:r>
            <a:r>
              <a:rPr lang="fi-FI" dirty="0" smtClean="0">
                <a:solidFill>
                  <a:schemeClr val="tx1"/>
                </a:solidFill>
              </a:rPr>
              <a:t> </a:t>
            </a:r>
            <a:r>
              <a:rPr lang="fi-FI" dirty="0" err="1" smtClean="0">
                <a:solidFill>
                  <a:schemeClr val="tx1"/>
                </a:solidFill>
              </a:rPr>
              <a:t>quality</a:t>
            </a:r>
            <a:endParaRPr lang="fi-FI" dirty="0" smtClean="0">
              <a:solidFill>
                <a:schemeClr val="tx1"/>
              </a:solidFill>
            </a:endParaRPr>
          </a:p>
          <a:p>
            <a:r>
              <a:rPr lang="fi-FI" dirty="0" smtClean="0">
                <a:solidFill>
                  <a:schemeClr val="tx1"/>
                </a:solidFill>
              </a:rPr>
              <a:t>   </a:t>
            </a:r>
            <a:r>
              <a:rPr lang="fi-FI" dirty="0" err="1" smtClean="0">
                <a:solidFill>
                  <a:schemeClr val="tx1"/>
                </a:solidFill>
              </a:rPr>
              <a:t>recycling</a:t>
            </a:r>
            <a:r>
              <a:rPr lang="fi-FI" dirty="0" smtClean="0">
                <a:solidFill>
                  <a:schemeClr val="tx1"/>
                </a:solidFill>
              </a:rPr>
              <a:t> of </a:t>
            </a:r>
            <a:r>
              <a:rPr lang="fi-FI" dirty="0" err="1" smtClean="0">
                <a:solidFill>
                  <a:schemeClr val="tx1"/>
                </a:solidFill>
              </a:rPr>
              <a:t>materials</a:t>
            </a:r>
            <a:endParaRPr lang="fi-FI" dirty="0">
              <a:solidFill>
                <a:schemeClr val="tx1"/>
              </a:solidFill>
            </a:endParaRPr>
          </a:p>
        </p:txBody>
      </p:sp>
      <p:sp>
        <p:nvSpPr>
          <p:cNvPr id="23" name="Rounded Rectangle 22"/>
          <p:cNvSpPr/>
          <p:nvPr/>
        </p:nvSpPr>
        <p:spPr>
          <a:xfrm>
            <a:off x="2092960" y="5431656"/>
            <a:ext cx="3677920" cy="716331"/>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smtClean="0">
                <a:solidFill>
                  <a:schemeClr val="tx1"/>
                </a:solidFill>
              </a:rPr>
              <a:t>   Design for </a:t>
            </a:r>
            <a:r>
              <a:rPr lang="fi-FI" dirty="0" err="1" smtClean="0">
                <a:solidFill>
                  <a:schemeClr val="tx1"/>
                </a:solidFill>
              </a:rPr>
              <a:t>cleaner</a:t>
            </a:r>
            <a:r>
              <a:rPr lang="fi-FI" dirty="0" smtClean="0">
                <a:solidFill>
                  <a:schemeClr val="tx1"/>
                </a:solidFill>
              </a:rPr>
              <a:t> </a:t>
            </a:r>
            <a:r>
              <a:rPr lang="fi-FI" dirty="0" err="1" smtClean="0">
                <a:solidFill>
                  <a:schemeClr val="tx1"/>
                </a:solidFill>
              </a:rPr>
              <a:t>material</a:t>
            </a:r>
            <a:r>
              <a:rPr lang="fi-FI" dirty="0" smtClean="0">
                <a:solidFill>
                  <a:schemeClr val="tx1"/>
                </a:solidFill>
              </a:rPr>
              <a:t> </a:t>
            </a:r>
            <a:r>
              <a:rPr lang="fi-FI" dirty="0" err="1" smtClean="0">
                <a:solidFill>
                  <a:schemeClr val="tx1"/>
                </a:solidFill>
              </a:rPr>
              <a:t>cycles</a:t>
            </a:r>
            <a:r>
              <a:rPr lang="fi-FI" dirty="0" smtClean="0">
                <a:solidFill>
                  <a:schemeClr val="tx1"/>
                </a:solidFill>
              </a:rPr>
              <a:t>  </a:t>
            </a:r>
            <a:endParaRPr lang="fi-FI" dirty="0">
              <a:solidFill>
                <a:schemeClr val="tx1"/>
              </a:solidFill>
            </a:endParaRPr>
          </a:p>
        </p:txBody>
      </p:sp>
      <p:sp>
        <p:nvSpPr>
          <p:cNvPr id="24" name="Rounded Rectangle 23"/>
          <p:cNvSpPr/>
          <p:nvPr/>
        </p:nvSpPr>
        <p:spPr>
          <a:xfrm>
            <a:off x="5781040" y="814622"/>
            <a:ext cx="5161280" cy="716331"/>
          </a:xfrm>
          <a:prstGeom prst="roundRect">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err="1" smtClean="0">
                <a:solidFill>
                  <a:schemeClr val="tx1"/>
                </a:solidFill>
              </a:rPr>
              <a:t>Use</a:t>
            </a:r>
            <a:r>
              <a:rPr lang="fi-FI" dirty="0" smtClean="0">
                <a:solidFill>
                  <a:schemeClr val="tx1"/>
                </a:solidFill>
              </a:rPr>
              <a:t> </a:t>
            </a:r>
            <a:r>
              <a:rPr lang="fi-FI" dirty="0" err="1" smtClean="0">
                <a:solidFill>
                  <a:schemeClr val="tx1"/>
                </a:solidFill>
              </a:rPr>
              <a:t>less</a:t>
            </a:r>
            <a:r>
              <a:rPr lang="fi-FI" dirty="0" smtClean="0">
                <a:solidFill>
                  <a:schemeClr val="tx1"/>
                </a:solidFill>
              </a:rPr>
              <a:t> </a:t>
            </a:r>
            <a:r>
              <a:rPr lang="fi-FI" dirty="0" err="1" smtClean="0">
                <a:solidFill>
                  <a:schemeClr val="tx1"/>
                </a:solidFill>
              </a:rPr>
              <a:t>resources</a:t>
            </a:r>
            <a:r>
              <a:rPr lang="fi-FI" dirty="0" smtClean="0">
                <a:solidFill>
                  <a:schemeClr val="tx1"/>
                </a:solidFill>
              </a:rPr>
              <a:t> for </a:t>
            </a:r>
            <a:r>
              <a:rPr lang="fi-FI" dirty="0" err="1" smtClean="0">
                <a:solidFill>
                  <a:schemeClr val="tx1"/>
                </a:solidFill>
              </a:rPr>
              <a:t>producing</a:t>
            </a:r>
            <a:r>
              <a:rPr lang="fi-FI" dirty="0" smtClean="0">
                <a:solidFill>
                  <a:schemeClr val="tx1"/>
                </a:solidFill>
              </a:rPr>
              <a:t> a </a:t>
            </a:r>
            <a:r>
              <a:rPr lang="fi-FI" dirty="0" err="1" smtClean="0">
                <a:solidFill>
                  <a:schemeClr val="tx1"/>
                </a:solidFill>
              </a:rPr>
              <a:t>product</a:t>
            </a:r>
            <a:endParaRPr lang="fi-FI" dirty="0">
              <a:solidFill>
                <a:schemeClr val="tx1"/>
              </a:solidFill>
            </a:endParaRPr>
          </a:p>
        </p:txBody>
      </p:sp>
      <p:sp>
        <p:nvSpPr>
          <p:cNvPr id="25" name="Rounded Rectangle 24"/>
          <p:cNvSpPr/>
          <p:nvPr/>
        </p:nvSpPr>
        <p:spPr>
          <a:xfrm>
            <a:off x="5781040" y="1598325"/>
            <a:ext cx="5161280" cy="716331"/>
          </a:xfrm>
          <a:prstGeom prst="roundRect">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err="1" smtClean="0">
                <a:solidFill>
                  <a:schemeClr val="tx1"/>
                </a:solidFill>
              </a:rPr>
              <a:t>Allow</a:t>
            </a:r>
            <a:r>
              <a:rPr lang="fi-FI" dirty="0" smtClean="0">
                <a:solidFill>
                  <a:schemeClr val="tx1"/>
                </a:solidFill>
              </a:rPr>
              <a:t> </a:t>
            </a:r>
            <a:r>
              <a:rPr lang="fi-FI" dirty="0" err="1" smtClean="0">
                <a:solidFill>
                  <a:schemeClr val="tx1"/>
                </a:solidFill>
              </a:rPr>
              <a:t>exhange</a:t>
            </a:r>
            <a:r>
              <a:rPr lang="fi-FI" dirty="0" smtClean="0">
                <a:solidFill>
                  <a:schemeClr val="tx1"/>
                </a:solidFill>
              </a:rPr>
              <a:t> of </a:t>
            </a:r>
            <a:r>
              <a:rPr lang="fi-FI" dirty="0" err="1" smtClean="0">
                <a:solidFill>
                  <a:schemeClr val="tx1"/>
                </a:solidFill>
              </a:rPr>
              <a:t>components</a:t>
            </a:r>
            <a:r>
              <a:rPr lang="fi-FI" dirty="0" smtClean="0">
                <a:solidFill>
                  <a:schemeClr val="tx1"/>
                </a:solidFill>
              </a:rPr>
              <a:t> of </a:t>
            </a:r>
            <a:r>
              <a:rPr lang="fi-FI" dirty="0" err="1" smtClean="0">
                <a:solidFill>
                  <a:schemeClr val="tx1"/>
                </a:solidFill>
              </a:rPr>
              <a:t>updates</a:t>
            </a:r>
            <a:r>
              <a:rPr lang="fi-FI" dirty="0" smtClean="0">
                <a:solidFill>
                  <a:schemeClr val="tx1"/>
                </a:solidFill>
              </a:rPr>
              <a:t> </a:t>
            </a:r>
            <a:r>
              <a:rPr lang="fi-FI" dirty="0" err="1" smtClean="0">
                <a:solidFill>
                  <a:schemeClr val="tx1"/>
                </a:solidFill>
              </a:rPr>
              <a:t>or</a:t>
            </a:r>
            <a:r>
              <a:rPr lang="fi-FI" dirty="0" smtClean="0">
                <a:solidFill>
                  <a:schemeClr val="tx1"/>
                </a:solidFill>
              </a:rPr>
              <a:t> </a:t>
            </a:r>
            <a:r>
              <a:rPr lang="fi-FI" dirty="0" err="1" smtClean="0">
                <a:solidFill>
                  <a:schemeClr val="tx1"/>
                </a:solidFill>
              </a:rPr>
              <a:t>upgrades</a:t>
            </a:r>
            <a:r>
              <a:rPr lang="fi-FI" dirty="0" smtClean="0">
                <a:solidFill>
                  <a:schemeClr val="tx1"/>
                </a:solidFill>
              </a:rPr>
              <a:t> (</a:t>
            </a:r>
            <a:r>
              <a:rPr lang="fi-FI" dirty="0" err="1" smtClean="0">
                <a:solidFill>
                  <a:schemeClr val="tx1"/>
                </a:solidFill>
              </a:rPr>
              <a:t>e.g</a:t>
            </a:r>
            <a:r>
              <a:rPr lang="fi-FI" dirty="0" smtClean="0">
                <a:solidFill>
                  <a:schemeClr val="tx1"/>
                </a:solidFill>
              </a:rPr>
              <a:t>. </a:t>
            </a:r>
            <a:r>
              <a:rPr lang="fi-FI" dirty="0" err="1" smtClean="0">
                <a:solidFill>
                  <a:schemeClr val="tx1"/>
                </a:solidFill>
              </a:rPr>
              <a:t>standardise</a:t>
            </a:r>
            <a:r>
              <a:rPr lang="fi-FI" dirty="0" smtClean="0">
                <a:solidFill>
                  <a:schemeClr val="tx1"/>
                </a:solidFill>
              </a:rPr>
              <a:t> </a:t>
            </a:r>
            <a:r>
              <a:rPr lang="fi-FI" dirty="0" err="1" smtClean="0">
                <a:solidFill>
                  <a:schemeClr val="tx1"/>
                </a:solidFill>
              </a:rPr>
              <a:t>connections</a:t>
            </a:r>
            <a:r>
              <a:rPr lang="fi-FI" dirty="0" smtClean="0">
                <a:solidFill>
                  <a:schemeClr val="tx1"/>
                </a:solidFill>
              </a:rPr>
              <a:t>)</a:t>
            </a:r>
            <a:endParaRPr lang="fi-FI" dirty="0">
              <a:solidFill>
                <a:schemeClr val="tx1"/>
              </a:solidFill>
            </a:endParaRPr>
          </a:p>
        </p:txBody>
      </p:sp>
      <p:sp>
        <p:nvSpPr>
          <p:cNvPr id="26" name="Rounded Rectangle 25"/>
          <p:cNvSpPr/>
          <p:nvPr/>
        </p:nvSpPr>
        <p:spPr>
          <a:xfrm>
            <a:off x="5781040" y="2356721"/>
            <a:ext cx="5161280" cy="716331"/>
          </a:xfrm>
          <a:prstGeom prst="roundRect">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err="1" smtClean="0">
                <a:solidFill>
                  <a:schemeClr val="tx1"/>
                </a:solidFill>
              </a:rPr>
              <a:t>Allow</a:t>
            </a:r>
            <a:r>
              <a:rPr lang="fi-FI" dirty="0" smtClean="0">
                <a:solidFill>
                  <a:schemeClr val="tx1"/>
                </a:solidFill>
              </a:rPr>
              <a:t> for </a:t>
            </a:r>
            <a:r>
              <a:rPr lang="fi-FI" dirty="0" err="1" smtClean="0">
                <a:solidFill>
                  <a:schemeClr val="tx1"/>
                </a:solidFill>
              </a:rPr>
              <a:t>dissassembly</a:t>
            </a:r>
            <a:r>
              <a:rPr lang="fi-FI" dirty="0" smtClean="0">
                <a:solidFill>
                  <a:schemeClr val="tx1"/>
                </a:solidFill>
              </a:rPr>
              <a:t> </a:t>
            </a:r>
            <a:r>
              <a:rPr lang="fi-FI" dirty="0" err="1" smtClean="0">
                <a:solidFill>
                  <a:schemeClr val="tx1"/>
                </a:solidFill>
              </a:rPr>
              <a:t>through</a:t>
            </a:r>
            <a:r>
              <a:rPr lang="fi-FI" dirty="0" smtClean="0">
                <a:solidFill>
                  <a:schemeClr val="tx1"/>
                </a:solidFill>
              </a:rPr>
              <a:t> </a:t>
            </a:r>
            <a:r>
              <a:rPr lang="fi-FI" dirty="0" err="1" smtClean="0">
                <a:solidFill>
                  <a:schemeClr val="tx1"/>
                </a:solidFill>
              </a:rPr>
              <a:t>using</a:t>
            </a:r>
            <a:r>
              <a:rPr lang="fi-FI" dirty="0" smtClean="0">
                <a:solidFill>
                  <a:schemeClr val="tx1"/>
                </a:solidFill>
              </a:rPr>
              <a:t> </a:t>
            </a:r>
            <a:r>
              <a:rPr lang="fi-FI" dirty="0" err="1" smtClean="0">
                <a:solidFill>
                  <a:schemeClr val="tx1"/>
                </a:solidFill>
              </a:rPr>
              <a:t>e.g</a:t>
            </a:r>
            <a:r>
              <a:rPr lang="fi-FI" dirty="0" smtClean="0">
                <a:solidFill>
                  <a:schemeClr val="tx1"/>
                </a:solidFill>
              </a:rPr>
              <a:t>. </a:t>
            </a:r>
            <a:r>
              <a:rPr lang="fi-FI" dirty="0" err="1" smtClean="0">
                <a:solidFill>
                  <a:schemeClr val="tx1"/>
                </a:solidFill>
              </a:rPr>
              <a:t>reversible</a:t>
            </a:r>
            <a:r>
              <a:rPr lang="fi-FI" dirty="0" smtClean="0">
                <a:solidFill>
                  <a:schemeClr val="tx1"/>
                </a:solidFill>
              </a:rPr>
              <a:t> </a:t>
            </a:r>
            <a:r>
              <a:rPr lang="fi-FI" dirty="0" err="1" smtClean="0">
                <a:solidFill>
                  <a:schemeClr val="tx1"/>
                </a:solidFill>
              </a:rPr>
              <a:t>connections</a:t>
            </a:r>
            <a:endParaRPr lang="fi-FI" dirty="0">
              <a:solidFill>
                <a:schemeClr val="tx1"/>
              </a:solidFill>
            </a:endParaRPr>
          </a:p>
        </p:txBody>
      </p:sp>
      <p:sp>
        <p:nvSpPr>
          <p:cNvPr id="27" name="Rounded Rectangle 26"/>
          <p:cNvSpPr/>
          <p:nvPr/>
        </p:nvSpPr>
        <p:spPr>
          <a:xfrm>
            <a:off x="5781040" y="3127771"/>
            <a:ext cx="5161280" cy="716331"/>
          </a:xfrm>
          <a:prstGeom prst="roundRect">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err="1" smtClean="0">
                <a:solidFill>
                  <a:schemeClr val="tx1"/>
                </a:solidFill>
              </a:rPr>
              <a:t>Use</a:t>
            </a:r>
            <a:r>
              <a:rPr lang="fi-FI" dirty="0" smtClean="0">
                <a:solidFill>
                  <a:schemeClr val="tx1"/>
                </a:solidFill>
              </a:rPr>
              <a:t> </a:t>
            </a:r>
            <a:r>
              <a:rPr lang="fi-FI" dirty="0" err="1" smtClean="0">
                <a:solidFill>
                  <a:schemeClr val="tx1"/>
                </a:solidFill>
              </a:rPr>
              <a:t>renewable</a:t>
            </a:r>
            <a:r>
              <a:rPr lang="fi-FI" dirty="0" smtClean="0">
                <a:solidFill>
                  <a:schemeClr val="tx1"/>
                </a:solidFill>
              </a:rPr>
              <a:t> </a:t>
            </a:r>
            <a:r>
              <a:rPr lang="fi-FI" dirty="0" err="1" smtClean="0">
                <a:solidFill>
                  <a:schemeClr val="tx1"/>
                </a:solidFill>
              </a:rPr>
              <a:t>or</a:t>
            </a:r>
            <a:r>
              <a:rPr lang="fi-FI" dirty="0" smtClean="0">
                <a:solidFill>
                  <a:schemeClr val="tx1"/>
                </a:solidFill>
              </a:rPr>
              <a:t> </a:t>
            </a:r>
            <a:r>
              <a:rPr lang="fi-FI" dirty="0" err="1" smtClean="0">
                <a:solidFill>
                  <a:schemeClr val="tx1"/>
                </a:solidFill>
              </a:rPr>
              <a:t>recyclable</a:t>
            </a:r>
            <a:r>
              <a:rPr lang="fi-FI" dirty="0" smtClean="0">
                <a:solidFill>
                  <a:schemeClr val="tx1"/>
                </a:solidFill>
              </a:rPr>
              <a:t> </a:t>
            </a:r>
            <a:r>
              <a:rPr lang="fi-FI" dirty="0" err="1" smtClean="0">
                <a:solidFill>
                  <a:schemeClr val="tx1"/>
                </a:solidFill>
              </a:rPr>
              <a:t>materials</a:t>
            </a:r>
            <a:endParaRPr lang="fi-FI" dirty="0">
              <a:solidFill>
                <a:schemeClr val="tx1"/>
              </a:solidFill>
            </a:endParaRPr>
          </a:p>
        </p:txBody>
      </p:sp>
      <p:sp>
        <p:nvSpPr>
          <p:cNvPr id="28" name="Rounded Rectangle 27"/>
          <p:cNvSpPr/>
          <p:nvPr/>
        </p:nvSpPr>
        <p:spPr>
          <a:xfrm>
            <a:off x="5770880" y="3898819"/>
            <a:ext cx="5161280" cy="716331"/>
          </a:xfrm>
          <a:prstGeom prst="roundRect">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smtClean="0">
                <a:solidFill>
                  <a:schemeClr val="tx1"/>
                </a:solidFill>
              </a:rPr>
              <a:t>Make sure </a:t>
            </a:r>
            <a:r>
              <a:rPr lang="fi-FI" dirty="0" err="1" smtClean="0">
                <a:solidFill>
                  <a:schemeClr val="tx1"/>
                </a:solidFill>
              </a:rPr>
              <a:t>the</a:t>
            </a:r>
            <a:r>
              <a:rPr lang="fi-FI" dirty="0" smtClean="0">
                <a:solidFill>
                  <a:schemeClr val="tx1"/>
                </a:solidFill>
              </a:rPr>
              <a:t> </a:t>
            </a:r>
            <a:r>
              <a:rPr lang="fi-FI" dirty="0" err="1" smtClean="0">
                <a:solidFill>
                  <a:schemeClr val="tx1"/>
                </a:solidFill>
              </a:rPr>
              <a:t>product</a:t>
            </a:r>
            <a:r>
              <a:rPr lang="fi-FI" dirty="0" smtClean="0">
                <a:solidFill>
                  <a:schemeClr val="tx1"/>
                </a:solidFill>
              </a:rPr>
              <a:t> is </a:t>
            </a:r>
            <a:r>
              <a:rPr lang="fi-FI" dirty="0" err="1" smtClean="0">
                <a:solidFill>
                  <a:schemeClr val="tx1"/>
                </a:solidFill>
              </a:rPr>
              <a:t>efficient</a:t>
            </a:r>
            <a:r>
              <a:rPr lang="fi-FI" dirty="0" smtClean="0">
                <a:solidFill>
                  <a:schemeClr val="tx1"/>
                </a:solidFill>
              </a:rPr>
              <a:t> in </a:t>
            </a:r>
            <a:r>
              <a:rPr lang="fi-FI" dirty="0" err="1" smtClean="0">
                <a:solidFill>
                  <a:schemeClr val="tx1"/>
                </a:solidFill>
              </a:rPr>
              <a:t>use</a:t>
            </a:r>
            <a:r>
              <a:rPr lang="fi-FI" dirty="0" smtClean="0">
                <a:solidFill>
                  <a:schemeClr val="tx1"/>
                </a:solidFill>
              </a:rPr>
              <a:t> </a:t>
            </a:r>
            <a:r>
              <a:rPr lang="fi-FI" dirty="0" err="1" smtClean="0">
                <a:solidFill>
                  <a:schemeClr val="tx1"/>
                </a:solidFill>
              </a:rPr>
              <a:t>stage</a:t>
            </a:r>
            <a:r>
              <a:rPr lang="fi-FI" dirty="0" smtClean="0">
                <a:solidFill>
                  <a:schemeClr val="tx1"/>
                </a:solidFill>
              </a:rPr>
              <a:t> (</a:t>
            </a:r>
            <a:r>
              <a:rPr lang="fi-FI" dirty="0" err="1" smtClean="0">
                <a:solidFill>
                  <a:schemeClr val="tx1"/>
                </a:solidFill>
              </a:rPr>
              <a:t>e.g</a:t>
            </a:r>
            <a:r>
              <a:rPr lang="fi-FI" dirty="0" smtClean="0">
                <a:solidFill>
                  <a:schemeClr val="tx1"/>
                </a:solidFill>
              </a:rPr>
              <a:t>. no </a:t>
            </a:r>
            <a:r>
              <a:rPr lang="fi-FI" dirty="0" err="1" smtClean="0">
                <a:solidFill>
                  <a:schemeClr val="tx1"/>
                </a:solidFill>
              </a:rPr>
              <a:t>resource</a:t>
            </a:r>
            <a:r>
              <a:rPr lang="fi-FI" dirty="0" smtClean="0">
                <a:solidFill>
                  <a:schemeClr val="tx1"/>
                </a:solidFill>
              </a:rPr>
              <a:t> </a:t>
            </a:r>
            <a:r>
              <a:rPr lang="fi-FI" dirty="0" err="1" smtClean="0">
                <a:solidFill>
                  <a:schemeClr val="tx1"/>
                </a:solidFill>
              </a:rPr>
              <a:t>intensive</a:t>
            </a:r>
            <a:r>
              <a:rPr lang="fi-FI" dirty="0" smtClean="0">
                <a:solidFill>
                  <a:schemeClr val="tx1"/>
                </a:solidFill>
              </a:rPr>
              <a:t> </a:t>
            </a:r>
            <a:r>
              <a:rPr lang="fi-FI" dirty="0" err="1" smtClean="0">
                <a:solidFill>
                  <a:schemeClr val="tx1"/>
                </a:solidFill>
              </a:rPr>
              <a:t>supplies</a:t>
            </a:r>
            <a:r>
              <a:rPr lang="fi-FI" dirty="0" smtClean="0">
                <a:solidFill>
                  <a:schemeClr val="tx1"/>
                </a:solidFill>
              </a:rPr>
              <a:t> )   </a:t>
            </a:r>
            <a:endParaRPr lang="fi-FI" dirty="0">
              <a:solidFill>
                <a:schemeClr val="tx1"/>
              </a:solidFill>
            </a:endParaRPr>
          </a:p>
        </p:txBody>
      </p:sp>
      <p:sp>
        <p:nvSpPr>
          <p:cNvPr id="29" name="Rounded Rectangle 28"/>
          <p:cNvSpPr/>
          <p:nvPr/>
        </p:nvSpPr>
        <p:spPr>
          <a:xfrm>
            <a:off x="5781040" y="4672065"/>
            <a:ext cx="5161280" cy="716331"/>
          </a:xfrm>
          <a:prstGeom prst="roundRect">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err="1" smtClean="0">
                <a:solidFill>
                  <a:schemeClr val="tx1"/>
                </a:solidFill>
              </a:rPr>
              <a:t>Limit</a:t>
            </a:r>
            <a:r>
              <a:rPr lang="fi-FI" dirty="0" smtClean="0">
                <a:solidFill>
                  <a:schemeClr val="tx1"/>
                </a:solidFill>
              </a:rPr>
              <a:t> </a:t>
            </a:r>
            <a:r>
              <a:rPr lang="fi-FI" dirty="0" err="1" smtClean="0">
                <a:solidFill>
                  <a:schemeClr val="tx1"/>
                </a:solidFill>
              </a:rPr>
              <a:t>the</a:t>
            </a:r>
            <a:r>
              <a:rPr lang="fi-FI" dirty="0" smtClean="0">
                <a:solidFill>
                  <a:schemeClr val="tx1"/>
                </a:solidFill>
              </a:rPr>
              <a:t> </a:t>
            </a:r>
            <a:r>
              <a:rPr lang="fi-FI" dirty="0" err="1" smtClean="0">
                <a:solidFill>
                  <a:schemeClr val="tx1"/>
                </a:solidFill>
              </a:rPr>
              <a:t>number</a:t>
            </a:r>
            <a:r>
              <a:rPr lang="fi-FI" dirty="0" smtClean="0">
                <a:solidFill>
                  <a:schemeClr val="tx1"/>
                </a:solidFill>
              </a:rPr>
              <a:t> of </a:t>
            </a:r>
            <a:r>
              <a:rPr lang="fi-FI" dirty="0" err="1" smtClean="0">
                <a:solidFill>
                  <a:schemeClr val="tx1"/>
                </a:solidFill>
              </a:rPr>
              <a:t>different</a:t>
            </a:r>
            <a:r>
              <a:rPr lang="fi-FI" dirty="0" smtClean="0">
                <a:solidFill>
                  <a:schemeClr val="tx1"/>
                </a:solidFill>
              </a:rPr>
              <a:t> </a:t>
            </a:r>
            <a:r>
              <a:rPr lang="fi-FI" dirty="0" err="1" smtClean="0">
                <a:solidFill>
                  <a:schemeClr val="tx1"/>
                </a:solidFill>
              </a:rPr>
              <a:t>materials</a:t>
            </a:r>
            <a:r>
              <a:rPr lang="fi-FI" dirty="0" smtClean="0">
                <a:solidFill>
                  <a:schemeClr val="tx1"/>
                </a:solidFill>
              </a:rPr>
              <a:t>, </a:t>
            </a:r>
            <a:r>
              <a:rPr lang="fi-FI" dirty="0" err="1" smtClean="0">
                <a:solidFill>
                  <a:schemeClr val="tx1"/>
                </a:solidFill>
              </a:rPr>
              <a:t>use</a:t>
            </a:r>
            <a:r>
              <a:rPr lang="fi-FI" dirty="0" smtClean="0">
                <a:solidFill>
                  <a:schemeClr val="tx1"/>
                </a:solidFill>
              </a:rPr>
              <a:t> </a:t>
            </a:r>
            <a:r>
              <a:rPr lang="fi-FI" dirty="0" err="1" smtClean="0">
                <a:solidFill>
                  <a:schemeClr val="tx1"/>
                </a:solidFill>
              </a:rPr>
              <a:t>recyclable</a:t>
            </a:r>
            <a:r>
              <a:rPr lang="fi-FI" dirty="0" smtClean="0">
                <a:solidFill>
                  <a:schemeClr val="tx1"/>
                </a:solidFill>
              </a:rPr>
              <a:t> </a:t>
            </a:r>
            <a:r>
              <a:rPr lang="fi-FI" dirty="0" err="1" smtClean="0">
                <a:solidFill>
                  <a:schemeClr val="tx1"/>
                </a:solidFill>
              </a:rPr>
              <a:t>ones</a:t>
            </a:r>
            <a:r>
              <a:rPr lang="fi-FI" dirty="0" smtClean="0">
                <a:solidFill>
                  <a:schemeClr val="tx1"/>
                </a:solidFill>
              </a:rPr>
              <a:t> and </a:t>
            </a:r>
            <a:r>
              <a:rPr lang="fi-FI" dirty="0" err="1" smtClean="0">
                <a:solidFill>
                  <a:schemeClr val="tx1"/>
                </a:solidFill>
              </a:rPr>
              <a:t>make</a:t>
            </a:r>
            <a:r>
              <a:rPr lang="fi-FI" dirty="0" smtClean="0">
                <a:solidFill>
                  <a:schemeClr val="tx1"/>
                </a:solidFill>
              </a:rPr>
              <a:t> </a:t>
            </a:r>
            <a:r>
              <a:rPr lang="fi-FI" dirty="0" err="1" smtClean="0">
                <a:solidFill>
                  <a:schemeClr val="tx1"/>
                </a:solidFill>
              </a:rPr>
              <a:t>them</a:t>
            </a:r>
            <a:r>
              <a:rPr lang="fi-FI" dirty="0" smtClean="0">
                <a:solidFill>
                  <a:schemeClr val="tx1"/>
                </a:solidFill>
              </a:rPr>
              <a:t> </a:t>
            </a:r>
            <a:r>
              <a:rPr lang="fi-FI" dirty="0" err="1" smtClean="0">
                <a:solidFill>
                  <a:schemeClr val="tx1"/>
                </a:solidFill>
              </a:rPr>
              <a:t>separable</a:t>
            </a:r>
            <a:endParaRPr lang="fi-FI" dirty="0">
              <a:solidFill>
                <a:schemeClr val="tx1"/>
              </a:solidFill>
            </a:endParaRPr>
          </a:p>
        </p:txBody>
      </p:sp>
      <p:sp>
        <p:nvSpPr>
          <p:cNvPr id="30" name="Rounded Rectangle 29"/>
          <p:cNvSpPr/>
          <p:nvPr/>
        </p:nvSpPr>
        <p:spPr>
          <a:xfrm>
            <a:off x="5781040" y="5440921"/>
            <a:ext cx="5161280" cy="716331"/>
          </a:xfrm>
          <a:prstGeom prst="roundRect">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err="1" smtClean="0">
                <a:solidFill>
                  <a:schemeClr val="tx1"/>
                </a:solidFill>
              </a:rPr>
              <a:t>Substitute</a:t>
            </a:r>
            <a:r>
              <a:rPr lang="fi-FI" dirty="0" smtClean="0">
                <a:solidFill>
                  <a:schemeClr val="tx1"/>
                </a:solidFill>
              </a:rPr>
              <a:t> </a:t>
            </a:r>
            <a:r>
              <a:rPr lang="fi-FI" dirty="0" err="1" smtClean="0">
                <a:solidFill>
                  <a:schemeClr val="tx1"/>
                </a:solidFill>
              </a:rPr>
              <a:t>hazardous</a:t>
            </a:r>
            <a:r>
              <a:rPr lang="fi-FI" dirty="0" smtClean="0">
                <a:solidFill>
                  <a:schemeClr val="tx1"/>
                </a:solidFill>
              </a:rPr>
              <a:t> </a:t>
            </a:r>
            <a:r>
              <a:rPr lang="fi-FI" dirty="0" err="1" smtClean="0">
                <a:solidFill>
                  <a:schemeClr val="tx1"/>
                </a:solidFill>
              </a:rPr>
              <a:t>substances</a:t>
            </a:r>
            <a:r>
              <a:rPr lang="fi-FI" dirty="0" smtClean="0">
                <a:solidFill>
                  <a:schemeClr val="tx1"/>
                </a:solidFill>
              </a:rPr>
              <a:t> in products</a:t>
            </a:r>
            <a:endParaRPr lang="fi-FI" dirty="0">
              <a:solidFill>
                <a:schemeClr val="tx1"/>
              </a:solidFill>
            </a:endParaRPr>
          </a:p>
        </p:txBody>
      </p:sp>
      <p:sp>
        <p:nvSpPr>
          <p:cNvPr id="31" name="Oval 30"/>
          <p:cNvSpPr/>
          <p:nvPr/>
        </p:nvSpPr>
        <p:spPr>
          <a:xfrm>
            <a:off x="1818640" y="978949"/>
            <a:ext cx="426720" cy="40910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1</a:t>
            </a:r>
            <a:endParaRPr lang="fi-FI" dirty="0"/>
          </a:p>
        </p:txBody>
      </p:sp>
      <p:sp>
        <p:nvSpPr>
          <p:cNvPr id="32" name="Oval 31"/>
          <p:cNvSpPr/>
          <p:nvPr/>
        </p:nvSpPr>
        <p:spPr>
          <a:xfrm>
            <a:off x="1803400" y="1741547"/>
            <a:ext cx="426720" cy="40910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2</a:t>
            </a:r>
          </a:p>
        </p:txBody>
      </p:sp>
      <p:sp>
        <p:nvSpPr>
          <p:cNvPr id="33" name="Oval 32"/>
          <p:cNvSpPr/>
          <p:nvPr/>
        </p:nvSpPr>
        <p:spPr>
          <a:xfrm>
            <a:off x="1803400" y="2524650"/>
            <a:ext cx="426720" cy="40910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3</a:t>
            </a:r>
          </a:p>
        </p:txBody>
      </p:sp>
      <p:sp>
        <p:nvSpPr>
          <p:cNvPr id="34" name="Oval 33"/>
          <p:cNvSpPr/>
          <p:nvPr/>
        </p:nvSpPr>
        <p:spPr>
          <a:xfrm>
            <a:off x="1803400" y="3300189"/>
            <a:ext cx="426720" cy="40910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4</a:t>
            </a:r>
          </a:p>
        </p:txBody>
      </p:sp>
      <p:sp>
        <p:nvSpPr>
          <p:cNvPr id="35" name="Oval 34"/>
          <p:cNvSpPr/>
          <p:nvPr/>
        </p:nvSpPr>
        <p:spPr>
          <a:xfrm>
            <a:off x="1818640" y="4052433"/>
            <a:ext cx="426720" cy="40910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5</a:t>
            </a:r>
          </a:p>
        </p:txBody>
      </p:sp>
      <p:sp>
        <p:nvSpPr>
          <p:cNvPr id="36" name="Oval 35"/>
          <p:cNvSpPr/>
          <p:nvPr/>
        </p:nvSpPr>
        <p:spPr>
          <a:xfrm>
            <a:off x="1808480" y="4785822"/>
            <a:ext cx="426720" cy="40910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6</a:t>
            </a:r>
          </a:p>
        </p:txBody>
      </p:sp>
      <p:sp>
        <p:nvSpPr>
          <p:cNvPr id="37" name="Oval 36"/>
          <p:cNvSpPr/>
          <p:nvPr/>
        </p:nvSpPr>
        <p:spPr>
          <a:xfrm>
            <a:off x="1803400" y="5587468"/>
            <a:ext cx="426720" cy="40910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7</a:t>
            </a:r>
          </a:p>
        </p:txBody>
      </p:sp>
      <p:sp>
        <p:nvSpPr>
          <p:cNvPr id="39" name="Rectangle 38"/>
          <p:cNvSpPr/>
          <p:nvPr/>
        </p:nvSpPr>
        <p:spPr>
          <a:xfrm>
            <a:off x="2245360" y="6119336"/>
            <a:ext cx="9215120" cy="738664"/>
          </a:xfrm>
          <a:prstGeom prst="rect">
            <a:avLst/>
          </a:prstGeom>
        </p:spPr>
        <p:txBody>
          <a:bodyPr wrap="square">
            <a:spAutoFit/>
          </a:bodyPr>
          <a:lstStyle/>
          <a:p>
            <a:r>
              <a:rPr lang="en-US" sz="1400" dirty="0" err="1"/>
              <a:t>Sitra</a:t>
            </a:r>
            <a:r>
              <a:rPr lang="en-US" sz="1400" dirty="0"/>
              <a:t>. Circular Economy Playbook for Manufacturing industry. Playbook for Finnish </a:t>
            </a:r>
            <a:r>
              <a:rPr lang="en-US" sz="1400" dirty="0" smtClean="0"/>
              <a:t>SMEs, 42</a:t>
            </a:r>
            <a:endParaRPr lang="en-US" sz="1400" dirty="0"/>
          </a:p>
          <a:p>
            <a:r>
              <a:rPr lang="en-US" sz="1400" dirty="0"/>
              <a:t>https://teknologiateollisuus.fi/sites/default/files/inline-files/20180919_Circular%20Economy</a:t>
            </a:r>
          </a:p>
          <a:p>
            <a:r>
              <a:rPr lang="en-US" sz="1400" dirty="0"/>
              <a:t>%20Playbook%20for%20Manufacturing_v1%200.pdf</a:t>
            </a:r>
          </a:p>
        </p:txBody>
      </p:sp>
    </p:spTree>
    <p:extLst>
      <p:ext uri="{BB962C8B-B14F-4D97-AF65-F5344CB8AC3E}">
        <p14:creationId xmlns:p14="http://schemas.microsoft.com/office/powerpoint/2010/main" val="4032585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946" y="194930"/>
            <a:ext cx="8573407" cy="1201783"/>
          </a:xfrm>
        </p:spPr>
        <p:txBody>
          <a:bodyPr/>
          <a:lstStyle/>
          <a:p>
            <a:r>
              <a:rPr lang="fi-FI" dirty="0" smtClean="0"/>
              <a:t>Learning </a:t>
            </a:r>
            <a:r>
              <a:rPr lang="fi-FI" dirty="0" err="1" smtClean="0"/>
              <a:t>objectives</a:t>
            </a:r>
            <a:endParaRPr lang="fi-FI" dirty="0"/>
          </a:p>
        </p:txBody>
      </p:sp>
      <p:sp>
        <p:nvSpPr>
          <p:cNvPr id="3" name="Text Placeholder 2"/>
          <p:cNvSpPr>
            <a:spLocks noGrp="1"/>
          </p:cNvSpPr>
          <p:nvPr>
            <p:ph type="body" idx="1"/>
          </p:nvPr>
        </p:nvSpPr>
        <p:spPr>
          <a:xfrm>
            <a:off x="1601107" y="1920875"/>
            <a:ext cx="10167076" cy="3870325"/>
          </a:xfrm>
        </p:spPr>
        <p:txBody>
          <a:bodyPr>
            <a:normAutofit/>
          </a:bodyPr>
          <a:lstStyle/>
          <a:p>
            <a:pPr marL="342900" indent="-342900" fontAlgn="base">
              <a:buFontTx/>
              <a:buChar char="-"/>
            </a:pPr>
            <a:r>
              <a:rPr lang="en-US" dirty="0">
                <a:solidFill>
                  <a:schemeClr val="tx1"/>
                </a:solidFill>
              </a:rPr>
              <a:t>Student is familiar with the role of </a:t>
            </a:r>
            <a:r>
              <a:rPr lang="en-US" dirty="0" smtClean="0">
                <a:solidFill>
                  <a:schemeClr val="tx1"/>
                </a:solidFill>
              </a:rPr>
              <a:t>product design in the </a:t>
            </a:r>
            <a:r>
              <a:rPr lang="en-US" dirty="0">
                <a:solidFill>
                  <a:schemeClr val="tx1"/>
                </a:solidFill>
              </a:rPr>
              <a:t>circular economy</a:t>
            </a:r>
          </a:p>
          <a:p>
            <a:pPr marL="342900" indent="-342900" fontAlgn="base">
              <a:buFontTx/>
              <a:buChar char="-"/>
            </a:pPr>
            <a:r>
              <a:rPr lang="en-US" dirty="0">
                <a:solidFill>
                  <a:schemeClr val="tx1"/>
                </a:solidFill>
              </a:rPr>
              <a:t>Student has knowledge about </a:t>
            </a:r>
            <a:r>
              <a:rPr lang="en-US" dirty="0" smtClean="0">
                <a:solidFill>
                  <a:schemeClr val="tx1"/>
                </a:solidFill>
              </a:rPr>
              <a:t>product inertia, eco-design and circular design</a:t>
            </a:r>
          </a:p>
          <a:p>
            <a:pPr marL="342900" indent="-342900" fontAlgn="base">
              <a:buFontTx/>
              <a:buChar char="-"/>
            </a:pPr>
            <a:r>
              <a:rPr lang="en-US" dirty="0" smtClean="0">
                <a:solidFill>
                  <a:schemeClr val="tx1"/>
                </a:solidFill>
              </a:rPr>
              <a:t>Student learns principles of circular product design</a:t>
            </a:r>
            <a:endParaRPr lang="en-US" dirty="0">
              <a:solidFill>
                <a:schemeClr val="tx1"/>
              </a:solidFill>
            </a:endParaRPr>
          </a:p>
          <a:p>
            <a:pPr marL="342900" indent="-342900" fontAlgn="base">
              <a:buFontTx/>
              <a:buChar char="-"/>
            </a:pPr>
            <a:r>
              <a:rPr lang="en-US" dirty="0">
                <a:solidFill>
                  <a:schemeClr val="tx1"/>
                </a:solidFill>
              </a:rPr>
              <a:t>Student understands the </a:t>
            </a:r>
            <a:r>
              <a:rPr lang="en-US" dirty="0" smtClean="0">
                <a:solidFill>
                  <a:schemeClr val="tx1"/>
                </a:solidFill>
              </a:rPr>
              <a:t>cradle-to-cradle approach</a:t>
            </a:r>
            <a:endParaRPr lang="en-US" dirty="0">
              <a:solidFill>
                <a:schemeClr val="tx1"/>
              </a:solidFill>
            </a:endParaRPr>
          </a:p>
          <a:p>
            <a:pPr marL="342900" indent="-342900" fontAlgn="base">
              <a:buFontTx/>
              <a:buChar char="-"/>
            </a:pPr>
            <a:r>
              <a:rPr lang="en-US" dirty="0">
                <a:solidFill>
                  <a:schemeClr val="tx1"/>
                </a:solidFill>
              </a:rPr>
              <a:t>Student knows </a:t>
            </a:r>
            <a:r>
              <a:rPr lang="en-US" dirty="0" smtClean="0">
                <a:solidFill>
                  <a:schemeClr val="tx1"/>
                </a:solidFill>
              </a:rPr>
              <a:t>the role of customer centricity in design</a:t>
            </a:r>
          </a:p>
          <a:p>
            <a:pPr marL="342900" indent="-342900" fontAlgn="base">
              <a:buFontTx/>
              <a:buChar char="-"/>
            </a:pPr>
            <a:r>
              <a:rPr lang="en-US" dirty="0" smtClean="0">
                <a:solidFill>
                  <a:schemeClr val="tx1"/>
                </a:solidFill>
              </a:rPr>
              <a:t>Student learns to design the product using elements of Circular Design Play Cards which relate to features of circular design</a:t>
            </a:r>
          </a:p>
          <a:p>
            <a:pPr marL="342900" indent="-342900" fontAlgn="base">
              <a:buFontTx/>
              <a:buChar char="-"/>
            </a:pPr>
            <a:r>
              <a:rPr lang="en-US" dirty="0" smtClean="0">
                <a:solidFill>
                  <a:schemeClr val="tx1"/>
                </a:solidFill>
              </a:rPr>
              <a:t>Student knows the circular design process</a:t>
            </a:r>
            <a:endParaRPr lang="en-US" dirty="0">
              <a:solidFill>
                <a:schemeClr val="tx1"/>
              </a:solidFill>
            </a:endParaRPr>
          </a:p>
        </p:txBody>
      </p:sp>
    </p:spTree>
    <p:extLst>
      <p:ext uri="{BB962C8B-B14F-4D97-AF65-F5344CB8AC3E}">
        <p14:creationId xmlns:p14="http://schemas.microsoft.com/office/powerpoint/2010/main" val="1467925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729" y="-123142"/>
            <a:ext cx="10515600" cy="1205093"/>
          </a:xfrm>
        </p:spPr>
        <p:txBody>
          <a:bodyPr>
            <a:normAutofit/>
          </a:bodyPr>
          <a:lstStyle/>
          <a:p>
            <a:r>
              <a:rPr lang="fi-FI" sz="3600" dirty="0"/>
              <a:t>D</a:t>
            </a:r>
            <a:r>
              <a:rPr lang="fi-FI" sz="3600" dirty="0" smtClean="0"/>
              <a:t>esign in </a:t>
            </a:r>
            <a:r>
              <a:rPr lang="fi-FI" sz="3600" dirty="0" err="1" smtClean="0"/>
              <a:t>the</a:t>
            </a:r>
            <a:r>
              <a:rPr lang="fi-FI" sz="3600" dirty="0" smtClean="0"/>
              <a:t> </a:t>
            </a:r>
            <a:r>
              <a:rPr lang="fi-FI" sz="3600" dirty="0" err="1" smtClean="0"/>
              <a:t>circular</a:t>
            </a:r>
            <a:r>
              <a:rPr lang="fi-FI" sz="3600" dirty="0" smtClean="0"/>
              <a:t> </a:t>
            </a:r>
            <a:r>
              <a:rPr lang="fi-FI" sz="3600" dirty="0" err="1" smtClean="0"/>
              <a:t>economy</a:t>
            </a:r>
            <a:r>
              <a:rPr lang="fi-FI" sz="3600" dirty="0" smtClean="0"/>
              <a:t> </a:t>
            </a:r>
            <a:r>
              <a:rPr lang="fi-FI" sz="3600" dirty="0" err="1" smtClean="0"/>
              <a:t>by</a:t>
            </a:r>
            <a:r>
              <a:rPr lang="fi-FI" sz="3600" dirty="0" smtClean="0"/>
              <a:t> </a:t>
            </a:r>
            <a:r>
              <a:rPr lang="fi-FI" sz="3600" dirty="0" err="1" smtClean="0"/>
              <a:t>Ethica</a:t>
            </a:r>
            <a:endParaRPr lang="fi-FI" sz="3600" dirty="0"/>
          </a:p>
        </p:txBody>
      </p:sp>
      <p:sp>
        <p:nvSpPr>
          <p:cNvPr id="3" name="Content Placeholder 2"/>
          <p:cNvSpPr>
            <a:spLocks noGrp="1"/>
          </p:cNvSpPr>
          <p:nvPr>
            <p:ph idx="1"/>
          </p:nvPr>
        </p:nvSpPr>
        <p:spPr>
          <a:xfrm>
            <a:off x="1725427" y="1081951"/>
            <a:ext cx="9770203" cy="4862949"/>
          </a:xfrm>
        </p:spPr>
        <p:txBody>
          <a:bodyPr>
            <a:noAutofit/>
          </a:bodyPr>
          <a:lstStyle/>
          <a:p>
            <a:pPr marL="0" indent="0">
              <a:buNone/>
            </a:pPr>
            <a:r>
              <a:rPr lang="fi-FI" sz="2000" b="1" dirty="0" smtClean="0">
                <a:ea typeface="Microsoft Sans Serif" panose="020B0604020202020204" pitchFamily="34" charset="0"/>
                <a:cs typeface="Microsoft Sans Serif" panose="020B0604020202020204" pitchFamily="34" charset="0"/>
              </a:rPr>
              <a:t>1. A long </a:t>
            </a:r>
            <a:r>
              <a:rPr lang="fi-FI" sz="2000" b="1" dirty="0" err="1" smtClean="0">
                <a:ea typeface="Microsoft Sans Serif" panose="020B0604020202020204" pitchFamily="34" charset="0"/>
                <a:cs typeface="Microsoft Sans Serif" panose="020B0604020202020204" pitchFamily="34" charset="0"/>
              </a:rPr>
              <a:t>lifetime</a:t>
            </a:r>
            <a:r>
              <a:rPr lang="fi-FI" sz="2000" b="1"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The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product</a:t>
            </a:r>
            <a:r>
              <a:rPr lang="fi-FI" sz="2000" dirty="0" smtClean="0">
                <a:ea typeface="Microsoft Sans Serif" panose="020B0604020202020204" pitchFamily="34" charset="0"/>
                <a:cs typeface="Microsoft Sans Serif" panose="020B0604020202020204" pitchFamily="34" charset="0"/>
              </a:rPr>
              <a:t> is </a:t>
            </a:r>
            <a:r>
              <a:rPr lang="fi-FI" sz="2000" dirty="0" err="1" smtClean="0">
                <a:ea typeface="Microsoft Sans Serif" panose="020B0604020202020204" pitchFamily="34" charset="0"/>
                <a:cs typeface="Microsoft Sans Serif" panose="020B0604020202020204" pitchFamily="34" charset="0"/>
              </a:rPr>
              <a:t>designed</a:t>
            </a:r>
            <a:r>
              <a:rPr lang="fi-FI" sz="2000" dirty="0" smtClean="0">
                <a:ea typeface="Microsoft Sans Serif" panose="020B0604020202020204" pitchFamily="34" charset="0"/>
                <a:cs typeface="Microsoft Sans Serif" panose="020B0604020202020204" pitchFamily="34" charset="0"/>
              </a:rPr>
              <a:t> to </a:t>
            </a:r>
            <a:r>
              <a:rPr lang="fi-FI" sz="2000" dirty="0" err="1" smtClean="0">
                <a:ea typeface="Microsoft Sans Serif" panose="020B0604020202020204" pitchFamily="34" charset="0"/>
                <a:cs typeface="Microsoft Sans Serif" panose="020B0604020202020204" pitchFamily="34" charset="0"/>
              </a:rPr>
              <a:t>be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durable</a:t>
            </a:r>
            <a:r>
              <a:rPr lang="fi-FI" sz="2000" dirty="0" smtClean="0">
                <a:ea typeface="Microsoft Sans Serif" panose="020B0604020202020204" pitchFamily="34" charset="0"/>
                <a:cs typeface="Microsoft Sans Serif" panose="020B0604020202020204" pitchFamily="34" charset="0"/>
              </a:rPr>
              <a:t> and long </a:t>
            </a:r>
            <a:r>
              <a:rPr lang="fi-FI" sz="2000" dirty="0" err="1" smtClean="0">
                <a:ea typeface="Microsoft Sans Serif" panose="020B0604020202020204" pitchFamily="34" charset="0"/>
                <a:cs typeface="Microsoft Sans Serif" panose="020B0604020202020204" pitchFamily="34" charset="0"/>
              </a:rPr>
              <a:t>lasting</a:t>
            </a:r>
            <a:r>
              <a:rPr lang="fi-FI" sz="2000" dirty="0" smtClean="0">
                <a:ea typeface="Microsoft Sans Serif" panose="020B0604020202020204" pitchFamily="34" charset="0"/>
                <a:cs typeface="Microsoft Sans Serif" panose="020B0604020202020204" pitchFamily="34" charset="0"/>
              </a:rPr>
              <a:t>.</a:t>
            </a:r>
          </a:p>
          <a:p>
            <a:pPr marL="0" indent="0">
              <a:buNone/>
            </a:pPr>
            <a:r>
              <a:rPr lang="fi-FI" sz="2000" b="1" dirty="0" smtClean="0">
                <a:ea typeface="Microsoft Sans Serif" panose="020B0604020202020204" pitchFamily="34" charset="0"/>
                <a:cs typeface="Microsoft Sans Serif" panose="020B0604020202020204" pitchFamily="34" charset="0"/>
              </a:rPr>
              <a:t>2</a:t>
            </a:r>
            <a:r>
              <a:rPr lang="fi-FI" sz="2000" b="1" dirty="0">
                <a:ea typeface="Microsoft Sans Serif" panose="020B0604020202020204" pitchFamily="34" charset="0"/>
                <a:cs typeface="Microsoft Sans Serif" panose="020B0604020202020204" pitchFamily="34" charset="0"/>
              </a:rPr>
              <a:t>. </a:t>
            </a:r>
            <a:r>
              <a:rPr lang="fi-FI" sz="2000" b="1" dirty="0" err="1" smtClean="0">
                <a:ea typeface="Microsoft Sans Serif" panose="020B0604020202020204" pitchFamily="34" charset="0"/>
                <a:cs typeface="Microsoft Sans Serif" panose="020B0604020202020204" pitchFamily="34" charset="0"/>
              </a:rPr>
              <a:t>Easy</a:t>
            </a:r>
            <a:r>
              <a:rPr lang="fi-FI" sz="2000" b="1" dirty="0" smtClean="0">
                <a:ea typeface="Microsoft Sans Serif" panose="020B0604020202020204" pitchFamily="34" charset="0"/>
                <a:cs typeface="Microsoft Sans Serif" panose="020B0604020202020204" pitchFamily="34" charset="0"/>
              </a:rPr>
              <a:t> </a:t>
            </a:r>
            <a:r>
              <a:rPr lang="fi-FI" sz="2000" b="1" dirty="0" err="1" smtClean="0">
                <a:ea typeface="Microsoft Sans Serif" panose="020B0604020202020204" pitchFamily="34" charset="0"/>
                <a:cs typeface="Microsoft Sans Serif" panose="020B0604020202020204" pitchFamily="34" charset="0"/>
              </a:rPr>
              <a:t>maintenance</a:t>
            </a:r>
            <a:r>
              <a:rPr lang="fi-FI" sz="2000" b="1" dirty="0" smtClean="0">
                <a:ea typeface="Microsoft Sans Serif" panose="020B0604020202020204" pitchFamily="34" charset="0"/>
                <a:cs typeface="Microsoft Sans Serif" panose="020B0604020202020204" pitchFamily="34" charset="0"/>
              </a:rPr>
              <a:t> and  </a:t>
            </a:r>
            <a:r>
              <a:rPr lang="fi-FI" sz="2000" b="1" dirty="0" err="1" smtClean="0">
                <a:ea typeface="Microsoft Sans Serif" panose="020B0604020202020204" pitchFamily="34" charset="0"/>
                <a:cs typeface="Microsoft Sans Serif" panose="020B0604020202020204" pitchFamily="34" charset="0"/>
              </a:rPr>
              <a:t>repairability</a:t>
            </a:r>
            <a:r>
              <a:rPr lang="fi-FI" sz="2000" b="1"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The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product</a:t>
            </a:r>
            <a:r>
              <a:rPr lang="fi-FI" sz="2000" dirty="0" smtClean="0">
                <a:ea typeface="Microsoft Sans Serif" panose="020B0604020202020204" pitchFamily="34" charset="0"/>
                <a:cs typeface="Microsoft Sans Serif" panose="020B0604020202020204" pitchFamily="34" charset="0"/>
              </a:rPr>
              <a:t> is </a:t>
            </a:r>
            <a:r>
              <a:rPr lang="fi-FI" sz="2000" dirty="0" err="1" smtClean="0">
                <a:ea typeface="Microsoft Sans Serif" panose="020B0604020202020204" pitchFamily="34" charset="0"/>
                <a:cs typeface="Microsoft Sans Serif" panose="020B0604020202020204" pitchFamily="34" charset="0"/>
              </a:rPr>
              <a:t>designed</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so</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that</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the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customer</a:t>
            </a:r>
            <a:r>
              <a:rPr lang="fi-FI" sz="2000" dirty="0" smtClean="0">
                <a:ea typeface="Microsoft Sans Serif" panose="020B0604020202020204" pitchFamily="34" charset="0"/>
                <a:cs typeface="Microsoft Sans Serif" panose="020B0604020202020204" pitchFamily="34" charset="0"/>
              </a:rPr>
              <a:t>,   </a:t>
            </a:r>
          </a:p>
          <a:p>
            <a:pPr marL="0" indent="0">
              <a:buNone/>
            </a:pPr>
            <a:r>
              <a:rPr lang="fi-FI" sz="2000" dirty="0">
                <a:ea typeface="Microsoft Sans Serif" panose="020B0604020202020204" pitchFamily="34" charset="0"/>
                <a:cs typeface="Microsoft Sans Serif" panose="020B0604020202020204" pitchFamily="34" charset="0"/>
              </a:rPr>
              <a:t> </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the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manufacturer</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or</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the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partner</a:t>
            </a:r>
            <a:r>
              <a:rPr lang="fi-FI" sz="2000" dirty="0" smtClean="0">
                <a:ea typeface="Microsoft Sans Serif" panose="020B0604020202020204" pitchFamily="34" charset="0"/>
                <a:cs typeface="Microsoft Sans Serif" panose="020B0604020202020204" pitchFamily="34" charset="0"/>
              </a:rPr>
              <a:t> of </a:t>
            </a:r>
            <a:r>
              <a:rPr lang="fi-FI" sz="2000" dirty="0" err="1" smtClean="0">
                <a:ea typeface="Microsoft Sans Serif" panose="020B0604020202020204" pitchFamily="34" charset="0"/>
                <a:cs typeface="Microsoft Sans Serif" panose="020B0604020202020204" pitchFamily="34" charset="0"/>
              </a:rPr>
              <a:t>the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manufacturer</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can</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easily</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repair</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the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product</a:t>
            </a:r>
            <a:r>
              <a:rPr lang="fi-FI" sz="2000" dirty="0" smtClean="0">
                <a:ea typeface="Microsoft Sans Serif" panose="020B0604020202020204" pitchFamily="34" charset="0"/>
                <a:cs typeface="Microsoft Sans Serif" panose="020B0604020202020204" pitchFamily="34" charset="0"/>
              </a:rPr>
              <a:t>.</a:t>
            </a:r>
            <a:endParaRPr lang="fi-FI" sz="2000" dirty="0">
              <a:ea typeface="Microsoft Sans Serif" panose="020B0604020202020204" pitchFamily="34" charset="0"/>
              <a:cs typeface="Microsoft Sans Serif" panose="020B0604020202020204" pitchFamily="34" charset="0"/>
            </a:endParaRPr>
          </a:p>
          <a:p>
            <a:pPr marL="0" indent="0">
              <a:buNone/>
            </a:pPr>
            <a:r>
              <a:rPr lang="fi-FI" sz="2000" b="1" dirty="0">
                <a:ea typeface="Microsoft Sans Serif" panose="020B0604020202020204" pitchFamily="34" charset="0"/>
                <a:cs typeface="Microsoft Sans Serif" panose="020B0604020202020204" pitchFamily="34" charset="0"/>
              </a:rPr>
              <a:t>3. </a:t>
            </a:r>
            <a:r>
              <a:rPr lang="fi-FI" sz="2000" b="1" dirty="0" err="1" smtClean="0">
                <a:ea typeface="Microsoft Sans Serif" panose="020B0604020202020204" pitchFamily="34" charset="0"/>
                <a:cs typeface="Microsoft Sans Serif" panose="020B0604020202020204" pitchFamily="34" charset="0"/>
              </a:rPr>
              <a:t>Consistency</a:t>
            </a:r>
            <a:r>
              <a:rPr lang="fi-FI" sz="2000" b="1"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The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parts</a:t>
            </a:r>
            <a:r>
              <a:rPr lang="fi-FI" sz="2000" dirty="0" smtClean="0">
                <a:ea typeface="Microsoft Sans Serif" panose="020B0604020202020204" pitchFamily="34" charset="0"/>
                <a:cs typeface="Microsoft Sans Serif" panose="020B0604020202020204" pitchFamily="34" charset="0"/>
              </a:rPr>
              <a:t> of </a:t>
            </a:r>
            <a:r>
              <a:rPr lang="fi-FI" sz="2000" dirty="0" err="1" smtClean="0">
                <a:ea typeface="Microsoft Sans Serif" panose="020B0604020202020204" pitchFamily="34" charset="0"/>
                <a:cs typeface="Microsoft Sans Serif" panose="020B0604020202020204" pitchFamily="34" charset="0"/>
              </a:rPr>
              <a:t>the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product</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are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kept</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consistent</a:t>
            </a:r>
            <a:r>
              <a:rPr lang="fi-FI" sz="2000" dirty="0" smtClean="0">
                <a:ea typeface="Microsoft Sans Serif" panose="020B0604020202020204" pitchFamily="34" charset="0"/>
                <a:cs typeface="Microsoft Sans Serif" panose="020B0604020202020204" pitchFamily="34" charset="0"/>
              </a:rPr>
              <a:t> for a long </a:t>
            </a:r>
            <a:r>
              <a:rPr lang="fi-FI" sz="2000" dirty="0" err="1" smtClean="0">
                <a:ea typeface="Microsoft Sans Serif" panose="020B0604020202020204" pitchFamily="34" charset="0"/>
                <a:cs typeface="Microsoft Sans Serif" panose="020B0604020202020204" pitchFamily="34" charset="0"/>
              </a:rPr>
              <a:t>time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so</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that</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they</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can</a:t>
            </a:r>
            <a:endParaRPr lang="fi-FI" sz="2000" dirty="0" smtClean="0">
              <a:ea typeface="Microsoft Sans Serif" panose="020B0604020202020204" pitchFamily="34" charset="0"/>
              <a:cs typeface="Microsoft Sans Serif" panose="020B0604020202020204" pitchFamily="34" charset="0"/>
            </a:endParaRPr>
          </a:p>
          <a:p>
            <a:pPr marL="0" indent="0">
              <a:buNone/>
            </a:pP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be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changed</a:t>
            </a:r>
            <a:r>
              <a:rPr lang="fi-FI" sz="2000" dirty="0" smtClean="0">
                <a:ea typeface="Microsoft Sans Serif" panose="020B0604020202020204" pitchFamily="34" charset="0"/>
                <a:cs typeface="Microsoft Sans Serif" panose="020B0604020202020204" pitchFamily="34" charset="0"/>
              </a:rPr>
              <a:t> and </a:t>
            </a:r>
            <a:r>
              <a:rPr lang="fi-FI" sz="2000" dirty="0" err="1" smtClean="0">
                <a:ea typeface="Microsoft Sans Serif" panose="020B0604020202020204" pitchFamily="34" charset="0"/>
                <a:cs typeface="Microsoft Sans Serif" panose="020B0604020202020204" pitchFamily="34" charset="0"/>
              </a:rPr>
              <a:t>fixed</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easily</a:t>
            </a:r>
            <a:r>
              <a:rPr lang="fi-FI" sz="2000" dirty="0" smtClean="0">
                <a:ea typeface="Microsoft Sans Serif" panose="020B0604020202020204" pitchFamily="34" charset="0"/>
                <a:cs typeface="Microsoft Sans Serif" panose="020B0604020202020204" pitchFamily="34" charset="0"/>
              </a:rPr>
              <a:t>. </a:t>
            </a:r>
            <a:r>
              <a:rPr lang="fi-FI" sz="2000" dirty="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Also</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various</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product</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lines</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are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designed</a:t>
            </a:r>
            <a:r>
              <a:rPr lang="fi-FI" sz="2000" dirty="0" smtClean="0">
                <a:ea typeface="Microsoft Sans Serif" panose="020B0604020202020204" pitchFamily="34" charset="0"/>
                <a:cs typeface="Microsoft Sans Serif" panose="020B0604020202020204" pitchFamily="34" charset="0"/>
              </a:rPr>
              <a:t> to </a:t>
            </a:r>
            <a:r>
              <a:rPr lang="fi-FI" sz="2000" dirty="0" err="1" smtClean="0">
                <a:ea typeface="Microsoft Sans Serif" panose="020B0604020202020204" pitchFamily="34" charset="0"/>
                <a:cs typeface="Microsoft Sans Serif" panose="020B0604020202020204" pitchFamily="34" charset="0"/>
              </a:rPr>
              <a:t>be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consistent</a:t>
            </a:r>
            <a:r>
              <a:rPr lang="fi-FI" sz="2000" dirty="0" smtClean="0">
                <a:ea typeface="Microsoft Sans Serif" panose="020B0604020202020204" pitchFamily="34" charset="0"/>
                <a:cs typeface="Microsoft Sans Serif" panose="020B0604020202020204" pitchFamily="34" charset="0"/>
              </a:rPr>
              <a:t>.</a:t>
            </a:r>
            <a:endParaRPr lang="fi-FI" sz="2000" dirty="0">
              <a:ea typeface="Microsoft Sans Serif" panose="020B0604020202020204" pitchFamily="34" charset="0"/>
              <a:cs typeface="Microsoft Sans Serif" panose="020B0604020202020204" pitchFamily="34" charset="0"/>
            </a:endParaRPr>
          </a:p>
          <a:p>
            <a:pPr marL="0" indent="0">
              <a:buNone/>
            </a:pPr>
            <a:r>
              <a:rPr lang="fi-FI" sz="2000" b="1" dirty="0">
                <a:ea typeface="Microsoft Sans Serif" panose="020B0604020202020204" pitchFamily="34" charset="0"/>
                <a:cs typeface="Microsoft Sans Serif" panose="020B0604020202020204" pitchFamily="34" charset="0"/>
              </a:rPr>
              <a:t>4. </a:t>
            </a:r>
            <a:r>
              <a:rPr lang="fi-FI" sz="2000" b="1" dirty="0" err="1" smtClean="0">
                <a:ea typeface="Microsoft Sans Serif" panose="020B0604020202020204" pitchFamily="34" charset="0"/>
                <a:cs typeface="Microsoft Sans Serif" panose="020B0604020202020204" pitchFamily="34" charset="0"/>
              </a:rPr>
              <a:t>Upgrading</a:t>
            </a:r>
            <a:r>
              <a:rPr lang="fi-FI" sz="2000" b="1" dirty="0" smtClean="0">
                <a:ea typeface="Microsoft Sans Serif" panose="020B0604020202020204" pitchFamily="34" charset="0"/>
                <a:cs typeface="Microsoft Sans Serif" panose="020B0604020202020204" pitchFamily="34" charset="0"/>
              </a:rPr>
              <a:t>. </a:t>
            </a:r>
            <a:r>
              <a:rPr lang="fi-FI" sz="2000" dirty="0" smtClean="0">
                <a:ea typeface="Microsoft Sans Serif" panose="020B0604020202020204" pitchFamily="34" charset="0"/>
                <a:cs typeface="Microsoft Sans Serif" panose="020B0604020202020204" pitchFamily="34" charset="0"/>
              </a:rPr>
              <a:t>Components of </a:t>
            </a:r>
            <a:r>
              <a:rPr lang="fi-FI" sz="2000" dirty="0" err="1" smtClean="0">
                <a:ea typeface="Microsoft Sans Serif" panose="020B0604020202020204" pitchFamily="34" charset="0"/>
                <a:cs typeface="Microsoft Sans Serif" panose="020B0604020202020204" pitchFamily="34" charset="0"/>
              </a:rPr>
              <a:t>the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product</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are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easy</a:t>
            </a:r>
            <a:r>
              <a:rPr lang="fi-FI" sz="2000" dirty="0" smtClean="0">
                <a:ea typeface="Microsoft Sans Serif" panose="020B0604020202020204" pitchFamily="34" charset="0"/>
                <a:cs typeface="Microsoft Sans Serif" panose="020B0604020202020204" pitchFamily="34" charset="0"/>
              </a:rPr>
              <a:t> to </a:t>
            </a:r>
            <a:r>
              <a:rPr lang="fi-FI" sz="2000" dirty="0" err="1" smtClean="0">
                <a:ea typeface="Microsoft Sans Serif" panose="020B0604020202020204" pitchFamily="34" charset="0"/>
                <a:cs typeface="Microsoft Sans Serif" panose="020B0604020202020204" pitchFamily="34" charset="0"/>
              </a:rPr>
              <a:t>be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upgraded</a:t>
            </a:r>
            <a:r>
              <a:rPr lang="fi-FI" sz="2000" dirty="0" smtClean="0">
                <a:ea typeface="Microsoft Sans Serif" panose="020B0604020202020204" pitchFamily="34" charset="0"/>
                <a:cs typeface="Microsoft Sans Serif" panose="020B0604020202020204" pitchFamily="34" charset="0"/>
              </a:rPr>
              <a:t> to a </a:t>
            </a:r>
            <a:r>
              <a:rPr lang="fi-FI" sz="2000" dirty="0" err="1" smtClean="0">
                <a:ea typeface="Microsoft Sans Serif" panose="020B0604020202020204" pitchFamily="34" charset="0"/>
                <a:cs typeface="Microsoft Sans Serif" panose="020B0604020202020204" pitchFamily="34" charset="0"/>
              </a:rPr>
              <a:t>newer</a:t>
            </a:r>
            <a:r>
              <a:rPr lang="fi-FI" sz="2000" dirty="0" smtClean="0">
                <a:ea typeface="Microsoft Sans Serif" panose="020B0604020202020204" pitchFamily="34" charset="0"/>
                <a:cs typeface="Microsoft Sans Serif" panose="020B0604020202020204" pitchFamily="34" charset="0"/>
              </a:rPr>
              <a:t> version.</a:t>
            </a:r>
            <a:endParaRPr lang="fi-FI" sz="2000" dirty="0">
              <a:ea typeface="Microsoft Sans Serif" panose="020B0604020202020204" pitchFamily="34" charset="0"/>
              <a:cs typeface="Microsoft Sans Serif" panose="020B0604020202020204" pitchFamily="34" charset="0"/>
            </a:endParaRPr>
          </a:p>
          <a:p>
            <a:pPr marL="0" indent="0">
              <a:buNone/>
            </a:pPr>
            <a:r>
              <a:rPr lang="fi-FI" sz="2000" b="1" dirty="0">
                <a:ea typeface="Microsoft Sans Serif" panose="020B0604020202020204" pitchFamily="34" charset="0"/>
                <a:cs typeface="Microsoft Sans Serif" panose="020B0604020202020204" pitchFamily="34" charset="0"/>
              </a:rPr>
              <a:t>5. </a:t>
            </a:r>
            <a:r>
              <a:rPr lang="fi-FI" sz="2000" b="1" dirty="0" err="1" smtClean="0">
                <a:ea typeface="Microsoft Sans Serif" panose="020B0604020202020204" pitchFamily="34" charset="0"/>
                <a:cs typeface="Microsoft Sans Serif" panose="020B0604020202020204" pitchFamily="34" charset="0"/>
              </a:rPr>
              <a:t>Modularity</a:t>
            </a:r>
            <a:r>
              <a:rPr lang="fi-FI" sz="2000" b="1"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The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product</a:t>
            </a:r>
            <a:r>
              <a:rPr lang="fi-FI" sz="2000" dirty="0" smtClean="0">
                <a:ea typeface="Microsoft Sans Serif" panose="020B0604020202020204" pitchFamily="34" charset="0"/>
                <a:cs typeface="Microsoft Sans Serif" panose="020B0604020202020204" pitchFamily="34" charset="0"/>
              </a:rPr>
              <a:t> is </a:t>
            </a:r>
            <a:r>
              <a:rPr lang="fi-FI" sz="2000" dirty="0" err="1" smtClean="0">
                <a:ea typeface="Microsoft Sans Serif" panose="020B0604020202020204" pitchFamily="34" charset="0"/>
                <a:cs typeface="Microsoft Sans Serif" panose="020B0604020202020204" pitchFamily="34" charset="0"/>
              </a:rPr>
              <a:t>designed</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so</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that</a:t>
            </a:r>
            <a:r>
              <a:rPr lang="fi-FI" sz="2000" dirty="0" smtClean="0">
                <a:ea typeface="Microsoft Sans Serif" panose="020B0604020202020204" pitchFamily="34" charset="0"/>
                <a:cs typeface="Microsoft Sans Serif" panose="020B0604020202020204" pitchFamily="34" charset="0"/>
              </a:rPr>
              <a:t> it is </a:t>
            </a:r>
            <a:r>
              <a:rPr lang="fi-FI" sz="2000" dirty="0" err="1" smtClean="0">
                <a:ea typeface="Microsoft Sans Serif" panose="020B0604020202020204" pitchFamily="34" charset="0"/>
                <a:cs typeface="Microsoft Sans Serif" panose="020B0604020202020204" pitchFamily="34" charset="0"/>
              </a:rPr>
              <a:t>easy</a:t>
            </a:r>
            <a:r>
              <a:rPr lang="fi-FI" sz="2000" dirty="0" smtClean="0">
                <a:ea typeface="Microsoft Sans Serif" panose="020B0604020202020204" pitchFamily="34" charset="0"/>
                <a:cs typeface="Microsoft Sans Serif" panose="020B0604020202020204" pitchFamily="34" charset="0"/>
              </a:rPr>
              <a:t> to </a:t>
            </a:r>
            <a:r>
              <a:rPr lang="fi-FI" sz="2000" dirty="0" err="1" smtClean="0">
                <a:ea typeface="Microsoft Sans Serif" panose="020B0604020202020204" pitchFamily="34" charset="0"/>
                <a:cs typeface="Microsoft Sans Serif" panose="020B0604020202020204" pitchFamily="34" charset="0"/>
              </a:rPr>
              <a:t>repair</a:t>
            </a:r>
            <a:r>
              <a:rPr lang="fi-FI" sz="2000" dirty="0" smtClean="0">
                <a:ea typeface="Microsoft Sans Serif" panose="020B0604020202020204" pitchFamily="34" charset="0"/>
                <a:cs typeface="Microsoft Sans Serif" panose="020B0604020202020204" pitchFamily="34" charset="0"/>
              </a:rPr>
              <a:t> and </a:t>
            </a:r>
            <a:r>
              <a:rPr lang="fi-FI" sz="2000" dirty="0" err="1" smtClean="0">
                <a:ea typeface="Microsoft Sans Serif" panose="020B0604020202020204" pitchFamily="34" charset="0"/>
                <a:cs typeface="Microsoft Sans Serif" panose="020B0604020202020204" pitchFamily="34" charset="0"/>
              </a:rPr>
              <a:t>upgrade</a:t>
            </a:r>
            <a:r>
              <a:rPr lang="fi-FI" sz="2000" dirty="0" smtClean="0">
                <a:ea typeface="Microsoft Sans Serif" panose="020B0604020202020204" pitchFamily="34" charset="0"/>
                <a:cs typeface="Microsoft Sans Serif" panose="020B0604020202020204" pitchFamily="34" charset="0"/>
              </a:rPr>
              <a:t> it. </a:t>
            </a:r>
          </a:p>
          <a:p>
            <a:pPr marL="0" indent="0">
              <a:buNone/>
            </a:pPr>
            <a:r>
              <a:rPr lang="fi-FI" sz="2000" dirty="0">
                <a:ea typeface="Microsoft Sans Serif" panose="020B0604020202020204" pitchFamily="34" charset="0"/>
                <a:cs typeface="Microsoft Sans Serif" panose="020B0604020202020204" pitchFamily="34" charset="0"/>
              </a:rPr>
              <a:t> </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The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components</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are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easy</a:t>
            </a:r>
            <a:r>
              <a:rPr lang="fi-FI" sz="2000" dirty="0" smtClean="0">
                <a:ea typeface="Microsoft Sans Serif" panose="020B0604020202020204" pitchFamily="34" charset="0"/>
                <a:cs typeface="Microsoft Sans Serif" panose="020B0604020202020204" pitchFamily="34" charset="0"/>
              </a:rPr>
              <a:t> to </a:t>
            </a:r>
            <a:r>
              <a:rPr lang="fi-FI" sz="2000" dirty="0" err="1" smtClean="0">
                <a:ea typeface="Microsoft Sans Serif" panose="020B0604020202020204" pitchFamily="34" charset="0"/>
                <a:cs typeface="Microsoft Sans Serif" panose="020B0604020202020204" pitchFamily="34" charset="0"/>
              </a:rPr>
              <a:t>be</a:t>
            </a:r>
            <a:r>
              <a:rPr lang="fi-FI" sz="2000" dirty="0" smtClean="0">
                <a:ea typeface="Microsoft Sans Serif" panose="020B0604020202020204" pitchFamily="34" charset="0"/>
                <a:cs typeface="Microsoft Sans Serif" panose="020B0604020202020204" pitchFamily="34" charset="0"/>
              </a:rPr>
              <a:t> </a:t>
            </a:r>
            <a:r>
              <a:rPr lang="fi-FI" sz="2000" dirty="0" err="1" smtClean="0">
                <a:ea typeface="Microsoft Sans Serif" panose="020B0604020202020204" pitchFamily="34" charset="0"/>
                <a:cs typeface="Microsoft Sans Serif" panose="020B0604020202020204" pitchFamily="34" charset="0"/>
              </a:rPr>
              <a:t>detached</a:t>
            </a:r>
            <a:r>
              <a:rPr lang="fi-FI" sz="2000" dirty="0" smtClean="0">
                <a:ea typeface="Microsoft Sans Serif" panose="020B0604020202020204" pitchFamily="34" charset="0"/>
                <a:cs typeface="Microsoft Sans Serif" panose="020B0604020202020204" pitchFamily="34" charset="0"/>
              </a:rPr>
              <a:t> and </a:t>
            </a:r>
            <a:r>
              <a:rPr lang="fi-FI" sz="2000" dirty="0" err="1" smtClean="0">
                <a:ea typeface="Microsoft Sans Serif" panose="020B0604020202020204" pitchFamily="34" charset="0"/>
                <a:cs typeface="Microsoft Sans Serif" panose="020B0604020202020204" pitchFamily="34" charset="0"/>
              </a:rPr>
              <a:t>changed</a:t>
            </a:r>
            <a:r>
              <a:rPr lang="fi-FI" sz="2000" dirty="0" smtClean="0">
                <a:ea typeface="Microsoft Sans Serif" panose="020B0604020202020204" pitchFamily="34" charset="0"/>
                <a:cs typeface="Microsoft Sans Serif" panose="020B0604020202020204" pitchFamily="34" charset="0"/>
              </a:rPr>
              <a:t>.</a:t>
            </a:r>
          </a:p>
          <a:p>
            <a:pPr marL="0" indent="0">
              <a:buNone/>
            </a:pPr>
            <a:r>
              <a:rPr lang="fi-FI" sz="2000" b="1" i="1" dirty="0" smtClean="0">
                <a:solidFill>
                  <a:schemeClr val="accent6">
                    <a:lumMod val="50000"/>
                  </a:schemeClr>
                </a:solidFill>
                <a:ea typeface="Microsoft Sans Serif" panose="020B0604020202020204" pitchFamily="34" charset="0"/>
                <a:cs typeface="Microsoft Sans Serif" panose="020B0604020202020204" pitchFamily="34" charset="0"/>
              </a:rPr>
              <a:t>		</a:t>
            </a:r>
          </a:p>
          <a:p>
            <a:pPr marL="0" indent="0">
              <a:buNone/>
            </a:pPr>
            <a:r>
              <a:rPr lang="fi-FI" sz="2000" b="1" i="1" dirty="0">
                <a:solidFill>
                  <a:schemeClr val="accent6">
                    <a:lumMod val="50000"/>
                  </a:schemeClr>
                </a:solidFill>
                <a:ea typeface="Microsoft Sans Serif" panose="020B0604020202020204" pitchFamily="34" charset="0"/>
                <a:cs typeface="Microsoft Sans Serif" panose="020B0604020202020204" pitchFamily="34" charset="0"/>
              </a:rPr>
              <a:t>	</a:t>
            </a:r>
            <a:r>
              <a:rPr lang="fi-FI" sz="2000" b="1" i="1" dirty="0" smtClean="0">
                <a:solidFill>
                  <a:schemeClr val="accent6">
                    <a:lumMod val="50000"/>
                  </a:schemeClr>
                </a:solidFill>
                <a:ea typeface="Microsoft Sans Serif" panose="020B0604020202020204" pitchFamily="34" charset="0"/>
                <a:cs typeface="Microsoft Sans Serif" panose="020B0604020202020204" pitchFamily="34" charset="0"/>
              </a:rPr>
              <a:t>	</a:t>
            </a:r>
            <a:r>
              <a:rPr lang="fi-FI" sz="2000" b="1" i="1" dirty="0" err="1" smtClean="0">
                <a:solidFill>
                  <a:schemeClr val="accent6">
                    <a:lumMod val="50000"/>
                  </a:schemeClr>
                </a:solidFill>
                <a:ea typeface="Microsoft Sans Serif" panose="020B0604020202020204" pitchFamily="34" charset="0"/>
                <a:cs typeface="Microsoft Sans Serif" panose="020B0604020202020204" pitchFamily="34" charset="0"/>
              </a:rPr>
              <a:t>Instead</a:t>
            </a:r>
            <a:r>
              <a:rPr lang="fi-FI" sz="2000" b="1" i="1" dirty="0" smtClean="0">
                <a:solidFill>
                  <a:schemeClr val="accent6">
                    <a:lumMod val="50000"/>
                  </a:schemeClr>
                </a:solidFill>
                <a:ea typeface="Microsoft Sans Serif" panose="020B0604020202020204" pitchFamily="34" charset="0"/>
                <a:cs typeface="Microsoft Sans Serif" panose="020B0604020202020204" pitchFamily="34" charset="0"/>
              </a:rPr>
              <a:t> of </a:t>
            </a:r>
            <a:r>
              <a:rPr lang="fi-FI" sz="2000" b="1" i="1" dirty="0" err="1" smtClean="0">
                <a:solidFill>
                  <a:schemeClr val="accent6">
                    <a:lumMod val="50000"/>
                  </a:schemeClr>
                </a:solidFill>
                <a:ea typeface="Microsoft Sans Serif" panose="020B0604020202020204" pitchFamily="34" charset="0"/>
                <a:cs typeface="Microsoft Sans Serif" panose="020B0604020202020204" pitchFamily="34" charset="0"/>
              </a:rPr>
              <a:t>minimising</a:t>
            </a:r>
            <a:r>
              <a:rPr lang="fi-FI" sz="2000" b="1" i="1" dirty="0" smtClean="0">
                <a:solidFill>
                  <a:schemeClr val="accent6">
                    <a:lumMod val="50000"/>
                  </a:schemeClr>
                </a:solidFill>
                <a:ea typeface="Microsoft Sans Serif" panose="020B0604020202020204" pitchFamily="34" charset="0"/>
                <a:cs typeface="Microsoft Sans Serif" panose="020B0604020202020204" pitchFamily="34" charset="0"/>
              </a:rPr>
              <a:t> </a:t>
            </a:r>
            <a:r>
              <a:rPr lang="fi-FI" sz="2000" b="1" i="1" dirty="0" err="1" smtClean="0">
                <a:solidFill>
                  <a:schemeClr val="accent6">
                    <a:lumMod val="50000"/>
                  </a:schemeClr>
                </a:solidFill>
                <a:ea typeface="Microsoft Sans Serif" panose="020B0604020202020204" pitchFamily="34" charset="0"/>
                <a:cs typeface="Microsoft Sans Serif" panose="020B0604020202020204" pitchFamily="34" charset="0"/>
              </a:rPr>
              <a:t>negative</a:t>
            </a:r>
            <a:r>
              <a:rPr lang="fi-FI" sz="2000" b="1" i="1" dirty="0" smtClean="0">
                <a:solidFill>
                  <a:schemeClr val="accent6">
                    <a:lumMod val="50000"/>
                  </a:schemeClr>
                </a:solidFill>
                <a:ea typeface="Microsoft Sans Serif" panose="020B0604020202020204" pitchFamily="34" charset="0"/>
                <a:cs typeface="Microsoft Sans Serif" panose="020B0604020202020204" pitchFamily="34" charset="0"/>
              </a:rPr>
              <a:t> </a:t>
            </a:r>
            <a:r>
              <a:rPr lang="fi-FI" sz="2000" b="1" i="1" dirty="0" err="1" smtClean="0">
                <a:solidFill>
                  <a:schemeClr val="accent6">
                    <a:lumMod val="50000"/>
                  </a:schemeClr>
                </a:solidFill>
                <a:ea typeface="Microsoft Sans Serif" panose="020B0604020202020204" pitchFamily="34" charset="0"/>
                <a:cs typeface="Microsoft Sans Serif" panose="020B0604020202020204" pitchFamily="34" charset="0"/>
              </a:rPr>
              <a:t>environmental</a:t>
            </a:r>
            <a:r>
              <a:rPr lang="fi-FI" sz="2000" b="1" i="1" dirty="0" smtClean="0">
                <a:solidFill>
                  <a:schemeClr val="accent6">
                    <a:lumMod val="50000"/>
                  </a:schemeClr>
                </a:solidFill>
                <a:ea typeface="Microsoft Sans Serif" panose="020B0604020202020204" pitchFamily="34" charset="0"/>
                <a:cs typeface="Microsoft Sans Serif" panose="020B0604020202020204" pitchFamily="34" charset="0"/>
              </a:rPr>
              <a:t> </a:t>
            </a:r>
            <a:r>
              <a:rPr lang="fi-FI" sz="2000" b="1" i="1" dirty="0" err="1" smtClean="0">
                <a:solidFill>
                  <a:schemeClr val="accent6">
                    <a:lumMod val="50000"/>
                  </a:schemeClr>
                </a:solidFill>
                <a:ea typeface="Microsoft Sans Serif" panose="020B0604020202020204" pitchFamily="34" charset="0"/>
                <a:cs typeface="Microsoft Sans Serif" panose="020B0604020202020204" pitchFamily="34" charset="0"/>
              </a:rPr>
              <a:t>impacts</a:t>
            </a:r>
            <a:r>
              <a:rPr lang="fi-FI" sz="2000" b="1" i="1" dirty="0" smtClean="0">
                <a:solidFill>
                  <a:schemeClr val="accent6">
                    <a:lumMod val="50000"/>
                  </a:schemeClr>
                </a:solidFill>
                <a:ea typeface="Microsoft Sans Serif" panose="020B0604020202020204" pitchFamily="34" charset="0"/>
                <a:cs typeface="Microsoft Sans Serif" panose="020B0604020202020204" pitchFamily="34" charset="0"/>
              </a:rPr>
              <a:t>, </a:t>
            </a:r>
          </a:p>
          <a:p>
            <a:pPr marL="0" indent="0">
              <a:buNone/>
            </a:pPr>
            <a:r>
              <a:rPr lang="fi-FI" sz="2000" b="1" i="1" dirty="0" smtClean="0">
                <a:solidFill>
                  <a:schemeClr val="accent6">
                    <a:lumMod val="50000"/>
                  </a:schemeClr>
                </a:solidFill>
                <a:ea typeface="Microsoft Sans Serif" panose="020B0604020202020204" pitchFamily="34" charset="0"/>
                <a:cs typeface="Microsoft Sans Serif" panose="020B0604020202020204" pitchFamily="34" charset="0"/>
              </a:rPr>
              <a:t>		</a:t>
            </a:r>
            <a:r>
              <a:rPr lang="fi-FI" sz="2000" b="1" i="1" dirty="0" err="1" smtClean="0">
                <a:solidFill>
                  <a:schemeClr val="accent6">
                    <a:lumMod val="50000"/>
                  </a:schemeClr>
                </a:solidFill>
                <a:ea typeface="Microsoft Sans Serif" panose="020B0604020202020204" pitchFamily="34" charset="0"/>
                <a:cs typeface="Microsoft Sans Serif" panose="020B0604020202020204" pitchFamily="34" charset="0"/>
              </a:rPr>
              <a:t>positive</a:t>
            </a:r>
            <a:r>
              <a:rPr lang="fi-FI" sz="2000" b="1" i="1" dirty="0" smtClean="0">
                <a:solidFill>
                  <a:schemeClr val="accent6">
                    <a:lumMod val="50000"/>
                  </a:schemeClr>
                </a:solidFill>
                <a:ea typeface="Microsoft Sans Serif" panose="020B0604020202020204" pitchFamily="34" charset="0"/>
                <a:cs typeface="Microsoft Sans Serif" panose="020B0604020202020204" pitchFamily="34" charset="0"/>
              </a:rPr>
              <a:t> </a:t>
            </a:r>
            <a:r>
              <a:rPr lang="fi-FI" sz="2000" b="1" i="1" dirty="0" err="1" smtClean="0">
                <a:solidFill>
                  <a:schemeClr val="accent6">
                    <a:lumMod val="50000"/>
                  </a:schemeClr>
                </a:solidFill>
                <a:ea typeface="Microsoft Sans Serif" panose="020B0604020202020204" pitchFamily="34" charset="0"/>
                <a:cs typeface="Microsoft Sans Serif" panose="020B0604020202020204" pitchFamily="34" charset="0"/>
              </a:rPr>
              <a:t>environmental</a:t>
            </a:r>
            <a:r>
              <a:rPr lang="fi-FI" sz="2000" b="1" i="1" dirty="0" smtClean="0">
                <a:solidFill>
                  <a:schemeClr val="accent6">
                    <a:lumMod val="50000"/>
                  </a:schemeClr>
                </a:solidFill>
                <a:ea typeface="Microsoft Sans Serif" panose="020B0604020202020204" pitchFamily="34" charset="0"/>
                <a:cs typeface="Microsoft Sans Serif" panose="020B0604020202020204" pitchFamily="34" charset="0"/>
              </a:rPr>
              <a:t> </a:t>
            </a:r>
            <a:r>
              <a:rPr lang="fi-FI" sz="2000" b="1" i="1" dirty="0" err="1" smtClean="0">
                <a:solidFill>
                  <a:schemeClr val="accent6">
                    <a:lumMod val="50000"/>
                  </a:schemeClr>
                </a:solidFill>
                <a:ea typeface="Microsoft Sans Serif" panose="020B0604020202020204" pitchFamily="34" charset="0"/>
                <a:cs typeface="Microsoft Sans Serif" panose="020B0604020202020204" pitchFamily="34" charset="0"/>
              </a:rPr>
              <a:t>impacts</a:t>
            </a:r>
            <a:r>
              <a:rPr lang="fi-FI" sz="2000" b="1" i="1" dirty="0" smtClean="0">
                <a:solidFill>
                  <a:schemeClr val="accent6">
                    <a:lumMod val="50000"/>
                  </a:schemeClr>
                </a:solidFill>
                <a:ea typeface="Microsoft Sans Serif" panose="020B0604020202020204" pitchFamily="34" charset="0"/>
                <a:cs typeface="Microsoft Sans Serif" panose="020B0604020202020204" pitchFamily="34" charset="0"/>
              </a:rPr>
              <a:t> </a:t>
            </a:r>
            <a:r>
              <a:rPr lang="fi-FI" sz="2000" b="1" i="1" dirty="0" err="1" smtClean="0">
                <a:solidFill>
                  <a:schemeClr val="accent6">
                    <a:lumMod val="50000"/>
                  </a:schemeClr>
                </a:solidFill>
                <a:ea typeface="Microsoft Sans Serif" panose="020B0604020202020204" pitchFamily="34" charset="0"/>
                <a:cs typeface="Microsoft Sans Serif" panose="020B0604020202020204" pitchFamily="34" charset="0"/>
              </a:rPr>
              <a:t>are</a:t>
            </a:r>
            <a:r>
              <a:rPr lang="fi-FI" sz="2000" b="1" i="1" dirty="0" smtClean="0">
                <a:solidFill>
                  <a:schemeClr val="accent6">
                    <a:lumMod val="50000"/>
                  </a:schemeClr>
                </a:solidFill>
                <a:ea typeface="Microsoft Sans Serif" panose="020B0604020202020204" pitchFamily="34" charset="0"/>
                <a:cs typeface="Microsoft Sans Serif" panose="020B0604020202020204" pitchFamily="34" charset="0"/>
              </a:rPr>
              <a:t> </a:t>
            </a:r>
            <a:r>
              <a:rPr lang="fi-FI" sz="2000" b="1" i="1" dirty="0" err="1" smtClean="0">
                <a:solidFill>
                  <a:schemeClr val="accent6">
                    <a:lumMod val="50000"/>
                  </a:schemeClr>
                </a:solidFill>
                <a:ea typeface="Microsoft Sans Serif" panose="020B0604020202020204" pitchFamily="34" charset="0"/>
                <a:cs typeface="Microsoft Sans Serif" panose="020B0604020202020204" pitchFamily="34" charset="0"/>
              </a:rPr>
              <a:t>the</a:t>
            </a:r>
            <a:r>
              <a:rPr lang="fi-FI" sz="2000" b="1" i="1" dirty="0" smtClean="0">
                <a:solidFill>
                  <a:schemeClr val="accent6">
                    <a:lumMod val="50000"/>
                  </a:schemeClr>
                </a:solidFill>
                <a:ea typeface="Microsoft Sans Serif" panose="020B0604020202020204" pitchFamily="34" charset="0"/>
                <a:cs typeface="Microsoft Sans Serif" panose="020B0604020202020204" pitchFamily="34" charset="0"/>
              </a:rPr>
              <a:t> </a:t>
            </a:r>
            <a:r>
              <a:rPr lang="fi-FI" sz="2000" b="1" i="1" dirty="0" err="1" smtClean="0">
                <a:solidFill>
                  <a:schemeClr val="accent6">
                    <a:lumMod val="50000"/>
                  </a:schemeClr>
                </a:solidFill>
                <a:ea typeface="Microsoft Sans Serif" panose="020B0604020202020204" pitchFamily="34" charset="0"/>
                <a:cs typeface="Microsoft Sans Serif" panose="020B0604020202020204" pitchFamily="34" charset="0"/>
              </a:rPr>
              <a:t>core</a:t>
            </a:r>
            <a:r>
              <a:rPr lang="fi-FI" sz="2000" b="1" i="1" dirty="0" smtClean="0">
                <a:solidFill>
                  <a:schemeClr val="accent6">
                    <a:lumMod val="50000"/>
                  </a:schemeClr>
                </a:solidFill>
                <a:ea typeface="Microsoft Sans Serif" panose="020B0604020202020204" pitchFamily="34" charset="0"/>
                <a:cs typeface="Microsoft Sans Serif" panose="020B0604020202020204" pitchFamily="34" charset="0"/>
              </a:rPr>
              <a:t> of design !</a:t>
            </a:r>
            <a:endParaRPr lang="fi-FI" sz="2000" b="1" i="1" dirty="0">
              <a:solidFill>
                <a:schemeClr val="accent6">
                  <a:lumMod val="50000"/>
                </a:schemeClr>
              </a:solidFill>
              <a:ea typeface="Microsoft Sans Serif" panose="020B0604020202020204" pitchFamily="34" charset="0"/>
              <a:cs typeface="Microsoft Sans Serif" panose="020B0604020202020204" pitchFamily="34" charset="0"/>
            </a:endParaRPr>
          </a:p>
        </p:txBody>
      </p:sp>
      <p:sp>
        <p:nvSpPr>
          <p:cNvPr id="5" name="TextBox 4"/>
          <p:cNvSpPr txBox="1"/>
          <p:nvPr/>
        </p:nvSpPr>
        <p:spPr>
          <a:xfrm>
            <a:off x="3236260" y="6335207"/>
            <a:ext cx="6920752" cy="369332"/>
          </a:xfrm>
          <a:prstGeom prst="rect">
            <a:avLst/>
          </a:prstGeom>
          <a:noFill/>
        </p:spPr>
        <p:txBody>
          <a:bodyPr wrap="square" rtlCol="0">
            <a:spAutoFit/>
          </a:bodyPr>
          <a:lstStyle/>
          <a:p>
            <a:r>
              <a:rPr lang="fi-FI" dirty="0" err="1" smtClean="0"/>
              <a:t>Source</a:t>
            </a:r>
            <a:r>
              <a:rPr lang="fi-FI" dirty="0" smtClean="0"/>
              <a:t>: </a:t>
            </a:r>
            <a:r>
              <a:rPr lang="fi-FI" dirty="0" err="1" smtClean="0"/>
              <a:t>Ethica</a:t>
            </a:r>
            <a:r>
              <a:rPr lang="fi-FI" dirty="0" smtClean="0"/>
              <a:t> Kiertotalousopas (</a:t>
            </a:r>
            <a:r>
              <a:rPr lang="fi-FI" dirty="0" err="1" smtClean="0"/>
              <a:t>Ethica</a:t>
            </a:r>
            <a:r>
              <a:rPr lang="fi-FI" dirty="0" smtClean="0"/>
              <a:t> CE </a:t>
            </a:r>
            <a:r>
              <a:rPr lang="fi-FI" dirty="0" err="1" smtClean="0"/>
              <a:t>Guidebook</a:t>
            </a:r>
            <a:r>
              <a:rPr lang="fi-FI" dirty="0" smtClean="0"/>
              <a:t> in </a:t>
            </a:r>
            <a:r>
              <a:rPr lang="fi-FI" dirty="0" err="1" smtClean="0"/>
              <a:t>Finnish</a:t>
            </a:r>
            <a:r>
              <a:rPr lang="fi-FI" dirty="0" smtClean="0"/>
              <a:t>), </a:t>
            </a:r>
            <a:r>
              <a:rPr lang="fi-FI" dirty="0" err="1" smtClean="0"/>
              <a:t>page</a:t>
            </a:r>
            <a:r>
              <a:rPr lang="fi-FI" dirty="0" smtClean="0"/>
              <a:t> 8</a:t>
            </a:r>
            <a:endParaRPr lang="fi-FI" dirty="0"/>
          </a:p>
        </p:txBody>
      </p:sp>
    </p:spTree>
    <p:extLst>
      <p:ext uri="{BB962C8B-B14F-4D97-AF65-F5344CB8AC3E}">
        <p14:creationId xmlns:p14="http://schemas.microsoft.com/office/powerpoint/2010/main" val="949582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824" y="58980"/>
            <a:ext cx="10515600" cy="1325563"/>
          </a:xfrm>
        </p:spPr>
        <p:txBody>
          <a:bodyPr>
            <a:normAutofit/>
          </a:bodyPr>
          <a:lstStyle/>
          <a:p>
            <a:r>
              <a:rPr lang="fi-FI" sz="3600" dirty="0" err="1" smtClean="0"/>
              <a:t>Circular</a:t>
            </a:r>
            <a:r>
              <a:rPr lang="fi-FI" sz="3600" dirty="0" smtClean="0"/>
              <a:t> Design Play </a:t>
            </a:r>
            <a:r>
              <a:rPr lang="fi-FI" sz="3600" dirty="0" err="1" smtClean="0"/>
              <a:t>Cards</a:t>
            </a:r>
            <a:r>
              <a:rPr lang="fi-FI" sz="3600" dirty="0" smtClean="0"/>
              <a:t> for design </a:t>
            </a:r>
            <a:r>
              <a:rPr lang="fi-FI" sz="3600" dirty="0" err="1" smtClean="0"/>
              <a:t>strategies</a:t>
            </a:r>
            <a:endParaRPr lang="fi-FI" sz="3600" dirty="0"/>
          </a:p>
        </p:txBody>
      </p:sp>
      <p:sp>
        <p:nvSpPr>
          <p:cNvPr id="3" name="Content Placeholder 2"/>
          <p:cNvSpPr>
            <a:spLocks noGrp="1"/>
          </p:cNvSpPr>
          <p:nvPr>
            <p:ph idx="1"/>
          </p:nvPr>
        </p:nvSpPr>
        <p:spPr>
          <a:xfrm>
            <a:off x="1163320" y="1384543"/>
            <a:ext cx="10515600" cy="4161289"/>
          </a:xfrm>
        </p:spPr>
        <p:txBody>
          <a:bodyPr>
            <a:normAutofit/>
          </a:bodyPr>
          <a:lstStyle/>
          <a:p>
            <a:r>
              <a:rPr lang="fi-FI" sz="2400" dirty="0" smtClean="0"/>
              <a:t>In </a:t>
            </a:r>
            <a:r>
              <a:rPr lang="fi-FI" sz="2400" dirty="0" err="1" smtClean="0"/>
              <a:t>learning</a:t>
            </a:r>
            <a:r>
              <a:rPr lang="fi-FI" sz="2400" dirty="0" smtClean="0"/>
              <a:t> </a:t>
            </a:r>
            <a:r>
              <a:rPr lang="fi-FI" sz="2400" dirty="0" err="1" smtClean="0"/>
              <a:t>material</a:t>
            </a:r>
            <a:r>
              <a:rPr lang="fi-FI" sz="2400" dirty="0" smtClean="0"/>
              <a:t> of circularclassroom.com </a:t>
            </a:r>
            <a:r>
              <a:rPr lang="fi-FI" sz="2400" dirty="0" err="1" smtClean="0"/>
              <a:t>you</a:t>
            </a:r>
            <a:r>
              <a:rPr lang="fi-FI" sz="2400" dirty="0" smtClean="0"/>
              <a:t> </a:t>
            </a:r>
            <a:r>
              <a:rPr lang="fi-FI" sz="2400" dirty="0" err="1" smtClean="0"/>
              <a:t>find</a:t>
            </a:r>
            <a:r>
              <a:rPr lang="fi-FI" sz="2400" dirty="0" smtClean="0"/>
              <a:t>  </a:t>
            </a:r>
            <a:r>
              <a:rPr lang="fi-FI" sz="2400" dirty="0" err="1" smtClean="0"/>
              <a:t>Circular</a:t>
            </a:r>
            <a:r>
              <a:rPr lang="fi-FI" sz="2400" dirty="0" smtClean="0"/>
              <a:t> Design Play </a:t>
            </a:r>
            <a:r>
              <a:rPr lang="fi-FI" sz="2400" dirty="0" err="1" smtClean="0"/>
              <a:t>Cards</a:t>
            </a:r>
            <a:r>
              <a:rPr lang="fi-FI" sz="2400" dirty="0" smtClean="0"/>
              <a:t> </a:t>
            </a:r>
          </a:p>
          <a:p>
            <a:pPr marL="0" indent="0">
              <a:buNone/>
            </a:pPr>
            <a:r>
              <a:rPr lang="fi-FI" sz="2400" dirty="0"/>
              <a:t> </a:t>
            </a:r>
            <a:r>
              <a:rPr lang="fi-FI" sz="2400" dirty="0" smtClean="0"/>
              <a:t>  </a:t>
            </a:r>
            <a:r>
              <a:rPr lang="fi-FI" sz="2400" dirty="0" err="1" smtClean="0"/>
              <a:t>which</a:t>
            </a:r>
            <a:r>
              <a:rPr lang="fi-FI" sz="2400" dirty="0" smtClean="0"/>
              <a:t> help </a:t>
            </a:r>
            <a:r>
              <a:rPr lang="fi-FI" sz="2400" dirty="0" err="1" smtClean="0"/>
              <a:t>you</a:t>
            </a:r>
            <a:r>
              <a:rPr lang="fi-FI" sz="2400" dirty="0" smtClean="0"/>
              <a:t> to </a:t>
            </a:r>
            <a:r>
              <a:rPr lang="fi-FI" sz="2400" dirty="0" err="1" smtClean="0"/>
              <a:t>explore</a:t>
            </a:r>
            <a:r>
              <a:rPr lang="fi-FI" sz="2400" dirty="0" smtClean="0"/>
              <a:t> </a:t>
            </a:r>
            <a:r>
              <a:rPr lang="fi-FI" sz="2400" dirty="0" err="1" smtClean="0"/>
              <a:t>different</a:t>
            </a:r>
            <a:r>
              <a:rPr lang="fi-FI" sz="2400" dirty="0" smtClean="0"/>
              <a:t> design </a:t>
            </a:r>
            <a:r>
              <a:rPr lang="fi-FI" sz="2400" dirty="0" err="1" smtClean="0"/>
              <a:t>strategies</a:t>
            </a:r>
            <a:r>
              <a:rPr lang="fi-FI" sz="2400" dirty="0" smtClean="0"/>
              <a:t> :</a:t>
            </a:r>
          </a:p>
          <a:p>
            <a:pPr lvl="1"/>
            <a:r>
              <a:rPr lang="fi-FI" sz="2000" dirty="0" err="1" smtClean="0"/>
              <a:t>Dematerialization</a:t>
            </a:r>
            <a:endParaRPr lang="fi-FI" sz="2000" dirty="0" smtClean="0"/>
          </a:p>
          <a:p>
            <a:pPr lvl="1"/>
            <a:r>
              <a:rPr lang="fi-FI" sz="2000" dirty="0" err="1" smtClean="0"/>
              <a:t>Dissassembly</a:t>
            </a:r>
            <a:endParaRPr lang="fi-FI" sz="2000" dirty="0" smtClean="0"/>
          </a:p>
          <a:p>
            <a:pPr lvl="1"/>
            <a:r>
              <a:rPr lang="fi-FI" sz="2000" dirty="0" smtClean="0"/>
              <a:t>Product, Service System</a:t>
            </a:r>
          </a:p>
          <a:p>
            <a:pPr lvl="1"/>
            <a:r>
              <a:rPr lang="fi-FI" sz="2000" dirty="0" err="1" smtClean="0"/>
              <a:t>Longevity</a:t>
            </a:r>
            <a:endParaRPr lang="fi-FI" sz="2000" dirty="0" smtClean="0"/>
          </a:p>
          <a:p>
            <a:pPr lvl="1"/>
            <a:r>
              <a:rPr lang="fi-FI" sz="2000" dirty="0" smtClean="0"/>
              <a:t>Life </a:t>
            </a:r>
            <a:r>
              <a:rPr lang="fi-FI" sz="2000" dirty="0" err="1" smtClean="0"/>
              <a:t>Cycle</a:t>
            </a:r>
            <a:r>
              <a:rPr lang="fi-FI" sz="2000" dirty="0" smtClean="0"/>
              <a:t> </a:t>
            </a:r>
            <a:r>
              <a:rPr lang="fi-FI" sz="2000" dirty="0" err="1" smtClean="0"/>
              <a:t>Thinking</a:t>
            </a:r>
            <a:endParaRPr lang="fi-FI" sz="2000" dirty="0" smtClean="0"/>
          </a:p>
          <a:p>
            <a:pPr lvl="1"/>
            <a:r>
              <a:rPr lang="fi-FI" sz="2000" dirty="0" err="1" smtClean="0"/>
              <a:t>Recyclability</a:t>
            </a:r>
            <a:endParaRPr lang="fi-FI" sz="2000" dirty="0"/>
          </a:p>
          <a:p>
            <a:pPr lvl="1"/>
            <a:r>
              <a:rPr lang="fi-FI" sz="2000" dirty="0" err="1" smtClean="0"/>
              <a:t>Repair</a:t>
            </a:r>
            <a:endParaRPr lang="fi-FI" sz="2000" dirty="0" smtClean="0"/>
          </a:p>
          <a:p>
            <a:pPr lvl="1"/>
            <a:r>
              <a:rPr lang="fi-FI" sz="2000" dirty="0" err="1" smtClean="0"/>
              <a:t>Remanufacture</a:t>
            </a:r>
            <a:endParaRPr lang="fi-FI" sz="2000" dirty="0" smtClean="0"/>
          </a:p>
          <a:p>
            <a:pPr lvl="1"/>
            <a:r>
              <a:rPr lang="fi-FI" sz="2000" dirty="0" err="1" smtClean="0"/>
              <a:t>Modularity</a:t>
            </a:r>
            <a:endParaRPr lang="fi-FI" sz="2000" dirty="0"/>
          </a:p>
        </p:txBody>
      </p:sp>
      <p:sp>
        <p:nvSpPr>
          <p:cNvPr id="5" name="Rectangle 4"/>
          <p:cNvSpPr/>
          <p:nvPr/>
        </p:nvSpPr>
        <p:spPr>
          <a:xfrm>
            <a:off x="2306320" y="6025495"/>
            <a:ext cx="9032240" cy="646331"/>
          </a:xfrm>
          <a:prstGeom prst="rect">
            <a:avLst/>
          </a:prstGeom>
        </p:spPr>
        <p:txBody>
          <a:bodyPr wrap="square">
            <a:spAutoFit/>
          </a:bodyPr>
          <a:lstStyle/>
          <a:p>
            <a:r>
              <a:rPr lang="fi-FI" dirty="0"/>
              <a:t>https://</a:t>
            </a:r>
            <a:r>
              <a:rPr lang="fi-FI" dirty="0" smtClean="0"/>
              <a:t>circularclassroom.com/wp-content/uploads/2018/09/Module_3_Design_and_Creativity_EN.pdf, </a:t>
            </a:r>
            <a:r>
              <a:rPr lang="fi-FI" dirty="0" err="1" smtClean="0"/>
              <a:t>page</a:t>
            </a:r>
            <a:r>
              <a:rPr lang="fi-FI" dirty="0" smtClean="0"/>
              <a:t> 19</a:t>
            </a:r>
            <a:endParaRPr lang="fi-FI" dirty="0"/>
          </a:p>
        </p:txBody>
      </p:sp>
      <p:pic>
        <p:nvPicPr>
          <p:cNvPr id="4" name="Picture 3"/>
          <p:cNvPicPr>
            <a:picLocks noChangeAspect="1"/>
          </p:cNvPicPr>
          <p:nvPr/>
        </p:nvPicPr>
        <p:blipFill>
          <a:blip r:embed="rId2"/>
          <a:stretch>
            <a:fillRect/>
          </a:stretch>
        </p:blipFill>
        <p:spPr>
          <a:xfrm>
            <a:off x="6071450" y="2450129"/>
            <a:ext cx="5132648" cy="2227375"/>
          </a:xfrm>
          <a:prstGeom prst="rect">
            <a:avLst/>
          </a:prstGeom>
        </p:spPr>
      </p:pic>
      <p:sp>
        <p:nvSpPr>
          <p:cNvPr id="6" name="TextBox 5"/>
          <p:cNvSpPr txBox="1"/>
          <p:nvPr/>
        </p:nvSpPr>
        <p:spPr>
          <a:xfrm>
            <a:off x="6123976" y="4778077"/>
            <a:ext cx="5027595" cy="923330"/>
          </a:xfrm>
          <a:prstGeom prst="rect">
            <a:avLst/>
          </a:prstGeom>
          <a:noFill/>
        </p:spPr>
        <p:txBody>
          <a:bodyPr wrap="none" rtlCol="0">
            <a:spAutoFit/>
          </a:bodyPr>
          <a:lstStyle/>
          <a:p>
            <a:r>
              <a:rPr lang="fi-FI" dirty="0" smtClean="0"/>
              <a:t>Photo: 3D </a:t>
            </a:r>
            <a:r>
              <a:rPr lang="fi-FI" dirty="0" err="1" smtClean="0"/>
              <a:t>printable</a:t>
            </a:r>
            <a:r>
              <a:rPr lang="fi-FI" dirty="0" smtClean="0"/>
              <a:t> </a:t>
            </a:r>
            <a:r>
              <a:rPr lang="fi-FI" dirty="0" err="1" smtClean="0"/>
              <a:t>biocomposite</a:t>
            </a:r>
            <a:r>
              <a:rPr lang="fi-FI" dirty="0" smtClean="0"/>
              <a:t> </a:t>
            </a:r>
            <a:r>
              <a:rPr lang="fi-FI" dirty="0" err="1" smtClean="0"/>
              <a:t>material</a:t>
            </a:r>
            <a:r>
              <a:rPr lang="fi-FI" dirty="0" smtClean="0"/>
              <a:t> </a:t>
            </a:r>
            <a:r>
              <a:rPr lang="fi-FI" dirty="0" err="1" smtClean="0"/>
              <a:t>by</a:t>
            </a:r>
            <a:r>
              <a:rPr lang="fi-FI" dirty="0" smtClean="0"/>
              <a:t> UPM </a:t>
            </a:r>
          </a:p>
          <a:p>
            <a:r>
              <a:rPr lang="fi-FI" dirty="0" smtClean="0"/>
              <a:t>(</a:t>
            </a:r>
            <a:r>
              <a:rPr lang="fi-FI" dirty="0" err="1" smtClean="0"/>
              <a:t>cellulose</a:t>
            </a:r>
            <a:r>
              <a:rPr lang="fi-FI" dirty="0" smtClean="0"/>
              <a:t> </a:t>
            </a:r>
            <a:r>
              <a:rPr lang="fi-FI" dirty="0" err="1" smtClean="0"/>
              <a:t>fibre</a:t>
            </a:r>
            <a:r>
              <a:rPr lang="fi-FI" dirty="0" smtClean="0"/>
              <a:t> and </a:t>
            </a:r>
            <a:r>
              <a:rPr lang="fi-FI" dirty="0" err="1" smtClean="0"/>
              <a:t>biobased</a:t>
            </a:r>
            <a:r>
              <a:rPr lang="fi-FI" dirty="0" smtClean="0"/>
              <a:t> </a:t>
            </a:r>
            <a:r>
              <a:rPr lang="fi-FI" dirty="0" err="1" smtClean="0"/>
              <a:t>polymer</a:t>
            </a:r>
            <a:r>
              <a:rPr lang="fi-FI" dirty="0" smtClean="0"/>
              <a:t>) </a:t>
            </a:r>
          </a:p>
          <a:p>
            <a:r>
              <a:rPr lang="fi-FI" dirty="0" smtClean="0"/>
              <a:t>Annemari Sinikorpi JAMK</a:t>
            </a:r>
            <a:endParaRPr lang="fi-FI" dirty="0"/>
          </a:p>
        </p:txBody>
      </p:sp>
    </p:spTree>
    <p:extLst>
      <p:ext uri="{BB962C8B-B14F-4D97-AF65-F5344CB8AC3E}">
        <p14:creationId xmlns:p14="http://schemas.microsoft.com/office/powerpoint/2010/main" val="391898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254" y="176867"/>
            <a:ext cx="10515600" cy="1325563"/>
          </a:xfrm>
        </p:spPr>
        <p:txBody>
          <a:bodyPr>
            <a:normAutofit/>
          </a:bodyPr>
          <a:lstStyle/>
          <a:p>
            <a:r>
              <a:rPr lang="fi-FI" sz="3600" dirty="0" smtClean="0">
                <a:latin typeface="+mn-lt"/>
              </a:rPr>
              <a:t>Video </a:t>
            </a:r>
            <a:r>
              <a:rPr lang="fi-FI" sz="3600" dirty="0" err="1" smtClean="0">
                <a:latin typeface="+mn-lt"/>
              </a:rPr>
              <a:t>about</a:t>
            </a:r>
            <a:r>
              <a:rPr lang="fi-FI" sz="3600" dirty="0" smtClean="0">
                <a:latin typeface="+mn-lt"/>
              </a:rPr>
              <a:t> </a:t>
            </a:r>
            <a:r>
              <a:rPr lang="fi-FI" sz="3600" dirty="0" err="1" smtClean="0">
                <a:latin typeface="+mn-lt"/>
              </a:rPr>
              <a:t>Circular</a:t>
            </a:r>
            <a:r>
              <a:rPr lang="fi-FI" sz="3600" dirty="0" smtClean="0">
                <a:latin typeface="+mn-lt"/>
              </a:rPr>
              <a:t> design</a:t>
            </a:r>
            <a:endParaRPr lang="fi-FI" sz="3600" dirty="0">
              <a:latin typeface="+mn-lt"/>
            </a:endParaRPr>
          </a:p>
        </p:txBody>
      </p:sp>
      <p:sp>
        <p:nvSpPr>
          <p:cNvPr id="3" name="Content Placeholder 2"/>
          <p:cNvSpPr>
            <a:spLocks noGrp="1"/>
          </p:cNvSpPr>
          <p:nvPr>
            <p:ph idx="1"/>
          </p:nvPr>
        </p:nvSpPr>
        <p:spPr>
          <a:xfrm>
            <a:off x="1214719" y="1502430"/>
            <a:ext cx="10412506" cy="4161289"/>
          </a:xfrm>
        </p:spPr>
        <p:txBody>
          <a:bodyPr>
            <a:normAutofit lnSpcReduction="10000"/>
          </a:bodyPr>
          <a:lstStyle/>
          <a:p>
            <a:r>
              <a:rPr lang="en-US" sz="2400" dirty="0" smtClean="0"/>
              <a:t>Circular </a:t>
            </a:r>
            <a:r>
              <a:rPr lang="en-US" sz="2400" dirty="0"/>
              <a:t>Design Webinar by </a:t>
            </a:r>
            <a:r>
              <a:rPr lang="en-US" sz="2400" dirty="0" err="1"/>
              <a:t>Ethica</a:t>
            </a:r>
            <a:r>
              <a:rPr lang="en-US" sz="2400" dirty="0"/>
              <a:t> &amp; Finnish Design </a:t>
            </a:r>
            <a:r>
              <a:rPr lang="en-US" sz="2400" dirty="0" smtClean="0"/>
              <a:t>Forum Finland 4.6.2020</a:t>
            </a:r>
          </a:p>
          <a:p>
            <a:endParaRPr lang="en-US" sz="2400" dirty="0" smtClean="0"/>
          </a:p>
          <a:p>
            <a:r>
              <a:rPr lang="en-US" sz="2400" dirty="0" smtClean="0"/>
              <a:t>Duration: 1 hour </a:t>
            </a:r>
          </a:p>
          <a:p>
            <a:endParaRPr lang="en-US" sz="2400" dirty="0"/>
          </a:p>
          <a:p>
            <a:r>
              <a:rPr lang="en-US" sz="2400" dirty="0" smtClean="0"/>
              <a:t>Topics : Butterfly diagram, Circular design and design tools</a:t>
            </a:r>
          </a:p>
          <a:p>
            <a:endParaRPr lang="en-US" sz="2400" dirty="0" smtClean="0"/>
          </a:p>
          <a:p>
            <a:r>
              <a:rPr lang="en-US" sz="2400" dirty="0" smtClean="0"/>
              <a:t>Circular product examples : Lidl, Mud jeans, Houdini, Tierra, Philips, Finnish Design Shop</a:t>
            </a:r>
            <a:endParaRPr lang="fi-FI" sz="2400" dirty="0" smtClean="0"/>
          </a:p>
          <a:p>
            <a:endParaRPr lang="fi-FI" dirty="0"/>
          </a:p>
          <a:p>
            <a:pPr lvl="1"/>
            <a:r>
              <a:rPr lang="fi-FI" sz="2000" dirty="0" smtClean="0"/>
              <a:t>https</a:t>
            </a:r>
            <a:r>
              <a:rPr lang="fi-FI" sz="2000" dirty="0"/>
              <a:t>://www.youtube.com/watch?v=G3RWj-zF8-g</a:t>
            </a:r>
          </a:p>
        </p:txBody>
      </p:sp>
    </p:spTree>
    <p:extLst>
      <p:ext uri="{BB962C8B-B14F-4D97-AF65-F5344CB8AC3E}">
        <p14:creationId xmlns:p14="http://schemas.microsoft.com/office/powerpoint/2010/main" val="1503329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13" y="151555"/>
            <a:ext cx="10515600" cy="1325563"/>
          </a:xfrm>
        </p:spPr>
        <p:txBody>
          <a:bodyPr>
            <a:normAutofit/>
          </a:bodyPr>
          <a:lstStyle/>
          <a:p>
            <a:r>
              <a:rPr lang="fi-FI" sz="3600" dirty="0" smtClean="0"/>
              <a:t>Product </a:t>
            </a:r>
            <a:r>
              <a:rPr lang="fi-FI" sz="3600" dirty="0" err="1" smtClean="0"/>
              <a:t>example</a:t>
            </a:r>
            <a:endParaRPr lang="fi-FI"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52686" y="1445096"/>
            <a:ext cx="4924085" cy="2859010"/>
          </a:xfrm>
          <a:prstGeom prst="rect">
            <a:avLst/>
          </a:prstGeom>
        </p:spPr>
      </p:pic>
      <p:sp>
        <p:nvSpPr>
          <p:cNvPr id="6" name="TextBox 5"/>
          <p:cNvSpPr txBox="1"/>
          <p:nvPr/>
        </p:nvSpPr>
        <p:spPr>
          <a:xfrm>
            <a:off x="7049947" y="4445942"/>
            <a:ext cx="5129561" cy="707886"/>
          </a:xfrm>
          <a:prstGeom prst="rect">
            <a:avLst/>
          </a:prstGeom>
          <a:noFill/>
        </p:spPr>
        <p:txBody>
          <a:bodyPr wrap="square" rtlCol="0">
            <a:spAutoFit/>
          </a:bodyPr>
          <a:lstStyle/>
          <a:p>
            <a:r>
              <a:rPr lang="fi-FI" sz="2000" dirty="0" smtClean="0"/>
              <a:t>Photo: </a:t>
            </a:r>
            <a:r>
              <a:rPr lang="fi-FI" sz="2000" dirty="0" err="1" smtClean="0"/>
              <a:t>Various</a:t>
            </a:r>
            <a:r>
              <a:rPr lang="fi-FI" sz="2000" dirty="0" smtClean="0"/>
              <a:t> </a:t>
            </a:r>
            <a:r>
              <a:rPr lang="fi-FI" sz="2000" dirty="0" err="1" smtClean="0"/>
              <a:t>biocomposite</a:t>
            </a:r>
            <a:r>
              <a:rPr lang="fi-FI" sz="2000" dirty="0" smtClean="0"/>
              <a:t> products </a:t>
            </a:r>
            <a:r>
              <a:rPr lang="fi-FI" sz="2000" dirty="0" err="1" smtClean="0"/>
              <a:t>by</a:t>
            </a:r>
            <a:r>
              <a:rPr lang="fi-FI" sz="2000" dirty="0" smtClean="0"/>
              <a:t> Stora Enso.  </a:t>
            </a:r>
            <a:r>
              <a:rPr lang="fi-FI" dirty="0" smtClean="0"/>
              <a:t>Soile Kallinen</a:t>
            </a:r>
            <a:endParaRPr lang="fi-FI" dirty="0"/>
          </a:p>
        </p:txBody>
      </p:sp>
      <p:sp>
        <p:nvSpPr>
          <p:cNvPr id="4" name="TextBox 3"/>
          <p:cNvSpPr txBox="1"/>
          <p:nvPr/>
        </p:nvSpPr>
        <p:spPr>
          <a:xfrm>
            <a:off x="707100" y="1445096"/>
            <a:ext cx="6523645" cy="4370427"/>
          </a:xfrm>
          <a:prstGeom prst="rect">
            <a:avLst/>
          </a:prstGeom>
          <a:noFill/>
        </p:spPr>
        <p:txBody>
          <a:bodyPr wrap="none" rtlCol="0">
            <a:spAutoFit/>
          </a:bodyPr>
          <a:lstStyle/>
          <a:p>
            <a:pPr marL="285750" indent="-285750">
              <a:buFontTx/>
              <a:buChar char="-"/>
            </a:pPr>
            <a:r>
              <a:rPr lang="fi-FI" sz="2000" dirty="0" smtClean="0"/>
              <a:t>Stora Enso </a:t>
            </a:r>
            <a:r>
              <a:rPr lang="fi-FI" sz="2000" dirty="0" err="1" smtClean="0"/>
              <a:t>represents</a:t>
            </a:r>
            <a:r>
              <a:rPr lang="fi-FI" sz="2000" dirty="0" smtClean="0"/>
              <a:t> </a:t>
            </a:r>
            <a:r>
              <a:rPr lang="fi-FI" sz="2000" dirty="0" err="1" smtClean="0"/>
              <a:t>one</a:t>
            </a:r>
            <a:r>
              <a:rPr lang="fi-FI" sz="2000" dirty="0" smtClean="0"/>
              <a:t> of </a:t>
            </a:r>
            <a:r>
              <a:rPr lang="fi-FI" sz="2000" dirty="0" err="1" smtClean="0"/>
              <a:t>the</a:t>
            </a:r>
            <a:r>
              <a:rPr lang="fi-FI" sz="2000" dirty="0" smtClean="0"/>
              <a:t> </a:t>
            </a:r>
            <a:r>
              <a:rPr lang="fi-FI" sz="2000" dirty="0" err="1" smtClean="0"/>
              <a:t>manufacturers</a:t>
            </a:r>
            <a:r>
              <a:rPr lang="fi-FI" sz="2000" dirty="0" smtClean="0"/>
              <a:t> of</a:t>
            </a:r>
          </a:p>
          <a:p>
            <a:r>
              <a:rPr lang="fi-FI" sz="2000" dirty="0"/>
              <a:t> </a:t>
            </a:r>
            <a:r>
              <a:rPr lang="fi-FI" sz="2000" dirty="0" smtClean="0"/>
              <a:t>    </a:t>
            </a:r>
            <a:r>
              <a:rPr lang="fi-FI" sz="2000" dirty="0" err="1" smtClean="0"/>
              <a:t>biocomposite</a:t>
            </a:r>
            <a:r>
              <a:rPr lang="fi-FI" sz="2000" dirty="0" smtClean="0"/>
              <a:t> </a:t>
            </a:r>
            <a:r>
              <a:rPr lang="fi-FI" sz="2000" dirty="0" err="1" smtClean="0"/>
              <a:t>materials</a:t>
            </a:r>
            <a:r>
              <a:rPr lang="fi-FI" sz="2000" dirty="0"/>
              <a:t> </a:t>
            </a:r>
            <a:r>
              <a:rPr lang="fi-FI" sz="2000" dirty="0" smtClean="0"/>
              <a:t>for </a:t>
            </a:r>
            <a:r>
              <a:rPr lang="fi-FI" sz="2000" dirty="0" err="1" smtClean="0"/>
              <a:t>various</a:t>
            </a:r>
            <a:r>
              <a:rPr lang="fi-FI" sz="2000" dirty="0" smtClean="0"/>
              <a:t> products and </a:t>
            </a:r>
            <a:r>
              <a:rPr lang="fi-FI" sz="2000" dirty="0" err="1" smtClean="0"/>
              <a:t>packages</a:t>
            </a:r>
            <a:endParaRPr lang="fi-FI" sz="2000" dirty="0" smtClean="0"/>
          </a:p>
          <a:p>
            <a:pPr marL="285750" indent="-285750">
              <a:buFontTx/>
              <a:buChar char="-"/>
            </a:pPr>
            <a:r>
              <a:rPr lang="fi-FI" sz="2000" dirty="0" smtClean="0"/>
              <a:t>Company </a:t>
            </a:r>
            <a:r>
              <a:rPr lang="fi-FI" sz="2000" dirty="0" err="1" smtClean="0"/>
              <a:t>has</a:t>
            </a:r>
            <a:r>
              <a:rPr lang="fi-FI" sz="2000" dirty="0" smtClean="0"/>
              <a:t> </a:t>
            </a:r>
            <a:r>
              <a:rPr lang="fi-FI" sz="2000" dirty="0" err="1" smtClean="0"/>
              <a:t>various</a:t>
            </a:r>
            <a:r>
              <a:rPr lang="fi-FI" sz="2000" dirty="0" smtClean="0"/>
              <a:t> </a:t>
            </a:r>
            <a:r>
              <a:rPr lang="fi-FI" sz="2000" dirty="0" err="1" smtClean="0"/>
              <a:t>renewable</a:t>
            </a:r>
            <a:r>
              <a:rPr lang="fi-FI" sz="2000" dirty="0" smtClean="0"/>
              <a:t> </a:t>
            </a:r>
            <a:r>
              <a:rPr lang="fi-FI" sz="2000" dirty="0" err="1" smtClean="0"/>
              <a:t>material</a:t>
            </a:r>
            <a:endParaRPr lang="fi-FI" sz="2000" dirty="0" smtClean="0"/>
          </a:p>
          <a:p>
            <a:r>
              <a:rPr lang="fi-FI" sz="2000" dirty="0" smtClean="0"/>
              <a:t>     </a:t>
            </a:r>
            <a:r>
              <a:rPr lang="fi-FI" sz="2000" dirty="0" err="1" smtClean="0"/>
              <a:t>innovations</a:t>
            </a:r>
            <a:r>
              <a:rPr lang="fi-FI" sz="2000" dirty="0" smtClean="0"/>
              <a:t> </a:t>
            </a:r>
            <a:r>
              <a:rPr lang="fi-FI" sz="2000" dirty="0" err="1" smtClean="0"/>
              <a:t>using</a:t>
            </a:r>
            <a:r>
              <a:rPr lang="fi-FI" sz="2000" dirty="0" smtClean="0"/>
              <a:t> </a:t>
            </a:r>
            <a:r>
              <a:rPr lang="fi-FI" sz="2000" dirty="0" err="1" smtClean="0"/>
              <a:t>wooden</a:t>
            </a:r>
            <a:r>
              <a:rPr lang="fi-FI" sz="2000" dirty="0" smtClean="0"/>
              <a:t> </a:t>
            </a:r>
            <a:r>
              <a:rPr lang="fi-FI" sz="2000" dirty="0" err="1" smtClean="0"/>
              <a:t>fibre</a:t>
            </a:r>
            <a:r>
              <a:rPr lang="fi-FI" sz="2000" dirty="0" smtClean="0"/>
              <a:t> and </a:t>
            </a:r>
            <a:r>
              <a:rPr lang="fi-FI" sz="2000" dirty="0" err="1" smtClean="0"/>
              <a:t>other</a:t>
            </a:r>
            <a:r>
              <a:rPr lang="fi-FI" sz="2000" dirty="0" smtClean="0"/>
              <a:t> </a:t>
            </a:r>
            <a:r>
              <a:rPr lang="fi-FI" sz="2000" dirty="0" err="1" smtClean="0"/>
              <a:t>renewable</a:t>
            </a:r>
            <a:r>
              <a:rPr lang="fi-FI" sz="2000" dirty="0" smtClean="0"/>
              <a:t> </a:t>
            </a:r>
          </a:p>
          <a:p>
            <a:r>
              <a:rPr lang="fi-FI" sz="2000" dirty="0"/>
              <a:t> </a:t>
            </a:r>
            <a:r>
              <a:rPr lang="fi-FI" sz="2000" dirty="0" smtClean="0"/>
              <a:t>    </a:t>
            </a:r>
            <a:r>
              <a:rPr lang="fi-FI" sz="2000" dirty="0" err="1" smtClean="0"/>
              <a:t>materials</a:t>
            </a:r>
            <a:r>
              <a:rPr lang="fi-FI" sz="2000" dirty="0" smtClean="0"/>
              <a:t> to </a:t>
            </a:r>
            <a:r>
              <a:rPr lang="fi-FI" sz="2000" dirty="0" err="1" smtClean="0"/>
              <a:t>replace</a:t>
            </a:r>
            <a:r>
              <a:rPr lang="fi-FI" sz="2000" dirty="0" smtClean="0"/>
              <a:t> </a:t>
            </a:r>
            <a:r>
              <a:rPr lang="fi-FI" sz="2000" dirty="0" err="1" smtClean="0"/>
              <a:t>non-renewable</a:t>
            </a:r>
            <a:r>
              <a:rPr lang="fi-FI" sz="2000" dirty="0" smtClean="0"/>
              <a:t> </a:t>
            </a:r>
            <a:r>
              <a:rPr lang="fi-FI" sz="2000" dirty="0" err="1" smtClean="0"/>
              <a:t>fossil-based</a:t>
            </a:r>
            <a:r>
              <a:rPr lang="fi-FI" sz="2000" dirty="0" smtClean="0"/>
              <a:t> </a:t>
            </a:r>
          </a:p>
          <a:p>
            <a:r>
              <a:rPr lang="fi-FI" sz="2000" dirty="0"/>
              <a:t> </a:t>
            </a:r>
            <a:r>
              <a:rPr lang="fi-FI" sz="2000" dirty="0" smtClean="0"/>
              <a:t>    </a:t>
            </a:r>
            <a:r>
              <a:rPr lang="fi-FI" sz="2000" dirty="0" err="1" smtClean="0"/>
              <a:t>materials</a:t>
            </a:r>
            <a:r>
              <a:rPr lang="fi-FI" sz="2000" dirty="0" smtClean="0"/>
              <a:t> </a:t>
            </a:r>
            <a:r>
              <a:rPr lang="fi-FI" sz="2000" dirty="0" err="1" smtClean="0"/>
              <a:t>like</a:t>
            </a:r>
            <a:r>
              <a:rPr lang="fi-FI" sz="2000" dirty="0" smtClean="0"/>
              <a:t> </a:t>
            </a:r>
            <a:r>
              <a:rPr lang="fi-FI" sz="2000" dirty="0" err="1" smtClean="0"/>
              <a:t>plastics</a:t>
            </a:r>
            <a:endParaRPr lang="fi-FI" sz="2000" dirty="0" smtClean="0"/>
          </a:p>
          <a:p>
            <a:pPr marL="285750" indent="-285750">
              <a:buFontTx/>
              <a:buChar char="-"/>
            </a:pPr>
            <a:r>
              <a:rPr lang="fi-FI" sz="2000" dirty="0" err="1" smtClean="0"/>
              <a:t>Wooden</a:t>
            </a:r>
            <a:r>
              <a:rPr lang="fi-FI" sz="2000" dirty="0" smtClean="0"/>
              <a:t> </a:t>
            </a:r>
            <a:r>
              <a:rPr lang="fi-FI" sz="2000" dirty="0" err="1" smtClean="0"/>
              <a:t>fibre</a:t>
            </a:r>
            <a:r>
              <a:rPr lang="fi-FI" sz="2000" dirty="0" smtClean="0"/>
              <a:t> as </a:t>
            </a:r>
            <a:r>
              <a:rPr lang="fi-FI" sz="2000" dirty="0" err="1" smtClean="0"/>
              <a:t>material</a:t>
            </a:r>
            <a:r>
              <a:rPr lang="fi-FI" sz="2000" dirty="0" smtClean="0"/>
              <a:t> is </a:t>
            </a:r>
            <a:r>
              <a:rPr lang="fi-FI" sz="2000" dirty="0" err="1" smtClean="0"/>
              <a:t>durable</a:t>
            </a:r>
            <a:r>
              <a:rPr lang="fi-FI" sz="2000" dirty="0" smtClean="0"/>
              <a:t> and </a:t>
            </a:r>
            <a:r>
              <a:rPr lang="fi-FI" sz="2000" dirty="0" err="1" smtClean="0"/>
              <a:t>easy</a:t>
            </a:r>
            <a:r>
              <a:rPr lang="fi-FI" sz="2000" dirty="0" smtClean="0"/>
              <a:t> to </a:t>
            </a:r>
            <a:r>
              <a:rPr lang="fi-FI" sz="2000" dirty="0" err="1" smtClean="0"/>
              <a:t>process</a:t>
            </a:r>
            <a:endParaRPr lang="fi-FI" sz="2000" dirty="0" smtClean="0"/>
          </a:p>
          <a:p>
            <a:pPr marL="285750" indent="-285750">
              <a:buFontTx/>
              <a:buChar char="-"/>
            </a:pPr>
            <a:r>
              <a:rPr lang="fi-FI" sz="2000" dirty="0" err="1" smtClean="0"/>
              <a:t>Pine</a:t>
            </a:r>
            <a:r>
              <a:rPr lang="fi-FI" sz="2000" dirty="0" smtClean="0"/>
              <a:t> and </a:t>
            </a:r>
            <a:r>
              <a:rPr lang="fi-FI" sz="2000" dirty="0" err="1" smtClean="0"/>
              <a:t>spruce</a:t>
            </a:r>
            <a:r>
              <a:rPr lang="fi-FI" sz="2000" dirty="0" smtClean="0"/>
              <a:t> </a:t>
            </a:r>
            <a:r>
              <a:rPr lang="fi-FI" sz="2000" dirty="0" err="1" smtClean="0"/>
              <a:t>are</a:t>
            </a:r>
            <a:r>
              <a:rPr lang="fi-FI" sz="2000" dirty="0" smtClean="0"/>
              <a:t> </a:t>
            </a:r>
            <a:r>
              <a:rPr lang="fi-FI" sz="2000" dirty="0" err="1" smtClean="0"/>
              <a:t>from</a:t>
            </a:r>
            <a:r>
              <a:rPr lang="fi-FI" sz="2000" dirty="0" smtClean="0"/>
              <a:t> </a:t>
            </a:r>
            <a:r>
              <a:rPr lang="fi-FI" sz="2000" dirty="0" err="1" smtClean="0"/>
              <a:t>sustainable</a:t>
            </a:r>
            <a:r>
              <a:rPr lang="fi-FI" sz="2000" dirty="0" smtClean="0"/>
              <a:t> </a:t>
            </a:r>
            <a:r>
              <a:rPr lang="fi-FI" sz="2000" dirty="0" err="1" smtClean="0"/>
              <a:t>forestry</a:t>
            </a:r>
            <a:r>
              <a:rPr lang="fi-FI" sz="2000" dirty="0" smtClean="0"/>
              <a:t> in</a:t>
            </a:r>
          </a:p>
          <a:p>
            <a:r>
              <a:rPr lang="fi-FI" sz="2000" dirty="0"/>
              <a:t> </a:t>
            </a:r>
            <a:r>
              <a:rPr lang="fi-FI" sz="2000" dirty="0" smtClean="0"/>
              <a:t>    </a:t>
            </a:r>
            <a:r>
              <a:rPr lang="fi-FI" sz="2000" dirty="0" err="1" smtClean="0"/>
              <a:t>Scandinavia</a:t>
            </a:r>
            <a:endParaRPr lang="fi-FI" sz="2000" dirty="0" smtClean="0"/>
          </a:p>
          <a:p>
            <a:r>
              <a:rPr lang="fi-FI" sz="2000" dirty="0" smtClean="0"/>
              <a:t>-   </a:t>
            </a:r>
            <a:r>
              <a:rPr lang="fi-FI" sz="2000" dirty="0" err="1" smtClean="0"/>
              <a:t>Other</a:t>
            </a:r>
            <a:r>
              <a:rPr lang="fi-FI" sz="2000" dirty="0" smtClean="0"/>
              <a:t> </a:t>
            </a:r>
            <a:r>
              <a:rPr lang="fi-FI" sz="2000" dirty="0" err="1" smtClean="0"/>
              <a:t>material</a:t>
            </a:r>
            <a:r>
              <a:rPr lang="fi-FI" sz="2000" dirty="0" smtClean="0"/>
              <a:t> </a:t>
            </a:r>
            <a:r>
              <a:rPr lang="fi-FI" sz="2000" dirty="0" err="1" smtClean="0"/>
              <a:t>component</a:t>
            </a:r>
            <a:r>
              <a:rPr lang="fi-FI" sz="2000" dirty="0" smtClean="0"/>
              <a:t> is </a:t>
            </a:r>
            <a:r>
              <a:rPr lang="fi-FI" sz="2000" dirty="0" err="1" smtClean="0"/>
              <a:t>biobased</a:t>
            </a:r>
            <a:r>
              <a:rPr lang="fi-FI" sz="2000" dirty="0" smtClean="0"/>
              <a:t> </a:t>
            </a:r>
            <a:r>
              <a:rPr lang="fi-FI" sz="2000" dirty="0" err="1" smtClean="0"/>
              <a:t>polymere</a:t>
            </a:r>
            <a:endParaRPr lang="fi-FI" sz="2000" dirty="0" smtClean="0"/>
          </a:p>
          <a:p>
            <a:pPr marL="285750" indent="-285750">
              <a:buFontTx/>
              <a:buChar char="-"/>
            </a:pPr>
            <a:r>
              <a:rPr lang="fi-FI" sz="2000" dirty="0" err="1" smtClean="0"/>
              <a:t>The</a:t>
            </a:r>
            <a:r>
              <a:rPr lang="fi-FI" sz="2000" dirty="0" smtClean="0"/>
              <a:t> </a:t>
            </a:r>
            <a:r>
              <a:rPr lang="fi-FI" sz="2000" dirty="0" err="1" smtClean="0"/>
              <a:t>combination</a:t>
            </a:r>
            <a:r>
              <a:rPr lang="fi-FI" sz="2000" dirty="0" smtClean="0"/>
              <a:t> of </a:t>
            </a:r>
            <a:r>
              <a:rPr lang="fi-FI" sz="2000" dirty="0" err="1" smtClean="0"/>
              <a:t>wood</a:t>
            </a:r>
            <a:r>
              <a:rPr lang="fi-FI" sz="2000" dirty="0" smtClean="0"/>
              <a:t> and </a:t>
            </a:r>
            <a:r>
              <a:rPr lang="fi-FI" sz="2000" dirty="0" err="1" smtClean="0"/>
              <a:t>polymere</a:t>
            </a:r>
            <a:r>
              <a:rPr lang="fi-FI" sz="2000" dirty="0" smtClean="0"/>
              <a:t> </a:t>
            </a:r>
            <a:r>
              <a:rPr lang="fi-FI" sz="2000" dirty="0" err="1" smtClean="0"/>
              <a:t>allows</a:t>
            </a:r>
            <a:endParaRPr lang="fi-FI" sz="2000" dirty="0" smtClean="0"/>
          </a:p>
          <a:p>
            <a:r>
              <a:rPr lang="fi-FI" sz="2000" dirty="0"/>
              <a:t> </a:t>
            </a:r>
            <a:r>
              <a:rPr lang="fi-FI" sz="2000" dirty="0" smtClean="0"/>
              <a:t>    </a:t>
            </a:r>
            <a:r>
              <a:rPr lang="fi-FI" sz="2000" dirty="0" err="1" smtClean="0"/>
              <a:t>the</a:t>
            </a:r>
            <a:r>
              <a:rPr lang="fi-FI" sz="2000" dirty="0" smtClean="0"/>
              <a:t> </a:t>
            </a:r>
            <a:r>
              <a:rPr lang="fi-FI" sz="2000" dirty="0" err="1" smtClean="0"/>
              <a:t>carbon</a:t>
            </a:r>
            <a:r>
              <a:rPr lang="fi-FI" sz="2000" dirty="0" smtClean="0"/>
              <a:t> </a:t>
            </a:r>
            <a:r>
              <a:rPr lang="fi-FI" sz="2000" dirty="0" err="1" smtClean="0"/>
              <a:t>footprint</a:t>
            </a:r>
            <a:r>
              <a:rPr lang="fi-FI" sz="2000" dirty="0" smtClean="0"/>
              <a:t> </a:t>
            </a:r>
            <a:r>
              <a:rPr lang="fi-FI" sz="2000" dirty="0" err="1" smtClean="0"/>
              <a:t>reduction</a:t>
            </a:r>
            <a:r>
              <a:rPr lang="fi-FI" sz="2000" dirty="0" smtClean="0"/>
              <a:t> </a:t>
            </a:r>
            <a:r>
              <a:rPr lang="fi-FI" sz="2000" dirty="0" err="1" smtClean="0"/>
              <a:t>up</a:t>
            </a:r>
            <a:r>
              <a:rPr lang="fi-FI" sz="2000" dirty="0" smtClean="0"/>
              <a:t> to 80 %</a:t>
            </a:r>
          </a:p>
          <a:p>
            <a:r>
              <a:rPr lang="fi-FI" sz="2000" dirty="0" smtClean="0"/>
              <a:t>     </a:t>
            </a:r>
            <a:r>
              <a:rPr lang="fi-FI" sz="2000" dirty="0" err="1" smtClean="0"/>
              <a:t>compared</a:t>
            </a:r>
            <a:r>
              <a:rPr lang="fi-FI" sz="2000" dirty="0" smtClean="0"/>
              <a:t> to </a:t>
            </a:r>
            <a:r>
              <a:rPr lang="fi-FI" sz="2000" dirty="0" err="1" smtClean="0"/>
              <a:t>plastics</a:t>
            </a:r>
            <a:endParaRPr lang="fi-FI" sz="2000" dirty="0" smtClean="0"/>
          </a:p>
          <a:p>
            <a:endParaRPr lang="fi-FI" dirty="0" smtClean="0"/>
          </a:p>
        </p:txBody>
      </p:sp>
    </p:spTree>
    <p:extLst>
      <p:ext uri="{BB962C8B-B14F-4D97-AF65-F5344CB8AC3E}">
        <p14:creationId xmlns:p14="http://schemas.microsoft.com/office/powerpoint/2010/main" val="1388704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13"/>
            <a:ext cx="10515600" cy="1325563"/>
          </a:xfrm>
        </p:spPr>
        <p:txBody>
          <a:bodyPr>
            <a:normAutofit/>
          </a:bodyPr>
          <a:lstStyle/>
          <a:p>
            <a:r>
              <a:rPr lang="fi-FI" sz="3600" dirty="0" smtClean="0"/>
              <a:t>Product </a:t>
            </a:r>
            <a:r>
              <a:rPr lang="fi-FI" sz="3600" dirty="0" err="1" smtClean="0"/>
              <a:t>example</a:t>
            </a:r>
            <a:endParaRPr lang="fi-FI"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424878" y="1549566"/>
            <a:ext cx="5429793" cy="30609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068579" y="1131959"/>
            <a:ext cx="7224308" cy="4072527"/>
          </a:xfrm>
          <a:prstGeom prst="rect">
            <a:avLst/>
          </a:prstGeom>
        </p:spPr>
      </p:pic>
      <p:sp>
        <p:nvSpPr>
          <p:cNvPr id="6" name="TextBox 5"/>
          <p:cNvSpPr txBox="1"/>
          <p:nvPr/>
        </p:nvSpPr>
        <p:spPr>
          <a:xfrm>
            <a:off x="2483394" y="5223653"/>
            <a:ext cx="6467566" cy="646331"/>
          </a:xfrm>
          <a:prstGeom prst="rect">
            <a:avLst/>
          </a:prstGeom>
          <a:noFill/>
        </p:spPr>
        <p:txBody>
          <a:bodyPr wrap="square" rtlCol="0">
            <a:spAutoFit/>
          </a:bodyPr>
          <a:lstStyle/>
          <a:p>
            <a:r>
              <a:rPr lang="fi-FI" dirty="0" smtClean="0"/>
              <a:t>Photo: </a:t>
            </a:r>
            <a:r>
              <a:rPr lang="fi-FI" dirty="0" err="1" smtClean="0"/>
              <a:t>The</a:t>
            </a:r>
            <a:r>
              <a:rPr lang="fi-FI" dirty="0" smtClean="0"/>
              <a:t> </a:t>
            </a:r>
            <a:r>
              <a:rPr lang="fi-FI" dirty="0" err="1" smtClean="0"/>
              <a:t>shirt</a:t>
            </a:r>
            <a:r>
              <a:rPr lang="fi-FI" dirty="0" smtClean="0"/>
              <a:t> </a:t>
            </a:r>
            <a:r>
              <a:rPr lang="fi-FI" dirty="0" err="1" smtClean="0"/>
              <a:t>can</a:t>
            </a:r>
            <a:r>
              <a:rPr lang="fi-FI" dirty="0" smtClean="0"/>
              <a:t> </a:t>
            </a:r>
            <a:r>
              <a:rPr lang="fi-FI" dirty="0" err="1" smtClean="0"/>
              <a:t>be</a:t>
            </a:r>
            <a:r>
              <a:rPr lang="fi-FI" dirty="0" smtClean="0"/>
              <a:t> made </a:t>
            </a:r>
            <a:r>
              <a:rPr lang="fi-FI" dirty="0" err="1" smtClean="0"/>
              <a:t>from</a:t>
            </a:r>
            <a:r>
              <a:rPr lang="fi-FI" dirty="0" smtClean="0"/>
              <a:t> </a:t>
            </a:r>
            <a:r>
              <a:rPr lang="fi-FI" dirty="0" err="1" smtClean="0"/>
              <a:t>plastic</a:t>
            </a:r>
            <a:r>
              <a:rPr lang="fi-FI" dirty="0" smtClean="0"/>
              <a:t> </a:t>
            </a:r>
            <a:r>
              <a:rPr lang="fi-FI" dirty="0" err="1" smtClean="0"/>
              <a:t>bottles</a:t>
            </a:r>
            <a:r>
              <a:rPr lang="fi-FI" dirty="0"/>
              <a:t>.</a:t>
            </a:r>
            <a:r>
              <a:rPr lang="fi-FI" dirty="0" smtClean="0"/>
              <a:t> </a:t>
            </a:r>
          </a:p>
          <a:p>
            <a:r>
              <a:rPr lang="fi-FI" dirty="0" smtClean="0"/>
              <a:t>Soile Kallinen</a:t>
            </a:r>
            <a:endParaRPr lang="fi-FI" dirty="0"/>
          </a:p>
        </p:txBody>
      </p:sp>
      <p:sp>
        <p:nvSpPr>
          <p:cNvPr id="8" name="Rectangle 7"/>
          <p:cNvSpPr/>
          <p:nvPr/>
        </p:nvSpPr>
        <p:spPr>
          <a:xfrm>
            <a:off x="8609318" y="5945050"/>
            <a:ext cx="2853816" cy="646331"/>
          </a:xfrm>
          <a:prstGeom prst="rect">
            <a:avLst/>
          </a:prstGeom>
        </p:spPr>
        <p:txBody>
          <a:bodyPr wrap="square">
            <a:spAutoFit/>
          </a:bodyPr>
          <a:lstStyle/>
          <a:p>
            <a:r>
              <a:rPr lang="en-US" dirty="0"/>
              <a:t>Photo: </a:t>
            </a:r>
            <a:r>
              <a:rPr lang="en-US" dirty="0" smtClean="0"/>
              <a:t>Biodegradable shirt. </a:t>
            </a:r>
            <a:endParaRPr lang="en-US" dirty="0"/>
          </a:p>
          <a:p>
            <a:r>
              <a:rPr lang="en-US" dirty="0"/>
              <a:t>Soile Kallinen</a:t>
            </a:r>
          </a:p>
        </p:txBody>
      </p:sp>
    </p:spTree>
    <p:extLst>
      <p:ext uri="{BB962C8B-B14F-4D97-AF65-F5344CB8AC3E}">
        <p14:creationId xmlns:p14="http://schemas.microsoft.com/office/powerpoint/2010/main" val="184488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062" y="992427"/>
            <a:ext cx="9307830" cy="2852737"/>
          </a:xfrm>
        </p:spPr>
        <p:txBody>
          <a:bodyPr/>
          <a:lstStyle/>
          <a:p>
            <a:r>
              <a:rPr lang="fi-FI" dirty="0" err="1" smtClean="0"/>
              <a:t>Cradle</a:t>
            </a:r>
            <a:r>
              <a:rPr lang="fi-FI" dirty="0" smtClean="0"/>
              <a:t>-to-</a:t>
            </a:r>
            <a:r>
              <a:rPr lang="fi-FI" dirty="0" err="1" smtClean="0"/>
              <a:t>cradle</a:t>
            </a:r>
            <a:r>
              <a:rPr lang="fi-FI" dirty="0" smtClean="0"/>
              <a:t> </a:t>
            </a:r>
            <a:r>
              <a:rPr lang="fi-FI" dirty="0" err="1" smtClean="0"/>
              <a:t>approach</a:t>
            </a:r>
            <a:endParaRPr lang="fi-FI" dirty="0"/>
          </a:p>
        </p:txBody>
      </p:sp>
    </p:spTree>
    <p:extLst>
      <p:ext uri="{BB962C8B-B14F-4D97-AF65-F5344CB8AC3E}">
        <p14:creationId xmlns:p14="http://schemas.microsoft.com/office/powerpoint/2010/main" val="3824508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10515600" cy="1325563"/>
          </a:xfrm>
        </p:spPr>
        <p:txBody>
          <a:bodyPr>
            <a:normAutofit/>
          </a:bodyPr>
          <a:lstStyle/>
          <a:p>
            <a:r>
              <a:rPr lang="fi-FI" sz="3600" dirty="0" err="1" smtClean="0">
                <a:latin typeface="+mn-lt"/>
              </a:rPr>
              <a:t>Cradle</a:t>
            </a:r>
            <a:r>
              <a:rPr lang="fi-FI" sz="3600" dirty="0" smtClean="0">
                <a:latin typeface="+mn-lt"/>
              </a:rPr>
              <a:t> to </a:t>
            </a:r>
            <a:r>
              <a:rPr lang="fi-FI" sz="3600" dirty="0" err="1" smtClean="0">
                <a:latin typeface="+mn-lt"/>
              </a:rPr>
              <a:t>cradle</a:t>
            </a:r>
            <a:r>
              <a:rPr lang="fi-FI" sz="3600" dirty="0" smtClean="0">
                <a:latin typeface="+mn-lt"/>
              </a:rPr>
              <a:t> </a:t>
            </a:r>
            <a:r>
              <a:rPr lang="fi-FI" sz="3600" dirty="0" err="1" smtClean="0">
                <a:latin typeface="+mn-lt"/>
              </a:rPr>
              <a:t>approach</a:t>
            </a:r>
            <a:endParaRPr lang="fi-FI" sz="3600" dirty="0">
              <a:latin typeface="+mn-lt"/>
            </a:endParaRPr>
          </a:p>
        </p:txBody>
      </p:sp>
      <p:sp>
        <p:nvSpPr>
          <p:cNvPr id="3" name="Content Placeholder 2"/>
          <p:cNvSpPr>
            <a:spLocks noGrp="1"/>
          </p:cNvSpPr>
          <p:nvPr>
            <p:ph idx="1"/>
          </p:nvPr>
        </p:nvSpPr>
        <p:spPr>
          <a:xfrm>
            <a:off x="1361440" y="1254443"/>
            <a:ext cx="10577945" cy="4885148"/>
          </a:xfrm>
        </p:spPr>
        <p:txBody>
          <a:bodyPr>
            <a:normAutofit fontScale="92500" lnSpcReduction="10000"/>
          </a:bodyPr>
          <a:lstStyle/>
          <a:p>
            <a:pPr marL="137160" indent="0">
              <a:buNone/>
            </a:pPr>
            <a:r>
              <a:rPr lang="en-US" sz="2400" dirty="0" smtClean="0"/>
              <a:t>- In 2002 William </a:t>
            </a:r>
            <a:r>
              <a:rPr lang="en-US" sz="2400" dirty="0"/>
              <a:t>McDonough and </a:t>
            </a:r>
            <a:r>
              <a:rPr lang="en-US" sz="2400" dirty="0" smtClean="0"/>
              <a:t>Michael </a:t>
            </a:r>
            <a:r>
              <a:rPr lang="en-US" sz="2400" dirty="0" err="1"/>
              <a:t>Braungart</a:t>
            </a:r>
            <a:r>
              <a:rPr lang="en-US" sz="2400" dirty="0"/>
              <a:t> </a:t>
            </a:r>
            <a:r>
              <a:rPr lang="en-US" sz="2400" dirty="0" smtClean="0"/>
              <a:t>presented </a:t>
            </a:r>
            <a:r>
              <a:rPr lang="en-US" sz="2400" dirty="0"/>
              <a:t>an integration of design and science that provides enduring benefits for society from safe materials, water and energy in circular economies and eliminates the concept of waste. </a:t>
            </a:r>
            <a:endParaRPr lang="en-US" sz="2400" dirty="0" smtClean="0"/>
          </a:p>
          <a:p>
            <a:pPr marL="137160" indent="0">
              <a:buNone/>
            </a:pPr>
            <a:endParaRPr lang="en-US" sz="2400" dirty="0"/>
          </a:p>
          <a:p>
            <a:pPr marL="137160" indent="0">
              <a:buNone/>
            </a:pPr>
            <a:r>
              <a:rPr lang="en-US" sz="2400" dirty="0" smtClean="0"/>
              <a:t>- Design </a:t>
            </a:r>
            <a:r>
              <a:rPr lang="en-US" sz="2400" dirty="0"/>
              <a:t>framework characterized by </a:t>
            </a:r>
            <a:r>
              <a:rPr lang="en-US" sz="2400" b="1" dirty="0"/>
              <a:t>three principles </a:t>
            </a:r>
            <a:r>
              <a:rPr lang="en-US" sz="2400" dirty="0"/>
              <a:t>derived from nature:</a:t>
            </a:r>
          </a:p>
          <a:p>
            <a:pPr marL="457200" indent="-457200">
              <a:buAutoNum type="arabicPeriod"/>
            </a:pPr>
            <a:r>
              <a:rPr lang="en-US" sz="2400" b="1" dirty="0" smtClean="0">
                <a:solidFill>
                  <a:schemeClr val="accent6">
                    <a:lumMod val="75000"/>
                  </a:schemeClr>
                </a:solidFill>
              </a:rPr>
              <a:t>Everything </a:t>
            </a:r>
            <a:r>
              <a:rPr lang="en-US" sz="2400" b="1" dirty="0">
                <a:solidFill>
                  <a:schemeClr val="accent6">
                    <a:lumMod val="75000"/>
                  </a:schemeClr>
                </a:solidFill>
              </a:rPr>
              <a:t>is a resource for something else</a:t>
            </a:r>
            <a:r>
              <a:rPr lang="en-US" sz="2400" dirty="0"/>
              <a:t>. In nature, the “waste” of </a:t>
            </a:r>
            <a:endParaRPr lang="en-US" sz="2400" dirty="0" smtClean="0"/>
          </a:p>
          <a:p>
            <a:pPr marL="0" indent="0">
              <a:buNone/>
            </a:pPr>
            <a:r>
              <a:rPr lang="en-US" sz="2400" dirty="0"/>
              <a:t> </a:t>
            </a:r>
            <a:r>
              <a:rPr lang="en-US" sz="2400" dirty="0" smtClean="0"/>
              <a:t>      one </a:t>
            </a:r>
            <a:r>
              <a:rPr lang="en-US" sz="2400" dirty="0"/>
              <a:t>system becomes food for another. </a:t>
            </a:r>
          </a:p>
          <a:p>
            <a:pPr marL="0" indent="0">
              <a:buNone/>
            </a:pPr>
            <a:r>
              <a:rPr lang="en-US" sz="2400" dirty="0" smtClean="0"/>
              <a:t>2.    Everything </a:t>
            </a:r>
            <a:r>
              <a:rPr lang="en-US" sz="2400" dirty="0"/>
              <a:t>can be designed to be disassembled and safely returned </a:t>
            </a:r>
            <a:endParaRPr lang="en-US" sz="2400" dirty="0" smtClean="0"/>
          </a:p>
          <a:p>
            <a:pPr marL="0" indent="0">
              <a:buNone/>
            </a:pPr>
            <a:r>
              <a:rPr lang="en-US" sz="2400" dirty="0"/>
              <a:t> </a:t>
            </a:r>
            <a:r>
              <a:rPr lang="en-US" sz="2400" dirty="0" smtClean="0"/>
              <a:t>       to </a:t>
            </a:r>
            <a:r>
              <a:rPr lang="en-US" sz="2400" dirty="0"/>
              <a:t>the soil as </a:t>
            </a:r>
            <a:r>
              <a:rPr lang="en-US" sz="2400" b="1" dirty="0">
                <a:solidFill>
                  <a:schemeClr val="accent6">
                    <a:lumMod val="75000"/>
                  </a:schemeClr>
                </a:solidFill>
              </a:rPr>
              <a:t>biological </a:t>
            </a:r>
            <a:r>
              <a:rPr lang="en-US" sz="2400" b="1" dirty="0" smtClean="0">
                <a:solidFill>
                  <a:schemeClr val="accent6">
                    <a:lumMod val="75000"/>
                  </a:schemeClr>
                </a:solidFill>
              </a:rPr>
              <a:t>nutrients</a:t>
            </a:r>
            <a:r>
              <a:rPr lang="en-US" sz="2400" dirty="0">
                <a:solidFill>
                  <a:schemeClr val="accent6">
                    <a:lumMod val="75000"/>
                  </a:schemeClr>
                </a:solidFill>
              </a:rPr>
              <a:t>,</a:t>
            </a:r>
            <a:r>
              <a:rPr lang="en-US" sz="2400" dirty="0" smtClean="0">
                <a:solidFill>
                  <a:schemeClr val="accent6">
                    <a:lumMod val="75000"/>
                  </a:schemeClr>
                </a:solidFill>
              </a:rPr>
              <a:t> </a:t>
            </a:r>
            <a:endParaRPr lang="en-US" sz="2400" dirty="0">
              <a:solidFill>
                <a:schemeClr val="accent6">
                  <a:lumMod val="75000"/>
                </a:schemeClr>
              </a:solidFill>
            </a:endParaRPr>
          </a:p>
          <a:p>
            <a:pPr marL="457200" indent="-457200">
              <a:buAutoNum type="arabicPeriod" startAt="3"/>
            </a:pPr>
            <a:r>
              <a:rPr lang="en-US" sz="2400" dirty="0" smtClean="0"/>
              <a:t>or </a:t>
            </a:r>
            <a:r>
              <a:rPr lang="en-US" sz="2400" dirty="0"/>
              <a:t>re-utilized as high quality materials for new products as </a:t>
            </a:r>
            <a:endParaRPr lang="en-US" sz="2400" dirty="0" smtClean="0"/>
          </a:p>
          <a:p>
            <a:pPr marL="0" indent="0">
              <a:buNone/>
            </a:pPr>
            <a:r>
              <a:rPr lang="en-US" sz="2400" b="1" dirty="0" smtClean="0">
                <a:solidFill>
                  <a:schemeClr val="accent6">
                    <a:lumMod val="75000"/>
                  </a:schemeClr>
                </a:solidFill>
              </a:rPr>
              <a:t>       technical </a:t>
            </a:r>
            <a:r>
              <a:rPr lang="en-US" sz="2400" b="1" dirty="0">
                <a:solidFill>
                  <a:schemeClr val="accent6">
                    <a:lumMod val="75000"/>
                  </a:schemeClr>
                </a:solidFill>
              </a:rPr>
              <a:t>nutrients</a:t>
            </a:r>
            <a:r>
              <a:rPr lang="en-US" sz="2400" dirty="0">
                <a:solidFill>
                  <a:schemeClr val="accent6">
                    <a:lumMod val="75000"/>
                  </a:schemeClr>
                </a:solidFill>
              </a:rPr>
              <a:t> </a:t>
            </a:r>
            <a:r>
              <a:rPr lang="en-US" sz="2400" dirty="0"/>
              <a:t>without </a:t>
            </a:r>
            <a:r>
              <a:rPr lang="en-US" sz="2400" dirty="0" smtClean="0"/>
              <a:t>contamination</a:t>
            </a:r>
            <a:r>
              <a:rPr lang="en-US" sz="2400" dirty="0"/>
              <a:t>.</a:t>
            </a:r>
            <a:endParaRPr lang="en-US" sz="2400" dirty="0" smtClean="0"/>
          </a:p>
          <a:p>
            <a:pPr marL="0" indent="0">
              <a:buNone/>
            </a:pPr>
            <a:endParaRPr lang="en-US" sz="2400" dirty="0"/>
          </a:p>
          <a:p>
            <a:pPr lvl="8"/>
            <a:r>
              <a:rPr lang="fi-FI" sz="1600" dirty="0">
                <a:latin typeface="+mj-lt"/>
              </a:rPr>
              <a:t>http://www.mcdonough.com/cradle-to-cradle/</a:t>
            </a:r>
          </a:p>
        </p:txBody>
      </p:sp>
    </p:spTree>
    <p:extLst>
      <p:ext uri="{BB962C8B-B14F-4D97-AF65-F5344CB8AC3E}">
        <p14:creationId xmlns:p14="http://schemas.microsoft.com/office/powerpoint/2010/main" val="1104850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377"/>
            <a:ext cx="10515600" cy="1325563"/>
          </a:xfrm>
        </p:spPr>
        <p:txBody>
          <a:bodyPr>
            <a:normAutofit/>
          </a:bodyPr>
          <a:lstStyle/>
          <a:p>
            <a:r>
              <a:rPr lang="fi-FI" sz="3600" dirty="0" err="1" smtClean="0">
                <a:latin typeface="+mn-lt"/>
              </a:rPr>
              <a:t>Cradle</a:t>
            </a:r>
            <a:r>
              <a:rPr lang="fi-FI" sz="3600" dirty="0" smtClean="0">
                <a:latin typeface="+mn-lt"/>
              </a:rPr>
              <a:t> to </a:t>
            </a:r>
            <a:r>
              <a:rPr lang="fi-FI" sz="3600" dirty="0" err="1" smtClean="0">
                <a:latin typeface="+mn-lt"/>
              </a:rPr>
              <a:t>Cradle</a:t>
            </a:r>
            <a:r>
              <a:rPr lang="fi-FI" sz="3600" dirty="0" smtClean="0">
                <a:latin typeface="+mn-lt"/>
              </a:rPr>
              <a:t> </a:t>
            </a:r>
            <a:r>
              <a:rPr lang="fi-FI" sz="3600" dirty="0" err="1" smtClean="0">
                <a:latin typeface="+mn-lt"/>
              </a:rPr>
              <a:t>approach</a:t>
            </a:r>
            <a:endParaRPr lang="fi-FI" sz="3600" dirty="0">
              <a:latin typeface="+mn-lt"/>
            </a:endParaRPr>
          </a:p>
        </p:txBody>
      </p:sp>
      <p:sp>
        <p:nvSpPr>
          <p:cNvPr id="3" name="Content Placeholder 2"/>
          <p:cNvSpPr>
            <a:spLocks noGrp="1"/>
          </p:cNvSpPr>
          <p:nvPr>
            <p:ph idx="1"/>
          </p:nvPr>
        </p:nvSpPr>
        <p:spPr>
          <a:xfrm>
            <a:off x="838200" y="674385"/>
            <a:ext cx="8146677" cy="5344412"/>
          </a:xfrm>
        </p:spPr>
        <p:txBody>
          <a:bodyPr>
            <a:normAutofit/>
          </a:bodyPr>
          <a:lstStyle/>
          <a:p>
            <a:r>
              <a:rPr lang="en-US" sz="2000" dirty="0" smtClean="0"/>
              <a:t>Regenerative </a:t>
            </a:r>
            <a:r>
              <a:rPr lang="en-US" sz="2000" dirty="0"/>
              <a:t>approach to sustainable development based on </a:t>
            </a:r>
            <a:endParaRPr lang="en-US" sz="2000" dirty="0" smtClean="0"/>
          </a:p>
          <a:p>
            <a:pPr marL="0" indent="0">
              <a:buNone/>
            </a:pPr>
            <a:r>
              <a:rPr lang="en-US" sz="2000" dirty="0" smtClean="0"/>
              <a:t>    central </a:t>
            </a:r>
            <a:r>
              <a:rPr lang="en-US" sz="2000" dirty="0"/>
              <a:t>principles:</a:t>
            </a:r>
          </a:p>
          <a:p>
            <a:pPr marL="0" indent="0">
              <a:buNone/>
            </a:pPr>
            <a:r>
              <a:rPr lang="en-US" sz="2000" dirty="0" smtClean="0"/>
              <a:t>- Value </a:t>
            </a:r>
            <a:r>
              <a:rPr lang="en-US" sz="2000" dirty="0"/>
              <a:t>materials as nutrients for safe, continuous cycling</a:t>
            </a:r>
          </a:p>
          <a:p>
            <a:pPr marL="0" indent="0">
              <a:buNone/>
            </a:pPr>
            <a:r>
              <a:rPr lang="en-US" sz="2000" dirty="0" smtClean="0"/>
              <a:t>- Maintain </a:t>
            </a:r>
            <a:r>
              <a:rPr lang="en-US" sz="2000" dirty="0"/>
              <a:t>continuous flows of biological and technical nutrients</a:t>
            </a:r>
          </a:p>
          <a:p>
            <a:pPr marL="0" indent="0">
              <a:buNone/>
            </a:pPr>
            <a:r>
              <a:rPr lang="en-US" sz="2000" dirty="0" smtClean="0"/>
              <a:t>- Power </a:t>
            </a:r>
            <a:r>
              <a:rPr lang="en-US" sz="2000" dirty="0"/>
              <a:t>all operations with 100% renewable energy</a:t>
            </a:r>
          </a:p>
          <a:p>
            <a:pPr marL="0" indent="0">
              <a:buNone/>
            </a:pPr>
            <a:r>
              <a:rPr lang="en-US" sz="2000" dirty="0" smtClean="0"/>
              <a:t>- Regard </a:t>
            </a:r>
            <a:r>
              <a:rPr lang="en-US" sz="2000" dirty="0"/>
              <a:t>water as a precious resource</a:t>
            </a:r>
          </a:p>
          <a:p>
            <a:pPr marL="0" indent="0">
              <a:buNone/>
            </a:pPr>
            <a:r>
              <a:rPr lang="en-US" sz="2000" dirty="0" smtClean="0"/>
              <a:t>- Celebrate </a:t>
            </a:r>
            <a:r>
              <a:rPr lang="en-US" sz="2000" dirty="0"/>
              <a:t>diversity in social and natural systems</a:t>
            </a:r>
          </a:p>
          <a:p>
            <a:pPr marL="0" indent="0">
              <a:buNone/>
            </a:pPr>
            <a:endParaRPr lang="en-US" sz="2000" dirty="0"/>
          </a:p>
          <a:p>
            <a:r>
              <a:rPr lang="en-US" sz="2000" dirty="0"/>
              <a:t>Product is nutrition for next </a:t>
            </a:r>
            <a:r>
              <a:rPr lang="en-US" sz="2000" dirty="0" smtClean="0"/>
              <a:t>round in a closed loop</a:t>
            </a:r>
            <a:endParaRPr lang="en-US" sz="2000" dirty="0"/>
          </a:p>
          <a:p>
            <a:pPr marL="0" indent="0">
              <a:buNone/>
            </a:pPr>
            <a:r>
              <a:rPr lang="en-US" sz="2000" dirty="0" smtClean="0"/>
              <a:t>	- waste </a:t>
            </a:r>
            <a:r>
              <a:rPr lang="en-US" sz="2000" dirty="0"/>
              <a:t>equals food</a:t>
            </a:r>
          </a:p>
          <a:p>
            <a:r>
              <a:rPr lang="en-US" sz="2000" dirty="0" smtClean="0"/>
              <a:t>Two </a:t>
            </a:r>
            <a:r>
              <a:rPr lang="en-US" sz="2000" dirty="0"/>
              <a:t>cycles </a:t>
            </a:r>
          </a:p>
          <a:p>
            <a:pPr lvl="2"/>
            <a:r>
              <a:rPr lang="en-US" dirty="0">
                <a:solidFill>
                  <a:schemeClr val="accent6">
                    <a:lumMod val="50000"/>
                  </a:schemeClr>
                </a:solidFill>
              </a:rPr>
              <a:t>Biological metabolism (regeneration</a:t>
            </a:r>
            <a:r>
              <a:rPr lang="en-US" dirty="0" smtClean="0">
                <a:solidFill>
                  <a:schemeClr val="accent6">
                    <a:lumMod val="50000"/>
                  </a:schemeClr>
                </a:solidFill>
              </a:rPr>
              <a:t>) – renewable materials</a:t>
            </a:r>
            <a:endParaRPr lang="en-US" dirty="0">
              <a:solidFill>
                <a:schemeClr val="accent6">
                  <a:lumMod val="50000"/>
                </a:schemeClr>
              </a:solidFill>
            </a:endParaRPr>
          </a:p>
          <a:p>
            <a:pPr lvl="2"/>
            <a:r>
              <a:rPr lang="en-US" dirty="0" smtClean="0">
                <a:solidFill>
                  <a:srgbClr val="002060"/>
                </a:solidFill>
              </a:rPr>
              <a:t>Technical </a:t>
            </a:r>
            <a:r>
              <a:rPr lang="en-US" dirty="0">
                <a:solidFill>
                  <a:srgbClr val="002060"/>
                </a:solidFill>
              </a:rPr>
              <a:t>metabolism (restoration</a:t>
            </a:r>
            <a:r>
              <a:rPr lang="en-US" dirty="0" smtClean="0">
                <a:solidFill>
                  <a:srgbClr val="002060"/>
                </a:solidFill>
              </a:rPr>
              <a:t>) – non-renewable materials</a:t>
            </a:r>
            <a:endParaRPr lang="en-US" dirty="0">
              <a:solidFill>
                <a:srgbClr val="002060"/>
              </a:solidFill>
            </a:endParaRPr>
          </a:p>
        </p:txBody>
      </p:sp>
      <p:sp>
        <p:nvSpPr>
          <p:cNvPr id="10" name="TextBox 9"/>
          <p:cNvSpPr txBox="1"/>
          <p:nvPr/>
        </p:nvSpPr>
        <p:spPr>
          <a:xfrm>
            <a:off x="9103360" y="152546"/>
            <a:ext cx="1882666" cy="215444"/>
          </a:xfrm>
          <a:prstGeom prst="rect">
            <a:avLst/>
          </a:prstGeom>
          <a:noFill/>
        </p:spPr>
        <p:txBody>
          <a:bodyPr wrap="square" rtlCol="0">
            <a:spAutoFit/>
          </a:bodyPr>
          <a:lstStyle/>
          <a:p>
            <a:r>
              <a:rPr lang="fi-FI" sz="800" dirty="0" err="1" smtClean="0"/>
              <a:t>Virtualise</a:t>
            </a:r>
            <a:r>
              <a:rPr lang="fi-FI" sz="800" dirty="0" smtClean="0"/>
              <a:t>, </a:t>
            </a:r>
            <a:r>
              <a:rPr lang="fi-FI" sz="800" dirty="0" err="1" smtClean="0"/>
              <a:t>Restore</a:t>
            </a:r>
            <a:endParaRPr lang="fi-FI" sz="800" dirty="0"/>
          </a:p>
        </p:txBody>
      </p:sp>
      <p:sp>
        <p:nvSpPr>
          <p:cNvPr id="12" name="TextBox 11"/>
          <p:cNvSpPr txBox="1"/>
          <p:nvPr/>
        </p:nvSpPr>
        <p:spPr>
          <a:xfrm>
            <a:off x="7965440" y="2927166"/>
            <a:ext cx="3388360" cy="369332"/>
          </a:xfrm>
          <a:prstGeom prst="rect">
            <a:avLst/>
          </a:prstGeom>
          <a:noFill/>
        </p:spPr>
        <p:txBody>
          <a:bodyPr wrap="square" rtlCol="0">
            <a:spAutoFit/>
          </a:bodyPr>
          <a:lstStyle/>
          <a:p>
            <a:endParaRPr lang="fi-FI" dirty="0"/>
          </a:p>
        </p:txBody>
      </p:sp>
      <p:sp>
        <p:nvSpPr>
          <p:cNvPr id="13" name="TextBox 12"/>
          <p:cNvSpPr txBox="1"/>
          <p:nvPr/>
        </p:nvSpPr>
        <p:spPr>
          <a:xfrm>
            <a:off x="7965440" y="2889030"/>
            <a:ext cx="3388360" cy="369332"/>
          </a:xfrm>
          <a:prstGeom prst="rect">
            <a:avLst/>
          </a:prstGeom>
          <a:noFill/>
        </p:spPr>
        <p:txBody>
          <a:bodyPr wrap="square" rtlCol="0">
            <a:spAutoFit/>
          </a:bodyPr>
          <a:lstStyle/>
          <a:p>
            <a:endParaRPr lang="fi-FI" dirty="0"/>
          </a:p>
        </p:txBody>
      </p:sp>
      <p:sp>
        <p:nvSpPr>
          <p:cNvPr id="14" name="TextBox 13"/>
          <p:cNvSpPr txBox="1"/>
          <p:nvPr/>
        </p:nvSpPr>
        <p:spPr>
          <a:xfrm>
            <a:off x="7924800" y="2889030"/>
            <a:ext cx="3611880" cy="369332"/>
          </a:xfrm>
          <a:prstGeom prst="rect">
            <a:avLst/>
          </a:prstGeom>
          <a:noFill/>
        </p:spPr>
        <p:txBody>
          <a:bodyPr wrap="square" rtlCol="0">
            <a:spAutoFit/>
          </a:bodyPr>
          <a:lstStyle/>
          <a:p>
            <a:r>
              <a:rPr lang="fi-FI" dirty="0">
                <a:solidFill>
                  <a:srgbClr val="002060"/>
                </a:solidFill>
              </a:rPr>
              <a:t>Technical </a:t>
            </a:r>
            <a:r>
              <a:rPr lang="fi-FI" dirty="0" err="1">
                <a:solidFill>
                  <a:srgbClr val="002060"/>
                </a:solidFill>
              </a:rPr>
              <a:t>metabolism</a:t>
            </a:r>
            <a:r>
              <a:rPr lang="fi-FI" dirty="0">
                <a:solidFill>
                  <a:srgbClr val="002060"/>
                </a:solidFill>
              </a:rPr>
              <a:t> (</a:t>
            </a:r>
            <a:r>
              <a:rPr lang="fi-FI" dirty="0" err="1">
                <a:solidFill>
                  <a:srgbClr val="002060"/>
                </a:solidFill>
              </a:rPr>
              <a:t>restoration</a:t>
            </a:r>
            <a:r>
              <a:rPr lang="fi-FI" dirty="0">
                <a:solidFill>
                  <a:srgbClr val="002060"/>
                </a:solidFill>
              </a:rPr>
              <a:t>)</a:t>
            </a:r>
          </a:p>
        </p:txBody>
      </p:sp>
      <p:sp>
        <p:nvSpPr>
          <p:cNvPr id="15" name="TextBox 14"/>
          <p:cNvSpPr txBox="1"/>
          <p:nvPr/>
        </p:nvSpPr>
        <p:spPr>
          <a:xfrm>
            <a:off x="7706360" y="6140526"/>
            <a:ext cx="3830320" cy="369332"/>
          </a:xfrm>
          <a:prstGeom prst="rect">
            <a:avLst/>
          </a:prstGeom>
          <a:noFill/>
        </p:spPr>
        <p:txBody>
          <a:bodyPr wrap="square" rtlCol="0">
            <a:spAutoFit/>
          </a:bodyPr>
          <a:lstStyle/>
          <a:p>
            <a:r>
              <a:rPr lang="fi-FI" dirty="0" err="1" smtClean="0">
                <a:solidFill>
                  <a:schemeClr val="accent6">
                    <a:lumMod val="50000"/>
                  </a:schemeClr>
                </a:solidFill>
              </a:rPr>
              <a:t>Biological</a:t>
            </a:r>
            <a:r>
              <a:rPr lang="fi-FI" dirty="0" smtClean="0">
                <a:solidFill>
                  <a:schemeClr val="accent6">
                    <a:lumMod val="50000"/>
                  </a:schemeClr>
                </a:solidFill>
              </a:rPr>
              <a:t> </a:t>
            </a:r>
            <a:r>
              <a:rPr lang="fi-FI" dirty="0" err="1" smtClean="0">
                <a:solidFill>
                  <a:schemeClr val="accent6">
                    <a:lumMod val="50000"/>
                  </a:schemeClr>
                </a:solidFill>
              </a:rPr>
              <a:t>metabolism</a:t>
            </a:r>
            <a:r>
              <a:rPr lang="fi-FI" dirty="0" smtClean="0">
                <a:solidFill>
                  <a:schemeClr val="accent6">
                    <a:lumMod val="50000"/>
                  </a:schemeClr>
                </a:solidFill>
              </a:rPr>
              <a:t> </a:t>
            </a:r>
            <a:r>
              <a:rPr lang="fi-FI" dirty="0">
                <a:solidFill>
                  <a:schemeClr val="accent6">
                    <a:lumMod val="50000"/>
                  </a:schemeClr>
                </a:solidFill>
              </a:rPr>
              <a:t>(</a:t>
            </a:r>
            <a:r>
              <a:rPr lang="fi-FI" dirty="0" err="1" smtClean="0">
                <a:solidFill>
                  <a:schemeClr val="accent6">
                    <a:lumMod val="50000"/>
                  </a:schemeClr>
                </a:solidFill>
              </a:rPr>
              <a:t>regeneration</a:t>
            </a:r>
            <a:r>
              <a:rPr lang="fi-FI" dirty="0" smtClean="0">
                <a:solidFill>
                  <a:schemeClr val="accent6">
                    <a:lumMod val="50000"/>
                  </a:schemeClr>
                </a:solidFill>
              </a:rPr>
              <a:t>)</a:t>
            </a:r>
            <a:endParaRPr lang="fi-FI" dirty="0">
              <a:solidFill>
                <a:schemeClr val="accent6">
                  <a:lumMod val="50000"/>
                </a:schemeClr>
              </a:solidFill>
            </a:endParaRPr>
          </a:p>
        </p:txBody>
      </p:sp>
      <p:sp>
        <p:nvSpPr>
          <p:cNvPr id="16" name="TextBox 15"/>
          <p:cNvSpPr txBox="1"/>
          <p:nvPr/>
        </p:nvSpPr>
        <p:spPr>
          <a:xfrm>
            <a:off x="1856890" y="5918067"/>
            <a:ext cx="6492240" cy="1384995"/>
          </a:xfrm>
          <a:prstGeom prst="rect">
            <a:avLst/>
          </a:prstGeom>
          <a:noFill/>
        </p:spPr>
        <p:txBody>
          <a:bodyPr wrap="square" rtlCol="0">
            <a:spAutoFit/>
          </a:bodyPr>
          <a:lstStyle/>
          <a:p>
            <a:r>
              <a:rPr lang="en-US" sz="1400" dirty="0">
                <a:latin typeface="+mj-lt"/>
              </a:rPr>
              <a:t>Sources: </a:t>
            </a:r>
            <a:r>
              <a:rPr lang="en-US" sz="1400" dirty="0" err="1">
                <a:latin typeface="+mj-lt"/>
              </a:rPr>
              <a:t>McDonoughin</a:t>
            </a:r>
            <a:r>
              <a:rPr lang="en-US" sz="1400" dirty="0">
                <a:latin typeface="+mj-lt"/>
              </a:rPr>
              <a:t> ja </a:t>
            </a:r>
            <a:r>
              <a:rPr lang="en-US" sz="1400" dirty="0" err="1">
                <a:latin typeface="+mj-lt"/>
              </a:rPr>
              <a:t>Braungartin</a:t>
            </a:r>
            <a:r>
              <a:rPr lang="en-US" sz="1400" dirty="0">
                <a:latin typeface="+mj-lt"/>
              </a:rPr>
              <a:t> Cradle to cradle (2002) and The Upcycle (2013)</a:t>
            </a:r>
          </a:p>
          <a:p>
            <a:r>
              <a:rPr lang="en-US" sz="1400" dirty="0">
                <a:latin typeface="+mj-lt"/>
              </a:rPr>
              <a:t>http://</a:t>
            </a:r>
            <a:r>
              <a:rPr lang="en-US" sz="1400" dirty="0" smtClean="0">
                <a:latin typeface="+mj-lt"/>
              </a:rPr>
              <a:t>www.mcdonough.com/cradle_to_cradle.htm</a:t>
            </a:r>
          </a:p>
          <a:p>
            <a:r>
              <a:rPr lang="en-US" sz="1400" dirty="0">
                <a:latin typeface="+mj-lt"/>
              </a:rPr>
              <a:t>https://www.linkedin.com/pulse/what-cradle-teaches-us-sustainable-development-hanne-tine-ring-hansen</a:t>
            </a:r>
          </a:p>
          <a:p>
            <a:endParaRPr lang="en-US" sz="1400" dirty="0" smtClean="0">
              <a:latin typeface="+mj-lt"/>
            </a:endParaRPr>
          </a:p>
          <a:p>
            <a:endParaRPr lang="en-US" sz="1400" dirty="0">
              <a:latin typeface="+mj-lt"/>
            </a:endParaRPr>
          </a:p>
        </p:txBody>
      </p:sp>
      <p:pic>
        <p:nvPicPr>
          <p:cNvPr id="4" name="Picture 3"/>
          <p:cNvPicPr>
            <a:picLocks noChangeAspect="1"/>
          </p:cNvPicPr>
          <p:nvPr/>
        </p:nvPicPr>
        <p:blipFill>
          <a:blip r:embed="rId3"/>
          <a:stretch>
            <a:fillRect/>
          </a:stretch>
        </p:blipFill>
        <p:spPr>
          <a:xfrm>
            <a:off x="8709880" y="3557480"/>
            <a:ext cx="2669625" cy="2322064"/>
          </a:xfrm>
          <a:prstGeom prst="rect">
            <a:avLst/>
          </a:prstGeom>
        </p:spPr>
      </p:pic>
      <p:pic>
        <p:nvPicPr>
          <p:cNvPr id="5" name="Picture 4"/>
          <p:cNvPicPr>
            <a:picLocks noChangeAspect="1"/>
          </p:cNvPicPr>
          <p:nvPr/>
        </p:nvPicPr>
        <p:blipFill>
          <a:blip r:embed="rId4"/>
          <a:stretch>
            <a:fillRect/>
          </a:stretch>
        </p:blipFill>
        <p:spPr>
          <a:xfrm>
            <a:off x="8689704" y="444375"/>
            <a:ext cx="2846976" cy="2343925"/>
          </a:xfrm>
          <a:prstGeom prst="rect">
            <a:avLst/>
          </a:prstGeom>
        </p:spPr>
      </p:pic>
    </p:spTree>
    <p:extLst>
      <p:ext uri="{BB962C8B-B14F-4D97-AF65-F5344CB8AC3E}">
        <p14:creationId xmlns:p14="http://schemas.microsoft.com/office/powerpoint/2010/main" val="1534729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475" y="197223"/>
            <a:ext cx="9121588" cy="1325563"/>
          </a:xfrm>
        </p:spPr>
        <p:txBody>
          <a:bodyPr>
            <a:normAutofit/>
          </a:bodyPr>
          <a:lstStyle/>
          <a:p>
            <a:r>
              <a:rPr lang="fi-FI" sz="3600" dirty="0" err="1" smtClean="0"/>
              <a:t>Circular</a:t>
            </a:r>
            <a:r>
              <a:rPr lang="fi-FI" sz="3600" dirty="0" smtClean="0"/>
              <a:t> </a:t>
            </a:r>
            <a:r>
              <a:rPr lang="fi-FI" sz="3600" dirty="0" err="1" smtClean="0"/>
              <a:t>Economy</a:t>
            </a:r>
            <a:r>
              <a:rPr lang="fi-FI" sz="3600" dirty="0" smtClean="0"/>
              <a:t> and </a:t>
            </a:r>
            <a:r>
              <a:rPr lang="fi-FI" sz="3600" dirty="0" err="1"/>
              <a:t>B</a:t>
            </a:r>
            <a:r>
              <a:rPr lang="fi-FI" sz="3600" dirty="0" err="1" smtClean="0"/>
              <a:t>utterfly</a:t>
            </a:r>
            <a:r>
              <a:rPr lang="fi-FI" sz="3600" dirty="0" smtClean="0"/>
              <a:t> </a:t>
            </a:r>
            <a:r>
              <a:rPr lang="fi-FI" sz="3600" dirty="0" err="1" smtClean="0"/>
              <a:t>diagram</a:t>
            </a:r>
            <a:endParaRPr lang="fi-FI" sz="3600" dirty="0"/>
          </a:p>
        </p:txBody>
      </p:sp>
      <p:pic>
        <p:nvPicPr>
          <p:cNvPr id="5" name="Content Placeholder 4"/>
          <p:cNvPicPr>
            <a:picLocks noGrp="1" noChangeAspect="1"/>
          </p:cNvPicPr>
          <p:nvPr>
            <p:ph idx="1"/>
          </p:nvPr>
        </p:nvPicPr>
        <p:blipFill>
          <a:blip r:embed="rId2"/>
          <a:stretch>
            <a:fillRect/>
          </a:stretch>
        </p:blipFill>
        <p:spPr>
          <a:xfrm>
            <a:off x="2058701" y="1210235"/>
            <a:ext cx="8256720" cy="4858871"/>
          </a:xfrm>
          <a:prstGeom prst="rect">
            <a:avLst/>
          </a:prstGeom>
        </p:spPr>
      </p:pic>
      <p:sp>
        <p:nvSpPr>
          <p:cNvPr id="6" name="TextBox 5"/>
          <p:cNvSpPr txBox="1"/>
          <p:nvPr/>
        </p:nvSpPr>
        <p:spPr>
          <a:xfrm>
            <a:off x="1974475" y="6069106"/>
            <a:ext cx="9281651" cy="584775"/>
          </a:xfrm>
          <a:prstGeom prst="rect">
            <a:avLst/>
          </a:prstGeom>
          <a:noFill/>
        </p:spPr>
        <p:txBody>
          <a:bodyPr wrap="square" rtlCol="0">
            <a:spAutoFit/>
          </a:bodyPr>
          <a:lstStyle/>
          <a:p>
            <a:r>
              <a:rPr lang="fi-FI" sz="1600" dirty="0" err="1">
                <a:latin typeface="+mj-lt"/>
              </a:rPr>
              <a:t>Adapted</a:t>
            </a:r>
            <a:r>
              <a:rPr lang="fi-FI" sz="1600" dirty="0">
                <a:latin typeface="+mj-lt"/>
              </a:rPr>
              <a:t> </a:t>
            </a:r>
            <a:r>
              <a:rPr lang="fi-FI" sz="1600" dirty="0" err="1">
                <a:latin typeface="+mj-lt"/>
              </a:rPr>
              <a:t>from</a:t>
            </a:r>
            <a:r>
              <a:rPr lang="fi-FI" sz="1600" dirty="0">
                <a:latin typeface="+mj-lt"/>
              </a:rPr>
              <a:t> https://www.ellenmacarthurfoundation.org/circular-economy/infographic and </a:t>
            </a:r>
          </a:p>
          <a:p>
            <a:r>
              <a:rPr lang="fi-FI" sz="1600" dirty="0" err="1">
                <a:latin typeface="+mj-lt"/>
              </a:rPr>
              <a:t>Bianchini</a:t>
            </a:r>
            <a:r>
              <a:rPr lang="fi-FI" sz="1600" dirty="0">
                <a:latin typeface="+mj-lt"/>
              </a:rPr>
              <a:t>, A., Rossi, J. &amp; </a:t>
            </a:r>
            <a:r>
              <a:rPr lang="fi-FI" sz="1600" dirty="0" err="1">
                <a:latin typeface="+mj-lt"/>
              </a:rPr>
              <a:t>Pellegrini</a:t>
            </a:r>
            <a:r>
              <a:rPr lang="fi-FI" sz="1600" dirty="0">
                <a:latin typeface="+mj-lt"/>
              </a:rPr>
              <a:t>, M. 2019 https://www.mdpi.com/2071-1050/11/23/6614/htm</a:t>
            </a:r>
          </a:p>
        </p:txBody>
      </p:sp>
    </p:spTree>
    <p:extLst>
      <p:ext uri="{BB962C8B-B14F-4D97-AF65-F5344CB8AC3E}">
        <p14:creationId xmlns:p14="http://schemas.microsoft.com/office/powerpoint/2010/main" val="861950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724" y="-1152876"/>
            <a:ext cx="10897295" cy="3344126"/>
          </a:xfrm>
        </p:spPr>
        <p:txBody>
          <a:bodyPr>
            <a:normAutofit/>
          </a:bodyPr>
          <a:lstStyle/>
          <a:p>
            <a:r>
              <a:rPr lang="fi-FI" dirty="0" smtClean="0"/>
              <a:t/>
            </a:r>
            <a:br>
              <a:rPr lang="fi-FI" dirty="0" smtClean="0"/>
            </a:br>
            <a:r>
              <a:rPr lang="fi-FI" dirty="0"/>
              <a:t/>
            </a:r>
            <a:br>
              <a:rPr lang="fi-FI" dirty="0"/>
            </a:br>
            <a:r>
              <a:rPr lang="fi-FI" dirty="0" smtClean="0"/>
              <a:t/>
            </a:r>
            <a:br>
              <a:rPr lang="fi-FI" dirty="0" smtClean="0"/>
            </a:br>
            <a:r>
              <a:rPr lang="fi-FI" sz="4000" dirty="0" smtClean="0"/>
              <a:t/>
            </a:r>
            <a:br>
              <a:rPr lang="fi-FI" sz="4000" dirty="0" smtClean="0"/>
            </a:br>
            <a:endParaRPr lang="fi-FI" sz="4000" dirty="0"/>
          </a:p>
        </p:txBody>
      </p:sp>
      <p:sp>
        <p:nvSpPr>
          <p:cNvPr id="5" name="Rectangle 4"/>
          <p:cNvSpPr/>
          <p:nvPr/>
        </p:nvSpPr>
        <p:spPr>
          <a:xfrm>
            <a:off x="2225230" y="6247642"/>
            <a:ext cx="8651422" cy="830997"/>
          </a:xfrm>
          <a:prstGeom prst="rect">
            <a:avLst/>
          </a:prstGeom>
        </p:spPr>
        <p:txBody>
          <a:bodyPr wrap="square">
            <a:spAutoFit/>
          </a:bodyPr>
          <a:lstStyle/>
          <a:p>
            <a:r>
              <a:rPr lang="fi-FI" sz="1600" dirty="0" err="1" smtClean="0">
                <a:latin typeface="+mj-lt"/>
              </a:rPr>
              <a:t>Adapted</a:t>
            </a:r>
            <a:r>
              <a:rPr lang="fi-FI" sz="1600" dirty="0" smtClean="0">
                <a:latin typeface="+mj-lt"/>
              </a:rPr>
              <a:t> </a:t>
            </a:r>
            <a:r>
              <a:rPr lang="fi-FI" sz="1600" dirty="0" err="1" smtClean="0">
                <a:latin typeface="+mj-lt"/>
              </a:rPr>
              <a:t>from</a:t>
            </a:r>
            <a:r>
              <a:rPr lang="fi-FI" sz="1600" dirty="0" smtClean="0">
                <a:latin typeface="+mj-lt"/>
              </a:rPr>
              <a:t> https</a:t>
            </a:r>
            <a:r>
              <a:rPr lang="fi-FI" sz="1600" dirty="0">
                <a:latin typeface="+mj-lt"/>
              </a:rPr>
              <a:t>://www.ellenmacarthurfoundation.org/circular-economy/infographic </a:t>
            </a:r>
            <a:r>
              <a:rPr lang="fi-FI" sz="1600" dirty="0" smtClean="0">
                <a:latin typeface="+mj-lt"/>
              </a:rPr>
              <a:t>and </a:t>
            </a:r>
          </a:p>
          <a:p>
            <a:r>
              <a:rPr lang="it-IT" sz="1600" dirty="0" smtClean="0">
                <a:latin typeface="+mj-lt"/>
              </a:rPr>
              <a:t>Bianchini</a:t>
            </a:r>
            <a:r>
              <a:rPr lang="it-IT" sz="1600" dirty="0">
                <a:latin typeface="+mj-lt"/>
              </a:rPr>
              <a:t>, A., Rossi, J. &amp; Pellegrini, M. </a:t>
            </a:r>
            <a:r>
              <a:rPr lang="it-IT" sz="1600" dirty="0" smtClean="0">
                <a:latin typeface="+mj-lt"/>
              </a:rPr>
              <a:t>2019 </a:t>
            </a:r>
            <a:r>
              <a:rPr lang="fi-FI" sz="1600" dirty="0" smtClean="0">
                <a:latin typeface="+mj-lt"/>
              </a:rPr>
              <a:t>https</a:t>
            </a:r>
            <a:r>
              <a:rPr lang="fi-FI" sz="1600" dirty="0">
                <a:latin typeface="+mj-lt"/>
              </a:rPr>
              <a:t>://www.mdpi.com/2071-1050/11/23/6614/htm</a:t>
            </a:r>
          </a:p>
          <a:p>
            <a:r>
              <a:rPr lang="fi-FI" sz="1600" dirty="0" smtClean="0">
                <a:latin typeface="+mj-lt"/>
              </a:rPr>
              <a:t>  </a:t>
            </a:r>
            <a:endParaRPr lang="fi-FI" sz="1600" dirty="0">
              <a:latin typeface="+mj-lt"/>
            </a:endParaRPr>
          </a:p>
        </p:txBody>
      </p:sp>
      <p:sp>
        <p:nvSpPr>
          <p:cNvPr id="17" name="Arc 16"/>
          <p:cNvSpPr/>
          <p:nvPr/>
        </p:nvSpPr>
        <p:spPr>
          <a:xfrm flipH="1">
            <a:off x="4687486" y="3415493"/>
            <a:ext cx="2009386" cy="2030009"/>
          </a:xfrm>
          <a:prstGeom prst="arc">
            <a:avLst>
              <a:gd name="adj1" fmla="val 13606037"/>
              <a:gd name="adj2" fmla="val 7903485"/>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9" name="Arc 18"/>
          <p:cNvSpPr/>
          <p:nvPr/>
        </p:nvSpPr>
        <p:spPr>
          <a:xfrm flipH="1">
            <a:off x="4386308" y="3273804"/>
            <a:ext cx="2613967" cy="2171698"/>
          </a:xfrm>
          <a:prstGeom prst="arc">
            <a:avLst>
              <a:gd name="adj1" fmla="val 13368584"/>
              <a:gd name="adj2" fmla="val 6546859"/>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20" name="Arc 19"/>
          <p:cNvSpPr/>
          <p:nvPr/>
        </p:nvSpPr>
        <p:spPr>
          <a:xfrm flipH="1">
            <a:off x="3613703" y="817651"/>
            <a:ext cx="3926781" cy="4658412"/>
          </a:xfrm>
          <a:prstGeom prst="arc">
            <a:avLst>
              <a:gd name="adj1" fmla="val 13920619"/>
              <a:gd name="adj2" fmla="val 6012839"/>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21" name="Arc 20"/>
          <p:cNvSpPr/>
          <p:nvPr/>
        </p:nvSpPr>
        <p:spPr>
          <a:xfrm flipH="1">
            <a:off x="3064761" y="592208"/>
            <a:ext cx="4816045" cy="5171724"/>
          </a:xfrm>
          <a:prstGeom prst="arc">
            <a:avLst>
              <a:gd name="adj1" fmla="val 13730774"/>
              <a:gd name="adj2" fmla="val 6664726"/>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32" name="TextBox 31"/>
          <p:cNvSpPr txBox="1"/>
          <p:nvPr/>
        </p:nvSpPr>
        <p:spPr>
          <a:xfrm>
            <a:off x="5189796" y="5293158"/>
            <a:ext cx="1431802" cy="461665"/>
          </a:xfrm>
          <a:prstGeom prst="rect">
            <a:avLst/>
          </a:prstGeom>
          <a:noFill/>
        </p:spPr>
        <p:txBody>
          <a:bodyPr wrap="none" rtlCol="0">
            <a:spAutoFit/>
          </a:bodyPr>
          <a:lstStyle/>
          <a:p>
            <a:r>
              <a:rPr lang="fi-FI" sz="2400" dirty="0" err="1" smtClean="0">
                <a:solidFill>
                  <a:srgbClr val="0070C0"/>
                </a:solidFill>
              </a:rPr>
              <a:t>Collection</a:t>
            </a:r>
            <a:endParaRPr lang="fi-FI" sz="2400" dirty="0">
              <a:solidFill>
                <a:srgbClr val="0070C0"/>
              </a:solidFill>
            </a:endParaRPr>
          </a:p>
        </p:txBody>
      </p:sp>
      <p:sp>
        <p:nvSpPr>
          <p:cNvPr id="41" name="Oval 40"/>
          <p:cNvSpPr/>
          <p:nvPr/>
        </p:nvSpPr>
        <p:spPr>
          <a:xfrm>
            <a:off x="6060634" y="4032293"/>
            <a:ext cx="1321153" cy="122563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dirty="0" smtClean="0"/>
              <a:t>Consumer</a:t>
            </a:r>
            <a:endParaRPr lang="fi-FI" sz="1400" dirty="0"/>
          </a:p>
        </p:txBody>
      </p:sp>
      <p:sp>
        <p:nvSpPr>
          <p:cNvPr id="42" name="Rounded Rectangle 41"/>
          <p:cNvSpPr/>
          <p:nvPr/>
        </p:nvSpPr>
        <p:spPr>
          <a:xfrm>
            <a:off x="7194166" y="3235925"/>
            <a:ext cx="1734079" cy="584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Service </a:t>
            </a:r>
            <a:r>
              <a:rPr lang="fi-FI" dirty="0" err="1" smtClean="0"/>
              <a:t>provider</a:t>
            </a:r>
            <a:endParaRPr lang="fi-FI" dirty="0"/>
          </a:p>
        </p:txBody>
      </p:sp>
      <p:sp>
        <p:nvSpPr>
          <p:cNvPr id="43" name="Rounded Rectangle 42"/>
          <p:cNvSpPr/>
          <p:nvPr/>
        </p:nvSpPr>
        <p:spPr>
          <a:xfrm>
            <a:off x="7194166" y="2354206"/>
            <a:ext cx="1756040" cy="552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Product </a:t>
            </a:r>
          </a:p>
          <a:p>
            <a:pPr algn="ctr"/>
            <a:r>
              <a:rPr lang="fi-FI" dirty="0" err="1" smtClean="0"/>
              <a:t>manufacturer</a:t>
            </a:r>
            <a:endParaRPr lang="fi-FI" dirty="0"/>
          </a:p>
        </p:txBody>
      </p:sp>
      <p:sp>
        <p:nvSpPr>
          <p:cNvPr id="44" name="Rounded Rectangle 43"/>
          <p:cNvSpPr/>
          <p:nvPr/>
        </p:nvSpPr>
        <p:spPr>
          <a:xfrm>
            <a:off x="7147424" y="1518495"/>
            <a:ext cx="1754601" cy="581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Parts</a:t>
            </a:r>
            <a:r>
              <a:rPr lang="fi-FI" dirty="0" smtClean="0"/>
              <a:t> </a:t>
            </a:r>
            <a:r>
              <a:rPr lang="fi-FI" dirty="0" err="1" smtClean="0"/>
              <a:t>manufacturer</a:t>
            </a:r>
            <a:endParaRPr lang="fi-FI" dirty="0"/>
          </a:p>
        </p:txBody>
      </p:sp>
      <p:sp>
        <p:nvSpPr>
          <p:cNvPr id="45" name="TextBox 44"/>
          <p:cNvSpPr txBox="1"/>
          <p:nvPr/>
        </p:nvSpPr>
        <p:spPr>
          <a:xfrm>
            <a:off x="7066314" y="5254240"/>
            <a:ext cx="3810338" cy="830997"/>
          </a:xfrm>
          <a:prstGeom prst="rect">
            <a:avLst/>
          </a:prstGeom>
          <a:noFill/>
        </p:spPr>
        <p:txBody>
          <a:bodyPr wrap="none" rtlCol="0">
            <a:spAutoFit/>
          </a:bodyPr>
          <a:lstStyle/>
          <a:p>
            <a:r>
              <a:rPr lang="fi-FI" sz="2400" dirty="0" err="1" smtClean="0">
                <a:solidFill>
                  <a:schemeClr val="accent6">
                    <a:lumMod val="50000"/>
                  </a:schemeClr>
                </a:solidFill>
              </a:rPr>
              <a:t>Minimise</a:t>
            </a:r>
            <a:r>
              <a:rPr lang="fi-FI" sz="2400" dirty="0" smtClean="0">
                <a:solidFill>
                  <a:schemeClr val="accent6">
                    <a:lumMod val="50000"/>
                  </a:schemeClr>
                </a:solidFill>
              </a:rPr>
              <a:t> </a:t>
            </a:r>
            <a:r>
              <a:rPr lang="fi-FI" sz="2400" dirty="0" err="1" smtClean="0">
                <a:solidFill>
                  <a:schemeClr val="accent6">
                    <a:lumMod val="50000"/>
                  </a:schemeClr>
                </a:solidFill>
              </a:rPr>
              <a:t>systematic</a:t>
            </a:r>
            <a:r>
              <a:rPr lang="fi-FI" sz="2400" dirty="0" smtClean="0">
                <a:solidFill>
                  <a:schemeClr val="accent6">
                    <a:lumMod val="50000"/>
                  </a:schemeClr>
                </a:solidFill>
              </a:rPr>
              <a:t> </a:t>
            </a:r>
            <a:r>
              <a:rPr lang="fi-FI" sz="2400" dirty="0" err="1" smtClean="0">
                <a:solidFill>
                  <a:schemeClr val="accent6">
                    <a:lumMod val="50000"/>
                  </a:schemeClr>
                </a:solidFill>
              </a:rPr>
              <a:t>leakage</a:t>
            </a:r>
            <a:r>
              <a:rPr lang="fi-FI" sz="2400" dirty="0" smtClean="0">
                <a:solidFill>
                  <a:schemeClr val="accent6">
                    <a:lumMod val="50000"/>
                  </a:schemeClr>
                </a:solidFill>
              </a:rPr>
              <a:t> </a:t>
            </a:r>
          </a:p>
          <a:p>
            <a:r>
              <a:rPr lang="fi-FI" sz="2400" dirty="0" smtClean="0">
                <a:solidFill>
                  <a:schemeClr val="accent6">
                    <a:lumMod val="50000"/>
                  </a:schemeClr>
                </a:solidFill>
              </a:rPr>
              <a:t>and </a:t>
            </a:r>
            <a:r>
              <a:rPr lang="fi-FI" sz="2400" dirty="0" err="1" smtClean="0">
                <a:solidFill>
                  <a:schemeClr val="accent6">
                    <a:lumMod val="50000"/>
                  </a:schemeClr>
                </a:solidFill>
              </a:rPr>
              <a:t>negative</a:t>
            </a:r>
            <a:r>
              <a:rPr lang="fi-FI" sz="2400" dirty="0" smtClean="0">
                <a:solidFill>
                  <a:schemeClr val="accent6">
                    <a:lumMod val="50000"/>
                  </a:schemeClr>
                </a:solidFill>
              </a:rPr>
              <a:t> </a:t>
            </a:r>
            <a:r>
              <a:rPr lang="fi-FI" sz="2400" dirty="0" err="1" smtClean="0">
                <a:solidFill>
                  <a:schemeClr val="accent6">
                    <a:lumMod val="50000"/>
                  </a:schemeClr>
                </a:solidFill>
              </a:rPr>
              <a:t>externatilies</a:t>
            </a:r>
            <a:r>
              <a:rPr lang="fi-FI" sz="2400" dirty="0" smtClean="0">
                <a:solidFill>
                  <a:schemeClr val="accent6">
                    <a:lumMod val="50000"/>
                  </a:schemeClr>
                </a:solidFill>
              </a:rPr>
              <a:t> </a:t>
            </a:r>
            <a:endParaRPr lang="fi-FI" sz="2400" dirty="0">
              <a:solidFill>
                <a:schemeClr val="accent6">
                  <a:lumMod val="50000"/>
                </a:schemeClr>
              </a:solidFill>
            </a:endParaRPr>
          </a:p>
        </p:txBody>
      </p:sp>
      <p:cxnSp>
        <p:nvCxnSpPr>
          <p:cNvPr id="47" name="Straight Arrow Connector 46"/>
          <p:cNvCxnSpPr/>
          <p:nvPr/>
        </p:nvCxnSpPr>
        <p:spPr>
          <a:xfrm>
            <a:off x="7642698" y="2070101"/>
            <a:ext cx="9237" cy="29646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633460" y="2967992"/>
            <a:ext cx="9238" cy="26793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632503" y="1105517"/>
            <a:ext cx="5577" cy="29586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5400000">
            <a:off x="7300342" y="3860018"/>
            <a:ext cx="370108" cy="355522"/>
          </a:xfrm>
          <a:prstGeom prst="bentConnector3">
            <a:avLst>
              <a:gd name="adj1" fmla="val 50000"/>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2371003" y="4262439"/>
            <a:ext cx="171295" cy="41698"/>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20" idx="0"/>
          </p:cNvCxnSpPr>
          <p:nvPr/>
        </p:nvCxnSpPr>
        <p:spPr>
          <a:xfrm>
            <a:off x="6911489" y="1438274"/>
            <a:ext cx="88786" cy="11620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21" idx="0"/>
          </p:cNvCxnSpPr>
          <p:nvPr/>
        </p:nvCxnSpPr>
        <p:spPr>
          <a:xfrm>
            <a:off x="7120717" y="1292583"/>
            <a:ext cx="63996" cy="45894"/>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020685" y="247908"/>
            <a:ext cx="2060564" cy="646331"/>
          </a:xfrm>
          <a:prstGeom prst="rect">
            <a:avLst/>
          </a:prstGeom>
          <a:noFill/>
        </p:spPr>
        <p:txBody>
          <a:bodyPr wrap="none" rtlCol="0">
            <a:spAutoFit/>
          </a:bodyPr>
          <a:lstStyle/>
          <a:p>
            <a:pPr algn="ctr"/>
            <a:r>
              <a:rPr lang="fi-FI" dirty="0" err="1" smtClean="0"/>
              <a:t>Renewables</a:t>
            </a:r>
            <a:endParaRPr lang="fi-FI" dirty="0" smtClean="0"/>
          </a:p>
          <a:p>
            <a:pPr algn="ctr"/>
            <a:r>
              <a:rPr lang="fi-FI" dirty="0" err="1" smtClean="0"/>
              <a:t>Substitute</a:t>
            </a:r>
            <a:r>
              <a:rPr lang="fi-FI" dirty="0" smtClean="0"/>
              <a:t> </a:t>
            </a:r>
            <a:r>
              <a:rPr lang="fi-FI" dirty="0" err="1" smtClean="0"/>
              <a:t>materials</a:t>
            </a:r>
            <a:endParaRPr lang="fi-FI" dirty="0" smtClean="0"/>
          </a:p>
        </p:txBody>
      </p:sp>
      <p:sp>
        <p:nvSpPr>
          <p:cNvPr id="98" name="TextBox 97"/>
          <p:cNvSpPr txBox="1"/>
          <p:nvPr/>
        </p:nvSpPr>
        <p:spPr>
          <a:xfrm>
            <a:off x="5214057" y="161628"/>
            <a:ext cx="1641216" cy="369332"/>
          </a:xfrm>
          <a:prstGeom prst="rect">
            <a:avLst/>
          </a:prstGeom>
          <a:noFill/>
        </p:spPr>
        <p:txBody>
          <a:bodyPr wrap="square" rtlCol="0">
            <a:spAutoFit/>
          </a:bodyPr>
          <a:lstStyle/>
          <a:p>
            <a:r>
              <a:rPr lang="fi-FI" dirty="0" err="1" smtClean="0"/>
              <a:t>Regenerate</a:t>
            </a:r>
            <a:endParaRPr lang="fi-FI" dirty="0"/>
          </a:p>
        </p:txBody>
      </p:sp>
      <p:cxnSp>
        <p:nvCxnSpPr>
          <p:cNvPr id="100" name="Straight Arrow Connector 99"/>
          <p:cNvCxnSpPr/>
          <p:nvPr/>
        </p:nvCxnSpPr>
        <p:spPr>
          <a:xfrm>
            <a:off x="6721568" y="5254240"/>
            <a:ext cx="0" cy="75880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Arc 36"/>
          <p:cNvSpPr/>
          <p:nvPr/>
        </p:nvSpPr>
        <p:spPr>
          <a:xfrm flipH="1">
            <a:off x="5004337" y="3679708"/>
            <a:ext cx="1624227" cy="1739721"/>
          </a:xfrm>
          <a:prstGeom prst="arc">
            <a:avLst>
              <a:gd name="adj1" fmla="val 13606037"/>
              <a:gd name="adj2" fmla="val 7903485"/>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cxnSp>
        <p:nvCxnSpPr>
          <p:cNvPr id="46" name="Straight Arrow Connector 45"/>
          <p:cNvCxnSpPr/>
          <p:nvPr/>
        </p:nvCxnSpPr>
        <p:spPr>
          <a:xfrm flipV="1">
            <a:off x="7843517" y="1116641"/>
            <a:ext cx="7137" cy="27002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Arc 53"/>
          <p:cNvSpPr/>
          <p:nvPr/>
        </p:nvSpPr>
        <p:spPr>
          <a:xfrm rot="20739798">
            <a:off x="1726598" y="4272510"/>
            <a:ext cx="1711956" cy="912363"/>
          </a:xfrm>
          <a:prstGeom prst="arc">
            <a:avLst>
              <a:gd name="adj1" fmla="val 16200000"/>
              <a:gd name="adj2" fmla="val 3"/>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61" name="TextBox 60"/>
          <p:cNvSpPr txBox="1"/>
          <p:nvPr/>
        </p:nvSpPr>
        <p:spPr>
          <a:xfrm>
            <a:off x="1846814" y="3794273"/>
            <a:ext cx="789512" cy="369332"/>
          </a:xfrm>
          <a:prstGeom prst="rect">
            <a:avLst/>
          </a:prstGeom>
          <a:noFill/>
        </p:spPr>
        <p:txBody>
          <a:bodyPr wrap="none" rtlCol="0">
            <a:spAutoFit/>
          </a:bodyPr>
          <a:lstStyle/>
          <a:p>
            <a:r>
              <a:rPr lang="fi-FI" dirty="0" err="1" smtClean="0"/>
              <a:t>Biogas</a:t>
            </a:r>
            <a:endParaRPr lang="fi-FI" dirty="0"/>
          </a:p>
        </p:txBody>
      </p:sp>
      <p:sp>
        <p:nvSpPr>
          <p:cNvPr id="62" name="TextBox 61"/>
          <p:cNvSpPr txBox="1"/>
          <p:nvPr/>
        </p:nvSpPr>
        <p:spPr>
          <a:xfrm>
            <a:off x="3017591" y="5339854"/>
            <a:ext cx="1429366" cy="923330"/>
          </a:xfrm>
          <a:prstGeom prst="rect">
            <a:avLst/>
          </a:prstGeom>
          <a:noFill/>
        </p:spPr>
        <p:txBody>
          <a:bodyPr wrap="none" rtlCol="0">
            <a:spAutoFit/>
          </a:bodyPr>
          <a:lstStyle/>
          <a:p>
            <a:r>
              <a:rPr lang="fi-FI" dirty="0" err="1" smtClean="0"/>
              <a:t>Extraction</a:t>
            </a:r>
            <a:r>
              <a:rPr lang="fi-FI" dirty="0" smtClean="0"/>
              <a:t> of </a:t>
            </a:r>
          </a:p>
          <a:p>
            <a:r>
              <a:rPr lang="fi-FI" dirty="0" err="1"/>
              <a:t>b</a:t>
            </a:r>
            <a:r>
              <a:rPr lang="fi-FI" dirty="0" err="1" smtClean="0"/>
              <a:t>iochemical</a:t>
            </a:r>
            <a:endParaRPr lang="fi-FI" dirty="0" smtClean="0"/>
          </a:p>
          <a:p>
            <a:r>
              <a:rPr lang="fi-FI" dirty="0" err="1" smtClean="0"/>
              <a:t>feedstock</a:t>
            </a:r>
            <a:endParaRPr lang="fi-FI" dirty="0"/>
          </a:p>
        </p:txBody>
      </p:sp>
      <p:sp>
        <p:nvSpPr>
          <p:cNvPr id="63" name="TextBox 62"/>
          <p:cNvSpPr txBox="1"/>
          <p:nvPr/>
        </p:nvSpPr>
        <p:spPr>
          <a:xfrm>
            <a:off x="4863745" y="2830653"/>
            <a:ext cx="1041952" cy="369332"/>
          </a:xfrm>
          <a:prstGeom prst="rect">
            <a:avLst/>
          </a:prstGeom>
          <a:noFill/>
        </p:spPr>
        <p:txBody>
          <a:bodyPr wrap="none" rtlCol="0">
            <a:spAutoFit/>
          </a:bodyPr>
          <a:lstStyle/>
          <a:p>
            <a:r>
              <a:rPr lang="fi-FI" dirty="0" err="1" smtClean="0"/>
              <a:t>Cascades</a:t>
            </a:r>
            <a:endParaRPr lang="fi-FI" dirty="0"/>
          </a:p>
        </p:txBody>
      </p:sp>
      <p:sp>
        <p:nvSpPr>
          <p:cNvPr id="71" name="TextBox 70"/>
          <p:cNvSpPr txBox="1"/>
          <p:nvPr/>
        </p:nvSpPr>
        <p:spPr>
          <a:xfrm>
            <a:off x="3805643" y="2108595"/>
            <a:ext cx="1530194" cy="646331"/>
          </a:xfrm>
          <a:prstGeom prst="rect">
            <a:avLst/>
          </a:prstGeom>
          <a:noFill/>
        </p:spPr>
        <p:txBody>
          <a:bodyPr wrap="square" rtlCol="0">
            <a:spAutoFit/>
          </a:bodyPr>
          <a:lstStyle/>
          <a:p>
            <a:r>
              <a:rPr lang="fi-FI" dirty="0" err="1" smtClean="0"/>
              <a:t>Biochemical</a:t>
            </a:r>
            <a:endParaRPr lang="fi-FI" dirty="0" smtClean="0"/>
          </a:p>
          <a:p>
            <a:r>
              <a:rPr lang="fi-FI" dirty="0" err="1" smtClean="0"/>
              <a:t>feedstock</a:t>
            </a:r>
            <a:endParaRPr lang="fi-FI" dirty="0"/>
          </a:p>
        </p:txBody>
      </p:sp>
      <p:sp>
        <p:nvSpPr>
          <p:cNvPr id="72" name="TextBox 71"/>
          <p:cNvSpPr txBox="1"/>
          <p:nvPr/>
        </p:nvSpPr>
        <p:spPr>
          <a:xfrm>
            <a:off x="2975636" y="1065320"/>
            <a:ext cx="2008505" cy="369332"/>
          </a:xfrm>
          <a:prstGeom prst="rect">
            <a:avLst/>
          </a:prstGeom>
          <a:noFill/>
        </p:spPr>
        <p:txBody>
          <a:bodyPr wrap="square" rtlCol="0">
            <a:spAutoFit/>
          </a:bodyPr>
          <a:lstStyle/>
          <a:p>
            <a:r>
              <a:rPr lang="fi-FI" dirty="0" err="1" smtClean="0"/>
              <a:t>Farming</a:t>
            </a:r>
            <a:r>
              <a:rPr lang="fi-FI" dirty="0" smtClean="0"/>
              <a:t>/</a:t>
            </a:r>
            <a:r>
              <a:rPr lang="fi-FI" dirty="0" err="1" smtClean="0"/>
              <a:t>collection</a:t>
            </a:r>
            <a:endParaRPr lang="fi-FI" dirty="0"/>
          </a:p>
        </p:txBody>
      </p:sp>
      <p:cxnSp>
        <p:nvCxnSpPr>
          <p:cNvPr id="73" name="Straight Arrow Connector 72"/>
          <p:cNvCxnSpPr/>
          <p:nvPr/>
        </p:nvCxnSpPr>
        <p:spPr>
          <a:xfrm>
            <a:off x="6573003" y="3575966"/>
            <a:ext cx="35804" cy="52707"/>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379877" y="3697594"/>
            <a:ext cx="70184" cy="7430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379877" y="3931129"/>
            <a:ext cx="58755" cy="6079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302783" y="254558"/>
            <a:ext cx="3354213" cy="646331"/>
          </a:xfrm>
          <a:prstGeom prst="rect">
            <a:avLst/>
          </a:prstGeom>
          <a:noFill/>
        </p:spPr>
        <p:txBody>
          <a:bodyPr wrap="square" rtlCol="0">
            <a:spAutoFit/>
          </a:bodyPr>
          <a:lstStyle/>
          <a:p>
            <a:r>
              <a:rPr lang="fi-FI" dirty="0" err="1" smtClean="0">
                <a:solidFill>
                  <a:schemeClr val="accent6">
                    <a:lumMod val="50000"/>
                  </a:schemeClr>
                </a:solidFill>
              </a:rPr>
              <a:t>Renewables</a:t>
            </a:r>
            <a:r>
              <a:rPr lang="fi-FI" dirty="0" smtClean="0">
                <a:solidFill>
                  <a:schemeClr val="accent6">
                    <a:lumMod val="50000"/>
                  </a:schemeClr>
                </a:solidFill>
              </a:rPr>
              <a:t> </a:t>
            </a:r>
          </a:p>
          <a:p>
            <a:r>
              <a:rPr lang="fi-FI" dirty="0" err="1" smtClean="0">
                <a:solidFill>
                  <a:schemeClr val="accent6">
                    <a:lumMod val="50000"/>
                  </a:schemeClr>
                </a:solidFill>
              </a:rPr>
              <a:t>flow</a:t>
            </a:r>
            <a:r>
              <a:rPr lang="fi-FI" dirty="0" smtClean="0">
                <a:solidFill>
                  <a:schemeClr val="accent6">
                    <a:lumMod val="50000"/>
                  </a:schemeClr>
                </a:solidFill>
              </a:rPr>
              <a:t> management</a:t>
            </a:r>
            <a:endParaRPr lang="fi-FI" dirty="0">
              <a:solidFill>
                <a:schemeClr val="accent6">
                  <a:lumMod val="50000"/>
                </a:schemeClr>
              </a:solidFill>
            </a:endParaRPr>
          </a:p>
        </p:txBody>
      </p:sp>
      <p:sp>
        <p:nvSpPr>
          <p:cNvPr id="84" name="TextBox 83"/>
          <p:cNvSpPr txBox="1"/>
          <p:nvPr/>
        </p:nvSpPr>
        <p:spPr>
          <a:xfrm>
            <a:off x="1882026" y="2505830"/>
            <a:ext cx="3354213" cy="646331"/>
          </a:xfrm>
          <a:prstGeom prst="rect">
            <a:avLst/>
          </a:prstGeom>
          <a:noFill/>
        </p:spPr>
        <p:txBody>
          <a:bodyPr wrap="square" rtlCol="0">
            <a:spAutoFit/>
          </a:bodyPr>
          <a:lstStyle/>
          <a:p>
            <a:r>
              <a:rPr lang="fi-FI" dirty="0" err="1" smtClean="0"/>
              <a:t>Regeneration</a:t>
            </a:r>
            <a:r>
              <a:rPr lang="fi-FI" dirty="0" smtClean="0"/>
              <a:t> /</a:t>
            </a:r>
          </a:p>
          <a:p>
            <a:r>
              <a:rPr lang="fi-FI" dirty="0" err="1" smtClean="0"/>
              <a:t>Restoration</a:t>
            </a:r>
            <a:endParaRPr lang="fi-FI" dirty="0"/>
          </a:p>
        </p:txBody>
      </p:sp>
      <p:sp>
        <p:nvSpPr>
          <p:cNvPr id="85" name="TextBox 84"/>
          <p:cNvSpPr txBox="1"/>
          <p:nvPr/>
        </p:nvSpPr>
        <p:spPr>
          <a:xfrm>
            <a:off x="2587095" y="3320568"/>
            <a:ext cx="3354213" cy="369332"/>
          </a:xfrm>
          <a:prstGeom prst="rect">
            <a:avLst/>
          </a:prstGeom>
          <a:noFill/>
        </p:spPr>
        <p:txBody>
          <a:bodyPr wrap="square" rtlCol="0">
            <a:spAutoFit/>
          </a:bodyPr>
          <a:lstStyle/>
          <a:p>
            <a:r>
              <a:rPr lang="fi-FI" dirty="0" err="1" smtClean="0"/>
              <a:t>Biosphere</a:t>
            </a:r>
            <a:endParaRPr lang="fi-FI" dirty="0"/>
          </a:p>
        </p:txBody>
      </p:sp>
      <p:sp>
        <p:nvSpPr>
          <p:cNvPr id="3" name="Rectangle 2"/>
          <p:cNvSpPr/>
          <p:nvPr/>
        </p:nvSpPr>
        <p:spPr>
          <a:xfrm>
            <a:off x="151343" y="4598729"/>
            <a:ext cx="2108614" cy="646331"/>
          </a:xfrm>
          <a:prstGeom prst="rect">
            <a:avLst/>
          </a:prstGeom>
          <a:solidFill>
            <a:schemeClr val="accent6">
              <a:lumMod val="40000"/>
              <a:lumOff val="60000"/>
            </a:schemeClr>
          </a:solidFill>
        </p:spPr>
        <p:txBody>
          <a:bodyPr wrap="square">
            <a:spAutoFit/>
          </a:bodyPr>
          <a:lstStyle/>
          <a:p>
            <a:r>
              <a:rPr lang="fi-FI" dirty="0" err="1"/>
              <a:t>Cycles</a:t>
            </a:r>
            <a:r>
              <a:rPr lang="fi-FI" dirty="0"/>
              <a:t> for </a:t>
            </a:r>
          </a:p>
          <a:p>
            <a:r>
              <a:rPr lang="fi-FI" dirty="0" err="1" smtClean="0"/>
              <a:t>renewable</a:t>
            </a:r>
            <a:r>
              <a:rPr lang="fi-FI" dirty="0" smtClean="0"/>
              <a:t> </a:t>
            </a:r>
            <a:r>
              <a:rPr lang="fi-FI" dirty="0" err="1"/>
              <a:t>materials</a:t>
            </a:r>
            <a:endParaRPr lang="fi-FI" dirty="0"/>
          </a:p>
        </p:txBody>
      </p:sp>
      <p:sp>
        <p:nvSpPr>
          <p:cNvPr id="4" name="TextBox 3"/>
          <p:cNvSpPr txBox="1"/>
          <p:nvPr/>
        </p:nvSpPr>
        <p:spPr>
          <a:xfrm>
            <a:off x="2401879" y="4616418"/>
            <a:ext cx="2100062" cy="646331"/>
          </a:xfrm>
          <a:prstGeom prst="rect">
            <a:avLst/>
          </a:prstGeom>
          <a:noFill/>
        </p:spPr>
        <p:txBody>
          <a:bodyPr wrap="none" rtlCol="0">
            <a:spAutoFit/>
          </a:bodyPr>
          <a:lstStyle/>
          <a:p>
            <a:r>
              <a:rPr lang="fi-FI" dirty="0" err="1" smtClean="0"/>
              <a:t>Anaerobic</a:t>
            </a:r>
            <a:r>
              <a:rPr lang="fi-FI" dirty="0"/>
              <a:t> </a:t>
            </a:r>
            <a:r>
              <a:rPr lang="fi-FI" dirty="0" err="1" smtClean="0"/>
              <a:t>digestion</a:t>
            </a:r>
            <a:r>
              <a:rPr lang="fi-FI" dirty="0" smtClean="0"/>
              <a:t> </a:t>
            </a:r>
          </a:p>
          <a:p>
            <a:r>
              <a:rPr lang="fi-FI" dirty="0" smtClean="0"/>
              <a:t>/</a:t>
            </a:r>
            <a:r>
              <a:rPr lang="fi-FI" dirty="0" err="1" smtClean="0"/>
              <a:t>composting</a:t>
            </a:r>
            <a:endParaRPr lang="fi-FI" dirty="0"/>
          </a:p>
        </p:txBody>
      </p:sp>
      <p:sp>
        <p:nvSpPr>
          <p:cNvPr id="6" name="Oval 5"/>
          <p:cNvSpPr/>
          <p:nvPr/>
        </p:nvSpPr>
        <p:spPr>
          <a:xfrm>
            <a:off x="4219950" y="787643"/>
            <a:ext cx="247791" cy="23091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Oval 47"/>
          <p:cNvSpPr/>
          <p:nvPr/>
        </p:nvSpPr>
        <p:spPr>
          <a:xfrm>
            <a:off x="3082068" y="2249562"/>
            <a:ext cx="247791" cy="23091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Oval 50"/>
          <p:cNvSpPr/>
          <p:nvPr/>
        </p:nvSpPr>
        <p:spPr>
          <a:xfrm>
            <a:off x="2113192" y="4250702"/>
            <a:ext cx="247791" cy="23091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Oval 51"/>
          <p:cNvSpPr/>
          <p:nvPr/>
        </p:nvSpPr>
        <p:spPr>
          <a:xfrm>
            <a:off x="3306344" y="4499793"/>
            <a:ext cx="247791" cy="23091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Oval 54"/>
          <p:cNvSpPr/>
          <p:nvPr/>
        </p:nvSpPr>
        <p:spPr>
          <a:xfrm>
            <a:off x="4407133" y="5441542"/>
            <a:ext cx="247791" cy="23091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Box 6"/>
          <p:cNvSpPr txBox="1"/>
          <p:nvPr/>
        </p:nvSpPr>
        <p:spPr>
          <a:xfrm>
            <a:off x="130206" y="273162"/>
            <a:ext cx="1977786" cy="2862322"/>
          </a:xfrm>
          <a:prstGeom prst="rect">
            <a:avLst/>
          </a:prstGeom>
          <a:noFill/>
        </p:spPr>
        <p:txBody>
          <a:bodyPr wrap="none" rtlCol="0">
            <a:spAutoFit/>
          </a:bodyPr>
          <a:lstStyle/>
          <a:p>
            <a:r>
              <a:rPr lang="fi-FI" sz="3600" dirty="0" err="1" smtClean="0"/>
              <a:t>Circular</a:t>
            </a:r>
            <a:r>
              <a:rPr lang="fi-FI" sz="3600" dirty="0" smtClean="0"/>
              <a:t> </a:t>
            </a:r>
          </a:p>
          <a:p>
            <a:r>
              <a:rPr lang="fi-FI" sz="3600" dirty="0" err="1" smtClean="0"/>
              <a:t>Economy</a:t>
            </a:r>
            <a:endParaRPr lang="fi-FI" sz="3600" dirty="0" smtClean="0"/>
          </a:p>
          <a:p>
            <a:r>
              <a:rPr lang="fi-FI" sz="3600" dirty="0" smtClean="0"/>
              <a:t>and</a:t>
            </a:r>
          </a:p>
          <a:p>
            <a:r>
              <a:rPr lang="fi-FI" sz="3600" dirty="0" err="1" smtClean="0"/>
              <a:t>Biological</a:t>
            </a:r>
            <a:endParaRPr lang="fi-FI" sz="3600" dirty="0" smtClean="0"/>
          </a:p>
          <a:p>
            <a:r>
              <a:rPr lang="fi-FI" sz="3600" dirty="0" err="1" smtClean="0"/>
              <a:t>Cycles</a:t>
            </a:r>
            <a:endParaRPr lang="fi-FI" sz="3600" dirty="0" smtClean="0"/>
          </a:p>
        </p:txBody>
      </p:sp>
    </p:spTree>
    <p:extLst>
      <p:ext uri="{BB962C8B-B14F-4D97-AF65-F5344CB8AC3E}">
        <p14:creationId xmlns:p14="http://schemas.microsoft.com/office/powerpoint/2010/main" val="1222104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8107" y="0"/>
            <a:ext cx="8415785" cy="1182484"/>
          </a:xfrm>
        </p:spPr>
        <p:txBody>
          <a:bodyPr>
            <a:normAutofit fontScale="90000"/>
          </a:bodyPr>
          <a:lstStyle/>
          <a:p>
            <a:r>
              <a:rPr lang="fi-FI" dirty="0" smtClean="0"/>
              <a:t> </a:t>
            </a:r>
            <a:br>
              <a:rPr lang="fi-FI" dirty="0" smtClean="0"/>
            </a:br>
            <a:r>
              <a:rPr lang="fi-FI" dirty="0" err="1"/>
              <a:t>C</a:t>
            </a:r>
            <a:r>
              <a:rPr lang="fi-FI" dirty="0" err="1" smtClean="0"/>
              <a:t>ircular</a:t>
            </a:r>
            <a:r>
              <a:rPr lang="fi-FI" dirty="0" smtClean="0"/>
              <a:t> </a:t>
            </a:r>
            <a:r>
              <a:rPr lang="fi-FI" dirty="0" err="1" smtClean="0"/>
              <a:t>product</a:t>
            </a:r>
            <a:r>
              <a:rPr lang="fi-FI" dirty="0" smtClean="0"/>
              <a:t> design</a:t>
            </a:r>
            <a:endParaRPr lang="fi-FI" dirty="0"/>
          </a:p>
        </p:txBody>
      </p:sp>
      <p:sp>
        <p:nvSpPr>
          <p:cNvPr id="3" name="Subtitle 2"/>
          <p:cNvSpPr>
            <a:spLocks noGrp="1"/>
          </p:cNvSpPr>
          <p:nvPr>
            <p:ph type="subTitle" idx="1"/>
          </p:nvPr>
        </p:nvSpPr>
        <p:spPr>
          <a:xfrm>
            <a:off x="2397168" y="1551967"/>
            <a:ext cx="8450809" cy="1655762"/>
          </a:xfrm>
        </p:spPr>
        <p:txBody>
          <a:bodyPr>
            <a:noAutofit/>
          </a:bodyPr>
          <a:lstStyle/>
          <a:p>
            <a:pPr marL="457200" indent="-457200" algn="l">
              <a:buAutoNum type="arabicPeriod"/>
            </a:pPr>
            <a:r>
              <a:rPr lang="fi-FI" dirty="0" err="1" smtClean="0"/>
              <a:t>Defining</a:t>
            </a:r>
            <a:r>
              <a:rPr lang="fi-FI" dirty="0" smtClean="0"/>
              <a:t> a </a:t>
            </a:r>
            <a:r>
              <a:rPr lang="fi-FI" dirty="0" err="1" smtClean="0"/>
              <a:t>circular</a:t>
            </a:r>
            <a:r>
              <a:rPr lang="fi-FI" dirty="0" smtClean="0"/>
              <a:t> </a:t>
            </a:r>
            <a:r>
              <a:rPr lang="fi-FI" dirty="0" err="1" smtClean="0"/>
              <a:t>product</a:t>
            </a:r>
            <a:r>
              <a:rPr lang="fi-FI" dirty="0" smtClean="0"/>
              <a:t>, </a:t>
            </a:r>
            <a:r>
              <a:rPr lang="fi-FI" dirty="0" err="1" smtClean="0"/>
              <a:t>theory</a:t>
            </a:r>
            <a:endParaRPr lang="fi-FI" dirty="0" smtClean="0"/>
          </a:p>
          <a:p>
            <a:pPr algn="l"/>
            <a:r>
              <a:rPr lang="fi-FI" dirty="0"/>
              <a:t>	</a:t>
            </a:r>
            <a:r>
              <a:rPr lang="fi-FI" dirty="0" smtClean="0"/>
              <a:t>- Design for </a:t>
            </a:r>
            <a:r>
              <a:rPr lang="fi-FI" dirty="0" err="1" smtClean="0"/>
              <a:t>environment</a:t>
            </a:r>
            <a:r>
              <a:rPr lang="fi-FI" dirty="0" smtClean="0"/>
              <a:t> / </a:t>
            </a:r>
            <a:r>
              <a:rPr lang="fi-FI" dirty="0" err="1" smtClean="0"/>
              <a:t>Circular</a:t>
            </a:r>
            <a:r>
              <a:rPr lang="fi-FI" dirty="0" smtClean="0"/>
              <a:t> design / </a:t>
            </a:r>
            <a:r>
              <a:rPr lang="fi-FI" dirty="0" err="1" smtClean="0"/>
              <a:t>eco</a:t>
            </a:r>
            <a:r>
              <a:rPr lang="fi-FI" dirty="0" smtClean="0"/>
              <a:t>-design</a:t>
            </a:r>
          </a:p>
          <a:p>
            <a:pPr algn="l"/>
            <a:r>
              <a:rPr lang="fi-FI" dirty="0" smtClean="0"/>
              <a:t>	- </a:t>
            </a:r>
            <a:r>
              <a:rPr lang="fi-FI" dirty="0" err="1" smtClean="0"/>
              <a:t>Principle</a:t>
            </a:r>
            <a:r>
              <a:rPr lang="fi-FI" dirty="0" smtClean="0"/>
              <a:t> of </a:t>
            </a:r>
            <a:r>
              <a:rPr lang="fi-FI" dirty="0"/>
              <a:t>P</a:t>
            </a:r>
            <a:r>
              <a:rPr lang="fi-FI" dirty="0" smtClean="0"/>
              <a:t>roduct Inertia</a:t>
            </a:r>
          </a:p>
          <a:p>
            <a:pPr marL="457200" indent="-457200" algn="l">
              <a:buAutoNum type="arabicPeriod" startAt="2"/>
            </a:pPr>
            <a:r>
              <a:rPr lang="fi-FI" dirty="0" smtClean="0"/>
              <a:t> </a:t>
            </a:r>
            <a:r>
              <a:rPr lang="fi-FI" dirty="0" err="1" smtClean="0"/>
              <a:t>Principles</a:t>
            </a:r>
            <a:r>
              <a:rPr lang="fi-FI" dirty="0" smtClean="0"/>
              <a:t> of </a:t>
            </a:r>
            <a:r>
              <a:rPr lang="fi-FI" dirty="0" err="1" smtClean="0"/>
              <a:t>Circular</a:t>
            </a:r>
            <a:r>
              <a:rPr lang="fi-FI" dirty="0" smtClean="0"/>
              <a:t> </a:t>
            </a:r>
            <a:r>
              <a:rPr lang="fi-FI" dirty="0" err="1" smtClean="0"/>
              <a:t>product</a:t>
            </a:r>
            <a:r>
              <a:rPr lang="fi-FI" dirty="0" smtClean="0"/>
              <a:t> design</a:t>
            </a:r>
          </a:p>
          <a:p>
            <a:pPr algn="l"/>
            <a:r>
              <a:rPr lang="fi-FI" dirty="0" smtClean="0"/>
              <a:t>3.    </a:t>
            </a:r>
            <a:r>
              <a:rPr lang="fi-FI" dirty="0" err="1" smtClean="0"/>
              <a:t>Cradle</a:t>
            </a:r>
            <a:r>
              <a:rPr lang="fi-FI" dirty="0" smtClean="0"/>
              <a:t>-to-</a:t>
            </a:r>
            <a:r>
              <a:rPr lang="fi-FI" dirty="0" err="1" smtClean="0"/>
              <a:t>Cradle</a:t>
            </a:r>
            <a:r>
              <a:rPr lang="fi-FI" dirty="0" smtClean="0"/>
              <a:t> </a:t>
            </a:r>
            <a:r>
              <a:rPr lang="fi-FI" dirty="0" err="1" smtClean="0"/>
              <a:t>approach</a:t>
            </a:r>
            <a:r>
              <a:rPr lang="fi-FI" dirty="0" smtClean="0"/>
              <a:t> </a:t>
            </a:r>
          </a:p>
          <a:p>
            <a:pPr marL="457200" indent="-457200" algn="l">
              <a:buAutoNum type="arabicPeriod" startAt="4"/>
            </a:pPr>
            <a:r>
              <a:rPr lang="fi-FI" dirty="0" smtClean="0"/>
              <a:t> </a:t>
            </a:r>
            <a:r>
              <a:rPr lang="fi-FI" dirty="0" err="1" smtClean="0"/>
              <a:t>Customer</a:t>
            </a:r>
            <a:r>
              <a:rPr lang="fi-FI" dirty="0" smtClean="0"/>
              <a:t> </a:t>
            </a:r>
            <a:r>
              <a:rPr lang="fi-FI" dirty="0" err="1"/>
              <a:t>centric</a:t>
            </a:r>
            <a:r>
              <a:rPr lang="fi-FI" dirty="0"/>
              <a:t> </a:t>
            </a:r>
            <a:r>
              <a:rPr lang="fi-FI" dirty="0" err="1" smtClean="0"/>
              <a:t>product</a:t>
            </a:r>
            <a:r>
              <a:rPr lang="fi-FI" dirty="0" smtClean="0"/>
              <a:t> design </a:t>
            </a:r>
          </a:p>
          <a:p>
            <a:pPr marL="457200" indent="-457200" algn="l">
              <a:buAutoNum type="arabicPeriod" startAt="4"/>
            </a:pPr>
            <a:r>
              <a:rPr lang="fi-FI" dirty="0" smtClean="0"/>
              <a:t> </a:t>
            </a:r>
            <a:r>
              <a:rPr lang="fi-FI" dirty="0" err="1" smtClean="0"/>
              <a:t>Circular</a:t>
            </a:r>
            <a:r>
              <a:rPr lang="fi-FI" dirty="0" smtClean="0"/>
              <a:t> design </a:t>
            </a:r>
            <a:r>
              <a:rPr lang="fi-FI" dirty="0" err="1" smtClean="0"/>
              <a:t>process</a:t>
            </a:r>
            <a:endParaRPr lang="fi-FI" dirty="0" smtClean="0"/>
          </a:p>
          <a:p>
            <a:pPr algn="l"/>
            <a:r>
              <a:rPr lang="fi-FI" dirty="0"/>
              <a:t>6</a:t>
            </a:r>
            <a:r>
              <a:rPr lang="fi-FI" dirty="0" smtClean="0"/>
              <a:t>.     </a:t>
            </a:r>
            <a:r>
              <a:rPr lang="fi-FI" dirty="0" err="1" smtClean="0"/>
              <a:t>Assignment</a:t>
            </a:r>
            <a:r>
              <a:rPr lang="fi-FI" dirty="0" smtClean="0"/>
              <a:t> </a:t>
            </a:r>
            <a:r>
              <a:rPr lang="fi-FI" dirty="0" err="1" smtClean="0"/>
              <a:t>guidelines</a:t>
            </a:r>
            <a:r>
              <a:rPr lang="fi-FI" dirty="0" smtClean="0"/>
              <a:t> for </a:t>
            </a:r>
            <a:r>
              <a:rPr lang="fi-FI" dirty="0" err="1" smtClean="0"/>
              <a:t>circular</a:t>
            </a:r>
            <a:r>
              <a:rPr lang="fi-FI" dirty="0" smtClean="0"/>
              <a:t> </a:t>
            </a:r>
            <a:r>
              <a:rPr lang="fi-FI" dirty="0" err="1" smtClean="0"/>
              <a:t>product</a:t>
            </a:r>
            <a:r>
              <a:rPr lang="fi-FI" dirty="0" smtClean="0"/>
              <a:t> design</a:t>
            </a:r>
            <a:endParaRPr lang="fi-FI" dirty="0"/>
          </a:p>
        </p:txBody>
      </p:sp>
      <p:sp>
        <p:nvSpPr>
          <p:cNvPr id="4" name="Date Placeholder 3"/>
          <p:cNvSpPr>
            <a:spLocks noGrp="1"/>
          </p:cNvSpPr>
          <p:nvPr>
            <p:ph type="dt" sz="half" idx="10"/>
          </p:nvPr>
        </p:nvSpPr>
        <p:spPr/>
        <p:txBody>
          <a:bodyPr/>
          <a:lstStyle/>
          <a:p>
            <a:fld id="{308255F3-F20B-4B87-BA2E-E1B81D1F1716}" type="datetime1">
              <a:rPr lang="fi-FI" smtClean="0"/>
              <a:t>19.11.2020</a:t>
            </a:fld>
            <a:endParaRPr lang="fi-FI" dirty="0"/>
          </a:p>
        </p:txBody>
      </p:sp>
    </p:spTree>
    <p:extLst>
      <p:ext uri="{BB962C8B-B14F-4D97-AF65-F5344CB8AC3E}">
        <p14:creationId xmlns:p14="http://schemas.microsoft.com/office/powerpoint/2010/main" val="1367111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6025" y="6501365"/>
            <a:ext cx="8651422" cy="338554"/>
          </a:xfrm>
          <a:prstGeom prst="rect">
            <a:avLst/>
          </a:prstGeom>
        </p:spPr>
        <p:txBody>
          <a:bodyPr wrap="square">
            <a:spAutoFit/>
          </a:bodyPr>
          <a:lstStyle/>
          <a:p>
            <a:r>
              <a:rPr lang="fi-FI" sz="1600" dirty="0" err="1" smtClean="0">
                <a:latin typeface="+mj-lt"/>
              </a:rPr>
              <a:t>Adapted</a:t>
            </a:r>
            <a:r>
              <a:rPr lang="fi-FI" sz="1600" dirty="0" smtClean="0">
                <a:latin typeface="+mj-lt"/>
              </a:rPr>
              <a:t> </a:t>
            </a:r>
            <a:r>
              <a:rPr lang="fi-FI" sz="1600" dirty="0" err="1" smtClean="0">
                <a:latin typeface="+mj-lt"/>
              </a:rPr>
              <a:t>from</a:t>
            </a:r>
            <a:r>
              <a:rPr lang="fi-FI" sz="1600" dirty="0" smtClean="0">
                <a:latin typeface="+mj-lt"/>
              </a:rPr>
              <a:t> https</a:t>
            </a:r>
            <a:r>
              <a:rPr lang="fi-FI" sz="1600" dirty="0">
                <a:latin typeface="+mj-lt"/>
              </a:rPr>
              <a:t>://www.ellenmacarthurfoundation.org/circular-economy/infographic</a:t>
            </a:r>
          </a:p>
        </p:txBody>
      </p:sp>
      <p:sp>
        <p:nvSpPr>
          <p:cNvPr id="6" name="TextBox 5"/>
          <p:cNvSpPr txBox="1"/>
          <p:nvPr/>
        </p:nvSpPr>
        <p:spPr>
          <a:xfrm>
            <a:off x="9634282" y="370618"/>
            <a:ext cx="2353253" cy="1908215"/>
          </a:xfrm>
          <a:prstGeom prst="rect">
            <a:avLst/>
          </a:prstGeom>
          <a:solidFill>
            <a:schemeClr val="accent5">
              <a:lumMod val="20000"/>
              <a:lumOff val="80000"/>
            </a:schemeClr>
          </a:solidFill>
        </p:spPr>
        <p:txBody>
          <a:bodyPr wrap="square" rtlCol="0">
            <a:spAutoFit/>
          </a:bodyPr>
          <a:lstStyle/>
          <a:p>
            <a:r>
              <a:rPr lang="fi-FI" sz="2000" b="1" dirty="0" err="1" smtClean="0">
                <a:latin typeface="+mj-lt"/>
              </a:rPr>
              <a:t>Recycling</a:t>
            </a:r>
            <a:r>
              <a:rPr lang="fi-FI" sz="2000" dirty="0" smtClean="0">
                <a:latin typeface="+mj-lt"/>
              </a:rPr>
              <a:t> is </a:t>
            </a:r>
            <a:r>
              <a:rPr lang="fi-FI" sz="2000" dirty="0" err="1" smtClean="0">
                <a:latin typeface="+mj-lt"/>
              </a:rPr>
              <a:t>the</a:t>
            </a:r>
            <a:r>
              <a:rPr lang="fi-FI" sz="2000" dirty="0" smtClean="0">
                <a:latin typeface="+mj-lt"/>
              </a:rPr>
              <a:t> </a:t>
            </a:r>
            <a:r>
              <a:rPr lang="fi-FI" sz="2000" dirty="0" err="1" smtClean="0">
                <a:latin typeface="+mj-lt"/>
              </a:rPr>
              <a:t>most</a:t>
            </a:r>
            <a:r>
              <a:rPr lang="fi-FI" sz="2000" dirty="0" smtClean="0">
                <a:latin typeface="+mj-lt"/>
              </a:rPr>
              <a:t> </a:t>
            </a:r>
          </a:p>
          <a:p>
            <a:r>
              <a:rPr lang="fi-FI" sz="2000" dirty="0" err="1" smtClean="0">
                <a:latin typeface="+mj-lt"/>
              </a:rPr>
              <a:t>energy</a:t>
            </a:r>
            <a:r>
              <a:rPr lang="fi-FI" sz="2000" dirty="0" smtClean="0">
                <a:latin typeface="+mj-lt"/>
              </a:rPr>
              <a:t> </a:t>
            </a:r>
            <a:r>
              <a:rPr lang="fi-FI" sz="2000" dirty="0" err="1" smtClean="0">
                <a:latin typeface="+mj-lt"/>
              </a:rPr>
              <a:t>intensive</a:t>
            </a:r>
            <a:endParaRPr lang="fi-FI" sz="2000" dirty="0" smtClean="0">
              <a:latin typeface="+mj-lt"/>
            </a:endParaRPr>
          </a:p>
          <a:p>
            <a:r>
              <a:rPr lang="fi-FI" sz="2000" dirty="0" smtClean="0">
                <a:latin typeface="+mj-lt"/>
              </a:rPr>
              <a:t>and </a:t>
            </a:r>
            <a:r>
              <a:rPr lang="fi-FI" sz="2000" dirty="0" err="1" smtClean="0">
                <a:latin typeface="+mj-lt"/>
              </a:rPr>
              <a:t>the</a:t>
            </a:r>
            <a:r>
              <a:rPr lang="fi-FI" sz="2000" dirty="0" smtClean="0">
                <a:latin typeface="+mj-lt"/>
              </a:rPr>
              <a:t> </a:t>
            </a:r>
            <a:r>
              <a:rPr lang="fi-FI" sz="2000" dirty="0" err="1" smtClean="0">
                <a:latin typeface="+mj-lt"/>
              </a:rPr>
              <a:t>last</a:t>
            </a:r>
            <a:r>
              <a:rPr lang="fi-FI" sz="2000" dirty="0" smtClean="0">
                <a:latin typeface="+mj-lt"/>
              </a:rPr>
              <a:t> </a:t>
            </a:r>
            <a:r>
              <a:rPr lang="fi-FI" sz="2000" dirty="0" err="1" smtClean="0">
                <a:latin typeface="+mj-lt"/>
              </a:rPr>
              <a:t>resource</a:t>
            </a:r>
            <a:endParaRPr lang="fi-FI" sz="2000" dirty="0" smtClean="0">
              <a:latin typeface="+mj-lt"/>
            </a:endParaRPr>
          </a:p>
          <a:p>
            <a:r>
              <a:rPr lang="fi-FI" sz="2000" dirty="0" smtClean="0">
                <a:latin typeface="+mj-lt"/>
              </a:rPr>
              <a:t>of </a:t>
            </a:r>
            <a:r>
              <a:rPr lang="fi-FI" sz="2000" dirty="0" err="1" smtClean="0">
                <a:latin typeface="+mj-lt"/>
              </a:rPr>
              <a:t>technical</a:t>
            </a:r>
            <a:r>
              <a:rPr lang="fi-FI" sz="2000" dirty="0" smtClean="0">
                <a:latin typeface="+mj-lt"/>
              </a:rPr>
              <a:t> </a:t>
            </a:r>
            <a:r>
              <a:rPr lang="fi-FI" sz="2000" dirty="0" err="1" smtClean="0">
                <a:latin typeface="+mj-lt"/>
              </a:rPr>
              <a:t>cycle</a:t>
            </a:r>
            <a:endParaRPr lang="fi-FI" sz="2000" dirty="0" smtClean="0">
              <a:latin typeface="+mj-lt"/>
            </a:endParaRPr>
          </a:p>
          <a:p>
            <a:r>
              <a:rPr lang="fi-FI" sz="2000" dirty="0" smtClean="0">
                <a:latin typeface="+mj-lt"/>
              </a:rPr>
              <a:t>of </a:t>
            </a:r>
            <a:r>
              <a:rPr lang="fi-FI" sz="2000" dirty="0" err="1" smtClean="0">
                <a:latin typeface="+mj-lt"/>
              </a:rPr>
              <a:t>circular</a:t>
            </a:r>
            <a:r>
              <a:rPr lang="fi-FI" sz="2000" dirty="0" smtClean="0">
                <a:latin typeface="+mj-lt"/>
              </a:rPr>
              <a:t> </a:t>
            </a:r>
            <a:r>
              <a:rPr lang="fi-FI" sz="2000" dirty="0" err="1" smtClean="0">
                <a:latin typeface="+mj-lt"/>
              </a:rPr>
              <a:t>economy</a:t>
            </a:r>
            <a:endParaRPr lang="fi-FI" sz="2000" dirty="0" smtClean="0">
              <a:latin typeface="+mj-lt"/>
            </a:endParaRPr>
          </a:p>
          <a:p>
            <a:endParaRPr lang="fi-FI" dirty="0"/>
          </a:p>
        </p:txBody>
      </p:sp>
      <p:sp>
        <p:nvSpPr>
          <p:cNvPr id="23" name="Curved Left Arrow 22"/>
          <p:cNvSpPr/>
          <p:nvPr/>
        </p:nvSpPr>
        <p:spPr>
          <a:xfrm rot="2208025">
            <a:off x="10296104" y="2389217"/>
            <a:ext cx="543270" cy="1163972"/>
          </a:xfrm>
          <a:prstGeom prst="curvedLeftArrow">
            <a:avLst>
              <a:gd name="adj1" fmla="val 1809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7" name="Arc 16"/>
          <p:cNvSpPr/>
          <p:nvPr/>
        </p:nvSpPr>
        <p:spPr>
          <a:xfrm>
            <a:off x="4757131" y="3334920"/>
            <a:ext cx="2174581" cy="2220436"/>
          </a:xfrm>
          <a:prstGeom prst="arc">
            <a:avLst>
              <a:gd name="adj1" fmla="val 13606037"/>
              <a:gd name="adj2" fmla="val 79034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9" name="Arc 18"/>
          <p:cNvSpPr/>
          <p:nvPr/>
        </p:nvSpPr>
        <p:spPr>
          <a:xfrm>
            <a:off x="3802784" y="2487422"/>
            <a:ext cx="3896013" cy="3242239"/>
          </a:xfrm>
          <a:prstGeom prst="arc">
            <a:avLst>
              <a:gd name="adj1" fmla="val 13368584"/>
              <a:gd name="adj2" fmla="val 65468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20" name="Arc 19"/>
          <p:cNvSpPr/>
          <p:nvPr/>
        </p:nvSpPr>
        <p:spPr>
          <a:xfrm>
            <a:off x="3499477" y="1493169"/>
            <a:ext cx="4813497" cy="4236492"/>
          </a:xfrm>
          <a:prstGeom prst="arc">
            <a:avLst>
              <a:gd name="adj1" fmla="val 13920619"/>
              <a:gd name="adj2" fmla="val 60128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21" name="Arc 20"/>
          <p:cNvSpPr/>
          <p:nvPr/>
        </p:nvSpPr>
        <p:spPr>
          <a:xfrm>
            <a:off x="3802784" y="495532"/>
            <a:ext cx="5128780" cy="5415741"/>
          </a:xfrm>
          <a:prstGeom prst="arc">
            <a:avLst>
              <a:gd name="adj1" fmla="val 13827716"/>
              <a:gd name="adj2" fmla="val 667845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32" name="TextBox 31"/>
          <p:cNvSpPr txBox="1"/>
          <p:nvPr/>
        </p:nvSpPr>
        <p:spPr>
          <a:xfrm>
            <a:off x="3039617" y="4826238"/>
            <a:ext cx="1431802" cy="461665"/>
          </a:xfrm>
          <a:prstGeom prst="rect">
            <a:avLst/>
          </a:prstGeom>
          <a:noFill/>
        </p:spPr>
        <p:txBody>
          <a:bodyPr wrap="none" rtlCol="0">
            <a:spAutoFit/>
          </a:bodyPr>
          <a:lstStyle/>
          <a:p>
            <a:r>
              <a:rPr lang="fi-FI" sz="2400" dirty="0" err="1" smtClean="0">
                <a:solidFill>
                  <a:srgbClr val="0070C0"/>
                </a:solidFill>
              </a:rPr>
              <a:t>Collection</a:t>
            </a:r>
            <a:endParaRPr lang="fi-FI" sz="2400" dirty="0">
              <a:solidFill>
                <a:srgbClr val="0070C0"/>
              </a:solidFill>
            </a:endParaRPr>
          </a:p>
        </p:txBody>
      </p:sp>
      <p:sp>
        <p:nvSpPr>
          <p:cNvPr id="34" name="TextBox 33"/>
          <p:cNvSpPr txBox="1"/>
          <p:nvPr/>
        </p:nvSpPr>
        <p:spPr>
          <a:xfrm>
            <a:off x="5319213" y="2938628"/>
            <a:ext cx="715452" cy="369332"/>
          </a:xfrm>
          <a:prstGeom prst="rect">
            <a:avLst/>
          </a:prstGeom>
          <a:noFill/>
        </p:spPr>
        <p:txBody>
          <a:bodyPr wrap="none" rtlCol="0">
            <a:spAutoFit/>
          </a:bodyPr>
          <a:lstStyle/>
          <a:p>
            <a:r>
              <a:rPr lang="fi-FI" dirty="0" err="1" smtClean="0"/>
              <a:t>Share</a:t>
            </a:r>
            <a:endParaRPr lang="fi-FI" dirty="0"/>
          </a:p>
        </p:txBody>
      </p:sp>
      <p:sp>
        <p:nvSpPr>
          <p:cNvPr id="35" name="TextBox 34"/>
          <p:cNvSpPr txBox="1"/>
          <p:nvPr/>
        </p:nvSpPr>
        <p:spPr>
          <a:xfrm>
            <a:off x="6736786" y="4509807"/>
            <a:ext cx="1114279" cy="646331"/>
          </a:xfrm>
          <a:prstGeom prst="rect">
            <a:avLst/>
          </a:prstGeom>
          <a:noFill/>
        </p:spPr>
        <p:txBody>
          <a:bodyPr wrap="none" rtlCol="0">
            <a:spAutoFit/>
          </a:bodyPr>
          <a:lstStyle/>
          <a:p>
            <a:r>
              <a:rPr lang="fi-FI" dirty="0" err="1" smtClean="0"/>
              <a:t>Maintain</a:t>
            </a:r>
            <a:r>
              <a:rPr lang="fi-FI" dirty="0" smtClean="0"/>
              <a:t>/</a:t>
            </a:r>
          </a:p>
          <a:p>
            <a:r>
              <a:rPr lang="fi-FI" dirty="0" err="1" smtClean="0"/>
              <a:t>prolong</a:t>
            </a:r>
            <a:endParaRPr lang="fi-FI" dirty="0"/>
          </a:p>
        </p:txBody>
      </p:sp>
      <p:sp>
        <p:nvSpPr>
          <p:cNvPr id="36" name="TextBox 35"/>
          <p:cNvSpPr txBox="1"/>
          <p:nvPr/>
        </p:nvSpPr>
        <p:spPr>
          <a:xfrm>
            <a:off x="7727813" y="4188558"/>
            <a:ext cx="1935851" cy="369332"/>
          </a:xfrm>
          <a:prstGeom prst="rect">
            <a:avLst/>
          </a:prstGeom>
          <a:noFill/>
        </p:spPr>
        <p:txBody>
          <a:bodyPr wrap="none" rtlCol="0">
            <a:spAutoFit/>
          </a:bodyPr>
          <a:lstStyle/>
          <a:p>
            <a:r>
              <a:rPr lang="fi-FI" dirty="0" err="1" smtClean="0"/>
              <a:t>Reuse</a:t>
            </a:r>
            <a:r>
              <a:rPr lang="fi-FI" dirty="0" smtClean="0"/>
              <a:t>/</a:t>
            </a:r>
            <a:r>
              <a:rPr lang="fi-FI" dirty="0" err="1" smtClean="0"/>
              <a:t>redistribute</a:t>
            </a:r>
            <a:endParaRPr lang="fi-FI" dirty="0"/>
          </a:p>
        </p:txBody>
      </p:sp>
      <p:sp>
        <p:nvSpPr>
          <p:cNvPr id="38" name="Rectangle 37"/>
          <p:cNvSpPr/>
          <p:nvPr/>
        </p:nvSpPr>
        <p:spPr>
          <a:xfrm>
            <a:off x="8398238" y="3478587"/>
            <a:ext cx="1581587" cy="646331"/>
          </a:xfrm>
          <a:prstGeom prst="rect">
            <a:avLst/>
          </a:prstGeom>
        </p:spPr>
        <p:txBody>
          <a:bodyPr wrap="none">
            <a:spAutoFit/>
          </a:bodyPr>
          <a:lstStyle/>
          <a:p>
            <a:r>
              <a:rPr lang="fi-FI" dirty="0" err="1" smtClean="0"/>
              <a:t>Refurbish</a:t>
            </a:r>
            <a:r>
              <a:rPr lang="fi-FI" dirty="0" smtClean="0"/>
              <a:t>/</a:t>
            </a:r>
          </a:p>
          <a:p>
            <a:r>
              <a:rPr lang="fi-FI" dirty="0" err="1" smtClean="0"/>
              <a:t>remanufacture</a:t>
            </a:r>
            <a:endParaRPr lang="fi-FI" dirty="0"/>
          </a:p>
        </p:txBody>
      </p:sp>
      <p:sp>
        <p:nvSpPr>
          <p:cNvPr id="39" name="TextBox 38"/>
          <p:cNvSpPr txBox="1"/>
          <p:nvPr/>
        </p:nvSpPr>
        <p:spPr>
          <a:xfrm>
            <a:off x="8961255" y="2450954"/>
            <a:ext cx="1010661" cy="646331"/>
          </a:xfrm>
          <a:prstGeom prst="rect">
            <a:avLst/>
          </a:prstGeom>
          <a:noFill/>
        </p:spPr>
        <p:txBody>
          <a:bodyPr wrap="none" rtlCol="0">
            <a:spAutoFit/>
          </a:bodyPr>
          <a:lstStyle/>
          <a:p>
            <a:r>
              <a:rPr lang="fi-FI" dirty="0" err="1" smtClean="0"/>
              <a:t>Material</a:t>
            </a:r>
            <a:endParaRPr lang="fi-FI" dirty="0" smtClean="0"/>
          </a:p>
          <a:p>
            <a:r>
              <a:rPr lang="fi-FI" dirty="0" err="1" smtClean="0"/>
              <a:t>recycling</a:t>
            </a:r>
            <a:endParaRPr lang="fi-FI" dirty="0"/>
          </a:p>
        </p:txBody>
      </p:sp>
      <p:sp>
        <p:nvSpPr>
          <p:cNvPr id="41" name="Oval 40"/>
          <p:cNvSpPr/>
          <p:nvPr/>
        </p:nvSpPr>
        <p:spPr>
          <a:xfrm>
            <a:off x="4401124" y="3819753"/>
            <a:ext cx="1425935" cy="139650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User</a:t>
            </a:r>
            <a:endParaRPr lang="fi-FI" dirty="0"/>
          </a:p>
        </p:txBody>
      </p:sp>
      <p:sp>
        <p:nvSpPr>
          <p:cNvPr id="42" name="Rounded Rectangle 41"/>
          <p:cNvSpPr/>
          <p:nvPr/>
        </p:nvSpPr>
        <p:spPr>
          <a:xfrm>
            <a:off x="2888901" y="3126226"/>
            <a:ext cx="1734079" cy="584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Service </a:t>
            </a:r>
            <a:r>
              <a:rPr lang="fi-FI" dirty="0" err="1" smtClean="0"/>
              <a:t>provider</a:t>
            </a:r>
            <a:endParaRPr lang="fi-FI" dirty="0"/>
          </a:p>
        </p:txBody>
      </p:sp>
      <p:sp>
        <p:nvSpPr>
          <p:cNvPr id="43" name="Rounded Rectangle 42"/>
          <p:cNvSpPr/>
          <p:nvPr/>
        </p:nvSpPr>
        <p:spPr>
          <a:xfrm>
            <a:off x="2858926" y="2174904"/>
            <a:ext cx="1756040" cy="552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Product </a:t>
            </a:r>
          </a:p>
          <a:p>
            <a:pPr algn="ctr"/>
            <a:r>
              <a:rPr lang="fi-FI" dirty="0" err="1" smtClean="0"/>
              <a:t>manufacturer</a:t>
            </a:r>
            <a:endParaRPr lang="fi-FI" dirty="0"/>
          </a:p>
        </p:txBody>
      </p:sp>
      <p:sp>
        <p:nvSpPr>
          <p:cNvPr id="44" name="Rounded Rectangle 43"/>
          <p:cNvSpPr/>
          <p:nvPr/>
        </p:nvSpPr>
        <p:spPr>
          <a:xfrm>
            <a:off x="2859645" y="1241047"/>
            <a:ext cx="1754601" cy="581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Parts</a:t>
            </a:r>
            <a:r>
              <a:rPr lang="fi-FI" dirty="0" smtClean="0"/>
              <a:t> </a:t>
            </a:r>
            <a:r>
              <a:rPr lang="fi-FI" dirty="0" err="1" smtClean="0"/>
              <a:t>manufacturer</a:t>
            </a:r>
            <a:endParaRPr lang="fi-FI" dirty="0"/>
          </a:p>
        </p:txBody>
      </p:sp>
      <p:sp>
        <p:nvSpPr>
          <p:cNvPr id="45" name="TextBox 44"/>
          <p:cNvSpPr txBox="1"/>
          <p:nvPr/>
        </p:nvSpPr>
        <p:spPr>
          <a:xfrm>
            <a:off x="3208922" y="5784653"/>
            <a:ext cx="3810338" cy="830997"/>
          </a:xfrm>
          <a:prstGeom prst="rect">
            <a:avLst/>
          </a:prstGeom>
          <a:noFill/>
        </p:spPr>
        <p:txBody>
          <a:bodyPr wrap="none" rtlCol="0">
            <a:spAutoFit/>
          </a:bodyPr>
          <a:lstStyle/>
          <a:p>
            <a:r>
              <a:rPr lang="fi-FI" sz="2400" dirty="0" err="1" smtClean="0">
                <a:solidFill>
                  <a:schemeClr val="accent6">
                    <a:lumMod val="50000"/>
                  </a:schemeClr>
                </a:solidFill>
              </a:rPr>
              <a:t>Minimise</a:t>
            </a:r>
            <a:r>
              <a:rPr lang="fi-FI" sz="2400" dirty="0" smtClean="0">
                <a:solidFill>
                  <a:schemeClr val="accent6">
                    <a:lumMod val="50000"/>
                  </a:schemeClr>
                </a:solidFill>
              </a:rPr>
              <a:t> </a:t>
            </a:r>
            <a:r>
              <a:rPr lang="fi-FI" sz="2400" dirty="0" err="1" smtClean="0">
                <a:solidFill>
                  <a:schemeClr val="accent6">
                    <a:lumMod val="50000"/>
                  </a:schemeClr>
                </a:solidFill>
              </a:rPr>
              <a:t>systematic</a:t>
            </a:r>
            <a:r>
              <a:rPr lang="fi-FI" sz="2400" dirty="0" smtClean="0">
                <a:solidFill>
                  <a:schemeClr val="accent6">
                    <a:lumMod val="50000"/>
                  </a:schemeClr>
                </a:solidFill>
              </a:rPr>
              <a:t> </a:t>
            </a:r>
            <a:r>
              <a:rPr lang="fi-FI" sz="2400" dirty="0" err="1" smtClean="0">
                <a:solidFill>
                  <a:schemeClr val="accent6">
                    <a:lumMod val="50000"/>
                  </a:schemeClr>
                </a:solidFill>
              </a:rPr>
              <a:t>leakage</a:t>
            </a:r>
            <a:r>
              <a:rPr lang="fi-FI" sz="2400" dirty="0" smtClean="0">
                <a:solidFill>
                  <a:schemeClr val="accent6">
                    <a:lumMod val="50000"/>
                  </a:schemeClr>
                </a:solidFill>
              </a:rPr>
              <a:t> </a:t>
            </a:r>
          </a:p>
          <a:p>
            <a:r>
              <a:rPr lang="fi-FI" sz="2400" dirty="0" smtClean="0">
                <a:solidFill>
                  <a:schemeClr val="accent6">
                    <a:lumMod val="50000"/>
                  </a:schemeClr>
                </a:solidFill>
              </a:rPr>
              <a:t>and </a:t>
            </a:r>
            <a:r>
              <a:rPr lang="fi-FI" sz="2400" dirty="0" err="1" smtClean="0">
                <a:solidFill>
                  <a:schemeClr val="accent6">
                    <a:lumMod val="50000"/>
                  </a:schemeClr>
                </a:solidFill>
              </a:rPr>
              <a:t>negative</a:t>
            </a:r>
            <a:r>
              <a:rPr lang="fi-FI" sz="2400" dirty="0" smtClean="0">
                <a:solidFill>
                  <a:schemeClr val="accent6">
                    <a:lumMod val="50000"/>
                  </a:schemeClr>
                </a:solidFill>
              </a:rPr>
              <a:t> </a:t>
            </a:r>
            <a:r>
              <a:rPr lang="fi-FI" sz="2400" dirty="0" err="1" smtClean="0">
                <a:solidFill>
                  <a:schemeClr val="accent6">
                    <a:lumMod val="50000"/>
                  </a:schemeClr>
                </a:solidFill>
              </a:rPr>
              <a:t>externatilies</a:t>
            </a:r>
            <a:r>
              <a:rPr lang="fi-FI" sz="2400" dirty="0" smtClean="0">
                <a:solidFill>
                  <a:schemeClr val="accent6">
                    <a:lumMod val="50000"/>
                  </a:schemeClr>
                </a:solidFill>
              </a:rPr>
              <a:t> </a:t>
            </a:r>
            <a:endParaRPr lang="fi-FI" sz="2400" dirty="0">
              <a:solidFill>
                <a:schemeClr val="accent6">
                  <a:lumMod val="50000"/>
                </a:schemeClr>
              </a:solidFill>
            </a:endParaRPr>
          </a:p>
        </p:txBody>
      </p:sp>
      <p:cxnSp>
        <p:nvCxnSpPr>
          <p:cNvPr id="47" name="Straight Arrow Connector 46"/>
          <p:cNvCxnSpPr/>
          <p:nvPr/>
        </p:nvCxnSpPr>
        <p:spPr>
          <a:xfrm>
            <a:off x="4147126" y="866800"/>
            <a:ext cx="9237" cy="323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156363" y="1863052"/>
            <a:ext cx="9238" cy="267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4160982" y="2827369"/>
            <a:ext cx="4619" cy="303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6200000" flipH="1">
            <a:off x="4154920" y="3801784"/>
            <a:ext cx="343430" cy="30284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5009372" y="3640921"/>
            <a:ext cx="89596" cy="107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4425621" y="2905224"/>
            <a:ext cx="26945" cy="26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4484074" y="1877156"/>
            <a:ext cx="70211" cy="51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21" idx="0"/>
          </p:cNvCxnSpPr>
          <p:nvPr/>
        </p:nvCxnSpPr>
        <p:spPr>
          <a:xfrm flipH="1">
            <a:off x="4609084" y="1162125"/>
            <a:ext cx="73112" cy="45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053527" y="280764"/>
            <a:ext cx="2060564" cy="646331"/>
          </a:xfrm>
          <a:prstGeom prst="rect">
            <a:avLst/>
          </a:prstGeom>
          <a:noFill/>
        </p:spPr>
        <p:txBody>
          <a:bodyPr wrap="none" rtlCol="0">
            <a:spAutoFit/>
          </a:bodyPr>
          <a:lstStyle/>
          <a:p>
            <a:pPr algn="ctr"/>
            <a:r>
              <a:rPr lang="fi-FI" dirty="0" err="1" smtClean="0"/>
              <a:t>Substitute</a:t>
            </a:r>
            <a:r>
              <a:rPr lang="fi-FI" dirty="0" smtClean="0"/>
              <a:t> </a:t>
            </a:r>
            <a:r>
              <a:rPr lang="fi-FI" dirty="0" err="1" smtClean="0"/>
              <a:t>materials</a:t>
            </a:r>
            <a:endParaRPr lang="fi-FI" dirty="0" smtClean="0"/>
          </a:p>
          <a:p>
            <a:pPr algn="ctr"/>
            <a:r>
              <a:rPr lang="fi-FI" dirty="0" err="1" smtClean="0"/>
              <a:t>Finite</a:t>
            </a:r>
            <a:r>
              <a:rPr lang="fi-FI" dirty="0" smtClean="0"/>
              <a:t> </a:t>
            </a:r>
            <a:r>
              <a:rPr lang="fi-FI" dirty="0" err="1" smtClean="0"/>
              <a:t>materials</a:t>
            </a:r>
            <a:endParaRPr lang="fi-FI" dirty="0"/>
          </a:p>
        </p:txBody>
      </p:sp>
      <p:sp>
        <p:nvSpPr>
          <p:cNvPr id="97" name="TextBox 96"/>
          <p:cNvSpPr txBox="1"/>
          <p:nvPr/>
        </p:nvSpPr>
        <p:spPr>
          <a:xfrm>
            <a:off x="7877476" y="154345"/>
            <a:ext cx="1430969" cy="646331"/>
          </a:xfrm>
          <a:prstGeom prst="rect">
            <a:avLst/>
          </a:prstGeom>
          <a:noFill/>
        </p:spPr>
        <p:txBody>
          <a:bodyPr wrap="none" rtlCol="0">
            <a:spAutoFit/>
          </a:bodyPr>
          <a:lstStyle/>
          <a:p>
            <a:r>
              <a:rPr lang="fi-FI" dirty="0" err="1" smtClean="0">
                <a:solidFill>
                  <a:schemeClr val="accent5">
                    <a:lumMod val="75000"/>
                  </a:schemeClr>
                </a:solidFill>
              </a:rPr>
              <a:t>Stock</a:t>
            </a:r>
            <a:r>
              <a:rPr lang="fi-FI" dirty="0" smtClean="0">
                <a:solidFill>
                  <a:schemeClr val="accent5">
                    <a:lumMod val="75000"/>
                  </a:schemeClr>
                </a:solidFill>
              </a:rPr>
              <a:t> </a:t>
            </a:r>
          </a:p>
          <a:p>
            <a:r>
              <a:rPr lang="fi-FI" dirty="0" smtClean="0">
                <a:solidFill>
                  <a:schemeClr val="accent5">
                    <a:lumMod val="75000"/>
                  </a:schemeClr>
                </a:solidFill>
              </a:rPr>
              <a:t>management</a:t>
            </a:r>
            <a:endParaRPr lang="fi-FI" dirty="0">
              <a:solidFill>
                <a:schemeClr val="accent5">
                  <a:lumMod val="75000"/>
                </a:schemeClr>
              </a:solidFill>
            </a:endParaRPr>
          </a:p>
        </p:txBody>
      </p:sp>
      <p:sp>
        <p:nvSpPr>
          <p:cNvPr id="98" name="TextBox 97"/>
          <p:cNvSpPr txBox="1"/>
          <p:nvPr/>
        </p:nvSpPr>
        <p:spPr>
          <a:xfrm>
            <a:off x="5319213" y="118646"/>
            <a:ext cx="3354213" cy="369332"/>
          </a:xfrm>
          <a:prstGeom prst="rect">
            <a:avLst/>
          </a:prstGeom>
          <a:noFill/>
        </p:spPr>
        <p:txBody>
          <a:bodyPr wrap="square" rtlCol="0">
            <a:spAutoFit/>
          </a:bodyPr>
          <a:lstStyle/>
          <a:p>
            <a:r>
              <a:rPr lang="fi-FI" dirty="0" err="1" smtClean="0"/>
              <a:t>Virtualise</a:t>
            </a:r>
            <a:r>
              <a:rPr lang="fi-FI" dirty="0" smtClean="0"/>
              <a:t>, </a:t>
            </a:r>
            <a:r>
              <a:rPr lang="fi-FI" dirty="0" err="1" smtClean="0"/>
              <a:t>Restore</a:t>
            </a:r>
            <a:endParaRPr lang="fi-FI" dirty="0"/>
          </a:p>
        </p:txBody>
      </p:sp>
      <p:cxnSp>
        <p:nvCxnSpPr>
          <p:cNvPr id="100" name="Straight Arrow Connector 99"/>
          <p:cNvCxnSpPr/>
          <p:nvPr/>
        </p:nvCxnSpPr>
        <p:spPr>
          <a:xfrm>
            <a:off x="5025377" y="5241834"/>
            <a:ext cx="21640" cy="627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8342" y="280764"/>
            <a:ext cx="1901483" cy="2862322"/>
          </a:xfrm>
          <a:prstGeom prst="rect">
            <a:avLst/>
          </a:prstGeom>
          <a:noFill/>
        </p:spPr>
        <p:txBody>
          <a:bodyPr wrap="none" rtlCol="0">
            <a:spAutoFit/>
          </a:bodyPr>
          <a:lstStyle/>
          <a:p>
            <a:r>
              <a:rPr lang="fi-FI" sz="3600" dirty="0" err="1" smtClean="0"/>
              <a:t>Circular</a:t>
            </a:r>
            <a:endParaRPr lang="fi-FI" sz="3600" dirty="0" smtClean="0"/>
          </a:p>
          <a:p>
            <a:r>
              <a:rPr lang="fi-FI" sz="3600" dirty="0" err="1" smtClean="0"/>
              <a:t>Economy</a:t>
            </a:r>
            <a:endParaRPr lang="fi-FI" sz="3600" dirty="0" smtClean="0"/>
          </a:p>
          <a:p>
            <a:r>
              <a:rPr lang="fi-FI" sz="3600" dirty="0" smtClean="0"/>
              <a:t>and</a:t>
            </a:r>
          </a:p>
          <a:p>
            <a:r>
              <a:rPr lang="fi-FI" sz="3600" dirty="0" smtClean="0"/>
              <a:t>Technical</a:t>
            </a:r>
          </a:p>
          <a:p>
            <a:r>
              <a:rPr lang="fi-FI" sz="3600" dirty="0" err="1" smtClean="0"/>
              <a:t>Cycles</a:t>
            </a:r>
            <a:endParaRPr lang="fi-FI" sz="3600" dirty="0" smtClean="0"/>
          </a:p>
        </p:txBody>
      </p:sp>
      <p:sp>
        <p:nvSpPr>
          <p:cNvPr id="2" name="TextBox 1"/>
          <p:cNvSpPr txBox="1"/>
          <p:nvPr/>
        </p:nvSpPr>
        <p:spPr>
          <a:xfrm>
            <a:off x="375037" y="4274703"/>
            <a:ext cx="2534540" cy="646331"/>
          </a:xfrm>
          <a:prstGeom prst="rect">
            <a:avLst/>
          </a:prstGeom>
          <a:solidFill>
            <a:schemeClr val="accent3">
              <a:lumMod val="40000"/>
              <a:lumOff val="60000"/>
            </a:schemeClr>
          </a:solidFill>
        </p:spPr>
        <p:txBody>
          <a:bodyPr wrap="none" rtlCol="0">
            <a:spAutoFit/>
          </a:bodyPr>
          <a:lstStyle/>
          <a:p>
            <a:r>
              <a:rPr lang="fi-FI" dirty="0" err="1" smtClean="0"/>
              <a:t>Cycles</a:t>
            </a:r>
            <a:r>
              <a:rPr lang="fi-FI" dirty="0" smtClean="0"/>
              <a:t> for </a:t>
            </a:r>
          </a:p>
          <a:p>
            <a:r>
              <a:rPr lang="fi-FI" dirty="0" err="1"/>
              <a:t>n</a:t>
            </a:r>
            <a:r>
              <a:rPr lang="fi-FI" dirty="0" err="1" smtClean="0"/>
              <a:t>on-renewable</a:t>
            </a:r>
            <a:r>
              <a:rPr lang="fi-FI" dirty="0" smtClean="0"/>
              <a:t> </a:t>
            </a:r>
            <a:r>
              <a:rPr lang="fi-FI" dirty="0" err="1" smtClean="0"/>
              <a:t>materials</a:t>
            </a:r>
            <a:endParaRPr lang="fi-FI" dirty="0"/>
          </a:p>
        </p:txBody>
      </p:sp>
    </p:spTree>
    <p:extLst>
      <p:ext uri="{BB962C8B-B14F-4D97-AF65-F5344CB8AC3E}">
        <p14:creationId xmlns:p14="http://schemas.microsoft.com/office/powerpoint/2010/main" val="265832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788" y="0"/>
            <a:ext cx="11246224" cy="1325563"/>
          </a:xfrm>
        </p:spPr>
        <p:txBody>
          <a:bodyPr>
            <a:normAutofit/>
          </a:bodyPr>
          <a:lstStyle/>
          <a:p>
            <a:r>
              <a:rPr lang="fi-FI" sz="3600" dirty="0" err="1" smtClean="0"/>
              <a:t>Cradle</a:t>
            </a:r>
            <a:r>
              <a:rPr lang="fi-FI" sz="3600" dirty="0" smtClean="0"/>
              <a:t> to </a:t>
            </a:r>
            <a:r>
              <a:rPr lang="fi-FI" sz="3600" dirty="0" err="1" smtClean="0"/>
              <a:t>Cradle</a:t>
            </a:r>
            <a:r>
              <a:rPr lang="fi-FI" sz="3600" dirty="0" smtClean="0"/>
              <a:t> </a:t>
            </a:r>
            <a:r>
              <a:rPr lang="fi-FI" sz="3600" dirty="0" err="1"/>
              <a:t>c</a:t>
            </a:r>
            <a:r>
              <a:rPr lang="fi-FI" sz="3600" dirty="0" err="1" smtClean="0"/>
              <a:t>ertified</a:t>
            </a:r>
            <a:r>
              <a:rPr lang="fi-FI" sz="3600" dirty="0" smtClean="0"/>
              <a:t> </a:t>
            </a:r>
            <a:r>
              <a:rPr lang="fi-FI" sz="3600" dirty="0" err="1" smtClean="0"/>
              <a:t>product</a:t>
            </a:r>
            <a:r>
              <a:rPr lang="fi-FI" sz="3600" dirty="0" smtClean="0"/>
              <a:t> </a:t>
            </a:r>
            <a:r>
              <a:rPr lang="fi-FI" sz="3600" dirty="0" err="1" smtClean="0"/>
              <a:t>standard</a:t>
            </a:r>
            <a:endParaRPr lang="fi-FI" sz="3600" dirty="0"/>
          </a:p>
        </p:txBody>
      </p:sp>
      <p:sp>
        <p:nvSpPr>
          <p:cNvPr id="3" name="Content Placeholder 2"/>
          <p:cNvSpPr>
            <a:spLocks noGrp="1"/>
          </p:cNvSpPr>
          <p:nvPr>
            <p:ph idx="1"/>
          </p:nvPr>
        </p:nvSpPr>
        <p:spPr>
          <a:xfrm>
            <a:off x="945776" y="1126379"/>
            <a:ext cx="10726271" cy="4987551"/>
          </a:xfrm>
        </p:spPr>
        <p:txBody>
          <a:bodyPr>
            <a:normAutofit fontScale="32500" lnSpcReduction="20000"/>
          </a:bodyPr>
          <a:lstStyle/>
          <a:p>
            <a:endParaRPr lang="en-US" dirty="0" smtClean="0"/>
          </a:p>
          <a:p>
            <a:r>
              <a:rPr lang="en-US" sz="5500" dirty="0"/>
              <a:t>Cradle to Cradle Certified Product Standard is </a:t>
            </a:r>
            <a:r>
              <a:rPr lang="en-US" sz="5500" b="1" dirty="0"/>
              <a:t>rooted in the Cradle to Cradle® design principles</a:t>
            </a:r>
            <a:r>
              <a:rPr lang="en-US" sz="5500" dirty="0"/>
              <a:t> established by William McDonough and Dr. Michael </a:t>
            </a:r>
            <a:r>
              <a:rPr lang="en-US" sz="5500" dirty="0" err="1" smtClean="0"/>
              <a:t>Braungart</a:t>
            </a:r>
            <a:endParaRPr lang="en-US" sz="5500" dirty="0" smtClean="0"/>
          </a:p>
          <a:p>
            <a:r>
              <a:rPr lang="en-US" sz="5500" b="1" dirty="0" smtClean="0"/>
              <a:t>Standard </a:t>
            </a:r>
            <a:r>
              <a:rPr lang="en-US" sz="5500" b="1" dirty="0"/>
              <a:t>requirements </a:t>
            </a:r>
            <a:r>
              <a:rPr lang="en-US" sz="5500" dirty="0"/>
              <a:t>are developed through a stakeholder engagement process with input from technical experts, market leaders and the public. </a:t>
            </a:r>
            <a:r>
              <a:rPr lang="en-US" sz="5500" b="1" dirty="0"/>
              <a:t>Version 4 </a:t>
            </a:r>
            <a:r>
              <a:rPr lang="en-US" sz="5500" dirty="0"/>
              <a:t>of the Cradle to Cradle Certified Product Standard is currently in development and is anticipated to be completed at the end of 2020 or early 2021</a:t>
            </a:r>
          </a:p>
          <a:p>
            <a:r>
              <a:rPr lang="en-US" sz="5500" dirty="0" smtClean="0"/>
              <a:t>Cradle </a:t>
            </a:r>
            <a:r>
              <a:rPr lang="en-US" sz="5500" dirty="0"/>
              <a:t>to Cradle Certified™ </a:t>
            </a:r>
            <a:r>
              <a:rPr lang="en-US" sz="5500" dirty="0" smtClean="0"/>
              <a:t>Product Standard is </a:t>
            </a:r>
            <a:r>
              <a:rPr lang="en-US" sz="5500" dirty="0"/>
              <a:t>a </a:t>
            </a:r>
            <a:r>
              <a:rPr lang="en-US" sz="5500" b="1" dirty="0"/>
              <a:t>globally recognized </a:t>
            </a:r>
            <a:r>
              <a:rPr lang="en-US" sz="5500" dirty="0"/>
              <a:t>measure of safer, more sustainable products made for the circular </a:t>
            </a:r>
            <a:r>
              <a:rPr lang="en-US" sz="5500" dirty="0" smtClean="0"/>
              <a:t>economy, a </a:t>
            </a:r>
            <a:r>
              <a:rPr lang="en-US" sz="5500" dirty="0"/>
              <a:t>transformative pathway for designing and making products with a positive impact on people and </a:t>
            </a:r>
            <a:r>
              <a:rPr lang="en-US" sz="5500" dirty="0" smtClean="0"/>
              <a:t>planet</a:t>
            </a:r>
          </a:p>
          <a:p>
            <a:r>
              <a:rPr lang="en-US" sz="5500" b="1" dirty="0" smtClean="0"/>
              <a:t>Examples</a:t>
            </a:r>
            <a:r>
              <a:rPr lang="en-US" sz="5500" dirty="0" smtClean="0"/>
              <a:t> </a:t>
            </a:r>
            <a:r>
              <a:rPr lang="en-US" sz="5500" dirty="0"/>
              <a:t>of Cradle to Cradle </a:t>
            </a:r>
            <a:r>
              <a:rPr lang="en-US" sz="5500" dirty="0" smtClean="0"/>
              <a:t>Certified products: fragrances to flooring</a:t>
            </a:r>
            <a:r>
              <a:rPr lang="en-US" sz="5500" dirty="0"/>
              <a:t>, </a:t>
            </a:r>
            <a:r>
              <a:rPr lang="en-US" sz="5500" dirty="0" smtClean="0"/>
              <a:t>t-shirts, jeans, water </a:t>
            </a:r>
            <a:r>
              <a:rPr lang="en-US" sz="5500" dirty="0"/>
              <a:t>bottles and window </a:t>
            </a:r>
            <a:r>
              <a:rPr lang="en-US" sz="5500" dirty="0" smtClean="0"/>
              <a:t>treatments</a:t>
            </a:r>
            <a:endParaRPr lang="en-US" sz="5500" dirty="0"/>
          </a:p>
          <a:p>
            <a:r>
              <a:rPr lang="en-US" sz="5500" dirty="0" smtClean="0"/>
              <a:t>To </a:t>
            </a:r>
            <a:r>
              <a:rPr lang="en-US" sz="5500" dirty="0"/>
              <a:t>receive certification, products are assessed for environmental and social performance across </a:t>
            </a:r>
            <a:r>
              <a:rPr lang="en-US" sz="5500" b="1" dirty="0"/>
              <a:t>five critical sustainability categories:</a:t>
            </a:r>
            <a:r>
              <a:rPr lang="en-US" sz="5500" dirty="0"/>
              <a:t> material health, material reuse, renewable energy and carbon management, water stewardship, and social fairness. </a:t>
            </a:r>
            <a:endParaRPr lang="en-US" sz="5500" dirty="0" smtClean="0"/>
          </a:p>
          <a:p>
            <a:r>
              <a:rPr lang="en-US" sz="5500" dirty="0" smtClean="0"/>
              <a:t>A </a:t>
            </a:r>
            <a:r>
              <a:rPr lang="en-US" sz="5500" dirty="0"/>
              <a:t>product is assigned an </a:t>
            </a:r>
            <a:r>
              <a:rPr lang="en-US" sz="5500" b="1" dirty="0"/>
              <a:t>achievement level </a:t>
            </a:r>
            <a:r>
              <a:rPr lang="en-US" sz="5500" dirty="0"/>
              <a:t>(Basic, Bronze, Silver, Gold, Platinum) for each category. A product’s lowest category achievement also represents its overall certification level. </a:t>
            </a:r>
            <a:endParaRPr lang="en-US" sz="5500" dirty="0" smtClean="0"/>
          </a:p>
          <a:p>
            <a:r>
              <a:rPr lang="en-US" sz="5500" dirty="0" smtClean="0"/>
              <a:t>The </a:t>
            </a:r>
            <a:r>
              <a:rPr lang="en-US" sz="5500" dirty="0"/>
              <a:t>standard encourages </a:t>
            </a:r>
            <a:r>
              <a:rPr lang="en-US" sz="5500" b="1" dirty="0"/>
              <a:t>continuous improvement </a:t>
            </a:r>
            <a:r>
              <a:rPr lang="en-US" sz="5500" dirty="0"/>
              <a:t>over time by awarding certification on the basis of ascending levels of achievement and requiring certification renewal every two </a:t>
            </a:r>
            <a:r>
              <a:rPr lang="en-US" sz="5500" dirty="0" smtClean="0"/>
              <a:t>years</a:t>
            </a:r>
            <a:endParaRPr lang="en-US" sz="5500" dirty="0"/>
          </a:p>
        </p:txBody>
      </p:sp>
      <p:sp>
        <p:nvSpPr>
          <p:cNvPr id="4" name="TextBox 3"/>
          <p:cNvSpPr txBox="1"/>
          <p:nvPr/>
        </p:nvSpPr>
        <p:spPr>
          <a:xfrm>
            <a:off x="4661647" y="6194612"/>
            <a:ext cx="5504520" cy="338554"/>
          </a:xfrm>
          <a:prstGeom prst="rect">
            <a:avLst/>
          </a:prstGeom>
          <a:noFill/>
        </p:spPr>
        <p:txBody>
          <a:bodyPr wrap="none" rtlCol="0">
            <a:spAutoFit/>
          </a:bodyPr>
          <a:lstStyle/>
          <a:p>
            <a:r>
              <a:rPr lang="fi-FI" sz="1600" dirty="0">
                <a:latin typeface="+mj-lt"/>
              </a:rPr>
              <a:t>https://www.c2ccertified.org/get-certified/product-certification</a:t>
            </a:r>
          </a:p>
        </p:txBody>
      </p:sp>
    </p:spTree>
    <p:extLst>
      <p:ext uri="{BB962C8B-B14F-4D97-AF65-F5344CB8AC3E}">
        <p14:creationId xmlns:p14="http://schemas.microsoft.com/office/powerpoint/2010/main" val="1644958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360" y="223185"/>
            <a:ext cx="10998200" cy="1148415"/>
          </a:xfrm>
        </p:spPr>
        <p:txBody>
          <a:bodyPr>
            <a:normAutofit fontScale="90000"/>
          </a:bodyPr>
          <a:lstStyle/>
          <a:p>
            <a:r>
              <a:rPr lang="en-US" sz="4000" dirty="0"/>
              <a:t>Cradle to Cradle Certified™ Assessment Categories</a:t>
            </a:r>
            <a:r>
              <a:rPr lang="en-US" dirty="0"/>
              <a:t/>
            </a:r>
            <a:br>
              <a:rPr lang="en-US" dirty="0"/>
            </a:br>
            <a:endParaRPr lang="fi-FI" dirty="0"/>
          </a:p>
        </p:txBody>
      </p:sp>
      <p:sp>
        <p:nvSpPr>
          <p:cNvPr id="3" name="Content Placeholder 2"/>
          <p:cNvSpPr>
            <a:spLocks noGrp="1"/>
          </p:cNvSpPr>
          <p:nvPr>
            <p:ph idx="1"/>
          </p:nvPr>
        </p:nvSpPr>
        <p:spPr>
          <a:xfrm>
            <a:off x="1272540" y="934720"/>
            <a:ext cx="10574020" cy="4886960"/>
          </a:xfrm>
        </p:spPr>
        <p:txBody>
          <a:bodyPr>
            <a:noAutofit/>
          </a:bodyPr>
          <a:lstStyle/>
          <a:p>
            <a:r>
              <a:rPr lang="en-US" sz="1800" dirty="0" smtClean="0"/>
              <a:t>Each Cradle to Cradle Certified - certification </a:t>
            </a:r>
            <a:r>
              <a:rPr lang="en-US" sz="1800" dirty="0"/>
              <a:t>level </a:t>
            </a:r>
            <a:r>
              <a:rPr lang="en-US" sz="1800" dirty="0" smtClean="0"/>
              <a:t>represents </a:t>
            </a:r>
            <a:r>
              <a:rPr lang="en-US" sz="1800" dirty="0"/>
              <a:t>achievement across  </a:t>
            </a:r>
            <a:r>
              <a:rPr lang="en-US" sz="1800" dirty="0" smtClean="0"/>
              <a:t>                                          </a:t>
            </a:r>
            <a:r>
              <a:rPr lang="en-US" sz="1800" b="1" dirty="0" smtClean="0"/>
              <a:t>five </a:t>
            </a:r>
            <a:r>
              <a:rPr lang="en-US" sz="1800" b="1" dirty="0"/>
              <a:t>critical performance </a:t>
            </a:r>
            <a:r>
              <a:rPr lang="en-US" sz="1800" b="1" dirty="0" smtClean="0"/>
              <a:t>categories</a:t>
            </a:r>
            <a:r>
              <a:rPr lang="en-US" sz="1800" dirty="0" smtClean="0"/>
              <a:t>:</a:t>
            </a:r>
          </a:p>
          <a:p>
            <a:r>
              <a:rPr lang="en-US" sz="1800" b="1" dirty="0" smtClean="0"/>
              <a:t>The </a:t>
            </a:r>
            <a:r>
              <a:rPr lang="en-US" sz="1800" b="1" dirty="0"/>
              <a:t>material </a:t>
            </a:r>
            <a:r>
              <a:rPr lang="en-US" sz="1800" b="1" dirty="0" smtClean="0"/>
              <a:t>Health </a:t>
            </a:r>
            <a:r>
              <a:rPr lang="en-US" sz="1800" dirty="0"/>
              <a:t>category helps to ensure products are made using chemicals that are as safe as possible for humans and the environment by leading designers and product developers through a process of inventorying, assessing and optimizing material chemistries. As a step towards full certification, manufacturers may also earn a separate Material Health Certificate for products that meet Cradle to Cradle Certified™ material health requirements.</a:t>
            </a:r>
          </a:p>
          <a:p>
            <a:r>
              <a:rPr lang="en-US" sz="1800" b="1" dirty="0"/>
              <a:t>Material </a:t>
            </a:r>
            <a:r>
              <a:rPr lang="en-US" sz="1800" b="1" dirty="0" smtClean="0"/>
              <a:t>Reutilization</a:t>
            </a:r>
            <a:r>
              <a:rPr lang="en-US" sz="1800" dirty="0" smtClean="0"/>
              <a:t> category </a:t>
            </a:r>
            <a:r>
              <a:rPr lang="en-US" sz="1800" dirty="0"/>
              <a:t>aims to eliminate </a:t>
            </a:r>
            <a:r>
              <a:rPr lang="en-US" sz="1800" dirty="0" smtClean="0"/>
              <a:t>waste </a:t>
            </a:r>
            <a:r>
              <a:rPr lang="en-US" sz="1800" dirty="0"/>
              <a:t>by helping to ensure products remain in perpetual cycles of use and reuse from one product use cycle to the next.</a:t>
            </a:r>
          </a:p>
          <a:p>
            <a:r>
              <a:rPr lang="en-US" sz="1800" b="1" dirty="0"/>
              <a:t>Renewable Energy &amp; Carbon </a:t>
            </a:r>
            <a:r>
              <a:rPr lang="en-US" sz="1800" b="1" dirty="0" smtClean="0"/>
              <a:t>Management</a:t>
            </a:r>
            <a:r>
              <a:rPr lang="en-US" sz="1800" dirty="0" smtClean="0"/>
              <a:t> category </a:t>
            </a:r>
            <a:r>
              <a:rPr lang="en-US" sz="1800" dirty="0"/>
              <a:t>helps to ensure products are manufactured using renewable energy so that the impact of climate changing greenhouse gases due to the manufacturing of the product is reduced or eliminated.</a:t>
            </a:r>
          </a:p>
          <a:p>
            <a:r>
              <a:rPr lang="en-US" sz="1800" b="1" dirty="0"/>
              <a:t>Water </a:t>
            </a:r>
            <a:r>
              <a:rPr lang="en-US" sz="1800" b="1" dirty="0" smtClean="0"/>
              <a:t>Stewardship</a:t>
            </a:r>
            <a:r>
              <a:rPr lang="en-US" sz="1800" dirty="0" smtClean="0"/>
              <a:t> category </a:t>
            </a:r>
            <a:r>
              <a:rPr lang="en-US" sz="1800" dirty="0"/>
              <a:t>helps ensure water is recognized as a valuable resource, watersheds are protected, and clean water is available to people and all other organisms.</a:t>
            </a:r>
          </a:p>
          <a:p>
            <a:r>
              <a:rPr lang="en-US" sz="1800" b="1" dirty="0"/>
              <a:t>Social </a:t>
            </a:r>
            <a:r>
              <a:rPr lang="en-US" sz="1800" b="1" dirty="0" smtClean="0"/>
              <a:t>Fairness</a:t>
            </a:r>
            <a:r>
              <a:rPr lang="en-US" sz="1800" dirty="0" smtClean="0"/>
              <a:t> category aims to </a:t>
            </a:r>
            <a:r>
              <a:rPr lang="en-US" sz="1800" dirty="0"/>
              <a:t>design business operations that honor all people and natural systems affected by the manufacture of a product.</a:t>
            </a:r>
            <a:endParaRPr lang="fi-FI" sz="1800" dirty="0"/>
          </a:p>
        </p:txBody>
      </p:sp>
      <p:sp>
        <p:nvSpPr>
          <p:cNvPr id="6" name="TextBox 5"/>
          <p:cNvSpPr txBox="1"/>
          <p:nvPr/>
        </p:nvSpPr>
        <p:spPr>
          <a:xfrm flipH="1">
            <a:off x="3322320" y="6194661"/>
            <a:ext cx="6827520" cy="338554"/>
          </a:xfrm>
          <a:prstGeom prst="rect">
            <a:avLst/>
          </a:prstGeom>
          <a:noFill/>
        </p:spPr>
        <p:txBody>
          <a:bodyPr wrap="square" rtlCol="0">
            <a:spAutoFit/>
          </a:bodyPr>
          <a:lstStyle/>
          <a:p>
            <a:r>
              <a:rPr lang="fi-FI" sz="1600" dirty="0">
                <a:latin typeface="+mj-lt"/>
              </a:rPr>
              <a:t>https://www.c2ccertified.org/get-certified/product-certification</a:t>
            </a:r>
          </a:p>
        </p:txBody>
      </p:sp>
    </p:spTree>
    <p:extLst>
      <p:ext uri="{BB962C8B-B14F-4D97-AF65-F5344CB8AC3E}">
        <p14:creationId xmlns:p14="http://schemas.microsoft.com/office/powerpoint/2010/main" val="2959443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0" y="141605"/>
            <a:ext cx="10515600" cy="1325563"/>
          </a:xfrm>
        </p:spPr>
        <p:txBody>
          <a:bodyPr>
            <a:normAutofit/>
          </a:bodyPr>
          <a:lstStyle/>
          <a:p>
            <a:r>
              <a:rPr lang="fi-FI" sz="3600" dirty="0" err="1" smtClean="0"/>
              <a:t>Cradle</a:t>
            </a:r>
            <a:r>
              <a:rPr lang="fi-FI" sz="3600" dirty="0" smtClean="0"/>
              <a:t> to </a:t>
            </a:r>
            <a:r>
              <a:rPr lang="fi-FI" sz="3600" dirty="0" err="1" smtClean="0"/>
              <a:t>Cradle</a:t>
            </a:r>
            <a:r>
              <a:rPr lang="fi-FI" sz="3600" dirty="0" smtClean="0"/>
              <a:t> </a:t>
            </a:r>
            <a:r>
              <a:rPr lang="fi-FI" sz="3600" dirty="0" err="1" smtClean="0"/>
              <a:t>certification</a:t>
            </a:r>
            <a:r>
              <a:rPr lang="fi-FI" sz="3600" dirty="0" smtClean="0"/>
              <a:t> </a:t>
            </a:r>
            <a:r>
              <a:rPr lang="fi-FI" sz="3600" dirty="0" err="1" smtClean="0"/>
              <a:t>process</a:t>
            </a:r>
            <a:r>
              <a:rPr lang="fi-FI" sz="3600" dirty="0" smtClean="0"/>
              <a:t> </a:t>
            </a:r>
            <a:br>
              <a:rPr lang="fi-FI" sz="3600" dirty="0" smtClean="0"/>
            </a:br>
            <a:r>
              <a:rPr lang="fi-FI" sz="3600" dirty="0" smtClean="0"/>
              <a:t>and </a:t>
            </a:r>
            <a:r>
              <a:rPr lang="fi-FI" sz="3600" dirty="0" err="1" smtClean="0"/>
              <a:t>examples</a:t>
            </a:r>
            <a:r>
              <a:rPr lang="fi-FI" sz="3600" dirty="0" smtClean="0"/>
              <a:t> of c2c </a:t>
            </a:r>
            <a:r>
              <a:rPr lang="fi-FI" sz="3600" dirty="0" err="1" smtClean="0"/>
              <a:t>certificates</a:t>
            </a:r>
            <a:endParaRPr lang="fi-FI" sz="3600" dirty="0"/>
          </a:p>
        </p:txBody>
      </p:sp>
      <p:sp>
        <p:nvSpPr>
          <p:cNvPr id="3" name="Content Placeholder 2"/>
          <p:cNvSpPr>
            <a:spLocks noGrp="1"/>
          </p:cNvSpPr>
          <p:nvPr>
            <p:ph idx="1"/>
          </p:nvPr>
        </p:nvSpPr>
        <p:spPr>
          <a:xfrm>
            <a:off x="1153758" y="1467168"/>
            <a:ext cx="10515600" cy="4161289"/>
          </a:xfrm>
        </p:spPr>
        <p:txBody>
          <a:bodyPr>
            <a:normAutofit lnSpcReduction="10000"/>
          </a:bodyPr>
          <a:lstStyle/>
          <a:p>
            <a:r>
              <a:rPr lang="fi-FI" sz="2400" dirty="0" err="1" smtClean="0"/>
              <a:t>Certification</a:t>
            </a:r>
            <a:r>
              <a:rPr lang="fi-FI" sz="2400" dirty="0" smtClean="0"/>
              <a:t> </a:t>
            </a:r>
            <a:r>
              <a:rPr lang="fi-FI" sz="2400" dirty="0" err="1" smtClean="0"/>
              <a:t>process</a:t>
            </a:r>
            <a:endParaRPr lang="fi-FI" sz="2400" dirty="0" smtClean="0"/>
          </a:p>
          <a:p>
            <a:r>
              <a:rPr lang="fi-FI" sz="1800" dirty="0" smtClean="0">
                <a:solidFill>
                  <a:srgbClr val="0070C0"/>
                </a:solidFill>
              </a:rPr>
              <a:t>https</a:t>
            </a:r>
            <a:r>
              <a:rPr lang="fi-FI" sz="1800" dirty="0">
                <a:solidFill>
                  <a:srgbClr val="0070C0"/>
                </a:solidFill>
              </a:rPr>
              <a:t>://</a:t>
            </a:r>
            <a:r>
              <a:rPr lang="fi-FI" sz="1800" dirty="0" smtClean="0">
                <a:solidFill>
                  <a:srgbClr val="0070C0"/>
                </a:solidFill>
              </a:rPr>
              <a:t>www.c2ccertified.org/get-certified/product-certification-process</a:t>
            </a:r>
          </a:p>
          <a:p>
            <a:endParaRPr lang="fi-FI" dirty="0"/>
          </a:p>
          <a:p>
            <a:r>
              <a:rPr lang="fi-FI" sz="2400" dirty="0" smtClean="0"/>
              <a:t>Case of </a:t>
            </a:r>
            <a:r>
              <a:rPr lang="fi-FI" sz="2400" dirty="0" err="1" smtClean="0"/>
              <a:t>certification</a:t>
            </a:r>
            <a:r>
              <a:rPr lang="fi-FI" sz="2400" dirty="0" smtClean="0"/>
              <a:t>. </a:t>
            </a:r>
            <a:r>
              <a:rPr lang="fi-FI" sz="2400" dirty="0" err="1" smtClean="0"/>
              <a:t>Setting</a:t>
            </a:r>
            <a:r>
              <a:rPr lang="fi-FI" sz="2400" dirty="0" smtClean="0"/>
              <a:t> a </a:t>
            </a:r>
            <a:r>
              <a:rPr lang="fi-FI" sz="2400" dirty="0" err="1" smtClean="0"/>
              <a:t>standards</a:t>
            </a:r>
            <a:r>
              <a:rPr lang="fi-FI" sz="2400" dirty="0" smtClean="0"/>
              <a:t> for </a:t>
            </a:r>
            <a:r>
              <a:rPr lang="fi-FI" sz="2400" dirty="0" err="1" smtClean="0"/>
              <a:t>water-smart</a:t>
            </a:r>
            <a:r>
              <a:rPr lang="fi-FI" sz="2400" dirty="0" smtClean="0"/>
              <a:t> </a:t>
            </a:r>
            <a:r>
              <a:rPr lang="fi-FI" sz="2400" dirty="0" err="1" smtClean="0"/>
              <a:t>denim</a:t>
            </a:r>
            <a:r>
              <a:rPr lang="fi-FI" sz="2400" dirty="0" smtClean="0"/>
              <a:t> Z Star RAW </a:t>
            </a:r>
            <a:r>
              <a:rPr lang="fi-FI" sz="2400" dirty="0" err="1" smtClean="0"/>
              <a:t>jeans</a:t>
            </a:r>
            <a:endParaRPr lang="fi-FI" sz="2400" dirty="0" smtClean="0"/>
          </a:p>
          <a:p>
            <a:r>
              <a:rPr lang="fi-FI" sz="1800" dirty="0">
                <a:solidFill>
                  <a:srgbClr val="0070C0"/>
                </a:solidFill>
              </a:rPr>
              <a:t>https://</a:t>
            </a:r>
            <a:r>
              <a:rPr lang="fi-FI" sz="1800" dirty="0" smtClean="0">
                <a:solidFill>
                  <a:srgbClr val="0070C0"/>
                </a:solidFill>
              </a:rPr>
              <a:t>s3.amazonaws.com/c2c-website/resources/C2C_Gstar_RAW_Case_Study_2020.pdf</a:t>
            </a:r>
          </a:p>
          <a:p>
            <a:endParaRPr lang="fi-FI" sz="1800" dirty="0" smtClean="0"/>
          </a:p>
          <a:p>
            <a:endParaRPr lang="fi-FI" sz="1800" dirty="0"/>
          </a:p>
          <a:p>
            <a:r>
              <a:rPr lang="fi-FI" sz="2400" dirty="0" err="1" smtClean="0"/>
              <a:t>Certification</a:t>
            </a:r>
            <a:r>
              <a:rPr lang="fi-FI" sz="2400" dirty="0" smtClean="0"/>
              <a:t> at </a:t>
            </a:r>
            <a:r>
              <a:rPr lang="fi-FI" sz="2400" dirty="0" err="1" smtClean="0"/>
              <a:t>Tarkett</a:t>
            </a:r>
            <a:endParaRPr lang="fi-FI" sz="2400" dirty="0" smtClean="0"/>
          </a:p>
          <a:p>
            <a:r>
              <a:rPr lang="fi-FI" sz="2000" dirty="0" err="1" smtClean="0"/>
              <a:t>Material</a:t>
            </a:r>
            <a:r>
              <a:rPr lang="fi-FI" sz="2000" dirty="0" smtClean="0"/>
              <a:t> </a:t>
            </a:r>
            <a:r>
              <a:rPr lang="fi-FI" sz="2000" dirty="0" err="1" smtClean="0"/>
              <a:t>assessment</a:t>
            </a:r>
            <a:r>
              <a:rPr lang="fi-FI" sz="2000" dirty="0" smtClean="0"/>
              <a:t> : </a:t>
            </a:r>
            <a:r>
              <a:rPr lang="fi-FI" sz="2000" dirty="0" err="1" smtClean="0"/>
              <a:t>material</a:t>
            </a:r>
            <a:r>
              <a:rPr lang="fi-FI" sz="2000" dirty="0" smtClean="0"/>
              <a:t> </a:t>
            </a:r>
            <a:r>
              <a:rPr lang="fi-FI" sz="2000" dirty="0" err="1" smtClean="0"/>
              <a:t>health</a:t>
            </a:r>
            <a:r>
              <a:rPr lang="fi-FI" sz="2000" dirty="0" smtClean="0"/>
              <a:t>, </a:t>
            </a:r>
            <a:r>
              <a:rPr lang="fi-FI" sz="2000" dirty="0" err="1" smtClean="0"/>
              <a:t>product</a:t>
            </a:r>
            <a:r>
              <a:rPr lang="fi-FI" sz="2000" dirty="0" smtClean="0"/>
              <a:t> </a:t>
            </a:r>
            <a:r>
              <a:rPr lang="fi-FI" sz="2000" dirty="0" err="1" smtClean="0"/>
              <a:t>circularity</a:t>
            </a:r>
            <a:r>
              <a:rPr lang="fi-FI" sz="2000" dirty="0" smtClean="0"/>
              <a:t>, </a:t>
            </a:r>
            <a:r>
              <a:rPr lang="fi-FI" sz="2000" dirty="0" err="1" smtClean="0"/>
              <a:t>renewable</a:t>
            </a:r>
            <a:r>
              <a:rPr lang="fi-FI" sz="2000" dirty="0" smtClean="0"/>
              <a:t> </a:t>
            </a:r>
            <a:r>
              <a:rPr lang="fi-FI" sz="2000" dirty="0" err="1" smtClean="0"/>
              <a:t>energy</a:t>
            </a:r>
            <a:r>
              <a:rPr lang="fi-FI" sz="2000" dirty="0" smtClean="0"/>
              <a:t> and </a:t>
            </a:r>
            <a:r>
              <a:rPr lang="fi-FI" sz="2000" dirty="0" err="1" smtClean="0"/>
              <a:t>climate</a:t>
            </a:r>
            <a:r>
              <a:rPr lang="fi-FI" sz="2000" dirty="0" smtClean="0"/>
              <a:t> </a:t>
            </a:r>
            <a:r>
              <a:rPr lang="fi-FI" sz="2000" dirty="0" err="1" smtClean="0"/>
              <a:t>requirements</a:t>
            </a:r>
            <a:r>
              <a:rPr lang="fi-FI" sz="2000" dirty="0" smtClean="0"/>
              <a:t>, </a:t>
            </a:r>
            <a:r>
              <a:rPr lang="fi-FI" sz="2000" dirty="0" err="1" smtClean="0"/>
              <a:t>water</a:t>
            </a:r>
            <a:r>
              <a:rPr lang="fi-FI" sz="2000" dirty="0" smtClean="0"/>
              <a:t> </a:t>
            </a:r>
            <a:r>
              <a:rPr lang="fi-FI" sz="2000" dirty="0" err="1" smtClean="0"/>
              <a:t>stewardship</a:t>
            </a:r>
            <a:r>
              <a:rPr lang="fi-FI" sz="2000" dirty="0" smtClean="0"/>
              <a:t>, </a:t>
            </a:r>
            <a:r>
              <a:rPr lang="fi-FI" sz="2000" dirty="0" err="1" smtClean="0"/>
              <a:t>social</a:t>
            </a:r>
            <a:r>
              <a:rPr lang="fi-FI" sz="2000" dirty="0" smtClean="0"/>
              <a:t> </a:t>
            </a:r>
            <a:r>
              <a:rPr lang="fi-FI" sz="2000" dirty="0" err="1" smtClean="0"/>
              <a:t>fairness</a:t>
            </a:r>
            <a:endParaRPr lang="fi-FI" sz="2000" dirty="0" smtClean="0"/>
          </a:p>
          <a:p>
            <a:r>
              <a:rPr lang="fi-FI" sz="1800" dirty="0">
                <a:solidFill>
                  <a:srgbClr val="0070C0"/>
                </a:solidFill>
              </a:rPr>
              <a:t>https://</a:t>
            </a:r>
            <a:r>
              <a:rPr lang="fi-FI" sz="1800" dirty="0" smtClean="0">
                <a:solidFill>
                  <a:srgbClr val="0070C0"/>
                </a:solidFill>
              </a:rPr>
              <a:t>media.tarkett-image.com/docs/BR_INT_CRADLE_TO_CRADLE.pdf</a:t>
            </a:r>
            <a:endParaRPr lang="fi-FI" sz="1800" dirty="0">
              <a:solidFill>
                <a:srgbClr val="0070C0"/>
              </a:solidFill>
            </a:endParaRPr>
          </a:p>
        </p:txBody>
      </p:sp>
    </p:spTree>
    <p:extLst>
      <p:ext uri="{BB962C8B-B14F-4D97-AF65-F5344CB8AC3E}">
        <p14:creationId xmlns:p14="http://schemas.microsoft.com/office/powerpoint/2010/main" val="4122863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030" y="1801178"/>
            <a:ext cx="10515600" cy="2852737"/>
          </a:xfrm>
        </p:spPr>
        <p:txBody>
          <a:bodyPr/>
          <a:lstStyle/>
          <a:p>
            <a:r>
              <a:rPr lang="fi-FI" dirty="0" smtClean="0"/>
              <a:t>Legal </a:t>
            </a:r>
            <a:r>
              <a:rPr lang="fi-FI" dirty="0" err="1" smtClean="0"/>
              <a:t>issues</a:t>
            </a:r>
            <a:r>
              <a:rPr lang="fi-FI" dirty="0" smtClean="0"/>
              <a:t> </a:t>
            </a:r>
            <a:r>
              <a:rPr lang="fi-FI" dirty="0" err="1" smtClean="0"/>
              <a:t>related</a:t>
            </a:r>
            <a:r>
              <a:rPr lang="fi-FI" dirty="0" smtClean="0"/>
              <a:t> to </a:t>
            </a:r>
            <a:r>
              <a:rPr lang="fi-FI" dirty="0" err="1" smtClean="0"/>
              <a:t>materials</a:t>
            </a:r>
            <a:r>
              <a:rPr lang="fi-FI" dirty="0" smtClean="0"/>
              <a:t> and </a:t>
            </a:r>
            <a:r>
              <a:rPr lang="fi-FI" dirty="0" err="1" smtClean="0"/>
              <a:t>waste</a:t>
            </a:r>
            <a:endParaRPr lang="fi-FI" dirty="0"/>
          </a:p>
        </p:txBody>
      </p:sp>
    </p:spTree>
    <p:extLst>
      <p:ext uri="{BB962C8B-B14F-4D97-AF65-F5344CB8AC3E}">
        <p14:creationId xmlns:p14="http://schemas.microsoft.com/office/powerpoint/2010/main" val="3302196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586" y="141615"/>
            <a:ext cx="10515600" cy="1325563"/>
          </a:xfrm>
        </p:spPr>
        <p:txBody>
          <a:bodyPr>
            <a:normAutofit/>
          </a:bodyPr>
          <a:lstStyle/>
          <a:p>
            <a:r>
              <a:rPr lang="fi-FI" sz="3600" dirty="0" smtClean="0"/>
              <a:t>EU Waste Framework Directive</a:t>
            </a:r>
            <a:endParaRPr lang="fi-FI" sz="3600" dirty="0"/>
          </a:p>
        </p:txBody>
      </p:sp>
      <p:sp>
        <p:nvSpPr>
          <p:cNvPr id="3" name="Content Placeholder 2"/>
          <p:cNvSpPr>
            <a:spLocks noGrp="1"/>
          </p:cNvSpPr>
          <p:nvPr>
            <p:ph idx="1"/>
          </p:nvPr>
        </p:nvSpPr>
        <p:spPr>
          <a:xfrm>
            <a:off x="838200" y="1690688"/>
            <a:ext cx="10515600" cy="4161289"/>
          </a:xfrm>
        </p:spPr>
        <p:txBody>
          <a:bodyPr>
            <a:normAutofit/>
          </a:bodyPr>
          <a:lstStyle/>
          <a:p>
            <a:r>
              <a:rPr lang="en-US" sz="2400" b="1" dirty="0"/>
              <a:t>Directive 2008/98/EC </a:t>
            </a:r>
            <a:r>
              <a:rPr lang="en-US" sz="2400" dirty="0"/>
              <a:t>sets the basic concepts and definitions related to waste </a:t>
            </a:r>
            <a:r>
              <a:rPr lang="en-US" sz="2400" dirty="0" err="1"/>
              <a:t>managament</a:t>
            </a:r>
            <a:r>
              <a:rPr lang="en-US" sz="2400" dirty="0"/>
              <a:t>, such as definitions of </a:t>
            </a:r>
            <a:r>
              <a:rPr lang="en-US" sz="2400" b="1" dirty="0"/>
              <a:t>waste, recycling, recovery</a:t>
            </a:r>
            <a:r>
              <a:rPr lang="en-US" sz="2400" dirty="0"/>
              <a:t>. It explains when waste ceases to be waste and becomes a secondary raw material (so called end-of-waste criteria), and how to distinguish </a:t>
            </a:r>
            <a:r>
              <a:rPr lang="en-US" sz="2400" dirty="0" smtClean="0"/>
              <a:t>between </a:t>
            </a:r>
            <a:r>
              <a:rPr lang="en-US" sz="2400" b="1" dirty="0" smtClean="0"/>
              <a:t>waste and by-products</a:t>
            </a:r>
            <a:r>
              <a:rPr lang="en-US" sz="2400" dirty="0" smtClean="0"/>
              <a:t>. </a:t>
            </a:r>
          </a:p>
          <a:p>
            <a:endParaRPr lang="en-US" sz="2400" dirty="0" smtClean="0"/>
          </a:p>
          <a:p>
            <a:r>
              <a:rPr lang="en-US" sz="2400" dirty="0" smtClean="0"/>
              <a:t>The </a:t>
            </a:r>
            <a:r>
              <a:rPr lang="en-US" sz="2400" dirty="0"/>
              <a:t>Directive lays down some basic waste management principles: it requires that waste be managed </a:t>
            </a:r>
            <a:r>
              <a:rPr lang="en-US" sz="2400" b="1" dirty="0"/>
              <a:t>without endangering human health and harming the environment</a:t>
            </a:r>
            <a:r>
              <a:rPr lang="en-US" sz="2400" dirty="0"/>
              <a:t>, </a:t>
            </a:r>
            <a:r>
              <a:rPr lang="en-US" sz="2400" dirty="0" smtClean="0"/>
              <a:t>and </a:t>
            </a:r>
            <a:r>
              <a:rPr lang="en-US" sz="2400" dirty="0"/>
              <a:t>in particular without risk to water, air, soil, plants or animals, without causing a </a:t>
            </a:r>
            <a:r>
              <a:rPr lang="en-US" sz="2400" b="1" dirty="0"/>
              <a:t>nuisance through noise or </a:t>
            </a:r>
            <a:r>
              <a:rPr lang="en-US" sz="2400" b="1" dirty="0" err="1"/>
              <a:t>odours</a:t>
            </a:r>
            <a:r>
              <a:rPr lang="en-US" sz="2400" dirty="0"/>
              <a:t>, and without adversely affecting the countryside or places of special interest. </a:t>
            </a:r>
            <a:endParaRPr lang="en-US" sz="2400" dirty="0" smtClean="0"/>
          </a:p>
        </p:txBody>
      </p:sp>
      <p:sp>
        <p:nvSpPr>
          <p:cNvPr id="4" name="Footer Placeholder 3"/>
          <p:cNvSpPr>
            <a:spLocks noGrp="1"/>
          </p:cNvSpPr>
          <p:nvPr>
            <p:ph type="ftr" sz="quarter" idx="11"/>
          </p:nvPr>
        </p:nvSpPr>
        <p:spPr>
          <a:xfrm>
            <a:off x="3358116" y="6298997"/>
            <a:ext cx="6062330" cy="365125"/>
          </a:xfrm>
        </p:spPr>
        <p:txBody>
          <a:bodyPr/>
          <a:lstStyle/>
          <a:p>
            <a:pPr lvl="0"/>
            <a:r>
              <a:rPr lang="fi-FI" sz="1800" dirty="0">
                <a:solidFill>
                  <a:prstClr val="black"/>
                </a:solidFill>
              </a:rPr>
              <a:t>https://ec.europa.eu/environment/waste/framework/</a:t>
            </a:r>
          </a:p>
          <a:p>
            <a:endParaRPr lang="fi-FI" dirty="0"/>
          </a:p>
        </p:txBody>
      </p:sp>
    </p:spTree>
    <p:extLst>
      <p:ext uri="{BB962C8B-B14F-4D97-AF65-F5344CB8AC3E}">
        <p14:creationId xmlns:p14="http://schemas.microsoft.com/office/powerpoint/2010/main" val="30255821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321" y="-121349"/>
            <a:ext cx="10515600" cy="1325563"/>
          </a:xfrm>
        </p:spPr>
        <p:txBody>
          <a:bodyPr>
            <a:normAutofit/>
          </a:bodyPr>
          <a:lstStyle/>
          <a:p>
            <a:r>
              <a:rPr lang="fi-FI" sz="3600" dirty="0" smtClean="0"/>
              <a:t>EU Waste Framework Directive</a:t>
            </a:r>
            <a:endParaRPr lang="fi-FI" sz="3600" dirty="0"/>
          </a:p>
        </p:txBody>
      </p:sp>
      <p:sp>
        <p:nvSpPr>
          <p:cNvPr id="3" name="Content Placeholder 2"/>
          <p:cNvSpPr>
            <a:spLocks noGrp="1"/>
          </p:cNvSpPr>
          <p:nvPr>
            <p:ph idx="1"/>
          </p:nvPr>
        </p:nvSpPr>
        <p:spPr>
          <a:xfrm>
            <a:off x="1008321" y="758604"/>
            <a:ext cx="10515600" cy="4161289"/>
          </a:xfrm>
        </p:spPr>
        <p:txBody>
          <a:bodyPr/>
          <a:lstStyle/>
          <a:p>
            <a:r>
              <a:rPr lang="en-US" sz="2400" dirty="0"/>
              <a:t>Waste legislation and policy of the EU Member States shall apply as a priority order the </a:t>
            </a:r>
            <a:r>
              <a:rPr lang="en-US" sz="2400" b="1" dirty="0"/>
              <a:t>following waste management hierarchy</a:t>
            </a:r>
            <a:r>
              <a:rPr lang="en-US" sz="2400" dirty="0" smtClean="0"/>
              <a:t>.</a:t>
            </a:r>
          </a:p>
          <a:p>
            <a:endParaRPr lang="en-US" sz="2400" dirty="0"/>
          </a:p>
          <a:p>
            <a:r>
              <a:rPr lang="fi-FI" sz="2400" dirty="0" smtClean="0"/>
              <a:t>Product</a:t>
            </a:r>
          </a:p>
          <a:p>
            <a:pPr marL="0" indent="0">
              <a:buNone/>
            </a:pPr>
            <a:r>
              <a:rPr lang="fi-FI" sz="2400" dirty="0" smtClean="0"/>
              <a:t>  (</a:t>
            </a:r>
            <a:r>
              <a:rPr lang="fi-FI" sz="2400" dirty="0" err="1" smtClean="0"/>
              <a:t>non-waste</a:t>
            </a:r>
            <a:r>
              <a:rPr lang="fi-FI" sz="2400" dirty="0" smtClean="0"/>
              <a:t>)</a:t>
            </a:r>
          </a:p>
          <a:p>
            <a:pPr marL="0" indent="0">
              <a:buNone/>
            </a:pPr>
            <a:endParaRPr lang="fi-FI" sz="2400" dirty="0" smtClean="0"/>
          </a:p>
          <a:p>
            <a:r>
              <a:rPr lang="fi-FI" sz="2400" dirty="0" smtClean="0"/>
              <a:t>Waste</a:t>
            </a:r>
            <a:endParaRPr lang="fi-FI" sz="2400" dirty="0"/>
          </a:p>
        </p:txBody>
      </p:sp>
      <p:sp>
        <p:nvSpPr>
          <p:cNvPr id="4" name="Footer Placeholder 3"/>
          <p:cNvSpPr>
            <a:spLocks noGrp="1"/>
          </p:cNvSpPr>
          <p:nvPr>
            <p:ph type="ftr" sz="quarter" idx="11"/>
          </p:nvPr>
        </p:nvSpPr>
        <p:spPr>
          <a:xfrm>
            <a:off x="5432518" y="6425888"/>
            <a:ext cx="5573232" cy="365125"/>
          </a:xfrm>
        </p:spPr>
        <p:txBody>
          <a:bodyPr/>
          <a:lstStyle/>
          <a:p>
            <a:r>
              <a:rPr lang="fi-FI" sz="1800" dirty="0">
                <a:solidFill>
                  <a:schemeClr val="tx1"/>
                </a:solidFill>
              </a:rPr>
              <a:t>https://ec.europa.eu/environment/waste/framework/</a:t>
            </a:r>
            <a:endParaRPr lang="fi-FI" sz="1800" dirty="0">
              <a:solidFill>
                <a:schemeClr val="tx1"/>
              </a:solidFill>
            </a:endParaRPr>
          </a:p>
        </p:txBody>
      </p:sp>
      <p:sp>
        <p:nvSpPr>
          <p:cNvPr id="6" name="Isosceles Triangle 5"/>
          <p:cNvSpPr/>
          <p:nvPr/>
        </p:nvSpPr>
        <p:spPr>
          <a:xfrm rot="10800000">
            <a:off x="3279188" y="1735494"/>
            <a:ext cx="6136897" cy="4661346"/>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TextBox 6"/>
          <p:cNvSpPr txBox="1"/>
          <p:nvPr/>
        </p:nvSpPr>
        <p:spPr>
          <a:xfrm>
            <a:off x="5242018" y="1735493"/>
            <a:ext cx="2264402" cy="4154984"/>
          </a:xfrm>
          <a:prstGeom prst="rect">
            <a:avLst/>
          </a:prstGeom>
          <a:noFill/>
        </p:spPr>
        <p:txBody>
          <a:bodyPr wrap="none" rtlCol="0">
            <a:spAutoFit/>
          </a:bodyPr>
          <a:lstStyle/>
          <a:p>
            <a:pPr algn="ctr"/>
            <a:r>
              <a:rPr lang="fi-FI" sz="2400" b="1" dirty="0" smtClean="0">
                <a:solidFill>
                  <a:schemeClr val="bg1"/>
                </a:solidFill>
              </a:rPr>
              <a:t>Prevention</a:t>
            </a:r>
          </a:p>
          <a:p>
            <a:pPr algn="ctr"/>
            <a:endParaRPr lang="fi-FI" sz="2000" dirty="0" smtClean="0">
              <a:solidFill>
                <a:schemeClr val="bg1"/>
              </a:solidFill>
            </a:endParaRPr>
          </a:p>
          <a:p>
            <a:pPr algn="ctr"/>
            <a:endParaRPr lang="fi-FI" sz="2000" dirty="0">
              <a:solidFill>
                <a:schemeClr val="bg1"/>
              </a:solidFill>
            </a:endParaRPr>
          </a:p>
          <a:p>
            <a:pPr algn="ctr"/>
            <a:r>
              <a:rPr lang="fi-FI" sz="2000" dirty="0" err="1" smtClean="0">
                <a:solidFill>
                  <a:schemeClr val="bg1"/>
                </a:solidFill>
              </a:rPr>
              <a:t>Preparing</a:t>
            </a:r>
            <a:r>
              <a:rPr lang="fi-FI" sz="2000" dirty="0" smtClean="0">
                <a:solidFill>
                  <a:schemeClr val="bg1"/>
                </a:solidFill>
              </a:rPr>
              <a:t> for </a:t>
            </a:r>
            <a:r>
              <a:rPr lang="fi-FI" sz="2000" dirty="0" err="1" smtClean="0">
                <a:solidFill>
                  <a:schemeClr val="bg1"/>
                </a:solidFill>
              </a:rPr>
              <a:t>re-use</a:t>
            </a:r>
            <a:endParaRPr lang="fi-FI" sz="2000" dirty="0" smtClean="0">
              <a:solidFill>
                <a:schemeClr val="bg1"/>
              </a:solidFill>
            </a:endParaRPr>
          </a:p>
          <a:p>
            <a:pPr algn="ctr"/>
            <a:endParaRPr lang="fi-FI" sz="2000" dirty="0" smtClean="0">
              <a:solidFill>
                <a:schemeClr val="bg1"/>
              </a:solidFill>
            </a:endParaRPr>
          </a:p>
          <a:p>
            <a:pPr algn="ctr"/>
            <a:endParaRPr lang="fi-FI" sz="2000" dirty="0">
              <a:solidFill>
                <a:schemeClr val="bg1"/>
              </a:solidFill>
            </a:endParaRPr>
          </a:p>
          <a:p>
            <a:pPr algn="ctr"/>
            <a:r>
              <a:rPr lang="fi-FI" sz="2000" dirty="0" err="1" smtClean="0">
                <a:solidFill>
                  <a:schemeClr val="bg1"/>
                </a:solidFill>
              </a:rPr>
              <a:t>Recycling</a:t>
            </a:r>
            <a:endParaRPr lang="fi-FI" sz="2000" dirty="0" smtClean="0">
              <a:solidFill>
                <a:schemeClr val="bg1"/>
              </a:solidFill>
            </a:endParaRPr>
          </a:p>
          <a:p>
            <a:pPr algn="ctr"/>
            <a:endParaRPr lang="fi-FI" sz="2000" dirty="0" smtClean="0">
              <a:solidFill>
                <a:schemeClr val="bg1"/>
              </a:solidFill>
            </a:endParaRPr>
          </a:p>
          <a:p>
            <a:pPr algn="ctr"/>
            <a:endParaRPr lang="fi-FI" sz="2000" dirty="0">
              <a:solidFill>
                <a:schemeClr val="bg1"/>
              </a:solidFill>
            </a:endParaRPr>
          </a:p>
          <a:p>
            <a:pPr algn="ctr"/>
            <a:r>
              <a:rPr lang="fi-FI" sz="2000" dirty="0" err="1" smtClean="0">
                <a:solidFill>
                  <a:schemeClr val="bg1"/>
                </a:solidFill>
              </a:rPr>
              <a:t>Recovery</a:t>
            </a:r>
            <a:endParaRPr lang="fi-FI" sz="2000" dirty="0" smtClean="0">
              <a:solidFill>
                <a:schemeClr val="bg1"/>
              </a:solidFill>
            </a:endParaRPr>
          </a:p>
          <a:p>
            <a:pPr algn="ctr"/>
            <a:endParaRPr lang="fi-FI" sz="2000" dirty="0" smtClean="0">
              <a:solidFill>
                <a:schemeClr val="bg1"/>
              </a:solidFill>
            </a:endParaRPr>
          </a:p>
          <a:p>
            <a:pPr algn="ctr"/>
            <a:endParaRPr lang="fi-FI" sz="2000" dirty="0">
              <a:solidFill>
                <a:schemeClr val="bg1"/>
              </a:solidFill>
            </a:endParaRPr>
          </a:p>
          <a:p>
            <a:pPr algn="ctr"/>
            <a:r>
              <a:rPr lang="fi-FI" sz="2000" dirty="0" err="1" smtClean="0">
                <a:solidFill>
                  <a:schemeClr val="bg1"/>
                </a:solidFill>
              </a:rPr>
              <a:t>Disposal</a:t>
            </a:r>
            <a:endParaRPr lang="fi-FI" sz="2000" dirty="0">
              <a:solidFill>
                <a:schemeClr val="bg1"/>
              </a:solidFill>
            </a:endParaRPr>
          </a:p>
        </p:txBody>
      </p:sp>
      <p:cxnSp>
        <p:nvCxnSpPr>
          <p:cNvPr id="11" name="Straight Connector 10"/>
          <p:cNvCxnSpPr/>
          <p:nvPr/>
        </p:nvCxnSpPr>
        <p:spPr>
          <a:xfrm>
            <a:off x="3833036" y="2644526"/>
            <a:ext cx="502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433777" y="3413052"/>
            <a:ext cx="3891516" cy="318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66414" y="4449033"/>
            <a:ext cx="2615610" cy="106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677786" y="5741581"/>
            <a:ext cx="1414130" cy="106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677786" y="5337544"/>
            <a:ext cx="1414130" cy="212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294685" y="3813222"/>
            <a:ext cx="3251624" cy="1938992"/>
          </a:xfrm>
          <a:prstGeom prst="rect">
            <a:avLst/>
          </a:prstGeom>
          <a:solidFill>
            <a:schemeClr val="accent1">
              <a:lumMod val="40000"/>
              <a:lumOff val="60000"/>
            </a:schemeClr>
          </a:solidFill>
        </p:spPr>
        <p:txBody>
          <a:bodyPr wrap="square" rtlCol="0">
            <a:spAutoFit/>
          </a:bodyPr>
          <a:lstStyle/>
          <a:p>
            <a:r>
              <a:rPr lang="fi-FI" sz="2400" dirty="0" err="1" smtClean="0"/>
              <a:t>During</a:t>
            </a:r>
            <a:r>
              <a:rPr lang="fi-FI" sz="2400" dirty="0" smtClean="0"/>
              <a:t> </a:t>
            </a:r>
            <a:r>
              <a:rPr lang="fi-FI" sz="2400" dirty="0" err="1" smtClean="0"/>
              <a:t>the</a:t>
            </a:r>
            <a:r>
              <a:rPr lang="fi-FI" sz="2400" dirty="0" smtClean="0"/>
              <a:t> </a:t>
            </a:r>
            <a:r>
              <a:rPr lang="fi-FI" sz="2400" dirty="0" err="1" smtClean="0"/>
              <a:t>product</a:t>
            </a:r>
            <a:r>
              <a:rPr lang="fi-FI" sz="2400" dirty="0" smtClean="0"/>
              <a:t> design </a:t>
            </a:r>
            <a:r>
              <a:rPr lang="fi-FI" sz="2400" dirty="0" err="1" smtClean="0"/>
              <a:t>process</a:t>
            </a:r>
            <a:r>
              <a:rPr lang="fi-FI" sz="2400" dirty="0" smtClean="0"/>
              <a:t> </a:t>
            </a:r>
            <a:r>
              <a:rPr lang="fi-FI" sz="2400" dirty="0" err="1" smtClean="0"/>
              <a:t>keep</a:t>
            </a:r>
            <a:r>
              <a:rPr lang="fi-FI" sz="2400" dirty="0" smtClean="0"/>
              <a:t> in </a:t>
            </a:r>
            <a:r>
              <a:rPr lang="fi-FI" sz="2400" dirty="0" err="1" smtClean="0"/>
              <a:t>mind</a:t>
            </a:r>
            <a:r>
              <a:rPr lang="fi-FI" sz="2400" dirty="0" smtClean="0"/>
              <a:t> </a:t>
            </a:r>
            <a:r>
              <a:rPr lang="fi-FI" sz="2400" dirty="0" err="1" smtClean="0"/>
              <a:t>the</a:t>
            </a:r>
            <a:r>
              <a:rPr lang="fi-FI" sz="2400" dirty="0" smtClean="0"/>
              <a:t> </a:t>
            </a:r>
          </a:p>
          <a:p>
            <a:r>
              <a:rPr lang="fi-FI" sz="2400" dirty="0" err="1" smtClean="0"/>
              <a:t>waste</a:t>
            </a:r>
            <a:r>
              <a:rPr lang="fi-FI" sz="2400" dirty="0" smtClean="0"/>
              <a:t> </a:t>
            </a:r>
            <a:r>
              <a:rPr lang="fi-FI" sz="2400" dirty="0" err="1" smtClean="0"/>
              <a:t>hierarchy</a:t>
            </a:r>
            <a:r>
              <a:rPr lang="fi-FI" sz="2400" dirty="0" smtClean="0"/>
              <a:t> and </a:t>
            </a:r>
            <a:r>
              <a:rPr lang="fi-FI" sz="2400" dirty="0" err="1" smtClean="0"/>
              <a:t>avoid</a:t>
            </a:r>
            <a:r>
              <a:rPr lang="fi-FI" sz="2400" dirty="0" smtClean="0"/>
              <a:t> </a:t>
            </a:r>
            <a:r>
              <a:rPr lang="fi-FI" sz="2400" dirty="0" err="1" smtClean="0"/>
              <a:t>disposal</a:t>
            </a:r>
            <a:r>
              <a:rPr lang="fi-FI" sz="2400" dirty="0" smtClean="0"/>
              <a:t> !</a:t>
            </a:r>
            <a:endParaRPr lang="fi-FI" sz="2400" dirty="0"/>
          </a:p>
        </p:txBody>
      </p:sp>
      <p:sp>
        <p:nvSpPr>
          <p:cNvPr id="30" name="Curved Down Arrow 29"/>
          <p:cNvSpPr/>
          <p:nvPr/>
        </p:nvSpPr>
        <p:spPr>
          <a:xfrm rot="20473375">
            <a:off x="2616846" y="1974102"/>
            <a:ext cx="691117" cy="2658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31" name="Curved Down Arrow 30"/>
          <p:cNvSpPr/>
          <p:nvPr/>
        </p:nvSpPr>
        <p:spPr>
          <a:xfrm rot="19826544">
            <a:off x="2747102" y="3237322"/>
            <a:ext cx="691117" cy="2396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4224361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84" y="251488"/>
            <a:ext cx="10515600" cy="1325563"/>
          </a:xfrm>
        </p:spPr>
        <p:txBody>
          <a:bodyPr>
            <a:normAutofit/>
          </a:bodyPr>
          <a:lstStyle/>
          <a:p>
            <a:r>
              <a:rPr lang="fi-FI" sz="3600" dirty="0" smtClean="0"/>
              <a:t>EU </a:t>
            </a:r>
            <a:r>
              <a:rPr lang="fi-FI" sz="3600" dirty="0" smtClean="0"/>
              <a:t>SUP </a:t>
            </a:r>
            <a:r>
              <a:rPr lang="fi-FI" sz="3600" dirty="0" err="1" smtClean="0"/>
              <a:t>directive</a:t>
            </a:r>
            <a:r>
              <a:rPr lang="fi-FI" sz="3600" dirty="0" smtClean="0"/>
              <a:t> </a:t>
            </a:r>
            <a:r>
              <a:rPr lang="fi-FI" sz="3600" dirty="0" smtClean="0"/>
              <a:t>for </a:t>
            </a:r>
            <a:r>
              <a:rPr lang="fi-FI" sz="3600" dirty="0" err="1" smtClean="0"/>
              <a:t>reducing</a:t>
            </a:r>
            <a:r>
              <a:rPr lang="fi-FI" sz="3600" dirty="0" smtClean="0"/>
              <a:t> </a:t>
            </a:r>
            <a:r>
              <a:rPr lang="fi-FI" sz="3600" dirty="0" err="1" smtClean="0"/>
              <a:t>plastics</a:t>
            </a:r>
            <a:endParaRPr lang="fi-FI" sz="3600" dirty="0"/>
          </a:p>
        </p:txBody>
      </p:sp>
      <p:sp>
        <p:nvSpPr>
          <p:cNvPr id="3" name="Content Placeholder 2"/>
          <p:cNvSpPr>
            <a:spLocks noGrp="1"/>
          </p:cNvSpPr>
          <p:nvPr>
            <p:ph idx="1"/>
          </p:nvPr>
        </p:nvSpPr>
        <p:spPr>
          <a:xfrm>
            <a:off x="1173901" y="1800335"/>
            <a:ext cx="10515600" cy="4161289"/>
          </a:xfrm>
        </p:spPr>
        <p:txBody>
          <a:bodyPr>
            <a:normAutofit/>
          </a:bodyPr>
          <a:lstStyle/>
          <a:p>
            <a:r>
              <a:rPr lang="fi-FI" sz="2400" b="1" dirty="0" smtClean="0"/>
              <a:t>SUP </a:t>
            </a:r>
            <a:r>
              <a:rPr lang="fi-FI" sz="2400" b="1" dirty="0" err="1" smtClean="0"/>
              <a:t>directive</a:t>
            </a:r>
            <a:r>
              <a:rPr lang="fi-FI" sz="2400" b="1" dirty="0" smtClean="0"/>
              <a:t> </a:t>
            </a:r>
            <a:r>
              <a:rPr lang="fi-FI" sz="2400" dirty="0" smtClean="0"/>
              <a:t>(Single-</a:t>
            </a:r>
            <a:r>
              <a:rPr lang="fi-FI" sz="2400" dirty="0" err="1" smtClean="0"/>
              <a:t>Use</a:t>
            </a:r>
            <a:r>
              <a:rPr lang="fi-FI" sz="2400" dirty="0" smtClean="0"/>
              <a:t>-</a:t>
            </a:r>
            <a:r>
              <a:rPr lang="fi-FI" sz="2400" dirty="0" err="1" smtClean="0"/>
              <a:t>Plastics</a:t>
            </a:r>
            <a:r>
              <a:rPr lang="fi-FI" sz="2400" dirty="0" smtClean="0"/>
              <a:t>)</a:t>
            </a:r>
          </a:p>
          <a:p>
            <a:r>
              <a:rPr lang="en-US" sz="2400" dirty="0"/>
              <a:t>D</a:t>
            </a:r>
            <a:r>
              <a:rPr lang="en-US" sz="2400" dirty="0" smtClean="0"/>
              <a:t>irective (EU) 2019/904 of the </a:t>
            </a:r>
            <a:r>
              <a:rPr lang="en-US" sz="2400" dirty="0"/>
              <a:t>E</a:t>
            </a:r>
            <a:r>
              <a:rPr lang="en-US" sz="2400" dirty="0" smtClean="0"/>
              <a:t>uropean </a:t>
            </a:r>
            <a:r>
              <a:rPr lang="en-US" sz="2400" dirty="0"/>
              <a:t>P</a:t>
            </a:r>
            <a:r>
              <a:rPr lang="en-US" sz="2400" dirty="0" smtClean="0"/>
              <a:t>arliament and </a:t>
            </a:r>
            <a:r>
              <a:rPr lang="en-US" sz="2400" dirty="0" smtClean="0"/>
              <a:t>of </a:t>
            </a:r>
          </a:p>
          <a:p>
            <a:pPr marL="0" indent="0">
              <a:buNone/>
            </a:pPr>
            <a:r>
              <a:rPr lang="en-US" sz="2400" dirty="0"/>
              <a:t> </a:t>
            </a:r>
            <a:r>
              <a:rPr lang="en-US" sz="2400" dirty="0" smtClean="0"/>
              <a:t>   </a:t>
            </a:r>
            <a:r>
              <a:rPr lang="en-US" sz="2400" dirty="0" smtClean="0"/>
              <a:t>the </a:t>
            </a:r>
            <a:r>
              <a:rPr lang="en-US" sz="2400" dirty="0" smtClean="0"/>
              <a:t>Council of 5 June </a:t>
            </a:r>
            <a:r>
              <a:rPr lang="en-US" sz="2400" dirty="0"/>
              <a:t>2019</a:t>
            </a:r>
          </a:p>
          <a:p>
            <a:r>
              <a:rPr lang="en-US" sz="2400" dirty="0"/>
              <a:t>on the reduction of the impact of certain plastic products on the </a:t>
            </a:r>
            <a:r>
              <a:rPr lang="en-US" sz="2400" dirty="0" smtClean="0"/>
              <a:t>environment</a:t>
            </a:r>
            <a:endParaRPr lang="fi-FI" sz="2400" dirty="0" smtClean="0"/>
          </a:p>
          <a:p>
            <a:r>
              <a:rPr lang="fi-FI" sz="1800" dirty="0">
                <a:solidFill>
                  <a:srgbClr val="0070C0"/>
                </a:solidFill>
              </a:rPr>
              <a:t>https://</a:t>
            </a:r>
            <a:r>
              <a:rPr lang="fi-FI" sz="1800" dirty="0" smtClean="0">
                <a:solidFill>
                  <a:srgbClr val="0070C0"/>
                </a:solidFill>
              </a:rPr>
              <a:t>eur-lex.europa.eu/eli/dir/2019/904/oj#d1e810-1-1</a:t>
            </a:r>
          </a:p>
          <a:p>
            <a:endParaRPr lang="fi-FI" sz="1800" dirty="0" smtClean="0">
              <a:solidFill>
                <a:srgbClr val="0070C0"/>
              </a:solidFill>
            </a:endParaRPr>
          </a:p>
          <a:p>
            <a:r>
              <a:rPr lang="fi-FI" sz="2400" dirty="0" err="1" smtClean="0"/>
              <a:t>Brochur</a:t>
            </a:r>
            <a:r>
              <a:rPr lang="fi-FI" sz="2400" dirty="0" err="1" smtClean="0"/>
              <a:t>e</a:t>
            </a:r>
            <a:r>
              <a:rPr lang="fi-FI" sz="2400" dirty="0" smtClean="0"/>
              <a:t> </a:t>
            </a:r>
            <a:r>
              <a:rPr lang="en-US" sz="2400" b="1" dirty="0">
                <a:solidFill>
                  <a:prstClr val="black"/>
                </a:solidFill>
              </a:rPr>
              <a:t>A European strategy for plastics in a circular economy.</a:t>
            </a:r>
          </a:p>
          <a:p>
            <a:r>
              <a:rPr lang="fi-FI" sz="1800" dirty="0" smtClean="0">
                <a:solidFill>
                  <a:srgbClr val="0070C0"/>
                </a:solidFill>
              </a:rPr>
              <a:t>https</a:t>
            </a:r>
            <a:r>
              <a:rPr lang="fi-FI" sz="1800" dirty="0">
                <a:solidFill>
                  <a:srgbClr val="0070C0"/>
                </a:solidFill>
              </a:rPr>
              <a:t>://ec.europa.eu/environment/circular-economy/pdf/plastics-strategy-brochure.pdf</a:t>
            </a:r>
            <a:endParaRPr lang="fi-FI" sz="1800" dirty="0" smtClean="0">
              <a:solidFill>
                <a:srgbClr val="0070C0"/>
              </a:solidFill>
            </a:endParaRPr>
          </a:p>
          <a:p>
            <a:pPr marL="0" indent="0">
              <a:buNone/>
            </a:pPr>
            <a:endParaRPr lang="fi-FI" dirty="0"/>
          </a:p>
        </p:txBody>
      </p:sp>
    </p:spTree>
    <p:extLst>
      <p:ext uri="{BB962C8B-B14F-4D97-AF65-F5344CB8AC3E}">
        <p14:creationId xmlns:p14="http://schemas.microsoft.com/office/powerpoint/2010/main" val="215646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056" y="226560"/>
            <a:ext cx="10515600" cy="836695"/>
          </a:xfrm>
        </p:spPr>
        <p:txBody>
          <a:bodyPr>
            <a:normAutofit/>
          </a:bodyPr>
          <a:lstStyle/>
          <a:p>
            <a:r>
              <a:rPr lang="fi-FI" sz="3600" dirty="0" smtClean="0"/>
              <a:t>Product </a:t>
            </a:r>
            <a:r>
              <a:rPr lang="fi-FI" sz="3600" dirty="0" err="1" smtClean="0"/>
              <a:t>alternatives</a:t>
            </a:r>
            <a:r>
              <a:rPr lang="fi-FI" sz="3600" dirty="0" smtClean="0"/>
              <a:t> for single-</a:t>
            </a:r>
            <a:r>
              <a:rPr lang="fi-FI" sz="3600" dirty="0" err="1" smtClean="0"/>
              <a:t>use</a:t>
            </a:r>
            <a:r>
              <a:rPr lang="fi-FI" sz="3600" dirty="0" smtClean="0"/>
              <a:t>-</a:t>
            </a:r>
            <a:r>
              <a:rPr lang="fi-FI" sz="3600" dirty="0" err="1" smtClean="0"/>
              <a:t>plastics</a:t>
            </a:r>
            <a:endParaRPr lang="fi-FI" sz="3600" dirty="0"/>
          </a:p>
        </p:txBody>
      </p:sp>
      <p:sp>
        <p:nvSpPr>
          <p:cNvPr id="3" name="Content Placeholder 2"/>
          <p:cNvSpPr>
            <a:spLocks noGrp="1"/>
          </p:cNvSpPr>
          <p:nvPr>
            <p:ph idx="1"/>
          </p:nvPr>
        </p:nvSpPr>
        <p:spPr>
          <a:xfrm>
            <a:off x="522767" y="1374399"/>
            <a:ext cx="10515600" cy="4161289"/>
          </a:xfrm>
        </p:spPr>
        <p:txBody>
          <a:bodyPr>
            <a:normAutofit/>
          </a:bodyPr>
          <a:lstStyle/>
          <a:p>
            <a:r>
              <a:rPr lang="en-US" sz="2400" dirty="0" smtClean="0"/>
              <a:t>The </a:t>
            </a:r>
            <a:r>
              <a:rPr lang="en-US" sz="2400" dirty="0"/>
              <a:t>SUP Directive imposes EU wide market restriction measures (bans) on the single-use plastics products for which suitable alternatives are readily available, such as</a:t>
            </a:r>
            <a:r>
              <a:rPr lang="en-US" sz="2400" dirty="0" smtClean="0"/>
              <a:t>:</a:t>
            </a:r>
          </a:p>
          <a:p>
            <a:pPr marL="0" indent="0">
              <a:buNone/>
            </a:pPr>
            <a:r>
              <a:rPr lang="en-US" sz="2400" dirty="0" smtClean="0"/>
              <a:t>	•cotton </a:t>
            </a:r>
            <a:r>
              <a:rPr lang="en-US" sz="2400" dirty="0"/>
              <a:t>bud sticks </a:t>
            </a:r>
            <a:endParaRPr lang="en-US" sz="2400" dirty="0" smtClean="0"/>
          </a:p>
          <a:p>
            <a:pPr marL="0" indent="0">
              <a:buNone/>
            </a:pPr>
            <a:r>
              <a:rPr lang="en-US" sz="2400" dirty="0" smtClean="0"/>
              <a:t>	•</a:t>
            </a:r>
            <a:r>
              <a:rPr lang="en-US" sz="2400" dirty="0"/>
              <a:t>cutlery (forks, knives, spoons, and chopsticks)  </a:t>
            </a:r>
            <a:endParaRPr lang="en-US" sz="2400" dirty="0" smtClean="0"/>
          </a:p>
          <a:p>
            <a:pPr marL="0" indent="0">
              <a:buNone/>
            </a:pPr>
            <a:r>
              <a:rPr lang="en-US" sz="2400" dirty="0" smtClean="0"/>
              <a:t>	•</a:t>
            </a:r>
            <a:r>
              <a:rPr lang="en-US" sz="2400" dirty="0"/>
              <a:t>beverage stirrers </a:t>
            </a:r>
            <a:endParaRPr lang="en-US" sz="2400" dirty="0" smtClean="0"/>
          </a:p>
          <a:p>
            <a:pPr marL="0" indent="0">
              <a:buNone/>
            </a:pPr>
            <a:r>
              <a:rPr lang="en-US" sz="2400" dirty="0" smtClean="0"/>
              <a:t>	•</a:t>
            </a:r>
            <a:r>
              <a:rPr lang="en-US" sz="2400" dirty="0"/>
              <a:t>straws </a:t>
            </a:r>
            <a:endParaRPr lang="en-US" sz="2400" dirty="0" smtClean="0"/>
          </a:p>
          <a:p>
            <a:pPr marL="0" indent="0">
              <a:buNone/>
            </a:pPr>
            <a:r>
              <a:rPr lang="en-US" sz="2400" dirty="0" smtClean="0"/>
              <a:t>	•</a:t>
            </a:r>
            <a:r>
              <a:rPr lang="en-US" sz="2400" dirty="0"/>
              <a:t>plates (including paper plates with plastic lining) </a:t>
            </a:r>
            <a:endParaRPr lang="fi-FI" sz="2400" dirty="0"/>
          </a:p>
        </p:txBody>
      </p:sp>
      <p:sp>
        <p:nvSpPr>
          <p:cNvPr id="4" name="Footer Placeholder 3"/>
          <p:cNvSpPr>
            <a:spLocks noGrp="1"/>
          </p:cNvSpPr>
          <p:nvPr>
            <p:ph type="ftr" sz="quarter" idx="11"/>
          </p:nvPr>
        </p:nvSpPr>
        <p:spPr>
          <a:xfrm>
            <a:off x="1757916" y="6086346"/>
            <a:ext cx="8810847" cy="365125"/>
          </a:xfrm>
        </p:spPr>
        <p:txBody>
          <a:bodyPr/>
          <a:lstStyle/>
          <a:p>
            <a:r>
              <a:rPr lang="fi-FI" sz="1800" dirty="0">
                <a:solidFill>
                  <a:srgbClr val="0070C0"/>
                </a:solidFill>
              </a:rPr>
              <a:t>https://zerowasteeurope.eu/downloads/unfolding-the-single-use-plastics-directive/</a:t>
            </a:r>
            <a:endParaRPr lang="fi-FI" sz="1800" dirty="0">
              <a:solidFill>
                <a:srgbClr val="0070C0"/>
              </a:solidFill>
            </a:endParaRPr>
          </a:p>
        </p:txBody>
      </p:sp>
      <p:pic>
        <p:nvPicPr>
          <p:cNvPr id="6" name="Picture 5"/>
          <p:cNvPicPr>
            <a:picLocks noChangeAspect="1"/>
          </p:cNvPicPr>
          <p:nvPr/>
        </p:nvPicPr>
        <p:blipFill>
          <a:blip r:embed="rId2"/>
          <a:stretch>
            <a:fillRect/>
          </a:stretch>
        </p:blipFill>
        <p:spPr>
          <a:xfrm>
            <a:off x="7999617" y="4267071"/>
            <a:ext cx="3409950" cy="1819275"/>
          </a:xfrm>
          <a:prstGeom prst="rect">
            <a:avLst/>
          </a:prstGeom>
        </p:spPr>
      </p:pic>
      <p:pic>
        <p:nvPicPr>
          <p:cNvPr id="7" name="Picture 6"/>
          <p:cNvPicPr>
            <a:picLocks noChangeAspect="1"/>
          </p:cNvPicPr>
          <p:nvPr/>
        </p:nvPicPr>
        <p:blipFill>
          <a:blip r:embed="rId3"/>
          <a:stretch>
            <a:fillRect/>
          </a:stretch>
        </p:blipFill>
        <p:spPr>
          <a:xfrm>
            <a:off x="7999617" y="2155923"/>
            <a:ext cx="1476375" cy="2000250"/>
          </a:xfrm>
          <a:prstGeom prst="rect">
            <a:avLst/>
          </a:prstGeom>
        </p:spPr>
      </p:pic>
      <p:sp>
        <p:nvSpPr>
          <p:cNvPr id="8" name="TextBox 7"/>
          <p:cNvSpPr txBox="1"/>
          <p:nvPr/>
        </p:nvSpPr>
        <p:spPr>
          <a:xfrm>
            <a:off x="9555736" y="2538242"/>
            <a:ext cx="2430537" cy="1200329"/>
          </a:xfrm>
          <a:prstGeom prst="rect">
            <a:avLst/>
          </a:prstGeom>
          <a:noFill/>
        </p:spPr>
        <p:txBody>
          <a:bodyPr wrap="none" rtlCol="0">
            <a:spAutoFit/>
          </a:bodyPr>
          <a:lstStyle/>
          <a:p>
            <a:r>
              <a:rPr lang="fi-FI" dirty="0" err="1" smtClean="0"/>
              <a:t>Photos</a:t>
            </a:r>
            <a:r>
              <a:rPr lang="fi-FI" dirty="0" smtClean="0"/>
              <a:t>: </a:t>
            </a:r>
            <a:r>
              <a:rPr lang="fi-FI" dirty="0" err="1" smtClean="0"/>
              <a:t>wood</a:t>
            </a:r>
            <a:r>
              <a:rPr lang="fi-FI" dirty="0" smtClean="0"/>
              <a:t> </a:t>
            </a:r>
            <a:r>
              <a:rPr lang="fi-FI" dirty="0" err="1" smtClean="0"/>
              <a:t>fibre</a:t>
            </a:r>
            <a:endParaRPr lang="fi-FI" dirty="0" smtClean="0"/>
          </a:p>
          <a:p>
            <a:r>
              <a:rPr lang="fi-FI" dirty="0" err="1"/>
              <a:t>s</a:t>
            </a:r>
            <a:r>
              <a:rPr lang="fi-FI" dirty="0" err="1" smtClean="0"/>
              <a:t>poons</a:t>
            </a:r>
            <a:r>
              <a:rPr lang="fi-FI" dirty="0" smtClean="0"/>
              <a:t>, </a:t>
            </a:r>
            <a:r>
              <a:rPr lang="fi-FI" dirty="0" err="1" smtClean="0"/>
              <a:t>knifes</a:t>
            </a:r>
            <a:r>
              <a:rPr lang="fi-FI" dirty="0" smtClean="0"/>
              <a:t> and </a:t>
            </a:r>
            <a:r>
              <a:rPr lang="fi-FI" dirty="0" err="1" smtClean="0"/>
              <a:t>forks</a:t>
            </a:r>
            <a:endParaRPr lang="fi-FI" dirty="0" smtClean="0"/>
          </a:p>
          <a:p>
            <a:r>
              <a:rPr lang="fi-FI" dirty="0" err="1"/>
              <a:t>b</a:t>
            </a:r>
            <a:r>
              <a:rPr lang="fi-FI" dirty="0" err="1" smtClean="0"/>
              <a:t>y</a:t>
            </a:r>
            <a:r>
              <a:rPr lang="fi-FI" dirty="0" smtClean="0"/>
              <a:t> Stora Enso.</a:t>
            </a:r>
          </a:p>
          <a:p>
            <a:r>
              <a:rPr lang="fi-FI" dirty="0" smtClean="0"/>
              <a:t>Soile Kallinen</a:t>
            </a:r>
          </a:p>
        </p:txBody>
      </p:sp>
    </p:spTree>
    <p:extLst>
      <p:ext uri="{BB962C8B-B14F-4D97-AF65-F5344CB8AC3E}">
        <p14:creationId xmlns:p14="http://schemas.microsoft.com/office/powerpoint/2010/main" val="37276580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810" y="0"/>
            <a:ext cx="10515600" cy="1325563"/>
          </a:xfrm>
        </p:spPr>
        <p:txBody>
          <a:bodyPr>
            <a:normAutofit/>
          </a:bodyPr>
          <a:lstStyle/>
          <a:p>
            <a:r>
              <a:rPr lang="fi-FI" sz="3600" dirty="0" smtClean="0"/>
              <a:t>Design out </a:t>
            </a:r>
            <a:r>
              <a:rPr lang="fi-FI" sz="3600" dirty="0" err="1" smtClean="0"/>
              <a:t>hazardous</a:t>
            </a:r>
            <a:r>
              <a:rPr lang="fi-FI" sz="3600" dirty="0" smtClean="0"/>
              <a:t> </a:t>
            </a:r>
            <a:r>
              <a:rPr lang="fi-FI" sz="3600" dirty="0" err="1" smtClean="0"/>
              <a:t>materials</a:t>
            </a:r>
            <a:endParaRPr lang="fi-FI" sz="3600" dirty="0"/>
          </a:p>
        </p:txBody>
      </p:sp>
      <p:sp>
        <p:nvSpPr>
          <p:cNvPr id="3" name="Content Placeholder 2"/>
          <p:cNvSpPr>
            <a:spLocks noGrp="1"/>
          </p:cNvSpPr>
          <p:nvPr>
            <p:ph idx="1"/>
          </p:nvPr>
        </p:nvSpPr>
        <p:spPr>
          <a:xfrm>
            <a:off x="1093382" y="1431888"/>
            <a:ext cx="10515600" cy="4161289"/>
          </a:xfrm>
        </p:spPr>
        <p:txBody>
          <a:bodyPr>
            <a:normAutofit fontScale="92500" lnSpcReduction="10000"/>
          </a:bodyPr>
          <a:lstStyle/>
          <a:p>
            <a:r>
              <a:rPr lang="en-US" sz="2400" b="1" dirty="0"/>
              <a:t>In a circular economy materials need to be recycled – not hazardous substances </a:t>
            </a:r>
            <a:endParaRPr lang="fi-FI" sz="2400" b="1" dirty="0" smtClean="0"/>
          </a:p>
          <a:p>
            <a:r>
              <a:rPr lang="fi-FI" sz="1800" dirty="0" smtClean="0">
                <a:solidFill>
                  <a:srgbClr val="0070C0"/>
                </a:solidFill>
              </a:rPr>
              <a:t>https</a:t>
            </a:r>
            <a:r>
              <a:rPr lang="fi-FI" sz="1800" dirty="0">
                <a:solidFill>
                  <a:srgbClr val="0070C0"/>
                </a:solidFill>
              </a:rPr>
              <a:t>://www.syke.fi/en-US/Research__Development/Consumption_and_production/In_a_circular_economy_materials_need_to_(43333</a:t>
            </a:r>
            <a:r>
              <a:rPr lang="fi-FI" sz="1800" dirty="0" smtClean="0">
                <a:solidFill>
                  <a:srgbClr val="0070C0"/>
                </a:solidFill>
              </a:rPr>
              <a:t>)</a:t>
            </a:r>
          </a:p>
          <a:p>
            <a:endParaRPr lang="fi-FI" sz="1800" dirty="0" smtClean="0"/>
          </a:p>
          <a:p>
            <a:r>
              <a:rPr lang="fi-FI" sz="2400" b="1" dirty="0" err="1" smtClean="0"/>
              <a:t>Managing</a:t>
            </a:r>
            <a:r>
              <a:rPr lang="fi-FI" sz="2400" b="1" dirty="0" smtClean="0"/>
              <a:t> </a:t>
            </a:r>
            <a:r>
              <a:rPr lang="fi-FI" sz="2400" b="1" dirty="0" err="1" smtClean="0"/>
              <a:t>materials</a:t>
            </a:r>
            <a:r>
              <a:rPr lang="fi-FI" sz="2400" b="1" dirty="0" smtClean="0"/>
              <a:t> and </a:t>
            </a:r>
            <a:r>
              <a:rPr lang="fi-FI" sz="2400" b="1" dirty="0" err="1" smtClean="0"/>
              <a:t>chemical</a:t>
            </a:r>
            <a:r>
              <a:rPr lang="fi-FI" sz="2400" b="1" dirty="0" smtClean="0"/>
              <a:t> </a:t>
            </a:r>
            <a:r>
              <a:rPr lang="fi-FI" sz="2400" b="1" dirty="0" err="1" smtClean="0"/>
              <a:t>cycles</a:t>
            </a:r>
            <a:endParaRPr lang="fi-FI" sz="2400" b="1" dirty="0" smtClean="0"/>
          </a:p>
          <a:p>
            <a:pPr>
              <a:buFontTx/>
              <a:buChar char="-"/>
            </a:pPr>
            <a:r>
              <a:rPr lang="en-US" sz="2400" b="1" dirty="0" smtClean="0"/>
              <a:t>Limiting </a:t>
            </a:r>
            <a:r>
              <a:rPr lang="en-US" sz="2400" b="1" dirty="0"/>
              <a:t>hazardous substances through product </a:t>
            </a:r>
            <a:r>
              <a:rPr lang="en-US" sz="2400" b="1" dirty="0" smtClean="0"/>
              <a:t>design</a:t>
            </a:r>
          </a:p>
          <a:p>
            <a:pPr>
              <a:buFontTx/>
              <a:buChar char="-"/>
            </a:pPr>
            <a:r>
              <a:rPr lang="en-US" sz="2400" dirty="0"/>
              <a:t>In eco-design, the emphasis should be on the re-usability, reparability and recyclability of a product, as well as the choice of non-toxic materials. A well-designed products may be recyclable in modular parts, with the content of each part duly considered</a:t>
            </a:r>
            <a:r>
              <a:rPr lang="en-US" sz="2400" dirty="0" smtClean="0"/>
              <a:t>.</a:t>
            </a:r>
          </a:p>
          <a:p>
            <a:pPr>
              <a:buFontTx/>
              <a:buChar char="-"/>
            </a:pPr>
            <a:r>
              <a:rPr lang="en-US" sz="2400" dirty="0" smtClean="0"/>
              <a:t>Additives used </a:t>
            </a:r>
            <a:r>
              <a:rPr lang="en-US" sz="2400" dirty="0"/>
              <a:t>in materials, such as colorants in plastics, hinder their reuse.</a:t>
            </a:r>
            <a:endParaRPr lang="fi-FI" sz="2400" dirty="0" smtClean="0"/>
          </a:p>
          <a:p>
            <a:r>
              <a:rPr lang="fi-FI" sz="1800" dirty="0" smtClean="0">
                <a:solidFill>
                  <a:srgbClr val="0070C0"/>
                </a:solidFill>
              </a:rPr>
              <a:t>https://helda.helsinki.fi/bitstream/handle/10138/187404/SYKE _</a:t>
            </a:r>
            <a:r>
              <a:rPr lang="fi-FI" sz="1800" dirty="0" err="1" smtClean="0">
                <a:solidFill>
                  <a:srgbClr val="0070C0"/>
                </a:solidFill>
              </a:rPr>
              <a:t>PolicyBrief_kiertotalous_EN.pdf?sequence</a:t>
            </a:r>
            <a:r>
              <a:rPr lang="fi-FI" sz="1800" dirty="0" smtClean="0">
                <a:solidFill>
                  <a:srgbClr val="0070C0"/>
                </a:solidFill>
              </a:rPr>
              <a:t>=1&amp;isAllowed=y</a:t>
            </a:r>
            <a:endParaRPr lang="fi-FI" sz="1800" dirty="0">
              <a:solidFill>
                <a:srgbClr val="0070C0"/>
              </a:solidFill>
            </a:endParaRPr>
          </a:p>
        </p:txBody>
      </p:sp>
    </p:spTree>
    <p:extLst>
      <p:ext uri="{BB962C8B-B14F-4D97-AF65-F5344CB8AC3E}">
        <p14:creationId xmlns:p14="http://schemas.microsoft.com/office/powerpoint/2010/main" val="3716349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908" y="-92071"/>
            <a:ext cx="10515600" cy="1325563"/>
          </a:xfrm>
        </p:spPr>
        <p:txBody>
          <a:bodyPr>
            <a:normAutofit/>
          </a:bodyPr>
          <a:lstStyle/>
          <a:p>
            <a:r>
              <a:rPr lang="fi-FI" sz="3600" dirty="0" smtClean="0"/>
              <a:t>Product </a:t>
            </a:r>
            <a:r>
              <a:rPr lang="fi-FI" sz="3600" dirty="0" err="1" smtClean="0"/>
              <a:t>lifetime</a:t>
            </a:r>
            <a:r>
              <a:rPr lang="fi-FI" sz="3600" dirty="0" smtClean="0"/>
              <a:t> </a:t>
            </a:r>
            <a:r>
              <a:rPr lang="fi-FI" sz="3600" dirty="0" err="1" smtClean="0"/>
              <a:t>expectanties</a:t>
            </a:r>
            <a:r>
              <a:rPr lang="fi-FI" sz="3600" dirty="0" smtClean="0"/>
              <a:t> </a:t>
            </a:r>
            <a:endParaRPr lang="fi-FI" sz="3600" dirty="0"/>
          </a:p>
        </p:txBody>
      </p:sp>
      <p:sp>
        <p:nvSpPr>
          <p:cNvPr id="5" name="Round Same Side Corner Rectangle 4"/>
          <p:cNvSpPr/>
          <p:nvPr/>
        </p:nvSpPr>
        <p:spPr>
          <a:xfrm>
            <a:off x="2177143" y="1125234"/>
            <a:ext cx="8987246" cy="69049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smtClean="0"/>
              <a:t>0-2  </a:t>
            </a:r>
            <a:r>
              <a:rPr lang="fi-FI" dirty="0" err="1" smtClean="0"/>
              <a:t>years</a:t>
            </a:r>
            <a:r>
              <a:rPr lang="fi-FI" dirty="0" smtClean="0"/>
              <a:t>		3-4 </a:t>
            </a:r>
            <a:r>
              <a:rPr lang="fi-FI" dirty="0" err="1" smtClean="0"/>
              <a:t>years</a:t>
            </a:r>
            <a:r>
              <a:rPr lang="fi-FI" dirty="0" smtClean="0"/>
              <a:t>		5-6 </a:t>
            </a:r>
            <a:r>
              <a:rPr lang="fi-FI" dirty="0" err="1" smtClean="0"/>
              <a:t>years</a:t>
            </a:r>
            <a:r>
              <a:rPr lang="fi-FI" dirty="0" smtClean="0"/>
              <a:t>		7-10 </a:t>
            </a:r>
            <a:r>
              <a:rPr lang="fi-FI" dirty="0" err="1" smtClean="0"/>
              <a:t>years</a:t>
            </a:r>
            <a:r>
              <a:rPr lang="fi-FI" dirty="0" smtClean="0"/>
              <a:t>	10 + </a:t>
            </a:r>
            <a:r>
              <a:rPr lang="fi-FI" dirty="0" err="1" smtClean="0"/>
              <a:t>years</a:t>
            </a:r>
            <a:endParaRPr lang="fi-FI" dirty="0"/>
          </a:p>
        </p:txBody>
      </p:sp>
      <p:sp>
        <p:nvSpPr>
          <p:cNvPr id="6" name="Rectangle 5"/>
          <p:cNvSpPr/>
          <p:nvPr/>
        </p:nvSpPr>
        <p:spPr>
          <a:xfrm>
            <a:off x="2172789" y="1913194"/>
            <a:ext cx="8987246" cy="2089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smtClean="0"/>
              <a:t>	</a:t>
            </a:r>
            <a:endParaRPr lang="fi-FI" dirty="0"/>
          </a:p>
        </p:txBody>
      </p:sp>
      <p:sp>
        <p:nvSpPr>
          <p:cNvPr id="7" name="Round Same Side Corner Rectangle 6"/>
          <p:cNvSpPr/>
          <p:nvPr/>
        </p:nvSpPr>
        <p:spPr>
          <a:xfrm rot="10800000">
            <a:off x="2172789" y="4100533"/>
            <a:ext cx="8987246" cy="1863817"/>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TextBox 7"/>
          <p:cNvSpPr txBox="1"/>
          <p:nvPr/>
        </p:nvSpPr>
        <p:spPr>
          <a:xfrm>
            <a:off x="1006502" y="2633005"/>
            <a:ext cx="1170641" cy="2308324"/>
          </a:xfrm>
          <a:prstGeom prst="rect">
            <a:avLst/>
          </a:prstGeom>
          <a:noFill/>
        </p:spPr>
        <p:txBody>
          <a:bodyPr wrap="none" rtlCol="0">
            <a:spAutoFit/>
          </a:bodyPr>
          <a:lstStyle/>
          <a:p>
            <a:r>
              <a:rPr lang="fi-FI" sz="2400" dirty="0" smtClean="0"/>
              <a:t>In UK</a:t>
            </a:r>
          </a:p>
          <a:p>
            <a:endParaRPr lang="fi-FI" sz="2400" dirty="0"/>
          </a:p>
          <a:p>
            <a:endParaRPr lang="fi-FI" sz="2400" dirty="0" smtClean="0"/>
          </a:p>
          <a:p>
            <a:endParaRPr lang="fi-FI" sz="2400" dirty="0"/>
          </a:p>
          <a:p>
            <a:endParaRPr lang="fi-FI" sz="2400" dirty="0" smtClean="0"/>
          </a:p>
          <a:p>
            <a:r>
              <a:rPr lang="fi-FI" sz="2400" dirty="0" smtClean="0"/>
              <a:t>In Brazil</a:t>
            </a:r>
            <a:endParaRPr lang="fi-FI" sz="2400" dirty="0"/>
          </a:p>
        </p:txBody>
      </p:sp>
      <p:sp>
        <p:nvSpPr>
          <p:cNvPr id="9" name="TextBox 8"/>
          <p:cNvSpPr txBox="1"/>
          <p:nvPr/>
        </p:nvSpPr>
        <p:spPr>
          <a:xfrm>
            <a:off x="2268583" y="1979387"/>
            <a:ext cx="8891452" cy="3785652"/>
          </a:xfrm>
          <a:prstGeom prst="rect">
            <a:avLst/>
          </a:prstGeom>
          <a:noFill/>
        </p:spPr>
        <p:txBody>
          <a:bodyPr wrap="square" rtlCol="0">
            <a:spAutoFit/>
          </a:bodyPr>
          <a:lstStyle/>
          <a:p>
            <a:r>
              <a:rPr lang="fi-FI" sz="1600" dirty="0" smtClean="0">
                <a:solidFill>
                  <a:schemeClr val="bg1"/>
                </a:solidFill>
              </a:rPr>
              <a:t>Electric </a:t>
            </a:r>
            <a:r>
              <a:rPr lang="fi-FI" sz="1600" dirty="0" err="1" smtClean="0">
                <a:solidFill>
                  <a:schemeClr val="bg1"/>
                </a:solidFill>
              </a:rPr>
              <a:t>toothbrush</a:t>
            </a:r>
            <a:r>
              <a:rPr lang="fi-FI" sz="1600" dirty="0" smtClean="0">
                <a:solidFill>
                  <a:schemeClr val="bg1"/>
                </a:solidFill>
              </a:rPr>
              <a:t>	</a:t>
            </a:r>
            <a:r>
              <a:rPr lang="fi-FI" sz="1600" dirty="0" err="1" smtClean="0">
                <a:solidFill>
                  <a:schemeClr val="bg1"/>
                </a:solidFill>
              </a:rPr>
              <a:t>Kettle</a:t>
            </a:r>
            <a:r>
              <a:rPr lang="fi-FI" sz="1600" dirty="0" smtClean="0">
                <a:solidFill>
                  <a:schemeClr val="bg1"/>
                </a:solidFill>
              </a:rPr>
              <a:t>		</a:t>
            </a:r>
            <a:r>
              <a:rPr lang="fi-FI" sz="1600" dirty="0" err="1" smtClean="0">
                <a:solidFill>
                  <a:schemeClr val="bg1"/>
                </a:solidFill>
              </a:rPr>
              <a:t>Camera</a:t>
            </a:r>
            <a:r>
              <a:rPr lang="fi-FI" sz="1600" dirty="0" smtClean="0">
                <a:solidFill>
                  <a:schemeClr val="bg1"/>
                </a:solidFill>
              </a:rPr>
              <a:t>		</a:t>
            </a:r>
            <a:r>
              <a:rPr lang="fi-FI" sz="1600" b="1" dirty="0" smtClean="0">
                <a:solidFill>
                  <a:schemeClr val="bg1"/>
                </a:solidFill>
              </a:rPr>
              <a:t>Television</a:t>
            </a:r>
            <a:r>
              <a:rPr lang="fi-FI" sz="1600" dirty="0" smtClean="0">
                <a:solidFill>
                  <a:schemeClr val="bg1"/>
                </a:solidFill>
              </a:rPr>
              <a:t>		</a:t>
            </a:r>
            <a:r>
              <a:rPr lang="fi-FI" sz="1600" dirty="0" err="1" smtClean="0">
                <a:solidFill>
                  <a:schemeClr val="bg1"/>
                </a:solidFill>
              </a:rPr>
              <a:t>Boiler</a:t>
            </a:r>
            <a:endParaRPr lang="fi-FI" sz="1600" dirty="0" smtClean="0">
              <a:solidFill>
                <a:schemeClr val="bg1"/>
              </a:solidFill>
            </a:endParaRPr>
          </a:p>
          <a:p>
            <a:r>
              <a:rPr lang="fi-FI" sz="1600" b="1" dirty="0" smtClean="0">
                <a:solidFill>
                  <a:schemeClr val="bg1"/>
                </a:solidFill>
              </a:rPr>
              <a:t>Mobile </a:t>
            </a:r>
            <a:r>
              <a:rPr lang="fi-FI" sz="1600" b="1" dirty="0" err="1" smtClean="0">
                <a:solidFill>
                  <a:schemeClr val="bg1"/>
                </a:solidFill>
              </a:rPr>
              <a:t>phone</a:t>
            </a:r>
            <a:r>
              <a:rPr lang="fi-FI" sz="1600" dirty="0" smtClean="0">
                <a:solidFill>
                  <a:schemeClr val="bg1"/>
                </a:solidFill>
              </a:rPr>
              <a:t>	MP3 Player	</a:t>
            </a:r>
            <a:r>
              <a:rPr lang="fi-FI" sz="1600" dirty="0" err="1" smtClean="0">
                <a:solidFill>
                  <a:schemeClr val="bg1"/>
                </a:solidFill>
              </a:rPr>
              <a:t>Landline</a:t>
            </a:r>
            <a:r>
              <a:rPr lang="fi-FI" sz="1600" dirty="0" smtClean="0">
                <a:solidFill>
                  <a:schemeClr val="bg1"/>
                </a:solidFill>
              </a:rPr>
              <a:t> </a:t>
            </a:r>
            <a:r>
              <a:rPr lang="fi-FI" sz="1600" dirty="0" err="1" smtClean="0">
                <a:solidFill>
                  <a:schemeClr val="bg1"/>
                </a:solidFill>
              </a:rPr>
              <a:t>phone</a:t>
            </a:r>
            <a:r>
              <a:rPr lang="fi-FI" sz="1600" dirty="0" smtClean="0">
                <a:solidFill>
                  <a:schemeClr val="bg1"/>
                </a:solidFill>
              </a:rPr>
              <a:t>	</a:t>
            </a:r>
            <a:r>
              <a:rPr lang="fi-FI" sz="1600" b="1" dirty="0" err="1" smtClean="0">
                <a:solidFill>
                  <a:schemeClr val="bg1"/>
                </a:solidFill>
              </a:rPr>
              <a:t>Fridge</a:t>
            </a:r>
            <a:r>
              <a:rPr lang="fi-FI" sz="1600" b="1" dirty="0" smtClean="0">
                <a:solidFill>
                  <a:schemeClr val="bg1"/>
                </a:solidFill>
              </a:rPr>
              <a:t>/ </a:t>
            </a:r>
            <a:r>
              <a:rPr lang="fi-FI" sz="1600" b="1" dirty="0" err="1" smtClean="0">
                <a:solidFill>
                  <a:schemeClr val="bg1"/>
                </a:solidFill>
              </a:rPr>
              <a:t>Freezer</a:t>
            </a:r>
            <a:r>
              <a:rPr lang="fi-FI" sz="1600" dirty="0" smtClean="0">
                <a:solidFill>
                  <a:schemeClr val="bg1"/>
                </a:solidFill>
              </a:rPr>
              <a:t>	</a:t>
            </a:r>
            <a:r>
              <a:rPr lang="fi-FI" sz="1600" dirty="0" err="1" smtClean="0">
                <a:solidFill>
                  <a:schemeClr val="bg1"/>
                </a:solidFill>
              </a:rPr>
              <a:t>Kitchen</a:t>
            </a:r>
            <a:r>
              <a:rPr lang="fi-FI" sz="1600" dirty="0" smtClean="0">
                <a:solidFill>
                  <a:schemeClr val="bg1"/>
                </a:solidFill>
              </a:rPr>
              <a:t> </a:t>
            </a:r>
            <a:r>
              <a:rPr lang="fi-FI" sz="1600" dirty="0" err="1" smtClean="0">
                <a:solidFill>
                  <a:schemeClr val="bg1"/>
                </a:solidFill>
              </a:rPr>
              <a:t>units</a:t>
            </a:r>
            <a:endParaRPr lang="fi-FI" sz="1600" dirty="0" smtClean="0">
              <a:solidFill>
                <a:schemeClr val="bg1"/>
              </a:solidFill>
            </a:endParaRPr>
          </a:p>
          <a:p>
            <a:r>
              <a:rPr lang="fi-FI" sz="1600" b="1" dirty="0" err="1" smtClean="0">
                <a:solidFill>
                  <a:schemeClr val="bg1"/>
                </a:solidFill>
              </a:rPr>
              <a:t>Clothing</a:t>
            </a:r>
            <a:r>
              <a:rPr lang="fi-FI" sz="1600" b="1" dirty="0" smtClean="0">
                <a:solidFill>
                  <a:schemeClr val="bg1"/>
                </a:solidFill>
              </a:rPr>
              <a:t> </a:t>
            </a:r>
            <a:r>
              <a:rPr lang="fi-FI" sz="1600" dirty="0" smtClean="0">
                <a:solidFill>
                  <a:schemeClr val="bg1"/>
                </a:solidFill>
              </a:rPr>
              <a:t>		</a:t>
            </a:r>
            <a:r>
              <a:rPr lang="fi-FI" sz="1600" dirty="0" err="1" smtClean="0">
                <a:solidFill>
                  <a:schemeClr val="bg1"/>
                </a:solidFill>
              </a:rPr>
              <a:t>Toaster</a:t>
            </a:r>
            <a:r>
              <a:rPr lang="fi-FI" sz="1600" dirty="0" smtClean="0">
                <a:solidFill>
                  <a:schemeClr val="bg1"/>
                </a:solidFill>
              </a:rPr>
              <a:t>		</a:t>
            </a:r>
            <a:r>
              <a:rPr lang="fi-FI" sz="1600" dirty="0" err="1" smtClean="0">
                <a:solidFill>
                  <a:schemeClr val="bg1"/>
                </a:solidFill>
              </a:rPr>
              <a:t>Lamp</a:t>
            </a:r>
            <a:r>
              <a:rPr lang="fi-FI" sz="1600" dirty="0" smtClean="0">
                <a:solidFill>
                  <a:schemeClr val="bg1"/>
                </a:solidFill>
              </a:rPr>
              <a:t>		</a:t>
            </a:r>
            <a:r>
              <a:rPr lang="fi-FI" sz="1600" dirty="0" err="1" smtClean="0">
                <a:solidFill>
                  <a:schemeClr val="bg1"/>
                </a:solidFill>
              </a:rPr>
              <a:t>Cooker</a:t>
            </a:r>
            <a:r>
              <a:rPr lang="fi-FI" sz="1600" dirty="0" smtClean="0">
                <a:solidFill>
                  <a:schemeClr val="bg1"/>
                </a:solidFill>
              </a:rPr>
              <a:t>		</a:t>
            </a:r>
            <a:r>
              <a:rPr lang="fi-FI" sz="1600" dirty="0" err="1" smtClean="0">
                <a:solidFill>
                  <a:schemeClr val="bg1"/>
                </a:solidFill>
              </a:rPr>
              <a:t>Wardrope</a:t>
            </a:r>
            <a:endParaRPr lang="fi-FI" sz="1600" dirty="0" smtClean="0">
              <a:solidFill>
                <a:schemeClr val="bg1"/>
              </a:solidFill>
            </a:endParaRPr>
          </a:p>
          <a:p>
            <a:r>
              <a:rPr lang="fi-FI" sz="1600" dirty="0" err="1" smtClean="0">
                <a:solidFill>
                  <a:schemeClr val="bg1"/>
                </a:solidFill>
              </a:rPr>
              <a:t>Shoes</a:t>
            </a:r>
            <a:r>
              <a:rPr lang="fi-FI" sz="1600" dirty="0" smtClean="0">
                <a:solidFill>
                  <a:schemeClr val="bg1"/>
                </a:solidFill>
              </a:rPr>
              <a:t>		</a:t>
            </a:r>
            <a:r>
              <a:rPr lang="fi-FI" sz="1600" b="1" dirty="0" smtClean="0">
                <a:solidFill>
                  <a:schemeClr val="bg1"/>
                </a:solidFill>
              </a:rPr>
              <a:t>Computer</a:t>
            </a:r>
            <a:r>
              <a:rPr lang="fi-FI" sz="1600" dirty="0" smtClean="0">
                <a:solidFill>
                  <a:schemeClr val="bg1"/>
                </a:solidFill>
              </a:rPr>
              <a:t>		Power </a:t>
            </a:r>
            <a:r>
              <a:rPr lang="fi-FI" sz="1600" dirty="0" err="1" smtClean="0">
                <a:solidFill>
                  <a:schemeClr val="bg1"/>
                </a:solidFill>
              </a:rPr>
              <a:t>tools</a:t>
            </a:r>
            <a:r>
              <a:rPr lang="fi-FI" sz="1600" dirty="0" smtClean="0">
                <a:solidFill>
                  <a:schemeClr val="bg1"/>
                </a:solidFill>
              </a:rPr>
              <a:t>	</a:t>
            </a:r>
            <a:r>
              <a:rPr lang="fi-FI" sz="1600" dirty="0" err="1" smtClean="0">
                <a:solidFill>
                  <a:schemeClr val="bg1"/>
                </a:solidFill>
              </a:rPr>
              <a:t>Sofa</a:t>
            </a:r>
            <a:endParaRPr lang="fi-FI" sz="1600" dirty="0" smtClean="0">
              <a:solidFill>
                <a:schemeClr val="bg1"/>
              </a:solidFill>
            </a:endParaRPr>
          </a:p>
          <a:p>
            <a:r>
              <a:rPr lang="fi-FI" sz="1600" dirty="0">
                <a:solidFill>
                  <a:schemeClr val="bg1"/>
                </a:solidFill>
              </a:rPr>
              <a:t>	</a:t>
            </a:r>
            <a:r>
              <a:rPr lang="fi-FI" sz="1600" dirty="0" smtClean="0">
                <a:solidFill>
                  <a:schemeClr val="bg1"/>
                </a:solidFill>
              </a:rPr>
              <a:t>	</a:t>
            </a:r>
            <a:r>
              <a:rPr lang="fi-FI" sz="1600" dirty="0" err="1" smtClean="0">
                <a:solidFill>
                  <a:schemeClr val="bg1"/>
                </a:solidFill>
              </a:rPr>
              <a:t>Cushions</a:t>
            </a:r>
            <a:r>
              <a:rPr lang="fi-FI" sz="1600" dirty="0" smtClean="0">
                <a:solidFill>
                  <a:schemeClr val="bg1"/>
                </a:solidFill>
              </a:rPr>
              <a:t>		</a:t>
            </a:r>
            <a:r>
              <a:rPr lang="fi-FI" sz="1600" b="1" dirty="0" err="1" smtClean="0">
                <a:solidFill>
                  <a:schemeClr val="bg1"/>
                </a:solidFill>
              </a:rPr>
              <a:t>Vacuum-cleaner</a:t>
            </a:r>
            <a:r>
              <a:rPr lang="fi-FI" sz="1600" dirty="0" smtClean="0">
                <a:solidFill>
                  <a:schemeClr val="bg1"/>
                </a:solidFill>
              </a:rPr>
              <a:t>	</a:t>
            </a:r>
            <a:r>
              <a:rPr lang="fi-FI" sz="1600" dirty="0" err="1" smtClean="0">
                <a:solidFill>
                  <a:schemeClr val="bg1"/>
                </a:solidFill>
              </a:rPr>
              <a:t>Carpet</a:t>
            </a:r>
            <a:endParaRPr lang="fi-FI" sz="1600" dirty="0" smtClean="0">
              <a:solidFill>
                <a:schemeClr val="bg1"/>
              </a:solidFill>
            </a:endParaRPr>
          </a:p>
          <a:p>
            <a:r>
              <a:rPr lang="fi-FI" sz="1600" dirty="0">
                <a:solidFill>
                  <a:schemeClr val="bg1"/>
                </a:solidFill>
              </a:rPr>
              <a:t>	</a:t>
            </a:r>
            <a:r>
              <a:rPr lang="fi-FI" sz="1600" dirty="0" smtClean="0">
                <a:solidFill>
                  <a:schemeClr val="bg1"/>
                </a:solidFill>
              </a:rPr>
              <a:t>	Suit		</a:t>
            </a:r>
            <a:r>
              <a:rPr lang="fi-FI" sz="1600" b="1" dirty="0" err="1" smtClean="0">
                <a:solidFill>
                  <a:schemeClr val="bg1"/>
                </a:solidFill>
              </a:rPr>
              <a:t>Washing</a:t>
            </a:r>
            <a:r>
              <a:rPr lang="fi-FI" sz="1600" b="1" dirty="0" smtClean="0">
                <a:solidFill>
                  <a:schemeClr val="bg1"/>
                </a:solidFill>
              </a:rPr>
              <a:t> </a:t>
            </a:r>
            <a:r>
              <a:rPr lang="fi-FI" sz="1600" b="1" dirty="0" err="1" smtClean="0">
                <a:solidFill>
                  <a:schemeClr val="bg1"/>
                </a:solidFill>
              </a:rPr>
              <a:t>machine</a:t>
            </a:r>
            <a:r>
              <a:rPr lang="fi-FI" sz="1600" dirty="0" smtClean="0">
                <a:solidFill>
                  <a:schemeClr val="bg1"/>
                </a:solidFill>
              </a:rPr>
              <a:t>	Bed</a:t>
            </a:r>
          </a:p>
          <a:p>
            <a:r>
              <a:rPr lang="fi-FI" sz="1600" dirty="0">
                <a:solidFill>
                  <a:schemeClr val="bg1"/>
                </a:solidFill>
              </a:rPr>
              <a:t>	</a:t>
            </a:r>
            <a:r>
              <a:rPr lang="fi-FI" sz="1600" dirty="0" smtClean="0">
                <a:solidFill>
                  <a:schemeClr val="bg1"/>
                </a:solidFill>
              </a:rPr>
              <a:t>			</a:t>
            </a:r>
            <a:r>
              <a:rPr lang="fi-FI" sz="1600" dirty="0" err="1" smtClean="0">
                <a:solidFill>
                  <a:schemeClr val="bg1"/>
                </a:solidFill>
              </a:rPr>
              <a:t>Microwave</a:t>
            </a:r>
            <a:endParaRPr lang="fi-FI" sz="1600" dirty="0" smtClean="0">
              <a:solidFill>
                <a:schemeClr val="bg1"/>
              </a:solidFill>
            </a:endParaRPr>
          </a:p>
          <a:p>
            <a:r>
              <a:rPr lang="fi-FI" sz="1600" dirty="0">
                <a:solidFill>
                  <a:schemeClr val="bg1"/>
                </a:solidFill>
              </a:rPr>
              <a:t>	</a:t>
            </a:r>
            <a:r>
              <a:rPr lang="fi-FI" sz="1600" dirty="0" smtClean="0">
                <a:solidFill>
                  <a:schemeClr val="bg1"/>
                </a:solidFill>
              </a:rPr>
              <a:t>			</a:t>
            </a:r>
            <a:r>
              <a:rPr lang="fi-FI" sz="1600" dirty="0" err="1" smtClean="0">
                <a:solidFill>
                  <a:schemeClr val="bg1"/>
                </a:solidFill>
              </a:rPr>
              <a:t>Curtains</a:t>
            </a:r>
            <a:endParaRPr lang="fi-FI" sz="1600" dirty="0" smtClean="0">
              <a:solidFill>
                <a:schemeClr val="bg1"/>
              </a:solidFill>
            </a:endParaRPr>
          </a:p>
          <a:p>
            <a:r>
              <a:rPr lang="fi-FI" sz="1600" dirty="0" smtClean="0"/>
              <a:t>	</a:t>
            </a:r>
          </a:p>
          <a:p>
            <a:endParaRPr lang="fi-FI" sz="1600" dirty="0" smtClean="0">
              <a:solidFill>
                <a:schemeClr val="bg1"/>
              </a:solidFill>
            </a:endParaRPr>
          </a:p>
          <a:p>
            <a:r>
              <a:rPr lang="fi-FI" sz="1600" dirty="0" smtClean="0">
                <a:solidFill>
                  <a:schemeClr val="bg1"/>
                </a:solidFill>
              </a:rPr>
              <a:t>				</a:t>
            </a:r>
            <a:r>
              <a:rPr lang="fi-FI" sz="1600" dirty="0" err="1" smtClean="0">
                <a:solidFill>
                  <a:schemeClr val="bg1"/>
                </a:solidFill>
              </a:rPr>
              <a:t>Printer</a:t>
            </a:r>
            <a:r>
              <a:rPr lang="fi-FI" sz="1600" dirty="0" smtClean="0">
                <a:solidFill>
                  <a:schemeClr val="bg1"/>
                </a:solidFill>
              </a:rPr>
              <a:t>		Owen		</a:t>
            </a:r>
            <a:r>
              <a:rPr lang="fi-FI" sz="1600" b="1" dirty="0" err="1" smtClean="0">
                <a:solidFill>
                  <a:schemeClr val="bg1"/>
                </a:solidFill>
              </a:rPr>
              <a:t>Fridge</a:t>
            </a:r>
            <a:r>
              <a:rPr lang="fi-FI" sz="1600" b="1" dirty="0" smtClean="0">
                <a:solidFill>
                  <a:schemeClr val="bg1"/>
                </a:solidFill>
              </a:rPr>
              <a:t>/</a:t>
            </a:r>
            <a:r>
              <a:rPr lang="fi-FI" sz="1600" b="1" dirty="0" err="1" smtClean="0">
                <a:solidFill>
                  <a:schemeClr val="bg1"/>
                </a:solidFill>
              </a:rPr>
              <a:t>Freezer</a:t>
            </a:r>
            <a:endParaRPr lang="fi-FI" sz="1600" b="1" dirty="0" smtClean="0">
              <a:solidFill>
                <a:schemeClr val="bg1"/>
              </a:solidFill>
            </a:endParaRPr>
          </a:p>
          <a:p>
            <a:r>
              <a:rPr lang="fi-FI" sz="1600" dirty="0">
                <a:solidFill>
                  <a:schemeClr val="bg1"/>
                </a:solidFill>
              </a:rPr>
              <a:t>	</a:t>
            </a:r>
            <a:r>
              <a:rPr lang="fi-FI" sz="1600" dirty="0" smtClean="0">
                <a:solidFill>
                  <a:schemeClr val="bg1"/>
                </a:solidFill>
              </a:rPr>
              <a:t>			</a:t>
            </a:r>
            <a:r>
              <a:rPr lang="fi-FI" sz="1600" b="1" dirty="0" smtClean="0">
                <a:solidFill>
                  <a:schemeClr val="bg1"/>
                </a:solidFill>
              </a:rPr>
              <a:t>Computer	</a:t>
            </a:r>
            <a:r>
              <a:rPr lang="fi-FI" sz="1600" dirty="0" smtClean="0">
                <a:solidFill>
                  <a:schemeClr val="bg1"/>
                </a:solidFill>
              </a:rPr>
              <a:t>	</a:t>
            </a:r>
            <a:r>
              <a:rPr lang="fi-FI" sz="1600" b="1" dirty="0" err="1" smtClean="0">
                <a:solidFill>
                  <a:schemeClr val="bg1"/>
                </a:solidFill>
              </a:rPr>
              <a:t>Washing</a:t>
            </a:r>
            <a:r>
              <a:rPr lang="fi-FI" sz="1600" b="1" dirty="0" smtClean="0">
                <a:solidFill>
                  <a:schemeClr val="bg1"/>
                </a:solidFill>
              </a:rPr>
              <a:t> </a:t>
            </a:r>
            <a:r>
              <a:rPr lang="fi-FI" sz="1600" b="1" dirty="0" err="1" smtClean="0">
                <a:solidFill>
                  <a:schemeClr val="bg1"/>
                </a:solidFill>
              </a:rPr>
              <a:t>machine</a:t>
            </a:r>
            <a:endParaRPr lang="fi-FI" sz="1600" b="1" dirty="0" smtClean="0">
              <a:solidFill>
                <a:schemeClr val="bg1"/>
              </a:solidFill>
            </a:endParaRPr>
          </a:p>
          <a:p>
            <a:r>
              <a:rPr lang="fi-FI" sz="1600" dirty="0">
                <a:solidFill>
                  <a:schemeClr val="bg1"/>
                </a:solidFill>
              </a:rPr>
              <a:t>	</a:t>
            </a:r>
            <a:r>
              <a:rPr lang="fi-FI" sz="1600" dirty="0" smtClean="0">
                <a:solidFill>
                  <a:schemeClr val="bg1"/>
                </a:solidFill>
              </a:rPr>
              <a:t>			</a:t>
            </a:r>
            <a:r>
              <a:rPr lang="fi-FI" sz="1600" b="1" dirty="0" err="1" smtClean="0">
                <a:solidFill>
                  <a:schemeClr val="bg1"/>
                </a:solidFill>
              </a:rPr>
              <a:t>Camera</a:t>
            </a:r>
            <a:r>
              <a:rPr lang="fi-FI" sz="1600" dirty="0" smtClean="0">
                <a:solidFill>
                  <a:schemeClr val="bg1"/>
                </a:solidFill>
              </a:rPr>
              <a:t>		Television	</a:t>
            </a:r>
          </a:p>
          <a:p>
            <a:r>
              <a:rPr lang="fi-FI" sz="1600" dirty="0" smtClean="0">
                <a:solidFill>
                  <a:schemeClr val="bg1"/>
                </a:solidFill>
              </a:rPr>
              <a:t>				Mobile </a:t>
            </a:r>
            <a:r>
              <a:rPr lang="fi-FI" sz="1600" dirty="0" err="1" smtClean="0">
                <a:solidFill>
                  <a:schemeClr val="bg1"/>
                </a:solidFill>
              </a:rPr>
              <a:t>phone</a:t>
            </a:r>
            <a:r>
              <a:rPr lang="fi-FI" sz="1600" dirty="0" smtClean="0">
                <a:solidFill>
                  <a:schemeClr val="bg1"/>
                </a:solidFill>
              </a:rPr>
              <a:t>	</a:t>
            </a:r>
            <a:r>
              <a:rPr lang="fi-FI" sz="1600" dirty="0" err="1" smtClean="0">
                <a:solidFill>
                  <a:schemeClr val="bg1"/>
                </a:solidFill>
              </a:rPr>
              <a:t>Microwave</a:t>
            </a:r>
            <a:r>
              <a:rPr lang="fi-FI" sz="1600" dirty="0" smtClean="0">
                <a:solidFill>
                  <a:schemeClr val="bg1"/>
                </a:solidFill>
              </a:rPr>
              <a:t>									</a:t>
            </a:r>
            <a:endParaRPr lang="fi-FI" sz="1600" dirty="0">
              <a:solidFill>
                <a:schemeClr val="bg1"/>
              </a:solidFill>
            </a:endParaRPr>
          </a:p>
        </p:txBody>
      </p:sp>
      <p:sp>
        <p:nvSpPr>
          <p:cNvPr id="10" name="TextBox 9"/>
          <p:cNvSpPr txBox="1"/>
          <p:nvPr/>
        </p:nvSpPr>
        <p:spPr>
          <a:xfrm>
            <a:off x="2560320" y="5988726"/>
            <a:ext cx="8130816" cy="369332"/>
          </a:xfrm>
          <a:prstGeom prst="rect">
            <a:avLst/>
          </a:prstGeom>
          <a:noFill/>
        </p:spPr>
        <p:txBody>
          <a:bodyPr wrap="none" rtlCol="0">
            <a:spAutoFit/>
          </a:bodyPr>
          <a:lstStyle/>
          <a:p>
            <a:r>
              <a:rPr lang="fi-FI" b="1" dirty="0" smtClean="0"/>
              <a:t>Product life-</a:t>
            </a:r>
            <a:r>
              <a:rPr lang="fi-FI" b="1" dirty="0" err="1" smtClean="0"/>
              <a:t>time</a:t>
            </a:r>
            <a:r>
              <a:rPr lang="fi-FI" b="1" dirty="0" smtClean="0"/>
              <a:t> </a:t>
            </a:r>
            <a:r>
              <a:rPr lang="fi-FI" b="1" dirty="0" err="1" smtClean="0"/>
              <a:t>expectancies</a:t>
            </a:r>
            <a:r>
              <a:rPr lang="fi-FI" b="1" dirty="0" smtClean="0"/>
              <a:t> in UK (</a:t>
            </a:r>
            <a:r>
              <a:rPr lang="fi-FI" b="1" dirty="0" err="1" smtClean="0"/>
              <a:t>Cox</a:t>
            </a:r>
            <a:r>
              <a:rPr lang="fi-FI" b="1" dirty="0" smtClean="0"/>
              <a:t> et al. 2013) and in Brazil (</a:t>
            </a:r>
            <a:r>
              <a:rPr lang="fi-FI" b="1" dirty="0" err="1" smtClean="0"/>
              <a:t>Echegaray</a:t>
            </a:r>
            <a:r>
              <a:rPr lang="fi-FI" b="1" dirty="0" smtClean="0"/>
              <a:t> 2016)</a:t>
            </a:r>
            <a:endParaRPr lang="fi-FI" b="1" dirty="0"/>
          </a:p>
        </p:txBody>
      </p:sp>
      <p:sp>
        <p:nvSpPr>
          <p:cNvPr id="3" name="TextBox 2"/>
          <p:cNvSpPr txBox="1"/>
          <p:nvPr/>
        </p:nvSpPr>
        <p:spPr>
          <a:xfrm>
            <a:off x="2550976" y="6273225"/>
            <a:ext cx="9171532" cy="584775"/>
          </a:xfrm>
          <a:prstGeom prst="rect">
            <a:avLst/>
          </a:prstGeom>
          <a:noFill/>
        </p:spPr>
        <p:txBody>
          <a:bodyPr wrap="square" rtlCol="0">
            <a:spAutoFit/>
          </a:bodyPr>
          <a:lstStyle/>
          <a:p>
            <a:r>
              <a:rPr lang="fi-FI" sz="1600" dirty="0" err="1"/>
              <a:t>dr</a:t>
            </a:r>
            <a:r>
              <a:rPr lang="fi-FI" sz="1600" dirty="0"/>
              <a:t>. C.A. </a:t>
            </a:r>
            <a:r>
              <a:rPr lang="fi-FI" sz="1600" dirty="0" err="1"/>
              <a:t>Bakker</a:t>
            </a:r>
            <a:r>
              <a:rPr lang="fi-FI" sz="1600" dirty="0"/>
              <a:t> </a:t>
            </a:r>
            <a:r>
              <a:rPr lang="fi-FI" sz="1600" dirty="0" smtClean="0"/>
              <a:t>&amp; </a:t>
            </a:r>
            <a:r>
              <a:rPr lang="fi-FI" sz="1600" dirty="0" err="1" smtClean="0"/>
              <a:t>ir</a:t>
            </a:r>
            <a:r>
              <a:rPr lang="fi-FI" sz="1600" dirty="0"/>
              <a:t>. </a:t>
            </a:r>
            <a:r>
              <a:rPr lang="fi-FI" sz="1600" dirty="0" err="1"/>
              <a:t>C.S.C.Schuit</a:t>
            </a:r>
            <a:r>
              <a:rPr lang="fi-FI" sz="1600" dirty="0"/>
              <a:t> </a:t>
            </a:r>
            <a:r>
              <a:rPr lang="fi-FI" sz="1600" dirty="0" smtClean="0"/>
              <a:t>2017.The </a:t>
            </a:r>
            <a:r>
              <a:rPr lang="fi-FI" sz="1600" dirty="0"/>
              <a:t>Long </a:t>
            </a:r>
            <a:r>
              <a:rPr lang="fi-FI" sz="1600" dirty="0" err="1"/>
              <a:t>View</a:t>
            </a:r>
            <a:r>
              <a:rPr lang="fi-FI" sz="1600" dirty="0"/>
              <a:t>. </a:t>
            </a:r>
            <a:r>
              <a:rPr lang="fi-FI" sz="1600" dirty="0" err="1"/>
              <a:t>Exploring</a:t>
            </a:r>
            <a:r>
              <a:rPr lang="fi-FI" sz="1600" dirty="0"/>
              <a:t> Product </a:t>
            </a:r>
            <a:r>
              <a:rPr lang="fi-FI" sz="1600" dirty="0" err="1"/>
              <a:t>Lifetime</a:t>
            </a:r>
            <a:r>
              <a:rPr lang="fi-FI" sz="1600" dirty="0"/>
              <a:t> Extensions https://www.oneplanetnetwork.org/sites/default/files/the_long_view_2017.pdf</a:t>
            </a:r>
          </a:p>
        </p:txBody>
      </p:sp>
    </p:spTree>
    <p:extLst>
      <p:ext uri="{BB962C8B-B14F-4D97-AF65-F5344CB8AC3E}">
        <p14:creationId xmlns:p14="http://schemas.microsoft.com/office/powerpoint/2010/main" val="41983078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260" y="202882"/>
            <a:ext cx="10515600" cy="1325563"/>
          </a:xfrm>
        </p:spPr>
        <p:txBody>
          <a:bodyPr>
            <a:normAutofit/>
          </a:bodyPr>
          <a:lstStyle/>
          <a:p>
            <a:r>
              <a:rPr lang="fi-FI" sz="3600" dirty="0" smtClean="0"/>
              <a:t>REACH</a:t>
            </a:r>
            <a:endParaRPr lang="fi-FI" sz="3600" dirty="0"/>
          </a:p>
        </p:txBody>
      </p:sp>
      <p:sp>
        <p:nvSpPr>
          <p:cNvPr id="3" name="Content Placeholder 2"/>
          <p:cNvSpPr>
            <a:spLocks noGrp="1"/>
          </p:cNvSpPr>
          <p:nvPr>
            <p:ph idx="1"/>
          </p:nvPr>
        </p:nvSpPr>
        <p:spPr>
          <a:xfrm>
            <a:off x="1238250" y="1528445"/>
            <a:ext cx="10515600" cy="4161289"/>
          </a:xfrm>
        </p:spPr>
        <p:txBody>
          <a:bodyPr>
            <a:normAutofit/>
          </a:bodyPr>
          <a:lstStyle/>
          <a:p>
            <a:r>
              <a:rPr lang="en-US" sz="2400" dirty="0" smtClean="0"/>
              <a:t>REACH  </a:t>
            </a:r>
            <a:r>
              <a:rPr lang="en-US" sz="2400" dirty="0"/>
              <a:t>(EC 1907/2006) aims to improve the protection of human health and the environment through the better and earlier identification of the intrinsic properties of chemical substances. </a:t>
            </a:r>
            <a:endParaRPr lang="en-US" sz="2400" dirty="0" smtClean="0"/>
          </a:p>
          <a:p>
            <a:endParaRPr lang="en-US" sz="2400" dirty="0" smtClean="0"/>
          </a:p>
          <a:p>
            <a:r>
              <a:rPr lang="en-US" sz="2400" dirty="0" smtClean="0"/>
              <a:t>This </a:t>
            </a:r>
            <a:r>
              <a:rPr lang="en-US" sz="2400" dirty="0"/>
              <a:t>is done by the four processes of REACH, namely the registration, evaluation, </a:t>
            </a:r>
            <a:r>
              <a:rPr lang="en-US" sz="2400" dirty="0" err="1"/>
              <a:t>authorisation</a:t>
            </a:r>
            <a:r>
              <a:rPr lang="en-US" sz="2400" dirty="0"/>
              <a:t> and restriction of chemicals</a:t>
            </a:r>
            <a:r>
              <a:rPr lang="en-US" sz="2400" dirty="0" smtClean="0"/>
              <a:t>.</a:t>
            </a:r>
          </a:p>
          <a:p>
            <a:endParaRPr lang="en-US" sz="2400" dirty="0" smtClean="0"/>
          </a:p>
          <a:p>
            <a:r>
              <a:rPr lang="en-US" sz="2400" dirty="0" smtClean="0"/>
              <a:t> </a:t>
            </a:r>
            <a:r>
              <a:rPr lang="en-US" sz="2400" dirty="0"/>
              <a:t>REACH also aims to enhance innovation and competitiveness of the EU chemicals industry. </a:t>
            </a:r>
          </a:p>
          <a:p>
            <a:endParaRPr lang="fi-FI" dirty="0"/>
          </a:p>
        </p:txBody>
      </p:sp>
      <p:sp>
        <p:nvSpPr>
          <p:cNvPr id="4" name="Footer Placeholder 3"/>
          <p:cNvSpPr>
            <a:spLocks noGrp="1"/>
          </p:cNvSpPr>
          <p:nvPr>
            <p:ph type="ftr" sz="quarter" idx="11"/>
          </p:nvPr>
        </p:nvSpPr>
        <p:spPr>
          <a:xfrm>
            <a:off x="2908004" y="6086609"/>
            <a:ext cx="6697980" cy="545616"/>
          </a:xfrm>
        </p:spPr>
        <p:txBody>
          <a:bodyPr/>
          <a:lstStyle/>
          <a:p>
            <a:pPr lvl="0"/>
            <a:r>
              <a:rPr lang="fi-FI" sz="1800" dirty="0">
                <a:solidFill>
                  <a:srgbClr val="0070C0"/>
                </a:solidFill>
              </a:rPr>
              <a:t>https://ec.europa.eu/environment/chemicals/reach/reach_en.htm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78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600" dirty="0" smtClean="0"/>
              <a:t>ROHS</a:t>
            </a:r>
            <a:endParaRPr lang="fi-FI" sz="3600" dirty="0"/>
          </a:p>
        </p:txBody>
      </p:sp>
      <p:sp>
        <p:nvSpPr>
          <p:cNvPr id="3" name="Content Placeholder 2"/>
          <p:cNvSpPr>
            <a:spLocks noGrp="1"/>
          </p:cNvSpPr>
          <p:nvPr>
            <p:ph idx="1"/>
          </p:nvPr>
        </p:nvSpPr>
        <p:spPr>
          <a:xfrm>
            <a:off x="838200" y="1319597"/>
            <a:ext cx="10910777" cy="4177436"/>
          </a:xfrm>
        </p:spPr>
        <p:txBody>
          <a:bodyPr>
            <a:normAutofit fontScale="92500"/>
          </a:bodyPr>
          <a:lstStyle/>
          <a:p>
            <a:pPr marL="0" indent="0">
              <a:buNone/>
            </a:pPr>
            <a:endParaRPr lang="en-US" sz="2600" dirty="0"/>
          </a:p>
          <a:p>
            <a:r>
              <a:rPr lang="en-US" sz="2600" dirty="0"/>
              <a:t>D</a:t>
            </a:r>
            <a:r>
              <a:rPr lang="en-US" sz="2600" dirty="0" smtClean="0"/>
              <a:t>irective 2011/65/EU of the </a:t>
            </a:r>
            <a:r>
              <a:rPr lang="en-US" sz="2600" dirty="0"/>
              <a:t>E</a:t>
            </a:r>
            <a:r>
              <a:rPr lang="en-US" sz="2600" dirty="0" smtClean="0"/>
              <a:t>uropean </a:t>
            </a:r>
            <a:r>
              <a:rPr lang="en-US" sz="2600" dirty="0"/>
              <a:t>P</a:t>
            </a:r>
            <a:r>
              <a:rPr lang="en-US" sz="2600" dirty="0" smtClean="0"/>
              <a:t>arliament and of the Council  of </a:t>
            </a:r>
            <a:r>
              <a:rPr lang="en-US" sz="2600" dirty="0"/>
              <a:t>8 June 2011</a:t>
            </a:r>
          </a:p>
          <a:p>
            <a:r>
              <a:rPr lang="en-US" sz="2600" dirty="0"/>
              <a:t>on the restriction of the use of certain hazardous substances in electrical and electronic </a:t>
            </a:r>
            <a:r>
              <a:rPr lang="en-US" sz="2600" dirty="0" smtClean="0"/>
              <a:t>equipment</a:t>
            </a:r>
          </a:p>
          <a:p>
            <a:endParaRPr lang="en-US" sz="2600" dirty="0"/>
          </a:p>
          <a:p>
            <a:r>
              <a:rPr lang="en-US" sz="2600" dirty="0" smtClean="0"/>
              <a:t>Article 1 </a:t>
            </a:r>
            <a:endParaRPr lang="en-US" sz="2600" dirty="0"/>
          </a:p>
          <a:p>
            <a:r>
              <a:rPr lang="en-US" sz="2600" dirty="0"/>
              <a:t>This Directive lays down rules on the restriction of the use of hazardous substances in electrical and electronic equipment (EEE) with a view to contributing to the protection of human health and the environment, including the environmentally sound recovery and disposal of waste </a:t>
            </a:r>
            <a:r>
              <a:rPr lang="en-US" sz="2600" dirty="0" smtClean="0"/>
              <a:t>EEE.</a:t>
            </a:r>
            <a:endParaRPr lang="en-US" sz="2600" dirty="0"/>
          </a:p>
          <a:p>
            <a:endParaRPr lang="en-US" dirty="0" smtClean="0"/>
          </a:p>
          <a:p>
            <a:endParaRPr lang="en-US" dirty="0"/>
          </a:p>
          <a:p>
            <a:endParaRPr lang="en-US" dirty="0"/>
          </a:p>
          <a:p>
            <a:endParaRPr lang="fi-FI" dirty="0"/>
          </a:p>
        </p:txBody>
      </p:sp>
      <p:sp>
        <p:nvSpPr>
          <p:cNvPr id="4" name="Footer Placeholder 3"/>
          <p:cNvSpPr>
            <a:spLocks noGrp="1"/>
          </p:cNvSpPr>
          <p:nvPr>
            <p:ph type="ftr" sz="quarter" idx="11"/>
          </p:nvPr>
        </p:nvSpPr>
        <p:spPr>
          <a:xfrm>
            <a:off x="2324100" y="6069331"/>
            <a:ext cx="8111490" cy="557046"/>
          </a:xfrm>
        </p:spPr>
        <p:txBody>
          <a:bodyPr/>
          <a:lstStyle/>
          <a:p>
            <a:pPr lvl="0" algn="l"/>
            <a:r>
              <a:rPr lang="fi-FI" sz="1800" dirty="0">
                <a:solidFill>
                  <a:srgbClr val="0070C0"/>
                </a:solidFill>
              </a:rPr>
              <a:t>https://eur-lex.europa.eu/legal-content/EN/TXT/?uri=CELEX%3A32011L0065</a:t>
            </a:r>
          </a:p>
        </p:txBody>
      </p:sp>
    </p:spTree>
    <p:extLst>
      <p:ext uri="{BB962C8B-B14F-4D97-AF65-F5344CB8AC3E}">
        <p14:creationId xmlns:p14="http://schemas.microsoft.com/office/powerpoint/2010/main" val="996498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087" y="927399"/>
            <a:ext cx="9189604" cy="2852737"/>
          </a:xfrm>
        </p:spPr>
        <p:txBody>
          <a:bodyPr/>
          <a:lstStyle/>
          <a:p>
            <a:r>
              <a:rPr lang="fi-FI" dirty="0" err="1" smtClean="0"/>
              <a:t>Customer</a:t>
            </a:r>
            <a:r>
              <a:rPr lang="fi-FI" dirty="0" smtClean="0"/>
              <a:t> </a:t>
            </a:r>
            <a:r>
              <a:rPr lang="fi-FI" dirty="0" err="1" smtClean="0"/>
              <a:t>centric</a:t>
            </a:r>
            <a:r>
              <a:rPr lang="fi-FI" dirty="0" smtClean="0"/>
              <a:t> design</a:t>
            </a:r>
            <a:endParaRPr lang="fi-FI" dirty="0"/>
          </a:p>
        </p:txBody>
      </p:sp>
    </p:spTree>
    <p:extLst>
      <p:ext uri="{BB962C8B-B14F-4D97-AF65-F5344CB8AC3E}">
        <p14:creationId xmlns:p14="http://schemas.microsoft.com/office/powerpoint/2010/main" val="4031059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674" y="359159"/>
            <a:ext cx="10515600" cy="1325563"/>
          </a:xfrm>
        </p:spPr>
        <p:txBody>
          <a:bodyPr>
            <a:normAutofit/>
          </a:bodyPr>
          <a:lstStyle/>
          <a:p>
            <a:r>
              <a:rPr lang="en-US" sz="3600" dirty="0"/>
              <a:t>Design solutions to deliver customer outcome</a:t>
            </a:r>
            <a:endParaRPr lang="fi-FI" sz="3600" dirty="0"/>
          </a:p>
        </p:txBody>
      </p:sp>
      <p:sp>
        <p:nvSpPr>
          <p:cNvPr id="3" name="Content Placeholder 2"/>
          <p:cNvSpPr>
            <a:spLocks noGrp="1"/>
          </p:cNvSpPr>
          <p:nvPr>
            <p:ph idx="1"/>
          </p:nvPr>
        </p:nvSpPr>
        <p:spPr>
          <a:xfrm>
            <a:off x="1173480" y="1614271"/>
            <a:ext cx="10515600" cy="4161289"/>
          </a:xfrm>
        </p:spPr>
        <p:txBody>
          <a:bodyPr>
            <a:normAutofit/>
          </a:bodyPr>
          <a:lstStyle/>
          <a:p>
            <a:r>
              <a:rPr lang="en-US" sz="2400" b="1" dirty="0"/>
              <a:t>Customer-centric design: </a:t>
            </a:r>
            <a:r>
              <a:rPr lang="en-US" sz="2400" dirty="0"/>
              <a:t>Centre development process around customer needs and the functional requirements, rather than the physical device. This way innovative solutions and product-as-a-service models are </a:t>
            </a:r>
            <a:r>
              <a:rPr lang="en-US" sz="2400" dirty="0" smtClean="0"/>
              <a:t>promoted</a:t>
            </a:r>
          </a:p>
          <a:p>
            <a:endParaRPr lang="en-US" sz="2400" dirty="0" smtClean="0"/>
          </a:p>
          <a:p>
            <a:r>
              <a:rPr lang="en-US" sz="2400" b="1" dirty="0"/>
              <a:t>Smart and connected solutions</a:t>
            </a:r>
            <a:r>
              <a:rPr lang="en-US" sz="2400" dirty="0"/>
              <a:t>: Consider how to develop smart products using new technologies such as sensors and big data that enable to deliver better outcomes for the customer through e.g. enhanced </a:t>
            </a:r>
            <a:r>
              <a:rPr lang="en-US" sz="2400" dirty="0" smtClean="0"/>
              <a:t>functionality</a:t>
            </a:r>
          </a:p>
          <a:p>
            <a:pPr marL="0" indent="0">
              <a:buNone/>
            </a:pPr>
            <a:endParaRPr lang="en-US" sz="2400" dirty="0"/>
          </a:p>
          <a:p>
            <a:r>
              <a:rPr lang="en-US" sz="2400" dirty="0"/>
              <a:t>Improved customer-centricity through more frequent interaction and more </a:t>
            </a:r>
            <a:r>
              <a:rPr lang="en-US" sz="2400" dirty="0" err="1"/>
              <a:t>customised</a:t>
            </a:r>
            <a:r>
              <a:rPr lang="en-US" sz="2400" dirty="0"/>
              <a:t> </a:t>
            </a:r>
            <a:r>
              <a:rPr lang="en-US" sz="2400" dirty="0" smtClean="0"/>
              <a:t>solution </a:t>
            </a:r>
            <a:endParaRPr lang="fi-FI" sz="2400" dirty="0"/>
          </a:p>
        </p:txBody>
      </p:sp>
      <p:sp>
        <p:nvSpPr>
          <p:cNvPr id="5" name="TextBox 4"/>
          <p:cNvSpPr txBox="1"/>
          <p:nvPr/>
        </p:nvSpPr>
        <p:spPr>
          <a:xfrm>
            <a:off x="3383280" y="6268720"/>
            <a:ext cx="7305040" cy="369332"/>
          </a:xfrm>
          <a:prstGeom prst="rect">
            <a:avLst/>
          </a:prstGeom>
          <a:noFill/>
        </p:spPr>
        <p:txBody>
          <a:bodyPr wrap="square" rtlCol="0">
            <a:spAutoFit/>
          </a:bodyPr>
          <a:lstStyle/>
          <a:p>
            <a:endParaRPr lang="fi-FI" dirty="0"/>
          </a:p>
        </p:txBody>
      </p:sp>
      <p:sp>
        <p:nvSpPr>
          <p:cNvPr id="6" name="TextBox 5"/>
          <p:cNvSpPr txBox="1"/>
          <p:nvPr/>
        </p:nvSpPr>
        <p:spPr>
          <a:xfrm>
            <a:off x="2120079" y="5986914"/>
            <a:ext cx="7937109" cy="830997"/>
          </a:xfrm>
          <a:prstGeom prst="rect">
            <a:avLst/>
          </a:prstGeom>
          <a:noFill/>
        </p:spPr>
        <p:txBody>
          <a:bodyPr wrap="none" rtlCol="0">
            <a:spAutoFit/>
          </a:bodyPr>
          <a:lstStyle/>
          <a:p>
            <a:r>
              <a:rPr lang="en-US" sz="1600" dirty="0" err="1">
                <a:latin typeface="+mj-lt"/>
              </a:rPr>
              <a:t>Sitra</a:t>
            </a:r>
            <a:r>
              <a:rPr lang="en-US" sz="1600" dirty="0">
                <a:latin typeface="+mj-lt"/>
              </a:rPr>
              <a:t>. Circular Economy Playbook for Manufacturing industry. Playbook for Finnish SMEs, </a:t>
            </a:r>
            <a:r>
              <a:rPr lang="en-US" sz="1600" dirty="0" smtClean="0">
                <a:latin typeface="+mj-lt"/>
              </a:rPr>
              <a:t>36-37</a:t>
            </a:r>
            <a:endParaRPr lang="en-US" sz="1600" dirty="0">
              <a:latin typeface="+mj-lt"/>
            </a:endParaRPr>
          </a:p>
          <a:p>
            <a:r>
              <a:rPr lang="en-US" sz="1600" dirty="0">
                <a:latin typeface="+mj-lt"/>
              </a:rPr>
              <a:t>https://</a:t>
            </a:r>
            <a:r>
              <a:rPr lang="en-US" sz="1600" dirty="0" smtClean="0">
                <a:latin typeface="+mj-lt"/>
              </a:rPr>
              <a:t>teknologiateollisuus.fi/sites/default/files/inline-files/20180919_Circular%20Economy</a:t>
            </a:r>
          </a:p>
          <a:p>
            <a:r>
              <a:rPr lang="en-US" sz="1600" dirty="0" smtClean="0">
                <a:latin typeface="+mj-lt"/>
              </a:rPr>
              <a:t>%</a:t>
            </a:r>
            <a:r>
              <a:rPr lang="en-US" sz="1600" dirty="0">
                <a:latin typeface="+mj-lt"/>
              </a:rPr>
              <a:t>20Playbook%20for%20Manufacturing_v1%200.pdf</a:t>
            </a:r>
          </a:p>
        </p:txBody>
      </p:sp>
    </p:spTree>
    <p:extLst>
      <p:ext uri="{BB962C8B-B14F-4D97-AF65-F5344CB8AC3E}">
        <p14:creationId xmlns:p14="http://schemas.microsoft.com/office/powerpoint/2010/main" val="14231910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021" y="365125"/>
            <a:ext cx="10515600" cy="1006475"/>
          </a:xfrm>
        </p:spPr>
        <p:txBody>
          <a:bodyPr>
            <a:normAutofit/>
          </a:bodyPr>
          <a:lstStyle/>
          <a:p>
            <a:r>
              <a:rPr lang="fi-FI" sz="3600" dirty="0" err="1" smtClean="0"/>
              <a:t>Customer</a:t>
            </a:r>
            <a:r>
              <a:rPr lang="fi-FI" sz="3600" dirty="0" smtClean="0"/>
              <a:t> </a:t>
            </a:r>
            <a:r>
              <a:rPr lang="fi-FI" sz="3600" dirty="0" err="1" smtClean="0"/>
              <a:t>centric</a:t>
            </a:r>
            <a:r>
              <a:rPr lang="fi-FI" sz="3600" dirty="0" smtClean="0"/>
              <a:t> design</a:t>
            </a:r>
            <a:endParaRPr lang="fi-FI" sz="3600" dirty="0"/>
          </a:p>
        </p:txBody>
      </p:sp>
      <p:sp>
        <p:nvSpPr>
          <p:cNvPr id="3" name="Content Placeholder 2"/>
          <p:cNvSpPr>
            <a:spLocks noGrp="1"/>
          </p:cNvSpPr>
          <p:nvPr>
            <p:ph idx="1"/>
          </p:nvPr>
        </p:nvSpPr>
        <p:spPr>
          <a:xfrm>
            <a:off x="1290021" y="1371600"/>
            <a:ext cx="10515600" cy="4161289"/>
          </a:xfrm>
        </p:spPr>
        <p:txBody>
          <a:bodyPr>
            <a:normAutofit/>
          </a:bodyPr>
          <a:lstStyle/>
          <a:p>
            <a:r>
              <a:rPr lang="en-US" sz="2400" b="1" dirty="0"/>
              <a:t>Design Thinking </a:t>
            </a:r>
            <a:r>
              <a:rPr lang="en-US" sz="2400" dirty="0"/>
              <a:t>is a methodology for customer-centric design. </a:t>
            </a:r>
            <a:endParaRPr lang="en-US" sz="2400" dirty="0" smtClean="0"/>
          </a:p>
          <a:p>
            <a:endParaRPr lang="en-US" sz="2400" dirty="0" smtClean="0"/>
          </a:p>
          <a:p>
            <a:r>
              <a:rPr lang="en-US" sz="2400" dirty="0" smtClean="0"/>
              <a:t>It </a:t>
            </a:r>
            <a:r>
              <a:rPr lang="en-US" sz="2400" dirty="0"/>
              <a:t>is an </a:t>
            </a:r>
            <a:r>
              <a:rPr lang="en-US" sz="2400" b="1" dirty="0"/>
              <a:t>iterative process </a:t>
            </a:r>
            <a:r>
              <a:rPr lang="en-US" sz="2400" dirty="0"/>
              <a:t>using a broad set of design methods </a:t>
            </a:r>
            <a:r>
              <a:rPr lang="en-US" sz="2400" dirty="0" smtClean="0"/>
              <a:t> </a:t>
            </a:r>
          </a:p>
          <a:p>
            <a:endParaRPr lang="en-US" sz="2400" dirty="0" smtClean="0"/>
          </a:p>
          <a:p>
            <a:r>
              <a:rPr lang="en-US" sz="2400" dirty="0" smtClean="0"/>
              <a:t>The </a:t>
            </a:r>
            <a:r>
              <a:rPr lang="en-US" sz="2400" dirty="0"/>
              <a:t>aim is to frame opportunities and innovate in close </a:t>
            </a:r>
            <a:r>
              <a:rPr lang="en-US" sz="2400" b="1" dirty="0"/>
              <a:t>collaboration</a:t>
            </a:r>
            <a:r>
              <a:rPr lang="en-US" sz="2400" dirty="0"/>
              <a:t> with customers and other relevant stakeholders. </a:t>
            </a:r>
            <a:endParaRPr lang="en-US" sz="2400" dirty="0" smtClean="0"/>
          </a:p>
          <a:p>
            <a:endParaRPr lang="en-US" sz="2400" dirty="0" smtClean="0"/>
          </a:p>
          <a:p>
            <a:r>
              <a:rPr lang="en-US" sz="2400" dirty="0" smtClean="0"/>
              <a:t>Through </a:t>
            </a:r>
            <a:r>
              <a:rPr lang="en-US" sz="2400" dirty="0"/>
              <a:t>the </a:t>
            </a:r>
            <a:r>
              <a:rPr lang="en-US" sz="2400" b="1" dirty="0"/>
              <a:t>customer interaction</a:t>
            </a:r>
            <a:r>
              <a:rPr lang="en-US" sz="2400" dirty="0"/>
              <a:t>, Design Thinking is especially relevant when designing customer experiences and user interfaces for new </a:t>
            </a:r>
            <a:r>
              <a:rPr lang="en-US" sz="2400" dirty="0" smtClean="0"/>
              <a:t>solutions</a:t>
            </a:r>
          </a:p>
        </p:txBody>
      </p:sp>
      <p:sp>
        <p:nvSpPr>
          <p:cNvPr id="5" name="Rectangle 4"/>
          <p:cNvSpPr/>
          <p:nvPr/>
        </p:nvSpPr>
        <p:spPr>
          <a:xfrm>
            <a:off x="2108200" y="5827712"/>
            <a:ext cx="9245600" cy="861774"/>
          </a:xfrm>
          <a:prstGeom prst="rect">
            <a:avLst/>
          </a:prstGeom>
        </p:spPr>
        <p:txBody>
          <a:bodyPr wrap="square">
            <a:spAutoFit/>
          </a:bodyPr>
          <a:lstStyle/>
          <a:p>
            <a:r>
              <a:rPr lang="en-US" sz="1600" dirty="0" err="1">
                <a:latin typeface="+mj-lt"/>
              </a:rPr>
              <a:t>Sitra</a:t>
            </a:r>
            <a:r>
              <a:rPr lang="en-US" sz="1600" dirty="0">
                <a:latin typeface="+mj-lt"/>
              </a:rPr>
              <a:t>. Circular Economy Playbook for Manufacturing industry. Playbook for Finnish SMEs, </a:t>
            </a:r>
            <a:r>
              <a:rPr lang="en-US" sz="1600" dirty="0" smtClean="0">
                <a:latin typeface="+mj-lt"/>
              </a:rPr>
              <a:t>37</a:t>
            </a:r>
            <a:endParaRPr lang="en-US" sz="1600" dirty="0">
              <a:latin typeface="+mj-lt"/>
            </a:endParaRPr>
          </a:p>
          <a:p>
            <a:r>
              <a:rPr lang="en-US" sz="1600" dirty="0">
                <a:latin typeface="+mj-lt"/>
              </a:rPr>
              <a:t>https://teknologiateollisuus.fi/sites/default/files/inline-files/20180919_Circular%20Economy%20Playbook%20for%20Manufacturing_v1%200.pd</a:t>
            </a:r>
            <a:r>
              <a:rPr lang="en-US" dirty="0"/>
              <a:t>f</a:t>
            </a:r>
          </a:p>
        </p:txBody>
      </p:sp>
    </p:spTree>
    <p:extLst>
      <p:ext uri="{BB962C8B-B14F-4D97-AF65-F5344CB8AC3E}">
        <p14:creationId xmlns:p14="http://schemas.microsoft.com/office/powerpoint/2010/main" val="29973265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0"/>
            <a:ext cx="10515600" cy="1325563"/>
          </a:xfrm>
        </p:spPr>
        <p:txBody>
          <a:bodyPr>
            <a:normAutofit/>
          </a:bodyPr>
          <a:lstStyle/>
          <a:p>
            <a:r>
              <a:rPr lang="fi-FI" sz="3600" dirty="0" err="1" smtClean="0"/>
              <a:t>Designing</a:t>
            </a:r>
            <a:r>
              <a:rPr lang="fi-FI" sz="3600" dirty="0" smtClean="0"/>
              <a:t> </a:t>
            </a:r>
            <a:r>
              <a:rPr lang="fi-FI" sz="3600" dirty="0" err="1" smtClean="0"/>
              <a:t>customer</a:t>
            </a:r>
            <a:r>
              <a:rPr lang="fi-FI" sz="3600" dirty="0" smtClean="0"/>
              <a:t> </a:t>
            </a:r>
            <a:r>
              <a:rPr lang="fi-FI" sz="3600" dirty="0" err="1" smtClean="0"/>
              <a:t>centric</a:t>
            </a:r>
            <a:r>
              <a:rPr lang="fi-FI" sz="3600" dirty="0" smtClean="0"/>
              <a:t> </a:t>
            </a:r>
            <a:r>
              <a:rPr lang="fi-FI" sz="3600" dirty="0" err="1" smtClean="0"/>
              <a:t>solutions</a:t>
            </a:r>
            <a:endParaRPr lang="fi-FI" sz="3600" dirty="0"/>
          </a:p>
        </p:txBody>
      </p:sp>
      <p:sp>
        <p:nvSpPr>
          <p:cNvPr id="3" name="Content Placeholder 2"/>
          <p:cNvSpPr>
            <a:spLocks noGrp="1"/>
          </p:cNvSpPr>
          <p:nvPr>
            <p:ph idx="1"/>
          </p:nvPr>
        </p:nvSpPr>
        <p:spPr>
          <a:xfrm>
            <a:off x="1168400" y="1325563"/>
            <a:ext cx="10515600" cy="4161289"/>
          </a:xfrm>
        </p:spPr>
        <p:txBody>
          <a:bodyPr>
            <a:normAutofit/>
          </a:bodyPr>
          <a:lstStyle/>
          <a:p>
            <a:r>
              <a:rPr lang="en-US" sz="2400" dirty="0"/>
              <a:t>Ability to put </a:t>
            </a:r>
            <a:r>
              <a:rPr lang="en-US" sz="2400" b="1" dirty="0"/>
              <a:t>customer needs </a:t>
            </a:r>
            <a:r>
              <a:rPr lang="en-US" sz="2400" dirty="0"/>
              <a:t>and requirements at the </a:t>
            </a:r>
            <a:r>
              <a:rPr lang="en-US" sz="2400" dirty="0" smtClean="0"/>
              <a:t>center </a:t>
            </a:r>
            <a:r>
              <a:rPr lang="en-US" sz="2400" dirty="0"/>
              <a:t>of product </a:t>
            </a:r>
            <a:r>
              <a:rPr lang="en-US" sz="2400" dirty="0" smtClean="0"/>
              <a:t>design</a:t>
            </a:r>
          </a:p>
          <a:p>
            <a:pPr marL="0" indent="0">
              <a:buNone/>
            </a:pPr>
            <a:r>
              <a:rPr lang="en-US" sz="2400" dirty="0" smtClean="0"/>
              <a:t>	</a:t>
            </a:r>
            <a:r>
              <a:rPr lang="en-US" sz="2000" dirty="0" smtClean="0"/>
              <a:t>• Understanding </a:t>
            </a:r>
            <a:r>
              <a:rPr lang="en-US" sz="2000" dirty="0"/>
              <a:t>of user journeys and </a:t>
            </a:r>
            <a:r>
              <a:rPr lang="en-US" sz="2000" dirty="0" smtClean="0"/>
              <a:t>needs</a:t>
            </a:r>
          </a:p>
          <a:p>
            <a:pPr marL="0" indent="0">
              <a:buNone/>
            </a:pPr>
            <a:r>
              <a:rPr lang="en-US" sz="2000" dirty="0"/>
              <a:t>	</a:t>
            </a:r>
            <a:r>
              <a:rPr lang="en-US" sz="2000" dirty="0" smtClean="0"/>
              <a:t>• Ability </a:t>
            </a:r>
            <a:r>
              <a:rPr lang="en-US" sz="2000" dirty="0"/>
              <a:t>to integrate digital applications into product </a:t>
            </a:r>
            <a:r>
              <a:rPr lang="en-US" sz="2000" dirty="0" smtClean="0"/>
              <a:t>design</a:t>
            </a:r>
          </a:p>
          <a:p>
            <a:pPr marL="0" indent="0">
              <a:buNone/>
            </a:pPr>
            <a:r>
              <a:rPr lang="en-US" sz="2000" dirty="0"/>
              <a:t>	</a:t>
            </a:r>
            <a:r>
              <a:rPr lang="en-US" sz="2000" dirty="0" smtClean="0"/>
              <a:t>• Development </a:t>
            </a:r>
            <a:r>
              <a:rPr lang="en-US" sz="2000" dirty="0"/>
              <a:t>of complete product lifecycle solutions and </a:t>
            </a:r>
            <a:r>
              <a:rPr lang="en-US" sz="2000" dirty="0" smtClean="0"/>
              <a:t>services</a:t>
            </a:r>
          </a:p>
          <a:p>
            <a:endParaRPr lang="en-US" sz="2400" dirty="0"/>
          </a:p>
          <a:p>
            <a:r>
              <a:rPr lang="en-US" sz="2400" b="1" dirty="0"/>
              <a:t>Engage</a:t>
            </a:r>
            <a:r>
              <a:rPr lang="en-US" sz="2400" dirty="0"/>
              <a:t> customers and partners in solution </a:t>
            </a:r>
            <a:r>
              <a:rPr lang="en-US" sz="2400" dirty="0" smtClean="0"/>
              <a:t>co-creation</a:t>
            </a:r>
          </a:p>
          <a:p>
            <a:pPr marL="457200" lvl="1" indent="0">
              <a:buNone/>
            </a:pPr>
            <a:r>
              <a:rPr lang="en-US" sz="2000" dirty="0" smtClean="0"/>
              <a:t>	•  Perform </a:t>
            </a:r>
            <a:r>
              <a:rPr lang="en-US" sz="2000" dirty="0"/>
              <a:t>iterative design and rapid prototyping to test, fail, learn and rebound </a:t>
            </a:r>
            <a:r>
              <a:rPr lang="en-US" sz="2000" dirty="0" smtClean="0"/>
              <a:t>quickly</a:t>
            </a:r>
          </a:p>
          <a:p>
            <a:pPr marL="457200" lvl="1" indent="0">
              <a:buNone/>
            </a:pPr>
            <a:r>
              <a:rPr lang="en-US" sz="2000" dirty="0" smtClean="0"/>
              <a:t>	•  Manage </a:t>
            </a:r>
            <a:r>
              <a:rPr lang="en-US" sz="2000" dirty="0"/>
              <a:t>an open ecosystem of customers and partners, and engage in open </a:t>
            </a:r>
            <a:r>
              <a:rPr lang="en-US" sz="2000" dirty="0" smtClean="0"/>
              <a:t>innovation</a:t>
            </a:r>
          </a:p>
          <a:p>
            <a:pPr lvl="2"/>
            <a:r>
              <a:rPr lang="en-US" dirty="0" smtClean="0"/>
              <a:t>Use </a:t>
            </a:r>
            <a:r>
              <a:rPr lang="en-US" dirty="0"/>
              <a:t>big data and develop smart </a:t>
            </a:r>
            <a:r>
              <a:rPr lang="en-US" dirty="0" smtClean="0"/>
              <a:t>product</a:t>
            </a:r>
          </a:p>
          <a:p>
            <a:pPr marL="914400" lvl="2" indent="0">
              <a:buNone/>
            </a:pPr>
            <a:endParaRPr lang="en-US" dirty="0" smtClean="0"/>
          </a:p>
          <a:p>
            <a:pPr marL="0" indent="0">
              <a:buNone/>
            </a:pPr>
            <a:endParaRPr lang="fi-FI" sz="2400" dirty="0"/>
          </a:p>
        </p:txBody>
      </p:sp>
      <p:sp>
        <p:nvSpPr>
          <p:cNvPr id="5" name="Rectangle 4"/>
          <p:cNvSpPr/>
          <p:nvPr/>
        </p:nvSpPr>
        <p:spPr>
          <a:xfrm>
            <a:off x="2184400" y="5750187"/>
            <a:ext cx="9062720" cy="830997"/>
          </a:xfrm>
          <a:prstGeom prst="rect">
            <a:avLst/>
          </a:prstGeom>
        </p:spPr>
        <p:txBody>
          <a:bodyPr wrap="square">
            <a:spAutoFit/>
          </a:bodyPr>
          <a:lstStyle/>
          <a:p>
            <a:r>
              <a:rPr lang="en-US" sz="1600" dirty="0" err="1" smtClean="0">
                <a:latin typeface="+mj-lt"/>
              </a:rPr>
              <a:t>Sitra</a:t>
            </a:r>
            <a:r>
              <a:rPr lang="en-US" sz="1600" dirty="0" smtClean="0">
                <a:latin typeface="+mj-lt"/>
              </a:rPr>
              <a:t>. Circular </a:t>
            </a:r>
            <a:r>
              <a:rPr lang="en-US" sz="1600" dirty="0">
                <a:latin typeface="+mj-lt"/>
              </a:rPr>
              <a:t>Economy Playbook for Manufacturing industry. Playbook for Finnish </a:t>
            </a:r>
            <a:r>
              <a:rPr lang="en-US" sz="1600" dirty="0" smtClean="0">
                <a:latin typeface="+mj-lt"/>
              </a:rPr>
              <a:t>SMEs, 36</a:t>
            </a:r>
            <a:endParaRPr lang="en-US" sz="1600" dirty="0">
              <a:latin typeface="+mj-lt"/>
            </a:endParaRPr>
          </a:p>
          <a:p>
            <a:r>
              <a:rPr lang="en-US" sz="1600" dirty="0">
                <a:latin typeface="+mj-lt"/>
              </a:rPr>
              <a:t>https://teknologiateollisuus.fi/sites/default/files/inline-files/20180919_Circular%20Economy%20Playbook%20for%20Manufacturing_v1%200.pdf</a:t>
            </a:r>
          </a:p>
        </p:txBody>
      </p:sp>
    </p:spTree>
    <p:extLst>
      <p:ext uri="{BB962C8B-B14F-4D97-AF65-F5344CB8AC3E}">
        <p14:creationId xmlns:p14="http://schemas.microsoft.com/office/powerpoint/2010/main" val="28207401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3325" y="1322735"/>
            <a:ext cx="9291205" cy="2852737"/>
          </a:xfrm>
        </p:spPr>
        <p:txBody>
          <a:bodyPr/>
          <a:lstStyle/>
          <a:p>
            <a:r>
              <a:rPr lang="fi-FI" dirty="0" smtClean="0"/>
              <a:t/>
            </a:r>
            <a:br>
              <a:rPr lang="fi-FI" dirty="0" smtClean="0"/>
            </a:br>
            <a:r>
              <a:rPr lang="fi-FI" dirty="0" err="1"/>
              <a:t>C</a:t>
            </a:r>
            <a:r>
              <a:rPr lang="fi-FI" dirty="0" err="1" smtClean="0"/>
              <a:t>ircular</a:t>
            </a:r>
            <a:r>
              <a:rPr lang="fi-FI" dirty="0" smtClean="0"/>
              <a:t> design </a:t>
            </a:r>
            <a:r>
              <a:rPr lang="fi-FI" dirty="0" err="1" smtClean="0"/>
              <a:t>process</a:t>
            </a:r>
            <a:endParaRPr lang="fi-FI" dirty="0"/>
          </a:p>
        </p:txBody>
      </p:sp>
    </p:spTree>
    <p:extLst>
      <p:ext uri="{BB962C8B-B14F-4D97-AF65-F5344CB8AC3E}">
        <p14:creationId xmlns:p14="http://schemas.microsoft.com/office/powerpoint/2010/main" val="10782993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1325563"/>
          </a:xfrm>
        </p:spPr>
        <p:txBody>
          <a:bodyPr>
            <a:normAutofit/>
          </a:bodyPr>
          <a:lstStyle/>
          <a:p>
            <a:r>
              <a:rPr lang="fi-FI" sz="3600" dirty="0" err="1" smtClean="0"/>
              <a:t>Circular</a:t>
            </a:r>
            <a:r>
              <a:rPr lang="fi-FI" sz="3600" dirty="0" smtClean="0"/>
              <a:t> design </a:t>
            </a:r>
            <a:r>
              <a:rPr lang="fi-FI" sz="3600" dirty="0" err="1" smtClean="0"/>
              <a:t>process</a:t>
            </a:r>
            <a:endParaRPr lang="fi-FI" sz="3600" dirty="0"/>
          </a:p>
        </p:txBody>
      </p:sp>
      <p:sp>
        <p:nvSpPr>
          <p:cNvPr id="3" name="Content Placeholder 2"/>
          <p:cNvSpPr>
            <a:spLocks noGrp="1"/>
          </p:cNvSpPr>
          <p:nvPr>
            <p:ph idx="1"/>
          </p:nvPr>
        </p:nvSpPr>
        <p:spPr>
          <a:xfrm>
            <a:off x="1041400" y="1481770"/>
            <a:ext cx="10515600" cy="4161289"/>
          </a:xfrm>
        </p:spPr>
        <p:txBody>
          <a:bodyPr>
            <a:normAutofit/>
          </a:bodyPr>
          <a:lstStyle/>
          <a:p>
            <a:r>
              <a:rPr lang="en-US" dirty="0"/>
              <a:t>The circular design process comprises </a:t>
            </a:r>
            <a:r>
              <a:rPr lang="en-US" b="1" dirty="0"/>
              <a:t>four stages </a:t>
            </a:r>
            <a:endParaRPr lang="en-US" b="1" dirty="0" smtClean="0"/>
          </a:p>
          <a:p>
            <a:pPr marL="0" indent="0">
              <a:buNone/>
            </a:pPr>
            <a:r>
              <a:rPr lang="en-US" dirty="0"/>
              <a:t> </a:t>
            </a:r>
            <a:r>
              <a:rPr lang="en-US" dirty="0" smtClean="0"/>
              <a:t>  and it is informed </a:t>
            </a:r>
            <a:r>
              <a:rPr lang="en-US" dirty="0"/>
              <a:t>by approaches such as </a:t>
            </a:r>
            <a:endParaRPr lang="en-US" dirty="0" smtClean="0"/>
          </a:p>
          <a:p>
            <a:pPr marL="0" indent="0">
              <a:buNone/>
            </a:pPr>
            <a:r>
              <a:rPr lang="en-US" dirty="0"/>
              <a:t> </a:t>
            </a:r>
            <a:r>
              <a:rPr lang="en-US" dirty="0" smtClean="0"/>
              <a:t>  </a:t>
            </a:r>
            <a:r>
              <a:rPr lang="en-US" b="1" dirty="0" smtClean="0"/>
              <a:t>design </a:t>
            </a:r>
            <a:r>
              <a:rPr lang="en-US" b="1" dirty="0"/>
              <a:t>thinking </a:t>
            </a:r>
            <a:r>
              <a:rPr lang="en-US" dirty="0"/>
              <a:t>and</a:t>
            </a:r>
            <a:r>
              <a:rPr lang="en-US" b="1" dirty="0"/>
              <a:t> </a:t>
            </a:r>
            <a:r>
              <a:rPr lang="en-US" b="1" dirty="0" smtClean="0"/>
              <a:t>human-centered </a:t>
            </a:r>
            <a:r>
              <a:rPr lang="en-US" b="1" dirty="0"/>
              <a:t>design</a:t>
            </a:r>
            <a:r>
              <a:rPr lang="en-US" dirty="0" smtClean="0"/>
              <a:t>.</a:t>
            </a:r>
          </a:p>
          <a:p>
            <a:endParaRPr lang="en-US" dirty="0"/>
          </a:p>
          <a:p>
            <a:r>
              <a:rPr lang="en-US" dirty="0"/>
              <a:t>Designing is an </a:t>
            </a:r>
            <a:r>
              <a:rPr lang="en-US" b="1" dirty="0"/>
              <a:t>iterative process that </a:t>
            </a:r>
            <a:r>
              <a:rPr lang="en-US" dirty="0"/>
              <a:t>never finishes. </a:t>
            </a:r>
            <a:endParaRPr lang="en-US" dirty="0" smtClean="0"/>
          </a:p>
          <a:p>
            <a:pPr marL="0" indent="0">
              <a:buNone/>
            </a:pPr>
            <a:r>
              <a:rPr lang="en-US" dirty="0" smtClean="0"/>
              <a:t>	</a:t>
            </a:r>
            <a:r>
              <a:rPr lang="en-US" sz="2400" dirty="0" smtClean="0"/>
              <a:t>- You </a:t>
            </a:r>
            <a:r>
              <a:rPr lang="en-US" sz="2400" dirty="0"/>
              <a:t>should constantly be testing and refining as you understand </a:t>
            </a:r>
            <a:r>
              <a:rPr lang="en-US" sz="2400" dirty="0" smtClean="0"/>
              <a:t>	</a:t>
            </a:r>
          </a:p>
          <a:p>
            <a:pPr marL="0" indent="0">
              <a:buNone/>
            </a:pPr>
            <a:r>
              <a:rPr lang="en-US" sz="2400" dirty="0"/>
              <a:t> </a:t>
            </a:r>
            <a:r>
              <a:rPr lang="en-US" sz="2400" dirty="0" smtClean="0"/>
              <a:t>               how </a:t>
            </a:r>
            <a:r>
              <a:rPr lang="en-US" sz="2400" dirty="0"/>
              <a:t>your users interact with your design, and how it fits within </a:t>
            </a:r>
            <a:r>
              <a:rPr lang="en-US" sz="2400" dirty="0" smtClean="0"/>
              <a:t>	</a:t>
            </a:r>
          </a:p>
          <a:p>
            <a:pPr marL="0" indent="0">
              <a:buNone/>
            </a:pPr>
            <a:r>
              <a:rPr lang="en-US" sz="2400" dirty="0"/>
              <a:t> </a:t>
            </a:r>
            <a:r>
              <a:rPr lang="en-US" sz="2400" dirty="0" smtClean="0"/>
              <a:t>               the </a:t>
            </a:r>
            <a:r>
              <a:rPr lang="en-US" sz="2400" dirty="0"/>
              <a:t>wider system.</a:t>
            </a:r>
          </a:p>
        </p:txBody>
      </p:sp>
      <p:pic>
        <p:nvPicPr>
          <p:cNvPr id="21" name="Picture 20"/>
          <p:cNvPicPr>
            <a:picLocks noChangeAspect="1"/>
          </p:cNvPicPr>
          <p:nvPr/>
        </p:nvPicPr>
        <p:blipFill>
          <a:blip r:embed="rId2"/>
          <a:stretch>
            <a:fillRect/>
          </a:stretch>
        </p:blipFill>
        <p:spPr>
          <a:xfrm>
            <a:off x="8732520" y="751877"/>
            <a:ext cx="3027680" cy="2828718"/>
          </a:xfrm>
          <a:prstGeom prst="rect">
            <a:avLst/>
          </a:prstGeom>
        </p:spPr>
      </p:pic>
      <p:sp>
        <p:nvSpPr>
          <p:cNvPr id="22" name="TextBox 21"/>
          <p:cNvSpPr txBox="1"/>
          <p:nvPr/>
        </p:nvSpPr>
        <p:spPr>
          <a:xfrm>
            <a:off x="2246116" y="6271007"/>
            <a:ext cx="8934964" cy="338554"/>
          </a:xfrm>
          <a:prstGeom prst="rect">
            <a:avLst/>
          </a:prstGeom>
          <a:noFill/>
        </p:spPr>
        <p:txBody>
          <a:bodyPr wrap="square" rtlCol="0">
            <a:spAutoFit/>
          </a:bodyPr>
          <a:lstStyle/>
          <a:p>
            <a:r>
              <a:rPr lang="en-US" sz="1600" dirty="0">
                <a:latin typeface="+mj-lt"/>
              </a:rPr>
              <a:t>Circular design process </a:t>
            </a:r>
            <a:r>
              <a:rPr lang="en-US" sz="1600" dirty="0" smtClean="0">
                <a:latin typeface="+mj-lt"/>
              </a:rPr>
              <a:t>from  </a:t>
            </a:r>
            <a:r>
              <a:rPr lang="en-US" sz="1600" dirty="0">
                <a:latin typeface="+mj-lt"/>
              </a:rPr>
              <a:t>https://www.ellenmacarthurfoundation.org/explore/circular-design</a:t>
            </a:r>
          </a:p>
        </p:txBody>
      </p:sp>
    </p:spTree>
    <p:extLst>
      <p:ext uri="{BB962C8B-B14F-4D97-AF65-F5344CB8AC3E}">
        <p14:creationId xmlns:p14="http://schemas.microsoft.com/office/powerpoint/2010/main" val="8120430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439" y="23094"/>
            <a:ext cx="10515600" cy="1325563"/>
          </a:xfrm>
        </p:spPr>
        <p:txBody>
          <a:bodyPr>
            <a:normAutofit/>
          </a:bodyPr>
          <a:lstStyle/>
          <a:p>
            <a:r>
              <a:rPr lang="fi-FI" sz="3600" dirty="0" err="1" smtClean="0"/>
              <a:t>Circular</a:t>
            </a:r>
            <a:r>
              <a:rPr lang="fi-FI" sz="3600" dirty="0" smtClean="0"/>
              <a:t> design </a:t>
            </a:r>
            <a:r>
              <a:rPr lang="fi-FI" sz="3600" dirty="0" err="1" smtClean="0"/>
              <a:t>process</a:t>
            </a:r>
            <a:r>
              <a:rPr lang="fi-FI" sz="3600" dirty="0" smtClean="0"/>
              <a:t>, </a:t>
            </a:r>
            <a:r>
              <a:rPr lang="fi-FI" sz="3600" dirty="0" err="1" smtClean="0"/>
              <a:t>four</a:t>
            </a:r>
            <a:r>
              <a:rPr lang="fi-FI" sz="3600" dirty="0" smtClean="0"/>
              <a:t> </a:t>
            </a:r>
            <a:r>
              <a:rPr lang="fi-FI" sz="3600" dirty="0" err="1" smtClean="0"/>
              <a:t>stages</a:t>
            </a:r>
            <a:endParaRPr lang="fi-FI" sz="3600" dirty="0"/>
          </a:p>
        </p:txBody>
      </p:sp>
      <p:sp>
        <p:nvSpPr>
          <p:cNvPr id="3" name="Content Placeholder 2"/>
          <p:cNvSpPr>
            <a:spLocks noGrp="1"/>
          </p:cNvSpPr>
          <p:nvPr>
            <p:ph idx="1"/>
          </p:nvPr>
        </p:nvSpPr>
        <p:spPr>
          <a:xfrm>
            <a:off x="1122679" y="1063106"/>
            <a:ext cx="10754360" cy="4744720"/>
          </a:xfrm>
        </p:spPr>
        <p:txBody>
          <a:bodyPr>
            <a:normAutofit fontScale="77500" lnSpcReduction="20000"/>
          </a:bodyPr>
          <a:lstStyle/>
          <a:p>
            <a:pPr marL="0" indent="0">
              <a:buNone/>
            </a:pPr>
            <a:endParaRPr lang="en-US" dirty="0"/>
          </a:p>
          <a:p>
            <a:r>
              <a:rPr lang="en-US" dirty="0"/>
              <a:t>    </a:t>
            </a:r>
            <a:r>
              <a:rPr lang="en-US" sz="3300" b="1" dirty="0">
                <a:solidFill>
                  <a:srgbClr val="002060"/>
                </a:solidFill>
              </a:rPr>
              <a:t>Understand </a:t>
            </a:r>
            <a:endParaRPr lang="en-US" sz="3300" dirty="0" smtClean="0">
              <a:solidFill>
                <a:srgbClr val="002060"/>
              </a:solidFill>
            </a:endParaRPr>
          </a:p>
          <a:p>
            <a:pPr lvl="1"/>
            <a:r>
              <a:rPr lang="en-US" sz="2900" dirty="0"/>
              <a:t>G</a:t>
            </a:r>
            <a:r>
              <a:rPr lang="en-US" sz="2900" dirty="0" smtClean="0"/>
              <a:t>et </a:t>
            </a:r>
            <a:r>
              <a:rPr lang="en-US" sz="2900" dirty="0"/>
              <a:t>to know the user and the </a:t>
            </a:r>
            <a:r>
              <a:rPr lang="en-US" sz="2900" dirty="0" smtClean="0"/>
              <a:t>system</a:t>
            </a:r>
          </a:p>
          <a:p>
            <a:r>
              <a:rPr lang="en-US" dirty="0" smtClean="0">
                <a:solidFill>
                  <a:srgbClr val="7030A0"/>
                </a:solidFill>
              </a:rPr>
              <a:t>    </a:t>
            </a:r>
            <a:r>
              <a:rPr lang="en-US" sz="3300" b="1" dirty="0" smtClean="0">
                <a:solidFill>
                  <a:srgbClr val="7030A0"/>
                </a:solidFill>
              </a:rPr>
              <a:t>Define </a:t>
            </a:r>
            <a:endParaRPr lang="en-US" sz="3300" dirty="0" smtClean="0">
              <a:solidFill>
                <a:srgbClr val="7030A0"/>
              </a:solidFill>
            </a:endParaRPr>
          </a:p>
          <a:p>
            <a:pPr lvl="1"/>
            <a:r>
              <a:rPr lang="en-US" sz="2900" dirty="0" smtClean="0"/>
              <a:t>Put </a:t>
            </a:r>
            <a:r>
              <a:rPr lang="en-US" sz="2900" dirty="0"/>
              <a:t>into words the design challenge </a:t>
            </a:r>
            <a:endParaRPr lang="en-US" sz="2900" dirty="0" smtClean="0"/>
          </a:p>
          <a:p>
            <a:pPr marL="0" indent="0">
              <a:buNone/>
            </a:pPr>
            <a:r>
              <a:rPr lang="en-US" sz="2900" dirty="0" smtClean="0"/>
              <a:t>               and </a:t>
            </a:r>
            <a:r>
              <a:rPr lang="en-US" sz="2900" dirty="0"/>
              <a:t>your intention as the designer</a:t>
            </a:r>
          </a:p>
          <a:p>
            <a:r>
              <a:rPr lang="en-US" dirty="0">
                <a:solidFill>
                  <a:srgbClr val="00B050"/>
                </a:solidFill>
              </a:rPr>
              <a:t>    </a:t>
            </a:r>
            <a:r>
              <a:rPr lang="en-US" sz="3300" b="1" dirty="0">
                <a:solidFill>
                  <a:srgbClr val="00B050"/>
                </a:solidFill>
              </a:rPr>
              <a:t>Make</a:t>
            </a:r>
            <a:r>
              <a:rPr lang="en-US" sz="3300" dirty="0">
                <a:solidFill>
                  <a:srgbClr val="00B050"/>
                </a:solidFill>
              </a:rPr>
              <a:t> </a:t>
            </a:r>
            <a:endParaRPr lang="en-US" sz="3300" dirty="0" smtClean="0">
              <a:solidFill>
                <a:srgbClr val="00B050"/>
              </a:solidFill>
            </a:endParaRPr>
          </a:p>
          <a:p>
            <a:pPr lvl="1"/>
            <a:r>
              <a:rPr lang="en-US" sz="2900" dirty="0"/>
              <a:t>I</a:t>
            </a:r>
            <a:r>
              <a:rPr lang="en-US" sz="2900" dirty="0" smtClean="0"/>
              <a:t>deate</a:t>
            </a:r>
            <a:r>
              <a:rPr lang="en-US" sz="2900" dirty="0"/>
              <a:t>, design, and prototype as many iterations </a:t>
            </a:r>
            <a:endParaRPr lang="en-US" sz="2900" dirty="0" smtClean="0"/>
          </a:p>
          <a:p>
            <a:pPr marL="457200" lvl="1" indent="0">
              <a:buNone/>
            </a:pPr>
            <a:r>
              <a:rPr lang="en-US" sz="2900" dirty="0"/>
              <a:t> </a:t>
            </a:r>
            <a:r>
              <a:rPr lang="en-US" sz="2900" dirty="0" smtClean="0"/>
              <a:t>    and </a:t>
            </a:r>
            <a:r>
              <a:rPr lang="en-US" sz="2900" dirty="0"/>
              <a:t>versions as you can</a:t>
            </a:r>
          </a:p>
          <a:p>
            <a:r>
              <a:rPr lang="en-US" sz="2900" dirty="0"/>
              <a:t> </a:t>
            </a:r>
            <a:r>
              <a:rPr lang="en-US" sz="2900" dirty="0" smtClean="0"/>
              <a:t>   </a:t>
            </a:r>
            <a:r>
              <a:rPr lang="en-US" sz="3300" b="1" dirty="0">
                <a:solidFill>
                  <a:srgbClr val="FFC000"/>
                </a:solidFill>
              </a:rPr>
              <a:t>Release</a:t>
            </a:r>
            <a:r>
              <a:rPr lang="en-US" sz="3300" dirty="0">
                <a:solidFill>
                  <a:srgbClr val="FFC000"/>
                </a:solidFill>
              </a:rPr>
              <a:t> </a:t>
            </a:r>
          </a:p>
          <a:p>
            <a:pPr lvl="1"/>
            <a:r>
              <a:rPr lang="en-US" sz="2900" dirty="0" smtClean="0"/>
              <a:t>Launch </a:t>
            </a:r>
            <a:r>
              <a:rPr lang="en-US" sz="2900" dirty="0"/>
              <a:t>your design into the wild and build </a:t>
            </a:r>
            <a:endParaRPr lang="en-US" sz="2900" dirty="0" smtClean="0"/>
          </a:p>
          <a:p>
            <a:pPr marL="457200" lvl="1" indent="0">
              <a:buNone/>
            </a:pPr>
            <a:r>
              <a:rPr lang="en-US" sz="2900" dirty="0"/>
              <a:t> </a:t>
            </a:r>
            <a:r>
              <a:rPr lang="en-US" sz="2900" dirty="0" smtClean="0"/>
              <a:t>   your </a:t>
            </a:r>
            <a:r>
              <a:rPr lang="en-US" sz="2900" dirty="0"/>
              <a:t>narrative </a:t>
            </a:r>
            <a:endParaRPr lang="en-US" sz="2900" dirty="0" smtClean="0"/>
          </a:p>
          <a:p>
            <a:pPr lvl="1"/>
            <a:r>
              <a:rPr lang="en-US" sz="2900" dirty="0" smtClean="0"/>
              <a:t>Create loyalty in customers and deepen investment</a:t>
            </a:r>
          </a:p>
          <a:p>
            <a:pPr marL="457200" lvl="1" indent="0">
              <a:buNone/>
            </a:pPr>
            <a:r>
              <a:rPr lang="en-US" sz="2900" dirty="0"/>
              <a:t> </a:t>
            </a:r>
            <a:r>
              <a:rPr lang="en-US" sz="2900" dirty="0" smtClean="0"/>
              <a:t>   from stakeholders by telling a compelling story</a:t>
            </a:r>
            <a:endParaRPr lang="en-US" sz="2900" dirty="0"/>
          </a:p>
        </p:txBody>
      </p:sp>
      <p:sp>
        <p:nvSpPr>
          <p:cNvPr id="15" name="TextBox 14"/>
          <p:cNvSpPr txBox="1"/>
          <p:nvPr/>
        </p:nvSpPr>
        <p:spPr>
          <a:xfrm>
            <a:off x="2210767" y="6391317"/>
            <a:ext cx="8877903" cy="338554"/>
          </a:xfrm>
          <a:prstGeom prst="rect">
            <a:avLst/>
          </a:prstGeom>
          <a:noFill/>
        </p:spPr>
        <p:txBody>
          <a:bodyPr wrap="square" rtlCol="0">
            <a:spAutoFit/>
          </a:bodyPr>
          <a:lstStyle/>
          <a:p>
            <a:r>
              <a:rPr lang="en-US" sz="1600" dirty="0">
                <a:latin typeface="+mj-lt"/>
              </a:rPr>
              <a:t>Circular design </a:t>
            </a:r>
            <a:r>
              <a:rPr lang="en-US" sz="1600" dirty="0" smtClean="0">
                <a:latin typeface="+mj-lt"/>
              </a:rPr>
              <a:t>process adapted </a:t>
            </a:r>
            <a:r>
              <a:rPr lang="en-US" sz="1600" dirty="0">
                <a:latin typeface="+mj-lt"/>
              </a:rPr>
              <a:t>from  https://www.ellenmacarthurfoundation.org/explore/circular-design</a:t>
            </a:r>
          </a:p>
        </p:txBody>
      </p:sp>
      <p:pic>
        <p:nvPicPr>
          <p:cNvPr id="4" name="Picture 3"/>
          <p:cNvPicPr>
            <a:picLocks noChangeAspect="1"/>
          </p:cNvPicPr>
          <p:nvPr/>
        </p:nvPicPr>
        <p:blipFill>
          <a:blip r:embed="rId3"/>
          <a:stretch>
            <a:fillRect/>
          </a:stretch>
        </p:blipFill>
        <p:spPr>
          <a:xfrm>
            <a:off x="7357729" y="1348657"/>
            <a:ext cx="4519309" cy="4320623"/>
          </a:xfrm>
          <a:prstGeom prst="rect">
            <a:avLst/>
          </a:prstGeom>
        </p:spPr>
      </p:pic>
    </p:spTree>
    <p:extLst>
      <p:ext uri="{BB962C8B-B14F-4D97-AF65-F5344CB8AC3E}">
        <p14:creationId xmlns:p14="http://schemas.microsoft.com/office/powerpoint/2010/main" val="38704441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3325" y="1322735"/>
            <a:ext cx="9291205" cy="2852737"/>
          </a:xfrm>
        </p:spPr>
        <p:txBody>
          <a:bodyPr/>
          <a:lstStyle/>
          <a:p>
            <a:r>
              <a:rPr lang="fi-FI" dirty="0" err="1" smtClean="0"/>
              <a:t>Assignment</a:t>
            </a:r>
            <a:r>
              <a:rPr lang="fi-FI" dirty="0" smtClean="0"/>
              <a:t> for </a:t>
            </a:r>
            <a:br>
              <a:rPr lang="fi-FI" dirty="0" smtClean="0"/>
            </a:br>
            <a:r>
              <a:rPr lang="fi-FI" dirty="0" err="1" smtClean="0"/>
              <a:t>circular</a:t>
            </a:r>
            <a:r>
              <a:rPr lang="fi-FI" dirty="0" smtClean="0"/>
              <a:t> </a:t>
            </a:r>
            <a:r>
              <a:rPr lang="fi-FI" dirty="0" err="1" smtClean="0"/>
              <a:t>product</a:t>
            </a:r>
            <a:r>
              <a:rPr lang="fi-FI" dirty="0" smtClean="0"/>
              <a:t> design </a:t>
            </a:r>
            <a:endParaRPr lang="fi-FI" dirty="0"/>
          </a:p>
        </p:txBody>
      </p:sp>
    </p:spTree>
    <p:extLst>
      <p:ext uri="{BB962C8B-B14F-4D97-AF65-F5344CB8AC3E}">
        <p14:creationId xmlns:p14="http://schemas.microsoft.com/office/powerpoint/2010/main" val="3484457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228" y="1401730"/>
            <a:ext cx="9055281" cy="2852737"/>
          </a:xfrm>
        </p:spPr>
        <p:txBody>
          <a:bodyPr/>
          <a:lstStyle/>
          <a:p>
            <a:pPr algn="ctr"/>
            <a:r>
              <a:rPr lang="fi-FI" dirty="0" err="1" smtClean="0"/>
              <a:t>Defining</a:t>
            </a:r>
            <a:r>
              <a:rPr lang="fi-FI" dirty="0" smtClean="0"/>
              <a:t> a </a:t>
            </a:r>
            <a:r>
              <a:rPr lang="fi-FI" dirty="0" err="1" smtClean="0"/>
              <a:t>circular</a:t>
            </a:r>
            <a:r>
              <a:rPr lang="fi-FI" dirty="0" smtClean="0"/>
              <a:t> design, </a:t>
            </a:r>
            <a:r>
              <a:rPr lang="fi-FI" dirty="0" err="1" smtClean="0"/>
              <a:t>theory</a:t>
            </a:r>
            <a:endParaRPr lang="fi-FI" dirty="0"/>
          </a:p>
        </p:txBody>
      </p:sp>
    </p:spTree>
    <p:extLst>
      <p:ext uri="{BB962C8B-B14F-4D97-AF65-F5344CB8AC3E}">
        <p14:creationId xmlns:p14="http://schemas.microsoft.com/office/powerpoint/2010/main" val="5237348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6080"/>
            <a:ext cx="10627360" cy="1711643"/>
          </a:xfrm>
        </p:spPr>
        <p:txBody>
          <a:bodyPr>
            <a:normAutofit/>
          </a:bodyPr>
          <a:lstStyle/>
          <a:p>
            <a:r>
              <a:rPr lang="fi-FI" sz="3600" dirty="0" err="1" smtClean="0"/>
              <a:t>Assignment</a:t>
            </a:r>
            <a:r>
              <a:rPr lang="fi-FI" sz="3600" dirty="0" smtClean="0"/>
              <a:t>: Design </a:t>
            </a:r>
            <a:r>
              <a:rPr lang="fi-FI" sz="3600" dirty="0" err="1" smtClean="0"/>
              <a:t>the</a:t>
            </a:r>
            <a:r>
              <a:rPr lang="fi-FI" sz="3600" dirty="0" smtClean="0"/>
              <a:t> </a:t>
            </a:r>
            <a:r>
              <a:rPr lang="fi-FI" sz="3600" dirty="0" err="1" smtClean="0"/>
              <a:t>circular</a:t>
            </a:r>
            <a:r>
              <a:rPr lang="fi-FI" sz="3600" dirty="0" smtClean="0"/>
              <a:t> </a:t>
            </a:r>
            <a:r>
              <a:rPr lang="fi-FI" sz="3600" dirty="0" err="1" smtClean="0"/>
              <a:t>product</a:t>
            </a:r>
            <a:endParaRPr lang="fi-FI" sz="3600" dirty="0"/>
          </a:p>
        </p:txBody>
      </p:sp>
      <p:sp>
        <p:nvSpPr>
          <p:cNvPr id="3" name="Content Placeholder 2"/>
          <p:cNvSpPr>
            <a:spLocks noGrp="1"/>
          </p:cNvSpPr>
          <p:nvPr>
            <p:ph idx="1"/>
          </p:nvPr>
        </p:nvSpPr>
        <p:spPr>
          <a:xfrm>
            <a:off x="1295400" y="388461"/>
            <a:ext cx="10896600" cy="6236494"/>
          </a:xfrm>
        </p:spPr>
        <p:txBody>
          <a:bodyPr>
            <a:normAutofit fontScale="70000" lnSpcReduction="20000"/>
          </a:bodyPr>
          <a:lstStyle/>
          <a:p>
            <a:pPr marL="0" indent="0">
              <a:buNone/>
            </a:pPr>
            <a:endParaRPr lang="en-US" dirty="0">
              <a:latin typeface="+mj-lt"/>
            </a:endParaRPr>
          </a:p>
          <a:p>
            <a:r>
              <a:rPr lang="en-US" b="1" dirty="0"/>
              <a:t>Learning </a:t>
            </a:r>
            <a:r>
              <a:rPr lang="en-US" b="1" dirty="0" smtClean="0"/>
              <a:t>objectives</a:t>
            </a:r>
            <a:r>
              <a:rPr lang="en-US" dirty="0"/>
              <a:t>	</a:t>
            </a:r>
          </a:p>
          <a:p>
            <a:r>
              <a:rPr lang="en-US" dirty="0"/>
              <a:t>The goal of this assignment is to understand the life cycle of a product and how it can be adapted to the circular economy. This requires </a:t>
            </a:r>
            <a:r>
              <a:rPr lang="en-US" dirty="0" smtClean="0"/>
              <a:t>to </a:t>
            </a:r>
            <a:r>
              <a:rPr lang="en-US" dirty="0"/>
              <a:t>think about </a:t>
            </a:r>
            <a:r>
              <a:rPr lang="en-US" dirty="0" smtClean="0"/>
              <a:t>the product from the beginning to the </a:t>
            </a:r>
            <a:r>
              <a:rPr lang="en-US" dirty="0"/>
              <a:t>end of </a:t>
            </a:r>
            <a:r>
              <a:rPr lang="en-US" dirty="0" smtClean="0"/>
              <a:t>life, considering functionality </a:t>
            </a:r>
            <a:r>
              <a:rPr lang="en-US" dirty="0"/>
              <a:t>and material </a:t>
            </a:r>
            <a:r>
              <a:rPr lang="en-US" dirty="0" smtClean="0"/>
              <a:t>choices. Students also learn the circular design process.</a:t>
            </a:r>
            <a:endParaRPr lang="en-US" dirty="0"/>
          </a:p>
          <a:p>
            <a:r>
              <a:rPr lang="en-US" b="1" dirty="0"/>
              <a:t>Task: D</a:t>
            </a:r>
            <a:r>
              <a:rPr lang="en-US" b="1" dirty="0" smtClean="0"/>
              <a:t>esign </a:t>
            </a:r>
            <a:r>
              <a:rPr lang="en-US" b="1" dirty="0"/>
              <a:t>a product based on principles of circular </a:t>
            </a:r>
            <a:r>
              <a:rPr lang="en-US" b="1" dirty="0" smtClean="0"/>
              <a:t>economy</a:t>
            </a:r>
          </a:p>
          <a:p>
            <a:endParaRPr lang="en-US" dirty="0"/>
          </a:p>
          <a:p>
            <a:pPr marL="514350" indent="-514350">
              <a:buAutoNum type="arabicPeriod"/>
            </a:pPr>
            <a:r>
              <a:rPr lang="en-US" dirty="0" smtClean="0"/>
              <a:t>Select </a:t>
            </a:r>
            <a:r>
              <a:rPr lang="en-US" dirty="0"/>
              <a:t>one case product from the source </a:t>
            </a:r>
            <a:r>
              <a:rPr lang="en-US" dirty="0" smtClean="0"/>
              <a:t>below and design according to features of circular economy</a:t>
            </a:r>
            <a:r>
              <a:rPr lang="en-US" sz="2300" dirty="0" smtClean="0"/>
              <a:t>: </a:t>
            </a:r>
            <a:r>
              <a:rPr lang="en-US" sz="2300" b="1" dirty="0" smtClean="0">
                <a:solidFill>
                  <a:srgbClr val="0070C0"/>
                </a:solidFill>
              </a:rPr>
              <a:t>Circular</a:t>
            </a:r>
            <a:r>
              <a:rPr lang="en-US" sz="2300" dirty="0" smtClean="0">
                <a:solidFill>
                  <a:srgbClr val="0070C0"/>
                </a:solidFill>
              </a:rPr>
              <a:t> </a:t>
            </a:r>
            <a:r>
              <a:rPr lang="en-US" sz="2300" b="1" dirty="0">
                <a:solidFill>
                  <a:srgbClr val="0070C0"/>
                </a:solidFill>
              </a:rPr>
              <a:t>classroom, Module 3 Design and Creativity, Workbook 3, 11. https://circularclassroom.com/educators</a:t>
            </a:r>
            <a:r>
              <a:rPr lang="en-US" sz="2300" b="1" dirty="0" smtClean="0">
                <a:solidFill>
                  <a:srgbClr val="0070C0"/>
                </a:solidFill>
              </a:rPr>
              <a:t>/</a:t>
            </a:r>
          </a:p>
          <a:p>
            <a:pPr marL="514350" indent="-514350">
              <a:buAutoNum type="arabicPeriod"/>
            </a:pPr>
            <a:r>
              <a:rPr lang="en-US" dirty="0" smtClean="0"/>
              <a:t>Follow the steps of Circular design process: Understand-Define-Make-Release </a:t>
            </a:r>
          </a:p>
          <a:p>
            <a:pPr marL="0" indent="0">
              <a:buNone/>
            </a:pPr>
            <a:r>
              <a:rPr lang="en-US" dirty="0"/>
              <a:t> </a:t>
            </a:r>
            <a:r>
              <a:rPr lang="en-US" dirty="0" smtClean="0"/>
              <a:t>        </a:t>
            </a:r>
            <a:r>
              <a:rPr lang="en-US" sz="2300" b="1" dirty="0" smtClean="0">
                <a:solidFill>
                  <a:srgbClr val="0070C0"/>
                </a:solidFill>
              </a:rPr>
              <a:t>https</a:t>
            </a:r>
            <a:r>
              <a:rPr lang="en-US" sz="2300" b="1" dirty="0">
                <a:solidFill>
                  <a:srgbClr val="0070C0"/>
                </a:solidFill>
              </a:rPr>
              <a:t>://</a:t>
            </a:r>
            <a:r>
              <a:rPr lang="en-US" sz="2300" b="1" dirty="0" smtClean="0">
                <a:solidFill>
                  <a:srgbClr val="0070C0"/>
                </a:solidFill>
              </a:rPr>
              <a:t>www.ellenmacarthurfoundation.org/explore/circular-design</a:t>
            </a:r>
            <a:endParaRPr lang="en-US" sz="2300" dirty="0" smtClean="0"/>
          </a:p>
          <a:p>
            <a:pPr marL="0" indent="0">
              <a:buNone/>
            </a:pPr>
            <a:r>
              <a:rPr lang="en-US" dirty="0" smtClean="0"/>
              <a:t>3.     </a:t>
            </a:r>
            <a:r>
              <a:rPr lang="en-US" b="1" i="1" dirty="0" smtClean="0">
                <a:solidFill>
                  <a:srgbClr val="002060"/>
                </a:solidFill>
              </a:rPr>
              <a:t>Understand</a:t>
            </a:r>
            <a:r>
              <a:rPr lang="en-US" b="1" dirty="0" smtClean="0">
                <a:solidFill>
                  <a:srgbClr val="002060"/>
                </a:solidFill>
              </a:rPr>
              <a:t> </a:t>
            </a:r>
            <a:r>
              <a:rPr lang="en-US" b="1" i="1" dirty="0" smtClean="0">
                <a:solidFill>
                  <a:srgbClr val="002060"/>
                </a:solidFill>
              </a:rPr>
              <a:t>stage</a:t>
            </a:r>
            <a:r>
              <a:rPr lang="en-US" b="1" dirty="0" smtClean="0">
                <a:solidFill>
                  <a:srgbClr val="002060"/>
                </a:solidFill>
              </a:rPr>
              <a:t> </a:t>
            </a:r>
            <a:r>
              <a:rPr lang="en-US" dirty="0" smtClean="0"/>
              <a:t>study the problem, user needs and environmental impacts: describe first </a:t>
            </a:r>
          </a:p>
          <a:p>
            <a:pPr marL="0" indent="0">
              <a:buNone/>
            </a:pPr>
            <a:r>
              <a:rPr lang="en-US" dirty="0"/>
              <a:t> </a:t>
            </a:r>
            <a:r>
              <a:rPr lang="en-US" dirty="0" smtClean="0"/>
              <a:t>       what </a:t>
            </a:r>
            <a:r>
              <a:rPr lang="en-US" dirty="0"/>
              <a:t>are major negative environmental impacts of that product in general.</a:t>
            </a:r>
          </a:p>
          <a:p>
            <a:pPr marL="0" indent="0">
              <a:buNone/>
            </a:pPr>
            <a:r>
              <a:rPr lang="en-US" dirty="0"/>
              <a:t>4</a:t>
            </a:r>
            <a:r>
              <a:rPr lang="en-US" dirty="0" smtClean="0"/>
              <a:t>.     </a:t>
            </a:r>
            <a:r>
              <a:rPr lang="en-US" b="1" i="1" dirty="0" smtClean="0">
                <a:solidFill>
                  <a:srgbClr val="7030A0"/>
                </a:solidFill>
              </a:rPr>
              <a:t>Define</a:t>
            </a:r>
            <a:r>
              <a:rPr lang="en-US" b="1" i="1" dirty="0" smtClean="0"/>
              <a:t> and </a:t>
            </a:r>
            <a:r>
              <a:rPr lang="en-US" b="1" i="1" dirty="0" smtClean="0">
                <a:solidFill>
                  <a:srgbClr val="00B050"/>
                </a:solidFill>
              </a:rPr>
              <a:t>Make</a:t>
            </a:r>
            <a:r>
              <a:rPr lang="en-US" b="1" i="1" dirty="0" smtClean="0"/>
              <a:t> stage</a:t>
            </a:r>
            <a:r>
              <a:rPr lang="en-US" b="1" dirty="0" smtClean="0"/>
              <a:t>: </a:t>
            </a:r>
            <a:r>
              <a:rPr lang="en-US" dirty="0" smtClean="0"/>
              <a:t>Apply design </a:t>
            </a:r>
            <a:r>
              <a:rPr lang="en-US" dirty="0"/>
              <a:t>play cards about different design strategies and elements </a:t>
            </a:r>
            <a:endParaRPr lang="en-US" dirty="0" smtClean="0"/>
          </a:p>
          <a:p>
            <a:pPr marL="0" indent="0">
              <a:buNone/>
            </a:pPr>
            <a:r>
              <a:rPr lang="en-US" dirty="0"/>
              <a:t> </a:t>
            </a:r>
            <a:r>
              <a:rPr lang="en-US" dirty="0" smtClean="0"/>
              <a:t>       fit to </a:t>
            </a:r>
            <a:r>
              <a:rPr lang="en-US" dirty="0"/>
              <a:t>the </a:t>
            </a:r>
            <a:r>
              <a:rPr lang="en-US" dirty="0" smtClean="0"/>
              <a:t>green product  </a:t>
            </a:r>
            <a:r>
              <a:rPr lang="en-US" dirty="0"/>
              <a:t>You can use many cards (many circular economy features). </a:t>
            </a:r>
            <a:endParaRPr lang="en-US" dirty="0" smtClean="0"/>
          </a:p>
          <a:p>
            <a:pPr marL="0" indent="0">
              <a:buNone/>
            </a:pPr>
            <a:r>
              <a:rPr lang="en-US" dirty="0"/>
              <a:t> </a:t>
            </a:r>
            <a:r>
              <a:rPr lang="en-US" dirty="0" smtClean="0"/>
              <a:t>       </a:t>
            </a:r>
            <a:r>
              <a:rPr lang="en-US" sz="2300" b="1" dirty="0" smtClean="0">
                <a:solidFill>
                  <a:srgbClr val="0070C0"/>
                </a:solidFill>
              </a:rPr>
              <a:t>Design </a:t>
            </a:r>
            <a:r>
              <a:rPr lang="en-US" sz="2300" b="1" dirty="0">
                <a:solidFill>
                  <a:srgbClr val="0070C0"/>
                </a:solidFill>
              </a:rPr>
              <a:t>play cards for circular </a:t>
            </a:r>
            <a:r>
              <a:rPr lang="en-US" sz="2300" b="1" dirty="0" smtClean="0">
                <a:solidFill>
                  <a:srgbClr val="0070C0"/>
                </a:solidFill>
              </a:rPr>
              <a:t>design, Circular </a:t>
            </a:r>
            <a:r>
              <a:rPr lang="en-US" sz="2300" b="1" dirty="0">
                <a:solidFill>
                  <a:srgbClr val="0070C0"/>
                </a:solidFill>
              </a:rPr>
              <a:t>classroom Module 3 Design and Creativity, Workbook 3, 19. </a:t>
            </a:r>
            <a:r>
              <a:rPr lang="en-US" sz="2300" b="1" dirty="0" smtClean="0">
                <a:solidFill>
                  <a:srgbClr val="0070C0"/>
                </a:solidFill>
              </a:rPr>
              <a:t>    </a:t>
            </a:r>
          </a:p>
          <a:p>
            <a:pPr marL="0" indent="0">
              <a:buNone/>
            </a:pPr>
            <a:r>
              <a:rPr lang="en-US" sz="2300" b="1" dirty="0">
                <a:solidFill>
                  <a:srgbClr val="0070C0"/>
                </a:solidFill>
              </a:rPr>
              <a:t> </a:t>
            </a:r>
            <a:r>
              <a:rPr lang="en-US" sz="2300" b="1" dirty="0" smtClean="0">
                <a:solidFill>
                  <a:srgbClr val="0070C0"/>
                </a:solidFill>
              </a:rPr>
              <a:t>          https</a:t>
            </a:r>
            <a:r>
              <a:rPr lang="en-US" sz="2300" b="1" dirty="0">
                <a:solidFill>
                  <a:srgbClr val="0070C0"/>
                </a:solidFill>
              </a:rPr>
              <a:t>://circularclassroom.com/educators</a:t>
            </a:r>
            <a:r>
              <a:rPr lang="en-US" sz="2300" b="1" dirty="0" smtClean="0">
                <a:solidFill>
                  <a:srgbClr val="0070C0"/>
                </a:solidFill>
              </a:rPr>
              <a:t>/</a:t>
            </a:r>
            <a:endParaRPr lang="en-US" sz="2300" b="1" dirty="0">
              <a:solidFill>
                <a:srgbClr val="0070C0"/>
              </a:solidFill>
            </a:endParaRPr>
          </a:p>
          <a:p>
            <a:pPr marL="0" indent="0">
              <a:buNone/>
            </a:pPr>
            <a:r>
              <a:rPr lang="en-US" dirty="0"/>
              <a:t>5</a:t>
            </a:r>
            <a:r>
              <a:rPr lang="en-US" dirty="0" smtClean="0"/>
              <a:t>.     </a:t>
            </a:r>
            <a:r>
              <a:rPr lang="en-US" b="1" i="1" dirty="0" smtClean="0">
                <a:solidFill>
                  <a:srgbClr val="FFC000"/>
                </a:solidFill>
              </a:rPr>
              <a:t>Release</a:t>
            </a:r>
            <a:r>
              <a:rPr lang="en-US" b="1" i="1" dirty="0" smtClean="0"/>
              <a:t> stage: </a:t>
            </a:r>
            <a:r>
              <a:rPr lang="en-US" dirty="0" smtClean="0"/>
              <a:t>Present </a:t>
            </a:r>
            <a:r>
              <a:rPr lang="en-US" dirty="0"/>
              <a:t>your new circular product design</a:t>
            </a:r>
            <a:r>
              <a:rPr lang="en-US" dirty="0">
                <a:latin typeface="+mj-lt"/>
              </a:rPr>
              <a:t>. </a:t>
            </a:r>
            <a:endParaRPr lang="en-US" dirty="0"/>
          </a:p>
          <a:p>
            <a:endParaRPr lang="fi-FI" dirty="0"/>
          </a:p>
        </p:txBody>
      </p:sp>
    </p:spTree>
    <p:extLst>
      <p:ext uri="{BB962C8B-B14F-4D97-AF65-F5344CB8AC3E}">
        <p14:creationId xmlns:p14="http://schemas.microsoft.com/office/powerpoint/2010/main" val="27622006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2" y="71120"/>
            <a:ext cx="8448676" cy="1325563"/>
          </a:xfrm>
        </p:spPr>
        <p:txBody>
          <a:bodyPr>
            <a:normAutofit/>
          </a:bodyPr>
          <a:lstStyle/>
          <a:p>
            <a:r>
              <a:rPr lang="fi-FI" sz="3600" dirty="0" err="1" smtClean="0"/>
              <a:t>Sources</a:t>
            </a:r>
            <a:r>
              <a:rPr lang="fi-FI" sz="3600" dirty="0" smtClean="0"/>
              <a:t> </a:t>
            </a:r>
            <a:endParaRPr lang="fi-FI" sz="3600" dirty="0"/>
          </a:p>
        </p:txBody>
      </p:sp>
      <p:sp>
        <p:nvSpPr>
          <p:cNvPr id="3" name="Content Placeholder 2"/>
          <p:cNvSpPr>
            <a:spLocks noGrp="1"/>
          </p:cNvSpPr>
          <p:nvPr>
            <p:ph idx="1"/>
          </p:nvPr>
        </p:nvSpPr>
        <p:spPr>
          <a:xfrm>
            <a:off x="2392327" y="71120"/>
            <a:ext cx="9580510" cy="6689935"/>
          </a:xfrm>
        </p:spPr>
        <p:txBody>
          <a:bodyPr>
            <a:normAutofit fontScale="92500" lnSpcReduction="20000"/>
          </a:bodyPr>
          <a:lstStyle/>
          <a:p>
            <a:pPr marL="0" indent="0">
              <a:buNone/>
            </a:pPr>
            <a:endParaRPr lang="fi-FI" sz="1700" b="1" dirty="0" smtClean="0"/>
          </a:p>
          <a:p>
            <a:pPr marL="0" indent="0">
              <a:buNone/>
            </a:pPr>
            <a:r>
              <a:rPr lang="en-US" sz="1700" b="1" dirty="0" smtClean="0"/>
              <a:t>A </a:t>
            </a:r>
            <a:r>
              <a:rPr lang="en-US" sz="1700" b="1" dirty="0"/>
              <a:t>E</a:t>
            </a:r>
            <a:r>
              <a:rPr lang="en-US" sz="1700" b="1" dirty="0" smtClean="0"/>
              <a:t>uropean strategy for plastics in a circular economy.</a:t>
            </a:r>
          </a:p>
          <a:p>
            <a:pPr marL="0" indent="0">
              <a:buNone/>
            </a:pPr>
            <a:r>
              <a:rPr lang="fi-FI" sz="1700" dirty="0"/>
              <a:t>https://</a:t>
            </a:r>
            <a:r>
              <a:rPr lang="fi-FI" sz="1700" dirty="0" smtClean="0"/>
              <a:t>ec.europa.eu/environment/circular-economy/pdf/plastics-strategy-brochure.pdf</a:t>
            </a:r>
          </a:p>
          <a:p>
            <a:pPr marL="0" indent="0">
              <a:buNone/>
            </a:pPr>
            <a:endParaRPr lang="fi-FI" sz="1700" dirty="0" smtClean="0"/>
          </a:p>
          <a:p>
            <a:pPr marL="0" indent="0">
              <a:buNone/>
            </a:pPr>
            <a:r>
              <a:rPr lang="fi-FI" sz="1700" b="1" dirty="0" err="1" smtClean="0"/>
              <a:t>dr</a:t>
            </a:r>
            <a:r>
              <a:rPr lang="fi-FI" sz="1700" b="1" dirty="0"/>
              <a:t>. C.A. </a:t>
            </a:r>
            <a:r>
              <a:rPr lang="fi-FI" sz="1700" b="1" dirty="0" err="1"/>
              <a:t>Bakker</a:t>
            </a:r>
            <a:r>
              <a:rPr lang="fi-FI" sz="1700" b="1" dirty="0"/>
              <a:t> (TU Delft) and </a:t>
            </a:r>
            <a:r>
              <a:rPr lang="fi-FI" sz="1700" b="1" dirty="0" err="1"/>
              <a:t>ir</a:t>
            </a:r>
            <a:r>
              <a:rPr lang="fi-FI" sz="1700" b="1" dirty="0"/>
              <a:t>. </a:t>
            </a:r>
            <a:r>
              <a:rPr lang="fi-FI" sz="1700" b="1" dirty="0" err="1"/>
              <a:t>C.S.C.Schuit</a:t>
            </a:r>
            <a:r>
              <a:rPr lang="fi-FI" sz="1700" b="1" dirty="0"/>
              <a:t> (TU Delft</a:t>
            </a:r>
            <a:r>
              <a:rPr lang="fi-FI" sz="1700" b="1" dirty="0" smtClean="0"/>
              <a:t>). </a:t>
            </a:r>
            <a:r>
              <a:rPr lang="fi-FI" sz="1700" dirty="0" smtClean="0"/>
              <a:t>UN </a:t>
            </a:r>
            <a:r>
              <a:rPr lang="fi-FI" sz="1700" dirty="0" err="1" smtClean="0"/>
              <a:t>environment</a:t>
            </a:r>
            <a:r>
              <a:rPr lang="fi-FI" sz="1700" dirty="0" smtClean="0"/>
              <a:t>. 2017.</a:t>
            </a:r>
          </a:p>
          <a:p>
            <a:pPr marL="0" indent="0">
              <a:buNone/>
            </a:pPr>
            <a:r>
              <a:rPr lang="en-US" sz="1700" dirty="0"/>
              <a:t>The Long View. Exploring Product Lifetime Extensions https://www.oneplanetnetwork.org/sites/default/files/the_long_view_2017.pdf</a:t>
            </a:r>
          </a:p>
          <a:p>
            <a:pPr marL="0" indent="0">
              <a:buNone/>
            </a:pPr>
            <a:endParaRPr lang="fi-FI" sz="1700" b="1" dirty="0" smtClean="0"/>
          </a:p>
          <a:p>
            <a:pPr marL="0" indent="0">
              <a:buNone/>
            </a:pPr>
            <a:r>
              <a:rPr lang="en-US" sz="1700" b="1" dirty="0" err="1"/>
              <a:t>Bianchini</a:t>
            </a:r>
            <a:r>
              <a:rPr lang="en-US" sz="1700" b="1" dirty="0"/>
              <a:t>, A., Rossi, J. &amp; Pellegrini, M. 2019.</a:t>
            </a:r>
            <a:r>
              <a:rPr lang="en-US" sz="1700" dirty="0"/>
              <a:t> Overcoming the Main Barriers of Circular Economy Implementation through a New Visualization Tool for Circular Business Models. Department of Industrial Engineering, University of Bologna. URL: https://</a:t>
            </a:r>
            <a:r>
              <a:rPr lang="en-US" sz="1700" dirty="0" smtClean="0"/>
              <a:t>www.mdpi.com/2071-1050/11/23/6614/htm</a:t>
            </a:r>
            <a:endParaRPr lang="fi-FI" sz="1700" dirty="0"/>
          </a:p>
          <a:p>
            <a:pPr marL="0" indent="0">
              <a:buNone/>
            </a:pPr>
            <a:endParaRPr lang="fi-FI" sz="1700" b="1" dirty="0" smtClean="0"/>
          </a:p>
          <a:p>
            <a:pPr marL="0" indent="0">
              <a:buNone/>
            </a:pPr>
            <a:r>
              <a:rPr lang="fi-FI" sz="1700" b="1" dirty="0" err="1" smtClean="0"/>
              <a:t>Bozarth</a:t>
            </a:r>
            <a:r>
              <a:rPr lang="fi-FI" sz="1700" b="1" dirty="0" smtClean="0"/>
              <a:t> </a:t>
            </a:r>
            <a:r>
              <a:rPr lang="fi-FI" sz="1700" b="1" dirty="0"/>
              <a:t>&amp; </a:t>
            </a:r>
            <a:r>
              <a:rPr lang="fi-FI" sz="1700" b="1" dirty="0" err="1"/>
              <a:t>Handfield</a:t>
            </a:r>
            <a:r>
              <a:rPr lang="fi-FI" sz="1700" b="1" dirty="0"/>
              <a:t> </a:t>
            </a:r>
            <a:r>
              <a:rPr lang="fi-FI" sz="1700" b="1" dirty="0" smtClean="0"/>
              <a:t>2019:</a:t>
            </a:r>
            <a:r>
              <a:rPr lang="fi-FI" sz="1700" dirty="0" smtClean="0"/>
              <a:t>Introduction to </a:t>
            </a:r>
            <a:r>
              <a:rPr lang="fi-FI" sz="1700" dirty="0" err="1" smtClean="0"/>
              <a:t>Operations</a:t>
            </a:r>
            <a:r>
              <a:rPr lang="fi-FI" sz="1700" dirty="0" smtClean="0"/>
              <a:t> and Supply Chain Management. 5th edition. </a:t>
            </a:r>
            <a:r>
              <a:rPr lang="fi-FI" sz="1700" dirty="0" err="1" smtClean="0"/>
              <a:t>Pearson</a:t>
            </a:r>
            <a:r>
              <a:rPr lang="fi-FI" sz="1700" dirty="0" smtClean="0"/>
              <a:t> </a:t>
            </a:r>
            <a:r>
              <a:rPr lang="fi-FI" sz="1700" dirty="0" err="1" smtClean="0"/>
              <a:t>Education</a:t>
            </a:r>
            <a:r>
              <a:rPr lang="fi-FI" sz="1700" dirty="0" smtClean="0"/>
              <a:t> Limited.</a:t>
            </a:r>
          </a:p>
          <a:p>
            <a:pPr marL="0" indent="0">
              <a:buNone/>
            </a:pPr>
            <a:endParaRPr lang="fi-FI" sz="1700" b="1" dirty="0"/>
          </a:p>
          <a:p>
            <a:pPr marL="0" indent="0">
              <a:buNone/>
            </a:pPr>
            <a:r>
              <a:rPr lang="fi-FI" sz="1700" b="1" dirty="0" smtClean="0"/>
              <a:t>www.circular classroom.com</a:t>
            </a:r>
            <a:r>
              <a:rPr lang="fi-FI" sz="1700" dirty="0" smtClean="0"/>
              <a:t>. </a:t>
            </a:r>
            <a:r>
              <a:rPr lang="fi-FI" sz="1700" dirty="0" err="1" smtClean="0"/>
              <a:t>Module</a:t>
            </a:r>
            <a:r>
              <a:rPr lang="fi-FI" sz="1700" dirty="0" smtClean="0"/>
              <a:t> 3  for Design and </a:t>
            </a:r>
            <a:r>
              <a:rPr lang="fi-FI" sz="1700" dirty="0" err="1" smtClean="0"/>
              <a:t>Creativity</a:t>
            </a:r>
            <a:r>
              <a:rPr lang="fi-FI" sz="1700" dirty="0" smtClean="0"/>
              <a:t>. </a:t>
            </a:r>
            <a:r>
              <a:rPr lang="en-US" sz="1700" dirty="0"/>
              <a:t>Circular </a:t>
            </a:r>
            <a:r>
              <a:rPr lang="en-US" sz="1700" dirty="0" smtClean="0"/>
              <a:t>classroom, </a:t>
            </a:r>
            <a:r>
              <a:rPr lang="en-US" sz="1700" dirty="0"/>
              <a:t>Workbook </a:t>
            </a:r>
            <a:r>
              <a:rPr lang="en-US" sz="1700" dirty="0" smtClean="0"/>
              <a:t>3, pages 11 and 19. https</a:t>
            </a:r>
            <a:r>
              <a:rPr lang="en-US" sz="1700" dirty="0"/>
              <a:t>://circularclassroom.com/educators/</a:t>
            </a:r>
          </a:p>
          <a:p>
            <a:pPr marL="0" indent="0">
              <a:buNone/>
            </a:pPr>
            <a:endParaRPr lang="fi-FI" sz="1700" dirty="0"/>
          </a:p>
          <a:p>
            <a:pPr marL="0" indent="0">
              <a:buNone/>
            </a:pPr>
            <a:r>
              <a:rPr lang="da-DK" sz="1700" b="1" dirty="0" smtClean="0"/>
              <a:t>Marcel C. den </a:t>
            </a:r>
            <a:r>
              <a:rPr lang="da-DK" sz="1700" b="1" dirty="0" err="1" smtClean="0"/>
              <a:t>Hollander</a:t>
            </a:r>
            <a:r>
              <a:rPr lang="da-DK" sz="1700" b="1" dirty="0" smtClean="0"/>
              <a:t>, Conny A. Bakker</a:t>
            </a:r>
            <a:r>
              <a:rPr lang="da-DK" sz="1700" b="1" dirty="0"/>
              <a:t>, </a:t>
            </a:r>
            <a:r>
              <a:rPr lang="da-DK" sz="1700" b="1" dirty="0" smtClean="0"/>
              <a:t>Erik Jan </a:t>
            </a:r>
            <a:r>
              <a:rPr lang="da-DK" sz="1700" b="1" dirty="0" err="1" smtClean="0"/>
              <a:t>Hultink</a:t>
            </a:r>
            <a:r>
              <a:rPr lang="da-DK" sz="1700" b="1" dirty="0" smtClean="0"/>
              <a:t> 2017</a:t>
            </a:r>
            <a:r>
              <a:rPr lang="da-DK" sz="1700" dirty="0" smtClean="0"/>
              <a:t>: Product Design in a </a:t>
            </a:r>
            <a:r>
              <a:rPr lang="da-DK" sz="1700" dirty="0" err="1" smtClean="0"/>
              <a:t>Circular</a:t>
            </a:r>
            <a:r>
              <a:rPr lang="da-DK" sz="1700" dirty="0" smtClean="0"/>
              <a:t> </a:t>
            </a:r>
            <a:r>
              <a:rPr lang="da-DK" sz="1700" dirty="0" err="1" smtClean="0"/>
              <a:t>Economy</a:t>
            </a:r>
            <a:r>
              <a:rPr lang="da-DK" sz="1700" dirty="0" smtClean="0"/>
              <a:t>. Development of a </a:t>
            </a:r>
            <a:r>
              <a:rPr lang="da-DK" sz="1700" dirty="0" err="1" smtClean="0"/>
              <a:t>Typology</a:t>
            </a:r>
            <a:r>
              <a:rPr lang="da-DK" sz="1700" dirty="0" smtClean="0"/>
              <a:t> of </a:t>
            </a:r>
            <a:r>
              <a:rPr lang="da-DK" sz="1700" dirty="0" err="1" smtClean="0"/>
              <a:t>Key</a:t>
            </a:r>
            <a:r>
              <a:rPr lang="da-DK" sz="1700" dirty="0" smtClean="0"/>
              <a:t> </a:t>
            </a:r>
            <a:r>
              <a:rPr lang="da-DK" sz="1700" dirty="0" err="1" smtClean="0"/>
              <a:t>Concepts</a:t>
            </a:r>
            <a:r>
              <a:rPr lang="da-DK" sz="1700" dirty="0" smtClean="0"/>
              <a:t> and Terms. Journal of Industrial </a:t>
            </a:r>
            <a:r>
              <a:rPr lang="da-DK" sz="1700" dirty="0" err="1" smtClean="0"/>
              <a:t>ecology</a:t>
            </a:r>
            <a:r>
              <a:rPr lang="da-DK" sz="1700" dirty="0" smtClean="0"/>
              <a:t>. </a:t>
            </a:r>
            <a:r>
              <a:rPr lang="da-DK" sz="1700" dirty="0" err="1" smtClean="0"/>
              <a:t>pp</a:t>
            </a:r>
            <a:r>
              <a:rPr lang="da-DK" sz="1700" dirty="0" smtClean="0"/>
              <a:t>. 517-525</a:t>
            </a:r>
            <a:endParaRPr lang="da-DK" sz="1700" dirty="0"/>
          </a:p>
          <a:p>
            <a:pPr marL="0" indent="0">
              <a:buNone/>
            </a:pPr>
            <a:endParaRPr lang="fi-FI" sz="1700" dirty="0" smtClean="0"/>
          </a:p>
          <a:p>
            <a:pPr marL="0" indent="0">
              <a:buNone/>
            </a:pPr>
            <a:r>
              <a:rPr lang="fi-FI" sz="1700" b="1" dirty="0" smtClean="0"/>
              <a:t>Ellen </a:t>
            </a:r>
            <a:r>
              <a:rPr lang="fi-FI" sz="1700" b="1" dirty="0" err="1" smtClean="0"/>
              <a:t>McArthur</a:t>
            </a:r>
            <a:endParaRPr lang="fi-FI" sz="1700" b="1" dirty="0" smtClean="0"/>
          </a:p>
          <a:p>
            <a:pPr marL="0" indent="0">
              <a:buNone/>
            </a:pPr>
            <a:r>
              <a:rPr lang="fi-FI" sz="1700" dirty="0"/>
              <a:t>https://</a:t>
            </a:r>
            <a:r>
              <a:rPr lang="fi-FI" sz="1700" dirty="0" smtClean="0"/>
              <a:t>www.ellenmacarthurfoundation.org/circular-economy/what-is-the-circular-economy</a:t>
            </a:r>
          </a:p>
          <a:p>
            <a:pPr marL="0" indent="0">
              <a:buNone/>
            </a:pPr>
            <a:r>
              <a:rPr lang="fi-FI" sz="1700" dirty="0"/>
              <a:t>https://www.circulardesignguide.com</a:t>
            </a:r>
            <a:r>
              <a:rPr lang="fi-FI" sz="1700" dirty="0" smtClean="0"/>
              <a:t>/</a:t>
            </a:r>
          </a:p>
          <a:p>
            <a:pPr marL="0" indent="0">
              <a:buNone/>
            </a:pPr>
            <a:r>
              <a:rPr lang="fi-FI" sz="1700" dirty="0" err="1" smtClean="0"/>
              <a:t>Circular</a:t>
            </a:r>
            <a:r>
              <a:rPr lang="fi-FI" sz="1700" dirty="0" smtClean="0"/>
              <a:t> design </a:t>
            </a:r>
            <a:r>
              <a:rPr lang="fi-FI" sz="1700" dirty="0" err="1" smtClean="0"/>
              <a:t>process</a:t>
            </a:r>
            <a:r>
              <a:rPr lang="fi-FI" sz="1700" dirty="0" smtClean="0"/>
              <a:t>  </a:t>
            </a:r>
            <a:r>
              <a:rPr lang="fi-FI" sz="1700" dirty="0"/>
              <a:t>https://</a:t>
            </a:r>
            <a:r>
              <a:rPr lang="fi-FI" sz="1700" dirty="0" smtClean="0"/>
              <a:t>www.ellenmacarthurfoundation.org/explore/circular-design</a:t>
            </a:r>
          </a:p>
          <a:p>
            <a:pPr marL="0" indent="0">
              <a:buNone/>
            </a:pPr>
            <a:endParaRPr lang="fi-FI" sz="1800" dirty="0"/>
          </a:p>
          <a:p>
            <a:pPr marL="0" indent="0">
              <a:buNone/>
            </a:pPr>
            <a:endParaRPr lang="fi-FI" sz="1800" dirty="0"/>
          </a:p>
          <a:p>
            <a:pPr marL="0" indent="0">
              <a:buNone/>
            </a:pPr>
            <a:endParaRPr lang="fi-FI" sz="1800" dirty="0" smtClean="0"/>
          </a:p>
          <a:p>
            <a:pPr marL="0" indent="0">
              <a:buNone/>
            </a:pPr>
            <a:endParaRPr lang="fi-FI" sz="1800" dirty="0" smtClean="0"/>
          </a:p>
          <a:p>
            <a:pPr marL="0" indent="0">
              <a:buNone/>
            </a:pPr>
            <a:endParaRPr lang="fi-FI" sz="2400" dirty="0"/>
          </a:p>
          <a:p>
            <a:pPr marL="0" indent="0">
              <a:buNone/>
            </a:pPr>
            <a:endParaRPr lang="fi-FI" sz="2400" dirty="0" smtClean="0"/>
          </a:p>
          <a:p>
            <a:pPr marL="0" indent="0">
              <a:buNone/>
            </a:pPr>
            <a:endParaRPr lang="fi-FI" sz="2400" dirty="0" smtClean="0"/>
          </a:p>
          <a:p>
            <a:pPr marL="0" indent="0">
              <a:buNone/>
            </a:pPr>
            <a:endParaRPr lang="fi-FI" sz="2400" dirty="0" smtClean="0"/>
          </a:p>
        </p:txBody>
      </p:sp>
    </p:spTree>
    <p:extLst>
      <p:ext uri="{BB962C8B-B14F-4D97-AF65-F5344CB8AC3E}">
        <p14:creationId xmlns:p14="http://schemas.microsoft.com/office/powerpoint/2010/main" val="35723301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206"/>
            <a:ext cx="10515600" cy="1325563"/>
          </a:xfrm>
        </p:spPr>
        <p:txBody>
          <a:bodyPr>
            <a:normAutofit/>
          </a:bodyPr>
          <a:lstStyle/>
          <a:p>
            <a:r>
              <a:rPr lang="fi-FI" sz="3600" dirty="0" err="1" smtClean="0"/>
              <a:t>Sources</a:t>
            </a:r>
            <a:endParaRPr lang="fi-FI" sz="3600" dirty="0"/>
          </a:p>
        </p:txBody>
      </p:sp>
      <p:sp>
        <p:nvSpPr>
          <p:cNvPr id="3" name="Content Placeholder 2"/>
          <p:cNvSpPr>
            <a:spLocks noGrp="1"/>
          </p:cNvSpPr>
          <p:nvPr>
            <p:ph idx="1"/>
          </p:nvPr>
        </p:nvSpPr>
        <p:spPr>
          <a:xfrm>
            <a:off x="1858260" y="276761"/>
            <a:ext cx="10695247" cy="6581240"/>
          </a:xfrm>
        </p:spPr>
        <p:txBody>
          <a:bodyPr>
            <a:normAutofit lnSpcReduction="10000"/>
          </a:bodyPr>
          <a:lstStyle/>
          <a:p>
            <a:pPr marL="0" indent="0">
              <a:buNone/>
            </a:pPr>
            <a:r>
              <a:rPr lang="en-US" sz="1700" b="1" dirty="0" err="1"/>
              <a:t>Ethica</a:t>
            </a:r>
            <a:r>
              <a:rPr lang="en-US" sz="1700" b="1" dirty="0"/>
              <a:t> </a:t>
            </a:r>
          </a:p>
          <a:p>
            <a:pPr marL="0" indent="0">
              <a:buNone/>
            </a:pPr>
            <a:r>
              <a:rPr lang="en-US" sz="1700" dirty="0"/>
              <a:t>www. </a:t>
            </a:r>
            <a:r>
              <a:rPr lang="en-US" sz="1700" dirty="0" smtClean="0"/>
              <a:t>ethica.fi; </a:t>
            </a:r>
            <a:r>
              <a:rPr lang="en-US" sz="1700" dirty="0" err="1"/>
              <a:t>Ethica</a:t>
            </a:r>
            <a:r>
              <a:rPr lang="en-US" sz="1700" dirty="0"/>
              <a:t> </a:t>
            </a:r>
            <a:r>
              <a:rPr lang="en-US" sz="1700" dirty="0" err="1"/>
              <a:t>Kiertotalousopas</a:t>
            </a:r>
            <a:r>
              <a:rPr lang="en-US" sz="1700" dirty="0"/>
              <a:t> (</a:t>
            </a:r>
            <a:r>
              <a:rPr lang="en-US" sz="1700" dirty="0" err="1"/>
              <a:t>Ethica</a:t>
            </a:r>
            <a:r>
              <a:rPr lang="en-US" sz="1700" dirty="0"/>
              <a:t> Circular Economy Guidebook in Finnish</a:t>
            </a:r>
            <a:r>
              <a:rPr lang="en-US" sz="1700" dirty="0" smtClean="0"/>
              <a:t>)</a:t>
            </a:r>
          </a:p>
          <a:p>
            <a:pPr marL="0" lvl="0" indent="0">
              <a:buNone/>
            </a:pPr>
            <a:endParaRPr lang="en-US" sz="1700" dirty="0" smtClean="0"/>
          </a:p>
          <a:p>
            <a:pPr marL="0" lvl="0" indent="0">
              <a:buNone/>
            </a:pPr>
            <a:r>
              <a:rPr lang="fi-FI" sz="1700" b="1" dirty="0" smtClean="0"/>
              <a:t>EU </a:t>
            </a:r>
            <a:r>
              <a:rPr lang="fi-FI" sz="1700" b="1" dirty="0" err="1"/>
              <a:t>plastics</a:t>
            </a:r>
            <a:r>
              <a:rPr lang="fi-FI" sz="1700" b="1" dirty="0"/>
              <a:t> </a:t>
            </a:r>
            <a:r>
              <a:rPr lang="fi-FI" sz="1700" b="1" dirty="0" err="1"/>
              <a:t>strategy</a:t>
            </a:r>
            <a:r>
              <a:rPr lang="fi-FI" sz="1700" b="1" dirty="0"/>
              <a:t> </a:t>
            </a:r>
          </a:p>
          <a:p>
            <a:pPr marL="0" lvl="0" indent="0">
              <a:buNone/>
            </a:pPr>
            <a:r>
              <a:rPr lang="fi-FI" sz="1700" dirty="0"/>
              <a:t>https://ec.europa.eu/environment/circular-economy/pdf/plastics-strategy-brochure.pdf</a:t>
            </a:r>
          </a:p>
          <a:p>
            <a:pPr marL="0" indent="0">
              <a:buNone/>
            </a:pPr>
            <a:endParaRPr lang="en-US" sz="1700" b="1" dirty="0" smtClean="0"/>
          </a:p>
          <a:p>
            <a:pPr marL="0" indent="0">
              <a:buNone/>
            </a:pPr>
            <a:r>
              <a:rPr lang="en-US" sz="1700" b="1" dirty="0" smtClean="0"/>
              <a:t>David </a:t>
            </a:r>
            <a:r>
              <a:rPr lang="en-US" sz="1700" b="1" dirty="0"/>
              <a:t>B. Grant, Alexander </a:t>
            </a:r>
            <a:r>
              <a:rPr lang="en-US" sz="1700" b="1" dirty="0" err="1"/>
              <a:t>Trautrims</a:t>
            </a:r>
            <a:r>
              <a:rPr lang="en-US" sz="1700" b="1" dirty="0"/>
              <a:t> &amp; Chee Yew Wong 2017: </a:t>
            </a:r>
            <a:r>
              <a:rPr lang="en-US" sz="1700" dirty="0"/>
              <a:t>Sustainable Logistics and Supply Chain Management</a:t>
            </a:r>
          </a:p>
          <a:p>
            <a:pPr marL="0" indent="0">
              <a:buNone/>
            </a:pPr>
            <a:endParaRPr lang="en-US" sz="1700" b="1" dirty="0"/>
          </a:p>
          <a:p>
            <a:pPr marL="0" indent="0">
              <a:buNone/>
            </a:pPr>
            <a:r>
              <a:rPr lang="en-US" sz="1700" b="1" dirty="0" err="1" smtClean="0"/>
              <a:t>Kraaijenhagen</a:t>
            </a:r>
            <a:r>
              <a:rPr lang="en-US" sz="1700" b="1" dirty="0" smtClean="0"/>
              <a:t> </a:t>
            </a:r>
            <a:r>
              <a:rPr lang="en-US" sz="1700" b="1" dirty="0"/>
              <a:t>Christina, van </a:t>
            </a:r>
            <a:r>
              <a:rPr lang="en-US" sz="1700" b="1" dirty="0" err="1"/>
              <a:t>Oppen</a:t>
            </a:r>
            <a:r>
              <a:rPr lang="en-US" sz="1700" b="1" dirty="0"/>
              <a:t> Cécile &amp; </a:t>
            </a:r>
            <a:r>
              <a:rPr lang="en-US" sz="1700" b="1" dirty="0" err="1"/>
              <a:t>Bocken</a:t>
            </a:r>
            <a:r>
              <a:rPr lang="en-US" sz="1700" b="1" dirty="0"/>
              <a:t> Nancy. 2018. </a:t>
            </a:r>
            <a:r>
              <a:rPr lang="en-US" sz="1700" dirty="0"/>
              <a:t>Circular Business – </a:t>
            </a:r>
            <a:r>
              <a:rPr lang="en-US" sz="1700" dirty="0" smtClean="0"/>
              <a:t>Collaborate </a:t>
            </a:r>
            <a:r>
              <a:rPr lang="en-US" sz="1700" dirty="0"/>
              <a:t>and </a:t>
            </a:r>
            <a:r>
              <a:rPr lang="en-US" sz="1700" dirty="0" smtClean="0"/>
              <a:t>Circulate</a:t>
            </a:r>
          </a:p>
          <a:p>
            <a:pPr marL="0" indent="0">
              <a:buNone/>
            </a:pPr>
            <a:endParaRPr lang="en-US" sz="1700" b="1" dirty="0" smtClean="0"/>
          </a:p>
          <a:p>
            <a:pPr marL="0" indent="0">
              <a:buNone/>
            </a:pPr>
            <a:r>
              <a:rPr lang="en-US" sz="1700" b="1" dirty="0" smtClean="0"/>
              <a:t>William </a:t>
            </a:r>
            <a:r>
              <a:rPr lang="en-US" sz="1700" b="1" dirty="0"/>
              <a:t>McDonough &amp; Michael </a:t>
            </a:r>
            <a:r>
              <a:rPr lang="en-US" sz="1700" b="1" dirty="0" err="1"/>
              <a:t>Braungart</a:t>
            </a:r>
            <a:r>
              <a:rPr lang="en-US" sz="1700" b="1" dirty="0"/>
              <a:t> 2002</a:t>
            </a:r>
            <a:r>
              <a:rPr lang="en-US" sz="1700" dirty="0"/>
              <a:t>: Cradle to Cradle: Remaking the Way We Make Things</a:t>
            </a:r>
          </a:p>
          <a:p>
            <a:pPr marL="0" indent="0">
              <a:buNone/>
            </a:pPr>
            <a:endParaRPr lang="fi-FI" sz="1700" dirty="0" smtClean="0"/>
          </a:p>
          <a:p>
            <a:pPr marL="0" indent="0">
              <a:buNone/>
            </a:pPr>
            <a:r>
              <a:rPr lang="en-US" sz="1700" b="1" dirty="0" err="1"/>
              <a:t>Sitra</a:t>
            </a:r>
            <a:endParaRPr lang="en-US" sz="1700" b="1" dirty="0"/>
          </a:p>
          <a:p>
            <a:r>
              <a:rPr lang="en-US" sz="1700" dirty="0"/>
              <a:t>Circular Economy </a:t>
            </a:r>
            <a:r>
              <a:rPr lang="en-US" sz="1700" dirty="0" smtClean="0"/>
              <a:t>Business Models for the Manufacturing </a:t>
            </a:r>
            <a:r>
              <a:rPr lang="en-US" sz="1700" dirty="0"/>
              <a:t>industry. </a:t>
            </a:r>
            <a:r>
              <a:rPr lang="en-US" sz="1700" dirty="0" smtClean="0"/>
              <a:t>Circular Economy Playbook </a:t>
            </a:r>
            <a:r>
              <a:rPr lang="en-US" sz="1700" dirty="0"/>
              <a:t>for Finnish SMEs. </a:t>
            </a:r>
            <a:endParaRPr lang="en-US" sz="1700" dirty="0" smtClean="0"/>
          </a:p>
          <a:p>
            <a:pPr marL="0" indent="0">
              <a:buNone/>
            </a:pPr>
            <a:r>
              <a:rPr lang="en-US" sz="1700" dirty="0"/>
              <a:t> </a:t>
            </a:r>
            <a:r>
              <a:rPr lang="en-US" sz="1700" dirty="0" smtClean="0"/>
              <a:t>     https</a:t>
            </a:r>
            <a:r>
              <a:rPr lang="en-US" sz="1700" dirty="0"/>
              <a:t>://</a:t>
            </a:r>
            <a:r>
              <a:rPr lang="en-US" sz="1700" dirty="0" smtClean="0"/>
              <a:t>teknologiateollisuus.fi/sites/default/files/inlinefiles/20180919_Circular%20Economy%</a:t>
            </a:r>
          </a:p>
          <a:p>
            <a:pPr marL="0" indent="0">
              <a:buNone/>
            </a:pPr>
            <a:r>
              <a:rPr lang="en-US" sz="1700" dirty="0" smtClean="0"/>
              <a:t>     </a:t>
            </a:r>
            <a:r>
              <a:rPr lang="en-US" sz="1700" dirty="0" smtClean="0"/>
              <a:t>20Playbook%20for%20Manufacturing_v1%200.pdf</a:t>
            </a:r>
          </a:p>
          <a:p>
            <a:pPr marL="0" indent="0">
              <a:buNone/>
            </a:pPr>
            <a:endParaRPr lang="en-US" sz="1700" dirty="0">
              <a:latin typeface="Arial" panose="020B0604020202020204" pitchFamily="34" charset="0"/>
            </a:endParaRPr>
          </a:p>
          <a:p>
            <a:pPr marL="0" indent="0">
              <a:buNone/>
            </a:pPr>
            <a:r>
              <a:rPr lang="en-US" sz="1700" b="1" dirty="0" smtClean="0">
                <a:latin typeface="Arial" panose="020B0604020202020204" pitchFamily="34" charset="0"/>
              </a:rPr>
              <a:t>Unfolding </a:t>
            </a:r>
            <a:r>
              <a:rPr lang="en-US" sz="1700" b="1" dirty="0">
                <a:latin typeface="Arial" panose="020B0604020202020204" pitchFamily="34" charset="0"/>
              </a:rPr>
              <a:t>the Single-Use </a:t>
            </a:r>
            <a:r>
              <a:rPr lang="en-US" sz="1700" b="1" dirty="0" smtClean="0">
                <a:latin typeface="Arial" panose="020B0604020202020204" pitchFamily="34" charset="0"/>
              </a:rPr>
              <a:t>Plastics Directive - Policy briefing. </a:t>
            </a:r>
            <a:r>
              <a:rPr lang="fi-FI" sz="1700" b="1" dirty="0" err="1">
                <a:latin typeface="Arial" panose="020B0604020202020204" pitchFamily="34" charset="0"/>
              </a:rPr>
              <a:t>May</a:t>
            </a:r>
            <a:r>
              <a:rPr lang="fi-FI" sz="1700" b="1" dirty="0">
                <a:latin typeface="Arial" panose="020B0604020202020204" pitchFamily="34" charset="0"/>
              </a:rPr>
              <a:t> 2019–Zero Waste </a:t>
            </a:r>
            <a:r>
              <a:rPr lang="fi-FI" sz="1700" b="1" dirty="0" smtClean="0">
                <a:latin typeface="Arial" panose="020B0604020202020204" pitchFamily="34" charset="0"/>
              </a:rPr>
              <a:t>Europe</a:t>
            </a:r>
            <a:endParaRPr lang="en-US" sz="1700" dirty="0"/>
          </a:p>
          <a:p>
            <a:pPr marL="0" indent="0">
              <a:buNone/>
            </a:pPr>
            <a:r>
              <a:rPr lang="en-US" sz="1700" dirty="0"/>
              <a:t>https://zerowasteeurope.eu/downloads/unfolding-the-single-use-plastics-directive/</a:t>
            </a:r>
            <a:endParaRPr lang="en-US" sz="1700" dirty="0"/>
          </a:p>
          <a:p>
            <a:endParaRPr lang="en-US" sz="2000" dirty="0" smtClean="0"/>
          </a:p>
          <a:p>
            <a:endParaRPr lang="en-US" sz="2000" dirty="0"/>
          </a:p>
          <a:p>
            <a:endParaRPr lang="fi-FI" sz="2000" dirty="0"/>
          </a:p>
        </p:txBody>
      </p:sp>
    </p:spTree>
    <p:extLst>
      <p:ext uri="{BB962C8B-B14F-4D97-AF65-F5344CB8AC3E}">
        <p14:creationId xmlns:p14="http://schemas.microsoft.com/office/powerpoint/2010/main" val="1247490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948" y="229044"/>
            <a:ext cx="10515600" cy="1325563"/>
          </a:xfrm>
        </p:spPr>
        <p:txBody>
          <a:bodyPr>
            <a:normAutofit/>
          </a:bodyPr>
          <a:lstStyle/>
          <a:p>
            <a:r>
              <a:rPr lang="fi-FI" sz="3600" dirty="0" smtClean="0"/>
              <a:t>Product design</a:t>
            </a:r>
            <a:endParaRPr lang="fi-FI" sz="3600" dirty="0"/>
          </a:p>
        </p:txBody>
      </p:sp>
      <p:sp>
        <p:nvSpPr>
          <p:cNvPr id="3" name="Content Placeholder 2"/>
          <p:cNvSpPr>
            <a:spLocks noGrp="1"/>
          </p:cNvSpPr>
          <p:nvPr>
            <p:ph idx="1"/>
          </p:nvPr>
        </p:nvSpPr>
        <p:spPr>
          <a:xfrm>
            <a:off x="1420948" y="1746761"/>
            <a:ext cx="6910250" cy="4488293"/>
          </a:xfrm>
        </p:spPr>
        <p:txBody>
          <a:bodyPr>
            <a:normAutofit/>
          </a:bodyPr>
          <a:lstStyle/>
          <a:p>
            <a:r>
              <a:rPr lang="fi-FI" dirty="0" smtClean="0">
                <a:solidFill>
                  <a:schemeClr val="accent1">
                    <a:lumMod val="75000"/>
                  </a:schemeClr>
                </a:solidFill>
              </a:rPr>
              <a:t>Product design </a:t>
            </a:r>
            <a:r>
              <a:rPr lang="fi-FI" dirty="0" err="1" smtClean="0"/>
              <a:t>can</a:t>
            </a:r>
            <a:r>
              <a:rPr lang="fi-FI" dirty="0" smtClean="0"/>
              <a:t> </a:t>
            </a:r>
            <a:r>
              <a:rPr lang="fi-FI" dirty="0" err="1" smtClean="0"/>
              <a:t>be</a:t>
            </a:r>
            <a:r>
              <a:rPr lang="fi-FI" dirty="0" smtClean="0"/>
              <a:t> </a:t>
            </a:r>
            <a:r>
              <a:rPr lang="fi-FI" dirty="0" err="1" smtClean="0"/>
              <a:t>thought</a:t>
            </a:r>
            <a:r>
              <a:rPr lang="fi-FI" dirty="0" smtClean="0"/>
              <a:t> as </a:t>
            </a:r>
          </a:p>
          <a:p>
            <a:pPr marL="0" indent="0">
              <a:buNone/>
            </a:pPr>
            <a:r>
              <a:rPr lang="fi-FI" dirty="0" smtClean="0"/>
              <a:t>   </a:t>
            </a:r>
            <a:r>
              <a:rPr lang="fi-FI" dirty="0" err="1" smtClean="0"/>
              <a:t>the</a:t>
            </a:r>
            <a:r>
              <a:rPr lang="fi-FI" dirty="0" smtClean="0"/>
              <a:t> </a:t>
            </a:r>
            <a:r>
              <a:rPr lang="fi-FI" dirty="0" err="1" smtClean="0"/>
              <a:t>characteristics</a:t>
            </a:r>
            <a:r>
              <a:rPr lang="fi-FI" dirty="0" smtClean="0"/>
              <a:t> </a:t>
            </a:r>
            <a:r>
              <a:rPr lang="fi-FI" dirty="0" err="1" smtClean="0"/>
              <a:t>or</a:t>
            </a:r>
            <a:r>
              <a:rPr lang="fi-FI" dirty="0" smtClean="0"/>
              <a:t> </a:t>
            </a:r>
            <a:r>
              <a:rPr lang="fi-FI" dirty="0" err="1" smtClean="0"/>
              <a:t>features</a:t>
            </a:r>
            <a:r>
              <a:rPr lang="fi-FI" dirty="0" smtClean="0"/>
              <a:t> of a </a:t>
            </a:r>
          </a:p>
          <a:p>
            <a:pPr marL="0" indent="0">
              <a:buNone/>
            </a:pPr>
            <a:r>
              <a:rPr lang="fi-FI" dirty="0" smtClean="0"/>
              <a:t>   </a:t>
            </a:r>
            <a:r>
              <a:rPr lang="fi-FI" dirty="0" err="1" smtClean="0"/>
              <a:t>product</a:t>
            </a:r>
            <a:r>
              <a:rPr lang="fi-FI" dirty="0" smtClean="0"/>
              <a:t> </a:t>
            </a:r>
            <a:r>
              <a:rPr lang="fi-FI" dirty="0" err="1" smtClean="0"/>
              <a:t>or</a:t>
            </a:r>
            <a:r>
              <a:rPr lang="fi-FI" dirty="0" smtClean="0"/>
              <a:t> </a:t>
            </a:r>
            <a:r>
              <a:rPr lang="fi-FI" dirty="0" err="1" smtClean="0"/>
              <a:t>service</a:t>
            </a:r>
            <a:endParaRPr lang="fi-FI" dirty="0" smtClean="0"/>
          </a:p>
          <a:p>
            <a:pPr marL="0" indent="0">
              <a:buNone/>
            </a:pPr>
            <a:r>
              <a:rPr lang="fi-FI" dirty="0" smtClean="0"/>
              <a:t>   </a:t>
            </a:r>
            <a:r>
              <a:rPr lang="fi-FI" dirty="0" err="1" smtClean="0"/>
              <a:t>that</a:t>
            </a:r>
            <a:r>
              <a:rPr lang="fi-FI" dirty="0" smtClean="0"/>
              <a:t> </a:t>
            </a:r>
            <a:r>
              <a:rPr lang="fi-FI" dirty="0" err="1" smtClean="0"/>
              <a:t>determine</a:t>
            </a:r>
            <a:r>
              <a:rPr lang="fi-FI" dirty="0" smtClean="0"/>
              <a:t> </a:t>
            </a:r>
            <a:r>
              <a:rPr lang="fi-FI" dirty="0" err="1" smtClean="0"/>
              <a:t>its</a:t>
            </a:r>
            <a:r>
              <a:rPr lang="fi-FI" dirty="0" smtClean="0"/>
              <a:t> </a:t>
            </a:r>
            <a:r>
              <a:rPr lang="fi-FI" dirty="0" err="1" smtClean="0"/>
              <a:t>ability</a:t>
            </a:r>
            <a:r>
              <a:rPr lang="fi-FI" dirty="0" smtClean="0"/>
              <a:t> to </a:t>
            </a:r>
            <a:r>
              <a:rPr lang="fi-FI" dirty="0" err="1" smtClean="0"/>
              <a:t>meet</a:t>
            </a:r>
            <a:endParaRPr lang="fi-FI" dirty="0" smtClean="0"/>
          </a:p>
          <a:p>
            <a:pPr marL="0" indent="0">
              <a:buNone/>
            </a:pPr>
            <a:r>
              <a:rPr lang="fi-FI" dirty="0" smtClean="0"/>
              <a:t>   </a:t>
            </a:r>
            <a:r>
              <a:rPr lang="fi-FI" dirty="0" err="1" smtClean="0"/>
              <a:t>the</a:t>
            </a:r>
            <a:r>
              <a:rPr lang="fi-FI" dirty="0" smtClean="0"/>
              <a:t> </a:t>
            </a:r>
            <a:r>
              <a:rPr lang="fi-FI" dirty="0" err="1" smtClean="0"/>
              <a:t>needs</a:t>
            </a:r>
            <a:r>
              <a:rPr lang="fi-FI" dirty="0" smtClean="0"/>
              <a:t> of </a:t>
            </a:r>
            <a:r>
              <a:rPr lang="fi-FI" dirty="0" err="1" smtClean="0"/>
              <a:t>the</a:t>
            </a:r>
            <a:r>
              <a:rPr lang="fi-FI" dirty="0" smtClean="0"/>
              <a:t> </a:t>
            </a:r>
            <a:r>
              <a:rPr lang="fi-FI" dirty="0" err="1" smtClean="0"/>
              <a:t>user</a:t>
            </a:r>
            <a:r>
              <a:rPr lang="fi-FI" dirty="0" smtClean="0">
                <a:latin typeface="+mj-lt"/>
              </a:rPr>
              <a:t>.</a:t>
            </a:r>
          </a:p>
          <a:p>
            <a:pPr marL="0" indent="0">
              <a:buNone/>
            </a:pPr>
            <a:endParaRPr lang="fi-FI" dirty="0">
              <a:latin typeface="+mj-lt"/>
            </a:endParaRPr>
          </a:p>
          <a:p>
            <a:pPr marL="0" indent="0">
              <a:buNone/>
            </a:pPr>
            <a:r>
              <a:rPr lang="fi-FI" dirty="0" smtClean="0">
                <a:latin typeface="+mj-lt"/>
              </a:rPr>
              <a:t>			</a:t>
            </a:r>
            <a:r>
              <a:rPr lang="fi-FI" sz="2000" dirty="0" err="1" smtClean="0">
                <a:latin typeface="+mj-lt"/>
              </a:rPr>
              <a:t>Source</a:t>
            </a:r>
            <a:r>
              <a:rPr lang="fi-FI" sz="2000" dirty="0" smtClean="0">
                <a:latin typeface="+mj-lt"/>
              </a:rPr>
              <a:t>: </a:t>
            </a:r>
            <a:r>
              <a:rPr lang="fi-FI" sz="2000" dirty="0" err="1" smtClean="0">
                <a:latin typeface="+mj-lt"/>
              </a:rPr>
              <a:t>Bozarth</a:t>
            </a:r>
            <a:r>
              <a:rPr lang="fi-FI" sz="2000" dirty="0" smtClean="0">
                <a:latin typeface="+mj-lt"/>
              </a:rPr>
              <a:t> &amp; </a:t>
            </a:r>
            <a:r>
              <a:rPr lang="fi-FI" sz="2000" dirty="0" err="1" smtClean="0">
                <a:latin typeface="+mj-lt"/>
              </a:rPr>
              <a:t>Handfield</a:t>
            </a:r>
            <a:r>
              <a:rPr lang="fi-FI" sz="2000" dirty="0" smtClean="0">
                <a:latin typeface="+mj-lt"/>
              </a:rPr>
              <a:t> 2019, 473</a:t>
            </a:r>
            <a:endParaRPr lang="fi-FI" sz="2000" dirty="0">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388690" y="1356557"/>
            <a:ext cx="5168821" cy="2913796"/>
          </a:xfrm>
          <a:prstGeom prst="rect">
            <a:avLst/>
          </a:prstGeom>
        </p:spPr>
      </p:pic>
      <p:sp>
        <p:nvSpPr>
          <p:cNvPr id="7" name="Rectangle 6"/>
          <p:cNvSpPr/>
          <p:nvPr/>
        </p:nvSpPr>
        <p:spPr>
          <a:xfrm>
            <a:off x="8426992" y="5397866"/>
            <a:ext cx="3587931" cy="1200329"/>
          </a:xfrm>
          <a:prstGeom prst="rect">
            <a:avLst/>
          </a:prstGeom>
        </p:spPr>
        <p:txBody>
          <a:bodyPr wrap="square">
            <a:spAutoFit/>
          </a:bodyPr>
          <a:lstStyle/>
          <a:p>
            <a:r>
              <a:rPr lang="fi-FI" dirty="0"/>
              <a:t>Photo: </a:t>
            </a:r>
            <a:r>
              <a:rPr lang="fi-FI" dirty="0" smtClean="0"/>
              <a:t>Finlayson </a:t>
            </a:r>
            <a:r>
              <a:rPr lang="fi-FI" dirty="0" err="1" smtClean="0"/>
              <a:t>towels</a:t>
            </a:r>
            <a:r>
              <a:rPr lang="fi-FI" dirty="0" smtClean="0"/>
              <a:t> </a:t>
            </a:r>
            <a:r>
              <a:rPr lang="fi-FI" dirty="0" err="1" smtClean="0"/>
              <a:t>from</a:t>
            </a:r>
            <a:r>
              <a:rPr lang="fi-FI" dirty="0" smtClean="0"/>
              <a:t> </a:t>
            </a:r>
            <a:r>
              <a:rPr lang="fi-FI" dirty="0" err="1" smtClean="0"/>
              <a:t>recyclable</a:t>
            </a:r>
            <a:r>
              <a:rPr lang="fi-FI" dirty="0" smtClean="0"/>
              <a:t> </a:t>
            </a:r>
            <a:r>
              <a:rPr lang="fi-FI" dirty="0" err="1" smtClean="0"/>
              <a:t>jeans</a:t>
            </a:r>
            <a:r>
              <a:rPr lang="fi-FI" dirty="0" smtClean="0"/>
              <a:t> (40 %) and </a:t>
            </a:r>
          </a:p>
          <a:p>
            <a:r>
              <a:rPr lang="fi-FI" dirty="0" smtClean="0"/>
              <a:t>60% of </a:t>
            </a:r>
            <a:r>
              <a:rPr lang="fi-FI" dirty="0" err="1" smtClean="0"/>
              <a:t>virgin</a:t>
            </a:r>
            <a:r>
              <a:rPr lang="fi-FI" dirty="0" smtClean="0"/>
              <a:t> </a:t>
            </a:r>
            <a:r>
              <a:rPr lang="fi-FI" dirty="0" err="1" smtClean="0"/>
              <a:t>cotton</a:t>
            </a:r>
            <a:r>
              <a:rPr lang="fi-FI" dirty="0"/>
              <a:t>.</a:t>
            </a:r>
            <a:r>
              <a:rPr lang="fi-FI" dirty="0" smtClean="0"/>
              <a:t> </a:t>
            </a:r>
            <a:endParaRPr lang="fi-FI" dirty="0"/>
          </a:p>
          <a:p>
            <a:r>
              <a:rPr lang="fi-FI" dirty="0" smtClean="0"/>
              <a:t>Soile </a:t>
            </a:r>
            <a:r>
              <a:rPr lang="fi-FI" dirty="0"/>
              <a:t>Kallinen</a:t>
            </a:r>
          </a:p>
        </p:txBody>
      </p:sp>
    </p:spTree>
    <p:extLst>
      <p:ext uri="{BB962C8B-B14F-4D97-AF65-F5344CB8AC3E}">
        <p14:creationId xmlns:p14="http://schemas.microsoft.com/office/powerpoint/2010/main" val="4199901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6243"/>
            <a:ext cx="10515600" cy="1325563"/>
          </a:xfrm>
        </p:spPr>
        <p:txBody>
          <a:bodyPr>
            <a:normAutofit/>
          </a:bodyPr>
          <a:lstStyle/>
          <a:p>
            <a:r>
              <a:rPr lang="fi-FI" sz="3600" dirty="0" err="1" smtClean="0"/>
              <a:t>Circular</a:t>
            </a:r>
            <a:r>
              <a:rPr lang="fi-FI" sz="3600" dirty="0" smtClean="0"/>
              <a:t> design</a:t>
            </a:r>
            <a:endParaRPr lang="fi-FI" sz="3600" dirty="0"/>
          </a:p>
        </p:txBody>
      </p:sp>
      <p:sp>
        <p:nvSpPr>
          <p:cNvPr id="3" name="Content Placeholder 2"/>
          <p:cNvSpPr>
            <a:spLocks noGrp="1"/>
          </p:cNvSpPr>
          <p:nvPr>
            <p:ph idx="1"/>
          </p:nvPr>
        </p:nvSpPr>
        <p:spPr>
          <a:xfrm>
            <a:off x="838200" y="1493116"/>
            <a:ext cx="11058236" cy="4769139"/>
          </a:xfrm>
        </p:spPr>
        <p:txBody>
          <a:bodyPr>
            <a:normAutofit/>
          </a:bodyPr>
          <a:lstStyle/>
          <a:p>
            <a:r>
              <a:rPr lang="fi-FI" b="1" dirty="0" smtClean="0">
                <a:solidFill>
                  <a:srgbClr val="339966"/>
                </a:solidFill>
              </a:rPr>
              <a:t>Design for </a:t>
            </a:r>
            <a:r>
              <a:rPr lang="fi-FI" b="1" dirty="0" err="1" smtClean="0">
                <a:solidFill>
                  <a:srgbClr val="339966"/>
                </a:solidFill>
              </a:rPr>
              <a:t>environment</a:t>
            </a:r>
            <a:r>
              <a:rPr lang="fi-FI" b="1" dirty="0" smtClean="0">
                <a:solidFill>
                  <a:srgbClr val="339966"/>
                </a:solidFill>
              </a:rPr>
              <a:t>/Eco-design/</a:t>
            </a:r>
            <a:r>
              <a:rPr lang="fi-FI" b="1" dirty="0" err="1" smtClean="0">
                <a:solidFill>
                  <a:srgbClr val="339966"/>
                </a:solidFill>
              </a:rPr>
              <a:t>Circular</a:t>
            </a:r>
            <a:r>
              <a:rPr lang="fi-FI" b="1" dirty="0" smtClean="0">
                <a:solidFill>
                  <a:srgbClr val="339966"/>
                </a:solidFill>
              </a:rPr>
              <a:t> design </a:t>
            </a:r>
            <a:r>
              <a:rPr lang="fi-FI" dirty="0" err="1" smtClean="0"/>
              <a:t>can</a:t>
            </a:r>
            <a:r>
              <a:rPr lang="fi-FI" dirty="0" smtClean="0"/>
              <a:t> </a:t>
            </a:r>
            <a:r>
              <a:rPr lang="fi-FI" dirty="0" err="1" smtClean="0"/>
              <a:t>be</a:t>
            </a:r>
            <a:r>
              <a:rPr lang="fi-FI" dirty="0" smtClean="0"/>
              <a:t> </a:t>
            </a:r>
            <a:r>
              <a:rPr lang="fi-FI" dirty="0" err="1" smtClean="0"/>
              <a:t>achieved</a:t>
            </a:r>
            <a:r>
              <a:rPr lang="fi-FI" dirty="0" smtClean="0"/>
              <a:t> </a:t>
            </a:r>
            <a:r>
              <a:rPr lang="fi-FI" dirty="0" err="1" smtClean="0"/>
              <a:t>by</a:t>
            </a:r>
            <a:r>
              <a:rPr lang="fi-FI" dirty="0" smtClean="0"/>
              <a:t>:</a:t>
            </a:r>
          </a:p>
          <a:p>
            <a:endParaRPr lang="fi-FI" dirty="0" smtClean="0"/>
          </a:p>
          <a:p>
            <a:pPr lvl="1"/>
            <a:r>
              <a:rPr lang="fi-FI" dirty="0" err="1" smtClean="0"/>
              <a:t>Selection</a:t>
            </a:r>
            <a:r>
              <a:rPr lang="fi-FI" dirty="0" smtClean="0"/>
              <a:t> of </a:t>
            </a:r>
            <a:r>
              <a:rPr lang="fi-FI" dirty="0" err="1" smtClean="0"/>
              <a:t>materials</a:t>
            </a:r>
            <a:endParaRPr lang="fi-FI" dirty="0" smtClean="0"/>
          </a:p>
          <a:p>
            <a:pPr lvl="1"/>
            <a:r>
              <a:rPr lang="fi-FI" dirty="0" err="1" smtClean="0"/>
              <a:t>Minimising</a:t>
            </a:r>
            <a:r>
              <a:rPr lang="fi-FI" dirty="0" smtClean="0"/>
              <a:t> </a:t>
            </a:r>
            <a:r>
              <a:rPr lang="fi-FI" dirty="0" err="1" smtClean="0"/>
              <a:t>water</a:t>
            </a:r>
            <a:r>
              <a:rPr lang="fi-FI" dirty="0" smtClean="0"/>
              <a:t> </a:t>
            </a:r>
            <a:r>
              <a:rPr lang="fi-FI" dirty="0" err="1" smtClean="0"/>
              <a:t>footprint</a:t>
            </a:r>
            <a:endParaRPr lang="fi-FI" dirty="0" smtClean="0"/>
          </a:p>
          <a:p>
            <a:pPr lvl="1"/>
            <a:r>
              <a:rPr lang="fi-FI" dirty="0" err="1" smtClean="0"/>
              <a:t>Minimising</a:t>
            </a:r>
            <a:r>
              <a:rPr lang="fi-FI" dirty="0" smtClean="0"/>
              <a:t> </a:t>
            </a:r>
            <a:r>
              <a:rPr lang="fi-FI" dirty="0" err="1" smtClean="0"/>
              <a:t>energy</a:t>
            </a:r>
            <a:r>
              <a:rPr lang="fi-FI" dirty="0" smtClean="0"/>
              <a:t> </a:t>
            </a:r>
            <a:r>
              <a:rPr lang="fi-FI" dirty="0" err="1" smtClean="0"/>
              <a:t>footprint</a:t>
            </a:r>
            <a:endParaRPr lang="fi-FI" dirty="0" smtClean="0"/>
          </a:p>
          <a:p>
            <a:pPr lvl="1"/>
            <a:r>
              <a:rPr lang="fi-FI" dirty="0" smtClean="0"/>
              <a:t>Design for </a:t>
            </a:r>
            <a:r>
              <a:rPr lang="fi-FI" dirty="0" err="1" smtClean="0"/>
              <a:t>cleaner</a:t>
            </a:r>
            <a:r>
              <a:rPr lang="fi-FI" dirty="0" smtClean="0"/>
              <a:t> </a:t>
            </a:r>
            <a:r>
              <a:rPr lang="fi-FI" dirty="0" err="1" smtClean="0"/>
              <a:t>production</a:t>
            </a:r>
            <a:endParaRPr lang="fi-FI" dirty="0" smtClean="0"/>
          </a:p>
          <a:p>
            <a:pPr lvl="1"/>
            <a:r>
              <a:rPr lang="fi-FI" dirty="0" smtClean="0"/>
              <a:t>Design for </a:t>
            </a:r>
            <a:r>
              <a:rPr lang="fi-FI" dirty="0" err="1" smtClean="0"/>
              <a:t>sustainable</a:t>
            </a:r>
            <a:r>
              <a:rPr lang="fi-FI" dirty="0" smtClean="0"/>
              <a:t> </a:t>
            </a:r>
            <a:r>
              <a:rPr lang="fi-FI" dirty="0" err="1" smtClean="0"/>
              <a:t>consumption</a:t>
            </a:r>
            <a:endParaRPr lang="fi-FI" dirty="0" smtClean="0"/>
          </a:p>
          <a:p>
            <a:pPr lvl="1"/>
            <a:r>
              <a:rPr lang="fi-FI" dirty="0" smtClean="0"/>
              <a:t>Design for </a:t>
            </a:r>
            <a:r>
              <a:rPr lang="fi-FI" dirty="0" err="1" smtClean="0"/>
              <a:t>circular</a:t>
            </a:r>
            <a:r>
              <a:rPr lang="fi-FI" dirty="0" smtClean="0"/>
              <a:t> </a:t>
            </a:r>
            <a:r>
              <a:rPr lang="fi-FI" dirty="0" err="1" smtClean="0"/>
              <a:t>economy</a:t>
            </a:r>
            <a:r>
              <a:rPr lang="fi-FI" dirty="0" smtClean="0"/>
              <a:t> (</a:t>
            </a:r>
            <a:r>
              <a:rPr lang="fi-FI" dirty="0" err="1" smtClean="0"/>
              <a:t>sustainable</a:t>
            </a:r>
            <a:r>
              <a:rPr lang="fi-FI" dirty="0" smtClean="0"/>
              <a:t> </a:t>
            </a:r>
            <a:r>
              <a:rPr lang="fi-FI" dirty="0" err="1" smtClean="0"/>
              <a:t>logistics</a:t>
            </a:r>
            <a:r>
              <a:rPr lang="fi-FI" dirty="0" smtClean="0"/>
              <a:t>)</a:t>
            </a:r>
          </a:p>
          <a:p>
            <a:pPr lvl="1"/>
            <a:endParaRPr lang="fi-FI" dirty="0" smtClean="0">
              <a:latin typeface="+mj-lt"/>
            </a:endParaRPr>
          </a:p>
          <a:p>
            <a:r>
              <a:rPr lang="fi-FI" dirty="0" smtClean="0">
                <a:latin typeface="+mj-lt"/>
              </a:rPr>
              <a:t>.</a:t>
            </a:r>
            <a:endParaRPr lang="fi-FI" dirty="0">
              <a:latin typeface="+mj-lt"/>
            </a:endParaRPr>
          </a:p>
          <a:p>
            <a:pPr lvl="8"/>
            <a:r>
              <a:rPr lang="fi-FI" dirty="0" err="1" smtClean="0">
                <a:latin typeface="+mj-lt"/>
              </a:rPr>
              <a:t>Source</a:t>
            </a:r>
            <a:r>
              <a:rPr lang="fi-FI" dirty="0" smtClean="0">
                <a:latin typeface="+mj-lt"/>
              </a:rPr>
              <a:t>: Grant et al. 2017, 122</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347345" y="2799844"/>
            <a:ext cx="3617729" cy="2039406"/>
          </a:xfrm>
          <a:prstGeom prst="rect">
            <a:avLst/>
          </a:prstGeom>
        </p:spPr>
      </p:pic>
      <p:sp>
        <p:nvSpPr>
          <p:cNvPr id="6" name="TextBox 5"/>
          <p:cNvSpPr txBox="1"/>
          <p:nvPr/>
        </p:nvSpPr>
        <p:spPr>
          <a:xfrm>
            <a:off x="8979156" y="5657671"/>
            <a:ext cx="2354106" cy="1200329"/>
          </a:xfrm>
          <a:prstGeom prst="rect">
            <a:avLst/>
          </a:prstGeom>
          <a:noFill/>
        </p:spPr>
        <p:txBody>
          <a:bodyPr wrap="none" rtlCol="0">
            <a:spAutoFit/>
          </a:bodyPr>
          <a:lstStyle/>
          <a:p>
            <a:r>
              <a:rPr lang="fi-FI" dirty="0" smtClean="0"/>
              <a:t>Photo: </a:t>
            </a:r>
            <a:r>
              <a:rPr lang="fi-FI" dirty="0" err="1" smtClean="0"/>
              <a:t>furniture</a:t>
            </a:r>
            <a:r>
              <a:rPr lang="fi-FI" dirty="0" smtClean="0"/>
              <a:t> made </a:t>
            </a:r>
          </a:p>
          <a:p>
            <a:r>
              <a:rPr lang="fi-FI" dirty="0" smtClean="0"/>
              <a:t>of </a:t>
            </a:r>
            <a:r>
              <a:rPr lang="fi-FI" dirty="0" err="1" smtClean="0"/>
              <a:t>cardboard</a:t>
            </a:r>
            <a:r>
              <a:rPr lang="fi-FI" dirty="0" smtClean="0"/>
              <a:t>. </a:t>
            </a:r>
            <a:r>
              <a:rPr lang="fi-FI" dirty="0" err="1" smtClean="0"/>
              <a:t>ReHome</a:t>
            </a:r>
            <a:r>
              <a:rPr lang="fi-FI" dirty="0" smtClean="0"/>
              <a:t> </a:t>
            </a:r>
          </a:p>
          <a:p>
            <a:r>
              <a:rPr lang="fi-FI" dirty="0" err="1"/>
              <a:t>p</a:t>
            </a:r>
            <a:r>
              <a:rPr lang="fi-FI" dirty="0" err="1" smtClean="0"/>
              <a:t>roject</a:t>
            </a:r>
            <a:r>
              <a:rPr lang="fi-FI" dirty="0" smtClean="0"/>
              <a:t> in LAB Lahti.</a:t>
            </a:r>
            <a:r>
              <a:rPr lang="fi-FI" dirty="0" smtClean="0"/>
              <a:t> </a:t>
            </a:r>
            <a:endParaRPr lang="fi-FI" dirty="0" smtClean="0"/>
          </a:p>
          <a:p>
            <a:r>
              <a:rPr lang="fi-FI" dirty="0" smtClean="0"/>
              <a:t>Soile Kallinen</a:t>
            </a:r>
            <a:endParaRPr lang="fi-FI" dirty="0"/>
          </a:p>
        </p:txBody>
      </p:sp>
    </p:spTree>
    <p:extLst>
      <p:ext uri="{BB962C8B-B14F-4D97-AF65-F5344CB8AC3E}">
        <p14:creationId xmlns:p14="http://schemas.microsoft.com/office/powerpoint/2010/main" val="4150790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540" y="75565"/>
            <a:ext cx="10515600" cy="1325563"/>
          </a:xfrm>
        </p:spPr>
        <p:txBody>
          <a:bodyPr>
            <a:normAutofit/>
          </a:bodyPr>
          <a:lstStyle/>
          <a:p>
            <a:r>
              <a:rPr lang="fi-FI" sz="3600" dirty="0" smtClean="0"/>
              <a:t>Product design in a </a:t>
            </a:r>
            <a:r>
              <a:rPr lang="fi-FI" sz="3600" dirty="0" err="1" smtClean="0"/>
              <a:t>Circular</a:t>
            </a:r>
            <a:r>
              <a:rPr lang="fi-FI" sz="3600" dirty="0" smtClean="0"/>
              <a:t> </a:t>
            </a:r>
            <a:r>
              <a:rPr lang="fi-FI" sz="3600" dirty="0" err="1" smtClean="0"/>
              <a:t>economy</a:t>
            </a:r>
            <a:endParaRPr lang="fi-FI" sz="3600" dirty="0"/>
          </a:p>
        </p:txBody>
      </p:sp>
      <p:sp>
        <p:nvSpPr>
          <p:cNvPr id="3" name="Content Placeholder 2"/>
          <p:cNvSpPr>
            <a:spLocks noGrp="1"/>
          </p:cNvSpPr>
          <p:nvPr>
            <p:ph idx="1"/>
          </p:nvPr>
        </p:nvSpPr>
        <p:spPr>
          <a:xfrm>
            <a:off x="952500" y="1401128"/>
            <a:ext cx="10515600" cy="4161289"/>
          </a:xfrm>
        </p:spPr>
        <p:txBody>
          <a:bodyPr>
            <a:normAutofit fontScale="85000" lnSpcReduction="20000"/>
          </a:bodyPr>
          <a:lstStyle/>
          <a:p>
            <a:r>
              <a:rPr lang="fi-FI" sz="3000" dirty="0" smtClean="0"/>
              <a:t>In a </a:t>
            </a:r>
            <a:r>
              <a:rPr lang="fi-FI" sz="3000" dirty="0" err="1" smtClean="0"/>
              <a:t>circular</a:t>
            </a:r>
            <a:r>
              <a:rPr lang="fi-FI" sz="3000" dirty="0" smtClean="0"/>
              <a:t> </a:t>
            </a:r>
            <a:r>
              <a:rPr lang="fi-FI" sz="3000" dirty="0" err="1" smtClean="0"/>
              <a:t>economy</a:t>
            </a:r>
            <a:r>
              <a:rPr lang="fi-FI" sz="3000" dirty="0" smtClean="0"/>
              <a:t>, </a:t>
            </a:r>
          </a:p>
          <a:p>
            <a:pPr marL="0" indent="0">
              <a:buNone/>
            </a:pPr>
            <a:r>
              <a:rPr lang="fi-FI" sz="3000" dirty="0"/>
              <a:t> </a:t>
            </a:r>
            <a:r>
              <a:rPr lang="fi-FI" sz="3000" dirty="0" smtClean="0"/>
              <a:t> </a:t>
            </a:r>
            <a:r>
              <a:rPr lang="fi-FI" sz="3000" dirty="0" err="1" smtClean="0"/>
              <a:t>the</a:t>
            </a:r>
            <a:r>
              <a:rPr lang="fi-FI" sz="3000" dirty="0" smtClean="0"/>
              <a:t> </a:t>
            </a:r>
            <a:r>
              <a:rPr lang="fi-FI" sz="3000" dirty="0" err="1" smtClean="0"/>
              <a:t>environmental</a:t>
            </a:r>
            <a:r>
              <a:rPr lang="fi-FI" sz="3000" dirty="0" smtClean="0"/>
              <a:t> and </a:t>
            </a:r>
            <a:r>
              <a:rPr lang="fi-FI" sz="3000" dirty="0" err="1" smtClean="0"/>
              <a:t>economical</a:t>
            </a:r>
            <a:r>
              <a:rPr lang="fi-FI" sz="3000" dirty="0" smtClean="0"/>
              <a:t> </a:t>
            </a:r>
            <a:r>
              <a:rPr lang="fi-FI" sz="3000" dirty="0" err="1" smtClean="0"/>
              <a:t>value</a:t>
            </a:r>
            <a:r>
              <a:rPr lang="fi-FI" sz="3000" dirty="0" smtClean="0"/>
              <a:t> of </a:t>
            </a:r>
            <a:r>
              <a:rPr lang="fi-FI" sz="3000" dirty="0" err="1" smtClean="0"/>
              <a:t>materials</a:t>
            </a:r>
            <a:r>
              <a:rPr lang="fi-FI" sz="3000" dirty="0" smtClean="0"/>
              <a:t> is </a:t>
            </a:r>
            <a:r>
              <a:rPr lang="fi-FI" sz="3000" dirty="0" err="1" smtClean="0"/>
              <a:t>preserved</a:t>
            </a:r>
            <a:r>
              <a:rPr lang="fi-FI" sz="3000" dirty="0" smtClean="0"/>
              <a:t> </a:t>
            </a:r>
          </a:p>
          <a:p>
            <a:pPr marL="0" indent="0">
              <a:buNone/>
            </a:pPr>
            <a:r>
              <a:rPr lang="fi-FI" sz="3000" dirty="0"/>
              <a:t> </a:t>
            </a:r>
            <a:r>
              <a:rPr lang="fi-FI" sz="3000" dirty="0" smtClean="0"/>
              <a:t> as long as </a:t>
            </a:r>
            <a:r>
              <a:rPr lang="fi-FI" sz="3000" dirty="0" err="1" smtClean="0"/>
              <a:t>possible</a:t>
            </a:r>
            <a:r>
              <a:rPr lang="fi-FI" sz="3000" dirty="0" smtClean="0"/>
              <a:t> </a:t>
            </a:r>
            <a:r>
              <a:rPr lang="fi-FI" sz="3000" dirty="0" err="1" smtClean="0"/>
              <a:t>by</a:t>
            </a:r>
            <a:r>
              <a:rPr lang="fi-FI" sz="3000" dirty="0" smtClean="0"/>
              <a:t> </a:t>
            </a:r>
            <a:r>
              <a:rPr lang="fi-FI" sz="3000" dirty="0" err="1" smtClean="0"/>
              <a:t>keeping</a:t>
            </a:r>
            <a:r>
              <a:rPr lang="fi-FI" sz="3000" dirty="0" smtClean="0"/>
              <a:t> </a:t>
            </a:r>
            <a:r>
              <a:rPr lang="fi-FI" sz="3000" dirty="0" err="1" smtClean="0"/>
              <a:t>them</a:t>
            </a:r>
            <a:r>
              <a:rPr lang="fi-FI" sz="3000" dirty="0" smtClean="0"/>
              <a:t> </a:t>
            </a:r>
            <a:r>
              <a:rPr lang="fi-FI" sz="3000" dirty="0" err="1" smtClean="0"/>
              <a:t>back</a:t>
            </a:r>
            <a:r>
              <a:rPr lang="fi-FI" sz="3000" dirty="0" smtClean="0"/>
              <a:t> in </a:t>
            </a:r>
            <a:r>
              <a:rPr lang="fi-FI" sz="3000" dirty="0" err="1" smtClean="0"/>
              <a:t>the</a:t>
            </a:r>
            <a:r>
              <a:rPr lang="fi-FI" sz="3000" dirty="0" smtClean="0"/>
              <a:t> </a:t>
            </a:r>
            <a:r>
              <a:rPr lang="fi-FI" sz="3000" dirty="0" err="1" smtClean="0"/>
              <a:t>economic</a:t>
            </a:r>
            <a:r>
              <a:rPr lang="fi-FI" sz="3000" dirty="0" smtClean="0"/>
              <a:t> </a:t>
            </a:r>
            <a:r>
              <a:rPr lang="fi-FI" sz="3000" dirty="0" err="1" smtClean="0"/>
              <a:t>system</a:t>
            </a:r>
            <a:r>
              <a:rPr lang="fi-FI" sz="3000" dirty="0" smtClean="0"/>
              <a:t>, </a:t>
            </a:r>
          </a:p>
          <a:p>
            <a:pPr marL="0" indent="0">
              <a:buNone/>
            </a:pPr>
            <a:r>
              <a:rPr lang="fi-FI" sz="3000" dirty="0"/>
              <a:t> </a:t>
            </a:r>
            <a:r>
              <a:rPr lang="fi-FI" sz="3000" dirty="0" smtClean="0"/>
              <a:t> </a:t>
            </a:r>
            <a:r>
              <a:rPr lang="fi-FI" sz="3000" dirty="0" err="1" smtClean="0"/>
              <a:t>either</a:t>
            </a:r>
            <a:r>
              <a:rPr lang="fi-FI" sz="3000" dirty="0" smtClean="0"/>
              <a:t> </a:t>
            </a:r>
            <a:r>
              <a:rPr lang="fi-FI" sz="3000" dirty="0" err="1" smtClean="0"/>
              <a:t>by</a:t>
            </a:r>
            <a:r>
              <a:rPr lang="fi-FI" sz="3000" dirty="0" smtClean="0"/>
              <a:t> </a:t>
            </a:r>
            <a:r>
              <a:rPr lang="fi-FI" sz="3000" b="1" dirty="0" err="1" smtClean="0">
                <a:solidFill>
                  <a:srgbClr val="009999"/>
                </a:solidFill>
              </a:rPr>
              <a:t>lengthening</a:t>
            </a:r>
            <a:r>
              <a:rPr lang="fi-FI" sz="3000" dirty="0" smtClean="0"/>
              <a:t> </a:t>
            </a:r>
            <a:r>
              <a:rPr lang="fi-FI" sz="3000" dirty="0" err="1" smtClean="0"/>
              <a:t>the</a:t>
            </a:r>
            <a:r>
              <a:rPr lang="fi-FI" sz="3000" dirty="0" smtClean="0"/>
              <a:t> life of </a:t>
            </a:r>
            <a:r>
              <a:rPr lang="fi-FI" sz="3000" dirty="0" err="1" smtClean="0"/>
              <a:t>the</a:t>
            </a:r>
            <a:r>
              <a:rPr lang="fi-FI" sz="3000" dirty="0" smtClean="0"/>
              <a:t> products </a:t>
            </a:r>
            <a:r>
              <a:rPr lang="fi-FI" sz="3000" dirty="0" err="1" smtClean="0"/>
              <a:t>formed</a:t>
            </a:r>
            <a:r>
              <a:rPr lang="fi-FI" sz="3000" dirty="0" smtClean="0"/>
              <a:t> </a:t>
            </a:r>
            <a:r>
              <a:rPr lang="fi-FI" sz="3000" dirty="0" err="1" smtClean="0"/>
              <a:t>from</a:t>
            </a:r>
            <a:r>
              <a:rPr lang="fi-FI" sz="3000" dirty="0" smtClean="0"/>
              <a:t> </a:t>
            </a:r>
            <a:r>
              <a:rPr lang="fi-FI" sz="3000" dirty="0" err="1" smtClean="0"/>
              <a:t>them</a:t>
            </a:r>
            <a:r>
              <a:rPr lang="fi-FI" sz="3000" dirty="0" smtClean="0"/>
              <a:t> </a:t>
            </a:r>
            <a:r>
              <a:rPr lang="fi-FI" sz="3000" dirty="0" err="1" smtClean="0"/>
              <a:t>or</a:t>
            </a:r>
            <a:r>
              <a:rPr lang="fi-FI" sz="3000" dirty="0" smtClean="0"/>
              <a:t> </a:t>
            </a:r>
          </a:p>
          <a:p>
            <a:pPr marL="0" indent="0">
              <a:buNone/>
            </a:pPr>
            <a:r>
              <a:rPr lang="fi-FI" sz="3000" dirty="0"/>
              <a:t> </a:t>
            </a:r>
            <a:r>
              <a:rPr lang="fi-FI" sz="3000" dirty="0" smtClean="0"/>
              <a:t> </a:t>
            </a:r>
            <a:r>
              <a:rPr lang="fi-FI" sz="3000" dirty="0" err="1" smtClean="0"/>
              <a:t>by</a:t>
            </a:r>
            <a:r>
              <a:rPr lang="fi-FI" sz="3000" dirty="0" smtClean="0"/>
              <a:t> </a:t>
            </a:r>
            <a:r>
              <a:rPr lang="fi-FI" sz="3000" b="1" dirty="0" err="1" smtClean="0">
                <a:solidFill>
                  <a:srgbClr val="009999"/>
                </a:solidFill>
              </a:rPr>
              <a:t>looping</a:t>
            </a:r>
            <a:r>
              <a:rPr lang="fi-FI" sz="3000" dirty="0" smtClean="0"/>
              <a:t> </a:t>
            </a:r>
            <a:r>
              <a:rPr lang="fi-FI" sz="3000" dirty="0" err="1" smtClean="0"/>
              <a:t>them</a:t>
            </a:r>
            <a:r>
              <a:rPr lang="fi-FI" sz="3000" dirty="0" smtClean="0"/>
              <a:t> </a:t>
            </a:r>
            <a:r>
              <a:rPr lang="fi-FI" sz="3000" dirty="0" err="1" smtClean="0"/>
              <a:t>back</a:t>
            </a:r>
            <a:r>
              <a:rPr lang="fi-FI" sz="3000" dirty="0" smtClean="0"/>
              <a:t> in </a:t>
            </a:r>
            <a:r>
              <a:rPr lang="fi-FI" sz="3000" dirty="0" err="1" smtClean="0"/>
              <a:t>the</a:t>
            </a:r>
            <a:r>
              <a:rPr lang="fi-FI" sz="3000" dirty="0" smtClean="0"/>
              <a:t> </a:t>
            </a:r>
            <a:r>
              <a:rPr lang="fi-FI" sz="3000" dirty="0" err="1" smtClean="0"/>
              <a:t>system</a:t>
            </a:r>
            <a:r>
              <a:rPr lang="fi-FI" sz="3000" dirty="0" smtClean="0"/>
              <a:t> to </a:t>
            </a:r>
            <a:r>
              <a:rPr lang="fi-FI" sz="3000" dirty="0" err="1" smtClean="0"/>
              <a:t>be</a:t>
            </a:r>
            <a:r>
              <a:rPr lang="fi-FI" sz="3000" dirty="0" smtClean="0"/>
              <a:t> </a:t>
            </a:r>
            <a:r>
              <a:rPr lang="fi-FI" sz="3000" dirty="0" err="1" smtClean="0"/>
              <a:t>reused</a:t>
            </a:r>
            <a:r>
              <a:rPr lang="fi-FI" sz="3000" dirty="0" smtClean="0"/>
              <a:t>. </a:t>
            </a:r>
          </a:p>
          <a:p>
            <a:pPr marL="0" indent="0">
              <a:buNone/>
            </a:pPr>
            <a:endParaRPr lang="fi-FI" dirty="0" smtClean="0"/>
          </a:p>
          <a:p>
            <a:pPr lvl="2">
              <a:buFontTx/>
              <a:buChar char="-"/>
            </a:pPr>
            <a:r>
              <a:rPr lang="fi-FI" sz="3000" dirty="0" smtClean="0"/>
              <a:t>No </a:t>
            </a:r>
            <a:r>
              <a:rPr lang="fi-FI" sz="3000" dirty="0" err="1" smtClean="0"/>
              <a:t>waste</a:t>
            </a:r>
            <a:endParaRPr lang="fi-FI" sz="3000" dirty="0" smtClean="0"/>
          </a:p>
          <a:p>
            <a:pPr marL="0" indent="0">
              <a:buNone/>
            </a:pPr>
            <a:r>
              <a:rPr lang="fi-FI" sz="3000" dirty="0" smtClean="0"/>
              <a:t>	- Products and </a:t>
            </a:r>
            <a:r>
              <a:rPr lang="fi-FI" sz="3000" dirty="0" err="1" smtClean="0"/>
              <a:t>materials</a:t>
            </a:r>
            <a:r>
              <a:rPr lang="fi-FI" sz="3000" dirty="0" smtClean="0"/>
              <a:t> </a:t>
            </a:r>
            <a:r>
              <a:rPr lang="fi-FI" sz="3000" dirty="0" err="1" smtClean="0"/>
              <a:t>reused</a:t>
            </a:r>
            <a:r>
              <a:rPr lang="fi-FI" sz="3000" dirty="0" smtClean="0"/>
              <a:t> </a:t>
            </a:r>
          </a:p>
          <a:p>
            <a:pPr marL="0" indent="0">
              <a:buNone/>
            </a:pPr>
            <a:r>
              <a:rPr lang="fi-FI" sz="3000" dirty="0"/>
              <a:t> </a:t>
            </a:r>
            <a:r>
              <a:rPr lang="fi-FI" sz="3000" dirty="0" smtClean="0"/>
              <a:t>              and </a:t>
            </a:r>
            <a:r>
              <a:rPr lang="fi-FI" sz="3000" dirty="0" err="1" smtClean="0"/>
              <a:t>cycled</a:t>
            </a:r>
            <a:r>
              <a:rPr lang="fi-FI" sz="3000" dirty="0" smtClean="0"/>
              <a:t> </a:t>
            </a:r>
            <a:r>
              <a:rPr lang="fi-FI" sz="3000" dirty="0" err="1" smtClean="0"/>
              <a:t>indefinitely</a:t>
            </a:r>
            <a:endParaRPr lang="fi-FI" sz="3000" dirty="0" smtClean="0"/>
          </a:p>
          <a:p>
            <a:endParaRPr lang="fi-FI" dirty="0"/>
          </a:p>
          <a:p>
            <a:pPr lvl="3"/>
            <a:r>
              <a:rPr lang="fi-FI" dirty="0" err="1" smtClean="0"/>
              <a:t>Source</a:t>
            </a:r>
            <a:r>
              <a:rPr lang="fi-FI" dirty="0" smtClean="0"/>
              <a:t>: </a:t>
            </a:r>
            <a:r>
              <a:rPr lang="fi-FI" dirty="0" err="1" smtClean="0"/>
              <a:t>den</a:t>
            </a:r>
            <a:r>
              <a:rPr lang="fi-FI" dirty="0" smtClean="0"/>
              <a:t> </a:t>
            </a:r>
            <a:r>
              <a:rPr lang="fi-FI" dirty="0" err="1" smtClean="0"/>
              <a:t>Hollander</a:t>
            </a:r>
            <a:r>
              <a:rPr lang="fi-FI" dirty="0" smtClean="0"/>
              <a:t>, </a:t>
            </a:r>
            <a:r>
              <a:rPr lang="fi-FI" dirty="0" err="1" smtClean="0"/>
              <a:t>Bakker</a:t>
            </a:r>
            <a:r>
              <a:rPr lang="fi-FI" dirty="0" smtClean="0"/>
              <a:t>, </a:t>
            </a:r>
            <a:r>
              <a:rPr lang="fi-FI" dirty="0" err="1" smtClean="0"/>
              <a:t>Hultink</a:t>
            </a:r>
            <a:r>
              <a:rPr lang="fi-FI" dirty="0" smtClean="0"/>
              <a:t> 2017, 517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865249" y="3481772"/>
            <a:ext cx="4094776" cy="2308330"/>
          </a:xfrm>
          <a:prstGeom prst="rect">
            <a:avLst/>
          </a:prstGeom>
        </p:spPr>
      </p:pic>
      <p:sp>
        <p:nvSpPr>
          <p:cNvPr id="6" name="Rectangle 5"/>
          <p:cNvSpPr/>
          <p:nvPr/>
        </p:nvSpPr>
        <p:spPr>
          <a:xfrm>
            <a:off x="6727646" y="5912035"/>
            <a:ext cx="4561368" cy="646331"/>
          </a:xfrm>
          <a:prstGeom prst="rect">
            <a:avLst/>
          </a:prstGeom>
        </p:spPr>
        <p:txBody>
          <a:bodyPr wrap="square">
            <a:spAutoFit/>
          </a:bodyPr>
          <a:lstStyle/>
          <a:p>
            <a:r>
              <a:rPr lang="en-US" dirty="0"/>
              <a:t>Photo: furniture made </a:t>
            </a:r>
            <a:r>
              <a:rPr lang="en-US" dirty="0" smtClean="0"/>
              <a:t> of </a:t>
            </a:r>
            <a:r>
              <a:rPr lang="en-US" dirty="0"/>
              <a:t>cardboard. </a:t>
            </a:r>
            <a:r>
              <a:rPr lang="en-US" dirty="0" err="1"/>
              <a:t>ReHome</a:t>
            </a:r>
            <a:r>
              <a:rPr lang="en-US" dirty="0"/>
              <a:t> </a:t>
            </a:r>
          </a:p>
          <a:p>
            <a:r>
              <a:rPr lang="en-US" dirty="0" smtClean="0"/>
              <a:t>project </a:t>
            </a:r>
            <a:r>
              <a:rPr lang="en-US" dirty="0"/>
              <a:t>in LAB Lahti. </a:t>
            </a:r>
            <a:r>
              <a:rPr lang="en-US" dirty="0" smtClean="0"/>
              <a:t>Soile </a:t>
            </a:r>
            <a:r>
              <a:rPr lang="en-US" dirty="0"/>
              <a:t>Kallinen</a:t>
            </a:r>
            <a:endParaRPr lang="en-US" dirty="0"/>
          </a:p>
        </p:txBody>
      </p:sp>
    </p:spTree>
    <p:extLst>
      <p:ext uri="{BB962C8B-B14F-4D97-AF65-F5344CB8AC3E}">
        <p14:creationId xmlns:p14="http://schemas.microsoft.com/office/powerpoint/2010/main" val="2046841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994" y="3305"/>
            <a:ext cx="10515600" cy="1325563"/>
          </a:xfrm>
        </p:spPr>
        <p:txBody>
          <a:bodyPr>
            <a:normAutofit/>
          </a:bodyPr>
          <a:lstStyle/>
          <a:p>
            <a:r>
              <a:rPr lang="fi-FI" sz="3600" dirty="0" err="1" smtClean="0"/>
              <a:t>Stahel</a:t>
            </a:r>
            <a:r>
              <a:rPr lang="fi-FI" sz="3600" dirty="0" smtClean="0"/>
              <a:t> 2010, </a:t>
            </a:r>
            <a:r>
              <a:rPr lang="fi-FI" sz="3600" dirty="0" err="1" smtClean="0"/>
              <a:t>principle</a:t>
            </a:r>
            <a:r>
              <a:rPr lang="fi-FI" sz="3600" dirty="0" smtClean="0"/>
              <a:t> for </a:t>
            </a:r>
            <a:r>
              <a:rPr lang="fi-FI" sz="3600" dirty="0" err="1" smtClean="0"/>
              <a:t>circular</a:t>
            </a:r>
            <a:r>
              <a:rPr lang="fi-FI" sz="3600" dirty="0" smtClean="0"/>
              <a:t> design</a:t>
            </a:r>
            <a:endParaRPr lang="fi-FI" sz="3600" dirty="0"/>
          </a:p>
        </p:txBody>
      </p:sp>
      <p:sp>
        <p:nvSpPr>
          <p:cNvPr id="3" name="Content Placeholder 2"/>
          <p:cNvSpPr>
            <a:spLocks noGrp="1"/>
          </p:cNvSpPr>
          <p:nvPr>
            <p:ph idx="1"/>
          </p:nvPr>
        </p:nvSpPr>
        <p:spPr>
          <a:xfrm>
            <a:off x="1138646" y="2031382"/>
            <a:ext cx="9319260" cy="4161289"/>
          </a:xfrm>
        </p:spPr>
        <p:txBody>
          <a:bodyPr/>
          <a:lstStyle/>
          <a:p>
            <a:r>
              <a:rPr lang="fi-FI" sz="2400" dirty="0" err="1" smtClean="0"/>
              <a:t>Do</a:t>
            </a:r>
            <a:r>
              <a:rPr lang="fi-FI" sz="2400" dirty="0" smtClean="0"/>
              <a:t> </a:t>
            </a:r>
            <a:r>
              <a:rPr lang="fi-FI" sz="2400" dirty="0" err="1" smtClean="0"/>
              <a:t>not</a:t>
            </a:r>
            <a:r>
              <a:rPr lang="fi-FI" sz="2400" dirty="0" smtClean="0"/>
              <a:t> </a:t>
            </a:r>
            <a:r>
              <a:rPr lang="fi-FI" sz="2400" dirty="0" err="1" smtClean="0"/>
              <a:t>repair</a:t>
            </a:r>
            <a:r>
              <a:rPr lang="fi-FI" sz="2400" dirty="0" smtClean="0"/>
              <a:t> </a:t>
            </a:r>
            <a:r>
              <a:rPr lang="fi-FI" sz="2400" dirty="0" err="1" smtClean="0"/>
              <a:t>what</a:t>
            </a:r>
            <a:r>
              <a:rPr lang="fi-FI" sz="2400" dirty="0" smtClean="0"/>
              <a:t> is </a:t>
            </a:r>
            <a:r>
              <a:rPr lang="fi-FI" sz="2400" dirty="0" err="1" smtClean="0"/>
              <a:t>not</a:t>
            </a:r>
            <a:r>
              <a:rPr lang="fi-FI" sz="2400" dirty="0" smtClean="0"/>
              <a:t> </a:t>
            </a:r>
            <a:r>
              <a:rPr lang="fi-FI" sz="2400" dirty="0" err="1" smtClean="0"/>
              <a:t>broken</a:t>
            </a:r>
            <a:endParaRPr lang="fi-FI" sz="2400" dirty="0"/>
          </a:p>
          <a:p>
            <a:r>
              <a:rPr lang="fi-FI" sz="2400" dirty="0" err="1" smtClean="0"/>
              <a:t>Do</a:t>
            </a:r>
            <a:r>
              <a:rPr lang="fi-FI" sz="2400" dirty="0" smtClean="0"/>
              <a:t> </a:t>
            </a:r>
            <a:r>
              <a:rPr lang="fi-FI" sz="2400" dirty="0" err="1" smtClean="0"/>
              <a:t>not</a:t>
            </a:r>
            <a:r>
              <a:rPr lang="fi-FI" sz="2400" dirty="0" smtClean="0"/>
              <a:t> </a:t>
            </a:r>
            <a:r>
              <a:rPr lang="fi-FI" sz="2400" dirty="0" err="1" smtClean="0"/>
              <a:t>remanufacture</a:t>
            </a:r>
            <a:r>
              <a:rPr lang="fi-FI" sz="2400" dirty="0" smtClean="0"/>
              <a:t> </a:t>
            </a:r>
            <a:r>
              <a:rPr lang="fi-FI" sz="2400" dirty="0" err="1" smtClean="0"/>
              <a:t>something</a:t>
            </a:r>
            <a:r>
              <a:rPr lang="fi-FI" sz="2400" dirty="0" smtClean="0"/>
              <a:t> </a:t>
            </a:r>
            <a:r>
              <a:rPr lang="fi-FI" sz="2400" dirty="0" err="1" smtClean="0"/>
              <a:t>that</a:t>
            </a:r>
            <a:r>
              <a:rPr lang="fi-FI" sz="2400" dirty="0" smtClean="0"/>
              <a:t> </a:t>
            </a:r>
            <a:r>
              <a:rPr lang="fi-FI" sz="2400" dirty="0" err="1" smtClean="0"/>
              <a:t>can</a:t>
            </a:r>
            <a:r>
              <a:rPr lang="fi-FI" sz="2400" dirty="0" smtClean="0"/>
              <a:t> </a:t>
            </a:r>
            <a:r>
              <a:rPr lang="fi-FI" sz="2400" dirty="0" err="1" smtClean="0"/>
              <a:t>be</a:t>
            </a:r>
            <a:r>
              <a:rPr lang="fi-FI" sz="2400" dirty="0" smtClean="0"/>
              <a:t> </a:t>
            </a:r>
            <a:r>
              <a:rPr lang="fi-FI" sz="2400" dirty="0" err="1" smtClean="0"/>
              <a:t>repaired</a:t>
            </a:r>
            <a:endParaRPr lang="fi-FI" sz="2400" dirty="0" smtClean="0"/>
          </a:p>
          <a:p>
            <a:r>
              <a:rPr lang="fi-FI" sz="2400" dirty="0" err="1" smtClean="0"/>
              <a:t>Do</a:t>
            </a:r>
            <a:r>
              <a:rPr lang="fi-FI" sz="2400" dirty="0" smtClean="0"/>
              <a:t> </a:t>
            </a:r>
            <a:r>
              <a:rPr lang="fi-FI" sz="2400" dirty="0" err="1" smtClean="0"/>
              <a:t>not</a:t>
            </a:r>
            <a:r>
              <a:rPr lang="fi-FI" sz="2400" dirty="0" smtClean="0"/>
              <a:t> </a:t>
            </a:r>
            <a:r>
              <a:rPr lang="fi-FI" sz="2400" dirty="0" err="1" smtClean="0"/>
              <a:t>recycle</a:t>
            </a:r>
            <a:r>
              <a:rPr lang="fi-FI" sz="2400" dirty="0" smtClean="0"/>
              <a:t> a </a:t>
            </a:r>
            <a:r>
              <a:rPr lang="fi-FI" sz="2400" dirty="0" err="1" smtClean="0"/>
              <a:t>product</a:t>
            </a:r>
            <a:r>
              <a:rPr lang="fi-FI" sz="2400" dirty="0" smtClean="0"/>
              <a:t> </a:t>
            </a:r>
            <a:r>
              <a:rPr lang="fi-FI" sz="2400" dirty="0" err="1" smtClean="0"/>
              <a:t>that</a:t>
            </a:r>
            <a:r>
              <a:rPr lang="fi-FI" sz="2400" dirty="0" smtClean="0"/>
              <a:t> </a:t>
            </a:r>
            <a:r>
              <a:rPr lang="fi-FI" sz="2400" dirty="0" err="1" smtClean="0"/>
              <a:t>can</a:t>
            </a:r>
            <a:r>
              <a:rPr lang="fi-FI" sz="2400" dirty="0" smtClean="0"/>
              <a:t> </a:t>
            </a:r>
            <a:r>
              <a:rPr lang="fi-FI" sz="2400" dirty="0" err="1" smtClean="0"/>
              <a:t>be</a:t>
            </a:r>
            <a:r>
              <a:rPr lang="fi-FI" sz="2400" dirty="0" smtClean="0"/>
              <a:t> </a:t>
            </a:r>
            <a:r>
              <a:rPr lang="fi-FI" sz="2400" dirty="0" err="1" smtClean="0"/>
              <a:t>remanufactured</a:t>
            </a:r>
            <a:endParaRPr lang="fi-FI" sz="2400" dirty="0" smtClean="0"/>
          </a:p>
          <a:p>
            <a:r>
              <a:rPr lang="fi-FI" sz="2400" dirty="0" err="1" smtClean="0"/>
              <a:t>Replace</a:t>
            </a:r>
            <a:r>
              <a:rPr lang="fi-FI" sz="2400" dirty="0" smtClean="0"/>
              <a:t> </a:t>
            </a:r>
            <a:r>
              <a:rPr lang="fi-FI" sz="2400" dirty="0" err="1" smtClean="0"/>
              <a:t>or</a:t>
            </a:r>
            <a:r>
              <a:rPr lang="fi-FI" sz="2400" dirty="0" smtClean="0"/>
              <a:t> </a:t>
            </a:r>
            <a:r>
              <a:rPr lang="fi-FI" sz="2400" dirty="0" err="1" smtClean="0"/>
              <a:t>treat</a:t>
            </a:r>
            <a:r>
              <a:rPr lang="fi-FI" sz="2400" dirty="0" smtClean="0"/>
              <a:t> </a:t>
            </a:r>
            <a:r>
              <a:rPr lang="fi-FI" sz="2400" dirty="0" err="1" smtClean="0"/>
              <a:t>only</a:t>
            </a:r>
            <a:r>
              <a:rPr lang="fi-FI" sz="2400" dirty="0" smtClean="0"/>
              <a:t> </a:t>
            </a:r>
            <a:r>
              <a:rPr lang="fi-FI" sz="2400" dirty="0" err="1" smtClean="0"/>
              <a:t>the</a:t>
            </a:r>
            <a:r>
              <a:rPr lang="fi-FI" sz="2400" dirty="0" smtClean="0"/>
              <a:t> </a:t>
            </a:r>
            <a:r>
              <a:rPr lang="fi-FI" sz="2400" dirty="0" err="1" smtClean="0"/>
              <a:t>smallest</a:t>
            </a:r>
            <a:r>
              <a:rPr lang="fi-FI" sz="2400" dirty="0" smtClean="0"/>
              <a:t> </a:t>
            </a:r>
            <a:r>
              <a:rPr lang="fi-FI" sz="2400" dirty="0" err="1" smtClean="0"/>
              <a:t>possible</a:t>
            </a:r>
            <a:r>
              <a:rPr lang="fi-FI" sz="2400" dirty="0" smtClean="0"/>
              <a:t> </a:t>
            </a:r>
            <a:r>
              <a:rPr lang="fi-FI" sz="2400" dirty="0" err="1" smtClean="0"/>
              <a:t>part</a:t>
            </a:r>
            <a:r>
              <a:rPr lang="fi-FI" sz="2400" dirty="0" smtClean="0"/>
              <a:t> </a:t>
            </a:r>
          </a:p>
          <a:p>
            <a:pPr marL="0" indent="0">
              <a:buNone/>
            </a:pPr>
            <a:r>
              <a:rPr lang="fi-FI" sz="2400" dirty="0"/>
              <a:t> </a:t>
            </a:r>
            <a:r>
              <a:rPr lang="fi-FI" sz="2400" dirty="0" smtClean="0"/>
              <a:t>  in </a:t>
            </a:r>
            <a:r>
              <a:rPr lang="fi-FI" sz="2400" dirty="0" err="1" smtClean="0"/>
              <a:t>order</a:t>
            </a:r>
            <a:r>
              <a:rPr lang="fi-FI" sz="2400" dirty="0" smtClean="0"/>
              <a:t> to </a:t>
            </a:r>
            <a:r>
              <a:rPr lang="fi-FI" sz="2400" dirty="0" err="1" smtClean="0"/>
              <a:t>maintain</a:t>
            </a:r>
            <a:r>
              <a:rPr lang="fi-FI" sz="2400" dirty="0" smtClean="0"/>
              <a:t>  </a:t>
            </a:r>
            <a:r>
              <a:rPr lang="fi-FI" sz="2400" dirty="0" err="1" smtClean="0"/>
              <a:t>the</a:t>
            </a:r>
            <a:r>
              <a:rPr lang="fi-FI" sz="2400" dirty="0" smtClean="0"/>
              <a:t> </a:t>
            </a:r>
            <a:r>
              <a:rPr lang="fi-FI" sz="2400" dirty="0" err="1" smtClean="0"/>
              <a:t>existing</a:t>
            </a:r>
            <a:r>
              <a:rPr lang="fi-FI" sz="2400" dirty="0" smtClean="0"/>
              <a:t> </a:t>
            </a:r>
            <a:r>
              <a:rPr lang="fi-FI" sz="2400" dirty="0" err="1" smtClean="0"/>
              <a:t>value</a:t>
            </a:r>
            <a:r>
              <a:rPr lang="fi-FI" sz="2400" dirty="0" smtClean="0"/>
              <a:t> of </a:t>
            </a:r>
          </a:p>
          <a:p>
            <a:pPr marL="0" indent="0">
              <a:buNone/>
            </a:pPr>
            <a:r>
              <a:rPr lang="fi-FI" sz="2400" dirty="0"/>
              <a:t> </a:t>
            </a:r>
            <a:r>
              <a:rPr lang="fi-FI" sz="2400" dirty="0" smtClean="0"/>
              <a:t>  </a:t>
            </a:r>
            <a:r>
              <a:rPr lang="fi-FI" sz="2400" dirty="0" err="1" smtClean="0"/>
              <a:t>the</a:t>
            </a:r>
            <a:r>
              <a:rPr lang="fi-FI" sz="2400" dirty="0" smtClean="0"/>
              <a:t> </a:t>
            </a:r>
            <a:r>
              <a:rPr lang="fi-FI" sz="2400" dirty="0" err="1" smtClean="0"/>
              <a:t>technical</a:t>
            </a:r>
            <a:r>
              <a:rPr lang="fi-FI" sz="2400" dirty="0" smtClean="0"/>
              <a:t> </a:t>
            </a:r>
            <a:r>
              <a:rPr lang="fi-FI" sz="2400" dirty="0" err="1" smtClean="0"/>
              <a:t>system</a:t>
            </a:r>
            <a:endParaRPr lang="fi-FI" sz="2400" dirty="0" smtClean="0"/>
          </a:p>
          <a:p>
            <a:endParaRPr lang="fi-FI" dirty="0"/>
          </a:p>
          <a:p>
            <a:pPr lvl="2"/>
            <a:r>
              <a:rPr lang="da-DK" dirty="0"/>
              <a:t>Source: den </a:t>
            </a:r>
            <a:r>
              <a:rPr lang="da-DK" dirty="0" err="1"/>
              <a:t>Hollander</a:t>
            </a:r>
            <a:r>
              <a:rPr lang="da-DK" dirty="0"/>
              <a:t>, Bakker, </a:t>
            </a:r>
            <a:r>
              <a:rPr lang="da-DK" dirty="0" err="1"/>
              <a:t>Hultink</a:t>
            </a:r>
            <a:r>
              <a:rPr lang="da-DK" dirty="0"/>
              <a:t> 2017, </a:t>
            </a:r>
            <a:r>
              <a:rPr lang="da-DK" dirty="0" smtClean="0"/>
              <a:t>519 </a:t>
            </a:r>
            <a:endParaRPr lang="da-DK" dirty="0"/>
          </a:p>
          <a:p>
            <a:pPr marL="914400" lvl="2" indent="0">
              <a:buNone/>
            </a:pPr>
            <a:endParaRPr lang="fi-FI"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595638" y="2097556"/>
            <a:ext cx="3310214" cy="1866052"/>
          </a:xfrm>
          <a:prstGeom prst="rect">
            <a:avLst/>
          </a:prstGeom>
        </p:spPr>
      </p:pic>
      <p:sp>
        <p:nvSpPr>
          <p:cNvPr id="6" name="TextBox 5"/>
          <p:cNvSpPr txBox="1"/>
          <p:nvPr/>
        </p:nvSpPr>
        <p:spPr>
          <a:xfrm>
            <a:off x="8481190" y="4019791"/>
            <a:ext cx="3596818" cy="923330"/>
          </a:xfrm>
          <a:prstGeom prst="rect">
            <a:avLst/>
          </a:prstGeom>
          <a:noFill/>
        </p:spPr>
        <p:txBody>
          <a:bodyPr wrap="none" rtlCol="0">
            <a:spAutoFit/>
          </a:bodyPr>
          <a:lstStyle/>
          <a:p>
            <a:r>
              <a:rPr lang="en-US" dirty="0"/>
              <a:t>Photo: furniture made </a:t>
            </a:r>
            <a:r>
              <a:rPr lang="en-US" dirty="0" smtClean="0"/>
              <a:t>of </a:t>
            </a:r>
            <a:r>
              <a:rPr lang="en-US" dirty="0"/>
              <a:t>cardboard</a:t>
            </a:r>
            <a:r>
              <a:rPr lang="en-US" dirty="0" smtClean="0"/>
              <a:t>.</a:t>
            </a:r>
          </a:p>
          <a:p>
            <a:r>
              <a:rPr lang="en-US" dirty="0" err="1" smtClean="0"/>
              <a:t>ReHome</a:t>
            </a:r>
            <a:r>
              <a:rPr lang="en-US" dirty="0" smtClean="0"/>
              <a:t> project </a:t>
            </a:r>
            <a:r>
              <a:rPr lang="en-US" dirty="0"/>
              <a:t>in LAB Lahti. </a:t>
            </a:r>
          </a:p>
          <a:p>
            <a:r>
              <a:rPr lang="en-US" dirty="0"/>
              <a:t>Soile Kallinen</a:t>
            </a:r>
            <a:endParaRPr lang="en-US" dirty="0"/>
          </a:p>
        </p:txBody>
      </p:sp>
    </p:spTree>
    <p:extLst>
      <p:ext uri="{BB962C8B-B14F-4D97-AF65-F5344CB8AC3E}">
        <p14:creationId xmlns:p14="http://schemas.microsoft.com/office/powerpoint/2010/main" val="180784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427W7XWPXQD2-403814790-1666</_dlc_DocId>
    <_dlc_DocIdUrl xmlns="76865ef9-df32-4c37-ae45-f9784eb47bff">
      <Url>https://tt.eduuni.fi/sites/luc-lapinamk-extra/kiertotalousosaamista-ammattikorkeakouluihin/_layouts/15/DocIdRedir.aspx?ID=427W7XWPXQD2-403814790-1666</Url>
      <Description>427W7XWPXQD2-403814790-1666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6EE1A74-F9FB-42C6-9C52-F8BBFBFE38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1FB009-BD01-46A5-8707-C89D1C4FBDB4}">
  <ds:schemaRefs>
    <ds:schemaRef ds:uri="http://schemas.microsoft.com/office/infopath/2007/PartnerControls"/>
    <ds:schemaRef ds:uri="http://www.w3.org/XML/1998/namespace"/>
    <ds:schemaRef ds:uri="http://purl.org/dc/terms/"/>
    <ds:schemaRef ds:uri="7e9e6169-ad39-4139-80cb-366121f0def0"/>
    <ds:schemaRef ds:uri="http://schemas.microsoft.com/office/2006/documentManagement/types"/>
    <ds:schemaRef ds:uri="http://schemas.openxmlformats.org/package/2006/metadata/core-properties"/>
    <ds:schemaRef ds:uri="76865ef9-df32-4c37-ae45-f9784eb47bff"/>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868FDA8B-CD65-4CD9-97D8-FB5AB53E6CCC}">
  <ds:schemaRefs>
    <ds:schemaRef ds:uri="http://schemas.microsoft.com/sharepoint/v3/contenttype/forms"/>
  </ds:schemaRefs>
</ds:datastoreItem>
</file>

<file path=customXml/itemProps4.xml><?xml version="1.0" encoding="utf-8"?>
<ds:datastoreItem xmlns:ds="http://schemas.openxmlformats.org/officeDocument/2006/customXml" ds:itemID="{85AA936D-CA59-412B-AB19-AA53C1FBDD2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3170</TotalTime>
  <Words>4611</Words>
  <Application>Microsoft Office PowerPoint</Application>
  <PresentationFormat>Widescreen</PresentationFormat>
  <Paragraphs>655</Paragraphs>
  <Slides>52</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Microsoft Sans Serif</vt:lpstr>
      <vt:lpstr>1_Mukautettu suunnittelumalli</vt:lpstr>
      <vt:lpstr>Circular product design 3-5 credits</vt:lpstr>
      <vt:lpstr>Learning objectives</vt:lpstr>
      <vt:lpstr>  Circular product design</vt:lpstr>
      <vt:lpstr>Product lifetime expectanties </vt:lpstr>
      <vt:lpstr>Defining a circular design, theory</vt:lpstr>
      <vt:lpstr>Product design</vt:lpstr>
      <vt:lpstr>Circular design</vt:lpstr>
      <vt:lpstr>Product design in a Circular economy</vt:lpstr>
      <vt:lpstr>Stahel 2010, principle for circular design</vt:lpstr>
      <vt:lpstr>Inertia principle</vt:lpstr>
      <vt:lpstr>Circular Product Design </vt:lpstr>
      <vt:lpstr>Typology of design approaches for product Integrity</vt:lpstr>
      <vt:lpstr>Principles of  circular product design </vt:lpstr>
      <vt:lpstr>Guidebook: Circular Economy Business Models  for the Manufacturing industry</vt:lpstr>
      <vt:lpstr>Three drivers of design in the Circular Economy </vt:lpstr>
      <vt:lpstr>Life cycle thinking in design</vt:lpstr>
      <vt:lpstr>Design products for circularity</vt:lpstr>
      <vt:lpstr>Circular design criteria</vt:lpstr>
      <vt:lpstr>Seven aspects for circular design by Sitra </vt:lpstr>
      <vt:lpstr>Design in the circular economy by Ethica</vt:lpstr>
      <vt:lpstr>Circular Design Play Cards for design strategies</vt:lpstr>
      <vt:lpstr>Video about Circular design</vt:lpstr>
      <vt:lpstr>Product example</vt:lpstr>
      <vt:lpstr>Product example</vt:lpstr>
      <vt:lpstr>Cradle-to-cradle approach</vt:lpstr>
      <vt:lpstr>Cradle to cradle approach</vt:lpstr>
      <vt:lpstr>Cradle to Cradle approach</vt:lpstr>
      <vt:lpstr>Circular Economy and Butterfly diagram</vt:lpstr>
      <vt:lpstr>    </vt:lpstr>
      <vt:lpstr>PowerPoint Presentation</vt:lpstr>
      <vt:lpstr>Cradle to Cradle certified product standard</vt:lpstr>
      <vt:lpstr>Cradle to Cradle Certified™ Assessment Categories </vt:lpstr>
      <vt:lpstr>Cradle to Cradle certification process  and examples of c2c certificates</vt:lpstr>
      <vt:lpstr>Legal issues related to materials and waste</vt:lpstr>
      <vt:lpstr>EU Waste Framework Directive</vt:lpstr>
      <vt:lpstr>EU Waste Framework Directive</vt:lpstr>
      <vt:lpstr>EU SUP directive for reducing plastics</vt:lpstr>
      <vt:lpstr>Product alternatives for single-use-plastics</vt:lpstr>
      <vt:lpstr>Design out hazardous materials</vt:lpstr>
      <vt:lpstr>REACH</vt:lpstr>
      <vt:lpstr>ROHS</vt:lpstr>
      <vt:lpstr>Customer centric design</vt:lpstr>
      <vt:lpstr>Design solutions to deliver customer outcome</vt:lpstr>
      <vt:lpstr>Customer centric design</vt:lpstr>
      <vt:lpstr>Designing customer centric solutions</vt:lpstr>
      <vt:lpstr> Circular design process</vt:lpstr>
      <vt:lpstr>Circular design process</vt:lpstr>
      <vt:lpstr>Circular design process, four stages</vt:lpstr>
      <vt:lpstr>Assignment for  circular product design </vt:lpstr>
      <vt:lpstr>Assignment: Design the circular product</vt:lpstr>
      <vt:lpstr>Sources </vt:lpstr>
      <vt:lpstr>Sources</vt:lpstr>
    </vt:vector>
  </TitlesOfParts>
  <Company>Turun ammattikorkeakoulu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Virta Marketta</dc:creator>
  <cp:lastModifiedBy>Kallinen Soile</cp:lastModifiedBy>
  <cp:revision>300</cp:revision>
  <dcterms:created xsi:type="dcterms:W3CDTF">2019-02-14T13:35:11Z</dcterms:created>
  <dcterms:modified xsi:type="dcterms:W3CDTF">2020-11-19T18:15:55Z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0x010100844F74372C55FE4B821D5F2378F4B2BA</vt:lpwstr>
  </property>
  <property fmtid="{D5CDD505-2E9C-101B-9397-08002B2CF9AE}" pid="3" name="_dlc_DocIdItemGuid">
    <vt:lpwstr>bbf82c28-1dc0-4312-b240-673e41d33fcb</vt:lpwstr>
  </property>
</Properties>
</file>