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Exo 2 SemiBold"/>
      <p:regular r:id="rId12"/>
      <p:bold r:id="rId13"/>
      <p:italic r:id="rId14"/>
      <p:boldItalic r:id="rId15"/>
    </p:embeddedFont>
    <p:embeddedFont>
      <p:font typeface="Exo 2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xo2SemiBold-bold.fntdata"/><Relationship Id="rId12" Type="http://schemas.openxmlformats.org/officeDocument/2006/relationships/font" Target="fonts/Exo2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SemiBold-boldItalic.fntdata"/><Relationship Id="rId14" Type="http://schemas.openxmlformats.org/officeDocument/2006/relationships/font" Target="fonts/Exo2SemiBold-italic.fntdata"/><Relationship Id="rId17" Type="http://schemas.openxmlformats.org/officeDocument/2006/relationships/font" Target="fonts/Exo2Medium-bold.fntdata"/><Relationship Id="rId16" Type="http://schemas.openxmlformats.org/officeDocument/2006/relationships/font" Target="fonts/Exo2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xo2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Exo2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706fd33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706fd33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7079be90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7079be90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7079be90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7079be9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7079be90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7079be90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7079be90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7079be9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706fd339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706fd339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sa/4.0/deed.fi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reativecommons.fi" TargetMode="External"/><Relationship Id="rId4" Type="http://schemas.openxmlformats.org/officeDocument/2006/relationships/hyperlink" Target="http://creativecommons.org/licenses/by-sa/4.0/deed.fi" TargetMode="External"/><Relationship Id="rId5" Type="http://schemas.openxmlformats.org/officeDocument/2006/relationships/hyperlink" Target="https://docs.google.com/presentation/d/1xNGMVClBKkPRWA9uhoMZQtOaLfWkHq6CrmQGEeApyY4/edit?usp=sharing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757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915525"/>
            <a:ext cx="8832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CC-lisenssin vaihtaminen YouTube-videoon</a:t>
            </a:r>
            <a:endParaRPr>
              <a:solidFill>
                <a:schemeClr val="lt1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968113"/>
            <a:ext cx="8832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  <a:latin typeface="Exo 2 Medium"/>
                <a:ea typeface="Exo 2 Medium"/>
                <a:cs typeface="Exo 2 Medium"/>
                <a:sym typeface="Exo 2 Medium"/>
              </a:rPr>
              <a:t>Digivinkin teki: Anne Rongas 2024</a:t>
            </a:r>
            <a:endParaRPr>
              <a:solidFill>
                <a:schemeClr val="lt1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194675" y="4404825"/>
            <a:ext cx="4829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 Commons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Nimeä-JaaSamoin 4.0 Kansainvälinen</a:t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1298" y="3931650"/>
            <a:ext cx="1352475" cy="4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75" y="230050"/>
            <a:ext cx="2767274" cy="10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9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2020">
                <a:latin typeface="Exo 2 Medium"/>
                <a:ea typeface="Exo 2 Medium"/>
                <a:cs typeface="Exo 2 Medium"/>
                <a:sym typeface="Exo 2 Medium"/>
              </a:rPr>
              <a:t>Voit vaihtaa tavallisen YouTube-käyttöluvan Creative Common -lupaan joko videota ladatessasi tai jo julkaistusta videosta muokkaamalla sen asetuksia. Alla kuva julkaistusta videosta. Napauta Muokkaa videota.</a:t>
            </a:r>
            <a:endParaRPr sz="2020"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413" y="1224500"/>
            <a:ext cx="7435184" cy="382097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 rot="8872486">
            <a:off x="4512722" y="3120935"/>
            <a:ext cx="1413765" cy="5000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2020">
                <a:latin typeface="Exo 2 Medium"/>
                <a:ea typeface="Exo 2 Medium"/>
                <a:cs typeface="Exo 2 Medium"/>
                <a:sym typeface="Exo 2 Medium"/>
              </a:rPr>
              <a:t>Videon tiedot sivulta napauta: Näytä enemmän ja rullaa alas.</a:t>
            </a:r>
            <a:endParaRPr sz="2020"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050780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 rot="8872486">
            <a:off x="2555372" y="3925635"/>
            <a:ext cx="1413765" cy="5000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017725"/>
            <a:ext cx="7696625" cy="40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108750"/>
            <a:ext cx="85206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2020">
                <a:latin typeface="Exo 2 Medium"/>
                <a:ea typeface="Exo 2 Medium"/>
                <a:cs typeface="Exo 2 Medium"/>
                <a:sym typeface="Exo 2 Medium"/>
              </a:rPr>
              <a:t>Käyttölupa-otsikon alta pudotusvalikosta: Creative Commons – tekijän nimi mainittu ja tallenna.</a:t>
            </a:r>
            <a:endParaRPr sz="2020"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79" name="Google Shape;79;p16"/>
          <p:cNvSpPr/>
          <p:nvPr/>
        </p:nvSpPr>
        <p:spPr>
          <a:xfrm rot="8872486">
            <a:off x="2359647" y="1892160"/>
            <a:ext cx="1413765" cy="5000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2575" y="1630800"/>
            <a:ext cx="3559500" cy="18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latin typeface="Exo 2 Medium"/>
                <a:ea typeface="Exo 2 Medium"/>
                <a:cs typeface="Exo 2 Medium"/>
                <a:sym typeface="Exo 2 Medium"/>
              </a:rPr>
              <a:t>Nyt videon katsoja näkee CC-lisenssin, kun napauttaa videon tiedot auki.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425" y="76300"/>
            <a:ext cx="48128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 rot="8872486">
            <a:off x="6741947" y="3838635"/>
            <a:ext cx="1413765" cy="5000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68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Exo 2 Medium"/>
                <a:ea typeface="Exo 2 Medium"/>
                <a:cs typeface="Exo 2 Medium"/>
                <a:sym typeface="Exo 2 Medium"/>
              </a:rPr>
              <a:t>Tämä diasarja on lisensoitu Creative Commons -lisenssillä CC BY-SA 4.0 </a:t>
            </a:r>
            <a:endParaRPr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566025"/>
            <a:ext cx="8520600" cy="3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xo 2 Medium"/>
              <a:buChar char="●"/>
            </a:pPr>
            <a:r>
              <a:rPr lang="fi" sz="2000">
                <a:latin typeface="Exo 2 Medium"/>
                <a:ea typeface="Exo 2 Medium"/>
                <a:cs typeface="Exo 2 Medium"/>
                <a:sym typeface="Exo 2 Medium"/>
              </a:rPr>
              <a:t>CC-lisenssien verkkosivu suomeksi: </a:t>
            </a:r>
            <a:r>
              <a:rPr lang="fi" sz="2000" u="sng">
                <a:solidFill>
                  <a:schemeClr val="hlink"/>
                </a:solidFill>
                <a:latin typeface="Exo 2 Medium"/>
                <a:ea typeface="Exo 2 Medium"/>
                <a:cs typeface="Exo 2 Medium"/>
                <a:sym typeface="Exo 2 Medium"/>
                <a:hlinkClick r:id="rId3"/>
              </a:rPr>
              <a:t>https://creativecommons.fi</a:t>
            </a:r>
            <a:r>
              <a:rPr lang="fi" sz="2000">
                <a:latin typeface="Exo 2 Medium"/>
                <a:ea typeface="Exo 2 Medium"/>
                <a:cs typeface="Exo 2 Medium"/>
                <a:sym typeface="Exo 2 Medium"/>
              </a:rPr>
              <a:t>  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xo 2 Medium"/>
              <a:buChar char="●"/>
            </a:pPr>
            <a:r>
              <a:rPr lang="fi" sz="2000">
                <a:latin typeface="Exo 2 Medium"/>
                <a:ea typeface="Exo 2 Medium"/>
                <a:cs typeface="Exo 2 Medium"/>
                <a:sym typeface="Exo 2 Medium"/>
              </a:rPr>
              <a:t>CC BY-SA 4.0 eli Creative Commons Nimeä-Jaa samoin 4.0 Kansainvälinen -lisenssi </a:t>
            </a:r>
            <a:r>
              <a:rPr lang="fi" sz="2000" u="sng">
                <a:solidFill>
                  <a:schemeClr val="hlink"/>
                </a:solidFill>
                <a:latin typeface="Exo 2 Medium"/>
                <a:ea typeface="Exo 2 Medium"/>
                <a:cs typeface="Exo 2 Medium"/>
                <a:sym typeface="Exo 2 Medium"/>
                <a:hlinkClick r:id="rId4"/>
              </a:rPr>
              <a:t>creativecommons.org/licenses/by-sa/4.0/deed.fi</a:t>
            </a:r>
            <a:r>
              <a:rPr lang="fi" sz="2000">
                <a:latin typeface="Exo 2 Medium"/>
                <a:ea typeface="Exo 2 Medium"/>
                <a:cs typeface="Exo 2 Medium"/>
                <a:sym typeface="Exo 2 Medium"/>
              </a:rPr>
              <a:t>  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xo 2 Medium"/>
              <a:buChar char="○"/>
            </a:pPr>
            <a:r>
              <a:rPr lang="fi" sz="1600">
                <a:latin typeface="Exo 2 Medium"/>
                <a:ea typeface="Exo 2 Medium"/>
                <a:cs typeface="Exo 2 Medium"/>
                <a:sym typeface="Exo 2 Medium"/>
              </a:rPr>
              <a:t>Sinä saat jakaa ja muuntaa tätä diasarjaa, myös kaupallinen hyödyntäminen on sallittu. </a:t>
            </a:r>
            <a:endParaRPr sz="16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Exo 2 Medium"/>
              <a:buChar char="○"/>
            </a:pPr>
            <a:r>
              <a:rPr lang="fi" sz="1600">
                <a:latin typeface="Exo 2 Medium"/>
                <a:ea typeface="Exo 2 Medium"/>
                <a:cs typeface="Exo 2 Medium"/>
                <a:sym typeface="Exo 2 Medium"/>
              </a:rPr>
              <a:t>Ehtona on, että viittaat aina alkuperäiseen tekijään ja lähteeseen, tämän diasarjan osalta: Anne Rongas: </a:t>
            </a:r>
            <a:r>
              <a:rPr lang="fi" sz="1600" u="sng">
                <a:solidFill>
                  <a:schemeClr val="hlink"/>
                </a:solidFill>
                <a:latin typeface="Exo 2 Medium"/>
                <a:ea typeface="Exo 2 Medium"/>
                <a:cs typeface="Exo 2 Medium"/>
                <a:sym typeface="Exo 2 Medium"/>
                <a:hlinkClick r:id="rId5"/>
              </a:rPr>
              <a:t>CC-lisenssi YouTube-videoon</a:t>
            </a:r>
            <a:r>
              <a:rPr lang="fi" sz="1600">
                <a:latin typeface="Exo 2 Medium"/>
                <a:ea typeface="Exo 2 Medium"/>
                <a:cs typeface="Exo 2 Medium"/>
                <a:sym typeface="Exo 2 Medium"/>
              </a:rPr>
              <a:t>. Muokattu teos tulee jakaa tällä samalla lisenssillä. </a:t>
            </a:r>
            <a:endParaRPr sz="16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xo 2 Medium"/>
              <a:buChar char="●"/>
            </a:pPr>
            <a:r>
              <a:rPr lang="fi" sz="2000">
                <a:latin typeface="Exo 2 Medium"/>
                <a:ea typeface="Exo 2 Medium"/>
                <a:cs typeface="Exo 2 Medium"/>
                <a:sym typeface="Exo 2 Medium"/>
              </a:rPr>
              <a:t>Tätä laajempia oikeuksia voit kysyä tekijältä: Anne Rongas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8900" y="615675"/>
            <a:ext cx="1853400" cy="6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