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36"/>
  </p:notesMasterIdLst>
  <p:handoutMasterIdLst>
    <p:handoutMasterId r:id="rId37"/>
  </p:handoutMasterIdLst>
  <p:sldIdLst>
    <p:sldId id="302" r:id="rId6"/>
    <p:sldId id="301" r:id="rId7"/>
    <p:sldId id="264" r:id="rId8"/>
    <p:sldId id="265" r:id="rId9"/>
    <p:sldId id="298" r:id="rId10"/>
    <p:sldId id="267" r:id="rId11"/>
    <p:sldId id="269" r:id="rId12"/>
    <p:sldId id="270" r:id="rId13"/>
    <p:sldId id="271" r:id="rId14"/>
    <p:sldId id="272" r:id="rId15"/>
    <p:sldId id="281" r:id="rId16"/>
    <p:sldId id="309" r:id="rId17"/>
    <p:sldId id="278" r:id="rId18"/>
    <p:sldId id="275" r:id="rId19"/>
    <p:sldId id="285" r:id="rId20"/>
    <p:sldId id="305" r:id="rId21"/>
    <p:sldId id="307" r:id="rId22"/>
    <p:sldId id="308" r:id="rId23"/>
    <p:sldId id="300" r:id="rId24"/>
    <p:sldId id="294" r:id="rId25"/>
    <p:sldId id="282" r:id="rId26"/>
    <p:sldId id="313" r:id="rId27"/>
    <p:sldId id="279" r:id="rId28"/>
    <p:sldId id="287" r:id="rId29"/>
    <p:sldId id="289" r:id="rId30"/>
    <p:sldId id="311" r:id="rId31"/>
    <p:sldId id="310" r:id="rId32"/>
    <p:sldId id="286" r:id="rId33"/>
    <p:sldId id="293" r:id="rId34"/>
    <p:sldId id="280"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snapToGrid="0">
      <p:cViewPr varScale="1">
        <p:scale>
          <a:sx n="88" d="100"/>
          <a:sy n="88" d="100"/>
        </p:scale>
        <p:origin x="163"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70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300721784776901"/>
          <c:y val="0.14393518518518519"/>
          <c:w val="0.40287467191601051"/>
          <c:h val="0.6714577865266842"/>
        </c:manualLayout>
      </c:layout>
      <c:pieChart>
        <c:varyColors val="1"/>
        <c:ser>
          <c:idx val="1"/>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AB-404A-8F82-9C524AFDF06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AB-404A-8F82-9C524AFDF06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AB-404A-8F82-9C524AFDF06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DAB-404A-8F82-9C524AFDF06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DAB-404A-8F82-9C524AFDF066}"/>
              </c:ext>
            </c:extLst>
          </c:dPt>
          <c:dLbls>
            <c:dLbl>
              <c:idx val="1"/>
              <c:layout>
                <c:manualLayout>
                  <c:x val="1.5048168697273297E-2"/>
                  <c:y val="-0.155751245909570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DAB-404A-8F82-9C524AFDF066}"/>
                </c:ext>
              </c:extLst>
            </c:dLbl>
            <c:dLbl>
              <c:idx val="2"/>
              <c:layout>
                <c:manualLayout>
                  <c:x val="0.13132965014396997"/>
                  <c:y val="-6.467553179301668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DAB-404A-8F82-9C524AFDF066}"/>
                </c:ext>
              </c:extLst>
            </c:dLbl>
            <c:dLbl>
              <c:idx val="3"/>
              <c:layout>
                <c:manualLayout>
                  <c:x val="9.4829212246721972E-2"/>
                  <c:y val="0.1164682545582195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DAB-404A-8F82-9C524AFDF066}"/>
                </c:ext>
              </c:extLst>
            </c:dLbl>
            <c:dLbl>
              <c:idx val="4"/>
              <c:layout>
                <c:manualLayout>
                  <c:x val="3.5196333716053241E-2"/>
                  <c:y val="0.12959313551182908"/>
                </c:manualLayout>
              </c:layout>
              <c:dLblPos val="bestFit"/>
              <c:showLegendKey val="0"/>
              <c:showVal val="0"/>
              <c:showCatName val="0"/>
              <c:showSerName val="0"/>
              <c:showPercent val="1"/>
              <c:showBubbleSize val="0"/>
              <c:extLst>
                <c:ext xmlns:c15="http://schemas.microsoft.com/office/drawing/2012/chart" uri="{CE6537A1-D6FC-4f65-9D91-7224C49458BB}">
                  <c15:layout>
                    <c:manualLayout>
                      <c:w val="5.3111444523492909E-2"/>
                      <c:h val="5.5477673150078122E-2"/>
                    </c:manualLayout>
                  </c15:layout>
                </c:ext>
                <c:ext xmlns:c16="http://schemas.microsoft.com/office/drawing/2014/chart" uri="{C3380CC4-5D6E-409C-BE32-E72D297353CC}">
                  <c16:uniqueId val="{00000009-9DAB-404A-8F82-9C524AFDF06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i-FI"/>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Sheet2!$C$6:$C$10</c:f>
              <c:strCache>
                <c:ptCount val="5"/>
                <c:pt idx="0">
                  <c:v>Paper and cardboard</c:v>
                </c:pt>
                <c:pt idx="1">
                  <c:v>Plastic</c:v>
                </c:pt>
                <c:pt idx="2">
                  <c:v>Glass</c:v>
                </c:pt>
                <c:pt idx="3">
                  <c:v>Wooden</c:v>
                </c:pt>
                <c:pt idx="4">
                  <c:v>Metal</c:v>
                </c:pt>
              </c:strCache>
            </c:strRef>
          </c:cat>
          <c:val>
            <c:numRef>
              <c:f>Sheet2!$D$6:$D$10</c:f>
              <c:numCache>
                <c:formatCode>General</c:formatCode>
                <c:ptCount val="5"/>
                <c:pt idx="0">
                  <c:v>41</c:v>
                </c:pt>
                <c:pt idx="1">
                  <c:v>19</c:v>
                </c:pt>
                <c:pt idx="2">
                  <c:v>18</c:v>
                </c:pt>
                <c:pt idx="3">
                  <c:v>17</c:v>
                </c:pt>
                <c:pt idx="4">
                  <c:v>5</c:v>
                </c:pt>
              </c:numCache>
            </c:numRef>
          </c:val>
          <c:extLst>
            <c:ext xmlns:c16="http://schemas.microsoft.com/office/drawing/2014/chart" uri="{C3380CC4-5D6E-409C-BE32-E72D297353CC}">
              <c16:uniqueId val="{0000000A-9DAB-404A-8F82-9C524AFDF066}"/>
            </c:ext>
          </c:extLst>
        </c:ser>
        <c:ser>
          <c:idx val="0"/>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9DAB-404A-8F82-9C524AFDF06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Sheet2!$C$6:$C$10</c:f>
              <c:strCache>
                <c:ptCount val="5"/>
                <c:pt idx="0">
                  <c:v>Paper and cardboard</c:v>
                </c:pt>
                <c:pt idx="1">
                  <c:v>Plastic</c:v>
                </c:pt>
                <c:pt idx="2">
                  <c:v>Glass</c:v>
                </c:pt>
                <c:pt idx="3">
                  <c:v>Wooden</c:v>
                </c:pt>
                <c:pt idx="4">
                  <c:v>Metal</c:v>
                </c:pt>
              </c:strCache>
            </c:strRef>
          </c:cat>
          <c:val>
            <c:numRef>
              <c:f>Sheet2!#REF!</c:f>
              <c:numCache>
                <c:formatCode>General</c:formatCode>
                <c:ptCount val="1"/>
                <c:pt idx="0">
                  <c:v>1</c:v>
                </c:pt>
              </c:numCache>
            </c:numRef>
          </c:val>
          <c:extLst>
            <c:ext xmlns:c16="http://schemas.microsoft.com/office/drawing/2014/chart" uri="{C3380CC4-5D6E-409C-BE32-E72D297353CC}">
              <c16:uniqueId val="{0000000D-9DAB-404A-8F82-9C524AFDF06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0.43614</cdr:x>
      <cdr:y>0.78191</cdr:y>
    </cdr:from>
    <cdr:to>
      <cdr:x>0.74217</cdr:x>
      <cdr:y>0.94507</cdr:y>
    </cdr:to>
    <cdr:sp macro="" textlink="">
      <cdr:nvSpPr>
        <cdr:cNvPr id="2" name="TextBox 1"/>
        <cdr:cNvSpPr txBox="1"/>
      </cdr:nvSpPr>
      <cdr:spPr>
        <a:xfrm xmlns:a="http://schemas.openxmlformats.org/drawingml/2006/main">
          <a:off x="3343563" y="4470400"/>
          <a:ext cx="2346037" cy="9328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2400" dirty="0" err="1" smtClean="0"/>
            <a:t>Plastic</a:t>
          </a:r>
          <a:endParaRPr lang="fi-FI" sz="2400" dirty="0"/>
        </a:p>
      </cdr:txBody>
    </cdr:sp>
  </cdr:relSizeAnchor>
  <cdr:relSizeAnchor xmlns:cdr="http://schemas.openxmlformats.org/drawingml/2006/chartDrawing">
    <cdr:from>
      <cdr:x>0.12892</cdr:x>
      <cdr:y>0.58882</cdr:y>
    </cdr:from>
    <cdr:to>
      <cdr:x>0.24819</cdr:x>
      <cdr:y>0.74876</cdr:y>
    </cdr:to>
    <cdr:sp macro="" textlink="">
      <cdr:nvSpPr>
        <cdr:cNvPr id="3" name="TextBox 2"/>
        <cdr:cNvSpPr txBox="1"/>
      </cdr:nvSpPr>
      <cdr:spPr>
        <a:xfrm xmlns:a="http://schemas.openxmlformats.org/drawingml/2006/main">
          <a:off x="988291" y="336648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2400" dirty="0" err="1" smtClean="0"/>
            <a:t>Glass</a:t>
          </a:r>
          <a:endParaRPr lang="fi-FI" sz="2400" dirty="0"/>
        </a:p>
      </cdr:txBody>
    </cdr:sp>
  </cdr:relSizeAnchor>
  <cdr:relSizeAnchor xmlns:cdr="http://schemas.openxmlformats.org/drawingml/2006/chartDrawing">
    <cdr:from>
      <cdr:x>0.20361</cdr:x>
      <cdr:y>0.1874</cdr:y>
    </cdr:from>
    <cdr:to>
      <cdr:x>0.32289</cdr:x>
      <cdr:y>0.34733</cdr:y>
    </cdr:to>
    <cdr:sp macro="" textlink="">
      <cdr:nvSpPr>
        <cdr:cNvPr id="4" name="TextBox 3"/>
        <cdr:cNvSpPr txBox="1"/>
      </cdr:nvSpPr>
      <cdr:spPr>
        <a:xfrm xmlns:a="http://schemas.openxmlformats.org/drawingml/2006/main">
          <a:off x="1560945" y="107141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2400" dirty="0" err="1" smtClean="0"/>
            <a:t>Wooden</a:t>
          </a:r>
          <a:endParaRPr lang="fi-FI" sz="2400" dirty="0"/>
        </a:p>
      </cdr:txBody>
    </cdr:sp>
  </cdr:relSizeAnchor>
  <cdr:relSizeAnchor xmlns:cdr="http://schemas.openxmlformats.org/drawingml/2006/chartDrawing">
    <cdr:from>
      <cdr:x>0.41205</cdr:x>
      <cdr:y>0.12119</cdr:y>
    </cdr:from>
    <cdr:to>
      <cdr:x>0.53133</cdr:x>
      <cdr:y>0.28113</cdr:y>
    </cdr:to>
    <cdr:sp macro="" textlink="">
      <cdr:nvSpPr>
        <cdr:cNvPr id="5" name="TextBox 4"/>
        <cdr:cNvSpPr txBox="1"/>
      </cdr:nvSpPr>
      <cdr:spPr>
        <a:xfrm xmlns:a="http://schemas.openxmlformats.org/drawingml/2006/main">
          <a:off x="3158836" y="69290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2400" dirty="0" err="1" smtClean="0"/>
            <a:t>Metal</a:t>
          </a:r>
          <a:endParaRPr lang="fi-FI"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8E5E598-2735-48CA-8FB1-A7B3DAD3AF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67D1B7F0-B4EA-41A9-ADD0-D3084A1D72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FFF414-3086-49E9-82B2-C17316108978}" type="datetimeFigureOut">
              <a:rPr lang="fi-FI" smtClean="0"/>
              <a:t>17.12.2020</a:t>
            </a:fld>
            <a:endParaRPr lang="fi-FI"/>
          </a:p>
        </p:txBody>
      </p:sp>
      <p:sp>
        <p:nvSpPr>
          <p:cNvPr id="4" name="Alatunnisteen paikkamerkki 3">
            <a:extLst>
              <a:ext uri="{FF2B5EF4-FFF2-40B4-BE49-F238E27FC236}">
                <a16:creationId xmlns:a16="http://schemas.microsoft.com/office/drawing/2014/main" id="{37D71E2D-C8B4-47E2-AECD-A9D7BDF1EB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953BC4E5-EAFB-4643-BFA1-70F9FF5E8A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D7F859-2135-428F-8ADD-D90C256FDBF3}" type="slidenum">
              <a:rPr lang="fi-FI" smtClean="0"/>
              <a:t>‹#›</a:t>
            </a:fld>
            <a:endParaRPr lang="fi-FI"/>
          </a:p>
        </p:txBody>
      </p:sp>
    </p:spTree>
    <p:extLst>
      <p:ext uri="{BB962C8B-B14F-4D97-AF65-F5344CB8AC3E}">
        <p14:creationId xmlns:p14="http://schemas.microsoft.com/office/powerpoint/2010/main" val="681684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17.12.2020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17</a:t>
            </a:fld>
            <a:endParaRPr lang="fi-FI"/>
          </a:p>
        </p:txBody>
      </p:sp>
    </p:spTree>
    <p:extLst>
      <p:ext uri="{BB962C8B-B14F-4D97-AF65-F5344CB8AC3E}">
        <p14:creationId xmlns:p14="http://schemas.microsoft.com/office/powerpoint/2010/main" val="41433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F06609CB-CAF6-4571-BA04-25E12737EAA4}" type="slidenum">
              <a:rPr lang="fi-FI" smtClean="0"/>
              <a:t>18</a:t>
            </a:fld>
            <a:endParaRPr lang="fi-FI"/>
          </a:p>
        </p:txBody>
      </p:sp>
    </p:spTree>
    <p:extLst>
      <p:ext uri="{BB962C8B-B14F-4D97-AF65-F5344CB8AC3E}">
        <p14:creationId xmlns:p14="http://schemas.microsoft.com/office/powerpoint/2010/main" val="2500120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17.12.2020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pic>
        <p:nvPicPr>
          <p:cNvPr id="9" name="Kuva 8">
            <a:extLst>
              <a:ext uri="{FF2B5EF4-FFF2-40B4-BE49-F238E27FC236}">
                <a16:creationId xmlns:a16="http://schemas.microsoft.com/office/drawing/2014/main" id="{622A0E4C-7C97-4657-9B94-98E50905AA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16506" y="5547048"/>
            <a:ext cx="5274844" cy="510852"/>
          </a:xfrm>
          <a:prstGeom prst="rect">
            <a:avLst/>
          </a:prstGeom>
        </p:spPr>
      </p:pic>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7" name="Kuva 6">
            <a:extLst>
              <a:ext uri="{FF2B5EF4-FFF2-40B4-BE49-F238E27FC236}">
                <a16:creationId xmlns:a16="http://schemas.microsoft.com/office/drawing/2014/main" id="{9E15E898-23F8-4C10-BE3C-BA1D249163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pic>
        <p:nvPicPr>
          <p:cNvPr id="7" name="Kuva 6">
            <a:extLst>
              <a:ext uri="{FF2B5EF4-FFF2-40B4-BE49-F238E27FC236}">
                <a16:creationId xmlns:a16="http://schemas.microsoft.com/office/drawing/2014/main" id="{6584B789-2E77-4B4C-A1F6-1A2D5B9DDD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pic>
        <p:nvPicPr>
          <p:cNvPr id="7" name="Kuva 6">
            <a:extLst>
              <a:ext uri="{FF2B5EF4-FFF2-40B4-BE49-F238E27FC236}">
                <a16:creationId xmlns:a16="http://schemas.microsoft.com/office/drawing/2014/main" id="{F1C4D422-5CBF-47B4-A37E-0AE3DA7C73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8" name="Kuva 7">
            <a:extLst>
              <a:ext uri="{FF2B5EF4-FFF2-40B4-BE49-F238E27FC236}">
                <a16:creationId xmlns:a16="http://schemas.microsoft.com/office/drawing/2014/main" id="{F303DE2E-D3BF-455C-A4ED-D583C42712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pic>
        <p:nvPicPr>
          <p:cNvPr id="11" name="Kuva 10">
            <a:extLst>
              <a:ext uri="{FF2B5EF4-FFF2-40B4-BE49-F238E27FC236}">
                <a16:creationId xmlns:a16="http://schemas.microsoft.com/office/drawing/2014/main" id="{6817B4EF-C9EF-4E27-8D20-1C594E2B64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pic>
        <p:nvPicPr>
          <p:cNvPr id="6" name="Kuva 5">
            <a:extLst>
              <a:ext uri="{FF2B5EF4-FFF2-40B4-BE49-F238E27FC236}">
                <a16:creationId xmlns:a16="http://schemas.microsoft.com/office/drawing/2014/main" id="{2AE53650-BBC8-4F32-90A1-F8E57FC248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281" y="5484201"/>
            <a:ext cx="4493794" cy="435210"/>
          </a:xfrm>
          <a:prstGeom prst="rect">
            <a:avLst/>
          </a:prstGeom>
        </p:spPr>
      </p:pic>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17.12.2020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3043" y="1660525"/>
            <a:ext cx="10097371" cy="3028376"/>
          </a:xfrm>
        </p:spPr>
        <p:txBody>
          <a:bodyPr>
            <a:normAutofit fontScale="90000"/>
          </a:bodyPr>
          <a:lstStyle/>
          <a:p>
            <a:pPr algn="l"/>
            <a:r>
              <a:rPr lang="fi-FI" dirty="0" err="1" smtClean="0"/>
              <a:t>Collecting</a:t>
            </a:r>
            <a:r>
              <a:rPr lang="fi-FI" dirty="0" smtClean="0"/>
              <a:t> </a:t>
            </a:r>
            <a:br>
              <a:rPr lang="fi-FI" dirty="0" smtClean="0"/>
            </a:br>
            <a:r>
              <a:rPr lang="fi-FI" dirty="0" smtClean="0"/>
              <a:t>and </a:t>
            </a:r>
            <a:br>
              <a:rPr lang="fi-FI" dirty="0" smtClean="0"/>
            </a:br>
            <a:r>
              <a:rPr lang="fi-FI" dirty="0" err="1" smtClean="0"/>
              <a:t>recycling</a:t>
            </a:r>
            <a:r>
              <a:rPr lang="fi-FI" smtClean="0"/>
              <a:t/>
            </a:r>
            <a:br>
              <a:rPr lang="fi-FI" smtClean="0"/>
            </a:br>
            <a:r>
              <a:rPr lang="fi-FI" smtClean="0"/>
              <a:t>2</a:t>
            </a:r>
            <a:r>
              <a:rPr lang="fi-FI" smtClean="0"/>
              <a:t>-3 </a:t>
            </a:r>
            <a:r>
              <a:rPr lang="fi-FI" dirty="0" err="1" smtClean="0"/>
              <a:t>cr</a:t>
            </a:r>
            <a:r>
              <a:rPr lang="fi-FI" dirty="0" smtClean="0"/>
              <a:t/>
            </a:r>
            <a:br>
              <a:rPr lang="fi-FI" dirty="0" smtClean="0"/>
            </a:br>
            <a:endParaRPr lang="fi-FI" dirty="0"/>
          </a:p>
        </p:txBody>
      </p:sp>
      <p:sp>
        <p:nvSpPr>
          <p:cNvPr id="3" name="Subtitle 2"/>
          <p:cNvSpPr>
            <a:spLocks noGrp="1"/>
          </p:cNvSpPr>
          <p:nvPr>
            <p:ph type="subTitle" idx="1"/>
          </p:nvPr>
        </p:nvSpPr>
        <p:spPr>
          <a:xfrm>
            <a:off x="1393233" y="4234638"/>
            <a:ext cx="4871337" cy="908526"/>
          </a:xfrm>
        </p:spPr>
        <p:txBody>
          <a:bodyPr/>
          <a:lstStyle/>
          <a:p>
            <a:r>
              <a:rPr lang="fi-FI" dirty="0" smtClean="0"/>
              <a:t>Soile Kallinen</a:t>
            </a:r>
          </a:p>
          <a:p>
            <a:r>
              <a:rPr lang="fi-FI" dirty="0" smtClean="0"/>
              <a:t>Haaga-Helia UAS</a:t>
            </a:r>
            <a:endParaRPr lang="fi-FI" dirty="0"/>
          </a:p>
        </p:txBody>
      </p:sp>
      <p:sp>
        <p:nvSpPr>
          <p:cNvPr id="4" name="Date Placeholder 3"/>
          <p:cNvSpPr>
            <a:spLocks noGrp="1"/>
          </p:cNvSpPr>
          <p:nvPr>
            <p:ph type="dt" sz="half" idx="10"/>
          </p:nvPr>
        </p:nvSpPr>
        <p:spPr/>
        <p:txBody>
          <a:bodyPr/>
          <a:lstStyle/>
          <a:p>
            <a:fld id="{308255F3-F20B-4B87-BA2E-E1B81D1F1716}" type="datetime1">
              <a:rPr lang="fi-FI" smtClean="0"/>
              <a:t>17.12.2020</a:t>
            </a:fld>
            <a:endParaRPr lang="fi-FI" dirty="0"/>
          </a:p>
        </p:txBody>
      </p:sp>
      <p:sp>
        <p:nvSpPr>
          <p:cNvPr id="5" name="Footer Placeholder 4"/>
          <p:cNvSpPr>
            <a:spLocks noGrp="1"/>
          </p:cNvSpPr>
          <p:nvPr>
            <p:ph type="ftr" sz="quarter" idx="11"/>
          </p:nvPr>
        </p:nvSpPr>
        <p:spPr/>
        <p:txBody>
          <a:bodyPr/>
          <a:lstStyle/>
          <a:p>
            <a:r>
              <a:rPr lang="fi-FI" dirty="0" smtClean="0"/>
              <a:t>kiertotalousamk.fi</a:t>
            </a:r>
            <a:endParaRPr lang="fi-FI" dirty="0"/>
          </a:p>
        </p:txBody>
      </p:sp>
      <p:pic>
        <p:nvPicPr>
          <p:cNvPr id="1026" name="5b655a67-3e35-4e43-80c4-6516ad4b0640"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9439" y="378812"/>
            <a:ext cx="4953125" cy="37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134348" y="4258698"/>
            <a:ext cx="4583306" cy="1107996"/>
          </a:xfrm>
          <a:prstGeom prst="rect">
            <a:avLst/>
          </a:prstGeom>
          <a:noFill/>
        </p:spPr>
        <p:txBody>
          <a:bodyPr wrap="none" rtlCol="0">
            <a:spAutoFit/>
          </a:bodyPr>
          <a:lstStyle/>
          <a:p>
            <a:r>
              <a:rPr lang="fi-FI" sz="2400" dirty="0" smtClean="0"/>
              <a:t>Photo: </a:t>
            </a:r>
            <a:r>
              <a:rPr lang="fi-FI" sz="2400" dirty="0" err="1" smtClean="0"/>
              <a:t>municipal</a:t>
            </a:r>
            <a:r>
              <a:rPr lang="fi-FI" sz="2400" dirty="0" smtClean="0"/>
              <a:t> </a:t>
            </a:r>
            <a:r>
              <a:rPr lang="fi-FI" sz="2400" dirty="0" err="1" smtClean="0"/>
              <a:t>collection</a:t>
            </a:r>
            <a:r>
              <a:rPr lang="fi-FI" sz="2400" dirty="0" smtClean="0"/>
              <a:t> </a:t>
            </a:r>
            <a:r>
              <a:rPr lang="fi-FI" sz="2400" dirty="0" err="1" smtClean="0"/>
              <a:t>system</a:t>
            </a:r>
            <a:r>
              <a:rPr lang="fi-FI" sz="2400" dirty="0" smtClean="0"/>
              <a:t> </a:t>
            </a:r>
          </a:p>
          <a:p>
            <a:r>
              <a:rPr lang="fi-FI" sz="2400" dirty="0" smtClean="0"/>
              <a:t>of </a:t>
            </a:r>
            <a:r>
              <a:rPr lang="fi-FI" sz="2400" dirty="0" err="1" smtClean="0"/>
              <a:t>metal</a:t>
            </a:r>
            <a:r>
              <a:rPr lang="fi-FI" sz="2400" dirty="0" smtClean="0"/>
              <a:t>, </a:t>
            </a:r>
            <a:r>
              <a:rPr lang="fi-FI" sz="2400" dirty="0" err="1" smtClean="0"/>
              <a:t>glass</a:t>
            </a:r>
            <a:r>
              <a:rPr lang="fi-FI" sz="2400" dirty="0" smtClean="0"/>
              <a:t> and </a:t>
            </a:r>
            <a:r>
              <a:rPr lang="fi-FI" sz="2400" dirty="0" err="1" smtClean="0"/>
              <a:t>paper</a:t>
            </a:r>
            <a:r>
              <a:rPr lang="fi-FI" sz="2400" dirty="0" smtClean="0"/>
              <a:t>.</a:t>
            </a:r>
            <a:endParaRPr lang="fi-FI" dirty="0" smtClean="0"/>
          </a:p>
          <a:p>
            <a:r>
              <a:rPr lang="fi-FI" dirty="0" smtClean="0"/>
              <a:t>Photo </a:t>
            </a:r>
            <a:r>
              <a:rPr lang="fi-FI" dirty="0" err="1" smtClean="0"/>
              <a:t>illustration</a:t>
            </a:r>
            <a:r>
              <a:rPr lang="fi-FI" dirty="0" smtClean="0"/>
              <a:t> </a:t>
            </a:r>
            <a:r>
              <a:rPr lang="fi-FI" dirty="0" err="1" smtClean="0"/>
              <a:t>by</a:t>
            </a:r>
            <a:r>
              <a:rPr lang="fi-FI" dirty="0" smtClean="0"/>
              <a:t> Soile Kallinen</a:t>
            </a:r>
            <a:endParaRPr lang="fi-FI" dirty="0"/>
          </a:p>
        </p:txBody>
      </p:sp>
    </p:spTree>
    <p:extLst>
      <p:ext uri="{BB962C8B-B14F-4D97-AF65-F5344CB8AC3E}">
        <p14:creationId xmlns:p14="http://schemas.microsoft.com/office/powerpoint/2010/main" val="1571895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481" y="53374"/>
            <a:ext cx="10515600" cy="1325563"/>
          </a:xfrm>
        </p:spPr>
        <p:txBody>
          <a:bodyPr>
            <a:normAutofit/>
          </a:bodyPr>
          <a:lstStyle/>
          <a:p>
            <a:r>
              <a:rPr lang="fi-FI" sz="3600" dirty="0" err="1" smtClean="0"/>
              <a:t>Collection</a:t>
            </a:r>
            <a:endParaRPr lang="fi-FI" sz="3600" dirty="0"/>
          </a:p>
        </p:txBody>
      </p:sp>
      <p:sp>
        <p:nvSpPr>
          <p:cNvPr id="3" name="Content Placeholder 2"/>
          <p:cNvSpPr>
            <a:spLocks noGrp="1"/>
          </p:cNvSpPr>
          <p:nvPr>
            <p:ph idx="1"/>
          </p:nvPr>
        </p:nvSpPr>
        <p:spPr>
          <a:xfrm>
            <a:off x="997591" y="1254461"/>
            <a:ext cx="7155809" cy="4161289"/>
          </a:xfrm>
        </p:spPr>
        <p:txBody>
          <a:bodyPr>
            <a:normAutofit lnSpcReduction="10000"/>
          </a:bodyPr>
          <a:lstStyle/>
          <a:p>
            <a:pPr marL="0" indent="0">
              <a:buNone/>
            </a:pPr>
            <a:endParaRPr lang="en-US" b="1" dirty="0"/>
          </a:p>
          <a:p>
            <a:r>
              <a:rPr lang="en-US" dirty="0"/>
              <a:t>Collection means the collection of waste </a:t>
            </a:r>
            <a:r>
              <a:rPr lang="en-US" dirty="0" smtClean="0"/>
              <a:t>at </a:t>
            </a:r>
            <a:r>
              <a:rPr lang="en-US" dirty="0"/>
              <a:t>a reception point provided by the property holder, municipality, producer, distributor or other party, for on-site treatment or for the purpose of transportation for treatment, including preliminary sorting and temporary storage of waste</a:t>
            </a:r>
            <a:r>
              <a:rPr lang="en-US" dirty="0" smtClean="0"/>
              <a:t>.</a:t>
            </a:r>
          </a:p>
          <a:p>
            <a:endParaRPr lang="en-US" dirty="0"/>
          </a:p>
          <a:p>
            <a:pPr lvl="1"/>
            <a:r>
              <a:rPr lang="en-US" dirty="0"/>
              <a:t>https://rinkiin.fi/for-firms/packaging-statistics/</a:t>
            </a:r>
          </a:p>
          <a:p>
            <a:endParaRPr lang="fi-FI"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854979" y="853339"/>
            <a:ext cx="4553047" cy="3400557"/>
          </a:xfrm>
          <a:prstGeom prst="rect">
            <a:avLst/>
          </a:prstGeom>
        </p:spPr>
      </p:pic>
      <p:sp>
        <p:nvSpPr>
          <p:cNvPr id="6" name="TextBox 5"/>
          <p:cNvSpPr txBox="1"/>
          <p:nvPr/>
        </p:nvSpPr>
        <p:spPr>
          <a:xfrm flipH="1">
            <a:off x="8497455" y="4808439"/>
            <a:ext cx="3607397" cy="1107996"/>
          </a:xfrm>
          <a:prstGeom prst="rect">
            <a:avLst/>
          </a:prstGeom>
          <a:noFill/>
        </p:spPr>
        <p:txBody>
          <a:bodyPr wrap="square" rtlCol="0">
            <a:spAutoFit/>
          </a:bodyPr>
          <a:lstStyle/>
          <a:p>
            <a:r>
              <a:rPr lang="fi-FI" sz="2400" dirty="0" smtClean="0"/>
              <a:t>Photo: </a:t>
            </a:r>
            <a:r>
              <a:rPr lang="fi-FI" sz="2400" dirty="0" err="1" smtClean="0"/>
              <a:t>Collection</a:t>
            </a:r>
            <a:r>
              <a:rPr lang="fi-FI" sz="2400" dirty="0" smtClean="0"/>
              <a:t> </a:t>
            </a:r>
            <a:r>
              <a:rPr lang="fi-FI" sz="2400" dirty="0" err="1" smtClean="0"/>
              <a:t>point</a:t>
            </a:r>
            <a:endParaRPr lang="fi-FI" sz="2400" dirty="0" smtClean="0"/>
          </a:p>
          <a:p>
            <a:r>
              <a:rPr lang="fi-FI" sz="2400" dirty="0" smtClean="0"/>
              <a:t>of Finlayson shop. </a:t>
            </a:r>
          </a:p>
          <a:p>
            <a:r>
              <a:rPr lang="fi-FI" dirty="0" smtClean="0"/>
              <a:t>Photo </a:t>
            </a:r>
            <a:r>
              <a:rPr lang="fi-FI" dirty="0" err="1" smtClean="0"/>
              <a:t>illustration</a:t>
            </a:r>
            <a:r>
              <a:rPr lang="fi-FI" dirty="0" smtClean="0"/>
              <a:t> </a:t>
            </a:r>
            <a:r>
              <a:rPr lang="fi-FI" dirty="0" err="1" smtClean="0"/>
              <a:t>by</a:t>
            </a:r>
            <a:r>
              <a:rPr lang="fi-FI" dirty="0" smtClean="0"/>
              <a:t> Soile Kallinen</a:t>
            </a:r>
            <a:endParaRPr lang="fi-FI" dirty="0"/>
          </a:p>
        </p:txBody>
      </p:sp>
    </p:spTree>
    <p:extLst>
      <p:ext uri="{BB962C8B-B14F-4D97-AF65-F5344CB8AC3E}">
        <p14:creationId xmlns:p14="http://schemas.microsoft.com/office/powerpoint/2010/main" val="3885067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705"/>
            <a:ext cx="10515600" cy="1325563"/>
          </a:xfrm>
        </p:spPr>
        <p:txBody>
          <a:bodyPr>
            <a:normAutofit/>
          </a:bodyPr>
          <a:lstStyle/>
          <a:p>
            <a:r>
              <a:rPr lang="fi-FI" sz="3600" dirty="0" err="1" smtClean="0"/>
              <a:t>Example</a:t>
            </a:r>
            <a:r>
              <a:rPr lang="fi-FI" sz="3600" dirty="0" smtClean="0"/>
              <a:t> of </a:t>
            </a:r>
            <a:r>
              <a:rPr lang="fi-FI" sz="3600" dirty="0" err="1" smtClean="0"/>
              <a:t>collection</a:t>
            </a:r>
            <a:r>
              <a:rPr lang="fi-FI" sz="3600" dirty="0" smtClean="0"/>
              <a:t> </a:t>
            </a:r>
            <a:r>
              <a:rPr lang="fi-FI" sz="3600" dirty="0" err="1" smtClean="0"/>
              <a:t>point</a:t>
            </a:r>
            <a:endParaRPr lang="fi-FI"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77264" y="169889"/>
            <a:ext cx="3115310" cy="5530648"/>
          </a:xfrm>
        </p:spPr>
      </p:pic>
      <p:sp>
        <p:nvSpPr>
          <p:cNvPr id="6" name="TextBox 5"/>
          <p:cNvSpPr txBox="1"/>
          <p:nvPr/>
        </p:nvSpPr>
        <p:spPr>
          <a:xfrm>
            <a:off x="7872296" y="5700537"/>
            <a:ext cx="3288401" cy="1107996"/>
          </a:xfrm>
          <a:prstGeom prst="rect">
            <a:avLst/>
          </a:prstGeom>
          <a:noFill/>
        </p:spPr>
        <p:txBody>
          <a:bodyPr wrap="none" rtlCol="0">
            <a:spAutoFit/>
          </a:bodyPr>
          <a:lstStyle/>
          <a:p>
            <a:r>
              <a:rPr lang="fi-FI" sz="2400" dirty="0" smtClean="0"/>
              <a:t>Photo: </a:t>
            </a:r>
            <a:r>
              <a:rPr lang="fi-FI" sz="2400" dirty="0" err="1" smtClean="0"/>
              <a:t>Collection</a:t>
            </a:r>
            <a:r>
              <a:rPr lang="fi-FI" sz="2400" dirty="0" smtClean="0"/>
              <a:t> </a:t>
            </a:r>
            <a:r>
              <a:rPr lang="fi-FI" sz="2400" dirty="0" err="1" smtClean="0"/>
              <a:t>point</a:t>
            </a:r>
            <a:r>
              <a:rPr lang="fi-FI" sz="2400" dirty="0" smtClean="0"/>
              <a:t> </a:t>
            </a:r>
          </a:p>
          <a:p>
            <a:r>
              <a:rPr lang="fi-FI" sz="2400" dirty="0" smtClean="0"/>
              <a:t>at Prisma Supermarket.</a:t>
            </a:r>
          </a:p>
          <a:p>
            <a:r>
              <a:rPr lang="fi-FI" dirty="0" smtClean="0"/>
              <a:t>Photo </a:t>
            </a:r>
            <a:r>
              <a:rPr lang="fi-FI" dirty="0" err="1" smtClean="0"/>
              <a:t>illutration</a:t>
            </a:r>
            <a:r>
              <a:rPr lang="fi-FI" dirty="0" smtClean="0"/>
              <a:t> </a:t>
            </a:r>
            <a:r>
              <a:rPr lang="fi-FI" dirty="0" err="1" smtClean="0"/>
              <a:t>by</a:t>
            </a:r>
            <a:r>
              <a:rPr lang="fi-FI" dirty="0" smtClean="0"/>
              <a:t> Soile Kallinen</a:t>
            </a:r>
            <a:endParaRPr lang="fi-FI" dirty="0"/>
          </a:p>
        </p:txBody>
      </p:sp>
      <p:sp>
        <p:nvSpPr>
          <p:cNvPr id="7" name="TextBox 6"/>
          <p:cNvSpPr txBox="1"/>
          <p:nvPr/>
        </p:nvSpPr>
        <p:spPr>
          <a:xfrm>
            <a:off x="1019671" y="1651885"/>
            <a:ext cx="6676123" cy="3170099"/>
          </a:xfrm>
          <a:prstGeom prst="rect">
            <a:avLst/>
          </a:prstGeom>
          <a:noFill/>
        </p:spPr>
        <p:txBody>
          <a:bodyPr wrap="none" rtlCol="0">
            <a:spAutoFit/>
          </a:bodyPr>
          <a:lstStyle/>
          <a:p>
            <a:r>
              <a:rPr lang="fi-FI" sz="2800" dirty="0" err="1" smtClean="0"/>
              <a:t>Various</a:t>
            </a:r>
            <a:r>
              <a:rPr lang="fi-FI" sz="2800" dirty="0" smtClean="0"/>
              <a:t> </a:t>
            </a:r>
            <a:r>
              <a:rPr lang="fi-FI" sz="2800" dirty="0" err="1" smtClean="0"/>
              <a:t>small</a:t>
            </a:r>
            <a:r>
              <a:rPr lang="fi-FI" sz="2800" dirty="0" smtClean="0"/>
              <a:t> </a:t>
            </a:r>
            <a:r>
              <a:rPr lang="fi-FI" sz="2800" dirty="0" err="1" smtClean="0"/>
              <a:t>electronics</a:t>
            </a:r>
            <a:r>
              <a:rPr lang="fi-FI" sz="2800" dirty="0" smtClean="0"/>
              <a:t> and </a:t>
            </a:r>
            <a:r>
              <a:rPr lang="fi-FI" sz="2800" dirty="0" err="1" smtClean="0"/>
              <a:t>energy</a:t>
            </a:r>
            <a:r>
              <a:rPr lang="fi-FI" sz="2800" dirty="0" smtClean="0"/>
              <a:t> </a:t>
            </a:r>
            <a:r>
              <a:rPr lang="fi-FI" sz="2800" dirty="0" err="1" smtClean="0"/>
              <a:t>sources</a:t>
            </a:r>
            <a:endParaRPr lang="fi-FI" sz="2800" dirty="0" smtClean="0"/>
          </a:p>
          <a:p>
            <a:r>
              <a:rPr lang="fi-FI" sz="2800" dirty="0" err="1"/>
              <a:t>c</a:t>
            </a:r>
            <a:r>
              <a:rPr lang="fi-FI" sz="2800" dirty="0" err="1" smtClean="0"/>
              <a:t>an</a:t>
            </a:r>
            <a:r>
              <a:rPr lang="fi-FI" sz="2800" dirty="0" smtClean="0"/>
              <a:t> </a:t>
            </a:r>
            <a:r>
              <a:rPr lang="fi-FI" sz="2800" dirty="0" err="1" smtClean="0"/>
              <a:t>be</a:t>
            </a:r>
            <a:r>
              <a:rPr lang="fi-FI" sz="2800" dirty="0" smtClean="0"/>
              <a:t> </a:t>
            </a:r>
            <a:r>
              <a:rPr lang="fi-FI" sz="2800" dirty="0" err="1" smtClean="0"/>
              <a:t>collected</a:t>
            </a:r>
            <a:r>
              <a:rPr lang="fi-FI" sz="2800" dirty="0" smtClean="0"/>
              <a:t> and </a:t>
            </a:r>
            <a:r>
              <a:rPr lang="fi-FI" sz="2800" dirty="0" err="1" smtClean="0"/>
              <a:t>separated</a:t>
            </a:r>
            <a:r>
              <a:rPr lang="fi-FI" sz="2800" dirty="0" smtClean="0"/>
              <a:t> </a:t>
            </a:r>
            <a:r>
              <a:rPr lang="fi-FI" sz="2800" dirty="0" err="1" smtClean="0"/>
              <a:t>efficiently</a:t>
            </a:r>
            <a:r>
              <a:rPr lang="fi-FI" sz="2800" dirty="0" smtClean="0"/>
              <a:t> :</a:t>
            </a:r>
          </a:p>
          <a:p>
            <a:endParaRPr lang="fi-FI" sz="2400" dirty="0"/>
          </a:p>
          <a:p>
            <a:pPr marL="285750" indent="-285750">
              <a:buFontTx/>
              <a:buChar char="-"/>
            </a:pPr>
            <a:r>
              <a:rPr lang="fi-FI" sz="2400" dirty="0" smtClean="0"/>
              <a:t>Mobile </a:t>
            </a:r>
            <a:r>
              <a:rPr lang="fi-FI" sz="2400" dirty="0" err="1" smtClean="0"/>
              <a:t>phones</a:t>
            </a:r>
            <a:endParaRPr lang="fi-FI" sz="2400" dirty="0" smtClean="0"/>
          </a:p>
          <a:p>
            <a:pPr marL="285750" indent="-285750">
              <a:buFontTx/>
              <a:buChar char="-"/>
            </a:pPr>
            <a:r>
              <a:rPr lang="fi-FI" sz="2400" dirty="0" smtClean="0"/>
              <a:t>Small </a:t>
            </a:r>
            <a:r>
              <a:rPr lang="fi-FI" sz="2400" dirty="0" err="1" smtClean="0"/>
              <a:t>electrical</a:t>
            </a:r>
            <a:r>
              <a:rPr lang="fi-FI" sz="2400" dirty="0" smtClean="0"/>
              <a:t> </a:t>
            </a:r>
            <a:r>
              <a:rPr lang="fi-FI" sz="2400" dirty="0" err="1" smtClean="0"/>
              <a:t>devices</a:t>
            </a:r>
            <a:endParaRPr lang="fi-FI" sz="2400" dirty="0" smtClean="0"/>
          </a:p>
          <a:p>
            <a:pPr marL="285750" indent="-285750">
              <a:buFontTx/>
              <a:buChar char="-"/>
            </a:pPr>
            <a:r>
              <a:rPr lang="fi-FI" sz="2400" dirty="0" err="1" smtClean="0"/>
              <a:t>Various</a:t>
            </a:r>
            <a:r>
              <a:rPr lang="fi-FI" sz="2400" dirty="0" smtClean="0"/>
              <a:t> </a:t>
            </a:r>
            <a:r>
              <a:rPr lang="fi-FI" sz="2400" dirty="0" err="1" smtClean="0"/>
              <a:t>energy</a:t>
            </a:r>
            <a:r>
              <a:rPr lang="fi-FI" sz="2400" dirty="0" smtClean="0"/>
              <a:t> </a:t>
            </a:r>
            <a:r>
              <a:rPr lang="fi-FI" sz="2400" dirty="0" err="1" smtClean="0"/>
              <a:t>saving</a:t>
            </a:r>
            <a:r>
              <a:rPr lang="fi-FI" sz="2400" dirty="0" smtClean="0"/>
              <a:t> </a:t>
            </a:r>
            <a:r>
              <a:rPr lang="fi-FI" sz="2400" dirty="0" err="1" smtClean="0"/>
              <a:t>bulbs</a:t>
            </a:r>
            <a:r>
              <a:rPr lang="fi-FI" sz="2400" dirty="0" smtClean="0"/>
              <a:t>, </a:t>
            </a:r>
            <a:r>
              <a:rPr lang="fi-FI" sz="2400" dirty="0" err="1" smtClean="0"/>
              <a:t>LEDbulbs</a:t>
            </a:r>
            <a:r>
              <a:rPr lang="fi-FI" sz="2400" dirty="0" smtClean="0"/>
              <a:t> </a:t>
            </a:r>
          </a:p>
          <a:p>
            <a:pPr marL="285750" indent="-285750">
              <a:buFontTx/>
              <a:buChar char="-"/>
            </a:pPr>
            <a:r>
              <a:rPr lang="fi-FI" sz="2400" dirty="0" err="1" smtClean="0"/>
              <a:t>Batteries</a:t>
            </a:r>
            <a:r>
              <a:rPr lang="fi-FI" sz="2400" dirty="0" smtClean="0"/>
              <a:t> and </a:t>
            </a:r>
            <a:r>
              <a:rPr lang="fi-FI" sz="2400" dirty="0" err="1" smtClean="0"/>
              <a:t>small</a:t>
            </a:r>
            <a:r>
              <a:rPr lang="fi-FI" sz="2400" dirty="0" smtClean="0"/>
              <a:t> </a:t>
            </a:r>
            <a:r>
              <a:rPr lang="fi-FI" sz="2400" dirty="0" err="1" smtClean="0"/>
              <a:t>chargers</a:t>
            </a:r>
            <a:endParaRPr lang="fi-FI" sz="2400" dirty="0" smtClean="0"/>
          </a:p>
          <a:p>
            <a:pPr marL="285750" indent="-285750">
              <a:buFontTx/>
              <a:buChar char="-"/>
            </a:pPr>
            <a:r>
              <a:rPr lang="fi-FI" sz="2400" dirty="0" err="1" smtClean="0"/>
              <a:t>Ink</a:t>
            </a:r>
            <a:r>
              <a:rPr lang="fi-FI" sz="2400" dirty="0" smtClean="0"/>
              <a:t> </a:t>
            </a:r>
            <a:r>
              <a:rPr lang="fi-FI" sz="2400" dirty="0" err="1" smtClean="0"/>
              <a:t>cartridges</a:t>
            </a:r>
            <a:endParaRPr lang="fi-FI" sz="2400" dirty="0"/>
          </a:p>
        </p:txBody>
      </p:sp>
    </p:spTree>
    <p:extLst>
      <p:ext uri="{BB962C8B-B14F-4D97-AF65-F5344CB8AC3E}">
        <p14:creationId xmlns:p14="http://schemas.microsoft.com/office/powerpoint/2010/main" val="1235685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576" y="209597"/>
            <a:ext cx="10515600" cy="1325563"/>
          </a:xfrm>
        </p:spPr>
        <p:txBody>
          <a:bodyPr>
            <a:normAutofit/>
          </a:bodyPr>
          <a:lstStyle/>
          <a:p>
            <a:r>
              <a:rPr lang="fi-FI" sz="3600" dirty="0" err="1" smtClean="0"/>
              <a:t>Example</a:t>
            </a:r>
            <a:r>
              <a:rPr lang="fi-FI" sz="3600" dirty="0" smtClean="0"/>
              <a:t> of </a:t>
            </a:r>
            <a:r>
              <a:rPr lang="fi-FI" sz="3600" dirty="0" err="1" smtClean="0"/>
              <a:t>collecting</a:t>
            </a:r>
            <a:r>
              <a:rPr lang="fi-FI" sz="3600" dirty="0" smtClean="0"/>
              <a:t> and </a:t>
            </a:r>
            <a:br>
              <a:rPr lang="fi-FI" sz="3600" dirty="0" smtClean="0"/>
            </a:br>
            <a:r>
              <a:rPr lang="fi-FI" sz="3600" dirty="0" err="1" smtClean="0"/>
              <a:t>selling</a:t>
            </a:r>
            <a:r>
              <a:rPr lang="fi-FI" sz="3600" dirty="0" smtClean="0"/>
              <a:t> </a:t>
            </a:r>
            <a:r>
              <a:rPr lang="fi-FI" sz="3600" dirty="0" err="1" smtClean="0"/>
              <a:t>clothing</a:t>
            </a:r>
            <a:r>
              <a:rPr lang="fi-FI" sz="3600" dirty="0" smtClean="0"/>
              <a:t> </a:t>
            </a:r>
            <a:r>
              <a:rPr lang="fi-FI" sz="3600" dirty="0" err="1" smtClean="0"/>
              <a:t>brands</a:t>
            </a:r>
            <a:endParaRPr lang="fi-FI" sz="3600" dirty="0"/>
          </a:p>
        </p:txBody>
      </p:sp>
      <p:pic>
        <p:nvPicPr>
          <p:cNvPr id="5" name="Content Placeholder 4"/>
          <p:cNvPicPr>
            <a:picLocks noGrp="1" noChangeAspect="1"/>
          </p:cNvPicPr>
          <p:nvPr>
            <p:ph idx="1"/>
          </p:nvPr>
        </p:nvPicPr>
        <p:blipFill>
          <a:blip r:embed="rId2"/>
          <a:stretch>
            <a:fillRect/>
          </a:stretch>
        </p:blipFill>
        <p:spPr>
          <a:xfrm>
            <a:off x="7746884" y="199663"/>
            <a:ext cx="4194510" cy="5591024"/>
          </a:xfrm>
          <a:prstGeom prst="rect">
            <a:avLst/>
          </a:prstGeom>
        </p:spPr>
      </p:pic>
      <p:sp>
        <p:nvSpPr>
          <p:cNvPr id="4" name="Footer Placeholder 3"/>
          <p:cNvSpPr>
            <a:spLocks noGrp="1"/>
          </p:cNvSpPr>
          <p:nvPr>
            <p:ph type="ftr" sz="quarter" idx="11"/>
          </p:nvPr>
        </p:nvSpPr>
        <p:spPr>
          <a:xfrm>
            <a:off x="7449878" y="5974956"/>
            <a:ext cx="3984171" cy="365125"/>
          </a:xfrm>
        </p:spPr>
        <p:txBody>
          <a:bodyPr/>
          <a:lstStyle/>
          <a:p>
            <a:r>
              <a:rPr lang="fi-FI" sz="1800" dirty="0" smtClean="0">
                <a:solidFill>
                  <a:schemeClr val="tx1"/>
                </a:solidFill>
              </a:rPr>
              <a:t>Photo: </a:t>
            </a:r>
            <a:r>
              <a:rPr lang="fi-FI" sz="1800" dirty="0" err="1" smtClean="0">
                <a:solidFill>
                  <a:schemeClr val="tx1"/>
                </a:solidFill>
              </a:rPr>
              <a:t>Emmy´s</a:t>
            </a:r>
            <a:r>
              <a:rPr lang="fi-FI" sz="1800" dirty="0" smtClean="0">
                <a:solidFill>
                  <a:schemeClr val="tx1"/>
                </a:solidFill>
              </a:rPr>
              <a:t> </a:t>
            </a:r>
            <a:r>
              <a:rPr lang="fi-FI" sz="1800" dirty="0" err="1" smtClean="0">
                <a:solidFill>
                  <a:schemeClr val="tx1"/>
                </a:solidFill>
              </a:rPr>
              <a:t>collection</a:t>
            </a:r>
            <a:r>
              <a:rPr lang="fi-FI" sz="1800" dirty="0" smtClean="0">
                <a:solidFill>
                  <a:schemeClr val="tx1"/>
                </a:solidFill>
              </a:rPr>
              <a:t> </a:t>
            </a:r>
            <a:r>
              <a:rPr lang="fi-FI" sz="1800" dirty="0" err="1" smtClean="0">
                <a:solidFill>
                  <a:schemeClr val="tx1"/>
                </a:solidFill>
              </a:rPr>
              <a:t>container</a:t>
            </a:r>
            <a:r>
              <a:rPr lang="fi-FI" sz="1800" dirty="0" smtClean="0">
                <a:solidFill>
                  <a:schemeClr val="tx1"/>
                </a:solidFill>
              </a:rPr>
              <a:t> </a:t>
            </a:r>
          </a:p>
          <a:p>
            <a:r>
              <a:rPr lang="fi-FI" sz="1800" dirty="0" smtClean="0">
                <a:solidFill>
                  <a:schemeClr val="tx1"/>
                </a:solidFill>
              </a:rPr>
              <a:t>made of </a:t>
            </a:r>
            <a:r>
              <a:rPr lang="fi-FI" sz="1800" dirty="0" err="1" smtClean="0">
                <a:solidFill>
                  <a:schemeClr val="tx1"/>
                </a:solidFill>
              </a:rPr>
              <a:t>cardboard</a:t>
            </a:r>
            <a:r>
              <a:rPr lang="fi-FI" sz="1800" dirty="0" smtClean="0">
                <a:solidFill>
                  <a:schemeClr val="tx1"/>
                </a:solidFill>
              </a:rPr>
              <a:t>. Soile Kallinen</a:t>
            </a:r>
            <a:endParaRPr lang="fi-FI" sz="1800" dirty="0">
              <a:solidFill>
                <a:schemeClr val="tx1"/>
              </a:solidFill>
            </a:endParaRPr>
          </a:p>
        </p:txBody>
      </p:sp>
      <p:sp>
        <p:nvSpPr>
          <p:cNvPr id="6" name="TextBox 5"/>
          <p:cNvSpPr txBox="1"/>
          <p:nvPr/>
        </p:nvSpPr>
        <p:spPr>
          <a:xfrm>
            <a:off x="968829" y="1903431"/>
            <a:ext cx="6542009" cy="3693319"/>
          </a:xfrm>
          <a:prstGeom prst="rect">
            <a:avLst/>
          </a:prstGeom>
          <a:noFill/>
        </p:spPr>
        <p:txBody>
          <a:bodyPr wrap="square" rtlCol="0">
            <a:spAutoFit/>
          </a:bodyPr>
          <a:lstStyle/>
          <a:p>
            <a:pPr marL="285750" indent="-285750">
              <a:buFont typeface="Arial" panose="020B0604020202020204" pitchFamily="34" charset="0"/>
              <a:buChar char="•"/>
            </a:pPr>
            <a:r>
              <a:rPr lang="fi-FI" dirty="0" err="1" smtClean="0"/>
              <a:t>Emmy´s</a:t>
            </a:r>
            <a:r>
              <a:rPr lang="fi-FI" dirty="0" smtClean="0"/>
              <a:t> business idea is to </a:t>
            </a:r>
            <a:r>
              <a:rPr lang="fi-FI" dirty="0" err="1" smtClean="0"/>
              <a:t>sell</a:t>
            </a:r>
            <a:r>
              <a:rPr lang="fi-FI" dirty="0" smtClean="0"/>
              <a:t> </a:t>
            </a:r>
            <a:r>
              <a:rPr lang="fi-FI" dirty="0" err="1" smtClean="0"/>
              <a:t>high</a:t>
            </a:r>
            <a:r>
              <a:rPr lang="fi-FI" dirty="0" smtClean="0"/>
              <a:t> </a:t>
            </a:r>
            <a:r>
              <a:rPr lang="fi-FI" dirty="0" err="1" smtClean="0"/>
              <a:t>quality</a:t>
            </a:r>
            <a:r>
              <a:rPr lang="fi-FI" dirty="0" smtClean="0"/>
              <a:t> </a:t>
            </a:r>
            <a:r>
              <a:rPr lang="fi-FI" dirty="0" err="1" smtClean="0"/>
              <a:t>used</a:t>
            </a:r>
            <a:r>
              <a:rPr lang="fi-FI" dirty="0" smtClean="0"/>
              <a:t> </a:t>
            </a:r>
            <a:r>
              <a:rPr lang="fi-FI" dirty="0" err="1" smtClean="0"/>
              <a:t>clothing</a:t>
            </a:r>
            <a:r>
              <a:rPr lang="fi-FI" dirty="0" smtClean="0"/>
              <a:t> </a:t>
            </a:r>
            <a:r>
              <a:rPr lang="fi-FI" dirty="0" err="1" smtClean="0"/>
              <a:t>brands</a:t>
            </a:r>
            <a:r>
              <a:rPr lang="fi-FI" dirty="0" smtClean="0"/>
              <a:t>. </a:t>
            </a:r>
          </a:p>
          <a:p>
            <a:pPr marL="285750" indent="-285750">
              <a:buFont typeface="Arial" panose="020B0604020202020204" pitchFamily="34" charset="0"/>
              <a:buChar char="•"/>
            </a:pPr>
            <a:endParaRPr lang="fi-FI" dirty="0" smtClean="0"/>
          </a:p>
          <a:p>
            <a:pPr marL="285750" indent="-285750">
              <a:buFont typeface="Arial" panose="020B0604020202020204" pitchFamily="34" charset="0"/>
              <a:buChar char="•"/>
            </a:pPr>
            <a:r>
              <a:rPr lang="fi-FI" dirty="0" err="1" smtClean="0"/>
              <a:t>The</a:t>
            </a:r>
            <a:r>
              <a:rPr lang="fi-FI" dirty="0" smtClean="0"/>
              <a:t> </a:t>
            </a:r>
            <a:r>
              <a:rPr lang="fi-FI" dirty="0" err="1" smtClean="0"/>
              <a:t>collection</a:t>
            </a:r>
            <a:r>
              <a:rPr lang="fi-FI" dirty="0" smtClean="0"/>
              <a:t> </a:t>
            </a:r>
            <a:r>
              <a:rPr lang="fi-FI" dirty="0" err="1" smtClean="0"/>
              <a:t>container</a:t>
            </a:r>
            <a:r>
              <a:rPr lang="fi-FI" dirty="0" smtClean="0"/>
              <a:t> is made of </a:t>
            </a:r>
            <a:r>
              <a:rPr lang="fi-FI" dirty="0" err="1" smtClean="0"/>
              <a:t>cardboard</a:t>
            </a:r>
            <a:endParaRPr lang="fi-FI" dirty="0" smtClean="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err="1" smtClean="0"/>
              <a:t>Consumers</a:t>
            </a:r>
            <a:r>
              <a:rPr lang="fi-FI" dirty="0" smtClean="0"/>
              <a:t> </a:t>
            </a:r>
            <a:r>
              <a:rPr lang="fi-FI" dirty="0" err="1" smtClean="0"/>
              <a:t>are</a:t>
            </a:r>
            <a:r>
              <a:rPr lang="fi-FI" dirty="0" smtClean="0"/>
              <a:t> </a:t>
            </a:r>
            <a:r>
              <a:rPr lang="fi-FI" dirty="0" err="1" smtClean="0"/>
              <a:t>encouraged</a:t>
            </a:r>
            <a:r>
              <a:rPr lang="fi-FI" dirty="0" smtClean="0"/>
              <a:t> </a:t>
            </a:r>
            <a:r>
              <a:rPr lang="fi-FI" dirty="0" err="1" smtClean="0"/>
              <a:t>with</a:t>
            </a:r>
            <a:r>
              <a:rPr lang="fi-FI" dirty="0" smtClean="0"/>
              <a:t> </a:t>
            </a:r>
            <a:r>
              <a:rPr lang="fi-FI" dirty="0" err="1" smtClean="0"/>
              <a:t>easy</a:t>
            </a:r>
            <a:r>
              <a:rPr lang="fi-FI" dirty="0" smtClean="0"/>
              <a:t> </a:t>
            </a:r>
            <a:r>
              <a:rPr lang="fi-FI" dirty="0" err="1" smtClean="0"/>
              <a:t>collection</a:t>
            </a:r>
            <a:r>
              <a:rPr lang="fi-FI" dirty="0"/>
              <a:t> </a:t>
            </a:r>
            <a:r>
              <a:rPr lang="fi-FI" dirty="0" err="1" smtClean="0"/>
              <a:t>procedure</a:t>
            </a:r>
            <a:r>
              <a:rPr lang="fi-FI" dirty="0" smtClean="0"/>
              <a:t> and </a:t>
            </a:r>
            <a:r>
              <a:rPr lang="fi-FI" dirty="0" err="1" smtClean="0"/>
              <a:t>economical</a:t>
            </a:r>
            <a:r>
              <a:rPr lang="fi-FI" dirty="0" smtClean="0"/>
              <a:t> </a:t>
            </a:r>
            <a:r>
              <a:rPr lang="fi-FI" dirty="0" err="1" smtClean="0"/>
              <a:t>point</a:t>
            </a:r>
            <a:r>
              <a:rPr lang="fi-FI" dirty="0" smtClean="0"/>
              <a:t> of </a:t>
            </a:r>
            <a:r>
              <a:rPr lang="fi-FI" dirty="0" err="1" smtClean="0"/>
              <a:t>view</a:t>
            </a:r>
            <a:r>
              <a:rPr lang="fi-FI" dirty="0" smtClean="0"/>
              <a:t> :</a:t>
            </a:r>
          </a:p>
          <a:p>
            <a:pPr marL="285750" indent="-285750">
              <a:buFont typeface="Arial" panose="020B0604020202020204" pitchFamily="34" charset="0"/>
              <a:buChar char="•"/>
            </a:pPr>
            <a:endParaRPr lang="fi-FI" dirty="0" smtClean="0"/>
          </a:p>
          <a:p>
            <a:pPr marL="285750" indent="-285750">
              <a:buFont typeface="Arial" panose="020B0604020202020204" pitchFamily="34" charset="0"/>
              <a:buChar char="•"/>
            </a:pPr>
            <a:r>
              <a:rPr lang="fi-FI" dirty="0" smtClean="0"/>
              <a:t>” </a:t>
            </a:r>
            <a:r>
              <a:rPr lang="fi-FI" dirty="0" err="1" smtClean="0"/>
              <a:t>We</a:t>
            </a:r>
            <a:r>
              <a:rPr lang="fi-FI" dirty="0" smtClean="0"/>
              <a:t> </a:t>
            </a:r>
            <a:r>
              <a:rPr lang="fi-FI" dirty="0" err="1" smtClean="0"/>
              <a:t>sell</a:t>
            </a:r>
            <a:r>
              <a:rPr lang="fi-FI" dirty="0" smtClean="0"/>
              <a:t> </a:t>
            </a:r>
            <a:r>
              <a:rPr lang="fi-FI" dirty="0" err="1" smtClean="0"/>
              <a:t>your</a:t>
            </a:r>
            <a:r>
              <a:rPr lang="fi-FI" dirty="0" smtClean="0"/>
              <a:t> </a:t>
            </a:r>
            <a:r>
              <a:rPr lang="fi-FI" dirty="0" err="1" smtClean="0"/>
              <a:t>clothes</a:t>
            </a:r>
            <a:r>
              <a:rPr lang="fi-FI" dirty="0" smtClean="0"/>
              <a:t>”</a:t>
            </a:r>
          </a:p>
          <a:p>
            <a:r>
              <a:rPr lang="fi-FI" dirty="0"/>
              <a:t>	</a:t>
            </a:r>
            <a:r>
              <a:rPr lang="fi-FI" dirty="0" smtClean="0"/>
              <a:t>1. Pack </a:t>
            </a:r>
            <a:r>
              <a:rPr lang="fi-FI" dirty="0" err="1" smtClean="0"/>
              <a:t>your</a:t>
            </a:r>
            <a:r>
              <a:rPr lang="fi-FI" dirty="0" smtClean="0"/>
              <a:t> </a:t>
            </a:r>
            <a:r>
              <a:rPr lang="fi-FI" dirty="0" err="1" smtClean="0"/>
              <a:t>clothes</a:t>
            </a:r>
            <a:r>
              <a:rPr lang="fi-FI" dirty="0" smtClean="0"/>
              <a:t> and </a:t>
            </a:r>
            <a:r>
              <a:rPr lang="fi-FI" dirty="0" err="1" smtClean="0"/>
              <a:t>add</a:t>
            </a:r>
            <a:r>
              <a:rPr lang="fi-FI" dirty="0" smtClean="0"/>
              <a:t> </a:t>
            </a:r>
            <a:r>
              <a:rPr lang="fi-FI" dirty="0" err="1" smtClean="0"/>
              <a:t>the</a:t>
            </a:r>
            <a:r>
              <a:rPr lang="fi-FI" dirty="0" smtClean="0"/>
              <a:t> </a:t>
            </a:r>
            <a:r>
              <a:rPr lang="fi-FI" dirty="0" err="1" smtClean="0"/>
              <a:t>filled</a:t>
            </a:r>
            <a:r>
              <a:rPr lang="fi-FI" dirty="0" smtClean="0"/>
              <a:t> </a:t>
            </a:r>
            <a:r>
              <a:rPr lang="fi-FI" dirty="0" err="1" smtClean="0"/>
              <a:t>form</a:t>
            </a:r>
            <a:endParaRPr lang="fi-FI" dirty="0"/>
          </a:p>
          <a:p>
            <a:r>
              <a:rPr lang="fi-FI" dirty="0" smtClean="0"/>
              <a:t>	2. Emmy </a:t>
            </a:r>
            <a:r>
              <a:rPr lang="fi-FI" dirty="0" err="1" smtClean="0"/>
              <a:t>takes</a:t>
            </a:r>
            <a:r>
              <a:rPr lang="fi-FI" dirty="0" smtClean="0"/>
              <a:t> </a:t>
            </a:r>
            <a:r>
              <a:rPr lang="fi-FI" dirty="0" err="1" smtClean="0"/>
              <a:t>photos</a:t>
            </a:r>
            <a:r>
              <a:rPr lang="fi-FI" dirty="0" smtClean="0"/>
              <a:t> of </a:t>
            </a:r>
            <a:r>
              <a:rPr lang="fi-FI" dirty="0" err="1" smtClean="0"/>
              <a:t>clothes</a:t>
            </a:r>
            <a:endParaRPr lang="fi-FI" dirty="0" smtClean="0"/>
          </a:p>
          <a:p>
            <a:r>
              <a:rPr lang="fi-FI" dirty="0" smtClean="0"/>
              <a:t>	3. </a:t>
            </a:r>
            <a:r>
              <a:rPr lang="fi-FI" dirty="0" err="1"/>
              <a:t>U</a:t>
            </a:r>
            <a:r>
              <a:rPr lang="fi-FI" dirty="0" err="1" smtClean="0"/>
              <a:t>p</a:t>
            </a:r>
            <a:r>
              <a:rPr lang="fi-FI" dirty="0" smtClean="0"/>
              <a:t> to 60 % of </a:t>
            </a:r>
            <a:r>
              <a:rPr lang="fi-FI" dirty="0" err="1" smtClean="0"/>
              <a:t>the</a:t>
            </a:r>
            <a:r>
              <a:rPr lang="fi-FI" dirty="0" smtClean="0"/>
              <a:t> </a:t>
            </a:r>
            <a:r>
              <a:rPr lang="fi-FI" dirty="0" err="1" smtClean="0"/>
              <a:t>sales</a:t>
            </a:r>
            <a:r>
              <a:rPr lang="fi-FI" dirty="0" smtClean="0"/>
              <a:t> </a:t>
            </a:r>
            <a:r>
              <a:rPr lang="fi-FI" dirty="0" err="1" smtClean="0"/>
              <a:t>price</a:t>
            </a:r>
            <a:r>
              <a:rPr lang="fi-FI" dirty="0" smtClean="0"/>
              <a:t> is </a:t>
            </a:r>
            <a:r>
              <a:rPr lang="fi-FI" dirty="0" err="1" smtClean="0"/>
              <a:t>returned</a:t>
            </a:r>
            <a:r>
              <a:rPr lang="fi-FI" dirty="0" smtClean="0"/>
              <a:t> to  	  	    </a:t>
            </a:r>
            <a:r>
              <a:rPr lang="fi-FI" dirty="0" err="1" smtClean="0"/>
              <a:t>customer´s</a:t>
            </a:r>
            <a:r>
              <a:rPr lang="fi-FI" dirty="0" smtClean="0"/>
              <a:t> </a:t>
            </a:r>
            <a:r>
              <a:rPr lang="fi-FI" dirty="0" err="1" smtClean="0"/>
              <a:t>account</a:t>
            </a:r>
            <a:r>
              <a:rPr lang="fi-FI" dirty="0" smtClean="0"/>
              <a:t> </a:t>
            </a: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1713445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9335"/>
          </a:xfrm>
        </p:spPr>
        <p:txBody>
          <a:bodyPr>
            <a:normAutofit/>
          </a:bodyPr>
          <a:lstStyle/>
          <a:p>
            <a:r>
              <a:rPr lang="fi-FI" sz="3600" dirty="0" err="1" smtClean="0"/>
              <a:t>Recycling</a:t>
            </a:r>
            <a:r>
              <a:rPr lang="fi-FI" sz="3600" dirty="0" smtClean="0"/>
              <a:t> </a:t>
            </a:r>
            <a:r>
              <a:rPr lang="fi-FI" sz="3600" dirty="0" err="1" smtClean="0"/>
              <a:t>process</a:t>
            </a:r>
            <a:endParaRPr lang="fi-FI" sz="3600" dirty="0"/>
          </a:p>
        </p:txBody>
      </p:sp>
      <p:sp>
        <p:nvSpPr>
          <p:cNvPr id="3" name="Content Placeholder 2"/>
          <p:cNvSpPr>
            <a:spLocks noGrp="1"/>
          </p:cNvSpPr>
          <p:nvPr>
            <p:ph idx="1"/>
          </p:nvPr>
        </p:nvSpPr>
        <p:spPr>
          <a:xfrm>
            <a:off x="1287780" y="1725476"/>
            <a:ext cx="10515600" cy="4161289"/>
          </a:xfrm>
        </p:spPr>
        <p:txBody>
          <a:bodyPr>
            <a:normAutofit/>
          </a:bodyPr>
          <a:lstStyle/>
          <a:p>
            <a:r>
              <a:rPr lang="fi-FI" dirty="0" err="1" smtClean="0"/>
              <a:t>Recycling</a:t>
            </a:r>
            <a:r>
              <a:rPr lang="fi-FI" dirty="0" smtClean="0"/>
              <a:t> </a:t>
            </a:r>
            <a:r>
              <a:rPr lang="fi-FI" dirty="0" err="1" smtClean="0"/>
              <a:t>process</a:t>
            </a:r>
            <a:r>
              <a:rPr lang="fi-FI" dirty="0" smtClean="0"/>
              <a:t> </a:t>
            </a:r>
            <a:r>
              <a:rPr lang="fi-FI" dirty="0" err="1" smtClean="0"/>
              <a:t>involves</a:t>
            </a:r>
            <a:r>
              <a:rPr lang="fi-FI" dirty="0" smtClean="0"/>
              <a:t> </a:t>
            </a:r>
            <a:r>
              <a:rPr lang="fi-FI" dirty="0" err="1" smtClean="0"/>
              <a:t>the</a:t>
            </a:r>
            <a:r>
              <a:rPr lang="fi-FI" dirty="0" smtClean="0"/>
              <a:t> </a:t>
            </a:r>
            <a:r>
              <a:rPr lang="fi-FI" dirty="0" err="1" smtClean="0"/>
              <a:t>dismantling</a:t>
            </a:r>
            <a:r>
              <a:rPr lang="fi-FI" dirty="0" smtClean="0"/>
              <a:t> and </a:t>
            </a:r>
            <a:r>
              <a:rPr lang="fi-FI" dirty="0" err="1" smtClean="0"/>
              <a:t>disintegration</a:t>
            </a:r>
            <a:r>
              <a:rPr lang="fi-FI" dirty="0" smtClean="0"/>
              <a:t> of a </a:t>
            </a:r>
            <a:r>
              <a:rPr lang="fi-FI" dirty="0" err="1" smtClean="0"/>
              <a:t>product</a:t>
            </a:r>
            <a:r>
              <a:rPr lang="fi-FI" dirty="0" smtClean="0"/>
              <a:t> and </a:t>
            </a:r>
            <a:r>
              <a:rPr lang="fi-FI" dirty="0" err="1" smtClean="0"/>
              <a:t>its</a:t>
            </a:r>
            <a:r>
              <a:rPr lang="fi-FI" dirty="0" smtClean="0"/>
              <a:t> </a:t>
            </a:r>
            <a:r>
              <a:rPr lang="fi-FI" dirty="0" err="1" smtClean="0"/>
              <a:t>constituent</a:t>
            </a:r>
            <a:r>
              <a:rPr lang="fi-FI" dirty="0" smtClean="0"/>
              <a:t> </a:t>
            </a:r>
            <a:r>
              <a:rPr lang="fi-FI" dirty="0" err="1" smtClean="0"/>
              <a:t>components</a:t>
            </a:r>
            <a:r>
              <a:rPr lang="fi-FI" dirty="0" smtClean="0"/>
              <a:t> and </a:t>
            </a:r>
            <a:r>
              <a:rPr lang="fi-FI" dirty="0" err="1" smtClean="0"/>
              <a:t>the</a:t>
            </a:r>
            <a:r>
              <a:rPr lang="fi-FI" dirty="0" smtClean="0"/>
              <a:t> </a:t>
            </a:r>
            <a:r>
              <a:rPr lang="fi-FI" dirty="0" err="1" smtClean="0"/>
              <a:t>subsequent</a:t>
            </a:r>
            <a:r>
              <a:rPr lang="fi-FI" dirty="0" smtClean="0"/>
              <a:t> </a:t>
            </a:r>
            <a:r>
              <a:rPr lang="fi-FI" dirty="0" err="1" smtClean="0"/>
              <a:t>reprocessing</a:t>
            </a:r>
            <a:r>
              <a:rPr lang="fi-FI" dirty="0" smtClean="0"/>
              <a:t> of </a:t>
            </a:r>
            <a:r>
              <a:rPr lang="fi-FI" dirty="0" err="1" smtClean="0"/>
              <a:t>the</a:t>
            </a:r>
            <a:r>
              <a:rPr lang="fi-FI" dirty="0" smtClean="0"/>
              <a:t> </a:t>
            </a:r>
            <a:r>
              <a:rPr lang="fi-FI" dirty="0" err="1" smtClean="0"/>
              <a:t>product´s</a:t>
            </a:r>
            <a:r>
              <a:rPr lang="fi-FI" dirty="0" smtClean="0"/>
              <a:t> </a:t>
            </a:r>
            <a:r>
              <a:rPr lang="fi-FI" dirty="0" err="1" smtClean="0"/>
              <a:t>materials</a:t>
            </a:r>
            <a:r>
              <a:rPr lang="fi-FI" dirty="0" smtClean="0"/>
              <a:t>.</a:t>
            </a:r>
          </a:p>
          <a:p>
            <a:endParaRPr lang="fi-FI" dirty="0" smtClean="0"/>
          </a:p>
          <a:p>
            <a:r>
              <a:rPr lang="fi-FI" dirty="0" smtClean="0"/>
              <a:t>Product inertia and </a:t>
            </a:r>
            <a:r>
              <a:rPr lang="fi-FI" dirty="0" err="1" smtClean="0"/>
              <a:t>recycling</a:t>
            </a:r>
            <a:r>
              <a:rPr lang="fi-FI" dirty="0" smtClean="0"/>
              <a:t> :</a:t>
            </a:r>
          </a:p>
          <a:p>
            <a:pPr lvl="1"/>
            <a:r>
              <a:rPr lang="fi-FI" dirty="0" err="1" smtClean="0"/>
              <a:t>Recycling</a:t>
            </a:r>
            <a:r>
              <a:rPr lang="fi-FI" dirty="0" smtClean="0"/>
              <a:t> is </a:t>
            </a:r>
            <a:r>
              <a:rPr lang="fi-FI" dirty="0" err="1" smtClean="0"/>
              <a:t>the</a:t>
            </a:r>
            <a:r>
              <a:rPr lang="fi-FI" dirty="0" smtClean="0"/>
              <a:t> </a:t>
            </a:r>
            <a:r>
              <a:rPr lang="fi-FI" dirty="0" err="1" smtClean="0"/>
              <a:t>least</a:t>
            </a:r>
            <a:r>
              <a:rPr lang="fi-FI" dirty="0" smtClean="0"/>
              <a:t> </a:t>
            </a:r>
            <a:r>
              <a:rPr lang="fi-FI" dirty="0" err="1" smtClean="0"/>
              <a:t>preferred</a:t>
            </a:r>
            <a:r>
              <a:rPr lang="fi-FI" dirty="0" smtClean="0"/>
              <a:t> option </a:t>
            </a:r>
            <a:r>
              <a:rPr lang="fi-FI" dirty="0" err="1" smtClean="0"/>
              <a:t>given</a:t>
            </a:r>
            <a:r>
              <a:rPr lang="fi-FI" dirty="0" smtClean="0"/>
              <a:t> </a:t>
            </a:r>
            <a:r>
              <a:rPr lang="fi-FI" dirty="0" err="1" smtClean="0"/>
              <a:t>that</a:t>
            </a:r>
            <a:r>
              <a:rPr lang="fi-FI" dirty="0" smtClean="0"/>
              <a:t> it </a:t>
            </a:r>
            <a:r>
              <a:rPr lang="fi-FI" dirty="0" err="1" smtClean="0"/>
              <a:t>involves</a:t>
            </a:r>
            <a:r>
              <a:rPr lang="fi-FI" dirty="0" smtClean="0"/>
              <a:t> </a:t>
            </a:r>
            <a:r>
              <a:rPr lang="fi-FI" dirty="0" err="1" smtClean="0"/>
              <a:t>destruction</a:t>
            </a:r>
            <a:r>
              <a:rPr lang="fi-FI" dirty="0" smtClean="0"/>
              <a:t> of a </a:t>
            </a:r>
            <a:r>
              <a:rPr lang="fi-FI" dirty="0" err="1" smtClean="0"/>
              <a:t>product´s</a:t>
            </a:r>
            <a:r>
              <a:rPr lang="fi-FI" dirty="0" smtClean="0"/>
              <a:t> </a:t>
            </a:r>
            <a:r>
              <a:rPr lang="fi-FI" dirty="0" err="1" smtClean="0"/>
              <a:t>integrity</a:t>
            </a:r>
            <a:endParaRPr lang="fi-FI" dirty="0" smtClean="0"/>
          </a:p>
          <a:p>
            <a:pPr lvl="1"/>
            <a:endParaRPr lang="fi-FI" dirty="0" smtClean="0"/>
          </a:p>
          <a:p>
            <a:pPr lvl="1"/>
            <a:endParaRPr lang="fi-FI" dirty="0" smtClean="0"/>
          </a:p>
          <a:p>
            <a:pPr lvl="8"/>
            <a:r>
              <a:rPr lang="da-DK" dirty="0" smtClean="0"/>
              <a:t>Source: den </a:t>
            </a:r>
            <a:r>
              <a:rPr lang="da-DK" dirty="0" err="1" smtClean="0"/>
              <a:t>Hollander</a:t>
            </a:r>
            <a:r>
              <a:rPr lang="da-DK" dirty="0" smtClean="0"/>
              <a:t>, Bakker, </a:t>
            </a:r>
            <a:r>
              <a:rPr lang="da-DK" dirty="0" err="1" smtClean="0"/>
              <a:t>Hultink</a:t>
            </a:r>
            <a:r>
              <a:rPr lang="da-DK" dirty="0" smtClean="0"/>
              <a:t> 2017, 519</a:t>
            </a:r>
          </a:p>
          <a:p>
            <a:pPr lvl="1"/>
            <a:endParaRPr lang="fi-FI" dirty="0"/>
          </a:p>
        </p:txBody>
      </p:sp>
    </p:spTree>
    <p:extLst>
      <p:ext uri="{BB962C8B-B14F-4D97-AF65-F5344CB8AC3E}">
        <p14:creationId xmlns:p14="http://schemas.microsoft.com/office/powerpoint/2010/main" val="809955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390" y="163394"/>
            <a:ext cx="8420100" cy="1325563"/>
          </a:xfrm>
        </p:spPr>
        <p:txBody>
          <a:bodyPr>
            <a:normAutofit/>
          </a:bodyPr>
          <a:lstStyle/>
          <a:p>
            <a:r>
              <a:rPr lang="fi-FI" sz="3600" dirty="0" smtClean="0"/>
              <a:t>Design for </a:t>
            </a:r>
            <a:r>
              <a:rPr lang="fi-FI" sz="3600" dirty="0" err="1" smtClean="0"/>
              <a:t>recycling</a:t>
            </a:r>
            <a:r>
              <a:rPr lang="fi-FI" sz="3600" dirty="0" smtClean="0"/>
              <a:t> </a:t>
            </a:r>
            <a:endParaRPr lang="fi-FI" sz="3600" dirty="0"/>
          </a:p>
        </p:txBody>
      </p:sp>
      <p:sp>
        <p:nvSpPr>
          <p:cNvPr id="5" name="Rectangle 4"/>
          <p:cNvSpPr/>
          <p:nvPr/>
        </p:nvSpPr>
        <p:spPr>
          <a:xfrm>
            <a:off x="1714500" y="2105757"/>
            <a:ext cx="8641080" cy="65532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err="1" smtClean="0">
                <a:solidFill>
                  <a:schemeClr val="bg1"/>
                </a:solidFill>
              </a:rPr>
              <a:t>Circular</a:t>
            </a:r>
            <a:r>
              <a:rPr lang="fi-FI" b="1" dirty="0" smtClean="0">
                <a:solidFill>
                  <a:schemeClr val="bg1"/>
                </a:solidFill>
              </a:rPr>
              <a:t> Product Design</a:t>
            </a:r>
            <a:endParaRPr lang="fi-FI" b="1" dirty="0">
              <a:solidFill>
                <a:schemeClr val="bg1"/>
              </a:solidFill>
            </a:endParaRPr>
          </a:p>
        </p:txBody>
      </p:sp>
      <p:sp>
        <p:nvSpPr>
          <p:cNvPr id="6" name="Rectangle 5"/>
          <p:cNvSpPr/>
          <p:nvPr/>
        </p:nvSpPr>
        <p:spPr>
          <a:xfrm>
            <a:off x="1714500" y="3006152"/>
            <a:ext cx="4091940" cy="533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solidFill>
                  <a:schemeClr val="bg1"/>
                </a:solidFill>
              </a:rPr>
              <a:t>Design for Product </a:t>
            </a:r>
            <a:r>
              <a:rPr lang="fi-FI" b="1" dirty="0" err="1" smtClean="0">
                <a:solidFill>
                  <a:schemeClr val="bg1"/>
                </a:solidFill>
              </a:rPr>
              <a:t>Integrity</a:t>
            </a:r>
            <a:endParaRPr lang="fi-FI" b="1" dirty="0">
              <a:solidFill>
                <a:schemeClr val="bg1"/>
              </a:solidFill>
            </a:endParaRPr>
          </a:p>
        </p:txBody>
      </p:sp>
      <p:sp>
        <p:nvSpPr>
          <p:cNvPr id="14" name="Content Placeholder 13"/>
          <p:cNvSpPr>
            <a:spLocks noGrp="1"/>
          </p:cNvSpPr>
          <p:nvPr>
            <p:ph idx="1"/>
          </p:nvPr>
        </p:nvSpPr>
        <p:spPr>
          <a:xfrm>
            <a:off x="1607820" y="3444263"/>
            <a:ext cx="9563100" cy="2563490"/>
          </a:xfrm>
        </p:spPr>
        <p:txBody>
          <a:bodyPr>
            <a:normAutofit fontScale="92500" lnSpcReduction="20000"/>
          </a:bodyPr>
          <a:lstStyle/>
          <a:p>
            <a:pPr marL="0" lvl="0" indent="0">
              <a:lnSpc>
                <a:spcPct val="100000"/>
              </a:lnSpc>
              <a:spcBef>
                <a:spcPts val="0"/>
              </a:spcBef>
              <a:buNone/>
            </a:pPr>
            <a:endParaRPr lang="fi-FI" sz="2400" dirty="0">
              <a:solidFill>
                <a:prstClr val="black"/>
              </a:solidFill>
            </a:endParaRPr>
          </a:p>
          <a:p>
            <a:pPr marL="342900" indent="-342900">
              <a:lnSpc>
                <a:spcPct val="100000"/>
              </a:lnSpc>
              <a:spcBef>
                <a:spcPts val="0"/>
              </a:spcBef>
              <a:buFontTx/>
              <a:buAutoNum type="arabicPeriod"/>
            </a:pPr>
            <a:r>
              <a:rPr lang="fi-FI" sz="2400" b="1" dirty="0">
                <a:solidFill>
                  <a:srgbClr val="70AD47">
                    <a:lumMod val="75000"/>
                  </a:srgbClr>
                </a:solidFill>
              </a:rPr>
              <a:t>Design for </a:t>
            </a:r>
            <a:r>
              <a:rPr lang="fi-FI" sz="2400" b="1" dirty="0" err="1">
                <a:solidFill>
                  <a:srgbClr val="70AD47">
                    <a:lumMod val="75000"/>
                  </a:srgbClr>
                </a:solidFill>
              </a:rPr>
              <a:t>product</a:t>
            </a:r>
            <a:r>
              <a:rPr lang="fi-FI" sz="2400" b="1" dirty="0">
                <a:solidFill>
                  <a:srgbClr val="70AD47">
                    <a:lumMod val="75000"/>
                  </a:srgbClr>
                </a:solidFill>
              </a:rPr>
              <a:t> </a:t>
            </a:r>
            <a:r>
              <a:rPr lang="fi-FI" sz="2400" b="1" dirty="0" err="1">
                <a:solidFill>
                  <a:srgbClr val="70AD47">
                    <a:lumMod val="75000"/>
                  </a:srgbClr>
                </a:solidFill>
              </a:rPr>
              <a:t>integrity</a:t>
            </a:r>
            <a:r>
              <a:rPr lang="fi-FI" sz="2400" b="1" dirty="0">
                <a:solidFill>
                  <a:srgbClr val="70AD47">
                    <a:lumMod val="75000"/>
                  </a:srgbClr>
                </a:solidFill>
              </a:rPr>
              <a:t> </a:t>
            </a:r>
            <a:r>
              <a:rPr lang="fi-FI" sz="2400" b="1" dirty="0" smtClean="0">
                <a:solidFill>
                  <a:srgbClr val="70AD47">
                    <a:lumMod val="75000"/>
                  </a:srgbClr>
                </a:solidFill>
              </a:rPr>
              <a:t>		</a:t>
            </a:r>
            <a:r>
              <a:rPr lang="fi-FI" sz="2400" b="1" dirty="0" smtClean="0">
                <a:solidFill>
                  <a:schemeClr val="accent6">
                    <a:lumMod val="60000"/>
                    <a:lumOff val="40000"/>
                  </a:schemeClr>
                </a:solidFill>
              </a:rPr>
              <a:t>2. </a:t>
            </a:r>
            <a:r>
              <a:rPr lang="fi-FI" sz="2400" b="1" dirty="0" smtClean="0">
                <a:solidFill>
                  <a:srgbClr val="92D050"/>
                </a:solidFill>
              </a:rPr>
              <a:t>Design </a:t>
            </a:r>
            <a:r>
              <a:rPr lang="fi-FI" sz="2400" b="1" dirty="0">
                <a:solidFill>
                  <a:srgbClr val="92D050"/>
                </a:solidFill>
              </a:rPr>
              <a:t>for </a:t>
            </a:r>
            <a:r>
              <a:rPr lang="fi-FI" sz="2400" b="1" dirty="0" err="1">
                <a:solidFill>
                  <a:srgbClr val="92D050"/>
                </a:solidFill>
              </a:rPr>
              <a:t>recycling</a:t>
            </a:r>
            <a:r>
              <a:rPr lang="fi-FI" sz="2400" b="1" dirty="0">
                <a:solidFill>
                  <a:srgbClr val="92D050"/>
                </a:solidFill>
              </a:rPr>
              <a:t> </a:t>
            </a:r>
            <a:endParaRPr lang="fi-FI" sz="2400" b="1" dirty="0" smtClean="0">
              <a:solidFill>
                <a:srgbClr val="70AD47">
                  <a:lumMod val="75000"/>
                </a:srgbClr>
              </a:solidFill>
            </a:endParaRPr>
          </a:p>
          <a:p>
            <a:pPr marL="0" lvl="0" indent="0">
              <a:lnSpc>
                <a:spcPct val="100000"/>
              </a:lnSpc>
              <a:spcBef>
                <a:spcPts val="0"/>
              </a:spcBef>
              <a:buNone/>
            </a:pPr>
            <a:r>
              <a:rPr lang="fi-FI" sz="2400" dirty="0" err="1" smtClean="0">
                <a:solidFill>
                  <a:prstClr val="black"/>
                </a:solidFill>
              </a:rPr>
              <a:t>aims</a:t>
            </a:r>
            <a:r>
              <a:rPr lang="fi-FI" sz="2400" dirty="0" smtClean="0">
                <a:solidFill>
                  <a:prstClr val="black"/>
                </a:solidFill>
              </a:rPr>
              <a:t> </a:t>
            </a:r>
            <a:r>
              <a:rPr lang="fi-FI" sz="2400" dirty="0">
                <a:solidFill>
                  <a:prstClr val="black"/>
                </a:solidFill>
              </a:rPr>
              <a:t>at </a:t>
            </a:r>
            <a:r>
              <a:rPr lang="fi-FI" sz="2400" dirty="0" err="1">
                <a:solidFill>
                  <a:prstClr val="black"/>
                </a:solidFill>
              </a:rPr>
              <a:t>preventing</a:t>
            </a:r>
            <a:r>
              <a:rPr lang="fi-FI" sz="2400" dirty="0">
                <a:solidFill>
                  <a:prstClr val="black"/>
                </a:solidFill>
              </a:rPr>
              <a:t> and </a:t>
            </a:r>
            <a:r>
              <a:rPr lang="fi-FI" sz="2400" dirty="0" err="1">
                <a:solidFill>
                  <a:prstClr val="black"/>
                </a:solidFill>
              </a:rPr>
              <a:t>reversing</a:t>
            </a:r>
            <a:r>
              <a:rPr lang="fi-FI" sz="2400" dirty="0">
                <a:solidFill>
                  <a:prstClr val="black"/>
                </a:solidFill>
              </a:rPr>
              <a:t> </a:t>
            </a:r>
            <a:r>
              <a:rPr lang="fi-FI" sz="2400" dirty="0" smtClean="0">
                <a:solidFill>
                  <a:prstClr val="black"/>
                </a:solidFill>
              </a:rPr>
              <a:t>	</a:t>
            </a:r>
            <a:r>
              <a:rPr lang="en-US" sz="2400" dirty="0">
                <a:solidFill>
                  <a:prstClr val="black"/>
                </a:solidFill>
              </a:rPr>
              <a:t>aims at preventing and reversing </a:t>
            </a:r>
            <a:endParaRPr lang="fi-FI" sz="2400" dirty="0" smtClean="0">
              <a:solidFill>
                <a:prstClr val="black"/>
              </a:solidFill>
            </a:endParaRPr>
          </a:p>
          <a:p>
            <a:pPr marL="0" lvl="0" indent="0">
              <a:lnSpc>
                <a:spcPct val="100000"/>
              </a:lnSpc>
              <a:spcBef>
                <a:spcPts val="0"/>
              </a:spcBef>
              <a:buNone/>
            </a:pPr>
            <a:r>
              <a:rPr lang="fi-FI" sz="2400" dirty="0" err="1" smtClean="0">
                <a:solidFill>
                  <a:prstClr val="black"/>
                </a:solidFill>
              </a:rPr>
              <a:t>obsolescence</a:t>
            </a:r>
            <a:r>
              <a:rPr lang="fi-FI" sz="2400" dirty="0" smtClean="0">
                <a:solidFill>
                  <a:prstClr val="black"/>
                </a:solidFill>
              </a:rPr>
              <a:t>  at a </a:t>
            </a:r>
            <a:r>
              <a:rPr lang="fi-FI" sz="2400" dirty="0" err="1" smtClean="0">
                <a:solidFill>
                  <a:prstClr val="black"/>
                </a:solidFill>
              </a:rPr>
              <a:t>product</a:t>
            </a:r>
            <a:r>
              <a:rPr lang="fi-FI" sz="2400" dirty="0" smtClean="0">
                <a:solidFill>
                  <a:prstClr val="black"/>
                </a:solidFill>
              </a:rPr>
              <a:t> </a:t>
            </a:r>
            <a:r>
              <a:rPr lang="fi-FI" sz="2400" dirty="0" err="1" smtClean="0">
                <a:solidFill>
                  <a:prstClr val="black"/>
                </a:solidFill>
              </a:rPr>
              <a:t>or</a:t>
            </a:r>
            <a:r>
              <a:rPr lang="fi-FI" sz="2400" dirty="0" smtClean="0">
                <a:solidFill>
                  <a:prstClr val="black"/>
                </a:solidFill>
              </a:rPr>
              <a:t> a		</a:t>
            </a:r>
            <a:r>
              <a:rPr lang="en-US" sz="2400" dirty="0" smtClean="0">
                <a:solidFill>
                  <a:prstClr val="black"/>
                </a:solidFill>
              </a:rPr>
              <a:t>obsolescence at a material level</a:t>
            </a:r>
            <a:endParaRPr lang="fi-FI" sz="2400" dirty="0" smtClean="0">
              <a:solidFill>
                <a:prstClr val="black"/>
              </a:solidFill>
            </a:endParaRPr>
          </a:p>
          <a:p>
            <a:pPr marL="0" lvl="0" indent="0">
              <a:lnSpc>
                <a:spcPct val="100000"/>
              </a:lnSpc>
              <a:spcBef>
                <a:spcPts val="0"/>
              </a:spcBef>
              <a:buNone/>
            </a:pPr>
            <a:r>
              <a:rPr lang="fi-FI" sz="2400" dirty="0" err="1" smtClean="0">
                <a:solidFill>
                  <a:prstClr val="black"/>
                </a:solidFill>
              </a:rPr>
              <a:t>component</a:t>
            </a:r>
            <a:r>
              <a:rPr lang="fi-FI" sz="2400" dirty="0" smtClean="0">
                <a:solidFill>
                  <a:prstClr val="black"/>
                </a:solidFill>
              </a:rPr>
              <a:t> </a:t>
            </a:r>
            <a:r>
              <a:rPr lang="fi-FI" sz="2400" dirty="0" err="1" smtClean="0">
                <a:solidFill>
                  <a:prstClr val="black"/>
                </a:solidFill>
              </a:rPr>
              <a:t>level</a:t>
            </a:r>
            <a:endParaRPr lang="fi-FI" sz="2400" dirty="0" smtClean="0">
              <a:solidFill>
                <a:prstClr val="black"/>
              </a:solidFill>
            </a:endParaRPr>
          </a:p>
          <a:p>
            <a:pPr marL="0" lvl="0" indent="0">
              <a:lnSpc>
                <a:spcPct val="100000"/>
              </a:lnSpc>
              <a:spcBef>
                <a:spcPts val="0"/>
              </a:spcBef>
              <a:buNone/>
            </a:pPr>
            <a:r>
              <a:rPr lang="fi-FI" sz="2400" dirty="0" smtClean="0">
                <a:solidFill>
                  <a:prstClr val="black"/>
                </a:solidFill>
              </a:rPr>
              <a:t>* Design for :</a:t>
            </a:r>
          </a:p>
          <a:p>
            <a:pPr lvl="0">
              <a:lnSpc>
                <a:spcPct val="100000"/>
              </a:lnSpc>
              <a:spcBef>
                <a:spcPts val="0"/>
              </a:spcBef>
              <a:buFontTx/>
              <a:buChar char="-"/>
            </a:pPr>
            <a:r>
              <a:rPr lang="fi-FI" sz="2400" dirty="0" smtClean="0">
                <a:solidFill>
                  <a:prstClr val="black"/>
                </a:solidFill>
              </a:rPr>
              <a:t>long </a:t>
            </a:r>
            <a:r>
              <a:rPr lang="fi-FI" sz="2400" dirty="0" err="1" smtClean="0">
                <a:solidFill>
                  <a:prstClr val="black"/>
                </a:solidFill>
              </a:rPr>
              <a:t>use</a:t>
            </a:r>
            <a:r>
              <a:rPr lang="fi-FI" sz="2400" dirty="0" smtClean="0">
                <a:solidFill>
                  <a:prstClr val="black"/>
                </a:solidFill>
              </a:rPr>
              <a:t>, </a:t>
            </a:r>
            <a:r>
              <a:rPr lang="fi-FI" sz="2400" dirty="0" err="1" smtClean="0">
                <a:solidFill>
                  <a:prstClr val="black"/>
                </a:solidFill>
              </a:rPr>
              <a:t>extended</a:t>
            </a:r>
            <a:r>
              <a:rPr lang="fi-FI" sz="2400" dirty="0" smtClean="0">
                <a:solidFill>
                  <a:prstClr val="black"/>
                </a:solidFill>
              </a:rPr>
              <a:t> </a:t>
            </a:r>
            <a:r>
              <a:rPr lang="fi-FI" sz="2400" dirty="0" err="1" smtClean="0">
                <a:solidFill>
                  <a:prstClr val="black"/>
                </a:solidFill>
              </a:rPr>
              <a:t>use</a:t>
            </a:r>
            <a:r>
              <a:rPr lang="fi-FI" sz="2400" dirty="0" smtClean="0">
                <a:solidFill>
                  <a:prstClr val="black"/>
                </a:solidFill>
              </a:rPr>
              <a:t> </a:t>
            </a:r>
            <a:r>
              <a:rPr lang="fi-FI" sz="2400" dirty="0" err="1" smtClean="0">
                <a:solidFill>
                  <a:prstClr val="black"/>
                </a:solidFill>
              </a:rPr>
              <a:t>or</a:t>
            </a:r>
            <a:r>
              <a:rPr lang="fi-FI" sz="2400" dirty="0" smtClean="0">
                <a:solidFill>
                  <a:prstClr val="black"/>
                </a:solidFill>
              </a:rPr>
              <a:t> </a:t>
            </a:r>
            <a:r>
              <a:rPr lang="fi-FI" sz="2400" dirty="0" err="1" smtClean="0">
                <a:solidFill>
                  <a:prstClr val="black"/>
                </a:solidFill>
              </a:rPr>
              <a:t>recovery</a:t>
            </a:r>
            <a:endParaRPr lang="fi-FI" sz="2400" dirty="0">
              <a:solidFill>
                <a:prstClr val="black"/>
              </a:solidFill>
            </a:endParaRPr>
          </a:p>
          <a:p>
            <a:pPr marL="0" lvl="0" indent="0">
              <a:lnSpc>
                <a:spcPct val="100000"/>
              </a:lnSpc>
              <a:spcBef>
                <a:spcPts val="0"/>
              </a:spcBef>
              <a:buNone/>
            </a:pPr>
            <a:endParaRPr lang="fi-FI" sz="2400" dirty="0" smtClean="0">
              <a:solidFill>
                <a:prstClr val="black"/>
              </a:solidFill>
            </a:endParaRPr>
          </a:p>
          <a:p>
            <a:pPr lvl="8"/>
            <a:r>
              <a:rPr lang="da-DK" dirty="0" smtClean="0"/>
              <a:t>Source</a:t>
            </a:r>
            <a:r>
              <a:rPr lang="da-DK" dirty="0"/>
              <a:t>: den </a:t>
            </a:r>
            <a:r>
              <a:rPr lang="da-DK" dirty="0" err="1"/>
              <a:t>Hollander</a:t>
            </a:r>
            <a:r>
              <a:rPr lang="da-DK" dirty="0"/>
              <a:t>, Bakker, </a:t>
            </a:r>
            <a:r>
              <a:rPr lang="da-DK" dirty="0" err="1"/>
              <a:t>Hultink</a:t>
            </a:r>
            <a:r>
              <a:rPr lang="da-DK" dirty="0"/>
              <a:t> 2017, 521</a:t>
            </a:r>
          </a:p>
          <a:p>
            <a:pPr lvl="4"/>
            <a:endParaRPr lang="fi-FI" dirty="0"/>
          </a:p>
        </p:txBody>
      </p:sp>
      <p:sp>
        <p:nvSpPr>
          <p:cNvPr id="18" name="Rectangle 17"/>
          <p:cNvSpPr/>
          <p:nvPr/>
        </p:nvSpPr>
        <p:spPr>
          <a:xfrm>
            <a:off x="6172200" y="3006152"/>
            <a:ext cx="418719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smtClean="0"/>
              <a:t>Design for </a:t>
            </a:r>
            <a:r>
              <a:rPr lang="fi-FI" b="1" dirty="0" err="1"/>
              <a:t>R</a:t>
            </a:r>
            <a:r>
              <a:rPr lang="fi-FI" b="1" dirty="0" err="1" smtClean="0"/>
              <a:t>ecycling</a:t>
            </a:r>
            <a:endParaRPr lang="fi-FI" b="1" dirty="0"/>
          </a:p>
        </p:txBody>
      </p:sp>
      <p:sp>
        <p:nvSpPr>
          <p:cNvPr id="19" name="TextBox 18"/>
          <p:cNvSpPr txBox="1"/>
          <p:nvPr/>
        </p:nvSpPr>
        <p:spPr>
          <a:xfrm>
            <a:off x="1607820" y="1250979"/>
            <a:ext cx="9296400" cy="369332"/>
          </a:xfrm>
          <a:prstGeom prst="rect">
            <a:avLst/>
          </a:prstGeom>
          <a:noFill/>
        </p:spPr>
        <p:txBody>
          <a:bodyPr wrap="square" rtlCol="0">
            <a:spAutoFit/>
          </a:bodyPr>
          <a:lstStyle/>
          <a:p>
            <a:r>
              <a:rPr lang="en-US" dirty="0"/>
              <a:t>Circular product design encompasses both design for product integrity and design for recycling</a:t>
            </a:r>
          </a:p>
        </p:txBody>
      </p:sp>
    </p:spTree>
    <p:extLst>
      <p:ext uri="{BB962C8B-B14F-4D97-AF65-F5344CB8AC3E}">
        <p14:creationId xmlns:p14="http://schemas.microsoft.com/office/powerpoint/2010/main" val="1345207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58" y="-66671"/>
            <a:ext cx="11216781" cy="1325563"/>
          </a:xfrm>
        </p:spPr>
        <p:txBody>
          <a:bodyPr>
            <a:normAutofit/>
          </a:bodyPr>
          <a:lstStyle/>
          <a:p>
            <a:r>
              <a:rPr lang="fi-FI" sz="3600" dirty="0" err="1" smtClean="0"/>
              <a:t>Recovery</a:t>
            </a:r>
            <a:r>
              <a:rPr lang="fi-FI" sz="3600" dirty="0" smtClean="0"/>
              <a:t> </a:t>
            </a:r>
            <a:r>
              <a:rPr lang="fi-FI" sz="3600" dirty="0" err="1" smtClean="0"/>
              <a:t>processes</a:t>
            </a:r>
            <a:r>
              <a:rPr lang="fi-FI" sz="3600" dirty="0" smtClean="0"/>
              <a:t> </a:t>
            </a:r>
            <a:r>
              <a:rPr lang="fi-FI" sz="3600" dirty="0" err="1" smtClean="0"/>
              <a:t>incorporated</a:t>
            </a:r>
            <a:r>
              <a:rPr lang="fi-FI" sz="3600" dirty="0" smtClean="0"/>
              <a:t> in  </a:t>
            </a:r>
            <a:r>
              <a:rPr lang="fi-FI" sz="3600" dirty="0" err="1" smtClean="0"/>
              <a:t>the</a:t>
            </a:r>
            <a:r>
              <a:rPr lang="fi-FI" sz="3600" dirty="0" smtClean="0"/>
              <a:t> </a:t>
            </a:r>
            <a:r>
              <a:rPr lang="fi-FI" sz="3600" dirty="0" err="1" smtClean="0"/>
              <a:t>supply</a:t>
            </a:r>
            <a:r>
              <a:rPr lang="fi-FI" sz="3600" dirty="0" smtClean="0"/>
              <a:t> </a:t>
            </a:r>
            <a:r>
              <a:rPr lang="fi-FI" sz="3600" dirty="0" err="1" smtClean="0"/>
              <a:t>chain</a:t>
            </a:r>
            <a:endParaRPr lang="fi-FI" sz="3600" dirty="0"/>
          </a:p>
        </p:txBody>
      </p:sp>
      <p:sp>
        <p:nvSpPr>
          <p:cNvPr id="9" name="Rectangle 8"/>
          <p:cNvSpPr/>
          <p:nvPr/>
        </p:nvSpPr>
        <p:spPr>
          <a:xfrm>
            <a:off x="1402359" y="1221171"/>
            <a:ext cx="1426129" cy="51172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Landfill</a:t>
            </a:r>
            <a:endParaRPr lang="fi-FI" dirty="0"/>
          </a:p>
        </p:txBody>
      </p:sp>
      <p:sp>
        <p:nvSpPr>
          <p:cNvPr id="10" name="Rectangle 9"/>
          <p:cNvSpPr/>
          <p:nvPr/>
        </p:nvSpPr>
        <p:spPr>
          <a:xfrm>
            <a:off x="3392647" y="1230325"/>
            <a:ext cx="1426129" cy="51172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Incinerate</a:t>
            </a:r>
            <a:r>
              <a:rPr lang="fi-FI" dirty="0" smtClean="0"/>
              <a:t> ?</a:t>
            </a:r>
            <a:endParaRPr lang="fi-FI" dirty="0"/>
          </a:p>
        </p:txBody>
      </p:sp>
      <p:sp>
        <p:nvSpPr>
          <p:cNvPr id="11" name="Rectangle 10"/>
          <p:cNvSpPr/>
          <p:nvPr/>
        </p:nvSpPr>
        <p:spPr>
          <a:xfrm>
            <a:off x="2193020" y="3885650"/>
            <a:ext cx="1912691" cy="51172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Gatekeeper</a:t>
            </a:r>
            <a:endParaRPr lang="fi-FI" dirty="0" smtClean="0"/>
          </a:p>
          <a:p>
            <a:pPr algn="ctr"/>
            <a:r>
              <a:rPr lang="fi-FI" dirty="0" smtClean="0"/>
              <a:t>(</a:t>
            </a:r>
            <a:r>
              <a:rPr lang="fi-FI" dirty="0" err="1" smtClean="0"/>
              <a:t>RTN´s</a:t>
            </a:r>
            <a:r>
              <a:rPr lang="fi-FI" dirty="0" smtClean="0"/>
              <a:t> </a:t>
            </a:r>
            <a:r>
              <a:rPr lang="fi-FI" dirty="0" err="1" smtClean="0"/>
              <a:t>testing</a:t>
            </a:r>
            <a:r>
              <a:rPr lang="fi-FI" dirty="0" smtClean="0"/>
              <a:t>)</a:t>
            </a:r>
            <a:endParaRPr lang="fi-FI" dirty="0"/>
          </a:p>
        </p:txBody>
      </p:sp>
      <p:sp>
        <p:nvSpPr>
          <p:cNvPr id="12" name="Rectangle 11"/>
          <p:cNvSpPr/>
          <p:nvPr/>
        </p:nvSpPr>
        <p:spPr>
          <a:xfrm>
            <a:off x="2193020" y="4783296"/>
            <a:ext cx="1912692" cy="51172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Market</a:t>
            </a:r>
          </a:p>
          <a:p>
            <a:pPr algn="ctr"/>
            <a:r>
              <a:rPr lang="fi-FI" dirty="0" smtClean="0"/>
              <a:t>(</a:t>
            </a:r>
            <a:r>
              <a:rPr lang="fi-FI" dirty="0" err="1" smtClean="0"/>
              <a:t>eg</a:t>
            </a:r>
            <a:r>
              <a:rPr lang="fi-FI" dirty="0" smtClean="0"/>
              <a:t> Retail </a:t>
            </a:r>
            <a:r>
              <a:rPr lang="fi-FI" dirty="0" err="1" smtClean="0"/>
              <a:t>store</a:t>
            </a:r>
            <a:r>
              <a:rPr lang="fi-FI" dirty="0" smtClean="0"/>
              <a:t>/s)</a:t>
            </a:r>
            <a:endParaRPr lang="fi-FI" dirty="0"/>
          </a:p>
        </p:txBody>
      </p:sp>
      <p:sp>
        <p:nvSpPr>
          <p:cNvPr id="13" name="Rectangle 12"/>
          <p:cNvSpPr/>
          <p:nvPr/>
        </p:nvSpPr>
        <p:spPr>
          <a:xfrm>
            <a:off x="5594628" y="1237263"/>
            <a:ext cx="1653676" cy="5117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Recycle</a:t>
            </a:r>
            <a:endParaRPr lang="fi-FI" dirty="0"/>
          </a:p>
        </p:txBody>
      </p:sp>
      <p:sp>
        <p:nvSpPr>
          <p:cNvPr id="14" name="Rectangle 13"/>
          <p:cNvSpPr/>
          <p:nvPr/>
        </p:nvSpPr>
        <p:spPr>
          <a:xfrm>
            <a:off x="5616601" y="2059847"/>
            <a:ext cx="1687937" cy="5117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Cannibalize</a:t>
            </a:r>
            <a:endParaRPr lang="fi-FI" dirty="0"/>
          </a:p>
        </p:txBody>
      </p:sp>
      <p:sp>
        <p:nvSpPr>
          <p:cNvPr id="15" name="Rectangle 14"/>
          <p:cNvSpPr/>
          <p:nvPr/>
        </p:nvSpPr>
        <p:spPr>
          <a:xfrm>
            <a:off x="5631979" y="3285020"/>
            <a:ext cx="1690735" cy="4732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Refurbish</a:t>
            </a:r>
            <a:endParaRPr lang="fi-FI" dirty="0"/>
          </a:p>
        </p:txBody>
      </p:sp>
      <p:sp>
        <p:nvSpPr>
          <p:cNvPr id="16" name="Rectangle 15"/>
          <p:cNvSpPr/>
          <p:nvPr/>
        </p:nvSpPr>
        <p:spPr>
          <a:xfrm>
            <a:off x="5636254" y="4039350"/>
            <a:ext cx="1714150" cy="5117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Remanufacture</a:t>
            </a:r>
            <a:endParaRPr lang="fi-FI" dirty="0"/>
          </a:p>
        </p:txBody>
      </p:sp>
      <p:sp>
        <p:nvSpPr>
          <p:cNvPr id="17" name="Rectangle 16"/>
          <p:cNvSpPr/>
          <p:nvPr/>
        </p:nvSpPr>
        <p:spPr>
          <a:xfrm>
            <a:off x="5636253" y="4744591"/>
            <a:ext cx="1714151" cy="5117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Clean</a:t>
            </a:r>
            <a:r>
              <a:rPr lang="fi-FI" dirty="0" smtClean="0"/>
              <a:t> &amp; </a:t>
            </a:r>
            <a:r>
              <a:rPr lang="fi-FI" dirty="0" err="1" smtClean="0"/>
              <a:t>repair</a:t>
            </a:r>
            <a:endParaRPr lang="fi-FI" dirty="0"/>
          </a:p>
        </p:txBody>
      </p:sp>
      <p:sp>
        <p:nvSpPr>
          <p:cNvPr id="18" name="Rectangle 17"/>
          <p:cNvSpPr/>
          <p:nvPr/>
        </p:nvSpPr>
        <p:spPr>
          <a:xfrm>
            <a:off x="8877999" y="1165126"/>
            <a:ext cx="1426129" cy="51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Source</a:t>
            </a:r>
            <a:endParaRPr lang="fi-FI" dirty="0"/>
          </a:p>
        </p:txBody>
      </p:sp>
      <p:sp>
        <p:nvSpPr>
          <p:cNvPr id="19" name="Rectangle 18"/>
          <p:cNvSpPr/>
          <p:nvPr/>
        </p:nvSpPr>
        <p:spPr>
          <a:xfrm>
            <a:off x="8851780" y="2158544"/>
            <a:ext cx="1426129" cy="51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Manufacture</a:t>
            </a:r>
            <a:endParaRPr lang="fi-FI" dirty="0"/>
          </a:p>
        </p:txBody>
      </p:sp>
      <p:sp>
        <p:nvSpPr>
          <p:cNvPr id="20" name="Rectangle 19"/>
          <p:cNvSpPr/>
          <p:nvPr/>
        </p:nvSpPr>
        <p:spPr>
          <a:xfrm>
            <a:off x="8868557" y="3270935"/>
            <a:ext cx="1426129" cy="51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Assemble</a:t>
            </a:r>
            <a:endParaRPr lang="fi-FI" dirty="0"/>
          </a:p>
        </p:txBody>
      </p:sp>
      <p:sp>
        <p:nvSpPr>
          <p:cNvPr id="21" name="Rectangle 20"/>
          <p:cNvSpPr/>
          <p:nvPr/>
        </p:nvSpPr>
        <p:spPr>
          <a:xfrm>
            <a:off x="8835001" y="5176588"/>
            <a:ext cx="1426129" cy="511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Customize</a:t>
            </a:r>
            <a:endParaRPr lang="fi-FI" dirty="0"/>
          </a:p>
        </p:txBody>
      </p:sp>
      <p:cxnSp>
        <p:nvCxnSpPr>
          <p:cNvPr id="24" name="Straight Connector 23"/>
          <p:cNvCxnSpPr/>
          <p:nvPr/>
        </p:nvCxnSpPr>
        <p:spPr>
          <a:xfrm>
            <a:off x="8478184" y="1016569"/>
            <a:ext cx="44375" cy="512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1055719" y="1018140"/>
            <a:ext cx="34163" cy="51302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38286" y="1073600"/>
            <a:ext cx="35996" cy="473978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94802" y="1073791"/>
            <a:ext cx="36182" cy="4772564"/>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27009" y="5846355"/>
            <a:ext cx="2547273"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43949" y="6150651"/>
            <a:ext cx="5045933" cy="369332"/>
          </a:xfrm>
          <a:prstGeom prst="rect">
            <a:avLst/>
          </a:prstGeom>
          <a:noFill/>
        </p:spPr>
        <p:txBody>
          <a:bodyPr wrap="none" rtlCol="0">
            <a:spAutoFit/>
          </a:bodyPr>
          <a:lstStyle/>
          <a:p>
            <a:r>
              <a:rPr lang="fi-FI" dirty="0" err="1" smtClean="0"/>
              <a:t>Adapted</a:t>
            </a:r>
            <a:r>
              <a:rPr lang="fi-FI" dirty="0" smtClean="0"/>
              <a:t> </a:t>
            </a:r>
            <a:r>
              <a:rPr lang="fi-FI" dirty="0" err="1" smtClean="0"/>
              <a:t>from</a:t>
            </a:r>
            <a:r>
              <a:rPr lang="fi-FI" dirty="0" smtClean="0"/>
              <a:t> </a:t>
            </a:r>
            <a:r>
              <a:rPr lang="fi-FI" dirty="0" err="1" smtClean="0"/>
              <a:t>the</a:t>
            </a:r>
            <a:r>
              <a:rPr lang="fi-FI" dirty="0" smtClean="0"/>
              <a:t> </a:t>
            </a:r>
            <a:r>
              <a:rPr lang="fi-FI" dirty="0" err="1" smtClean="0"/>
              <a:t>source</a:t>
            </a:r>
            <a:r>
              <a:rPr lang="fi-FI" dirty="0" smtClean="0"/>
              <a:t>: </a:t>
            </a:r>
            <a:r>
              <a:rPr lang="fi-FI" dirty="0" err="1" smtClean="0"/>
              <a:t>McKinnon</a:t>
            </a:r>
            <a:r>
              <a:rPr lang="fi-FI" dirty="0" smtClean="0"/>
              <a:t> et </a:t>
            </a:r>
            <a:r>
              <a:rPr lang="fi-FI" dirty="0" err="1" smtClean="0"/>
              <a:t>al</a:t>
            </a:r>
            <a:r>
              <a:rPr lang="fi-FI" dirty="0" smtClean="0"/>
              <a:t> 2015, 340</a:t>
            </a:r>
            <a:endParaRPr lang="fi-FI" dirty="0"/>
          </a:p>
        </p:txBody>
      </p:sp>
      <p:cxnSp>
        <p:nvCxnSpPr>
          <p:cNvPr id="37" name="Straight Connector 36"/>
          <p:cNvCxnSpPr/>
          <p:nvPr/>
        </p:nvCxnSpPr>
        <p:spPr>
          <a:xfrm>
            <a:off x="5456712" y="1066276"/>
            <a:ext cx="2517570" cy="6383"/>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478184" y="1016569"/>
            <a:ext cx="257845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530113" y="6139969"/>
            <a:ext cx="25265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900160" y="5398398"/>
            <a:ext cx="1058367" cy="369332"/>
          </a:xfrm>
          <a:prstGeom prst="rect">
            <a:avLst/>
          </a:prstGeom>
          <a:noFill/>
        </p:spPr>
        <p:txBody>
          <a:bodyPr wrap="none" rtlCol="0">
            <a:spAutoFit/>
          </a:bodyPr>
          <a:lstStyle/>
          <a:p>
            <a:r>
              <a:rPr lang="fi-FI" b="1" dirty="0" err="1" smtClean="0"/>
              <a:t>Recovery</a:t>
            </a:r>
            <a:endParaRPr lang="fi-FI" b="1" dirty="0"/>
          </a:p>
        </p:txBody>
      </p:sp>
      <p:sp>
        <p:nvSpPr>
          <p:cNvPr id="41" name="TextBox 40"/>
          <p:cNvSpPr txBox="1"/>
          <p:nvPr/>
        </p:nvSpPr>
        <p:spPr>
          <a:xfrm>
            <a:off x="8915874" y="5748406"/>
            <a:ext cx="1394934" cy="369332"/>
          </a:xfrm>
          <a:prstGeom prst="rect">
            <a:avLst/>
          </a:prstGeom>
          <a:noFill/>
        </p:spPr>
        <p:txBody>
          <a:bodyPr wrap="none" rtlCol="0">
            <a:spAutoFit/>
          </a:bodyPr>
          <a:lstStyle/>
          <a:p>
            <a:r>
              <a:rPr lang="fi-FI" b="1" dirty="0" smtClean="0"/>
              <a:t>Supply </a:t>
            </a:r>
            <a:r>
              <a:rPr lang="fi-FI" b="1" dirty="0" err="1" smtClean="0"/>
              <a:t>chain</a:t>
            </a:r>
            <a:endParaRPr lang="fi-FI" b="1" dirty="0"/>
          </a:p>
        </p:txBody>
      </p:sp>
      <p:sp>
        <p:nvSpPr>
          <p:cNvPr id="45" name="Left Bracket 44"/>
          <p:cNvSpPr/>
          <p:nvPr/>
        </p:nvSpPr>
        <p:spPr>
          <a:xfrm>
            <a:off x="5162070" y="1353227"/>
            <a:ext cx="151002" cy="4253116"/>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47" name="TextBox 46"/>
          <p:cNvSpPr txBox="1"/>
          <p:nvPr/>
        </p:nvSpPr>
        <p:spPr>
          <a:xfrm>
            <a:off x="917374" y="4693724"/>
            <a:ext cx="897490" cy="646331"/>
          </a:xfrm>
          <a:prstGeom prst="rect">
            <a:avLst/>
          </a:prstGeom>
          <a:noFill/>
        </p:spPr>
        <p:txBody>
          <a:bodyPr wrap="none" rtlCol="0">
            <a:spAutoFit/>
          </a:bodyPr>
          <a:lstStyle/>
          <a:p>
            <a:r>
              <a:rPr lang="fi-FI" dirty="0" err="1" smtClean="0"/>
              <a:t>Start</a:t>
            </a:r>
            <a:r>
              <a:rPr lang="fi-FI" dirty="0" smtClean="0"/>
              <a:t> of</a:t>
            </a:r>
          </a:p>
          <a:p>
            <a:r>
              <a:rPr lang="fi-FI" dirty="0" err="1" smtClean="0"/>
              <a:t>process</a:t>
            </a:r>
            <a:endParaRPr lang="fi-FI" dirty="0"/>
          </a:p>
        </p:txBody>
      </p:sp>
      <p:cxnSp>
        <p:nvCxnSpPr>
          <p:cNvPr id="49" name="Elbow Connector 48"/>
          <p:cNvCxnSpPr>
            <a:endCxn id="11" idx="2"/>
          </p:cNvCxnSpPr>
          <p:nvPr/>
        </p:nvCxnSpPr>
        <p:spPr>
          <a:xfrm rot="5400000" flipH="1" flipV="1">
            <a:off x="3015915" y="4530829"/>
            <a:ext cx="266901"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5400000" flipH="1" flipV="1">
            <a:off x="3027796" y="3662182"/>
            <a:ext cx="266901" cy="1"/>
          </a:xfrm>
          <a:prstGeom prst="bentConnector3">
            <a:avLst>
              <a:gd name="adj1" fmla="val 7514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5400000" flipH="1" flipV="1">
            <a:off x="1979054" y="1940795"/>
            <a:ext cx="227470" cy="3481"/>
          </a:xfrm>
          <a:prstGeom prst="bentConnector3">
            <a:avLst>
              <a:gd name="adj1" fmla="val 6106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p:nvPr/>
        </p:nvCxnSpPr>
        <p:spPr>
          <a:xfrm rot="5400000" flipH="1" flipV="1">
            <a:off x="4058936" y="1940795"/>
            <a:ext cx="227470" cy="3481"/>
          </a:xfrm>
          <a:prstGeom prst="bentConnector3">
            <a:avLst>
              <a:gd name="adj1" fmla="val 61064"/>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091048" y="2056271"/>
            <a:ext cx="207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3151866" y="2056270"/>
            <a:ext cx="8059" cy="895804"/>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3" idx="3"/>
          </p:cNvCxnSpPr>
          <p:nvPr/>
        </p:nvCxnSpPr>
        <p:spPr>
          <a:xfrm>
            <a:off x="7248304" y="1493127"/>
            <a:ext cx="1467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322714" y="2316996"/>
            <a:ext cx="1467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7350404" y="3528732"/>
            <a:ext cx="1467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7350404" y="4295214"/>
            <a:ext cx="1467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7350404" y="4931092"/>
            <a:ext cx="1467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725670" y="2925100"/>
            <a:ext cx="1080937" cy="646331"/>
          </a:xfrm>
          <a:prstGeom prst="rect">
            <a:avLst/>
          </a:prstGeom>
          <a:noFill/>
        </p:spPr>
        <p:txBody>
          <a:bodyPr wrap="none" rtlCol="0">
            <a:spAutoFit/>
          </a:bodyPr>
          <a:lstStyle/>
          <a:p>
            <a:pPr algn="ctr"/>
            <a:r>
              <a:rPr lang="fi-FI" i="1" dirty="0" smtClean="0"/>
              <a:t>No </a:t>
            </a:r>
            <a:r>
              <a:rPr lang="fi-FI" i="1" dirty="0" err="1" smtClean="0"/>
              <a:t>reuse</a:t>
            </a:r>
            <a:r>
              <a:rPr lang="fi-FI" i="1" dirty="0" smtClean="0"/>
              <a:t> </a:t>
            </a:r>
          </a:p>
          <a:p>
            <a:pPr algn="ctr"/>
            <a:r>
              <a:rPr lang="fi-FI" i="1" dirty="0" err="1" smtClean="0"/>
              <a:t>value</a:t>
            </a:r>
            <a:r>
              <a:rPr lang="fi-FI" i="1" dirty="0" smtClean="0"/>
              <a:t> </a:t>
            </a:r>
            <a:endParaRPr lang="fi-FI" i="1" dirty="0"/>
          </a:p>
        </p:txBody>
      </p:sp>
      <p:sp>
        <p:nvSpPr>
          <p:cNvPr id="103" name="TextBox 102"/>
          <p:cNvSpPr txBox="1"/>
          <p:nvPr/>
        </p:nvSpPr>
        <p:spPr>
          <a:xfrm>
            <a:off x="4345279" y="3472467"/>
            <a:ext cx="748090" cy="646331"/>
          </a:xfrm>
          <a:prstGeom prst="rect">
            <a:avLst/>
          </a:prstGeom>
          <a:noFill/>
        </p:spPr>
        <p:txBody>
          <a:bodyPr wrap="none" rtlCol="0">
            <a:spAutoFit/>
          </a:bodyPr>
          <a:lstStyle/>
          <a:p>
            <a:pPr algn="ctr"/>
            <a:r>
              <a:rPr lang="fi-FI" i="1" dirty="0" err="1" smtClean="0"/>
              <a:t>Reuse</a:t>
            </a:r>
            <a:endParaRPr lang="fi-FI" i="1" dirty="0" smtClean="0"/>
          </a:p>
          <a:p>
            <a:pPr algn="ctr"/>
            <a:r>
              <a:rPr lang="fi-FI" i="1" dirty="0" err="1" smtClean="0"/>
              <a:t>value</a:t>
            </a:r>
            <a:endParaRPr lang="fi-FI" i="1" dirty="0"/>
          </a:p>
        </p:txBody>
      </p:sp>
      <p:cxnSp>
        <p:nvCxnSpPr>
          <p:cNvPr id="105" name="Straight Arrow Connector 104"/>
          <p:cNvCxnSpPr>
            <a:stCxn id="11" idx="3"/>
          </p:cNvCxnSpPr>
          <p:nvPr/>
        </p:nvCxnSpPr>
        <p:spPr>
          <a:xfrm>
            <a:off x="4105711" y="4141514"/>
            <a:ext cx="9876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1378456" y="2169850"/>
            <a:ext cx="1678023" cy="369332"/>
          </a:xfrm>
          <a:prstGeom prst="rect">
            <a:avLst/>
          </a:prstGeom>
          <a:noFill/>
        </p:spPr>
        <p:txBody>
          <a:bodyPr wrap="none" rtlCol="0">
            <a:spAutoFit/>
          </a:bodyPr>
          <a:lstStyle/>
          <a:p>
            <a:r>
              <a:rPr lang="fi-FI" i="1" dirty="0" err="1" smtClean="0"/>
              <a:t>Pre-treatment</a:t>
            </a:r>
            <a:r>
              <a:rPr lang="fi-FI" i="1" dirty="0" smtClean="0"/>
              <a:t>?</a:t>
            </a:r>
            <a:endParaRPr lang="fi-FI" i="1" dirty="0"/>
          </a:p>
        </p:txBody>
      </p:sp>
      <p:sp>
        <p:nvSpPr>
          <p:cNvPr id="108" name="TextBox 107"/>
          <p:cNvSpPr txBox="1"/>
          <p:nvPr/>
        </p:nvSpPr>
        <p:spPr>
          <a:xfrm>
            <a:off x="3714544" y="2101709"/>
            <a:ext cx="1169936" cy="646331"/>
          </a:xfrm>
          <a:prstGeom prst="rect">
            <a:avLst/>
          </a:prstGeom>
          <a:noFill/>
        </p:spPr>
        <p:txBody>
          <a:bodyPr wrap="none" rtlCol="0">
            <a:spAutoFit/>
          </a:bodyPr>
          <a:lstStyle/>
          <a:p>
            <a:pPr algn="ctr"/>
            <a:r>
              <a:rPr lang="fi-FI" i="1" dirty="0" err="1" smtClean="0"/>
              <a:t>Hazardous</a:t>
            </a:r>
            <a:endParaRPr lang="fi-FI" i="1" dirty="0" smtClean="0"/>
          </a:p>
          <a:p>
            <a:pPr algn="ctr"/>
            <a:r>
              <a:rPr lang="fi-FI" i="1" dirty="0" err="1" smtClean="0"/>
              <a:t>waste</a:t>
            </a:r>
            <a:r>
              <a:rPr lang="fi-FI" i="1" dirty="0" smtClean="0"/>
              <a:t>?</a:t>
            </a:r>
            <a:endParaRPr lang="fi-FI" i="1" dirty="0"/>
          </a:p>
        </p:txBody>
      </p:sp>
      <p:sp>
        <p:nvSpPr>
          <p:cNvPr id="5" name="Oval 4"/>
          <p:cNvSpPr/>
          <p:nvPr/>
        </p:nvSpPr>
        <p:spPr>
          <a:xfrm>
            <a:off x="4448632" y="4343933"/>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48" name="Oval 47"/>
          <p:cNvSpPr/>
          <p:nvPr/>
        </p:nvSpPr>
        <p:spPr>
          <a:xfrm>
            <a:off x="3276504" y="2420825"/>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51" name="Oval 50"/>
          <p:cNvSpPr/>
          <p:nvPr/>
        </p:nvSpPr>
        <p:spPr>
          <a:xfrm>
            <a:off x="7359059" y="1584314"/>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53" name="Oval 52"/>
          <p:cNvSpPr/>
          <p:nvPr/>
        </p:nvSpPr>
        <p:spPr>
          <a:xfrm>
            <a:off x="7364936" y="2384023"/>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54" name="Oval 53"/>
          <p:cNvSpPr/>
          <p:nvPr/>
        </p:nvSpPr>
        <p:spPr>
          <a:xfrm>
            <a:off x="7413763" y="3559753"/>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55" name="Oval 54"/>
          <p:cNvSpPr/>
          <p:nvPr/>
        </p:nvSpPr>
        <p:spPr>
          <a:xfrm>
            <a:off x="7431217" y="4359729"/>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57" name="Oval 56"/>
          <p:cNvSpPr/>
          <p:nvPr/>
        </p:nvSpPr>
        <p:spPr>
          <a:xfrm>
            <a:off x="7443201" y="5070817"/>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58" name="Oval 57"/>
          <p:cNvSpPr/>
          <p:nvPr/>
        </p:nvSpPr>
        <p:spPr>
          <a:xfrm>
            <a:off x="8930858" y="4325974"/>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59" name="Oval 58"/>
          <p:cNvSpPr/>
          <p:nvPr/>
        </p:nvSpPr>
        <p:spPr>
          <a:xfrm>
            <a:off x="8932311" y="2834236"/>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60" name="Oval 59"/>
          <p:cNvSpPr/>
          <p:nvPr/>
        </p:nvSpPr>
        <p:spPr>
          <a:xfrm>
            <a:off x="8915874" y="1744488"/>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61" name="Oval 60"/>
          <p:cNvSpPr/>
          <p:nvPr/>
        </p:nvSpPr>
        <p:spPr>
          <a:xfrm>
            <a:off x="3373522" y="4423223"/>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8" name="TextBox 7"/>
          <p:cNvSpPr txBox="1"/>
          <p:nvPr/>
        </p:nvSpPr>
        <p:spPr>
          <a:xfrm>
            <a:off x="3672032" y="4388554"/>
            <a:ext cx="255067" cy="374879"/>
          </a:xfrm>
          <a:prstGeom prst="rect">
            <a:avLst/>
          </a:prstGeom>
          <a:noFill/>
        </p:spPr>
        <p:txBody>
          <a:bodyPr wrap="square" rtlCol="0">
            <a:spAutoFit/>
          </a:bodyPr>
          <a:lstStyle/>
          <a:p>
            <a:r>
              <a:rPr lang="fi-FI" dirty="0" smtClean="0"/>
              <a:t>?</a:t>
            </a:r>
            <a:endParaRPr lang="fi-FI" dirty="0"/>
          </a:p>
        </p:txBody>
      </p:sp>
      <p:cxnSp>
        <p:nvCxnSpPr>
          <p:cNvPr id="23" name="Straight Arrow Connector 22"/>
          <p:cNvCxnSpPr>
            <a:stCxn id="18" idx="2"/>
          </p:cNvCxnSpPr>
          <p:nvPr/>
        </p:nvCxnSpPr>
        <p:spPr>
          <a:xfrm flipH="1">
            <a:off x="9589669" y="1676854"/>
            <a:ext cx="1395" cy="387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9588274" y="2757143"/>
            <a:ext cx="1395" cy="3879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6200000" flipH="1">
            <a:off x="8933194" y="4486147"/>
            <a:ext cx="1296488"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933392" y="1732884"/>
            <a:ext cx="1078244" cy="369332"/>
          </a:xfrm>
          <a:prstGeom prst="rect">
            <a:avLst/>
          </a:prstGeom>
          <a:noFill/>
        </p:spPr>
        <p:txBody>
          <a:bodyPr wrap="none" rtlCol="0">
            <a:spAutoFit/>
          </a:bodyPr>
          <a:lstStyle/>
          <a:p>
            <a:r>
              <a:rPr lang="fi-FI" i="1" dirty="0" err="1"/>
              <a:t>M</a:t>
            </a:r>
            <a:r>
              <a:rPr lang="fi-FI" i="1" dirty="0" err="1" smtClean="0"/>
              <a:t>aterials</a:t>
            </a:r>
            <a:endParaRPr lang="fi-FI" i="1" dirty="0"/>
          </a:p>
        </p:txBody>
      </p:sp>
      <p:sp>
        <p:nvSpPr>
          <p:cNvPr id="77" name="TextBox 76"/>
          <p:cNvSpPr txBox="1"/>
          <p:nvPr/>
        </p:nvSpPr>
        <p:spPr>
          <a:xfrm>
            <a:off x="10022111" y="2747678"/>
            <a:ext cx="787117" cy="381531"/>
          </a:xfrm>
          <a:prstGeom prst="rect">
            <a:avLst/>
          </a:prstGeom>
          <a:noFill/>
        </p:spPr>
        <p:txBody>
          <a:bodyPr wrap="square" rtlCol="0">
            <a:spAutoFit/>
          </a:bodyPr>
          <a:lstStyle/>
          <a:p>
            <a:r>
              <a:rPr lang="fi-FI" i="1" dirty="0" err="1" smtClean="0"/>
              <a:t>Parts</a:t>
            </a:r>
            <a:endParaRPr lang="fi-FI" i="1" dirty="0"/>
          </a:p>
        </p:txBody>
      </p:sp>
      <p:sp>
        <p:nvSpPr>
          <p:cNvPr id="78" name="TextBox 77"/>
          <p:cNvSpPr txBox="1"/>
          <p:nvPr/>
        </p:nvSpPr>
        <p:spPr>
          <a:xfrm>
            <a:off x="9951006" y="4228731"/>
            <a:ext cx="1009700" cy="369332"/>
          </a:xfrm>
          <a:prstGeom prst="rect">
            <a:avLst/>
          </a:prstGeom>
          <a:noFill/>
        </p:spPr>
        <p:txBody>
          <a:bodyPr wrap="none" rtlCol="0">
            <a:spAutoFit/>
          </a:bodyPr>
          <a:lstStyle/>
          <a:p>
            <a:r>
              <a:rPr lang="fi-FI" i="1" dirty="0" smtClean="0"/>
              <a:t>Products</a:t>
            </a:r>
            <a:endParaRPr lang="fi-FI" i="1" dirty="0"/>
          </a:p>
        </p:txBody>
      </p:sp>
      <p:sp>
        <p:nvSpPr>
          <p:cNvPr id="86" name="Oval 85"/>
          <p:cNvSpPr/>
          <p:nvPr/>
        </p:nvSpPr>
        <p:spPr>
          <a:xfrm>
            <a:off x="1993637" y="5988219"/>
            <a:ext cx="345231" cy="32034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1"/>
                </a:solidFill>
              </a:rPr>
              <a:t>T</a:t>
            </a:r>
            <a:endParaRPr lang="fi-FI" sz="1200" dirty="0">
              <a:solidFill>
                <a:schemeClr val="tx1"/>
              </a:solidFill>
            </a:endParaRPr>
          </a:p>
        </p:txBody>
      </p:sp>
      <p:sp>
        <p:nvSpPr>
          <p:cNvPr id="70" name="TextBox 69"/>
          <p:cNvSpPr txBox="1"/>
          <p:nvPr/>
        </p:nvSpPr>
        <p:spPr>
          <a:xfrm>
            <a:off x="2314285" y="5944552"/>
            <a:ext cx="3448628" cy="369332"/>
          </a:xfrm>
          <a:prstGeom prst="rect">
            <a:avLst/>
          </a:prstGeom>
          <a:noFill/>
        </p:spPr>
        <p:txBody>
          <a:bodyPr wrap="square" rtlCol="0">
            <a:spAutoFit/>
          </a:bodyPr>
          <a:lstStyle/>
          <a:p>
            <a:r>
              <a:rPr lang="fi-FI" dirty="0" smtClean="0"/>
              <a:t>= </a:t>
            </a:r>
            <a:r>
              <a:rPr lang="fi-FI" dirty="0" err="1" smtClean="0"/>
              <a:t>Potential</a:t>
            </a:r>
            <a:r>
              <a:rPr lang="fi-FI" dirty="0" smtClean="0"/>
              <a:t> </a:t>
            </a:r>
            <a:r>
              <a:rPr lang="fi-FI" dirty="0" err="1" smtClean="0"/>
              <a:t>transportation</a:t>
            </a:r>
            <a:r>
              <a:rPr lang="fi-FI" dirty="0" smtClean="0"/>
              <a:t> </a:t>
            </a:r>
            <a:r>
              <a:rPr lang="fi-FI" dirty="0" err="1" smtClean="0"/>
              <a:t>involved</a:t>
            </a:r>
            <a:r>
              <a:rPr lang="fi-FI" dirty="0" smtClean="0"/>
              <a:t> </a:t>
            </a:r>
            <a:endParaRPr lang="fi-FI" dirty="0"/>
          </a:p>
        </p:txBody>
      </p:sp>
    </p:spTree>
    <p:extLst>
      <p:ext uri="{BB962C8B-B14F-4D97-AF65-F5344CB8AC3E}">
        <p14:creationId xmlns:p14="http://schemas.microsoft.com/office/powerpoint/2010/main" val="944128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4475" y="197223"/>
            <a:ext cx="9121588" cy="1325563"/>
          </a:xfrm>
        </p:spPr>
        <p:txBody>
          <a:bodyPr>
            <a:normAutofit/>
          </a:bodyPr>
          <a:lstStyle/>
          <a:p>
            <a:r>
              <a:rPr lang="fi-FI" sz="3600" dirty="0" err="1" smtClean="0"/>
              <a:t>Circular</a:t>
            </a:r>
            <a:r>
              <a:rPr lang="fi-FI" sz="3600" dirty="0" smtClean="0"/>
              <a:t> </a:t>
            </a:r>
            <a:r>
              <a:rPr lang="fi-FI" sz="3600" dirty="0" err="1" smtClean="0"/>
              <a:t>Economy</a:t>
            </a:r>
            <a:r>
              <a:rPr lang="fi-FI" sz="3600" dirty="0" smtClean="0"/>
              <a:t> and </a:t>
            </a:r>
            <a:r>
              <a:rPr lang="fi-FI" sz="3600" dirty="0" err="1"/>
              <a:t>B</a:t>
            </a:r>
            <a:r>
              <a:rPr lang="fi-FI" sz="3600" dirty="0" err="1" smtClean="0"/>
              <a:t>utterfly</a:t>
            </a:r>
            <a:r>
              <a:rPr lang="fi-FI" sz="3600" dirty="0" smtClean="0"/>
              <a:t> </a:t>
            </a:r>
            <a:r>
              <a:rPr lang="fi-FI" sz="3600" dirty="0" err="1" smtClean="0"/>
              <a:t>diagram</a:t>
            </a:r>
            <a:endParaRPr lang="fi-FI" sz="3600" dirty="0"/>
          </a:p>
        </p:txBody>
      </p:sp>
      <p:pic>
        <p:nvPicPr>
          <p:cNvPr id="5" name="Content Placeholder 4"/>
          <p:cNvPicPr>
            <a:picLocks noGrp="1" noChangeAspect="1"/>
          </p:cNvPicPr>
          <p:nvPr>
            <p:ph idx="1"/>
          </p:nvPr>
        </p:nvPicPr>
        <p:blipFill>
          <a:blip r:embed="rId2"/>
          <a:stretch>
            <a:fillRect/>
          </a:stretch>
        </p:blipFill>
        <p:spPr>
          <a:xfrm>
            <a:off x="2058701" y="1210235"/>
            <a:ext cx="8256720" cy="4858871"/>
          </a:xfrm>
          <a:prstGeom prst="rect">
            <a:avLst/>
          </a:prstGeom>
        </p:spPr>
      </p:pic>
      <p:sp>
        <p:nvSpPr>
          <p:cNvPr id="6" name="TextBox 5"/>
          <p:cNvSpPr txBox="1"/>
          <p:nvPr/>
        </p:nvSpPr>
        <p:spPr>
          <a:xfrm>
            <a:off x="1974475" y="6069106"/>
            <a:ext cx="9281651" cy="584775"/>
          </a:xfrm>
          <a:prstGeom prst="rect">
            <a:avLst/>
          </a:prstGeom>
          <a:noFill/>
        </p:spPr>
        <p:txBody>
          <a:bodyPr wrap="square" rtlCol="0">
            <a:spAutoFit/>
          </a:bodyPr>
          <a:lstStyle/>
          <a:p>
            <a:r>
              <a:rPr lang="fi-FI" sz="1600" dirty="0" err="1">
                <a:latin typeface="+mj-lt"/>
              </a:rPr>
              <a:t>Adapted</a:t>
            </a:r>
            <a:r>
              <a:rPr lang="fi-FI" sz="1600" dirty="0">
                <a:latin typeface="+mj-lt"/>
              </a:rPr>
              <a:t> </a:t>
            </a:r>
            <a:r>
              <a:rPr lang="fi-FI" sz="1600" dirty="0" err="1">
                <a:latin typeface="+mj-lt"/>
              </a:rPr>
              <a:t>from</a:t>
            </a:r>
            <a:r>
              <a:rPr lang="fi-FI" sz="1600" dirty="0">
                <a:latin typeface="+mj-lt"/>
              </a:rPr>
              <a:t> https://www.ellenmacarthurfoundation.org/circular-economy/infographic and </a:t>
            </a:r>
          </a:p>
          <a:p>
            <a:r>
              <a:rPr lang="fi-FI" sz="1600" dirty="0" err="1">
                <a:latin typeface="+mj-lt"/>
              </a:rPr>
              <a:t>Bianchini</a:t>
            </a:r>
            <a:r>
              <a:rPr lang="fi-FI" sz="1600" dirty="0">
                <a:latin typeface="+mj-lt"/>
              </a:rPr>
              <a:t>, A., Rossi, J. &amp; </a:t>
            </a:r>
            <a:r>
              <a:rPr lang="fi-FI" sz="1600" dirty="0" err="1">
                <a:latin typeface="+mj-lt"/>
              </a:rPr>
              <a:t>Pellegrini</a:t>
            </a:r>
            <a:r>
              <a:rPr lang="fi-FI" sz="1600" dirty="0">
                <a:latin typeface="+mj-lt"/>
              </a:rPr>
              <a:t>, M. 2019 https://www.mdpi.com/2071-1050/11/23/6614/htm</a:t>
            </a:r>
          </a:p>
        </p:txBody>
      </p:sp>
    </p:spTree>
    <p:extLst>
      <p:ext uri="{BB962C8B-B14F-4D97-AF65-F5344CB8AC3E}">
        <p14:creationId xmlns:p14="http://schemas.microsoft.com/office/powerpoint/2010/main" val="227673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24" y="-1152876"/>
            <a:ext cx="10897295" cy="3344126"/>
          </a:xfrm>
        </p:spPr>
        <p:txBody>
          <a:bodyPr>
            <a:normAutofit/>
          </a:bodyPr>
          <a:lstStyle/>
          <a:p>
            <a:r>
              <a:rPr lang="fi-FI" dirty="0" smtClean="0"/>
              <a:t/>
            </a:r>
            <a:br>
              <a:rPr lang="fi-FI" dirty="0" smtClean="0"/>
            </a:br>
            <a:r>
              <a:rPr lang="fi-FI" dirty="0"/>
              <a:t/>
            </a:r>
            <a:br>
              <a:rPr lang="fi-FI" dirty="0"/>
            </a:br>
            <a:r>
              <a:rPr lang="fi-FI" dirty="0" smtClean="0"/>
              <a:t/>
            </a:r>
            <a:br>
              <a:rPr lang="fi-FI" dirty="0" smtClean="0"/>
            </a:br>
            <a:r>
              <a:rPr lang="fi-FI" sz="4000" dirty="0" smtClean="0"/>
              <a:t/>
            </a:r>
            <a:br>
              <a:rPr lang="fi-FI" sz="4000" dirty="0" smtClean="0"/>
            </a:br>
            <a:endParaRPr lang="fi-FI" sz="4000" dirty="0"/>
          </a:p>
        </p:txBody>
      </p:sp>
      <p:sp>
        <p:nvSpPr>
          <p:cNvPr id="5" name="Rectangle 4"/>
          <p:cNvSpPr/>
          <p:nvPr/>
        </p:nvSpPr>
        <p:spPr>
          <a:xfrm>
            <a:off x="2225230" y="6247642"/>
            <a:ext cx="8651422" cy="830997"/>
          </a:xfrm>
          <a:prstGeom prst="rect">
            <a:avLst/>
          </a:prstGeom>
        </p:spPr>
        <p:txBody>
          <a:bodyPr wrap="square">
            <a:spAutoFit/>
          </a:bodyPr>
          <a:lstStyle/>
          <a:p>
            <a:r>
              <a:rPr lang="fi-FI" sz="1600" dirty="0" err="1" smtClean="0">
                <a:latin typeface="+mj-lt"/>
              </a:rPr>
              <a:t>Adapted</a:t>
            </a:r>
            <a:r>
              <a:rPr lang="fi-FI" sz="1600" dirty="0" smtClean="0">
                <a:latin typeface="+mj-lt"/>
              </a:rPr>
              <a:t> </a:t>
            </a:r>
            <a:r>
              <a:rPr lang="fi-FI" sz="1600" dirty="0" err="1" smtClean="0">
                <a:latin typeface="+mj-lt"/>
              </a:rPr>
              <a:t>from</a:t>
            </a:r>
            <a:r>
              <a:rPr lang="fi-FI" sz="1600" dirty="0" smtClean="0">
                <a:latin typeface="+mj-lt"/>
              </a:rPr>
              <a:t> https</a:t>
            </a:r>
            <a:r>
              <a:rPr lang="fi-FI" sz="1600" dirty="0">
                <a:latin typeface="+mj-lt"/>
              </a:rPr>
              <a:t>://www.ellenmacarthurfoundation.org/circular-economy/infographic </a:t>
            </a:r>
            <a:r>
              <a:rPr lang="fi-FI" sz="1600" dirty="0" smtClean="0">
                <a:latin typeface="+mj-lt"/>
              </a:rPr>
              <a:t>and </a:t>
            </a:r>
          </a:p>
          <a:p>
            <a:r>
              <a:rPr lang="it-IT" sz="1600" dirty="0" smtClean="0">
                <a:latin typeface="+mj-lt"/>
              </a:rPr>
              <a:t>Bianchini</a:t>
            </a:r>
            <a:r>
              <a:rPr lang="it-IT" sz="1600" dirty="0">
                <a:latin typeface="+mj-lt"/>
              </a:rPr>
              <a:t>, A., Rossi, J. &amp; Pellegrini, M. </a:t>
            </a:r>
            <a:r>
              <a:rPr lang="it-IT" sz="1600" dirty="0" smtClean="0">
                <a:latin typeface="+mj-lt"/>
              </a:rPr>
              <a:t>2019 </a:t>
            </a:r>
            <a:r>
              <a:rPr lang="fi-FI" sz="1600" dirty="0" smtClean="0">
                <a:latin typeface="+mj-lt"/>
              </a:rPr>
              <a:t>https</a:t>
            </a:r>
            <a:r>
              <a:rPr lang="fi-FI" sz="1600" dirty="0">
                <a:latin typeface="+mj-lt"/>
              </a:rPr>
              <a:t>://www.mdpi.com/2071-1050/11/23/6614/htm</a:t>
            </a:r>
          </a:p>
          <a:p>
            <a:r>
              <a:rPr lang="fi-FI" sz="1600" dirty="0" smtClean="0">
                <a:latin typeface="+mj-lt"/>
              </a:rPr>
              <a:t>  </a:t>
            </a:r>
            <a:endParaRPr lang="fi-FI" sz="1600" dirty="0">
              <a:latin typeface="+mj-lt"/>
            </a:endParaRPr>
          </a:p>
        </p:txBody>
      </p:sp>
      <p:sp>
        <p:nvSpPr>
          <p:cNvPr id="17" name="Arc 16"/>
          <p:cNvSpPr/>
          <p:nvPr/>
        </p:nvSpPr>
        <p:spPr>
          <a:xfrm flipH="1">
            <a:off x="4687486" y="3415493"/>
            <a:ext cx="2009386" cy="2030009"/>
          </a:xfrm>
          <a:prstGeom prst="arc">
            <a:avLst>
              <a:gd name="adj1" fmla="val 13606037"/>
              <a:gd name="adj2" fmla="val 7903485"/>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9" name="Arc 18"/>
          <p:cNvSpPr/>
          <p:nvPr/>
        </p:nvSpPr>
        <p:spPr>
          <a:xfrm flipH="1">
            <a:off x="4386308" y="3273804"/>
            <a:ext cx="2613967" cy="2171698"/>
          </a:xfrm>
          <a:prstGeom prst="arc">
            <a:avLst>
              <a:gd name="adj1" fmla="val 13368584"/>
              <a:gd name="adj2" fmla="val 6546859"/>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0" name="Arc 19"/>
          <p:cNvSpPr/>
          <p:nvPr/>
        </p:nvSpPr>
        <p:spPr>
          <a:xfrm flipH="1">
            <a:off x="3613703" y="817651"/>
            <a:ext cx="3926781" cy="4658412"/>
          </a:xfrm>
          <a:prstGeom prst="arc">
            <a:avLst>
              <a:gd name="adj1" fmla="val 13920619"/>
              <a:gd name="adj2" fmla="val 6012839"/>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1" name="Arc 20"/>
          <p:cNvSpPr/>
          <p:nvPr/>
        </p:nvSpPr>
        <p:spPr>
          <a:xfrm flipH="1">
            <a:off x="3064761" y="592208"/>
            <a:ext cx="4816045" cy="5171724"/>
          </a:xfrm>
          <a:prstGeom prst="arc">
            <a:avLst>
              <a:gd name="adj1" fmla="val 13730774"/>
              <a:gd name="adj2" fmla="val 6664726"/>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32" name="TextBox 31"/>
          <p:cNvSpPr txBox="1"/>
          <p:nvPr/>
        </p:nvSpPr>
        <p:spPr>
          <a:xfrm>
            <a:off x="5189796" y="5293158"/>
            <a:ext cx="1431802" cy="461665"/>
          </a:xfrm>
          <a:prstGeom prst="rect">
            <a:avLst/>
          </a:prstGeom>
          <a:noFill/>
        </p:spPr>
        <p:txBody>
          <a:bodyPr wrap="none" rtlCol="0">
            <a:spAutoFit/>
          </a:bodyPr>
          <a:lstStyle/>
          <a:p>
            <a:r>
              <a:rPr lang="fi-FI" sz="2400" dirty="0" err="1" smtClean="0">
                <a:solidFill>
                  <a:srgbClr val="0070C0"/>
                </a:solidFill>
              </a:rPr>
              <a:t>Collection</a:t>
            </a:r>
            <a:endParaRPr lang="fi-FI" sz="2400" dirty="0">
              <a:solidFill>
                <a:srgbClr val="0070C0"/>
              </a:solidFill>
            </a:endParaRPr>
          </a:p>
        </p:txBody>
      </p:sp>
      <p:sp>
        <p:nvSpPr>
          <p:cNvPr id="41" name="Oval 40"/>
          <p:cNvSpPr/>
          <p:nvPr/>
        </p:nvSpPr>
        <p:spPr>
          <a:xfrm>
            <a:off x="6060634" y="4032293"/>
            <a:ext cx="1321153" cy="122563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smtClean="0"/>
              <a:t>Consumer</a:t>
            </a:r>
            <a:endParaRPr lang="fi-FI" sz="1400" dirty="0"/>
          </a:p>
        </p:txBody>
      </p:sp>
      <p:sp>
        <p:nvSpPr>
          <p:cNvPr id="42" name="Rounded Rectangle 41"/>
          <p:cNvSpPr/>
          <p:nvPr/>
        </p:nvSpPr>
        <p:spPr>
          <a:xfrm>
            <a:off x="7194166" y="3235925"/>
            <a:ext cx="1734079" cy="584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Service </a:t>
            </a:r>
            <a:r>
              <a:rPr lang="fi-FI" dirty="0" err="1" smtClean="0"/>
              <a:t>provider</a:t>
            </a:r>
            <a:endParaRPr lang="fi-FI" dirty="0"/>
          </a:p>
        </p:txBody>
      </p:sp>
      <p:sp>
        <p:nvSpPr>
          <p:cNvPr id="43" name="Rounded Rectangle 42"/>
          <p:cNvSpPr/>
          <p:nvPr/>
        </p:nvSpPr>
        <p:spPr>
          <a:xfrm>
            <a:off x="7194166" y="2354206"/>
            <a:ext cx="1756040" cy="552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Product </a:t>
            </a:r>
          </a:p>
          <a:p>
            <a:pPr algn="ctr"/>
            <a:r>
              <a:rPr lang="fi-FI" dirty="0" err="1" smtClean="0"/>
              <a:t>manufacturer</a:t>
            </a:r>
            <a:endParaRPr lang="fi-FI" dirty="0"/>
          </a:p>
        </p:txBody>
      </p:sp>
      <p:sp>
        <p:nvSpPr>
          <p:cNvPr id="44" name="Rounded Rectangle 43"/>
          <p:cNvSpPr/>
          <p:nvPr/>
        </p:nvSpPr>
        <p:spPr>
          <a:xfrm>
            <a:off x="7147424" y="1518495"/>
            <a:ext cx="1754601" cy="581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Parts</a:t>
            </a:r>
            <a:r>
              <a:rPr lang="fi-FI" dirty="0" smtClean="0"/>
              <a:t> </a:t>
            </a:r>
            <a:r>
              <a:rPr lang="fi-FI" dirty="0" err="1" smtClean="0"/>
              <a:t>manufacturer</a:t>
            </a:r>
            <a:endParaRPr lang="fi-FI" dirty="0"/>
          </a:p>
        </p:txBody>
      </p:sp>
      <p:sp>
        <p:nvSpPr>
          <p:cNvPr id="45" name="TextBox 44"/>
          <p:cNvSpPr txBox="1"/>
          <p:nvPr/>
        </p:nvSpPr>
        <p:spPr>
          <a:xfrm>
            <a:off x="7066314" y="5254240"/>
            <a:ext cx="3810338" cy="830997"/>
          </a:xfrm>
          <a:prstGeom prst="rect">
            <a:avLst/>
          </a:prstGeom>
          <a:noFill/>
        </p:spPr>
        <p:txBody>
          <a:bodyPr wrap="none" rtlCol="0">
            <a:spAutoFit/>
          </a:bodyPr>
          <a:lstStyle/>
          <a:p>
            <a:r>
              <a:rPr lang="fi-FI" sz="2400" dirty="0" err="1" smtClean="0">
                <a:solidFill>
                  <a:schemeClr val="accent6">
                    <a:lumMod val="50000"/>
                  </a:schemeClr>
                </a:solidFill>
              </a:rPr>
              <a:t>Minimise</a:t>
            </a:r>
            <a:r>
              <a:rPr lang="fi-FI" sz="2400" dirty="0" smtClean="0">
                <a:solidFill>
                  <a:schemeClr val="accent6">
                    <a:lumMod val="50000"/>
                  </a:schemeClr>
                </a:solidFill>
              </a:rPr>
              <a:t> </a:t>
            </a:r>
            <a:r>
              <a:rPr lang="fi-FI" sz="2400" dirty="0" err="1" smtClean="0">
                <a:solidFill>
                  <a:schemeClr val="accent6">
                    <a:lumMod val="50000"/>
                  </a:schemeClr>
                </a:solidFill>
              </a:rPr>
              <a:t>systematic</a:t>
            </a:r>
            <a:r>
              <a:rPr lang="fi-FI" sz="2400" dirty="0" smtClean="0">
                <a:solidFill>
                  <a:schemeClr val="accent6">
                    <a:lumMod val="50000"/>
                  </a:schemeClr>
                </a:solidFill>
              </a:rPr>
              <a:t> </a:t>
            </a:r>
            <a:r>
              <a:rPr lang="fi-FI" sz="2400" dirty="0" err="1" smtClean="0">
                <a:solidFill>
                  <a:schemeClr val="accent6">
                    <a:lumMod val="50000"/>
                  </a:schemeClr>
                </a:solidFill>
              </a:rPr>
              <a:t>leakage</a:t>
            </a:r>
            <a:r>
              <a:rPr lang="fi-FI" sz="2400" dirty="0" smtClean="0">
                <a:solidFill>
                  <a:schemeClr val="accent6">
                    <a:lumMod val="50000"/>
                  </a:schemeClr>
                </a:solidFill>
              </a:rPr>
              <a:t> </a:t>
            </a:r>
          </a:p>
          <a:p>
            <a:r>
              <a:rPr lang="fi-FI" sz="2400" dirty="0" smtClean="0">
                <a:solidFill>
                  <a:schemeClr val="accent6">
                    <a:lumMod val="50000"/>
                  </a:schemeClr>
                </a:solidFill>
              </a:rPr>
              <a:t>and </a:t>
            </a:r>
            <a:r>
              <a:rPr lang="fi-FI" sz="2400" dirty="0" err="1" smtClean="0">
                <a:solidFill>
                  <a:schemeClr val="accent6">
                    <a:lumMod val="50000"/>
                  </a:schemeClr>
                </a:solidFill>
              </a:rPr>
              <a:t>negative</a:t>
            </a:r>
            <a:r>
              <a:rPr lang="fi-FI" sz="2400" dirty="0" smtClean="0">
                <a:solidFill>
                  <a:schemeClr val="accent6">
                    <a:lumMod val="50000"/>
                  </a:schemeClr>
                </a:solidFill>
              </a:rPr>
              <a:t> </a:t>
            </a:r>
            <a:r>
              <a:rPr lang="fi-FI" sz="2400" dirty="0" err="1" smtClean="0">
                <a:solidFill>
                  <a:schemeClr val="accent6">
                    <a:lumMod val="50000"/>
                  </a:schemeClr>
                </a:solidFill>
              </a:rPr>
              <a:t>externatilies</a:t>
            </a:r>
            <a:r>
              <a:rPr lang="fi-FI" sz="2400" dirty="0" smtClean="0">
                <a:solidFill>
                  <a:schemeClr val="accent6">
                    <a:lumMod val="50000"/>
                  </a:schemeClr>
                </a:solidFill>
              </a:rPr>
              <a:t> </a:t>
            </a:r>
            <a:endParaRPr lang="fi-FI" sz="2400" dirty="0">
              <a:solidFill>
                <a:schemeClr val="accent6">
                  <a:lumMod val="50000"/>
                </a:schemeClr>
              </a:solidFill>
            </a:endParaRPr>
          </a:p>
        </p:txBody>
      </p:sp>
      <p:cxnSp>
        <p:nvCxnSpPr>
          <p:cNvPr id="47" name="Straight Arrow Connector 46"/>
          <p:cNvCxnSpPr/>
          <p:nvPr/>
        </p:nvCxnSpPr>
        <p:spPr>
          <a:xfrm>
            <a:off x="7642698" y="2070101"/>
            <a:ext cx="9237" cy="29646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633460" y="2967992"/>
            <a:ext cx="9238" cy="26793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632503" y="1105517"/>
            <a:ext cx="5577" cy="29586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5400000">
            <a:off x="7300342" y="3860018"/>
            <a:ext cx="370108" cy="355522"/>
          </a:xfrm>
          <a:prstGeom prst="bentConnector3">
            <a:avLst>
              <a:gd name="adj1" fmla="val 50000"/>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2371003" y="4262439"/>
            <a:ext cx="171295" cy="41698"/>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0" idx="0"/>
          </p:cNvCxnSpPr>
          <p:nvPr/>
        </p:nvCxnSpPr>
        <p:spPr>
          <a:xfrm>
            <a:off x="6911489" y="1438274"/>
            <a:ext cx="88786" cy="11620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21" idx="0"/>
          </p:cNvCxnSpPr>
          <p:nvPr/>
        </p:nvCxnSpPr>
        <p:spPr>
          <a:xfrm>
            <a:off x="7120717" y="1292583"/>
            <a:ext cx="63996" cy="4589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020685" y="247908"/>
            <a:ext cx="2060564" cy="646331"/>
          </a:xfrm>
          <a:prstGeom prst="rect">
            <a:avLst/>
          </a:prstGeom>
          <a:noFill/>
        </p:spPr>
        <p:txBody>
          <a:bodyPr wrap="none" rtlCol="0">
            <a:spAutoFit/>
          </a:bodyPr>
          <a:lstStyle/>
          <a:p>
            <a:pPr algn="ctr"/>
            <a:r>
              <a:rPr lang="fi-FI" dirty="0" err="1" smtClean="0"/>
              <a:t>Renewables</a:t>
            </a:r>
            <a:endParaRPr lang="fi-FI" dirty="0" smtClean="0"/>
          </a:p>
          <a:p>
            <a:pPr algn="ctr"/>
            <a:r>
              <a:rPr lang="fi-FI" dirty="0" err="1" smtClean="0"/>
              <a:t>Substitute</a:t>
            </a:r>
            <a:r>
              <a:rPr lang="fi-FI" dirty="0" smtClean="0"/>
              <a:t> </a:t>
            </a:r>
            <a:r>
              <a:rPr lang="fi-FI" dirty="0" err="1" smtClean="0"/>
              <a:t>materials</a:t>
            </a:r>
            <a:endParaRPr lang="fi-FI" dirty="0" smtClean="0"/>
          </a:p>
        </p:txBody>
      </p:sp>
      <p:sp>
        <p:nvSpPr>
          <p:cNvPr id="98" name="TextBox 97"/>
          <p:cNvSpPr txBox="1"/>
          <p:nvPr/>
        </p:nvSpPr>
        <p:spPr>
          <a:xfrm>
            <a:off x="5214057" y="161628"/>
            <a:ext cx="1641216" cy="369332"/>
          </a:xfrm>
          <a:prstGeom prst="rect">
            <a:avLst/>
          </a:prstGeom>
          <a:noFill/>
        </p:spPr>
        <p:txBody>
          <a:bodyPr wrap="square" rtlCol="0">
            <a:spAutoFit/>
          </a:bodyPr>
          <a:lstStyle/>
          <a:p>
            <a:r>
              <a:rPr lang="fi-FI" dirty="0" err="1" smtClean="0"/>
              <a:t>Regenerate</a:t>
            </a:r>
            <a:endParaRPr lang="fi-FI" dirty="0"/>
          </a:p>
        </p:txBody>
      </p:sp>
      <p:cxnSp>
        <p:nvCxnSpPr>
          <p:cNvPr id="100" name="Straight Arrow Connector 99"/>
          <p:cNvCxnSpPr/>
          <p:nvPr/>
        </p:nvCxnSpPr>
        <p:spPr>
          <a:xfrm>
            <a:off x="6721568" y="5254240"/>
            <a:ext cx="0" cy="75880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Arc 36"/>
          <p:cNvSpPr/>
          <p:nvPr/>
        </p:nvSpPr>
        <p:spPr>
          <a:xfrm flipH="1">
            <a:off x="5004337" y="3679708"/>
            <a:ext cx="1624227" cy="1739721"/>
          </a:xfrm>
          <a:prstGeom prst="arc">
            <a:avLst>
              <a:gd name="adj1" fmla="val 13606037"/>
              <a:gd name="adj2" fmla="val 7903485"/>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cxnSp>
        <p:nvCxnSpPr>
          <p:cNvPr id="46" name="Straight Arrow Connector 45"/>
          <p:cNvCxnSpPr/>
          <p:nvPr/>
        </p:nvCxnSpPr>
        <p:spPr>
          <a:xfrm flipV="1">
            <a:off x="7843517" y="1116641"/>
            <a:ext cx="7137" cy="27002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rot="20739798">
            <a:off x="1726598" y="4272510"/>
            <a:ext cx="1711956" cy="912363"/>
          </a:xfrm>
          <a:prstGeom prst="arc">
            <a:avLst>
              <a:gd name="adj1" fmla="val 16200000"/>
              <a:gd name="adj2" fmla="val 3"/>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61" name="TextBox 60"/>
          <p:cNvSpPr txBox="1"/>
          <p:nvPr/>
        </p:nvSpPr>
        <p:spPr>
          <a:xfrm>
            <a:off x="1846814" y="3794273"/>
            <a:ext cx="789512" cy="369332"/>
          </a:xfrm>
          <a:prstGeom prst="rect">
            <a:avLst/>
          </a:prstGeom>
          <a:noFill/>
        </p:spPr>
        <p:txBody>
          <a:bodyPr wrap="none" rtlCol="0">
            <a:spAutoFit/>
          </a:bodyPr>
          <a:lstStyle/>
          <a:p>
            <a:r>
              <a:rPr lang="fi-FI" dirty="0" err="1" smtClean="0"/>
              <a:t>Biogas</a:t>
            </a:r>
            <a:endParaRPr lang="fi-FI" dirty="0"/>
          </a:p>
        </p:txBody>
      </p:sp>
      <p:sp>
        <p:nvSpPr>
          <p:cNvPr id="62" name="TextBox 61"/>
          <p:cNvSpPr txBox="1"/>
          <p:nvPr/>
        </p:nvSpPr>
        <p:spPr>
          <a:xfrm>
            <a:off x="3017591" y="5339854"/>
            <a:ext cx="1429366" cy="923330"/>
          </a:xfrm>
          <a:prstGeom prst="rect">
            <a:avLst/>
          </a:prstGeom>
          <a:noFill/>
        </p:spPr>
        <p:txBody>
          <a:bodyPr wrap="none" rtlCol="0">
            <a:spAutoFit/>
          </a:bodyPr>
          <a:lstStyle/>
          <a:p>
            <a:r>
              <a:rPr lang="fi-FI" dirty="0" err="1" smtClean="0"/>
              <a:t>Extraction</a:t>
            </a:r>
            <a:r>
              <a:rPr lang="fi-FI" dirty="0" smtClean="0"/>
              <a:t> of </a:t>
            </a:r>
          </a:p>
          <a:p>
            <a:r>
              <a:rPr lang="fi-FI" dirty="0" err="1"/>
              <a:t>b</a:t>
            </a:r>
            <a:r>
              <a:rPr lang="fi-FI" dirty="0" err="1" smtClean="0"/>
              <a:t>iochemical</a:t>
            </a:r>
            <a:endParaRPr lang="fi-FI" dirty="0" smtClean="0"/>
          </a:p>
          <a:p>
            <a:r>
              <a:rPr lang="fi-FI" dirty="0" err="1" smtClean="0"/>
              <a:t>feedstock</a:t>
            </a:r>
            <a:endParaRPr lang="fi-FI" dirty="0"/>
          </a:p>
        </p:txBody>
      </p:sp>
      <p:sp>
        <p:nvSpPr>
          <p:cNvPr id="63" name="TextBox 62"/>
          <p:cNvSpPr txBox="1"/>
          <p:nvPr/>
        </p:nvSpPr>
        <p:spPr>
          <a:xfrm>
            <a:off x="4863745" y="2830653"/>
            <a:ext cx="1041952" cy="369332"/>
          </a:xfrm>
          <a:prstGeom prst="rect">
            <a:avLst/>
          </a:prstGeom>
          <a:noFill/>
        </p:spPr>
        <p:txBody>
          <a:bodyPr wrap="none" rtlCol="0">
            <a:spAutoFit/>
          </a:bodyPr>
          <a:lstStyle/>
          <a:p>
            <a:r>
              <a:rPr lang="fi-FI" dirty="0" err="1" smtClean="0"/>
              <a:t>Cascades</a:t>
            </a:r>
            <a:endParaRPr lang="fi-FI" dirty="0"/>
          </a:p>
        </p:txBody>
      </p:sp>
      <p:sp>
        <p:nvSpPr>
          <p:cNvPr id="71" name="TextBox 70"/>
          <p:cNvSpPr txBox="1"/>
          <p:nvPr/>
        </p:nvSpPr>
        <p:spPr>
          <a:xfrm>
            <a:off x="3805643" y="2108595"/>
            <a:ext cx="1530194" cy="646331"/>
          </a:xfrm>
          <a:prstGeom prst="rect">
            <a:avLst/>
          </a:prstGeom>
          <a:noFill/>
        </p:spPr>
        <p:txBody>
          <a:bodyPr wrap="square" rtlCol="0">
            <a:spAutoFit/>
          </a:bodyPr>
          <a:lstStyle/>
          <a:p>
            <a:r>
              <a:rPr lang="fi-FI" dirty="0" err="1" smtClean="0"/>
              <a:t>Biochemical</a:t>
            </a:r>
            <a:endParaRPr lang="fi-FI" dirty="0" smtClean="0"/>
          </a:p>
          <a:p>
            <a:r>
              <a:rPr lang="fi-FI" dirty="0" err="1" smtClean="0"/>
              <a:t>feedstock</a:t>
            </a:r>
            <a:endParaRPr lang="fi-FI" dirty="0"/>
          </a:p>
        </p:txBody>
      </p:sp>
      <p:sp>
        <p:nvSpPr>
          <p:cNvPr id="72" name="TextBox 71"/>
          <p:cNvSpPr txBox="1"/>
          <p:nvPr/>
        </p:nvSpPr>
        <p:spPr>
          <a:xfrm>
            <a:off x="2975636" y="1065320"/>
            <a:ext cx="2008505" cy="369332"/>
          </a:xfrm>
          <a:prstGeom prst="rect">
            <a:avLst/>
          </a:prstGeom>
          <a:noFill/>
        </p:spPr>
        <p:txBody>
          <a:bodyPr wrap="square" rtlCol="0">
            <a:spAutoFit/>
          </a:bodyPr>
          <a:lstStyle/>
          <a:p>
            <a:r>
              <a:rPr lang="fi-FI" dirty="0" err="1" smtClean="0"/>
              <a:t>Farming</a:t>
            </a:r>
            <a:r>
              <a:rPr lang="fi-FI" dirty="0" smtClean="0"/>
              <a:t>/</a:t>
            </a:r>
            <a:r>
              <a:rPr lang="fi-FI" dirty="0" err="1" smtClean="0"/>
              <a:t>collection</a:t>
            </a:r>
            <a:endParaRPr lang="fi-FI" dirty="0"/>
          </a:p>
        </p:txBody>
      </p:sp>
      <p:cxnSp>
        <p:nvCxnSpPr>
          <p:cNvPr id="73" name="Straight Arrow Connector 72"/>
          <p:cNvCxnSpPr/>
          <p:nvPr/>
        </p:nvCxnSpPr>
        <p:spPr>
          <a:xfrm>
            <a:off x="6573003" y="3575966"/>
            <a:ext cx="35804" cy="52707"/>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379877" y="3697594"/>
            <a:ext cx="70184" cy="7430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379877" y="3931129"/>
            <a:ext cx="58755" cy="6079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302783" y="254558"/>
            <a:ext cx="3354213" cy="646331"/>
          </a:xfrm>
          <a:prstGeom prst="rect">
            <a:avLst/>
          </a:prstGeom>
          <a:noFill/>
        </p:spPr>
        <p:txBody>
          <a:bodyPr wrap="square" rtlCol="0">
            <a:spAutoFit/>
          </a:bodyPr>
          <a:lstStyle/>
          <a:p>
            <a:r>
              <a:rPr lang="fi-FI" dirty="0" err="1" smtClean="0">
                <a:solidFill>
                  <a:schemeClr val="accent6">
                    <a:lumMod val="50000"/>
                  </a:schemeClr>
                </a:solidFill>
              </a:rPr>
              <a:t>Renewables</a:t>
            </a:r>
            <a:r>
              <a:rPr lang="fi-FI" dirty="0" smtClean="0">
                <a:solidFill>
                  <a:schemeClr val="accent6">
                    <a:lumMod val="50000"/>
                  </a:schemeClr>
                </a:solidFill>
              </a:rPr>
              <a:t> </a:t>
            </a:r>
          </a:p>
          <a:p>
            <a:r>
              <a:rPr lang="fi-FI" dirty="0" err="1" smtClean="0">
                <a:solidFill>
                  <a:schemeClr val="accent6">
                    <a:lumMod val="50000"/>
                  </a:schemeClr>
                </a:solidFill>
              </a:rPr>
              <a:t>flow</a:t>
            </a:r>
            <a:r>
              <a:rPr lang="fi-FI" dirty="0" smtClean="0">
                <a:solidFill>
                  <a:schemeClr val="accent6">
                    <a:lumMod val="50000"/>
                  </a:schemeClr>
                </a:solidFill>
              </a:rPr>
              <a:t> management</a:t>
            </a:r>
            <a:endParaRPr lang="fi-FI" dirty="0">
              <a:solidFill>
                <a:schemeClr val="accent6">
                  <a:lumMod val="50000"/>
                </a:schemeClr>
              </a:solidFill>
            </a:endParaRPr>
          </a:p>
        </p:txBody>
      </p:sp>
      <p:sp>
        <p:nvSpPr>
          <p:cNvPr id="84" name="TextBox 83"/>
          <p:cNvSpPr txBox="1"/>
          <p:nvPr/>
        </p:nvSpPr>
        <p:spPr>
          <a:xfrm>
            <a:off x="1882026" y="2505830"/>
            <a:ext cx="3354213" cy="646331"/>
          </a:xfrm>
          <a:prstGeom prst="rect">
            <a:avLst/>
          </a:prstGeom>
          <a:noFill/>
        </p:spPr>
        <p:txBody>
          <a:bodyPr wrap="square" rtlCol="0">
            <a:spAutoFit/>
          </a:bodyPr>
          <a:lstStyle/>
          <a:p>
            <a:r>
              <a:rPr lang="fi-FI" dirty="0" err="1" smtClean="0"/>
              <a:t>Regeneration</a:t>
            </a:r>
            <a:r>
              <a:rPr lang="fi-FI" dirty="0" smtClean="0"/>
              <a:t> /</a:t>
            </a:r>
          </a:p>
          <a:p>
            <a:r>
              <a:rPr lang="fi-FI" dirty="0" err="1" smtClean="0"/>
              <a:t>Restoration</a:t>
            </a:r>
            <a:endParaRPr lang="fi-FI" dirty="0"/>
          </a:p>
        </p:txBody>
      </p:sp>
      <p:sp>
        <p:nvSpPr>
          <p:cNvPr id="85" name="TextBox 84"/>
          <p:cNvSpPr txBox="1"/>
          <p:nvPr/>
        </p:nvSpPr>
        <p:spPr>
          <a:xfrm>
            <a:off x="2587095" y="3320568"/>
            <a:ext cx="3354213" cy="369332"/>
          </a:xfrm>
          <a:prstGeom prst="rect">
            <a:avLst/>
          </a:prstGeom>
          <a:noFill/>
        </p:spPr>
        <p:txBody>
          <a:bodyPr wrap="square" rtlCol="0">
            <a:spAutoFit/>
          </a:bodyPr>
          <a:lstStyle/>
          <a:p>
            <a:r>
              <a:rPr lang="fi-FI" dirty="0" err="1" smtClean="0"/>
              <a:t>Biosphere</a:t>
            </a:r>
            <a:endParaRPr lang="fi-FI" dirty="0"/>
          </a:p>
        </p:txBody>
      </p:sp>
      <p:sp>
        <p:nvSpPr>
          <p:cNvPr id="3" name="Rectangle 2"/>
          <p:cNvSpPr/>
          <p:nvPr/>
        </p:nvSpPr>
        <p:spPr>
          <a:xfrm>
            <a:off x="151343" y="4598729"/>
            <a:ext cx="2108614" cy="646331"/>
          </a:xfrm>
          <a:prstGeom prst="rect">
            <a:avLst/>
          </a:prstGeom>
          <a:solidFill>
            <a:schemeClr val="accent6">
              <a:lumMod val="40000"/>
              <a:lumOff val="60000"/>
            </a:schemeClr>
          </a:solidFill>
        </p:spPr>
        <p:txBody>
          <a:bodyPr wrap="square">
            <a:spAutoFit/>
          </a:bodyPr>
          <a:lstStyle/>
          <a:p>
            <a:r>
              <a:rPr lang="fi-FI" dirty="0" err="1"/>
              <a:t>Cycles</a:t>
            </a:r>
            <a:r>
              <a:rPr lang="fi-FI" dirty="0"/>
              <a:t> for </a:t>
            </a:r>
          </a:p>
          <a:p>
            <a:r>
              <a:rPr lang="fi-FI" dirty="0" err="1" smtClean="0"/>
              <a:t>renewable</a:t>
            </a:r>
            <a:r>
              <a:rPr lang="fi-FI" dirty="0" smtClean="0"/>
              <a:t> </a:t>
            </a:r>
            <a:r>
              <a:rPr lang="fi-FI" dirty="0" err="1"/>
              <a:t>materials</a:t>
            </a:r>
            <a:endParaRPr lang="fi-FI" dirty="0"/>
          </a:p>
        </p:txBody>
      </p:sp>
      <p:sp>
        <p:nvSpPr>
          <p:cNvPr id="4" name="TextBox 3"/>
          <p:cNvSpPr txBox="1"/>
          <p:nvPr/>
        </p:nvSpPr>
        <p:spPr>
          <a:xfrm>
            <a:off x="2401879" y="4616418"/>
            <a:ext cx="2100062" cy="646331"/>
          </a:xfrm>
          <a:prstGeom prst="rect">
            <a:avLst/>
          </a:prstGeom>
          <a:noFill/>
        </p:spPr>
        <p:txBody>
          <a:bodyPr wrap="none" rtlCol="0">
            <a:spAutoFit/>
          </a:bodyPr>
          <a:lstStyle/>
          <a:p>
            <a:r>
              <a:rPr lang="fi-FI" dirty="0" err="1" smtClean="0"/>
              <a:t>Anaerobic</a:t>
            </a:r>
            <a:r>
              <a:rPr lang="fi-FI" dirty="0"/>
              <a:t> </a:t>
            </a:r>
            <a:r>
              <a:rPr lang="fi-FI" dirty="0" err="1" smtClean="0"/>
              <a:t>digestion</a:t>
            </a:r>
            <a:r>
              <a:rPr lang="fi-FI" dirty="0" smtClean="0"/>
              <a:t> </a:t>
            </a:r>
          </a:p>
          <a:p>
            <a:r>
              <a:rPr lang="fi-FI" dirty="0" smtClean="0"/>
              <a:t>/</a:t>
            </a:r>
            <a:r>
              <a:rPr lang="fi-FI" dirty="0" err="1" smtClean="0"/>
              <a:t>composting</a:t>
            </a:r>
            <a:endParaRPr lang="fi-FI" dirty="0"/>
          </a:p>
        </p:txBody>
      </p:sp>
      <p:sp>
        <p:nvSpPr>
          <p:cNvPr id="6" name="Oval 5"/>
          <p:cNvSpPr/>
          <p:nvPr/>
        </p:nvSpPr>
        <p:spPr>
          <a:xfrm>
            <a:off x="4219950" y="787643"/>
            <a:ext cx="247791" cy="2309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Oval 47"/>
          <p:cNvSpPr/>
          <p:nvPr/>
        </p:nvSpPr>
        <p:spPr>
          <a:xfrm>
            <a:off x="3082068" y="2249562"/>
            <a:ext cx="247791" cy="2309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Oval 50"/>
          <p:cNvSpPr/>
          <p:nvPr/>
        </p:nvSpPr>
        <p:spPr>
          <a:xfrm>
            <a:off x="2113192" y="4250702"/>
            <a:ext cx="247791" cy="2309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Oval 51"/>
          <p:cNvSpPr/>
          <p:nvPr/>
        </p:nvSpPr>
        <p:spPr>
          <a:xfrm>
            <a:off x="3306344" y="4499793"/>
            <a:ext cx="247791" cy="2309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Oval 54"/>
          <p:cNvSpPr/>
          <p:nvPr/>
        </p:nvSpPr>
        <p:spPr>
          <a:xfrm>
            <a:off x="4407133" y="5441542"/>
            <a:ext cx="247791" cy="230913"/>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Box 6"/>
          <p:cNvSpPr txBox="1"/>
          <p:nvPr/>
        </p:nvSpPr>
        <p:spPr>
          <a:xfrm>
            <a:off x="130206" y="273162"/>
            <a:ext cx="1977786" cy="2862322"/>
          </a:xfrm>
          <a:prstGeom prst="rect">
            <a:avLst/>
          </a:prstGeom>
          <a:noFill/>
        </p:spPr>
        <p:txBody>
          <a:bodyPr wrap="none" rtlCol="0">
            <a:spAutoFit/>
          </a:bodyPr>
          <a:lstStyle/>
          <a:p>
            <a:r>
              <a:rPr lang="fi-FI" sz="3600" dirty="0" err="1" smtClean="0"/>
              <a:t>Circular</a:t>
            </a:r>
            <a:r>
              <a:rPr lang="fi-FI" sz="3600" dirty="0" smtClean="0"/>
              <a:t> </a:t>
            </a:r>
          </a:p>
          <a:p>
            <a:r>
              <a:rPr lang="fi-FI" sz="3600" dirty="0" err="1" smtClean="0"/>
              <a:t>Economy</a:t>
            </a:r>
            <a:endParaRPr lang="fi-FI" sz="3600" dirty="0" smtClean="0"/>
          </a:p>
          <a:p>
            <a:r>
              <a:rPr lang="fi-FI" sz="3600" dirty="0" smtClean="0"/>
              <a:t>and</a:t>
            </a:r>
          </a:p>
          <a:p>
            <a:r>
              <a:rPr lang="fi-FI" sz="3600" dirty="0" err="1" smtClean="0"/>
              <a:t>Biological</a:t>
            </a:r>
            <a:endParaRPr lang="fi-FI" sz="3600" dirty="0" smtClean="0"/>
          </a:p>
          <a:p>
            <a:r>
              <a:rPr lang="fi-FI" sz="3600" dirty="0" err="1" smtClean="0"/>
              <a:t>Cycles</a:t>
            </a:r>
            <a:endParaRPr lang="fi-FI" sz="3600" dirty="0" smtClean="0"/>
          </a:p>
        </p:txBody>
      </p:sp>
    </p:spTree>
    <p:extLst>
      <p:ext uri="{BB962C8B-B14F-4D97-AF65-F5344CB8AC3E}">
        <p14:creationId xmlns:p14="http://schemas.microsoft.com/office/powerpoint/2010/main" val="3320408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6025" y="6501365"/>
            <a:ext cx="8651422" cy="338554"/>
          </a:xfrm>
          <a:prstGeom prst="rect">
            <a:avLst/>
          </a:prstGeom>
        </p:spPr>
        <p:txBody>
          <a:bodyPr wrap="square">
            <a:spAutoFit/>
          </a:bodyPr>
          <a:lstStyle/>
          <a:p>
            <a:r>
              <a:rPr lang="fi-FI" sz="1600" dirty="0" err="1" smtClean="0">
                <a:latin typeface="+mj-lt"/>
              </a:rPr>
              <a:t>Adapted</a:t>
            </a:r>
            <a:r>
              <a:rPr lang="fi-FI" sz="1600" dirty="0" smtClean="0">
                <a:latin typeface="+mj-lt"/>
              </a:rPr>
              <a:t> </a:t>
            </a:r>
            <a:r>
              <a:rPr lang="fi-FI" sz="1600" dirty="0" err="1" smtClean="0">
                <a:latin typeface="+mj-lt"/>
              </a:rPr>
              <a:t>from</a:t>
            </a:r>
            <a:r>
              <a:rPr lang="fi-FI" sz="1600" dirty="0" smtClean="0">
                <a:latin typeface="+mj-lt"/>
              </a:rPr>
              <a:t> https</a:t>
            </a:r>
            <a:r>
              <a:rPr lang="fi-FI" sz="1600" dirty="0">
                <a:latin typeface="+mj-lt"/>
              </a:rPr>
              <a:t>://www.ellenmacarthurfoundation.org/circular-economy/infographic</a:t>
            </a:r>
          </a:p>
        </p:txBody>
      </p:sp>
      <p:sp>
        <p:nvSpPr>
          <p:cNvPr id="6" name="TextBox 5"/>
          <p:cNvSpPr txBox="1"/>
          <p:nvPr/>
        </p:nvSpPr>
        <p:spPr>
          <a:xfrm>
            <a:off x="9634282" y="370618"/>
            <a:ext cx="2353253" cy="1908215"/>
          </a:xfrm>
          <a:prstGeom prst="rect">
            <a:avLst/>
          </a:prstGeom>
          <a:solidFill>
            <a:schemeClr val="accent5">
              <a:lumMod val="20000"/>
              <a:lumOff val="80000"/>
            </a:schemeClr>
          </a:solidFill>
        </p:spPr>
        <p:txBody>
          <a:bodyPr wrap="square" rtlCol="0">
            <a:spAutoFit/>
          </a:bodyPr>
          <a:lstStyle/>
          <a:p>
            <a:r>
              <a:rPr lang="fi-FI" sz="2000" b="1" dirty="0" err="1" smtClean="0">
                <a:latin typeface="+mj-lt"/>
              </a:rPr>
              <a:t>Recycling</a:t>
            </a:r>
            <a:r>
              <a:rPr lang="fi-FI" sz="2000" dirty="0" smtClean="0">
                <a:latin typeface="+mj-lt"/>
              </a:rPr>
              <a:t> is </a:t>
            </a:r>
            <a:r>
              <a:rPr lang="fi-FI" sz="2000" dirty="0" err="1" smtClean="0">
                <a:latin typeface="+mj-lt"/>
              </a:rPr>
              <a:t>the</a:t>
            </a:r>
            <a:r>
              <a:rPr lang="fi-FI" sz="2000" dirty="0" smtClean="0">
                <a:latin typeface="+mj-lt"/>
              </a:rPr>
              <a:t> </a:t>
            </a:r>
            <a:r>
              <a:rPr lang="fi-FI" sz="2000" dirty="0" err="1" smtClean="0">
                <a:latin typeface="+mj-lt"/>
              </a:rPr>
              <a:t>most</a:t>
            </a:r>
            <a:r>
              <a:rPr lang="fi-FI" sz="2000" dirty="0" smtClean="0">
                <a:latin typeface="+mj-lt"/>
              </a:rPr>
              <a:t> </a:t>
            </a:r>
          </a:p>
          <a:p>
            <a:r>
              <a:rPr lang="fi-FI" sz="2000" dirty="0" err="1" smtClean="0">
                <a:latin typeface="+mj-lt"/>
              </a:rPr>
              <a:t>energy</a:t>
            </a:r>
            <a:r>
              <a:rPr lang="fi-FI" sz="2000" dirty="0" smtClean="0">
                <a:latin typeface="+mj-lt"/>
              </a:rPr>
              <a:t> </a:t>
            </a:r>
            <a:r>
              <a:rPr lang="fi-FI" sz="2000" dirty="0" err="1" smtClean="0">
                <a:latin typeface="+mj-lt"/>
              </a:rPr>
              <a:t>intensive</a:t>
            </a:r>
            <a:endParaRPr lang="fi-FI" sz="2000" dirty="0" smtClean="0">
              <a:latin typeface="+mj-lt"/>
            </a:endParaRPr>
          </a:p>
          <a:p>
            <a:r>
              <a:rPr lang="fi-FI" sz="2000" dirty="0" smtClean="0">
                <a:latin typeface="+mj-lt"/>
              </a:rPr>
              <a:t>and </a:t>
            </a:r>
            <a:r>
              <a:rPr lang="fi-FI" sz="2000" dirty="0" err="1" smtClean="0">
                <a:latin typeface="+mj-lt"/>
              </a:rPr>
              <a:t>the</a:t>
            </a:r>
            <a:r>
              <a:rPr lang="fi-FI" sz="2000" dirty="0" smtClean="0">
                <a:latin typeface="+mj-lt"/>
              </a:rPr>
              <a:t> </a:t>
            </a:r>
            <a:r>
              <a:rPr lang="fi-FI" sz="2000" dirty="0" err="1" smtClean="0">
                <a:latin typeface="+mj-lt"/>
              </a:rPr>
              <a:t>last</a:t>
            </a:r>
            <a:r>
              <a:rPr lang="fi-FI" sz="2000" dirty="0" smtClean="0">
                <a:latin typeface="+mj-lt"/>
              </a:rPr>
              <a:t> </a:t>
            </a:r>
            <a:r>
              <a:rPr lang="fi-FI" sz="2000" dirty="0" err="1" smtClean="0">
                <a:latin typeface="+mj-lt"/>
              </a:rPr>
              <a:t>resource</a:t>
            </a:r>
            <a:endParaRPr lang="fi-FI" sz="2000" dirty="0" smtClean="0">
              <a:latin typeface="+mj-lt"/>
            </a:endParaRPr>
          </a:p>
          <a:p>
            <a:r>
              <a:rPr lang="fi-FI" sz="2000" dirty="0" smtClean="0">
                <a:latin typeface="+mj-lt"/>
              </a:rPr>
              <a:t>of </a:t>
            </a:r>
            <a:r>
              <a:rPr lang="fi-FI" sz="2000" dirty="0" err="1" smtClean="0">
                <a:latin typeface="+mj-lt"/>
              </a:rPr>
              <a:t>technical</a:t>
            </a:r>
            <a:r>
              <a:rPr lang="fi-FI" sz="2000" dirty="0" smtClean="0">
                <a:latin typeface="+mj-lt"/>
              </a:rPr>
              <a:t> </a:t>
            </a:r>
            <a:r>
              <a:rPr lang="fi-FI" sz="2000" dirty="0" err="1" smtClean="0">
                <a:latin typeface="+mj-lt"/>
              </a:rPr>
              <a:t>cycle</a:t>
            </a:r>
            <a:endParaRPr lang="fi-FI" sz="2000" dirty="0" smtClean="0">
              <a:latin typeface="+mj-lt"/>
            </a:endParaRPr>
          </a:p>
          <a:p>
            <a:r>
              <a:rPr lang="fi-FI" sz="2000" dirty="0" smtClean="0">
                <a:latin typeface="+mj-lt"/>
              </a:rPr>
              <a:t>of </a:t>
            </a:r>
            <a:r>
              <a:rPr lang="fi-FI" sz="2000" dirty="0" err="1" smtClean="0">
                <a:latin typeface="+mj-lt"/>
              </a:rPr>
              <a:t>circular</a:t>
            </a:r>
            <a:r>
              <a:rPr lang="fi-FI" sz="2000" dirty="0" smtClean="0">
                <a:latin typeface="+mj-lt"/>
              </a:rPr>
              <a:t> </a:t>
            </a:r>
            <a:r>
              <a:rPr lang="fi-FI" sz="2000" dirty="0" err="1" smtClean="0">
                <a:latin typeface="+mj-lt"/>
              </a:rPr>
              <a:t>economy</a:t>
            </a:r>
            <a:endParaRPr lang="fi-FI" sz="2000" dirty="0" smtClean="0">
              <a:latin typeface="+mj-lt"/>
            </a:endParaRPr>
          </a:p>
          <a:p>
            <a:endParaRPr lang="fi-FI" dirty="0"/>
          </a:p>
        </p:txBody>
      </p:sp>
      <p:sp>
        <p:nvSpPr>
          <p:cNvPr id="23" name="Curved Left Arrow 22"/>
          <p:cNvSpPr/>
          <p:nvPr/>
        </p:nvSpPr>
        <p:spPr>
          <a:xfrm rot="2208025">
            <a:off x="10296104" y="2389217"/>
            <a:ext cx="543270" cy="1163972"/>
          </a:xfrm>
          <a:prstGeom prst="curvedLeftArrow">
            <a:avLst>
              <a:gd name="adj1" fmla="val 1809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7" name="Arc 16"/>
          <p:cNvSpPr/>
          <p:nvPr/>
        </p:nvSpPr>
        <p:spPr>
          <a:xfrm>
            <a:off x="4757131" y="3334920"/>
            <a:ext cx="2174581" cy="2220436"/>
          </a:xfrm>
          <a:prstGeom prst="arc">
            <a:avLst>
              <a:gd name="adj1" fmla="val 13606037"/>
              <a:gd name="adj2" fmla="val 79034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19" name="Arc 18"/>
          <p:cNvSpPr/>
          <p:nvPr/>
        </p:nvSpPr>
        <p:spPr>
          <a:xfrm>
            <a:off x="3802784" y="2487422"/>
            <a:ext cx="3896013" cy="3242239"/>
          </a:xfrm>
          <a:prstGeom prst="arc">
            <a:avLst>
              <a:gd name="adj1" fmla="val 13368584"/>
              <a:gd name="adj2" fmla="val 65468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0" name="Arc 19"/>
          <p:cNvSpPr/>
          <p:nvPr/>
        </p:nvSpPr>
        <p:spPr>
          <a:xfrm>
            <a:off x="3499477" y="1493169"/>
            <a:ext cx="4813497" cy="4236492"/>
          </a:xfrm>
          <a:prstGeom prst="arc">
            <a:avLst>
              <a:gd name="adj1" fmla="val 13920619"/>
              <a:gd name="adj2" fmla="val 60128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1" name="Arc 20"/>
          <p:cNvSpPr/>
          <p:nvPr/>
        </p:nvSpPr>
        <p:spPr>
          <a:xfrm>
            <a:off x="3802784" y="495532"/>
            <a:ext cx="5128780" cy="5415741"/>
          </a:xfrm>
          <a:prstGeom prst="arc">
            <a:avLst>
              <a:gd name="adj1" fmla="val 13827716"/>
              <a:gd name="adj2" fmla="val 667845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32" name="TextBox 31"/>
          <p:cNvSpPr txBox="1"/>
          <p:nvPr/>
        </p:nvSpPr>
        <p:spPr>
          <a:xfrm>
            <a:off x="3039617" y="4826238"/>
            <a:ext cx="1431802" cy="461665"/>
          </a:xfrm>
          <a:prstGeom prst="rect">
            <a:avLst/>
          </a:prstGeom>
          <a:noFill/>
        </p:spPr>
        <p:txBody>
          <a:bodyPr wrap="none" rtlCol="0">
            <a:spAutoFit/>
          </a:bodyPr>
          <a:lstStyle/>
          <a:p>
            <a:r>
              <a:rPr lang="fi-FI" sz="2400" dirty="0" err="1" smtClean="0">
                <a:solidFill>
                  <a:srgbClr val="0070C0"/>
                </a:solidFill>
              </a:rPr>
              <a:t>Collection</a:t>
            </a:r>
            <a:endParaRPr lang="fi-FI" sz="2400" dirty="0">
              <a:solidFill>
                <a:srgbClr val="0070C0"/>
              </a:solidFill>
            </a:endParaRPr>
          </a:p>
        </p:txBody>
      </p:sp>
      <p:sp>
        <p:nvSpPr>
          <p:cNvPr id="34" name="TextBox 33"/>
          <p:cNvSpPr txBox="1"/>
          <p:nvPr/>
        </p:nvSpPr>
        <p:spPr>
          <a:xfrm>
            <a:off x="5319213" y="2938628"/>
            <a:ext cx="715452" cy="369332"/>
          </a:xfrm>
          <a:prstGeom prst="rect">
            <a:avLst/>
          </a:prstGeom>
          <a:noFill/>
        </p:spPr>
        <p:txBody>
          <a:bodyPr wrap="none" rtlCol="0">
            <a:spAutoFit/>
          </a:bodyPr>
          <a:lstStyle/>
          <a:p>
            <a:r>
              <a:rPr lang="fi-FI" dirty="0" err="1" smtClean="0"/>
              <a:t>Share</a:t>
            </a:r>
            <a:endParaRPr lang="fi-FI" dirty="0"/>
          </a:p>
        </p:txBody>
      </p:sp>
      <p:sp>
        <p:nvSpPr>
          <p:cNvPr id="35" name="TextBox 34"/>
          <p:cNvSpPr txBox="1"/>
          <p:nvPr/>
        </p:nvSpPr>
        <p:spPr>
          <a:xfrm>
            <a:off x="6736786" y="4509807"/>
            <a:ext cx="1114279" cy="646331"/>
          </a:xfrm>
          <a:prstGeom prst="rect">
            <a:avLst/>
          </a:prstGeom>
          <a:noFill/>
        </p:spPr>
        <p:txBody>
          <a:bodyPr wrap="none" rtlCol="0">
            <a:spAutoFit/>
          </a:bodyPr>
          <a:lstStyle/>
          <a:p>
            <a:r>
              <a:rPr lang="fi-FI" dirty="0" err="1" smtClean="0"/>
              <a:t>Maintain</a:t>
            </a:r>
            <a:r>
              <a:rPr lang="fi-FI" dirty="0" smtClean="0"/>
              <a:t>/</a:t>
            </a:r>
          </a:p>
          <a:p>
            <a:r>
              <a:rPr lang="fi-FI" dirty="0" err="1" smtClean="0"/>
              <a:t>prolong</a:t>
            </a:r>
            <a:endParaRPr lang="fi-FI" dirty="0"/>
          </a:p>
        </p:txBody>
      </p:sp>
      <p:sp>
        <p:nvSpPr>
          <p:cNvPr id="36" name="TextBox 35"/>
          <p:cNvSpPr txBox="1"/>
          <p:nvPr/>
        </p:nvSpPr>
        <p:spPr>
          <a:xfrm>
            <a:off x="7727813" y="4188558"/>
            <a:ext cx="1935851" cy="369332"/>
          </a:xfrm>
          <a:prstGeom prst="rect">
            <a:avLst/>
          </a:prstGeom>
          <a:noFill/>
        </p:spPr>
        <p:txBody>
          <a:bodyPr wrap="none" rtlCol="0">
            <a:spAutoFit/>
          </a:bodyPr>
          <a:lstStyle/>
          <a:p>
            <a:r>
              <a:rPr lang="fi-FI" dirty="0" err="1" smtClean="0"/>
              <a:t>Reuse</a:t>
            </a:r>
            <a:r>
              <a:rPr lang="fi-FI" dirty="0" smtClean="0"/>
              <a:t>/</a:t>
            </a:r>
            <a:r>
              <a:rPr lang="fi-FI" dirty="0" err="1" smtClean="0"/>
              <a:t>redistribute</a:t>
            </a:r>
            <a:endParaRPr lang="fi-FI" dirty="0"/>
          </a:p>
        </p:txBody>
      </p:sp>
      <p:sp>
        <p:nvSpPr>
          <p:cNvPr id="38" name="Rectangle 37"/>
          <p:cNvSpPr/>
          <p:nvPr/>
        </p:nvSpPr>
        <p:spPr>
          <a:xfrm>
            <a:off x="8398238" y="3478587"/>
            <a:ext cx="1581587" cy="646331"/>
          </a:xfrm>
          <a:prstGeom prst="rect">
            <a:avLst/>
          </a:prstGeom>
        </p:spPr>
        <p:txBody>
          <a:bodyPr wrap="none">
            <a:spAutoFit/>
          </a:bodyPr>
          <a:lstStyle/>
          <a:p>
            <a:r>
              <a:rPr lang="fi-FI" dirty="0" err="1" smtClean="0"/>
              <a:t>Refurbish</a:t>
            </a:r>
            <a:r>
              <a:rPr lang="fi-FI" dirty="0" smtClean="0"/>
              <a:t>/</a:t>
            </a:r>
          </a:p>
          <a:p>
            <a:r>
              <a:rPr lang="fi-FI" dirty="0" err="1" smtClean="0"/>
              <a:t>remanufacture</a:t>
            </a:r>
            <a:endParaRPr lang="fi-FI" dirty="0"/>
          </a:p>
        </p:txBody>
      </p:sp>
      <p:sp>
        <p:nvSpPr>
          <p:cNvPr id="39" name="TextBox 38"/>
          <p:cNvSpPr txBox="1"/>
          <p:nvPr/>
        </p:nvSpPr>
        <p:spPr>
          <a:xfrm>
            <a:off x="8961255" y="2450954"/>
            <a:ext cx="1010661" cy="646331"/>
          </a:xfrm>
          <a:prstGeom prst="rect">
            <a:avLst/>
          </a:prstGeom>
          <a:noFill/>
        </p:spPr>
        <p:txBody>
          <a:bodyPr wrap="none" rtlCol="0">
            <a:spAutoFit/>
          </a:bodyPr>
          <a:lstStyle/>
          <a:p>
            <a:r>
              <a:rPr lang="fi-FI" dirty="0" err="1" smtClean="0"/>
              <a:t>Material</a:t>
            </a:r>
            <a:endParaRPr lang="fi-FI" dirty="0" smtClean="0"/>
          </a:p>
          <a:p>
            <a:r>
              <a:rPr lang="fi-FI" dirty="0" err="1" smtClean="0"/>
              <a:t>recycling</a:t>
            </a:r>
            <a:endParaRPr lang="fi-FI" dirty="0"/>
          </a:p>
        </p:txBody>
      </p:sp>
      <p:sp>
        <p:nvSpPr>
          <p:cNvPr id="41" name="Oval 40"/>
          <p:cNvSpPr/>
          <p:nvPr/>
        </p:nvSpPr>
        <p:spPr>
          <a:xfrm>
            <a:off x="4401124" y="3819753"/>
            <a:ext cx="1425935" cy="139650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User</a:t>
            </a:r>
            <a:endParaRPr lang="fi-FI" dirty="0"/>
          </a:p>
        </p:txBody>
      </p:sp>
      <p:sp>
        <p:nvSpPr>
          <p:cNvPr id="42" name="Rounded Rectangle 41"/>
          <p:cNvSpPr/>
          <p:nvPr/>
        </p:nvSpPr>
        <p:spPr>
          <a:xfrm>
            <a:off x="2888901" y="3126226"/>
            <a:ext cx="1734079" cy="584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Service </a:t>
            </a:r>
            <a:r>
              <a:rPr lang="fi-FI" dirty="0" err="1" smtClean="0"/>
              <a:t>provider</a:t>
            </a:r>
            <a:endParaRPr lang="fi-FI" dirty="0"/>
          </a:p>
        </p:txBody>
      </p:sp>
      <p:sp>
        <p:nvSpPr>
          <p:cNvPr id="43" name="Rounded Rectangle 42"/>
          <p:cNvSpPr/>
          <p:nvPr/>
        </p:nvSpPr>
        <p:spPr>
          <a:xfrm>
            <a:off x="2858926" y="2174904"/>
            <a:ext cx="1756040" cy="5521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Product </a:t>
            </a:r>
          </a:p>
          <a:p>
            <a:pPr algn="ctr"/>
            <a:r>
              <a:rPr lang="fi-FI" dirty="0" err="1" smtClean="0"/>
              <a:t>manufacturer</a:t>
            </a:r>
            <a:endParaRPr lang="fi-FI" dirty="0"/>
          </a:p>
        </p:txBody>
      </p:sp>
      <p:sp>
        <p:nvSpPr>
          <p:cNvPr id="44" name="Rounded Rectangle 43"/>
          <p:cNvSpPr/>
          <p:nvPr/>
        </p:nvSpPr>
        <p:spPr>
          <a:xfrm>
            <a:off x="2859645" y="1241047"/>
            <a:ext cx="1754601" cy="581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Parts</a:t>
            </a:r>
            <a:r>
              <a:rPr lang="fi-FI" dirty="0" smtClean="0"/>
              <a:t> </a:t>
            </a:r>
            <a:r>
              <a:rPr lang="fi-FI" dirty="0" err="1" smtClean="0"/>
              <a:t>manufacturer</a:t>
            </a:r>
            <a:endParaRPr lang="fi-FI" dirty="0"/>
          </a:p>
        </p:txBody>
      </p:sp>
      <p:sp>
        <p:nvSpPr>
          <p:cNvPr id="45" name="TextBox 44"/>
          <p:cNvSpPr txBox="1"/>
          <p:nvPr/>
        </p:nvSpPr>
        <p:spPr>
          <a:xfrm>
            <a:off x="3208922" y="5784653"/>
            <a:ext cx="3810338" cy="830997"/>
          </a:xfrm>
          <a:prstGeom prst="rect">
            <a:avLst/>
          </a:prstGeom>
          <a:noFill/>
        </p:spPr>
        <p:txBody>
          <a:bodyPr wrap="none" rtlCol="0">
            <a:spAutoFit/>
          </a:bodyPr>
          <a:lstStyle/>
          <a:p>
            <a:r>
              <a:rPr lang="fi-FI" sz="2400" dirty="0" err="1" smtClean="0">
                <a:solidFill>
                  <a:schemeClr val="accent6">
                    <a:lumMod val="50000"/>
                  </a:schemeClr>
                </a:solidFill>
              </a:rPr>
              <a:t>Minimise</a:t>
            </a:r>
            <a:r>
              <a:rPr lang="fi-FI" sz="2400" dirty="0" smtClean="0">
                <a:solidFill>
                  <a:schemeClr val="accent6">
                    <a:lumMod val="50000"/>
                  </a:schemeClr>
                </a:solidFill>
              </a:rPr>
              <a:t> </a:t>
            </a:r>
            <a:r>
              <a:rPr lang="fi-FI" sz="2400" dirty="0" err="1" smtClean="0">
                <a:solidFill>
                  <a:schemeClr val="accent6">
                    <a:lumMod val="50000"/>
                  </a:schemeClr>
                </a:solidFill>
              </a:rPr>
              <a:t>systematic</a:t>
            </a:r>
            <a:r>
              <a:rPr lang="fi-FI" sz="2400" dirty="0" smtClean="0">
                <a:solidFill>
                  <a:schemeClr val="accent6">
                    <a:lumMod val="50000"/>
                  </a:schemeClr>
                </a:solidFill>
              </a:rPr>
              <a:t> </a:t>
            </a:r>
            <a:r>
              <a:rPr lang="fi-FI" sz="2400" dirty="0" err="1" smtClean="0">
                <a:solidFill>
                  <a:schemeClr val="accent6">
                    <a:lumMod val="50000"/>
                  </a:schemeClr>
                </a:solidFill>
              </a:rPr>
              <a:t>leakage</a:t>
            </a:r>
            <a:r>
              <a:rPr lang="fi-FI" sz="2400" dirty="0" smtClean="0">
                <a:solidFill>
                  <a:schemeClr val="accent6">
                    <a:lumMod val="50000"/>
                  </a:schemeClr>
                </a:solidFill>
              </a:rPr>
              <a:t> </a:t>
            </a:r>
          </a:p>
          <a:p>
            <a:r>
              <a:rPr lang="fi-FI" sz="2400" dirty="0" smtClean="0">
                <a:solidFill>
                  <a:schemeClr val="accent6">
                    <a:lumMod val="50000"/>
                  </a:schemeClr>
                </a:solidFill>
              </a:rPr>
              <a:t>and </a:t>
            </a:r>
            <a:r>
              <a:rPr lang="fi-FI" sz="2400" dirty="0" err="1" smtClean="0">
                <a:solidFill>
                  <a:schemeClr val="accent6">
                    <a:lumMod val="50000"/>
                  </a:schemeClr>
                </a:solidFill>
              </a:rPr>
              <a:t>negative</a:t>
            </a:r>
            <a:r>
              <a:rPr lang="fi-FI" sz="2400" dirty="0" smtClean="0">
                <a:solidFill>
                  <a:schemeClr val="accent6">
                    <a:lumMod val="50000"/>
                  </a:schemeClr>
                </a:solidFill>
              </a:rPr>
              <a:t> </a:t>
            </a:r>
            <a:r>
              <a:rPr lang="fi-FI" sz="2400" dirty="0" err="1" smtClean="0">
                <a:solidFill>
                  <a:schemeClr val="accent6">
                    <a:lumMod val="50000"/>
                  </a:schemeClr>
                </a:solidFill>
              </a:rPr>
              <a:t>externatilies</a:t>
            </a:r>
            <a:r>
              <a:rPr lang="fi-FI" sz="2400" dirty="0" smtClean="0">
                <a:solidFill>
                  <a:schemeClr val="accent6">
                    <a:lumMod val="50000"/>
                  </a:schemeClr>
                </a:solidFill>
              </a:rPr>
              <a:t> </a:t>
            </a:r>
            <a:endParaRPr lang="fi-FI" sz="2400" dirty="0">
              <a:solidFill>
                <a:schemeClr val="accent6">
                  <a:lumMod val="50000"/>
                </a:schemeClr>
              </a:solidFill>
            </a:endParaRPr>
          </a:p>
        </p:txBody>
      </p:sp>
      <p:cxnSp>
        <p:nvCxnSpPr>
          <p:cNvPr id="47" name="Straight Arrow Connector 46"/>
          <p:cNvCxnSpPr/>
          <p:nvPr/>
        </p:nvCxnSpPr>
        <p:spPr>
          <a:xfrm>
            <a:off x="4147126" y="866800"/>
            <a:ext cx="9237" cy="323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156363" y="1863052"/>
            <a:ext cx="9238" cy="267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160982" y="2827369"/>
            <a:ext cx="4619" cy="303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6200000" flipH="1">
            <a:off x="4154920" y="3801784"/>
            <a:ext cx="343430" cy="30284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5009372" y="3640921"/>
            <a:ext cx="89596" cy="107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4425621" y="2905224"/>
            <a:ext cx="26945" cy="2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4484074" y="1877156"/>
            <a:ext cx="70211" cy="51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21" idx="0"/>
          </p:cNvCxnSpPr>
          <p:nvPr/>
        </p:nvCxnSpPr>
        <p:spPr>
          <a:xfrm flipH="1">
            <a:off x="4609084" y="1162125"/>
            <a:ext cx="73112" cy="45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053527" y="280764"/>
            <a:ext cx="2060564" cy="646331"/>
          </a:xfrm>
          <a:prstGeom prst="rect">
            <a:avLst/>
          </a:prstGeom>
          <a:noFill/>
        </p:spPr>
        <p:txBody>
          <a:bodyPr wrap="none" rtlCol="0">
            <a:spAutoFit/>
          </a:bodyPr>
          <a:lstStyle/>
          <a:p>
            <a:pPr algn="ctr"/>
            <a:r>
              <a:rPr lang="fi-FI" dirty="0" err="1" smtClean="0"/>
              <a:t>Substitute</a:t>
            </a:r>
            <a:r>
              <a:rPr lang="fi-FI" dirty="0" smtClean="0"/>
              <a:t> </a:t>
            </a:r>
            <a:r>
              <a:rPr lang="fi-FI" dirty="0" err="1" smtClean="0"/>
              <a:t>materials</a:t>
            </a:r>
            <a:endParaRPr lang="fi-FI" dirty="0" smtClean="0"/>
          </a:p>
          <a:p>
            <a:pPr algn="ctr"/>
            <a:r>
              <a:rPr lang="fi-FI" dirty="0" err="1" smtClean="0"/>
              <a:t>Finite</a:t>
            </a:r>
            <a:r>
              <a:rPr lang="fi-FI" dirty="0" smtClean="0"/>
              <a:t> </a:t>
            </a:r>
            <a:r>
              <a:rPr lang="fi-FI" dirty="0" err="1" smtClean="0"/>
              <a:t>materials</a:t>
            </a:r>
            <a:endParaRPr lang="fi-FI" dirty="0"/>
          </a:p>
        </p:txBody>
      </p:sp>
      <p:sp>
        <p:nvSpPr>
          <p:cNvPr id="97" name="TextBox 96"/>
          <p:cNvSpPr txBox="1"/>
          <p:nvPr/>
        </p:nvSpPr>
        <p:spPr>
          <a:xfrm>
            <a:off x="7877476" y="154345"/>
            <a:ext cx="1430969" cy="646331"/>
          </a:xfrm>
          <a:prstGeom prst="rect">
            <a:avLst/>
          </a:prstGeom>
          <a:noFill/>
        </p:spPr>
        <p:txBody>
          <a:bodyPr wrap="none" rtlCol="0">
            <a:spAutoFit/>
          </a:bodyPr>
          <a:lstStyle/>
          <a:p>
            <a:r>
              <a:rPr lang="fi-FI" dirty="0" err="1" smtClean="0">
                <a:solidFill>
                  <a:schemeClr val="accent5">
                    <a:lumMod val="75000"/>
                  </a:schemeClr>
                </a:solidFill>
              </a:rPr>
              <a:t>Stock</a:t>
            </a:r>
            <a:r>
              <a:rPr lang="fi-FI" dirty="0" smtClean="0">
                <a:solidFill>
                  <a:schemeClr val="accent5">
                    <a:lumMod val="75000"/>
                  </a:schemeClr>
                </a:solidFill>
              </a:rPr>
              <a:t> </a:t>
            </a:r>
          </a:p>
          <a:p>
            <a:r>
              <a:rPr lang="fi-FI" dirty="0" smtClean="0">
                <a:solidFill>
                  <a:schemeClr val="accent5">
                    <a:lumMod val="75000"/>
                  </a:schemeClr>
                </a:solidFill>
              </a:rPr>
              <a:t>management</a:t>
            </a:r>
            <a:endParaRPr lang="fi-FI" dirty="0">
              <a:solidFill>
                <a:schemeClr val="accent5">
                  <a:lumMod val="75000"/>
                </a:schemeClr>
              </a:solidFill>
            </a:endParaRPr>
          </a:p>
        </p:txBody>
      </p:sp>
      <p:sp>
        <p:nvSpPr>
          <p:cNvPr id="98" name="TextBox 97"/>
          <p:cNvSpPr txBox="1"/>
          <p:nvPr/>
        </p:nvSpPr>
        <p:spPr>
          <a:xfrm>
            <a:off x="5319213" y="118646"/>
            <a:ext cx="3354213" cy="369332"/>
          </a:xfrm>
          <a:prstGeom prst="rect">
            <a:avLst/>
          </a:prstGeom>
          <a:noFill/>
        </p:spPr>
        <p:txBody>
          <a:bodyPr wrap="square" rtlCol="0">
            <a:spAutoFit/>
          </a:bodyPr>
          <a:lstStyle/>
          <a:p>
            <a:r>
              <a:rPr lang="fi-FI" dirty="0" err="1" smtClean="0"/>
              <a:t>Virtualise</a:t>
            </a:r>
            <a:r>
              <a:rPr lang="fi-FI" dirty="0" smtClean="0"/>
              <a:t>, </a:t>
            </a:r>
            <a:r>
              <a:rPr lang="fi-FI" dirty="0" err="1" smtClean="0"/>
              <a:t>Restore</a:t>
            </a:r>
            <a:endParaRPr lang="fi-FI" dirty="0"/>
          </a:p>
        </p:txBody>
      </p:sp>
      <p:cxnSp>
        <p:nvCxnSpPr>
          <p:cNvPr id="100" name="Straight Arrow Connector 99"/>
          <p:cNvCxnSpPr/>
          <p:nvPr/>
        </p:nvCxnSpPr>
        <p:spPr>
          <a:xfrm>
            <a:off x="5025377" y="5241834"/>
            <a:ext cx="21640" cy="627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98342" y="280764"/>
            <a:ext cx="1901483" cy="2862322"/>
          </a:xfrm>
          <a:prstGeom prst="rect">
            <a:avLst/>
          </a:prstGeom>
          <a:noFill/>
        </p:spPr>
        <p:txBody>
          <a:bodyPr wrap="none" rtlCol="0">
            <a:spAutoFit/>
          </a:bodyPr>
          <a:lstStyle/>
          <a:p>
            <a:r>
              <a:rPr lang="fi-FI" sz="3600" dirty="0" err="1" smtClean="0"/>
              <a:t>Circular</a:t>
            </a:r>
            <a:endParaRPr lang="fi-FI" sz="3600" dirty="0" smtClean="0"/>
          </a:p>
          <a:p>
            <a:r>
              <a:rPr lang="fi-FI" sz="3600" dirty="0" err="1" smtClean="0"/>
              <a:t>Economy</a:t>
            </a:r>
            <a:endParaRPr lang="fi-FI" sz="3600" dirty="0" smtClean="0"/>
          </a:p>
          <a:p>
            <a:r>
              <a:rPr lang="fi-FI" sz="3600" dirty="0" smtClean="0"/>
              <a:t>and</a:t>
            </a:r>
          </a:p>
          <a:p>
            <a:r>
              <a:rPr lang="fi-FI" sz="3600" dirty="0" smtClean="0"/>
              <a:t>Technical</a:t>
            </a:r>
          </a:p>
          <a:p>
            <a:r>
              <a:rPr lang="fi-FI" sz="3600" dirty="0" err="1"/>
              <a:t>C</a:t>
            </a:r>
            <a:r>
              <a:rPr lang="fi-FI" sz="3600" dirty="0" err="1" smtClean="0"/>
              <a:t>ycle</a:t>
            </a:r>
            <a:endParaRPr lang="fi-FI" sz="3600" dirty="0" smtClean="0"/>
          </a:p>
        </p:txBody>
      </p:sp>
      <p:sp>
        <p:nvSpPr>
          <p:cNvPr id="2" name="TextBox 1"/>
          <p:cNvSpPr txBox="1"/>
          <p:nvPr/>
        </p:nvSpPr>
        <p:spPr>
          <a:xfrm>
            <a:off x="375037" y="4274703"/>
            <a:ext cx="2534540" cy="646331"/>
          </a:xfrm>
          <a:prstGeom prst="rect">
            <a:avLst/>
          </a:prstGeom>
          <a:solidFill>
            <a:schemeClr val="accent3">
              <a:lumMod val="40000"/>
              <a:lumOff val="60000"/>
            </a:schemeClr>
          </a:solidFill>
        </p:spPr>
        <p:txBody>
          <a:bodyPr wrap="none" rtlCol="0">
            <a:spAutoFit/>
          </a:bodyPr>
          <a:lstStyle/>
          <a:p>
            <a:r>
              <a:rPr lang="fi-FI" dirty="0" err="1" smtClean="0"/>
              <a:t>Cycles</a:t>
            </a:r>
            <a:r>
              <a:rPr lang="fi-FI" dirty="0" smtClean="0"/>
              <a:t> for </a:t>
            </a:r>
          </a:p>
          <a:p>
            <a:r>
              <a:rPr lang="fi-FI" dirty="0" err="1"/>
              <a:t>n</a:t>
            </a:r>
            <a:r>
              <a:rPr lang="fi-FI" dirty="0" err="1" smtClean="0"/>
              <a:t>on-renewable</a:t>
            </a:r>
            <a:r>
              <a:rPr lang="fi-FI" dirty="0" smtClean="0"/>
              <a:t> </a:t>
            </a:r>
            <a:r>
              <a:rPr lang="fi-FI" dirty="0" err="1" smtClean="0"/>
              <a:t>materials</a:t>
            </a:r>
            <a:endParaRPr lang="fi-FI" dirty="0"/>
          </a:p>
        </p:txBody>
      </p:sp>
    </p:spTree>
    <p:extLst>
      <p:ext uri="{BB962C8B-B14F-4D97-AF65-F5344CB8AC3E}">
        <p14:creationId xmlns:p14="http://schemas.microsoft.com/office/powerpoint/2010/main" val="2956992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ChangeArrowheads="1"/>
          </p:cNvSpPr>
          <p:nvPr/>
        </p:nvSpPr>
        <p:spPr bwMode="auto">
          <a:xfrm>
            <a:off x="4960474" y="2362201"/>
            <a:ext cx="2037690" cy="929640"/>
          </a:xfrm>
          <a:prstGeom prst="rect">
            <a:avLst/>
          </a:prstGeom>
          <a:solidFill>
            <a:srgbClr val="99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99"/>
            </a:extrusionClr>
            <a:contourClr>
              <a:srgbClr val="99FF99"/>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fi-FI" sz="2000" b="1" dirty="0">
                <a:latin typeface="Arial" panose="020B0604020202020204" pitchFamily="34" charset="0"/>
              </a:rPr>
              <a:t>Processors</a:t>
            </a:r>
            <a:endParaRPr lang="en-US" altLang="fi-FI" sz="2400" b="1" dirty="0"/>
          </a:p>
        </p:txBody>
      </p:sp>
      <p:sp>
        <p:nvSpPr>
          <p:cNvPr id="12292" name="Rectangle 8"/>
          <p:cNvSpPr>
            <a:spLocks noChangeArrowheads="1"/>
          </p:cNvSpPr>
          <p:nvPr/>
        </p:nvSpPr>
        <p:spPr bwMode="auto">
          <a:xfrm>
            <a:off x="1752600" y="2383768"/>
            <a:ext cx="2445864" cy="929641"/>
          </a:xfrm>
          <a:prstGeom prst="rect">
            <a:avLst/>
          </a:prstGeom>
          <a:solidFill>
            <a:srgbClr val="99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99"/>
            </a:extrusionClr>
            <a:contourClr>
              <a:srgbClr val="99FF99"/>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fi-FI" sz="2000" b="1" dirty="0">
                <a:latin typeface="Arial" panose="020B0604020202020204" pitchFamily="34" charset="0"/>
              </a:rPr>
              <a:t>Re-manufacturers</a:t>
            </a:r>
            <a:endParaRPr lang="en-US" altLang="fi-FI" sz="2400" b="1" dirty="0"/>
          </a:p>
        </p:txBody>
      </p:sp>
      <p:sp>
        <p:nvSpPr>
          <p:cNvPr id="12293" name="Rectangle 9"/>
          <p:cNvSpPr>
            <a:spLocks noChangeArrowheads="1"/>
          </p:cNvSpPr>
          <p:nvPr/>
        </p:nvSpPr>
        <p:spPr bwMode="auto">
          <a:xfrm>
            <a:off x="7760174" y="2306471"/>
            <a:ext cx="2047875" cy="985370"/>
          </a:xfrm>
          <a:prstGeom prst="rect">
            <a:avLst/>
          </a:prstGeom>
          <a:solidFill>
            <a:srgbClr val="99FF99"/>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99"/>
            </a:extrusionClr>
            <a:contourClr>
              <a:srgbClr val="99FF99"/>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fi-FI" sz="2000" b="1">
                <a:latin typeface="Arial" panose="020B0604020202020204" pitchFamily="34" charset="0"/>
              </a:rPr>
              <a:t>Sorters</a:t>
            </a:r>
            <a:endParaRPr lang="en-US" altLang="fi-FI" sz="2400" b="1"/>
          </a:p>
        </p:txBody>
      </p:sp>
      <p:sp>
        <p:nvSpPr>
          <p:cNvPr id="66579" name="Line 19"/>
          <p:cNvSpPr>
            <a:spLocks noChangeShapeType="1"/>
          </p:cNvSpPr>
          <p:nvPr/>
        </p:nvSpPr>
        <p:spPr bwMode="auto">
          <a:xfrm>
            <a:off x="2188089" y="4053221"/>
            <a:ext cx="439003" cy="323876"/>
          </a:xfrm>
          <a:prstGeom prst="line">
            <a:avLst/>
          </a:prstGeom>
          <a:noFill/>
          <a:ln w="9525">
            <a:solidFill>
              <a:schemeClr val="tx1"/>
            </a:solidFill>
            <a:round/>
            <a:headEnd/>
            <a:tailEnd type="triangle" w="med" len="me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66580" name="Line 20"/>
          <p:cNvSpPr>
            <a:spLocks noChangeShapeType="1"/>
          </p:cNvSpPr>
          <p:nvPr/>
        </p:nvSpPr>
        <p:spPr bwMode="auto">
          <a:xfrm flipV="1">
            <a:off x="2203859" y="5199080"/>
            <a:ext cx="487035" cy="235132"/>
          </a:xfrm>
          <a:prstGeom prst="line">
            <a:avLst/>
          </a:prstGeom>
          <a:noFill/>
          <a:ln w="9525">
            <a:solidFill>
              <a:schemeClr val="tx1"/>
            </a:solidFill>
            <a:round/>
            <a:headEnd/>
            <a:tailEnd type="triangle" w="med" len="me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66581" name="Line 21"/>
          <p:cNvSpPr>
            <a:spLocks noChangeShapeType="1"/>
          </p:cNvSpPr>
          <p:nvPr/>
        </p:nvSpPr>
        <p:spPr bwMode="auto">
          <a:xfrm flipV="1">
            <a:off x="2207276" y="4769750"/>
            <a:ext cx="520522" cy="8709"/>
          </a:xfrm>
          <a:prstGeom prst="line">
            <a:avLst/>
          </a:prstGeom>
          <a:noFill/>
          <a:ln w="9525">
            <a:solidFill>
              <a:schemeClr val="tx1"/>
            </a:solidFill>
            <a:round/>
            <a:headEnd/>
            <a:tailEnd type="triangle" w="med" len="me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66582" name="Line 22"/>
          <p:cNvSpPr>
            <a:spLocks noChangeShapeType="1"/>
          </p:cNvSpPr>
          <p:nvPr/>
        </p:nvSpPr>
        <p:spPr bwMode="auto">
          <a:xfrm>
            <a:off x="4231554" y="4813795"/>
            <a:ext cx="304800" cy="0"/>
          </a:xfrm>
          <a:prstGeom prst="line">
            <a:avLst/>
          </a:prstGeom>
          <a:noFill/>
          <a:ln w="9525">
            <a:solidFill>
              <a:schemeClr val="tx1"/>
            </a:solidFill>
            <a:round/>
            <a:headEnd/>
            <a:tailEnd type="triangle" w="med" len="me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66584" name="Line 24"/>
          <p:cNvSpPr>
            <a:spLocks noChangeShapeType="1"/>
          </p:cNvSpPr>
          <p:nvPr/>
        </p:nvSpPr>
        <p:spPr bwMode="auto">
          <a:xfrm flipV="1">
            <a:off x="6681500" y="3986559"/>
            <a:ext cx="457200" cy="457200"/>
          </a:xfrm>
          <a:prstGeom prst="line">
            <a:avLst/>
          </a:prstGeom>
          <a:noFill/>
          <a:ln w="9525">
            <a:solidFill>
              <a:schemeClr val="tx1"/>
            </a:solidFill>
            <a:round/>
            <a:headEnd/>
            <a:tailEnd type="triangle" w="med" len="me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66585" name="Line 25"/>
          <p:cNvSpPr>
            <a:spLocks noChangeShapeType="1"/>
          </p:cNvSpPr>
          <p:nvPr/>
        </p:nvSpPr>
        <p:spPr bwMode="auto">
          <a:xfrm>
            <a:off x="6680261" y="5167704"/>
            <a:ext cx="457200" cy="381000"/>
          </a:xfrm>
          <a:prstGeom prst="line">
            <a:avLst/>
          </a:prstGeom>
          <a:noFill/>
          <a:ln w="9525">
            <a:solidFill>
              <a:schemeClr val="tx1"/>
            </a:solidFill>
            <a:round/>
            <a:headEnd/>
            <a:tailEnd type="triangle" w="med" len="me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66586" name="Line 26"/>
          <p:cNvSpPr>
            <a:spLocks noChangeShapeType="1"/>
          </p:cNvSpPr>
          <p:nvPr/>
        </p:nvSpPr>
        <p:spPr bwMode="auto">
          <a:xfrm>
            <a:off x="6681500" y="4797439"/>
            <a:ext cx="457200" cy="0"/>
          </a:xfrm>
          <a:prstGeom prst="line">
            <a:avLst/>
          </a:prstGeom>
          <a:noFill/>
          <a:ln w="9525">
            <a:solidFill>
              <a:schemeClr val="tx1"/>
            </a:solidFill>
            <a:round/>
            <a:headEnd/>
            <a:tailEnd type="triangle" w="med" len="me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66590" name="Line 30"/>
          <p:cNvSpPr>
            <a:spLocks noChangeShapeType="1"/>
          </p:cNvSpPr>
          <p:nvPr/>
        </p:nvSpPr>
        <p:spPr bwMode="auto">
          <a:xfrm>
            <a:off x="4419600" y="2751909"/>
            <a:ext cx="457200" cy="0"/>
          </a:xfrm>
          <a:prstGeom prst="line">
            <a:avLst/>
          </a:prstGeom>
          <a:noFill/>
          <a:ln w="19050">
            <a:solidFill>
              <a:schemeClr val="tx1"/>
            </a:solidFill>
            <a:prstDash val="dash"/>
            <a:round/>
            <a:headEnd type="triangle" w="med" len="med"/>
            <a:tailEn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66591" name="Line 31"/>
          <p:cNvSpPr>
            <a:spLocks noChangeShapeType="1"/>
          </p:cNvSpPr>
          <p:nvPr/>
        </p:nvSpPr>
        <p:spPr bwMode="auto">
          <a:xfrm>
            <a:off x="9982305" y="2751909"/>
            <a:ext cx="959676" cy="0"/>
          </a:xfrm>
          <a:prstGeom prst="line">
            <a:avLst/>
          </a:prstGeom>
          <a:noFill/>
          <a:ln w="19050">
            <a:solidFill>
              <a:schemeClr val="tx1"/>
            </a:solidFill>
            <a:prstDash val="dash"/>
            <a:round/>
            <a:headEnd type="triangle" w="med" len="med"/>
            <a:tailEn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66592" name="Line 32"/>
          <p:cNvSpPr>
            <a:spLocks noChangeShapeType="1"/>
          </p:cNvSpPr>
          <p:nvPr/>
        </p:nvSpPr>
        <p:spPr bwMode="auto">
          <a:xfrm>
            <a:off x="7239000" y="2751909"/>
            <a:ext cx="457200" cy="0"/>
          </a:xfrm>
          <a:prstGeom prst="line">
            <a:avLst/>
          </a:prstGeom>
          <a:noFill/>
          <a:ln w="19050">
            <a:solidFill>
              <a:schemeClr val="tx1"/>
            </a:solidFill>
            <a:prstDash val="dash"/>
            <a:round/>
            <a:headEnd type="triangle" w="med" len="med"/>
            <a:tailEn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66593" name="Line 33"/>
          <p:cNvSpPr>
            <a:spLocks noChangeShapeType="1"/>
          </p:cNvSpPr>
          <p:nvPr/>
        </p:nvSpPr>
        <p:spPr bwMode="auto">
          <a:xfrm>
            <a:off x="10950011" y="2827345"/>
            <a:ext cx="19257" cy="1206599"/>
          </a:xfrm>
          <a:prstGeom prst="line">
            <a:avLst/>
          </a:prstGeom>
          <a:noFill/>
          <a:ln w="19050">
            <a:solidFill>
              <a:schemeClr val="tx1"/>
            </a:solidFill>
            <a:prstDash val="dash"/>
            <a:round/>
            <a:headEnd/>
            <a:tailEn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66594" name="Line 34"/>
          <p:cNvSpPr>
            <a:spLocks noChangeShapeType="1"/>
          </p:cNvSpPr>
          <p:nvPr/>
        </p:nvSpPr>
        <p:spPr bwMode="auto">
          <a:xfrm>
            <a:off x="1160072" y="2865037"/>
            <a:ext cx="9074" cy="1904630"/>
          </a:xfrm>
          <a:prstGeom prst="line">
            <a:avLst/>
          </a:prstGeom>
          <a:noFill/>
          <a:ln w="19050">
            <a:solidFill>
              <a:schemeClr val="tx1"/>
            </a:solidFill>
            <a:prstDash val="dash"/>
            <a:round/>
            <a:headEnd/>
            <a:tailEnd/>
          </a:ln>
          <a:effectLst/>
        </p:spPr>
        <p:txBody>
          <a:bodyPr/>
          <a:lstStyle/>
          <a:p>
            <a:pPr>
              <a:defRPr/>
            </a:pPr>
            <a:endParaRPr lang="fi-FI">
              <a:effectLst>
                <a:outerShdw blurRad="38100" dist="38100" dir="2700000" algn="tl">
                  <a:srgbClr val="000000">
                    <a:alpha val="43137"/>
                  </a:srgbClr>
                </a:outerShdw>
              </a:effectLst>
              <a:latin typeface="Arial" charset="0"/>
            </a:endParaRPr>
          </a:p>
        </p:txBody>
      </p:sp>
      <p:sp>
        <p:nvSpPr>
          <p:cNvPr id="12319" name="Text Box 35"/>
          <p:cNvSpPr txBox="1">
            <a:spLocks noChangeArrowheads="1"/>
          </p:cNvSpPr>
          <p:nvPr/>
        </p:nvSpPr>
        <p:spPr bwMode="auto">
          <a:xfrm>
            <a:off x="6993810" y="2000512"/>
            <a:ext cx="8943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fi-FI" sz="1200" b="1" dirty="0">
                <a:latin typeface="Arial" panose="020B0604020202020204" pitchFamily="34" charset="0"/>
              </a:rPr>
              <a:t>Transport</a:t>
            </a:r>
          </a:p>
        </p:txBody>
      </p:sp>
      <p:sp>
        <p:nvSpPr>
          <p:cNvPr id="12320" name="Text Box 36"/>
          <p:cNvSpPr txBox="1">
            <a:spLocks noChangeArrowheads="1"/>
          </p:cNvSpPr>
          <p:nvPr/>
        </p:nvSpPr>
        <p:spPr bwMode="auto">
          <a:xfrm>
            <a:off x="4227532" y="2000512"/>
            <a:ext cx="8943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fi-FI" sz="1200" b="1" dirty="0">
                <a:latin typeface="Arial" panose="020B0604020202020204" pitchFamily="34" charset="0"/>
              </a:rPr>
              <a:t>Transport</a:t>
            </a:r>
          </a:p>
        </p:txBody>
      </p:sp>
      <p:sp>
        <p:nvSpPr>
          <p:cNvPr id="12321" name="Text Box 37"/>
          <p:cNvSpPr txBox="1">
            <a:spLocks noChangeArrowheads="1"/>
          </p:cNvSpPr>
          <p:nvPr/>
        </p:nvSpPr>
        <p:spPr bwMode="auto">
          <a:xfrm>
            <a:off x="3833422" y="5534641"/>
            <a:ext cx="8943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fi-FI" sz="1200" b="1" dirty="0">
                <a:latin typeface="Arial" panose="020B0604020202020204" pitchFamily="34" charset="0"/>
              </a:rPr>
              <a:t>Transport</a:t>
            </a:r>
          </a:p>
        </p:txBody>
      </p:sp>
      <p:sp>
        <p:nvSpPr>
          <p:cNvPr id="12322" name="Text Box 38"/>
          <p:cNvSpPr txBox="1">
            <a:spLocks noChangeArrowheads="1"/>
          </p:cNvSpPr>
          <p:nvPr/>
        </p:nvSpPr>
        <p:spPr bwMode="auto">
          <a:xfrm>
            <a:off x="6391554" y="5744850"/>
            <a:ext cx="8943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fi-FI" sz="1200" b="1" dirty="0">
                <a:latin typeface="Arial" panose="020B0604020202020204" pitchFamily="34" charset="0"/>
              </a:rPr>
              <a:t>Transport</a:t>
            </a:r>
          </a:p>
        </p:txBody>
      </p:sp>
      <p:sp>
        <p:nvSpPr>
          <p:cNvPr id="66600" name="Rectangle 40"/>
          <p:cNvSpPr>
            <a:spLocks noChangeArrowheads="1"/>
          </p:cNvSpPr>
          <p:nvPr/>
        </p:nvSpPr>
        <p:spPr bwMode="auto">
          <a:xfrm>
            <a:off x="1588739" y="268069"/>
            <a:ext cx="8477001" cy="646331"/>
          </a:xfrm>
          <a:prstGeom prst="rect">
            <a:avLst/>
          </a:prstGeom>
          <a:noFill/>
          <a:ln w="9525">
            <a:noFill/>
            <a:miter lim="800000"/>
            <a:headEnd/>
            <a:tailEnd/>
          </a:ln>
          <a:effectLst/>
        </p:spPr>
        <p:txBody>
          <a:bodyPr wrap="none">
            <a:spAutoFit/>
          </a:bodyPr>
          <a:lstStyle/>
          <a:p>
            <a:pPr>
              <a:defRPr/>
            </a:pPr>
            <a:r>
              <a:rPr lang="en-US" sz="3600" dirty="0" smtClean="0">
                <a:latin typeface="Microsoft Sans Serif" panose="020B0604020202020204" pitchFamily="34" charset="0"/>
                <a:ea typeface="Microsoft Sans Serif" panose="020B0604020202020204" pitchFamily="34" charset="0"/>
                <a:cs typeface="Microsoft Sans Serif" panose="020B0604020202020204" pitchFamily="34" charset="0"/>
              </a:rPr>
              <a:t>Recycling process involves collaboration</a:t>
            </a:r>
            <a:endParaRPr lang="fi-FI"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0" name="Rectangle 39"/>
          <p:cNvSpPr/>
          <p:nvPr/>
        </p:nvSpPr>
        <p:spPr>
          <a:xfrm>
            <a:off x="2443163" y="1154113"/>
            <a:ext cx="7072313" cy="369887"/>
          </a:xfrm>
          <a:prstGeom prst="rect">
            <a:avLst/>
          </a:prstGeom>
        </p:spPr>
        <p:txBody>
          <a:bodyPr>
            <a:spAutoFit/>
          </a:bodyPr>
          <a:lstStyle/>
          <a:p>
            <a:pPr>
              <a:defRPr/>
            </a:pPr>
            <a:r>
              <a:rPr lang="fi-FI" dirty="0" err="1">
                <a:effectLst>
                  <a:outerShdw blurRad="38100" dist="38100" dir="2700000" algn="tl">
                    <a:srgbClr val="000000">
                      <a:alpha val="43137"/>
                    </a:srgbClr>
                  </a:outerShdw>
                </a:effectLst>
                <a:latin typeface="Arial" charset="0"/>
              </a:rPr>
              <a:t>See</a:t>
            </a:r>
            <a:r>
              <a:rPr lang="fi-FI" dirty="0">
                <a:effectLst>
                  <a:outerShdw blurRad="38100" dist="38100" dir="2700000" algn="tl">
                    <a:srgbClr val="000000">
                      <a:alpha val="43137"/>
                    </a:srgbClr>
                  </a:outerShdw>
                </a:effectLst>
                <a:latin typeface="Arial" charset="0"/>
              </a:rPr>
              <a:t> video </a:t>
            </a:r>
            <a:r>
              <a:rPr lang="fi-FI" dirty="0" err="1">
                <a:effectLst>
                  <a:outerShdw blurRad="38100" dist="38100" dir="2700000" algn="tl">
                    <a:srgbClr val="000000">
                      <a:alpha val="43137"/>
                    </a:srgbClr>
                  </a:outerShdw>
                </a:effectLst>
                <a:latin typeface="Arial" charset="0"/>
              </a:rPr>
              <a:t>clip</a:t>
            </a:r>
            <a:r>
              <a:rPr lang="fi-FI" dirty="0">
                <a:effectLst>
                  <a:outerShdw blurRad="38100" dist="38100" dir="2700000" algn="tl">
                    <a:srgbClr val="000000">
                      <a:alpha val="43137"/>
                    </a:srgbClr>
                  </a:outerShdw>
                </a:effectLst>
                <a:latin typeface="Arial" charset="0"/>
              </a:rPr>
              <a:t> http://www.youtube.com/watch?v=6yfh9xY28l4</a:t>
            </a:r>
          </a:p>
        </p:txBody>
      </p:sp>
      <p:sp>
        <p:nvSpPr>
          <p:cNvPr id="41" name="Rectangle 40"/>
          <p:cNvSpPr/>
          <p:nvPr/>
        </p:nvSpPr>
        <p:spPr>
          <a:xfrm>
            <a:off x="2690894" y="1582232"/>
            <a:ext cx="6643687" cy="369887"/>
          </a:xfrm>
          <a:prstGeom prst="rect">
            <a:avLst/>
          </a:prstGeom>
        </p:spPr>
        <p:txBody>
          <a:bodyPr>
            <a:spAutoFit/>
          </a:bodyPr>
          <a:lstStyle/>
          <a:p>
            <a:pPr>
              <a:defRPr/>
            </a:pPr>
            <a:r>
              <a:rPr lang="en-US" b="1" dirty="0">
                <a:solidFill>
                  <a:srgbClr val="0099CC"/>
                </a:solidFill>
                <a:latin typeface="Arial" charset="0"/>
              </a:rPr>
              <a:t>Nokia We Recycle - The recycling process in action</a:t>
            </a:r>
            <a:endParaRPr lang="fi-FI" dirty="0">
              <a:solidFill>
                <a:srgbClr val="0099CC"/>
              </a:solidFill>
              <a:latin typeface="Arial" charset="0"/>
            </a:endParaRPr>
          </a:p>
        </p:txBody>
      </p:sp>
      <p:sp>
        <p:nvSpPr>
          <p:cNvPr id="2" name="Footer Placeholder 1"/>
          <p:cNvSpPr>
            <a:spLocks noGrp="1"/>
          </p:cNvSpPr>
          <p:nvPr>
            <p:ph type="ftr" sz="quarter" idx="11"/>
          </p:nvPr>
        </p:nvSpPr>
        <p:spPr>
          <a:xfrm>
            <a:off x="3926743" y="6160248"/>
            <a:ext cx="4114800" cy="365125"/>
          </a:xfrm>
        </p:spPr>
        <p:txBody>
          <a:bodyPr/>
          <a:lstStyle/>
          <a:p>
            <a:r>
              <a:rPr lang="fi-FI" smtClean="0"/>
              <a:t>kiertotalousamk.fi</a:t>
            </a:r>
            <a:endParaRPr lang="fi-FI"/>
          </a:p>
        </p:txBody>
      </p:sp>
      <p:sp>
        <p:nvSpPr>
          <p:cNvPr id="3" name="TextBox 2"/>
          <p:cNvSpPr txBox="1"/>
          <p:nvPr/>
        </p:nvSpPr>
        <p:spPr>
          <a:xfrm>
            <a:off x="4502224" y="6432939"/>
            <a:ext cx="5854551" cy="369332"/>
          </a:xfrm>
          <a:prstGeom prst="rect">
            <a:avLst/>
          </a:prstGeom>
          <a:noFill/>
        </p:spPr>
        <p:txBody>
          <a:bodyPr wrap="none" rtlCol="0">
            <a:spAutoFit/>
          </a:bodyPr>
          <a:lstStyle/>
          <a:p>
            <a:r>
              <a:rPr lang="fi-FI" dirty="0" err="1" smtClean="0"/>
              <a:t>Source</a:t>
            </a:r>
            <a:r>
              <a:rPr lang="fi-FI" dirty="0" smtClean="0"/>
              <a:t> : </a:t>
            </a:r>
            <a:r>
              <a:rPr lang="fi-FI" dirty="0" err="1" smtClean="0"/>
              <a:t>Adapted</a:t>
            </a:r>
            <a:r>
              <a:rPr lang="fi-FI" dirty="0" smtClean="0"/>
              <a:t> </a:t>
            </a:r>
            <a:r>
              <a:rPr lang="fi-FI" dirty="0" err="1" smtClean="0"/>
              <a:t>from</a:t>
            </a:r>
            <a:r>
              <a:rPr lang="fi-FI" dirty="0" smtClean="0"/>
              <a:t> Bloomberg, </a:t>
            </a:r>
            <a:r>
              <a:rPr lang="fi-FI" dirty="0" err="1" smtClean="0"/>
              <a:t>Lemay</a:t>
            </a:r>
            <a:r>
              <a:rPr lang="fi-FI" dirty="0" smtClean="0"/>
              <a:t>, Hannah 2002, 202</a:t>
            </a:r>
            <a:endParaRPr lang="fi-FI" dirty="0"/>
          </a:p>
        </p:txBody>
      </p:sp>
      <p:sp>
        <p:nvSpPr>
          <p:cNvPr id="4" name="Right Brace 3"/>
          <p:cNvSpPr/>
          <p:nvPr/>
        </p:nvSpPr>
        <p:spPr>
          <a:xfrm>
            <a:off x="10689234" y="3994056"/>
            <a:ext cx="450782" cy="196391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5" name="Rectangle 4"/>
          <p:cNvSpPr/>
          <p:nvPr/>
        </p:nvSpPr>
        <p:spPr>
          <a:xfrm>
            <a:off x="10055024" y="3986559"/>
            <a:ext cx="292573" cy="4267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Rectangle 41"/>
          <p:cNvSpPr/>
          <p:nvPr/>
        </p:nvSpPr>
        <p:spPr>
          <a:xfrm>
            <a:off x="10062093" y="4715108"/>
            <a:ext cx="292573" cy="4267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Rectangle 42"/>
          <p:cNvSpPr/>
          <p:nvPr/>
        </p:nvSpPr>
        <p:spPr>
          <a:xfrm>
            <a:off x="10074092" y="5557139"/>
            <a:ext cx="292573" cy="42672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4" name="Rectangle 43"/>
          <p:cNvSpPr/>
          <p:nvPr/>
        </p:nvSpPr>
        <p:spPr>
          <a:xfrm>
            <a:off x="7296635" y="5353406"/>
            <a:ext cx="292573" cy="42672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Rectangle 44"/>
          <p:cNvSpPr/>
          <p:nvPr/>
        </p:nvSpPr>
        <p:spPr>
          <a:xfrm>
            <a:off x="7296635" y="4572824"/>
            <a:ext cx="292573" cy="42672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Rectangle 45"/>
          <p:cNvSpPr/>
          <p:nvPr/>
        </p:nvSpPr>
        <p:spPr>
          <a:xfrm>
            <a:off x="7303327" y="3825929"/>
            <a:ext cx="292573" cy="426720"/>
          </a:xfrm>
          <a:prstGeom prst="rect">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Rectangle 47"/>
          <p:cNvSpPr/>
          <p:nvPr/>
        </p:nvSpPr>
        <p:spPr>
          <a:xfrm>
            <a:off x="1817051" y="5297239"/>
            <a:ext cx="292573" cy="426720"/>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Rectangle 48"/>
          <p:cNvSpPr/>
          <p:nvPr/>
        </p:nvSpPr>
        <p:spPr>
          <a:xfrm>
            <a:off x="1828194" y="4556307"/>
            <a:ext cx="292573" cy="426720"/>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Rectangle 49"/>
          <p:cNvSpPr/>
          <p:nvPr/>
        </p:nvSpPr>
        <p:spPr>
          <a:xfrm>
            <a:off x="1843245" y="3850489"/>
            <a:ext cx="292573" cy="426720"/>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Rectangle 7"/>
          <p:cNvSpPr>
            <a:spLocks noChangeArrowheads="1"/>
          </p:cNvSpPr>
          <p:nvPr/>
        </p:nvSpPr>
        <p:spPr bwMode="auto">
          <a:xfrm>
            <a:off x="2750056" y="4408413"/>
            <a:ext cx="1312138" cy="1067525"/>
          </a:xfrm>
          <a:prstGeom prst="rect">
            <a:avLst/>
          </a:prstGeom>
          <a:solidFill>
            <a:schemeClr val="accent1">
              <a:lumMod val="60000"/>
              <a:lumOff val="40000"/>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99"/>
            </a:extrusionClr>
            <a:contourClr>
              <a:srgbClr val="99FF99"/>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fi-FI" sz="1800" b="1" dirty="0" smtClean="0">
              <a:latin typeface="Arial" panose="020B0604020202020204" pitchFamily="34" charset="0"/>
            </a:endParaRPr>
          </a:p>
          <a:p>
            <a:pPr algn="ctr" eaLnBrk="1" hangingPunct="1">
              <a:spcBef>
                <a:spcPct val="0"/>
              </a:spcBef>
              <a:buFontTx/>
              <a:buNone/>
            </a:pPr>
            <a:r>
              <a:rPr lang="en-US" altLang="fi-FI" sz="1800" b="1" dirty="0" smtClean="0">
                <a:latin typeface="Arial" panose="020B0604020202020204" pitchFamily="34" charset="0"/>
              </a:rPr>
              <a:t>Primary</a:t>
            </a:r>
          </a:p>
          <a:p>
            <a:pPr algn="ctr" eaLnBrk="1" hangingPunct="1">
              <a:spcBef>
                <a:spcPct val="0"/>
              </a:spcBef>
              <a:buFontTx/>
              <a:buNone/>
            </a:pPr>
            <a:r>
              <a:rPr lang="en-US" altLang="fi-FI" sz="1800" b="1" dirty="0" smtClean="0">
                <a:latin typeface="Arial" panose="020B0604020202020204" pitchFamily="34" charset="0"/>
              </a:rPr>
              <a:t>Manu-</a:t>
            </a:r>
          </a:p>
          <a:p>
            <a:pPr algn="ctr" eaLnBrk="1" hangingPunct="1">
              <a:spcBef>
                <a:spcPct val="0"/>
              </a:spcBef>
              <a:buFontTx/>
              <a:buNone/>
            </a:pPr>
            <a:r>
              <a:rPr lang="en-US" altLang="fi-FI" sz="1800" b="1" dirty="0" err="1" smtClean="0">
                <a:latin typeface="Arial" panose="020B0604020202020204" pitchFamily="34" charset="0"/>
              </a:rPr>
              <a:t>Facturer</a:t>
            </a:r>
            <a:endParaRPr lang="en-US" altLang="fi-FI" sz="1800" b="1" dirty="0" smtClean="0">
              <a:latin typeface="Arial" panose="020B0604020202020204" pitchFamily="34" charset="0"/>
            </a:endParaRPr>
          </a:p>
          <a:p>
            <a:pPr algn="ctr" eaLnBrk="1" hangingPunct="1">
              <a:spcBef>
                <a:spcPct val="0"/>
              </a:spcBef>
              <a:buFontTx/>
              <a:buNone/>
            </a:pPr>
            <a:endParaRPr lang="en-US" altLang="fi-FI" sz="1100" b="1" dirty="0"/>
          </a:p>
        </p:txBody>
      </p:sp>
      <p:sp>
        <p:nvSpPr>
          <p:cNvPr id="52" name="Rectangle 7"/>
          <p:cNvSpPr>
            <a:spLocks noChangeArrowheads="1"/>
          </p:cNvSpPr>
          <p:nvPr/>
        </p:nvSpPr>
        <p:spPr bwMode="auto">
          <a:xfrm>
            <a:off x="4536354" y="4260436"/>
            <a:ext cx="1954247" cy="1228895"/>
          </a:xfrm>
          <a:prstGeom prst="rect">
            <a:avLst/>
          </a:prstGeom>
          <a:solidFill>
            <a:schemeClr val="accent1">
              <a:lumMod val="60000"/>
              <a:lumOff val="40000"/>
            </a:schemeClr>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99FF99"/>
            </a:extrusionClr>
            <a:contourClr>
              <a:srgbClr val="99FF99"/>
            </a:contourClr>
          </a:sp3d>
        </p:spPr>
        <p:txBody>
          <a:bodyPr wrap="none" anchor="ctr">
            <a:flatTx/>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fi-FI" sz="2000" b="1" dirty="0" smtClean="0">
                <a:latin typeface="Arial" panose="020B0604020202020204" pitchFamily="34" charset="0"/>
              </a:rPr>
              <a:t>Internal</a:t>
            </a:r>
          </a:p>
          <a:p>
            <a:pPr algn="ctr" eaLnBrk="1" hangingPunct="1">
              <a:spcBef>
                <a:spcPct val="0"/>
              </a:spcBef>
              <a:buFontTx/>
              <a:buNone/>
            </a:pPr>
            <a:r>
              <a:rPr lang="en-US" altLang="fi-FI" sz="2000" b="1" dirty="0" smtClean="0">
                <a:latin typeface="Arial" panose="020B0604020202020204" pitchFamily="34" charset="0"/>
              </a:rPr>
              <a:t>Warehouse </a:t>
            </a:r>
          </a:p>
          <a:p>
            <a:pPr algn="ctr" eaLnBrk="1" hangingPunct="1">
              <a:spcBef>
                <a:spcPct val="0"/>
              </a:spcBef>
              <a:buFontTx/>
              <a:buNone/>
            </a:pPr>
            <a:r>
              <a:rPr lang="en-US" altLang="fi-FI" sz="2000" b="1" dirty="0" smtClean="0">
                <a:latin typeface="Arial" panose="020B0604020202020204" pitchFamily="34" charset="0"/>
              </a:rPr>
              <a:t>Or</a:t>
            </a:r>
          </a:p>
          <a:p>
            <a:pPr algn="ctr" eaLnBrk="1" hangingPunct="1">
              <a:spcBef>
                <a:spcPct val="0"/>
              </a:spcBef>
              <a:buFontTx/>
              <a:buNone/>
            </a:pPr>
            <a:r>
              <a:rPr lang="en-US" altLang="fi-FI" sz="2000" b="1" dirty="0" smtClean="0">
                <a:latin typeface="Arial" panose="020B0604020202020204" pitchFamily="34" charset="0"/>
              </a:rPr>
              <a:t>Wholesaler</a:t>
            </a:r>
            <a:endParaRPr lang="en-US" altLang="fi-FI" sz="2400" b="1" dirty="0"/>
          </a:p>
        </p:txBody>
      </p:sp>
      <p:sp>
        <p:nvSpPr>
          <p:cNvPr id="6" name="Rectangle 5"/>
          <p:cNvSpPr/>
          <p:nvPr/>
        </p:nvSpPr>
        <p:spPr>
          <a:xfrm>
            <a:off x="1995989" y="5621708"/>
            <a:ext cx="894347" cy="276999"/>
          </a:xfrm>
          <a:prstGeom prst="rect">
            <a:avLst/>
          </a:prstGeom>
        </p:spPr>
        <p:txBody>
          <a:bodyPr wrap="none">
            <a:spAutoFit/>
          </a:bodyPr>
          <a:lstStyle/>
          <a:p>
            <a:pPr>
              <a:spcBef>
                <a:spcPct val="0"/>
              </a:spcBef>
              <a:buFontTx/>
              <a:buNone/>
            </a:pPr>
            <a:r>
              <a:rPr lang="en-US" altLang="fi-FI" sz="1200" b="1" dirty="0">
                <a:latin typeface="Arial" panose="020B0604020202020204" pitchFamily="34" charset="0"/>
              </a:rPr>
              <a:t>Transport</a:t>
            </a:r>
          </a:p>
        </p:txBody>
      </p:sp>
      <p:cxnSp>
        <p:nvCxnSpPr>
          <p:cNvPr id="20" name="Straight Connector 19"/>
          <p:cNvCxnSpPr/>
          <p:nvPr/>
        </p:nvCxnSpPr>
        <p:spPr>
          <a:xfrm>
            <a:off x="1169146" y="2865037"/>
            <a:ext cx="50326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146867" y="4769626"/>
            <a:ext cx="474161" cy="8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Left Brace 22"/>
          <p:cNvSpPr/>
          <p:nvPr/>
        </p:nvSpPr>
        <p:spPr>
          <a:xfrm>
            <a:off x="1663337" y="3986559"/>
            <a:ext cx="89263" cy="162176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25" name="TextBox 24"/>
          <p:cNvSpPr txBox="1"/>
          <p:nvPr/>
        </p:nvSpPr>
        <p:spPr>
          <a:xfrm>
            <a:off x="1182351" y="3309732"/>
            <a:ext cx="2217145" cy="646331"/>
          </a:xfrm>
          <a:prstGeom prst="rect">
            <a:avLst/>
          </a:prstGeom>
          <a:noFill/>
        </p:spPr>
        <p:txBody>
          <a:bodyPr wrap="none" rtlCol="0">
            <a:spAutoFit/>
          </a:bodyPr>
          <a:lstStyle/>
          <a:p>
            <a:r>
              <a:rPr lang="fi-FI" b="1" dirty="0" err="1" smtClean="0"/>
              <a:t>Raw</a:t>
            </a:r>
            <a:r>
              <a:rPr lang="fi-FI" b="1" dirty="0" smtClean="0"/>
              <a:t> </a:t>
            </a:r>
            <a:r>
              <a:rPr lang="fi-FI" b="1" dirty="0" err="1" smtClean="0"/>
              <a:t>material</a:t>
            </a:r>
            <a:r>
              <a:rPr lang="fi-FI" b="1" dirty="0" smtClean="0"/>
              <a:t> /</a:t>
            </a:r>
          </a:p>
          <a:p>
            <a:r>
              <a:rPr lang="fi-FI" b="1" dirty="0" smtClean="0"/>
              <a:t>Component </a:t>
            </a:r>
            <a:r>
              <a:rPr lang="fi-FI" b="1" smtClean="0"/>
              <a:t>supplies</a:t>
            </a:r>
            <a:endParaRPr lang="fi-FI" b="1" dirty="0"/>
          </a:p>
        </p:txBody>
      </p:sp>
      <p:sp>
        <p:nvSpPr>
          <p:cNvPr id="26" name="Rectangle 25"/>
          <p:cNvSpPr/>
          <p:nvPr/>
        </p:nvSpPr>
        <p:spPr>
          <a:xfrm>
            <a:off x="6849853" y="3338276"/>
            <a:ext cx="1014573" cy="369332"/>
          </a:xfrm>
          <a:prstGeom prst="rect">
            <a:avLst/>
          </a:prstGeom>
        </p:spPr>
        <p:txBody>
          <a:bodyPr wrap="none">
            <a:spAutoFit/>
          </a:bodyPr>
          <a:lstStyle/>
          <a:p>
            <a:pPr>
              <a:spcBef>
                <a:spcPct val="0"/>
              </a:spcBef>
              <a:buFontTx/>
              <a:buNone/>
            </a:pPr>
            <a:r>
              <a:rPr lang="en-US" altLang="fi-FI" b="1" dirty="0" smtClean="0"/>
              <a:t>Retailers</a:t>
            </a:r>
            <a:endParaRPr lang="en-US" altLang="fi-FI" b="1" dirty="0"/>
          </a:p>
        </p:txBody>
      </p:sp>
      <p:sp>
        <p:nvSpPr>
          <p:cNvPr id="27" name="Rectangle 26"/>
          <p:cNvSpPr/>
          <p:nvPr/>
        </p:nvSpPr>
        <p:spPr>
          <a:xfrm>
            <a:off x="8300884" y="3379866"/>
            <a:ext cx="1097160" cy="369332"/>
          </a:xfrm>
          <a:prstGeom prst="rect">
            <a:avLst/>
          </a:prstGeom>
        </p:spPr>
        <p:txBody>
          <a:bodyPr wrap="none">
            <a:spAutoFit/>
          </a:bodyPr>
          <a:lstStyle/>
          <a:p>
            <a:pPr>
              <a:spcBef>
                <a:spcPct val="0"/>
              </a:spcBef>
              <a:buFontTx/>
              <a:buNone/>
            </a:pPr>
            <a:r>
              <a:rPr lang="en-US" altLang="fi-FI" b="1" dirty="0" smtClean="0"/>
              <a:t>End users</a:t>
            </a:r>
            <a:endParaRPr lang="en-US" altLang="fi-FI" b="1" dirty="0"/>
          </a:p>
        </p:txBody>
      </p:sp>
      <p:sp>
        <p:nvSpPr>
          <p:cNvPr id="28" name="Rectangle 27"/>
          <p:cNvSpPr/>
          <p:nvPr/>
        </p:nvSpPr>
        <p:spPr>
          <a:xfrm>
            <a:off x="9512304" y="3265012"/>
            <a:ext cx="1274708" cy="646331"/>
          </a:xfrm>
          <a:prstGeom prst="rect">
            <a:avLst/>
          </a:prstGeom>
        </p:spPr>
        <p:txBody>
          <a:bodyPr wrap="none">
            <a:spAutoFit/>
          </a:bodyPr>
          <a:lstStyle/>
          <a:p>
            <a:pPr>
              <a:spcBef>
                <a:spcPct val="0"/>
              </a:spcBef>
              <a:buFontTx/>
              <a:buNone/>
            </a:pPr>
            <a:r>
              <a:rPr lang="en-US" altLang="fi-FI" b="1" dirty="0" smtClean="0">
                <a:latin typeface="Arial" panose="020B0604020202020204" pitchFamily="34" charset="0"/>
              </a:rPr>
              <a:t>Refuse </a:t>
            </a:r>
          </a:p>
          <a:p>
            <a:pPr>
              <a:spcBef>
                <a:spcPct val="0"/>
              </a:spcBef>
              <a:buFontTx/>
              <a:buNone/>
            </a:pPr>
            <a:r>
              <a:rPr lang="en-US" altLang="fi-FI" b="1" dirty="0" smtClean="0">
                <a:latin typeface="Arial" panose="020B0604020202020204" pitchFamily="34" charset="0"/>
              </a:rPr>
              <a:t>collectors</a:t>
            </a:r>
            <a:endParaRPr lang="en-US" altLang="fi-FI" b="1" dirty="0">
              <a:latin typeface="Arial" panose="020B0604020202020204" pitchFamily="34" charset="0"/>
            </a:endParaRPr>
          </a:p>
        </p:txBody>
      </p:sp>
      <p:sp>
        <p:nvSpPr>
          <p:cNvPr id="29" name="Rectangle 28"/>
          <p:cNvSpPr/>
          <p:nvPr/>
        </p:nvSpPr>
        <p:spPr>
          <a:xfrm>
            <a:off x="8667545" y="3845984"/>
            <a:ext cx="233516" cy="1945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Rectangle 29"/>
          <p:cNvSpPr/>
          <p:nvPr/>
        </p:nvSpPr>
        <p:spPr>
          <a:xfrm>
            <a:off x="5514238" y="3244334"/>
            <a:ext cx="1163524" cy="369332"/>
          </a:xfrm>
          <a:prstGeom prst="rect">
            <a:avLst/>
          </a:prstGeom>
        </p:spPr>
        <p:txBody>
          <a:bodyPr wrap="none">
            <a:spAutoFit/>
          </a:bodyPr>
          <a:lstStyle/>
          <a:p>
            <a:pPr>
              <a:spcBef>
                <a:spcPct val="0"/>
              </a:spcBef>
              <a:buFontTx/>
              <a:buNone/>
            </a:pPr>
            <a:r>
              <a:rPr lang="en-US" altLang="fi-FI" dirty="0">
                <a:latin typeface="Arial" panose="020B0604020202020204" pitchFamily="34" charset="0"/>
              </a:rPr>
              <a:t>Transport</a:t>
            </a:r>
          </a:p>
        </p:txBody>
      </p:sp>
      <p:sp>
        <p:nvSpPr>
          <p:cNvPr id="78" name="Rectangle 77"/>
          <p:cNvSpPr/>
          <p:nvPr/>
        </p:nvSpPr>
        <p:spPr>
          <a:xfrm>
            <a:off x="8677245" y="4162464"/>
            <a:ext cx="233516" cy="1945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Rectangle 78"/>
          <p:cNvSpPr/>
          <p:nvPr/>
        </p:nvSpPr>
        <p:spPr>
          <a:xfrm>
            <a:off x="8677245" y="5015901"/>
            <a:ext cx="233516" cy="1945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Rectangle 79"/>
          <p:cNvSpPr/>
          <p:nvPr/>
        </p:nvSpPr>
        <p:spPr>
          <a:xfrm>
            <a:off x="8667353" y="4569306"/>
            <a:ext cx="233516" cy="1945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Rectangle 80"/>
          <p:cNvSpPr/>
          <p:nvPr/>
        </p:nvSpPr>
        <p:spPr>
          <a:xfrm>
            <a:off x="8677245" y="5392073"/>
            <a:ext cx="233516" cy="1945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2" name="Rectangle 81"/>
          <p:cNvSpPr/>
          <p:nvPr/>
        </p:nvSpPr>
        <p:spPr>
          <a:xfrm>
            <a:off x="8677245" y="5772080"/>
            <a:ext cx="233516" cy="194515"/>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4" name="Straight Arrow Connector 33"/>
          <p:cNvCxnSpPr>
            <a:stCxn id="46" idx="3"/>
          </p:cNvCxnSpPr>
          <p:nvPr/>
        </p:nvCxnSpPr>
        <p:spPr>
          <a:xfrm>
            <a:off x="7595900" y="4039289"/>
            <a:ext cx="1054731" cy="359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6" idx="3"/>
          </p:cNvCxnSpPr>
          <p:nvPr/>
        </p:nvCxnSpPr>
        <p:spPr>
          <a:xfrm flipV="1">
            <a:off x="7595900" y="3821016"/>
            <a:ext cx="1071453" cy="218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7605792" y="4607841"/>
            <a:ext cx="1071453" cy="218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7620866" y="5384044"/>
            <a:ext cx="1071453" cy="218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7539523" y="4808523"/>
            <a:ext cx="1054731" cy="359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7564035" y="5602317"/>
            <a:ext cx="1054731" cy="359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8915446" y="3799210"/>
            <a:ext cx="1054731" cy="359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915447" y="4577031"/>
            <a:ext cx="1054731" cy="359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959141" y="5367132"/>
            <a:ext cx="1054731" cy="359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941147" y="4207741"/>
            <a:ext cx="1071453" cy="218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8917331" y="5018686"/>
            <a:ext cx="1071453" cy="218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949686" y="5784401"/>
            <a:ext cx="1071453" cy="2182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382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929" y="217250"/>
            <a:ext cx="7354208" cy="1888944"/>
          </a:xfrm>
        </p:spPr>
        <p:txBody>
          <a:bodyPr/>
          <a:lstStyle/>
          <a:p>
            <a:r>
              <a:rPr lang="fi-FI" dirty="0" smtClean="0"/>
              <a:t>Learning </a:t>
            </a:r>
            <a:r>
              <a:rPr lang="fi-FI" dirty="0" err="1" smtClean="0"/>
              <a:t>objectives</a:t>
            </a:r>
            <a:endParaRPr lang="fi-FI" dirty="0"/>
          </a:p>
        </p:txBody>
      </p:sp>
      <p:sp>
        <p:nvSpPr>
          <p:cNvPr id="3" name="Text Placeholder 2"/>
          <p:cNvSpPr>
            <a:spLocks noGrp="1"/>
          </p:cNvSpPr>
          <p:nvPr>
            <p:ph type="body" idx="1"/>
          </p:nvPr>
        </p:nvSpPr>
        <p:spPr>
          <a:xfrm>
            <a:off x="1511118" y="2533353"/>
            <a:ext cx="10428334" cy="2508909"/>
          </a:xfrm>
        </p:spPr>
        <p:txBody>
          <a:bodyPr>
            <a:normAutofit fontScale="92500" lnSpcReduction="10000"/>
          </a:bodyPr>
          <a:lstStyle/>
          <a:p>
            <a:pPr marL="342900" indent="-342900" fontAlgn="base">
              <a:buFontTx/>
              <a:buChar char="-"/>
            </a:pPr>
            <a:r>
              <a:rPr lang="en-US" dirty="0">
                <a:solidFill>
                  <a:schemeClr val="tx1"/>
                </a:solidFill>
              </a:rPr>
              <a:t>Student </a:t>
            </a:r>
            <a:r>
              <a:rPr lang="en-US" dirty="0" smtClean="0">
                <a:solidFill>
                  <a:schemeClr val="tx1"/>
                </a:solidFill>
              </a:rPr>
              <a:t>understands terminology related to collecting and recycling</a:t>
            </a:r>
          </a:p>
          <a:p>
            <a:pPr marL="342900" indent="-342900" fontAlgn="base">
              <a:buFontTx/>
              <a:buChar char="-"/>
            </a:pPr>
            <a:r>
              <a:rPr lang="en-US" dirty="0" smtClean="0">
                <a:solidFill>
                  <a:schemeClr val="tx1"/>
                </a:solidFill>
              </a:rPr>
              <a:t>Student is </a:t>
            </a:r>
            <a:r>
              <a:rPr lang="en-US" dirty="0">
                <a:solidFill>
                  <a:schemeClr val="tx1"/>
                </a:solidFill>
              </a:rPr>
              <a:t>familiar with the role </a:t>
            </a:r>
            <a:r>
              <a:rPr lang="en-US" dirty="0" smtClean="0">
                <a:solidFill>
                  <a:schemeClr val="tx1"/>
                </a:solidFill>
              </a:rPr>
              <a:t>of collecting and recycling in the circular economy</a:t>
            </a:r>
            <a:endParaRPr lang="en-US" dirty="0">
              <a:solidFill>
                <a:schemeClr val="tx1"/>
              </a:solidFill>
            </a:endParaRPr>
          </a:p>
          <a:p>
            <a:pPr marL="342900" indent="-342900" fontAlgn="base">
              <a:buFontTx/>
              <a:buChar char="-"/>
            </a:pPr>
            <a:r>
              <a:rPr lang="en-US" dirty="0">
                <a:solidFill>
                  <a:schemeClr val="tx1"/>
                </a:solidFill>
              </a:rPr>
              <a:t>Student has knowledge about </a:t>
            </a:r>
            <a:r>
              <a:rPr lang="en-US" dirty="0" smtClean="0">
                <a:solidFill>
                  <a:schemeClr val="tx1"/>
                </a:solidFill>
              </a:rPr>
              <a:t>typical packaging materials recycled in European Union</a:t>
            </a:r>
            <a:endParaRPr lang="en-US" dirty="0">
              <a:solidFill>
                <a:schemeClr val="tx1"/>
              </a:solidFill>
            </a:endParaRPr>
          </a:p>
          <a:p>
            <a:pPr marL="342900" indent="-342900" fontAlgn="base">
              <a:buFontTx/>
              <a:buChar char="-"/>
            </a:pPr>
            <a:r>
              <a:rPr lang="en-US" dirty="0">
                <a:solidFill>
                  <a:schemeClr val="tx1"/>
                </a:solidFill>
              </a:rPr>
              <a:t>Student understands </a:t>
            </a:r>
            <a:r>
              <a:rPr lang="en-US" dirty="0" smtClean="0">
                <a:solidFill>
                  <a:schemeClr val="tx1"/>
                </a:solidFill>
              </a:rPr>
              <a:t>the recycling process and stakeholders in the process</a:t>
            </a:r>
            <a:endParaRPr lang="en-US" dirty="0">
              <a:solidFill>
                <a:schemeClr val="tx1"/>
              </a:solidFill>
            </a:endParaRPr>
          </a:p>
          <a:p>
            <a:pPr marL="342900" indent="-342900" fontAlgn="base">
              <a:buFontTx/>
              <a:buChar char="-"/>
            </a:pPr>
            <a:r>
              <a:rPr lang="en-US" dirty="0">
                <a:solidFill>
                  <a:schemeClr val="tx1"/>
                </a:solidFill>
              </a:rPr>
              <a:t>Student </a:t>
            </a:r>
            <a:r>
              <a:rPr lang="en-US" dirty="0" smtClean="0">
                <a:solidFill>
                  <a:schemeClr val="tx1"/>
                </a:solidFill>
              </a:rPr>
              <a:t>knows the </a:t>
            </a:r>
            <a:r>
              <a:rPr lang="en-US" dirty="0">
                <a:solidFill>
                  <a:schemeClr val="tx1"/>
                </a:solidFill>
              </a:rPr>
              <a:t>current </a:t>
            </a:r>
            <a:r>
              <a:rPr lang="en-US" dirty="0" smtClean="0">
                <a:solidFill>
                  <a:schemeClr val="tx1"/>
                </a:solidFill>
              </a:rPr>
              <a:t>challenges in recycling</a:t>
            </a:r>
            <a:endParaRPr lang="en-US" dirty="0">
              <a:solidFill>
                <a:schemeClr val="tx1"/>
              </a:solidFill>
            </a:endParaRPr>
          </a:p>
          <a:p>
            <a:pPr fontAlgn="base"/>
            <a:r>
              <a:rPr lang="en-US" dirty="0">
                <a:solidFill>
                  <a:schemeClr val="tx1"/>
                </a:solidFill>
              </a:rPr>
              <a:t>-    Student is familiar with some </a:t>
            </a:r>
            <a:r>
              <a:rPr lang="en-US" dirty="0" smtClean="0">
                <a:solidFill>
                  <a:schemeClr val="tx1"/>
                </a:solidFill>
              </a:rPr>
              <a:t>recycling companies</a:t>
            </a:r>
            <a:endParaRPr lang="fi-FI" dirty="0">
              <a:solidFill>
                <a:schemeClr val="tx1"/>
              </a:solidFill>
            </a:endParaRPr>
          </a:p>
        </p:txBody>
      </p:sp>
    </p:spTree>
    <p:extLst>
      <p:ext uri="{BB962C8B-B14F-4D97-AF65-F5344CB8AC3E}">
        <p14:creationId xmlns:p14="http://schemas.microsoft.com/office/powerpoint/2010/main" val="1276998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434"/>
            <a:ext cx="10515600" cy="1325563"/>
          </a:xfrm>
        </p:spPr>
        <p:txBody>
          <a:bodyPr>
            <a:normAutofit/>
          </a:bodyPr>
          <a:lstStyle/>
          <a:p>
            <a:r>
              <a:rPr lang="fi-FI" sz="3200" dirty="0" err="1" smtClean="0"/>
              <a:t>Roles</a:t>
            </a:r>
            <a:r>
              <a:rPr lang="fi-FI" sz="3200" dirty="0" smtClean="0"/>
              <a:t> of </a:t>
            </a:r>
            <a:r>
              <a:rPr lang="fi-FI" sz="3200" dirty="0" err="1" smtClean="0"/>
              <a:t>participants</a:t>
            </a:r>
            <a:r>
              <a:rPr lang="fi-FI" sz="3200" dirty="0" smtClean="0"/>
              <a:t> in </a:t>
            </a:r>
            <a:r>
              <a:rPr lang="fi-FI" sz="3200" dirty="0" err="1" smtClean="0"/>
              <a:t>the</a:t>
            </a:r>
            <a:r>
              <a:rPr lang="fi-FI" sz="3200" dirty="0" smtClean="0"/>
              <a:t> </a:t>
            </a:r>
            <a:r>
              <a:rPr lang="fi-FI" sz="3200" dirty="0" err="1" smtClean="0"/>
              <a:t>recycling</a:t>
            </a:r>
            <a:r>
              <a:rPr lang="fi-FI" sz="3200" dirty="0" smtClean="0"/>
              <a:t> </a:t>
            </a:r>
            <a:r>
              <a:rPr lang="fi-FI" sz="3200" dirty="0" err="1" smtClean="0"/>
              <a:t>system</a:t>
            </a:r>
            <a:endParaRPr lang="fi-FI" sz="3200" dirty="0"/>
          </a:p>
        </p:txBody>
      </p:sp>
      <p:sp>
        <p:nvSpPr>
          <p:cNvPr id="3" name="Content Placeholder 2"/>
          <p:cNvSpPr>
            <a:spLocks noGrp="1"/>
          </p:cNvSpPr>
          <p:nvPr>
            <p:ph idx="1"/>
          </p:nvPr>
        </p:nvSpPr>
        <p:spPr>
          <a:xfrm>
            <a:off x="899160" y="1267021"/>
            <a:ext cx="10515600" cy="4161289"/>
          </a:xfrm>
        </p:spPr>
        <p:txBody>
          <a:bodyPr>
            <a:normAutofit fontScale="92500" lnSpcReduction="10000"/>
          </a:bodyPr>
          <a:lstStyle/>
          <a:p>
            <a:pPr marL="514350" indent="-514350">
              <a:buAutoNum type="arabicPeriod"/>
            </a:pPr>
            <a:r>
              <a:rPr lang="fi-FI" sz="2400" b="1" dirty="0" err="1" smtClean="0">
                <a:solidFill>
                  <a:schemeClr val="accent5">
                    <a:lumMod val="75000"/>
                  </a:schemeClr>
                </a:solidFill>
              </a:rPr>
              <a:t>Collector</a:t>
            </a:r>
            <a:r>
              <a:rPr lang="fi-FI" sz="2400" b="1" dirty="0" smtClean="0">
                <a:solidFill>
                  <a:schemeClr val="accent5">
                    <a:lumMod val="75000"/>
                  </a:schemeClr>
                </a:solidFill>
              </a:rPr>
              <a:t>: </a:t>
            </a:r>
            <a:r>
              <a:rPr lang="fi-FI" sz="2400" dirty="0" err="1" smtClean="0"/>
              <a:t>picks</a:t>
            </a:r>
            <a:r>
              <a:rPr lang="fi-FI" sz="2400" dirty="0" smtClean="0"/>
              <a:t> </a:t>
            </a:r>
            <a:r>
              <a:rPr lang="fi-FI" sz="2400" dirty="0" err="1" smtClean="0"/>
              <a:t>up</a:t>
            </a:r>
            <a:r>
              <a:rPr lang="fi-FI" sz="2400" dirty="0" smtClean="0"/>
              <a:t> </a:t>
            </a:r>
            <a:r>
              <a:rPr lang="fi-FI" sz="2400" dirty="0" err="1" smtClean="0"/>
              <a:t>the</a:t>
            </a:r>
            <a:r>
              <a:rPr lang="fi-FI" sz="2400" dirty="0" smtClean="0"/>
              <a:t> </a:t>
            </a:r>
            <a:r>
              <a:rPr lang="fi-FI" sz="2400" dirty="0" err="1" smtClean="0"/>
              <a:t>material</a:t>
            </a:r>
            <a:r>
              <a:rPr lang="fi-FI" sz="2400" dirty="0" smtClean="0"/>
              <a:t> and </a:t>
            </a:r>
            <a:r>
              <a:rPr lang="fi-FI" sz="2400" dirty="0" err="1" smtClean="0"/>
              <a:t>then</a:t>
            </a:r>
            <a:r>
              <a:rPr lang="fi-FI" sz="2400" dirty="0" smtClean="0"/>
              <a:t> </a:t>
            </a:r>
            <a:r>
              <a:rPr lang="fi-FI" sz="2400" dirty="0" err="1" smtClean="0"/>
              <a:t>gathers</a:t>
            </a:r>
            <a:r>
              <a:rPr lang="fi-FI" sz="2400" dirty="0" smtClean="0"/>
              <a:t> </a:t>
            </a:r>
            <a:r>
              <a:rPr lang="fi-FI" sz="2400" dirty="0" err="1" smtClean="0"/>
              <a:t>the</a:t>
            </a:r>
            <a:r>
              <a:rPr lang="fi-FI" sz="2400" dirty="0" smtClean="0"/>
              <a:t> </a:t>
            </a:r>
            <a:r>
              <a:rPr lang="fi-FI" sz="2400" dirty="0" err="1" smtClean="0"/>
              <a:t>recyclable</a:t>
            </a:r>
            <a:r>
              <a:rPr lang="fi-FI" sz="2400" dirty="0" smtClean="0"/>
              <a:t> </a:t>
            </a:r>
            <a:r>
              <a:rPr lang="fi-FI" sz="2400" dirty="0" err="1" smtClean="0"/>
              <a:t>material</a:t>
            </a:r>
            <a:r>
              <a:rPr lang="fi-FI" sz="2400" dirty="0" smtClean="0"/>
              <a:t>. </a:t>
            </a:r>
            <a:r>
              <a:rPr lang="fi-FI" sz="2400" dirty="0" err="1" smtClean="0"/>
              <a:t>Then</a:t>
            </a:r>
            <a:r>
              <a:rPr lang="fi-FI" sz="2400" dirty="0" smtClean="0"/>
              <a:t> </a:t>
            </a:r>
            <a:r>
              <a:rPr lang="fi-FI" sz="2400" dirty="0" err="1" smtClean="0"/>
              <a:t>the</a:t>
            </a:r>
            <a:r>
              <a:rPr lang="fi-FI" sz="2400" dirty="0" smtClean="0"/>
              <a:t> </a:t>
            </a:r>
            <a:r>
              <a:rPr lang="fi-FI" sz="2400" dirty="0" err="1" smtClean="0"/>
              <a:t>collector</a:t>
            </a:r>
            <a:r>
              <a:rPr lang="fi-FI" sz="2400" dirty="0" smtClean="0"/>
              <a:t> </a:t>
            </a:r>
            <a:r>
              <a:rPr lang="fi-FI" sz="2400" dirty="0" err="1" smtClean="0"/>
              <a:t>delivers</a:t>
            </a:r>
            <a:r>
              <a:rPr lang="fi-FI" sz="2400" dirty="0" smtClean="0"/>
              <a:t> it to </a:t>
            </a:r>
            <a:r>
              <a:rPr lang="fi-FI" sz="2400" dirty="0" err="1" smtClean="0"/>
              <a:t>the</a:t>
            </a:r>
            <a:r>
              <a:rPr lang="fi-FI" sz="2400" dirty="0" smtClean="0"/>
              <a:t> </a:t>
            </a:r>
            <a:r>
              <a:rPr lang="fi-FI" sz="2400" dirty="0" err="1" smtClean="0"/>
              <a:t>recycling</a:t>
            </a:r>
            <a:r>
              <a:rPr lang="fi-FI" sz="2400" dirty="0" smtClean="0"/>
              <a:t> </a:t>
            </a:r>
            <a:r>
              <a:rPr lang="fi-FI" sz="2400" dirty="0" err="1" smtClean="0"/>
              <a:t>recovery</a:t>
            </a:r>
            <a:r>
              <a:rPr lang="fi-FI" sz="2400" dirty="0" smtClean="0"/>
              <a:t> center</a:t>
            </a:r>
          </a:p>
          <a:p>
            <a:pPr marL="514350" indent="-514350">
              <a:buAutoNum type="arabicPeriod"/>
            </a:pPr>
            <a:r>
              <a:rPr lang="fi-FI" sz="2400" b="1" dirty="0" err="1" smtClean="0">
                <a:solidFill>
                  <a:schemeClr val="accent5">
                    <a:lumMod val="75000"/>
                  </a:schemeClr>
                </a:solidFill>
              </a:rPr>
              <a:t>Sorter</a:t>
            </a:r>
            <a:r>
              <a:rPr lang="fi-FI" sz="2400" b="1" dirty="0" smtClean="0"/>
              <a:t>: </a:t>
            </a:r>
            <a:r>
              <a:rPr lang="fi-FI" sz="2400" dirty="0" err="1" smtClean="0"/>
              <a:t>separates</a:t>
            </a:r>
            <a:r>
              <a:rPr lang="fi-FI" sz="2400" dirty="0" smtClean="0"/>
              <a:t> </a:t>
            </a:r>
            <a:r>
              <a:rPr lang="fi-FI" sz="2400" dirty="0" err="1" smtClean="0"/>
              <a:t>materials</a:t>
            </a:r>
            <a:r>
              <a:rPr lang="fi-FI" sz="2400" dirty="0" smtClean="0"/>
              <a:t> into </a:t>
            </a:r>
            <a:r>
              <a:rPr lang="fi-FI" sz="2400" dirty="0" err="1" smtClean="0"/>
              <a:t>homogenous</a:t>
            </a:r>
            <a:r>
              <a:rPr lang="fi-FI" sz="2400" dirty="0" smtClean="0"/>
              <a:t> </a:t>
            </a:r>
            <a:r>
              <a:rPr lang="fi-FI" sz="2400" dirty="0" err="1" smtClean="0"/>
              <a:t>groups</a:t>
            </a:r>
            <a:r>
              <a:rPr lang="fi-FI" sz="2400" dirty="0" smtClean="0"/>
              <a:t>. </a:t>
            </a:r>
            <a:r>
              <a:rPr lang="fi-FI" sz="2400" dirty="0" err="1"/>
              <a:t>O</a:t>
            </a:r>
            <a:r>
              <a:rPr lang="fi-FI" sz="2400" dirty="0" err="1" smtClean="0"/>
              <a:t>nce</a:t>
            </a:r>
            <a:r>
              <a:rPr lang="fi-FI" sz="2400" dirty="0" smtClean="0"/>
              <a:t> </a:t>
            </a:r>
            <a:r>
              <a:rPr lang="fi-FI" sz="2400" dirty="0" err="1" smtClean="0"/>
              <a:t>sorted</a:t>
            </a:r>
            <a:r>
              <a:rPr lang="fi-FI" sz="2400" dirty="0" smtClean="0"/>
              <a:t>, </a:t>
            </a:r>
            <a:r>
              <a:rPr lang="fi-FI" sz="2400" dirty="0" err="1" smtClean="0"/>
              <a:t>these</a:t>
            </a:r>
            <a:r>
              <a:rPr lang="fi-FI" sz="2400" dirty="0" smtClean="0"/>
              <a:t> </a:t>
            </a:r>
            <a:r>
              <a:rPr lang="fi-FI" sz="2400" dirty="0" err="1" smtClean="0"/>
              <a:t>materials</a:t>
            </a:r>
            <a:r>
              <a:rPr lang="fi-FI" sz="2400" dirty="0" smtClean="0"/>
              <a:t> </a:t>
            </a:r>
            <a:r>
              <a:rPr lang="fi-FI" sz="2400" dirty="0" err="1" smtClean="0"/>
              <a:t>are</a:t>
            </a:r>
            <a:r>
              <a:rPr lang="fi-FI" sz="2400" dirty="0" smtClean="0"/>
              <a:t> </a:t>
            </a:r>
            <a:r>
              <a:rPr lang="fi-FI" sz="2400" dirty="0" err="1" smtClean="0"/>
              <a:t>sent</a:t>
            </a:r>
            <a:r>
              <a:rPr lang="fi-FI" sz="2400" dirty="0" smtClean="0"/>
              <a:t> to </a:t>
            </a:r>
            <a:r>
              <a:rPr lang="fi-FI" sz="2400" dirty="0" err="1" smtClean="0"/>
              <a:t>the</a:t>
            </a:r>
            <a:r>
              <a:rPr lang="fi-FI" sz="2400" dirty="0" smtClean="0"/>
              <a:t> </a:t>
            </a:r>
            <a:r>
              <a:rPr lang="fi-FI" sz="2400" dirty="0" err="1" smtClean="0"/>
              <a:t>appropiate</a:t>
            </a:r>
            <a:r>
              <a:rPr lang="fi-FI" sz="2400" dirty="0" smtClean="0"/>
              <a:t> </a:t>
            </a:r>
            <a:r>
              <a:rPr lang="fi-FI" sz="2400" dirty="0" err="1" smtClean="0"/>
              <a:t>processor</a:t>
            </a:r>
            <a:endParaRPr lang="fi-FI" sz="2400" dirty="0" smtClean="0"/>
          </a:p>
          <a:p>
            <a:pPr marL="514350" indent="-514350">
              <a:buAutoNum type="arabicPeriod"/>
            </a:pPr>
            <a:r>
              <a:rPr lang="fi-FI" sz="2400" b="1" dirty="0" err="1" smtClean="0">
                <a:solidFill>
                  <a:schemeClr val="accent5">
                    <a:lumMod val="75000"/>
                  </a:schemeClr>
                </a:solidFill>
              </a:rPr>
              <a:t>Processor</a:t>
            </a:r>
            <a:r>
              <a:rPr lang="fi-FI" sz="2400" b="1" dirty="0" smtClean="0">
                <a:solidFill>
                  <a:schemeClr val="accent5">
                    <a:lumMod val="75000"/>
                  </a:schemeClr>
                </a:solidFill>
              </a:rPr>
              <a:t>: </a:t>
            </a:r>
            <a:r>
              <a:rPr lang="fi-FI" sz="2400" dirty="0" err="1" smtClean="0"/>
              <a:t>purchases</a:t>
            </a:r>
            <a:r>
              <a:rPr lang="fi-FI" sz="2400" dirty="0" smtClean="0"/>
              <a:t> </a:t>
            </a:r>
            <a:r>
              <a:rPr lang="fi-FI" sz="2400" dirty="0" err="1" smtClean="0"/>
              <a:t>one</a:t>
            </a:r>
            <a:r>
              <a:rPr lang="fi-FI" sz="2400" dirty="0" smtClean="0"/>
              <a:t> </a:t>
            </a:r>
            <a:r>
              <a:rPr lang="fi-FI" sz="2400" dirty="0" err="1" smtClean="0"/>
              <a:t>type</a:t>
            </a:r>
            <a:r>
              <a:rPr lang="fi-FI" sz="2400" dirty="0" smtClean="0"/>
              <a:t> of </a:t>
            </a:r>
            <a:r>
              <a:rPr lang="fi-FI" sz="2400" dirty="0" err="1" smtClean="0"/>
              <a:t>recyclable</a:t>
            </a:r>
            <a:r>
              <a:rPr lang="fi-FI" sz="2400" dirty="0" smtClean="0"/>
              <a:t> </a:t>
            </a:r>
            <a:r>
              <a:rPr lang="fi-FI" sz="2400" dirty="0" err="1" smtClean="0"/>
              <a:t>item</a:t>
            </a:r>
            <a:r>
              <a:rPr lang="fi-FI" sz="2400" dirty="0" smtClean="0"/>
              <a:t> (</a:t>
            </a:r>
            <a:r>
              <a:rPr lang="fi-FI" sz="2400" dirty="0" err="1" smtClean="0"/>
              <a:t>e.g</a:t>
            </a:r>
            <a:r>
              <a:rPr lang="fi-FI" sz="2400" dirty="0" smtClean="0"/>
              <a:t>. </a:t>
            </a:r>
            <a:r>
              <a:rPr lang="fi-FI" sz="2400" dirty="0" err="1" smtClean="0"/>
              <a:t>paper</a:t>
            </a:r>
            <a:r>
              <a:rPr lang="fi-FI" sz="2400" dirty="0" smtClean="0"/>
              <a:t>, </a:t>
            </a:r>
            <a:r>
              <a:rPr lang="fi-FI" sz="2400" dirty="0" err="1" smtClean="0"/>
              <a:t>glass</a:t>
            </a:r>
            <a:r>
              <a:rPr lang="fi-FI" sz="2400" dirty="0" smtClean="0"/>
              <a:t>, aluminium) and </a:t>
            </a:r>
            <a:r>
              <a:rPr lang="fi-FI" sz="2400" dirty="0" err="1" smtClean="0"/>
              <a:t>transforms</a:t>
            </a:r>
            <a:r>
              <a:rPr lang="fi-FI" sz="2400" dirty="0" smtClean="0"/>
              <a:t> it into a </a:t>
            </a:r>
            <a:r>
              <a:rPr lang="fi-FI" sz="2400" dirty="0" err="1" smtClean="0"/>
              <a:t>secondary</a:t>
            </a:r>
            <a:r>
              <a:rPr lang="fi-FI" sz="2400" dirty="0" smtClean="0"/>
              <a:t> </a:t>
            </a:r>
            <a:r>
              <a:rPr lang="fi-FI" sz="2400" dirty="0" err="1" smtClean="0"/>
              <a:t>material</a:t>
            </a:r>
            <a:r>
              <a:rPr lang="fi-FI" sz="2400" dirty="0" smtClean="0"/>
              <a:t>. </a:t>
            </a:r>
            <a:r>
              <a:rPr lang="fi-FI" sz="2400" dirty="0" err="1" smtClean="0"/>
              <a:t>Then</a:t>
            </a:r>
            <a:r>
              <a:rPr lang="fi-FI" sz="2400" dirty="0" smtClean="0"/>
              <a:t> </a:t>
            </a:r>
            <a:r>
              <a:rPr lang="fi-FI" sz="2400" dirty="0" err="1" smtClean="0"/>
              <a:t>the</a:t>
            </a:r>
            <a:r>
              <a:rPr lang="fi-FI" sz="2400" dirty="0" smtClean="0"/>
              <a:t> </a:t>
            </a:r>
            <a:r>
              <a:rPr lang="fi-FI" sz="2400" dirty="0" err="1" smtClean="0"/>
              <a:t>secondary</a:t>
            </a:r>
            <a:r>
              <a:rPr lang="fi-FI" sz="2400" dirty="0" smtClean="0"/>
              <a:t> </a:t>
            </a:r>
            <a:r>
              <a:rPr lang="fi-FI" sz="2400" dirty="0" err="1" smtClean="0"/>
              <a:t>raw</a:t>
            </a:r>
            <a:r>
              <a:rPr lang="fi-FI" sz="2400" dirty="0" smtClean="0"/>
              <a:t> </a:t>
            </a:r>
            <a:r>
              <a:rPr lang="fi-FI" sz="2400" dirty="0" err="1" smtClean="0"/>
              <a:t>material</a:t>
            </a:r>
            <a:r>
              <a:rPr lang="fi-FI" sz="2400" dirty="0" smtClean="0"/>
              <a:t>  is </a:t>
            </a:r>
            <a:r>
              <a:rPr lang="fi-FI" sz="2400" dirty="0" err="1" smtClean="0"/>
              <a:t>sent</a:t>
            </a:r>
            <a:r>
              <a:rPr lang="fi-FI" sz="2400" dirty="0" smtClean="0"/>
              <a:t> to a </a:t>
            </a:r>
            <a:r>
              <a:rPr lang="fi-FI" sz="2400" dirty="0" err="1" smtClean="0"/>
              <a:t>remanufacturer</a:t>
            </a:r>
            <a:r>
              <a:rPr lang="fi-FI" sz="2400" dirty="0" smtClean="0"/>
              <a:t>.</a:t>
            </a:r>
          </a:p>
          <a:p>
            <a:pPr marL="514350" indent="-514350">
              <a:buAutoNum type="arabicPeriod"/>
            </a:pPr>
            <a:r>
              <a:rPr lang="fi-FI" sz="2400" b="1" dirty="0" err="1" smtClean="0">
                <a:solidFill>
                  <a:schemeClr val="accent5">
                    <a:lumMod val="75000"/>
                  </a:schemeClr>
                </a:solidFill>
              </a:rPr>
              <a:t>Remanufacturers</a:t>
            </a:r>
            <a:r>
              <a:rPr lang="fi-FI" sz="2400" b="1" dirty="0" smtClean="0">
                <a:solidFill>
                  <a:schemeClr val="accent5">
                    <a:lumMod val="75000"/>
                  </a:schemeClr>
                </a:solidFill>
              </a:rPr>
              <a:t>: </a:t>
            </a:r>
            <a:r>
              <a:rPr lang="fi-FI" sz="2400" dirty="0" err="1" smtClean="0"/>
              <a:t>takes</a:t>
            </a:r>
            <a:r>
              <a:rPr lang="fi-FI" sz="2400" dirty="0" smtClean="0"/>
              <a:t> </a:t>
            </a:r>
            <a:r>
              <a:rPr lang="fi-FI" sz="2400" dirty="0" err="1" smtClean="0"/>
              <a:t>fresh</a:t>
            </a:r>
            <a:r>
              <a:rPr lang="fi-FI" sz="2400" dirty="0" smtClean="0"/>
              <a:t> </a:t>
            </a:r>
            <a:r>
              <a:rPr lang="fi-FI" sz="2400" dirty="0" err="1" smtClean="0"/>
              <a:t>raw</a:t>
            </a:r>
            <a:r>
              <a:rPr lang="fi-FI" sz="2400" dirty="0" smtClean="0"/>
              <a:t> </a:t>
            </a:r>
            <a:r>
              <a:rPr lang="fi-FI" sz="2400" dirty="0" err="1" smtClean="0"/>
              <a:t>materials</a:t>
            </a:r>
            <a:r>
              <a:rPr lang="fi-FI" sz="2400" dirty="0" smtClean="0"/>
              <a:t> and </a:t>
            </a:r>
            <a:r>
              <a:rPr lang="fi-FI" sz="2400" dirty="0" err="1" smtClean="0"/>
              <a:t>combines</a:t>
            </a:r>
            <a:r>
              <a:rPr lang="fi-FI" sz="2400" dirty="0" smtClean="0"/>
              <a:t> </a:t>
            </a:r>
            <a:r>
              <a:rPr lang="fi-FI" sz="2400" dirty="0" err="1" smtClean="0"/>
              <a:t>them</a:t>
            </a:r>
            <a:r>
              <a:rPr lang="fi-FI" sz="2400" dirty="0" smtClean="0"/>
              <a:t> </a:t>
            </a:r>
            <a:r>
              <a:rPr lang="fi-FI" sz="2400" dirty="0" err="1" smtClean="0"/>
              <a:t>with</a:t>
            </a:r>
            <a:r>
              <a:rPr lang="fi-FI" sz="2400" dirty="0" smtClean="0"/>
              <a:t> </a:t>
            </a:r>
            <a:r>
              <a:rPr lang="fi-FI" sz="2400" dirty="0" err="1" smtClean="0"/>
              <a:t>secondary</a:t>
            </a:r>
            <a:r>
              <a:rPr lang="fi-FI" sz="2400" dirty="0" smtClean="0"/>
              <a:t> </a:t>
            </a:r>
            <a:r>
              <a:rPr lang="fi-FI" sz="2400" dirty="0" err="1" smtClean="0"/>
              <a:t>raw</a:t>
            </a:r>
            <a:r>
              <a:rPr lang="fi-FI" sz="2400" dirty="0" smtClean="0"/>
              <a:t> </a:t>
            </a:r>
            <a:r>
              <a:rPr lang="fi-FI" sz="2400" dirty="0" err="1" smtClean="0"/>
              <a:t>materials</a:t>
            </a:r>
            <a:r>
              <a:rPr lang="fi-FI" sz="2400" dirty="0" smtClean="0"/>
              <a:t>. </a:t>
            </a:r>
            <a:r>
              <a:rPr lang="fi-FI" sz="2400" dirty="0" err="1" smtClean="0"/>
              <a:t>Once</a:t>
            </a:r>
            <a:r>
              <a:rPr lang="fi-FI" sz="2400" dirty="0" smtClean="0"/>
              <a:t> </a:t>
            </a:r>
            <a:r>
              <a:rPr lang="fi-FI" sz="2400" dirty="0" err="1" smtClean="0"/>
              <a:t>remanufacturing</a:t>
            </a:r>
            <a:r>
              <a:rPr lang="fi-FI" sz="2400" dirty="0" smtClean="0"/>
              <a:t> is </a:t>
            </a:r>
            <a:r>
              <a:rPr lang="fi-FI" sz="2400" dirty="0" err="1" smtClean="0"/>
              <a:t>completed</a:t>
            </a:r>
            <a:r>
              <a:rPr lang="fi-FI" sz="2400" dirty="0" smtClean="0"/>
              <a:t>, </a:t>
            </a:r>
            <a:r>
              <a:rPr lang="fi-FI" sz="2400" dirty="0" err="1" smtClean="0"/>
              <a:t>the</a:t>
            </a:r>
            <a:r>
              <a:rPr lang="fi-FI" sz="2400" dirty="0" smtClean="0"/>
              <a:t> </a:t>
            </a:r>
            <a:r>
              <a:rPr lang="fi-FI" sz="2400" dirty="0" err="1" smtClean="0"/>
              <a:t>result</a:t>
            </a:r>
            <a:r>
              <a:rPr lang="fi-FI" sz="2400" dirty="0" smtClean="0"/>
              <a:t> is a </a:t>
            </a:r>
            <a:r>
              <a:rPr lang="fi-FI" sz="2400" dirty="0" err="1" smtClean="0"/>
              <a:t>product</a:t>
            </a:r>
            <a:r>
              <a:rPr lang="fi-FI" sz="2400" dirty="0" smtClean="0"/>
              <a:t> </a:t>
            </a:r>
            <a:r>
              <a:rPr lang="fi-FI" sz="2400" dirty="0" err="1" smtClean="0"/>
              <a:t>that</a:t>
            </a:r>
            <a:r>
              <a:rPr lang="fi-FI" sz="2400" dirty="0" smtClean="0"/>
              <a:t> </a:t>
            </a:r>
            <a:r>
              <a:rPr lang="fi-FI" sz="2400" dirty="0" err="1" smtClean="0"/>
              <a:t>contains</a:t>
            </a:r>
            <a:r>
              <a:rPr lang="fi-FI" sz="2400" dirty="0" smtClean="0"/>
              <a:t> </a:t>
            </a:r>
            <a:r>
              <a:rPr lang="fi-FI" sz="2400" dirty="0" err="1" smtClean="0"/>
              <a:t>recycled</a:t>
            </a:r>
            <a:r>
              <a:rPr lang="fi-FI" sz="2400" dirty="0" smtClean="0"/>
              <a:t> </a:t>
            </a:r>
            <a:r>
              <a:rPr lang="fi-FI" sz="2400" dirty="0" err="1" smtClean="0"/>
              <a:t>materials</a:t>
            </a:r>
            <a:r>
              <a:rPr lang="fi-FI" sz="2400" dirty="0" smtClean="0"/>
              <a:t>. </a:t>
            </a:r>
          </a:p>
          <a:p>
            <a:pPr marL="514350" indent="-514350">
              <a:buAutoNum type="arabicPeriod"/>
            </a:pPr>
            <a:endParaRPr lang="fi-FI" sz="2400" dirty="0" smtClean="0"/>
          </a:p>
          <a:p>
            <a:pPr marL="0" indent="0">
              <a:buNone/>
            </a:pPr>
            <a:r>
              <a:rPr lang="fi-FI" sz="2400" dirty="0" smtClean="0"/>
              <a:t>	</a:t>
            </a:r>
            <a:endParaRPr lang="fi-FI" dirty="0"/>
          </a:p>
        </p:txBody>
      </p:sp>
      <p:sp>
        <p:nvSpPr>
          <p:cNvPr id="5" name="Rectangle 4"/>
          <p:cNvSpPr/>
          <p:nvPr/>
        </p:nvSpPr>
        <p:spPr>
          <a:xfrm>
            <a:off x="6253687" y="5639929"/>
            <a:ext cx="4550541" cy="369332"/>
          </a:xfrm>
          <a:prstGeom prst="rect">
            <a:avLst/>
          </a:prstGeom>
        </p:spPr>
        <p:txBody>
          <a:bodyPr wrap="none">
            <a:spAutoFit/>
          </a:bodyPr>
          <a:lstStyle/>
          <a:p>
            <a:r>
              <a:rPr lang="fi-FI" dirty="0" err="1" smtClean="0"/>
              <a:t>Source</a:t>
            </a:r>
            <a:r>
              <a:rPr lang="fi-FI" dirty="0" smtClean="0"/>
              <a:t> : Bloomberg</a:t>
            </a:r>
            <a:r>
              <a:rPr lang="fi-FI" dirty="0"/>
              <a:t>, </a:t>
            </a:r>
            <a:r>
              <a:rPr lang="fi-FI" dirty="0" err="1"/>
              <a:t>Lemay</a:t>
            </a:r>
            <a:r>
              <a:rPr lang="fi-FI" dirty="0"/>
              <a:t>, Hannah 2002, 202</a:t>
            </a:r>
          </a:p>
        </p:txBody>
      </p:sp>
      <p:sp>
        <p:nvSpPr>
          <p:cNvPr id="6" name="Rounded Rectangle 5"/>
          <p:cNvSpPr/>
          <p:nvPr/>
        </p:nvSpPr>
        <p:spPr>
          <a:xfrm>
            <a:off x="1968137" y="4683993"/>
            <a:ext cx="8377646" cy="54864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dirty="0">
                <a:solidFill>
                  <a:schemeClr val="tx1"/>
                </a:solidFill>
              </a:rPr>
              <a:t>Challenge : How to </a:t>
            </a:r>
            <a:r>
              <a:rPr lang="fi-FI" sz="2000" dirty="0" err="1">
                <a:solidFill>
                  <a:schemeClr val="tx1"/>
                </a:solidFill>
              </a:rPr>
              <a:t>encourage</a:t>
            </a:r>
            <a:r>
              <a:rPr lang="fi-FI" sz="2000" dirty="0">
                <a:solidFill>
                  <a:schemeClr val="tx1"/>
                </a:solidFill>
              </a:rPr>
              <a:t> </a:t>
            </a:r>
            <a:r>
              <a:rPr lang="fi-FI" sz="2000" dirty="0" err="1">
                <a:solidFill>
                  <a:schemeClr val="tx1"/>
                </a:solidFill>
              </a:rPr>
              <a:t>customers</a:t>
            </a:r>
            <a:r>
              <a:rPr lang="fi-FI" sz="2000" dirty="0">
                <a:solidFill>
                  <a:schemeClr val="tx1"/>
                </a:solidFill>
              </a:rPr>
              <a:t> to </a:t>
            </a:r>
            <a:r>
              <a:rPr lang="fi-FI" sz="2000" dirty="0" err="1">
                <a:solidFill>
                  <a:schemeClr val="tx1"/>
                </a:solidFill>
              </a:rPr>
              <a:t>return</a:t>
            </a:r>
            <a:r>
              <a:rPr lang="fi-FI" sz="2000" dirty="0">
                <a:solidFill>
                  <a:schemeClr val="tx1"/>
                </a:solidFill>
              </a:rPr>
              <a:t> </a:t>
            </a:r>
            <a:r>
              <a:rPr lang="fi-FI" sz="2000" dirty="0" err="1">
                <a:solidFill>
                  <a:schemeClr val="tx1"/>
                </a:solidFill>
              </a:rPr>
              <a:t>the</a:t>
            </a:r>
            <a:r>
              <a:rPr lang="fi-FI" sz="2000" dirty="0">
                <a:solidFill>
                  <a:schemeClr val="tx1"/>
                </a:solidFill>
              </a:rPr>
              <a:t> </a:t>
            </a:r>
            <a:r>
              <a:rPr lang="fi-FI" sz="2000" dirty="0" err="1">
                <a:solidFill>
                  <a:schemeClr val="tx1"/>
                </a:solidFill>
              </a:rPr>
              <a:t>used</a:t>
            </a:r>
            <a:r>
              <a:rPr lang="fi-FI" sz="2000" dirty="0">
                <a:solidFill>
                  <a:schemeClr val="tx1"/>
                </a:solidFill>
              </a:rPr>
              <a:t> </a:t>
            </a:r>
            <a:r>
              <a:rPr lang="fi-FI" sz="2000" dirty="0" err="1">
                <a:solidFill>
                  <a:schemeClr val="tx1"/>
                </a:solidFill>
              </a:rPr>
              <a:t>product</a:t>
            </a:r>
            <a:r>
              <a:rPr lang="fi-FI" sz="2000" dirty="0">
                <a:solidFill>
                  <a:schemeClr val="tx1"/>
                </a:solidFill>
              </a:rPr>
              <a:t> ?</a:t>
            </a:r>
          </a:p>
        </p:txBody>
      </p:sp>
    </p:spTree>
    <p:extLst>
      <p:ext uri="{BB962C8B-B14F-4D97-AF65-F5344CB8AC3E}">
        <p14:creationId xmlns:p14="http://schemas.microsoft.com/office/powerpoint/2010/main" val="1376162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065" y="226503"/>
            <a:ext cx="11014745" cy="729842"/>
          </a:xfrm>
        </p:spPr>
        <p:txBody>
          <a:bodyPr>
            <a:normAutofit/>
          </a:bodyPr>
          <a:lstStyle/>
          <a:p>
            <a:r>
              <a:rPr lang="fi-FI" sz="3600" dirty="0" err="1" smtClean="0"/>
              <a:t>Example</a:t>
            </a:r>
            <a:r>
              <a:rPr lang="fi-FI" sz="3600" dirty="0" smtClean="0"/>
              <a:t> of </a:t>
            </a:r>
            <a:r>
              <a:rPr lang="fi-FI" sz="3600" dirty="0" err="1" smtClean="0"/>
              <a:t>collection</a:t>
            </a:r>
            <a:r>
              <a:rPr lang="fi-FI" sz="3600" dirty="0" smtClean="0"/>
              <a:t> and </a:t>
            </a:r>
            <a:r>
              <a:rPr lang="fi-FI" sz="3600" dirty="0" err="1" smtClean="0"/>
              <a:t>new</a:t>
            </a:r>
            <a:r>
              <a:rPr lang="fi-FI" sz="3600" dirty="0" smtClean="0"/>
              <a:t> </a:t>
            </a:r>
            <a:r>
              <a:rPr lang="fi-FI" sz="3600" dirty="0" err="1" smtClean="0"/>
              <a:t>product</a:t>
            </a:r>
            <a:r>
              <a:rPr lang="fi-FI" sz="3600" dirty="0" smtClean="0"/>
              <a:t> (Finlayson)</a:t>
            </a:r>
            <a:endParaRPr lang="fi-FI" sz="36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29334" y="1097591"/>
            <a:ext cx="2070447" cy="3625076"/>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1759" y="1097592"/>
            <a:ext cx="2059330" cy="36167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597399" y="1555335"/>
            <a:ext cx="3616742" cy="2701254"/>
          </a:xfrm>
          <a:prstGeom prst="rect">
            <a:avLst/>
          </a:prstGeom>
        </p:spPr>
      </p:pic>
      <p:sp>
        <p:nvSpPr>
          <p:cNvPr id="3" name="TextBox 2"/>
          <p:cNvSpPr txBox="1"/>
          <p:nvPr/>
        </p:nvSpPr>
        <p:spPr>
          <a:xfrm>
            <a:off x="864065" y="2146298"/>
            <a:ext cx="3965269" cy="2308324"/>
          </a:xfrm>
          <a:prstGeom prst="rect">
            <a:avLst/>
          </a:prstGeom>
          <a:noFill/>
        </p:spPr>
        <p:txBody>
          <a:bodyPr wrap="square" rtlCol="0">
            <a:spAutoFit/>
          </a:bodyPr>
          <a:lstStyle/>
          <a:p>
            <a:pPr marL="285750" indent="-285750">
              <a:buFontTx/>
              <a:buChar char="-"/>
            </a:pPr>
            <a:r>
              <a:rPr lang="fi-FI" sz="2400" dirty="0" err="1" smtClean="0"/>
              <a:t>Collection</a:t>
            </a:r>
            <a:r>
              <a:rPr lang="fi-FI" sz="2400" dirty="0" smtClean="0"/>
              <a:t> of </a:t>
            </a:r>
            <a:r>
              <a:rPr lang="fi-FI" sz="2400" dirty="0" err="1" smtClean="0"/>
              <a:t>old</a:t>
            </a:r>
            <a:r>
              <a:rPr lang="fi-FI" sz="2400" dirty="0" smtClean="0"/>
              <a:t> </a:t>
            </a:r>
            <a:r>
              <a:rPr lang="fi-FI" sz="2400" dirty="0" err="1" smtClean="0"/>
              <a:t>used</a:t>
            </a:r>
            <a:r>
              <a:rPr lang="fi-FI" sz="2400" dirty="0" smtClean="0"/>
              <a:t> </a:t>
            </a:r>
            <a:r>
              <a:rPr lang="fi-FI" sz="2400" dirty="0" err="1" smtClean="0"/>
              <a:t>jeans</a:t>
            </a:r>
            <a:r>
              <a:rPr lang="fi-FI" sz="2400" dirty="0" smtClean="0"/>
              <a:t> </a:t>
            </a:r>
          </a:p>
          <a:p>
            <a:r>
              <a:rPr lang="fi-FI" sz="2400" dirty="0" smtClean="0"/>
              <a:t>    at </a:t>
            </a:r>
            <a:r>
              <a:rPr lang="fi-FI" sz="2400" dirty="0" err="1" smtClean="0"/>
              <a:t>Finlayson´s</a:t>
            </a:r>
            <a:r>
              <a:rPr lang="fi-FI" sz="2400" dirty="0" smtClean="0"/>
              <a:t> </a:t>
            </a:r>
            <a:r>
              <a:rPr lang="fi-FI" sz="2400" dirty="0" err="1" smtClean="0"/>
              <a:t>own</a:t>
            </a:r>
            <a:r>
              <a:rPr lang="fi-FI" sz="2400" dirty="0" smtClean="0"/>
              <a:t> shop </a:t>
            </a:r>
          </a:p>
          <a:p>
            <a:r>
              <a:rPr lang="fi-FI" sz="2400" dirty="0" smtClean="0"/>
              <a:t>    </a:t>
            </a:r>
            <a:r>
              <a:rPr lang="fi-FI" sz="2400" dirty="0" err="1" smtClean="0"/>
              <a:t>can</a:t>
            </a:r>
            <a:r>
              <a:rPr lang="fi-FI" sz="2400" dirty="0" smtClean="0"/>
              <a:t> </a:t>
            </a:r>
            <a:r>
              <a:rPr lang="fi-FI" sz="2400" dirty="0" err="1" smtClean="0"/>
              <a:t>be</a:t>
            </a:r>
            <a:r>
              <a:rPr lang="fi-FI" sz="2400" dirty="0" smtClean="0"/>
              <a:t> </a:t>
            </a:r>
            <a:r>
              <a:rPr lang="fi-FI" sz="2400" dirty="0" err="1" smtClean="0"/>
              <a:t>used</a:t>
            </a:r>
            <a:r>
              <a:rPr lang="fi-FI" sz="2400" dirty="0" smtClean="0"/>
              <a:t> as </a:t>
            </a:r>
            <a:r>
              <a:rPr lang="fi-FI" sz="2400" dirty="0" err="1" smtClean="0"/>
              <a:t>material</a:t>
            </a:r>
            <a:r>
              <a:rPr lang="fi-FI" sz="2400" dirty="0" smtClean="0"/>
              <a:t> </a:t>
            </a:r>
          </a:p>
          <a:p>
            <a:r>
              <a:rPr lang="fi-FI" sz="2400" dirty="0" smtClean="0"/>
              <a:t>    for a </a:t>
            </a:r>
            <a:r>
              <a:rPr lang="fi-FI" sz="2400" dirty="0" err="1" smtClean="0"/>
              <a:t>new</a:t>
            </a:r>
            <a:r>
              <a:rPr lang="fi-FI" sz="2400" dirty="0" smtClean="0"/>
              <a:t> </a:t>
            </a:r>
            <a:r>
              <a:rPr lang="fi-FI" sz="2400" dirty="0" err="1" smtClean="0"/>
              <a:t>towel</a:t>
            </a:r>
            <a:endParaRPr lang="fi-FI" sz="2400" dirty="0" smtClean="0"/>
          </a:p>
          <a:p>
            <a:endParaRPr lang="fi-FI" sz="2400" dirty="0"/>
          </a:p>
          <a:p>
            <a:endParaRPr lang="fi-FI" sz="2400" dirty="0"/>
          </a:p>
        </p:txBody>
      </p:sp>
      <p:sp>
        <p:nvSpPr>
          <p:cNvPr id="8" name="TextBox 7"/>
          <p:cNvSpPr txBox="1"/>
          <p:nvPr/>
        </p:nvSpPr>
        <p:spPr>
          <a:xfrm>
            <a:off x="4791261" y="6012487"/>
            <a:ext cx="3160352" cy="369332"/>
          </a:xfrm>
          <a:prstGeom prst="rect">
            <a:avLst/>
          </a:prstGeom>
          <a:noFill/>
        </p:spPr>
        <p:txBody>
          <a:bodyPr wrap="none" rtlCol="0">
            <a:spAutoFit/>
          </a:bodyPr>
          <a:lstStyle/>
          <a:p>
            <a:r>
              <a:rPr lang="fi-FI" dirty="0" smtClean="0"/>
              <a:t>Photo </a:t>
            </a:r>
            <a:r>
              <a:rPr lang="fi-FI" dirty="0" err="1" smtClean="0"/>
              <a:t>illustration</a:t>
            </a:r>
            <a:r>
              <a:rPr lang="fi-FI" dirty="0" smtClean="0"/>
              <a:t>: Soile Kallinen</a:t>
            </a:r>
            <a:endParaRPr lang="fi-FI" dirty="0"/>
          </a:p>
        </p:txBody>
      </p:sp>
      <p:sp>
        <p:nvSpPr>
          <p:cNvPr id="9" name="TextBox 8"/>
          <p:cNvSpPr txBox="1"/>
          <p:nvPr/>
        </p:nvSpPr>
        <p:spPr>
          <a:xfrm>
            <a:off x="4733491" y="4855579"/>
            <a:ext cx="7559826" cy="1015663"/>
          </a:xfrm>
          <a:prstGeom prst="rect">
            <a:avLst/>
          </a:prstGeom>
          <a:noFill/>
        </p:spPr>
        <p:txBody>
          <a:bodyPr wrap="none" rtlCol="0">
            <a:spAutoFit/>
          </a:bodyPr>
          <a:lstStyle/>
          <a:p>
            <a:pPr marL="342900" indent="-342900">
              <a:buAutoNum type="arabicPeriod"/>
            </a:pPr>
            <a:r>
              <a:rPr lang="fi-FI" sz="2000" dirty="0" smtClean="0"/>
              <a:t>A </a:t>
            </a:r>
            <a:r>
              <a:rPr lang="fi-FI" sz="2000" dirty="0" err="1" smtClean="0"/>
              <a:t>poster</a:t>
            </a:r>
            <a:r>
              <a:rPr lang="fi-FI" sz="2000" dirty="0" smtClean="0"/>
              <a:t> in </a:t>
            </a:r>
            <a:r>
              <a:rPr lang="fi-FI" sz="2000" dirty="0" err="1" smtClean="0"/>
              <a:t>the</a:t>
            </a:r>
            <a:r>
              <a:rPr lang="fi-FI" sz="2000" dirty="0" smtClean="0"/>
              <a:t> shop: </a:t>
            </a:r>
            <a:r>
              <a:rPr lang="fi-FI" sz="2000" dirty="0" err="1"/>
              <a:t>c</a:t>
            </a:r>
            <a:r>
              <a:rPr lang="fi-FI" sz="2000" dirty="0" err="1" smtClean="0"/>
              <a:t>ustomers</a:t>
            </a:r>
            <a:r>
              <a:rPr lang="fi-FI" sz="2000" dirty="0" smtClean="0"/>
              <a:t> </a:t>
            </a:r>
            <a:r>
              <a:rPr lang="fi-FI" sz="2000" dirty="0" err="1" smtClean="0"/>
              <a:t>are</a:t>
            </a:r>
            <a:r>
              <a:rPr lang="fi-FI" sz="2000" dirty="0" smtClean="0"/>
              <a:t> </a:t>
            </a:r>
            <a:r>
              <a:rPr lang="fi-FI" sz="2000" dirty="0" err="1" smtClean="0"/>
              <a:t>encouraged</a:t>
            </a:r>
            <a:r>
              <a:rPr lang="fi-FI" sz="2000" dirty="0" smtClean="0"/>
              <a:t> to </a:t>
            </a:r>
            <a:r>
              <a:rPr lang="fi-FI" sz="2000" dirty="0" err="1" smtClean="0"/>
              <a:t>return</a:t>
            </a:r>
            <a:r>
              <a:rPr lang="fi-FI" sz="2000" dirty="0" smtClean="0"/>
              <a:t> </a:t>
            </a:r>
            <a:r>
              <a:rPr lang="fi-FI" sz="2000" dirty="0" err="1" smtClean="0"/>
              <a:t>old</a:t>
            </a:r>
            <a:r>
              <a:rPr lang="fi-FI" sz="2000" dirty="0" smtClean="0"/>
              <a:t> </a:t>
            </a:r>
            <a:r>
              <a:rPr lang="fi-FI" sz="2000" dirty="0" err="1" smtClean="0"/>
              <a:t>jeans</a:t>
            </a:r>
            <a:r>
              <a:rPr lang="fi-FI" sz="2000" dirty="0" smtClean="0"/>
              <a:t> </a:t>
            </a:r>
          </a:p>
          <a:p>
            <a:pPr marL="342900" indent="-342900">
              <a:buAutoNum type="arabicPeriod"/>
            </a:pPr>
            <a:r>
              <a:rPr lang="fi-FI" sz="2000" dirty="0" smtClean="0"/>
              <a:t>A </a:t>
            </a:r>
            <a:r>
              <a:rPr lang="fi-FI" sz="2000" dirty="0" err="1" smtClean="0"/>
              <a:t>Collection</a:t>
            </a:r>
            <a:r>
              <a:rPr lang="fi-FI" sz="2000" dirty="0" smtClean="0"/>
              <a:t> </a:t>
            </a:r>
            <a:r>
              <a:rPr lang="fi-FI" sz="2000" dirty="0" err="1" smtClean="0"/>
              <a:t>point</a:t>
            </a:r>
            <a:r>
              <a:rPr lang="fi-FI" sz="2000" dirty="0" smtClean="0"/>
              <a:t> is </a:t>
            </a:r>
            <a:r>
              <a:rPr lang="fi-FI" sz="2000" dirty="0" err="1" smtClean="0"/>
              <a:t>near</a:t>
            </a:r>
            <a:r>
              <a:rPr lang="fi-FI" sz="2000" dirty="0" smtClean="0"/>
              <a:t> </a:t>
            </a:r>
            <a:r>
              <a:rPr lang="fi-FI" sz="2000" dirty="0" err="1" smtClean="0"/>
              <a:t>the</a:t>
            </a:r>
            <a:r>
              <a:rPr lang="fi-FI" sz="2000" dirty="0" smtClean="0"/>
              <a:t> </a:t>
            </a:r>
            <a:r>
              <a:rPr lang="fi-FI" sz="2000" dirty="0" err="1" smtClean="0"/>
              <a:t>cashier</a:t>
            </a:r>
            <a:endParaRPr lang="fi-FI" sz="2000" dirty="0" smtClean="0"/>
          </a:p>
          <a:p>
            <a:pPr marL="342900" indent="-342900">
              <a:buAutoNum type="arabicPeriod"/>
            </a:pPr>
            <a:r>
              <a:rPr lang="fi-FI" sz="2000" dirty="0" smtClean="0"/>
              <a:t>A </a:t>
            </a:r>
            <a:r>
              <a:rPr lang="fi-FI" sz="2000" dirty="0" err="1" smtClean="0"/>
              <a:t>new</a:t>
            </a:r>
            <a:r>
              <a:rPr lang="fi-FI" sz="2000" dirty="0" smtClean="0"/>
              <a:t> </a:t>
            </a:r>
            <a:r>
              <a:rPr lang="fi-FI" sz="2000" dirty="0" err="1" smtClean="0"/>
              <a:t>towel</a:t>
            </a:r>
            <a:r>
              <a:rPr lang="fi-FI" sz="2000" dirty="0" smtClean="0"/>
              <a:t> is made of 40 % </a:t>
            </a:r>
            <a:r>
              <a:rPr lang="fi-FI" sz="2000" dirty="0" err="1" smtClean="0"/>
              <a:t>recycled</a:t>
            </a:r>
            <a:r>
              <a:rPr lang="fi-FI" sz="2000" dirty="0" smtClean="0"/>
              <a:t> </a:t>
            </a:r>
            <a:r>
              <a:rPr lang="fi-FI" sz="2000" dirty="0" err="1" smtClean="0"/>
              <a:t>jeans</a:t>
            </a:r>
            <a:r>
              <a:rPr lang="fi-FI" sz="2000" dirty="0" smtClean="0"/>
              <a:t> and 60 % </a:t>
            </a:r>
            <a:r>
              <a:rPr lang="fi-FI" sz="2000" dirty="0" err="1" smtClean="0"/>
              <a:t>cotton</a:t>
            </a:r>
            <a:endParaRPr lang="fi-FI" sz="2000" dirty="0"/>
          </a:p>
        </p:txBody>
      </p:sp>
    </p:spTree>
    <p:extLst>
      <p:ext uri="{BB962C8B-B14F-4D97-AF65-F5344CB8AC3E}">
        <p14:creationId xmlns:p14="http://schemas.microsoft.com/office/powerpoint/2010/main" val="1581105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608" y="83393"/>
            <a:ext cx="10515600" cy="1325563"/>
          </a:xfrm>
        </p:spPr>
        <p:txBody>
          <a:bodyPr>
            <a:normAutofit/>
          </a:bodyPr>
          <a:lstStyle/>
          <a:p>
            <a:r>
              <a:rPr lang="fi-FI" sz="3600" dirty="0" err="1" smtClean="0"/>
              <a:t>Import</a:t>
            </a:r>
            <a:r>
              <a:rPr lang="fi-FI" sz="3600" dirty="0" err="1" smtClean="0"/>
              <a:t>ance</a:t>
            </a:r>
            <a:r>
              <a:rPr lang="fi-FI" sz="3600" dirty="0" smtClean="0"/>
              <a:t> </a:t>
            </a:r>
            <a:r>
              <a:rPr lang="fi-FI" sz="3600" dirty="0"/>
              <a:t>of </a:t>
            </a:r>
            <a:r>
              <a:rPr lang="fi-FI" sz="3600" dirty="0" err="1"/>
              <a:t>technology</a:t>
            </a:r>
            <a:r>
              <a:rPr lang="fi-FI" sz="3600" dirty="0"/>
              <a:t> </a:t>
            </a:r>
            <a:r>
              <a:rPr lang="fi-FI" sz="3600" dirty="0" smtClean="0"/>
              <a:t>in </a:t>
            </a:r>
            <a:r>
              <a:rPr lang="fi-FI" sz="3600" dirty="0" err="1" smtClean="0"/>
              <a:t>collecting</a:t>
            </a:r>
            <a:endParaRPr lang="fi-FI" sz="3600" dirty="0"/>
          </a:p>
        </p:txBody>
      </p:sp>
      <p:sp>
        <p:nvSpPr>
          <p:cNvPr id="4" name="Footer Placeholder 3"/>
          <p:cNvSpPr>
            <a:spLocks noGrp="1"/>
          </p:cNvSpPr>
          <p:nvPr>
            <p:ph type="ftr" sz="quarter" idx="11"/>
          </p:nvPr>
        </p:nvSpPr>
        <p:spPr>
          <a:xfrm>
            <a:off x="4285314" y="6314188"/>
            <a:ext cx="4114800" cy="365125"/>
          </a:xfrm>
        </p:spPr>
        <p:txBody>
          <a:bodyPr/>
          <a:lstStyle/>
          <a:p>
            <a:r>
              <a:rPr lang="fi-FI" sz="1800" dirty="0" err="1">
                <a:solidFill>
                  <a:schemeClr val="tx1"/>
                </a:solidFill>
              </a:rPr>
              <a:t>Source</a:t>
            </a:r>
            <a:r>
              <a:rPr lang="fi-FI" sz="1800" dirty="0">
                <a:solidFill>
                  <a:schemeClr val="tx1"/>
                </a:solidFill>
              </a:rPr>
              <a:t>: Talouselämä 13.8.2020</a:t>
            </a:r>
            <a:endParaRPr lang="fi-FI" sz="1800" dirty="0">
              <a:solidFill>
                <a:schemeClr val="tx1"/>
              </a:solidFill>
            </a:endParaRPr>
          </a:p>
        </p:txBody>
      </p:sp>
      <p:sp>
        <p:nvSpPr>
          <p:cNvPr id="6" name="TextBox 5"/>
          <p:cNvSpPr txBox="1"/>
          <p:nvPr/>
        </p:nvSpPr>
        <p:spPr>
          <a:xfrm>
            <a:off x="825834" y="1310098"/>
            <a:ext cx="10128068" cy="4985980"/>
          </a:xfrm>
          <a:prstGeom prst="rect">
            <a:avLst/>
          </a:prstGeom>
          <a:noFill/>
        </p:spPr>
        <p:txBody>
          <a:bodyPr wrap="square" rtlCol="0">
            <a:spAutoFit/>
          </a:bodyPr>
          <a:lstStyle/>
          <a:p>
            <a:r>
              <a:rPr lang="fi-FI" sz="2400" dirty="0" smtClean="0"/>
              <a:t>Vantaa Tammisto Citymarket supermarket</a:t>
            </a:r>
          </a:p>
          <a:p>
            <a:r>
              <a:rPr lang="fi-FI" sz="2400" dirty="0" smtClean="0"/>
              <a:t>as a </a:t>
            </a:r>
            <a:r>
              <a:rPr lang="fi-FI" sz="2400" dirty="0" err="1" smtClean="0"/>
              <a:t>collection</a:t>
            </a:r>
            <a:r>
              <a:rPr lang="fi-FI" sz="2400" dirty="0" smtClean="0"/>
              <a:t> </a:t>
            </a:r>
            <a:r>
              <a:rPr lang="fi-FI" sz="2400" dirty="0" err="1" smtClean="0"/>
              <a:t>point</a:t>
            </a:r>
            <a:r>
              <a:rPr lang="fi-FI" sz="2400" dirty="0" smtClean="0"/>
              <a:t>:</a:t>
            </a:r>
            <a:endParaRPr lang="fi-FI" sz="2400" dirty="0" smtClean="0"/>
          </a:p>
          <a:p>
            <a:endParaRPr lang="fi-FI" sz="2400" dirty="0" smtClean="0"/>
          </a:p>
          <a:p>
            <a:r>
              <a:rPr lang="fi-FI" sz="2400" dirty="0" smtClean="0"/>
              <a:t>- </a:t>
            </a:r>
            <a:r>
              <a:rPr lang="fi-FI" sz="2400" dirty="0" err="1" smtClean="0"/>
              <a:t>Tomra´s</a:t>
            </a:r>
            <a:r>
              <a:rPr lang="fi-FI" sz="2400" dirty="0" smtClean="0"/>
              <a:t> </a:t>
            </a:r>
            <a:r>
              <a:rPr lang="fi-FI" sz="2400" dirty="0" err="1" smtClean="0"/>
              <a:t>new</a:t>
            </a:r>
            <a:r>
              <a:rPr lang="fi-FI" sz="2400" dirty="0" smtClean="0"/>
              <a:t> </a:t>
            </a:r>
            <a:r>
              <a:rPr lang="fi-FI" sz="2400" dirty="0" err="1" smtClean="0"/>
              <a:t>bottle</a:t>
            </a:r>
            <a:r>
              <a:rPr lang="fi-FI" sz="2400" dirty="0" smtClean="0"/>
              <a:t> </a:t>
            </a:r>
            <a:r>
              <a:rPr lang="fi-FI" sz="2400" dirty="0" err="1" smtClean="0"/>
              <a:t>return</a:t>
            </a:r>
            <a:r>
              <a:rPr lang="fi-FI" sz="2400" dirty="0" smtClean="0"/>
              <a:t> </a:t>
            </a:r>
            <a:r>
              <a:rPr lang="fi-FI" sz="2400" dirty="0" err="1" smtClean="0"/>
              <a:t>system</a:t>
            </a:r>
            <a:endParaRPr lang="fi-FI" sz="2400" dirty="0" smtClean="0"/>
          </a:p>
          <a:p>
            <a:r>
              <a:rPr lang="fi-FI" sz="2400" dirty="0" err="1" smtClean="0"/>
              <a:t>provides</a:t>
            </a:r>
            <a:r>
              <a:rPr lang="fi-FI" sz="2400" dirty="0" smtClean="0"/>
              <a:t> </a:t>
            </a:r>
            <a:r>
              <a:rPr lang="fi-FI" sz="2400" dirty="0" err="1" smtClean="0"/>
              <a:t>efficiency</a:t>
            </a:r>
            <a:r>
              <a:rPr lang="fi-FI" sz="2400" dirty="0" smtClean="0"/>
              <a:t> for </a:t>
            </a:r>
            <a:r>
              <a:rPr lang="fi-FI" sz="2400" dirty="0" err="1" smtClean="0"/>
              <a:t>the</a:t>
            </a:r>
            <a:r>
              <a:rPr lang="fi-FI" sz="2400" dirty="0" smtClean="0"/>
              <a:t> </a:t>
            </a:r>
            <a:r>
              <a:rPr lang="fi-FI" sz="2400" dirty="0" err="1" smtClean="0"/>
              <a:t>collection</a:t>
            </a:r>
            <a:endParaRPr lang="fi-FI" sz="2400" dirty="0" smtClean="0"/>
          </a:p>
          <a:p>
            <a:r>
              <a:rPr lang="fi-FI" sz="2400" dirty="0" smtClean="0"/>
              <a:t>and </a:t>
            </a:r>
            <a:r>
              <a:rPr lang="fi-FI" sz="2400" dirty="0" err="1" smtClean="0"/>
              <a:t>easiness</a:t>
            </a:r>
            <a:r>
              <a:rPr lang="fi-FI" sz="2400" dirty="0" smtClean="0"/>
              <a:t> for </a:t>
            </a:r>
            <a:r>
              <a:rPr lang="fi-FI" sz="2400" dirty="0" err="1" smtClean="0"/>
              <a:t>the</a:t>
            </a:r>
            <a:r>
              <a:rPr lang="fi-FI" sz="2400" dirty="0" smtClean="0"/>
              <a:t> </a:t>
            </a:r>
            <a:r>
              <a:rPr lang="fi-FI" sz="2400" dirty="0" err="1" smtClean="0"/>
              <a:t>user</a:t>
            </a:r>
            <a:r>
              <a:rPr lang="fi-FI" sz="2400" dirty="0" smtClean="0"/>
              <a:t> to </a:t>
            </a:r>
            <a:r>
              <a:rPr lang="fi-FI" sz="2400" dirty="0" err="1" smtClean="0"/>
              <a:t>return</a:t>
            </a:r>
            <a:r>
              <a:rPr lang="fi-FI" sz="2400" dirty="0" smtClean="0"/>
              <a:t>.</a:t>
            </a:r>
          </a:p>
          <a:p>
            <a:endParaRPr lang="fi-FI" sz="2400" dirty="0" smtClean="0"/>
          </a:p>
          <a:p>
            <a:pPr marL="285750" indent="-285750">
              <a:buFontTx/>
              <a:buChar char="-"/>
            </a:pPr>
            <a:r>
              <a:rPr lang="fi-FI" sz="2400" dirty="0" err="1" smtClean="0"/>
              <a:t>You</a:t>
            </a:r>
            <a:r>
              <a:rPr lang="fi-FI" sz="2400" dirty="0" smtClean="0"/>
              <a:t> </a:t>
            </a:r>
            <a:r>
              <a:rPr lang="fi-FI" sz="2400" dirty="0" err="1" smtClean="0"/>
              <a:t>can</a:t>
            </a:r>
            <a:r>
              <a:rPr lang="fi-FI" sz="2400" dirty="0" smtClean="0"/>
              <a:t> </a:t>
            </a:r>
            <a:r>
              <a:rPr lang="fi-FI" sz="2400" dirty="0" err="1" smtClean="0"/>
              <a:t>return</a:t>
            </a:r>
            <a:r>
              <a:rPr lang="fi-FI" sz="2400" dirty="0" smtClean="0"/>
              <a:t> 100 </a:t>
            </a:r>
            <a:r>
              <a:rPr lang="fi-FI" sz="2400" dirty="0" err="1" smtClean="0"/>
              <a:t>bottles</a:t>
            </a:r>
            <a:r>
              <a:rPr lang="fi-FI" sz="2400" dirty="0" smtClean="0"/>
              <a:t> </a:t>
            </a:r>
            <a:r>
              <a:rPr lang="fi-FI" sz="2400" dirty="0" err="1" smtClean="0"/>
              <a:t>or</a:t>
            </a:r>
            <a:r>
              <a:rPr lang="fi-FI" sz="2400" dirty="0" smtClean="0"/>
              <a:t> aluminium </a:t>
            </a:r>
          </a:p>
          <a:p>
            <a:r>
              <a:rPr lang="fi-FI" sz="2400" dirty="0" err="1" smtClean="0"/>
              <a:t>cans</a:t>
            </a:r>
            <a:r>
              <a:rPr lang="fi-FI" sz="2400" dirty="0" smtClean="0"/>
              <a:t> to </a:t>
            </a:r>
            <a:r>
              <a:rPr lang="fi-FI" sz="2400" dirty="0" err="1" smtClean="0"/>
              <a:t>the</a:t>
            </a:r>
            <a:r>
              <a:rPr lang="fi-FI" sz="2400" dirty="0" smtClean="0"/>
              <a:t> </a:t>
            </a:r>
            <a:r>
              <a:rPr lang="fi-FI" sz="2400" dirty="0" err="1" smtClean="0"/>
              <a:t>machine</a:t>
            </a:r>
            <a:r>
              <a:rPr lang="fi-FI" sz="2400" dirty="0" smtClean="0"/>
              <a:t> at </a:t>
            </a:r>
            <a:r>
              <a:rPr lang="fi-FI" sz="2400" dirty="0" err="1" smtClean="0"/>
              <a:t>the</a:t>
            </a:r>
            <a:r>
              <a:rPr lang="fi-FI" sz="2400" dirty="0" smtClean="0"/>
              <a:t> </a:t>
            </a:r>
            <a:r>
              <a:rPr lang="fi-FI" sz="2400" dirty="0" err="1" smtClean="0"/>
              <a:t>same</a:t>
            </a:r>
            <a:r>
              <a:rPr lang="fi-FI" sz="2400" dirty="0" smtClean="0"/>
              <a:t> </a:t>
            </a:r>
            <a:r>
              <a:rPr lang="fi-FI" sz="2400" dirty="0" err="1" smtClean="0"/>
              <a:t>time</a:t>
            </a:r>
            <a:r>
              <a:rPr lang="fi-FI" sz="2400" dirty="0" smtClean="0"/>
              <a:t> and </a:t>
            </a:r>
          </a:p>
          <a:p>
            <a:r>
              <a:rPr lang="fi-FI" sz="2400" dirty="0" err="1" smtClean="0"/>
              <a:t>thanks</a:t>
            </a:r>
            <a:r>
              <a:rPr lang="fi-FI" sz="2400" dirty="0" smtClean="0"/>
              <a:t> to </a:t>
            </a:r>
            <a:r>
              <a:rPr lang="fi-FI" sz="2400" dirty="0" err="1" smtClean="0"/>
              <a:t>smart</a:t>
            </a:r>
            <a:r>
              <a:rPr lang="fi-FI" sz="2400" dirty="0" smtClean="0"/>
              <a:t> </a:t>
            </a:r>
            <a:r>
              <a:rPr lang="fi-FI" sz="2400" dirty="0" err="1" smtClean="0"/>
              <a:t>identification</a:t>
            </a:r>
            <a:r>
              <a:rPr lang="fi-FI" sz="2400" dirty="0" smtClean="0"/>
              <a:t> </a:t>
            </a:r>
            <a:r>
              <a:rPr lang="fi-FI" sz="2400" dirty="0" err="1" smtClean="0"/>
              <a:t>system</a:t>
            </a:r>
            <a:r>
              <a:rPr lang="fi-FI" sz="2400" dirty="0" smtClean="0"/>
              <a:t> </a:t>
            </a:r>
            <a:r>
              <a:rPr lang="fi-FI" sz="2400" dirty="0" err="1" smtClean="0"/>
              <a:t>your</a:t>
            </a:r>
            <a:r>
              <a:rPr lang="fi-FI" sz="2400" dirty="0" smtClean="0"/>
              <a:t> </a:t>
            </a:r>
          </a:p>
          <a:p>
            <a:r>
              <a:rPr lang="fi-FI" sz="2400" dirty="0" err="1" smtClean="0"/>
              <a:t>bottles</a:t>
            </a:r>
            <a:r>
              <a:rPr lang="fi-FI" sz="2400" dirty="0" smtClean="0"/>
              <a:t> </a:t>
            </a:r>
            <a:r>
              <a:rPr lang="fi-FI" sz="2400" dirty="0" err="1" smtClean="0"/>
              <a:t>are</a:t>
            </a:r>
            <a:r>
              <a:rPr lang="fi-FI" sz="2400" dirty="0" smtClean="0"/>
              <a:t> </a:t>
            </a:r>
            <a:r>
              <a:rPr lang="fi-FI" sz="2400" dirty="0" err="1" smtClean="0"/>
              <a:t>tracked</a:t>
            </a:r>
            <a:endParaRPr lang="fi-FI" dirty="0" smtClean="0"/>
          </a:p>
          <a:p>
            <a:r>
              <a:rPr lang="fi-FI" dirty="0" smtClean="0"/>
              <a:t>						</a:t>
            </a:r>
            <a:r>
              <a:rPr lang="fi-FI" dirty="0" err="1" smtClean="0"/>
              <a:t>Photos</a:t>
            </a:r>
            <a:r>
              <a:rPr lang="fi-FI" dirty="0"/>
              <a:t>:</a:t>
            </a:r>
            <a:r>
              <a:rPr lang="fi-FI" dirty="0" smtClean="0"/>
              <a:t> </a:t>
            </a:r>
            <a:r>
              <a:rPr lang="fi-FI" dirty="0" err="1" smtClean="0"/>
              <a:t>Tomra</a:t>
            </a:r>
            <a:r>
              <a:rPr lang="fi-FI" dirty="0" smtClean="0"/>
              <a:t> </a:t>
            </a:r>
            <a:r>
              <a:rPr lang="fi-FI" dirty="0" err="1" smtClean="0"/>
              <a:t>vending</a:t>
            </a:r>
            <a:r>
              <a:rPr lang="fi-FI" dirty="0" smtClean="0"/>
              <a:t> </a:t>
            </a:r>
            <a:r>
              <a:rPr lang="fi-FI" dirty="0" err="1" smtClean="0"/>
              <a:t>machine</a:t>
            </a:r>
            <a:r>
              <a:rPr lang="fi-FI" dirty="0" smtClean="0"/>
              <a:t> in </a:t>
            </a:r>
          </a:p>
          <a:p>
            <a:r>
              <a:rPr lang="fi-FI" dirty="0"/>
              <a:t>	</a:t>
            </a:r>
            <a:r>
              <a:rPr lang="fi-FI" dirty="0" smtClean="0"/>
              <a:t>					K-Citymarket Tammisto</a:t>
            </a:r>
          </a:p>
          <a:p>
            <a:r>
              <a:rPr lang="fi-FI" dirty="0"/>
              <a:t>	</a:t>
            </a:r>
            <a:r>
              <a:rPr lang="fi-FI" dirty="0" smtClean="0"/>
              <a:t>					Gloria Mnguni, Haaga-Helia UAS</a:t>
            </a:r>
            <a:endParaRPr lang="fi-FI"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42714" y="1543576"/>
            <a:ext cx="2715680" cy="3620907"/>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8036" y="1543576"/>
            <a:ext cx="2715680" cy="3620907"/>
          </a:xfrm>
          <a:prstGeom prst="rect">
            <a:avLst/>
          </a:prstGeom>
        </p:spPr>
      </p:pic>
    </p:spTree>
    <p:extLst>
      <p:ext uri="{BB962C8B-B14F-4D97-AF65-F5344CB8AC3E}">
        <p14:creationId xmlns:p14="http://schemas.microsoft.com/office/powerpoint/2010/main" val="2577881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095" y="281235"/>
            <a:ext cx="10515600" cy="1325563"/>
          </a:xfrm>
        </p:spPr>
        <p:txBody>
          <a:bodyPr>
            <a:normAutofit/>
          </a:bodyPr>
          <a:lstStyle/>
          <a:p>
            <a:r>
              <a:rPr lang="fi-FI" sz="3600" dirty="0" smtClean="0"/>
              <a:t>EU </a:t>
            </a:r>
            <a:r>
              <a:rPr lang="fi-FI" sz="3600" dirty="0" err="1" smtClean="0"/>
              <a:t>statistics</a:t>
            </a:r>
            <a:r>
              <a:rPr lang="fi-FI" sz="3600" dirty="0" smtClean="0"/>
              <a:t> of </a:t>
            </a:r>
            <a:r>
              <a:rPr lang="fi-FI" sz="3600" dirty="0" err="1" smtClean="0"/>
              <a:t>packaging</a:t>
            </a:r>
            <a:r>
              <a:rPr lang="fi-FI" sz="3600" dirty="0" smtClean="0"/>
              <a:t> </a:t>
            </a:r>
            <a:r>
              <a:rPr lang="fi-FI" sz="3600" dirty="0" err="1" smtClean="0"/>
              <a:t>waste</a:t>
            </a:r>
            <a:endParaRPr lang="fi-FI" sz="3600" dirty="0"/>
          </a:p>
        </p:txBody>
      </p:sp>
      <p:sp>
        <p:nvSpPr>
          <p:cNvPr id="3" name="Content Placeholder 2"/>
          <p:cNvSpPr>
            <a:spLocks noGrp="1"/>
          </p:cNvSpPr>
          <p:nvPr>
            <p:ph idx="1"/>
          </p:nvPr>
        </p:nvSpPr>
        <p:spPr>
          <a:xfrm>
            <a:off x="1458986" y="1861035"/>
            <a:ext cx="10515600" cy="4161289"/>
          </a:xfrm>
        </p:spPr>
        <p:txBody>
          <a:bodyPr/>
          <a:lstStyle/>
          <a:p>
            <a:r>
              <a:rPr lang="en-US" i="1" dirty="0"/>
              <a:t>Development of all packaging waste generated, recovered and recycled, EU, 2007-2016</a:t>
            </a:r>
            <a:endParaRPr lang="fi-FI" dirty="0" smtClean="0"/>
          </a:p>
          <a:p>
            <a:endParaRPr lang="fi-FI" dirty="0"/>
          </a:p>
          <a:p>
            <a:r>
              <a:rPr lang="fi-FI" dirty="0" smtClean="0"/>
              <a:t>https</a:t>
            </a:r>
            <a:r>
              <a:rPr lang="fi-FI" dirty="0"/>
              <a:t>://ec.europa.eu/eurostat/statistics-explained/index.php/Packaging_waste_statistics</a:t>
            </a:r>
          </a:p>
        </p:txBody>
      </p:sp>
    </p:spTree>
    <p:extLst>
      <p:ext uri="{BB962C8B-B14F-4D97-AF65-F5344CB8AC3E}">
        <p14:creationId xmlns:p14="http://schemas.microsoft.com/office/powerpoint/2010/main" val="1797092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117" y="-83127"/>
            <a:ext cx="8887956" cy="1325563"/>
          </a:xfrm>
        </p:spPr>
        <p:txBody>
          <a:bodyPr>
            <a:normAutofit/>
          </a:bodyPr>
          <a:lstStyle/>
          <a:p>
            <a:r>
              <a:rPr lang="fi-FI" sz="3600" dirty="0" err="1" smtClean="0"/>
              <a:t>Packaging</a:t>
            </a:r>
            <a:r>
              <a:rPr lang="fi-FI" sz="3600" dirty="0" smtClean="0"/>
              <a:t> </a:t>
            </a:r>
            <a:r>
              <a:rPr lang="fi-FI" sz="3600" dirty="0" err="1" smtClean="0"/>
              <a:t>statistics</a:t>
            </a:r>
            <a:r>
              <a:rPr lang="fi-FI" sz="3600" dirty="0" smtClean="0"/>
              <a:t> in European Union </a:t>
            </a:r>
            <a:endParaRPr lang="fi-FI" sz="3600" dirty="0"/>
          </a:p>
        </p:txBody>
      </p:sp>
      <p:sp>
        <p:nvSpPr>
          <p:cNvPr id="6" name="Rectangle 5"/>
          <p:cNvSpPr/>
          <p:nvPr/>
        </p:nvSpPr>
        <p:spPr>
          <a:xfrm>
            <a:off x="1209963" y="1242436"/>
            <a:ext cx="10638441" cy="5262979"/>
          </a:xfrm>
          <a:prstGeom prst="rect">
            <a:avLst/>
          </a:prstGeom>
        </p:spPr>
        <p:txBody>
          <a:bodyPr wrap="square">
            <a:spAutoFit/>
          </a:bodyPr>
          <a:lstStyle/>
          <a:p>
            <a:pPr marL="457200" indent="-457200">
              <a:buAutoNum type="arabicPeriod"/>
            </a:pPr>
            <a:r>
              <a:rPr lang="en-US" sz="2800" dirty="0" smtClean="0"/>
              <a:t>Packaging </a:t>
            </a:r>
            <a:r>
              <a:rPr lang="en-US" sz="2800" dirty="0"/>
              <a:t>waste by </a:t>
            </a:r>
            <a:endParaRPr lang="en-US" sz="2800" dirty="0" smtClean="0"/>
          </a:p>
          <a:p>
            <a:r>
              <a:rPr lang="en-US" sz="2800" dirty="0"/>
              <a:t> </a:t>
            </a:r>
            <a:r>
              <a:rPr lang="en-US" sz="2800" dirty="0" smtClean="0"/>
              <a:t>      packaging material </a:t>
            </a:r>
          </a:p>
          <a:p>
            <a:r>
              <a:rPr lang="en-US" sz="2800" dirty="0"/>
              <a:t> </a:t>
            </a:r>
            <a:r>
              <a:rPr lang="en-US" sz="2800" dirty="0" smtClean="0"/>
              <a:t>      EU-27 in total in 2017</a:t>
            </a:r>
          </a:p>
          <a:p>
            <a:endParaRPr lang="fi-FI" dirty="0" smtClean="0"/>
          </a:p>
          <a:p>
            <a:r>
              <a:rPr lang="fi-FI" dirty="0" smtClean="0"/>
              <a:t> </a:t>
            </a:r>
          </a:p>
          <a:p>
            <a:endParaRPr lang="fi-FI" dirty="0" smtClean="0"/>
          </a:p>
          <a:p>
            <a:endParaRPr lang="fi-FI" dirty="0"/>
          </a:p>
          <a:p>
            <a:endParaRPr lang="fi-FI" dirty="0"/>
          </a:p>
          <a:p>
            <a:endParaRPr lang="fi-FI" dirty="0" smtClean="0"/>
          </a:p>
          <a:p>
            <a:endParaRPr lang="fi-FI" dirty="0"/>
          </a:p>
          <a:p>
            <a:endParaRPr lang="fi-FI" dirty="0" smtClean="0"/>
          </a:p>
          <a:p>
            <a:endParaRPr lang="fi-FI" dirty="0"/>
          </a:p>
          <a:p>
            <a:endParaRPr lang="fi-FI" dirty="0" smtClean="0"/>
          </a:p>
          <a:p>
            <a:endParaRPr lang="fi-FI" dirty="0" smtClean="0"/>
          </a:p>
          <a:p>
            <a:endParaRPr lang="fi-FI" dirty="0" smtClean="0"/>
          </a:p>
          <a:p>
            <a:r>
              <a:rPr lang="fi-FI" dirty="0" err="1" smtClean="0"/>
              <a:t>Source</a:t>
            </a:r>
            <a:r>
              <a:rPr lang="fi-FI" dirty="0" smtClean="0"/>
              <a:t> : https</a:t>
            </a:r>
            <a:r>
              <a:rPr lang="fi-FI" dirty="0"/>
              <a:t>://</a:t>
            </a:r>
            <a:r>
              <a:rPr lang="fi-FI" dirty="0" smtClean="0"/>
              <a:t>ec.europa.eu/eurostat/statistics-explained/index.php?title=File:Packaging_waste_generated_by_packaging_material</a:t>
            </a:r>
            <a:r>
              <a:rPr lang="fi-FI" dirty="0"/>
              <a:t>,_EU-27,_2017_(%25).</a:t>
            </a:r>
            <a:r>
              <a:rPr lang="fi-FI" dirty="0" smtClean="0"/>
              <a:t>png</a:t>
            </a:r>
          </a:p>
        </p:txBody>
      </p:sp>
      <p:graphicFrame>
        <p:nvGraphicFramePr>
          <p:cNvPr id="11" name="Chart 10"/>
          <p:cNvGraphicFramePr>
            <a:graphicFrameLocks/>
          </p:cNvGraphicFramePr>
          <p:nvPr>
            <p:extLst>
              <p:ext uri="{D42A27DB-BD31-4B8C-83A1-F6EECF244321}">
                <p14:modId xmlns:p14="http://schemas.microsoft.com/office/powerpoint/2010/main" val="704244047"/>
              </p:ext>
            </p:extLst>
          </p:nvPr>
        </p:nvGraphicFramePr>
        <p:xfrm>
          <a:off x="4793673" y="92331"/>
          <a:ext cx="7666182" cy="571730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0132291" y="2535488"/>
            <a:ext cx="1516569" cy="830997"/>
          </a:xfrm>
          <a:prstGeom prst="rect">
            <a:avLst/>
          </a:prstGeom>
          <a:noFill/>
        </p:spPr>
        <p:txBody>
          <a:bodyPr wrap="none" rtlCol="0">
            <a:spAutoFit/>
          </a:bodyPr>
          <a:lstStyle/>
          <a:p>
            <a:r>
              <a:rPr lang="fi-FI" sz="2400" dirty="0" smtClean="0"/>
              <a:t>Paper and </a:t>
            </a:r>
          </a:p>
          <a:p>
            <a:r>
              <a:rPr lang="fi-FI" sz="2400" dirty="0" err="1" smtClean="0"/>
              <a:t>cardboard</a:t>
            </a:r>
            <a:endParaRPr lang="fi-FI" sz="2400" dirty="0"/>
          </a:p>
        </p:txBody>
      </p:sp>
    </p:spTree>
    <p:extLst>
      <p:ext uri="{BB962C8B-B14F-4D97-AF65-F5344CB8AC3E}">
        <p14:creationId xmlns:p14="http://schemas.microsoft.com/office/powerpoint/2010/main" val="3265306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8564" y="180398"/>
            <a:ext cx="8813799" cy="1325563"/>
          </a:xfrm>
        </p:spPr>
        <p:txBody>
          <a:bodyPr>
            <a:normAutofit/>
          </a:bodyPr>
          <a:lstStyle/>
          <a:p>
            <a:r>
              <a:rPr lang="fi-FI" sz="3600" dirty="0" err="1" smtClean="0"/>
              <a:t>Packaging</a:t>
            </a:r>
            <a:r>
              <a:rPr lang="fi-FI" sz="3600" dirty="0" smtClean="0"/>
              <a:t> </a:t>
            </a:r>
            <a:r>
              <a:rPr lang="fi-FI" sz="3600" dirty="0" err="1" smtClean="0"/>
              <a:t>statistics</a:t>
            </a:r>
            <a:r>
              <a:rPr lang="fi-FI" sz="3600" dirty="0" smtClean="0"/>
              <a:t> in EU </a:t>
            </a:r>
            <a:r>
              <a:rPr lang="fi-FI" sz="3600" dirty="0" err="1" smtClean="0"/>
              <a:t>countries</a:t>
            </a:r>
            <a:endParaRPr lang="fi-FI" sz="3600" dirty="0"/>
          </a:p>
        </p:txBody>
      </p:sp>
      <p:sp>
        <p:nvSpPr>
          <p:cNvPr id="7" name="Content Placeholder 6"/>
          <p:cNvSpPr>
            <a:spLocks noGrp="1"/>
          </p:cNvSpPr>
          <p:nvPr>
            <p:ph idx="1"/>
          </p:nvPr>
        </p:nvSpPr>
        <p:spPr>
          <a:xfrm>
            <a:off x="1921164" y="1505961"/>
            <a:ext cx="9864436" cy="5236584"/>
          </a:xfrm>
        </p:spPr>
        <p:txBody>
          <a:bodyPr>
            <a:normAutofit fontScale="92500" lnSpcReduction="10000"/>
          </a:bodyPr>
          <a:lstStyle/>
          <a:p>
            <a:pPr marL="0" lvl="0" indent="0">
              <a:lnSpc>
                <a:spcPct val="100000"/>
              </a:lnSpc>
              <a:spcBef>
                <a:spcPts val="0"/>
              </a:spcBef>
              <a:buNone/>
            </a:pPr>
            <a:r>
              <a:rPr lang="en-US" sz="2400" dirty="0">
                <a:solidFill>
                  <a:prstClr val="black"/>
                </a:solidFill>
              </a:rPr>
              <a:t>2. Treatment of packaging waste 2017 (% share of </a:t>
            </a:r>
            <a:r>
              <a:rPr lang="en-US" sz="2400" dirty="0" err="1">
                <a:solidFill>
                  <a:prstClr val="black"/>
                </a:solidFill>
              </a:rPr>
              <a:t>tonnes</a:t>
            </a:r>
            <a:r>
              <a:rPr lang="en-US" sz="2400" dirty="0">
                <a:solidFill>
                  <a:prstClr val="black"/>
                </a:solidFill>
              </a:rPr>
              <a:t>) in European countries</a:t>
            </a:r>
          </a:p>
          <a:p>
            <a:pPr lvl="0">
              <a:lnSpc>
                <a:spcPct val="100000"/>
              </a:lnSpc>
              <a:spcBef>
                <a:spcPts val="0"/>
              </a:spcBef>
              <a:buFontTx/>
              <a:buChar char="-"/>
            </a:pPr>
            <a:r>
              <a:rPr lang="en-US" sz="2400" dirty="0" smtClean="0">
                <a:solidFill>
                  <a:prstClr val="black"/>
                </a:solidFill>
              </a:rPr>
              <a:t>recycling</a:t>
            </a:r>
            <a:r>
              <a:rPr lang="en-US" sz="2400" dirty="0">
                <a:solidFill>
                  <a:prstClr val="black"/>
                </a:solidFill>
              </a:rPr>
              <a:t>, incineration at waste incinerators with energy  recovery, </a:t>
            </a:r>
            <a:endParaRPr lang="en-US" sz="2400" dirty="0" smtClean="0">
              <a:solidFill>
                <a:prstClr val="black"/>
              </a:solidFill>
            </a:endParaRPr>
          </a:p>
          <a:p>
            <a:pPr marL="0" lvl="0" indent="0">
              <a:lnSpc>
                <a:spcPct val="100000"/>
              </a:lnSpc>
              <a:spcBef>
                <a:spcPts val="0"/>
              </a:spcBef>
              <a:buNone/>
            </a:pPr>
            <a:r>
              <a:rPr lang="en-US" sz="2400" dirty="0">
                <a:solidFill>
                  <a:prstClr val="black"/>
                </a:solidFill>
              </a:rPr>
              <a:t> </a:t>
            </a:r>
            <a:r>
              <a:rPr lang="en-US" sz="2400" dirty="0" smtClean="0">
                <a:solidFill>
                  <a:prstClr val="black"/>
                </a:solidFill>
              </a:rPr>
              <a:t>  energy </a:t>
            </a:r>
            <a:r>
              <a:rPr lang="en-US" sz="2400" dirty="0">
                <a:solidFill>
                  <a:prstClr val="black"/>
                </a:solidFill>
              </a:rPr>
              <a:t>recovery </a:t>
            </a:r>
            <a:r>
              <a:rPr lang="en-US" sz="2400" dirty="0" smtClean="0">
                <a:solidFill>
                  <a:prstClr val="black"/>
                </a:solidFill>
              </a:rPr>
              <a:t>and </a:t>
            </a:r>
            <a:r>
              <a:rPr lang="en-US" sz="2400" dirty="0">
                <a:solidFill>
                  <a:prstClr val="black"/>
                </a:solidFill>
              </a:rPr>
              <a:t>other forms of recovery</a:t>
            </a:r>
          </a:p>
          <a:p>
            <a:pPr marL="0" lvl="0" indent="0">
              <a:lnSpc>
                <a:spcPct val="100000"/>
              </a:lnSpc>
              <a:spcBef>
                <a:spcPts val="0"/>
              </a:spcBef>
              <a:buNone/>
            </a:pPr>
            <a:endParaRPr lang="fi-FI" sz="2400" dirty="0">
              <a:solidFill>
                <a:prstClr val="black"/>
              </a:solidFill>
            </a:endParaRPr>
          </a:p>
          <a:p>
            <a:pPr marL="0" lvl="0" indent="0">
              <a:lnSpc>
                <a:spcPct val="100000"/>
              </a:lnSpc>
              <a:spcBef>
                <a:spcPts val="0"/>
              </a:spcBef>
              <a:buNone/>
            </a:pPr>
            <a:r>
              <a:rPr lang="fi-FI" sz="2400" dirty="0" smtClean="0">
                <a:solidFill>
                  <a:prstClr val="black"/>
                </a:solidFill>
              </a:rPr>
              <a:t>3</a:t>
            </a:r>
            <a:r>
              <a:rPr lang="fi-FI" sz="2400" dirty="0">
                <a:solidFill>
                  <a:prstClr val="black"/>
                </a:solidFill>
              </a:rPr>
              <a:t>. </a:t>
            </a:r>
            <a:r>
              <a:rPr lang="fi-FI" sz="2400" dirty="0" err="1">
                <a:solidFill>
                  <a:prstClr val="black"/>
                </a:solidFill>
              </a:rPr>
              <a:t>Recovery</a:t>
            </a:r>
            <a:r>
              <a:rPr lang="fi-FI" sz="2400" dirty="0">
                <a:solidFill>
                  <a:prstClr val="black"/>
                </a:solidFill>
              </a:rPr>
              <a:t> and </a:t>
            </a:r>
            <a:r>
              <a:rPr lang="fi-FI" sz="2400" dirty="0" err="1">
                <a:solidFill>
                  <a:prstClr val="black"/>
                </a:solidFill>
              </a:rPr>
              <a:t>recycling</a:t>
            </a:r>
            <a:r>
              <a:rPr lang="fi-FI" sz="2400" dirty="0">
                <a:solidFill>
                  <a:prstClr val="black"/>
                </a:solidFill>
              </a:rPr>
              <a:t> </a:t>
            </a:r>
            <a:r>
              <a:rPr lang="fi-FI" sz="2400" dirty="0" err="1">
                <a:solidFill>
                  <a:prstClr val="black"/>
                </a:solidFill>
              </a:rPr>
              <a:t>rate</a:t>
            </a:r>
            <a:r>
              <a:rPr lang="fi-FI" sz="2400" dirty="0">
                <a:solidFill>
                  <a:prstClr val="black"/>
                </a:solidFill>
              </a:rPr>
              <a:t> for </a:t>
            </a:r>
            <a:r>
              <a:rPr lang="fi-FI" sz="2400" dirty="0" err="1">
                <a:solidFill>
                  <a:prstClr val="black"/>
                </a:solidFill>
              </a:rPr>
              <a:t>packaging</a:t>
            </a:r>
            <a:r>
              <a:rPr lang="fi-FI" sz="2400" dirty="0">
                <a:solidFill>
                  <a:prstClr val="black"/>
                </a:solidFill>
              </a:rPr>
              <a:t> </a:t>
            </a:r>
            <a:r>
              <a:rPr lang="fi-FI" sz="2400" dirty="0" err="1">
                <a:solidFill>
                  <a:prstClr val="black"/>
                </a:solidFill>
              </a:rPr>
              <a:t>waste</a:t>
            </a:r>
            <a:r>
              <a:rPr lang="fi-FI" sz="2400" dirty="0">
                <a:solidFill>
                  <a:prstClr val="black"/>
                </a:solidFill>
              </a:rPr>
              <a:t> in 2017</a:t>
            </a:r>
          </a:p>
          <a:p>
            <a:pPr lvl="0">
              <a:lnSpc>
                <a:spcPct val="100000"/>
              </a:lnSpc>
              <a:spcBef>
                <a:spcPts val="0"/>
              </a:spcBef>
              <a:buFontTx/>
              <a:buChar char="-"/>
            </a:pPr>
            <a:r>
              <a:rPr lang="fi-FI" sz="2400" dirty="0" err="1" smtClean="0">
                <a:solidFill>
                  <a:prstClr val="black"/>
                </a:solidFill>
              </a:rPr>
              <a:t>Recovery</a:t>
            </a:r>
            <a:r>
              <a:rPr lang="fi-FI" sz="2400" dirty="0" smtClean="0">
                <a:solidFill>
                  <a:prstClr val="black"/>
                </a:solidFill>
              </a:rPr>
              <a:t> </a:t>
            </a:r>
            <a:r>
              <a:rPr lang="fi-FI" sz="2400" dirty="0" err="1">
                <a:solidFill>
                  <a:prstClr val="black"/>
                </a:solidFill>
              </a:rPr>
              <a:t>rate</a:t>
            </a:r>
            <a:r>
              <a:rPr lang="fi-FI" sz="2400" dirty="0">
                <a:solidFill>
                  <a:prstClr val="black"/>
                </a:solidFill>
              </a:rPr>
              <a:t> % and </a:t>
            </a:r>
            <a:r>
              <a:rPr lang="fi-FI" sz="2400" dirty="0" err="1">
                <a:solidFill>
                  <a:prstClr val="black"/>
                </a:solidFill>
              </a:rPr>
              <a:t>recycling</a:t>
            </a:r>
            <a:r>
              <a:rPr lang="fi-FI" sz="2400" dirty="0">
                <a:solidFill>
                  <a:prstClr val="black"/>
                </a:solidFill>
              </a:rPr>
              <a:t> </a:t>
            </a:r>
            <a:r>
              <a:rPr lang="fi-FI" sz="2400" dirty="0" err="1">
                <a:solidFill>
                  <a:prstClr val="black"/>
                </a:solidFill>
              </a:rPr>
              <a:t>rate</a:t>
            </a:r>
            <a:r>
              <a:rPr lang="fi-FI" sz="2400" dirty="0">
                <a:solidFill>
                  <a:prstClr val="black"/>
                </a:solidFill>
              </a:rPr>
              <a:t> % in EU-27 </a:t>
            </a:r>
            <a:r>
              <a:rPr lang="fi-FI" sz="2400" dirty="0" err="1" smtClean="0">
                <a:solidFill>
                  <a:prstClr val="black"/>
                </a:solidFill>
              </a:rPr>
              <a:t>countries</a:t>
            </a:r>
            <a:endParaRPr lang="fi-FI" sz="2400" dirty="0" smtClean="0">
              <a:solidFill>
                <a:prstClr val="black"/>
              </a:solidFill>
            </a:endParaRPr>
          </a:p>
          <a:p>
            <a:pPr lvl="0">
              <a:lnSpc>
                <a:spcPct val="100000"/>
              </a:lnSpc>
              <a:spcBef>
                <a:spcPts val="0"/>
              </a:spcBef>
              <a:buFontTx/>
              <a:buChar char="-"/>
            </a:pPr>
            <a:endParaRPr lang="fi-FI" sz="2400" dirty="0">
              <a:solidFill>
                <a:prstClr val="black"/>
              </a:solidFill>
            </a:endParaRPr>
          </a:p>
          <a:p>
            <a:pPr marL="0" lvl="0" indent="0">
              <a:lnSpc>
                <a:spcPct val="100000"/>
              </a:lnSpc>
              <a:spcBef>
                <a:spcPts val="0"/>
              </a:spcBef>
              <a:buNone/>
            </a:pPr>
            <a:r>
              <a:rPr lang="fi-FI" sz="2400" dirty="0" smtClean="0">
                <a:solidFill>
                  <a:prstClr val="black"/>
                </a:solidFill>
              </a:rPr>
              <a:t>4. </a:t>
            </a:r>
            <a:r>
              <a:rPr lang="en-US" sz="2400" dirty="0" smtClean="0">
                <a:solidFill>
                  <a:prstClr val="black"/>
                </a:solidFill>
              </a:rPr>
              <a:t>Recycling rate </a:t>
            </a:r>
            <a:r>
              <a:rPr lang="en-US" sz="2400" dirty="0">
                <a:solidFill>
                  <a:prstClr val="black"/>
                </a:solidFill>
              </a:rPr>
              <a:t>for </a:t>
            </a:r>
            <a:r>
              <a:rPr lang="en-US" sz="2400" dirty="0" smtClean="0">
                <a:solidFill>
                  <a:prstClr val="black"/>
                </a:solidFill>
              </a:rPr>
              <a:t>all packaging waste in 2017 (%) </a:t>
            </a:r>
          </a:p>
          <a:p>
            <a:pPr lvl="0">
              <a:lnSpc>
                <a:spcPct val="100000"/>
              </a:lnSpc>
              <a:spcBef>
                <a:spcPts val="0"/>
              </a:spcBef>
              <a:buFontTx/>
              <a:buChar char="-"/>
            </a:pPr>
            <a:r>
              <a:rPr lang="en-US" sz="2400" dirty="0" smtClean="0">
                <a:solidFill>
                  <a:prstClr val="black"/>
                </a:solidFill>
              </a:rPr>
              <a:t>Recycling rates in various EU countries and EU target 55 % </a:t>
            </a:r>
          </a:p>
          <a:p>
            <a:pPr lvl="0">
              <a:lnSpc>
                <a:spcPct val="100000"/>
              </a:lnSpc>
              <a:spcBef>
                <a:spcPts val="0"/>
              </a:spcBef>
              <a:buFontTx/>
              <a:buChar char="-"/>
            </a:pPr>
            <a:endParaRPr lang="en-US" sz="2400" dirty="0">
              <a:solidFill>
                <a:prstClr val="black"/>
              </a:solidFill>
            </a:endParaRPr>
          </a:p>
          <a:p>
            <a:pPr marL="0" lvl="0" indent="0">
              <a:lnSpc>
                <a:spcPct val="100000"/>
              </a:lnSpc>
              <a:spcBef>
                <a:spcPts val="0"/>
              </a:spcBef>
              <a:buNone/>
            </a:pPr>
            <a:r>
              <a:rPr lang="en-US" sz="2400" dirty="0" smtClean="0">
                <a:solidFill>
                  <a:prstClr val="black"/>
                </a:solidFill>
              </a:rPr>
              <a:t>5. Recovery rate for all packaging waste in 2017 (%)</a:t>
            </a:r>
          </a:p>
          <a:p>
            <a:pPr lvl="0">
              <a:lnSpc>
                <a:spcPct val="100000"/>
              </a:lnSpc>
              <a:spcBef>
                <a:spcPts val="0"/>
              </a:spcBef>
              <a:buFontTx/>
              <a:buChar char="-"/>
            </a:pPr>
            <a:r>
              <a:rPr lang="en-US" sz="2400" dirty="0" smtClean="0">
                <a:solidFill>
                  <a:prstClr val="black"/>
                </a:solidFill>
              </a:rPr>
              <a:t>Recovery rates in various countries and EU target 60 %</a:t>
            </a:r>
          </a:p>
          <a:p>
            <a:pPr marL="0" lvl="0" indent="0">
              <a:lnSpc>
                <a:spcPct val="100000"/>
              </a:lnSpc>
              <a:spcBef>
                <a:spcPts val="0"/>
              </a:spcBef>
              <a:buNone/>
            </a:pPr>
            <a:endParaRPr lang="fi-FI" sz="2400" dirty="0" smtClean="0">
              <a:solidFill>
                <a:prstClr val="black"/>
              </a:solidFill>
            </a:endParaRPr>
          </a:p>
          <a:p>
            <a:pPr marL="0" lvl="0" indent="0">
              <a:lnSpc>
                <a:spcPct val="100000"/>
              </a:lnSpc>
              <a:spcBef>
                <a:spcPts val="0"/>
              </a:spcBef>
              <a:buNone/>
            </a:pPr>
            <a:endParaRPr lang="fi-FI" sz="2400" dirty="0">
              <a:solidFill>
                <a:prstClr val="black"/>
              </a:solidFill>
            </a:endParaRPr>
          </a:p>
          <a:p>
            <a:pPr marL="0" lvl="0" indent="0">
              <a:lnSpc>
                <a:spcPct val="100000"/>
              </a:lnSpc>
              <a:spcBef>
                <a:spcPts val="0"/>
              </a:spcBef>
              <a:buNone/>
            </a:pPr>
            <a:endParaRPr lang="fi-FI" sz="1800" dirty="0" smtClean="0">
              <a:solidFill>
                <a:prstClr val="black"/>
              </a:solidFill>
            </a:endParaRPr>
          </a:p>
          <a:p>
            <a:pPr marL="0" lvl="0" indent="0">
              <a:lnSpc>
                <a:spcPct val="100000"/>
              </a:lnSpc>
              <a:spcBef>
                <a:spcPts val="0"/>
              </a:spcBef>
              <a:buNone/>
            </a:pPr>
            <a:r>
              <a:rPr lang="fi-FI" sz="1800" dirty="0" err="1" smtClean="0">
                <a:solidFill>
                  <a:prstClr val="black"/>
                </a:solidFill>
              </a:rPr>
              <a:t>See</a:t>
            </a:r>
            <a:r>
              <a:rPr lang="fi-FI" sz="1800" dirty="0" smtClean="0">
                <a:solidFill>
                  <a:prstClr val="black"/>
                </a:solidFill>
              </a:rPr>
              <a:t> </a:t>
            </a:r>
            <a:r>
              <a:rPr lang="fi-FI" sz="1800" dirty="0" err="1" smtClean="0">
                <a:solidFill>
                  <a:prstClr val="black"/>
                </a:solidFill>
              </a:rPr>
              <a:t>more</a:t>
            </a:r>
            <a:r>
              <a:rPr lang="fi-FI" sz="1800" dirty="0" smtClean="0">
                <a:solidFill>
                  <a:prstClr val="black"/>
                </a:solidFill>
              </a:rPr>
              <a:t> </a:t>
            </a:r>
            <a:r>
              <a:rPr lang="fi-FI" sz="1800" dirty="0" err="1" smtClean="0">
                <a:solidFill>
                  <a:prstClr val="black"/>
                </a:solidFill>
              </a:rPr>
              <a:t>details</a:t>
            </a:r>
            <a:r>
              <a:rPr lang="fi-FI" sz="1800" dirty="0" smtClean="0">
                <a:solidFill>
                  <a:prstClr val="black"/>
                </a:solidFill>
              </a:rPr>
              <a:t>. </a:t>
            </a:r>
            <a:r>
              <a:rPr lang="fi-FI" sz="1800" dirty="0" err="1" smtClean="0">
                <a:solidFill>
                  <a:prstClr val="black"/>
                </a:solidFill>
              </a:rPr>
              <a:t>Source</a:t>
            </a:r>
            <a:r>
              <a:rPr lang="fi-FI" sz="1800" dirty="0" smtClean="0">
                <a:solidFill>
                  <a:prstClr val="black"/>
                </a:solidFill>
              </a:rPr>
              <a:t> : https</a:t>
            </a:r>
            <a:r>
              <a:rPr lang="fi-FI" sz="1800" dirty="0">
                <a:solidFill>
                  <a:prstClr val="black"/>
                </a:solidFill>
              </a:rPr>
              <a:t>://ec.europa.eu/eurostat/statistics-explained/index.php/Packaging_waste_statistics#Waste_generation_by_packaging_material</a:t>
            </a:r>
          </a:p>
          <a:p>
            <a:endParaRPr lang="fi-FI" dirty="0"/>
          </a:p>
        </p:txBody>
      </p:sp>
    </p:spTree>
    <p:extLst>
      <p:ext uri="{BB962C8B-B14F-4D97-AF65-F5344CB8AC3E}">
        <p14:creationId xmlns:p14="http://schemas.microsoft.com/office/powerpoint/2010/main" val="386927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045" y="104503"/>
            <a:ext cx="10515600" cy="1325563"/>
          </a:xfrm>
        </p:spPr>
        <p:txBody>
          <a:bodyPr>
            <a:normAutofit/>
          </a:bodyPr>
          <a:lstStyle/>
          <a:p>
            <a:r>
              <a:rPr lang="en-US" sz="3600" dirty="0"/>
              <a:t>Producer responsibility to consumer packaging</a:t>
            </a:r>
            <a:endParaRPr lang="fi-FI" sz="3600" dirty="0"/>
          </a:p>
        </p:txBody>
      </p:sp>
      <p:sp>
        <p:nvSpPr>
          <p:cNvPr id="3" name="Content Placeholder 2"/>
          <p:cNvSpPr>
            <a:spLocks noGrp="1"/>
          </p:cNvSpPr>
          <p:nvPr>
            <p:ph idx="1"/>
          </p:nvPr>
        </p:nvSpPr>
        <p:spPr>
          <a:xfrm>
            <a:off x="1134291" y="1224733"/>
            <a:ext cx="10515600" cy="4161289"/>
          </a:xfrm>
        </p:spPr>
        <p:txBody>
          <a:bodyPr>
            <a:normAutofit fontScale="92500" lnSpcReduction="10000"/>
          </a:bodyPr>
          <a:lstStyle/>
          <a:p>
            <a:pPr marL="0" lvl="0" indent="0">
              <a:buNone/>
            </a:pPr>
            <a:endParaRPr lang="fi-FI" sz="2600" dirty="0">
              <a:solidFill>
                <a:prstClr val="black"/>
              </a:solidFill>
            </a:endParaRPr>
          </a:p>
          <a:p>
            <a:pPr lvl="0"/>
            <a:r>
              <a:rPr lang="en-US" sz="2400" dirty="0">
                <a:solidFill>
                  <a:prstClr val="black"/>
                </a:solidFill>
              </a:rPr>
              <a:t>Producer responsibility for packaging applies to firms which pack products in Finland or import packed products for the Finnish market and which have a </a:t>
            </a:r>
            <a:r>
              <a:rPr lang="en-US" sz="2400" b="1" dirty="0">
                <a:solidFill>
                  <a:prstClr val="black"/>
                </a:solidFill>
              </a:rPr>
              <a:t>turnover of EUR 1 million or more.  </a:t>
            </a:r>
          </a:p>
          <a:p>
            <a:pPr lvl="0"/>
            <a:endParaRPr lang="en-US" sz="2400" dirty="0">
              <a:solidFill>
                <a:prstClr val="black"/>
              </a:solidFill>
            </a:endParaRPr>
          </a:p>
          <a:p>
            <a:pPr lvl="0"/>
            <a:r>
              <a:rPr lang="en-US" sz="2400" dirty="0">
                <a:solidFill>
                  <a:prstClr val="black"/>
                </a:solidFill>
              </a:rPr>
              <a:t>A firm which must meet producer responsibility packaging obligations is responsible for the </a:t>
            </a:r>
            <a:r>
              <a:rPr lang="en-US" sz="2400" b="1" dirty="0">
                <a:solidFill>
                  <a:prstClr val="black"/>
                </a:solidFill>
              </a:rPr>
              <a:t>entire process of collection and recycling </a:t>
            </a:r>
            <a:r>
              <a:rPr lang="en-US" sz="2400" dirty="0">
                <a:solidFill>
                  <a:prstClr val="black"/>
                </a:solidFill>
              </a:rPr>
              <a:t>of their packaging waste as well as all related costs. </a:t>
            </a:r>
            <a:endParaRPr lang="en-US" sz="2400" dirty="0" smtClean="0">
              <a:solidFill>
                <a:prstClr val="black"/>
              </a:solidFill>
            </a:endParaRPr>
          </a:p>
          <a:p>
            <a:pPr lvl="0"/>
            <a:endParaRPr lang="en-US" sz="2400" dirty="0" smtClean="0">
              <a:solidFill>
                <a:prstClr val="black"/>
              </a:solidFill>
            </a:endParaRPr>
          </a:p>
          <a:p>
            <a:pPr lvl="0"/>
            <a:r>
              <a:rPr lang="en-US" sz="2400" dirty="0" smtClean="0">
                <a:solidFill>
                  <a:prstClr val="black"/>
                </a:solidFill>
              </a:rPr>
              <a:t>The </a:t>
            </a:r>
            <a:r>
              <a:rPr lang="en-US" sz="2400" dirty="0">
                <a:solidFill>
                  <a:prstClr val="black"/>
                </a:solidFill>
              </a:rPr>
              <a:t>law also stipulates the national targets for producer responsibility and the requirements for </a:t>
            </a:r>
            <a:r>
              <a:rPr lang="en-US" sz="2400" b="1" dirty="0">
                <a:solidFill>
                  <a:prstClr val="black"/>
                </a:solidFill>
              </a:rPr>
              <a:t>recycling and reusing packaging materials</a:t>
            </a:r>
            <a:r>
              <a:rPr lang="en-US" sz="2400" dirty="0">
                <a:solidFill>
                  <a:prstClr val="black"/>
                </a:solidFill>
              </a:rPr>
              <a:t> that must be implemented in Finland.</a:t>
            </a:r>
            <a:endParaRPr lang="fi-FI" sz="2400" dirty="0">
              <a:solidFill>
                <a:prstClr val="black"/>
              </a:solidFill>
            </a:endParaRPr>
          </a:p>
          <a:p>
            <a:endParaRPr lang="fi-FI" dirty="0"/>
          </a:p>
        </p:txBody>
      </p:sp>
      <p:sp>
        <p:nvSpPr>
          <p:cNvPr id="4" name="Footer Placeholder 3"/>
          <p:cNvSpPr>
            <a:spLocks noGrp="1"/>
          </p:cNvSpPr>
          <p:nvPr>
            <p:ph type="ftr" sz="quarter" idx="11"/>
          </p:nvPr>
        </p:nvSpPr>
        <p:spPr>
          <a:xfrm>
            <a:off x="3420292" y="6175327"/>
            <a:ext cx="5775960" cy="365125"/>
          </a:xfrm>
        </p:spPr>
        <p:txBody>
          <a:bodyPr/>
          <a:lstStyle/>
          <a:p>
            <a:r>
              <a:rPr lang="fi-FI" sz="1600" dirty="0">
                <a:solidFill>
                  <a:srgbClr val="0070C0"/>
                </a:solidFill>
              </a:rPr>
              <a:t>https://rinkiin.fi/for-firms/producer-responsibility/</a:t>
            </a:r>
          </a:p>
          <a:p>
            <a:endParaRPr lang="fi-FI" sz="1600" dirty="0">
              <a:solidFill>
                <a:srgbClr val="0070C0"/>
              </a:solidFill>
            </a:endParaRPr>
          </a:p>
        </p:txBody>
      </p:sp>
    </p:spTree>
    <p:extLst>
      <p:ext uri="{BB962C8B-B14F-4D97-AF65-F5344CB8AC3E}">
        <p14:creationId xmlns:p14="http://schemas.microsoft.com/office/powerpoint/2010/main" val="2021534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588" y="27986"/>
            <a:ext cx="10515600" cy="1325563"/>
          </a:xfrm>
        </p:spPr>
        <p:txBody>
          <a:bodyPr>
            <a:normAutofit/>
          </a:bodyPr>
          <a:lstStyle/>
          <a:p>
            <a:r>
              <a:rPr lang="en-US" sz="3600" dirty="0"/>
              <a:t>Changes to package reporting and fees 2021</a:t>
            </a:r>
            <a:endParaRPr lang="fi-FI" sz="3600" dirty="0"/>
          </a:p>
        </p:txBody>
      </p:sp>
      <p:sp>
        <p:nvSpPr>
          <p:cNvPr id="3" name="Content Placeholder 2"/>
          <p:cNvSpPr>
            <a:spLocks noGrp="1"/>
          </p:cNvSpPr>
          <p:nvPr>
            <p:ph idx="1"/>
          </p:nvPr>
        </p:nvSpPr>
        <p:spPr>
          <a:xfrm>
            <a:off x="1221377" y="1325563"/>
            <a:ext cx="10515600" cy="4161289"/>
          </a:xfrm>
        </p:spPr>
        <p:txBody>
          <a:bodyPr>
            <a:normAutofit fontScale="92500" lnSpcReduction="20000"/>
          </a:bodyPr>
          <a:lstStyle/>
          <a:p>
            <a:pPr lvl="0"/>
            <a:r>
              <a:rPr lang="en-US" sz="2600" dirty="0">
                <a:solidFill>
                  <a:prstClr val="black"/>
                </a:solidFill>
              </a:rPr>
              <a:t>Companies need to report their packaging materials more accurately</a:t>
            </a:r>
          </a:p>
          <a:p>
            <a:pPr lvl="0"/>
            <a:r>
              <a:rPr lang="en-US" sz="2000" dirty="0">
                <a:solidFill>
                  <a:prstClr val="black"/>
                </a:solidFill>
              </a:rPr>
              <a:t>From 2021 onwards, consumer and B2B packaging, single-use and reusable packaging as well as the materials used in multi-material packaging will be reported separately, while data for exports will no longer need to be reported.</a:t>
            </a:r>
          </a:p>
          <a:p>
            <a:pPr lvl="0"/>
            <a:r>
              <a:rPr lang="en-US" sz="2000" dirty="0">
                <a:solidFill>
                  <a:prstClr val="black"/>
                </a:solidFill>
              </a:rPr>
              <a:t>Single-use packaging and reusable packaging are reported separately</a:t>
            </a:r>
          </a:p>
          <a:p>
            <a:pPr lvl="0"/>
            <a:r>
              <a:rPr lang="en-US" sz="2000" dirty="0">
                <a:solidFill>
                  <a:prstClr val="black"/>
                </a:solidFill>
              </a:rPr>
              <a:t>This might mean changes to package design to avoid multi-material packaging</a:t>
            </a:r>
          </a:p>
          <a:p>
            <a:pPr lvl="0"/>
            <a:r>
              <a:rPr lang="fi-FI" sz="1700" dirty="0">
                <a:solidFill>
                  <a:srgbClr val="0070C0"/>
                </a:solidFill>
              </a:rPr>
              <a:t>https://verkkolehti.rinkiin.fi/companies-to-report-their-packaging-materials-more-accurately?lang=en#8d9b50ff</a:t>
            </a:r>
          </a:p>
          <a:p>
            <a:pPr lvl="0"/>
            <a:endParaRPr lang="fi-FI" sz="1700" dirty="0">
              <a:solidFill>
                <a:srgbClr val="0070C0"/>
              </a:solidFill>
            </a:endParaRPr>
          </a:p>
          <a:p>
            <a:pPr lvl="0"/>
            <a:r>
              <a:rPr lang="en-US" sz="2600" b="1" dirty="0">
                <a:solidFill>
                  <a:prstClr val="black"/>
                </a:solidFill>
                <a:latin typeface="Calibri Light" panose="020F0302020204030204"/>
              </a:rPr>
              <a:t>Changes to the 2021 recycling fees for packaging</a:t>
            </a:r>
          </a:p>
          <a:p>
            <a:pPr lvl="0"/>
            <a:r>
              <a:rPr lang="en-US" sz="2000" dirty="0">
                <a:solidFill>
                  <a:prstClr val="black"/>
                </a:solidFill>
              </a:rPr>
              <a:t>Recycling fees for plastic, </a:t>
            </a:r>
            <a:r>
              <a:rPr lang="en-US" sz="2000" dirty="0" err="1">
                <a:solidFill>
                  <a:prstClr val="black"/>
                </a:solidFill>
              </a:rPr>
              <a:t>fibre</a:t>
            </a:r>
            <a:r>
              <a:rPr lang="en-US" sz="2000" dirty="0">
                <a:solidFill>
                  <a:prstClr val="black"/>
                </a:solidFill>
              </a:rPr>
              <a:t> and plastic packaging will go up next year, while the fees for metal and glass packaging and </a:t>
            </a:r>
            <a:r>
              <a:rPr lang="en-US" sz="2000" dirty="0" err="1">
                <a:solidFill>
                  <a:prstClr val="black"/>
                </a:solidFill>
              </a:rPr>
              <a:t>Rinki’s</a:t>
            </a:r>
            <a:r>
              <a:rPr lang="en-US" sz="2000" dirty="0">
                <a:solidFill>
                  <a:prstClr val="black"/>
                </a:solidFill>
              </a:rPr>
              <a:t> customer fees will remain unchanged.</a:t>
            </a:r>
          </a:p>
          <a:p>
            <a:pPr lvl="0"/>
            <a:r>
              <a:rPr lang="en-US" sz="2000" dirty="0">
                <a:solidFill>
                  <a:prstClr val="black"/>
                </a:solidFill>
              </a:rPr>
              <a:t>The aim is to reduce the use of plastics as a packaging material in package design</a:t>
            </a:r>
            <a:endParaRPr lang="fi-FI" sz="2000" dirty="0">
              <a:solidFill>
                <a:srgbClr val="0070C0"/>
              </a:solidFill>
            </a:endParaRPr>
          </a:p>
          <a:p>
            <a:pPr lvl="0"/>
            <a:r>
              <a:rPr lang="fi-FI" sz="1800" dirty="0">
                <a:solidFill>
                  <a:srgbClr val="0070C0"/>
                </a:solidFill>
              </a:rPr>
              <a:t>https://verkkolehti.rinkiin.fi/changes-to-the-2021-recycling-fees-for-packaging?lang=en#e5c4d7d3</a:t>
            </a:r>
          </a:p>
          <a:p>
            <a:endParaRPr lang="fi-FI" dirty="0"/>
          </a:p>
        </p:txBody>
      </p:sp>
    </p:spTree>
    <p:extLst>
      <p:ext uri="{BB962C8B-B14F-4D97-AF65-F5344CB8AC3E}">
        <p14:creationId xmlns:p14="http://schemas.microsoft.com/office/powerpoint/2010/main" val="307165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600" dirty="0" err="1" smtClean="0"/>
              <a:t>Challenges</a:t>
            </a:r>
            <a:r>
              <a:rPr lang="fi-FI" sz="3600" dirty="0" smtClean="0"/>
              <a:t> in </a:t>
            </a:r>
            <a:r>
              <a:rPr lang="fi-FI" sz="3600" dirty="0" err="1" smtClean="0"/>
              <a:t>recycling</a:t>
            </a:r>
            <a:endParaRPr lang="fi-FI" sz="3600" dirty="0"/>
          </a:p>
        </p:txBody>
      </p:sp>
      <p:sp>
        <p:nvSpPr>
          <p:cNvPr id="6" name="Content Placeholder 5"/>
          <p:cNvSpPr>
            <a:spLocks noGrp="1"/>
          </p:cNvSpPr>
          <p:nvPr>
            <p:ph idx="1"/>
          </p:nvPr>
        </p:nvSpPr>
        <p:spPr>
          <a:xfrm>
            <a:off x="1579228" y="1690688"/>
            <a:ext cx="9774572" cy="4161289"/>
          </a:xfrm>
        </p:spPr>
        <p:txBody>
          <a:bodyPr>
            <a:normAutofit lnSpcReduction="10000"/>
          </a:bodyPr>
          <a:lstStyle/>
          <a:p>
            <a:r>
              <a:rPr lang="fi-FI" dirty="0" err="1" smtClean="0"/>
              <a:t>Not</a:t>
            </a:r>
            <a:r>
              <a:rPr lang="fi-FI" dirty="0" smtClean="0"/>
              <a:t> </a:t>
            </a:r>
            <a:r>
              <a:rPr lang="fi-FI" dirty="0" err="1" smtClean="0"/>
              <a:t>all</a:t>
            </a:r>
            <a:r>
              <a:rPr lang="fi-FI" dirty="0" smtClean="0"/>
              <a:t> </a:t>
            </a:r>
            <a:r>
              <a:rPr lang="fi-FI" dirty="0" err="1" smtClean="0"/>
              <a:t>materials</a:t>
            </a:r>
            <a:r>
              <a:rPr lang="fi-FI" dirty="0" smtClean="0"/>
              <a:t> </a:t>
            </a:r>
            <a:r>
              <a:rPr lang="fi-FI" dirty="0" err="1" smtClean="0"/>
              <a:t>can</a:t>
            </a:r>
            <a:r>
              <a:rPr lang="fi-FI" dirty="0" smtClean="0"/>
              <a:t> </a:t>
            </a:r>
            <a:r>
              <a:rPr lang="fi-FI" dirty="0" err="1" smtClean="0"/>
              <a:t>be</a:t>
            </a:r>
            <a:r>
              <a:rPr lang="fi-FI" dirty="0" smtClean="0"/>
              <a:t> </a:t>
            </a:r>
            <a:r>
              <a:rPr lang="fi-FI" dirty="0" err="1" smtClean="0"/>
              <a:t>recycled</a:t>
            </a:r>
            <a:endParaRPr lang="fi-FI" dirty="0" smtClean="0"/>
          </a:p>
          <a:p>
            <a:r>
              <a:rPr lang="fi-FI" dirty="0" err="1" smtClean="0"/>
              <a:t>Role</a:t>
            </a:r>
            <a:r>
              <a:rPr lang="fi-FI" dirty="0" smtClean="0"/>
              <a:t> of </a:t>
            </a:r>
            <a:r>
              <a:rPr lang="fi-FI" dirty="0" err="1" smtClean="0"/>
              <a:t>toxic</a:t>
            </a:r>
            <a:r>
              <a:rPr lang="fi-FI" dirty="0" smtClean="0"/>
              <a:t> </a:t>
            </a:r>
            <a:r>
              <a:rPr lang="fi-FI" dirty="0" err="1" smtClean="0"/>
              <a:t>or</a:t>
            </a:r>
            <a:r>
              <a:rPr lang="fi-FI" dirty="0" smtClean="0"/>
              <a:t> </a:t>
            </a:r>
            <a:r>
              <a:rPr lang="fi-FI" dirty="0" err="1" smtClean="0"/>
              <a:t>hazardous</a:t>
            </a:r>
            <a:r>
              <a:rPr lang="fi-FI" dirty="0" smtClean="0"/>
              <a:t> </a:t>
            </a:r>
            <a:r>
              <a:rPr lang="fi-FI" dirty="0" err="1" smtClean="0"/>
              <a:t>materials</a:t>
            </a:r>
            <a:endParaRPr lang="fi-FI" dirty="0" smtClean="0"/>
          </a:p>
          <a:p>
            <a:r>
              <a:rPr lang="fi-FI" dirty="0" err="1" smtClean="0"/>
              <a:t>Hard</a:t>
            </a:r>
            <a:r>
              <a:rPr lang="fi-FI" dirty="0" smtClean="0"/>
              <a:t> to </a:t>
            </a:r>
            <a:r>
              <a:rPr lang="fi-FI" dirty="0" err="1" smtClean="0"/>
              <a:t>recycle</a:t>
            </a:r>
            <a:r>
              <a:rPr lang="fi-FI" dirty="0" smtClean="0"/>
              <a:t> </a:t>
            </a:r>
            <a:r>
              <a:rPr lang="fi-FI" dirty="0" err="1" smtClean="0"/>
              <a:t>mixed</a:t>
            </a:r>
            <a:r>
              <a:rPr lang="fi-FI" dirty="0" smtClean="0"/>
              <a:t> and </a:t>
            </a:r>
            <a:r>
              <a:rPr lang="fi-FI" dirty="0" err="1" smtClean="0"/>
              <a:t>multimaterials</a:t>
            </a:r>
            <a:endParaRPr lang="fi-FI" dirty="0" smtClean="0"/>
          </a:p>
          <a:p>
            <a:r>
              <a:rPr lang="fi-FI" dirty="0" err="1" smtClean="0"/>
              <a:t>Hard</a:t>
            </a:r>
            <a:r>
              <a:rPr lang="fi-FI" dirty="0" smtClean="0"/>
              <a:t> to </a:t>
            </a:r>
            <a:r>
              <a:rPr lang="fi-FI" dirty="0" err="1" smtClean="0"/>
              <a:t>recycle</a:t>
            </a:r>
            <a:r>
              <a:rPr lang="fi-FI" dirty="0" smtClean="0"/>
              <a:t> </a:t>
            </a:r>
            <a:r>
              <a:rPr lang="fi-FI" dirty="0" err="1" smtClean="0"/>
              <a:t>materials</a:t>
            </a:r>
            <a:r>
              <a:rPr lang="fi-FI" dirty="0" smtClean="0"/>
              <a:t> </a:t>
            </a:r>
            <a:r>
              <a:rPr lang="fi-FI" dirty="0" err="1" smtClean="0"/>
              <a:t>that</a:t>
            </a:r>
            <a:r>
              <a:rPr lang="fi-FI" dirty="0" smtClean="0"/>
              <a:t> </a:t>
            </a:r>
            <a:r>
              <a:rPr lang="fi-FI" dirty="0" err="1" smtClean="0"/>
              <a:t>are</a:t>
            </a:r>
            <a:r>
              <a:rPr lang="fi-FI" dirty="0" smtClean="0"/>
              <a:t> </a:t>
            </a:r>
            <a:r>
              <a:rPr lang="fi-FI" dirty="0" err="1" smtClean="0"/>
              <a:t>not</a:t>
            </a:r>
            <a:r>
              <a:rPr lang="fi-FI" dirty="0" smtClean="0"/>
              <a:t> </a:t>
            </a:r>
            <a:r>
              <a:rPr lang="fi-FI" dirty="0" err="1" smtClean="0"/>
              <a:t>clean</a:t>
            </a:r>
            <a:endParaRPr lang="fi-FI" dirty="0" smtClean="0"/>
          </a:p>
          <a:p>
            <a:r>
              <a:rPr lang="fi-FI" dirty="0" smtClean="0"/>
              <a:t>Limited </a:t>
            </a:r>
            <a:r>
              <a:rPr lang="fi-FI" dirty="0" err="1" smtClean="0"/>
              <a:t>opportunities</a:t>
            </a:r>
            <a:r>
              <a:rPr lang="fi-FI" dirty="0" smtClean="0"/>
              <a:t> to </a:t>
            </a:r>
            <a:r>
              <a:rPr lang="fi-FI" dirty="0" err="1" smtClean="0"/>
              <a:t>recycle</a:t>
            </a:r>
            <a:r>
              <a:rPr lang="fi-FI" dirty="0" smtClean="0"/>
              <a:t> </a:t>
            </a:r>
            <a:r>
              <a:rPr lang="fi-FI" dirty="0" err="1" smtClean="0"/>
              <a:t>some</a:t>
            </a:r>
            <a:r>
              <a:rPr lang="fi-FI" dirty="0" smtClean="0"/>
              <a:t> </a:t>
            </a:r>
            <a:r>
              <a:rPr lang="fi-FI" dirty="0" err="1" smtClean="0"/>
              <a:t>packaging</a:t>
            </a:r>
            <a:r>
              <a:rPr lang="fi-FI" dirty="0" smtClean="0"/>
              <a:t> </a:t>
            </a:r>
            <a:r>
              <a:rPr lang="fi-FI" dirty="0" err="1" smtClean="0"/>
              <a:t>materials</a:t>
            </a:r>
            <a:r>
              <a:rPr lang="fi-FI" dirty="0" smtClean="0"/>
              <a:t> </a:t>
            </a:r>
          </a:p>
          <a:p>
            <a:pPr marL="0" indent="0">
              <a:buNone/>
            </a:pPr>
            <a:r>
              <a:rPr lang="fi-FI" dirty="0"/>
              <a:t> </a:t>
            </a:r>
            <a:r>
              <a:rPr lang="fi-FI" dirty="0" smtClean="0"/>
              <a:t>  for food </a:t>
            </a:r>
            <a:r>
              <a:rPr lang="fi-FI" dirty="0" err="1" smtClean="0"/>
              <a:t>industry</a:t>
            </a:r>
            <a:r>
              <a:rPr lang="fi-FI" dirty="0" smtClean="0"/>
              <a:t> (</a:t>
            </a:r>
            <a:r>
              <a:rPr lang="fi-FI" dirty="0" err="1" smtClean="0"/>
              <a:t>hygiene</a:t>
            </a:r>
            <a:r>
              <a:rPr lang="fi-FI" dirty="0" smtClean="0"/>
              <a:t> </a:t>
            </a:r>
            <a:r>
              <a:rPr lang="fi-FI" dirty="0" err="1" smtClean="0"/>
              <a:t>issue</a:t>
            </a:r>
            <a:r>
              <a:rPr lang="fi-FI" dirty="0" smtClean="0"/>
              <a:t>)</a:t>
            </a:r>
          </a:p>
          <a:p>
            <a:r>
              <a:rPr lang="fi-FI" dirty="0" err="1" smtClean="0"/>
              <a:t>Hard</a:t>
            </a:r>
            <a:r>
              <a:rPr lang="fi-FI" dirty="0" smtClean="0"/>
              <a:t> to </a:t>
            </a:r>
            <a:r>
              <a:rPr lang="fi-FI" dirty="0" err="1" smtClean="0"/>
              <a:t>identify</a:t>
            </a:r>
            <a:r>
              <a:rPr lang="fi-FI" dirty="0" smtClean="0"/>
              <a:t> </a:t>
            </a:r>
            <a:r>
              <a:rPr lang="fi-FI" dirty="0" err="1" smtClean="0"/>
              <a:t>materials</a:t>
            </a:r>
            <a:endParaRPr lang="fi-FI" dirty="0" smtClean="0"/>
          </a:p>
          <a:p>
            <a:endParaRPr lang="fi-FI" dirty="0"/>
          </a:p>
          <a:p>
            <a:pPr lvl="7"/>
            <a:r>
              <a:rPr lang="fi-FI" dirty="0" err="1" smtClean="0"/>
              <a:t>Conclusions</a:t>
            </a:r>
            <a:r>
              <a:rPr lang="fi-FI" dirty="0" smtClean="0"/>
              <a:t> of </a:t>
            </a:r>
            <a:r>
              <a:rPr lang="fi-FI" dirty="0" err="1" smtClean="0"/>
              <a:t>presentations</a:t>
            </a:r>
            <a:r>
              <a:rPr lang="fi-FI" dirty="0" smtClean="0"/>
              <a:t> of </a:t>
            </a:r>
            <a:r>
              <a:rPr lang="fi-FI" dirty="0" err="1" smtClean="0"/>
              <a:t>Chembio</a:t>
            </a:r>
            <a:r>
              <a:rPr lang="fi-FI" dirty="0" smtClean="0"/>
              <a:t> </a:t>
            </a:r>
            <a:r>
              <a:rPr lang="fi-FI" dirty="0" err="1" smtClean="0"/>
              <a:t>Fair</a:t>
            </a:r>
            <a:r>
              <a:rPr lang="fi-FI" dirty="0" smtClean="0"/>
              <a:t> 12.3.2020</a:t>
            </a:r>
          </a:p>
          <a:p>
            <a:pPr marL="0" indent="0">
              <a:buNone/>
            </a:pPr>
            <a:endParaRPr lang="fi-FI" dirty="0"/>
          </a:p>
        </p:txBody>
      </p:sp>
    </p:spTree>
    <p:extLst>
      <p:ext uri="{BB962C8B-B14F-4D97-AF65-F5344CB8AC3E}">
        <p14:creationId xmlns:p14="http://schemas.microsoft.com/office/powerpoint/2010/main" val="2914327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137" y="-116670"/>
            <a:ext cx="10515600" cy="1325563"/>
          </a:xfrm>
        </p:spPr>
        <p:txBody>
          <a:bodyPr>
            <a:normAutofit/>
          </a:bodyPr>
          <a:lstStyle/>
          <a:p>
            <a:r>
              <a:rPr lang="fi-FI" sz="3600" dirty="0" err="1" smtClean="0"/>
              <a:t>Some</a:t>
            </a:r>
            <a:r>
              <a:rPr lang="fi-FI" sz="3600" dirty="0" smtClean="0"/>
              <a:t> </a:t>
            </a:r>
            <a:r>
              <a:rPr lang="fi-FI" sz="3600" dirty="0" err="1" smtClean="0"/>
              <a:t>recycling</a:t>
            </a:r>
            <a:r>
              <a:rPr lang="fi-FI" sz="3600" dirty="0" smtClean="0"/>
              <a:t> </a:t>
            </a:r>
            <a:r>
              <a:rPr lang="fi-FI" sz="3600" dirty="0" err="1" smtClean="0"/>
              <a:t>companies</a:t>
            </a:r>
            <a:endParaRPr lang="fi-FI" sz="3600" dirty="0"/>
          </a:p>
        </p:txBody>
      </p:sp>
      <p:sp>
        <p:nvSpPr>
          <p:cNvPr id="3" name="Content Placeholder 2"/>
          <p:cNvSpPr>
            <a:spLocks noGrp="1"/>
          </p:cNvSpPr>
          <p:nvPr>
            <p:ph idx="1"/>
          </p:nvPr>
        </p:nvSpPr>
        <p:spPr>
          <a:xfrm>
            <a:off x="2135777" y="1085395"/>
            <a:ext cx="7713617" cy="4161289"/>
          </a:xfrm>
        </p:spPr>
        <p:txBody>
          <a:bodyPr>
            <a:normAutofit fontScale="92500" lnSpcReduction="10000"/>
          </a:bodyPr>
          <a:lstStyle/>
          <a:p>
            <a:r>
              <a:rPr lang="fi-FI" dirty="0" smtClean="0">
                <a:solidFill>
                  <a:srgbClr val="0070C0"/>
                </a:solidFill>
              </a:rPr>
              <a:t>Kuusakoski</a:t>
            </a:r>
          </a:p>
          <a:p>
            <a:r>
              <a:rPr lang="fi-FI" sz="2000" dirty="0"/>
              <a:t>https://</a:t>
            </a:r>
            <a:r>
              <a:rPr lang="fi-FI" sz="2000" dirty="0" smtClean="0"/>
              <a:t>www.kuusakoski.com/en/global</a:t>
            </a:r>
            <a:r>
              <a:rPr lang="fi-FI" sz="2000" dirty="0"/>
              <a:t>/</a:t>
            </a:r>
            <a:endParaRPr lang="fi-FI" dirty="0"/>
          </a:p>
          <a:p>
            <a:r>
              <a:rPr lang="fi-FI" dirty="0" err="1" smtClean="0">
                <a:solidFill>
                  <a:srgbClr val="0070C0"/>
                </a:solidFill>
              </a:rPr>
              <a:t>Remeo</a:t>
            </a:r>
            <a:endParaRPr lang="fi-FI" dirty="0" smtClean="0">
              <a:solidFill>
                <a:srgbClr val="0070C0"/>
              </a:solidFill>
            </a:endParaRPr>
          </a:p>
          <a:p>
            <a:r>
              <a:rPr lang="fi-FI" sz="2000" dirty="0"/>
              <a:t>https://remeo.fi/remeo-in-english/</a:t>
            </a:r>
            <a:endParaRPr lang="fi-FI" sz="2000" dirty="0" smtClean="0"/>
          </a:p>
          <a:p>
            <a:r>
              <a:rPr lang="fi-FI" dirty="0" smtClean="0">
                <a:solidFill>
                  <a:srgbClr val="0070C0"/>
                </a:solidFill>
              </a:rPr>
              <a:t>L&amp;T</a:t>
            </a:r>
          </a:p>
          <a:p>
            <a:r>
              <a:rPr lang="fi-FI" sz="2000" dirty="0"/>
              <a:t>https://www.lt.fi/en/</a:t>
            </a:r>
            <a:endParaRPr lang="fi-FI" sz="2000" dirty="0" smtClean="0"/>
          </a:p>
          <a:p>
            <a:r>
              <a:rPr lang="fi-FI" dirty="0" err="1" smtClean="0">
                <a:solidFill>
                  <a:srgbClr val="0070C0"/>
                </a:solidFill>
              </a:rPr>
              <a:t>Stena</a:t>
            </a:r>
            <a:r>
              <a:rPr lang="fi-FI" dirty="0" smtClean="0">
                <a:solidFill>
                  <a:srgbClr val="0070C0"/>
                </a:solidFill>
              </a:rPr>
              <a:t> </a:t>
            </a:r>
            <a:r>
              <a:rPr lang="fi-FI" dirty="0" err="1" smtClean="0">
                <a:solidFill>
                  <a:srgbClr val="0070C0"/>
                </a:solidFill>
              </a:rPr>
              <a:t>recycling</a:t>
            </a:r>
            <a:endParaRPr lang="fi-FI" dirty="0" smtClean="0">
              <a:solidFill>
                <a:srgbClr val="0070C0"/>
              </a:solidFill>
            </a:endParaRPr>
          </a:p>
          <a:p>
            <a:r>
              <a:rPr lang="fi-FI" sz="2000" dirty="0"/>
              <a:t>https://www.stenarecycling.com</a:t>
            </a:r>
            <a:r>
              <a:rPr lang="fi-FI" sz="2000" dirty="0" smtClean="0"/>
              <a:t>/</a:t>
            </a:r>
          </a:p>
          <a:p>
            <a:endParaRPr lang="fi-FI" sz="2000" dirty="0"/>
          </a:p>
          <a:p>
            <a:pPr marL="0" indent="0">
              <a:buNone/>
            </a:pPr>
            <a:r>
              <a:rPr lang="fi-FI" sz="2000" dirty="0" smtClean="0"/>
              <a:t>	</a:t>
            </a:r>
          </a:p>
        </p:txBody>
      </p:sp>
      <p:sp>
        <p:nvSpPr>
          <p:cNvPr id="6" name="Rounded Rectangle 5"/>
          <p:cNvSpPr/>
          <p:nvPr/>
        </p:nvSpPr>
        <p:spPr>
          <a:xfrm>
            <a:off x="2867298" y="4498229"/>
            <a:ext cx="6738256" cy="21769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dirty="0" err="1" smtClean="0">
                <a:solidFill>
                  <a:schemeClr val="tx1"/>
                </a:solidFill>
              </a:rPr>
              <a:t>Task</a:t>
            </a:r>
            <a:r>
              <a:rPr lang="fi-FI" sz="2000" dirty="0" smtClean="0">
                <a:solidFill>
                  <a:schemeClr val="tx1"/>
                </a:solidFill>
              </a:rPr>
              <a:t>: In </a:t>
            </a:r>
            <a:r>
              <a:rPr lang="fi-FI" sz="2000" dirty="0" err="1" smtClean="0">
                <a:solidFill>
                  <a:schemeClr val="tx1"/>
                </a:solidFill>
              </a:rPr>
              <a:t>small</a:t>
            </a:r>
            <a:r>
              <a:rPr lang="fi-FI" sz="2000" dirty="0" smtClean="0">
                <a:solidFill>
                  <a:schemeClr val="tx1"/>
                </a:solidFill>
              </a:rPr>
              <a:t> </a:t>
            </a:r>
            <a:r>
              <a:rPr lang="fi-FI" sz="2000" dirty="0" err="1" smtClean="0">
                <a:solidFill>
                  <a:schemeClr val="tx1"/>
                </a:solidFill>
              </a:rPr>
              <a:t>groups</a:t>
            </a:r>
            <a:r>
              <a:rPr lang="fi-FI" sz="2000" dirty="0" smtClean="0">
                <a:solidFill>
                  <a:schemeClr val="tx1"/>
                </a:solidFill>
              </a:rPr>
              <a:t> </a:t>
            </a:r>
            <a:r>
              <a:rPr lang="fi-FI" sz="2000" dirty="0" err="1" smtClean="0">
                <a:solidFill>
                  <a:schemeClr val="tx1"/>
                </a:solidFill>
              </a:rPr>
              <a:t>or</a:t>
            </a:r>
            <a:r>
              <a:rPr lang="fi-FI" sz="2000" dirty="0" smtClean="0">
                <a:solidFill>
                  <a:schemeClr val="tx1"/>
                </a:solidFill>
              </a:rPr>
              <a:t> </a:t>
            </a:r>
            <a:r>
              <a:rPr lang="fi-FI" sz="2000" dirty="0" err="1" smtClean="0">
                <a:solidFill>
                  <a:schemeClr val="tx1"/>
                </a:solidFill>
              </a:rPr>
              <a:t>individually</a:t>
            </a:r>
            <a:endParaRPr lang="fi-FI" sz="2000" dirty="0" smtClean="0">
              <a:solidFill>
                <a:schemeClr val="tx1"/>
              </a:solidFill>
            </a:endParaRPr>
          </a:p>
          <a:p>
            <a:r>
              <a:rPr lang="fi-FI" sz="2000" b="1" dirty="0" err="1" smtClean="0">
                <a:solidFill>
                  <a:schemeClr val="tx1"/>
                </a:solidFill>
              </a:rPr>
              <a:t>Study</a:t>
            </a:r>
            <a:r>
              <a:rPr lang="fi-FI" sz="2000" b="1" dirty="0" smtClean="0">
                <a:solidFill>
                  <a:schemeClr val="tx1"/>
                </a:solidFill>
              </a:rPr>
              <a:t> </a:t>
            </a:r>
            <a:r>
              <a:rPr lang="fi-FI" sz="2000" b="1" dirty="0" err="1" smtClean="0">
                <a:solidFill>
                  <a:schemeClr val="tx1"/>
                </a:solidFill>
              </a:rPr>
              <a:t>recycling</a:t>
            </a:r>
            <a:r>
              <a:rPr lang="fi-FI" sz="2000" b="1" dirty="0" smtClean="0">
                <a:solidFill>
                  <a:schemeClr val="tx1"/>
                </a:solidFill>
              </a:rPr>
              <a:t> </a:t>
            </a:r>
            <a:r>
              <a:rPr lang="fi-FI" sz="2000" b="1" dirty="0" err="1" smtClean="0">
                <a:solidFill>
                  <a:schemeClr val="tx1"/>
                </a:solidFill>
              </a:rPr>
              <a:t>companies</a:t>
            </a:r>
            <a:r>
              <a:rPr lang="fi-FI" sz="2000" b="1" dirty="0" smtClean="0">
                <a:solidFill>
                  <a:schemeClr val="tx1"/>
                </a:solidFill>
              </a:rPr>
              <a:t> and </a:t>
            </a:r>
            <a:r>
              <a:rPr lang="fi-FI" sz="2000" b="1" dirty="0" err="1" smtClean="0">
                <a:solidFill>
                  <a:schemeClr val="tx1"/>
                </a:solidFill>
              </a:rPr>
              <a:t>their</a:t>
            </a:r>
            <a:r>
              <a:rPr lang="fi-FI" sz="2000" b="1" dirty="0" smtClean="0">
                <a:solidFill>
                  <a:schemeClr val="tx1"/>
                </a:solidFill>
              </a:rPr>
              <a:t> </a:t>
            </a:r>
            <a:r>
              <a:rPr lang="fi-FI" sz="2000" b="1" dirty="0" err="1" smtClean="0">
                <a:solidFill>
                  <a:schemeClr val="tx1"/>
                </a:solidFill>
              </a:rPr>
              <a:t>field</a:t>
            </a:r>
            <a:r>
              <a:rPr lang="fi-FI" sz="2000" b="1" dirty="0" smtClean="0">
                <a:solidFill>
                  <a:schemeClr val="tx1"/>
                </a:solidFill>
              </a:rPr>
              <a:t> of </a:t>
            </a:r>
            <a:r>
              <a:rPr lang="fi-FI" sz="2000" b="1" dirty="0" err="1" smtClean="0">
                <a:solidFill>
                  <a:schemeClr val="tx1"/>
                </a:solidFill>
              </a:rPr>
              <a:t>expertise</a:t>
            </a:r>
            <a:endParaRPr lang="fi-FI" sz="2000" b="1" dirty="0" smtClean="0">
              <a:solidFill>
                <a:schemeClr val="tx1"/>
              </a:solidFill>
            </a:endParaRPr>
          </a:p>
          <a:p>
            <a:pPr marL="457200" indent="-457200">
              <a:buAutoNum type="arabicPeriod"/>
            </a:pPr>
            <a:r>
              <a:rPr lang="fi-FI" sz="2000" dirty="0" err="1" smtClean="0">
                <a:solidFill>
                  <a:schemeClr val="tx1"/>
                </a:solidFill>
              </a:rPr>
              <a:t>Introduce</a:t>
            </a:r>
            <a:r>
              <a:rPr lang="fi-FI" sz="2000" dirty="0" smtClean="0">
                <a:solidFill>
                  <a:schemeClr val="tx1"/>
                </a:solidFill>
              </a:rPr>
              <a:t> </a:t>
            </a:r>
            <a:r>
              <a:rPr lang="fi-FI" sz="2000" dirty="0" err="1" smtClean="0">
                <a:solidFill>
                  <a:schemeClr val="tx1"/>
                </a:solidFill>
              </a:rPr>
              <a:t>the</a:t>
            </a:r>
            <a:r>
              <a:rPr lang="fi-FI" sz="2000" dirty="0" smtClean="0">
                <a:solidFill>
                  <a:schemeClr val="tx1"/>
                </a:solidFill>
              </a:rPr>
              <a:t> </a:t>
            </a:r>
            <a:r>
              <a:rPr lang="fi-FI" sz="2000" dirty="0" err="1" smtClean="0">
                <a:solidFill>
                  <a:schemeClr val="tx1"/>
                </a:solidFill>
              </a:rPr>
              <a:t>company</a:t>
            </a:r>
            <a:endParaRPr lang="fi-FI" sz="2000" dirty="0" smtClean="0">
              <a:solidFill>
                <a:schemeClr val="tx1"/>
              </a:solidFill>
            </a:endParaRPr>
          </a:p>
          <a:p>
            <a:pPr marL="457200" indent="-457200">
              <a:buAutoNum type="arabicPeriod"/>
            </a:pPr>
            <a:r>
              <a:rPr lang="fi-FI" sz="2000" dirty="0" err="1" smtClean="0">
                <a:solidFill>
                  <a:schemeClr val="tx1"/>
                </a:solidFill>
              </a:rPr>
              <a:t>Explain</a:t>
            </a:r>
            <a:r>
              <a:rPr lang="fi-FI" sz="2000" dirty="0" smtClean="0">
                <a:solidFill>
                  <a:schemeClr val="tx1"/>
                </a:solidFill>
              </a:rPr>
              <a:t> </a:t>
            </a:r>
            <a:r>
              <a:rPr lang="fi-FI" sz="2000" dirty="0" err="1" smtClean="0">
                <a:solidFill>
                  <a:schemeClr val="tx1"/>
                </a:solidFill>
              </a:rPr>
              <a:t>their</a:t>
            </a:r>
            <a:r>
              <a:rPr lang="fi-FI" sz="2000" dirty="0" smtClean="0">
                <a:solidFill>
                  <a:schemeClr val="tx1"/>
                </a:solidFill>
              </a:rPr>
              <a:t> </a:t>
            </a:r>
            <a:r>
              <a:rPr lang="fi-FI" sz="2000" dirty="0" err="1" smtClean="0">
                <a:solidFill>
                  <a:schemeClr val="tx1"/>
                </a:solidFill>
              </a:rPr>
              <a:t>specialisation</a:t>
            </a:r>
            <a:r>
              <a:rPr lang="fi-FI" sz="2000" dirty="0" smtClean="0">
                <a:solidFill>
                  <a:schemeClr val="tx1"/>
                </a:solidFill>
              </a:rPr>
              <a:t> </a:t>
            </a:r>
            <a:r>
              <a:rPr lang="fi-FI" sz="2000" dirty="0" err="1" smtClean="0">
                <a:solidFill>
                  <a:schemeClr val="tx1"/>
                </a:solidFill>
              </a:rPr>
              <a:t>area</a:t>
            </a:r>
            <a:endParaRPr lang="fi-FI" sz="2000" dirty="0" smtClean="0">
              <a:solidFill>
                <a:schemeClr val="tx1"/>
              </a:solidFill>
            </a:endParaRPr>
          </a:p>
          <a:p>
            <a:pPr marL="457200" indent="-457200">
              <a:buAutoNum type="arabicPeriod"/>
            </a:pPr>
            <a:r>
              <a:rPr lang="fi-FI" sz="2000" dirty="0" err="1" smtClean="0">
                <a:solidFill>
                  <a:schemeClr val="tx1"/>
                </a:solidFill>
              </a:rPr>
              <a:t>Analyse</a:t>
            </a:r>
            <a:r>
              <a:rPr lang="fi-FI" sz="2000" dirty="0" smtClean="0">
                <a:solidFill>
                  <a:schemeClr val="tx1"/>
                </a:solidFill>
              </a:rPr>
              <a:t> </a:t>
            </a:r>
            <a:r>
              <a:rPr lang="fi-FI" sz="2000" dirty="0" err="1" smtClean="0">
                <a:solidFill>
                  <a:schemeClr val="tx1"/>
                </a:solidFill>
              </a:rPr>
              <a:t>their</a:t>
            </a:r>
            <a:r>
              <a:rPr lang="fi-FI" sz="2000" dirty="0" smtClean="0">
                <a:solidFill>
                  <a:schemeClr val="tx1"/>
                </a:solidFill>
              </a:rPr>
              <a:t> </a:t>
            </a:r>
            <a:r>
              <a:rPr lang="fi-FI" sz="2000" dirty="0" err="1" smtClean="0">
                <a:solidFill>
                  <a:schemeClr val="tx1"/>
                </a:solidFill>
              </a:rPr>
              <a:t>information</a:t>
            </a:r>
            <a:r>
              <a:rPr lang="fi-FI" sz="2000" dirty="0" smtClean="0">
                <a:solidFill>
                  <a:schemeClr val="tx1"/>
                </a:solidFill>
              </a:rPr>
              <a:t> </a:t>
            </a:r>
            <a:r>
              <a:rPr lang="fi-FI" sz="2000" dirty="0" err="1" smtClean="0">
                <a:solidFill>
                  <a:schemeClr val="tx1"/>
                </a:solidFill>
              </a:rPr>
              <a:t>related</a:t>
            </a:r>
            <a:r>
              <a:rPr lang="fi-FI" sz="2000" dirty="0" smtClean="0">
                <a:solidFill>
                  <a:schemeClr val="tx1"/>
                </a:solidFill>
              </a:rPr>
              <a:t> to </a:t>
            </a:r>
            <a:r>
              <a:rPr lang="fi-FI" sz="2000" dirty="0" err="1" smtClean="0">
                <a:solidFill>
                  <a:schemeClr val="tx1"/>
                </a:solidFill>
              </a:rPr>
              <a:t>circular</a:t>
            </a:r>
            <a:r>
              <a:rPr lang="fi-FI" sz="2000" dirty="0" smtClean="0">
                <a:solidFill>
                  <a:schemeClr val="tx1"/>
                </a:solidFill>
              </a:rPr>
              <a:t> </a:t>
            </a:r>
            <a:r>
              <a:rPr lang="fi-FI" sz="2000" dirty="0" err="1" smtClean="0">
                <a:solidFill>
                  <a:schemeClr val="tx1"/>
                </a:solidFill>
              </a:rPr>
              <a:t>economy</a:t>
            </a:r>
            <a:endParaRPr lang="fi-FI" sz="2000" dirty="0" smtClean="0">
              <a:solidFill>
                <a:schemeClr val="tx1"/>
              </a:solidFill>
            </a:endParaRPr>
          </a:p>
          <a:p>
            <a:pPr marL="457200" indent="-457200">
              <a:buAutoNum type="arabicPeriod"/>
            </a:pPr>
            <a:r>
              <a:rPr lang="fi-FI" sz="2000" dirty="0" err="1" smtClean="0">
                <a:solidFill>
                  <a:schemeClr val="tx1"/>
                </a:solidFill>
              </a:rPr>
              <a:t>Prepare</a:t>
            </a:r>
            <a:r>
              <a:rPr lang="fi-FI" sz="2000" dirty="0" smtClean="0">
                <a:solidFill>
                  <a:schemeClr val="tx1"/>
                </a:solidFill>
              </a:rPr>
              <a:t> </a:t>
            </a:r>
            <a:r>
              <a:rPr lang="fi-FI" sz="2000" dirty="0" err="1" smtClean="0">
                <a:solidFill>
                  <a:schemeClr val="tx1"/>
                </a:solidFill>
              </a:rPr>
              <a:t>power</a:t>
            </a:r>
            <a:r>
              <a:rPr lang="fi-FI" sz="2000" dirty="0" smtClean="0">
                <a:solidFill>
                  <a:schemeClr val="tx1"/>
                </a:solidFill>
              </a:rPr>
              <a:t> </a:t>
            </a:r>
            <a:r>
              <a:rPr lang="fi-FI" sz="2000" dirty="0" err="1" smtClean="0">
                <a:solidFill>
                  <a:schemeClr val="tx1"/>
                </a:solidFill>
              </a:rPr>
              <a:t>point</a:t>
            </a:r>
            <a:r>
              <a:rPr lang="fi-FI" sz="2000" dirty="0" smtClean="0">
                <a:solidFill>
                  <a:schemeClr val="tx1"/>
                </a:solidFill>
              </a:rPr>
              <a:t> </a:t>
            </a:r>
            <a:r>
              <a:rPr lang="fi-FI" sz="2000" dirty="0" err="1" smtClean="0">
                <a:solidFill>
                  <a:schemeClr val="tx1"/>
                </a:solidFill>
              </a:rPr>
              <a:t>presentation</a:t>
            </a:r>
            <a:r>
              <a:rPr lang="fi-FI" sz="2000" dirty="0" smtClean="0">
                <a:solidFill>
                  <a:schemeClr val="tx1"/>
                </a:solidFill>
              </a:rPr>
              <a:t> </a:t>
            </a:r>
          </a:p>
          <a:p>
            <a:pPr marL="457200" indent="-457200">
              <a:buAutoNum type="arabicPeriod"/>
            </a:pPr>
            <a:r>
              <a:rPr lang="fi-FI" sz="2000" dirty="0" err="1" smtClean="0">
                <a:solidFill>
                  <a:schemeClr val="tx1"/>
                </a:solidFill>
              </a:rPr>
              <a:t>Present</a:t>
            </a:r>
            <a:r>
              <a:rPr lang="fi-FI" sz="2000" dirty="0" smtClean="0">
                <a:solidFill>
                  <a:schemeClr val="tx1"/>
                </a:solidFill>
              </a:rPr>
              <a:t> </a:t>
            </a:r>
            <a:r>
              <a:rPr lang="fi-FI" sz="2000" dirty="0" err="1" smtClean="0">
                <a:solidFill>
                  <a:schemeClr val="tx1"/>
                </a:solidFill>
              </a:rPr>
              <a:t>your</a:t>
            </a:r>
            <a:r>
              <a:rPr lang="fi-FI" sz="2000" dirty="0" smtClean="0">
                <a:solidFill>
                  <a:schemeClr val="tx1"/>
                </a:solidFill>
              </a:rPr>
              <a:t> </a:t>
            </a:r>
            <a:r>
              <a:rPr lang="fi-FI" sz="2000" dirty="0" err="1" smtClean="0">
                <a:solidFill>
                  <a:schemeClr val="tx1"/>
                </a:solidFill>
              </a:rPr>
              <a:t>findings</a:t>
            </a:r>
            <a:r>
              <a:rPr lang="fi-FI" sz="2000" dirty="0" smtClean="0">
                <a:solidFill>
                  <a:schemeClr val="tx1"/>
                </a:solidFill>
              </a:rPr>
              <a:t> </a:t>
            </a:r>
            <a:endParaRPr lang="fi-FI" sz="20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789461" y="361150"/>
            <a:ext cx="3929724" cy="2935013"/>
          </a:xfrm>
          <a:prstGeom prst="rect">
            <a:avLst/>
          </a:prstGeom>
        </p:spPr>
      </p:pic>
      <p:sp>
        <p:nvSpPr>
          <p:cNvPr id="5" name="TextBox 4"/>
          <p:cNvSpPr txBox="1"/>
          <p:nvPr/>
        </p:nvSpPr>
        <p:spPr>
          <a:xfrm>
            <a:off x="7693493" y="3367511"/>
            <a:ext cx="4278415" cy="677108"/>
          </a:xfrm>
          <a:prstGeom prst="rect">
            <a:avLst/>
          </a:prstGeom>
          <a:noFill/>
        </p:spPr>
        <p:txBody>
          <a:bodyPr wrap="none" rtlCol="0">
            <a:spAutoFit/>
          </a:bodyPr>
          <a:lstStyle/>
          <a:p>
            <a:r>
              <a:rPr lang="fi-FI" sz="2000" dirty="0" smtClean="0"/>
              <a:t>Photo: L&amp;T </a:t>
            </a:r>
            <a:r>
              <a:rPr lang="fi-FI" sz="2000" dirty="0" err="1" smtClean="0"/>
              <a:t>collecting</a:t>
            </a:r>
            <a:r>
              <a:rPr lang="fi-FI" sz="2000" dirty="0" smtClean="0"/>
              <a:t> </a:t>
            </a:r>
            <a:r>
              <a:rPr lang="fi-FI" sz="2000" dirty="0" err="1" smtClean="0"/>
              <a:t>household</a:t>
            </a:r>
            <a:r>
              <a:rPr lang="fi-FI" sz="2000" dirty="0" smtClean="0"/>
              <a:t> </a:t>
            </a:r>
            <a:r>
              <a:rPr lang="fi-FI" sz="2000" dirty="0" err="1" smtClean="0"/>
              <a:t>waste</a:t>
            </a:r>
            <a:r>
              <a:rPr lang="fi-FI" dirty="0" smtClean="0"/>
              <a:t>.</a:t>
            </a:r>
          </a:p>
          <a:p>
            <a:r>
              <a:rPr lang="fi-FI" dirty="0" smtClean="0"/>
              <a:t>Photo </a:t>
            </a:r>
            <a:r>
              <a:rPr lang="fi-FI" dirty="0" err="1" smtClean="0"/>
              <a:t>illustration</a:t>
            </a:r>
            <a:r>
              <a:rPr lang="fi-FI" dirty="0" smtClean="0"/>
              <a:t> </a:t>
            </a:r>
            <a:r>
              <a:rPr lang="fi-FI" dirty="0" err="1" smtClean="0"/>
              <a:t>by</a:t>
            </a:r>
            <a:r>
              <a:rPr lang="fi-FI" dirty="0" smtClean="0"/>
              <a:t>  Soile Kallinen</a:t>
            </a:r>
            <a:endParaRPr lang="fi-FI" dirty="0"/>
          </a:p>
        </p:txBody>
      </p:sp>
    </p:spTree>
    <p:extLst>
      <p:ext uri="{BB962C8B-B14F-4D97-AF65-F5344CB8AC3E}">
        <p14:creationId xmlns:p14="http://schemas.microsoft.com/office/powerpoint/2010/main" val="3205371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78717" y="162142"/>
            <a:ext cx="9144000" cy="893536"/>
          </a:xfrm>
        </p:spPr>
        <p:txBody>
          <a:bodyPr>
            <a:normAutofit fontScale="90000"/>
          </a:bodyPr>
          <a:lstStyle/>
          <a:p>
            <a:r>
              <a:rPr lang="fi-FI" dirty="0" err="1" smtClean="0"/>
              <a:t>Recycling</a:t>
            </a:r>
            <a:r>
              <a:rPr lang="fi-FI" dirty="0" smtClean="0"/>
              <a:t> and </a:t>
            </a:r>
            <a:r>
              <a:rPr lang="fi-FI" dirty="0" err="1" smtClean="0"/>
              <a:t>collecting</a:t>
            </a:r>
            <a:endParaRPr lang="fi-FI" dirty="0"/>
          </a:p>
        </p:txBody>
      </p:sp>
      <p:sp>
        <p:nvSpPr>
          <p:cNvPr id="3" name="Alaotsikko 2"/>
          <p:cNvSpPr>
            <a:spLocks noGrp="1"/>
          </p:cNvSpPr>
          <p:nvPr>
            <p:ph type="subTitle" idx="1"/>
          </p:nvPr>
        </p:nvSpPr>
        <p:spPr>
          <a:xfrm>
            <a:off x="1830791" y="1516926"/>
            <a:ext cx="9144000" cy="1655762"/>
          </a:xfrm>
        </p:spPr>
        <p:txBody>
          <a:bodyPr>
            <a:noAutofit/>
          </a:bodyPr>
          <a:lstStyle/>
          <a:p>
            <a:pPr marL="457200" indent="-457200" algn="l">
              <a:buAutoNum type="arabicPeriod"/>
            </a:pPr>
            <a:r>
              <a:rPr lang="fi-FI" dirty="0" err="1" smtClean="0"/>
              <a:t>Definitions</a:t>
            </a:r>
            <a:endParaRPr lang="fi-FI" dirty="0" smtClean="0"/>
          </a:p>
          <a:p>
            <a:pPr marL="457200" indent="-457200" algn="l">
              <a:buAutoNum type="arabicPeriod"/>
            </a:pPr>
            <a:r>
              <a:rPr lang="fi-FI" dirty="0" err="1" smtClean="0"/>
              <a:t>Circular</a:t>
            </a:r>
            <a:r>
              <a:rPr lang="fi-FI" dirty="0" smtClean="0"/>
              <a:t> </a:t>
            </a:r>
            <a:r>
              <a:rPr lang="fi-FI" dirty="0" err="1" smtClean="0"/>
              <a:t>Economy</a:t>
            </a:r>
            <a:r>
              <a:rPr lang="fi-FI" dirty="0" smtClean="0"/>
              <a:t> System and </a:t>
            </a:r>
            <a:r>
              <a:rPr lang="fi-FI" dirty="0" err="1" smtClean="0"/>
              <a:t>Recycling</a:t>
            </a:r>
            <a:endParaRPr lang="fi-FI" dirty="0" smtClean="0"/>
          </a:p>
          <a:p>
            <a:pPr marL="457200" indent="-457200" algn="l">
              <a:buAutoNum type="arabicPeriod"/>
            </a:pPr>
            <a:r>
              <a:rPr lang="fi-FI" dirty="0" err="1" smtClean="0"/>
              <a:t>Collecting</a:t>
            </a:r>
            <a:endParaRPr lang="fi-FI" dirty="0" smtClean="0"/>
          </a:p>
          <a:p>
            <a:pPr marL="457200" indent="-457200" algn="l">
              <a:buAutoNum type="arabicPeriod"/>
            </a:pPr>
            <a:r>
              <a:rPr lang="fi-FI" dirty="0" err="1" smtClean="0"/>
              <a:t>Recycling</a:t>
            </a:r>
            <a:r>
              <a:rPr lang="fi-FI" dirty="0" smtClean="0"/>
              <a:t> </a:t>
            </a:r>
            <a:r>
              <a:rPr lang="fi-FI" dirty="0" err="1" smtClean="0"/>
              <a:t>process</a:t>
            </a:r>
            <a:endParaRPr lang="fi-FI" dirty="0" smtClean="0"/>
          </a:p>
          <a:p>
            <a:pPr marL="457200" indent="-457200" algn="l">
              <a:buAutoNum type="arabicPeriod"/>
            </a:pPr>
            <a:r>
              <a:rPr lang="fi-FI" dirty="0" err="1" smtClean="0"/>
              <a:t>Recycling</a:t>
            </a:r>
            <a:r>
              <a:rPr lang="fi-FI" dirty="0" smtClean="0"/>
              <a:t> </a:t>
            </a:r>
            <a:r>
              <a:rPr lang="fi-FI" dirty="0" err="1" smtClean="0"/>
              <a:t>statistics</a:t>
            </a:r>
            <a:r>
              <a:rPr lang="fi-FI" dirty="0" smtClean="0"/>
              <a:t> of </a:t>
            </a:r>
            <a:r>
              <a:rPr lang="fi-FI" dirty="0" err="1" smtClean="0"/>
              <a:t>packaging</a:t>
            </a:r>
            <a:r>
              <a:rPr lang="fi-FI" dirty="0" smtClean="0"/>
              <a:t> </a:t>
            </a:r>
            <a:r>
              <a:rPr lang="fi-FI" dirty="0" err="1" smtClean="0"/>
              <a:t>materials</a:t>
            </a:r>
            <a:endParaRPr lang="fi-FI" dirty="0" smtClean="0"/>
          </a:p>
          <a:p>
            <a:pPr marL="457200" indent="-457200" algn="l">
              <a:buAutoNum type="arabicPeriod"/>
            </a:pPr>
            <a:r>
              <a:rPr lang="fi-FI" dirty="0" err="1" smtClean="0"/>
              <a:t>Producer`s</a:t>
            </a:r>
            <a:r>
              <a:rPr lang="fi-FI" dirty="0" smtClean="0"/>
              <a:t> </a:t>
            </a:r>
            <a:r>
              <a:rPr lang="fi-FI" dirty="0" err="1" smtClean="0"/>
              <a:t>extended</a:t>
            </a:r>
            <a:r>
              <a:rPr lang="fi-FI" dirty="0" smtClean="0"/>
              <a:t> </a:t>
            </a:r>
            <a:r>
              <a:rPr lang="fi-FI" dirty="0" err="1" smtClean="0"/>
              <a:t>responsibility</a:t>
            </a:r>
            <a:r>
              <a:rPr lang="fi-FI" dirty="0" smtClean="0"/>
              <a:t> to </a:t>
            </a:r>
            <a:r>
              <a:rPr lang="fi-FI" dirty="0" err="1" smtClean="0"/>
              <a:t>collect</a:t>
            </a:r>
            <a:endParaRPr lang="fi-FI" dirty="0" smtClean="0"/>
          </a:p>
          <a:p>
            <a:pPr marL="457200" indent="-457200" algn="l">
              <a:buAutoNum type="arabicPeriod"/>
            </a:pPr>
            <a:r>
              <a:rPr lang="fi-FI" dirty="0" err="1" smtClean="0"/>
              <a:t>Challenges</a:t>
            </a:r>
            <a:r>
              <a:rPr lang="fi-FI" dirty="0" smtClean="0"/>
              <a:t> in </a:t>
            </a:r>
            <a:r>
              <a:rPr lang="fi-FI" dirty="0" err="1" smtClean="0"/>
              <a:t>recycling</a:t>
            </a:r>
            <a:endParaRPr lang="fi-FI" dirty="0" smtClean="0"/>
          </a:p>
          <a:p>
            <a:pPr marL="457200" indent="-457200" algn="l">
              <a:buAutoNum type="arabicPeriod"/>
            </a:pPr>
            <a:r>
              <a:rPr lang="fi-FI" dirty="0" err="1" smtClean="0"/>
              <a:t>Some</a:t>
            </a:r>
            <a:r>
              <a:rPr lang="fi-FI" dirty="0" smtClean="0"/>
              <a:t> </a:t>
            </a:r>
            <a:r>
              <a:rPr lang="fi-FI" dirty="0" err="1" smtClean="0"/>
              <a:t>recycling</a:t>
            </a:r>
            <a:r>
              <a:rPr lang="fi-FI" dirty="0" smtClean="0"/>
              <a:t> </a:t>
            </a:r>
            <a:r>
              <a:rPr lang="fi-FI" dirty="0" err="1" smtClean="0"/>
              <a:t>companies</a:t>
            </a:r>
            <a:endParaRPr lang="fi-FI" dirty="0" smtClean="0"/>
          </a:p>
          <a:p>
            <a:pPr algn="l"/>
            <a:endParaRPr lang="fi-FI" sz="2800" dirty="0"/>
          </a:p>
        </p:txBody>
      </p:sp>
      <p:sp>
        <p:nvSpPr>
          <p:cNvPr id="4" name="Päivämäärän paikkamerkki 3"/>
          <p:cNvSpPr>
            <a:spLocks noGrp="1"/>
          </p:cNvSpPr>
          <p:nvPr>
            <p:ph type="dt" sz="half" idx="10"/>
          </p:nvPr>
        </p:nvSpPr>
        <p:spPr/>
        <p:txBody>
          <a:bodyPr/>
          <a:lstStyle/>
          <a:p>
            <a:fld id="{95A3B057-6FE2-4386-9730-432816F8D5DB}" type="datetime1">
              <a:rPr lang="fi-FI" smtClean="0"/>
              <a:t>17.12.2020</a:t>
            </a:fld>
            <a:endParaRPr lang="fi-FI"/>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590876" y="1750187"/>
            <a:ext cx="2310812" cy="2235711"/>
          </a:xfrm>
          <a:prstGeom prst="rect">
            <a:avLst/>
          </a:prstGeom>
        </p:spPr>
      </p:pic>
      <p:sp>
        <p:nvSpPr>
          <p:cNvPr id="10" name="Rectangle 9"/>
          <p:cNvSpPr/>
          <p:nvPr/>
        </p:nvSpPr>
        <p:spPr>
          <a:xfrm>
            <a:off x="8153400" y="4015239"/>
            <a:ext cx="4001288" cy="492443"/>
          </a:xfrm>
          <a:prstGeom prst="rect">
            <a:avLst/>
          </a:prstGeom>
        </p:spPr>
        <p:txBody>
          <a:bodyPr wrap="square">
            <a:spAutoFit/>
          </a:bodyPr>
          <a:lstStyle/>
          <a:p>
            <a:r>
              <a:rPr lang="fi-FI" sz="1400" dirty="0" err="1" smtClean="0"/>
              <a:t>Figure</a:t>
            </a:r>
            <a:r>
              <a:rPr lang="fi-FI" sz="1400" dirty="0" smtClean="0"/>
              <a:t>. </a:t>
            </a:r>
            <a:r>
              <a:rPr lang="fi-FI" sz="1400" dirty="0" err="1" smtClean="0"/>
              <a:t>Recycling</a:t>
            </a:r>
            <a:r>
              <a:rPr lang="fi-FI" sz="1400" dirty="0" smtClean="0"/>
              <a:t> </a:t>
            </a:r>
            <a:r>
              <a:rPr lang="fi-FI" sz="1400" dirty="0" err="1" smtClean="0"/>
              <a:t>symbol</a:t>
            </a:r>
            <a:endParaRPr lang="fi-FI" sz="1400" dirty="0" smtClean="0"/>
          </a:p>
          <a:p>
            <a:r>
              <a:rPr lang="fi-FI" sz="1200" dirty="0" smtClean="0"/>
              <a:t>https</a:t>
            </a:r>
            <a:r>
              <a:rPr lang="fi-FI" sz="1200" dirty="0"/>
              <a:t>://www.recycling.com/downloads/recycling-symbol/</a:t>
            </a:r>
          </a:p>
        </p:txBody>
      </p:sp>
    </p:spTree>
    <p:extLst>
      <p:ext uri="{BB962C8B-B14F-4D97-AF65-F5344CB8AC3E}">
        <p14:creationId xmlns:p14="http://schemas.microsoft.com/office/powerpoint/2010/main" val="4156360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389423"/>
            <a:ext cx="10515600" cy="1325563"/>
          </a:xfrm>
        </p:spPr>
        <p:txBody>
          <a:bodyPr>
            <a:normAutofit/>
          </a:bodyPr>
          <a:lstStyle/>
          <a:p>
            <a:r>
              <a:rPr lang="fi-FI" sz="3600" dirty="0" err="1" smtClean="0"/>
              <a:t>Useful</a:t>
            </a:r>
            <a:r>
              <a:rPr lang="fi-FI" sz="3600" dirty="0" smtClean="0"/>
              <a:t> </a:t>
            </a:r>
            <a:br>
              <a:rPr lang="fi-FI" sz="3600" dirty="0" smtClean="0"/>
            </a:br>
            <a:r>
              <a:rPr lang="fi-FI" sz="3600" dirty="0" err="1" smtClean="0"/>
              <a:t>sources</a:t>
            </a:r>
            <a:endParaRPr lang="fi-FI" sz="3600" dirty="0"/>
          </a:p>
        </p:txBody>
      </p:sp>
      <p:sp>
        <p:nvSpPr>
          <p:cNvPr id="5" name="Rectangle 4"/>
          <p:cNvSpPr/>
          <p:nvPr/>
        </p:nvSpPr>
        <p:spPr>
          <a:xfrm>
            <a:off x="3093927" y="0"/>
            <a:ext cx="8469471" cy="7281289"/>
          </a:xfrm>
          <a:prstGeom prst="rect">
            <a:avLst/>
          </a:prstGeom>
        </p:spPr>
        <p:txBody>
          <a:bodyPr wrap="square">
            <a:spAutoFit/>
          </a:bodyPr>
          <a:lstStyle/>
          <a:p>
            <a:pPr>
              <a:lnSpc>
                <a:spcPct val="107000"/>
              </a:lnSpc>
              <a:spcAft>
                <a:spcPts val="800"/>
              </a:spcAft>
            </a:pPr>
            <a:r>
              <a:rPr lang="fi-FI" sz="1400" b="1" dirty="0" smtClean="0">
                <a:latin typeface="+mj-lt"/>
              </a:rPr>
              <a:t>Bloomberg</a:t>
            </a:r>
            <a:r>
              <a:rPr lang="fi-FI" sz="1400" b="1" dirty="0">
                <a:latin typeface="+mj-lt"/>
              </a:rPr>
              <a:t>, </a:t>
            </a:r>
            <a:r>
              <a:rPr lang="fi-FI" sz="1400" b="1" dirty="0" err="1">
                <a:latin typeface="+mj-lt"/>
              </a:rPr>
              <a:t>Lemay</a:t>
            </a:r>
            <a:r>
              <a:rPr lang="fi-FI" sz="1400" b="1" dirty="0">
                <a:latin typeface="+mj-lt"/>
              </a:rPr>
              <a:t>, Hannah </a:t>
            </a:r>
            <a:r>
              <a:rPr lang="fi-FI" sz="1400" b="1" dirty="0" smtClean="0">
                <a:latin typeface="+mj-lt"/>
              </a:rPr>
              <a:t>2002</a:t>
            </a:r>
            <a:r>
              <a:rPr lang="en-US" sz="1400" b="1" dirty="0" smtClean="0">
                <a:latin typeface="+mj-lt"/>
                <a:ea typeface="Times New Roman" panose="02020603050405020304" pitchFamily="18" charset="0"/>
                <a:cs typeface="Times New Roman" panose="02020603050405020304" pitchFamily="18" charset="0"/>
              </a:rPr>
              <a:t>: Logistics. Prentice Hall</a:t>
            </a:r>
          </a:p>
          <a:p>
            <a:pPr>
              <a:lnSpc>
                <a:spcPct val="107000"/>
              </a:lnSpc>
              <a:spcAft>
                <a:spcPts val="800"/>
              </a:spcAft>
            </a:pPr>
            <a:endParaRPr lang="en-US" sz="1400" b="1" dirty="0" smtClean="0">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US" sz="1400" b="1" dirty="0" err="1" smtClean="0">
                <a:latin typeface="+mj-lt"/>
                <a:ea typeface="Times New Roman" panose="02020603050405020304" pitchFamily="18" charset="0"/>
                <a:cs typeface="Times New Roman" panose="02020603050405020304" pitchFamily="18" charset="0"/>
              </a:rPr>
              <a:t>Chembio</a:t>
            </a:r>
            <a:r>
              <a:rPr lang="en-US" sz="1400" b="1" dirty="0" smtClean="0">
                <a:latin typeface="+mj-lt"/>
                <a:ea typeface="Times New Roman" panose="02020603050405020304" pitchFamily="18" charset="0"/>
                <a:cs typeface="Times New Roman" panose="02020603050405020304" pitchFamily="18" charset="0"/>
              </a:rPr>
              <a:t> Fair in Helsinki Fair Center </a:t>
            </a:r>
            <a:r>
              <a:rPr lang="en-US" sz="1400" b="1" dirty="0" smtClean="0">
                <a:latin typeface="+mj-lt"/>
                <a:ea typeface="Times New Roman" panose="02020603050405020304" pitchFamily="18" charset="0"/>
                <a:cs typeface="Times New Roman" panose="02020603050405020304" pitchFamily="18" charset="0"/>
              </a:rPr>
              <a:t>12.3.2020</a:t>
            </a:r>
          </a:p>
          <a:p>
            <a:pPr>
              <a:lnSpc>
                <a:spcPct val="107000"/>
              </a:lnSpc>
              <a:spcAft>
                <a:spcPts val="800"/>
              </a:spcAft>
            </a:pPr>
            <a:endParaRPr lang="en-US" sz="1400" b="1" dirty="0" smtClean="0">
              <a:solidFill>
                <a:srgbClr val="FF0000"/>
              </a:solidFill>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US" sz="1400" b="1" dirty="0" smtClean="0">
                <a:latin typeface="+mj-lt"/>
                <a:ea typeface="Times New Roman" panose="02020603050405020304" pitchFamily="18" charset="0"/>
                <a:cs typeface="Times New Roman" panose="02020603050405020304" pitchFamily="18" charset="0"/>
              </a:rPr>
              <a:t>Marcel </a:t>
            </a:r>
            <a:r>
              <a:rPr lang="en-US" sz="1400" b="1" dirty="0">
                <a:latin typeface="+mj-lt"/>
                <a:ea typeface="Times New Roman" panose="02020603050405020304" pitchFamily="18" charset="0"/>
                <a:cs typeface="Times New Roman" panose="02020603050405020304" pitchFamily="18" charset="0"/>
              </a:rPr>
              <a:t>C. den Hollander, </a:t>
            </a:r>
            <a:r>
              <a:rPr lang="en-US" sz="1400" b="1" dirty="0" err="1">
                <a:latin typeface="+mj-lt"/>
                <a:ea typeface="Times New Roman" panose="02020603050405020304" pitchFamily="18" charset="0"/>
                <a:cs typeface="Times New Roman" panose="02020603050405020304" pitchFamily="18" charset="0"/>
              </a:rPr>
              <a:t>Conny</a:t>
            </a:r>
            <a:r>
              <a:rPr lang="en-US" sz="1400" b="1" dirty="0">
                <a:latin typeface="+mj-lt"/>
                <a:ea typeface="Times New Roman" panose="02020603050405020304" pitchFamily="18" charset="0"/>
                <a:cs typeface="Times New Roman" panose="02020603050405020304" pitchFamily="18" charset="0"/>
              </a:rPr>
              <a:t> A. Bakker, Erik Jan </a:t>
            </a:r>
            <a:r>
              <a:rPr lang="en-US" sz="1400" b="1" dirty="0" err="1">
                <a:latin typeface="+mj-lt"/>
                <a:ea typeface="Times New Roman" panose="02020603050405020304" pitchFamily="18" charset="0"/>
                <a:cs typeface="Times New Roman" panose="02020603050405020304" pitchFamily="18" charset="0"/>
              </a:rPr>
              <a:t>Hultink</a:t>
            </a:r>
            <a:r>
              <a:rPr lang="en-US" sz="1400" b="1" dirty="0">
                <a:latin typeface="+mj-lt"/>
                <a:ea typeface="Times New Roman" panose="02020603050405020304" pitchFamily="18" charset="0"/>
                <a:cs typeface="Times New Roman" panose="02020603050405020304" pitchFamily="18" charset="0"/>
              </a:rPr>
              <a:t> 2017: Product Design in a Circular Economy. </a:t>
            </a:r>
            <a:endParaRPr lang="en-US" sz="1400" b="1" dirty="0" smtClean="0">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US" sz="1400" b="1" dirty="0" smtClean="0">
                <a:latin typeface="+mj-lt"/>
                <a:ea typeface="Times New Roman" panose="02020603050405020304" pitchFamily="18" charset="0"/>
                <a:cs typeface="Times New Roman" panose="02020603050405020304" pitchFamily="18" charset="0"/>
              </a:rPr>
              <a:t>Development of </a:t>
            </a:r>
            <a:r>
              <a:rPr lang="en-US" sz="1400" b="1" dirty="0">
                <a:latin typeface="+mj-lt"/>
                <a:ea typeface="Times New Roman" panose="02020603050405020304" pitchFamily="18" charset="0"/>
                <a:cs typeface="Times New Roman" panose="02020603050405020304" pitchFamily="18" charset="0"/>
              </a:rPr>
              <a:t>a Typology of Key Concepts and Terms. Journal of Industrial ecology. pp. </a:t>
            </a:r>
            <a:r>
              <a:rPr lang="en-US" sz="1400" b="1" dirty="0" smtClean="0">
                <a:latin typeface="+mj-lt"/>
                <a:ea typeface="Times New Roman" panose="02020603050405020304" pitchFamily="18" charset="0"/>
                <a:cs typeface="Times New Roman" panose="02020603050405020304" pitchFamily="18" charset="0"/>
              </a:rPr>
              <a:t>517-525</a:t>
            </a:r>
          </a:p>
          <a:p>
            <a:pPr>
              <a:lnSpc>
                <a:spcPct val="107000"/>
              </a:lnSpc>
              <a:spcAft>
                <a:spcPts val="800"/>
              </a:spcAft>
            </a:pPr>
            <a:endParaRPr lang="en-US" sz="1400" b="1" dirty="0">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US" sz="1400" b="1" dirty="0" smtClean="0">
                <a:latin typeface="+mj-lt"/>
                <a:ea typeface="Times New Roman" panose="02020603050405020304" pitchFamily="18" charset="0"/>
                <a:cs typeface="Times New Roman" panose="02020603050405020304" pitchFamily="18" charset="0"/>
              </a:rPr>
              <a:t>Alan McKinnon Alan, Michael Browne, Maja </a:t>
            </a:r>
            <a:r>
              <a:rPr lang="en-US" sz="1400" b="1" dirty="0" err="1" smtClean="0">
                <a:latin typeface="+mj-lt"/>
                <a:ea typeface="Times New Roman" panose="02020603050405020304" pitchFamily="18" charset="0"/>
                <a:cs typeface="Times New Roman" panose="02020603050405020304" pitchFamily="18" charset="0"/>
              </a:rPr>
              <a:t>Piecyk</a:t>
            </a:r>
            <a:r>
              <a:rPr lang="en-US" sz="1400" b="1" dirty="0" smtClean="0">
                <a:latin typeface="+mj-lt"/>
                <a:ea typeface="Times New Roman" panose="02020603050405020304" pitchFamily="18" charset="0"/>
                <a:cs typeface="Times New Roman" panose="02020603050405020304" pitchFamily="18" charset="0"/>
              </a:rPr>
              <a:t> &amp; Anthony </a:t>
            </a:r>
            <a:r>
              <a:rPr lang="en-US" sz="1400" b="1" dirty="0" err="1" smtClean="0">
                <a:latin typeface="+mj-lt"/>
                <a:ea typeface="Times New Roman" panose="02020603050405020304" pitchFamily="18" charset="0"/>
                <a:cs typeface="Times New Roman" panose="02020603050405020304" pitchFamily="18" charset="0"/>
              </a:rPr>
              <a:t>Whiteing</a:t>
            </a:r>
            <a:r>
              <a:rPr lang="en-US" sz="1400" b="1" dirty="0" smtClean="0">
                <a:latin typeface="+mj-lt"/>
                <a:ea typeface="Times New Roman" panose="02020603050405020304" pitchFamily="18" charset="0"/>
                <a:cs typeface="Times New Roman" panose="02020603050405020304" pitchFamily="18" charset="0"/>
              </a:rPr>
              <a:t>  2015: Green logistics. Improving the </a:t>
            </a:r>
          </a:p>
          <a:p>
            <a:pPr>
              <a:lnSpc>
                <a:spcPct val="107000"/>
              </a:lnSpc>
              <a:spcAft>
                <a:spcPts val="800"/>
              </a:spcAft>
            </a:pPr>
            <a:r>
              <a:rPr lang="en-US" sz="1400" b="1" dirty="0" smtClean="0">
                <a:latin typeface="+mj-lt"/>
                <a:ea typeface="Times New Roman" panose="02020603050405020304" pitchFamily="18" charset="0"/>
                <a:cs typeface="Times New Roman" panose="02020603050405020304" pitchFamily="18" charset="0"/>
              </a:rPr>
              <a:t>environmental sustainability of logistics. 3</a:t>
            </a:r>
            <a:r>
              <a:rPr lang="en-US" sz="1400" b="1" baseline="30000" dirty="0" smtClean="0">
                <a:latin typeface="+mj-lt"/>
                <a:ea typeface="Times New Roman" panose="02020603050405020304" pitchFamily="18" charset="0"/>
                <a:cs typeface="Times New Roman" panose="02020603050405020304" pitchFamily="18" charset="0"/>
              </a:rPr>
              <a:t>rd</a:t>
            </a:r>
            <a:r>
              <a:rPr lang="en-US" sz="1400" b="1" dirty="0" smtClean="0">
                <a:latin typeface="+mj-lt"/>
                <a:ea typeface="Times New Roman" panose="02020603050405020304" pitchFamily="18" charset="0"/>
                <a:cs typeface="Times New Roman" panose="02020603050405020304" pitchFamily="18" charset="0"/>
              </a:rPr>
              <a:t> edition. CPI Group (UK) Ltd, Croydon.</a:t>
            </a:r>
          </a:p>
          <a:p>
            <a:pPr>
              <a:lnSpc>
                <a:spcPct val="107000"/>
              </a:lnSpc>
              <a:spcAft>
                <a:spcPts val="800"/>
              </a:spcAft>
            </a:pPr>
            <a:endParaRPr lang="en-US" sz="1400" b="1" dirty="0" smtClean="0">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en-US" sz="1400" b="1" dirty="0" smtClean="0">
                <a:latin typeface="+mj-lt"/>
                <a:ea typeface="Times New Roman" panose="02020603050405020304" pitchFamily="18" charset="0"/>
                <a:cs typeface="Times New Roman" panose="02020603050405020304" pitchFamily="18" charset="0"/>
              </a:rPr>
              <a:t>Packaging </a:t>
            </a:r>
            <a:r>
              <a:rPr lang="en-US" sz="1400" b="1" dirty="0">
                <a:latin typeface="+mj-lt"/>
                <a:ea typeface="Times New Roman" panose="02020603050405020304" pitchFamily="18" charset="0"/>
                <a:cs typeface="Times New Roman" panose="02020603050405020304" pitchFamily="18" charset="0"/>
              </a:rPr>
              <a:t>waste statistics. https://</a:t>
            </a:r>
            <a:r>
              <a:rPr lang="en-US" sz="1400" b="1" dirty="0" smtClean="0">
                <a:latin typeface="+mj-lt"/>
                <a:ea typeface="Times New Roman" panose="02020603050405020304" pitchFamily="18" charset="0"/>
                <a:cs typeface="Times New Roman" panose="02020603050405020304" pitchFamily="18" charset="0"/>
              </a:rPr>
              <a:t>ec.europa.eu/eurostat/statistics-explained/index.php/Packaging_waste_statistics</a:t>
            </a:r>
          </a:p>
          <a:p>
            <a:pPr>
              <a:lnSpc>
                <a:spcPct val="107000"/>
              </a:lnSpc>
              <a:spcAft>
                <a:spcPts val="800"/>
              </a:spcAft>
            </a:pPr>
            <a:endParaRPr lang="fi-FI" sz="1400" b="1" dirty="0" smtClean="0">
              <a:latin typeface="+mj-lt"/>
              <a:ea typeface="Times New Roman" panose="02020603050405020304" pitchFamily="18" charset="0"/>
              <a:cs typeface="Times New Roman" panose="02020603050405020304" pitchFamily="18" charset="0"/>
            </a:endParaRPr>
          </a:p>
          <a:p>
            <a:pPr>
              <a:lnSpc>
                <a:spcPct val="107000"/>
              </a:lnSpc>
              <a:spcAft>
                <a:spcPts val="800"/>
              </a:spcAft>
            </a:pPr>
            <a:r>
              <a:rPr lang="fi-FI" sz="1400" b="1" dirty="0" smtClean="0">
                <a:latin typeface="+mj-lt"/>
                <a:ea typeface="Times New Roman" panose="02020603050405020304" pitchFamily="18" charset="0"/>
                <a:cs typeface="Times New Roman" panose="02020603050405020304" pitchFamily="18" charset="0"/>
              </a:rPr>
              <a:t>Pullojen </a:t>
            </a:r>
            <a:r>
              <a:rPr lang="fi-FI" sz="1400" b="1" dirty="0">
                <a:latin typeface="+mj-lt"/>
                <a:ea typeface="Times New Roman" panose="02020603050405020304" pitchFamily="18" charset="0"/>
                <a:cs typeface="Times New Roman" panose="02020603050405020304" pitchFamily="18" charset="0"/>
              </a:rPr>
              <a:t>palautus kassillinen kerrallaan? Täysin uudenlainen pullonpalautusautomaatti Suomeen, lajittelu hoituu </a:t>
            </a:r>
            <a:r>
              <a:rPr lang="fi-FI" sz="1400" b="1" dirty="0" smtClean="0">
                <a:latin typeface="+mj-lt"/>
                <a:ea typeface="Times New Roman" panose="02020603050405020304" pitchFamily="18" charset="0"/>
                <a:cs typeface="Times New Roman" panose="02020603050405020304" pitchFamily="18" charset="0"/>
              </a:rPr>
              <a:t>paineilmalla. Talouselämä 13.8.2020.</a:t>
            </a:r>
            <a:endParaRPr lang="en-US" sz="1400" b="1" dirty="0">
              <a:latin typeface="+mj-lt"/>
              <a:ea typeface="Times New Roman" panose="02020603050405020304" pitchFamily="18" charset="0"/>
              <a:cs typeface="Times New Roman" panose="02020603050405020304" pitchFamily="18" charset="0"/>
            </a:endParaRPr>
          </a:p>
          <a:p>
            <a:pPr>
              <a:lnSpc>
                <a:spcPct val="107000"/>
              </a:lnSpc>
              <a:spcAft>
                <a:spcPts val="800"/>
              </a:spcAft>
            </a:pPr>
            <a:endParaRPr lang="en-US" sz="1400" b="1" dirty="0" smtClean="0">
              <a:latin typeface="+mj-lt"/>
            </a:endParaRPr>
          </a:p>
          <a:p>
            <a:pPr>
              <a:lnSpc>
                <a:spcPct val="107000"/>
              </a:lnSpc>
              <a:spcAft>
                <a:spcPts val="800"/>
              </a:spcAft>
            </a:pPr>
            <a:r>
              <a:rPr lang="en-US" sz="1400" b="1" dirty="0" smtClean="0">
                <a:latin typeface="+mj-lt"/>
              </a:rPr>
              <a:t>Recycling basics. United States Environmental Protection </a:t>
            </a:r>
            <a:r>
              <a:rPr lang="en-US" sz="1400" b="1" dirty="0" err="1" smtClean="0">
                <a:latin typeface="+mj-lt"/>
              </a:rPr>
              <a:t>Agengy</a:t>
            </a:r>
            <a:r>
              <a:rPr lang="en-US" sz="1400" b="1" dirty="0" smtClean="0">
                <a:latin typeface="+mj-lt"/>
              </a:rPr>
              <a:t>. </a:t>
            </a:r>
            <a:r>
              <a:rPr lang="en-US" sz="1400" b="1" dirty="0">
                <a:latin typeface="+mj-lt"/>
              </a:rPr>
              <a:t>https://</a:t>
            </a:r>
            <a:r>
              <a:rPr lang="en-US" sz="1400" b="1" dirty="0" smtClean="0">
                <a:latin typeface="+mj-lt"/>
              </a:rPr>
              <a:t>www.epa.gov/recycle/recycling-basics</a:t>
            </a:r>
          </a:p>
          <a:p>
            <a:pPr>
              <a:lnSpc>
                <a:spcPct val="107000"/>
              </a:lnSpc>
              <a:spcAft>
                <a:spcPts val="800"/>
              </a:spcAft>
            </a:pPr>
            <a:endParaRPr lang="en-US" sz="1400" b="1" dirty="0" smtClean="0">
              <a:latin typeface="+mj-lt"/>
            </a:endParaRPr>
          </a:p>
          <a:p>
            <a:pPr>
              <a:lnSpc>
                <a:spcPct val="107000"/>
              </a:lnSpc>
              <a:spcAft>
                <a:spcPts val="800"/>
              </a:spcAft>
            </a:pPr>
            <a:r>
              <a:rPr lang="en-US" sz="1400" b="1" dirty="0" err="1" smtClean="0">
                <a:latin typeface="+mj-lt"/>
              </a:rPr>
              <a:t>Rinki</a:t>
            </a:r>
            <a:r>
              <a:rPr lang="en-US" sz="1400" b="1" dirty="0" smtClean="0">
                <a:latin typeface="+mj-lt"/>
              </a:rPr>
              <a:t> </a:t>
            </a:r>
            <a:r>
              <a:rPr lang="en-US" sz="1400" b="1" dirty="0">
                <a:latin typeface="+mj-lt"/>
              </a:rPr>
              <a:t>collects packaging statistics from more than 4,000 companies. https://rinkiin.fi/for-firms/packaging-statistics/</a:t>
            </a:r>
          </a:p>
          <a:p>
            <a:pPr>
              <a:lnSpc>
                <a:spcPct val="107000"/>
              </a:lnSpc>
              <a:spcAft>
                <a:spcPts val="800"/>
              </a:spcAft>
            </a:pPr>
            <a:endParaRPr lang="en-US" sz="1400" b="1" dirty="0" smtClean="0">
              <a:latin typeface="+mj-lt"/>
            </a:endParaRPr>
          </a:p>
          <a:p>
            <a:pPr>
              <a:lnSpc>
                <a:spcPct val="107000"/>
              </a:lnSpc>
              <a:spcAft>
                <a:spcPts val="800"/>
              </a:spcAft>
            </a:pPr>
            <a:r>
              <a:rPr lang="en-US" sz="1400" b="1" dirty="0" err="1" smtClean="0">
                <a:latin typeface="+mj-lt"/>
              </a:rPr>
              <a:t>Sitra</a:t>
            </a:r>
            <a:r>
              <a:rPr lang="en-US" sz="1400" b="1" dirty="0" smtClean="0">
                <a:latin typeface="+mj-lt"/>
              </a:rPr>
              <a:t>: Circular </a:t>
            </a:r>
            <a:r>
              <a:rPr lang="en-US" sz="1400" b="1" dirty="0">
                <a:latin typeface="+mj-lt"/>
              </a:rPr>
              <a:t>economy business models for the manufacturing industry</a:t>
            </a:r>
          </a:p>
          <a:p>
            <a:pPr>
              <a:lnSpc>
                <a:spcPct val="107000"/>
              </a:lnSpc>
              <a:spcAft>
                <a:spcPts val="800"/>
              </a:spcAft>
            </a:pPr>
            <a:r>
              <a:rPr lang="en-US" sz="1400" b="1" dirty="0">
                <a:latin typeface="+mj-lt"/>
              </a:rPr>
              <a:t>Circular Economy Playbook for Finnish SMEs. https://teknologiateollisuus.fi/fi/circular-economy-playbook</a:t>
            </a:r>
            <a:endParaRPr lang="fi-FI" sz="1400" b="1" dirty="0">
              <a:latin typeface="+mj-lt"/>
            </a:endParaRPr>
          </a:p>
          <a:p>
            <a:pPr>
              <a:lnSpc>
                <a:spcPct val="107000"/>
              </a:lnSpc>
              <a:spcAft>
                <a:spcPts val="800"/>
              </a:spcAft>
            </a:pPr>
            <a:endParaRPr lang="en-US" dirty="0" smtClean="0">
              <a:solidFill>
                <a:srgbClr val="212121"/>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554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89198" y="1757177"/>
            <a:ext cx="3884505" cy="2852737"/>
          </a:xfrm>
        </p:spPr>
        <p:txBody>
          <a:bodyPr>
            <a:normAutofit/>
          </a:bodyPr>
          <a:lstStyle/>
          <a:p>
            <a:r>
              <a:rPr lang="fi-FI" sz="2400" dirty="0" smtClean="0">
                <a:latin typeface="+mj-lt"/>
              </a:rPr>
              <a:t>” Finland </a:t>
            </a:r>
            <a:r>
              <a:rPr lang="fi-FI" sz="2400" dirty="0" err="1" smtClean="0">
                <a:latin typeface="+mj-lt"/>
              </a:rPr>
              <a:t>needs</a:t>
            </a:r>
            <a:r>
              <a:rPr lang="fi-FI" sz="2400" dirty="0" smtClean="0">
                <a:latin typeface="+mj-lt"/>
              </a:rPr>
              <a:t/>
            </a:r>
            <a:br>
              <a:rPr lang="fi-FI" sz="2400" dirty="0" smtClean="0">
                <a:latin typeface="+mj-lt"/>
              </a:rPr>
            </a:br>
            <a:r>
              <a:rPr lang="fi-FI" sz="2400" dirty="0">
                <a:latin typeface="+mj-lt"/>
              </a:rPr>
              <a:t> </a:t>
            </a:r>
            <a:r>
              <a:rPr lang="fi-FI" sz="2400" dirty="0" smtClean="0">
                <a:latin typeface="+mj-lt"/>
              </a:rPr>
              <a:t>  </a:t>
            </a:r>
            <a:r>
              <a:rPr lang="fi-FI" sz="2400" dirty="0" err="1" smtClean="0">
                <a:latin typeface="+mj-lt"/>
              </a:rPr>
              <a:t>energy</a:t>
            </a:r>
            <a:r>
              <a:rPr lang="fi-FI" sz="2400" dirty="0" smtClean="0">
                <a:latin typeface="+mj-lt"/>
              </a:rPr>
              <a:t>,</a:t>
            </a:r>
            <a:br>
              <a:rPr lang="fi-FI" sz="2400" dirty="0" smtClean="0">
                <a:latin typeface="+mj-lt"/>
              </a:rPr>
            </a:br>
            <a:r>
              <a:rPr lang="fi-FI" sz="2400" dirty="0" smtClean="0">
                <a:latin typeface="+mj-lt"/>
              </a:rPr>
              <a:t>   </a:t>
            </a:r>
            <a:r>
              <a:rPr lang="fi-FI" sz="2400" dirty="0" err="1" smtClean="0">
                <a:latin typeface="+mj-lt"/>
              </a:rPr>
              <a:t>raw</a:t>
            </a:r>
            <a:r>
              <a:rPr lang="fi-FI" sz="2400" dirty="0" smtClean="0">
                <a:latin typeface="+mj-lt"/>
              </a:rPr>
              <a:t> </a:t>
            </a:r>
            <a:r>
              <a:rPr lang="fi-FI" sz="2400" dirty="0" err="1" smtClean="0">
                <a:latin typeface="+mj-lt"/>
              </a:rPr>
              <a:t>materials</a:t>
            </a:r>
            <a:r>
              <a:rPr lang="fi-FI" sz="2400" dirty="0" smtClean="0">
                <a:latin typeface="+mj-lt"/>
              </a:rPr>
              <a:t> </a:t>
            </a:r>
            <a:br>
              <a:rPr lang="fi-FI" sz="2400" dirty="0" smtClean="0">
                <a:latin typeface="+mj-lt"/>
              </a:rPr>
            </a:br>
            <a:r>
              <a:rPr lang="fi-FI" sz="2400" dirty="0">
                <a:latin typeface="+mj-lt"/>
              </a:rPr>
              <a:t> </a:t>
            </a:r>
            <a:r>
              <a:rPr lang="fi-FI" sz="2400" dirty="0" smtClean="0">
                <a:latin typeface="+mj-lt"/>
              </a:rPr>
              <a:t>  and </a:t>
            </a:r>
            <a:r>
              <a:rPr lang="fi-FI" sz="2400" dirty="0" err="1" smtClean="0">
                <a:latin typeface="+mj-lt"/>
              </a:rPr>
              <a:t>work</a:t>
            </a:r>
            <a:r>
              <a:rPr lang="fi-FI" sz="2400" dirty="0" smtClean="0">
                <a:latin typeface="+mj-lt"/>
              </a:rPr>
              <a:t>.</a:t>
            </a:r>
            <a:br>
              <a:rPr lang="fi-FI" sz="2400" dirty="0" smtClean="0">
                <a:latin typeface="+mj-lt"/>
              </a:rPr>
            </a:br>
            <a:r>
              <a:rPr lang="fi-FI" sz="2400" dirty="0" smtClean="0">
                <a:latin typeface="+mj-lt"/>
              </a:rPr>
              <a:t>   </a:t>
            </a:r>
            <a:r>
              <a:rPr lang="fi-FI" sz="2400" dirty="0" err="1" smtClean="0">
                <a:latin typeface="+mj-lt"/>
              </a:rPr>
              <a:t>Those</a:t>
            </a:r>
            <a:r>
              <a:rPr lang="fi-FI" sz="2400" dirty="0" smtClean="0">
                <a:latin typeface="+mj-lt"/>
              </a:rPr>
              <a:t> </a:t>
            </a:r>
            <a:r>
              <a:rPr lang="fi-FI" sz="2400" dirty="0" err="1" smtClean="0">
                <a:latin typeface="+mj-lt"/>
              </a:rPr>
              <a:t>are</a:t>
            </a:r>
            <a:r>
              <a:rPr lang="fi-FI" sz="2400" dirty="0">
                <a:latin typeface="+mj-lt"/>
              </a:rPr>
              <a:t> </a:t>
            </a:r>
            <a:r>
              <a:rPr lang="fi-FI" sz="2400" dirty="0" err="1" smtClean="0">
                <a:latin typeface="+mj-lt"/>
              </a:rPr>
              <a:t>created</a:t>
            </a:r>
            <a:r>
              <a:rPr lang="fi-FI" sz="2400" dirty="0" smtClean="0">
                <a:latin typeface="+mj-lt"/>
              </a:rPr>
              <a:t> </a:t>
            </a:r>
            <a:br>
              <a:rPr lang="fi-FI" sz="2400" dirty="0" smtClean="0">
                <a:latin typeface="+mj-lt"/>
              </a:rPr>
            </a:br>
            <a:r>
              <a:rPr lang="fi-FI" sz="2400" dirty="0">
                <a:latin typeface="+mj-lt"/>
              </a:rPr>
              <a:t> </a:t>
            </a:r>
            <a:r>
              <a:rPr lang="fi-FI" sz="2400" dirty="0" smtClean="0">
                <a:latin typeface="+mj-lt"/>
              </a:rPr>
              <a:t>  </a:t>
            </a:r>
            <a:r>
              <a:rPr lang="fi-FI" sz="2400" dirty="0" err="1" smtClean="0">
                <a:latin typeface="+mj-lt"/>
              </a:rPr>
              <a:t>by</a:t>
            </a:r>
            <a:r>
              <a:rPr lang="fi-FI" sz="2400" dirty="0" smtClean="0">
                <a:latin typeface="+mj-lt"/>
              </a:rPr>
              <a:t> </a:t>
            </a:r>
            <a:r>
              <a:rPr lang="fi-FI" sz="2400" dirty="0" err="1" smtClean="0">
                <a:latin typeface="+mj-lt"/>
              </a:rPr>
              <a:t>recycling</a:t>
            </a:r>
            <a:r>
              <a:rPr lang="fi-FI" sz="2400" dirty="0" smtClean="0">
                <a:latin typeface="+mj-lt"/>
              </a:rPr>
              <a:t> ”</a:t>
            </a:r>
            <a:br>
              <a:rPr lang="fi-FI" sz="2400" dirty="0" smtClean="0">
                <a:latin typeface="+mj-lt"/>
              </a:rPr>
            </a:br>
            <a:r>
              <a:rPr lang="fi-FI" sz="2400" dirty="0">
                <a:latin typeface="+mj-lt"/>
              </a:rPr>
              <a:t/>
            </a:r>
            <a:br>
              <a:rPr lang="fi-FI" sz="2400" dirty="0">
                <a:latin typeface="+mj-lt"/>
              </a:rPr>
            </a:br>
            <a:r>
              <a:rPr lang="fi-FI" sz="2400" dirty="0" smtClean="0">
                <a:latin typeface="+mj-lt"/>
              </a:rPr>
              <a:t>   L &amp; T </a:t>
            </a:r>
            <a:r>
              <a:rPr lang="fi-FI" sz="2400" dirty="0" err="1" smtClean="0">
                <a:latin typeface="+mj-lt"/>
              </a:rPr>
              <a:t>recycling</a:t>
            </a:r>
            <a:r>
              <a:rPr lang="fi-FI" sz="2400" dirty="0" smtClean="0">
                <a:latin typeface="+mj-lt"/>
              </a:rPr>
              <a:t> </a:t>
            </a:r>
            <a:r>
              <a:rPr lang="fi-FI" sz="2400" dirty="0" err="1" smtClean="0">
                <a:latin typeface="+mj-lt"/>
              </a:rPr>
              <a:t>company</a:t>
            </a:r>
            <a:endParaRPr lang="fi-FI" sz="2400" dirty="0">
              <a:latin typeface="+mj-lt"/>
            </a:endParaRPr>
          </a:p>
        </p:txBody>
      </p:sp>
      <p:sp>
        <p:nvSpPr>
          <p:cNvPr id="3" name="Tekstin paikkamerkki 2"/>
          <p:cNvSpPr>
            <a:spLocks noGrp="1"/>
          </p:cNvSpPr>
          <p:nvPr>
            <p:ph type="body" idx="1"/>
          </p:nvPr>
        </p:nvSpPr>
        <p:spPr>
          <a:xfrm>
            <a:off x="1389198" y="421746"/>
            <a:ext cx="10515600" cy="1089442"/>
          </a:xfrm>
        </p:spPr>
        <p:txBody>
          <a:bodyPr>
            <a:normAutofit/>
          </a:bodyPr>
          <a:lstStyle/>
          <a:p>
            <a:r>
              <a:rPr lang="fi-FI" sz="3600" dirty="0" err="1" smtClean="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Recycling</a:t>
            </a:r>
            <a:r>
              <a:rPr lang="fi-FI" sz="3600" dirty="0" smtClean="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 is </a:t>
            </a:r>
            <a:r>
              <a:rPr lang="fi-FI" sz="3600" dirty="0" err="1" smtClean="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rPr>
              <a:t>important</a:t>
            </a:r>
            <a:endParaRPr lang="fi-FI" sz="3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428213" y="1271450"/>
            <a:ext cx="5973732" cy="4461631"/>
          </a:xfrm>
          <a:prstGeom prst="rect">
            <a:avLst/>
          </a:prstGeom>
        </p:spPr>
      </p:pic>
      <p:sp>
        <p:nvSpPr>
          <p:cNvPr id="6" name="TextBox 5"/>
          <p:cNvSpPr txBox="1"/>
          <p:nvPr/>
        </p:nvSpPr>
        <p:spPr>
          <a:xfrm>
            <a:off x="7125723" y="5937446"/>
            <a:ext cx="3375604" cy="369332"/>
          </a:xfrm>
          <a:prstGeom prst="rect">
            <a:avLst/>
          </a:prstGeom>
          <a:noFill/>
        </p:spPr>
        <p:txBody>
          <a:bodyPr wrap="none" rtlCol="0">
            <a:spAutoFit/>
          </a:bodyPr>
          <a:lstStyle/>
          <a:p>
            <a:r>
              <a:rPr lang="fi-FI" dirty="0" smtClean="0"/>
              <a:t>Photo </a:t>
            </a:r>
            <a:r>
              <a:rPr lang="fi-FI" dirty="0" err="1" smtClean="0"/>
              <a:t>illustration</a:t>
            </a:r>
            <a:r>
              <a:rPr lang="fi-FI" dirty="0" smtClean="0"/>
              <a:t> </a:t>
            </a:r>
            <a:r>
              <a:rPr lang="fi-FI" dirty="0" err="1" smtClean="0"/>
              <a:t>by</a:t>
            </a:r>
            <a:r>
              <a:rPr lang="fi-FI" dirty="0" smtClean="0"/>
              <a:t> Soile Kallinen</a:t>
            </a:r>
            <a:endParaRPr lang="fi-FI" dirty="0"/>
          </a:p>
        </p:txBody>
      </p:sp>
    </p:spTree>
    <p:extLst>
      <p:ext uri="{BB962C8B-B14F-4D97-AF65-F5344CB8AC3E}">
        <p14:creationId xmlns:p14="http://schemas.microsoft.com/office/powerpoint/2010/main" val="3463367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206" y="121285"/>
            <a:ext cx="10515600" cy="1325563"/>
          </a:xfrm>
        </p:spPr>
        <p:txBody>
          <a:bodyPr>
            <a:normAutofit/>
          </a:bodyPr>
          <a:lstStyle/>
          <a:p>
            <a:r>
              <a:rPr lang="fi-FI" sz="3600" dirty="0" err="1" smtClean="0"/>
              <a:t>Survey</a:t>
            </a:r>
            <a:r>
              <a:rPr lang="fi-FI" sz="3600" dirty="0" smtClean="0"/>
              <a:t> </a:t>
            </a:r>
            <a:r>
              <a:rPr lang="fi-FI" sz="3600" dirty="0" err="1" smtClean="0"/>
              <a:t>results</a:t>
            </a:r>
            <a:r>
              <a:rPr lang="fi-FI" sz="3600" dirty="0" smtClean="0"/>
              <a:t> </a:t>
            </a:r>
            <a:r>
              <a:rPr lang="fi-FI" sz="3600" dirty="0" err="1" smtClean="0"/>
              <a:t>about</a:t>
            </a:r>
            <a:r>
              <a:rPr lang="fi-FI" sz="3600" dirty="0" smtClean="0"/>
              <a:t> </a:t>
            </a:r>
            <a:r>
              <a:rPr lang="fi-FI" sz="3600" dirty="0" err="1" smtClean="0"/>
              <a:t>take-back</a:t>
            </a:r>
            <a:r>
              <a:rPr lang="fi-FI" sz="3600" dirty="0" smtClean="0"/>
              <a:t> and </a:t>
            </a:r>
            <a:r>
              <a:rPr lang="fi-FI" sz="3600" dirty="0" err="1" smtClean="0"/>
              <a:t>recycling</a:t>
            </a:r>
            <a:r>
              <a:rPr lang="fi-FI" sz="3600" dirty="0" smtClean="0"/>
              <a:t> </a:t>
            </a:r>
            <a:endParaRPr lang="fi-FI" sz="3600" dirty="0"/>
          </a:p>
        </p:txBody>
      </p:sp>
      <p:sp>
        <p:nvSpPr>
          <p:cNvPr id="3" name="Content Placeholder 2"/>
          <p:cNvSpPr>
            <a:spLocks noGrp="1"/>
          </p:cNvSpPr>
          <p:nvPr>
            <p:ph idx="1"/>
          </p:nvPr>
        </p:nvSpPr>
        <p:spPr>
          <a:xfrm>
            <a:off x="1762397" y="1200385"/>
            <a:ext cx="9403080" cy="4161289"/>
          </a:xfrm>
        </p:spPr>
        <p:txBody>
          <a:bodyPr>
            <a:normAutofit/>
          </a:bodyPr>
          <a:lstStyle/>
          <a:p>
            <a:pPr marL="0" indent="0">
              <a:buNone/>
            </a:pPr>
            <a:r>
              <a:rPr lang="en-US" sz="2400" b="1" dirty="0">
                <a:solidFill>
                  <a:srgbClr val="0070C0"/>
                </a:solidFill>
              </a:rPr>
              <a:t>Take-back</a:t>
            </a:r>
            <a:r>
              <a:rPr lang="en-US" sz="2400" dirty="0">
                <a:solidFill>
                  <a:srgbClr val="0070C0"/>
                </a:solidFill>
              </a:rPr>
              <a:t> </a:t>
            </a:r>
            <a:endParaRPr lang="en-US" sz="2400" dirty="0" smtClean="0">
              <a:solidFill>
                <a:srgbClr val="0070C0"/>
              </a:solidFill>
            </a:endParaRPr>
          </a:p>
          <a:p>
            <a:r>
              <a:rPr lang="en-US" sz="2400" dirty="0" smtClean="0"/>
              <a:t>For </a:t>
            </a:r>
            <a:r>
              <a:rPr lang="en-US" sz="2400" dirty="0"/>
              <a:t>87% of companies the share of products taken back </a:t>
            </a:r>
            <a:r>
              <a:rPr lang="en-US" sz="2400" dirty="0" smtClean="0"/>
              <a:t>from customers </a:t>
            </a:r>
            <a:r>
              <a:rPr lang="en-US" sz="2400" dirty="0"/>
              <a:t>in dedicated return schemes at end-of-life is less than 5%.</a:t>
            </a:r>
            <a:br>
              <a:rPr lang="en-US" sz="2400" dirty="0"/>
            </a:br>
            <a:r>
              <a:rPr lang="en-US" sz="2400" dirty="0"/>
              <a:t>Few companies have dedicated take-back schemes as disposing products at their </a:t>
            </a:r>
            <a:r>
              <a:rPr lang="en-US" sz="2400" dirty="0" smtClean="0"/>
              <a:t>end of </a:t>
            </a:r>
            <a:r>
              <a:rPr lang="en-US" sz="2400" dirty="0"/>
              <a:t>life is often seen as the customer’s responsibility</a:t>
            </a:r>
            <a:r>
              <a:rPr lang="en-US" sz="2400" dirty="0" smtClean="0"/>
              <a:t>.</a:t>
            </a:r>
          </a:p>
          <a:p>
            <a:pPr marL="0" indent="0">
              <a:buNone/>
            </a:pPr>
            <a:r>
              <a:rPr lang="en-US" sz="2400" dirty="0"/>
              <a:t/>
            </a:r>
            <a:br>
              <a:rPr lang="en-US" sz="2400" dirty="0"/>
            </a:br>
            <a:r>
              <a:rPr lang="en-US" sz="2400" b="1" dirty="0">
                <a:solidFill>
                  <a:schemeClr val="accent6">
                    <a:lumMod val="75000"/>
                  </a:schemeClr>
                </a:solidFill>
              </a:rPr>
              <a:t>Recycling</a:t>
            </a:r>
            <a:r>
              <a:rPr lang="en-US" sz="2400" dirty="0">
                <a:solidFill>
                  <a:schemeClr val="accent6">
                    <a:lumMod val="75000"/>
                  </a:schemeClr>
                </a:solidFill>
              </a:rPr>
              <a:t> </a:t>
            </a:r>
            <a:endParaRPr lang="en-US" sz="2400" dirty="0" smtClean="0">
              <a:solidFill>
                <a:schemeClr val="accent6">
                  <a:lumMod val="75000"/>
                </a:schemeClr>
              </a:solidFill>
            </a:endParaRPr>
          </a:p>
          <a:p>
            <a:r>
              <a:rPr lang="en-US" sz="2400" dirty="0" smtClean="0"/>
              <a:t>40</a:t>
            </a:r>
            <a:r>
              <a:rPr lang="en-US" sz="2400" dirty="0"/>
              <a:t>% of companies recycle over 80% of products at end-of-life. Nevertheless, 28% say that they recycle less than 5% of products. </a:t>
            </a:r>
            <a:br>
              <a:rPr lang="en-US" sz="2400" dirty="0"/>
            </a:br>
            <a:r>
              <a:rPr lang="en-US" sz="2400" dirty="0"/>
              <a:t>Product recycling rates are high for most companies. However, some companies do not recycle their product at all.</a:t>
            </a:r>
            <a:endParaRPr lang="fi-FI" sz="2400" dirty="0"/>
          </a:p>
        </p:txBody>
      </p:sp>
      <p:sp>
        <p:nvSpPr>
          <p:cNvPr id="5" name="TextBox 4"/>
          <p:cNvSpPr txBox="1"/>
          <p:nvPr/>
        </p:nvSpPr>
        <p:spPr>
          <a:xfrm>
            <a:off x="5098473" y="5361674"/>
            <a:ext cx="5710646" cy="1323439"/>
          </a:xfrm>
          <a:prstGeom prst="rect">
            <a:avLst/>
          </a:prstGeom>
          <a:noFill/>
        </p:spPr>
        <p:txBody>
          <a:bodyPr wrap="square" rtlCol="0">
            <a:spAutoFit/>
          </a:bodyPr>
          <a:lstStyle/>
          <a:p>
            <a:r>
              <a:rPr lang="en-US" sz="1600" dirty="0" smtClean="0"/>
              <a:t>Source </a:t>
            </a:r>
            <a:r>
              <a:rPr lang="en-US" sz="1600" dirty="0" err="1" smtClean="0"/>
              <a:t>Sitra</a:t>
            </a:r>
            <a:r>
              <a:rPr lang="en-US" sz="1600" dirty="0"/>
              <a:t>: Circular economy business models for the manufacturing industry</a:t>
            </a:r>
          </a:p>
          <a:p>
            <a:r>
              <a:rPr lang="en-US" sz="1600" dirty="0"/>
              <a:t>Circular Economy Playbook for Finnish </a:t>
            </a:r>
            <a:r>
              <a:rPr lang="en-US" sz="1600" dirty="0" smtClean="0"/>
              <a:t>SMEs, 23</a:t>
            </a:r>
          </a:p>
          <a:p>
            <a:r>
              <a:rPr lang="en-US" sz="1600" dirty="0"/>
              <a:t>https://teknologiateollisuus.fi/fi/circular-economy-playbook</a:t>
            </a:r>
          </a:p>
          <a:p>
            <a:endParaRPr lang="en-US" sz="1600" dirty="0"/>
          </a:p>
        </p:txBody>
      </p:sp>
    </p:spTree>
    <p:extLst>
      <p:ext uri="{BB962C8B-B14F-4D97-AF65-F5344CB8AC3E}">
        <p14:creationId xmlns:p14="http://schemas.microsoft.com/office/powerpoint/2010/main" val="2877857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31827" y="432889"/>
            <a:ext cx="10515600" cy="1325563"/>
          </a:xfrm>
        </p:spPr>
        <p:txBody>
          <a:bodyPr>
            <a:normAutofit/>
          </a:bodyPr>
          <a:lstStyle/>
          <a:p>
            <a:r>
              <a:rPr lang="fi-FI" sz="3600" dirty="0" smtClean="0"/>
              <a:t>Definition of </a:t>
            </a:r>
            <a:r>
              <a:rPr lang="fi-FI" sz="3600" dirty="0" err="1" smtClean="0"/>
              <a:t>recycling</a:t>
            </a:r>
            <a:endParaRPr lang="fi-FI" sz="3600" dirty="0"/>
          </a:p>
        </p:txBody>
      </p:sp>
      <p:sp>
        <p:nvSpPr>
          <p:cNvPr id="3" name="Sisällön paikkamerkki 2"/>
          <p:cNvSpPr>
            <a:spLocks noGrp="1"/>
          </p:cNvSpPr>
          <p:nvPr>
            <p:ph idx="1"/>
          </p:nvPr>
        </p:nvSpPr>
        <p:spPr>
          <a:xfrm>
            <a:off x="1822869" y="1538869"/>
            <a:ext cx="7756136" cy="4161289"/>
          </a:xfrm>
        </p:spPr>
        <p:txBody>
          <a:bodyPr>
            <a:normAutofit lnSpcReduction="10000"/>
          </a:bodyPr>
          <a:lstStyle/>
          <a:p>
            <a:r>
              <a:rPr lang="en-US" dirty="0"/>
              <a:t>Recycling is the process of collecting and </a:t>
            </a:r>
            <a:endParaRPr lang="en-US" dirty="0" smtClean="0"/>
          </a:p>
          <a:p>
            <a:pPr marL="0" indent="0">
              <a:buNone/>
            </a:pPr>
            <a:r>
              <a:rPr lang="en-US" dirty="0"/>
              <a:t> </a:t>
            </a:r>
            <a:r>
              <a:rPr lang="en-US" dirty="0" smtClean="0"/>
              <a:t> processing </a:t>
            </a:r>
            <a:r>
              <a:rPr lang="en-US" dirty="0"/>
              <a:t>materials that would otherwise </a:t>
            </a:r>
            <a:endParaRPr lang="en-US" dirty="0" smtClean="0"/>
          </a:p>
          <a:p>
            <a:pPr marL="0" indent="0">
              <a:buNone/>
            </a:pPr>
            <a:r>
              <a:rPr lang="en-US" dirty="0"/>
              <a:t> </a:t>
            </a:r>
            <a:r>
              <a:rPr lang="en-US" dirty="0" smtClean="0"/>
              <a:t> be </a:t>
            </a:r>
            <a:r>
              <a:rPr lang="en-US" dirty="0"/>
              <a:t>thrown away as trash and turning them </a:t>
            </a:r>
            <a:endParaRPr lang="en-US" dirty="0" smtClean="0"/>
          </a:p>
          <a:p>
            <a:pPr marL="0" indent="0">
              <a:buNone/>
            </a:pPr>
            <a:r>
              <a:rPr lang="en-US" dirty="0"/>
              <a:t> </a:t>
            </a:r>
            <a:r>
              <a:rPr lang="en-US" dirty="0" smtClean="0"/>
              <a:t> into </a:t>
            </a:r>
            <a:r>
              <a:rPr lang="en-US" dirty="0"/>
              <a:t>new products</a:t>
            </a:r>
            <a:r>
              <a:rPr lang="en-US" dirty="0" smtClean="0"/>
              <a:t>.</a:t>
            </a:r>
          </a:p>
          <a:p>
            <a:pPr marL="0" indent="0">
              <a:buNone/>
            </a:pPr>
            <a:r>
              <a:rPr lang="en-US" dirty="0" smtClean="0"/>
              <a:t> </a:t>
            </a:r>
            <a:r>
              <a:rPr lang="en-US" dirty="0"/>
              <a:t> </a:t>
            </a:r>
            <a:r>
              <a:rPr lang="en-US" dirty="0" smtClean="0"/>
              <a:t>Recycling </a:t>
            </a:r>
            <a:r>
              <a:rPr lang="en-US" dirty="0"/>
              <a:t>can benefit your community </a:t>
            </a:r>
            <a:endParaRPr lang="en-US" dirty="0" smtClean="0"/>
          </a:p>
          <a:p>
            <a:pPr marL="0" indent="0">
              <a:buNone/>
            </a:pPr>
            <a:r>
              <a:rPr lang="en-US" dirty="0"/>
              <a:t> </a:t>
            </a:r>
            <a:r>
              <a:rPr lang="en-US" dirty="0" smtClean="0"/>
              <a:t> and </a:t>
            </a:r>
            <a:r>
              <a:rPr lang="en-US" dirty="0"/>
              <a:t>the </a:t>
            </a:r>
            <a:r>
              <a:rPr lang="en-US" dirty="0" smtClean="0"/>
              <a:t>environment.</a:t>
            </a:r>
          </a:p>
          <a:p>
            <a:pPr marL="0" indent="0">
              <a:buNone/>
            </a:pPr>
            <a:endParaRPr lang="en-US" dirty="0" smtClean="0"/>
          </a:p>
          <a:p>
            <a:pPr lvl="2"/>
            <a:r>
              <a:rPr lang="en-US" dirty="0" smtClean="0"/>
              <a:t>Source : Recycling basics</a:t>
            </a:r>
            <a:endParaRPr lang="en-US" dirty="0"/>
          </a:p>
          <a:p>
            <a:pPr marL="914400" lvl="2" indent="0">
              <a:buNone/>
            </a:pPr>
            <a:r>
              <a:rPr lang="en-US" dirty="0" smtClean="0"/>
              <a:t>    https</a:t>
            </a:r>
            <a:r>
              <a:rPr lang="en-US" dirty="0"/>
              <a:t>://</a:t>
            </a:r>
            <a:r>
              <a:rPr lang="en-US" dirty="0" smtClean="0"/>
              <a:t>www.epa.gov/recycle/recycling-basics</a:t>
            </a:r>
          </a:p>
          <a:p>
            <a:pPr lvl="2"/>
            <a:endParaRPr lang="en-US" dirty="0" smtClean="0"/>
          </a:p>
          <a:p>
            <a:pPr lvl="2"/>
            <a:endParaRPr lang="en-US" dirty="0" smtClean="0"/>
          </a:p>
          <a:p>
            <a:endParaRPr lang="fi-FI" dirty="0"/>
          </a:p>
          <a:p>
            <a:pPr lvl="2"/>
            <a:endParaRPr lang="fi-FI" dirty="0"/>
          </a:p>
          <a:p>
            <a:pPr marL="0" indent="0">
              <a:buNone/>
            </a:pPr>
            <a:endParaRPr lang="fi-FI" dirty="0"/>
          </a:p>
          <a:p>
            <a:endParaRPr lang="fi-FI"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9005" y="276721"/>
            <a:ext cx="2083743" cy="3699293"/>
          </a:xfrm>
          <a:prstGeom prst="rect">
            <a:avLst/>
          </a:prstGeom>
        </p:spPr>
      </p:pic>
      <p:sp>
        <p:nvSpPr>
          <p:cNvPr id="8" name="Rectangle 7"/>
          <p:cNvSpPr/>
          <p:nvPr/>
        </p:nvSpPr>
        <p:spPr>
          <a:xfrm>
            <a:off x="9392855" y="4132182"/>
            <a:ext cx="2612571" cy="1754326"/>
          </a:xfrm>
          <a:prstGeom prst="rect">
            <a:avLst/>
          </a:prstGeom>
        </p:spPr>
        <p:txBody>
          <a:bodyPr wrap="square">
            <a:spAutoFit/>
          </a:bodyPr>
          <a:lstStyle/>
          <a:p>
            <a:r>
              <a:rPr lang="fi-FI" sz="2400" dirty="0" err="1"/>
              <a:t>Example</a:t>
            </a:r>
            <a:r>
              <a:rPr lang="fi-FI" sz="2400" dirty="0"/>
              <a:t> of </a:t>
            </a:r>
            <a:r>
              <a:rPr lang="fi-FI" sz="2400" dirty="0" err="1"/>
              <a:t>Reima´s</a:t>
            </a:r>
            <a:endParaRPr lang="fi-FI" sz="2400" dirty="0"/>
          </a:p>
          <a:p>
            <a:r>
              <a:rPr lang="fi-FI" sz="2400" dirty="0" err="1"/>
              <a:t>Hierarchy</a:t>
            </a:r>
            <a:r>
              <a:rPr lang="fi-FI" sz="2400" dirty="0"/>
              <a:t> of products.</a:t>
            </a:r>
          </a:p>
          <a:p>
            <a:r>
              <a:rPr lang="fi-FI" dirty="0"/>
              <a:t>Photo </a:t>
            </a:r>
            <a:r>
              <a:rPr lang="fi-FI" dirty="0" err="1"/>
              <a:t>illustration</a:t>
            </a:r>
            <a:r>
              <a:rPr lang="fi-FI" dirty="0"/>
              <a:t> </a:t>
            </a:r>
            <a:r>
              <a:rPr lang="fi-FI" dirty="0" err="1"/>
              <a:t>by</a:t>
            </a:r>
            <a:endParaRPr lang="fi-FI" dirty="0"/>
          </a:p>
          <a:p>
            <a:r>
              <a:rPr lang="fi-FI" dirty="0"/>
              <a:t>Soile Kallinen</a:t>
            </a:r>
          </a:p>
        </p:txBody>
      </p:sp>
    </p:spTree>
    <p:extLst>
      <p:ext uri="{BB962C8B-B14F-4D97-AF65-F5344CB8AC3E}">
        <p14:creationId xmlns:p14="http://schemas.microsoft.com/office/powerpoint/2010/main" val="2870548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921" y="340694"/>
            <a:ext cx="10515600" cy="1325563"/>
          </a:xfrm>
        </p:spPr>
        <p:txBody>
          <a:bodyPr>
            <a:normAutofit/>
          </a:bodyPr>
          <a:lstStyle/>
          <a:p>
            <a:r>
              <a:rPr lang="fi-FI" sz="3600" dirty="0" err="1" smtClean="0"/>
              <a:t>Another</a:t>
            </a:r>
            <a:r>
              <a:rPr lang="fi-FI" sz="3600" dirty="0" smtClean="0"/>
              <a:t> definition of </a:t>
            </a:r>
            <a:r>
              <a:rPr lang="fi-FI" sz="3600" dirty="0" err="1" smtClean="0"/>
              <a:t>recycling</a:t>
            </a:r>
            <a:endParaRPr lang="fi-FI" sz="3600" dirty="0"/>
          </a:p>
        </p:txBody>
      </p:sp>
      <p:sp>
        <p:nvSpPr>
          <p:cNvPr id="3" name="Content Placeholder 2"/>
          <p:cNvSpPr>
            <a:spLocks noGrp="1"/>
          </p:cNvSpPr>
          <p:nvPr>
            <p:ph idx="1"/>
          </p:nvPr>
        </p:nvSpPr>
        <p:spPr>
          <a:xfrm>
            <a:off x="1215705" y="2031382"/>
            <a:ext cx="10515600" cy="4161289"/>
          </a:xfrm>
        </p:spPr>
        <p:txBody>
          <a:bodyPr/>
          <a:lstStyle/>
          <a:p>
            <a:r>
              <a:rPr lang="en-US" dirty="0" smtClean="0"/>
              <a:t>Recycling means using waste materials as raw material to manufacture new products. For example, corrugated cardboard boxes or carton packaging can be turned into paper roll cores, or beverage cans into new beverage cans. </a:t>
            </a:r>
          </a:p>
          <a:p>
            <a:endParaRPr lang="en-US" dirty="0"/>
          </a:p>
          <a:p>
            <a:r>
              <a:rPr lang="en-US" sz="1800" dirty="0" smtClean="0"/>
              <a:t>Source : https</a:t>
            </a:r>
            <a:r>
              <a:rPr lang="en-US" sz="1800" dirty="0"/>
              <a:t>://</a:t>
            </a:r>
            <a:r>
              <a:rPr lang="en-US" sz="1800" dirty="0" smtClean="0"/>
              <a:t>rinkiin.fi/for-firms/packaging-statistics/</a:t>
            </a:r>
            <a:endParaRPr lang="fi-FI" sz="1800" dirty="0"/>
          </a:p>
          <a:p>
            <a:pPr marL="914400" lvl="2" indent="0">
              <a:buNone/>
            </a:pPr>
            <a:endParaRPr lang="fi-FI"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93234" y="340694"/>
            <a:ext cx="1341979" cy="1298365"/>
          </a:xfrm>
          <a:prstGeom prst="rect">
            <a:avLst/>
          </a:prstGeom>
        </p:spPr>
      </p:pic>
      <p:sp>
        <p:nvSpPr>
          <p:cNvPr id="7" name="TextBox 6"/>
          <p:cNvSpPr txBox="1"/>
          <p:nvPr/>
        </p:nvSpPr>
        <p:spPr>
          <a:xfrm>
            <a:off x="7585165" y="1387469"/>
            <a:ext cx="4391395" cy="523220"/>
          </a:xfrm>
          <a:prstGeom prst="rect">
            <a:avLst/>
          </a:prstGeom>
          <a:noFill/>
        </p:spPr>
        <p:txBody>
          <a:bodyPr wrap="none" rtlCol="0">
            <a:spAutoFit/>
          </a:bodyPr>
          <a:lstStyle/>
          <a:p>
            <a:r>
              <a:rPr lang="fi-FI" sz="1400" dirty="0" err="1" smtClean="0"/>
              <a:t>Figure</a:t>
            </a:r>
            <a:r>
              <a:rPr lang="fi-FI" sz="1400" dirty="0" smtClean="0"/>
              <a:t>: </a:t>
            </a:r>
            <a:r>
              <a:rPr lang="fi-FI" sz="1400" dirty="0" err="1" smtClean="0"/>
              <a:t>Recycling</a:t>
            </a:r>
            <a:r>
              <a:rPr lang="fi-FI" sz="1400" dirty="0" smtClean="0"/>
              <a:t> </a:t>
            </a:r>
            <a:r>
              <a:rPr lang="fi-FI" sz="1400" dirty="0" err="1" smtClean="0"/>
              <a:t>symbol</a:t>
            </a:r>
            <a:r>
              <a:rPr lang="fi-FI" sz="1400" dirty="0" smtClean="0"/>
              <a:t> </a:t>
            </a:r>
          </a:p>
          <a:p>
            <a:r>
              <a:rPr lang="fi-FI" sz="1400" dirty="0" smtClean="0"/>
              <a:t>https</a:t>
            </a:r>
            <a:r>
              <a:rPr lang="fi-FI" sz="1400" dirty="0"/>
              <a:t>://www.recycling.com/downloads/recycling-symbol/</a:t>
            </a:r>
          </a:p>
        </p:txBody>
      </p:sp>
    </p:spTree>
    <p:extLst>
      <p:ext uri="{BB962C8B-B14F-4D97-AF65-F5344CB8AC3E}">
        <p14:creationId xmlns:p14="http://schemas.microsoft.com/office/powerpoint/2010/main" val="2035538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34891"/>
            <a:ext cx="10470160" cy="914401"/>
          </a:xfrm>
        </p:spPr>
        <p:txBody>
          <a:bodyPr>
            <a:normAutofit/>
          </a:bodyPr>
          <a:lstStyle/>
          <a:p>
            <a:r>
              <a:rPr lang="fi-FI" sz="3600" dirty="0" err="1" smtClean="0"/>
              <a:t>Other</a:t>
            </a:r>
            <a:r>
              <a:rPr lang="fi-FI" sz="3600" dirty="0" smtClean="0"/>
              <a:t> </a:t>
            </a:r>
            <a:r>
              <a:rPr lang="fi-FI" sz="3600" dirty="0" err="1" smtClean="0"/>
              <a:t>terms</a:t>
            </a:r>
            <a:r>
              <a:rPr lang="fi-FI" sz="3600" dirty="0" smtClean="0"/>
              <a:t> </a:t>
            </a:r>
            <a:r>
              <a:rPr lang="fi-FI" sz="3600" dirty="0" err="1" smtClean="0"/>
              <a:t>related</a:t>
            </a:r>
            <a:r>
              <a:rPr lang="fi-FI" sz="3600" dirty="0" smtClean="0"/>
              <a:t> to </a:t>
            </a:r>
            <a:r>
              <a:rPr lang="fi-FI" sz="3600" dirty="0" err="1" smtClean="0"/>
              <a:t>recycling</a:t>
            </a:r>
            <a:endParaRPr lang="fi-FI" sz="3600" dirty="0"/>
          </a:p>
        </p:txBody>
      </p:sp>
      <p:sp>
        <p:nvSpPr>
          <p:cNvPr id="3" name="Content Placeholder 2"/>
          <p:cNvSpPr>
            <a:spLocks noGrp="1"/>
          </p:cNvSpPr>
          <p:nvPr>
            <p:ph idx="1"/>
          </p:nvPr>
        </p:nvSpPr>
        <p:spPr>
          <a:xfrm>
            <a:off x="2054903" y="1057115"/>
            <a:ext cx="7846423" cy="4389119"/>
          </a:xfrm>
        </p:spPr>
        <p:txBody>
          <a:bodyPr>
            <a:normAutofit lnSpcReduction="10000"/>
          </a:bodyPr>
          <a:lstStyle/>
          <a:p>
            <a:pPr lvl="0"/>
            <a:r>
              <a:rPr lang="en-US" sz="2000" b="1" dirty="0"/>
              <a:t>Recycled-content product</a:t>
            </a:r>
            <a:r>
              <a:rPr lang="en-US" sz="2000" dirty="0"/>
              <a:t> - The product was manufactured with recycled materials either collected from a recycling program or from waste recovered during the normal manufacturing process. The label will sometimes include how much of the content was from recycled materials</a:t>
            </a:r>
            <a:r>
              <a:rPr lang="en-US" sz="2000" dirty="0" smtClean="0"/>
              <a:t>.</a:t>
            </a:r>
          </a:p>
          <a:p>
            <a:pPr marL="0" lvl="0" indent="0">
              <a:buNone/>
            </a:pPr>
            <a:endParaRPr lang="fi-FI" sz="2000" dirty="0"/>
          </a:p>
          <a:p>
            <a:pPr lvl="0"/>
            <a:r>
              <a:rPr lang="en-US" sz="2000" b="1" dirty="0"/>
              <a:t>Post-consumer content</a:t>
            </a:r>
            <a:r>
              <a:rPr lang="en-US" sz="2000" dirty="0"/>
              <a:t> - Very similar to recycled content, but the material comes only from recyclables collected from consumers or businesses through a recycling program</a:t>
            </a:r>
            <a:r>
              <a:rPr lang="en-US" sz="2000" dirty="0" smtClean="0"/>
              <a:t>.</a:t>
            </a:r>
          </a:p>
          <a:p>
            <a:pPr lvl="0"/>
            <a:endParaRPr lang="fi-FI" sz="2000" dirty="0"/>
          </a:p>
          <a:p>
            <a:pPr lvl="0"/>
            <a:r>
              <a:rPr lang="en-US" sz="2000" b="1" dirty="0"/>
              <a:t>Recyclable product</a:t>
            </a:r>
            <a:r>
              <a:rPr lang="en-US" sz="2000" dirty="0"/>
              <a:t> - Products that can be collected, processed and manufactured into new products after they have been used. These products do not necessarily contain recycled materials. Remember not all kinds of recyclables may be collected in your community so be sure to check with your local recycling program before you </a:t>
            </a:r>
            <a:r>
              <a:rPr lang="en-US" sz="2000" dirty="0" smtClean="0"/>
              <a:t>buy</a:t>
            </a:r>
            <a:r>
              <a:rPr lang="en-US" sz="2000" dirty="0"/>
              <a:t>.</a:t>
            </a:r>
            <a:endParaRPr lang="fi-FI" sz="2000" dirty="0"/>
          </a:p>
        </p:txBody>
      </p:sp>
      <p:sp>
        <p:nvSpPr>
          <p:cNvPr id="5" name="TextBox 4"/>
          <p:cNvSpPr txBox="1"/>
          <p:nvPr/>
        </p:nvSpPr>
        <p:spPr>
          <a:xfrm>
            <a:off x="5018723" y="5806850"/>
            <a:ext cx="4484433" cy="646331"/>
          </a:xfrm>
          <a:prstGeom prst="rect">
            <a:avLst/>
          </a:prstGeom>
          <a:noFill/>
        </p:spPr>
        <p:txBody>
          <a:bodyPr wrap="none" rtlCol="0">
            <a:spAutoFit/>
          </a:bodyPr>
          <a:lstStyle/>
          <a:p>
            <a:r>
              <a:rPr lang="en-US" dirty="0"/>
              <a:t>Source: </a:t>
            </a:r>
            <a:r>
              <a:rPr lang="en-US" dirty="0" smtClean="0"/>
              <a:t>Recycling basics</a:t>
            </a:r>
          </a:p>
          <a:p>
            <a:r>
              <a:rPr lang="en-US" dirty="0" smtClean="0"/>
              <a:t>https</a:t>
            </a:r>
            <a:r>
              <a:rPr lang="en-US" dirty="0"/>
              <a:t>://www.epa.gov/recycle/recycling-basics</a:t>
            </a:r>
            <a:endParaRPr lang="fi-FI"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6886" y="835765"/>
            <a:ext cx="1403347" cy="1348285"/>
          </a:xfrm>
          <a:prstGeom prst="rect">
            <a:avLst/>
          </a:prstGeom>
        </p:spPr>
      </p:pic>
      <p:sp>
        <p:nvSpPr>
          <p:cNvPr id="8" name="TextBox 7"/>
          <p:cNvSpPr txBox="1"/>
          <p:nvPr/>
        </p:nvSpPr>
        <p:spPr>
          <a:xfrm rot="5400000">
            <a:off x="9519729" y="2168978"/>
            <a:ext cx="4391395" cy="523220"/>
          </a:xfrm>
          <a:prstGeom prst="rect">
            <a:avLst/>
          </a:prstGeom>
          <a:noFill/>
        </p:spPr>
        <p:txBody>
          <a:bodyPr wrap="none" rtlCol="0">
            <a:spAutoFit/>
          </a:bodyPr>
          <a:lstStyle/>
          <a:p>
            <a:r>
              <a:rPr lang="fi-FI" sz="1400" dirty="0" err="1" smtClean="0"/>
              <a:t>Figure</a:t>
            </a:r>
            <a:r>
              <a:rPr lang="fi-FI" sz="1400" dirty="0" smtClean="0"/>
              <a:t>:</a:t>
            </a:r>
          </a:p>
          <a:p>
            <a:r>
              <a:rPr lang="fi-FI" sz="1400" dirty="0"/>
              <a:t>https://www.recycling.com/downloads/recycling-symbol/</a:t>
            </a:r>
          </a:p>
        </p:txBody>
      </p:sp>
    </p:spTree>
    <p:extLst>
      <p:ext uri="{BB962C8B-B14F-4D97-AF65-F5344CB8AC3E}">
        <p14:creationId xmlns:p14="http://schemas.microsoft.com/office/powerpoint/2010/main" val="1946903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207714" y="3006889"/>
            <a:ext cx="6324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5263" indent="-195263">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fi-FI" sz="2800" b="1" dirty="0">
                <a:solidFill>
                  <a:schemeClr val="accent6">
                    <a:lumMod val="50000"/>
                  </a:schemeClr>
                </a:solidFill>
                <a:latin typeface="Arial" panose="020B0604020202020204" pitchFamily="34" charset="0"/>
              </a:rPr>
              <a:t>“</a:t>
            </a:r>
            <a:r>
              <a:rPr lang="en-US" altLang="fi-FI" sz="2800" dirty="0">
                <a:solidFill>
                  <a:schemeClr val="accent6">
                    <a:lumMod val="50000"/>
                  </a:schemeClr>
                </a:solidFill>
                <a:latin typeface="+mn-lt"/>
              </a:rPr>
              <a:t>The aim is to recover and recycle wastes to levels that make sense i.e. to the point where there is a net environmental benefit and it is economically and technically feasible”</a:t>
            </a:r>
            <a:endParaRPr lang="fi-FI" altLang="fi-FI" sz="2800" dirty="0">
              <a:solidFill>
                <a:schemeClr val="accent6">
                  <a:lumMod val="50000"/>
                </a:schemeClr>
              </a:solidFill>
              <a:latin typeface="+mn-lt"/>
            </a:endParaRPr>
          </a:p>
        </p:txBody>
      </p:sp>
      <p:sp>
        <p:nvSpPr>
          <p:cNvPr id="11267" name="Text Box 6"/>
          <p:cNvSpPr txBox="1">
            <a:spLocks noChangeArrowheads="1"/>
          </p:cNvSpPr>
          <p:nvPr/>
        </p:nvSpPr>
        <p:spPr bwMode="auto">
          <a:xfrm>
            <a:off x="5788025" y="4930493"/>
            <a:ext cx="47307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fi-FI" sz="1800" dirty="0">
                <a:solidFill>
                  <a:srgbClr val="003263"/>
                </a:solidFill>
                <a:latin typeface="+mn-lt"/>
              </a:rPr>
              <a:t>6th Environment Action Program, </a:t>
            </a:r>
          </a:p>
          <a:p>
            <a:pPr>
              <a:spcBef>
                <a:spcPct val="0"/>
              </a:spcBef>
              <a:buFontTx/>
              <a:buNone/>
            </a:pPr>
            <a:r>
              <a:rPr lang="en-US" altLang="fi-FI" sz="1800" dirty="0">
                <a:solidFill>
                  <a:srgbClr val="003263"/>
                </a:solidFill>
                <a:latin typeface="+mn-lt"/>
              </a:rPr>
              <a:t>EU Commission, December </a:t>
            </a:r>
            <a:r>
              <a:rPr lang="en-US" altLang="fi-FI" sz="1800" dirty="0" smtClean="0">
                <a:solidFill>
                  <a:srgbClr val="003263"/>
                </a:solidFill>
                <a:latin typeface="+mn-lt"/>
              </a:rPr>
              <a:t>2000</a:t>
            </a:r>
            <a:endParaRPr lang="en-US" altLang="fi-FI" sz="1800" dirty="0">
              <a:solidFill>
                <a:srgbClr val="003263"/>
              </a:solidFill>
              <a:latin typeface="+mn-lt"/>
            </a:endParaRPr>
          </a:p>
        </p:txBody>
      </p:sp>
      <p:sp>
        <p:nvSpPr>
          <p:cNvPr id="11268" name="Rectangle 7"/>
          <p:cNvSpPr>
            <a:spLocks noChangeArrowheads="1"/>
          </p:cNvSpPr>
          <p:nvPr/>
        </p:nvSpPr>
        <p:spPr bwMode="auto">
          <a:xfrm>
            <a:off x="1288919" y="367179"/>
            <a:ext cx="49776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36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Recovery</a:t>
            </a:r>
            <a:r>
              <a:rPr lang="fi-FI" altLang="fi-FI" sz="3600" dirty="0" smtClean="0">
                <a:solidFill>
                  <a:schemeClr val="tx2"/>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i-FI" altLang="fi-FI" sz="3600" dirty="0">
                <a:latin typeface="Microsoft Sans Serif" panose="020B0604020202020204" pitchFamily="34" charset="0"/>
                <a:ea typeface="Microsoft Sans Serif" panose="020B0604020202020204" pitchFamily="34" charset="0"/>
                <a:cs typeface="Microsoft Sans Serif" panose="020B0604020202020204" pitchFamily="34" charset="0"/>
              </a:rPr>
              <a:t>and </a:t>
            </a:r>
            <a:r>
              <a:rPr lang="fi-FI" altLang="fi-FI" sz="3600" dirty="0" err="1">
                <a:latin typeface="Microsoft Sans Serif" panose="020B0604020202020204" pitchFamily="34" charset="0"/>
                <a:ea typeface="Microsoft Sans Serif" panose="020B0604020202020204" pitchFamily="34" charset="0"/>
                <a:cs typeface="Microsoft Sans Serif" panose="020B0604020202020204" pitchFamily="34" charset="0"/>
              </a:rPr>
              <a:t>recycling</a:t>
            </a:r>
            <a:endParaRPr lang="fi-FI" altLang="fi-FI"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4488" y="773000"/>
            <a:ext cx="1828571" cy="1828571"/>
          </a:xfrm>
          <a:prstGeom prst="rect">
            <a:avLst/>
          </a:prstGeom>
        </p:spPr>
      </p:pic>
      <p:sp>
        <p:nvSpPr>
          <p:cNvPr id="6" name="TextBox 5"/>
          <p:cNvSpPr txBox="1"/>
          <p:nvPr/>
        </p:nvSpPr>
        <p:spPr>
          <a:xfrm>
            <a:off x="9144002" y="2888869"/>
            <a:ext cx="2872197" cy="523220"/>
          </a:xfrm>
          <a:prstGeom prst="rect">
            <a:avLst/>
          </a:prstGeom>
          <a:noFill/>
        </p:spPr>
        <p:txBody>
          <a:bodyPr wrap="none" rtlCol="0">
            <a:spAutoFit/>
          </a:bodyPr>
          <a:lstStyle/>
          <a:p>
            <a:pPr algn="ctr"/>
            <a:r>
              <a:rPr lang="fi-FI" sz="1400" dirty="0" err="1" smtClean="0"/>
              <a:t>Figure</a:t>
            </a:r>
            <a:r>
              <a:rPr lang="fi-FI" sz="1400" dirty="0" smtClean="0"/>
              <a:t>: </a:t>
            </a:r>
            <a:r>
              <a:rPr lang="fi-FI" sz="1400" dirty="0" err="1" smtClean="0"/>
              <a:t>Recycling</a:t>
            </a:r>
            <a:r>
              <a:rPr lang="fi-FI" sz="1400" dirty="0" smtClean="0"/>
              <a:t> </a:t>
            </a:r>
            <a:r>
              <a:rPr lang="fi-FI" sz="1400" dirty="0" err="1" smtClean="0"/>
              <a:t>symbol</a:t>
            </a:r>
            <a:endParaRPr lang="fi-FI" sz="1400" dirty="0" smtClean="0"/>
          </a:p>
          <a:p>
            <a:pPr algn="ctr"/>
            <a:r>
              <a:rPr lang="fi-FI" sz="1400" dirty="0" smtClean="0"/>
              <a:t>https</a:t>
            </a:r>
            <a:r>
              <a:rPr lang="fi-FI" sz="1400" dirty="0"/>
              <a:t>://unicode-table.com/en/267B/</a:t>
            </a:r>
          </a:p>
        </p:txBody>
      </p:sp>
      <p:sp>
        <p:nvSpPr>
          <p:cNvPr id="3" name="TextBox 2"/>
          <p:cNvSpPr txBox="1"/>
          <p:nvPr/>
        </p:nvSpPr>
        <p:spPr>
          <a:xfrm>
            <a:off x="2207714" y="1260025"/>
            <a:ext cx="5971186" cy="1384995"/>
          </a:xfrm>
          <a:prstGeom prst="rect">
            <a:avLst/>
          </a:prstGeom>
          <a:noFill/>
        </p:spPr>
        <p:txBody>
          <a:bodyPr wrap="none" rtlCol="0">
            <a:spAutoFit/>
          </a:bodyPr>
          <a:lstStyle/>
          <a:p>
            <a:r>
              <a:rPr lang="fi-FI" sz="2800" dirty="0" smtClean="0"/>
              <a:t>One definition of </a:t>
            </a:r>
            <a:r>
              <a:rPr lang="fi-FI" sz="2800" b="1" dirty="0" err="1">
                <a:solidFill>
                  <a:schemeClr val="accent6">
                    <a:lumMod val="75000"/>
                  </a:schemeClr>
                </a:solidFill>
              </a:rPr>
              <a:t>R</a:t>
            </a:r>
            <a:r>
              <a:rPr lang="fi-FI" sz="2800" b="1" dirty="0" err="1" smtClean="0">
                <a:solidFill>
                  <a:schemeClr val="accent6">
                    <a:lumMod val="75000"/>
                  </a:schemeClr>
                </a:solidFill>
              </a:rPr>
              <a:t>ecovery</a:t>
            </a:r>
            <a:r>
              <a:rPr lang="fi-FI" sz="2800" dirty="0" smtClean="0">
                <a:solidFill>
                  <a:schemeClr val="accent6">
                    <a:lumMod val="75000"/>
                  </a:schemeClr>
                </a:solidFill>
              </a:rPr>
              <a:t> </a:t>
            </a:r>
            <a:r>
              <a:rPr lang="fi-FI" sz="2800" dirty="0" smtClean="0"/>
              <a:t>:</a:t>
            </a:r>
          </a:p>
          <a:p>
            <a:r>
              <a:rPr lang="en-US" sz="2800" dirty="0"/>
              <a:t>Recovery of usable resources or energy </a:t>
            </a:r>
            <a:endParaRPr lang="en-US" sz="2800" dirty="0" smtClean="0"/>
          </a:p>
          <a:p>
            <a:r>
              <a:rPr lang="en-US" sz="2800" dirty="0" smtClean="0"/>
              <a:t>from </a:t>
            </a:r>
            <a:r>
              <a:rPr lang="en-US" sz="2800" dirty="0"/>
              <a:t>waste or </a:t>
            </a:r>
            <a:r>
              <a:rPr lang="en-US" sz="2800" dirty="0" smtClean="0"/>
              <a:t>by-products. </a:t>
            </a:r>
            <a:r>
              <a:rPr lang="en-US" dirty="0" smtClean="0"/>
              <a:t>Source; </a:t>
            </a:r>
            <a:r>
              <a:rPr lang="en-US" dirty="0" err="1" smtClean="0"/>
              <a:t>Sitra</a:t>
            </a:r>
            <a:r>
              <a:rPr lang="en-US" dirty="0" smtClean="0"/>
              <a:t>, 24</a:t>
            </a:r>
            <a:endParaRPr lang="fi-FI" dirty="0"/>
          </a:p>
        </p:txBody>
      </p:sp>
    </p:spTree>
    <p:extLst>
      <p:ext uri="{BB962C8B-B14F-4D97-AF65-F5344CB8AC3E}">
        <p14:creationId xmlns:p14="http://schemas.microsoft.com/office/powerpoint/2010/main" val="1726073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427W7XWPXQD2-403814790-1666</_dlc_DocId>
    <_dlc_DocIdUrl xmlns="76865ef9-df32-4c37-ae45-f9784eb47bff">
      <Url>https://tt.eduuni.fi/sites/luc-lapinamk-extra/kiertotalousosaamista-ammattikorkeakouluihin/_layouts/15/DocIdRedir.aspx?ID=427W7XWPXQD2-403814790-1666</Url>
      <Description>427W7XWPXQD2-403814790-1666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1FB009-BD01-46A5-8707-C89D1C4FBDB4}">
  <ds:schemaRefs>
    <ds:schemaRef ds:uri="http://schemas.microsoft.com/office/2006/metadata/properties"/>
    <ds:schemaRef ds:uri="http://purl.org/dc/elements/1.1/"/>
    <ds:schemaRef ds:uri="76865ef9-df32-4c37-ae45-f9784eb47bff"/>
    <ds:schemaRef ds:uri="http://schemas.microsoft.com/office/2006/documentManagement/types"/>
    <ds:schemaRef ds:uri="http://schemas.microsoft.com/office/infopath/2007/PartnerControls"/>
    <ds:schemaRef ds:uri="http://purl.org/dc/terms/"/>
    <ds:schemaRef ds:uri="7e9e6169-ad39-4139-80cb-366121f0def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5AA936D-CA59-412B-AB19-AA53C1FBDD20}">
  <ds:schemaRefs>
    <ds:schemaRef ds:uri="http://schemas.microsoft.com/sharepoint/events"/>
  </ds:schemaRefs>
</ds:datastoreItem>
</file>

<file path=customXml/itemProps3.xml><?xml version="1.0" encoding="utf-8"?>
<ds:datastoreItem xmlns:ds="http://schemas.openxmlformats.org/officeDocument/2006/customXml" ds:itemID="{A6EE1A74-F9FB-42C6-9C52-F8BBFBFE3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68FDA8B-CD65-4CD9-97D8-FB5AB53E6C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2568</TotalTime>
  <Words>2284</Words>
  <Application>Microsoft Office PowerPoint</Application>
  <PresentationFormat>Widescreen</PresentationFormat>
  <Paragraphs>433</Paragraphs>
  <Slides>30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Microsoft Sans Serif</vt:lpstr>
      <vt:lpstr>Times New Roman</vt:lpstr>
      <vt:lpstr>1_Mukautettu suunnittelumalli</vt:lpstr>
      <vt:lpstr>Collecting  and  recycling 2-3 cr </vt:lpstr>
      <vt:lpstr>Learning objectives</vt:lpstr>
      <vt:lpstr>Recycling and collecting</vt:lpstr>
      <vt:lpstr>” Finland needs    energy,    raw materials     and work.    Those are created     by recycling ”     L &amp; T recycling company</vt:lpstr>
      <vt:lpstr>Survey results about take-back and recycling </vt:lpstr>
      <vt:lpstr>Definition of recycling</vt:lpstr>
      <vt:lpstr>Another definition of recycling</vt:lpstr>
      <vt:lpstr>Other terms related to recycling</vt:lpstr>
      <vt:lpstr>PowerPoint Presentation</vt:lpstr>
      <vt:lpstr>Collection</vt:lpstr>
      <vt:lpstr>Example of collection point</vt:lpstr>
      <vt:lpstr>Example of collecting and  selling clothing brands</vt:lpstr>
      <vt:lpstr>Recycling process</vt:lpstr>
      <vt:lpstr>Design for recycling </vt:lpstr>
      <vt:lpstr>Recovery processes incorporated in  the supply chain</vt:lpstr>
      <vt:lpstr>Circular Economy and Butterfly diagram</vt:lpstr>
      <vt:lpstr>    </vt:lpstr>
      <vt:lpstr>PowerPoint Presentation</vt:lpstr>
      <vt:lpstr>PowerPoint Presentation</vt:lpstr>
      <vt:lpstr>Roles of participants in the recycling system</vt:lpstr>
      <vt:lpstr>Example of collection and new product (Finlayson)</vt:lpstr>
      <vt:lpstr>Importance of technology in collecting</vt:lpstr>
      <vt:lpstr>EU statistics of packaging waste</vt:lpstr>
      <vt:lpstr>Packaging statistics in European Union </vt:lpstr>
      <vt:lpstr>Packaging statistics in EU countries</vt:lpstr>
      <vt:lpstr>Producer responsibility to consumer packaging</vt:lpstr>
      <vt:lpstr>Changes to package reporting and fees 2021</vt:lpstr>
      <vt:lpstr>Challenges in recycling</vt:lpstr>
      <vt:lpstr>Some recycling companies</vt:lpstr>
      <vt:lpstr>Useful  sources</vt:lpstr>
    </vt:vector>
  </TitlesOfParts>
  <Company>Turun ammattikorkeakoulu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Virta Marketta</dc:creator>
  <cp:lastModifiedBy>Kallinen Soile</cp:lastModifiedBy>
  <cp:revision>295</cp:revision>
  <dcterms:created xsi:type="dcterms:W3CDTF">2019-02-14T13:35:11Z</dcterms:created>
  <dcterms:modified xsi:type="dcterms:W3CDTF">2020-12-17T18:34:13Z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0x010100844F74372C55FE4B821D5F2378F4B2BA</vt:lpwstr>
  </property>
  <property fmtid="{D5CDD505-2E9C-101B-9397-08002B2CF9AE}" pid="3" name="_dlc_DocIdItemGuid">
    <vt:lpwstr>bbf82c28-1dc0-4312-b240-673e41d33fcb</vt:lpwstr>
  </property>
</Properties>
</file>