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5"/>
  </p:sldMasterIdLst>
  <p:notesMasterIdLst>
    <p:notesMasterId r:id="rId20"/>
  </p:notesMasterIdLst>
  <p:sldIdLst>
    <p:sldId id="263" r:id="rId6"/>
    <p:sldId id="266" r:id="rId7"/>
    <p:sldId id="264" r:id="rId8"/>
    <p:sldId id="267" r:id="rId9"/>
    <p:sldId id="268" r:id="rId10"/>
    <p:sldId id="265" r:id="rId11"/>
    <p:sldId id="271" r:id="rId12"/>
    <p:sldId id="269" r:id="rId13"/>
    <p:sldId id="270" r:id="rId14"/>
    <p:sldId id="272" r:id="rId15"/>
    <p:sldId id="273" r:id="rId16"/>
    <p:sldId id="274" r:id="rId17"/>
    <p:sldId id="275" r:id="rId18"/>
    <p:sldId id="276" r:id="rId19"/>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39" d="100"/>
          <a:sy n="39" d="100"/>
        </p:scale>
        <p:origin x="36" y="6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2DE3DC-FFA5-4B06-8CE1-A4327DB2171A}" type="datetimeFigureOut">
              <a:rPr lang="fi-FI" smtClean="0"/>
              <a:t>26.3.2020</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6609CB-CAF6-4571-BA04-25E12737EAA4}" type="slidenum">
              <a:rPr lang="fi-FI" smtClean="0"/>
              <a:t>‹#›</a:t>
            </a:fld>
            <a:endParaRPr lang="fi-FI"/>
          </a:p>
        </p:txBody>
      </p:sp>
    </p:spTree>
    <p:extLst>
      <p:ext uri="{BB962C8B-B14F-4D97-AF65-F5344CB8AC3E}">
        <p14:creationId xmlns:p14="http://schemas.microsoft.com/office/powerpoint/2010/main" val="35626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a:t>Muokkaa perustyyl. napsautt.</a:t>
            </a:r>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p:cNvSpPr>
            <a:spLocks noGrp="1"/>
          </p:cNvSpPr>
          <p:nvPr>
            <p:ph type="dt" sz="half" idx="10"/>
          </p:nvPr>
        </p:nvSpPr>
        <p:spPr>
          <a:xfrm>
            <a:off x="1716506" y="6192671"/>
            <a:ext cx="966537" cy="365125"/>
          </a:xfrm>
        </p:spPr>
        <p:txBody>
          <a:bodyPr/>
          <a:lstStyle/>
          <a:p>
            <a:fld id="{308255F3-F20B-4B87-BA2E-E1B81D1F1716}" type="datetime1">
              <a:rPr lang="fi-FI" smtClean="0"/>
              <a:t>26.3.2020</a:t>
            </a:fld>
            <a:endParaRPr lang="fi-FI" dirty="0"/>
          </a:p>
        </p:txBody>
      </p:sp>
      <p:sp>
        <p:nvSpPr>
          <p:cNvPr id="5" name="Alatunnisteen paikkamerkki 4"/>
          <p:cNvSpPr>
            <a:spLocks noGrp="1"/>
          </p:cNvSpPr>
          <p:nvPr>
            <p:ph type="ftr" sz="quarter" idx="11"/>
          </p:nvPr>
        </p:nvSpPr>
        <p:spPr/>
        <p:txBody>
          <a:bodyPr/>
          <a:lstStyle/>
          <a:p>
            <a:r>
              <a:rPr lang="fi-FI" dirty="0"/>
              <a:t>kiertotalousamk.fi</a:t>
            </a:r>
          </a:p>
        </p:txBody>
      </p:sp>
      <p:pic>
        <p:nvPicPr>
          <p:cNvPr id="7" name="Kuva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0" y="5257800"/>
            <a:ext cx="5359363" cy="876031"/>
          </a:xfrm>
          <a:prstGeom prst="rect">
            <a:avLst/>
          </a:prstGeom>
        </p:spPr>
      </p:pic>
    </p:spTree>
    <p:extLst>
      <p:ext uri="{BB962C8B-B14F-4D97-AF65-F5344CB8AC3E}">
        <p14:creationId xmlns:p14="http://schemas.microsoft.com/office/powerpoint/2010/main" val="3628747199"/>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Alatunnisteen paikkamerkki 4"/>
          <p:cNvSpPr>
            <a:spLocks noGrp="1"/>
          </p:cNvSpPr>
          <p:nvPr>
            <p:ph type="ftr" sz="quarter" idx="11"/>
          </p:nvPr>
        </p:nvSpPr>
        <p:spPr/>
        <p:txBody>
          <a:bodyPr/>
          <a:lstStyle/>
          <a:p>
            <a:r>
              <a:rPr lang="fi-FI"/>
              <a:t>kiertotalousamk.fi</a:t>
            </a:r>
          </a:p>
        </p:txBody>
      </p:sp>
      <p:pic>
        <p:nvPicPr>
          <p:cNvPr id="4" name="Kuva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4432" y="5352837"/>
            <a:ext cx="4704659" cy="769014"/>
          </a:xfrm>
          <a:prstGeom prst="rect">
            <a:avLst/>
          </a:prstGeom>
        </p:spPr>
      </p:pic>
    </p:spTree>
    <p:extLst>
      <p:ext uri="{BB962C8B-B14F-4D97-AF65-F5344CB8AC3E}">
        <p14:creationId xmlns:p14="http://schemas.microsoft.com/office/powerpoint/2010/main" val="3385603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Otsikko ja sisältö">
    <p:spTree>
      <p:nvGrpSpPr>
        <p:cNvPr id="1" name=""/>
        <p:cNvGrpSpPr/>
        <p:nvPr/>
      </p:nvGrpSpPr>
      <p:grpSpPr>
        <a:xfrm>
          <a:off x="0" y="0"/>
          <a:ext cx="0" cy="0"/>
          <a:chOff x="0" y="0"/>
          <a:chExt cx="0" cy="0"/>
        </a:xfrm>
      </p:grpSpPr>
      <p:pic>
        <p:nvPicPr>
          <p:cNvPr id="6" name="Kuva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Alatunnisteen paikkamerkki 4"/>
          <p:cNvSpPr>
            <a:spLocks noGrp="1"/>
          </p:cNvSpPr>
          <p:nvPr>
            <p:ph type="ftr" sz="quarter" idx="11"/>
          </p:nvPr>
        </p:nvSpPr>
        <p:spPr/>
        <p:txBody>
          <a:bodyPr/>
          <a:lstStyle/>
          <a:p>
            <a:r>
              <a:rPr lang="fi-FI"/>
              <a:t>kiertotalousamk.fi</a:t>
            </a:r>
          </a:p>
        </p:txBody>
      </p:sp>
      <p:pic>
        <p:nvPicPr>
          <p:cNvPr id="9" name="Kuva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4432" y="5352837"/>
            <a:ext cx="4704659" cy="769014"/>
          </a:xfrm>
          <a:prstGeom prst="rect">
            <a:avLst/>
          </a:prstGeom>
        </p:spPr>
      </p:pic>
    </p:spTree>
    <p:extLst>
      <p:ext uri="{BB962C8B-B14F-4D97-AF65-F5344CB8AC3E}">
        <p14:creationId xmlns:p14="http://schemas.microsoft.com/office/powerpoint/2010/main" val="3490309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pic>
        <p:nvPicPr>
          <p:cNvPr id="4" name="Kuva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a:xfrm>
            <a:off x="831850" y="1709738"/>
            <a:ext cx="10515600" cy="2852737"/>
          </a:xfrm>
        </p:spPr>
        <p:txBody>
          <a:bodyPr anchor="b"/>
          <a:lstStyle>
            <a:lvl1pPr>
              <a:defRPr sz="6000"/>
            </a:lvl1pPr>
          </a:lstStyle>
          <a:p>
            <a:r>
              <a:rPr lang="fi-FI"/>
              <a:t>Muokkaa perustyyl. napsautt.</a:t>
            </a:r>
          </a:p>
        </p:txBody>
      </p:sp>
      <p:sp>
        <p:nvSpPr>
          <p:cNvPr id="3" name="Tekstin paikkamerkki 2"/>
          <p:cNvSpPr>
            <a:spLocks noGrp="1"/>
          </p:cNvSpPr>
          <p:nvPr>
            <p:ph type="body" idx="1"/>
          </p:nvPr>
        </p:nvSpPr>
        <p:spPr>
          <a:xfrm>
            <a:off x="831850" y="4589464"/>
            <a:ext cx="10515600" cy="1089442"/>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a:t>
            </a:r>
          </a:p>
        </p:txBody>
      </p:sp>
      <p:sp>
        <p:nvSpPr>
          <p:cNvPr id="5" name="Alatunnisteen paikkamerkki 4"/>
          <p:cNvSpPr>
            <a:spLocks noGrp="1"/>
          </p:cNvSpPr>
          <p:nvPr>
            <p:ph type="ftr" sz="quarter" idx="11"/>
          </p:nvPr>
        </p:nvSpPr>
        <p:spPr/>
        <p:txBody>
          <a:bodyPr/>
          <a:lstStyle/>
          <a:p>
            <a:r>
              <a:rPr lang="fi-FI"/>
              <a:t>kiertotalousamk.fi</a:t>
            </a:r>
          </a:p>
        </p:txBody>
      </p:sp>
      <p:pic>
        <p:nvPicPr>
          <p:cNvPr id="8" name="Kuva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4432" y="5352837"/>
            <a:ext cx="4704659" cy="769014"/>
          </a:xfrm>
          <a:prstGeom prst="rect">
            <a:avLst/>
          </a:prstGeom>
        </p:spPr>
      </p:pic>
    </p:spTree>
    <p:extLst>
      <p:ext uri="{BB962C8B-B14F-4D97-AF65-F5344CB8AC3E}">
        <p14:creationId xmlns:p14="http://schemas.microsoft.com/office/powerpoint/2010/main" val="14108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pic>
        <p:nvPicPr>
          <p:cNvPr id="5" name="Kuva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838200" y="1825625"/>
            <a:ext cx="5181600" cy="4199790"/>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72200" y="1825625"/>
            <a:ext cx="5181600" cy="4199790"/>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11"/>
          </p:nvPr>
        </p:nvSpPr>
        <p:spPr/>
        <p:txBody>
          <a:bodyPr/>
          <a:lstStyle/>
          <a:p>
            <a:r>
              <a:rPr lang="fi-FI"/>
              <a:t>kiertotalousamk.fi</a:t>
            </a:r>
          </a:p>
        </p:txBody>
      </p:sp>
      <p:pic>
        <p:nvPicPr>
          <p:cNvPr id="9" name="Kuva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4432" y="5352837"/>
            <a:ext cx="4704659" cy="769014"/>
          </a:xfrm>
          <a:prstGeom prst="rect">
            <a:avLst/>
          </a:prstGeom>
        </p:spPr>
      </p:pic>
    </p:spTree>
    <p:extLst>
      <p:ext uri="{BB962C8B-B14F-4D97-AF65-F5344CB8AC3E}">
        <p14:creationId xmlns:p14="http://schemas.microsoft.com/office/powerpoint/2010/main" val="968402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Kaksi sisältökohdetta">
    <p:spTree>
      <p:nvGrpSpPr>
        <p:cNvPr id="1" name=""/>
        <p:cNvGrpSpPr/>
        <p:nvPr/>
      </p:nvGrpSpPr>
      <p:grpSpPr>
        <a:xfrm>
          <a:off x="0" y="0"/>
          <a:ext cx="0" cy="0"/>
          <a:chOff x="0" y="0"/>
          <a:chExt cx="0" cy="0"/>
        </a:xfrm>
      </p:grpSpPr>
      <p:pic>
        <p:nvPicPr>
          <p:cNvPr id="7" name="Kuva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p:txBody>
          <a:bodyPr/>
          <a:lstStyle/>
          <a:p>
            <a:r>
              <a:rPr lang="fi-FI" dirty="0"/>
              <a:t>Muokkaa </a:t>
            </a:r>
            <a:r>
              <a:rPr lang="fi-FI" dirty="0" err="1"/>
              <a:t>perustyyl</a:t>
            </a:r>
            <a:r>
              <a:rPr lang="fi-FI" dirty="0"/>
              <a:t>. </a:t>
            </a:r>
            <a:r>
              <a:rPr lang="fi-FI" dirty="0" err="1"/>
              <a:t>napsautt</a:t>
            </a:r>
            <a:r>
              <a:rPr lang="fi-FI" dirty="0"/>
              <a:t>.</a:t>
            </a:r>
          </a:p>
        </p:txBody>
      </p:sp>
      <p:sp>
        <p:nvSpPr>
          <p:cNvPr id="3" name="Sisällön paikkamerkki 2"/>
          <p:cNvSpPr>
            <a:spLocks noGrp="1"/>
          </p:cNvSpPr>
          <p:nvPr>
            <p:ph sz="half" idx="1"/>
          </p:nvPr>
        </p:nvSpPr>
        <p:spPr>
          <a:xfrm>
            <a:off x="838200" y="1690688"/>
            <a:ext cx="5181600" cy="4351338"/>
          </a:xfrm>
        </p:spPr>
        <p:txBody>
          <a:bodyPr/>
          <a:lstStyle>
            <a:lvl1pPr marL="457200" indent="-457200">
              <a:buFont typeface="Arial" panose="020B0604020202020204" pitchFamily="34" charset="0"/>
              <a:buChar char="•"/>
              <a:defRPr/>
            </a:lvl1p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Sisällön paikkamerkki 3"/>
          <p:cNvSpPr>
            <a:spLocks noGrp="1"/>
          </p:cNvSpPr>
          <p:nvPr>
            <p:ph sz="half" idx="2"/>
          </p:nvPr>
        </p:nvSpPr>
        <p:spPr>
          <a:xfrm>
            <a:off x="6172200" y="1825625"/>
            <a:ext cx="5181600" cy="4216401"/>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11"/>
          </p:nvPr>
        </p:nvSpPr>
        <p:spPr/>
        <p:txBody>
          <a:bodyPr/>
          <a:lstStyle/>
          <a:p>
            <a:r>
              <a:rPr lang="fi-FI"/>
              <a:t>kiertotalousamk.fi</a:t>
            </a:r>
          </a:p>
        </p:txBody>
      </p:sp>
      <p:pic>
        <p:nvPicPr>
          <p:cNvPr id="10" name="Kuva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4432" y="5352837"/>
            <a:ext cx="4704659" cy="769014"/>
          </a:xfrm>
          <a:prstGeom prst="rect">
            <a:avLst/>
          </a:prstGeom>
        </p:spPr>
      </p:pic>
    </p:spTree>
    <p:extLst>
      <p:ext uri="{BB962C8B-B14F-4D97-AF65-F5344CB8AC3E}">
        <p14:creationId xmlns:p14="http://schemas.microsoft.com/office/powerpoint/2010/main" val="1309867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pic>
        <p:nvPicPr>
          <p:cNvPr id="5" name="Kuva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4" name="Alatunnisteen paikkamerkki 3"/>
          <p:cNvSpPr>
            <a:spLocks noGrp="1"/>
          </p:cNvSpPr>
          <p:nvPr>
            <p:ph type="ftr" sz="quarter" idx="11"/>
          </p:nvPr>
        </p:nvSpPr>
        <p:spPr/>
        <p:txBody>
          <a:bodyPr/>
          <a:lstStyle/>
          <a:p>
            <a:r>
              <a:rPr lang="fi-FI"/>
              <a:t>kiertotalousamk.fi</a:t>
            </a:r>
          </a:p>
        </p:txBody>
      </p:sp>
      <p:pic>
        <p:nvPicPr>
          <p:cNvPr id="3" name="Kuva 2"/>
          <p:cNvPicPr>
            <a:picLocks noChangeAspect="1"/>
          </p:cNvPicPr>
          <p:nvPr userDrawn="1"/>
        </p:nvPicPr>
        <p:blipFill>
          <a:blip r:embed="rId3"/>
          <a:stretch>
            <a:fillRect/>
          </a:stretch>
        </p:blipFill>
        <p:spPr>
          <a:xfrm>
            <a:off x="3745788" y="3044918"/>
            <a:ext cx="4700423" cy="768163"/>
          </a:xfrm>
          <a:prstGeom prst="rect">
            <a:avLst/>
          </a:prstGeom>
        </p:spPr>
      </p:pic>
    </p:spTree>
    <p:extLst>
      <p:ext uri="{BB962C8B-B14F-4D97-AF65-F5344CB8AC3E}">
        <p14:creationId xmlns:p14="http://schemas.microsoft.com/office/powerpoint/2010/main" val="3974686067"/>
      </p:ext>
    </p:extLst>
  </p:cSld>
  <p:clrMapOvr>
    <a:masterClrMapping/>
  </p:clrMapOvr>
  <p:extLst mod="1">
    <p:ext uri="{DCECCB84-F9BA-43D5-87BE-67443E8EF086}">
      <p15:sldGuideLst xmlns:p15="http://schemas.microsoft.com/office/powerpoint/2012/main">
        <p15:guide id="1" orient="horz" pos="402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dirty="0"/>
              <a:t>Muokkaa </a:t>
            </a:r>
            <a:r>
              <a:rPr lang="fi-FI" dirty="0" err="1"/>
              <a:t>perustyyl</a:t>
            </a:r>
            <a:r>
              <a:rPr lang="fi-FI" dirty="0"/>
              <a:t>. </a:t>
            </a:r>
            <a:r>
              <a:rPr lang="fi-FI" dirty="0" err="1"/>
              <a:t>napsautt</a:t>
            </a:r>
            <a:r>
              <a:rPr lang="fi-FI" dirty="0"/>
              <a:t>.</a:t>
            </a:r>
          </a:p>
        </p:txBody>
      </p:sp>
      <p:sp>
        <p:nvSpPr>
          <p:cNvPr id="3" name="Tekstin paikkamerkki 2"/>
          <p:cNvSpPr>
            <a:spLocks noGrp="1"/>
          </p:cNvSpPr>
          <p:nvPr>
            <p:ph type="body" idx="1"/>
          </p:nvPr>
        </p:nvSpPr>
        <p:spPr>
          <a:xfrm>
            <a:off x="838200" y="1825625"/>
            <a:ext cx="10515600" cy="4161289"/>
          </a:xfrm>
          <a:prstGeom prst="rect">
            <a:avLst/>
          </a:prstGeom>
        </p:spPr>
        <p:txBody>
          <a:bodyPr vert="horz" lIns="91440" tIns="45720" rIns="91440" bIns="45720" rtlCol="0">
            <a:normAutofit/>
          </a:body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353E9E-8905-47D9-8774-71C2D0812B6B}" type="datetime1">
              <a:rPr lang="fi-FI" smtClean="0"/>
              <a:t>26.3.2020</a:t>
            </a:fld>
            <a:endParaRPr lang="fi-FI"/>
          </a:p>
        </p:txBody>
      </p:sp>
      <p:sp>
        <p:nvSpPr>
          <p:cNvPr id="5" name="Alatunnisteen paikkamerkki 4"/>
          <p:cNvSpPr>
            <a:spLocks noGrp="1"/>
          </p:cNvSpPr>
          <p:nvPr>
            <p:ph type="ftr" sz="quarter" idx="3"/>
          </p:nvPr>
        </p:nvSpPr>
        <p:spPr>
          <a:xfrm>
            <a:off x="4038600" y="619267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dirty="0"/>
              <a:t>kiertotalousamk.fi</a:t>
            </a:r>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2966C3-9558-4BBB-9775-7D1DA6AA08CC}" type="slidenum">
              <a:rPr lang="fi-FI" smtClean="0"/>
              <a:t>‹#›</a:t>
            </a:fld>
            <a:endParaRPr lang="fi-FI"/>
          </a:p>
        </p:txBody>
      </p:sp>
    </p:spTree>
    <p:extLst>
      <p:ext uri="{BB962C8B-B14F-4D97-AF65-F5344CB8AC3E}">
        <p14:creationId xmlns:p14="http://schemas.microsoft.com/office/powerpoint/2010/main" val="1152711544"/>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701" r:id="rId3"/>
    <p:sldLayoutId id="2147483692" r:id="rId4"/>
    <p:sldLayoutId id="2147483693" r:id="rId5"/>
    <p:sldLayoutId id="2147483702" r:id="rId6"/>
    <p:sldLayoutId id="2147483695" r:id="rId7"/>
  </p:sldLayoutIdLst>
  <p:hf sldNum="0" hdr="0"/>
  <p:txStyles>
    <p:titleStyle>
      <a:lvl1pPr algn="l" defTabSz="914400" rtl="0" eaLnBrk="1" latinLnBrk="0" hangingPunct="1">
        <a:lnSpc>
          <a:spcPct val="90000"/>
        </a:lnSpc>
        <a:spcBef>
          <a:spcPct val="0"/>
        </a:spcBef>
        <a:buNone/>
        <a:defRPr sz="4400" kern="120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sitra.fi/en/articles/branding-circularity-consumer-value/" TargetMode="External"/><Relationship Id="rId2" Type="http://schemas.openxmlformats.org/officeDocument/2006/relationships/hyperlink" Target="https://hhmoodle.haaga-helia.fi/pluginfile.php/1359177/mod_resource/content/1/HeroHandbook_PDF_Edition.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theguardian.com/sustainable-business/green-brands-fail-public-appeal?goback=.gde_145633_member_265867854" TargetMode="External"/><Relationship Id="rId2" Type="http://schemas.openxmlformats.org/officeDocument/2006/relationships/hyperlink" Target="https://sustainablebrands.com/read/marketing-and-comms/why-green-product-brands-fai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slideshare.net/sustainablebrands/900-1200-nick-liddel-westbourne-4-monday" TargetMode="External"/><Relationship Id="rId2" Type="http://schemas.openxmlformats.org/officeDocument/2006/relationships/hyperlink" Target="https://www.theguardian.com/sustainable-business/inauthenticity-kills-brands?utm_source=twitterfeed&amp;utm_medium=twitter" TargetMode="External"/><Relationship Id="rId1" Type="http://schemas.openxmlformats.org/officeDocument/2006/relationships/slideLayout" Target="../slideLayouts/slideLayout2.xml"/><Relationship Id="rId4" Type="http://schemas.openxmlformats.org/officeDocument/2006/relationships/hyperlink" Target="https://us.anteagroup.com/en-us/blog/9-brands-rewriting-their-sustainability-strategy-embracing-circular-economy"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theguardian.com/sustainable-business/five-ways-circular-economy-brand-experience" TargetMode="External"/><Relationship Id="rId2" Type="http://schemas.openxmlformats.org/officeDocument/2006/relationships/hyperlink" Target="https://us.anteagroup.com/en-us/blog/9-brands-rewriting-their-sustainability-strategy-embracing-circular-econom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FLt3H01XNto" TargetMode="External"/><Relationship Id="rId2" Type="http://schemas.openxmlformats.org/officeDocument/2006/relationships/hyperlink" Target="https://www.youtube.com/watch?v=E7U74c0Hzbk" TargetMode="External"/><Relationship Id="rId1" Type="http://schemas.openxmlformats.org/officeDocument/2006/relationships/slideLayout" Target="../slideLayouts/slideLayout2.xml"/><Relationship Id="rId4" Type="http://schemas.openxmlformats.org/officeDocument/2006/relationships/hyperlink" Target="https://sustainablebrands.com/read/marketing-and-comms/sustainability-ideas-must-be-made-to-stick"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onegreenplanet.org/news/infographic-greenwashing-exposed/" TargetMode="External"/><Relationship Id="rId2" Type="http://schemas.openxmlformats.org/officeDocument/2006/relationships/hyperlink" Target="https://hhmoodle.haaga-helia.fi/pluginfile.php/1359170/mod_resource/content/1/GreenwashingReport2010.pdf" TargetMode="External"/><Relationship Id="rId1" Type="http://schemas.openxmlformats.org/officeDocument/2006/relationships/slideLayout" Target="../slideLayouts/slideLayout2.xml"/><Relationship Id="rId4" Type="http://schemas.openxmlformats.org/officeDocument/2006/relationships/hyperlink" Target="https://www.ecfr.gov/cgi-bin/text-idx?c=ecfr&amp;sid=5de11e010afaa51af478dbd337f0cad6&amp;rgn=div5&amp;view=text&amp;node=16:1.0.1.2.24&amp;idno=16"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ideas.repec.org/a/gam/jsusta/v10y2018i6p2070-d153162.html" TargetMode="External"/><Relationship Id="rId2" Type="http://schemas.openxmlformats.org/officeDocument/2006/relationships/hyperlink" Target="http://www.think-sustainability.co.uk/resources/uploads/files/Sustainability_Communications_in_a_Nutshell.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en-US" b="1" dirty="0"/>
              <a:t>Circular economy in sustainability marketing</a:t>
            </a:r>
            <a:endParaRPr lang="fi-FI" dirty="0"/>
          </a:p>
        </p:txBody>
      </p:sp>
      <p:sp>
        <p:nvSpPr>
          <p:cNvPr id="3" name="Alaotsikko 2"/>
          <p:cNvSpPr>
            <a:spLocks noGrp="1"/>
          </p:cNvSpPr>
          <p:nvPr>
            <p:ph type="subTitle" idx="1"/>
          </p:nvPr>
        </p:nvSpPr>
        <p:spPr/>
        <p:txBody>
          <a:bodyPr/>
          <a:lstStyle/>
          <a:p>
            <a:r>
              <a:rPr lang="fi-FI" dirty="0"/>
              <a:t>1CR</a:t>
            </a:r>
          </a:p>
          <a:p>
            <a:r>
              <a:rPr lang="fi-FI" dirty="0"/>
              <a:t>Minna-Maari Harmaala (Haaga-Helia)</a:t>
            </a:r>
          </a:p>
        </p:txBody>
      </p:sp>
      <p:sp>
        <p:nvSpPr>
          <p:cNvPr id="4" name="Päivämäärän paikkamerkki 3"/>
          <p:cNvSpPr>
            <a:spLocks noGrp="1"/>
          </p:cNvSpPr>
          <p:nvPr>
            <p:ph type="dt" sz="half" idx="10"/>
          </p:nvPr>
        </p:nvSpPr>
        <p:spPr/>
        <p:txBody>
          <a:bodyPr/>
          <a:lstStyle/>
          <a:p>
            <a:fld id="{308255F3-F20B-4B87-BA2E-E1B81D1F1716}" type="datetime1">
              <a:rPr lang="fi-FI" smtClean="0"/>
              <a:t>26.3.2020</a:t>
            </a:fld>
            <a:endParaRPr lang="fi-FI" dirty="0"/>
          </a:p>
        </p:txBody>
      </p:sp>
      <p:sp>
        <p:nvSpPr>
          <p:cNvPr id="5" name="Alatunnisteen paikkamerkki 4"/>
          <p:cNvSpPr>
            <a:spLocks noGrp="1"/>
          </p:cNvSpPr>
          <p:nvPr>
            <p:ph type="ftr" sz="quarter" idx="11"/>
          </p:nvPr>
        </p:nvSpPr>
        <p:spPr/>
        <p:txBody>
          <a:bodyPr/>
          <a:lstStyle/>
          <a:p>
            <a:r>
              <a:rPr lang="fi-FI"/>
              <a:t>kiertotalousamk.fi</a:t>
            </a:r>
            <a:endParaRPr lang="fi-FI" dirty="0"/>
          </a:p>
        </p:txBody>
      </p:sp>
    </p:spTree>
    <p:extLst>
      <p:ext uri="{BB962C8B-B14F-4D97-AF65-F5344CB8AC3E}">
        <p14:creationId xmlns:p14="http://schemas.microsoft.com/office/powerpoint/2010/main" val="3558918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6F328-C328-4948-91A9-64C32FACD2DB}"/>
              </a:ext>
            </a:extLst>
          </p:cNvPr>
          <p:cNvSpPr>
            <a:spLocks noGrp="1"/>
          </p:cNvSpPr>
          <p:nvPr>
            <p:ph type="title"/>
          </p:nvPr>
        </p:nvSpPr>
        <p:spPr/>
        <p:txBody>
          <a:bodyPr/>
          <a:lstStyle/>
          <a:p>
            <a:r>
              <a:rPr lang="fi-FI" dirty="0"/>
              <a:t>TASK: </a:t>
            </a:r>
            <a:r>
              <a:rPr lang="fi-FI" dirty="0" err="1"/>
              <a:t>Evaluate</a:t>
            </a:r>
            <a:r>
              <a:rPr lang="fi-FI" dirty="0"/>
              <a:t> a </a:t>
            </a:r>
            <a:r>
              <a:rPr lang="fi-FI" dirty="0" err="1"/>
              <a:t>Brand</a:t>
            </a:r>
            <a:r>
              <a:rPr lang="fi-FI" dirty="0"/>
              <a:t> </a:t>
            </a:r>
          </a:p>
        </p:txBody>
      </p:sp>
      <p:sp>
        <p:nvSpPr>
          <p:cNvPr id="3" name="Content Placeholder 2">
            <a:extLst>
              <a:ext uri="{FF2B5EF4-FFF2-40B4-BE49-F238E27FC236}">
                <a16:creationId xmlns:a16="http://schemas.microsoft.com/office/drawing/2014/main" id="{86D1CF50-006A-451B-884A-96BEDE930D6C}"/>
              </a:ext>
            </a:extLst>
          </p:cNvPr>
          <p:cNvSpPr>
            <a:spLocks noGrp="1"/>
          </p:cNvSpPr>
          <p:nvPr>
            <p:ph idx="1"/>
          </p:nvPr>
        </p:nvSpPr>
        <p:spPr/>
        <p:txBody>
          <a:bodyPr>
            <a:normAutofit fontScale="62500" lnSpcReduction="20000"/>
          </a:bodyPr>
          <a:lstStyle/>
          <a:p>
            <a:pPr fontAlgn="base"/>
            <a:r>
              <a:rPr lang="en-US" dirty="0"/>
              <a:t>Your task is two-fold; first you should read the </a:t>
            </a:r>
            <a:r>
              <a:rPr lang="en-US" b="1" dirty="0"/>
              <a:t>Hero Brands' </a:t>
            </a:r>
            <a:r>
              <a:rPr lang="en-US" dirty="0"/>
              <a:t>booklet and watch the video </a:t>
            </a:r>
            <a:r>
              <a:rPr lang="en-US" b="1" dirty="0"/>
              <a:t>"Branding Circularity for Consumer Value"</a:t>
            </a:r>
            <a:r>
              <a:rPr lang="en-US" dirty="0"/>
              <a:t>. Secondly, you need to analyze a brand. Write 3 key learning messages you got after reading the booklet and write 3 key learning messages you got after watching the video. These are probably short sentences or paragraphs. Concentrate on what you really will take home and remember from the booklet and the video. After reading the booklet and watching the video, and the linked three blogs on building and failing brands as well as the examples on documentary storytelling, pick a brand of circular products/services you like. Perhaps, it is one that has done exceptionally well or still in its infancy. Depending on your choice, evaluate why the brand has been successful in positioning itself as a circular brand; or why it has failed; or what the brand could do to position itself as a circular brand in a credible manner.​</a:t>
            </a:r>
          </a:p>
          <a:p>
            <a:pPr fontAlgn="base"/>
            <a:r>
              <a:rPr lang="en-US" dirty="0"/>
              <a:t>Your work is either a document or a presentation. Please either paste or link the brand (website, commercial, pictures) to your work so that others can access information on it as well. Return your work to the discussion board and have a look at brands that other students have posted. Continue the discussion by stating whether you agree or disagree with their opinions and why. You </a:t>
            </a:r>
            <a:r>
              <a:rPr lang="en-US" u="sng" dirty="0"/>
              <a:t>must </a:t>
            </a:r>
            <a:r>
              <a:rPr lang="en-US" dirty="0"/>
              <a:t>comment on at least two other student's work. Your work should not exceed two pages; please be concise in your reporting and writing. Please note there is a difference between this and the advertisement task! Here you are looking at an entire brand; not one particular commercial. Remember to evaluate and </a:t>
            </a:r>
            <a:r>
              <a:rPr lang="en-US" dirty="0" err="1"/>
              <a:t>analyse</a:t>
            </a:r>
            <a:r>
              <a:rPr lang="en-US" dirty="0"/>
              <a:t>, not just repeat information given by the company.</a:t>
            </a:r>
          </a:p>
          <a:p>
            <a:endParaRPr lang="fi-FI" dirty="0"/>
          </a:p>
        </p:txBody>
      </p:sp>
      <p:sp>
        <p:nvSpPr>
          <p:cNvPr id="4" name="Footer Placeholder 3">
            <a:extLst>
              <a:ext uri="{FF2B5EF4-FFF2-40B4-BE49-F238E27FC236}">
                <a16:creationId xmlns:a16="http://schemas.microsoft.com/office/drawing/2014/main" id="{00C0F6E2-4DC0-4384-B77D-CCAE6CE741B6}"/>
              </a:ext>
            </a:extLst>
          </p:cNvPr>
          <p:cNvSpPr>
            <a:spLocks noGrp="1"/>
          </p:cNvSpPr>
          <p:nvPr>
            <p:ph type="ftr" sz="quarter" idx="11"/>
          </p:nvPr>
        </p:nvSpPr>
        <p:spPr/>
        <p:txBody>
          <a:bodyPr/>
          <a:lstStyle/>
          <a:p>
            <a:r>
              <a:rPr lang="fi-FI"/>
              <a:t>kiertotalousamk.fi</a:t>
            </a:r>
          </a:p>
        </p:txBody>
      </p:sp>
      <p:sp>
        <p:nvSpPr>
          <p:cNvPr id="7" name="TextBox 6">
            <a:extLst>
              <a:ext uri="{FF2B5EF4-FFF2-40B4-BE49-F238E27FC236}">
                <a16:creationId xmlns:a16="http://schemas.microsoft.com/office/drawing/2014/main" id="{FA5EAD66-F66B-4911-A93B-AF868366D21A}"/>
              </a:ext>
            </a:extLst>
          </p:cNvPr>
          <p:cNvSpPr txBox="1"/>
          <p:nvPr/>
        </p:nvSpPr>
        <p:spPr>
          <a:xfrm rot="19764697">
            <a:off x="7774880" y="636804"/>
            <a:ext cx="1778553" cy="646331"/>
          </a:xfrm>
          <a:prstGeom prst="rect">
            <a:avLst/>
          </a:prstGeom>
          <a:solidFill>
            <a:schemeClr val="accent4">
              <a:lumMod val="20000"/>
              <a:lumOff val="80000"/>
            </a:schemeClr>
          </a:solidFill>
        </p:spPr>
        <p:txBody>
          <a:bodyPr wrap="square" rtlCol="0">
            <a:spAutoFit/>
          </a:bodyPr>
          <a:lstStyle/>
          <a:p>
            <a:r>
              <a:rPr lang="fi-FI" dirty="0" err="1"/>
              <a:t>This</a:t>
            </a:r>
            <a:r>
              <a:rPr lang="fi-FI" dirty="0"/>
              <a:t> is </a:t>
            </a:r>
            <a:r>
              <a:rPr lang="fi-FI" dirty="0" err="1"/>
              <a:t>the</a:t>
            </a:r>
            <a:r>
              <a:rPr lang="fi-FI" dirty="0"/>
              <a:t> TASK </a:t>
            </a:r>
            <a:r>
              <a:rPr lang="fi-FI" dirty="0" err="1"/>
              <a:t>description</a:t>
            </a:r>
            <a:r>
              <a:rPr lang="fi-FI" dirty="0"/>
              <a:t> </a:t>
            </a:r>
            <a:r>
              <a:rPr lang="fi-FI" dirty="0" err="1"/>
              <a:t>text</a:t>
            </a:r>
            <a:endParaRPr lang="fi-FI" dirty="0"/>
          </a:p>
        </p:txBody>
      </p:sp>
    </p:spTree>
    <p:extLst>
      <p:ext uri="{BB962C8B-B14F-4D97-AF65-F5344CB8AC3E}">
        <p14:creationId xmlns:p14="http://schemas.microsoft.com/office/powerpoint/2010/main" val="3308944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BA1AF-ED1D-42E3-B388-1B1010FB6053}"/>
              </a:ext>
            </a:extLst>
          </p:cNvPr>
          <p:cNvSpPr>
            <a:spLocks noGrp="1"/>
          </p:cNvSpPr>
          <p:nvPr>
            <p:ph type="title"/>
          </p:nvPr>
        </p:nvSpPr>
        <p:spPr/>
        <p:txBody>
          <a:bodyPr/>
          <a:lstStyle/>
          <a:p>
            <a:r>
              <a:rPr lang="en-US" dirty="0"/>
              <a:t>Learning Materials 1</a:t>
            </a:r>
            <a:endParaRPr lang="fi-FI" dirty="0"/>
          </a:p>
        </p:txBody>
      </p:sp>
      <p:sp>
        <p:nvSpPr>
          <p:cNvPr id="3" name="Content Placeholder 2">
            <a:extLst>
              <a:ext uri="{FF2B5EF4-FFF2-40B4-BE49-F238E27FC236}">
                <a16:creationId xmlns:a16="http://schemas.microsoft.com/office/drawing/2014/main" id="{EC05487D-F92C-448B-A0C4-1468B9FF6F30}"/>
              </a:ext>
            </a:extLst>
          </p:cNvPr>
          <p:cNvSpPr>
            <a:spLocks noGrp="1"/>
          </p:cNvSpPr>
          <p:nvPr>
            <p:ph idx="1"/>
          </p:nvPr>
        </p:nvSpPr>
        <p:spPr/>
        <p:txBody>
          <a:bodyPr/>
          <a:lstStyle/>
          <a:p>
            <a:pPr fontAlgn="base"/>
            <a:r>
              <a:rPr lang="en-US" dirty="0"/>
              <a:t>Hero's Handbook ( Sustainable Brands)​</a:t>
            </a:r>
          </a:p>
          <a:p>
            <a:pPr fontAlgn="base"/>
            <a:r>
              <a:rPr lang="en-US" dirty="0">
                <a:hlinkClick r:id="rId2"/>
              </a:rPr>
              <a:t>https://hhmoodle.haaga-helia.fi/pluginfile.php/1359177/mod_resource/content/1/HeroHandbook_PDF_Edition.pdf</a:t>
            </a:r>
            <a:r>
              <a:rPr lang="en-US" dirty="0"/>
              <a:t>​</a:t>
            </a:r>
          </a:p>
          <a:p>
            <a:pPr fontAlgn="base"/>
            <a:r>
              <a:rPr lang="en-US" dirty="0"/>
              <a:t>Branding Circularity for Customer Value​</a:t>
            </a:r>
          </a:p>
          <a:p>
            <a:pPr fontAlgn="base"/>
            <a:r>
              <a:rPr lang="en-US" dirty="0">
                <a:hlinkClick r:id="rId3"/>
              </a:rPr>
              <a:t>https://www.sitra.fi/en/articles/branding-circularity-consumer-value/</a:t>
            </a:r>
            <a:endParaRPr lang="en-US" dirty="0"/>
          </a:p>
          <a:p>
            <a:endParaRPr lang="fi-FI" dirty="0"/>
          </a:p>
        </p:txBody>
      </p:sp>
      <p:sp>
        <p:nvSpPr>
          <p:cNvPr id="4" name="Footer Placeholder 3">
            <a:extLst>
              <a:ext uri="{FF2B5EF4-FFF2-40B4-BE49-F238E27FC236}">
                <a16:creationId xmlns:a16="http://schemas.microsoft.com/office/drawing/2014/main" id="{661D72BB-0B81-4BDB-9F36-249D7B0D9286}"/>
              </a:ext>
            </a:extLst>
          </p:cNvPr>
          <p:cNvSpPr>
            <a:spLocks noGrp="1"/>
          </p:cNvSpPr>
          <p:nvPr>
            <p:ph type="ftr" sz="quarter" idx="11"/>
          </p:nvPr>
        </p:nvSpPr>
        <p:spPr/>
        <p:txBody>
          <a:bodyPr/>
          <a:lstStyle/>
          <a:p>
            <a:r>
              <a:rPr lang="fi-FI"/>
              <a:t>kiertotalousamk.fi</a:t>
            </a:r>
          </a:p>
        </p:txBody>
      </p:sp>
    </p:spTree>
    <p:extLst>
      <p:ext uri="{BB962C8B-B14F-4D97-AF65-F5344CB8AC3E}">
        <p14:creationId xmlns:p14="http://schemas.microsoft.com/office/powerpoint/2010/main" val="391379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00BF9-BED6-4E10-8DAE-84BC1C9474C2}"/>
              </a:ext>
            </a:extLst>
          </p:cNvPr>
          <p:cNvSpPr>
            <a:spLocks noGrp="1"/>
          </p:cNvSpPr>
          <p:nvPr>
            <p:ph type="title"/>
          </p:nvPr>
        </p:nvSpPr>
        <p:spPr/>
        <p:txBody>
          <a:bodyPr/>
          <a:lstStyle/>
          <a:p>
            <a:r>
              <a:rPr lang="en-US" dirty="0"/>
              <a:t>Learning Materials 2</a:t>
            </a:r>
            <a:endParaRPr lang="fi-FI" dirty="0"/>
          </a:p>
        </p:txBody>
      </p:sp>
      <p:sp>
        <p:nvSpPr>
          <p:cNvPr id="3" name="Content Placeholder 2">
            <a:extLst>
              <a:ext uri="{FF2B5EF4-FFF2-40B4-BE49-F238E27FC236}">
                <a16:creationId xmlns:a16="http://schemas.microsoft.com/office/drawing/2014/main" id="{DBA11460-69E3-44AF-86E9-0CE408104A4E}"/>
              </a:ext>
            </a:extLst>
          </p:cNvPr>
          <p:cNvSpPr>
            <a:spLocks noGrp="1"/>
          </p:cNvSpPr>
          <p:nvPr>
            <p:ph idx="1"/>
          </p:nvPr>
        </p:nvSpPr>
        <p:spPr>
          <a:xfrm>
            <a:off x="838200" y="1815586"/>
            <a:ext cx="10662557" cy="3523857"/>
          </a:xfrm>
        </p:spPr>
        <p:txBody>
          <a:bodyPr>
            <a:normAutofit/>
          </a:bodyPr>
          <a:lstStyle/>
          <a:p>
            <a:pPr fontAlgn="base"/>
            <a:r>
              <a:rPr lang="en-US" dirty="0"/>
              <a:t>Why Green Product Brands Fail​</a:t>
            </a:r>
          </a:p>
          <a:p>
            <a:pPr fontAlgn="base"/>
            <a:r>
              <a:rPr lang="en-US" dirty="0">
                <a:hlinkClick r:id="rId2"/>
              </a:rPr>
              <a:t>https://sustainablebrands.com/read/marketing-and-comms/why-green-product-brands-fail</a:t>
            </a:r>
            <a:r>
              <a:rPr lang="en-US" dirty="0"/>
              <a:t>​</a:t>
            </a:r>
          </a:p>
          <a:p>
            <a:pPr fontAlgn="base"/>
            <a:r>
              <a:rPr lang="en-US" dirty="0"/>
              <a:t>Why Green brands are failing to capture public attention? The Guardian​</a:t>
            </a:r>
          </a:p>
          <a:p>
            <a:pPr fontAlgn="base"/>
            <a:r>
              <a:rPr lang="en-US" dirty="0">
                <a:hlinkClick r:id="rId3"/>
              </a:rPr>
              <a:t>https://www.theguardian.com/sustainable-business/green-brands-fail-public-appeal?goback=.gde_145633_member_265867854#</a:t>
            </a:r>
            <a:r>
              <a:rPr lang="en-US" dirty="0"/>
              <a:t>​</a:t>
            </a:r>
          </a:p>
          <a:p>
            <a:endParaRPr lang="fi-FI" dirty="0"/>
          </a:p>
        </p:txBody>
      </p:sp>
      <p:sp>
        <p:nvSpPr>
          <p:cNvPr id="4" name="Footer Placeholder 3">
            <a:extLst>
              <a:ext uri="{FF2B5EF4-FFF2-40B4-BE49-F238E27FC236}">
                <a16:creationId xmlns:a16="http://schemas.microsoft.com/office/drawing/2014/main" id="{0A7759DB-93F7-4FB2-B5C5-D3B29AC10FE6}"/>
              </a:ext>
            </a:extLst>
          </p:cNvPr>
          <p:cNvSpPr>
            <a:spLocks noGrp="1"/>
          </p:cNvSpPr>
          <p:nvPr>
            <p:ph type="ftr" sz="quarter" idx="11"/>
          </p:nvPr>
        </p:nvSpPr>
        <p:spPr/>
        <p:txBody>
          <a:bodyPr/>
          <a:lstStyle/>
          <a:p>
            <a:r>
              <a:rPr lang="fi-FI"/>
              <a:t>kiertotalousamk.fi</a:t>
            </a:r>
          </a:p>
        </p:txBody>
      </p:sp>
    </p:spTree>
    <p:extLst>
      <p:ext uri="{BB962C8B-B14F-4D97-AF65-F5344CB8AC3E}">
        <p14:creationId xmlns:p14="http://schemas.microsoft.com/office/powerpoint/2010/main" val="1045501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025B2-4F73-4D19-9085-5E1C98E4F264}"/>
              </a:ext>
            </a:extLst>
          </p:cNvPr>
          <p:cNvSpPr>
            <a:spLocks noGrp="1"/>
          </p:cNvSpPr>
          <p:nvPr>
            <p:ph type="title"/>
          </p:nvPr>
        </p:nvSpPr>
        <p:spPr/>
        <p:txBody>
          <a:bodyPr/>
          <a:lstStyle/>
          <a:p>
            <a:r>
              <a:rPr lang="en-US" dirty="0"/>
              <a:t>Learning Materials 3</a:t>
            </a:r>
            <a:endParaRPr lang="fi-FI" dirty="0"/>
          </a:p>
        </p:txBody>
      </p:sp>
      <p:sp>
        <p:nvSpPr>
          <p:cNvPr id="3" name="Content Placeholder 2">
            <a:extLst>
              <a:ext uri="{FF2B5EF4-FFF2-40B4-BE49-F238E27FC236}">
                <a16:creationId xmlns:a16="http://schemas.microsoft.com/office/drawing/2014/main" id="{626888F3-C156-42DB-A1DB-6E59C19D1F73}"/>
              </a:ext>
            </a:extLst>
          </p:cNvPr>
          <p:cNvSpPr>
            <a:spLocks noGrp="1"/>
          </p:cNvSpPr>
          <p:nvPr>
            <p:ph idx="1"/>
          </p:nvPr>
        </p:nvSpPr>
        <p:spPr/>
        <p:txBody>
          <a:bodyPr>
            <a:normAutofit fontScale="92500" lnSpcReduction="20000"/>
          </a:bodyPr>
          <a:lstStyle/>
          <a:p>
            <a:pPr fontAlgn="base"/>
            <a:r>
              <a:rPr lang="en-US" dirty="0"/>
              <a:t>The fastest way to kill your brand​</a:t>
            </a:r>
          </a:p>
          <a:p>
            <a:pPr fontAlgn="base"/>
            <a:r>
              <a:rPr lang="en-US" dirty="0">
                <a:hlinkClick r:id="rId2"/>
              </a:rPr>
              <a:t>https://www.theguardian.com/sustainable-business/inauthenticity-kills-brands?utm_source=twitterfeed&amp;utm_medium=twitter</a:t>
            </a:r>
            <a:endParaRPr lang="en-US" dirty="0"/>
          </a:p>
          <a:p>
            <a:pPr fontAlgn="base"/>
            <a:r>
              <a:rPr lang="en-US" dirty="0"/>
              <a:t>Branding in the circular economy ​</a:t>
            </a:r>
          </a:p>
          <a:p>
            <a:pPr fontAlgn="base"/>
            <a:r>
              <a:rPr lang="en-US" dirty="0">
                <a:hlinkClick r:id="rId3"/>
              </a:rPr>
              <a:t>https://www.slideshare.net/sustainablebrands/900-1200-nick-liddel-westbourne-4-monday</a:t>
            </a:r>
            <a:r>
              <a:rPr lang="en-US" dirty="0"/>
              <a:t>​</a:t>
            </a:r>
          </a:p>
          <a:p>
            <a:pPr fontAlgn="base"/>
            <a:endParaRPr lang="en-US" dirty="0"/>
          </a:p>
          <a:p>
            <a:pPr fontAlgn="base"/>
            <a:r>
              <a:rPr lang="en-US" dirty="0"/>
              <a:t>Brands rewriting their sustainability strategy by embracing the circular economy.​</a:t>
            </a:r>
          </a:p>
          <a:p>
            <a:pPr fontAlgn="base"/>
            <a:r>
              <a:rPr lang="en-US" dirty="0">
                <a:hlinkClick r:id="rId4"/>
              </a:rPr>
              <a:t>https://us.anteagroup.com/en-us/blog/9-brands-rewriting-their-sustainability-strategy-embracing-circular-economy</a:t>
            </a:r>
            <a:endParaRPr lang="en-US" dirty="0"/>
          </a:p>
          <a:p>
            <a:pPr fontAlgn="base"/>
            <a:endParaRPr lang="en-US" dirty="0"/>
          </a:p>
          <a:p>
            <a:endParaRPr lang="fi-FI" dirty="0"/>
          </a:p>
        </p:txBody>
      </p:sp>
      <p:sp>
        <p:nvSpPr>
          <p:cNvPr id="4" name="Footer Placeholder 3">
            <a:extLst>
              <a:ext uri="{FF2B5EF4-FFF2-40B4-BE49-F238E27FC236}">
                <a16:creationId xmlns:a16="http://schemas.microsoft.com/office/drawing/2014/main" id="{6B7A3717-BBA0-47A5-B8DE-ED72AF95AFCB}"/>
              </a:ext>
            </a:extLst>
          </p:cNvPr>
          <p:cNvSpPr>
            <a:spLocks noGrp="1"/>
          </p:cNvSpPr>
          <p:nvPr>
            <p:ph type="ftr" sz="quarter" idx="11"/>
          </p:nvPr>
        </p:nvSpPr>
        <p:spPr/>
        <p:txBody>
          <a:bodyPr/>
          <a:lstStyle/>
          <a:p>
            <a:r>
              <a:rPr lang="fi-FI"/>
              <a:t>kiertotalousamk.fi</a:t>
            </a:r>
          </a:p>
        </p:txBody>
      </p:sp>
    </p:spTree>
    <p:extLst>
      <p:ext uri="{BB962C8B-B14F-4D97-AF65-F5344CB8AC3E}">
        <p14:creationId xmlns:p14="http://schemas.microsoft.com/office/powerpoint/2010/main" val="1986380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3B2B9-77CD-40C4-8037-2587D1F76FCD}"/>
              </a:ext>
            </a:extLst>
          </p:cNvPr>
          <p:cNvSpPr>
            <a:spLocks noGrp="1"/>
          </p:cNvSpPr>
          <p:nvPr>
            <p:ph type="title"/>
          </p:nvPr>
        </p:nvSpPr>
        <p:spPr/>
        <p:txBody>
          <a:bodyPr/>
          <a:lstStyle/>
          <a:p>
            <a:r>
              <a:rPr lang="en-US" dirty="0"/>
              <a:t>Learning Materials 4</a:t>
            </a:r>
            <a:endParaRPr lang="fi-FI" dirty="0"/>
          </a:p>
        </p:txBody>
      </p:sp>
      <p:sp>
        <p:nvSpPr>
          <p:cNvPr id="3" name="Content Placeholder 2">
            <a:extLst>
              <a:ext uri="{FF2B5EF4-FFF2-40B4-BE49-F238E27FC236}">
                <a16:creationId xmlns:a16="http://schemas.microsoft.com/office/drawing/2014/main" id="{FD376114-3CEB-4488-8072-C15A97EE9247}"/>
              </a:ext>
            </a:extLst>
          </p:cNvPr>
          <p:cNvSpPr>
            <a:spLocks noGrp="1"/>
          </p:cNvSpPr>
          <p:nvPr>
            <p:ph idx="1"/>
          </p:nvPr>
        </p:nvSpPr>
        <p:spPr/>
        <p:txBody>
          <a:bodyPr/>
          <a:lstStyle/>
          <a:p>
            <a:pPr fontAlgn="base"/>
            <a:r>
              <a:rPr lang="en-US" dirty="0"/>
              <a:t>Brands rewriting their sustainability strategy by embracing the circular economy.​</a:t>
            </a:r>
          </a:p>
          <a:p>
            <a:pPr fontAlgn="base"/>
            <a:r>
              <a:rPr lang="en-US" dirty="0">
                <a:hlinkClick r:id="rId2"/>
              </a:rPr>
              <a:t>https://us.anteagroup.com/en-us/blog/9-brands-rewriting-their-sustainability-strategy-embracing-circular-economy</a:t>
            </a:r>
            <a:endParaRPr lang="en-US" dirty="0"/>
          </a:p>
          <a:p>
            <a:pPr marL="0" indent="0" fontAlgn="base">
              <a:buNone/>
            </a:pPr>
            <a:endParaRPr lang="en-US" dirty="0"/>
          </a:p>
          <a:p>
            <a:pPr fontAlgn="base"/>
            <a:r>
              <a:rPr lang="en-US" dirty="0"/>
              <a:t>Five new ways the circular economy can build brand experience​</a:t>
            </a:r>
          </a:p>
          <a:p>
            <a:pPr fontAlgn="base"/>
            <a:r>
              <a:rPr lang="en-US" dirty="0">
                <a:hlinkClick r:id="rId3"/>
              </a:rPr>
              <a:t>https://www.theguardian.com/sustainable-business/five-ways-circular-economy-brand-experience</a:t>
            </a:r>
            <a:r>
              <a:rPr lang="en-US" dirty="0"/>
              <a:t> </a:t>
            </a:r>
          </a:p>
          <a:p>
            <a:endParaRPr lang="fi-FI" dirty="0"/>
          </a:p>
        </p:txBody>
      </p:sp>
      <p:sp>
        <p:nvSpPr>
          <p:cNvPr id="4" name="Footer Placeholder 3">
            <a:extLst>
              <a:ext uri="{FF2B5EF4-FFF2-40B4-BE49-F238E27FC236}">
                <a16:creationId xmlns:a16="http://schemas.microsoft.com/office/drawing/2014/main" id="{3E17318D-5BCA-409C-A8C6-99D151B02FA6}"/>
              </a:ext>
            </a:extLst>
          </p:cNvPr>
          <p:cNvSpPr>
            <a:spLocks noGrp="1"/>
          </p:cNvSpPr>
          <p:nvPr>
            <p:ph type="ftr" sz="quarter" idx="11"/>
          </p:nvPr>
        </p:nvSpPr>
        <p:spPr/>
        <p:txBody>
          <a:bodyPr/>
          <a:lstStyle/>
          <a:p>
            <a:r>
              <a:rPr lang="fi-FI"/>
              <a:t>kiertotalousamk.fi</a:t>
            </a:r>
          </a:p>
        </p:txBody>
      </p:sp>
    </p:spTree>
    <p:extLst>
      <p:ext uri="{BB962C8B-B14F-4D97-AF65-F5344CB8AC3E}">
        <p14:creationId xmlns:p14="http://schemas.microsoft.com/office/powerpoint/2010/main" val="2477139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5C9A1-43DE-424D-A6AC-793773ED9D32}"/>
              </a:ext>
            </a:extLst>
          </p:cNvPr>
          <p:cNvSpPr>
            <a:spLocks noGrp="1"/>
          </p:cNvSpPr>
          <p:nvPr>
            <p:ph type="title"/>
          </p:nvPr>
        </p:nvSpPr>
        <p:spPr/>
        <p:txBody>
          <a:bodyPr/>
          <a:lstStyle/>
          <a:p>
            <a:r>
              <a:rPr lang="fi-FI" dirty="0"/>
              <a:t>Learning </a:t>
            </a:r>
            <a:r>
              <a:rPr lang="fi-FI" dirty="0" err="1"/>
              <a:t>Outcomes</a:t>
            </a:r>
            <a:endParaRPr lang="fi-FI" dirty="0"/>
          </a:p>
        </p:txBody>
      </p:sp>
      <p:sp>
        <p:nvSpPr>
          <p:cNvPr id="3" name="Content Placeholder 2">
            <a:extLst>
              <a:ext uri="{FF2B5EF4-FFF2-40B4-BE49-F238E27FC236}">
                <a16:creationId xmlns:a16="http://schemas.microsoft.com/office/drawing/2014/main" id="{34F2507A-CA29-4559-92B2-5621216E728A}"/>
              </a:ext>
            </a:extLst>
          </p:cNvPr>
          <p:cNvSpPr>
            <a:spLocks noGrp="1"/>
          </p:cNvSpPr>
          <p:nvPr>
            <p:ph idx="1"/>
          </p:nvPr>
        </p:nvSpPr>
        <p:spPr>
          <a:xfrm>
            <a:off x="838200" y="1585233"/>
            <a:ext cx="10515600" cy="4161289"/>
          </a:xfrm>
        </p:spPr>
        <p:txBody>
          <a:bodyPr>
            <a:normAutofit lnSpcReduction="10000"/>
          </a:bodyPr>
          <a:lstStyle/>
          <a:p>
            <a:r>
              <a:rPr lang="en-US" dirty="0"/>
              <a:t>This 1 CR study “nugget” is designed to increase the student’s understanding of the special characteristics of using circular economy elements and messages in marketing and communications.​</a:t>
            </a:r>
          </a:p>
          <a:p>
            <a:r>
              <a:rPr lang="en-US" dirty="0"/>
              <a:t>Upon successful completion of the course, the student can​</a:t>
            </a:r>
          </a:p>
          <a:p>
            <a:pPr lvl="1"/>
            <a:r>
              <a:rPr lang="en-US" dirty="0"/>
              <a:t>Understand how using circular economy elements and messages in marketing differs from traditional marketing. ​</a:t>
            </a:r>
          </a:p>
          <a:p>
            <a:pPr lvl="1"/>
            <a:r>
              <a:rPr lang="en-US" dirty="0"/>
              <a:t>Identify the key types of sustainability marketing approaches and understand their pitfalls.​</a:t>
            </a:r>
          </a:p>
          <a:p>
            <a:pPr lvl="1"/>
            <a:r>
              <a:rPr lang="en-US" dirty="0"/>
              <a:t>Identify greenwashing and design communications to avoid it.​</a:t>
            </a:r>
          </a:p>
          <a:p>
            <a:pPr lvl="1"/>
            <a:r>
              <a:rPr lang="en-US" dirty="0"/>
              <a:t>Understand the basic premise of using circular economy elements in branding.</a:t>
            </a:r>
            <a:endParaRPr lang="fi-FI" dirty="0"/>
          </a:p>
        </p:txBody>
      </p:sp>
      <p:sp>
        <p:nvSpPr>
          <p:cNvPr id="4" name="Footer Placeholder 3">
            <a:extLst>
              <a:ext uri="{FF2B5EF4-FFF2-40B4-BE49-F238E27FC236}">
                <a16:creationId xmlns:a16="http://schemas.microsoft.com/office/drawing/2014/main" id="{BE54C8F8-75C0-4D74-AC6E-2965486F5697}"/>
              </a:ext>
            </a:extLst>
          </p:cNvPr>
          <p:cNvSpPr>
            <a:spLocks noGrp="1"/>
          </p:cNvSpPr>
          <p:nvPr>
            <p:ph type="ftr" sz="quarter" idx="11"/>
          </p:nvPr>
        </p:nvSpPr>
        <p:spPr/>
        <p:txBody>
          <a:bodyPr/>
          <a:lstStyle/>
          <a:p>
            <a:r>
              <a:rPr lang="fi-FI"/>
              <a:t>kiertotalousamk.fi</a:t>
            </a:r>
          </a:p>
        </p:txBody>
      </p:sp>
    </p:spTree>
    <p:extLst>
      <p:ext uri="{BB962C8B-B14F-4D97-AF65-F5344CB8AC3E}">
        <p14:creationId xmlns:p14="http://schemas.microsoft.com/office/powerpoint/2010/main" val="3484563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E389E-7551-4DB2-A74C-8F6046FE5D96}"/>
              </a:ext>
            </a:extLst>
          </p:cNvPr>
          <p:cNvSpPr>
            <a:spLocks noGrp="1"/>
          </p:cNvSpPr>
          <p:nvPr>
            <p:ph type="title"/>
          </p:nvPr>
        </p:nvSpPr>
        <p:spPr/>
        <p:txBody>
          <a:bodyPr/>
          <a:lstStyle/>
          <a:p>
            <a:r>
              <a:rPr lang="fi-FI" dirty="0" err="1"/>
              <a:t>Study</a:t>
            </a:r>
            <a:r>
              <a:rPr lang="fi-FI" dirty="0"/>
              <a:t> </a:t>
            </a:r>
            <a:r>
              <a:rPr lang="fi-FI" dirty="0" err="1"/>
              <a:t>Contents</a:t>
            </a:r>
            <a:r>
              <a:rPr lang="fi-FI" dirty="0"/>
              <a:t> and </a:t>
            </a:r>
            <a:r>
              <a:rPr lang="fi-FI" dirty="0" err="1"/>
              <a:t>tasks</a:t>
            </a:r>
            <a:r>
              <a:rPr lang="fi-FI" dirty="0"/>
              <a:t> </a:t>
            </a:r>
            <a:r>
              <a:rPr lang="fi-FI" dirty="0" err="1"/>
              <a:t>will</a:t>
            </a:r>
            <a:endParaRPr lang="fi-FI" dirty="0"/>
          </a:p>
        </p:txBody>
      </p:sp>
      <p:sp>
        <p:nvSpPr>
          <p:cNvPr id="3" name="Content Placeholder 2">
            <a:extLst>
              <a:ext uri="{FF2B5EF4-FFF2-40B4-BE49-F238E27FC236}">
                <a16:creationId xmlns:a16="http://schemas.microsoft.com/office/drawing/2014/main" id="{97AC265C-E24C-4613-A422-96CCDD6099D0}"/>
              </a:ext>
            </a:extLst>
          </p:cNvPr>
          <p:cNvSpPr>
            <a:spLocks noGrp="1"/>
          </p:cNvSpPr>
          <p:nvPr>
            <p:ph idx="1"/>
          </p:nvPr>
        </p:nvSpPr>
        <p:spPr>
          <a:xfrm>
            <a:off x="985157" y="1348355"/>
            <a:ext cx="10515600" cy="4161289"/>
          </a:xfrm>
        </p:spPr>
        <p:txBody>
          <a:bodyPr>
            <a:normAutofit/>
          </a:bodyPr>
          <a:lstStyle/>
          <a:p>
            <a:r>
              <a:rPr lang="en-US" dirty="0"/>
              <a:t>Increase the student’s understanding and appreciation of using circular economy elements and messages in marketing and communication.​</a:t>
            </a:r>
          </a:p>
          <a:p>
            <a:r>
              <a:rPr lang="en-US" dirty="0"/>
              <a:t>Expose students to the concept of greenwashing and how to avoid it​</a:t>
            </a:r>
          </a:p>
          <a:p>
            <a:r>
              <a:rPr lang="en-US" dirty="0"/>
              <a:t>Introduce the students to creating brands based on circular economy elements and messages.​</a:t>
            </a:r>
          </a:p>
          <a:p>
            <a:r>
              <a:rPr lang="en-US" dirty="0"/>
              <a:t>Give the students the opportunity to assess and </a:t>
            </a:r>
            <a:r>
              <a:rPr lang="en-US" dirty="0" err="1"/>
              <a:t>analyse</a:t>
            </a:r>
            <a:r>
              <a:rPr lang="en-US" dirty="0"/>
              <a:t> existing marketing messages and brands from the perspective of circular economy. </a:t>
            </a:r>
            <a:endParaRPr lang="fi-FI" dirty="0"/>
          </a:p>
        </p:txBody>
      </p:sp>
      <p:sp>
        <p:nvSpPr>
          <p:cNvPr id="4" name="Footer Placeholder 3">
            <a:extLst>
              <a:ext uri="{FF2B5EF4-FFF2-40B4-BE49-F238E27FC236}">
                <a16:creationId xmlns:a16="http://schemas.microsoft.com/office/drawing/2014/main" id="{C6A6A180-8F88-4485-94A1-1E1FC5D3E330}"/>
              </a:ext>
            </a:extLst>
          </p:cNvPr>
          <p:cNvSpPr>
            <a:spLocks noGrp="1"/>
          </p:cNvSpPr>
          <p:nvPr>
            <p:ph type="ftr" sz="quarter" idx="11"/>
          </p:nvPr>
        </p:nvSpPr>
        <p:spPr/>
        <p:txBody>
          <a:bodyPr/>
          <a:lstStyle/>
          <a:p>
            <a:r>
              <a:rPr lang="fi-FI"/>
              <a:t>kiertotalousamk.fi</a:t>
            </a:r>
          </a:p>
        </p:txBody>
      </p:sp>
    </p:spTree>
    <p:extLst>
      <p:ext uri="{BB962C8B-B14F-4D97-AF65-F5344CB8AC3E}">
        <p14:creationId xmlns:p14="http://schemas.microsoft.com/office/powerpoint/2010/main" val="84724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79D0776-DE45-4793-9DF8-D76D96D592FE}"/>
              </a:ext>
            </a:extLst>
          </p:cNvPr>
          <p:cNvSpPr>
            <a:spLocks noGrp="1"/>
          </p:cNvSpPr>
          <p:nvPr>
            <p:ph type="title"/>
          </p:nvPr>
        </p:nvSpPr>
        <p:spPr>
          <a:xfrm>
            <a:off x="1779814" y="365125"/>
            <a:ext cx="9573986" cy="1325563"/>
          </a:xfrm>
        </p:spPr>
        <p:txBody>
          <a:bodyPr>
            <a:normAutofit/>
          </a:bodyPr>
          <a:lstStyle/>
          <a:p>
            <a:r>
              <a:rPr lang="en-US" dirty="0"/>
              <a:t>Communication and Sustainable Brands</a:t>
            </a:r>
            <a:endParaRPr lang="fi-FI" dirty="0"/>
          </a:p>
        </p:txBody>
      </p:sp>
      <p:sp>
        <p:nvSpPr>
          <p:cNvPr id="4" name="Footer Placeholder 3">
            <a:extLst>
              <a:ext uri="{FF2B5EF4-FFF2-40B4-BE49-F238E27FC236}">
                <a16:creationId xmlns:a16="http://schemas.microsoft.com/office/drawing/2014/main" id="{847E90AE-F1DF-4F3B-A79F-AC0EB3B60CBF}"/>
              </a:ext>
            </a:extLst>
          </p:cNvPr>
          <p:cNvSpPr>
            <a:spLocks noGrp="1"/>
          </p:cNvSpPr>
          <p:nvPr>
            <p:ph type="ftr" sz="quarter" idx="11"/>
          </p:nvPr>
        </p:nvSpPr>
        <p:spPr/>
        <p:txBody>
          <a:bodyPr/>
          <a:lstStyle/>
          <a:p>
            <a:r>
              <a:rPr lang="fi-FI"/>
              <a:t>kiertotalousamk.fi</a:t>
            </a:r>
          </a:p>
        </p:txBody>
      </p:sp>
      <p:sp>
        <p:nvSpPr>
          <p:cNvPr id="11" name="AutoShape 10" descr="data:image/jpg;base64,%20/9j/4AAQSkZJRgABAQEAYABgAAD/2wBDAAUDBAQEAwUEBAQFBQUGBwwIBwcHBw8LCwkMEQ8SEhEPERETFhwXExQaFRERGCEYGh0dHx8fExciJCIeJBweHx7/2wBDAQUFBQcGBw4ICA4eFBEUHh4eHh4eHh4eHh4eHh4eHh4eHh4eHh4eHh4eHh4eHh4eHh4eHh4eHh4eHh4eHh4eHh7/wAARCAEOAbA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7A1HUbPT1RruQoHzjCM3AGSTgHAA709b21a0luhOhgi3b37Db978sGqus6THqdxaNNI6xQl96I7IXDLjGQRx7VU/se8ayudO86KG2luWlEkZy+wvvK7SMD078Z4oA0F1bTWYKt5ESbb7UBnrD/fHtRHq2myJI6XkTLHKIXwfuucYB/MViS+FZWtrmIX/73yDFazlBujO6QjIGARiTaQMZAp7+GJNsbRXaxy/aBJKQnEsYIIU+4IyD7kd6ANi31bTbhHeG8icRyRxvg/dZ9uwH67lx9afZ6ha3jsttI0m3ndsYK3OOGxg/gawV8KutvGq3ipKJ4WlZV4kiTy8offKZB7Z9zV/S9O1K0uIN91E0MFuLcIpYCQArhyvRWCgjjru7dKYjRW8t2vHtFctLGPnAQkLxnBbGAcEHGc4NSzTRQxNLLIqRqCzMxwAB3rE1vRbq/uZ2guI7SOVMSFMkzYAwHU/Ljjr1xx0qqvhdvs88Ei2cqTwNH+8Td5BO4/JwBg7hkAL0pDOljkSTO09CRyMc053VUZ2YBVGST2rmv+EcmMzSFrX94wIO05tsNuzF79u3QH2rQ8P6MmkgLH5QBto4nCLje67sufUnP14oAurf2baeuoLOptWUMJOcYPeo5tW06HzN93H+7m8lwMkq+3dtIHfbz9KjtdOZdGbS7hkkiMJiyAeQQQc/nWNH4UlMTLcXiTNNbFZyUIEk7N88nXuvy47ACgDqsjjkc1HPPDBGZJpAiZAyfUnA/Uiubm8LMdQaaKaNLcvlIlUKIOc/Jxxk9cFe3XpS2XhVbW9gkDRNDFEihQoUqyptIHGcEnJ5HOeD1oA6SWaKJVaSRUDMFBJ6sTgD86S2uIbi3S4hcNG4BVumRWLFoTroUGnyLaOYLlJo0KZQBWBAzjk4B+bGfX1qjL4RxFClvJAqpEiyRbBtlYBwXbIPPzjBxnjr3AB1lGRnrWBregT3q2v2W+MDwRbdzAsXZcGMnnnDDP41VuPCnmRtbq8AiznzSp8112hfLY917/gOOMkA6Br+0WCSdpgI43MbnB4YHGPzpbO8t7vzBA5YxttcFSpB7cHsfWsC78MvJLJ5f2MxvIGTzIzmACTf8mO5HHboOvSt+ytltxKcDfLKzs2ck5PHPsMD2xR0AsUUUUAFFFFABRRRQAUUUUAFFFFABRRRQAUUUUAFFFFABRRRQAUUUUAFFFFABRRRQAUUUUAFFFFABRRRQAUUUUAFFFFABRRXOw6LMs15Ha6qiRSifdDGuNjSFiCcHtuHvwOgoA6Kiuct9G1aK3uvM8RSuZY1WIkfLCd2cjnJ9Mk55+lINK1nzSJfEYLYUhQhXCgYzjdzk859eOnFAHSUVyi6Bq2Eb/hJZJJ4gGjaQFsMcgkgEDBzj+tWbjQ9WdLaKHXpYI41cS7EIMjM+7Oc8Y6UAdFRXPwaLq0cMobW3eaSYOZNrD5QCMY3cckHA446c1CdC1klR/wkcu7PzoVJUrxxgtn+9yfUemKAOmorln0DV1lV38UXEatlcDI3E5C9SemegxnH0qxHot99iW3/ALemMnmtIZcksQVAxnPHQ9PWgDoaK52+0bW5rmaePXpkXy18uJF2jcAMnOe/PtyPSludDvbmJPOvoZLj7NGju8ZJWQEksozjBJ5UjBwBQB0NFc1B4cv4LE20OtSxM90LiSSNNpYYIKewzg+vHJNNtfDV7bERQa5cJD8pdQW3HAwed3fA56jHHegDp6K51ND1Q6RLp82sO+WjaObL7xjG5Sd3IOPXuc57rbaNqsCXSt4gnlD7fKDj/VoGzjIOckcbs5oA6GiucOh6sSHbxFcAq+VC5Cn2PPOePbjjrUMOg+IGSLz/ABJKmIsMkat9/HXcWyeefzHSgDqaK5/+x9WmsbVZtauIp4xIZCh+8SflzgjO0AfXmls9H1hNQhubvXHnjjYHygrKGAUrz82OepznmgDfornNM0LWLRCr+IJZQLYwxoVO1Gxjfycn168ZwOKhXQfEIj2jxVM2NoyYuRggk5z1PI+mPrQB1NFc/FourR2txF/b9xI8mzYzj7gA5xg55PPXtUdx4dumitY4danhkiaV2cFsyMzbgSN3OOnfjigDpKK52TRtbXTIYY9eme5j8wtK4wXJII6dAMEY56+wqIaFrapI0niacFlwgwQqfKR65PJzknsKAOnormY/D+sopA8RTbm+8+w5z6/e9yMdBnpmpbTQ9XiupZZdeklTy3SBTGcxkghW5PJGRn1xQB0NFc3LoWryblPiCaMEfKqbvbuWz0z+eTyKZD4f1pNvmeJLiULJv2sCAcMpA4IOAARjPO45oA6eiua1PwzdXuqNd/2vLDE+MwxggA4GcHdx8yqfwx3p9poerxyzPc69JcB4XjRShCoSoAbG7BIwDz79M0AdFRXOXWiarLFCIdekjuoklUvtJ3K7EjI3dQMYPqPwqumh+JTgN4idPv5cAkjn5TgnGcdugx0zzQB1dFcyPD+rbSv/AAkl0W2KMkZYEY5BzxnB+tKmk+IJNPkhbWmgm+1eYsoUsSgGMYzgZPOOn0oA6Wiuck0XWtzLH4ilVHOMFSWC7geDu4OBt9Mc9aRPD+pGG8jm1yWWSURKj/MCgRy2Dhu4IXjGcZOaAOkornrXQ9WgW6U6/cSq6qsAccRgNnGc5JIyN2c8+wpDoWrs+5vEFwuHLKFBA79eee3HTj3NAHRUVy0Og+IGWEz+JJUxHh0RWPzYH8ROTyM/iR06aWg6fdW+Lm/uvtNyYzHu/wBncSAcdeMfjn1oA16bLIkS7pG2jOM0u5c43DPpmquq/wDHr/wIVM3aLYpOyuSC7tz/AMtP0NOFxD/f/Q1kJ2rgP+FweGIfGk/hm7gv7RreURTXk6KsEZOcFjnKg4wCR3Fc6rvqRGUpbI9X86L+9+lL5sf979Kz4XSWJJYnWSNwGVlOQw9QR1qZa0VRhzstiRP71HmL61XWnCrUmPmZNvX1pdy+tRDnrTsU+Zjux+4etAYGmYpU+9Rdhdj65tvC7Byy6tcRjLbAoxgMQcZByTkZz644rpK5mfwfbzT721C72bi/lkgjcWBz+aj8eaoojHg9tqxtrV40Kgjyv4Tkg9M/7I/HOMVdt/D5FlcQ3F5JJLLHJGshO4xBmyMZ9AE/7596jj8MKl1FdNqNzJMkju28/K24AdB6Y4+ppJ/Csc1zPcNqN2Xll8wAkbV9Vx3B4BHcCgCvB4MtFhiVdRuXiVw4G7gjGAMgjtjmrlx4fmmKf8Ti8XaqKSGO75V25645+906569KiuvCcE0cKLqV9EsNsluFSTCkKMAke/GfXGKmu/DVvcTLMLu5jlSMRqyv0AUAdfp+p9aAKk3heRZAItdvoYtrbv3zFgSRgqS3Hcd+v40q+EQhVk1W7DKwYEuzZOzacktk5Hv0/OpI/CduIbmOS+uXa4iETSjAkABU5Ddjlc/j2xUDeDlA3Jql0X3lv3hLJy6sflzjoNvpjHpQBdtPDvkzpJJqNzcKNpZJWLBirAg8njoOn45qpL4OibU3vo9UvYi8xkKI5UYLZ25Ug4HPfvzmrV14bWZlZdSu42WJYwwILYAA6/QZx6knvTb3wys32byb+5hMESxDDnoGyzcfxEEgk57HtQAzUPC73V3JcLrepQiTcfLSZwoJJ5GGHYgY9Bxg80J4X2wzxtql2zSGIrIWYunlliOSST979B17vtPDEdtBNEt/cuJYwmXO7OH3c5656EcZGarr4PjLEy6peMMtgBiAVIIGeeWGevpxigCxPoMk0Vtaf21dJ5SsZFRyDICxI/iyAM47/WqyeEyt0HfXr9m6lRKylwPXDc9cemO2eatz+GLWRoXW5nR4okh3jG4qpYjn1+bg9qZf+E7O6kjkFxPA8dusCyREK4A4zu9cGgCD/hEnEgYa3fKpk3uFdgWHI2k7s4wcfr1xT18LL9nurebVLiZrjysO5JdRG7MO/P3sduAOtSXfhWG4jgT+0r6HybcQ4ilIVsZ5I9ckfgMUlj4VitdTS/8A7Ru5GQYWNm+TG3HT8sH2FAC23hmONLqJ9UvZ45SgCPMx8oKwYKOeO3PX3qnN4W1CSSKH/hIrwoIyrMZGWQDaVBGD1JOSfYYx1qRfCAFxBu1GZ7dEAdGHzMQMAA54U9xznA5qfTvCyWd3HdHUrueRJA+ZCDnAxj8e5/lTAdeeHluvnj1i+iZIVhDRzt8uAOevUjOSeeeveqR8JXchkik1y7FsdgAErszgbshiT0+bHfgDOakfwVZlGjjvbiKN3DSJGAA4AwBj6ce9XL7wzb3UvnC6mhl8vywY8AAbAvT04PHuaQFf/hFD5gb+2tRGECgCZwAQScgbsdx+Qp1p4Ykt4bqMaxdk3Ee0tk5DZB3fe68fjn8KfbeGvLsBayajcybZg6uWydoXAH16tnsT7Ulp4WhtvtAjv7thNbmAB3yEGc5H170AVz4TllBYeJNVYHftInYBdy4GMEdPfPfvzTrfwvKUPma5eujH5Nkr/d7EksST0/8Ar1JpvhcWOowXMeo3DRxkbojwrAAgDA4xkg/8BFR2vg+G3aJl1C5YRqqrG3+r+XH8PTBA59TzQBJbeH79dPNtNrNwH+1eb5isxZk2hdpORycbjjAyTgUXfhlrp4BNrF0yw2gg2HoxH/LQjPX/ADmgeErbC7r683qRtdX2kY9Pc9Se55p0nhW2ktYIWu7gNFbtAJVOHOc8568E5/L0oANV8Oy3knmNrl9agxLGY4ZWRC3Az1yM4Hf155pb/wANtdXazrrGowAFCUjmYA7VAHf8fcnnNQSeD7ZgP9OuccZBORkdCOcg8YznpxU134XjupUkk1K8XZbLAoRguCBgPx3B5HoaAI7TwuqRTRyatdXO+2a33SOzMpOCTksT1Gce5qV/D919nghXWLkbJ/NZyW3HgADr7ZOcjk8Uq+FrT7LHBJcTMEkeTjCgs23sP939T61SfwdJuVY9YufLIfe0nzyEkEcEnA+9zxyQvTFAE9r4bu49PurN9cvHEqhEl8xiy/MSx68Z4HB4x15xUcfhFEnyusXwyxkdFlZd2e5w3Pp+Jp48H2oRVW+ugAzk4bG7cDknHU5JOfc1JaeForW/ju4r+ffGRt3AH5R/D7j+Q6UARp4UdFZU1q+UMckhznPrnPX/ADip7jw35n2fy9Tu4zCrpu3sSyliwGc9s8degznpW/RQBzeoeFFury6uo9UvbZrhgWEUjLwDnHBB6+mKlvfDYuL2W5XU72DzJklKxyso+VQCDhh1wD+Het+igDmYvCjx3EMw1q9bySNu9ix+8CRnPQ475ouPCe+4mmg1e8tjNKXcRsRkb92Ovrnn046cV01FAHPS+GXf7Kq6xewxW1sIAkbld2Bwx569D+FOk8Nb7e2j/tbUFaCHy1dZ3yTz8xyTk8jrnoK36KAMC28NtDd29w2rXzmGQOU81wjYzxjd798j9MRjwzMjExazdqM8LzgcEdM44zx9Oc10dFAHPx+GiumxWZ1W9JR2ZpA5DOSABk5ycYHetLU/3WnqHkztIBZu/HWr1Y/jCJ5tHKI6od4yW6Y5pOPOuW+5Mlpoc14m8Z+HfDOnPqGs6jHbW6dXboT6D1PsK+Nfil4/8LzfFafxV4c1I/Z9Ut2jlWRCu2QHGHX+635c19OfEH4a6L4s0F7PWpbi4h3iWMRSFCrgEZXHHQnjFeDa1+zp4Vt7mIf2tqcrMpJhaZBtPZchTVxwCqaQ6GSq/Vfem9y38M/ih4i8Mak8GmmKayIWU6bI/wDo86t3hbP7p+DgfdPoK+kfDXxK0jXNITUbRWAztmhcFZIH7o4/hP8APtXiln8L/C8HhhfDtrbS2V8I8pdRuZAGP94seR7CuJGpeIvAPjQWN9strtYwI53JMN1HnASQ9GU4wG6rjn253SdB2nqjpfLW1joz7AsfFmlTuI5HaFicDeOPzrdgminUPDIrj1BrwPRtY0jxRoouoZJLO5hyk8JLB7eT+6T39j3rR0zV9T0iRXW4lVBkhTyXAxk4onCpHWNpR/E45zdN2ke404Vx3hjxrZ6kBDc/upR1J6A+/pXXIwZQykFT0INKFSMtmaQmpK6JKVetNyKcvWtEWh1c63ijybh4bvT5Uw7KjRvvDYkZPQYJ2k/1roq4mXxswuJYf7JJKTmNlYsDgHG37uDI3JC+neuqhhqte/s1ewTqRh8Rr3fivTrZ4UkiumM0SSrsi3fKwJ7egXmmt4stI5JFmtbhNmPulXyNu7IwcdO2cnsKqaD4st9Tuxbyae9o5WVohKhVnCbSm0MBnKMTx0wevWrD+IoFtLe4TTZTE0zRSZCr5ZUDB64xkjnPAzmprUKlGXLUVmEJxmrxJp/E0MQtpDZXHlTCTLHaCjIQNpGe+SevbHJNMk8XaXGqsyXI3KJAAgJ2E4yQDkfTqOmM0+bxHaR2dtPJp94FuS3lq0agjaRktk4Ud+ewJ7VF/wAJNYtbNcxafcN5ciLKpRQybtxB689P1FZFk0Piixls3uRBcqqlBtdApO4Eg8n0B/lQ3ijT1sftckV0iltqq0eGY/KRgZ7hwfz9KjuPElhb28BGn3LtcLuSJEQk4Yj1wemc5xgiq8fi+1mu/IXSb1wWwhCp16c5bg89OuOTgUAP/wCEysBcCI2l5ydnCAkOCQwIB4xtPPQ9s06TxhYROBNa3UYLKnKgncxxjAOfQ56VCvi+yeRVOk3heSQIihUJJABBPzcckjPPT0pw8UQS2s91b6TM6wmPAfarbnLdR2xtHucj2oAePGFo0yRx2V2cghgQAwbIG3Gffr096f8A8JZZyWU1zbWtxL5RTKnapw5YA8njlT19sZyKSHxNbyQXcyaTeK1qyJKHVFJJfacc845Oeh7E1Xi8TabE88i6FeQl3Xzn8qMbm4ALYbPccnoOenNAF608T2Vwlwy290jQMscgdAuHLbduSccHvnHvUMni6xVQUtLtxuUZCrjnpzn0BOOvGOtRp4njm0xbqPSZnkeVIXjJTq0e8c5wR2+pp9l4psbqaaOPT7lI4o3lkd1UDKgMQBnJPX8vQg0AS6f4psr+5ghgtroeaNxaRQoVSrMDycnOw8DkcZ61X/4TTTng8yG2u33Z2blChiCcjJPt+PbNSad4ns7t41i0q+jDQtMrOkagAKGP8XXnHHfrwQarf8Jlp8cSGfTLuNWy0fyJjZzhuSMcrj269OaALV94stbG+uLa5sbsCFgquih97E4AwDx+NT33iS1s7uW3ltbpvKwXdEBCjGcnJHv0zVKXxdYrG8kum3fllQ24ogXnHBJbHrz096dqXimC1uHjm0m6mg8neXQKxOVDAFSfcjn09KAH/wDCX2LQlobS7lfaxVFC8kAnGc4xgHnp268UDxhppkaMQ3RKuIyQo27j0G7OMHnnoMcmluPEljZyxW/9mXis0CSDbEoRFYZALZwMc55wMUyPxLbvNDAulTotxKkaeYqqCGfaSRntnOOpAJ6c0wLS+JrFrQXKwXRVp3hUFMElepGTyP1NVbvxdb2dvHJd2NxHJJDHKEQhzl1JxxzxgDOO9Mk8XWCtOq6beMIpWTfsQIXBxnJbj6np3qWbxLDDPHHcaXc7nRGjZFUg5VWIySMEbwMd+1IBD4x09V3Pb3QUqWVtowQD65xnAz+nWpr3xRaWd3Lbz2l3mNwoZEDBsqGB4PHGevp7iql34gsrrSGuF0Oe5jE4j8qeJV+bBcHB+g/76FT2PieyvbjyRpt7GWJwZIlwSq7j/FngevXtQAQ+LbKW9jtha3Klm2MWAGxtyAAjPT5xz07dc4JvF2mxzzQiG6doZWhZggC7x2yT39enrUEvi6zjd3k0m9RYztJZE3FsrgD5v9onnHTjNSW/ia3msbi4/sm6XyTF5qME5LkA455xnuBntQBLceKrO3WPzbecM8CTEccBlzjJ4/E4qNvGOn+ZHGlvdGSR9qKUxkZHzfTBOPpTrzXdMk01JrvTZZbadTvDRoy4BwAecHJ6YzUX/CVWvGNHv1ITIzEnT+6Pm6kD6UAT3viq1t4IphaXMoltxOgUDoc4BycA5GPxqSTxRp0dl9skScR/aFt8BMkswyDgf/rFQJ4r082d1N9hulFrGjNGVTcdxwABu4/HA9KW48TWNreSWs1lMNsibGVVIJZQRnng845oAe3iuwWPzGhuNuMnaFJ6A9AefvL09/Q4dbeJrO5vktbe3uJA7uokwoU7ASSOeemPxql/wl1ikay/2TfMrBGQpEnUnAGS3Xk89PetPQ9as9Umkght5IHiAIWQKM8kcYJ6YoAzh4201h5i2t8YDhVk8rq5zhcdRkDOenPOKtnxRYrarcNBdKGlESqyAMSRkHGfTt19q2yiMCpVSD1BFI0UTMrNGjFDlSVB2n1FAHOx+MtPf5Ra3jOPlYIgIDbQcZJGeuPwpT4w05VDNb3QBBKnYADjrySOcf4DNdEEQZwijJz0plxa21wgjuLeKVAwYK6BhkHIPNAGZca/brPc28MZeWCZIWMh2Rgtnktg4HBHTrgd6qWfigzaumnvYbMsUaQTAhWyQo6AEkDPB79zkV0JjQhgUUhvvZHX60nlR4x5aYzuxt75zmgDIj8SWTi6YRXAW1jaSRioxgHHr1JB46+uKjsPFWn3k8EMUN0rTkeUXQKGB79eP51ubEwRsXDdRjrTWghaRZGhjLqMKxUZHQ8fkPyoAwJvF1jC10ZLW6EdsCWcAHOGKnjOeoH1zTR4y0/Db7W7VlzkbRjAJ75xnAzj8OvFdH5ceCPLTB68VHcWlrcKFuLaGUBg2HQNyDkHn3oAy59fU6bDfWVsbhHmMbK77GXAYk4wf7uMcVmajr9nqumXEaQ3ELwbTIJUwAxz8ue/4V1UUUUUaxxxoiKMBVXAFYHj6Nm0IrEyRM0qAuVycc/nV01eSRM58kXLscTdTySlnabyo3/jKYwOmAc4zWELUzI2LeJpQ+UWMgn2P1rZ8lLfSpLeSSWeVss5bAUg+gJ4qnFH/ZcBv/MWMbATv+8o/LH6160KipQb2PIqUpV6ibOS8YahqSXSaXb2gjvmAaQxrwPTOOTx71yGp/aPGVpJ4c8RvZW/kEi3uJEKywP04xxs9R3+tdRoOofbvGk2o3kxAkUmORXG1OuM+mMCofGfh6VbuUXEcSSMWkhcZDTD2AzXgVK3trzT0/D+menGTpzUUjx7RNQ1jwf4mXS73m9iHlLlsJewjome57o3Xt6V7fpniCK80a21CBPtVm6krJwHjI6q47MDxXkviPSl1mxew1Bzb6laZOnXDnA9fKJPrjg9jj1qP4ceLms5J4b5WCOwTVIWX5g+cC4VT0PZvzriVflT5WdVal7WO2p7tpV1ZaiHj3NKA3yyR8cHGCCOpHFdv4b1y60pktr4tNZnpMxAKc8Zry2ykuNNv1eF2ltpUDqUAeNcnquOCcHr+lddp10xuRblfNhkG4LtztH/AOvP5V4dPGSliOZaX/rU0o4G1M9gikSRA6MGUjIIqWP71cV4N1BrSd9NmkaSHd+6kb+E/wB2u0i+9X01Gr7RJnJazsS0UVzb6LrcMkzWOtFFdmZFlBYL83C/Tbgf/rrpLOkormtX8O399a223VSt3EkyNOwbnfwDhSPugnH4VlDwfr/nxSN4h3CIw7gQ/wC+EaldrfN8oYYyATzk55NdlLD0ZxvKqk+1mYyqTT0jc7gohkEhRS4BAbHIB6j9KdWJPperO955erGNJWRoQq4MZEm49OoK4U+tRT6Xr8lraxR635To8hncJkuCMKBkduv5fjxmx0FFcwdG8UdF8S7Rz/yxDHoAOvvn86tRaZrcdnbRf20zypdJJNI6gl4h1jGABz64oA3aK5iXQ9fWWdrPxFJCruzIrRhgu5iecjJ6gdfbFTX2neInvWa01dI4jDtG9c7W2gZxjrnLfpQB0NFcumh+Icx+b4heTYwJ3KOTzngAAjpgH061Nb6T4gjngkk10uqyKZIyvDKMZGcZ5+b8x6cgHRUVz0mla9JL/wAhxo0zztXk/MT6ccFfpt96jXR/EbMhl8ROMRhW2IAGfdktjHGRgYBwPfNAHS0jKrKVZQynqCMg1zFzpHiOOF3t9beVw3yptALrzwT/AHvu/N7H1p91ouvSsJodekgn8hE4+ZQwChzg8c4POOpzQB0U0Uc0ZimjWRD1VhkH8KfXPXmj63JsNvr08LC3SNjwdzjOW6YGQeuPTiltNI1qPUbaa41trmCJi7Iy4JOxh2wCMlTjtt96AOgorlk0bxSIUz4kBk3fOfK4xvzx+HHPb35pE0bxN5axrr7wohCABQWKDGDkg4J55OeMdDk0AdVRXPzaXr8kdnGNcMYj3/aGVPmlBbjnHBAwMgCoV0LXJLOWO41x2nd0JkQleArAjA6Z3A49qAOmppRDIJCqlwCA2OQD1/kKwLHSNeiuxLceIJJo1lDCMooBQMPlPGc7cjOeTzxUJ0TxF++K+IGRpJVbIXOAAAcA8DO3p0GT9aAOnornjp3iRdMMY1qOS784vvMW0bMfcH455+lTWthri/YDLqqkRbzcLtz5mR8ozjt+FAG3RXL3Gh+Imj8qPxJKEOd5K/P90jAI6ckH14HNObRfEX2eXHiFmnJPls0YwmQw4AAx1GOvTvQB0aRRJI8iRoryY3sBy2PWn1zMWj67BcxSprDODJ+9GMDaWBY4PU4yB6ZHapbzSdeaWV7bX3jEkxYKyAhE3ZCrx6ce4/OgDoaK5+x0fWrea2Z9baVY3BlDruLoB93J5565/wAarLoviZFRIvEAREBGCm7PTGSeT06cdSM+gB1NFc5Z6Pr0che411p2EEiKzKPlduhwAAQMZ59cU9dJ1o288cmtyM0gG3HHl4ZSMEc9AwPrmgDoKK52w0bXLeKaKXxBNKhgEcPyjMZ3ZLZxknHGc/hUM2ieJGIWPxG6oqDaSnzFsg5b178dMHBoA6iiuYk0TxCbdUTxAxkyu93QE7QBkDAHUg5479qmvdJ1+S5ZrXXfs0IhVY0Ee7DgfeOevOcjPPH4gHQ0Vzb6Hq7W1so1qWOWNpmdlYkMWbcnXrtxjnsTUi6TrhsIopNddrlXdnm8tcnOMAYAwAR0564zQB0FFc1BoeuRKY11+QR/MQQuWyfr6Ek++famzaJ4hcqg8QuYlUcFfmY5UnJHUcH8Dg5oA6euf8fkLoO5mCqJlzlsZHPGaksNM1qG9jmuNZMsSNzEE4Yc/l247Y96g+Il1b2fh8SXMywK06IsjDIVjnFa0fjRnW+Bnk/jHXrXTNLkltyHvYwCsUjHdszyxz6D2rTgv7HVfD5eOZ5rWaNdzLKcNkZ4yB/SsW70NHfVNX0+7S5vLwNCJokGApC9eScgD8u1cjPd3vhnw6+jSagLl5ZP3Co28RIACScDhslsqPasq+LdKbdZWhr5rfT5vsRGCUEo6s6G2s1+1JbLa2+ntbzBSgkXDxqMg4Y5Zjnt2q54sv01ApDp00W6FSJI8Ht+Pv2ryu11oTXpkvbhmkfb5RckkoD0Lfe/XHOK2G11t4mZHWYFWCDBz/tY/r7189Vx7nFwhG1/6Xl6lUqMpXctDF8ZWNxezoqQy5AwfLJ2sPXn+tcV4kiuUZfEdnFH9rtWEWownjzIz8oZh6MPlJ+hr1241S1ntRHKqtKV2jJ+6euML3rm7zRY7a5imuExaXQK3O44XYeoxgdeQM1wxqVVUXLE9KglGD52bnwX8RWWoRDw/eP5imIzaa8h5eHndEf9tOfwzXo9s0lh80MIEDJlFX76Hp+OB2+tfK4huvDnil9IhlkXEv2rSp3OM+gyP7wG0+4r3nR/GVtrui2zW5wXh5RVwYXAwUOevOce1d08qdXmqUlefZ6XVne3ns0vUHjVTspfC+vbVb+R20GrmPWGiDMVlHy7hjt79+OlepeFL86hpcUz485fklA/vCvBDr1otm8d5GtvqkIKqSvy8DoMdTjvXqfwlvvPtI+zSxAuOnzAcH8j+lGU4tT917k4rD8vvLVXPQa5mXRdcdJ2XxJIvmSMyYXhASMAHP14rpq5j/hER5hP9rXapliETgKS2dw/2vU9DgcDFfQnIMn8OasSPL111jHzFcFctnOeD7VYg0PUEt7mJtcmkErRtAc48sq244x1zg9++Ogp9p4baC6WdtVu3UIymHOIzuzzjn1H5VCPCgWe3mj1W7V4H3gHlW6YBHoOeOOpoAml0nWGhtoU1Z1CeY0rbmy+SCq5646jOcjPHalXR9Va1kgm1qRmLKY5AuGUANnnPXLD8hW8OlFAHO3Xh++mmjmXWJ0kSBIi2WO4g/MSucHIzS3GjaxJaQRR63LE8ZbewJy4LZA9jjjP6V0NFAHNnQdU3GQazKZNgVmLP8+C3PX5c7uduOmOlTf2Rq62V3brrUjSTEGOZ87o+eQBnAreooA5620LU47yKafWprhEydr54Yxsp74IJbPPTAA6mlbRdWWw+zw65Ksn2lZTIVyQg6oOeh4roKKAOfttH1iOC5hk1iWQEKIWZjnrlsnqMjAznI59arf8I3qqEtB4guUZpC0hyTvGc9ydpGe3oB0rqaKAMK70fU5DCINZmiVIVR8kks3OX69eQfQ7QDxULaLrTLITr0vmNwpAICDaACBnk5BPPr7CujooA546RrQtFt01qUMZizTElmVNmMD1+YD04zUsGk6oI5YptYkMbj5dpbcmWUkBs5IABAPXk1uUUAc1HouuxXVuw16WSFdqyK2csN2WOeeccD6+1Ol8PXyzzSWesTQCSWSTYC2CWJODz749u1dHRQBgHRdTEUEcOsywiKFUJGTkg88E859TyMU2PQdQ/s65t7nWbi4kkKbHZyNoV9x+6R1xz/hXQ0UAc9a6HqcKXUTa5PLHJGEgDjPlYIP4njrnv7CoT4d1YXBdPEF0I2BDDccnjA5J7e2Ouewrp6KAOcTQdUF4skmu3MsCsjrEzEchlJBIOSDg/Tp0qwNJ1P8A01v7amDTRusJGSImYkh8E9QMDHTjPc1t0UAcwPD+rq6bPEFwiblaQA8t1zz+I+uO1N/4RzWtvmf8JNctOdoZ9u0MgzlcdByeo5GMV1NFAGLp2k39vPN9q1SS9gliCGOXtxyfxPP449KqWXhy9sp7X7LrE0dtGymWBRhXwAPfHQ5HfPPQV0tFAHL3Xh3WJjcRx69LDbyB1VBuYruLc8nnG4cdOB6VeGl6kJo5BqzqRbmJzjOX2kB8HqcnPNbVFAHLHQNdJRG16Voiu18s2VOOo/vZ9+lPHh/WsSH/AISKZGJPlFE+56cE8jvg8V01FAHO2mhalGztcaxLMxg8tWbJKksp+nG084z83PSpG0XUWtbaH+3LoPCJMuGOXLH5S3POPet6igDnotE1dZYpH164O2RS6gnDKM5656nBx0HQcVDc+HdUmu55f7cmSOVmJjVmGePl5zkY6YGB36109FAHPW2haj/pDXervM0sciJgFdm7pgg54qODw/qcK7Y9cuNu7IUsxC5yT355wRnjjHQ10tFAHKPoOvzXKLca2xhVd3mI7K28E7Rt6ehJz7dKn1Dw/qU15cXVrrdxbPLtGFYkYwMjBOBkjqBxmukooAbGpWNVZixAAJPU+9cl8W1LeFAVXcVuY2A45xn1rr65D4tSLH4Yi3QtLm7jAUIW9ew5/Gt8N/Gj6mGKV6Ml5HmElwGCWcsSqlwQjMoII9OQOOg59hXl/jOFdN1a8jt2L7ZNsjTBCzAj15PTA/Crmt3l1NqF1cx6ndR2/wBobbCJXTjPYN29+KXSdMv7y+uNWe8YQw3OMyATGRj/AAg8/ma+dzHGwzWvGhRp2mnv5df8zqwWHeEpe0qyurfM4SRNQuZ5Ybe1Z7SF1kZhCxKDHUlQcKMf1rp28O6hZ6YmraWx1W2lOH8pmLZABII7AHP867GLfpwfo8zuN4jCruDMAQyfxjnnGOKyvsV5pt9cXejzNpzeaXkt5EBgmGOy/wADAc9/rXpSyP2a5W72Wtv07nKszjV2Vk/61OZnulu2Rbr7QkijKwqnPBOM/h6+9dRq2q2M/g0LcyukI8zbC65YsDwAOn59Kg8TafBJqMPiA5nnhZDd2+0tuTg7sjpwe56irvjvw3d6tb2+oaXE9vE6CT7PJngkcE84B7Gs6OGxGDnKUVdpbW3T6l1Z0a1JWdl67W6Hh/jPUE1LSEjhhkiu7BzLbyeYMmPGXQAAem4fT3rc+GfiiSC6EsflvFqikvGR8q3KD0H97qMeopNe8OLYl9SurxDLGhZQBwGGCwPXPpge+a4qxzp2tT6PG2yG523Nk4P3T1XB9uV/ConOupp1Hae6+X+RpQhTnScY6xPYtN1q1jkuW1S5QXVxOZFURs4hTgbc9zgDjp+te9fBDVP7Q1SREjAiWPKsv3ScEcevAzXiNp4bg8a6JZ65ZTQ2LsqJKigjDA4cfKPUH8Me9eq/ASO3sfFH9n2MjyQIkiF3ByzAc89CB7VwYLATq4r283a93rbVrovu1OitiVToqko7WXpfTU94ooqrqF8lns3qTuzjnHT/APXX0EYuTsjmlJRV2WqKradfQX9sJ4G46Mp6qfQ1ZBFDTTswTTV0FFFFIYUUAjJGRkdaKACiiigAooooAKKKKACiiigAoooJAGSQB60AFFJuXONwz9aWgAooNIWUdSBQAtFFFABRRRQAUUUUAFFFFABRRRQAUUUUAFFFFABRRRQAUUUUAFFFFABXJ/FSzurzwykdnYzX0qXUb+VESCQM56dua6yirpz5JKXYipDni4nzHc/DXxQZTJb6XP8AvCXUSQlRHjGF4PIwe+OlT2/hDxXodkba28M315JPlpESMCPOO55/KvpWiuWjhaOHqSq0Y8sn13t6X0KmnUgqc3dI+XzpfxFiv1e28F6pGgXHCp8vsDnnvXSw+Ete17TbZdZ8P3kd1DuffIu0bjyvCsM84yOnFe90VrF1ufnqVHLydrfgkT7Kko8sIpHz7H4K8VWkqRw6VcsFOC6Iq5X8+1WZvDPi5rbyZdK1C4H8TZUE45wBkcV7zRXpPMZu2iPPWV01e0nqfMvjDwD4o1LSmt08MXfnNG21htJAIxjIPBrxDVvgv8UP7Otbi38F6q19ZXHyFQpZ0Ppz2IB/4Ea/QmivLxEJYir7ScvkephlDDw5IRPlD4V+DPHumtd6dqHhTUbezuQLuF2AUwSkYdMg8dvy969S+Gfh3WNK8YwNNpFza2USSDzGACjKAAdfavXaK46OXU6WK+spu9np01Vm/WxrWryq0vZNW1T89HewVy3j7w7qGvLaiyuY4xFuDrISBzjBGO/FdTXJ/EHXhowtQI2dpA7YDbeBj9ea9OmryX/DnHX5fZvm2NLTdInj0mSzuJsSMF2yqckMvRvrkZofQf3yvHfTRKnCqo6LkHb16fLUOjapOugvdSBrkRhCOCGKnHXrkipYNeaSM5sJll5GzPcdfw64OOcVvJVVJ2OZvDtJS7eZZTSf9HEMt1K+HD7gSDwCOue+cn3zVcaFIFYf2ncdtvGAoxjpnntThre6NZRasEM5jOXGcBA2cevbHXNK2uxL/wAus7DjJTDYH+fzqf3qB/VXv+os2ihruW5jupInmIL4HoMDHpjr9aj/ALDcRnbqE6ydmXjn/wDVxTzri8Ys5yMH5hgrkfz7VJJqpVIpVtmaJ0ZmbcBs+YAA+nXn0waL1UO2Gd3/AJkcekztbQRzXrhkBDCMnByxOAc5xg4+gpZdGZ3V1vplYIEf/bwMAnnr3+tIddjwMWdyXYblXABIz1/SludYaLYRasQy5IJ+bOSCAADnGP1FH724f7Nb/hxG0TzLOS3mvp5g7hg0nJUYIwPzNKmjyLbzxf2ldZkZSr55QDsPwqNvEMKl91rLtCBgRySeew+nX1OKdJrMiyW/+hP5Uq7i2eVOSAMY9qLVf6sK+F3/AM/T9Q/sRipD6hcMccN3z/e9M+ntQ+hk28aR3kkUiCQB1X++xY8E+/6Uz+3mktJJ4LGR2SRV2scZBGd3ToKVfENuxwtvP7ZAHGSAT6D5Tk9uKdq39WFfCf1f+uhKdHZrVbeW9lkXcxYsPvZA9+vHX3NQnQ7jDsNUuGbjYDwBj1x1yOD7VMdYzBNKLYoEVSnmtt3ksVx7cj9agl12ZLZ5vsOQM4/eHkgqMdOPvfpSXtf6sOX1a13+otvocwVPP1CWQgozLyVG3HA59uM+pqy2lsftG26c+cCCHXcoBIPT8/zqO51ryJ5IzZzMFdRuHQg45/U8e1M/4SCELGzWtwBJkL8voM59h7mj969QTwsNL/mFtoMdvc+es2SBgLtx2YDnr/EcnvhfSmjQ7ooN+r3O8lWcj1A5A9AT/M05teWNXMlnNlWYfJ8w4OM5H4VJd60tu5X7LM20IzeoDY/XnpRercVsLby+YXGjedZtavdSbGL5I6gMOmTn/wDUTUFx4eSSczfa5C5wSHAIyBgY9P17/WtayuBdWkdwqMgcZAbqKmqPazjpc3+rUZq9hEG1Auc4GM0tFFZHSFFFFABRRRQAUUUUAFFFFABRRRQAUUUUAFFFFABRRRQAUUUUAFFFFABRRRQAUUUUAFFFFABRRRQAUUUUAFZuuDT2WIX9nFcjJKB1B29M9a0q5Xx/4f1LXFtRYXEaCPdvWQkcnGGGO/FXT+JGdVtQfKrs3dHmsZrTzbJURCfmUcFTjoau1iaZpEq6RLY3rIxcKC2N2cDrUsejNHLIVvpvJdHURfwqW7j86ucYcz1M1OokvdNbj2orEOhSb0K38kYVQu1AQMYHHJ6cZ+ppzaJKExDqdxGSAM9ehB4GeOlLkh/MHtav8n4o2eKKyzo6tDAklxJI0MhdXYZbkYIz1HWkt9Jmjuop5b6Sby+isDjow9fQ1PLHuVz1L/B+Jq0VhWugSQKkaalMkaqRsRcDJOc9alfRZWRtupXCOehUnCj0AJ6dfzqnCF/iIVWrbWH4o2KMj1FZFtozw3Ql/tCdkBB8vJwTnJzz3/oKa+grLJM8syEyh87Y8dQQO/vz6lQaXLD+YftKtvg/E2RSbV3FtoyRgnHaqml2P2JZx5pk82UydMYzVyodk9DaLbV5KwUUUUigooooAKKKKACiiigAooooAKKKKACiiigAooooAKKKKACiiigAooooAKKKKACiiigAooooAKKKKACiiigAooooAKKKKACiiigAooooAK5Xx/rw0UWo2O7SB2wG28DH5nmuqqtf6fY36ot7aw3AQkr5ig4PtVQdpJmdWLlFqLMjR9VmXQWu5t1wIwpHZipx165IqWDxAssRP2GZZORsz3HX8OvOOcVdvJrHRNNnvHTyoIxuYIpJJ6AAdySQBRpeqWuoxo0Jw7IGZCykp7HBIzWkpwbb5SPY1rJqWm2xTk14CATJZuyef5X3+cbA2cevOMdeKedety7LHBNIB3AHP0/KtfA9BRgegqeaH8v4i9nW/n/AybbXra4liRYZ18xgqllx3x9aUa1Eu3zYiu4/wtkoM4+bpgjuOcVq4HoKTA9BRzQ7DUKv8/4GQNfhZTstps7QwDADcCcDH49vxqWbWYon2NbzFtoY7QDjgE/ofx5HatOijmh2Dkq2+P8AAyZ9bht5Z45oWDRttUId24ev/wBbqKYviCEuY/ssxkHVV57kDnp2/WtjA9BS4o5odhOnVv8AH+Bif8JHA0jLHbTOFyMnjnjjHfr29KlbWlMEM8duxSQtw52tgEDgYOTz046GtbA9KMD0FHND+X8QVOt1n+BjDxDbsiMtrdEuMqCmOucc9uh/I0o8QW+VX7PNuIJCjGe3bPv+HU1sYHoKTau/dtXdjGcc0c0P5fxD2db+f8DI/t+HJX7HdbwMldo9cdc4qVtW/wBDhuFtmbzXKbd3Kt2Bx7An2rToo5odhqFXrP8AAxxr8HP+jz8dgOf/AK56cf4U661ryo43jtwxdCxV5NpT5tvPB4zWtgelGBnoKOaH8ovZ1bfH+Bix65IzupsiCiOxHmZ6AkDp7YPoTikj8RRYCzWs0cmQGUcgHnjJxk8f0rbwPSkKqxBZQSDkEjpT5ofyi9nW/n/AzLfWY57iKNbeRVdtpdiABkEj6njGOx4rUowPSiok09kbQjJL3ncKKKKksKKKKACiiigAooooAKKKKACiiigAooooAKKKKACiiigAooooAKKKKACiiigAooooAKKKKACiiigAoori/i3fazpeh2+paO0zm3nDSW0SMxmGRjO35to5JA68VM5csXI3w1B16saadr9zrNRg+1WE9vjPmIV646+9cp4A8DWvhO+u57WS4ZbmJEZZZ/M+7nBAwMdTn149Kl8B+ItU1TwNBrWqWJjvpH2vbhWTBL7RwQSOMHpWlDr7SXBtzYtE4baxkkwinocnHrkfUVrTjKcbx2MMRW+q1JUJy62dttGRf8IyMg/bpSQ4ZSRyvUZHPXG3/vmp20PLxsGthsUKV8jKvgnBIz759zVifV44JJBJEdqPswrZY4GScenpzzUX9v2u4qYZwQeRgH+vX269625qzPP5MJHT/MWfRy5DR3ciFYggPfcBgtn1Ix+VINJuc/8AITmHUjGRz279AefxOaa/iG2WXy/s9wedpwufm44/X9KWTXY4ruW3mtZhtcqhX5t4HU+1K1UbeFvv+Yl3of2m4lmklj/eMTjYRxjHY/gT3oXQyICn2xxJ5iyCQJg5XPJ9T82PoAKVfENmwJWKY49AD/Xrnt179KRvEFuDgW83DbXBwCPX69DT/fbC/wBku5X/ADETRbiO2FvHqkyokYjj4+7jHPXk1qWUBtrVITIZCucsRyTnNZg1+IHMltKqYyWHOB2460s+vQ291NDPbyKI3CqV+YtkenaplGrLRouE8PT1i/LqbFFZL67Auf8ARrkkE5wBxg4559e3496YPEVtu/49rnafunZy3Jzx+FR7KfY2+tUv5jZorKu9Y8mdIltw+4Ln95gqTzgjHXHT+lJDrW+WSNrUoUi3/f77sY6e/Wj2UuwfWaV7XNaisZfEEKlhcQPGQP4SG5yRj36fSpINbhkt5pfs826IgMgwc5YgYOcHODQ6U10BYmk9matFY0viK1QlBBOZBjKkAY5wRnpn+dS/21B9nguBBOUm3bflwQAepFHsp9gWKpPaRqUVlTayIWk820lAV3VSvOQpwTUa+IbUkjyZ8ghSdvAJ6cn+ftQqU30B4mknZs2aKzG1mBLa1maGU+eithBu2k44NRxa9azbfKhnYttCgAclsY7+/Pp3o9lPsH1mle1zXorOi1aN5baMwSqZ0Vx0IXd2NVl8QQiFJJraVCyb/lIIHtnjnij2U+wPE0l1NqisYa/FlR9lmyck+yjvWrbS+dbxzBdu9Q2PTNKUJR3RUK0KjtFklFFFQahRRRQAUUUUAFFFFABRRRQAUUUUAFFFFABRRRQAUUUUAFFFFABRRRQAUUUUAFFFFABVLVJrWNUFzD5oOcDA4/zmrtcp8QdD1bWltRpsyKI929WfbgnGGB/Cqgk5K5nVclFuK1Og0qazntBJZBVjJ5UDG0+49atFQRggEVh6bpNyujS2dwUEjhfm65Ixzx7ipH0m+Zwzam52klRgge3AP1rSUIcztIz9pUsvcubG1c52jP0pFjjXO1FGTk4Hf1rITSLxUX/iays46kjg8emfpz7U+40iSe2gSW6LyRxGNnZc78kHn6Y/Op5Y/wAwe0qW+D8Uau1f7o/Kgqp6qD9RVLS9PaytvJ+0M/zZJx975QOfc4yfcmqCaNexpDFDqBjjUBWVcgcA/MOeSSRweOKFGN37w3UmkvcNtY41+6irzngd/Wl2r/dH5VkrpFyF2nUpsAYXGeOmD19OP/r01NLvs3Ect8zwuo8sl23DDZwfoOOOT3o5Y/zC9pP+T8jXeONwA6KwBBGRnkdDS7VznaM/SsqDSrqETKNSmZGi2Rgn/V9Off8A+vTH0m+c5bVHYqBt4IAI79aOWP8AMHtJ2+D8UbGB6Cjav90flWL/AGPfiDausTCTYFL4/M4z1p1vo91FLE41KXajDKjOGUduSf8ACnyx/mF7Wp/z7/FGxtXO7aM+uKCqkEFQQRg5HUVlHTL0ys39oyFSxYLz0znb16e/Wom0e+DBk1OVmDcEkgKpxkADjoDSUY/zDdWp/J+RtBVGMKBjpxSLHGpYqiqW+8QMZqgdNd743Et07qCxRMn5cgj17A4/+vVdNHuvKEbapONoAG1mH4nn04/+vQox/mG5z/k/E2Nq5+6PyoAAHAFZX9l3ZyW1OfOTjBOO/PX6flUthYXVvdedLqEs0e3AiPQH69fX9PShxjbcFUnf4PyNHFJtXn5Rz14paKzNxNq4xtGPTFIiIihURVCjAAGABTqKAsGB6Co5IYZIzHJDG6E5KsoIz9KkoouJpMTav90enSlAAGAMCiigYUUUUAFFFFABRRRQAUUUUAFFFFABRRRQAUUUUAFFFFABRRRQAUUUUAFFFFABRRRQAUUUUAFFFV728jtdvmKx3Zxj2/8A100m3ZCbSV2VPFF+umaJPeMWG0qBg45LAde1Y/gnXJtVdn3N5Tlhsc5ZGGOh9K31ax1jTmVkS4t5Rh43H44I/Kiw0vT7HH2O1SHGcBegz1rWMlCMoyWpjKEpTUovQo2niK3m8pJIJI5ZD8qA5HbGTwBwalTXrM2Ed26yorrnaV5zkDH15rT8uPGPLXH0oeON1Ksisp6gjIqXKHYShWS1l+Bmy65ZxpAWWXM4JRQB2OOTnA579Khj8R2rDc1vOBsVuAD1OMe3NbHlx4A2LgDAGOg9KNiYPyLz1460KUOwOFa/x/gZn9twtBLJFBKxiK7lIAOC23P4U46xG1rJcRQuVjZQ24gAZ75Gc4HPFaSqq/dUD6Ck2Jt27Fx6Yo5odh8lX+b8DKbxBZ7gFSVhjJbAAHBPr7Y/EUg8QWZUN5c20jIJXg8Z/PpWt5cfPyLz14pdq4xtGPpRzQ7fiLkrfzfh/wAEy5tct41jZYpXDokg4x8rd+fSlbW7ZbeC48qby5gSvyfN1x0rT2r/AHV/KkMcfH7teOnHSi8Ow+St/N+Bkf8ACRWOCQk5AOPudTnHH6fnU0uswRpFI0EwSVWZSQAflIHQn/OK0fLjwfkXnrxSlVI5UH6ijmh2BQrdZfgZt3rVrbTPFJHPlATkJweAf64qXTtUhvvMaJJAisoViPvZGeg6fjV1lVvvKp+ooCqucADPXApXjbbUajV5ruWnoZseuWbm42iTEAYsSvB24zj16iiTW7VAjGOfY0ayb9vADYxnnPcVo+WnPyLz1460pVcY2jH0p3h2Fy1f5vwMdfEmnsFOJQGKgbgB1JHPPHIPX60p8QWqhS8FyNxAXCZ5IyBx7ZrTW3t1dpFgjDvjcwUZOOBmn+Wm3bsXb6Y4p81PsSoV7ayX3DLWYXECyhSuc8H2OKlpFAUBVAAHQClrNnQr21CiiikMKKKKACiiigAooooAKKKKACiiigAooooAKKKKACiiigAooooAKKKKACiiigAooooAKKKKACiiigArlPiDour6wtoNLlQCPdvVn24Jxhgfwrq64z4taprGi6Hb6ppbuywTgzQRoxaYEjAyvIUck468UnU9mua17GlLC/W5qhe3Noa2laXdR6S9rcFVkYoSeCH24znHY4xTjo955QjXUWAGCMZAznOOD/nHpWb4C8S3+teCbfXNQsTFdTSbWt1BXbl9o68+hrXbX7FZGUiTaADuwOSe3XOa6I1KlRc0VuceJoUqFR0qr1jpv5sI9Luttx9ovjOZGUqGXgAMDtPsec/WoF0nVFbbHqRSPdxgn5VwcYHTgngdMDnNWjrMLQGaOGUqsojfeNu31Pv6VAviSyJA8qfO0FgFB2k4wODyef0pr2vYwl9WVry/Fjm0u+wrjUpPNU5XJbaOueM85yOtIdIvGYM2qSsQSQTnjII9ffp04qW51cQ3f2dYN4yo3B8dccdOvI49MntTbTWhcxzMtswaOIyAFxyR1B9OelH721/8h2w9+W/5jDo91LZy21zqEkgkCfMeSCGycfWmrpeqK+P7UcpyepHfhQPTHHr3HNTWutwy3MdrJDLHO5wFA3DGOufSm/8ACQWeWxHKQBnOBz/nI9+elH73sJrDaO/lu/66ijS7nypQ14Znki2HzMlRyO2cdM81C2guYZEF0QzFsdTwcdeevGM/Sp7bXLW4nigRJPNkGSCBhfxH4fnTf+EgsQcNHcqcE4MfbGc8UfvV0BrCvVsJNJuN+6G/kjZkVGIz2XAI5+v51JdafeS3EjxahJFGwAVQSSvGM9f89aj/AOEgszII0jnds4IAHB59/UU2TxHZLCZFiuG+UsoKbd2Bnqfb/OeKLVew+bDWfvfiyWHTbuO43HUpni2MPLY55I657/8A1qrjSNRVnZNWkBYHjBwTtAB/ToOKs3GtW0MUcnlTP5hYABRkbWAP884qMeIbBiwTzW2nBO36/wCBoXtd7BL6ts5fixw0+/8AsqxHU5N4ckyc5PA/+vx05ol0u6IjKahKHQFSST865JwefoM9eKdFrdnJ5gCzAxqSwKgHIIBHX1I9vemf8JDYeX5hE23HGEznrnp9D+WaX73sO+Gt8X4sE0y98udJdUmlDqAmeNhyDnIPtSvp18beILqDCZGJ3knByB789M+2TikOvWgAPk3XOMfu+pzjHX6/lR/wkFnuZRFcll+8PL6H0o/e9hXw3834ski066Tdu1GZ9wwck/3geOeO4/Gq6aTfpOsg1RyAFXbzggY9/rx71Mdag/s5rxYpDtZVaM43Ddjn6c9fY1VfxGse7zLGbHOwqch8Ng4/AE/hTSq9F+Qpywytd/mWLnS7uSZpI9RlT52YLkgDPTofc0tzYagyR+VfMCoUEFmAPzZIyOenGevA55NXNOuvtcBk2hSGwQGz2B6/QirNZuck7M3VGnJXXXzZix6XqeD5mqyZycEE/n9ccY6c5607+yr4Axx6pKkYLsvJJyTxkk9B6VsUUe1kH1an5/ezEOj3yk+VqkqA54BPJIODnnpnp0rZiVliVWbcwABPqadRSlNy3Lp0Y0/hCiiioNQooooAKKKKACiiigAooooAKKKKACiiigAooooAKKKKACiiigAooooAKKKKACiiigAqnqklqioLqMyA5xjtVyuT+IWj6zqy2g0qRQE37wZNhBOMEH8KqCTkrmdWUowbirs6HS3s5LNXsgoiJzgDofcetWPKjz/q065+7WNo2l3UWmG3nYwyF42LoRk7SCTx64p39l6kqBY9XkTBGCVzkc8H9OnWtJQjzO0jP2k7L3LmwY48/wCrXru6d/Wk8mLBHlJj02iqIsbpb95lvHETHOwknHy4+nXn/wDWar/2Xqe8j+15PLxtAxk4z39+vP8AhUqK/mG5yX2PyNYxRFixjTJ6naOaVY0X7qKOMcDtWJ/ZmryF1k1EpHubAVmywxx9O3A9Pepm0u8kggWTUZWkjLFnDEZyQR0+nT3NNxX8xKqzf2PyNbYuQdq5HI46VHFbW8K7YoI0G4thVA+Y9/rWeunX5s1hk1SUyiQsZF4yOOOOnfj3qFtN1ZmbOqtyxKkEggccenY/TNCiv5gdSW/s/wAjZWONcbY1GBgYFI8UbrtaNWHoRVFrC4e+SaS7do0YMqZI52kc9upzVaXSdRZPLXVpdrfeyTnoRwc8daSiv5hynNL4PyNaK3giRUihjRVAChVAAx0p3lx42+WmM5xisg6ZqXlv/wATRzISdhOcDII/qPypE0vUI5I3XUGZt3znJAwWBbjoTjP0zT5V/ML2kl/y7/I2BHHx8i8dOKasMKuXWJAxGCQozjOcVlXGk301xMx1KRYpdwKKSODnH0xnGBj160HSbzgf2lIVG3C8gDGPQ+1HLH+YPaTv8H5Gm1pas8jtbxFpF2OSoyy+h9RT0hijQIkaKoAGAuBjGP5VktpmpbMLqsgIBAxkA8dfb6Crt9b3c0IS3vDE/mKxbb/COo/H3pNL+YqMnq+T8i0EQAAIoA6DFGxM7ti59cVkyaXfGaSSPUGQF2ZVyejEn146jp6e5oTT9TeB1lviJBMWRg55XaRz6Zz06CjlX8wvaz25DWWONRhUUD2FKFUDhR+VZVzpt8+xodSkicKqvj+IDP68jnrx702Kw1OKG4Rb7JYqIiSflAIyf59KOVfzB7SSfwfka6qqjCqFGc4AxS1lwWOoxyfNqLMhDDkEnOMA/nzj8qhl0vU5EIbVWyx5ABwPTHP/AOujkjf4hurNLSD/AANqisb+y9RKIG1SRmDAtliAcEHHGPT9aY+k6o8BR9WcltwYcgYPTvnjn69KfJH+Yl1qn8j/AANyise60u9e4lmt9SlhLvnGSRt9Oen1Hp706607UHumkg1Fo4yclcnk7QPw5GeKXJH+Yp1Zq/ufka1FY50u9+www/2i5kiziQEqWz06elOtdLuluo57q/efZIWA5AxjgY9vx6Uckf5g9rUulyfijWooorM3CiiigAooooAKKKKACiiigAooooAKKKKACiiigAooooAKKKKACiiigAooooAKyPEU1zGbdbZpAWLbhGQDgY9SBWvUN1awXO3zkLFc4IYjGfpV05KMrsicXKNkZWm6jeR6PPLeQ+ZNbnGN4yw9Semalg1+xmuIIYxIWmfYDjjPzf8AxJ/Sr8Nvb2kT+Wm1T8zZJOcfWq9jd6fcTvBCqLKqhipUAkZ6/nWjcZXkomLjUTS5gl1LZaPOICSk/ksm8A/f27v61B/wkFjzlZxgkEmPgEY/xArV2rz8o568U3yo+f3ac9fl61CcOqLlCr9mX4Gc+uWcaw+YsoeVSyoACcA47fQ/lTB4h09i23zWUZAIXO44zgfgM1qeVHx+7TgYHyjgelNNtbsQTDGcZx8o79aLw7EuFfpJfcUf7bshbS3DF1SIgMcdckgY9elJFrlpLKERJfulmJXG0AE/qBWj5UWD+7TnBPyjnHSl8uPdu8tc4xnHOKLw7D5a2nvL7jKfxDYrtBjn3s5UIVAOR17/AOcUp8QWAiMx80RgZLFMenT161pmKInJjQnnqoo8mLbt8pMZzjaKL0+wuSv/ADL7v+CZ1trdtNMsRjlQuVCkgEFmzx9eCfwpr6/YqMsswycKCn3vpz7j860jDCZEkMSb0+6ccjtTjHGcZjQ45HHSi8L7D5K1viX3FC01i1uJoYQkqPNnYGHXGc9Poa0aaI41xtRRjpgdKdUyavojSmppe87hRRRUlhRRRQAUUUUAFFFFABRRRQAUUUUAFFFFABRRRQAUUUUAFFFFABRRRQAUUUUAFFFFABRRRQAUUUUAFFFFABRRRQAUUUUAFFFFABRRRQBV1aG6n0+WKzmWKZh8rEcfT8aw/DGna1BembUktkjAIAWTc5/IYrpqKmzUuZN/oO6as0v1MZdJvYwqW+pPFHlyVGe/Tr6c/wCRThp+prDOP7RzK6qqOc/Lg9cf5zj3rXorb2sjm+rU1tf72Ykmm6tkEaoXVRkLjBLcd/TI/XFTWtjqSTxyzah5gDAuOeRjkfn2/nWrRR7WVgWGgnfX72Yh0zVmjcPqpJbIwMgYJPfr/nFTXen6g7O1vqTxkrtVTnaOMfz5rVoo9rIPq0LW1+9mKml6kCytqjlCD69Tk/1H5YpDpepEtJJqLO+cqqkrwGyBn8a26KftZB9Vp+f3sy3sdRdIn/tFllWJQ2B8pfJJOPTn9Khj0vUwjbtUcyEcNyQDxzg+mPxraope1kN4aD7/AHsybqw1KRgYb/yzsUM3PzYHI9uc8+9NOm6ju3f2gxbABJY/Ngnt0XIOOOmK2KKPayB4aDd9fvM2OwuvIaOe9eZjIkgJ4xg5I47EcVHLp19JLAy37RrHGFOCevf6/U1rUUvaSG6EGrfqZNtY6msz+bffuymAMluvbn+fWmR6bqqxov8AahG0Dnk8A8jnrn161s0U/asn6tDu/vYUUUVmdAUUUUAFFFFABRRRQAUUUUAFFFFABRRRQAUUUUAFFFFABRRRQAUUUUAFFFFABRRRQAUUUUAFFFFABRRRQAUUUUAf/9k=">
            <a:extLst>
              <a:ext uri="{FF2B5EF4-FFF2-40B4-BE49-F238E27FC236}">
                <a16:creationId xmlns:a16="http://schemas.microsoft.com/office/drawing/2014/main" id="{44B46A4F-B3AC-498E-9439-067D12378587}"/>
              </a:ext>
            </a:extLst>
          </p:cNvPr>
          <p:cNvSpPr>
            <a:spLocks noGrp="1" noChangeAspect="1" noChangeArrowheads="1"/>
          </p:cNvSpPr>
          <p:nvPr>
            <p:ph idx="1"/>
          </p:nvPr>
        </p:nvSpPr>
        <p:spPr bwMode="auto">
          <a:xfrm>
            <a:off x="1094014" y="1572450"/>
            <a:ext cx="10259786" cy="451734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fontScale="85000" lnSpcReduction="20000"/>
          </a:bodyPr>
          <a:lstStyle/>
          <a:p>
            <a:pPr fontAlgn="base"/>
            <a:r>
              <a:rPr lang="en-US" dirty="0"/>
              <a:t>Communication and branding should be about "Talking the walk"; i.e. there has to be some meaningful actions and intentions before a company can credibly communicate on them. The GOAL in this section is to explore sustainability communication, with emphasis on circular economy and branding paying special attention to credibility and effectiveness. You have two TASKS; to evaluate an advertisement and to evaluate a brand. Both tasks are outlined in more detail below.​</a:t>
            </a:r>
          </a:p>
          <a:p>
            <a:pPr fontAlgn="base"/>
            <a:r>
              <a:rPr lang="en-US" dirty="0"/>
              <a:t>The "Made to Stick" materials present general ideas on how messages; in advertising or any other communication can be made memorable. The Greenwashing report exposes ways in which companies intentionally and unintentionally greenwash their products and services. These will help you with the analysis of an ad. The Hero Brands report and the blog and articles on green branding shed light on the success, failure and effectiveness of circular economy branding initiatives. They will be especially helpful with the branding task.</a:t>
            </a:r>
          </a:p>
          <a:p>
            <a:endParaRPr lang="fi-FI" dirty="0"/>
          </a:p>
        </p:txBody>
      </p:sp>
      <p:sp>
        <p:nvSpPr>
          <p:cNvPr id="12" name="TextBox 11">
            <a:extLst>
              <a:ext uri="{FF2B5EF4-FFF2-40B4-BE49-F238E27FC236}">
                <a16:creationId xmlns:a16="http://schemas.microsoft.com/office/drawing/2014/main" id="{4E59D5B6-FEB8-4191-80C9-EB8C832B2BEA}"/>
              </a:ext>
            </a:extLst>
          </p:cNvPr>
          <p:cNvSpPr txBox="1"/>
          <p:nvPr/>
        </p:nvSpPr>
        <p:spPr>
          <a:xfrm rot="19764697">
            <a:off x="26313" y="445041"/>
            <a:ext cx="1985334" cy="646331"/>
          </a:xfrm>
          <a:prstGeom prst="rect">
            <a:avLst/>
          </a:prstGeom>
          <a:solidFill>
            <a:schemeClr val="accent4">
              <a:lumMod val="20000"/>
              <a:lumOff val="80000"/>
            </a:schemeClr>
          </a:solidFill>
        </p:spPr>
        <p:txBody>
          <a:bodyPr wrap="square" rtlCol="0">
            <a:spAutoFit/>
          </a:bodyPr>
          <a:lstStyle/>
          <a:p>
            <a:r>
              <a:rPr lang="fi-FI" dirty="0" err="1"/>
              <a:t>This</a:t>
            </a:r>
            <a:r>
              <a:rPr lang="fi-FI" dirty="0"/>
              <a:t> is </a:t>
            </a:r>
            <a:r>
              <a:rPr lang="fi-FI" dirty="0" err="1"/>
              <a:t>the</a:t>
            </a:r>
            <a:r>
              <a:rPr lang="fi-FI" dirty="0"/>
              <a:t> </a:t>
            </a:r>
            <a:r>
              <a:rPr lang="fi-FI" dirty="0" err="1"/>
              <a:t>introduction</a:t>
            </a:r>
            <a:r>
              <a:rPr lang="fi-FI" dirty="0"/>
              <a:t> </a:t>
            </a:r>
            <a:r>
              <a:rPr lang="fi-FI" dirty="0" err="1"/>
              <a:t>text</a:t>
            </a:r>
            <a:r>
              <a:rPr lang="fi-FI" dirty="0"/>
              <a:t>!</a:t>
            </a:r>
          </a:p>
        </p:txBody>
      </p:sp>
    </p:spTree>
    <p:extLst>
      <p:ext uri="{BB962C8B-B14F-4D97-AF65-F5344CB8AC3E}">
        <p14:creationId xmlns:p14="http://schemas.microsoft.com/office/powerpoint/2010/main" val="2996460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F0156-AC31-4C9A-A1CF-19A7D6FDEFA7}"/>
              </a:ext>
            </a:extLst>
          </p:cNvPr>
          <p:cNvSpPr>
            <a:spLocks noGrp="1"/>
          </p:cNvSpPr>
          <p:nvPr>
            <p:ph type="title"/>
          </p:nvPr>
        </p:nvSpPr>
        <p:spPr/>
        <p:txBody>
          <a:bodyPr/>
          <a:lstStyle/>
          <a:p>
            <a:r>
              <a:rPr lang="fi-FI" dirty="0" err="1"/>
              <a:t>Tasks</a:t>
            </a:r>
            <a:endParaRPr lang="fi-FI" dirty="0"/>
          </a:p>
        </p:txBody>
      </p:sp>
      <p:sp>
        <p:nvSpPr>
          <p:cNvPr id="3" name="Content Placeholder 2">
            <a:extLst>
              <a:ext uri="{FF2B5EF4-FFF2-40B4-BE49-F238E27FC236}">
                <a16:creationId xmlns:a16="http://schemas.microsoft.com/office/drawing/2014/main" id="{829B3BA6-790B-4D32-8913-B038B161E85B}"/>
              </a:ext>
            </a:extLst>
          </p:cNvPr>
          <p:cNvSpPr>
            <a:spLocks noGrp="1"/>
          </p:cNvSpPr>
          <p:nvPr>
            <p:ph idx="1"/>
          </p:nvPr>
        </p:nvSpPr>
        <p:spPr/>
        <p:txBody>
          <a:bodyPr/>
          <a:lstStyle/>
          <a:p>
            <a:pPr fontAlgn="base"/>
            <a:r>
              <a:rPr lang="fi-FI" dirty="0" err="1"/>
              <a:t>Analyse</a:t>
            </a:r>
            <a:r>
              <a:rPr lang="fi-FI" dirty="0"/>
              <a:t> an </a:t>
            </a:r>
            <a:r>
              <a:rPr lang="fi-FI" dirty="0" err="1"/>
              <a:t>advertisement</a:t>
            </a:r>
            <a:r>
              <a:rPr lang="fi-FI" dirty="0"/>
              <a:t>​</a:t>
            </a:r>
          </a:p>
          <a:p>
            <a:pPr fontAlgn="base"/>
            <a:endParaRPr lang="fi-FI" dirty="0"/>
          </a:p>
          <a:p>
            <a:pPr fontAlgn="base"/>
            <a:r>
              <a:rPr lang="fi-FI" dirty="0" err="1"/>
              <a:t>Evaluate</a:t>
            </a:r>
            <a:r>
              <a:rPr lang="fi-FI" dirty="0"/>
              <a:t> a </a:t>
            </a:r>
            <a:r>
              <a:rPr lang="fi-FI" dirty="0" err="1"/>
              <a:t>brand</a:t>
            </a:r>
            <a:endParaRPr lang="fi-FI" dirty="0"/>
          </a:p>
          <a:p>
            <a:endParaRPr lang="fi-FI" dirty="0"/>
          </a:p>
        </p:txBody>
      </p:sp>
      <p:sp>
        <p:nvSpPr>
          <p:cNvPr id="4" name="Footer Placeholder 3">
            <a:extLst>
              <a:ext uri="{FF2B5EF4-FFF2-40B4-BE49-F238E27FC236}">
                <a16:creationId xmlns:a16="http://schemas.microsoft.com/office/drawing/2014/main" id="{8D049237-50E3-45EF-8F50-F9C129DD837E}"/>
              </a:ext>
            </a:extLst>
          </p:cNvPr>
          <p:cNvSpPr>
            <a:spLocks noGrp="1"/>
          </p:cNvSpPr>
          <p:nvPr>
            <p:ph type="ftr" sz="quarter" idx="11"/>
          </p:nvPr>
        </p:nvSpPr>
        <p:spPr/>
        <p:txBody>
          <a:bodyPr/>
          <a:lstStyle/>
          <a:p>
            <a:r>
              <a:rPr lang="fi-FI"/>
              <a:t>kiertotalousamk.fi</a:t>
            </a:r>
          </a:p>
        </p:txBody>
      </p:sp>
    </p:spTree>
    <p:extLst>
      <p:ext uri="{BB962C8B-B14F-4D97-AF65-F5344CB8AC3E}">
        <p14:creationId xmlns:p14="http://schemas.microsoft.com/office/powerpoint/2010/main" val="3108361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7166F-008F-4C1A-ADAC-C1BB785DA39B}"/>
              </a:ext>
            </a:extLst>
          </p:cNvPr>
          <p:cNvSpPr>
            <a:spLocks noGrp="1"/>
          </p:cNvSpPr>
          <p:nvPr>
            <p:ph type="title"/>
          </p:nvPr>
        </p:nvSpPr>
        <p:spPr/>
        <p:txBody>
          <a:bodyPr/>
          <a:lstStyle/>
          <a:p>
            <a:r>
              <a:rPr lang="en-US" dirty="0"/>
              <a:t>TASK. </a:t>
            </a:r>
            <a:r>
              <a:rPr lang="en-US" dirty="0" err="1"/>
              <a:t>Analyse</a:t>
            </a:r>
            <a:r>
              <a:rPr lang="en-US" dirty="0"/>
              <a:t> an Advertisement</a:t>
            </a:r>
            <a:endParaRPr lang="fi-FI" dirty="0"/>
          </a:p>
        </p:txBody>
      </p:sp>
      <p:sp>
        <p:nvSpPr>
          <p:cNvPr id="3" name="Content Placeholder 2">
            <a:extLst>
              <a:ext uri="{FF2B5EF4-FFF2-40B4-BE49-F238E27FC236}">
                <a16:creationId xmlns:a16="http://schemas.microsoft.com/office/drawing/2014/main" id="{49234F03-25DB-43AE-A408-09DDF31B6363}"/>
              </a:ext>
            </a:extLst>
          </p:cNvPr>
          <p:cNvSpPr>
            <a:spLocks noGrp="1"/>
          </p:cNvSpPr>
          <p:nvPr>
            <p:ph idx="1"/>
          </p:nvPr>
        </p:nvSpPr>
        <p:spPr>
          <a:xfrm>
            <a:off x="838200" y="1531710"/>
            <a:ext cx="10515600" cy="4161289"/>
          </a:xfrm>
        </p:spPr>
        <p:txBody>
          <a:bodyPr>
            <a:normAutofit fontScale="70000" lnSpcReduction="20000"/>
          </a:bodyPr>
          <a:lstStyle/>
          <a:p>
            <a:pPr fontAlgn="base"/>
            <a:r>
              <a:rPr lang="en-US" dirty="0"/>
              <a:t>Your task is to evaluate and/or improve an existing advertisement. Pick any ad in a magazine, newspaper, on-line, radio, TV, billboard; or anywhere else that uses circular economy related messages to promote the product, service or company. Please pay special attention and really try to pick something that is an advertisement. By using the greenwashing guidance and the "Made to Stick” -guidelines as well  as the communication design strategies ( See article, “Marketing Approaches for a Circular Economy..." ) , evaluate the effectiveness and appropriateness of the ad. If possible, please search for an actual ad, not just google around for something.​</a:t>
            </a:r>
            <a:br>
              <a:rPr lang="en-US" dirty="0"/>
            </a:br>
            <a:r>
              <a:rPr lang="en-US" dirty="0"/>
              <a:t>​</a:t>
            </a:r>
          </a:p>
          <a:p>
            <a:pPr fontAlgn="base"/>
            <a:r>
              <a:rPr lang="en-US" dirty="0"/>
              <a:t>Your work is either a document (max 2 pages) or a presentation (max 5 slides). Please either scan, paste or link the ad to your work so that others can access it as well. Your report </a:t>
            </a:r>
            <a:r>
              <a:rPr lang="en-US" u="sng" dirty="0"/>
              <a:t>must</a:t>
            </a:r>
            <a:r>
              <a:rPr lang="en-US" dirty="0"/>
              <a:t> include a comparison to learnings from the article about communication design strategies for circular economy and an evaluation of greenwashing based on the material in Moodle. These can be for example in a table. In addition to these, evaluate the effectiveness of the ad. Return your work to the discussion board and have a look at ads that other students have posted. Continue the discussion by stating whether you agree or disagree with their opinions and why. You </a:t>
            </a:r>
            <a:r>
              <a:rPr lang="en-US" u="sng" dirty="0"/>
              <a:t>must </a:t>
            </a:r>
            <a:r>
              <a:rPr lang="en-US" dirty="0"/>
              <a:t>comment on at least two other student's work. ​</a:t>
            </a:r>
          </a:p>
          <a:p>
            <a:endParaRPr lang="fi-FI" dirty="0"/>
          </a:p>
        </p:txBody>
      </p:sp>
      <p:sp>
        <p:nvSpPr>
          <p:cNvPr id="4" name="Footer Placeholder 3">
            <a:extLst>
              <a:ext uri="{FF2B5EF4-FFF2-40B4-BE49-F238E27FC236}">
                <a16:creationId xmlns:a16="http://schemas.microsoft.com/office/drawing/2014/main" id="{F762F964-6E13-4780-8924-1655518A48AF}"/>
              </a:ext>
            </a:extLst>
          </p:cNvPr>
          <p:cNvSpPr>
            <a:spLocks noGrp="1"/>
          </p:cNvSpPr>
          <p:nvPr>
            <p:ph type="ftr" sz="quarter" idx="11"/>
          </p:nvPr>
        </p:nvSpPr>
        <p:spPr/>
        <p:txBody>
          <a:bodyPr/>
          <a:lstStyle/>
          <a:p>
            <a:r>
              <a:rPr lang="fi-FI"/>
              <a:t>kiertotalousamk.fi</a:t>
            </a:r>
          </a:p>
        </p:txBody>
      </p:sp>
      <p:sp>
        <p:nvSpPr>
          <p:cNvPr id="6" name="TextBox 5">
            <a:extLst>
              <a:ext uri="{FF2B5EF4-FFF2-40B4-BE49-F238E27FC236}">
                <a16:creationId xmlns:a16="http://schemas.microsoft.com/office/drawing/2014/main" id="{559B250C-1E1E-4A0A-9B44-8CA8A91A6C0D}"/>
              </a:ext>
            </a:extLst>
          </p:cNvPr>
          <p:cNvSpPr txBox="1"/>
          <p:nvPr/>
        </p:nvSpPr>
        <p:spPr>
          <a:xfrm rot="19764697">
            <a:off x="9311449" y="477826"/>
            <a:ext cx="1778553" cy="646331"/>
          </a:xfrm>
          <a:prstGeom prst="rect">
            <a:avLst/>
          </a:prstGeom>
          <a:solidFill>
            <a:schemeClr val="accent4">
              <a:lumMod val="20000"/>
              <a:lumOff val="80000"/>
            </a:schemeClr>
          </a:solidFill>
        </p:spPr>
        <p:txBody>
          <a:bodyPr wrap="square" rtlCol="0">
            <a:spAutoFit/>
          </a:bodyPr>
          <a:lstStyle/>
          <a:p>
            <a:r>
              <a:rPr lang="fi-FI" dirty="0" err="1"/>
              <a:t>This</a:t>
            </a:r>
            <a:r>
              <a:rPr lang="fi-FI" dirty="0"/>
              <a:t> is </a:t>
            </a:r>
            <a:r>
              <a:rPr lang="fi-FI" dirty="0" err="1"/>
              <a:t>the</a:t>
            </a:r>
            <a:r>
              <a:rPr lang="fi-FI" dirty="0"/>
              <a:t> TASK </a:t>
            </a:r>
            <a:r>
              <a:rPr lang="fi-FI" dirty="0" err="1"/>
              <a:t>description</a:t>
            </a:r>
            <a:r>
              <a:rPr lang="fi-FI" dirty="0"/>
              <a:t> </a:t>
            </a:r>
            <a:r>
              <a:rPr lang="fi-FI" dirty="0" err="1"/>
              <a:t>text</a:t>
            </a:r>
            <a:endParaRPr lang="fi-FI" dirty="0"/>
          </a:p>
        </p:txBody>
      </p:sp>
    </p:spTree>
    <p:extLst>
      <p:ext uri="{BB962C8B-B14F-4D97-AF65-F5344CB8AC3E}">
        <p14:creationId xmlns:p14="http://schemas.microsoft.com/office/powerpoint/2010/main" val="4047322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A39B5-16B0-466C-BCF0-DA2C4664A12E}"/>
              </a:ext>
            </a:extLst>
          </p:cNvPr>
          <p:cNvSpPr>
            <a:spLocks noGrp="1"/>
          </p:cNvSpPr>
          <p:nvPr>
            <p:ph type="title"/>
          </p:nvPr>
        </p:nvSpPr>
        <p:spPr/>
        <p:txBody>
          <a:bodyPr/>
          <a:lstStyle/>
          <a:p>
            <a:r>
              <a:rPr lang="fi-FI" dirty="0"/>
              <a:t>Learning </a:t>
            </a:r>
            <a:r>
              <a:rPr lang="fi-FI" dirty="0" err="1"/>
              <a:t>Materials</a:t>
            </a:r>
            <a:r>
              <a:rPr lang="fi-FI" dirty="0"/>
              <a:t> 1</a:t>
            </a:r>
          </a:p>
        </p:txBody>
      </p:sp>
      <p:sp>
        <p:nvSpPr>
          <p:cNvPr id="3" name="Content Placeholder 2">
            <a:extLst>
              <a:ext uri="{FF2B5EF4-FFF2-40B4-BE49-F238E27FC236}">
                <a16:creationId xmlns:a16="http://schemas.microsoft.com/office/drawing/2014/main" id="{7028B7F5-9C29-4991-B816-F1A63EDDCBE2}"/>
              </a:ext>
            </a:extLst>
          </p:cNvPr>
          <p:cNvSpPr>
            <a:spLocks noGrp="1"/>
          </p:cNvSpPr>
          <p:nvPr>
            <p:ph idx="1"/>
          </p:nvPr>
        </p:nvSpPr>
        <p:spPr>
          <a:xfrm>
            <a:off x="838200" y="1564368"/>
            <a:ext cx="10515600" cy="4161289"/>
          </a:xfrm>
        </p:spPr>
        <p:txBody>
          <a:bodyPr>
            <a:normAutofit lnSpcReduction="10000"/>
          </a:bodyPr>
          <a:lstStyle/>
          <a:p>
            <a:pPr fontAlgn="base"/>
            <a:r>
              <a:rPr lang="en-US" dirty="0"/>
              <a:t>Video review part 1 of "Made to Stick"​</a:t>
            </a:r>
          </a:p>
          <a:p>
            <a:pPr fontAlgn="base"/>
            <a:r>
              <a:rPr lang="en-US" dirty="0">
                <a:hlinkClick r:id="rId2"/>
              </a:rPr>
              <a:t>https://www.youtube.com/watch?v=E7U74c0Hzbk</a:t>
            </a:r>
            <a:r>
              <a:rPr lang="en-US" dirty="0"/>
              <a:t>​</a:t>
            </a:r>
          </a:p>
          <a:p>
            <a:pPr marL="0" indent="0" fontAlgn="base">
              <a:buNone/>
            </a:pPr>
            <a:endParaRPr lang="en-US" dirty="0"/>
          </a:p>
          <a:p>
            <a:pPr fontAlgn="base"/>
            <a:r>
              <a:rPr lang="en-US" dirty="0"/>
              <a:t>Video review part 2 of "Made to Stick"​</a:t>
            </a:r>
          </a:p>
          <a:p>
            <a:pPr fontAlgn="base"/>
            <a:r>
              <a:rPr lang="en-US" dirty="0">
                <a:hlinkClick r:id="rId3"/>
              </a:rPr>
              <a:t>https://www.youtube.com/watch?v=FLt3H01XNto</a:t>
            </a:r>
            <a:r>
              <a:rPr lang="en-US" dirty="0"/>
              <a:t>​</a:t>
            </a:r>
          </a:p>
          <a:p>
            <a:pPr fontAlgn="base"/>
            <a:endParaRPr lang="en-US" dirty="0"/>
          </a:p>
          <a:p>
            <a:pPr fontAlgn="base"/>
            <a:r>
              <a:rPr lang="en-US" dirty="0"/>
              <a:t>Making sustainability ideas stick​</a:t>
            </a:r>
          </a:p>
          <a:p>
            <a:pPr fontAlgn="base"/>
            <a:r>
              <a:rPr lang="en-US" dirty="0">
                <a:hlinkClick r:id="rId4"/>
              </a:rPr>
              <a:t>https://sustainablebrands.com/read/marketing-and-comms/sustainability-ideas-must-be-made-to-stick</a:t>
            </a:r>
            <a:endParaRPr lang="en-US" dirty="0"/>
          </a:p>
          <a:p>
            <a:endParaRPr lang="fi-FI" dirty="0"/>
          </a:p>
        </p:txBody>
      </p:sp>
      <p:sp>
        <p:nvSpPr>
          <p:cNvPr id="4" name="Footer Placeholder 3">
            <a:extLst>
              <a:ext uri="{FF2B5EF4-FFF2-40B4-BE49-F238E27FC236}">
                <a16:creationId xmlns:a16="http://schemas.microsoft.com/office/drawing/2014/main" id="{273271DF-9C81-4E70-B063-EE7D99A31B84}"/>
              </a:ext>
            </a:extLst>
          </p:cNvPr>
          <p:cNvSpPr>
            <a:spLocks noGrp="1"/>
          </p:cNvSpPr>
          <p:nvPr>
            <p:ph type="ftr" sz="quarter" idx="11"/>
          </p:nvPr>
        </p:nvSpPr>
        <p:spPr/>
        <p:txBody>
          <a:bodyPr/>
          <a:lstStyle/>
          <a:p>
            <a:r>
              <a:rPr lang="fi-FI"/>
              <a:t>kiertotalousamk.fi</a:t>
            </a:r>
          </a:p>
        </p:txBody>
      </p:sp>
    </p:spTree>
    <p:extLst>
      <p:ext uri="{BB962C8B-B14F-4D97-AF65-F5344CB8AC3E}">
        <p14:creationId xmlns:p14="http://schemas.microsoft.com/office/powerpoint/2010/main" val="3324918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511FB-4383-47FE-BB12-6B3B99730875}"/>
              </a:ext>
            </a:extLst>
          </p:cNvPr>
          <p:cNvSpPr>
            <a:spLocks noGrp="1"/>
          </p:cNvSpPr>
          <p:nvPr>
            <p:ph type="title"/>
          </p:nvPr>
        </p:nvSpPr>
        <p:spPr/>
        <p:txBody>
          <a:bodyPr/>
          <a:lstStyle/>
          <a:p>
            <a:r>
              <a:rPr lang="en-US" dirty="0"/>
              <a:t>Learning Materials 2</a:t>
            </a:r>
            <a:endParaRPr lang="fi-FI" dirty="0"/>
          </a:p>
        </p:txBody>
      </p:sp>
      <p:sp>
        <p:nvSpPr>
          <p:cNvPr id="3" name="Content Placeholder 2">
            <a:extLst>
              <a:ext uri="{FF2B5EF4-FFF2-40B4-BE49-F238E27FC236}">
                <a16:creationId xmlns:a16="http://schemas.microsoft.com/office/drawing/2014/main" id="{0AEE563C-98D8-4233-AEBA-CD0FC6F860E3}"/>
              </a:ext>
            </a:extLst>
          </p:cNvPr>
          <p:cNvSpPr>
            <a:spLocks noGrp="1"/>
          </p:cNvSpPr>
          <p:nvPr>
            <p:ph idx="1"/>
          </p:nvPr>
        </p:nvSpPr>
        <p:spPr>
          <a:xfrm>
            <a:off x="838200" y="1466397"/>
            <a:ext cx="10515600" cy="4161289"/>
          </a:xfrm>
        </p:spPr>
        <p:txBody>
          <a:bodyPr>
            <a:normAutofit fontScale="92500" lnSpcReduction="20000"/>
          </a:bodyPr>
          <a:lstStyle/>
          <a:p>
            <a:pPr fontAlgn="base"/>
            <a:r>
              <a:rPr lang="en-US" dirty="0" err="1"/>
              <a:t>Terrachoice</a:t>
            </a:r>
            <a:r>
              <a:rPr lang="en-US" dirty="0"/>
              <a:t>: Greenwashing Report 2010​</a:t>
            </a:r>
          </a:p>
          <a:p>
            <a:pPr fontAlgn="base"/>
            <a:r>
              <a:rPr lang="en-US" dirty="0">
                <a:hlinkClick r:id="rId2"/>
              </a:rPr>
              <a:t>https://hhmoodle.haaga-helia.fi/pluginfile.php/1359170/mod_resource/content/1/GreenwashingReport2010.pdf</a:t>
            </a:r>
            <a:r>
              <a:rPr lang="en-US" dirty="0"/>
              <a:t>​</a:t>
            </a:r>
          </a:p>
          <a:p>
            <a:pPr fontAlgn="base"/>
            <a:r>
              <a:rPr lang="en-US" dirty="0" err="1"/>
              <a:t>Terrachoice</a:t>
            </a:r>
            <a:r>
              <a:rPr lang="en-US" dirty="0"/>
              <a:t>. Greenwashing infographic​</a:t>
            </a:r>
          </a:p>
          <a:p>
            <a:pPr fontAlgn="base"/>
            <a:r>
              <a:rPr lang="en-US" dirty="0">
                <a:hlinkClick r:id="rId3"/>
              </a:rPr>
              <a:t>https://www.onegreenplanet.org/news/infographic-greenwashing-exposed/</a:t>
            </a:r>
            <a:r>
              <a:rPr lang="en-US" dirty="0"/>
              <a:t>​</a:t>
            </a:r>
          </a:p>
          <a:p>
            <a:pPr fontAlgn="base"/>
            <a:r>
              <a:rPr lang="en-US" dirty="0"/>
              <a:t>FTC( US Federal Trade Commission) Green Guide sustainability arguments in marketing ​</a:t>
            </a:r>
          </a:p>
          <a:p>
            <a:pPr fontAlgn="base"/>
            <a:r>
              <a:rPr lang="en-US" dirty="0">
                <a:hlinkClick r:id="rId4"/>
              </a:rPr>
              <a:t>https://www.ecfr.gov/cgi-bin/text-idx?c=ecfr&amp;sid=5de11e010afaa51af478dbd337f0cad6&amp;rgn=div5&amp;view=text&amp;node=16:1.0.1.2.24&amp;idno=16</a:t>
            </a:r>
            <a:r>
              <a:rPr lang="en-US" dirty="0"/>
              <a:t>​</a:t>
            </a:r>
          </a:p>
          <a:p>
            <a:endParaRPr lang="fi-FI" dirty="0"/>
          </a:p>
        </p:txBody>
      </p:sp>
      <p:sp>
        <p:nvSpPr>
          <p:cNvPr id="4" name="Footer Placeholder 3">
            <a:extLst>
              <a:ext uri="{FF2B5EF4-FFF2-40B4-BE49-F238E27FC236}">
                <a16:creationId xmlns:a16="http://schemas.microsoft.com/office/drawing/2014/main" id="{60135903-C620-42E7-8FD1-56FD60FE94AD}"/>
              </a:ext>
            </a:extLst>
          </p:cNvPr>
          <p:cNvSpPr>
            <a:spLocks noGrp="1"/>
          </p:cNvSpPr>
          <p:nvPr>
            <p:ph type="ftr" sz="quarter" idx="11"/>
          </p:nvPr>
        </p:nvSpPr>
        <p:spPr/>
        <p:txBody>
          <a:bodyPr/>
          <a:lstStyle/>
          <a:p>
            <a:r>
              <a:rPr lang="fi-FI"/>
              <a:t>kiertotalousamk.fi</a:t>
            </a:r>
          </a:p>
        </p:txBody>
      </p:sp>
    </p:spTree>
    <p:extLst>
      <p:ext uri="{BB962C8B-B14F-4D97-AF65-F5344CB8AC3E}">
        <p14:creationId xmlns:p14="http://schemas.microsoft.com/office/powerpoint/2010/main" val="3626388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57D24-7EFE-4DB1-83DA-D87C478F77BF}"/>
              </a:ext>
            </a:extLst>
          </p:cNvPr>
          <p:cNvSpPr>
            <a:spLocks noGrp="1"/>
          </p:cNvSpPr>
          <p:nvPr>
            <p:ph type="title"/>
          </p:nvPr>
        </p:nvSpPr>
        <p:spPr/>
        <p:txBody>
          <a:bodyPr/>
          <a:lstStyle/>
          <a:p>
            <a:r>
              <a:rPr lang="fi-FI" dirty="0"/>
              <a:t>Learning </a:t>
            </a:r>
            <a:r>
              <a:rPr lang="fi-FI" dirty="0" err="1"/>
              <a:t>Materials</a:t>
            </a:r>
            <a:r>
              <a:rPr lang="fi-FI" dirty="0"/>
              <a:t> 3</a:t>
            </a:r>
          </a:p>
        </p:txBody>
      </p:sp>
      <p:sp>
        <p:nvSpPr>
          <p:cNvPr id="3" name="Content Placeholder 2">
            <a:extLst>
              <a:ext uri="{FF2B5EF4-FFF2-40B4-BE49-F238E27FC236}">
                <a16:creationId xmlns:a16="http://schemas.microsoft.com/office/drawing/2014/main" id="{2DBDD3F9-A60E-4AC5-A5DA-A47EA6E39953}"/>
              </a:ext>
            </a:extLst>
          </p:cNvPr>
          <p:cNvSpPr>
            <a:spLocks noGrp="1"/>
          </p:cNvSpPr>
          <p:nvPr>
            <p:ph idx="1"/>
          </p:nvPr>
        </p:nvSpPr>
        <p:spPr>
          <a:xfrm>
            <a:off x="838200" y="1348355"/>
            <a:ext cx="10515600" cy="4161289"/>
          </a:xfrm>
        </p:spPr>
        <p:txBody>
          <a:bodyPr/>
          <a:lstStyle/>
          <a:p>
            <a:pPr fontAlgn="base"/>
            <a:r>
              <a:rPr lang="en-US" dirty="0"/>
              <a:t>Sustainability Communications in a Nutshell​</a:t>
            </a:r>
          </a:p>
          <a:p>
            <a:pPr fontAlgn="base"/>
            <a:r>
              <a:rPr lang="en-US" dirty="0">
                <a:hlinkClick r:id="rId2"/>
              </a:rPr>
              <a:t>http://www.think-sustainability.co.uk/resources/uploads/files/Sustainability_Communications_in_a_Nutshell.pdf</a:t>
            </a:r>
            <a:r>
              <a:rPr lang="en-US" dirty="0"/>
              <a:t>​</a:t>
            </a:r>
          </a:p>
          <a:p>
            <a:pPr fontAlgn="base"/>
            <a:endParaRPr lang="en-US" dirty="0"/>
          </a:p>
          <a:p>
            <a:pPr fontAlgn="base"/>
            <a:r>
              <a:rPr lang="en-US" dirty="0"/>
              <a:t>“Marketing Approaches for a Circular Economy: Using Design Frameworks to Interpret Online Communications.” ​</a:t>
            </a:r>
          </a:p>
          <a:p>
            <a:pPr fontAlgn="base"/>
            <a:r>
              <a:rPr lang="en-US" dirty="0"/>
              <a:t> </a:t>
            </a:r>
            <a:r>
              <a:rPr lang="en-US" dirty="0">
                <a:hlinkClick r:id="rId3"/>
              </a:rPr>
              <a:t>https://ideas.repec.org/a/gam/jsusta/v10y2018i6p2070-d153162.html</a:t>
            </a:r>
            <a:endParaRPr lang="en-US" dirty="0"/>
          </a:p>
          <a:p>
            <a:endParaRPr lang="fi-FI" dirty="0"/>
          </a:p>
        </p:txBody>
      </p:sp>
      <p:sp>
        <p:nvSpPr>
          <p:cNvPr id="4" name="Footer Placeholder 3">
            <a:extLst>
              <a:ext uri="{FF2B5EF4-FFF2-40B4-BE49-F238E27FC236}">
                <a16:creationId xmlns:a16="http://schemas.microsoft.com/office/drawing/2014/main" id="{0348BD29-5D89-4D25-A582-EF7B390C4BF7}"/>
              </a:ext>
            </a:extLst>
          </p:cNvPr>
          <p:cNvSpPr>
            <a:spLocks noGrp="1"/>
          </p:cNvSpPr>
          <p:nvPr>
            <p:ph type="ftr" sz="quarter" idx="11"/>
          </p:nvPr>
        </p:nvSpPr>
        <p:spPr/>
        <p:txBody>
          <a:bodyPr/>
          <a:lstStyle/>
          <a:p>
            <a:r>
              <a:rPr lang="fi-FI"/>
              <a:t>kiertotalousamk.fi</a:t>
            </a:r>
          </a:p>
        </p:txBody>
      </p:sp>
    </p:spTree>
    <p:extLst>
      <p:ext uri="{BB962C8B-B14F-4D97-AF65-F5344CB8AC3E}">
        <p14:creationId xmlns:p14="http://schemas.microsoft.com/office/powerpoint/2010/main" val="2434104106"/>
      </p:ext>
    </p:extLst>
  </p:cSld>
  <p:clrMapOvr>
    <a:masterClrMapping/>
  </p:clrMapOvr>
</p:sld>
</file>

<file path=ppt/theme/theme1.xml><?xml version="1.0" encoding="utf-8"?>
<a:theme xmlns:a="http://schemas.openxmlformats.org/drawingml/2006/main" name="1_Mukautettu suunnittelumalli">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76865ef9-df32-4c37-ae45-f9784eb47bff">427W7XWPXQD2-403814790-2088</_dlc_DocId>
    <_dlc_DocIdUrl xmlns="76865ef9-df32-4c37-ae45-f9784eb47bff">
      <Url>https://tt.eduuni.fi/sites/luc-lapinamk-extra/kiertotalousosaamista-ammattikorkeakouluihin/_layouts/15/DocIdRedir.aspx?ID=427W7XWPXQD2-403814790-2088</Url>
      <Description>427W7XWPXQD2-403814790-2088</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Asiakirja" ma:contentTypeID="0x010100844F74372C55FE4B821D5F2378F4B2BA" ma:contentTypeVersion="1" ma:contentTypeDescription="Luo uusi asiakirja." ma:contentTypeScope="" ma:versionID="822fe6b422b8dec44a40602c4233d47b">
  <xsd:schema xmlns:xsd="http://www.w3.org/2001/XMLSchema" xmlns:xs="http://www.w3.org/2001/XMLSchema" xmlns:p="http://schemas.microsoft.com/office/2006/metadata/properties" xmlns:ns2="76865ef9-df32-4c37-ae45-f9784eb47bff" xmlns:ns3="7e9e6169-ad39-4139-80cb-366121f0def0" targetNamespace="http://schemas.microsoft.com/office/2006/metadata/properties" ma:root="true" ma:fieldsID="6eb707645daa25c755dded653de544e8" ns2:_="" ns3:_="">
    <xsd:import namespace="76865ef9-df32-4c37-ae45-f9784eb47bff"/>
    <xsd:import namespace="7e9e6169-ad39-4139-80cb-366121f0def0"/>
    <xsd:element name="properties">
      <xsd:complexType>
        <xsd:sequence>
          <xsd:element name="documentManagement">
            <xsd:complexType>
              <xsd:all>
                <xsd:element ref="ns2:_dlc_DocId" minOccurs="0"/>
                <xsd:element ref="ns2:_dlc_DocIdUrl" minOccurs="0"/>
                <xsd:element ref="ns2:_dlc_DocIdPersistId"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865ef9-df32-4c37-ae45-f9784eb47bff" elementFormDefault="qualified">
    <xsd:import namespace="http://schemas.microsoft.com/office/2006/documentManagement/types"/>
    <xsd:import namespace="http://schemas.microsoft.com/office/infopath/2007/PartnerControls"/>
    <xsd:element name="_dlc_DocId" ma:index="8" nillable="true" ma:displayName="Tiedostotunnisteen arvo" ma:description="Tälle kohteelle määritetyn tiedostotunnisteen arvo." ma:internalName="_dlc_DocId" ma:readOnly="true">
      <xsd:simpleType>
        <xsd:restriction base="dms:Text"/>
      </xsd:simpleType>
    </xsd:element>
    <xsd:element name="_dlc_DocIdUrl" ma:index="9" nillable="true" ma:displayName="Tiedostotunniste" ma:description="Tämän tiedoston pysyvä linkki."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7e9e6169-ad39-4139-80cb-366121f0def0" elementFormDefault="qualified">
    <xsd:import namespace="http://schemas.microsoft.com/office/2006/documentManagement/types"/>
    <xsd:import namespace="http://schemas.microsoft.com/office/infopath/2007/PartnerControls"/>
    <xsd:element name="SharedWithUsers" ma:index="11" nillable="true" ma:displayName="Jaettu"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11FB009-BD01-46A5-8707-C89D1C4FBDB4}">
  <ds:schemaRefs>
    <ds:schemaRef ds:uri="http://www.w3.org/XML/1998/namespace"/>
    <ds:schemaRef ds:uri="http://schemas.openxmlformats.org/package/2006/metadata/core-properties"/>
    <ds:schemaRef ds:uri="http://purl.org/dc/terms/"/>
    <ds:schemaRef ds:uri="http://purl.org/dc/dcmitype/"/>
    <ds:schemaRef ds:uri="http://schemas.microsoft.com/office/infopath/2007/PartnerControls"/>
    <ds:schemaRef ds:uri="http://schemas.microsoft.com/office/2006/documentManagement/types"/>
    <ds:schemaRef ds:uri="http://schemas.microsoft.com/office/2006/metadata/properties"/>
    <ds:schemaRef ds:uri="http://purl.org/dc/elements/1.1/"/>
    <ds:schemaRef ds:uri="7e9e6169-ad39-4139-80cb-366121f0def0"/>
    <ds:schemaRef ds:uri="76865ef9-df32-4c37-ae45-f9784eb47bff"/>
  </ds:schemaRefs>
</ds:datastoreItem>
</file>

<file path=customXml/itemProps2.xml><?xml version="1.0" encoding="utf-8"?>
<ds:datastoreItem xmlns:ds="http://schemas.openxmlformats.org/officeDocument/2006/customXml" ds:itemID="{CD45E855-3A02-4BAE-B75B-409022FD4806}">
  <ds:schemaRefs>
    <ds:schemaRef ds:uri="http://schemas.microsoft.com/sharepoint/events"/>
  </ds:schemaRefs>
</ds:datastoreItem>
</file>

<file path=customXml/itemProps3.xml><?xml version="1.0" encoding="utf-8"?>
<ds:datastoreItem xmlns:ds="http://schemas.openxmlformats.org/officeDocument/2006/customXml" ds:itemID="{868FDA8B-CD65-4CD9-97D8-FB5AB53E6CCC}">
  <ds:schemaRefs>
    <ds:schemaRef ds:uri="http://schemas.microsoft.com/sharepoint/v3/contenttype/forms"/>
  </ds:schemaRefs>
</ds:datastoreItem>
</file>

<file path=customXml/itemProps4.xml><?xml version="1.0" encoding="utf-8"?>
<ds:datastoreItem xmlns:ds="http://schemas.openxmlformats.org/officeDocument/2006/customXml" ds:itemID="{09A295B2-FAEA-404F-B67E-2F6DC4573A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865ef9-df32-4c37-ae45-f9784eb47bff"/>
    <ds:schemaRef ds:uri="7e9e6169-ad39-4139-80cb-366121f0de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1683</TotalTime>
  <Words>1546</Words>
  <Application>Microsoft Office PowerPoint</Application>
  <PresentationFormat>Widescreen</PresentationFormat>
  <Paragraphs>92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Microsoft Sans Serif</vt:lpstr>
      <vt:lpstr>1_Mukautettu suunnittelumalli</vt:lpstr>
      <vt:lpstr>Circular economy in sustainability marketing</vt:lpstr>
      <vt:lpstr>Learning Outcomes</vt:lpstr>
      <vt:lpstr>Study Contents and tasks will</vt:lpstr>
      <vt:lpstr>Communication and Sustainable Brands</vt:lpstr>
      <vt:lpstr>Tasks</vt:lpstr>
      <vt:lpstr>TASK. Analyse an Advertisement</vt:lpstr>
      <vt:lpstr>Learning Materials 1</vt:lpstr>
      <vt:lpstr>Learning Materials 2</vt:lpstr>
      <vt:lpstr>Learning Materials 3</vt:lpstr>
      <vt:lpstr>TASK: Evaluate a Brand </vt:lpstr>
      <vt:lpstr>Learning Materials 1</vt:lpstr>
      <vt:lpstr>Learning Materials 2</vt:lpstr>
      <vt:lpstr>Learning Materials 3</vt:lpstr>
      <vt:lpstr>Learning Materials 4</vt:lpstr>
    </vt:vector>
  </TitlesOfParts>
  <Company>Turun ammattikorkeakoulu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Virta Marketta</dc:creator>
  <cp:lastModifiedBy>Martikainen Annariikka</cp:lastModifiedBy>
  <cp:revision>30</cp:revision>
  <dcterms:created xsi:type="dcterms:W3CDTF">2019-02-14T13:35:11Z</dcterms:created>
  <dcterms:modified xsi:type="dcterms:W3CDTF">2020-03-26T15:38:06Z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0x010100844F74372C55FE4B821D5F2378F4B2BA</vt:lpwstr>
  </property>
  <property fmtid="{D5CDD505-2E9C-101B-9397-08002B2CF9AE}" pid="3" name="_dlc_DocIdItemGuid">
    <vt:lpwstr>5a70a5f1-fa59-4426-bf32-7f95a878f12c</vt:lpwstr>
  </property>
</Properties>
</file>