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71" r:id="rId5"/>
    <p:sldMasterId id="2147483684" r:id="rId6"/>
    <p:sldMasterId id="2147483697" r:id="rId7"/>
    <p:sldMasterId id="2147483715" r:id="rId8"/>
    <p:sldMasterId id="2147483728" r:id="rId9"/>
    <p:sldMasterId id="2147483758" r:id="rId10"/>
  </p:sldMasterIdLst>
  <p:notesMasterIdLst>
    <p:notesMasterId r:id="rId63"/>
  </p:notesMasterIdLst>
  <p:sldIdLst>
    <p:sldId id="256" r:id="rId11"/>
    <p:sldId id="300" r:id="rId12"/>
    <p:sldId id="302" r:id="rId13"/>
    <p:sldId id="258" r:id="rId14"/>
    <p:sldId id="259" r:id="rId15"/>
    <p:sldId id="260" r:id="rId16"/>
    <p:sldId id="261" r:id="rId17"/>
    <p:sldId id="303" r:id="rId18"/>
    <p:sldId id="304" r:id="rId19"/>
    <p:sldId id="305" r:id="rId20"/>
    <p:sldId id="264" r:id="rId21"/>
    <p:sldId id="265" r:id="rId22"/>
    <p:sldId id="266" r:id="rId23"/>
    <p:sldId id="267" r:id="rId24"/>
    <p:sldId id="268" r:id="rId25"/>
    <p:sldId id="306" r:id="rId26"/>
    <p:sldId id="269" r:id="rId27"/>
    <p:sldId id="270" r:id="rId28"/>
    <p:sldId id="271" r:id="rId29"/>
    <p:sldId id="307" r:id="rId30"/>
    <p:sldId id="272" r:id="rId31"/>
    <p:sldId id="273" r:id="rId32"/>
    <p:sldId id="274" r:id="rId33"/>
    <p:sldId id="275" r:id="rId34"/>
    <p:sldId id="276" r:id="rId35"/>
    <p:sldId id="308" r:id="rId36"/>
    <p:sldId id="277" r:id="rId37"/>
    <p:sldId id="278" r:id="rId38"/>
    <p:sldId id="279" r:id="rId39"/>
    <p:sldId id="280" r:id="rId40"/>
    <p:sldId id="281" r:id="rId41"/>
    <p:sldId id="282" r:id="rId42"/>
    <p:sldId id="291" r:id="rId43"/>
    <p:sldId id="292" r:id="rId44"/>
    <p:sldId id="309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310" r:id="rId54"/>
    <p:sldId id="296" r:id="rId55"/>
    <p:sldId id="293" r:id="rId56"/>
    <p:sldId id="294" r:id="rId57"/>
    <p:sldId id="295" r:id="rId58"/>
    <p:sldId id="311" r:id="rId59"/>
    <p:sldId id="297" r:id="rId60"/>
    <p:sldId id="298" r:id="rId61"/>
    <p:sldId id="299" r:id="rId6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6B625-1B00-4F03-9EEE-8DFB2347C600}" v="3" dt="2020-10-02T06:45:37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3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ur-Uski Ilkka" userId="2cde0f67-ddc7-48cb-8afa-afe80456ac53" providerId="ADAL" clId="{E606B625-1B00-4F03-9EEE-8DFB2347C600}"/>
    <pc:docChg chg="custSel modSld">
      <pc:chgData name="Suur-Uski Ilkka" userId="2cde0f67-ddc7-48cb-8afa-afe80456ac53" providerId="ADAL" clId="{E606B625-1B00-4F03-9EEE-8DFB2347C600}" dt="2020-10-02T08:23:12" v="69" actId="27636"/>
      <pc:docMkLst>
        <pc:docMk/>
      </pc:docMkLst>
      <pc:sldChg chg="modSp mod">
        <pc:chgData name="Suur-Uski Ilkka" userId="2cde0f67-ddc7-48cb-8afa-afe80456ac53" providerId="ADAL" clId="{E606B625-1B00-4F03-9EEE-8DFB2347C600}" dt="2020-10-02T08:23:12" v="69" actId="27636"/>
        <pc:sldMkLst>
          <pc:docMk/>
          <pc:sldMk cId="1841420458" sldId="256"/>
        </pc:sldMkLst>
        <pc:spChg chg="mod">
          <ac:chgData name="Suur-Uski Ilkka" userId="2cde0f67-ddc7-48cb-8afa-afe80456ac53" providerId="ADAL" clId="{E606B625-1B00-4F03-9EEE-8DFB2347C600}" dt="2020-10-02T08:23:12" v="69" actId="27636"/>
          <ac:spMkLst>
            <pc:docMk/>
            <pc:sldMk cId="1841420458" sldId="256"/>
            <ac:spMk id="2" creationId="{00000000-0000-0000-0000-000000000000}"/>
          </ac:spMkLst>
        </pc:spChg>
      </pc:sldChg>
      <pc:sldChg chg="modSp mod">
        <pc:chgData name="Suur-Uski Ilkka" userId="2cde0f67-ddc7-48cb-8afa-afe80456ac53" providerId="ADAL" clId="{E606B625-1B00-4F03-9EEE-8DFB2347C600}" dt="2020-10-02T06:43:44.123" v="0" actId="1076"/>
        <pc:sldMkLst>
          <pc:docMk/>
          <pc:sldMk cId="2753975076" sldId="264"/>
        </pc:sldMkLst>
        <pc:spChg chg="mod">
          <ac:chgData name="Suur-Uski Ilkka" userId="2cde0f67-ddc7-48cb-8afa-afe80456ac53" providerId="ADAL" clId="{E606B625-1B00-4F03-9EEE-8DFB2347C600}" dt="2020-10-02T06:43:44.123" v="0" actId="1076"/>
          <ac:spMkLst>
            <pc:docMk/>
            <pc:sldMk cId="2753975076" sldId="264"/>
            <ac:spMk id="10" creationId="{00000000-0000-0000-0000-000000000000}"/>
          </ac:spMkLst>
        </pc:spChg>
      </pc:sldChg>
      <pc:sldChg chg="modSp mod">
        <pc:chgData name="Suur-Uski Ilkka" userId="2cde0f67-ddc7-48cb-8afa-afe80456ac53" providerId="ADAL" clId="{E606B625-1B00-4F03-9EEE-8DFB2347C600}" dt="2020-10-02T06:44:00.405" v="1" actId="1076"/>
        <pc:sldMkLst>
          <pc:docMk/>
          <pc:sldMk cId="3904160391" sldId="268"/>
        </pc:sldMkLst>
        <pc:spChg chg="mod">
          <ac:chgData name="Suur-Uski Ilkka" userId="2cde0f67-ddc7-48cb-8afa-afe80456ac53" providerId="ADAL" clId="{E606B625-1B00-4F03-9EEE-8DFB2347C600}" dt="2020-10-02T06:44:00.405" v="1" actId="1076"/>
          <ac:spMkLst>
            <pc:docMk/>
            <pc:sldMk cId="3904160391" sldId="268"/>
            <ac:spMk id="12" creationId="{00000000-0000-0000-0000-000000000000}"/>
          </ac:spMkLst>
        </pc:spChg>
      </pc:sldChg>
      <pc:sldChg chg="modSp mod">
        <pc:chgData name="Suur-Uski Ilkka" userId="2cde0f67-ddc7-48cb-8afa-afe80456ac53" providerId="ADAL" clId="{E606B625-1B00-4F03-9EEE-8DFB2347C600}" dt="2020-10-02T06:45:37.859" v="6" actId="404"/>
        <pc:sldMkLst>
          <pc:docMk/>
          <pc:sldMk cId="1907036472" sldId="288"/>
        </pc:sldMkLst>
        <pc:spChg chg="mod">
          <ac:chgData name="Suur-Uski Ilkka" userId="2cde0f67-ddc7-48cb-8afa-afe80456ac53" providerId="ADAL" clId="{E606B625-1B00-4F03-9EEE-8DFB2347C600}" dt="2020-10-02T06:45:37.859" v="6" actId="404"/>
          <ac:spMkLst>
            <pc:docMk/>
            <pc:sldMk cId="1907036472" sldId="288"/>
            <ac:spMk id="11" creationId="{00000000-0000-0000-0000-000000000000}"/>
          </ac:spMkLst>
        </pc:spChg>
      </pc:sldChg>
      <pc:sldChg chg="modSp mod">
        <pc:chgData name="Suur-Uski Ilkka" userId="2cde0f67-ddc7-48cb-8afa-afe80456ac53" providerId="ADAL" clId="{E606B625-1B00-4F03-9EEE-8DFB2347C600}" dt="2020-10-02T06:45:59.432" v="7" actId="1076"/>
        <pc:sldMkLst>
          <pc:docMk/>
          <pc:sldMk cId="1734867762" sldId="297"/>
        </pc:sldMkLst>
        <pc:spChg chg="mod">
          <ac:chgData name="Suur-Uski Ilkka" userId="2cde0f67-ddc7-48cb-8afa-afe80456ac53" providerId="ADAL" clId="{E606B625-1B00-4F03-9EEE-8DFB2347C600}" dt="2020-10-02T06:45:59.432" v="7" actId="1076"/>
          <ac:spMkLst>
            <pc:docMk/>
            <pc:sldMk cId="1734867762" sldId="297"/>
            <ac:spMk id="8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/>
              <a:t>Yhdyskuntajätteen</a:t>
            </a:r>
            <a:r>
              <a:rPr lang="fi-FI" baseline="0" dirty="0"/>
              <a:t> kierrätysaste Euroopassa 2000-2017</a:t>
            </a:r>
            <a:endParaRPr lang="fi-FI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Suomi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Taul1!$A$2:$A$19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Taul1!$B$2:$B$19</c:f>
              <c:numCache>
                <c:formatCode>0.00%</c:formatCode>
                <c:ptCount val="18"/>
                <c:pt idx="0">
                  <c:v>0.33600000000000002</c:v>
                </c:pt>
                <c:pt idx="1">
                  <c:v>0.33600000000000002</c:v>
                </c:pt>
                <c:pt idx="2">
                  <c:v>0.33600000000000002</c:v>
                </c:pt>
                <c:pt idx="3">
                  <c:v>0.33600000000000002</c:v>
                </c:pt>
                <c:pt idx="4">
                  <c:v>0.33600000000000002</c:v>
                </c:pt>
                <c:pt idx="5">
                  <c:v>0.33600000000000002</c:v>
                </c:pt>
                <c:pt idx="6">
                  <c:v>0.33600000000000002</c:v>
                </c:pt>
                <c:pt idx="7">
                  <c:v>0.35599999999999998</c:v>
                </c:pt>
                <c:pt idx="8">
                  <c:v>0.34300000000000003</c:v>
                </c:pt>
                <c:pt idx="9">
                  <c:v>0.35899999999999999</c:v>
                </c:pt>
                <c:pt idx="10">
                  <c:v>0.32800000000000001</c:v>
                </c:pt>
                <c:pt idx="11">
                  <c:v>0.34799999999999998</c:v>
                </c:pt>
                <c:pt idx="12">
                  <c:v>0.33300000000000002</c:v>
                </c:pt>
                <c:pt idx="13">
                  <c:v>0.32500000000000001</c:v>
                </c:pt>
                <c:pt idx="14">
                  <c:v>0.32500000000000001</c:v>
                </c:pt>
                <c:pt idx="15">
                  <c:v>0.40600000000000003</c:v>
                </c:pt>
                <c:pt idx="16">
                  <c:v>0.42</c:v>
                </c:pt>
                <c:pt idx="17">
                  <c:v>0.40500000000000003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3A-4650-88D3-8B35F2CB425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Ruotsi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Taul1!$A$2:$A$19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Taul1!$C$2:$C$19</c:f>
              <c:numCache>
                <c:formatCode>0.00%</c:formatCode>
                <c:ptCount val="18"/>
                <c:pt idx="0">
                  <c:v>0.38300000000000001</c:v>
                </c:pt>
                <c:pt idx="1">
                  <c:v>0.39</c:v>
                </c:pt>
                <c:pt idx="2">
                  <c:v>0.39700000000000002</c:v>
                </c:pt>
                <c:pt idx="3">
                  <c:v>0.41299999999999998</c:v>
                </c:pt>
                <c:pt idx="4">
                  <c:v>0.44</c:v>
                </c:pt>
                <c:pt idx="5">
                  <c:v>0.44800000000000001</c:v>
                </c:pt>
                <c:pt idx="6">
                  <c:v>0.47899999999999998</c:v>
                </c:pt>
                <c:pt idx="7">
                  <c:v>0.46899999999999997</c:v>
                </c:pt>
                <c:pt idx="8">
                  <c:v>0.45800000000000002</c:v>
                </c:pt>
                <c:pt idx="9">
                  <c:v>0.495</c:v>
                </c:pt>
                <c:pt idx="10">
                  <c:v>0.48099999999999998</c:v>
                </c:pt>
                <c:pt idx="11">
                  <c:v>0.47299999999999998</c:v>
                </c:pt>
                <c:pt idx="12">
                  <c:v>0.47299999999999998</c:v>
                </c:pt>
                <c:pt idx="13">
                  <c:v>0.48699999999999999</c:v>
                </c:pt>
                <c:pt idx="14">
                  <c:v>0.499</c:v>
                </c:pt>
                <c:pt idx="15">
                  <c:v>0.48</c:v>
                </c:pt>
                <c:pt idx="16">
                  <c:v>0.48899999999999999</c:v>
                </c:pt>
                <c:pt idx="17">
                  <c:v>0.46800000000000003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3A-4650-88D3-8B35F2CB4253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Saksa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Taul1!$A$2:$A$19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Taul1!$D$2:$D$19</c:f>
              <c:numCache>
                <c:formatCode>0.00%</c:formatCode>
                <c:ptCount val="18"/>
                <c:pt idx="0">
                  <c:v>0.52500000000000002</c:v>
                </c:pt>
                <c:pt idx="1">
                  <c:v>0.52300000000000002</c:v>
                </c:pt>
                <c:pt idx="2">
                  <c:v>0.56100000000000005</c:v>
                </c:pt>
                <c:pt idx="3">
                  <c:v>0.57799999999999996</c:v>
                </c:pt>
                <c:pt idx="4">
                  <c:v>0.56399999999999995</c:v>
                </c:pt>
                <c:pt idx="5">
                  <c:v>0.60899999999999999</c:v>
                </c:pt>
                <c:pt idx="6">
                  <c:v>0.621</c:v>
                </c:pt>
                <c:pt idx="7">
                  <c:v>0.63200000000000001</c:v>
                </c:pt>
                <c:pt idx="8">
                  <c:v>0.63800000000000001</c:v>
                </c:pt>
                <c:pt idx="9">
                  <c:v>0.63100000000000001</c:v>
                </c:pt>
                <c:pt idx="10">
                  <c:v>0.625</c:v>
                </c:pt>
                <c:pt idx="11">
                  <c:v>0.63</c:v>
                </c:pt>
                <c:pt idx="12">
                  <c:v>0.65200000000000002</c:v>
                </c:pt>
                <c:pt idx="13">
                  <c:v>0.63800000000000001</c:v>
                </c:pt>
                <c:pt idx="14">
                  <c:v>0.65600000000000003</c:v>
                </c:pt>
                <c:pt idx="15">
                  <c:v>0.66700000000000004</c:v>
                </c:pt>
                <c:pt idx="16">
                  <c:v>0.67100000000000004</c:v>
                </c:pt>
                <c:pt idx="17">
                  <c:v>0.67600000000000005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3A-4650-88D3-8B35F2CB4253}"/>
            </c:ext>
          </c:extLst>
        </c:ser>
        <c:ser>
          <c:idx val="3"/>
          <c:order val="3"/>
          <c:tx>
            <c:strRef>
              <c:f>Taul1!$E$1</c:f>
              <c:strCache>
                <c:ptCount val="1"/>
                <c:pt idx="0">
                  <c:v>EU27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Taul1!$A$2:$A$19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Taul1!$E$2:$E$19</c:f>
              <c:numCache>
                <c:formatCode>0.00%</c:formatCode>
                <c:ptCount val="18"/>
                <c:pt idx="0">
                  <c:v>0.253</c:v>
                </c:pt>
                <c:pt idx="1">
                  <c:v>0.26500000000000001</c:v>
                </c:pt>
                <c:pt idx="2">
                  <c:v>0.28299999999999997</c:v>
                </c:pt>
                <c:pt idx="3">
                  <c:v>0.29399999999999998</c:v>
                </c:pt>
                <c:pt idx="4">
                  <c:v>0.30599999999999999</c:v>
                </c:pt>
                <c:pt idx="5">
                  <c:v>0.31900000000000001</c:v>
                </c:pt>
                <c:pt idx="6">
                  <c:v>0.32900000000000001</c:v>
                </c:pt>
                <c:pt idx="7">
                  <c:v>0.35199999999999998</c:v>
                </c:pt>
                <c:pt idx="8">
                  <c:v>0.36699999999999999</c:v>
                </c:pt>
                <c:pt idx="9">
                  <c:v>0.375</c:v>
                </c:pt>
                <c:pt idx="10">
                  <c:v>0.38500000000000001</c:v>
                </c:pt>
                <c:pt idx="11">
                  <c:v>0.39500000000000002</c:v>
                </c:pt>
                <c:pt idx="12">
                  <c:v>0.41299999999999998</c:v>
                </c:pt>
                <c:pt idx="13">
                  <c:v>0.41899999999999998</c:v>
                </c:pt>
                <c:pt idx="14">
                  <c:v>0.436</c:v>
                </c:pt>
                <c:pt idx="15">
                  <c:v>0.44900000000000001</c:v>
                </c:pt>
                <c:pt idx="16">
                  <c:v>0.46200000000000002</c:v>
                </c:pt>
                <c:pt idx="17">
                  <c:v>0.46600000000000003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3A-4650-88D3-8B35F2CB4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7868712"/>
        <c:axId val="597867728"/>
      </c:lineChart>
      <c:catAx>
        <c:axId val="59786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7867728"/>
        <c:crosses val="autoZero"/>
        <c:auto val="1"/>
        <c:lblAlgn val="ctr"/>
        <c:lblOffset val="100"/>
        <c:noMultiLvlLbl val="0"/>
      </c:catAx>
      <c:valAx>
        <c:axId val="59786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7868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Jätteiden</a:t>
            </a:r>
            <a:r>
              <a:rPr lang="en-US" b="1" dirty="0"/>
              <a:t> </a:t>
            </a:r>
            <a:r>
              <a:rPr lang="en-US" b="1" dirty="0" err="1"/>
              <a:t>kokonaiskertymä</a:t>
            </a:r>
            <a:r>
              <a:rPr lang="en-US" b="1" dirty="0"/>
              <a:t> </a:t>
            </a:r>
            <a:r>
              <a:rPr lang="en-US" b="1" dirty="0" err="1"/>
              <a:t>Suomessa</a:t>
            </a:r>
            <a:r>
              <a:rPr lang="en-US" b="1" dirty="0"/>
              <a:t> 2016: </a:t>
            </a:r>
          </a:p>
          <a:p>
            <a:pPr>
              <a:defRPr/>
            </a:pPr>
            <a:r>
              <a:rPr lang="en-US" b="1" dirty="0"/>
              <a:t>123 </a:t>
            </a:r>
            <a:r>
              <a:rPr lang="en-US" b="1" dirty="0" err="1"/>
              <a:t>miljoona</a:t>
            </a:r>
            <a:r>
              <a:rPr lang="en-US" b="1" dirty="0"/>
              <a:t> </a:t>
            </a:r>
            <a:r>
              <a:rPr lang="en-US" b="1" dirty="0" err="1"/>
              <a:t>tonnia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Taul1!$C$1</c:f>
              <c:strCache>
                <c:ptCount val="1"/>
                <c:pt idx="0">
                  <c:v>Jätteiden kokonaiskertymä 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E8-4534-9B3C-BB72F96789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8E8-4534-9B3C-BB72F96789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E8-4534-9B3C-BB72F967899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8E8-4534-9B3C-BB72F96789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E8-4534-9B3C-BB72F967899A}"/>
              </c:ext>
            </c:extLst>
          </c:dPt>
          <c:dLbls>
            <c:dLbl>
              <c:idx val="0"/>
              <c:layout>
                <c:manualLayout>
                  <c:x val="-0.11175887971630664"/>
                  <c:y val="-0.190249321996148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534-9B3C-BB72F967899A}"/>
                </c:ext>
              </c:extLst>
            </c:dLbl>
            <c:dLbl>
              <c:idx val="1"/>
              <c:layout>
                <c:manualLayout>
                  <c:x val="0.11118358086595108"/>
                  <c:y val="7.7368689978644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534-9B3C-BB72F967899A}"/>
                </c:ext>
              </c:extLst>
            </c:dLbl>
            <c:dLbl>
              <c:idx val="2"/>
              <c:layout>
                <c:manualLayout>
                  <c:x val="5.8938437780023258E-2"/>
                  <c:y val="0.10422759966984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534-9B3C-BB72F967899A}"/>
                </c:ext>
              </c:extLst>
            </c:dLbl>
            <c:dLbl>
              <c:idx val="3"/>
              <c:layout>
                <c:manualLayout>
                  <c:x val="-5.0007244857104727E-2"/>
                  <c:y val="-2.4811665596708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534-9B3C-BB72F967899A}"/>
                </c:ext>
              </c:extLst>
            </c:dLbl>
            <c:dLbl>
              <c:idx val="4"/>
              <c:layout>
                <c:manualLayout>
                  <c:x val="3.5562048388019296E-2"/>
                  <c:y val="6.1472349234215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534-9B3C-BB72F96789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Taul1!$A$2:$A$6</c:f>
              <c:strCache>
                <c:ptCount val="5"/>
                <c:pt idx="0">
                  <c:v>Kaivostoiminta ja louhinta</c:v>
                </c:pt>
                <c:pt idx="1">
                  <c:v>Rakentaminen</c:v>
                </c:pt>
                <c:pt idx="2">
                  <c:v>Teollisuus</c:v>
                </c:pt>
                <c:pt idx="3">
                  <c:v>Palvelut ja kotitaloudet</c:v>
                </c:pt>
                <c:pt idx="4">
                  <c:v>Sähkö-, kaasu-, lämpö-, ja ilmastointihuolto</c:v>
                </c:pt>
              </c:strCache>
            </c:strRef>
          </c:cat>
          <c:val>
            <c:numRef>
              <c:f>Taul1!$C$2:$C$6</c:f>
              <c:numCache>
                <c:formatCode>0%</c:formatCode>
                <c:ptCount val="5"/>
                <c:pt idx="0">
                  <c:v>0.7614715447154472</c:v>
                </c:pt>
                <c:pt idx="1">
                  <c:v>0.11239837398373984</c:v>
                </c:pt>
                <c:pt idx="2">
                  <c:v>7.6016260162601629E-2</c:v>
                </c:pt>
                <c:pt idx="3">
                  <c:v>2.3650406504065042E-2</c:v>
                </c:pt>
                <c:pt idx="4">
                  <c:v>8.9268292682926822E-3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8-4534-9B3C-BB72F9678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8654F-56B6-43C7-82B3-C03389E697A0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42C6F874-C384-4C7C-8F92-DDEEA41786A1}">
      <dgm:prSet phldrT="[Teksti]"/>
      <dgm:spPr>
        <a:solidFill>
          <a:srgbClr val="01FF74"/>
        </a:solidFill>
      </dgm:spPr>
      <dgm:t>
        <a:bodyPr/>
        <a:lstStyle/>
        <a:p>
          <a:r>
            <a:rPr lang="fi-FI" dirty="0"/>
            <a:t>Ehkäiseminen</a:t>
          </a:r>
        </a:p>
      </dgm:t>
    </dgm:pt>
    <dgm:pt modelId="{12C3CE46-3946-4826-98C2-CA425A2B531F}" type="parTrans" cxnId="{4A6577D5-7866-44B8-A907-0CB2BB57C5D4}">
      <dgm:prSet/>
      <dgm:spPr/>
      <dgm:t>
        <a:bodyPr/>
        <a:lstStyle/>
        <a:p>
          <a:endParaRPr lang="fi-FI"/>
        </a:p>
      </dgm:t>
    </dgm:pt>
    <dgm:pt modelId="{A963C6C3-757B-4DCA-A642-15332CC86836}" type="sibTrans" cxnId="{4A6577D5-7866-44B8-A907-0CB2BB57C5D4}">
      <dgm:prSet/>
      <dgm:spPr/>
      <dgm:t>
        <a:bodyPr/>
        <a:lstStyle/>
        <a:p>
          <a:endParaRPr lang="fi-FI"/>
        </a:p>
      </dgm:t>
    </dgm:pt>
    <dgm:pt modelId="{6D290608-6F9D-452A-96DB-3A8EECFA6F4E}">
      <dgm:prSet phldrT="[Teksti]"/>
      <dgm:spPr>
        <a:solidFill>
          <a:srgbClr val="5DFFA6"/>
        </a:solidFill>
      </dgm:spPr>
      <dgm:t>
        <a:bodyPr/>
        <a:lstStyle/>
        <a:p>
          <a:r>
            <a:rPr lang="fi-FI" dirty="0"/>
            <a:t>Valmistelu uudelleenkäyttöön</a:t>
          </a:r>
        </a:p>
      </dgm:t>
    </dgm:pt>
    <dgm:pt modelId="{4EF1A98D-D2AC-4037-98DA-F3DBC396FE7F}" type="parTrans" cxnId="{A0B9F30B-44BD-48DC-BE4E-B6311B7EB7F5}">
      <dgm:prSet/>
      <dgm:spPr/>
      <dgm:t>
        <a:bodyPr/>
        <a:lstStyle/>
        <a:p>
          <a:endParaRPr lang="fi-FI"/>
        </a:p>
      </dgm:t>
    </dgm:pt>
    <dgm:pt modelId="{E3336767-078E-4F17-80C0-E66E7472F42C}" type="sibTrans" cxnId="{A0B9F30B-44BD-48DC-BE4E-B6311B7EB7F5}">
      <dgm:prSet/>
      <dgm:spPr/>
      <dgm:t>
        <a:bodyPr/>
        <a:lstStyle/>
        <a:p>
          <a:endParaRPr lang="fi-FI"/>
        </a:p>
      </dgm:t>
    </dgm:pt>
    <dgm:pt modelId="{4D10F1D4-EA45-40A8-A22E-78D0053E7C43}">
      <dgm:prSet phldrT="[Teksti]"/>
      <dgm:spPr>
        <a:solidFill>
          <a:srgbClr val="D1FFE6"/>
        </a:solidFill>
      </dgm:spPr>
      <dgm:t>
        <a:bodyPr/>
        <a:lstStyle/>
        <a:p>
          <a:r>
            <a:rPr lang="fi-FI" dirty="0"/>
            <a:t>Muu hyödyntäminen</a:t>
          </a:r>
        </a:p>
      </dgm:t>
    </dgm:pt>
    <dgm:pt modelId="{C0A1A8DE-F8CD-4DB7-ADE8-317710078A3F}" type="parTrans" cxnId="{6717C97C-E118-4CC7-8E58-62218D572DF3}">
      <dgm:prSet/>
      <dgm:spPr/>
      <dgm:t>
        <a:bodyPr/>
        <a:lstStyle/>
        <a:p>
          <a:endParaRPr lang="fi-FI"/>
        </a:p>
      </dgm:t>
    </dgm:pt>
    <dgm:pt modelId="{BB182979-4571-44E7-AD53-F45820F191F9}" type="sibTrans" cxnId="{6717C97C-E118-4CC7-8E58-62218D572DF3}">
      <dgm:prSet/>
      <dgm:spPr/>
      <dgm:t>
        <a:bodyPr/>
        <a:lstStyle/>
        <a:p>
          <a:endParaRPr lang="fi-FI"/>
        </a:p>
      </dgm:t>
    </dgm:pt>
    <dgm:pt modelId="{2968EEF5-2E3A-4E0E-AA82-D57E2C7024C0}">
      <dgm:prSet phldrT="[Teksti]"/>
      <dgm:spPr>
        <a:solidFill>
          <a:srgbClr val="9BFFC8"/>
        </a:solidFill>
      </dgm:spPr>
      <dgm:t>
        <a:bodyPr/>
        <a:lstStyle/>
        <a:p>
          <a:r>
            <a:rPr lang="fi-FI" dirty="0"/>
            <a:t>Kierrätys</a:t>
          </a:r>
        </a:p>
      </dgm:t>
    </dgm:pt>
    <dgm:pt modelId="{9141A0A2-4485-4C9D-BE77-EF625CCDB14F}" type="parTrans" cxnId="{73A401A6-B3EA-4C66-951B-705014C93DEE}">
      <dgm:prSet/>
      <dgm:spPr/>
      <dgm:t>
        <a:bodyPr/>
        <a:lstStyle/>
        <a:p>
          <a:endParaRPr lang="fi-FI"/>
        </a:p>
      </dgm:t>
    </dgm:pt>
    <dgm:pt modelId="{681D4D8C-5D91-441D-852E-EB4B856A7254}" type="sibTrans" cxnId="{73A401A6-B3EA-4C66-951B-705014C93DEE}">
      <dgm:prSet/>
      <dgm:spPr/>
      <dgm:t>
        <a:bodyPr/>
        <a:lstStyle/>
        <a:p>
          <a:endParaRPr lang="fi-FI"/>
        </a:p>
      </dgm:t>
    </dgm:pt>
    <dgm:pt modelId="{3E8D01BB-81C7-4920-A3DA-84AC86885EEF}">
      <dgm:prSet phldrT="[Teksti]"/>
      <dgm:spPr>
        <a:solidFill>
          <a:srgbClr val="FF0000"/>
        </a:solidFill>
      </dgm:spPr>
      <dgm:t>
        <a:bodyPr/>
        <a:lstStyle/>
        <a:p>
          <a:r>
            <a:rPr lang="fi-FI" dirty="0"/>
            <a:t>Loppukäsittely</a:t>
          </a:r>
        </a:p>
      </dgm:t>
    </dgm:pt>
    <dgm:pt modelId="{375D164A-B172-402D-945C-C5B27BE45CCB}" type="parTrans" cxnId="{39569CD5-47F5-4E31-BE05-15F625CE8F73}">
      <dgm:prSet/>
      <dgm:spPr/>
      <dgm:t>
        <a:bodyPr/>
        <a:lstStyle/>
        <a:p>
          <a:endParaRPr lang="fi-FI"/>
        </a:p>
      </dgm:t>
    </dgm:pt>
    <dgm:pt modelId="{B9B76505-CFC0-420D-A347-4C035DB0FA38}" type="sibTrans" cxnId="{39569CD5-47F5-4E31-BE05-15F625CE8F73}">
      <dgm:prSet/>
      <dgm:spPr/>
      <dgm:t>
        <a:bodyPr/>
        <a:lstStyle/>
        <a:p>
          <a:endParaRPr lang="fi-FI"/>
        </a:p>
      </dgm:t>
    </dgm:pt>
    <dgm:pt modelId="{4DF6BFEE-4282-4F4D-8A05-853FAC13857B}">
      <dgm:prSet phldrT="[Teksti]"/>
      <dgm:spPr>
        <a:ln>
          <a:noFill/>
        </a:ln>
      </dgm:spPr>
      <dgm:t>
        <a:bodyPr anchor="ctr"/>
        <a:lstStyle/>
        <a:p>
          <a:pPr algn="just"/>
          <a:r>
            <a:rPr lang="fi-FI" dirty="0"/>
            <a:t>Käytetään vähemmän materiaalia tuotteiden ja pakkausten valmistuksessa. Hyödynnetään tuotteita pidempään.</a:t>
          </a:r>
        </a:p>
      </dgm:t>
    </dgm:pt>
    <dgm:pt modelId="{E36240AB-FCDC-415C-BA23-374AC743045D}" type="parTrans" cxnId="{D16F4F4F-C7B0-424A-B7D8-45096861627C}">
      <dgm:prSet/>
      <dgm:spPr/>
      <dgm:t>
        <a:bodyPr/>
        <a:lstStyle/>
        <a:p>
          <a:endParaRPr lang="fi-FI"/>
        </a:p>
      </dgm:t>
    </dgm:pt>
    <dgm:pt modelId="{63E5D3B5-45E3-48F4-8A37-0251E58DC058}" type="sibTrans" cxnId="{D16F4F4F-C7B0-424A-B7D8-45096861627C}">
      <dgm:prSet/>
      <dgm:spPr/>
      <dgm:t>
        <a:bodyPr/>
        <a:lstStyle/>
        <a:p>
          <a:endParaRPr lang="fi-FI"/>
        </a:p>
      </dgm:t>
    </dgm:pt>
    <dgm:pt modelId="{2F22480D-CDB5-4B9A-AFA2-068E792FF072}">
      <dgm:prSet phldrT="[Teksti]"/>
      <dgm:spPr>
        <a:ln>
          <a:noFill/>
        </a:ln>
      </dgm:spPr>
      <dgm:t>
        <a:bodyPr anchor="ctr"/>
        <a:lstStyle/>
        <a:p>
          <a:pPr algn="just"/>
          <a:r>
            <a:rPr lang="fi-FI" dirty="0"/>
            <a:t>Korjataan, kunnostetaan, </a:t>
          </a:r>
          <a:r>
            <a:rPr lang="fi-FI" dirty="0" err="1"/>
            <a:t>uudelleenkäytetään</a:t>
          </a:r>
          <a:r>
            <a:rPr lang="fi-FI" dirty="0"/>
            <a:t> tai hyödynnetään varaosina.</a:t>
          </a:r>
        </a:p>
      </dgm:t>
    </dgm:pt>
    <dgm:pt modelId="{4C423CD3-652A-4D51-921F-AFC84901FE1D}" type="parTrans" cxnId="{BD10F0F9-5818-4548-904C-44711B3F585A}">
      <dgm:prSet/>
      <dgm:spPr/>
      <dgm:t>
        <a:bodyPr/>
        <a:lstStyle/>
        <a:p>
          <a:endParaRPr lang="fi-FI"/>
        </a:p>
      </dgm:t>
    </dgm:pt>
    <dgm:pt modelId="{984377A4-B8A0-48EA-845E-2FD6815D3526}" type="sibTrans" cxnId="{BD10F0F9-5818-4548-904C-44711B3F585A}">
      <dgm:prSet/>
      <dgm:spPr/>
      <dgm:t>
        <a:bodyPr/>
        <a:lstStyle/>
        <a:p>
          <a:endParaRPr lang="fi-FI"/>
        </a:p>
      </dgm:t>
    </dgm:pt>
    <dgm:pt modelId="{74E07E8E-26FF-4CD9-8D4A-42A9B26A433B}">
      <dgm:prSet phldrT="[Teksti]"/>
      <dgm:spPr>
        <a:ln>
          <a:noFill/>
        </a:ln>
      </dgm:spPr>
      <dgm:t>
        <a:bodyPr anchor="ctr"/>
        <a:lstStyle/>
        <a:p>
          <a:pPr algn="just"/>
          <a:r>
            <a:rPr lang="fi-FI" dirty="0"/>
            <a:t>Hyödynnetään raaka-aineena tai kompostoidaan.</a:t>
          </a:r>
        </a:p>
      </dgm:t>
    </dgm:pt>
    <dgm:pt modelId="{1E02A41A-B4AC-4233-BF9A-ADA2482C5535}" type="parTrans" cxnId="{67912EC7-718D-474E-A5BA-B8B21DF508FC}">
      <dgm:prSet/>
      <dgm:spPr/>
      <dgm:t>
        <a:bodyPr/>
        <a:lstStyle/>
        <a:p>
          <a:endParaRPr lang="fi-FI"/>
        </a:p>
      </dgm:t>
    </dgm:pt>
    <dgm:pt modelId="{AD430523-4EAE-4552-B348-5A6EC42EC54E}" type="sibTrans" cxnId="{67912EC7-718D-474E-A5BA-B8B21DF508FC}">
      <dgm:prSet/>
      <dgm:spPr/>
      <dgm:t>
        <a:bodyPr/>
        <a:lstStyle/>
        <a:p>
          <a:endParaRPr lang="fi-FI"/>
        </a:p>
      </dgm:t>
    </dgm:pt>
    <dgm:pt modelId="{20F23FE6-1CE8-4A5B-9115-45ED3FBD93F8}">
      <dgm:prSet phldrT="[Teksti]"/>
      <dgm:spPr>
        <a:ln>
          <a:noFill/>
        </a:ln>
      </dgm:spPr>
      <dgm:t>
        <a:bodyPr anchor="ctr"/>
        <a:lstStyle/>
        <a:p>
          <a:pPr algn="just"/>
          <a:r>
            <a:rPr lang="fi-FI" dirty="0"/>
            <a:t>Hyödynnetään mädättämällä, kaasuttamalla, polttamalla energiaksi tai maantäytössä.</a:t>
          </a:r>
        </a:p>
      </dgm:t>
    </dgm:pt>
    <dgm:pt modelId="{C34DF5D5-F1A9-4ACE-A3EA-085572FDB39F}" type="parTrans" cxnId="{24AAEA84-2A07-4421-B074-807BACA1F5B6}">
      <dgm:prSet/>
      <dgm:spPr/>
      <dgm:t>
        <a:bodyPr/>
        <a:lstStyle/>
        <a:p>
          <a:endParaRPr lang="fi-FI"/>
        </a:p>
      </dgm:t>
    </dgm:pt>
    <dgm:pt modelId="{813433F1-08E1-4B6F-A7AE-9ECBFC07080A}" type="sibTrans" cxnId="{24AAEA84-2A07-4421-B074-807BACA1F5B6}">
      <dgm:prSet/>
      <dgm:spPr/>
      <dgm:t>
        <a:bodyPr/>
        <a:lstStyle/>
        <a:p>
          <a:endParaRPr lang="fi-FI"/>
        </a:p>
      </dgm:t>
    </dgm:pt>
    <dgm:pt modelId="{C28F191C-4635-4F74-8AE2-31328F4060CE}">
      <dgm:prSet phldrT="[Teksti]"/>
      <dgm:spPr>
        <a:ln>
          <a:noFill/>
        </a:ln>
      </dgm:spPr>
      <dgm:t>
        <a:bodyPr anchor="ctr"/>
        <a:lstStyle/>
        <a:p>
          <a:r>
            <a:rPr lang="fi-FI" dirty="0"/>
            <a:t>Poltetaan ilman energian talteenottoa tai sijoitetaan kaatopaikalle.</a:t>
          </a:r>
        </a:p>
      </dgm:t>
    </dgm:pt>
    <dgm:pt modelId="{77EB2C7E-6887-4083-97B5-5B41429D2D98}" type="parTrans" cxnId="{33AAEABC-61F7-4F40-9927-941FA71344B8}">
      <dgm:prSet/>
      <dgm:spPr/>
      <dgm:t>
        <a:bodyPr/>
        <a:lstStyle/>
        <a:p>
          <a:endParaRPr lang="fi-FI"/>
        </a:p>
      </dgm:t>
    </dgm:pt>
    <dgm:pt modelId="{9130B1F7-AAE8-4524-AAFB-9E0493E9D43A}" type="sibTrans" cxnId="{33AAEABC-61F7-4F40-9927-941FA71344B8}">
      <dgm:prSet/>
      <dgm:spPr/>
      <dgm:t>
        <a:bodyPr/>
        <a:lstStyle/>
        <a:p>
          <a:endParaRPr lang="fi-FI"/>
        </a:p>
      </dgm:t>
    </dgm:pt>
    <dgm:pt modelId="{254396A5-52C0-4231-A032-6280E5C8C9A1}" type="pres">
      <dgm:prSet presAssocID="{16B8654F-56B6-43C7-82B3-C03389E697A0}" presName="Name0" presStyleCnt="0">
        <dgm:presLayoutVars>
          <dgm:dir/>
          <dgm:animLvl val="lvl"/>
          <dgm:resizeHandles val="exact"/>
        </dgm:presLayoutVars>
      </dgm:prSet>
      <dgm:spPr/>
    </dgm:pt>
    <dgm:pt modelId="{CE39B7E6-DABF-484D-9572-6B96F726223E}" type="pres">
      <dgm:prSet presAssocID="{42C6F874-C384-4C7C-8F92-DDEEA41786A1}" presName="Name8" presStyleCnt="0"/>
      <dgm:spPr/>
    </dgm:pt>
    <dgm:pt modelId="{B6B5C2FF-4BF3-432D-9773-D9AC95CA4BE3}" type="pres">
      <dgm:prSet presAssocID="{42C6F874-C384-4C7C-8F92-DDEEA41786A1}" presName="acctBkgd" presStyleLbl="alignAcc1" presStyleIdx="0" presStyleCnt="5"/>
      <dgm:spPr/>
    </dgm:pt>
    <dgm:pt modelId="{0B672F53-CB4C-45E8-A1DD-FB07CE735B3F}" type="pres">
      <dgm:prSet presAssocID="{42C6F874-C384-4C7C-8F92-DDEEA41786A1}" presName="acctTx" presStyleLbl="alignAcc1" presStyleIdx="0" presStyleCnt="5">
        <dgm:presLayoutVars>
          <dgm:bulletEnabled val="1"/>
        </dgm:presLayoutVars>
      </dgm:prSet>
      <dgm:spPr/>
    </dgm:pt>
    <dgm:pt modelId="{585BAD35-CAD1-426F-BC6A-1D74A6B1D249}" type="pres">
      <dgm:prSet presAssocID="{42C6F874-C384-4C7C-8F92-DDEEA41786A1}" presName="level" presStyleLbl="node1" presStyleIdx="0" presStyleCnt="5">
        <dgm:presLayoutVars>
          <dgm:chMax val="1"/>
          <dgm:bulletEnabled val="1"/>
        </dgm:presLayoutVars>
      </dgm:prSet>
      <dgm:spPr/>
    </dgm:pt>
    <dgm:pt modelId="{32BDB29D-088B-406A-AEB4-EAFCD28B3E23}" type="pres">
      <dgm:prSet presAssocID="{42C6F874-C384-4C7C-8F92-DDEEA41786A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A94356-9CE8-40A0-9433-2050CB68EC5D}" type="pres">
      <dgm:prSet presAssocID="{6D290608-6F9D-452A-96DB-3A8EECFA6F4E}" presName="Name8" presStyleCnt="0"/>
      <dgm:spPr/>
    </dgm:pt>
    <dgm:pt modelId="{D1812E5F-0AC1-4F92-8C0D-8B098B30A1D6}" type="pres">
      <dgm:prSet presAssocID="{6D290608-6F9D-452A-96DB-3A8EECFA6F4E}" presName="acctBkgd" presStyleLbl="alignAcc1" presStyleIdx="1" presStyleCnt="5"/>
      <dgm:spPr/>
    </dgm:pt>
    <dgm:pt modelId="{1E6EA721-BC28-4F99-A519-5EBF6B8DAF8A}" type="pres">
      <dgm:prSet presAssocID="{6D290608-6F9D-452A-96DB-3A8EECFA6F4E}" presName="acctTx" presStyleLbl="alignAcc1" presStyleIdx="1" presStyleCnt="5">
        <dgm:presLayoutVars>
          <dgm:bulletEnabled val="1"/>
        </dgm:presLayoutVars>
      </dgm:prSet>
      <dgm:spPr/>
    </dgm:pt>
    <dgm:pt modelId="{F0997CAF-C2AA-4007-B369-7F5BA7C0012F}" type="pres">
      <dgm:prSet presAssocID="{6D290608-6F9D-452A-96DB-3A8EECFA6F4E}" presName="level" presStyleLbl="node1" presStyleIdx="1" presStyleCnt="5">
        <dgm:presLayoutVars>
          <dgm:chMax val="1"/>
          <dgm:bulletEnabled val="1"/>
        </dgm:presLayoutVars>
      </dgm:prSet>
      <dgm:spPr/>
    </dgm:pt>
    <dgm:pt modelId="{C6203649-60B0-4601-AD83-3CA68E1EC548}" type="pres">
      <dgm:prSet presAssocID="{6D290608-6F9D-452A-96DB-3A8EECFA6F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0F5B0D3-8A4B-472D-93D1-76D46B11C4A0}" type="pres">
      <dgm:prSet presAssocID="{2968EEF5-2E3A-4E0E-AA82-D57E2C7024C0}" presName="Name8" presStyleCnt="0"/>
      <dgm:spPr/>
    </dgm:pt>
    <dgm:pt modelId="{445AABE6-B7D0-4827-9A8E-80A3F8BFA965}" type="pres">
      <dgm:prSet presAssocID="{2968EEF5-2E3A-4E0E-AA82-D57E2C7024C0}" presName="acctBkgd" presStyleLbl="alignAcc1" presStyleIdx="2" presStyleCnt="5"/>
      <dgm:spPr/>
    </dgm:pt>
    <dgm:pt modelId="{4E34A3D6-7A1F-4378-8062-D54B81A18C86}" type="pres">
      <dgm:prSet presAssocID="{2968EEF5-2E3A-4E0E-AA82-D57E2C7024C0}" presName="acctTx" presStyleLbl="alignAcc1" presStyleIdx="2" presStyleCnt="5">
        <dgm:presLayoutVars>
          <dgm:bulletEnabled val="1"/>
        </dgm:presLayoutVars>
      </dgm:prSet>
      <dgm:spPr/>
    </dgm:pt>
    <dgm:pt modelId="{85AFFCEA-DE7B-4DDE-AC4B-A974A3FC304F}" type="pres">
      <dgm:prSet presAssocID="{2968EEF5-2E3A-4E0E-AA82-D57E2C7024C0}" presName="level" presStyleLbl="node1" presStyleIdx="2" presStyleCnt="5">
        <dgm:presLayoutVars>
          <dgm:chMax val="1"/>
          <dgm:bulletEnabled val="1"/>
        </dgm:presLayoutVars>
      </dgm:prSet>
      <dgm:spPr/>
    </dgm:pt>
    <dgm:pt modelId="{89E89E0D-F8F1-4CFD-B902-CC172406AC6A}" type="pres">
      <dgm:prSet presAssocID="{2968EEF5-2E3A-4E0E-AA82-D57E2C7024C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F10876-B7F6-4BBC-A1A5-6D826D5657D8}" type="pres">
      <dgm:prSet presAssocID="{4D10F1D4-EA45-40A8-A22E-78D0053E7C43}" presName="Name8" presStyleCnt="0"/>
      <dgm:spPr/>
    </dgm:pt>
    <dgm:pt modelId="{2A868B11-5BD5-46BA-AE56-A32423E68072}" type="pres">
      <dgm:prSet presAssocID="{4D10F1D4-EA45-40A8-A22E-78D0053E7C43}" presName="acctBkgd" presStyleLbl="alignAcc1" presStyleIdx="3" presStyleCnt="5"/>
      <dgm:spPr/>
    </dgm:pt>
    <dgm:pt modelId="{CC8FE73E-673A-4908-8B0F-BAA3EAA95B9E}" type="pres">
      <dgm:prSet presAssocID="{4D10F1D4-EA45-40A8-A22E-78D0053E7C43}" presName="acctTx" presStyleLbl="alignAcc1" presStyleIdx="3" presStyleCnt="5">
        <dgm:presLayoutVars>
          <dgm:bulletEnabled val="1"/>
        </dgm:presLayoutVars>
      </dgm:prSet>
      <dgm:spPr/>
    </dgm:pt>
    <dgm:pt modelId="{62E50709-C746-4411-BC3D-1228F20E4C83}" type="pres">
      <dgm:prSet presAssocID="{4D10F1D4-EA45-40A8-A22E-78D0053E7C43}" presName="level" presStyleLbl="node1" presStyleIdx="3" presStyleCnt="5">
        <dgm:presLayoutVars>
          <dgm:chMax val="1"/>
          <dgm:bulletEnabled val="1"/>
        </dgm:presLayoutVars>
      </dgm:prSet>
      <dgm:spPr/>
    </dgm:pt>
    <dgm:pt modelId="{ECE1C092-6D4F-40C3-91E5-72311486752F}" type="pres">
      <dgm:prSet presAssocID="{4D10F1D4-EA45-40A8-A22E-78D0053E7C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BB2B58-A583-4434-9C2D-DDFB99305807}" type="pres">
      <dgm:prSet presAssocID="{3E8D01BB-81C7-4920-A3DA-84AC86885EEF}" presName="Name8" presStyleCnt="0"/>
      <dgm:spPr/>
    </dgm:pt>
    <dgm:pt modelId="{78E323CF-6949-4143-90B5-CE8F83D57B8C}" type="pres">
      <dgm:prSet presAssocID="{3E8D01BB-81C7-4920-A3DA-84AC86885EEF}" presName="acctBkgd" presStyleLbl="alignAcc1" presStyleIdx="4" presStyleCnt="5"/>
      <dgm:spPr/>
    </dgm:pt>
    <dgm:pt modelId="{AC88B1A4-BC0D-429B-9337-58E6FC9B1DD3}" type="pres">
      <dgm:prSet presAssocID="{3E8D01BB-81C7-4920-A3DA-84AC86885EEF}" presName="acctTx" presStyleLbl="alignAcc1" presStyleIdx="4" presStyleCnt="5">
        <dgm:presLayoutVars>
          <dgm:bulletEnabled val="1"/>
        </dgm:presLayoutVars>
      </dgm:prSet>
      <dgm:spPr/>
    </dgm:pt>
    <dgm:pt modelId="{001753C8-8ACE-4503-A522-4CA0263934A0}" type="pres">
      <dgm:prSet presAssocID="{3E8D01BB-81C7-4920-A3DA-84AC86885EEF}" presName="level" presStyleLbl="node1" presStyleIdx="4" presStyleCnt="5">
        <dgm:presLayoutVars>
          <dgm:chMax val="1"/>
          <dgm:bulletEnabled val="1"/>
        </dgm:presLayoutVars>
      </dgm:prSet>
      <dgm:spPr/>
    </dgm:pt>
    <dgm:pt modelId="{C7B356DE-5AC6-40DF-BD74-0ABBC5C037E6}" type="pres">
      <dgm:prSet presAssocID="{3E8D01BB-81C7-4920-A3DA-84AC86885EE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1717003-1E1A-4542-931B-43C83054F214}" type="presOf" srcId="{74E07E8E-26FF-4CD9-8D4A-42A9B26A433B}" destId="{4E34A3D6-7A1F-4378-8062-D54B81A18C86}" srcOrd="1" destOrd="0" presId="urn:microsoft.com/office/officeart/2005/8/layout/pyramid3"/>
    <dgm:cxn modelId="{F09A1606-5796-4379-AB9C-CE5E1A41E437}" type="presOf" srcId="{4DF6BFEE-4282-4F4D-8A05-853FAC13857B}" destId="{B6B5C2FF-4BF3-432D-9773-D9AC95CA4BE3}" srcOrd="0" destOrd="0" presId="urn:microsoft.com/office/officeart/2005/8/layout/pyramid3"/>
    <dgm:cxn modelId="{A0B9F30B-44BD-48DC-BE4E-B6311B7EB7F5}" srcId="{16B8654F-56B6-43C7-82B3-C03389E697A0}" destId="{6D290608-6F9D-452A-96DB-3A8EECFA6F4E}" srcOrd="1" destOrd="0" parTransId="{4EF1A98D-D2AC-4037-98DA-F3DBC396FE7F}" sibTransId="{E3336767-078E-4F17-80C0-E66E7472F42C}"/>
    <dgm:cxn modelId="{DBAF390E-6624-409E-95A5-EA9E965CD5D0}" type="presOf" srcId="{6D290608-6F9D-452A-96DB-3A8EECFA6F4E}" destId="{F0997CAF-C2AA-4007-B369-7F5BA7C0012F}" srcOrd="0" destOrd="0" presId="urn:microsoft.com/office/officeart/2005/8/layout/pyramid3"/>
    <dgm:cxn modelId="{FD2E2210-F8E4-4096-A0D2-B6A2CFFB452E}" type="presOf" srcId="{4DF6BFEE-4282-4F4D-8A05-853FAC13857B}" destId="{0B672F53-CB4C-45E8-A1DD-FB07CE735B3F}" srcOrd="1" destOrd="0" presId="urn:microsoft.com/office/officeart/2005/8/layout/pyramid3"/>
    <dgm:cxn modelId="{3D62E51F-7F2F-4AFE-890E-7EFF7C90B18A}" type="presOf" srcId="{16B8654F-56B6-43C7-82B3-C03389E697A0}" destId="{254396A5-52C0-4231-A032-6280E5C8C9A1}" srcOrd="0" destOrd="0" presId="urn:microsoft.com/office/officeart/2005/8/layout/pyramid3"/>
    <dgm:cxn modelId="{C1D09631-16FB-4A02-9976-EC5DF7471F72}" type="presOf" srcId="{3E8D01BB-81C7-4920-A3DA-84AC86885EEF}" destId="{C7B356DE-5AC6-40DF-BD74-0ABBC5C037E6}" srcOrd="1" destOrd="0" presId="urn:microsoft.com/office/officeart/2005/8/layout/pyramid3"/>
    <dgm:cxn modelId="{CE7D8361-5B41-4D4F-89FE-615C137AB663}" type="presOf" srcId="{20F23FE6-1CE8-4A5B-9115-45ED3FBD93F8}" destId="{CC8FE73E-673A-4908-8B0F-BAA3EAA95B9E}" srcOrd="1" destOrd="0" presId="urn:microsoft.com/office/officeart/2005/8/layout/pyramid3"/>
    <dgm:cxn modelId="{E031F362-B6A3-407D-9117-A0593718D3F1}" type="presOf" srcId="{C28F191C-4635-4F74-8AE2-31328F4060CE}" destId="{AC88B1A4-BC0D-429B-9337-58E6FC9B1DD3}" srcOrd="1" destOrd="0" presId="urn:microsoft.com/office/officeart/2005/8/layout/pyramid3"/>
    <dgm:cxn modelId="{6C7B6D4C-0683-47EF-B250-D8232251D26B}" type="presOf" srcId="{4D10F1D4-EA45-40A8-A22E-78D0053E7C43}" destId="{62E50709-C746-4411-BC3D-1228F20E4C83}" srcOrd="0" destOrd="0" presId="urn:microsoft.com/office/officeart/2005/8/layout/pyramid3"/>
    <dgm:cxn modelId="{D16F4F4F-C7B0-424A-B7D8-45096861627C}" srcId="{42C6F874-C384-4C7C-8F92-DDEEA41786A1}" destId="{4DF6BFEE-4282-4F4D-8A05-853FAC13857B}" srcOrd="0" destOrd="0" parTransId="{E36240AB-FCDC-415C-BA23-374AC743045D}" sibTransId="{63E5D3B5-45E3-48F4-8A37-0251E58DC058}"/>
    <dgm:cxn modelId="{AF691277-DBCE-4F7B-BE9F-A61ED1581D86}" type="presOf" srcId="{2968EEF5-2E3A-4E0E-AA82-D57E2C7024C0}" destId="{89E89E0D-F8F1-4CFD-B902-CC172406AC6A}" srcOrd="1" destOrd="0" presId="urn:microsoft.com/office/officeart/2005/8/layout/pyramid3"/>
    <dgm:cxn modelId="{20BB1159-30F7-46F2-BF57-8C9CC45CFE05}" type="presOf" srcId="{2968EEF5-2E3A-4E0E-AA82-D57E2C7024C0}" destId="{85AFFCEA-DE7B-4DDE-AC4B-A974A3FC304F}" srcOrd="0" destOrd="0" presId="urn:microsoft.com/office/officeart/2005/8/layout/pyramid3"/>
    <dgm:cxn modelId="{6717C97C-E118-4CC7-8E58-62218D572DF3}" srcId="{16B8654F-56B6-43C7-82B3-C03389E697A0}" destId="{4D10F1D4-EA45-40A8-A22E-78D0053E7C43}" srcOrd="3" destOrd="0" parTransId="{C0A1A8DE-F8CD-4DB7-ADE8-317710078A3F}" sibTransId="{BB182979-4571-44E7-AD53-F45820F191F9}"/>
    <dgm:cxn modelId="{24AAEA84-2A07-4421-B074-807BACA1F5B6}" srcId="{4D10F1D4-EA45-40A8-A22E-78D0053E7C43}" destId="{20F23FE6-1CE8-4A5B-9115-45ED3FBD93F8}" srcOrd="0" destOrd="0" parTransId="{C34DF5D5-F1A9-4ACE-A3EA-085572FDB39F}" sibTransId="{813433F1-08E1-4B6F-A7AE-9ECBFC07080A}"/>
    <dgm:cxn modelId="{1177509D-E9C3-4299-99C3-F6CE265C2321}" type="presOf" srcId="{6D290608-6F9D-452A-96DB-3A8EECFA6F4E}" destId="{C6203649-60B0-4601-AD83-3CA68E1EC548}" srcOrd="1" destOrd="0" presId="urn:microsoft.com/office/officeart/2005/8/layout/pyramid3"/>
    <dgm:cxn modelId="{73A401A6-B3EA-4C66-951B-705014C93DEE}" srcId="{16B8654F-56B6-43C7-82B3-C03389E697A0}" destId="{2968EEF5-2E3A-4E0E-AA82-D57E2C7024C0}" srcOrd="2" destOrd="0" parTransId="{9141A0A2-4485-4C9D-BE77-EF625CCDB14F}" sibTransId="{681D4D8C-5D91-441D-852E-EB4B856A7254}"/>
    <dgm:cxn modelId="{35EEC1BB-25AE-49E6-8317-6EE4C233D653}" type="presOf" srcId="{4D10F1D4-EA45-40A8-A22E-78D0053E7C43}" destId="{ECE1C092-6D4F-40C3-91E5-72311486752F}" srcOrd="1" destOrd="0" presId="urn:microsoft.com/office/officeart/2005/8/layout/pyramid3"/>
    <dgm:cxn modelId="{33AAEABC-61F7-4F40-9927-941FA71344B8}" srcId="{3E8D01BB-81C7-4920-A3DA-84AC86885EEF}" destId="{C28F191C-4635-4F74-8AE2-31328F4060CE}" srcOrd="0" destOrd="0" parTransId="{77EB2C7E-6887-4083-97B5-5B41429D2D98}" sibTransId="{9130B1F7-AAE8-4524-AAFB-9E0493E9D43A}"/>
    <dgm:cxn modelId="{F2D163BF-C66B-40AB-9B14-7B2649B1A71A}" type="presOf" srcId="{42C6F874-C384-4C7C-8F92-DDEEA41786A1}" destId="{585BAD35-CAD1-426F-BC6A-1D74A6B1D249}" srcOrd="0" destOrd="0" presId="urn:microsoft.com/office/officeart/2005/8/layout/pyramid3"/>
    <dgm:cxn modelId="{67912EC7-718D-474E-A5BA-B8B21DF508FC}" srcId="{2968EEF5-2E3A-4E0E-AA82-D57E2C7024C0}" destId="{74E07E8E-26FF-4CD9-8D4A-42A9B26A433B}" srcOrd="0" destOrd="0" parTransId="{1E02A41A-B4AC-4233-BF9A-ADA2482C5535}" sibTransId="{AD430523-4EAE-4552-B348-5A6EC42EC54E}"/>
    <dgm:cxn modelId="{A8B750C7-6371-42EF-AD59-79FF122EF4F2}" type="presOf" srcId="{2F22480D-CDB5-4B9A-AFA2-068E792FF072}" destId="{1E6EA721-BC28-4F99-A519-5EBF6B8DAF8A}" srcOrd="1" destOrd="0" presId="urn:microsoft.com/office/officeart/2005/8/layout/pyramid3"/>
    <dgm:cxn modelId="{6D8EECCC-DAD9-430B-BCEC-93845A48CDC5}" type="presOf" srcId="{3E8D01BB-81C7-4920-A3DA-84AC86885EEF}" destId="{001753C8-8ACE-4503-A522-4CA0263934A0}" srcOrd="0" destOrd="0" presId="urn:microsoft.com/office/officeart/2005/8/layout/pyramid3"/>
    <dgm:cxn modelId="{4A6577D5-7866-44B8-A907-0CB2BB57C5D4}" srcId="{16B8654F-56B6-43C7-82B3-C03389E697A0}" destId="{42C6F874-C384-4C7C-8F92-DDEEA41786A1}" srcOrd="0" destOrd="0" parTransId="{12C3CE46-3946-4826-98C2-CA425A2B531F}" sibTransId="{A963C6C3-757B-4DCA-A642-15332CC86836}"/>
    <dgm:cxn modelId="{39569CD5-47F5-4E31-BE05-15F625CE8F73}" srcId="{16B8654F-56B6-43C7-82B3-C03389E697A0}" destId="{3E8D01BB-81C7-4920-A3DA-84AC86885EEF}" srcOrd="4" destOrd="0" parTransId="{375D164A-B172-402D-945C-C5B27BE45CCB}" sibTransId="{B9B76505-CFC0-420D-A347-4C035DB0FA38}"/>
    <dgm:cxn modelId="{E0BEB9E4-636C-461A-8ECA-62D3DC807686}" type="presOf" srcId="{2F22480D-CDB5-4B9A-AFA2-068E792FF072}" destId="{D1812E5F-0AC1-4F92-8C0D-8B098B30A1D6}" srcOrd="0" destOrd="0" presId="urn:microsoft.com/office/officeart/2005/8/layout/pyramid3"/>
    <dgm:cxn modelId="{73CC89E9-60B8-4066-8645-3B1DF3AB9DDC}" type="presOf" srcId="{74E07E8E-26FF-4CD9-8D4A-42A9B26A433B}" destId="{445AABE6-B7D0-4827-9A8E-80A3F8BFA965}" srcOrd="0" destOrd="0" presId="urn:microsoft.com/office/officeart/2005/8/layout/pyramid3"/>
    <dgm:cxn modelId="{80EB13F6-C343-47FF-A62D-82D0F90D05C8}" type="presOf" srcId="{C28F191C-4635-4F74-8AE2-31328F4060CE}" destId="{78E323CF-6949-4143-90B5-CE8F83D57B8C}" srcOrd="0" destOrd="0" presId="urn:microsoft.com/office/officeart/2005/8/layout/pyramid3"/>
    <dgm:cxn modelId="{758D46F6-8760-418D-A526-242599CBDBE6}" type="presOf" srcId="{42C6F874-C384-4C7C-8F92-DDEEA41786A1}" destId="{32BDB29D-088B-406A-AEB4-EAFCD28B3E23}" srcOrd="1" destOrd="0" presId="urn:microsoft.com/office/officeart/2005/8/layout/pyramid3"/>
    <dgm:cxn modelId="{56AC6FF6-6238-488E-92C3-884B4A78FECF}" type="presOf" srcId="{20F23FE6-1CE8-4A5B-9115-45ED3FBD93F8}" destId="{2A868B11-5BD5-46BA-AE56-A32423E68072}" srcOrd="0" destOrd="0" presId="urn:microsoft.com/office/officeart/2005/8/layout/pyramid3"/>
    <dgm:cxn modelId="{BD10F0F9-5818-4548-904C-44711B3F585A}" srcId="{6D290608-6F9D-452A-96DB-3A8EECFA6F4E}" destId="{2F22480D-CDB5-4B9A-AFA2-068E792FF072}" srcOrd="0" destOrd="0" parTransId="{4C423CD3-652A-4D51-921F-AFC84901FE1D}" sibTransId="{984377A4-B8A0-48EA-845E-2FD6815D3526}"/>
    <dgm:cxn modelId="{273CC654-0ADA-49B5-89D0-116595A95DA7}" type="presParOf" srcId="{254396A5-52C0-4231-A032-6280E5C8C9A1}" destId="{CE39B7E6-DABF-484D-9572-6B96F726223E}" srcOrd="0" destOrd="0" presId="urn:microsoft.com/office/officeart/2005/8/layout/pyramid3"/>
    <dgm:cxn modelId="{22D103EA-4281-4D54-B890-741411C247A4}" type="presParOf" srcId="{CE39B7E6-DABF-484D-9572-6B96F726223E}" destId="{B6B5C2FF-4BF3-432D-9773-D9AC95CA4BE3}" srcOrd="0" destOrd="0" presId="urn:microsoft.com/office/officeart/2005/8/layout/pyramid3"/>
    <dgm:cxn modelId="{F000C43A-27E9-499B-B815-C341801F06AB}" type="presParOf" srcId="{CE39B7E6-DABF-484D-9572-6B96F726223E}" destId="{0B672F53-CB4C-45E8-A1DD-FB07CE735B3F}" srcOrd="1" destOrd="0" presId="urn:microsoft.com/office/officeart/2005/8/layout/pyramid3"/>
    <dgm:cxn modelId="{9B873EE1-34A7-486F-A5AE-07017295DBA7}" type="presParOf" srcId="{CE39B7E6-DABF-484D-9572-6B96F726223E}" destId="{585BAD35-CAD1-426F-BC6A-1D74A6B1D249}" srcOrd="2" destOrd="0" presId="urn:microsoft.com/office/officeart/2005/8/layout/pyramid3"/>
    <dgm:cxn modelId="{8A6CC3E5-89E2-4191-B221-C53F35779150}" type="presParOf" srcId="{CE39B7E6-DABF-484D-9572-6B96F726223E}" destId="{32BDB29D-088B-406A-AEB4-EAFCD28B3E23}" srcOrd="3" destOrd="0" presId="urn:microsoft.com/office/officeart/2005/8/layout/pyramid3"/>
    <dgm:cxn modelId="{DD518DDD-E784-4DB6-8AEA-5298CC16B1C9}" type="presParOf" srcId="{254396A5-52C0-4231-A032-6280E5C8C9A1}" destId="{88A94356-9CE8-40A0-9433-2050CB68EC5D}" srcOrd="1" destOrd="0" presId="urn:microsoft.com/office/officeart/2005/8/layout/pyramid3"/>
    <dgm:cxn modelId="{B124BE71-ACB8-443B-98AD-F3958191F98E}" type="presParOf" srcId="{88A94356-9CE8-40A0-9433-2050CB68EC5D}" destId="{D1812E5F-0AC1-4F92-8C0D-8B098B30A1D6}" srcOrd="0" destOrd="0" presId="urn:microsoft.com/office/officeart/2005/8/layout/pyramid3"/>
    <dgm:cxn modelId="{0AB8F3BF-4BD0-4FCA-9C24-BADF4CF4D3EA}" type="presParOf" srcId="{88A94356-9CE8-40A0-9433-2050CB68EC5D}" destId="{1E6EA721-BC28-4F99-A519-5EBF6B8DAF8A}" srcOrd="1" destOrd="0" presId="urn:microsoft.com/office/officeart/2005/8/layout/pyramid3"/>
    <dgm:cxn modelId="{65064A96-1FB5-422C-80DA-8164CECABD1A}" type="presParOf" srcId="{88A94356-9CE8-40A0-9433-2050CB68EC5D}" destId="{F0997CAF-C2AA-4007-B369-7F5BA7C0012F}" srcOrd="2" destOrd="0" presId="urn:microsoft.com/office/officeart/2005/8/layout/pyramid3"/>
    <dgm:cxn modelId="{790B0278-61C9-46EE-8900-54BA134A2ABC}" type="presParOf" srcId="{88A94356-9CE8-40A0-9433-2050CB68EC5D}" destId="{C6203649-60B0-4601-AD83-3CA68E1EC548}" srcOrd="3" destOrd="0" presId="urn:microsoft.com/office/officeart/2005/8/layout/pyramid3"/>
    <dgm:cxn modelId="{AB4877DC-AFFD-425C-82E2-30F75576809D}" type="presParOf" srcId="{254396A5-52C0-4231-A032-6280E5C8C9A1}" destId="{40F5B0D3-8A4B-472D-93D1-76D46B11C4A0}" srcOrd="2" destOrd="0" presId="urn:microsoft.com/office/officeart/2005/8/layout/pyramid3"/>
    <dgm:cxn modelId="{F1B4DD75-3BCB-4CEE-9AE4-FA5DD8064086}" type="presParOf" srcId="{40F5B0D3-8A4B-472D-93D1-76D46B11C4A0}" destId="{445AABE6-B7D0-4827-9A8E-80A3F8BFA965}" srcOrd="0" destOrd="0" presId="urn:microsoft.com/office/officeart/2005/8/layout/pyramid3"/>
    <dgm:cxn modelId="{4C480346-F4F5-4A73-AB19-2A2835847AFF}" type="presParOf" srcId="{40F5B0D3-8A4B-472D-93D1-76D46B11C4A0}" destId="{4E34A3D6-7A1F-4378-8062-D54B81A18C86}" srcOrd="1" destOrd="0" presId="urn:microsoft.com/office/officeart/2005/8/layout/pyramid3"/>
    <dgm:cxn modelId="{3B5CB928-A4BE-4E52-AE63-51F213131027}" type="presParOf" srcId="{40F5B0D3-8A4B-472D-93D1-76D46B11C4A0}" destId="{85AFFCEA-DE7B-4DDE-AC4B-A974A3FC304F}" srcOrd="2" destOrd="0" presId="urn:microsoft.com/office/officeart/2005/8/layout/pyramid3"/>
    <dgm:cxn modelId="{B09D66A2-DA71-4FAE-8AFC-B90710A3F5C7}" type="presParOf" srcId="{40F5B0D3-8A4B-472D-93D1-76D46B11C4A0}" destId="{89E89E0D-F8F1-4CFD-B902-CC172406AC6A}" srcOrd="3" destOrd="0" presId="urn:microsoft.com/office/officeart/2005/8/layout/pyramid3"/>
    <dgm:cxn modelId="{0BC22ACD-4F4E-43E5-BADB-8BFA5C2C4C0A}" type="presParOf" srcId="{254396A5-52C0-4231-A032-6280E5C8C9A1}" destId="{90F10876-B7F6-4BBC-A1A5-6D826D5657D8}" srcOrd="3" destOrd="0" presId="urn:microsoft.com/office/officeart/2005/8/layout/pyramid3"/>
    <dgm:cxn modelId="{52756CCD-3F8A-49EC-956B-2D92E21F2141}" type="presParOf" srcId="{90F10876-B7F6-4BBC-A1A5-6D826D5657D8}" destId="{2A868B11-5BD5-46BA-AE56-A32423E68072}" srcOrd="0" destOrd="0" presId="urn:microsoft.com/office/officeart/2005/8/layout/pyramid3"/>
    <dgm:cxn modelId="{83AC903C-7329-4B46-B619-77EFE8F135DD}" type="presParOf" srcId="{90F10876-B7F6-4BBC-A1A5-6D826D5657D8}" destId="{CC8FE73E-673A-4908-8B0F-BAA3EAA95B9E}" srcOrd="1" destOrd="0" presId="urn:microsoft.com/office/officeart/2005/8/layout/pyramid3"/>
    <dgm:cxn modelId="{E8F59319-07B6-405C-95C3-DC9834E3DB4A}" type="presParOf" srcId="{90F10876-B7F6-4BBC-A1A5-6D826D5657D8}" destId="{62E50709-C746-4411-BC3D-1228F20E4C83}" srcOrd="2" destOrd="0" presId="urn:microsoft.com/office/officeart/2005/8/layout/pyramid3"/>
    <dgm:cxn modelId="{D3E6423B-F518-4293-ABE0-7048936FB38A}" type="presParOf" srcId="{90F10876-B7F6-4BBC-A1A5-6D826D5657D8}" destId="{ECE1C092-6D4F-40C3-91E5-72311486752F}" srcOrd="3" destOrd="0" presId="urn:microsoft.com/office/officeart/2005/8/layout/pyramid3"/>
    <dgm:cxn modelId="{CE875FD2-7DE0-4C4D-A1CF-716ADD8EA36F}" type="presParOf" srcId="{254396A5-52C0-4231-A032-6280E5C8C9A1}" destId="{A1BB2B58-A583-4434-9C2D-DDFB99305807}" srcOrd="4" destOrd="0" presId="urn:microsoft.com/office/officeart/2005/8/layout/pyramid3"/>
    <dgm:cxn modelId="{F5EC0173-CA71-4671-A3F6-26CA9C20A1DD}" type="presParOf" srcId="{A1BB2B58-A583-4434-9C2D-DDFB99305807}" destId="{78E323CF-6949-4143-90B5-CE8F83D57B8C}" srcOrd="0" destOrd="0" presId="urn:microsoft.com/office/officeart/2005/8/layout/pyramid3"/>
    <dgm:cxn modelId="{1981AFF2-D050-43CA-8C90-92D86A6000C8}" type="presParOf" srcId="{A1BB2B58-A583-4434-9C2D-DDFB99305807}" destId="{AC88B1A4-BC0D-429B-9337-58E6FC9B1DD3}" srcOrd="1" destOrd="0" presId="urn:microsoft.com/office/officeart/2005/8/layout/pyramid3"/>
    <dgm:cxn modelId="{4A67ABBC-CCAF-4240-8AE5-EF5783A2E6F0}" type="presParOf" srcId="{A1BB2B58-A583-4434-9C2D-DDFB99305807}" destId="{001753C8-8ACE-4503-A522-4CA0263934A0}" srcOrd="2" destOrd="0" presId="urn:microsoft.com/office/officeart/2005/8/layout/pyramid3"/>
    <dgm:cxn modelId="{D58472D7-C1B7-47EC-BBD6-3306D425E89E}" type="presParOf" srcId="{A1BB2B58-A583-4434-9C2D-DDFB99305807}" destId="{C7B356DE-5AC6-40DF-BD74-0ABBC5C037E6}" srcOrd="3" destOrd="0" presId="urn:microsoft.com/office/officeart/2005/8/layout/pyramid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8FC2B7-EE25-45F1-964D-F5A7ACE79EB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777AC496-B860-4BB8-B7C5-6118C22D3349}">
      <dgm:prSet phldrT="[Teksti]"/>
      <dgm:spPr/>
      <dgm:t>
        <a:bodyPr/>
        <a:lstStyle/>
        <a:p>
          <a:r>
            <a:rPr lang="fi-FI" dirty="0"/>
            <a:t>Jyväskylän seudun jätelautakunta</a:t>
          </a:r>
        </a:p>
      </dgm:t>
    </dgm:pt>
    <dgm:pt modelId="{AB471544-30CA-462B-9B4D-E5BA17C9D1D6}" type="parTrans" cxnId="{17A9B1BA-37ED-41E5-8991-F914F6E7426D}">
      <dgm:prSet/>
      <dgm:spPr/>
      <dgm:t>
        <a:bodyPr/>
        <a:lstStyle/>
        <a:p>
          <a:endParaRPr lang="fi-FI"/>
        </a:p>
      </dgm:t>
    </dgm:pt>
    <dgm:pt modelId="{70725A12-7C28-483C-9F40-D48E2EA117DA}" type="sibTrans" cxnId="{17A9B1BA-37ED-41E5-8991-F914F6E7426D}">
      <dgm:prSet/>
      <dgm:spPr/>
      <dgm:t>
        <a:bodyPr/>
        <a:lstStyle/>
        <a:p>
          <a:endParaRPr lang="fi-FI"/>
        </a:p>
      </dgm:t>
    </dgm:pt>
    <dgm:pt modelId="{078CAAB4-33CC-4D25-B34A-90509BDBF669}">
      <dgm:prSet phldrT="[Teksti]"/>
      <dgm:spPr/>
      <dgm:t>
        <a:bodyPr/>
        <a:lstStyle/>
        <a:p>
          <a:r>
            <a:rPr lang="fi-FI" dirty="0"/>
            <a:t>Jätehuoltoviranomainen</a:t>
          </a:r>
        </a:p>
      </dgm:t>
    </dgm:pt>
    <dgm:pt modelId="{0D604E37-CAE5-4130-8B1B-F31626761785}" type="parTrans" cxnId="{B6909232-7BC5-4B87-952F-FAC030D4EB0F}">
      <dgm:prSet/>
      <dgm:spPr/>
      <dgm:t>
        <a:bodyPr/>
        <a:lstStyle/>
        <a:p>
          <a:endParaRPr lang="fi-FI"/>
        </a:p>
      </dgm:t>
    </dgm:pt>
    <dgm:pt modelId="{E585F55A-1452-40AC-9089-C78129C02793}" type="sibTrans" cxnId="{B6909232-7BC5-4B87-952F-FAC030D4EB0F}">
      <dgm:prSet/>
      <dgm:spPr/>
      <dgm:t>
        <a:bodyPr/>
        <a:lstStyle/>
        <a:p>
          <a:endParaRPr lang="fi-FI"/>
        </a:p>
      </dgm:t>
    </dgm:pt>
    <dgm:pt modelId="{A46F9C1B-1094-467E-BF7B-7993E037F76F}">
      <dgm:prSet phldrT="[Teksti]"/>
      <dgm:spPr/>
      <dgm:t>
        <a:bodyPr/>
        <a:lstStyle/>
        <a:p>
          <a:r>
            <a:rPr lang="fi-FI" dirty="0"/>
            <a:t>Mustankorkea Oy</a:t>
          </a:r>
        </a:p>
      </dgm:t>
    </dgm:pt>
    <dgm:pt modelId="{91B030D8-5E07-4747-9C0D-8A4654EF24FD}" type="parTrans" cxnId="{AD54C7D8-599D-451C-90AA-807F32AC732E}">
      <dgm:prSet/>
      <dgm:spPr/>
      <dgm:t>
        <a:bodyPr/>
        <a:lstStyle/>
        <a:p>
          <a:endParaRPr lang="fi-FI"/>
        </a:p>
      </dgm:t>
    </dgm:pt>
    <dgm:pt modelId="{CED747C8-F50B-404F-B564-FDC4DF7AB3F3}" type="sibTrans" cxnId="{AD54C7D8-599D-451C-90AA-807F32AC732E}">
      <dgm:prSet/>
      <dgm:spPr/>
      <dgm:t>
        <a:bodyPr/>
        <a:lstStyle/>
        <a:p>
          <a:endParaRPr lang="fi-FI"/>
        </a:p>
      </dgm:t>
    </dgm:pt>
    <dgm:pt modelId="{4CF10570-98D8-4F05-98EE-F1FCE9F1BCFC}">
      <dgm:prSet phldrT="[Teksti]"/>
      <dgm:spPr/>
      <dgm:t>
        <a:bodyPr/>
        <a:lstStyle/>
        <a:p>
          <a:r>
            <a:rPr lang="fi-FI" dirty="0"/>
            <a:t>Jätehuollon käytännön palvelujen toteuttaja</a:t>
          </a:r>
        </a:p>
      </dgm:t>
    </dgm:pt>
    <dgm:pt modelId="{3338F7A0-25DD-46E9-9ED6-FFCA43A4DDEA}" type="parTrans" cxnId="{E907177B-9E9B-485C-BA35-67579DE33678}">
      <dgm:prSet/>
      <dgm:spPr/>
      <dgm:t>
        <a:bodyPr/>
        <a:lstStyle/>
        <a:p>
          <a:endParaRPr lang="fi-FI"/>
        </a:p>
      </dgm:t>
    </dgm:pt>
    <dgm:pt modelId="{B92F3745-098A-4A54-A51C-62342F94581C}" type="sibTrans" cxnId="{E907177B-9E9B-485C-BA35-67579DE33678}">
      <dgm:prSet/>
      <dgm:spPr/>
      <dgm:t>
        <a:bodyPr/>
        <a:lstStyle/>
        <a:p>
          <a:endParaRPr lang="fi-FI"/>
        </a:p>
      </dgm:t>
    </dgm:pt>
    <dgm:pt modelId="{193FEA7A-234C-4385-9149-9DD86BF13659}">
      <dgm:prSet phldrT="[Teksti]"/>
      <dgm:spPr/>
      <dgm:t>
        <a:bodyPr/>
        <a:lstStyle/>
        <a:p>
          <a:r>
            <a:rPr lang="fi-FI" dirty="0"/>
            <a:t>Urakoitsija</a:t>
          </a:r>
        </a:p>
      </dgm:t>
    </dgm:pt>
    <dgm:pt modelId="{9B488455-CE45-43F5-9058-AFBE4319FE5C}" type="parTrans" cxnId="{E2578F11-E5BC-4520-B5D0-1E65D2F2EC2F}">
      <dgm:prSet/>
      <dgm:spPr/>
      <dgm:t>
        <a:bodyPr/>
        <a:lstStyle/>
        <a:p>
          <a:endParaRPr lang="fi-FI"/>
        </a:p>
      </dgm:t>
    </dgm:pt>
    <dgm:pt modelId="{E6BF4B44-F725-4619-AA46-F10C64B93464}" type="sibTrans" cxnId="{E2578F11-E5BC-4520-B5D0-1E65D2F2EC2F}">
      <dgm:prSet/>
      <dgm:spPr/>
      <dgm:t>
        <a:bodyPr/>
        <a:lstStyle/>
        <a:p>
          <a:endParaRPr lang="fi-FI"/>
        </a:p>
      </dgm:t>
    </dgm:pt>
    <dgm:pt modelId="{739C9CE1-1035-4F29-850D-545A2A4E28D5}">
      <dgm:prSet phldrT="[Teksti]"/>
      <dgm:spPr/>
      <dgm:t>
        <a:bodyPr/>
        <a:lstStyle/>
        <a:p>
          <a:r>
            <a:rPr lang="fi-FI" dirty="0"/>
            <a:t>Jätteenkeräyspalvelun tuottaja</a:t>
          </a:r>
        </a:p>
      </dgm:t>
    </dgm:pt>
    <dgm:pt modelId="{0B182FD4-736E-4802-80A2-2580D6C72B1F}" type="parTrans" cxnId="{164EFE31-AF2E-4E87-8BF2-A85E1E4B2763}">
      <dgm:prSet/>
      <dgm:spPr/>
      <dgm:t>
        <a:bodyPr/>
        <a:lstStyle/>
        <a:p>
          <a:endParaRPr lang="fi-FI"/>
        </a:p>
      </dgm:t>
    </dgm:pt>
    <dgm:pt modelId="{A89CDA84-F2C9-4DE2-B13E-D19A4AD57C30}" type="sibTrans" cxnId="{164EFE31-AF2E-4E87-8BF2-A85E1E4B2763}">
      <dgm:prSet/>
      <dgm:spPr/>
      <dgm:t>
        <a:bodyPr/>
        <a:lstStyle/>
        <a:p>
          <a:endParaRPr lang="fi-FI"/>
        </a:p>
      </dgm:t>
    </dgm:pt>
    <dgm:pt modelId="{67EAF18E-9D49-4DF1-BBE5-5A6156DCCBAA}">
      <dgm:prSet phldrT="[Teksti]"/>
      <dgm:spPr/>
      <dgm:t>
        <a:bodyPr/>
        <a:lstStyle/>
        <a:p>
          <a:r>
            <a:rPr lang="fi-FI" dirty="0"/>
            <a:t>Mm. Hyväksyy jätetaksat, tekee päätökset jätekuljetusjärjestelmistä</a:t>
          </a:r>
        </a:p>
      </dgm:t>
    </dgm:pt>
    <dgm:pt modelId="{9EF40BFE-BCB0-4C57-B3FF-12A1A915BB3D}" type="parTrans" cxnId="{8666FBF3-45EC-4D13-8D35-8E2D2A2AC918}">
      <dgm:prSet/>
      <dgm:spPr/>
      <dgm:t>
        <a:bodyPr/>
        <a:lstStyle/>
        <a:p>
          <a:endParaRPr lang="fi-FI"/>
        </a:p>
      </dgm:t>
    </dgm:pt>
    <dgm:pt modelId="{7B4379F2-C8CD-4F43-8BF8-B721F01B8785}" type="sibTrans" cxnId="{8666FBF3-45EC-4D13-8D35-8E2D2A2AC918}">
      <dgm:prSet/>
      <dgm:spPr/>
      <dgm:t>
        <a:bodyPr/>
        <a:lstStyle/>
        <a:p>
          <a:endParaRPr lang="fi-FI"/>
        </a:p>
      </dgm:t>
    </dgm:pt>
    <dgm:pt modelId="{B4FC7967-4214-4EF6-8F01-A1B1DB55228F}">
      <dgm:prSet phldrT="[Teksti]"/>
      <dgm:spPr/>
      <dgm:t>
        <a:bodyPr/>
        <a:lstStyle/>
        <a:p>
          <a:r>
            <a:rPr lang="fi-FI" dirty="0"/>
            <a:t>Mm. hallinnolliset tehtävät</a:t>
          </a:r>
        </a:p>
      </dgm:t>
    </dgm:pt>
    <dgm:pt modelId="{ADBF2589-BDBA-430B-9717-111591E60838}" type="parTrans" cxnId="{B0AFE972-F9F0-4676-A9AB-A58C1C31639F}">
      <dgm:prSet/>
      <dgm:spPr/>
      <dgm:t>
        <a:bodyPr/>
        <a:lstStyle/>
        <a:p>
          <a:endParaRPr lang="fi-FI"/>
        </a:p>
      </dgm:t>
    </dgm:pt>
    <dgm:pt modelId="{B051A448-D4F4-4945-9D04-C20187300AE6}" type="sibTrans" cxnId="{B0AFE972-F9F0-4676-A9AB-A58C1C31639F}">
      <dgm:prSet/>
      <dgm:spPr/>
      <dgm:t>
        <a:bodyPr/>
        <a:lstStyle/>
        <a:p>
          <a:endParaRPr lang="fi-FI"/>
        </a:p>
      </dgm:t>
    </dgm:pt>
    <dgm:pt modelId="{6AC59A2F-EB09-43E4-A631-C1A76681CC77}">
      <dgm:prSet phldrT="[Teksti]"/>
      <dgm:spPr/>
      <dgm:t>
        <a:bodyPr/>
        <a:lstStyle/>
        <a:p>
          <a:r>
            <a:rPr lang="fi-FI" dirty="0"/>
            <a:t>Urakkakilpailutuksen voittaja</a:t>
          </a:r>
        </a:p>
      </dgm:t>
    </dgm:pt>
    <dgm:pt modelId="{9FBC5430-E432-49E8-8AB5-9DF932469DB7}" type="parTrans" cxnId="{59356126-CC13-43CD-93E2-66387C806B95}">
      <dgm:prSet/>
      <dgm:spPr/>
      <dgm:t>
        <a:bodyPr/>
        <a:lstStyle/>
        <a:p>
          <a:endParaRPr lang="fi-FI"/>
        </a:p>
      </dgm:t>
    </dgm:pt>
    <dgm:pt modelId="{762865D6-CBF8-4949-A389-EFECF902CD9D}" type="sibTrans" cxnId="{59356126-CC13-43CD-93E2-66387C806B95}">
      <dgm:prSet/>
      <dgm:spPr/>
      <dgm:t>
        <a:bodyPr/>
        <a:lstStyle/>
        <a:p>
          <a:endParaRPr lang="fi-FI"/>
        </a:p>
      </dgm:t>
    </dgm:pt>
    <dgm:pt modelId="{219115CC-226D-4848-A4E2-FE4D8AE15522}" type="pres">
      <dgm:prSet presAssocID="{838FC2B7-EE25-45F1-964D-F5A7ACE79EBB}" presName="Name0" presStyleCnt="0">
        <dgm:presLayoutVars>
          <dgm:dir/>
          <dgm:animLvl val="lvl"/>
          <dgm:resizeHandles val="exact"/>
        </dgm:presLayoutVars>
      </dgm:prSet>
      <dgm:spPr/>
    </dgm:pt>
    <dgm:pt modelId="{E0D445BE-1D6B-4DE6-AE82-704E3EBCE924}" type="pres">
      <dgm:prSet presAssocID="{777AC496-B860-4BB8-B7C5-6118C22D3349}" presName="composite" presStyleCnt="0"/>
      <dgm:spPr/>
    </dgm:pt>
    <dgm:pt modelId="{E683DF43-CD85-4EB4-A7DE-CC1771EB6341}" type="pres">
      <dgm:prSet presAssocID="{777AC496-B860-4BB8-B7C5-6118C22D3349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C40BC71-1516-4FB1-A61B-AC2D5D263CFF}" type="pres">
      <dgm:prSet presAssocID="{777AC496-B860-4BB8-B7C5-6118C22D3349}" presName="desTx" presStyleLbl="revTx" presStyleIdx="0" presStyleCnt="3">
        <dgm:presLayoutVars>
          <dgm:bulletEnabled val="1"/>
        </dgm:presLayoutVars>
      </dgm:prSet>
      <dgm:spPr/>
    </dgm:pt>
    <dgm:pt modelId="{EF65B39E-F025-4444-ACE7-F143756B3EBC}" type="pres">
      <dgm:prSet presAssocID="{70725A12-7C28-483C-9F40-D48E2EA117DA}" presName="space" presStyleCnt="0"/>
      <dgm:spPr/>
    </dgm:pt>
    <dgm:pt modelId="{5F57A574-DD2E-47AB-931B-7B5E6CBA2FD3}" type="pres">
      <dgm:prSet presAssocID="{A46F9C1B-1094-467E-BF7B-7993E037F76F}" presName="composite" presStyleCnt="0"/>
      <dgm:spPr/>
    </dgm:pt>
    <dgm:pt modelId="{E229A2F3-E986-4668-8398-E1876F39AA62}" type="pres">
      <dgm:prSet presAssocID="{A46F9C1B-1094-467E-BF7B-7993E037F76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18E0358-BC42-4675-953F-48B97A37159B}" type="pres">
      <dgm:prSet presAssocID="{A46F9C1B-1094-467E-BF7B-7993E037F76F}" presName="desTx" presStyleLbl="revTx" presStyleIdx="1" presStyleCnt="3">
        <dgm:presLayoutVars>
          <dgm:bulletEnabled val="1"/>
        </dgm:presLayoutVars>
      </dgm:prSet>
      <dgm:spPr/>
    </dgm:pt>
    <dgm:pt modelId="{883292A2-3B30-4003-88A2-4FEBF23981B9}" type="pres">
      <dgm:prSet presAssocID="{CED747C8-F50B-404F-B564-FDC4DF7AB3F3}" presName="space" presStyleCnt="0"/>
      <dgm:spPr/>
    </dgm:pt>
    <dgm:pt modelId="{F0A56AAF-E754-4079-954E-4A05DBA55D4D}" type="pres">
      <dgm:prSet presAssocID="{193FEA7A-234C-4385-9149-9DD86BF13659}" presName="composite" presStyleCnt="0"/>
      <dgm:spPr/>
    </dgm:pt>
    <dgm:pt modelId="{43FF4B74-AA2D-41EC-A7C4-8B8CB8F81BCA}" type="pres">
      <dgm:prSet presAssocID="{193FEA7A-234C-4385-9149-9DD86BF13659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1B78999-0191-4B0A-8099-D9126E7ABADF}" type="pres">
      <dgm:prSet presAssocID="{193FEA7A-234C-4385-9149-9DD86BF13659}" presName="desTx" presStyleLbl="revTx" presStyleIdx="2" presStyleCnt="3">
        <dgm:presLayoutVars>
          <dgm:bulletEnabled val="1"/>
        </dgm:presLayoutVars>
      </dgm:prSet>
      <dgm:spPr/>
    </dgm:pt>
  </dgm:ptLst>
  <dgm:cxnLst>
    <dgm:cxn modelId="{A8CC6C02-09E2-4A29-94BE-AD5EC8D5148F}" type="presOf" srcId="{A46F9C1B-1094-467E-BF7B-7993E037F76F}" destId="{E229A2F3-E986-4668-8398-E1876F39AA62}" srcOrd="0" destOrd="0" presId="urn:microsoft.com/office/officeart/2005/8/layout/chevron1"/>
    <dgm:cxn modelId="{BFB32707-9535-41B1-A165-D7262466208A}" type="presOf" srcId="{B4FC7967-4214-4EF6-8F01-A1B1DB55228F}" destId="{418E0358-BC42-4675-953F-48B97A37159B}" srcOrd="0" destOrd="1" presId="urn:microsoft.com/office/officeart/2005/8/layout/chevron1"/>
    <dgm:cxn modelId="{E2578F11-E5BC-4520-B5D0-1E65D2F2EC2F}" srcId="{838FC2B7-EE25-45F1-964D-F5A7ACE79EBB}" destId="{193FEA7A-234C-4385-9149-9DD86BF13659}" srcOrd="2" destOrd="0" parTransId="{9B488455-CE45-43F5-9058-AFBE4319FE5C}" sibTransId="{E6BF4B44-F725-4619-AA46-F10C64B93464}"/>
    <dgm:cxn modelId="{321A711C-1986-41BF-BD5F-CB981BC6942E}" type="presOf" srcId="{6AC59A2F-EB09-43E4-A631-C1A76681CC77}" destId="{61B78999-0191-4B0A-8099-D9126E7ABADF}" srcOrd="0" destOrd="1" presId="urn:microsoft.com/office/officeart/2005/8/layout/chevron1"/>
    <dgm:cxn modelId="{59356126-CC13-43CD-93E2-66387C806B95}" srcId="{193FEA7A-234C-4385-9149-9DD86BF13659}" destId="{6AC59A2F-EB09-43E4-A631-C1A76681CC77}" srcOrd="1" destOrd="0" parTransId="{9FBC5430-E432-49E8-8AB5-9DF932469DB7}" sibTransId="{762865D6-CBF8-4949-A389-EFECF902CD9D}"/>
    <dgm:cxn modelId="{164EFE31-AF2E-4E87-8BF2-A85E1E4B2763}" srcId="{193FEA7A-234C-4385-9149-9DD86BF13659}" destId="{739C9CE1-1035-4F29-850D-545A2A4E28D5}" srcOrd="0" destOrd="0" parTransId="{0B182FD4-736E-4802-80A2-2580D6C72B1F}" sibTransId="{A89CDA84-F2C9-4DE2-B13E-D19A4AD57C30}"/>
    <dgm:cxn modelId="{B6909232-7BC5-4B87-952F-FAC030D4EB0F}" srcId="{777AC496-B860-4BB8-B7C5-6118C22D3349}" destId="{078CAAB4-33CC-4D25-B34A-90509BDBF669}" srcOrd="0" destOrd="0" parTransId="{0D604E37-CAE5-4130-8B1B-F31626761785}" sibTransId="{E585F55A-1452-40AC-9089-C78129C02793}"/>
    <dgm:cxn modelId="{A0682E3F-6120-4B34-B8A6-ACBB3422E66A}" type="presOf" srcId="{67EAF18E-9D49-4DF1-BBE5-5A6156DCCBAA}" destId="{DC40BC71-1516-4FB1-A61B-AC2D5D263CFF}" srcOrd="0" destOrd="1" presId="urn:microsoft.com/office/officeart/2005/8/layout/chevron1"/>
    <dgm:cxn modelId="{C69F3A48-33CC-44DA-8314-8B73FA75E5BB}" type="presOf" srcId="{739C9CE1-1035-4F29-850D-545A2A4E28D5}" destId="{61B78999-0191-4B0A-8099-D9126E7ABADF}" srcOrd="0" destOrd="0" presId="urn:microsoft.com/office/officeart/2005/8/layout/chevron1"/>
    <dgm:cxn modelId="{E59D454A-65F8-456A-B6BC-4DF73EB322FA}" type="presOf" srcId="{193FEA7A-234C-4385-9149-9DD86BF13659}" destId="{43FF4B74-AA2D-41EC-A7C4-8B8CB8F81BCA}" srcOrd="0" destOrd="0" presId="urn:microsoft.com/office/officeart/2005/8/layout/chevron1"/>
    <dgm:cxn modelId="{B0AFE972-F9F0-4676-A9AB-A58C1C31639F}" srcId="{A46F9C1B-1094-467E-BF7B-7993E037F76F}" destId="{B4FC7967-4214-4EF6-8F01-A1B1DB55228F}" srcOrd="1" destOrd="0" parTransId="{ADBF2589-BDBA-430B-9717-111591E60838}" sibTransId="{B051A448-D4F4-4945-9D04-C20187300AE6}"/>
    <dgm:cxn modelId="{E907177B-9E9B-485C-BA35-67579DE33678}" srcId="{A46F9C1B-1094-467E-BF7B-7993E037F76F}" destId="{4CF10570-98D8-4F05-98EE-F1FCE9F1BCFC}" srcOrd="0" destOrd="0" parTransId="{3338F7A0-25DD-46E9-9ED6-FFCA43A4DDEA}" sibTransId="{B92F3745-098A-4A54-A51C-62342F94581C}"/>
    <dgm:cxn modelId="{E00DC97D-2F91-4F3B-AE3F-8632EE2FBF1F}" type="presOf" srcId="{838FC2B7-EE25-45F1-964D-F5A7ACE79EBB}" destId="{219115CC-226D-4848-A4E2-FE4D8AE15522}" srcOrd="0" destOrd="0" presId="urn:microsoft.com/office/officeart/2005/8/layout/chevron1"/>
    <dgm:cxn modelId="{72A4DF94-1EE9-4C04-BF3A-DC279EBF278A}" type="presOf" srcId="{078CAAB4-33CC-4D25-B34A-90509BDBF669}" destId="{DC40BC71-1516-4FB1-A61B-AC2D5D263CFF}" srcOrd="0" destOrd="0" presId="urn:microsoft.com/office/officeart/2005/8/layout/chevron1"/>
    <dgm:cxn modelId="{62B155AB-852B-403D-96DD-0E1226E0433A}" type="presOf" srcId="{4CF10570-98D8-4F05-98EE-F1FCE9F1BCFC}" destId="{418E0358-BC42-4675-953F-48B97A37159B}" srcOrd="0" destOrd="0" presId="urn:microsoft.com/office/officeart/2005/8/layout/chevron1"/>
    <dgm:cxn modelId="{17A9B1BA-37ED-41E5-8991-F914F6E7426D}" srcId="{838FC2B7-EE25-45F1-964D-F5A7ACE79EBB}" destId="{777AC496-B860-4BB8-B7C5-6118C22D3349}" srcOrd="0" destOrd="0" parTransId="{AB471544-30CA-462B-9B4D-E5BA17C9D1D6}" sibTransId="{70725A12-7C28-483C-9F40-D48E2EA117DA}"/>
    <dgm:cxn modelId="{ED9960CA-7DCA-4385-8A58-D66E8DB765F8}" type="presOf" srcId="{777AC496-B860-4BB8-B7C5-6118C22D3349}" destId="{E683DF43-CD85-4EB4-A7DE-CC1771EB6341}" srcOrd="0" destOrd="0" presId="urn:microsoft.com/office/officeart/2005/8/layout/chevron1"/>
    <dgm:cxn modelId="{AD54C7D8-599D-451C-90AA-807F32AC732E}" srcId="{838FC2B7-EE25-45F1-964D-F5A7ACE79EBB}" destId="{A46F9C1B-1094-467E-BF7B-7993E037F76F}" srcOrd="1" destOrd="0" parTransId="{91B030D8-5E07-4747-9C0D-8A4654EF24FD}" sibTransId="{CED747C8-F50B-404F-B564-FDC4DF7AB3F3}"/>
    <dgm:cxn modelId="{8666FBF3-45EC-4D13-8D35-8E2D2A2AC918}" srcId="{777AC496-B860-4BB8-B7C5-6118C22D3349}" destId="{67EAF18E-9D49-4DF1-BBE5-5A6156DCCBAA}" srcOrd="1" destOrd="0" parTransId="{9EF40BFE-BCB0-4C57-B3FF-12A1A915BB3D}" sibTransId="{7B4379F2-C8CD-4F43-8BF8-B721F01B8785}"/>
    <dgm:cxn modelId="{41CA1A0C-F704-4E49-971B-174739B8E8E1}" type="presParOf" srcId="{219115CC-226D-4848-A4E2-FE4D8AE15522}" destId="{E0D445BE-1D6B-4DE6-AE82-704E3EBCE924}" srcOrd="0" destOrd="0" presId="urn:microsoft.com/office/officeart/2005/8/layout/chevron1"/>
    <dgm:cxn modelId="{A712D6A2-F1F7-4BF4-BA04-8E5279837508}" type="presParOf" srcId="{E0D445BE-1D6B-4DE6-AE82-704E3EBCE924}" destId="{E683DF43-CD85-4EB4-A7DE-CC1771EB6341}" srcOrd="0" destOrd="0" presId="urn:microsoft.com/office/officeart/2005/8/layout/chevron1"/>
    <dgm:cxn modelId="{1FEA0DE5-58F9-43F5-8EE7-E401BA44567D}" type="presParOf" srcId="{E0D445BE-1D6B-4DE6-AE82-704E3EBCE924}" destId="{DC40BC71-1516-4FB1-A61B-AC2D5D263CFF}" srcOrd="1" destOrd="0" presId="urn:microsoft.com/office/officeart/2005/8/layout/chevron1"/>
    <dgm:cxn modelId="{CCCF93B8-B58F-4447-B4F7-336C6CE2E981}" type="presParOf" srcId="{219115CC-226D-4848-A4E2-FE4D8AE15522}" destId="{EF65B39E-F025-4444-ACE7-F143756B3EBC}" srcOrd="1" destOrd="0" presId="urn:microsoft.com/office/officeart/2005/8/layout/chevron1"/>
    <dgm:cxn modelId="{FCEA6D3D-B002-47EC-B542-08868EFE2FE7}" type="presParOf" srcId="{219115CC-226D-4848-A4E2-FE4D8AE15522}" destId="{5F57A574-DD2E-47AB-931B-7B5E6CBA2FD3}" srcOrd="2" destOrd="0" presId="urn:microsoft.com/office/officeart/2005/8/layout/chevron1"/>
    <dgm:cxn modelId="{958FA83F-8E09-4FE7-980B-8E0978ECF127}" type="presParOf" srcId="{5F57A574-DD2E-47AB-931B-7B5E6CBA2FD3}" destId="{E229A2F3-E986-4668-8398-E1876F39AA62}" srcOrd="0" destOrd="0" presId="urn:microsoft.com/office/officeart/2005/8/layout/chevron1"/>
    <dgm:cxn modelId="{03FB5982-D353-4F4F-9C9C-79E6A6F958EF}" type="presParOf" srcId="{5F57A574-DD2E-47AB-931B-7B5E6CBA2FD3}" destId="{418E0358-BC42-4675-953F-48B97A37159B}" srcOrd="1" destOrd="0" presId="urn:microsoft.com/office/officeart/2005/8/layout/chevron1"/>
    <dgm:cxn modelId="{8C4A0A8F-4AD7-464F-802D-61DCF3DB9D6C}" type="presParOf" srcId="{219115CC-226D-4848-A4E2-FE4D8AE15522}" destId="{883292A2-3B30-4003-88A2-4FEBF23981B9}" srcOrd="3" destOrd="0" presId="urn:microsoft.com/office/officeart/2005/8/layout/chevron1"/>
    <dgm:cxn modelId="{21ABA24C-A60D-45B4-A946-39EFCCF1F870}" type="presParOf" srcId="{219115CC-226D-4848-A4E2-FE4D8AE15522}" destId="{F0A56AAF-E754-4079-954E-4A05DBA55D4D}" srcOrd="4" destOrd="0" presId="urn:microsoft.com/office/officeart/2005/8/layout/chevron1"/>
    <dgm:cxn modelId="{BFDFDB4B-171E-4D2E-BB60-8D9F99935CB8}" type="presParOf" srcId="{F0A56AAF-E754-4079-954E-4A05DBA55D4D}" destId="{43FF4B74-AA2D-41EC-A7C4-8B8CB8F81BCA}" srcOrd="0" destOrd="0" presId="urn:microsoft.com/office/officeart/2005/8/layout/chevron1"/>
    <dgm:cxn modelId="{3AD0F377-DE1F-442B-9EC0-930CAFE682C0}" type="presParOf" srcId="{F0A56AAF-E754-4079-954E-4A05DBA55D4D}" destId="{61B78999-0191-4B0A-8099-D9126E7ABADF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5C2FF-4BF3-432D-9773-D9AC95CA4BE3}">
      <dsp:nvSpPr>
        <dsp:cNvPr id="0" name=""/>
        <dsp:cNvSpPr/>
      </dsp:nvSpPr>
      <dsp:spPr>
        <a:xfrm>
          <a:off x="6435547" y="0"/>
          <a:ext cx="4080052" cy="832167"/>
        </a:xfrm>
        <a:prstGeom prst="nonIsoscelesTrapezoid">
          <a:avLst>
            <a:gd name="adj1" fmla="val 8592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 dirty="0"/>
            <a:t>Käytetään vähemmän materiaalia tuotteiden ja pakkausten valmistuksessa. Hyödynnetään tuotteita pidempään.</a:t>
          </a:r>
        </a:p>
      </dsp:txBody>
      <dsp:txXfrm>
        <a:off x="7150608" y="0"/>
        <a:ext cx="3364992" cy="832167"/>
      </dsp:txXfrm>
    </dsp:sp>
    <dsp:sp modelId="{585BAD35-CAD1-426F-BC6A-1D74A6B1D249}">
      <dsp:nvSpPr>
        <dsp:cNvPr id="0" name=""/>
        <dsp:cNvSpPr/>
      </dsp:nvSpPr>
      <dsp:spPr>
        <a:xfrm rot="10800000">
          <a:off x="0" y="0"/>
          <a:ext cx="7150608" cy="832167"/>
        </a:xfrm>
        <a:prstGeom prst="trapezoid">
          <a:avLst>
            <a:gd name="adj" fmla="val 85927"/>
          </a:avLst>
        </a:prstGeom>
        <a:solidFill>
          <a:srgbClr val="01FF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Ehkäiseminen</a:t>
          </a:r>
        </a:p>
      </dsp:txBody>
      <dsp:txXfrm rot="-10800000">
        <a:off x="1251356" y="0"/>
        <a:ext cx="4647895" cy="832167"/>
      </dsp:txXfrm>
    </dsp:sp>
    <dsp:sp modelId="{D1812E5F-0AC1-4F92-8C0D-8B098B30A1D6}">
      <dsp:nvSpPr>
        <dsp:cNvPr id="0" name=""/>
        <dsp:cNvSpPr/>
      </dsp:nvSpPr>
      <dsp:spPr>
        <a:xfrm>
          <a:off x="5720486" y="832167"/>
          <a:ext cx="4795113" cy="832167"/>
        </a:xfrm>
        <a:prstGeom prst="nonIsoscelesTrapezoid">
          <a:avLst>
            <a:gd name="adj1" fmla="val 8592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 dirty="0"/>
            <a:t>Korjataan, kunnostetaan, </a:t>
          </a:r>
          <a:r>
            <a:rPr lang="fi-FI" sz="1400" kern="1200" dirty="0" err="1"/>
            <a:t>uudelleenkäytetään</a:t>
          </a:r>
          <a:r>
            <a:rPr lang="fi-FI" sz="1400" kern="1200" dirty="0"/>
            <a:t> tai hyödynnetään varaosina.</a:t>
          </a:r>
        </a:p>
      </dsp:txBody>
      <dsp:txXfrm>
        <a:off x="6435547" y="832167"/>
        <a:ext cx="4080052" cy="832167"/>
      </dsp:txXfrm>
    </dsp:sp>
    <dsp:sp modelId="{F0997CAF-C2AA-4007-B369-7F5BA7C0012F}">
      <dsp:nvSpPr>
        <dsp:cNvPr id="0" name=""/>
        <dsp:cNvSpPr/>
      </dsp:nvSpPr>
      <dsp:spPr>
        <a:xfrm rot="10800000">
          <a:off x="715060" y="832167"/>
          <a:ext cx="5720486" cy="832167"/>
        </a:xfrm>
        <a:prstGeom prst="trapezoid">
          <a:avLst>
            <a:gd name="adj" fmla="val 85927"/>
          </a:avLst>
        </a:prstGeom>
        <a:solidFill>
          <a:srgbClr val="5DFFA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Valmistelu uudelleenkäyttöön</a:t>
          </a:r>
        </a:p>
      </dsp:txBody>
      <dsp:txXfrm rot="-10800000">
        <a:off x="1716145" y="832167"/>
        <a:ext cx="3718316" cy="832167"/>
      </dsp:txXfrm>
    </dsp:sp>
    <dsp:sp modelId="{445AABE6-B7D0-4827-9A8E-80A3F8BFA965}">
      <dsp:nvSpPr>
        <dsp:cNvPr id="0" name=""/>
        <dsp:cNvSpPr/>
      </dsp:nvSpPr>
      <dsp:spPr>
        <a:xfrm>
          <a:off x="5005425" y="1664335"/>
          <a:ext cx="5510174" cy="832167"/>
        </a:xfrm>
        <a:prstGeom prst="nonIsoscelesTrapezoid">
          <a:avLst>
            <a:gd name="adj1" fmla="val 8592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 dirty="0"/>
            <a:t>Hyödynnetään raaka-aineena tai kompostoidaan.</a:t>
          </a:r>
        </a:p>
      </dsp:txBody>
      <dsp:txXfrm>
        <a:off x="5720486" y="1664335"/>
        <a:ext cx="4795113" cy="832167"/>
      </dsp:txXfrm>
    </dsp:sp>
    <dsp:sp modelId="{85AFFCEA-DE7B-4DDE-AC4B-A974A3FC304F}">
      <dsp:nvSpPr>
        <dsp:cNvPr id="0" name=""/>
        <dsp:cNvSpPr/>
      </dsp:nvSpPr>
      <dsp:spPr>
        <a:xfrm rot="10800000">
          <a:off x="1430121" y="1664335"/>
          <a:ext cx="4290364" cy="832167"/>
        </a:xfrm>
        <a:prstGeom prst="trapezoid">
          <a:avLst>
            <a:gd name="adj" fmla="val 85927"/>
          </a:avLst>
        </a:prstGeom>
        <a:solidFill>
          <a:srgbClr val="9BFF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Kierrätys</a:t>
          </a:r>
        </a:p>
      </dsp:txBody>
      <dsp:txXfrm rot="-10800000">
        <a:off x="2180935" y="1664335"/>
        <a:ext cx="2788737" cy="832167"/>
      </dsp:txXfrm>
    </dsp:sp>
    <dsp:sp modelId="{2A868B11-5BD5-46BA-AE56-A32423E68072}">
      <dsp:nvSpPr>
        <dsp:cNvPr id="0" name=""/>
        <dsp:cNvSpPr/>
      </dsp:nvSpPr>
      <dsp:spPr>
        <a:xfrm>
          <a:off x="4290364" y="2496502"/>
          <a:ext cx="6225235" cy="832167"/>
        </a:xfrm>
        <a:prstGeom prst="nonIsoscelesTrapezoid">
          <a:avLst>
            <a:gd name="adj1" fmla="val 8592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 dirty="0"/>
            <a:t>Hyödynnetään mädättämällä, kaasuttamalla, polttamalla energiaksi tai maantäytössä.</a:t>
          </a:r>
        </a:p>
      </dsp:txBody>
      <dsp:txXfrm>
        <a:off x="5005425" y="2496502"/>
        <a:ext cx="5510174" cy="832167"/>
      </dsp:txXfrm>
    </dsp:sp>
    <dsp:sp modelId="{62E50709-C746-4411-BC3D-1228F20E4C83}">
      <dsp:nvSpPr>
        <dsp:cNvPr id="0" name=""/>
        <dsp:cNvSpPr/>
      </dsp:nvSpPr>
      <dsp:spPr>
        <a:xfrm rot="10800000">
          <a:off x="2145182" y="2496502"/>
          <a:ext cx="2860243" cy="832167"/>
        </a:xfrm>
        <a:prstGeom prst="trapezoid">
          <a:avLst>
            <a:gd name="adj" fmla="val 85927"/>
          </a:avLst>
        </a:prstGeom>
        <a:solidFill>
          <a:srgbClr val="D1FF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Muu hyödyntäminen</a:t>
          </a:r>
        </a:p>
      </dsp:txBody>
      <dsp:txXfrm rot="-10800000">
        <a:off x="2645724" y="2496502"/>
        <a:ext cx="1859158" cy="832167"/>
      </dsp:txXfrm>
    </dsp:sp>
    <dsp:sp modelId="{78E323CF-6949-4143-90B5-CE8F83D57B8C}">
      <dsp:nvSpPr>
        <dsp:cNvPr id="0" name=""/>
        <dsp:cNvSpPr/>
      </dsp:nvSpPr>
      <dsp:spPr>
        <a:xfrm>
          <a:off x="3575303" y="3328670"/>
          <a:ext cx="6940296" cy="832167"/>
        </a:xfrm>
        <a:prstGeom prst="nonIsoscelesTrapezoid">
          <a:avLst>
            <a:gd name="adj1" fmla="val 8592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400" kern="1200" dirty="0"/>
            <a:t>Poltetaan ilman energian talteenottoa tai sijoitetaan kaatopaikalle.</a:t>
          </a:r>
        </a:p>
      </dsp:txBody>
      <dsp:txXfrm>
        <a:off x="4290364" y="3328670"/>
        <a:ext cx="6225235" cy="832167"/>
      </dsp:txXfrm>
    </dsp:sp>
    <dsp:sp modelId="{001753C8-8ACE-4503-A522-4CA0263934A0}">
      <dsp:nvSpPr>
        <dsp:cNvPr id="0" name=""/>
        <dsp:cNvSpPr/>
      </dsp:nvSpPr>
      <dsp:spPr>
        <a:xfrm rot="10800000">
          <a:off x="2860243" y="3328670"/>
          <a:ext cx="1430121" cy="832167"/>
        </a:xfrm>
        <a:prstGeom prst="trapezoid">
          <a:avLst>
            <a:gd name="adj" fmla="val 8592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Loppukäsittely</a:t>
          </a:r>
        </a:p>
      </dsp:txBody>
      <dsp:txXfrm rot="-10800000">
        <a:off x="2860243" y="3328670"/>
        <a:ext cx="1430121" cy="832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3DF43-CD85-4EB4-A7DE-CC1771EB6341}">
      <dsp:nvSpPr>
        <dsp:cNvPr id="0" name=""/>
        <dsp:cNvSpPr/>
      </dsp:nvSpPr>
      <dsp:spPr>
        <a:xfrm>
          <a:off x="5656" y="1755333"/>
          <a:ext cx="2849562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Jyväskylän seudun jätelautakunta</a:t>
          </a:r>
        </a:p>
      </dsp:txBody>
      <dsp:txXfrm>
        <a:off x="437656" y="1755333"/>
        <a:ext cx="1985562" cy="864000"/>
      </dsp:txXfrm>
    </dsp:sp>
    <dsp:sp modelId="{DC40BC71-1516-4FB1-A61B-AC2D5D263CFF}">
      <dsp:nvSpPr>
        <dsp:cNvPr id="0" name=""/>
        <dsp:cNvSpPr/>
      </dsp:nvSpPr>
      <dsp:spPr>
        <a:xfrm>
          <a:off x="5656" y="2727333"/>
          <a:ext cx="2279649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Jätehuoltoviranomainen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Mm. Hyväksyy jätetaksat, tekee päätökset jätekuljetusjärjestelmistä</a:t>
          </a:r>
        </a:p>
      </dsp:txBody>
      <dsp:txXfrm>
        <a:off x="5656" y="2727333"/>
        <a:ext cx="2279649" cy="936000"/>
      </dsp:txXfrm>
    </dsp:sp>
    <dsp:sp modelId="{E229A2F3-E986-4668-8398-E1876F39AA62}">
      <dsp:nvSpPr>
        <dsp:cNvPr id="0" name=""/>
        <dsp:cNvSpPr/>
      </dsp:nvSpPr>
      <dsp:spPr>
        <a:xfrm>
          <a:off x="2639218" y="1755333"/>
          <a:ext cx="2849562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Mustankorkea Oy</a:t>
          </a:r>
        </a:p>
      </dsp:txBody>
      <dsp:txXfrm>
        <a:off x="3071218" y="1755333"/>
        <a:ext cx="1985562" cy="864000"/>
      </dsp:txXfrm>
    </dsp:sp>
    <dsp:sp modelId="{418E0358-BC42-4675-953F-48B97A37159B}">
      <dsp:nvSpPr>
        <dsp:cNvPr id="0" name=""/>
        <dsp:cNvSpPr/>
      </dsp:nvSpPr>
      <dsp:spPr>
        <a:xfrm>
          <a:off x="2639218" y="2727333"/>
          <a:ext cx="2279649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Jätehuollon käytännön palvelujen toteuttaja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Mm. hallinnolliset tehtävät</a:t>
          </a:r>
        </a:p>
      </dsp:txBody>
      <dsp:txXfrm>
        <a:off x="2639218" y="2727333"/>
        <a:ext cx="2279649" cy="936000"/>
      </dsp:txXfrm>
    </dsp:sp>
    <dsp:sp modelId="{43FF4B74-AA2D-41EC-A7C4-8B8CB8F81BCA}">
      <dsp:nvSpPr>
        <dsp:cNvPr id="0" name=""/>
        <dsp:cNvSpPr/>
      </dsp:nvSpPr>
      <dsp:spPr>
        <a:xfrm>
          <a:off x="5272781" y="1755333"/>
          <a:ext cx="2849562" cy="864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 dirty="0"/>
            <a:t>Urakoitsija</a:t>
          </a:r>
        </a:p>
      </dsp:txBody>
      <dsp:txXfrm>
        <a:off x="5704781" y="1755333"/>
        <a:ext cx="1985562" cy="864000"/>
      </dsp:txXfrm>
    </dsp:sp>
    <dsp:sp modelId="{61B78999-0191-4B0A-8099-D9126E7ABADF}">
      <dsp:nvSpPr>
        <dsp:cNvPr id="0" name=""/>
        <dsp:cNvSpPr/>
      </dsp:nvSpPr>
      <dsp:spPr>
        <a:xfrm>
          <a:off x="5272781" y="2727333"/>
          <a:ext cx="2279649" cy="9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Jätteenkeräyspalvelun tuottaja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Urakkakilpailutuksen voittaja</a:t>
          </a:r>
        </a:p>
      </dsp:txBody>
      <dsp:txXfrm>
        <a:off x="5272781" y="2727333"/>
        <a:ext cx="2279649" cy="9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F1BED-1EEC-42D4-BB92-F745FC34E5F4}" type="datetimeFigureOut">
              <a:rPr lang="fi-FI" smtClean="0"/>
              <a:t>2.10.2020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4F94D-473E-4F9E-8F10-B78E56D5F3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622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baseline="0" dirty="0"/>
              <a:t>Biojäte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Valtioneuvoston asetuksella &gt;&gt; esim. pilaantunut maa-aines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138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aseline="0" dirty="0"/>
              <a:t>Fortum ostanut </a:t>
            </a:r>
            <a:r>
              <a:rPr lang="fi-FI" baseline="0" dirty="0" err="1"/>
              <a:t>Fincumetin</a:t>
            </a:r>
            <a:r>
              <a:rPr lang="fi-FI" baseline="0" dirty="0"/>
              <a:t> kierrätysliiketoiminnan v. 2018 loppupuolella!</a:t>
            </a:r>
          </a:p>
          <a:p>
            <a:r>
              <a:rPr lang="fi-FI" baseline="0" dirty="0"/>
              <a:t>Herättääkö ajatuksia, mitkä jätejakeet on parhaiten edustettuna?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7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Pk-seudun</a:t>
            </a:r>
            <a:r>
              <a:rPr lang="fi-FI" baseline="0" dirty="0"/>
              <a:t> väkiluku 21 % kokonaisväestöstä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Uudenmaan väkiluku 30 %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Pirkanmaa 9,3 %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Varsinais-Suomi</a:t>
            </a:r>
            <a:r>
              <a:rPr lang="fi-FI" baseline="0" dirty="0"/>
              <a:t> 8,7 %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 err="1"/>
              <a:t>Pohjois</a:t>
            </a:r>
            <a:r>
              <a:rPr lang="fi-FI" baseline="0" dirty="0"/>
              <a:t>-Pohjanmaa 7,5 %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82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43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VAKUUS</a:t>
            </a:r>
          </a:p>
          <a:p>
            <a:r>
              <a:rPr lang="fi-FI" dirty="0"/>
              <a:t>Jätteen kuljettajan vakuuden on katettava sekä</a:t>
            </a:r>
            <a:r>
              <a:rPr lang="fi-FI" baseline="0" dirty="0"/>
              <a:t> kuljetuskustannukset että käsittelykustannukset, jos jätettä kuljetetaan omaan lukuun. Vakuussummalla on pystyttävä kattamaan toiminnanharjoittajan hallussa olevan jätteen asianmukainen jätehuolto. Tarkka summa määräytyy tapauskohtaisesti; esim. jos 10 autoa x jätemaksu 700€/kuorma = 7.000 €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7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Varusteina vinssi</a:t>
            </a:r>
            <a:r>
              <a:rPr lang="fi-FI" baseline="0" dirty="0"/>
              <a:t> ja/tai nosturi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11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Huomaa tyhjennyksen</a:t>
            </a:r>
            <a:r>
              <a:rPr lang="fi-FI" baseline="0" dirty="0"/>
              <a:t> vaatima tila korkeussuunnassa 5-6 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koot 4-8 m3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66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Vaihtolavarunkoisia,</a:t>
            </a:r>
            <a:r>
              <a:rPr lang="fi-FI" baseline="0" dirty="0"/>
              <a:t> lähes poikkeuksetta koukkulaitteella käsiteltäviä, yleisesti vuokrataan jätepalvelun tuottajalta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52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Yleisimmät järjestelmät;</a:t>
            </a:r>
            <a:r>
              <a:rPr lang="fi-FI" baseline="0" dirty="0"/>
              <a:t> </a:t>
            </a:r>
            <a:r>
              <a:rPr lang="fi-FI" baseline="0" dirty="0" err="1"/>
              <a:t>Ecomond</a:t>
            </a:r>
            <a:r>
              <a:rPr lang="fi-FI" baseline="0" dirty="0"/>
              <a:t> Oy:n Transport Control System TCS, </a:t>
            </a:r>
            <a:r>
              <a:rPr lang="fi-FI" baseline="0" dirty="0" err="1"/>
              <a:t>CGI:n</a:t>
            </a:r>
            <a:r>
              <a:rPr lang="fi-FI" baseline="0" dirty="0"/>
              <a:t> </a:t>
            </a:r>
            <a:r>
              <a:rPr lang="fi-FI" baseline="0" dirty="0" err="1"/>
              <a:t>Merlot</a:t>
            </a:r>
            <a:r>
              <a:rPr lang="fi-FI" baseline="0" dirty="0"/>
              <a:t> (</a:t>
            </a:r>
            <a:r>
              <a:rPr lang="fi-FI" baseline="0" dirty="0" err="1"/>
              <a:t>HSY:llä</a:t>
            </a:r>
            <a:r>
              <a:rPr lang="fi-FI" baseline="0" dirty="0"/>
              <a:t> käytössä) sekä </a:t>
            </a:r>
            <a:r>
              <a:rPr lang="fi-FI" baseline="0" dirty="0" err="1"/>
              <a:t>Vitec</a:t>
            </a:r>
            <a:r>
              <a:rPr lang="fi-FI" baseline="0" dirty="0"/>
              <a:t> Oy:n JHL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1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Ensimmäinen</a:t>
            </a:r>
            <a:r>
              <a:rPr lang="fi-FI" baseline="0" dirty="0"/>
              <a:t> kokeilu Suomessa: </a:t>
            </a:r>
            <a:r>
              <a:rPr lang="fi-FI" baseline="0" dirty="0" err="1"/>
              <a:t>Rosk’n</a:t>
            </a:r>
            <a:r>
              <a:rPr lang="fi-FI" baseline="0" dirty="0"/>
              <a:t> Roll / Porvoo (ent. Itä-Uudenmaan Jäte)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39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Miksi? Jotta neitseellisiä raaka-aineita</a:t>
            </a:r>
            <a:r>
              <a:rPr lang="fi-FI" baseline="0" dirty="0"/>
              <a:t> tarvittaisiin mahdollisimman vähän.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Maametallien louhiminen jatkuvasti haastavampaa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baseline="0" dirty="0"/>
              <a:t>Öljysidonnaiset tuotteet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5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Kunnan toissijainen vastuu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”Markkinapaikka”</a:t>
            </a:r>
            <a:r>
              <a:rPr lang="fi-FI" baseline="0" dirty="0"/>
              <a:t> &lt;</a:t>
            </a:r>
            <a:r>
              <a:rPr lang="fi-FI" dirty="0"/>
              <a:t>-&gt; YM/Motiva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84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Mikä tähän on syynä? </a:t>
            </a:r>
            <a:r>
              <a:rPr lang="fi-FI" dirty="0">
                <a:sym typeface="Wingdings" panose="05000000000000000000" pitchFamily="2" charset="2"/>
              </a:rPr>
              <a:t> jätteenpoltto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6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Jätteiden</a:t>
            </a:r>
            <a:r>
              <a:rPr lang="fi-FI" baseline="0" dirty="0"/>
              <a:t> kertymät sektoreittain: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Kaivos 94 milj.tn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Rakentaminen 14 milj.tn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Teollisuus 9 milj.tn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Kotitaloudet ja palvelut 3 milj.tn</a:t>
            </a:r>
          </a:p>
          <a:p>
            <a:pPr marL="171450" indent="-171450">
              <a:buFontTx/>
              <a:buChar char="-"/>
            </a:pPr>
            <a:r>
              <a:rPr lang="fi-FI" baseline="0" dirty="0"/>
              <a:t>Muut 1 milj.tn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58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Suomen Ympäristökeskuksen</a:t>
            </a:r>
            <a:r>
              <a:rPr lang="fi-FI" baseline="0" dirty="0"/>
              <a:t> selvitys 13 kunnan alueelta 2017, ml. </a:t>
            </a:r>
            <a:r>
              <a:rPr lang="fi-FI" baseline="0" dirty="0" err="1"/>
              <a:t>Jkl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11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Vuonna</a:t>
            </a:r>
            <a:r>
              <a:rPr lang="fi-FI" baseline="0" dirty="0"/>
              <a:t> 2016 kaatopaikalle kippaaminen väheni huomattavasti; mitä tapahtui? </a:t>
            </a:r>
            <a:r>
              <a:rPr lang="fi-FI" baseline="0" dirty="0">
                <a:sym typeface="Wingdings" panose="05000000000000000000" pitchFamily="2" charset="2"/>
              </a:rPr>
              <a:t> Jätelaki kielsi orgaanisen jätteen sijoittamisen kaatopaikalle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942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Jätehierarkian</a:t>
            </a:r>
            <a:r>
              <a:rPr lang="fi-FI" baseline="0" dirty="0"/>
              <a:t> periaatteella:</a:t>
            </a:r>
          </a:p>
          <a:p>
            <a:pPr marL="228600" indent="-228600">
              <a:buFont typeface="+mj-lt"/>
              <a:buAutoNum type="arabicPeriod"/>
            </a:pPr>
            <a:r>
              <a:rPr lang="fi-FI" baseline="0" dirty="0"/>
              <a:t>Vähennetään materiaalin käyttöä</a:t>
            </a:r>
          </a:p>
          <a:p>
            <a:pPr marL="228600" indent="-228600">
              <a:buFont typeface="+mj-lt"/>
              <a:buAutoNum type="arabicPeriod"/>
            </a:pPr>
            <a:r>
              <a:rPr lang="fi-FI" baseline="0" dirty="0"/>
              <a:t>Käytetään uudelleen, esim. varaosina</a:t>
            </a:r>
          </a:p>
          <a:p>
            <a:pPr marL="228600" indent="-228600">
              <a:buFont typeface="+mj-lt"/>
              <a:buAutoNum type="arabicPeriod"/>
            </a:pPr>
            <a:r>
              <a:rPr lang="fi-FI" baseline="0" dirty="0"/>
              <a:t>Kierrätetään materiaali</a:t>
            </a:r>
          </a:p>
          <a:p>
            <a:pPr marL="228600" indent="-228600">
              <a:buFont typeface="+mj-lt"/>
              <a:buAutoNum type="arabicPeriod"/>
            </a:pPr>
            <a:r>
              <a:rPr lang="fi-FI" baseline="0" dirty="0"/>
              <a:t>Hyödynnetään energiana</a:t>
            </a:r>
          </a:p>
          <a:p>
            <a:pPr marL="228600" indent="-228600">
              <a:buFont typeface="+mj-lt"/>
              <a:buAutoNum type="arabicPeriod"/>
            </a:pPr>
            <a:r>
              <a:rPr lang="fi-FI" baseline="0" dirty="0" err="1"/>
              <a:t>Loppusijoitetaan</a:t>
            </a:r>
            <a:r>
              <a:rPr lang="fi-FI" baseline="0" dirty="0"/>
              <a:t> (mahdollisimman vähän)</a:t>
            </a:r>
          </a:p>
          <a:p>
            <a:pPr marL="228600" indent="-228600">
              <a:buFont typeface="+mj-lt"/>
              <a:buAutoNum type="arabicPeriod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50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77B13-3598-43C2-8657-D47D6ABDD0F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3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- ja sisältö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725355" y="548680"/>
            <a:ext cx="10699044" cy="864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725355" y="1412776"/>
            <a:ext cx="1069904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27992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181944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 hasCustomPrompt="1"/>
          </p:nvPr>
        </p:nvSpPr>
        <p:spPr>
          <a:xfrm>
            <a:off x="719402" y="2060849"/>
            <a:ext cx="10705189" cy="37441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bg1"/>
                </a:solidFill>
              </a:defRPr>
            </a:lvl1pPr>
            <a:lvl2pPr marL="7429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2pPr>
            <a:lvl3pPr marL="91440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3pPr>
            <a:lvl4pPr marL="137160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marL="91440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marL="137160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marL="137160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80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444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80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871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767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60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86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8298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59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8503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67136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57" y="4581128"/>
            <a:ext cx="2613279" cy="1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9696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7934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oitus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23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8761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1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493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9141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lstainen 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767409" y="548680"/>
            <a:ext cx="10667566" cy="79208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5000" b="1" cap="none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782571" y="2400796"/>
            <a:ext cx="3456384" cy="3476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idx="13"/>
          </p:nvPr>
        </p:nvSpPr>
        <p:spPr>
          <a:xfrm>
            <a:off x="4427459" y="2400796"/>
            <a:ext cx="3456384" cy="3476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1" name="Tekstin paikkamerkki 2"/>
          <p:cNvSpPr>
            <a:spLocks noGrp="1"/>
          </p:cNvSpPr>
          <p:nvPr>
            <p:ph type="body" idx="14"/>
          </p:nvPr>
        </p:nvSpPr>
        <p:spPr>
          <a:xfrm>
            <a:off x="8074840" y="2400796"/>
            <a:ext cx="3360135" cy="3476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Alaotsikko 2"/>
          <p:cNvSpPr>
            <a:spLocks noGrp="1"/>
          </p:cNvSpPr>
          <p:nvPr>
            <p:ph type="subTitle" idx="15"/>
          </p:nvPr>
        </p:nvSpPr>
        <p:spPr>
          <a:xfrm>
            <a:off x="4427459" y="1484785"/>
            <a:ext cx="3456384" cy="844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67409" y="1484784"/>
            <a:ext cx="3472276" cy="844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05A8C"/>
                </a:solidFill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074843" y="1484784"/>
            <a:ext cx="3360264" cy="8441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005A8C"/>
                </a:solidFill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71260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yvätyllä kuval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3936828" y="2611289"/>
            <a:ext cx="7487774" cy="26899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 baseline="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4" name="Otsikko 1"/>
          <p:cNvSpPr>
            <a:spLocks noGrp="1"/>
          </p:cNvSpPr>
          <p:nvPr>
            <p:ph type="ctrTitle"/>
          </p:nvPr>
        </p:nvSpPr>
        <p:spPr>
          <a:xfrm>
            <a:off x="3935761" y="692697"/>
            <a:ext cx="7488831" cy="1800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2706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78666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441617"/>
            <a:ext cx="3100388" cy="53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1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 syvätyllä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2"/>
          <p:cNvSpPr>
            <a:spLocks noGrp="1"/>
          </p:cNvSpPr>
          <p:nvPr>
            <p:ph type="body" idx="1"/>
          </p:nvPr>
        </p:nvSpPr>
        <p:spPr>
          <a:xfrm>
            <a:off x="3937082" y="2611289"/>
            <a:ext cx="7487509" cy="26899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rgbClr val="262626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3935760" y="692697"/>
            <a:ext cx="7488832" cy="18001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2706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8720"/>
            <a:ext cx="3229356" cy="48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4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00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4930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/kaaviodia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95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49" y="4617272"/>
            <a:ext cx="2613279" cy="12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3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4716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0270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5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5634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2056973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05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603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42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820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5439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1079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909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27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5285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7005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5273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1181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3143204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778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6146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2299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524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22882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1833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2961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11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3560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605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9122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77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1832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33386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88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9320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5669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48350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392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4047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9867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3929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386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206989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7978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9416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273673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8807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77306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2685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8019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9139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7200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5048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809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loitus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801623" y="548681"/>
            <a:ext cx="10622970" cy="72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>
            <p:ph type="subTitle" idx="1"/>
          </p:nvPr>
        </p:nvSpPr>
        <p:spPr>
          <a:xfrm>
            <a:off x="801623" y="1268760"/>
            <a:ext cx="10622970" cy="64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005A8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57693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803054" y="414887"/>
            <a:ext cx="10621621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type="body" idx="10"/>
          </p:nvPr>
        </p:nvSpPr>
        <p:spPr>
          <a:xfrm>
            <a:off x="815412" y="1340768"/>
            <a:ext cx="10609180" cy="46085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8889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72571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bullet-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2"/>
          <p:cNvSpPr>
            <a:spLocks noGrp="1"/>
          </p:cNvSpPr>
          <p:nvPr>
            <p:ph idx="1"/>
          </p:nvPr>
        </p:nvSpPr>
        <p:spPr bwMode="auto">
          <a:xfrm>
            <a:off x="803056" y="1988840"/>
            <a:ext cx="10615434" cy="38164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26368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0"/>
          </p:nvPr>
        </p:nvSpPr>
        <p:spPr>
          <a:xfrm>
            <a:off x="792121" y="1268760"/>
            <a:ext cx="10626369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7345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/>
          <p:cNvSpPr>
            <a:spLocks noGrp="1"/>
          </p:cNvSpPr>
          <p:nvPr>
            <p:ph sz="half" idx="1"/>
          </p:nvPr>
        </p:nvSpPr>
        <p:spPr>
          <a:xfrm>
            <a:off x="792122" y="1988840"/>
            <a:ext cx="5213517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half" idx="2"/>
          </p:nvPr>
        </p:nvSpPr>
        <p:spPr>
          <a:xfrm>
            <a:off x="6179410" y="1988840"/>
            <a:ext cx="5245182" cy="38164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792122" y="404664"/>
            <a:ext cx="10632470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1"/>
          </p:nvPr>
        </p:nvSpPr>
        <p:spPr>
          <a:xfrm>
            <a:off x="792121" y="1281117"/>
            <a:ext cx="10638576" cy="6357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Päivämäärän paikkamerkki 3"/>
          <p:cNvSpPr>
            <a:spLocks noGrp="1"/>
          </p:cNvSpPr>
          <p:nvPr>
            <p:ph type="dt" sz="half" idx="12"/>
          </p:nvPr>
        </p:nvSpPr>
        <p:spPr>
          <a:xfrm>
            <a:off x="75505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8101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5630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50201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76161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Otsikko 1"/>
          <p:cNvSpPr>
            <a:spLocks noGrp="1"/>
          </p:cNvSpPr>
          <p:nvPr>
            <p:ph type="ctrTitle"/>
          </p:nvPr>
        </p:nvSpPr>
        <p:spPr>
          <a:xfrm>
            <a:off x="803055" y="417021"/>
            <a:ext cx="10693545" cy="7920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rgbClr val="005A8C"/>
                </a:solidFill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Alaotsikko 2"/>
          <p:cNvSpPr>
            <a:spLocks noGrp="1"/>
          </p:cNvSpPr>
          <p:nvPr>
            <p:ph type="subTitle" idx="1"/>
          </p:nvPr>
        </p:nvSpPr>
        <p:spPr>
          <a:xfrm>
            <a:off x="803055" y="1268760"/>
            <a:ext cx="10693545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DE00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1" name="Tekstin paikkamerkki 2"/>
          <p:cNvSpPr>
            <a:spLocks noGrp="1"/>
          </p:cNvSpPr>
          <p:nvPr>
            <p:ph type="body" idx="10"/>
          </p:nvPr>
        </p:nvSpPr>
        <p:spPr>
          <a:xfrm>
            <a:off x="803055" y="2001198"/>
            <a:ext cx="10693545" cy="3876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303140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716506" y="6192671"/>
            <a:ext cx="966537" cy="365125"/>
          </a:xfrm>
        </p:spPr>
        <p:txBody>
          <a:bodyPr/>
          <a:lstStyle/>
          <a:p>
            <a:fld id="{308255F3-F20B-4B87-BA2E-E1B81D1F1716}" type="datetime1">
              <a:rPr lang="fi-FI" smtClean="0"/>
              <a:t>2.10.2020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kiertotalousamk.fi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57800"/>
            <a:ext cx="5359363" cy="8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3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" y="5352837"/>
            <a:ext cx="4704659" cy="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08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" y="5352837"/>
            <a:ext cx="4704659" cy="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80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894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" y="5352837"/>
            <a:ext cx="4704659" cy="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5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979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" y="5352837"/>
            <a:ext cx="4704659" cy="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7635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40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" y="5352837"/>
            <a:ext cx="4704659" cy="7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1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kiertotalousamk.fi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5788" y="3044918"/>
            <a:ext cx="4700423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6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A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27992" y="6237312"/>
            <a:ext cx="1453952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253952" y="6237312"/>
            <a:ext cx="557024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85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7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4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68" r:id="rId13"/>
    <p:sldLayoutId id="2147483651" r:id="rId14"/>
    <p:sldLayoutId id="2147483669" r:id="rId15"/>
    <p:sldLayoutId id="2147483652" r:id="rId16"/>
    <p:sldLayoutId id="2147483653" r:id="rId17"/>
    <p:sldLayoutId id="2147483654" r:id="rId18"/>
    <p:sldLayoutId id="2147483657" r:id="rId19"/>
    <p:sldLayoutId id="2147483659" r:id="rId20"/>
    <p:sldLayoutId id="2147483661" r:id="rId21"/>
    <p:sldLayoutId id="2147483662" r:id="rId22"/>
    <p:sldLayoutId id="2147483664" r:id="rId23"/>
    <p:sldLayoutId id="2147483663" r:id="rId24"/>
    <p:sldLayoutId id="2147483753" r:id="rId25"/>
    <p:sldLayoutId id="2147483754" r:id="rId26"/>
    <p:sldLayoutId id="2147483755" r:id="rId27"/>
    <p:sldLayoutId id="2147483756" r:id="rId28"/>
    <p:sldLayoutId id="214748375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7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7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7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7" y="6169298"/>
            <a:ext cx="17192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53E9E-8905-47D9-8774-71C2D0812B6B}" type="datetime1">
              <a:rPr lang="fi-FI" smtClean="0"/>
              <a:t>2.10.2020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19267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/>
              <a:t>kiertotalousamk.fi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66C3-9558-4BBB-9775-7D1DA6AA08C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67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Sans Serif" panose="020B0604020202020204" pitchFamily="34" charset="0"/>
          <a:ea typeface="Microsoft Sans Serif" panose="020B0604020202020204" pitchFamily="34" charset="0"/>
          <a:cs typeface="Microsoft Sans Serif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4" Type="http://schemas.openxmlformats.org/officeDocument/2006/relationships/hyperlink" Target="http://www.materiaalitkiertoon.f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youtu.be/EYA5Z30awXk" TargetMode="Externa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youtu.be/IueyQoXcZTI" TargetMode="Externa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63xh2RHRC0" TargetMode="External"/><Relationship Id="rId1" Type="http://schemas.openxmlformats.org/officeDocument/2006/relationships/slideLayout" Target="../slideLayouts/slideLayout8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JSHXr8i-ZU" TargetMode="External"/><Relationship Id="rId2" Type="http://schemas.openxmlformats.org/officeDocument/2006/relationships/hyperlink" Target="https://youtu.be/THjhfJav4w0" TargetMode="External"/><Relationship Id="rId1" Type="http://schemas.openxmlformats.org/officeDocument/2006/relationships/slideLayout" Target="../slideLayouts/slideLayout87.xml"/><Relationship Id="rId4" Type="http://schemas.openxmlformats.org/officeDocument/2006/relationships/hyperlink" Target="https://youtu.be/RbnHw-PF1c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JÄTEKULJETUKSET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4172328"/>
            <a:ext cx="9144000" cy="108547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2 op:n kokonaisuus </a:t>
            </a:r>
          </a:p>
          <a:p>
            <a:r>
              <a:rPr lang="fi-FI" dirty="0"/>
              <a:t>Tekijät: Terävä, Teemu; </a:t>
            </a:r>
            <a:r>
              <a:rPr lang="fi-FI" dirty="0" err="1"/>
              <a:t>Pakarinen,Risto</a:t>
            </a:r>
            <a:r>
              <a:rPr lang="fi-FI" dirty="0"/>
              <a:t>; </a:t>
            </a:r>
            <a:r>
              <a:rPr lang="fi-FI" dirty="0" err="1"/>
              <a:t>KiertotalousAMK</a:t>
            </a:r>
            <a:r>
              <a:rPr lang="fi-FI" dirty="0"/>
              <a:t>; Jätekuljetukset, Kiertotalous; 2019</a:t>
            </a:r>
          </a:p>
        </p:txBody>
      </p:sp>
    </p:spTree>
    <p:extLst>
      <p:ext uri="{BB962C8B-B14F-4D97-AF65-F5344CB8AC3E}">
        <p14:creationId xmlns:p14="http://schemas.microsoft.com/office/powerpoint/2010/main" val="184142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Onko Suomi kierrätyksen mallimaa?</a:t>
            </a:r>
          </a:p>
        </p:txBody>
      </p:sp>
      <p:graphicFrame>
        <p:nvGraphicFramePr>
          <p:cNvPr id="9" name="Kaavio 8"/>
          <p:cNvGraphicFramePr/>
          <p:nvPr>
            <p:extLst>
              <p:ext uri="{D42A27DB-BD31-4B8C-83A1-F6EECF244321}">
                <p14:modId xmlns:p14="http://schemas.microsoft.com/office/powerpoint/2010/main" val="2626424148"/>
              </p:ext>
            </p:extLst>
          </p:nvPr>
        </p:nvGraphicFramePr>
        <p:xfrm>
          <a:off x="2032000" y="1196704"/>
          <a:ext cx="7723619" cy="430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10035832" y="5228650"/>
            <a:ext cx="21561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Recycling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rate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Eurostat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88286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Jätteiden kokonaiskertymä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174792" y="1825625"/>
            <a:ext cx="10179008" cy="4161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Kuinka paljon tuotan jätettä?</a:t>
            </a:r>
          </a:p>
          <a:p>
            <a:r>
              <a:rPr lang="fi-FI" sz="2400" b="1" dirty="0"/>
              <a:t>510 kg/hlö</a:t>
            </a:r>
          </a:p>
          <a:p>
            <a:endParaRPr lang="fi-FI" sz="2400" b="1" dirty="0"/>
          </a:p>
          <a:p>
            <a:pPr marL="0" indent="0">
              <a:buNone/>
            </a:pPr>
            <a:r>
              <a:rPr lang="fi-FI" sz="2400" dirty="0"/>
              <a:t>Yhdyskuntajäte (vuonna 2017):</a:t>
            </a:r>
          </a:p>
          <a:p>
            <a:r>
              <a:rPr lang="fi-FI" sz="2400" dirty="0"/>
              <a:t>Kokonaismäärä 2 811 589 000 kg</a:t>
            </a:r>
          </a:p>
          <a:p>
            <a:r>
              <a:rPr lang="fi-FI" sz="2400" dirty="0"/>
              <a:t>Hyödynnettiin 99 %</a:t>
            </a:r>
          </a:p>
          <a:p>
            <a:pPr lvl="1"/>
            <a:r>
              <a:rPr lang="fi-FI" sz="1800" dirty="0"/>
              <a:t>Materiaaliksi 41 %</a:t>
            </a:r>
          </a:p>
          <a:p>
            <a:pPr lvl="1"/>
            <a:r>
              <a:rPr lang="fi-FI" sz="1800" dirty="0"/>
              <a:t>Energiaksi 58 %</a:t>
            </a:r>
          </a:p>
        </p:txBody>
      </p:sp>
      <p:graphicFrame>
        <p:nvGraphicFramePr>
          <p:cNvPr id="9" name="Sisällön paikkamerkki 8"/>
          <p:cNvGraphicFramePr>
            <a:graphicFrameLocks noGrp="1"/>
          </p:cNvGraphicFramePr>
          <p:nvPr>
            <p:ph sz="half" idx="4294967295"/>
          </p:nvPr>
        </p:nvGraphicFramePr>
        <p:xfrm>
          <a:off x="6540500" y="1435100"/>
          <a:ext cx="5651500" cy="437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7402675" y="5588424"/>
            <a:ext cx="33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Jätetilasto 2016, Tilastokeskus 2018</a:t>
            </a:r>
          </a:p>
        </p:txBody>
      </p:sp>
    </p:spTree>
    <p:extLst>
      <p:ext uri="{BB962C8B-B14F-4D97-AF65-F5344CB8AC3E}">
        <p14:creationId xmlns:p14="http://schemas.microsoft.com/office/powerpoint/2010/main" val="27539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Yhdyskuntajätteen kertymä 2017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04" y="1358935"/>
            <a:ext cx="8447928" cy="4011247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808170" y="5416385"/>
            <a:ext cx="4826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Kotitalouksien tuottamasta jätemäärästä ja kierrätysinnosta uutta tietoa - </a:t>
            </a:r>
            <a:r>
              <a:rPr kumimoji="0" lang="fi-FI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www.materiaalitkiertoon.fi</a:t>
            </a:r>
            <a:r>
              <a:rPr kumimoji="0" lang="fi-FI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9404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Yhdyskuntajätteen kertymä - Kehitys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0722" y="2246169"/>
            <a:ext cx="5004883" cy="3078360"/>
          </a:xfrm>
          <a:prstGeom prst="rect">
            <a:avLst/>
          </a:prstGeom>
        </p:spPr>
      </p:pic>
      <p:sp>
        <p:nvSpPr>
          <p:cNvPr id="6" name="Alaotsikko 5"/>
          <p:cNvSpPr>
            <a:spLocks noGrp="1"/>
          </p:cNvSpPr>
          <p:nvPr>
            <p:ph type="subTitle" idx="4294967295"/>
          </p:nvPr>
        </p:nvSpPr>
        <p:spPr>
          <a:xfrm>
            <a:off x="1565275" y="1531866"/>
            <a:ext cx="10626725" cy="647700"/>
          </a:xfrm>
        </p:spPr>
        <p:txBody>
          <a:bodyPr/>
          <a:lstStyle/>
          <a:p>
            <a:r>
              <a:rPr lang="fi-FI" dirty="0"/>
              <a:t>Suomessa 2003-2017</a:t>
            </a:r>
          </a:p>
        </p:txBody>
      </p:sp>
      <p:sp>
        <p:nvSpPr>
          <p:cNvPr id="8" name="Suorakulmio 7"/>
          <p:cNvSpPr/>
          <p:nvPr/>
        </p:nvSpPr>
        <p:spPr>
          <a:xfrm>
            <a:off x="5064676" y="5324529"/>
            <a:ext cx="436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Jätetilasto - Yhdyskuntajätteet 2017, Tilastokeskus</a:t>
            </a:r>
          </a:p>
        </p:txBody>
      </p:sp>
    </p:spTree>
    <p:extLst>
      <p:ext uri="{BB962C8B-B14F-4D97-AF65-F5344CB8AC3E}">
        <p14:creationId xmlns:p14="http://schemas.microsoft.com/office/powerpoint/2010/main" val="182957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Yhdyskuntajätteen koostumus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2" y="1233220"/>
            <a:ext cx="6787169" cy="4943891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9134346" y="3228111"/>
            <a:ext cx="2219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Pääkaupunkiseudun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kotitalouksien sekajätteen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jätejakeiden jakautuminen,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HSY 2016 </a:t>
            </a:r>
          </a:p>
        </p:txBody>
      </p:sp>
    </p:spTree>
    <p:extLst>
      <p:ext uri="{BB962C8B-B14F-4D97-AF65-F5344CB8AC3E}">
        <p14:creationId xmlns:p14="http://schemas.microsoft.com/office/powerpoint/2010/main" val="35064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97" y="1506044"/>
            <a:ext cx="5258918" cy="4343384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Jätteenpolttokapasiteetti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9989569" cy="40105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sz="1900" dirty="0"/>
              <a:t>Toiminnassa:</a:t>
            </a:r>
          </a:p>
          <a:p>
            <a:r>
              <a:rPr lang="fi-FI" sz="1900" dirty="0"/>
              <a:t>Fortum Waste Solutions Oy 1 ja 2 (Riihimäki) 250.000 tn/a</a:t>
            </a:r>
          </a:p>
          <a:p>
            <a:r>
              <a:rPr lang="fi-FI" sz="1900" dirty="0"/>
              <a:t>Kotkan Energia Oy			      100.000 tn/a</a:t>
            </a:r>
          </a:p>
          <a:p>
            <a:r>
              <a:rPr lang="fi-FI" sz="1900" dirty="0"/>
              <a:t>Oulun Energia Oy			      120.000 tn/a</a:t>
            </a:r>
          </a:p>
          <a:p>
            <a:r>
              <a:rPr lang="fi-FI" sz="1900" dirty="0"/>
              <a:t>Vantaan Energia Oy		      320.000 tn/a</a:t>
            </a:r>
          </a:p>
          <a:p>
            <a:r>
              <a:rPr lang="fi-FI" sz="1900" dirty="0" err="1"/>
              <a:t>Riikinvoima</a:t>
            </a:r>
            <a:r>
              <a:rPr lang="fi-FI" sz="1900" dirty="0"/>
              <a:t> Oy (Leppävirta)		      145.000 tn/a</a:t>
            </a:r>
          </a:p>
          <a:p>
            <a:r>
              <a:rPr lang="fi-FI" sz="1900" dirty="0" err="1"/>
              <a:t>Tammervoima</a:t>
            </a:r>
            <a:r>
              <a:rPr lang="fi-FI" sz="1900" dirty="0"/>
              <a:t> Oy (Tampere)		      150.000 tn/a</a:t>
            </a:r>
          </a:p>
          <a:p>
            <a:r>
              <a:rPr lang="fi-FI" sz="1900" dirty="0" err="1"/>
              <a:t>Westenergy</a:t>
            </a:r>
            <a:r>
              <a:rPr lang="fi-FI" sz="1900" dirty="0"/>
              <a:t> Oy Ab (Vaasa)		      150.000 tn/a</a:t>
            </a:r>
          </a:p>
          <a:p>
            <a:pPr marL="0" indent="0">
              <a:buNone/>
            </a:pPr>
            <a:r>
              <a:rPr lang="fi-FI" sz="1900" i="1" dirty="0"/>
              <a:t>Rakenteilla:</a:t>
            </a:r>
          </a:p>
          <a:p>
            <a:r>
              <a:rPr lang="fi-FI" sz="1900" i="1" dirty="0" err="1"/>
              <a:t>Lounavoima</a:t>
            </a:r>
            <a:r>
              <a:rPr lang="fi-FI" sz="1900" i="1" dirty="0"/>
              <a:t> Oy (Salo), valmistuu 2021	      120.000 tn/a</a:t>
            </a:r>
          </a:p>
          <a:p>
            <a:pPr marL="0" indent="0">
              <a:buNone/>
            </a:pPr>
            <a:endParaRPr lang="fi-FI" sz="1300" dirty="0"/>
          </a:p>
          <a:p>
            <a:pPr marL="0" indent="0">
              <a:buNone/>
            </a:pPr>
            <a:r>
              <a:rPr lang="fi-FI" sz="1300" dirty="0"/>
              <a:t>Lisäksi:</a:t>
            </a:r>
          </a:p>
          <a:p>
            <a:r>
              <a:rPr lang="fi-FI" sz="1300" dirty="0"/>
              <a:t>Fortum Waste Solutions Oy, polttolinja 1 (Riihimäki)</a:t>
            </a:r>
          </a:p>
          <a:p>
            <a:pPr lvl="1"/>
            <a:r>
              <a:rPr lang="fi-FI" sz="1300" dirty="0"/>
              <a:t>Mm. vaaralliset jätteet</a:t>
            </a:r>
          </a:p>
          <a:p>
            <a:r>
              <a:rPr lang="fi-FI" sz="1300" dirty="0"/>
              <a:t>Lahti Energia Oy, Kymijärvi II</a:t>
            </a:r>
          </a:p>
          <a:p>
            <a:pPr lvl="1"/>
            <a:r>
              <a:rPr lang="fi-FI" sz="1300" dirty="0"/>
              <a:t>Materiaalikierrätykseen kelpaamaton jäte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Oikea aaltosulje 5"/>
          <p:cNvSpPr/>
          <p:nvPr/>
        </p:nvSpPr>
        <p:spPr>
          <a:xfrm>
            <a:off x="6804570" y="1621863"/>
            <a:ext cx="240631" cy="1807137"/>
          </a:xfrm>
          <a:prstGeom prst="rightBrace">
            <a:avLst>
              <a:gd name="adj1" fmla="val 8333"/>
              <a:gd name="adj2" fmla="val 6576"/>
            </a:avLst>
          </a:prstGeom>
          <a:ln w="19050">
            <a:solidFill>
              <a:srgbClr val="005A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7170827" y="1586336"/>
            <a:ext cx="175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1.235.000 tn/a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7816526" y="5849428"/>
            <a:ext cx="2346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Suomen jätevoimalat,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YLE / YM 2015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7393338" y="52272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9041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479792" y="1884363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8679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TUNTITEHTÄVÄ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074370" y="2061795"/>
            <a:ext cx="10515600" cy="416128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800" dirty="0"/>
              <a:t>Valitkaa jokin tuote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800" dirty="0"/>
              <a:t>Pohtikaa, mistä materiaaleista </a:t>
            </a:r>
            <a:r>
              <a:rPr lang="fi-FI" dirty="0"/>
              <a:t>tuote</a:t>
            </a:r>
            <a:r>
              <a:rPr lang="fi-FI" sz="2800" dirty="0"/>
              <a:t> ja sen pakkaus koostuu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800" dirty="0"/>
              <a:t>Hahmotelkaa paperille </a:t>
            </a:r>
            <a:r>
              <a:rPr lang="fi-FI" sz="2800" b="1" i="1" dirty="0"/>
              <a:t>jätealan näkökulmasta</a:t>
            </a:r>
            <a:r>
              <a:rPr lang="fi-FI" sz="2800" dirty="0"/>
              <a:t>:</a:t>
            </a:r>
          </a:p>
          <a:p>
            <a:pPr marL="800100" lvl="1" indent="-342900">
              <a:buFont typeface="+mj-lt"/>
              <a:buAutoNum type="alphaUcPeriod"/>
            </a:pPr>
            <a:r>
              <a:rPr lang="fi-FI" sz="2400" dirty="0"/>
              <a:t>Tuotteen ja pakkauksen toimitusketju</a:t>
            </a:r>
          </a:p>
          <a:p>
            <a:pPr marL="800100" lvl="1" indent="-342900">
              <a:buFont typeface="+mj-lt"/>
              <a:buAutoNum type="alphaUcPeriod"/>
            </a:pPr>
            <a:r>
              <a:rPr lang="fi-FI" sz="2400" dirty="0"/>
              <a:t>Tuotteen ja pakkauksen arvoketju</a:t>
            </a:r>
          </a:p>
          <a:p>
            <a:pPr marL="0" indent="0">
              <a:buNone/>
            </a:pPr>
            <a:endParaRPr lang="fi-FI" sz="2800" dirty="0"/>
          </a:p>
          <a:p>
            <a:r>
              <a:rPr lang="fi-FI" sz="2800" dirty="0"/>
              <a:t>Pareittain tai pienryhmissä - Aikaa n. 20 min</a:t>
            </a:r>
          </a:p>
        </p:txBody>
      </p:sp>
      <p:sp>
        <p:nvSpPr>
          <p:cNvPr id="5" name="Alaotsikko 4"/>
          <p:cNvSpPr>
            <a:spLocks noGrp="1"/>
          </p:cNvSpPr>
          <p:nvPr>
            <p:ph type="subTitle" idx="4294967295"/>
          </p:nvPr>
        </p:nvSpPr>
        <p:spPr>
          <a:xfrm>
            <a:off x="1710610" y="1414095"/>
            <a:ext cx="10626725" cy="647700"/>
          </a:xfrm>
        </p:spPr>
        <p:txBody>
          <a:bodyPr/>
          <a:lstStyle/>
          <a:p>
            <a:r>
              <a:rPr lang="fi-FI" dirty="0"/>
              <a:t>JÄTEALAN TOIMITUS- JA ARVOKETJU</a:t>
            </a:r>
          </a:p>
        </p:txBody>
      </p:sp>
    </p:spTree>
    <p:extLst>
      <p:ext uri="{BB962C8B-B14F-4D97-AF65-F5344CB8AC3E}">
        <p14:creationId xmlns:p14="http://schemas.microsoft.com/office/powerpoint/2010/main" val="106684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Jätealan toimitus- ja arvoketju</a:t>
            </a:r>
          </a:p>
        </p:txBody>
      </p:sp>
      <p:pic>
        <p:nvPicPr>
          <p:cNvPr id="1026" name="Picture 2" descr="https://kenniskaarten.hetgroenebrein.nl/wp-content/uploads/2016/05/Circular-economy-diagram_Foundation_Feb2015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00" y="1363081"/>
            <a:ext cx="6841146" cy="52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9683200" y="4730750"/>
            <a:ext cx="23284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Economy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restorative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– Ellen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MacArthur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Foudation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5779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3" descr="Kuvankaappaus 2012-10-11 kello 14.0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2" r="-18102"/>
          <a:stretch>
            <a:fillRect/>
          </a:stretch>
        </p:blipFill>
        <p:spPr>
          <a:xfrm>
            <a:off x="1670334" y="1241618"/>
            <a:ext cx="8851333" cy="486789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Jätealan arvoketju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5410485" y="6074867"/>
            <a:ext cx="439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Jätealan arvoketju – Ympäristöyritysten liitto, 2008</a:t>
            </a:r>
          </a:p>
        </p:txBody>
      </p:sp>
    </p:spTree>
    <p:extLst>
      <p:ext uri="{BB962C8B-B14F-4D97-AF65-F5344CB8AC3E}">
        <p14:creationId xmlns:p14="http://schemas.microsoft.com/office/powerpoint/2010/main" val="75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3477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413180" y="1884363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5009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822" y="1023064"/>
            <a:ext cx="3273893" cy="481187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Jätteenkeräys: Yhdyskuntajäte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959312" y="1469595"/>
            <a:ext cx="6657622" cy="39188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Kunnan järjestämä jätteenkuljetus</a:t>
            </a:r>
          </a:p>
          <a:p>
            <a:pPr lvl="1"/>
            <a:r>
              <a:rPr lang="fi-FI" dirty="0"/>
              <a:t>Kunnallisen jätehuoltoyhtiön tai kuntayhtymän kilpailuttama jätteidenkeräys</a:t>
            </a:r>
          </a:p>
          <a:p>
            <a:pPr lvl="1"/>
            <a:r>
              <a:rPr lang="fi-FI" dirty="0"/>
              <a:t>Esim. Jyväskylässä ja Muuramessa yksityinen asiakas sopii jätteenkeräyksestä Mustankorkea Oy:n kanssa</a:t>
            </a:r>
          </a:p>
          <a:p>
            <a:pPr lvl="1"/>
            <a:r>
              <a:rPr lang="fi-FI" dirty="0"/>
              <a:t>Jätteenkeräyksen suorittaa urakoitsija (esim. osassa Jyväskylää ja Muurametta </a:t>
            </a:r>
            <a:r>
              <a:rPr lang="fi-FI" dirty="0" err="1"/>
              <a:t>Sihvari</a:t>
            </a:r>
            <a:r>
              <a:rPr lang="fi-FI" dirty="0"/>
              <a:t> Oy)</a:t>
            </a:r>
          </a:p>
          <a:p>
            <a:pPr lvl="2"/>
            <a:r>
              <a:rPr lang="fi-FI" dirty="0"/>
              <a:t>Keräysurakkasopimus Mustankorkea Oy &amp; </a:t>
            </a:r>
            <a:r>
              <a:rPr lang="fi-FI" dirty="0" err="1"/>
              <a:t>Sihvari</a:t>
            </a:r>
            <a:r>
              <a:rPr lang="fi-FI" dirty="0"/>
              <a:t> Oy</a:t>
            </a:r>
          </a:p>
          <a:p>
            <a:pPr marL="0" indent="0">
              <a:buNone/>
            </a:pPr>
            <a:r>
              <a:rPr lang="fi-FI" dirty="0"/>
              <a:t>Kiinteistönhaltian järjestämä jätteenkuljetus</a:t>
            </a:r>
          </a:p>
          <a:p>
            <a:pPr lvl="1"/>
            <a:r>
              <a:rPr lang="fi-FI" dirty="0"/>
              <a:t>Kiinteistön haltijan itse kilpailuttama jätteenkeräys</a:t>
            </a:r>
          </a:p>
          <a:p>
            <a:pPr lvl="1"/>
            <a:r>
              <a:rPr lang="fi-FI" dirty="0"/>
              <a:t>Esim. Laukaassa yksityinen asiakas sopii jätteenkeräyksestä haluamansa yrityksen kanssa, esim.:</a:t>
            </a:r>
          </a:p>
          <a:p>
            <a:pPr lvl="2"/>
            <a:r>
              <a:rPr lang="fi-FI" dirty="0"/>
              <a:t>Encore Ympäristöpalvelut Oy</a:t>
            </a:r>
          </a:p>
          <a:p>
            <a:pPr lvl="2"/>
            <a:r>
              <a:rPr lang="fi-FI" dirty="0"/>
              <a:t>L&amp;T Oyj</a:t>
            </a:r>
          </a:p>
          <a:p>
            <a:pPr lvl="2"/>
            <a:r>
              <a:rPr lang="fi-FI" dirty="0"/>
              <a:t>Laukaan puhtaanapito Oy</a:t>
            </a:r>
          </a:p>
          <a:p>
            <a:pPr lvl="2"/>
            <a:r>
              <a:rPr lang="fi-FI" dirty="0" err="1"/>
              <a:t>Linlog</a:t>
            </a:r>
            <a:r>
              <a:rPr lang="fi-FI" dirty="0"/>
              <a:t> Oy (Keuruun Jätehuolto)</a:t>
            </a:r>
          </a:p>
          <a:p>
            <a:pPr lvl="2"/>
            <a:r>
              <a:rPr lang="fi-FI" dirty="0"/>
              <a:t>Sydän-Suomen Kuljetus Oy</a:t>
            </a:r>
          </a:p>
          <a:p>
            <a:pPr lvl="1"/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9293670" y="5657691"/>
            <a:ext cx="2952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Sekajätekuljetusten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järjestäminen, Jätelaitosyhdistys 2013</a:t>
            </a:r>
          </a:p>
        </p:txBody>
      </p:sp>
    </p:spTree>
    <p:extLst>
      <p:ext uri="{BB962C8B-B14F-4D97-AF65-F5344CB8AC3E}">
        <p14:creationId xmlns:p14="http://schemas.microsoft.com/office/powerpoint/2010/main" val="7887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Jätteenkeräys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5"/>
            <a:ext cx="9819707" cy="3527551"/>
          </a:xfrm>
        </p:spPr>
        <p:txBody>
          <a:bodyPr>
            <a:normAutofit fontScale="47500" lnSpcReduction="20000"/>
          </a:bodyPr>
          <a:lstStyle/>
          <a:p>
            <a:r>
              <a:rPr lang="fi-FI" dirty="0"/>
              <a:t>Sähkö- ja elektroniikkaromu</a:t>
            </a:r>
          </a:p>
          <a:p>
            <a:pPr lvl="1"/>
            <a:r>
              <a:rPr lang="fi-FI" dirty="0" err="1"/>
              <a:t>Elker</a:t>
            </a:r>
            <a:r>
              <a:rPr lang="fi-FI" dirty="0"/>
              <a:t> Oy (SER-kierrätys Suomi)</a:t>
            </a:r>
          </a:p>
          <a:p>
            <a:r>
              <a:rPr lang="fi-FI" dirty="0"/>
              <a:t>Keräyspaperi</a:t>
            </a:r>
          </a:p>
          <a:p>
            <a:pPr lvl="1"/>
            <a:r>
              <a:rPr lang="fi-FI" dirty="0"/>
              <a:t>Suomen Keräyspaperi Tuottajayhteisö Oy</a:t>
            </a:r>
          </a:p>
          <a:p>
            <a:pPr lvl="1"/>
            <a:r>
              <a:rPr lang="fi-FI" dirty="0"/>
              <a:t>Suomen Keräystuote Oy</a:t>
            </a:r>
          </a:p>
          <a:p>
            <a:r>
              <a:rPr lang="fi-FI" dirty="0"/>
              <a:t>Romuajoneuvot</a:t>
            </a:r>
          </a:p>
          <a:p>
            <a:pPr lvl="1"/>
            <a:r>
              <a:rPr lang="fi-FI" dirty="0"/>
              <a:t>Suomen Autonkierrätys Oy</a:t>
            </a:r>
          </a:p>
          <a:p>
            <a:r>
              <a:rPr lang="fi-FI" dirty="0"/>
              <a:t>Ajoneuvojen renkaat</a:t>
            </a:r>
          </a:p>
          <a:p>
            <a:pPr lvl="1"/>
            <a:r>
              <a:rPr lang="fi-FI" dirty="0"/>
              <a:t>Suomen Rengaskierrätys Oy</a:t>
            </a:r>
          </a:p>
          <a:p>
            <a:r>
              <a:rPr lang="fi-FI" dirty="0"/>
              <a:t>Akut ja paristot</a:t>
            </a:r>
          </a:p>
          <a:p>
            <a:pPr lvl="1"/>
            <a:r>
              <a:rPr lang="fi-FI" dirty="0" err="1"/>
              <a:t>Recser</a:t>
            </a:r>
            <a:r>
              <a:rPr lang="fi-FI" dirty="0"/>
              <a:t> Oy (kannettavat akut ja paristot)</a:t>
            </a:r>
          </a:p>
          <a:p>
            <a:pPr lvl="1"/>
            <a:r>
              <a:rPr lang="fi-FI" dirty="0"/>
              <a:t>ERP Finland Ry (kannettavat akut ja paristot)</a:t>
            </a:r>
          </a:p>
          <a:p>
            <a:pPr lvl="1"/>
            <a:r>
              <a:rPr lang="fi-FI" dirty="0"/>
              <a:t>Suomen Autonkierrätys Oy (autojen akut, ajovoima-akut)</a:t>
            </a:r>
          </a:p>
          <a:p>
            <a:pPr lvl="1"/>
            <a:r>
              <a:rPr lang="fi-FI" dirty="0"/>
              <a:t>Akkukierrätys </a:t>
            </a:r>
            <a:r>
              <a:rPr lang="fi-FI" dirty="0" err="1"/>
              <a:t>Pb</a:t>
            </a:r>
            <a:r>
              <a:rPr lang="fi-FI" dirty="0"/>
              <a:t> Oy (teollisuusparistot ja akut)</a:t>
            </a:r>
          </a:p>
          <a:p>
            <a:r>
              <a:rPr lang="fi-FI" dirty="0"/>
              <a:t>Pakkaukset</a:t>
            </a:r>
          </a:p>
          <a:p>
            <a:pPr lvl="1"/>
            <a:r>
              <a:rPr lang="fi-FI" dirty="0"/>
              <a:t>Suomen Pakkauskierrätys RINKI Oy (6 tuottajayhteisön yhteinen)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600832" y="1444851"/>
            <a:ext cx="2106612" cy="4562475"/>
          </a:xfrm>
          <a:prstGeom prst="rect">
            <a:avLst/>
          </a:prstGeom>
        </p:spPr>
      </p:pic>
      <p:sp>
        <p:nvSpPr>
          <p:cNvPr id="5" name="Alaotsikko 4"/>
          <p:cNvSpPr>
            <a:spLocks noGrp="1"/>
          </p:cNvSpPr>
          <p:nvPr>
            <p:ph type="subTitle" idx="4294967295"/>
          </p:nvPr>
        </p:nvSpPr>
        <p:spPr>
          <a:xfrm>
            <a:off x="838200" y="1357716"/>
            <a:ext cx="10637837" cy="6350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Mikä yhdistää näitä jätteitä?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9777464" y="5248084"/>
            <a:ext cx="2083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Rinki-ekopisteet,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Suomen Pakkauskierrätys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Rinki Oy 2019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668853" y="1424401"/>
            <a:ext cx="21085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Ekopisteet: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Kartonki 1859 kpl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Lasi 1856 kpl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Metalli 1855 kpl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Muovi 577 kpl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130911" y="5961934"/>
            <a:ext cx="393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1" u="none" strike="noStrike" kern="1200" cap="none" spc="0" normalizeH="0" baseline="0" noProof="0" dirty="0">
                <a:ln>
                  <a:noFill/>
                </a:ln>
                <a:solidFill>
                  <a:srgbClr val="DE00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-&gt;&gt; </a:t>
            </a:r>
            <a:r>
              <a:rPr kumimoji="0" lang="fi-FI" sz="3200" b="1" i="1" u="sng" strike="noStrike" kern="1200" cap="none" spc="0" normalizeH="0" baseline="0" noProof="0" dirty="0">
                <a:ln>
                  <a:noFill/>
                </a:ln>
                <a:solidFill>
                  <a:srgbClr val="DE00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TUOTTAJAVASTUU</a:t>
            </a:r>
          </a:p>
        </p:txBody>
      </p:sp>
    </p:spTree>
    <p:extLst>
      <p:ext uri="{BB962C8B-B14F-4D97-AF65-F5344CB8AC3E}">
        <p14:creationId xmlns:p14="http://schemas.microsoft.com/office/powerpoint/2010/main" val="21720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build="p"/>
      <p:bldP spid="7" grpId="0"/>
      <p:bldP spid="1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Tuottajavastuu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idx="4294967295"/>
          </p:nvPr>
        </p:nvSpPr>
        <p:spPr>
          <a:xfrm>
            <a:off x="1461626" y="1795610"/>
            <a:ext cx="9620175" cy="400568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dirty="0"/>
              <a:t>Jätelaki 131-133 §:</a:t>
            </a:r>
          </a:p>
          <a:p>
            <a:r>
              <a:rPr lang="fi-FI" dirty="0"/>
              <a:t>Tuottaja (valmistaja sekä maahantuoja) on velvollinen järjestämään tuotteiden jätehuolto </a:t>
            </a:r>
            <a:r>
              <a:rPr lang="fi-FI" u="sng" dirty="0"/>
              <a:t>kustannuksellaan</a:t>
            </a:r>
            <a:r>
              <a:rPr lang="fi-FI" dirty="0"/>
              <a:t>, kun tuotteet poistetaan käytöstä</a:t>
            </a:r>
          </a:p>
          <a:p>
            <a:r>
              <a:rPr lang="fi-FI" dirty="0"/>
              <a:t>Vastuun hoitaminen on jätelain mukainen velvollisuus, jonka hoitamatta jättämisestä voi seurata laiminlyöntimaksu</a:t>
            </a:r>
          </a:p>
          <a:p>
            <a:r>
              <a:rPr lang="fi-FI" dirty="0"/>
              <a:t>Tuottajalla on ensisijainen </a:t>
            </a:r>
            <a:r>
              <a:rPr lang="fi-FI" u="sng" dirty="0"/>
              <a:t>oikeus</a:t>
            </a:r>
            <a:r>
              <a:rPr lang="fi-FI" dirty="0"/>
              <a:t> kerätä tuottajavastuun alaisia jätteitä</a:t>
            </a:r>
            <a:endParaRPr lang="fi-FI" u="sng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Käytäntö:</a:t>
            </a:r>
          </a:p>
          <a:p>
            <a:r>
              <a:rPr lang="fi-FI" dirty="0"/>
              <a:t>Yksittäinen yritys, joka valmistaa tai tuo maahan tuottajavastuualaisia tuotteita, voi ulkoistaa tuottajavastuun </a:t>
            </a:r>
          </a:p>
          <a:p>
            <a:pPr lvl="1"/>
            <a:r>
              <a:rPr lang="fi-FI" dirty="0"/>
              <a:t>Liittymällä tuottajayhteisön jäseneksi</a:t>
            </a:r>
          </a:p>
          <a:p>
            <a:pPr lvl="1"/>
            <a:r>
              <a:rPr lang="fi-FI" dirty="0"/>
              <a:t>Tekemällä Pirkanmaan ELY-keskukselle tuottajarekisterihakemuksen ja järjestämällä omalla kustannuksellaan tuottajavastuunalaisten tuotteiden keräyksen, kierrätyksen ja muun jätehuollon</a:t>
            </a:r>
          </a:p>
          <a:p>
            <a:pPr lvl="1"/>
            <a:r>
              <a:rPr lang="fi-FI" dirty="0"/>
              <a:t>Perustamalla tuottajayhteisön muiden tuottajien kanssa</a:t>
            </a:r>
          </a:p>
          <a:p>
            <a:r>
              <a:rPr lang="fi-FI" dirty="0"/>
              <a:t>Koskee myös pakkaajia ja pakattujen tuotteiden maahantuojia, joiden liikevaihto on vähintään 1 milj.€ </a:t>
            </a:r>
          </a:p>
        </p:txBody>
      </p:sp>
    </p:spTree>
    <p:extLst>
      <p:ext uri="{BB962C8B-B14F-4D97-AF65-F5344CB8AC3E}">
        <p14:creationId xmlns:p14="http://schemas.microsoft.com/office/powerpoint/2010/main" val="243911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Markkinatilanne – Jätteiden käsittely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4862670" y="1825625"/>
            <a:ext cx="6491130" cy="395144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000" dirty="0"/>
              <a:t>Lassila &amp; Tikanoja Oyj		802,2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/>
              <a:t>Kuusakoski Group Oy 		494,4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/>
              <a:t>Fortum Waste Solutions Oy 	105,5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 err="1"/>
              <a:t>Stena</a:t>
            </a:r>
            <a:r>
              <a:rPr lang="fi-FI" sz="2000" dirty="0"/>
              <a:t> </a:t>
            </a:r>
            <a:r>
              <a:rPr lang="fi-FI" sz="2000" dirty="0" err="1"/>
              <a:t>Recycling</a:t>
            </a:r>
            <a:r>
              <a:rPr lang="fi-FI" sz="2000" dirty="0"/>
              <a:t> Oy 		86,5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 err="1"/>
              <a:t>Remeo</a:t>
            </a:r>
            <a:r>
              <a:rPr lang="fi-FI" sz="2000" dirty="0"/>
              <a:t> Oy 			78,2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 err="1"/>
              <a:t>Posiva</a:t>
            </a:r>
            <a:r>
              <a:rPr lang="fi-FI" sz="2000" dirty="0"/>
              <a:t> Oy 			55,5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/>
              <a:t>Romukeskus Oy 		39,5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/>
              <a:t>Eurajoen Romu Oy 		39,1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 err="1"/>
              <a:t>Fincumet</a:t>
            </a:r>
            <a:r>
              <a:rPr lang="fi-FI" sz="2000" dirty="0"/>
              <a:t> Group Oy 		23,6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000" dirty="0"/>
              <a:t>Uusioaines Oy 		18,2 milj.€</a:t>
            </a:r>
          </a:p>
          <a:p>
            <a:pPr lvl="1"/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subTitle" idx="4294967295"/>
          </p:nvPr>
        </p:nvSpPr>
        <p:spPr>
          <a:xfrm>
            <a:off x="1565275" y="1268413"/>
            <a:ext cx="10626725" cy="647700"/>
          </a:xfrm>
        </p:spPr>
        <p:txBody>
          <a:bodyPr>
            <a:normAutofit/>
          </a:bodyPr>
          <a:lstStyle/>
          <a:p>
            <a:r>
              <a:rPr lang="fi-FI" dirty="0"/>
              <a:t>Yksityiset toimijat (liikevaihto 2017)</a:t>
            </a:r>
          </a:p>
        </p:txBody>
      </p:sp>
    </p:spTree>
    <p:extLst>
      <p:ext uri="{BB962C8B-B14F-4D97-AF65-F5344CB8AC3E}">
        <p14:creationId xmlns:p14="http://schemas.microsoft.com/office/powerpoint/2010/main" val="29665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Markkinatilanne – Jätteiden käsittely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1565274" y="1825625"/>
            <a:ext cx="9788525" cy="359416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Helsingin Seudun Ympäristö -kuntayhtymä	368,5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Pirkanmaan Jätehuolto Oy			39,4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Lounais</a:t>
            </a:r>
            <a:r>
              <a:rPr lang="fi-FI" dirty="0"/>
              <a:t>-Suomen Jätehuolto Oy			26,7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Lakeuden Etappi Oy				21,7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Jätekukko Oy					20,3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Kierokapula Oy					20,1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Loimi-Hämeen Jätehuolto Oy			19,0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Kiertokaari Oy					18,0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Westenergy</a:t>
            </a:r>
            <a:r>
              <a:rPr lang="fi-FI" dirty="0"/>
              <a:t> Oy Ab				16,8 milj.€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Kymenlaakson Jäte Oy				16,1 milj.€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subTitle" idx="4294967295"/>
          </p:nvPr>
        </p:nvSpPr>
        <p:spPr>
          <a:xfrm>
            <a:off x="1565275" y="1268413"/>
            <a:ext cx="10626725" cy="647700"/>
          </a:xfrm>
        </p:spPr>
        <p:txBody>
          <a:bodyPr/>
          <a:lstStyle/>
          <a:p>
            <a:r>
              <a:rPr lang="fi-FI" dirty="0"/>
              <a:t>Julkiset toimijat: Kuntien jätelaitokset (liikevaihto 2017)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73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2025724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09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Alueelliset jätehuoltomääräykset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>
            <a:normAutofit/>
          </a:bodyPr>
          <a:lstStyle/>
          <a:p>
            <a:r>
              <a:rPr lang="fi-FI" sz="2000" dirty="0"/>
              <a:t>Jätehuoltoviranomaisen määräys </a:t>
            </a:r>
          </a:p>
          <a:p>
            <a:pPr lvl="1"/>
            <a:r>
              <a:rPr lang="fi-FI" sz="2000" dirty="0"/>
              <a:t>Esim. Jyväskylän seudun jätelautakunta (</a:t>
            </a:r>
            <a:r>
              <a:rPr lang="fi-FI" sz="2000" dirty="0" err="1"/>
              <a:t>Jkl</a:t>
            </a:r>
            <a:r>
              <a:rPr lang="fi-FI" sz="2000" dirty="0"/>
              <a:t>, Laukaa, Muurame)</a:t>
            </a:r>
          </a:p>
          <a:p>
            <a:r>
              <a:rPr lang="fi-FI" sz="2000" i="1" u="sng" dirty="0"/>
              <a:t>Ohjaa jätteenkeräys- ja -kuljetustoimintaa alueellaan</a:t>
            </a:r>
          </a:p>
          <a:p>
            <a:r>
              <a:rPr lang="fi-FI" sz="2000" dirty="0"/>
              <a:t>Määrittelee mm. jäteastioiden koot/tyypit, tyhjennysrytmit ja -ajat</a:t>
            </a:r>
          </a:p>
          <a:p>
            <a:pPr lvl="1"/>
            <a:r>
              <a:rPr lang="fi-FI" sz="2000" dirty="0"/>
              <a:t>Erilliskerättävät jätejakeet:</a:t>
            </a:r>
          </a:p>
          <a:p>
            <a:pPr marL="914400" lvl="2" indent="0">
              <a:buNone/>
            </a:pPr>
            <a:r>
              <a:rPr lang="fi-FI" sz="1800" dirty="0"/>
              <a:t>	Sekajäte – Biojäte – Pienmetalli – Lasi – Kartonki – Paperi </a:t>
            </a:r>
          </a:p>
          <a:p>
            <a:pPr lvl="1"/>
            <a:endParaRPr lang="fi-FI" sz="2000" dirty="0"/>
          </a:p>
        </p:txBody>
      </p:sp>
      <p:graphicFrame>
        <p:nvGraphicFramePr>
          <p:cNvPr id="5" name="Kaaviokuva 4"/>
          <p:cNvGraphicFramePr/>
          <p:nvPr>
            <p:extLst>
              <p:ext uri="{D42A27DB-BD31-4B8C-83A1-F6EECF244321}">
                <p14:modId xmlns:p14="http://schemas.microsoft.com/office/powerpoint/2010/main" val="1772534961"/>
              </p:ext>
            </p:extLst>
          </p:nvPr>
        </p:nvGraphicFramePr>
        <p:xfrm>
          <a:off x="2032000" y="18055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Vasen aaltosulje 5"/>
          <p:cNvSpPr/>
          <p:nvPr/>
        </p:nvSpPr>
        <p:spPr>
          <a:xfrm rot="16200000">
            <a:off x="5955138" y="1439909"/>
            <a:ext cx="281727" cy="8128000"/>
          </a:xfrm>
          <a:prstGeom prst="leftBrace">
            <a:avLst/>
          </a:prstGeom>
          <a:ln w="12700">
            <a:solidFill>
              <a:srgbClr val="E00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3705879" y="5880190"/>
            <a:ext cx="498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Valvonta: Kunnan ympäristötarkastaja &amp; ELY-keskus</a:t>
            </a:r>
          </a:p>
        </p:txBody>
      </p:sp>
    </p:spTree>
    <p:extLst>
      <p:ext uri="{BB962C8B-B14F-4D97-AF65-F5344CB8AC3E}">
        <p14:creationId xmlns:p14="http://schemas.microsoft.com/office/powerpoint/2010/main" val="20897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" grpId="0">
        <p:bldAsOne/>
      </p:bldGraphic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Jätehuoltoyritykset Suomessa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5958016" cy="4161289"/>
          </a:xfrm>
        </p:spPr>
        <p:txBody>
          <a:bodyPr>
            <a:normAutofit/>
          </a:bodyPr>
          <a:lstStyle/>
          <a:p>
            <a:r>
              <a:rPr lang="fi-FI" sz="2400" dirty="0"/>
              <a:t>Jäte-/ympäristöhuoltoyrityksiä Suomessa yli 600</a:t>
            </a:r>
          </a:p>
          <a:p>
            <a:r>
              <a:rPr lang="fi-FI" sz="2400" dirty="0"/>
              <a:t>Yritysten koko noudattaa kuljetusalaa yleisesti; pääasiassa pieniä ja paikallisia</a:t>
            </a:r>
          </a:p>
          <a:p>
            <a:r>
              <a:rPr lang="fi-FI" sz="2400" dirty="0"/>
              <a:t>Suomessa toimii myös muutama kansainvälinen yritys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4294967295"/>
          </p:nvPr>
        </p:nvSpPr>
        <p:spPr>
          <a:xfrm>
            <a:off x="6946900" y="1470025"/>
            <a:ext cx="5245100" cy="47482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dirty="0"/>
              <a:t>JÄTTEEN KERÄILYÄ LIIKETOIMINTANA </a:t>
            </a:r>
          </a:p>
          <a:p>
            <a:pPr marL="0" indent="0">
              <a:buNone/>
            </a:pPr>
            <a:r>
              <a:rPr lang="fi-FI" dirty="0"/>
              <a:t>(Toimiala: 38110 Tavanomaisen jätteen keruu):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Lassila &amp; Tikanoja Oyj (802,2 milj.€ (2018))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Remeo</a:t>
            </a:r>
            <a:r>
              <a:rPr lang="fi-FI" dirty="0"/>
              <a:t> Oy (78,2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Urbaser</a:t>
            </a:r>
            <a:r>
              <a:rPr lang="fi-FI" dirty="0"/>
              <a:t> Oy (32,2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Veikko Lehti Oy (13,2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Sihvari</a:t>
            </a:r>
            <a:r>
              <a:rPr lang="fi-FI" dirty="0"/>
              <a:t> Oy (9,9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Jätehuolto Matti </a:t>
            </a:r>
            <a:r>
              <a:rPr lang="fi-FI" dirty="0" err="1"/>
              <a:t>Nuojua</a:t>
            </a:r>
            <a:r>
              <a:rPr lang="fi-FI" dirty="0"/>
              <a:t> Oy (4,6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Hettula Oy (4,4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Jätehuolto E. Parkkinen Oy (4,0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Jätehuolto Laine Oy (4,0 milj.€ (2017))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Finells</a:t>
            </a:r>
            <a:r>
              <a:rPr lang="fi-FI" dirty="0"/>
              <a:t> Transport Ab (2,6 milj.€ (2017))</a:t>
            </a:r>
          </a:p>
          <a:p>
            <a:pPr marL="342900" indent="-342900">
              <a:buFont typeface="+mj-lt"/>
              <a:buAutoNum type="arabicPeriod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8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 kuljettaja</a:t>
            </a:r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1295904" y="1825625"/>
            <a:ext cx="10057895" cy="4161289"/>
          </a:xfrm>
        </p:spPr>
        <p:txBody>
          <a:bodyPr/>
          <a:lstStyle/>
          <a:p>
            <a:r>
              <a:rPr lang="fi-FI" sz="2800" dirty="0"/>
              <a:t>Liity ELY-keskuksen jätehuoltorekisteriin</a:t>
            </a:r>
          </a:p>
          <a:p>
            <a:pPr lvl="1"/>
            <a:r>
              <a:rPr lang="fi-FI" sz="2400" dirty="0"/>
              <a:t>Hakemus sille elinkeino-, liikenne- ja ympäristökeskukselle, jonka toimialueella suurinta osaa toiminnasta harjoitetaan</a:t>
            </a:r>
          </a:p>
          <a:p>
            <a:r>
              <a:rPr lang="fi-FI" sz="2800" dirty="0"/>
              <a:t>Aseta riittävä vakuus</a:t>
            </a:r>
          </a:p>
          <a:p>
            <a:r>
              <a:rPr lang="fi-FI" sz="2800" dirty="0"/>
              <a:t>Toimita tiedot kunnan vastuulla olevien jätteiden määristä kiinteistökohtaisesti</a:t>
            </a:r>
          </a:p>
          <a:p>
            <a:pPr lvl="1"/>
            <a:r>
              <a:rPr lang="fi-FI" sz="2400" dirty="0"/>
              <a:t>(Kiinteistön haltijan järjestämässä järjestelmässä)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subTitle" idx="4294967295"/>
          </p:nvPr>
        </p:nvSpPr>
        <p:spPr>
          <a:xfrm>
            <a:off x="1565275" y="1268413"/>
            <a:ext cx="10626725" cy="647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Jätteenkuljetustoiminnan alkaessa</a:t>
            </a:r>
          </a:p>
        </p:txBody>
      </p:sp>
    </p:spTree>
    <p:extLst>
      <p:ext uri="{BB962C8B-B14F-4D97-AF65-F5344CB8AC3E}">
        <p14:creationId xmlns:p14="http://schemas.microsoft.com/office/powerpoint/2010/main" val="27387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b="1" dirty="0">
                <a:solidFill>
                  <a:srgbClr val="DE007B"/>
                </a:solidFill>
              </a:rPr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23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 kuljettaja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406610" y="1947052"/>
            <a:ext cx="10515600" cy="4161289"/>
          </a:xfrm>
        </p:spPr>
        <p:txBody>
          <a:bodyPr>
            <a:normAutofit/>
          </a:bodyPr>
          <a:lstStyle/>
          <a:p>
            <a:r>
              <a:rPr lang="fi-FI" sz="2800" dirty="0"/>
              <a:t>Ajoneuvon rekisteriote</a:t>
            </a:r>
          </a:p>
          <a:p>
            <a:r>
              <a:rPr lang="fi-FI" sz="2800" dirty="0"/>
              <a:t>Liikennelupa</a:t>
            </a:r>
          </a:p>
          <a:p>
            <a:r>
              <a:rPr lang="fi-FI" sz="2800" dirty="0"/>
              <a:t>Ajantasainen ote jätehuoltorekisteristä</a:t>
            </a:r>
          </a:p>
          <a:p>
            <a:r>
              <a:rPr lang="fi-FI" sz="2800" dirty="0"/>
              <a:t>Perälaudan ja/tai nosturin tarkastuspöytäkirja</a:t>
            </a:r>
          </a:p>
          <a:p>
            <a:r>
              <a:rPr lang="fi-FI" sz="2800" dirty="0"/>
              <a:t>Piirturin tarkastustodistus</a:t>
            </a:r>
          </a:p>
          <a:p>
            <a:r>
              <a:rPr lang="fi-FI" sz="2800" dirty="0"/>
              <a:t>Nopeusrajoittimen tarkastustodistus</a:t>
            </a:r>
          </a:p>
          <a:p>
            <a:r>
              <a:rPr lang="fi-FI" sz="2800" dirty="0"/>
              <a:t>Siirtoasiakirja (tarvittaessa)</a:t>
            </a:r>
          </a:p>
          <a:p>
            <a:endParaRPr lang="fi-FI" dirty="0"/>
          </a:p>
        </p:txBody>
      </p:sp>
      <p:sp>
        <p:nvSpPr>
          <p:cNvPr id="6" name="Alaotsikko 5"/>
          <p:cNvSpPr>
            <a:spLocks noGrp="1"/>
          </p:cNvSpPr>
          <p:nvPr>
            <p:ph type="subTitle" idx="4294967295"/>
          </p:nvPr>
        </p:nvSpPr>
        <p:spPr>
          <a:xfrm>
            <a:off x="838200" y="1299352"/>
            <a:ext cx="10626725" cy="64770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Vaadittavat asiakirjat autossa mukana</a:t>
            </a:r>
          </a:p>
        </p:txBody>
      </p:sp>
      <p:cxnSp>
        <p:nvCxnSpPr>
          <p:cNvPr id="8" name="Suora yhdysviiva 7"/>
          <p:cNvCxnSpPr/>
          <p:nvPr/>
        </p:nvCxnSpPr>
        <p:spPr>
          <a:xfrm>
            <a:off x="1717468" y="3331885"/>
            <a:ext cx="5607423" cy="0"/>
          </a:xfrm>
          <a:prstGeom prst="line">
            <a:avLst/>
          </a:prstGeom>
          <a:ln w="19050">
            <a:solidFill>
              <a:srgbClr val="E00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/>
          <p:cNvCxnSpPr/>
          <p:nvPr/>
        </p:nvCxnSpPr>
        <p:spPr>
          <a:xfrm>
            <a:off x="1717468" y="5416521"/>
            <a:ext cx="3861547" cy="0"/>
          </a:xfrm>
          <a:prstGeom prst="line">
            <a:avLst/>
          </a:prstGeom>
          <a:ln w="19050">
            <a:solidFill>
              <a:srgbClr val="E00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6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Jätteen kuljettaja</a:t>
            </a:r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453351" y="2123849"/>
            <a:ext cx="9900449" cy="4161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AINA KUN KULJETETAAN:</a:t>
            </a:r>
          </a:p>
          <a:p>
            <a:r>
              <a:rPr lang="fi-FI" sz="2400" dirty="0" err="1"/>
              <a:t>Sako</a:t>
            </a:r>
            <a:r>
              <a:rPr lang="fi-FI" sz="2400" dirty="0"/>
              <a:t>- ja umpikaivolietettä</a:t>
            </a:r>
          </a:p>
          <a:p>
            <a:r>
              <a:rPr lang="fi-FI" sz="2400" dirty="0"/>
              <a:t>Hiekan- tai rasvanerotuskaivon lietettä</a:t>
            </a:r>
          </a:p>
          <a:p>
            <a:r>
              <a:rPr lang="fi-FI" sz="2400" dirty="0"/>
              <a:t>Rakennus- tai purkujätettä</a:t>
            </a:r>
          </a:p>
          <a:p>
            <a:r>
              <a:rPr lang="fi-FI" sz="2400" dirty="0"/>
              <a:t>Pilaantunutta maa-ainesta</a:t>
            </a:r>
          </a:p>
          <a:p>
            <a:r>
              <a:rPr lang="fi-FI" sz="2400" dirty="0"/>
              <a:t>Vaarallista jätettä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728625" y="0"/>
            <a:ext cx="3652564" cy="5898183"/>
          </a:xfrm>
          <a:prstGeom prst="rect">
            <a:avLst/>
          </a:prstGeom>
        </p:spPr>
      </p:pic>
      <p:sp>
        <p:nvSpPr>
          <p:cNvPr id="6" name="Alaotsikko 5"/>
          <p:cNvSpPr>
            <a:spLocks noGrp="1"/>
          </p:cNvSpPr>
          <p:nvPr>
            <p:ph type="subTitle" idx="4294967295"/>
          </p:nvPr>
        </p:nvSpPr>
        <p:spPr>
          <a:xfrm>
            <a:off x="1554163" y="1281113"/>
            <a:ext cx="10637837" cy="635000"/>
          </a:xfrm>
        </p:spPr>
        <p:txBody>
          <a:bodyPr/>
          <a:lstStyle/>
          <a:p>
            <a:r>
              <a:rPr lang="fi-FI" dirty="0"/>
              <a:t>SIIRTOASIAKIRJA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6646139" y="5806986"/>
            <a:ext cx="3155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Lähde: Siirtoasiakirja – Mustankorkea Oy</a:t>
            </a:r>
          </a:p>
        </p:txBody>
      </p:sp>
    </p:spTree>
    <p:extLst>
      <p:ext uri="{BB962C8B-B14F-4D97-AF65-F5344CB8AC3E}">
        <p14:creationId xmlns:p14="http://schemas.microsoft.com/office/powerpoint/2010/main" val="998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Siirtoasiakirja</a:t>
            </a:r>
          </a:p>
        </p:txBody>
      </p:sp>
      <p:sp>
        <p:nvSpPr>
          <p:cNvPr id="7" name="Sisällön paikkamerkki 6"/>
          <p:cNvSpPr>
            <a:spLocks noGrp="1"/>
          </p:cNvSpPr>
          <p:nvPr>
            <p:ph type="body" idx="4294967295"/>
          </p:nvPr>
        </p:nvSpPr>
        <p:spPr>
          <a:xfrm>
            <a:off x="1576388" y="1792730"/>
            <a:ext cx="10615612" cy="3816350"/>
          </a:xfrm>
          <a:prstGeom prst="rect">
            <a:avLst/>
          </a:prstGeom>
        </p:spPr>
        <p:txBody>
          <a:bodyPr/>
          <a:lstStyle/>
          <a:p>
            <a:r>
              <a:rPr lang="fi-FI" dirty="0"/>
              <a:t>Siirtoasiakirja laaditaan siirtoa varten ja se luovutetaan jätteen (</a:t>
            </a:r>
            <a:r>
              <a:rPr lang="fi-FI" i="1" u="sng" dirty="0"/>
              <a:t>hyväksytylle</a:t>
            </a:r>
            <a:r>
              <a:rPr lang="fi-FI" dirty="0"/>
              <a:t>) vastaanottajalle</a:t>
            </a:r>
          </a:p>
          <a:p>
            <a:pPr lvl="1"/>
            <a:r>
              <a:rPr lang="fi-FI" dirty="0" err="1"/>
              <a:t>Huom</a:t>
            </a:r>
            <a:r>
              <a:rPr lang="fi-FI" dirty="0"/>
              <a:t>: Oltava mukana autossa jätettä kuljetettaessa</a:t>
            </a:r>
          </a:p>
          <a:p>
            <a:r>
              <a:rPr lang="fi-FI" dirty="0"/>
              <a:t>Siirtoasiakirjan laatii jätteen haltijan</a:t>
            </a:r>
          </a:p>
          <a:p>
            <a:r>
              <a:rPr lang="fi-FI" dirty="0"/>
              <a:t>Kun jäte noudetaan kotitalouksista, kuljettaja laatii siirtoasiakirjan</a:t>
            </a:r>
          </a:p>
        </p:txBody>
      </p:sp>
    </p:spTree>
    <p:extLst>
      <p:ext uri="{BB962C8B-B14F-4D97-AF65-F5344CB8AC3E}">
        <p14:creationId xmlns:p14="http://schemas.microsoft.com/office/powerpoint/2010/main" val="27983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Jätteiden siirtoajo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Jätteiden käsittely- ja loppusijoituspaikkojen väheneminen lisännyt siirtoajon tarvetta</a:t>
            </a:r>
          </a:p>
          <a:p>
            <a:r>
              <a:rPr lang="fi-FI" sz="2000" dirty="0"/>
              <a:t>Siirtokuormausasemilla jätteet puretaan keräysautoista ja lastataan suurempiin kuljetusyksiköihin</a:t>
            </a:r>
          </a:p>
          <a:p>
            <a:r>
              <a:rPr lang="fi-FI" sz="2000" dirty="0"/>
              <a:t>Kuljetukset pääasiassa maanteitse</a:t>
            </a:r>
          </a:p>
          <a:p>
            <a:pPr lvl="1"/>
            <a:r>
              <a:rPr lang="fi-FI" sz="2000" dirty="0"/>
              <a:t>Myös vesi- ja rautatiekuljetukset mahdollisia</a:t>
            </a:r>
          </a:p>
          <a:p>
            <a:pPr lvl="1"/>
            <a:r>
              <a:rPr lang="fi-FI" sz="2000" dirty="0"/>
              <a:t>Kansainvälisissä jätteensiirroissa valvonta: Suomen Ympäristökeskus</a:t>
            </a:r>
          </a:p>
          <a:p>
            <a:endParaRPr lang="fi-FI" dirty="0"/>
          </a:p>
        </p:txBody>
      </p:sp>
      <p:grpSp>
        <p:nvGrpSpPr>
          <p:cNvPr id="6" name="Ryhmä 5"/>
          <p:cNvGrpSpPr/>
          <p:nvPr/>
        </p:nvGrpSpPr>
        <p:grpSpPr>
          <a:xfrm>
            <a:off x="1768244" y="3210674"/>
            <a:ext cx="9127368" cy="2166725"/>
            <a:chOff x="1915846" y="2681287"/>
            <a:chExt cx="9599223" cy="2785863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9525" y="2681288"/>
              <a:ext cx="3885544" cy="2785862"/>
            </a:xfrm>
            <a:prstGeom prst="rect">
              <a:avLst/>
            </a:prstGeom>
          </p:spPr>
        </p:pic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5846" y="2681287"/>
              <a:ext cx="5713679" cy="2785862"/>
            </a:xfrm>
            <a:prstGeom prst="rect">
              <a:avLst/>
            </a:prstGeom>
          </p:spPr>
        </p:pic>
      </p:grpSp>
      <p:sp>
        <p:nvSpPr>
          <p:cNvPr id="7" name="Tekstiruutu 6"/>
          <p:cNvSpPr txBox="1"/>
          <p:nvPr/>
        </p:nvSpPr>
        <p:spPr>
          <a:xfrm>
            <a:off x="1768244" y="5288027"/>
            <a:ext cx="395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Jätteen siirtokuormaus - Sammakkokangas Oy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6887369" y="5332713"/>
            <a:ext cx="3918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Jätteen siirtokuormaus – Etappi-Aviisi 2/2014</a:t>
            </a:r>
          </a:p>
        </p:txBody>
      </p:sp>
    </p:spTree>
    <p:extLst>
      <p:ext uri="{BB962C8B-B14F-4D97-AF65-F5344CB8AC3E}">
        <p14:creationId xmlns:p14="http://schemas.microsoft.com/office/powerpoint/2010/main" val="37106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Jätteiden siirtoajo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>
            <a:normAutofit/>
          </a:bodyPr>
          <a:lstStyle/>
          <a:p>
            <a:r>
              <a:rPr lang="fi-FI" sz="2400" dirty="0"/>
              <a:t>Siirtokuormattava jäte voidaan paalata, muovittaa, säkittää tai lastata kuormalavoille kuljetusta varten</a:t>
            </a:r>
          </a:p>
          <a:p>
            <a:r>
              <a:rPr lang="fi-FI" sz="2400" dirty="0"/>
              <a:t>Siirtokuormaus on kannattavaa jo muutaman kymmenen kilometrin etäisyydellä, jos jätemäärä on riittävän suuri</a:t>
            </a:r>
          </a:p>
          <a:p>
            <a:pPr marL="0" indent="0">
              <a:buNone/>
            </a:pPr>
            <a:r>
              <a:rPr lang="fi-FI" sz="2400" dirty="0"/>
              <a:t> 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5482474" y="5113740"/>
            <a:ext cx="2235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Sekajätteen paalaus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Espoon Maansiirto Oy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8596975" y="5113740"/>
            <a:ext cx="2327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Paalattua jätepahvia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Uusiomateriaalit Oy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44" y="3038330"/>
            <a:ext cx="3007049" cy="200274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975" y="3035679"/>
            <a:ext cx="2673858" cy="200539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982" y="3038330"/>
            <a:ext cx="3856613" cy="1720643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914716" y="4993342"/>
            <a:ext cx="3682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Kierrätysmuovit säkeissä kuormalavoilla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Suomen Uusiomuovi Oy</a:t>
            </a:r>
          </a:p>
        </p:txBody>
      </p:sp>
    </p:spTree>
    <p:extLst>
      <p:ext uri="{BB962C8B-B14F-4D97-AF65-F5344CB8AC3E}">
        <p14:creationId xmlns:p14="http://schemas.microsoft.com/office/powerpoint/2010/main" val="29662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7799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Pakkaavat jäteautot - Takalastaaja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92" y="1447800"/>
            <a:ext cx="5323907" cy="399293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417872" y="5410200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NTM KGH</a:t>
            </a:r>
          </a:p>
        </p:txBody>
      </p:sp>
    </p:spTree>
    <p:extLst>
      <p:ext uri="{BB962C8B-B14F-4D97-AF65-F5344CB8AC3E}">
        <p14:creationId xmlns:p14="http://schemas.microsoft.com/office/powerpoint/2010/main" val="2364464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Pakkaavat jäteautot - Etulastaaja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42" y="1303021"/>
            <a:ext cx="8673317" cy="425195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8332084" y="5554979"/>
            <a:ext cx="210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JOAB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Anaconda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FL-1</a:t>
            </a:r>
          </a:p>
        </p:txBody>
      </p:sp>
    </p:spTree>
    <p:extLst>
      <p:ext uri="{BB962C8B-B14F-4D97-AF65-F5344CB8AC3E}">
        <p14:creationId xmlns:p14="http://schemas.microsoft.com/office/powerpoint/2010/main" val="138818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55" y="1358785"/>
            <a:ext cx="5524337" cy="365771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Pakkaavat jäteautot - Monilokero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54" y="1358785"/>
            <a:ext cx="4876955" cy="3657716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803054" y="4989456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NTM OM-2K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7940970" y="4989456"/>
            <a:ext cx="279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GeesinkNorba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Multifraction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49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433" y="3544580"/>
            <a:ext cx="6031294" cy="24047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Keräysvälineet - Pinta-astiat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928730" y="1330694"/>
            <a:ext cx="10609262" cy="4608512"/>
          </a:xfrm>
        </p:spPr>
        <p:txBody>
          <a:bodyPr>
            <a:normAutofit/>
          </a:bodyPr>
          <a:lstStyle/>
          <a:p>
            <a:r>
              <a:rPr lang="fi-FI" sz="2400" dirty="0"/>
              <a:t>Tyypillisimmät koot 140 l, 240 l, 360 l ja 660 l</a:t>
            </a:r>
          </a:p>
          <a:p>
            <a:r>
              <a:rPr lang="fi-FI" sz="2400" dirty="0"/>
              <a:t>Käsin siirrettävien jäteastioiden standardit SFS-EN 840-1, SFS-EN 840- 2 ja SFS-EN 840-3</a:t>
            </a:r>
          </a:p>
          <a:p>
            <a:pPr lvl="1"/>
            <a:r>
              <a:rPr lang="fi-FI" sz="2000" dirty="0"/>
              <a:t>Mm. soveltuvuus koneelliseen kuormaukseen sekä -pesuun</a:t>
            </a:r>
          </a:p>
          <a:p>
            <a:r>
              <a:rPr lang="fi-FI" sz="2400" dirty="0"/>
              <a:t>Jäteastian maksimipaino (Jyväskylän seudun jätehuoltomääräykset)?</a:t>
            </a:r>
          </a:p>
          <a:p>
            <a:pPr lvl="1"/>
            <a:r>
              <a:rPr lang="fi-FI" sz="2000" dirty="0"/>
              <a:t>240 l ja alle </a:t>
            </a:r>
            <a:r>
              <a:rPr lang="fi-FI" sz="2000" dirty="0">
                <a:sym typeface="Wingdings" panose="05000000000000000000" pitchFamily="2" charset="2"/>
              </a:rPr>
              <a:t></a:t>
            </a:r>
            <a:r>
              <a:rPr lang="fi-FI" sz="2000" dirty="0"/>
              <a:t> 40 kg</a:t>
            </a:r>
          </a:p>
          <a:p>
            <a:pPr lvl="1"/>
            <a:r>
              <a:rPr lang="fi-FI" sz="2000" dirty="0"/>
              <a:t>Yli 240 l (ts. 360 l ja 660 l) </a:t>
            </a:r>
            <a:r>
              <a:rPr lang="fi-FI" sz="2000" dirty="0">
                <a:sym typeface="Wingdings" panose="05000000000000000000" pitchFamily="2" charset="2"/>
              </a:rPr>
              <a:t> 60 kg</a:t>
            </a:r>
            <a:endParaRPr lang="fi-FI" sz="2400" dirty="0"/>
          </a:p>
          <a:p>
            <a:r>
              <a:rPr lang="fi-FI" sz="2400" dirty="0"/>
              <a:t>Astioita valmistetaan 7 eri väriä - miksi?</a:t>
            </a:r>
          </a:p>
          <a:p>
            <a:r>
              <a:rPr lang="fi-FI" sz="2400" dirty="0"/>
              <a:t>Jäteastian käyttöikä n. 5 vuotta</a:t>
            </a:r>
          </a:p>
          <a:p>
            <a:r>
              <a:rPr lang="fi-FI" sz="2400" dirty="0"/>
              <a:t>Astia = käsittely-yksikkö</a:t>
            </a:r>
          </a:p>
        </p:txBody>
      </p:sp>
    </p:spTree>
    <p:extLst>
      <p:ext uri="{BB962C8B-B14F-4D97-AF65-F5344CB8AC3E}">
        <p14:creationId xmlns:p14="http://schemas.microsoft.com/office/powerpoint/2010/main" val="9340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on jäte?</a:t>
            </a:r>
          </a:p>
        </p:txBody>
      </p:sp>
      <p:sp>
        <p:nvSpPr>
          <p:cNvPr id="6" name="Tekstin paikkamerkki 5"/>
          <p:cNvSpPr>
            <a:spLocks noGrp="1"/>
          </p:cNvSpPr>
          <p:nvPr>
            <p:ph type="body" idx="4294967295"/>
          </p:nvPr>
        </p:nvSpPr>
        <p:spPr>
          <a:xfrm>
            <a:off x="1273901" y="2086281"/>
            <a:ext cx="10609262" cy="4608512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 err="1"/>
              <a:t>Jätel</a:t>
            </a:r>
            <a:r>
              <a:rPr lang="fi-FI" sz="2800" dirty="0"/>
              <a:t>. 5 §:</a:t>
            </a:r>
          </a:p>
          <a:p>
            <a:r>
              <a:rPr lang="fi-FI" sz="3200" dirty="0"/>
              <a:t>Aine tai esine, jonka sen haltija </a:t>
            </a:r>
            <a:r>
              <a:rPr lang="fi-FI" sz="3200" u="sng" dirty="0"/>
              <a:t>on poistanut </a:t>
            </a:r>
            <a:r>
              <a:rPr lang="fi-FI" sz="3200" dirty="0"/>
              <a:t>tai </a:t>
            </a:r>
            <a:r>
              <a:rPr lang="fi-FI" sz="3200" u="sng" dirty="0"/>
              <a:t>aikoo poistaa </a:t>
            </a:r>
            <a:r>
              <a:rPr lang="fi-FI" sz="3200" dirty="0"/>
              <a:t>käytöstä taikka </a:t>
            </a:r>
            <a:r>
              <a:rPr lang="fi-FI" sz="3200" u="sng" dirty="0"/>
              <a:t>on velvollinen poistamaan käytöstä</a:t>
            </a:r>
          </a:p>
          <a:p>
            <a:pPr>
              <a:buFont typeface="Calibri" panose="020F0502020204030204" pitchFamily="34" charset="0"/>
              <a:buChar char="−"/>
            </a:pPr>
            <a:endParaRPr lang="fi-FI" u="sng" dirty="0"/>
          </a:p>
        </p:txBody>
      </p:sp>
    </p:spTree>
    <p:extLst>
      <p:ext uri="{BB962C8B-B14F-4D97-AF65-F5344CB8AC3E}">
        <p14:creationId xmlns:p14="http://schemas.microsoft.com/office/powerpoint/2010/main" val="22255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Keräysvälineet - Pikakontit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800" dirty="0"/>
              <a:t>Keräysvälineen tyypillisimmät koot 4 m</a:t>
            </a:r>
            <a:r>
              <a:rPr lang="fi-FI" sz="2800" baseline="30000" dirty="0"/>
              <a:t>3</a:t>
            </a:r>
            <a:r>
              <a:rPr lang="fi-FI" sz="2800" dirty="0"/>
              <a:t>, 6 m</a:t>
            </a:r>
            <a:r>
              <a:rPr lang="fi-FI" sz="2800" baseline="30000" dirty="0"/>
              <a:t>3</a:t>
            </a:r>
            <a:r>
              <a:rPr lang="fi-FI" sz="2800" dirty="0"/>
              <a:t>, 8 m</a:t>
            </a:r>
            <a:r>
              <a:rPr lang="fi-FI" sz="2800" baseline="30000" dirty="0"/>
              <a:t>3</a:t>
            </a:r>
            <a:r>
              <a:rPr lang="fi-FI" sz="2800" dirty="0"/>
              <a:t> ja 12 m</a:t>
            </a:r>
            <a:r>
              <a:rPr lang="fi-FI" sz="2800" baseline="30000" dirty="0"/>
              <a:t>3</a:t>
            </a:r>
            <a:endParaRPr lang="fi-FI" sz="2800" dirty="0"/>
          </a:p>
          <a:p>
            <a:r>
              <a:rPr lang="fi-FI" sz="2800" dirty="0"/>
              <a:t>Poistumassa oleva astiatyyppi; useissa kunnallisissa jätehuoltomääräyksissä jo kielletty</a:t>
            </a:r>
          </a:p>
          <a:p>
            <a:r>
              <a:rPr lang="fi-FI" sz="2800" dirty="0"/>
              <a:t>Käyttö: Kauppa, teollisuus, logistiikka, rakennusala</a:t>
            </a:r>
          </a:p>
          <a:p>
            <a:r>
              <a:rPr lang="fi-FI" dirty="0" err="1"/>
              <a:t>Flaaming</a:t>
            </a:r>
            <a:r>
              <a:rPr lang="fi-FI" dirty="0"/>
              <a:t>: </a:t>
            </a:r>
            <a:r>
              <a:rPr lang="fi-FI" dirty="0" err="1"/>
              <a:t>Kombikontin</a:t>
            </a:r>
            <a:r>
              <a:rPr lang="fi-FI" dirty="0"/>
              <a:t> tyhjennys </a:t>
            </a:r>
            <a:r>
              <a:rPr lang="fi-FI" dirty="0">
                <a:hlinkClick r:id="rId2"/>
              </a:rPr>
              <a:t>https://youtu.be/EYA5Z30awXk</a:t>
            </a:r>
            <a:r>
              <a:rPr lang="fi-FI" dirty="0"/>
              <a:t> 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2894591" y="3724978"/>
            <a:ext cx="6991903" cy="1664532"/>
            <a:chOff x="2392622" y="3724978"/>
            <a:chExt cx="7580987" cy="2415316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4651" y="3724979"/>
              <a:ext cx="4258958" cy="2415315"/>
            </a:xfrm>
            <a:prstGeom prst="rect">
              <a:avLst/>
            </a:prstGeom>
          </p:spPr>
        </p:pic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2622" y="3724978"/>
              <a:ext cx="3220420" cy="2415315"/>
            </a:xfrm>
            <a:prstGeom prst="rect">
              <a:avLst/>
            </a:prstGeom>
          </p:spPr>
        </p:pic>
      </p:grpSp>
      <p:sp>
        <p:nvSpPr>
          <p:cNvPr id="9" name="Tekstiruutu 8"/>
          <p:cNvSpPr txBox="1"/>
          <p:nvPr/>
        </p:nvSpPr>
        <p:spPr>
          <a:xfrm>
            <a:off x="4636924" y="5347285"/>
            <a:ext cx="220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Finncont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Pikakontti 6 m</a:t>
            </a:r>
            <a:r>
              <a:rPr kumimoji="0" lang="fi-FI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/>
          <p:cNvGrpSpPr/>
          <p:nvPr/>
        </p:nvGrpSpPr>
        <p:grpSpPr>
          <a:xfrm>
            <a:off x="3863132" y="2752367"/>
            <a:ext cx="6048473" cy="3162370"/>
            <a:chOff x="2012889" y="1393140"/>
            <a:chExt cx="8402002" cy="4503767"/>
          </a:xfrm>
        </p:grpSpPr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889" y="1962549"/>
              <a:ext cx="5047420" cy="3364947"/>
            </a:xfrm>
            <a:prstGeom prst="rect">
              <a:avLst/>
            </a:prstGeom>
          </p:spPr>
        </p:pic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0309" y="1393140"/>
              <a:ext cx="3354582" cy="4503767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Keräysvälineet - Etulastauskontit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400" dirty="0"/>
              <a:t>Soveltuu isompien jätekappaleiden keräykseen sekä silloin kun jätekertymä runsaampaa</a:t>
            </a:r>
          </a:p>
          <a:p>
            <a:r>
              <a:rPr lang="fi-FI" sz="2400" dirty="0"/>
              <a:t>Yleisimmin </a:t>
            </a:r>
            <a:r>
              <a:rPr lang="fi-FI" sz="2400" dirty="0" err="1"/>
              <a:t>seka</a:t>
            </a:r>
            <a:r>
              <a:rPr lang="fi-FI" sz="2400" dirty="0"/>
              <a:t>-, energia-, pahvi-, paperijätteelle ja muoville</a:t>
            </a:r>
          </a:p>
          <a:p>
            <a:r>
              <a:rPr lang="fi-FI" sz="2400" dirty="0"/>
              <a:t>Käyttö: Kauppa, teollisuus, logistiikka, rakennus- sekä </a:t>
            </a:r>
            <a:r>
              <a:rPr lang="fi-FI" sz="2400" dirty="0" err="1"/>
              <a:t>korjausrakenusala</a:t>
            </a:r>
            <a:endParaRPr lang="fi-FI" sz="2400" dirty="0"/>
          </a:p>
          <a:p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9753600" y="3003949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Etulastauskontti /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Remeo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Oy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9864732" y="4694233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Kombikontti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Finncont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Oy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5686198" y="5514919"/>
            <a:ext cx="893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NTM FL-P</a:t>
            </a:r>
          </a:p>
        </p:txBody>
      </p:sp>
    </p:spTree>
    <p:extLst>
      <p:ext uri="{BB962C8B-B14F-4D97-AF65-F5344CB8AC3E}">
        <p14:creationId xmlns:p14="http://schemas.microsoft.com/office/powerpoint/2010/main" val="19070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Keräysvälineet - Syväkeräys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dirty="0"/>
              <a:t>Yhdyskuntajätteen keräykseen taloyhtiöille, kaupalle ja teollisuudelle</a:t>
            </a:r>
          </a:p>
          <a:p>
            <a:r>
              <a:rPr lang="fi-FI" dirty="0"/>
              <a:t>Keräysastian koko 0,3 m</a:t>
            </a:r>
            <a:r>
              <a:rPr lang="fi-FI" baseline="30000" dirty="0"/>
              <a:t>3</a:t>
            </a:r>
            <a:r>
              <a:rPr lang="fi-FI" dirty="0"/>
              <a:t> – 5 m</a:t>
            </a:r>
            <a:r>
              <a:rPr lang="fi-FI" baseline="30000" dirty="0"/>
              <a:t>3</a:t>
            </a:r>
            <a:endParaRPr lang="fi-FI" dirty="0">
              <a:hlinkClick r:id="rId2"/>
            </a:endParaRPr>
          </a:p>
          <a:p>
            <a:r>
              <a:rPr lang="fi-FI" dirty="0"/>
              <a:t>Syväkeräysastian tyhjennys: </a:t>
            </a:r>
            <a:r>
              <a:rPr lang="fi-FI" dirty="0">
                <a:hlinkClick r:id="rId2"/>
              </a:rPr>
              <a:t>https://youtu.be/IueyQoXcZTI</a:t>
            </a:r>
            <a:endParaRPr lang="fi-FI" dirty="0"/>
          </a:p>
        </p:txBody>
      </p:sp>
      <p:grpSp>
        <p:nvGrpSpPr>
          <p:cNvPr id="6" name="Ryhmä 5"/>
          <p:cNvGrpSpPr/>
          <p:nvPr/>
        </p:nvGrpSpPr>
        <p:grpSpPr>
          <a:xfrm>
            <a:off x="1865133" y="2734897"/>
            <a:ext cx="9233305" cy="2654613"/>
            <a:chOff x="815412" y="2114550"/>
            <a:chExt cx="10004878" cy="3416300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7851" y="2114550"/>
              <a:ext cx="5002439" cy="3416300"/>
            </a:xfrm>
            <a:prstGeom prst="rect">
              <a:avLst/>
            </a:prstGeom>
          </p:spPr>
        </p:pic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412" y="2114550"/>
              <a:ext cx="5002439" cy="3416300"/>
            </a:xfrm>
            <a:prstGeom prst="rect">
              <a:avLst/>
            </a:prstGeom>
          </p:spPr>
        </p:pic>
      </p:grpSp>
      <p:sp>
        <p:nvSpPr>
          <p:cNvPr id="7" name="Tekstiruutu 6"/>
          <p:cNvSpPr txBox="1"/>
          <p:nvPr/>
        </p:nvSpPr>
        <p:spPr>
          <a:xfrm>
            <a:off x="5261329" y="5389510"/>
            <a:ext cx="3401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Kuvat: Classic syväkeräysvälineet - Molok Oy</a:t>
            </a:r>
            <a:endParaRPr kumimoji="0" lang="fi-FI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Keräysastiat - Vaihtolavat ja jätepuristimet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192959" y="1757501"/>
            <a:ext cx="5446738" cy="36441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sz="2600" dirty="0"/>
              <a:t>JÄTEPURISTIMET</a:t>
            </a:r>
          </a:p>
          <a:p>
            <a:r>
              <a:rPr lang="fi-FI" sz="2600" dirty="0"/>
              <a:t>Kaupan ja teollisuuden jätteille, kun jätettä syntyy paljon</a:t>
            </a:r>
          </a:p>
          <a:p>
            <a:r>
              <a:rPr lang="fi-FI" sz="2600" dirty="0"/>
              <a:t>Käyttö:</a:t>
            </a:r>
          </a:p>
          <a:p>
            <a:pPr lvl="1"/>
            <a:r>
              <a:rPr lang="fi-FI" sz="2600" dirty="0"/>
              <a:t>Biojätteet</a:t>
            </a:r>
          </a:p>
          <a:p>
            <a:pPr lvl="1"/>
            <a:r>
              <a:rPr lang="fi-FI" sz="2600" dirty="0"/>
              <a:t>Energia- ja polttokelpoiset jätteet</a:t>
            </a:r>
          </a:p>
          <a:p>
            <a:pPr lvl="1"/>
            <a:r>
              <a:rPr lang="fi-FI" sz="2600" dirty="0"/>
              <a:t>Pahvi</a:t>
            </a:r>
          </a:p>
          <a:p>
            <a:pPr lvl="1"/>
            <a:r>
              <a:rPr lang="fi-FI" sz="2600" dirty="0"/>
              <a:t>Paperi</a:t>
            </a:r>
          </a:p>
          <a:p>
            <a:pPr lvl="1"/>
            <a:r>
              <a:rPr lang="fi-FI" sz="2600" dirty="0"/>
              <a:t>Muovi</a:t>
            </a:r>
          </a:p>
          <a:p>
            <a:r>
              <a:rPr lang="fi-FI" sz="2600" dirty="0"/>
              <a:t>Koot 10-20 m</a:t>
            </a:r>
            <a:r>
              <a:rPr lang="fi-FI" sz="2600" baseline="30000" dirty="0"/>
              <a:t>3</a:t>
            </a:r>
            <a:r>
              <a:rPr lang="fi-FI" sz="2600" dirty="0"/>
              <a:t>, kuiville jätteille aina 32 m</a:t>
            </a:r>
            <a:r>
              <a:rPr lang="fi-FI" sz="2600" baseline="30000" dirty="0"/>
              <a:t>3</a:t>
            </a:r>
            <a:r>
              <a:rPr lang="fi-FI" sz="2600" dirty="0"/>
              <a:t>:iin asti</a:t>
            </a:r>
            <a:endParaRPr lang="fi-FI" sz="2600" baseline="30000" dirty="0"/>
          </a:p>
          <a:p>
            <a:pPr marL="0" indent="0">
              <a:buNone/>
            </a:pPr>
            <a:r>
              <a:rPr lang="fi-FI" sz="2600" dirty="0"/>
              <a:t>VAIHTOLAVAT</a:t>
            </a:r>
          </a:p>
          <a:p>
            <a:r>
              <a:rPr lang="fi-FI" sz="2600" dirty="0"/>
              <a:t>Mm. rakennus- ja purkujätteelle</a:t>
            </a:r>
          </a:p>
          <a:p>
            <a:r>
              <a:rPr lang="fi-FI" sz="2600" dirty="0"/>
              <a:t>Avoin tai </a:t>
            </a:r>
            <a:r>
              <a:rPr lang="fi-FI" sz="2600" dirty="0" err="1"/>
              <a:t>kannellinnen</a:t>
            </a:r>
            <a:endParaRPr lang="fi-FI" sz="2600" dirty="0"/>
          </a:p>
          <a:p>
            <a:r>
              <a:rPr lang="fi-FI" sz="2600" dirty="0"/>
              <a:t>Koot 16-35 m</a:t>
            </a:r>
            <a:r>
              <a:rPr lang="fi-FI" sz="2600" baseline="30000" dirty="0"/>
              <a:t>3</a:t>
            </a:r>
            <a:endParaRPr lang="fi-FI" sz="2600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253" y="1923500"/>
            <a:ext cx="4918894" cy="2249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9261504" y="1487272"/>
            <a:ext cx="286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</a:t>
            </a:r>
            <a:r>
              <a:rPr kumimoji="0" lang="fi-FI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Europress</a:t>
            </a: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i-FI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CombiMega</a:t>
            </a:r>
            <a:endParaRPr kumimoji="0" lang="fi-FI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349" y="4541832"/>
            <a:ext cx="2589807" cy="163773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751" y="4540050"/>
            <a:ext cx="2501900" cy="1639515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6722653" y="6181347"/>
            <a:ext cx="307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Kuvat: Vaihtolavat - </a:t>
            </a:r>
            <a:r>
              <a:rPr kumimoji="0" lang="fi-FI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Remeo</a:t>
            </a:r>
            <a:r>
              <a:rPr kumimoji="0" lang="fi-FI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243006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6669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Jätekuljetusten erityispiirteet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260019"/>
          </a:xfrm>
        </p:spPr>
        <p:txBody>
          <a:bodyPr>
            <a:normAutofit lnSpcReduction="10000"/>
          </a:bodyPr>
          <a:lstStyle/>
          <a:p>
            <a:r>
              <a:rPr lang="fi-FI" sz="2000" dirty="0"/>
              <a:t>Ihmisten ja ympäristön hyvinvointi on turvattava kaikissa tilanteissa</a:t>
            </a:r>
          </a:p>
          <a:p>
            <a:r>
              <a:rPr lang="fi-FI" sz="2000" dirty="0"/>
              <a:t>Erittäin työvoimavaltainen ala</a:t>
            </a:r>
          </a:p>
          <a:p>
            <a:r>
              <a:rPr lang="fi-FI" sz="2000" dirty="0"/>
              <a:t>Tieto- ja sähköisten toiminnanohjausjärjestelmien käyttö merkittävää ja laajaa</a:t>
            </a:r>
          </a:p>
          <a:p>
            <a:r>
              <a:rPr lang="fi-FI" sz="2000" dirty="0"/>
              <a:t>Uuden yrityksen tulo alalle haastavaa</a:t>
            </a:r>
          </a:p>
          <a:p>
            <a:pPr lvl="1"/>
            <a:r>
              <a:rPr lang="fi-FI" sz="2000" dirty="0"/>
              <a:t>Hinnoittelurakenne poikkeaa yleisesti käytetystä rahditusyksiköstä</a:t>
            </a:r>
          </a:p>
          <a:p>
            <a:pPr lvl="1"/>
            <a:r>
              <a:rPr lang="fi-FI" sz="2000" dirty="0"/>
              <a:t>Pääsy alalle ”helpointa” kuntaurakoiden kilpailutusten kautta</a:t>
            </a:r>
          </a:p>
          <a:p>
            <a:r>
              <a:rPr lang="fi-FI" sz="2000" dirty="0"/>
              <a:t>Vapautettu ajo- ja lepoaika-asetuksesta sekä ajopiirturin käytöstä:</a:t>
            </a:r>
          </a:p>
          <a:p>
            <a:pPr lvl="1"/>
            <a:r>
              <a:rPr lang="fi-FI" sz="2000" dirty="0"/>
              <a:t>Valtioneuvoston asetus ajoneuvojen käytöstä tiellä (1221/2007) 7 §, e:</a:t>
            </a:r>
          </a:p>
          <a:p>
            <a:pPr marL="457200" lvl="1" indent="0">
              <a:buNone/>
            </a:pPr>
            <a:r>
              <a:rPr lang="fi-FI" dirty="0"/>
              <a:t>	</a:t>
            </a:r>
            <a:r>
              <a:rPr lang="fi-FI" sz="1600" dirty="0"/>
              <a:t>Ajoneuvossa, jota käytetään viemäriverkon, tulvantorjunnan, vesi-, kaasu- ja sähkölaitosten toiminnassa, 	maanteiden kunnossapidossa ja valvonnassa, </a:t>
            </a:r>
            <a:r>
              <a:rPr lang="fi-FI" sz="1600" b="1" dirty="0"/>
              <a:t>ovelta ovelle tapahtuvassa talousjätteiden keruussa ja 	kuljetuksessa</a:t>
            </a:r>
            <a:r>
              <a:rPr lang="fi-FI" sz="1600" dirty="0"/>
              <a:t>, sähke- ja puhelinpalvelussa, radio- ja televisiolähetyksissä sekä radio- ja televisiolähettimien tai -	vastaanottimien tunnistamisessa.</a:t>
            </a:r>
          </a:p>
          <a:p>
            <a:pPr algn="just"/>
            <a:r>
              <a:rPr lang="fi-FI" sz="2000" dirty="0"/>
              <a:t>Herättää merkittävästi enemmän ”intohimoja” kuin muut suoritealat</a:t>
            </a:r>
          </a:p>
        </p:txBody>
      </p:sp>
    </p:spTree>
    <p:extLst>
      <p:ext uri="{BB962C8B-B14F-4D97-AF65-F5344CB8AC3E}">
        <p14:creationId xmlns:p14="http://schemas.microsoft.com/office/powerpoint/2010/main" val="18965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Jätekuljetusten erityispiirteet</a:t>
            </a:r>
          </a:p>
        </p:txBody>
      </p:sp>
      <p:sp>
        <p:nvSpPr>
          <p:cNvPr id="6" name="Alaotsikko 5"/>
          <p:cNvSpPr>
            <a:spLocks noGrp="1"/>
          </p:cNvSpPr>
          <p:nvPr>
            <p:ph idx="1"/>
          </p:nvPr>
        </p:nvSpPr>
        <p:spPr>
          <a:xfrm>
            <a:off x="838200" y="1367192"/>
            <a:ext cx="10515600" cy="4161289"/>
          </a:xfrm>
        </p:spPr>
        <p:txBody>
          <a:bodyPr/>
          <a:lstStyle/>
          <a:p>
            <a:r>
              <a:rPr lang="fi-FI" dirty="0"/>
              <a:t>Toiminnanohjaus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094941" y="1780267"/>
            <a:ext cx="5227637" cy="3875087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Jätehuoltoalalla käytetään yleisesti erp-järjestelmiä, joilla tehdään:</a:t>
            </a:r>
          </a:p>
          <a:p>
            <a:pPr lvl="1"/>
            <a:r>
              <a:rPr lang="fi-FI" sz="2400" dirty="0"/>
              <a:t>Asiakastietojen ylläpito</a:t>
            </a:r>
          </a:p>
          <a:p>
            <a:pPr lvl="1"/>
            <a:r>
              <a:rPr lang="fi-FI" sz="2400" dirty="0"/>
              <a:t>Laskutus</a:t>
            </a:r>
          </a:p>
          <a:p>
            <a:pPr lvl="1"/>
            <a:r>
              <a:rPr lang="fi-FI" sz="2400" dirty="0"/>
              <a:t>Raportointi</a:t>
            </a:r>
          </a:p>
          <a:p>
            <a:pPr lvl="1"/>
            <a:r>
              <a:rPr lang="fi-FI" sz="2400" dirty="0"/>
              <a:t>Reititys</a:t>
            </a:r>
          </a:p>
          <a:p>
            <a:pPr lvl="1"/>
            <a:r>
              <a:rPr lang="fi-FI" sz="2400" dirty="0"/>
              <a:t>Ajonohjaus</a:t>
            </a:r>
          </a:p>
          <a:p>
            <a:pPr lvl="1"/>
            <a:r>
              <a:rPr lang="fi-FI" sz="2400" dirty="0"/>
              <a:t>Paikannus</a:t>
            </a:r>
          </a:p>
          <a:p>
            <a:pPr lvl="1"/>
            <a:r>
              <a:rPr lang="fi-FI" sz="2400" dirty="0"/>
              <a:t>Navigointi</a:t>
            </a:r>
          </a:p>
          <a:p>
            <a:pPr lvl="1"/>
            <a:r>
              <a:rPr lang="fi-FI" sz="2400" dirty="0"/>
              <a:t>Työajanseuranta</a:t>
            </a:r>
          </a:p>
          <a:p>
            <a:pPr lvl="1"/>
            <a:r>
              <a:rPr lang="fi-FI" sz="2400" dirty="0"/>
              <a:t>Kuljettajan palautteet ajojärjestelyyn</a:t>
            </a:r>
          </a:p>
          <a:p>
            <a:pPr lvl="1"/>
            <a:r>
              <a:rPr lang="fi-FI" sz="2400" dirty="0"/>
              <a:t>Poikkeamien kirjaus</a:t>
            </a:r>
          </a:p>
          <a:p>
            <a:pPr lvl="1"/>
            <a:r>
              <a:rPr lang="fi-FI" sz="2400" dirty="0"/>
              <a:t>Vaaratilanneilmoitukset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579" y="1847577"/>
            <a:ext cx="2428875" cy="187642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641" y="3723268"/>
            <a:ext cx="2190750" cy="208597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454" y="1926557"/>
            <a:ext cx="3059100" cy="1718467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211270" y="5501466"/>
            <a:ext cx="1599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Kuvat: </a:t>
            </a:r>
            <a:r>
              <a:rPr kumimoji="0" lang="fi-FI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Ecomond</a:t>
            </a: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Oy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1454" y="3660740"/>
            <a:ext cx="3059100" cy="17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2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Jätehuollon erityispiirteet</a:t>
            </a:r>
          </a:p>
        </p:txBody>
      </p:sp>
      <p:sp>
        <p:nvSpPr>
          <p:cNvPr id="4" name="Alaotsikko 3"/>
          <p:cNvSpPr>
            <a:spLocks noGrp="1"/>
          </p:cNvSpPr>
          <p:nvPr>
            <p:ph idx="1"/>
          </p:nvPr>
        </p:nvSpPr>
        <p:spPr>
          <a:xfrm>
            <a:off x="838200" y="1479635"/>
            <a:ext cx="10515600" cy="4161289"/>
          </a:xfrm>
        </p:spPr>
        <p:txBody>
          <a:bodyPr/>
          <a:lstStyle/>
          <a:p>
            <a:r>
              <a:rPr lang="fi-FI" dirty="0"/>
              <a:t>Jätehuollon haasteita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498600" y="2001839"/>
            <a:ext cx="10693400" cy="3639085"/>
          </a:xfrm>
        </p:spPr>
        <p:txBody>
          <a:bodyPr>
            <a:normAutofit lnSpcReduction="10000"/>
          </a:bodyPr>
          <a:lstStyle/>
          <a:p>
            <a:r>
              <a:rPr lang="fi-FI" sz="2800" dirty="0"/>
              <a:t>Arkipyhät ja pitkät vapaat aiheuttavat aikataulupaineen</a:t>
            </a:r>
          </a:p>
          <a:p>
            <a:pPr lvl="1"/>
            <a:r>
              <a:rPr lang="fi-FI" sz="2000" dirty="0"/>
              <a:t>Sotkevat reittejä ja vähentävät keräyspäiviä</a:t>
            </a:r>
          </a:p>
          <a:p>
            <a:pPr lvl="1"/>
            <a:r>
              <a:rPr lang="fi-FI" sz="2000" dirty="0"/>
              <a:t>Jätettä kertyy tasaisesti ja venyvä tyhjennysväli voi aiheuttaa kaaoksen jätekatoksessa</a:t>
            </a:r>
          </a:p>
          <a:p>
            <a:r>
              <a:rPr lang="fi-FI" sz="2800" dirty="0"/>
              <a:t>Huonot keliolosuhteet</a:t>
            </a:r>
          </a:p>
          <a:p>
            <a:pPr lvl="1"/>
            <a:r>
              <a:rPr lang="fi-FI" sz="2000" dirty="0"/>
              <a:t>Talvella teiden ja katujen liukkaus ja lumi</a:t>
            </a:r>
          </a:p>
          <a:p>
            <a:pPr lvl="1"/>
            <a:r>
              <a:rPr lang="fi-FI" sz="2000" dirty="0"/>
              <a:t>Rospuuttoaikaan kantavuusongelmat</a:t>
            </a:r>
          </a:p>
          <a:p>
            <a:r>
              <a:rPr lang="fi-FI" sz="2800" dirty="0"/>
              <a:t>Nopeasti muuttuvat lait ja määräykset</a:t>
            </a:r>
          </a:p>
          <a:p>
            <a:r>
              <a:rPr lang="fi-FI" sz="2800" dirty="0"/>
              <a:t>Kaluston rajallinen käyttö muuhun ajoon</a:t>
            </a:r>
          </a:p>
          <a:p>
            <a:pPr lvl="1"/>
            <a:r>
              <a:rPr lang="fi-FI" sz="2000" dirty="0" err="1"/>
              <a:t>Vaihtolavapakkarit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8603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Jätekuljetusten erityispiirteet</a:t>
            </a:r>
          </a:p>
        </p:txBody>
      </p:sp>
      <p:sp>
        <p:nvSpPr>
          <p:cNvPr id="4" name="Alaotsikko 3"/>
          <p:cNvSpPr>
            <a:spLocks noGrp="1"/>
          </p:cNvSpPr>
          <p:nvPr>
            <p:ph idx="1"/>
          </p:nvPr>
        </p:nvSpPr>
        <p:spPr>
          <a:xfrm>
            <a:off x="838200" y="1397258"/>
            <a:ext cx="10515600" cy="4161289"/>
          </a:xfrm>
        </p:spPr>
        <p:txBody>
          <a:bodyPr/>
          <a:lstStyle/>
          <a:p>
            <a:r>
              <a:rPr lang="fi-FI" dirty="0"/>
              <a:t>lisäarvopalvelut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498600" y="2001839"/>
            <a:ext cx="10693400" cy="3393728"/>
          </a:xfrm>
        </p:spPr>
        <p:txBody>
          <a:bodyPr>
            <a:normAutofit fontScale="85000" lnSpcReduction="20000"/>
          </a:bodyPr>
          <a:lstStyle/>
          <a:p>
            <a:r>
              <a:rPr lang="fi-FI" sz="2400" dirty="0"/>
              <a:t>Käsittelylaitteistot ja -koneet</a:t>
            </a:r>
          </a:p>
          <a:p>
            <a:pPr lvl="1"/>
            <a:r>
              <a:rPr lang="fi-FI" sz="2400" dirty="0"/>
              <a:t>Murskat, paalaimet, lajittelukoneet ja pyöräkuormaajat yms.</a:t>
            </a:r>
          </a:p>
          <a:p>
            <a:r>
              <a:rPr lang="fi-FI" sz="2400" dirty="0"/>
              <a:t>Jäteastiat ja jätteenlajittelu</a:t>
            </a:r>
          </a:p>
          <a:p>
            <a:pPr lvl="1"/>
            <a:r>
              <a:rPr lang="fi-FI" sz="2400" dirty="0"/>
              <a:t>Myynti ja/tai vuokraus</a:t>
            </a:r>
          </a:p>
          <a:p>
            <a:pPr lvl="1"/>
            <a:r>
              <a:rPr lang="fi-FI" sz="2400" dirty="0"/>
              <a:t>Pesu (</a:t>
            </a:r>
            <a:r>
              <a:rPr lang="fi-FI" sz="2400" dirty="0">
                <a:hlinkClick r:id="rId2"/>
              </a:rPr>
              <a:t>https://youtu.be/563xh2RHRC0</a:t>
            </a:r>
            <a:r>
              <a:rPr lang="fi-FI" sz="2400" dirty="0"/>
              <a:t>)</a:t>
            </a:r>
          </a:p>
          <a:p>
            <a:r>
              <a:rPr lang="fi-FI" sz="2400" dirty="0"/>
              <a:t>Konsultointi</a:t>
            </a:r>
          </a:p>
          <a:p>
            <a:pPr lvl="1"/>
            <a:r>
              <a:rPr lang="fi-FI" sz="2400" dirty="0"/>
              <a:t>Jätehuoltosuunnitelmat</a:t>
            </a:r>
          </a:p>
          <a:p>
            <a:pPr lvl="1"/>
            <a:r>
              <a:rPr lang="fi-FI" sz="2400" dirty="0"/>
              <a:t>Raportointipalvelut</a:t>
            </a:r>
          </a:p>
          <a:p>
            <a:pPr lvl="1"/>
            <a:r>
              <a:rPr lang="fi-FI" sz="2400" dirty="0"/>
              <a:t>Koulutus ja perehdytys</a:t>
            </a:r>
          </a:p>
          <a:p>
            <a:r>
              <a:rPr lang="fi-FI" sz="2400" dirty="0"/>
              <a:t>Liiketoimintaa tukevat lisäarvopalvelut</a:t>
            </a:r>
          </a:p>
          <a:p>
            <a:pPr lvl="1"/>
            <a:r>
              <a:rPr lang="fi-FI" sz="2400" dirty="0"/>
              <a:t>Kiinteistöhuolto, siivous, …</a:t>
            </a:r>
          </a:p>
          <a:p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97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dirty="0"/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Jätettä ei ole…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Aine ja esine jos:</a:t>
            </a:r>
          </a:p>
          <a:p>
            <a:pPr marL="800100" lvl="1" indent="-342900">
              <a:buFont typeface="+mj-lt"/>
              <a:buAutoNum type="arabicParenR"/>
            </a:pPr>
            <a:r>
              <a:rPr lang="fi-FI" sz="3200" dirty="0"/>
              <a:t>se on käynyt läpi hyödyntämistoimet</a:t>
            </a:r>
          </a:p>
          <a:p>
            <a:pPr marL="800100" lvl="1" indent="-342900">
              <a:buFont typeface="+mj-lt"/>
              <a:buAutoNum type="arabicParenR"/>
            </a:pPr>
            <a:r>
              <a:rPr lang="fi-FI" sz="3200" dirty="0"/>
              <a:t>sillä on käyttötarkoitus, markkinat tai kysyntää</a:t>
            </a:r>
          </a:p>
          <a:p>
            <a:pPr marL="800100" lvl="1" indent="-342900">
              <a:buFont typeface="+mj-lt"/>
              <a:buAutoNum type="arabicParenR"/>
            </a:pPr>
            <a:r>
              <a:rPr lang="fi-FI" sz="3200" dirty="0"/>
              <a:t>se täyttää käyttötarkoituksensa mukaiset tekniset vaatimukset ja se on säännösten mukainen</a:t>
            </a:r>
          </a:p>
          <a:p>
            <a:pPr marL="800100" lvl="1" indent="-342900">
              <a:buFont typeface="+mj-lt"/>
              <a:buAutoNum type="arabicParenR"/>
            </a:pPr>
            <a:r>
              <a:rPr lang="fi-FI" sz="3200" dirty="0"/>
              <a:t>se ei aiheuta haittaa tai vaaraa</a:t>
            </a:r>
          </a:p>
          <a:p>
            <a:endParaRPr lang="fi-FI" sz="2800" dirty="0"/>
          </a:p>
          <a:p>
            <a:pPr marL="0" indent="0" algn="just">
              <a:buNone/>
            </a:pPr>
            <a:r>
              <a:rPr lang="fi-FI" sz="2400" dirty="0"/>
              <a:t>Valtionneuvoston asetuksella voidaan antaa tarkempia säännöksiä sekä jätelajeittain, haitta-ainepitoisuuksien ja -liukoisuuksien tai käyttöä koskevien teknisien vaatimuksien osalta (</a:t>
            </a:r>
            <a:r>
              <a:rPr lang="fi-FI" sz="2400" dirty="0" err="1"/>
              <a:t>Jätel</a:t>
            </a:r>
            <a:r>
              <a:rPr lang="fi-FI" sz="2400" dirty="0"/>
              <a:t>. 5 §)</a:t>
            </a:r>
          </a:p>
          <a:p>
            <a:pPr marL="800100" lvl="1" indent="-342900">
              <a:buFont typeface="+mj-lt"/>
              <a:buAutoNum type="arabicParenR"/>
            </a:pPr>
            <a:endParaRPr lang="fi-FI" dirty="0"/>
          </a:p>
          <a:p>
            <a:pPr marL="800100" lvl="1" indent="-342900">
              <a:buFont typeface="+mj-lt"/>
              <a:buAutoNum type="arabicParenR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32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Tulevaisuus</a:t>
            </a:r>
          </a:p>
        </p:txBody>
      </p:sp>
      <p:sp>
        <p:nvSpPr>
          <p:cNvPr id="8" name="Tekstin paikkamerkki 7"/>
          <p:cNvSpPr>
            <a:spLocks noGrp="1"/>
          </p:cNvSpPr>
          <p:nvPr>
            <p:ph type="body" idx="4294967295"/>
          </p:nvPr>
        </p:nvSpPr>
        <p:spPr>
          <a:xfrm>
            <a:off x="1540349" y="1884363"/>
            <a:ext cx="10609262" cy="4608512"/>
          </a:xfrm>
        </p:spPr>
        <p:txBody>
          <a:bodyPr/>
          <a:lstStyle/>
          <a:p>
            <a:r>
              <a:rPr lang="fi-FI" sz="2800" dirty="0"/>
              <a:t>Merkittävä tekijä ilmastonmuutoksen hidastamisessa</a:t>
            </a:r>
          </a:p>
          <a:p>
            <a:r>
              <a:rPr lang="fi-FI" sz="2800" dirty="0"/>
              <a:t>Jätteiden entistä parempi hyödyntäminen</a:t>
            </a:r>
          </a:p>
          <a:p>
            <a:pPr lvl="1"/>
            <a:r>
              <a:rPr lang="fi-FI" sz="2800" dirty="0"/>
              <a:t>Kiertotalous &gt;&gt; Materiaalikierrätys</a:t>
            </a:r>
          </a:p>
          <a:p>
            <a:r>
              <a:rPr lang="fi-FI" sz="2800" dirty="0"/>
              <a:t>Painoperusteinen jätemaksu myös yhdyskuntajätteelle</a:t>
            </a:r>
          </a:p>
          <a:p>
            <a:pPr lvl="1"/>
            <a:r>
              <a:rPr lang="fi-FI" sz="2800" dirty="0"/>
              <a:t>Edellyttää astian tunnistusta</a:t>
            </a:r>
          </a:p>
          <a:p>
            <a:pPr lvl="1"/>
            <a:r>
              <a:rPr lang="fi-FI" sz="2800" dirty="0"/>
              <a:t>Jätteenkäsittelymaksut ja jätevero jo painoperusteisia</a:t>
            </a:r>
          </a:p>
          <a:p>
            <a:endParaRPr lang="fi-FI" sz="2800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48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Tulevaisuus</a:t>
            </a:r>
          </a:p>
        </p:txBody>
      </p:sp>
      <p:sp>
        <p:nvSpPr>
          <p:cNvPr id="3" name="Alaotsikk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4-lokerokeräys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623729" y="2914667"/>
            <a:ext cx="11310743" cy="2494690"/>
            <a:chOff x="567267" y="2404532"/>
            <a:chExt cx="11676946" cy="2802467"/>
          </a:xfrm>
        </p:grpSpPr>
        <p:pic>
          <p:nvPicPr>
            <p:cNvPr id="6" name="Kuva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3890" y="2404532"/>
              <a:ext cx="3736623" cy="2802467"/>
            </a:xfrm>
            <a:prstGeom prst="rect">
              <a:avLst/>
            </a:prstGeom>
          </p:spPr>
        </p:pic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0513" y="2404532"/>
              <a:ext cx="4203700" cy="2802467"/>
            </a:xfrm>
            <a:prstGeom prst="rect">
              <a:avLst/>
            </a:prstGeom>
          </p:spPr>
        </p:pic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267" y="2404532"/>
              <a:ext cx="3736623" cy="2802467"/>
            </a:xfrm>
            <a:prstGeom prst="rect">
              <a:avLst/>
            </a:prstGeom>
          </p:spPr>
        </p:pic>
      </p:grpSp>
      <p:sp>
        <p:nvSpPr>
          <p:cNvPr id="9" name="Tekstiruutu 8"/>
          <p:cNvSpPr txBox="1"/>
          <p:nvPr/>
        </p:nvSpPr>
        <p:spPr>
          <a:xfrm>
            <a:off x="9150416" y="5409357"/>
            <a:ext cx="149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NTM QUATRO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548" y="213725"/>
            <a:ext cx="3971925" cy="2238375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7962548" y="2452100"/>
            <a:ext cx="2860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Monilokeroinen jäteastia - HSY</a:t>
            </a:r>
          </a:p>
        </p:txBody>
      </p:sp>
    </p:spTree>
    <p:extLst>
      <p:ext uri="{BB962C8B-B14F-4D97-AF65-F5344CB8AC3E}">
        <p14:creationId xmlns:p14="http://schemas.microsoft.com/office/powerpoint/2010/main" val="828998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Tulevaisuuden teknologioita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800" dirty="0" err="1"/>
              <a:t>Enevo</a:t>
            </a:r>
            <a:r>
              <a:rPr lang="fi-FI" dirty="0"/>
              <a:t> </a:t>
            </a:r>
          </a:p>
          <a:p>
            <a:pPr lvl="1"/>
            <a:r>
              <a:rPr lang="fi-FI" sz="2000" dirty="0"/>
              <a:t>Jäteastian täyttöasteen tunnistus</a:t>
            </a:r>
          </a:p>
          <a:p>
            <a:pPr lvl="1"/>
            <a:r>
              <a:rPr lang="fi-FI" dirty="0">
                <a:hlinkClick r:id="rId2"/>
              </a:rPr>
              <a:t>https://youtu.be/THjhfJav4w0</a:t>
            </a:r>
            <a:r>
              <a:rPr lang="fi-FI" dirty="0"/>
              <a:t> </a:t>
            </a:r>
          </a:p>
          <a:p>
            <a:r>
              <a:rPr lang="fi-FI" sz="2800" dirty="0"/>
              <a:t>Volvo </a:t>
            </a:r>
            <a:r>
              <a:rPr lang="fi-FI" sz="2800" dirty="0" err="1"/>
              <a:t>Refuse</a:t>
            </a:r>
            <a:r>
              <a:rPr lang="fi-FI" sz="2800" dirty="0"/>
              <a:t> </a:t>
            </a:r>
            <a:r>
              <a:rPr lang="fi-FI" sz="2800" dirty="0" err="1"/>
              <a:t>Truck</a:t>
            </a:r>
            <a:endParaRPr lang="fi-FI" sz="2800" dirty="0"/>
          </a:p>
          <a:p>
            <a:pPr lvl="1"/>
            <a:r>
              <a:rPr lang="fi-FI" sz="2000" dirty="0"/>
              <a:t>Autonominen jätepakkaaja</a:t>
            </a:r>
          </a:p>
          <a:p>
            <a:pPr lvl="1"/>
            <a:r>
              <a:rPr lang="fi-FI" dirty="0"/>
              <a:t> </a:t>
            </a:r>
            <a:r>
              <a:rPr lang="fi-FI" dirty="0">
                <a:hlinkClick r:id="rId3"/>
              </a:rPr>
              <a:t>https://youtu.be/zJSHXr8i-ZU</a:t>
            </a:r>
            <a:endParaRPr lang="fi-FI" dirty="0"/>
          </a:p>
          <a:p>
            <a:r>
              <a:rPr lang="fi-FI" sz="2800" dirty="0"/>
              <a:t>Putkikeräys</a:t>
            </a:r>
          </a:p>
          <a:p>
            <a:pPr lvl="1"/>
            <a:r>
              <a:rPr lang="fi-FI" sz="2000" dirty="0"/>
              <a:t>Jätteenkeräysputkistot</a:t>
            </a:r>
          </a:p>
          <a:p>
            <a:pPr lvl="1"/>
            <a:r>
              <a:rPr lang="fi-FI" dirty="0">
                <a:hlinkClick r:id="rId4"/>
              </a:rPr>
              <a:t>https://youtu.be/RbnHw-PF1cA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6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Jätealan säädökset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800" dirty="0"/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Jätedirektiivi (EY) N:o 98/2008</a:t>
            </a:r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Jätelaki 646/2011</a:t>
            </a:r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Ympäristönsuojelulaki 527/2014</a:t>
            </a:r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Valtioneuvoston asetus jätteistä 179/2012</a:t>
            </a:r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Ympäristönsuojeluasetus 713/2014</a:t>
            </a:r>
          </a:p>
          <a:p>
            <a:pPr marL="342900" indent="-342900">
              <a:buFont typeface="+mj-lt"/>
              <a:buAutoNum type="arabicParenR"/>
            </a:pPr>
            <a:r>
              <a:rPr lang="fi-FI" sz="3200" dirty="0"/>
              <a:t>Kunnalliset/alueelliset jätehuoltomääräykset</a:t>
            </a:r>
          </a:p>
        </p:txBody>
      </p:sp>
    </p:spTree>
    <p:extLst>
      <p:ext uri="{BB962C8B-B14F-4D97-AF65-F5344CB8AC3E}">
        <p14:creationId xmlns:p14="http://schemas.microsoft.com/office/powerpoint/2010/main" val="23311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Jätehierarkia (2008/98/EY, 4 artikla)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16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laotsikko 4"/>
          <p:cNvSpPr>
            <a:spLocks noGrp="1"/>
          </p:cNvSpPr>
          <p:nvPr>
            <p:ph type="subTitle" idx="4294967295"/>
          </p:nvPr>
        </p:nvSpPr>
        <p:spPr>
          <a:xfrm>
            <a:off x="1565275" y="1268413"/>
            <a:ext cx="10626725" cy="647700"/>
          </a:xfrm>
        </p:spPr>
        <p:txBody>
          <a:bodyPr/>
          <a:lstStyle/>
          <a:p>
            <a:r>
              <a:rPr lang="fi-FI" b="1" dirty="0"/>
              <a:t>ENSISIJAISUUSJÄRJESTYS</a:t>
            </a:r>
          </a:p>
        </p:txBody>
      </p:sp>
    </p:spTree>
    <p:extLst>
      <p:ext uri="{BB962C8B-B14F-4D97-AF65-F5344CB8AC3E}">
        <p14:creationId xmlns:p14="http://schemas.microsoft.com/office/powerpoint/2010/main" val="166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Jätteiden määrittely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/>
              <a:t>Yhdyskuntajäte</a:t>
            </a:r>
          </a:p>
          <a:p>
            <a:pPr lvl="1"/>
            <a:r>
              <a:rPr lang="fi-FI" sz="2000" dirty="0"/>
              <a:t>Asumisessa syntyvää </a:t>
            </a:r>
          </a:p>
          <a:p>
            <a:pPr lvl="1"/>
            <a:r>
              <a:rPr lang="fi-FI" sz="2000" dirty="0"/>
              <a:t>Tai siihen rinnastettavaa hallinto-, palvelu- ja elinkeinotoiminnassa syntyvää</a:t>
            </a:r>
          </a:p>
          <a:p>
            <a:pPr lvl="1"/>
            <a:r>
              <a:rPr lang="fi-FI" sz="2000" dirty="0"/>
              <a:t>Ml. </a:t>
            </a:r>
            <a:r>
              <a:rPr lang="fi-FI" sz="2000" dirty="0" err="1"/>
              <a:t>sako</a:t>
            </a:r>
            <a:r>
              <a:rPr lang="fi-FI" sz="2000" dirty="0"/>
              <a:t>- ja umpikaivoliete</a:t>
            </a:r>
          </a:p>
          <a:p>
            <a:pPr lvl="1"/>
            <a:r>
              <a:rPr lang="fi-FI" sz="2000" dirty="0"/>
              <a:t>Järjestysvastuu kunnalla</a:t>
            </a:r>
          </a:p>
          <a:p>
            <a:pPr marL="0" indent="0">
              <a:buNone/>
            </a:pPr>
            <a:r>
              <a:rPr lang="fi-FI" sz="2000" dirty="0"/>
              <a:t>Hyötyjäte</a:t>
            </a:r>
          </a:p>
          <a:p>
            <a:pPr lvl="1"/>
            <a:r>
              <a:rPr lang="fi-FI" sz="2000" dirty="0"/>
              <a:t>Koostuu hyödyntämistä varten talteen otetuista jätejakeista</a:t>
            </a:r>
          </a:p>
          <a:p>
            <a:pPr lvl="1"/>
            <a:r>
              <a:rPr lang="fi-FI" sz="2000" dirty="0"/>
              <a:t>Jätejakeittain lajiteltua, esim. asumisessa syntyvää jätettä</a:t>
            </a:r>
          </a:p>
          <a:p>
            <a:pPr marL="0" indent="0">
              <a:buNone/>
            </a:pPr>
            <a:r>
              <a:rPr lang="fi-FI" sz="2000" dirty="0"/>
              <a:t>Markkinaehtoinen jäte</a:t>
            </a:r>
          </a:p>
          <a:p>
            <a:pPr lvl="1"/>
            <a:r>
              <a:rPr lang="fi-FI" sz="2000" dirty="0"/>
              <a:t>Elinkeinotoiminnassa syntyvät jätteet</a:t>
            </a:r>
          </a:p>
          <a:p>
            <a:pPr lvl="1"/>
            <a:r>
              <a:rPr lang="fi-FI" sz="2000" dirty="0"/>
              <a:t>Kunnan toissijainen vastuu</a:t>
            </a:r>
          </a:p>
          <a:p>
            <a:pPr lvl="1"/>
            <a:r>
              <a:rPr lang="fi-FI" sz="2000" dirty="0"/>
              <a:t>Materiaalitori.fi</a:t>
            </a:r>
          </a:p>
          <a:p>
            <a:r>
              <a:rPr lang="fi-FI" sz="2200" dirty="0"/>
              <a:t>Vaarallinen jäte</a:t>
            </a:r>
          </a:p>
          <a:p>
            <a:pPr lvl="1"/>
            <a:r>
              <a:rPr lang="fi-FI" sz="2000" dirty="0"/>
              <a:t>Yksi tai useampi vaaraominaisuus</a:t>
            </a:r>
          </a:p>
        </p:txBody>
      </p:sp>
    </p:spTree>
    <p:extLst>
      <p:ext uri="{BB962C8B-B14F-4D97-AF65-F5344CB8AC3E}">
        <p14:creationId xmlns:p14="http://schemas.microsoft.com/office/powerpoint/2010/main" val="1893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Esityksen sisältö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idx="4294967295"/>
          </p:nvPr>
        </p:nvSpPr>
        <p:spPr>
          <a:xfrm>
            <a:off x="1582738" y="1341438"/>
            <a:ext cx="10609262" cy="4608512"/>
          </a:xfrm>
        </p:spPr>
        <p:txBody>
          <a:bodyPr/>
          <a:lstStyle/>
          <a:p>
            <a:r>
              <a:rPr lang="fi-FI" sz="2000" dirty="0"/>
              <a:t>Jätteen määritelmä &amp; säädökset</a:t>
            </a:r>
          </a:p>
          <a:p>
            <a:r>
              <a:rPr lang="fi-FI" sz="2000" b="1" dirty="0">
                <a:solidFill>
                  <a:srgbClr val="DE007B"/>
                </a:solidFill>
              </a:rPr>
              <a:t>Kierrätys &amp; jätekertymät</a:t>
            </a:r>
          </a:p>
          <a:p>
            <a:r>
              <a:rPr lang="fi-FI" sz="2000" dirty="0"/>
              <a:t>Jätealan toimitus- &amp; arvoketju</a:t>
            </a:r>
          </a:p>
          <a:p>
            <a:r>
              <a:rPr lang="fi-FI" sz="2000" dirty="0"/>
              <a:t>Keräys &amp; käsittely</a:t>
            </a:r>
          </a:p>
          <a:p>
            <a:r>
              <a:rPr lang="fi-FI" sz="2000" dirty="0"/>
              <a:t>Jätteen kuljettaminen</a:t>
            </a:r>
          </a:p>
          <a:p>
            <a:r>
              <a:rPr lang="fi-FI" sz="2000" dirty="0"/>
              <a:t>Kuljetuskalusto &amp; keräysvälineet</a:t>
            </a:r>
          </a:p>
          <a:p>
            <a:r>
              <a:rPr lang="fi-FI" sz="2000" dirty="0"/>
              <a:t>Jätekuljetusten erityispiirteet</a:t>
            </a:r>
          </a:p>
          <a:p>
            <a:r>
              <a:rPr lang="fi-FI" sz="2000" dirty="0"/>
              <a:t>Tulevaisuus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9465030"/>
      </p:ext>
    </p:extLst>
  </p:cSld>
  <p:clrMapOvr>
    <a:masterClrMapping/>
  </p:clrMapOvr>
</p:sld>
</file>

<file path=ppt/theme/theme1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36BEE0-169F-BA40-AC10-744F044EDE99}" vid="{549F699E-861A-B043-9EA3-F773C89E6364}"/>
    </a:ext>
  </a:extLst>
</a:theme>
</file>

<file path=ppt/theme/theme2.xml><?xml version="1.0" encoding="utf-8"?>
<a:theme xmlns:a="http://schemas.openxmlformats.org/drawingml/2006/main" name="kiertotalo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rtotalous" id="{F654A1E2-3243-4061-9993-E50331D79360}" vid="{266ACBCD-DAF7-443E-A159-D60027865A37}"/>
    </a:ext>
  </a:extLst>
</a:theme>
</file>

<file path=ppt/theme/theme3.xml><?xml version="1.0" encoding="utf-8"?>
<a:theme xmlns:a="http://schemas.openxmlformats.org/drawingml/2006/main" name="1_kiertotalo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rtotalous" id="{F654A1E2-3243-4061-9993-E50331D79360}" vid="{266ACBCD-DAF7-443E-A159-D60027865A37}"/>
    </a:ext>
  </a:extLst>
</a:theme>
</file>

<file path=ppt/theme/theme4.xml><?xml version="1.0" encoding="utf-8"?>
<a:theme xmlns:a="http://schemas.openxmlformats.org/drawingml/2006/main" name="2_kiertotalo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rtotalous" id="{F654A1E2-3243-4061-9993-E50331D79360}" vid="{266ACBCD-DAF7-443E-A159-D60027865A37}"/>
    </a:ext>
  </a:extLst>
</a:theme>
</file>

<file path=ppt/theme/theme5.xml><?xml version="1.0" encoding="utf-8"?>
<a:theme xmlns:a="http://schemas.openxmlformats.org/drawingml/2006/main" name="3_kiertotalo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rtotalous" id="{F654A1E2-3243-4061-9993-E50331D79360}" vid="{266ACBCD-DAF7-443E-A159-D60027865A37}"/>
    </a:ext>
  </a:extLst>
</a:theme>
</file>

<file path=ppt/theme/theme6.xml><?xml version="1.0" encoding="utf-8"?>
<a:theme xmlns:a="http://schemas.openxmlformats.org/drawingml/2006/main" name="4_kiertotalo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rtotalous" id="{F654A1E2-3243-4061-9993-E50331D79360}" vid="{266ACBCD-DAF7-443E-A159-D60027865A37}"/>
    </a:ext>
  </a:extLst>
</a:theme>
</file>

<file path=ppt/theme/theme7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A5CAF480D3704B917E438DF4114175" ma:contentTypeVersion="2" ma:contentTypeDescription="Create a new document." ma:contentTypeScope="" ma:versionID="74265e81ecbcd86cf7e8299b7110f8a8">
  <xsd:schema xmlns:xsd="http://www.w3.org/2001/XMLSchema" xmlns:xs="http://www.w3.org/2001/XMLSchema" xmlns:p="http://schemas.microsoft.com/office/2006/metadata/properties" xmlns:ns2="ff2e0dad-cb1e-404b-9244-d7fda323e207" targetNamespace="http://schemas.microsoft.com/office/2006/metadata/properties" ma:root="true" ma:fieldsID="783cb9baa278ce786fd87bceadb4bad1" ns2:_="">
    <xsd:import namespace="ff2e0dad-cb1e-404b-9244-d7fda323e2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e0dad-cb1e-404b-9244-d7fda323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F291AB-F488-4288-B15B-20188A21B3AA}">
  <ds:schemaRefs>
    <ds:schemaRef ds:uri="http://purl.org/dc/terms/"/>
    <ds:schemaRef ds:uri="ff2e0dad-cb1e-404b-9244-d7fda323e207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BA9BED3-892D-49AE-AEC6-F71E1D4B04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4A82C2-18E7-4339-847A-8FE9D93EDA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2e0dad-cb1e-404b-9244-d7fda323e2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jamk_mallipohja_kuvallinen_2018</Template>
  <TotalTime>3028</TotalTime>
  <Words>2646</Words>
  <Application>Microsoft Office PowerPoint</Application>
  <PresentationFormat>Widescreen</PresentationFormat>
  <Paragraphs>550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Microsoft Sans Serif</vt:lpstr>
      <vt:lpstr>Mukautettu suunnittelumalli</vt:lpstr>
      <vt:lpstr>kiertotalous</vt:lpstr>
      <vt:lpstr>1_kiertotalous</vt:lpstr>
      <vt:lpstr>2_kiertotalous</vt:lpstr>
      <vt:lpstr>3_kiertotalous</vt:lpstr>
      <vt:lpstr>4_kiertotalous</vt:lpstr>
      <vt:lpstr>1_Mukautettu suunnittelumalli</vt:lpstr>
      <vt:lpstr>JÄTEKULJETUKSET</vt:lpstr>
      <vt:lpstr>Esityksen sisältö</vt:lpstr>
      <vt:lpstr>Esityksen sisältö</vt:lpstr>
      <vt:lpstr>Mitä on jäte?</vt:lpstr>
      <vt:lpstr>Jätettä ei ole…</vt:lpstr>
      <vt:lpstr>Jätealan säädökset</vt:lpstr>
      <vt:lpstr>Jätehierarkia (2008/98/EY, 4 artikla) </vt:lpstr>
      <vt:lpstr>Jätteiden määrittely</vt:lpstr>
      <vt:lpstr>Esityksen sisältö</vt:lpstr>
      <vt:lpstr>Onko Suomi kierrätyksen mallimaa?</vt:lpstr>
      <vt:lpstr>Jätteiden kokonaiskertymä</vt:lpstr>
      <vt:lpstr>Yhdyskuntajätteen kertymä 2017</vt:lpstr>
      <vt:lpstr>Yhdyskuntajätteen kertymä - Kehitys</vt:lpstr>
      <vt:lpstr>Yhdyskuntajätteen koostumus</vt:lpstr>
      <vt:lpstr>Jätteenpolttokapasiteetti</vt:lpstr>
      <vt:lpstr>Esityksen sisältö</vt:lpstr>
      <vt:lpstr>TUNTITEHTÄVÄ</vt:lpstr>
      <vt:lpstr>Jätealan toimitus- ja arvoketju</vt:lpstr>
      <vt:lpstr>Jätealan arvoketju</vt:lpstr>
      <vt:lpstr>Esityksen sisältö</vt:lpstr>
      <vt:lpstr>Jätteenkeräys: Yhdyskuntajäte</vt:lpstr>
      <vt:lpstr>Jätteenkeräys</vt:lpstr>
      <vt:lpstr>Tuottajavastuu</vt:lpstr>
      <vt:lpstr>Markkinatilanne – Jätteiden käsittely</vt:lpstr>
      <vt:lpstr>Markkinatilanne – Jätteiden käsittely</vt:lpstr>
      <vt:lpstr>Esityksen sisältö</vt:lpstr>
      <vt:lpstr>Alueelliset jätehuoltomääräykset</vt:lpstr>
      <vt:lpstr>Jätehuoltoyritykset Suomessa</vt:lpstr>
      <vt:lpstr>Jätteen kuljettaja</vt:lpstr>
      <vt:lpstr>Jätteen kuljettaja</vt:lpstr>
      <vt:lpstr>Jätteen kuljettaja</vt:lpstr>
      <vt:lpstr>Siirtoasiakirja</vt:lpstr>
      <vt:lpstr>Jätteiden siirtoajo</vt:lpstr>
      <vt:lpstr>Jätteiden siirtoajo</vt:lpstr>
      <vt:lpstr>Esityksen sisältö</vt:lpstr>
      <vt:lpstr>Pakkaavat jäteautot - Takalastaaja</vt:lpstr>
      <vt:lpstr>Pakkaavat jäteautot - Etulastaaja</vt:lpstr>
      <vt:lpstr>Pakkaavat jäteautot - Monilokero</vt:lpstr>
      <vt:lpstr>Keräysvälineet - Pinta-astiat</vt:lpstr>
      <vt:lpstr>Keräysvälineet - Pikakontit</vt:lpstr>
      <vt:lpstr>Keräysvälineet - Etulastauskontit</vt:lpstr>
      <vt:lpstr>Keräysvälineet - Syväkeräys</vt:lpstr>
      <vt:lpstr>Keräysastiat - Vaihtolavat ja jätepuristimet</vt:lpstr>
      <vt:lpstr>Esityksen sisältö</vt:lpstr>
      <vt:lpstr>Jätekuljetusten erityispiirteet</vt:lpstr>
      <vt:lpstr>Jätekuljetusten erityispiirteet</vt:lpstr>
      <vt:lpstr>Jätehuollon erityispiirteet</vt:lpstr>
      <vt:lpstr>Jätekuljetusten erityispiirteet</vt:lpstr>
      <vt:lpstr>Esityksen sisältö</vt:lpstr>
      <vt:lpstr>Tulevaisuus</vt:lpstr>
      <vt:lpstr>Tulevaisuus</vt:lpstr>
      <vt:lpstr>Tulevaisuuden teknologioita</vt:lpstr>
    </vt:vector>
  </TitlesOfParts>
  <Company>JAMK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JÄTEKULJETUKSET</dc:title>
  <dc:creator>Terävä Teemu</dc:creator>
  <cp:lastModifiedBy>Suur-Uski Ilkka</cp:lastModifiedBy>
  <cp:revision>12</cp:revision>
  <dcterms:created xsi:type="dcterms:W3CDTF">2019-06-06T10:08:07Z</dcterms:created>
  <dcterms:modified xsi:type="dcterms:W3CDTF">2020-10-02T08:23:33Z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0x010100D9A5CAF480D3704B917E438DF4114175</vt:lpwstr>
  </property>
</Properties>
</file>