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4"/>
  </p:sldMasterIdLst>
  <p:notesMasterIdLst>
    <p:notesMasterId r:id="rId25"/>
  </p:notesMasterIdLst>
  <p:handoutMasterIdLst>
    <p:handoutMasterId r:id="rId26"/>
  </p:handoutMasterIdLst>
  <p:sldIdLst>
    <p:sldId id="262" r:id="rId5"/>
    <p:sldId id="264" r:id="rId6"/>
    <p:sldId id="265" r:id="rId7"/>
    <p:sldId id="266" r:id="rId8"/>
    <p:sldId id="279" r:id="rId9"/>
    <p:sldId id="267" r:id="rId10"/>
    <p:sldId id="268" r:id="rId11"/>
    <p:sldId id="269" r:id="rId12"/>
    <p:sldId id="303" r:id="rId13"/>
    <p:sldId id="302" r:id="rId14"/>
    <p:sldId id="301" r:id="rId15"/>
    <p:sldId id="304" r:id="rId16"/>
    <p:sldId id="305" r:id="rId17"/>
    <p:sldId id="306" r:id="rId18"/>
    <p:sldId id="308" r:id="rId19"/>
    <p:sldId id="307" r:id="rId20"/>
    <p:sldId id="309" r:id="rId21"/>
    <p:sldId id="310" r:id="rId22"/>
    <p:sldId id="312" r:id="rId23"/>
    <p:sldId id="313" r:id="rId2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orient="horz" pos="2260" userDrawn="1">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37EE9C-2D87-A028-D8BA-C76090064A1C}" name="Nina Kukkasniemi (TAMK)" initials="NK(" userId="S::nina.kukkasniemi@tuni.fi::475c3659-4520-4bf8-8d39-06a4c884cf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008E"/>
    <a:srgbClr val="7DCDBE"/>
    <a:srgbClr val="EFEFEF"/>
    <a:srgbClr val="C3B9D7"/>
    <a:srgbClr val="FFDCA5"/>
    <a:srgbClr val="F07387"/>
    <a:srgbClr val="F5A5C8"/>
    <a:srgbClr val="82C8F0"/>
    <a:srgbClr val="2700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946D41-7213-4C1B-8426-AFB26956BEEE}" v="1" dt="2024-05-30T06:53:45.7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8" autoAdjust="0"/>
    <p:restoredTop sz="88141" autoAdjust="0"/>
  </p:normalViewPr>
  <p:slideViewPr>
    <p:cSldViewPr snapToObjects="1" showGuides="1">
      <p:cViewPr varScale="1">
        <p:scale>
          <a:sx n="59" d="100"/>
          <a:sy n="59" d="100"/>
        </p:scale>
        <p:origin x="1048" y="48"/>
      </p:cViewPr>
      <p:guideLst>
        <p:guide orient="horz" pos="2160"/>
        <p:guide orient="horz" pos="22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156" d="100"/>
          <a:sy n="156" d="100"/>
        </p:scale>
        <p:origin x="541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na Leikomaa (TAMK)" userId="2e932f6d-b2fa-4ee0-a1d6-3b2481d1d354" providerId="ADAL" clId="{B6946D41-7213-4C1B-8426-AFB26956BEEE}"/>
    <pc:docChg chg="addSld delSld modSld">
      <pc:chgData name="Marianna Leikomaa (TAMK)" userId="2e932f6d-b2fa-4ee0-a1d6-3b2481d1d354" providerId="ADAL" clId="{B6946D41-7213-4C1B-8426-AFB26956BEEE}" dt="2024-05-30T06:56:37.209" v="14" actId="47"/>
      <pc:docMkLst>
        <pc:docMk/>
      </pc:docMkLst>
      <pc:sldChg chg="modSp mod">
        <pc:chgData name="Marianna Leikomaa (TAMK)" userId="2e932f6d-b2fa-4ee0-a1d6-3b2481d1d354" providerId="ADAL" clId="{B6946D41-7213-4C1B-8426-AFB26956BEEE}" dt="2024-05-29T09:35:57.961" v="12" actId="20577"/>
        <pc:sldMkLst>
          <pc:docMk/>
          <pc:sldMk cId="3552738277" sldId="262"/>
        </pc:sldMkLst>
        <pc:spChg chg="mod">
          <ac:chgData name="Marianna Leikomaa (TAMK)" userId="2e932f6d-b2fa-4ee0-a1d6-3b2481d1d354" providerId="ADAL" clId="{B6946D41-7213-4C1B-8426-AFB26956BEEE}" dt="2024-05-29T09:35:57.961" v="12" actId="20577"/>
          <ac:spMkLst>
            <pc:docMk/>
            <pc:sldMk cId="3552738277" sldId="262"/>
            <ac:spMk id="18" creationId="{5D049A33-E0CB-52E6-4F23-41D306EA5159}"/>
          </ac:spMkLst>
        </pc:spChg>
      </pc:sldChg>
      <pc:sldChg chg="modSp mod">
        <pc:chgData name="Marianna Leikomaa (TAMK)" userId="2e932f6d-b2fa-4ee0-a1d6-3b2481d1d354" providerId="ADAL" clId="{B6946D41-7213-4C1B-8426-AFB26956BEEE}" dt="2024-05-29T09:12:07.933" v="9" actId="20577"/>
        <pc:sldMkLst>
          <pc:docMk/>
          <pc:sldMk cId="1702827319" sldId="279"/>
        </pc:sldMkLst>
        <pc:spChg chg="mod">
          <ac:chgData name="Marianna Leikomaa (TAMK)" userId="2e932f6d-b2fa-4ee0-a1d6-3b2481d1d354" providerId="ADAL" clId="{B6946D41-7213-4C1B-8426-AFB26956BEEE}" dt="2024-05-29T09:12:07.933" v="9" actId="20577"/>
          <ac:spMkLst>
            <pc:docMk/>
            <pc:sldMk cId="1702827319" sldId="279"/>
            <ac:spMk id="3" creationId="{1CFFEBA0-913F-A5A8-F726-BCDA3A72C018}"/>
          </ac:spMkLst>
        </pc:spChg>
      </pc:sldChg>
      <pc:sldChg chg="del">
        <pc:chgData name="Marianna Leikomaa (TAMK)" userId="2e932f6d-b2fa-4ee0-a1d6-3b2481d1d354" providerId="ADAL" clId="{B6946D41-7213-4C1B-8426-AFB26956BEEE}" dt="2024-05-30T06:56:37.209" v="14" actId="47"/>
        <pc:sldMkLst>
          <pc:docMk/>
          <pc:sldMk cId="2620841997" sldId="300"/>
        </pc:sldMkLst>
      </pc:sldChg>
      <pc:sldChg chg="add">
        <pc:chgData name="Marianna Leikomaa (TAMK)" userId="2e932f6d-b2fa-4ee0-a1d6-3b2481d1d354" providerId="ADAL" clId="{B6946D41-7213-4C1B-8426-AFB26956BEEE}" dt="2024-05-30T06:53:45.733" v="13"/>
        <pc:sldMkLst>
          <pc:docMk/>
          <pc:sldMk cId="1016294729" sldId="31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2398E1-C99F-B940-AA2A-81EFFACD4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11D06C-D5DE-814D-931E-02A0CE659BAA}" type="datetimeFigureOut">
              <a:rPr lang="fi-FI" smtClean="0"/>
              <a:t>29.5.2024</a:t>
            </a:fld>
            <a:endParaRPr lang="fi-FI"/>
          </a:p>
        </p:txBody>
      </p:sp>
      <p:sp>
        <p:nvSpPr>
          <p:cNvPr id="4" name="Footer Placeholder 3">
            <a:extLst>
              <a:ext uri="{FF2B5EF4-FFF2-40B4-BE49-F238E27FC236}">
                <a16:creationId xmlns:a16="http://schemas.microsoft.com/office/drawing/2014/main" id="{A6F1C63F-BE00-6D49-B7F3-B253A7D51A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E6271539-0194-5C43-B2F5-2C601016B9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E09C7D-6C28-B047-9D84-D52122B215C7}" type="slidenum">
              <a:rPr lang="fi-FI" smtClean="0"/>
              <a:t>‹#›</a:t>
            </a:fld>
            <a:endParaRPr lang="fi-FI"/>
          </a:p>
        </p:txBody>
      </p:sp>
    </p:spTree>
    <p:extLst>
      <p:ext uri="{BB962C8B-B14F-4D97-AF65-F5344CB8AC3E}">
        <p14:creationId xmlns:p14="http://schemas.microsoft.com/office/powerpoint/2010/main" val="3771555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9BFB5-475C-5B44-BA4D-42DE8089864D}" type="datetimeFigureOut">
              <a:rPr lang="fi-FI" smtClean="0"/>
              <a:t>29.5.2024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97949-CA96-A34A-920F-344DC55B3479}" type="slidenum">
              <a:rPr lang="fi-FI" smtClean="0"/>
              <a:t>‹#›</a:t>
            </a:fld>
            <a:endParaRPr lang="fi-FI"/>
          </a:p>
        </p:txBody>
      </p:sp>
    </p:spTree>
    <p:extLst>
      <p:ext uri="{BB962C8B-B14F-4D97-AF65-F5344CB8AC3E}">
        <p14:creationId xmlns:p14="http://schemas.microsoft.com/office/powerpoint/2010/main" val="307862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1A97949-CA96-A34A-920F-344DC55B3479}" type="slidenum">
              <a:rPr lang="fi-FI" smtClean="0"/>
              <a:t>1</a:t>
            </a:fld>
            <a:endParaRPr lang="fi-FI"/>
          </a:p>
        </p:txBody>
      </p:sp>
    </p:spTree>
    <p:extLst>
      <p:ext uri="{BB962C8B-B14F-4D97-AF65-F5344CB8AC3E}">
        <p14:creationId xmlns:p14="http://schemas.microsoft.com/office/powerpoint/2010/main" val="4224753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purpl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4DC2A24-6828-8091-2D10-8B1DA85D6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2" name="Title 1"/>
          <p:cNvSpPr>
            <a:spLocks noGrp="1"/>
          </p:cNvSpPr>
          <p:nvPr>
            <p:ph type="ctrTitle"/>
          </p:nvPr>
        </p:nvSpPr>
        <p:spPr>
          <a:xfrm>
            <a:off x="0" y="1826926"/>
            <a:ext cx="12192000" cy="638369"/>
          </a:xfrm>
          <a:prstGeom prst="rect">
            <a:avLst/>
          </a:prstGeom>
        </p:spPr>
        <p:txBody>
          <a:bodyPr anchor="t" anchorCtr="0">
            <a:noAutofit/>
          </a:bodyPr>
          <a:lstStyle>
            <a:lvl1pPr algn="ctr">
              <a:defRPr sz="4000">
                <a:solidFill>
                  <a:srgbClr val="4E008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A84233A6-15F1-FFBC-D2A9-FDDE8DCC1852}"/>
              </a:ext>
            </a:extLst>
          </p:cNvPr>
          <p:cNvSpPr>
            <a:spLocks noGrp="1" noChangeAspect="1"/>
          </p:cNvSpPr>
          <p:nvPr>
            <p:ph type="pic" idx="1" hasCustomPrompt="1"/>
          </p:nvPr>
        </p:nvSpPr>
        <p:spPr>
          <a:xfrm>
            <a:off x="0" y="2465295"/>
            <a:ext cx="12192000" cy="3346225"/>
          </a:xfrm>
        </p:spPr>
        <p:txBody>
          <a:bodyPr anchor="t">
            <a:no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Hankkeen</a:t>
            </a:r>
            <a:r>
              <a:rPr lang="en-US" dirty="0"/>
              <a:t> </a:t>
            </a:r>
            <a:r>
              <a:rPr lang="en-US" dirty="0" err="1"/>
              <a:t>pääkuva</a:t>
            </a:r>
            <a:r>
              <a:rPr lang="en-US" dirty="0"/>
              <a:t> </a:t>
            </a:r>
            <a:r>
              <a:rPr lang="en-US" dirty="0" err="1"/>
              <a:t>tähän</a:t>
            </a:r>
            <a:r>
              <a:rPr lang="en-US" dirty="0"/>
              <a:t>. Kuvan </a:t>
            </a:r>
            <a:r>
              <a:rPr lang="en-US" dirty="0" err="1"/>
              <a:t>koko</a:t>
            </a:r>
            <a:r>
              <a:rPr lang="en-US" dirty="0"/>
              <a:t> 1280x400px. </a:t>
            </a:r>
            <a:r>
              <a:rPr lang="en-US" dirty="0" err="1"/>
              <a:t>Lisää</a:t>
            </a:r>
            <a:r>
              <a:rPr lang="en-US" dirty="0"/>
              <a:t> </a:t>
            </a:r>
            <a:r>
              <a:rPr lang="en-US" dirty="0" err="1"/>
              <a:t>kuva</a:t>
            </a:r>
            <a:r>
              <a:rPr lang="en-US" dirty="0"/>
              <a:t> </a:t>
            </a:r>
            <a:r>
              <a:rPr lang="en-US" dirty="0" err="1"/>
              <a:t>alla</a:t>
            </a:r>
            <a:r>
              <a:rPr lang="en-US" dirty="0"/>
              <a:t> </a:t>
            </a:r>
            <a:r>
              <a:rPr lang="en-US" dirty="0" err="1"/>
              <a:t>olevaa</a:t>
            </a:r>
            <a:r>
              <a:rPr lang="en-US" dirty="0"/>
              <a:t> </a:t>
            </a:r>
            <a:r>
              <a:rPr lang="en-US" dirty="0" err="1"/>
              <a:t>ikonia</a:t>
            </a:r>
            <a:r>
              <a:rPr lang="en-US" dirty="0"/>
              <a:t> </a:t>
            </a:r>
            <a:r>
              <a:rPr lang="en-US" dirty="0" err="1"/>
              <a:t>klikkaamalla</a:t>
            </a:r>
            <a:r>
              <a:rPr lang="en-US" dirty="0"/>
              <a:t>.</a:t>
            </a:r>
          </a:p>
        </p:txBody>
      </p:sp>
    </p:spTree>
    <p:extLst>
      <p:ext uri="{BB962C8B-B14F-4D97-AF65-F5344CB8AC3E}">
        <p14:creationId xmlns:p14="http://schemas.microsoft.com/office/powerpoint/2010/main" val="2128437407"/>
      </p:ext>
    </p:extLst>
  </p:cSld>
  <p:clrMapOvr>
    <a:masterClrMapping/>
  </p:clrMapOvr>
  <p:extLst>
    <p:ext uri="{DCECCB84-F9BA-43D5-87BE-67443E8EF086}">
      <p15:sldGuideLst xmlns:p15="http://schemas.microsoft.com/office/powerpoint/2012/main">
        <p15:guide id="1" orient="horz" pos="164" userDrawn="1">
          <p15:clr>
            <a:srgbClr val="FBAE40"/>
          </p15:clr>
        </p15:guide>
        <p15:guide id="2" pos="166" userDrawn="1">
          <p15:clr>
            <a:srgbClr val="FBAE40"/>
          </p15:clr>
        </p15:guide>
        <p15:guide id="3" pos="7680" userDrawn="1">
          <p15:clr>
            <a:srgbClr val="FBAE40"/>
          </p15:clr>
        </p15:guide>
        <p15:guide id="4" orient="horz" pos="42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p:nvPr>
        </p:nvSpPr>
        <p:spPr>
          <a:xfrm>
            <a:off x="532141" y="1864659"/>
            <a:ext cx="11090275" cy="952376"/>
          </a:xfrm>
          <a:prstGeom prst="rect">
            <a:avLst/>
          </a:prstGeom>
        </p:spPr>
        <p:txBody>
          <a:bodyPr anchor="b">
            <a:noAutofit/>
          </a:bodyPr>
          <a:lstStyle>
            <a:lvl1pPr algn="ctr">
              <a:defRPr sz="5400">
                <a:solidFill>
                  <a:srgbClr val="4E008E"/>
                </a:solidFill>
              </a:defRPr>
            </a:lvl1pPr>
          </a:lstStyle>
          <a:p>
            <a:r>
              <a:rPr lang="en-US" dirty="0"/>
              <a:t>Click to edit Master title style</a:t>
            </a:r>
          </a:p>
        </p:txBody>
      </p:sp>
      <p:sp>
        <p:nvSpPr>
          <p:cNvPr id="3" name="Subtitle 2"/>
          <p:cNvSpPr>
            <a:spLocks noGrp="1"/>
          </p:cNvSpPr>
          <p:nvPr>
            <p:ph type="subTitle" idx="1"/>
          </p:nvPr>
        </p:nvSpPr>
        <p:spPr>
          <a:xfrm>
            <a:off x="532141" y="3135318"/>
            <a:ext cx="11083550" cy="1440000"/>
          </a:xfrm>
        </p:spPr>
        <p:txBody>
          <a:bodyPr>
            <a:noAutofit/>
          </a:bodyPr>
          <a:lstStyle>
            <a:lvl1pPr marL="0" indent="0" algn="ctr">
              <a:buNone/>
              <a:defRPr sz="3200">
                <a:solidFill>
                  <a:srgbClr val="4E00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38BB0235-0F5A-40FA-B663-F054FD106CF2}"/>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9" name="Slide Number Placeholder 5">
            <a:extLst>
              <a:ext uri="{FF2B5EF4-FFF2-40B4-BE49-F238E27FC236}">
                <a16:creationId xmlns:a16="http://schemas.microsoft.com/office/drawing/2014/main" id="{BE0BDB65-6D51-44F4-970C-428F139C630D}"/>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181463487"/>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1723"/>
            <a:ext cx="10515600" cy="64561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10400" y="1707297"/>
            <a:ext cx="10515600" cy="37880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9EC2DD84-1BF6-4E3C-BCC3-08913B1A4537}"/>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0" name="Slide Number Placeholder 5">
            <a:extLst>
              <a:ext uri="{FF2B5EF4-FFF2-40B4-BE49-F238E27FC236}">
                <a16:creationId xmlns:a16="http://schemas.microsoft.com/office/drawing/2014/main" id="{36B2755C-0223-4E55-9084-FF6941279518}"/>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383577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08051"/>
            <a:ext cx="10655486" cy="649288"/>
          </a:xfrm>
          <a:prstGeom prst="rect">
            <a:avLst/>
          </a:prstGeo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410400" y="1825625"/>
            <a:ext cx="5181600" cy="3741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8399" y="1825625"/>
            <a:ext cx="5387465" cy="3741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7BCE51E9-C67C-4EF8-826E-F1A4EE041BC0}"/>
              </a:ext>
            </a:extLst>
          </p:cNvPr>
          <p:cNvSpPr>
            <a:spLocks noGrp="1"/>
          </p:cNvSpPr>
          <p:nvPr>
            <p:ph type="dt" sz="half" idx="10"/>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2" name="Slide Number Placeholder 5">
            <a:extLst>
              <a:ext uri="{FF2B5EF4-FFF2-40B4-BE49-F238E27FC236}">
                <a16:creationId xmlns:a16="http://schemas.microsoft.com/office/drawing/2014/main" id="{105DAC9A-9264-4E96-A741-2D8DA1F06451}"/>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7449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6517"/>
            <a:ext cx="10650635" cy="649288"/>
          </a:xfrm>
          <a:prstGeom prst="rect">
            <a:avLst/>
          </a:prstGeom>
        </p:spPr>
        <p:txBody>
          <a:bodyPr anchor="t" anchorCtr="0"/>
          <a:lstStyle/>
          <a:p>
            <a:r>
              <a:rPr lang="en-US"/>
              <a:t>Click to edit Master title style</a:t>
            </a:r>
            <a:endParaRPr lang="en-US" dirty="0"/>
          </a:p>
        </p:txBody>
      </p:sp>
      <p:sp>
        <p:nvSpPr>
          <p:cNvPr id="3" name="Text Placeholder 2"/>
          <p:cNvSpPr>
            <a:spLocks noGrp="1"/>
          </p:cNvSpPr>
          <p:nvPr>
            <p:ph type="body" idx="1"/>
          </p:nvPr>
        </p:nvSpPr>
        <p:spPr>
          <a:xfrm>
            <a:off x="410400" y="1700214"/>
            <a:ext cx="5157787" cy="804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0400" y="2647950"/>
            <a:ext cx="5157787" cy="2902479"/>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81687" y="1700214"/>
            <a:ext cx="5183188" cy="804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81687" y="2647950"/>
            <a:ext cx="5183188" cy="2902479"/>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8267BC55-B784-4D84-8769-21885DB5752F}"/>
              </a:ext>
            </a:extLst>
          </p:cNvPr>
          <p:cNvSpPr>
            <a:spLocks noGrp="1"/>
          </p:cNvSpPr>
          <p:nvPr>
            <p:ph type="dt" sz="half" idx="14"/>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4" name="Slide Number Placeholder 5">
            <a:extLst>
              <a:ext uri="{FF2B5EF4-FFF2-40B4-BE49-F238E27FC236}">
                <a16:creationId xmlns:a16="http://schemas.microsoft.com/office/drawing/2014/main" id="{01527A28-514A-4E4D-B9BB-80131B1DE746}"/>
              </a:ext>
            </a:extLst>
          </p:cNvPr>
          <p:cNvSpPr>
            <a:spLocks noGrp="1"/>
          </p:cNvSpPr>
          <p:nvPr>
            <p:ph type="sldNum" sz="quarter" idx="15"/>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48849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4401"/>
            <a:ext cx="10651813" cy="642938"/>
          </a:xfrm>
          <a:prstGeom prst="rect">
            <a:avLst/>
          </a:prstGeom>
        </p:spPr>
        <p:txBody>
          <a:bodyPr anchor="t" anchorCtr="0"/>
          <a:lstStyle/>
          <a:p>
            <a:r>
              <a:rPr lang="en-US"/>
              <a:t>Click to edit Master title style</a:t>
            </a:r>
            <a:endParaRPr lang="en-US" dirty="0"/>
          </a:p>
        </p:txBody>
      </p:sp>
      <p:sp>
        <p:nvSpPr>
          <p:cNvPr id="7" name="Date Placeholder 3">
            <a:extLst>
              <a:ext uri="{FF2B5EF4-FFF2-40B4-BE49-F238E27FC236}">
                <a16:creationId xmlns:a16="http://schemas.microsoft.com/office/drawing/2014/main" id="{17B513FB-A89D-4CD9-816A-A2426574FCB0}"/>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0" name="Slide Number Placeholder 5">
            <a:extLst>
              <a:ext uri="{FF2B5EF4-FFF2-40B4-BE49-F238E27FC236}">
                <a16:creationId xmlns:a16="http://schemas.microsoft.com/office/drawing/2014/main" id="{D7FC877C-D72B-4FA2-A4D8-10EC144C44B6}"/>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43132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 white">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91F2527F-684A-4121-9363-8807B0AFD189}"/>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0" name="Slide Number Placeholder 5">
            <a:extLst>
              <a:ext uri="{FF2B5EF4-FFF2-40B4-BE49-F238E27FC236}">
                <a16:creationId xmlns:a16="http://schemas.microsoft.com/office/drawing/2014/main" id="{2306364A-3632-4E1B-8113-A8981F3C5267}"/>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63291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08050"/>
            <a:ext cx="3932237" cy="1149350"/>
          </a:xfrm>
          <a:prstGeom prst="rect">
            <a:avLst/>
          </a:prstGeom>
        </p:spPr>
        <p:txBody>
          <a:bodyPr anchor="b">
            <a:noAutofit/>
          </a:bodyPr>
          <a:lstStyle>
            <a:lvl1pPr>
              <a:defRPr sz="4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22800" y="914275"/>
            <a:ext cx="7018337" cy="4652808"/>
          </a:xfrm>
        </p:spPr>
        <p:txBody>
          <a:bodyPr anchor="t">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10400" y="2223821"/>
            <a:ext cx="3932237" cy="3343262"/>
          </a:xfr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a:extLst>
              <a:ext uri="{FF2B5EF4-FFF2-40B4-BE49-F238E27FC236}">
                <a16:creationId xmlns:a16="http://schemas.microsoft.com/office/drawing/2014/main" id="{403500BF-A2C1-4F36-A443-35E1074B6686}"/>
              </a:ext>
            </a:extLst>
          </p:cNvPr>
          <p:cNvSpPr>
            <a:spLocks noGrp="1"/>
          </p:cNvSpPr>
          <p:nvPr>
            <p:ph type="dt" sz="half" idx="10"/>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3" name="Slide Number Placeholder 5">
            <a:extLst>
              <a:ext uri="{FF2B5EF4-FFF2-40B4-BE49-F238E27FC236}">
                <a16:creationId xmlns:a16="http://schemas.microsoft.com/office/drawing/2014/main" id="{803234A5-5678-4107-B6E4-4D194E2ECF6A}"/>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619989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caption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679" y="1143245"/>
            <a:ext cx="4853934" cy="3149671"/>
          </a:xfrm>
          <a:prstGeom prst="rect">
            <a:avLst/>
          </a:prstGeom>
        </p:spPr>
        <p:txBody>
          <a:bodyPr/>
          <a:lstStyle>
            <a:lvl1pPr>
              <a:defRPr sz="4400">
                <a:solidFill>
                  <a:srgbClr val="4E008E"/>
                </a:solidFill>
              </a:defRPr>
            </a:lvl1pPr>
          </a:lstStyle>
          <a:p>
            <a:r>
              <a:rPr lang="en-US" dirty="0"/>
              <a:t>This is a place for a longer text that goes on for three or more lines</a:t>
            </a:r>
          </a:p>
        </p:txBody>
      </p:sp>
      <p:sp>
        <p:nvSpPr>
          <p:cNvPr id="11" name="Content Placeholder 2">
            <a:extLst>
              <a:ext uri="{FF2B5EF4-FFF2-40B4-BE49-F238E27FC236}">
                <a16:creationId xmlns:a16="http://schemas.microsoft.com/office/drawing/2014/main" id="{CB8C4556-08AF-304E-8426-06F9F8EFFA15}"/>
              </a:ext>
            </a:extLst>
          </p:cNvPr>
          <p:cNvSpPr>
            <a:spLocks noGrp="1"/>
          </p:cNvSpPr>
          <p:nvPr>
            <p:ph idx="1"/>
          </p:nvPr>
        </p:nvSpPr>
        <p:spPr>
          <a:xfrm>
            <a:off x="6028267" y="1312458"/>
            <a:ext cx="5040000" cy="423669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D17F52D9-8B1E-4F7F-AA8C-39AD4EB471D1}"/>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3" name="Slide Number Placeholder 5">
            <a:extLst>
              <a:ext uri="{FF2B5EF4-FFF2-40B4-BE49-F238E27FC236}">
                <a16:creationId xmlns:a16="http://schemas.microsoft.com/office/drawing/2014/main" id="{EB5273A0-B2DF-4C71-84F5-8A0CABCD51C5}"/>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248971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6863F8-3927-4BEE-0B33-588E8C281FA5}"/>
              </a:ext>
              <a:ext uri="{C183D7F6-B498-43B3-948B-1728B52AA6E4}">
                <adec:decorative xmlns:adec="http://schemas.microsoft.com/office/drawing/2017/decorative" val="1"/>
              </a:ext>
            </a:extLst>
          </p:cNvPr>
          <p:cNvPicPr>
            <a:picLocks noChangeAspect="1"/>
          </p:cNvPicPr>
          <p:nvPr userDrawn="1"/>
        </p:nvPicPr>
        <p:blipFill>
          <a:blip r:embed="rId11"/>
          <a:stretch>
            <a:fillRect/>
          </a:stretch>
        </p:blipFill>
        <p:spPr>
          <a:xfrm>
            <a:off x="4762" y="0"/>
            <a:ext cx="12182476" cy="6858000"/>
          </a:xfrm>
          <a:prstGeom prst="rect">
            <a:avLst/>
          </a:prstGeom>
        </p:spPr>
      </p:pic>
      <p:sp>
        <p:nvSpPr>
          <p:cNvPr id="3" name="Text Placeholder 2"/>
          <p:cNvSpPr>
            <a:spLocks noGrp="1"/>
          </p:cNvSpPr>
          <p:nvPr>
            <p:ph type="body" idx="1"/>
          </p:nvPr>
        </p:nvSpPr>
        <p:spPr>
          <a:xfrm>
            <a:off x="410400" y="1707297"/>
            <a:ext cx="10515600" cy="3680491"/>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6" name="Slide Number Placeholder 5"/>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
        <p:nvSpPr>
          <p:cNvPr id="12" name="Title Placeholder 11">
            <a:extLst>
              <a:ext uri="{FF2B5EF4-FFF2-40B4-BE49-F238E27FC236}">
                <a16:creationId xmlns:a16="http://schemas.microsoft.com/office/drawing/2014/main" id="{03743BE5-29C0-A94B-962C-58F60464054B}"/>
              </a:ext>
            </a:extLst>
          </p:cNvPr>
          <p:cNvSpPr>
            <a:spLocks noGrp="1"/>
          </p:cNvSpPr>
          <p:nvPr>
            <p:ph type="title"/>
          </p:nvPr>
        </p:nvSpPr>
        <p:spPr>
          <a:xfrm>
            <a:off x="410400" y="911553"/>
            <a:ext cx="10521733" cy="645785"/>
          </a:xfrm>
          <a:prstGeom prst="rect">
            <a:avLst/>
          </a:prstGeom>
        </p:spPr>
        <p:txBody>
          <a:bodyPr vert="horz" lIns="91440" tIns="45720" rIns="91440" bIns="45720" rtlCol="0" anchor="t" anchorCtr="0">
            <a:noAutofit/>
          </a:bodyPr>
          <a:lstStyle/>
          <a:p>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661027825"/>
      </p:ext>
    </p:extLst>
  </p:cSld>
  <p:clrMap bg1="lt1" tx1="dk1" bg2="lt2" tx2="dk2" accent1="accent1" accent2="accent2" accent3="accent3" accent4="accent4" accent5="accent5" accent6="accent6" hlink="hlink" folHlink="folHlink"/>
  <p:sldLayoutIdLst>
    <p:sldLayoutId id="2147483806" r:id="rId1"/>
    <p:sldLayoutId id="2147483781" r:id="rId2"/>
    <p:sldLayoutId id="2147483770" r:id="rId3"/>
    <p:sldLayoutId id="2147483772" r:id="rId4"/>
    <p:sldLayoutId id="2147483773" r:id="rId5"/>
    <p:sldLayoutId id="2147483774" r:id="rId6"/>
    <p:sldLayoutId id="2147483775" r:id="rId7"/>
    <p:sldLayoutId id="2147483777" r:id="rId8"/>
    <p:sldLayoutId id="2147483791" r:id="rId9"/>
  </p:sldLayoutIdLst>
  <p:hf hdr="0"/>
  <p:txStyles>
    <p:titleStyle>
      <a:lvl1pPr algn="l" defTabSz="914400" rtl="0" eaLnBrk="1" latinLnBrk="0" hangingPunct="1">
        <a:lnSpc>
          <a:spcPct val="90000"/>
        </a:lnSpc>
        <a:spcBef>
          <a:spcPct val="0"/>
        </a:spcBef>
        <a:buNone/>
        <a:defRPr sz="4000" b="1" i="0" kern="1200">
          <a:solidFill>
            <a:srgbClr val="4E008E"/>
          </a:solidFill>
          <a:latin typeface="Arial" panose="020B0604020202020204" pitchFamily="34" charset="0"/>
          <a:ea typeface="+mj-ea"/>
          <a:cs typeface="Arial" panose="020B0604020202020204" pitchFamily="34" charset="0"/>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tabLst/>
        <a:defRPr sz="3200" kern="1200">
          <a:solidFill>
            <a:schemeClr val="tx1"/>
          </a:solidFill>
          <a:latin typeface="+mn-lt"/>
          <a:ea typeface="+mn-ea"/>
          <a:cs typeface="+mn-cs"/>
        </a:defRPr>
      </a:lvl1pPr>
      <a:lvl2pPr marL="488950" indent="-174625" algn="l" defTabSz="914400" rtl="0" eaLnBrk="1" latinLnBrk="0" hangingPunct="1">
        <a:lnSpc>
          <a:spcPct val="90000"/>
        </a:lnSpc>
        <a:spcBef>
          <a:spcPts val="500"/>
        </a:spcBef>
        <a:buFont typeface="Arial" panose="020B0604020202020204" pitchFamily="34" charset="0"/>
        <a:buChar char="•"/>
        <a:tabLst/>
        <a:defRPr sz="2800" kern="1200">
          <a:solidFill>
            <a:schemeClr val="tx1"/>
          </a:solidFill>
          <a:latin typeface="+mn-lt"/>
          <a:ea typeface="+mn-ea"/>
          <a:cs typeface="+mn-cs"/>
        </a:defRPr>
      </a:lvl2pPr>
      <a:lvl3pPr marL="804863" indent="-133350"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155700" indent="-128588"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4pPr>
      <a:lvl5pPr marL="1470025" indent="-13335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hyperlink" Target="https://www.sitra.fi/en/publications/sustainable-growth-with-circular-economy-business-models/"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vttresearch.com/fi"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sitra.fi/en/publications/sustainable-growth-with-circular-economy-business-models/"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QoAOzMTLP5s&amp;t=2s" TargetMode="External"/><Relationship Id="rId2" Type="http://schemas.openxmlformats.org/officeDocument/2006/relationships/hyperlink" Target="https://www.varma.fi/ajankohtaista/uutiset-ja-artikkelit/artikkelit/2021-q3/testaa-ja-kehita-liikeideaasi-business-model-canvas--tyokalun-avulla/"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sitra.fi/en/publications/sustainable-growth-with-circular-economy-business-models/"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60C3-F266-E60E-E446-59263C44F02E}"/>
              </a:ext>
            </a:extLst>
          </p:cNvPr>
          <p:cNvSpPr>
            <a:spLocks noGrp="1"/>
          </p:cNvSpPr>
          <p:nvPr>
            <p:ph type="ctrTitle"/>
          </p:nvPr>
        </p:nvSpPr>
        <p:spPr/>
        <p:txBody>
          <a:bodyPr/>
          <a:lstStyle/>
          <a:p>
            <a:r>
              <a:rPr lang="fi-FI" b="1" dirty="0"/>
              <a:t>Circular Economy and Business </a:t>
            </a:r>
            <a:r>
              <a:rPr lang="fi-FI" dirty="0"/>
              <a:t>(5 cr)</a:t>
            </a:r>
          </a:p>
        </p:txBody>
      </p:sp>
      <p:pic>
        <p:nvPicPr>
          <p:cNvPr id="8" name="Picture 7" descr="Text&#10;&#10;Description automatically generated">
            <a:extLst>
              <a:ext uri="{FF2B5EF4-FFF2-40B4-BE49-F238E27FC236}">
                <a16:creationId xmlns:a16="http://schemas.microsoft.com/office/drawing/2014/main" id="{4CB5A19E-CCDE-0B1F-83D6-E3AE1DC8E686}"/>
              </a:ext>
            </a:extLst>
          </p:cNvPr>
          <p:cNvPicPr>
            <a:picLocks noChangeAspect="1"/>
          </p:cNvPicPr>
          <p:nvPr/>
        </p:nvPicPr>
        <p:blipFill>
          <a:blip r:embed="rId3"/>
          <a:stretch>
            <a:fillRect/>
          </a:stretch>
        </p:blipFill>
        <p:spPr>
          <a:xfrm>
            <a:off x="150316" y="116632"/>
            <a:ext cx="3069021" cy="782600"/>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05525846-4A27-FF7D-DC53-0D1795601BF1}"/>
              </a:ext>
            </a:extLst>
          </p:cNvPr>
          <p:cNvPicPr>
            <a:picLocks noChangeAspect="1"/>
          </p:cNvPicPr>
          <p:nvPr/>
        </p:nvPicPr>
        <p:blipFill>
          <a:blip r:embed="rId4"/>
          <a:stretch>
            <a:fillRect/>
          </a:stretch>
        </p:blipFill>
        <p:spPr>
          <a:xfrm>
            <a:off x="3376031" y="68722"/>
            <a:ext cx="3337995" cy="878420"/>
          </a:xfrm>
          <a:prstGeom prst="rect">
            <a:avLst/>
          </a:prstGeom>
        </p:spPr>
      </p:pic>
      <p:pic>
        <p:nvPicPr>
          <p:cNvPr id="17" name="Picture 16" descr="Diagram&#10;&#10;Description automatically generated">
            <a:extLst>
              <a:ext uri="{FF2B5EF4-FFF2-40B4-BE49-F238E27FC236}">
                <a16:creationId xmlns:a16="http://schemas.microsoft.com/office/drawing/2014/main" id="{3A3B413F-3F68-44CB-DD64-5FFA0D5F3828}"/>
              </a:ext>
            </a:extLst>
          </p:cNvPr>
          <p:cNvPicPr>
            <a:picLocks noChangeAspect="1"/>
          </p:cNvPicPr>
          <p:nvPr/>
        </p:nvPicPr>
        <p:blipFill>
          <a:blip r:embed="rId5"/>
          <a:stretch>
            <a:fillRect/>
          </a:stretch>
        </p:blipFill>
        <p:spPr>
          <a:xfrm>
            <a:off x="1652184" y="2465295"/>
            <a:ext cx="3134305" cy="2988691"/>
          </a:xfrm>
          <a:prstGeom prst="rect">
            <a:avLst/>
          </a:prstGeom>
        </p:spPr>
      </p:pic>
      <p:sp>
        <p:nvSpPr>
          <p:cNvPr id="18" name="TextBox 17">
            <a:extLst>
              <a:ext uri="{FF2B5EF4-FFF2-40B4-BE49-F238E27FC236}">
                <a16:creationId xmlns:a16="http://schemas.microsoft.com/office/drawing/2014/main" id="{5D049A33-E0CB-52E6-4F23-41D306EA5159}"/>
              </a:ext>
            </a:extLst>
          </p:cNvPr>
          <p:cNvSpPr txBox="1"/>
          <p:nvPr/>
        </p:nvSpPr>
        <p:spPr>
          <a:xfrm>
            <a:off x="5231904" y="3002358"/>
            <a:ext cx="5796644" cy="2769989"/>
          </a:xfrm>
          <a:prstGeom prst="rect">
            <a:avLst/>
          </a:prstGeom>
          <a:noFill/>
        </p:spPr>
        <p:txBody>
          <a:bodyPr wrap="square" rtlCol="0">
            <a:spAutoFit/>
          </a:bodyPr>
          <a:lstStyle/>
          <a:p>
            <a:r>
              <a:rPr lang="en-US" sz="2000" dirty="0"/>
              <a:t>Implementation of the course as part of the Packaging Value Chain Circular Economy </a:t>
            </a:r>
            <a:r>
              <a:rPr lang="en-US" sz="2000"/>
              <a:t>Expert </a:t>
            </a:r>
            <a:r>
              <a:rPr lang="fi-FI" sz="2000"/>
              <a:t> -training </a:t>
            </a:r>
            <a:r>
              <a:rPr lang="fi-FI" sz="2000" dirty="0"/>
              <a:t>(30 cr)</a:t>
            </a:r>
          </a:p>
          <a:p>
            <a:endParaRPr lang="fi-FI" sz="2000" dirty="0"/>
          </a:p>
          <a:p>
            <a:endParaRPr lang="fi-FI" sz="2000" dirty="0"/>
          </a:p>
          <a:p>
            <a:r>
              <a:rPr lang="fi-FI" sz="2000" dirty="0"/>
              <a:t>Markus Jähi</a:t>
            </a:r>
            <a:endParaRPr lang="fi-FI" dirty="0"/>
          </a:p>
          <a:p>
            <a:endParaRPr lang="fi-FI" dirty="0"/>
          </a:p>
          <a:p>
            <a:endParaRPr lang="fi-FI" dirty="0"/>
          </a:p>
          <a:p>
            <a:endParaRPr lang="fi-FI" dirty="0"/>
          </a:p>
        </p:txBody>
      </p:sp>
      <p:pic>
        <p:nvPicPr>
          <p:cNvPr id="3" name="Picture 2" descr="A sign with text and symbols&#10;&#10;Description automatically generated">
            <a:extLst>
              <a:ext uri="{FF2B5EF4-FFF2-40B4-BE49-F238E27FC236}">
                <a16:creationId xmlns:a16="http://schemas.microsoft.com/office/drawing/2014/main" id="{22E01EEE-DFB6-4261-78BF-7F232052E3F2}"/>
              </a:ext>
            </a:extLst>
          </p:cNvPr>
          <p:cNvPicPr>
            <a:picLocks noChangeAspect="1"/>
          </p:cNvPicPr>
          <p:nvPr/>
        </p:nvPicPr>
        <p:blipFill>
          <a:blip r:embed="rId6"/>
          <a:stretch>
            <a:fillRect/>
          </a:stretch>
        </p:blipFill>
        <p:spPr>
          <a:xfrm>
            <a:off x="5303912" y="4938148"/>
            <a:ext cx="1812091" cy="638369"/>
          </a:xfrm>
          <a:prstGeom prst="rect">
            <a:avLst/>
          </a:prstGeom>
        </p:spPr>
      </p:pic>
      <p:sp>
        <p:nvSpPr>
          <p:cNvPr id="4" name="TextBox 3">
            <a:extLst>
              <a:ext uri="{FF2B5EF4-FFF2-40B4-BE49-F238E27FC236}">
                <a16:creationId xmlns:a16="http://schemas.microsoft.com/office/drawing/2014/main" id="{3E9435C6-4E34-6EFE-7F57-7F6D1C0D4436}"/>
              </a:ext>
            </a:extLst>
          </p:cNvPr>
          <p:cNvSpPr txBox="1"/>
          <p:nvPr/>
        </p:nvSpPr>
        <p:spPr>
          <a:xfrm>
            <a:off x="7143908" y="4967829"/>
            <a:ext cx="3884640" cy="579005"/>
          </a:xfrm>
          <a:prstGeom prst="rect">
            <a:avLst/>
          </a:prstGeom>
          <a:noFill/>
        </p:spPr>
        <p:txBody>
          <a:bodyPr wrap="square">
            <a:spAutoFit/>
          </a:bodyPr>
          <a:lstStyle/>
          <a:p>
            <a:pPr>
              <a:lnSpc>
                <a:spcPct val="107000"/>
              </a:lnSpc>
              <a:spcAft>
                <a:spcPts val="800"/>
              </a:spcAft>
            </a:pP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This </a:t>
            </a:r>
            <a:r>
              <a:rPr lang="fi-FI" sz="1000" kern="100" dirty="0" err="1">
                <a:effectLst/>
                <a:latin typeface="Calibri" panose="020F0502020204030204" pitchFamily="34" charset="0"/>
                <a:ea typeface="Calibri" panose="020F0502020204030204" pitchFamily="34" charset="0"/>
                <a:cs typeface="Times New Roman" panose="02020603050405020304" pitchFamily="18" charset="0"/>
              </a:rPr>
              <a:t>work</a:t>
            </a:r>
            <a:r>
              <a:rPr lang="fi-FI" sz="1000" kern="100">
                <a:effectLst/>
                <a:latin typeface="Calibri" panose="020F0502020204030204" pitchFamily="34" charset="0"/>
                <a:ea typeface="Calibri" panose="020F0502020204030204" pitchFamily="34" charset="0"/>
                <a:cs typeface="Times New Roman" panose="02020603050405020304" pitchFamily="18" charset="0"/>
              </a:rPr>
              <a:t> is licenced under Creative Commons ByAttribution-Non-commercial-Share-alike 4.0 licence </a:t>
            </a:r>
            <a:r>
              <a:rPr lang="fi-FI" sz="10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https://creativecommons.org/licenses/by/4.0/</a:t>
            </a:r>
            <a:endParaRPr lang="fi-FI"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2738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sz="4000" dirty="0"/>
              <a:t>2. </a:t>
            </a:r>
            <a:r>
              <a:rPr lang="en-US" sz="4000" dirty="0"/>
              <a:t>Circular economy business models in the packaging value chain </a:t>
            </a:r>
            <a:r>
              <a:rPr lang="fi-FI" sz="4000" dirty="0"/>
              <a:t>(1/3)</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398989" y="1484784"/>
            <a:ext cx="11286605" cy="4176464"/>
          </a:xfrm>
        </p:spPr>
        <p:txBody>
          <a:bodyPr vert="horz" lIns="91440" tIns="45720" rIns="91440" bIns="45720" rtlCol="0" anchor="t">
            <a:noAutofit/>
          </a:bodyPr>
          <a:lstStyle/>
          <a:p>
            <a:r>
              <a:rPr lang="en-US" sz="2000" dirty="0"/>
              <a:t>Introductory assignment: which circular economy business models can be identified in the packaging value chain?</a:t>
            </a:r>
          </a:p>
          <a:p>
            <a:pPr lvl="1"/>
            <a:r>
              <a:rPr lang="en-US" sz="1800" dirty="0"/>
              <a:t>In the group, think about what kinds of examples of different circular economy business models can be identified in relation to the packaging value chain and why?</a:t>
            </a:r>
          </a:p>
          <a:p>
            <a:pPr lvl="1"/>
            <a:r>
              <a:rPr lang="en-US" sz="1800" dirty="0"/>
              <a:t>Enter examples of current models and those you can expect to appear in the future on the collaboration platform.</a:t>
            </a:r>
          </a:p>
          <a:p>
            <a:pPr lvl="1"/>
            <a:r>
              <a:rPr lang="en-US" sz="1800" dirty="0"/>
              <a:t>You can also name companies if you recognize them. Try to find at least one example for each business model.</a:t>
            </a:r>
          </a:p>
          <a:p>
            <a:r>
              <a:rPr lang="fi-FI" sz="2000" dirty="0" err="1"/>
              <a:t>Literature</a:t>
            </a:r>
            <a:r>
              <a:rPr lang="fi-FI" sz="2000" dirty="0"/>
              <a:t> </a:t>
            </a:r>
            <a:r>
              <a:rPr lang="fi-FI" sz="2000" dirty="0" err="1"/>
              <a:t>assignment</a:t>
            </a:r>
            <a:r>
              <a:rPr lang="fi-FI" sz="2000" dirty="0"/>
              <a:t> :</a:t>
            </a:r>
          </a:p>
          <a:p>
            <a:pPr lvl="1"/>
            <a:r>
              <a:rPr lang="en-US" sz="1800" dirty="0"/>
              <a:t>Read chapter 3 (pp. 45-85) from the course </a:t>
            </a:r>
            <a:r>
              <a:rPr lang="en-US" sz="1800"/>
              <a:t>reading </a:t>
            </a:r>
            <a:r>
              <a:rPr lang="fi-FI" sz="1800" dirty="0">
                <a:hlinkClick r:id="rId2"/>
              </a:rPr>
              <a:t>”</a:t>
            </a:r>
            <a:r>
              <a:rPr lang="fi-FI" sz="1800" dirty="0" err="1"/>
              <a:t>Sustainable</a:t>
            </a:r>
            <a:r>
              <a:rPr lang="fi-FI" sz="1800" dirty="0"/>
              <a:t> </a:t>
            </a:r>
            <a:r>
              <a:rPr lang="fi-FI" sz="1800" dirty="0" err="1"/>
              <a:t>growth</a:t>
            </a:r>
            <a:r>
              <a:rPr lang="fi-FI" sz="1800" dirty="0"/>
              <a:t> </a:t>
            </a:r>
            <a:r>
              <a:rPr lang="fi-FI" sz="1800" dirty="0" err="1"/>
              <a:t>with</a:t>
            </a:r>
            <a:r>
              <a:rPr lang="fi-FI" sz="1800" dirty="0"/>
              <a:t> circular economy business </a:t>
            </a:r>
            <a:r>
              <a:rPr lang="fi-FI" sz="1800" dirty="0" err="1"/>
              <a:t>models</a:t>
            </a:r>
            <a:r>
              <a:rPr lang="fi-FI" sz="1800" dirty="0"/>
              <a:t> </a:t>
            </a:r>
            <a:r>
              <a:rPr lang="fi-FI" sz="1800" dirty="0">
                <a:hlinkClick r:id="rId2"/>
              </a:rPr>
              <a:t>–</a:t>
            </a:r>
            <a:r>
              <a:rPr lang="fi-FI" sz="1800" dirty="0"/>
              <a:t> A </a:t>
            </a:r>
            <a:r>
              <a:rPr lang="fi-FI" sz="1800" dirty="0" err="1"/>
              <a:t>playbook</a:t>
            </a:r>
            <a:r>
              <a:rPr lang="fi-FI" sz="1800" dirty="0"/>
              <a:t> for </a:t>
            </a:r>
            <a:r>
              <a:rPr lang="fi-FI" sz="1800" dirty="0" err="1"/>
              <a:t>businesses</a:t>
            </a:r>
            <a:r>
              <a:rPr lang="fi-FI" sz="1800" dirty="0"/>
              <a:t> </a:t>
            </a:r>
            <a:r>
              <a:rPr lang="fi-FI" sz="1800" dirty="0">
                <a:hlinkClick r:id="rId2"/>
              </a:rPr>
              <a:t>https://www.sitra.fi/en/</a:t>
            </a:r>
            <a:r>
              <a:rPr lang="fi-FI" sz="1800">
                <a:hlinkClick r:id="rId2"/>
              </a:rPr>
              <a:t>publications/</a:t>
            </a:r>
            <a:r>
              <a:rPr lang="en-US" sz="1800" dirty="0">
                <a:hlinkClick r:id="rId2"/>
              </a:rPr>
              <a:t>sustainable-growth-with-circular-economy-business-models</a:t>
            </a:r>
            <a:r>
              <a:rPr lang="fi-FI" sz="1800" dirty="0">
                <a:hlinkClick r:id="rId2"/>
              </a:rPr>
              <a:t>/</a:t>
            </a:r>
            <a:endParaRPr lang="fi-FI" sz="1800" dirty="0"/>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dirty="0"/>
              <a:t>|  </a:t>
            </a:r>
            <a:fld id="{CDC8994D-33BE-6F4B-918B-78B2D731EB1C}" type="slidenum">
              <a:rPr lang="fi-FI" smtClean="0"/>
              <a:pPr/>
              <a:t>10</a:t>
            </a:fld>
            <a:endParaRPr lang="fi-FI" dirty="0"/>
          </a:p>
        </p:txBody>
      </p:sp>
    </p:spTree>
    <p:extLst>
      <p:ext uri="{BB962C8B-B14F-4D97-AF65-F5344CB8AC3E}">
        <p14:creationId xmlns:p14="http://schemas.microsoft.com/office/powerpoint/2010/main" val="751912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sz="4000" dirty="0"/>
              <a:t>2. </a:t>
            </a:r>
            <a:r>
              <a:rPr lang="en-US" sz="4000" dirty="0"/>
              <a:t>Circular economy business models in the packaging value chain</a:t>
            </a:r>
            <a:r>
              <a:rPr lang="fi-FI" sz="4000" dirty="0"/>
              <a:t> (2/3)</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411194" y="1700808"/>
            <a:ext cx="11286605" cy="3146485"/>
          </a:xfrm>
        </p:spPr>
        <p:txBody>
          <a:bodyPr vert="horz" lIns="91440" tIns="45720" rIns="91440" bIns="45720" rtlCol="0" anchor="t">
            <a:noAutofit/>
          </a:bodyPr>
          <a:lstStyle/>
          <a:p>
            <a:r>
              <a:rPr lang="en-US" sz="2000" dirty="0"/>
              <a:t>Individual assignment: answer the following questions as an online text on the learning platform based on the reading:</a:t>
            </a:r>
          </a:p>
          <a:p>
            <a:pPr lvl="1"/>
            <a:r>
              <a:rPr lang="en-US" sz="1800" dirty="0"/>
              <a:t>2a) Key lessons: briefly describe what were the three most important lessons in the reading assignment for you, justify why exactly these?</a:t>
            </a:r>
          </a:p>
          <a:p>
            <a:pPr lvl="1"/>
            <a:r>
              <a:rPr lang="en-US" sz="1800" dirty="0"/>
              <a:t>2b) General challenges of business models: think about how the general challenges of business models described on p. 79-80 can be seen in your work/workplace, are any of these a special bottleneck that prevents the transition to a new type of business?</a:t>
            </a:r>
          </a:p>
          <a:p>
            <a:pPr lvl="1"/>
            <a:r>
              <a:rPr lang="en-US" sz="1800" dirty="0"/>
              <a:t>Total length of answers 300-600 words.</a:t>
            </a:r>
          </a:p>
          <a:p>
            <a:pPr lvl="1"/>
            <a:endParaRPr lang="fi-FI" sz="2000" dirty="0">
              <a:highlight>
                <a:srgbClr val="FFFF00"/>
              </a:highlight>
            </a:endParaRP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dirty="0"/>
              <a:t>|  </a:t>
            </a:r>
            <a:fld id="{CDC8994D-33BE-6F4B-918B-78B2D731EB1C}" type="slidenum">
              <a:rPr lang="fi-FI" smtClean="0"/>
              <a:pPr/>
              <a:t>11</a:t>
            </a:fld>
            <a:endParaRPr lang="fi-FI" dirty="0"/>
          </a:p>
        </p:txBody>
      </p:sp>
    </p:spTree>
    <p:extLst>
      <p:ext uri="{BB962C8B-B14F-4D97-AF65-F5344CB8AC3E}">
        <p14:creationId xmlns:p14="http://schemas.microsoft.com/office/powerpoint/2010/main" val="661682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sz="4000" dirty="0"/>
              <a:t>2. </a:t>
            </a:r>
            <a:r>
              <a:rPr lang="en-US" sz="4000" dirty="0"/>
              <a:t>Circular economy business models in the packaging value chain </a:t>
            </a:r>
            <a:r>
              <a:rPr lang="fi-FI" sz="4000" dirty="0"/>
              <a:t>(3/3)</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411194" y="1700808"/>
            <a:ext cx="11286605" cy="3146485"/>
          </a:xfrm>
        </p:spPr>
        <p:txBody>
          <a:bodyPr vert="horz" lIns="91440" tIns="45720" rIns="91440" bIns="45720" rtlCol="0" anchor="t">
            <a:noAutofit/>
          </a:bodyPr>
          <a:lstStyle/>
          <a:p>
            <a:r>
              <a:rPr lang="en-US" sz="2000" dirty="0"/>
              <a:t>Group assignment: discuss in your group the possibilities of remanufacturing for the packaging business based on the visiting lecture by </a:t>
            </a:r>
            <a:r>
              <a:rPr lang="fi-FI" sz="2000" dirty="0">
                <a:hlinkClick r:id="rId2"/>
              </a:rPr>
              <a:t>VTT</a:t>
            </a:r>
            <a:r>
              <a:rPr lang="en-US" sz="2000" dirty="0"/>
              <a:t>.</a:t>
            </a:r>
          </a:p>
          <a:p>
            <a:pPr lvl="1"/>
            <a:r>
              <a:rPr lang="en-US" sz="1800" dirty="0"/>
              <a:t>Enter three new business opportunities related to packaging that you have come up with on the collaboration platform: customer need, what kind of packaging, who (what kind of company) would manufacture it, what would be the novelty, and would it require product and/or material development?</a:t>
            </a:r>
            <a:endParaRPr lang="fi-FI" sz="1800" dirty="0"/>
          </a:p>
          <a:p>
            <a:pPr marL="0" indent="0">
              <a:buNone/>
            </a:pPr>
            <a:endParaRPr lang="en-US" sz="2400" dirty="0"/>
          </a:p>
          <a:p>
            <a:pPr lvl="1"/>
            <a:endParaRPr lang="fi-FI" sz="2000" dirty="0">
              <a:highlight>
                <a:srgbClr val="FFFF00"/>
              </a:highlight>
            </a:endParaRP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dirty="0"/>
              <a:t>|  </a:t>
            </a:r>
            <a:fld id="{CDC8994D-33BE-6F4B-918B-78B2D731EB1C}" type="slidenum">
              <a:rPr lang="fi-FI" smtClean="0"/>
              <a:pPr/>
              <a:t>12</a:t>
            </a:fld>
            <a:endParaRPr lang="fi-FI" dirty="0"/>
          </a:p>
        </p:txBody>
      </p:sp>
    </p:spTree>
    <p:extLst>
      <p:ext uri="{BB962C8B-B14F-4D97-AF65-F5344CB8AC3E}">
        <p14:creationId xmlns:p14="http://schemas.microsoft.com/office/powerpoint/2010/main" val="454231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sz="4000" dirty="0"/>
              <a:t>3. </a:t>
            </a:r>
            <a:r>
              <a:rPr lang="en-US" sz="4000" dirty="0"/>
              <a:t>Capabilities required by the circular economy</a:t>
            </a:r>
            <a:r>
              <a:rPr lang="fi-FI" dirty="0"/>
              <a:t> </a:t>
            </a:r>
            <a:r>
              <a:rPr lang="fi-FI" sz="4000" dirty="0"/>
              <a:t>(1/</a:t>
            </a:r>
            <a:r>
              <a:rPr lang="fi-FI" dirty="0"/>
              <a:t>3</a:t>
            </a:r>
            <a:r>
              <a:rPr lang="fi-FI" sz="4000" dirty="0"/>
              <a:t>)</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398989" y="1484784"/>
            <a:ext cx="11286605" cy="4104456"/>
          </a:xfrm>
        </p:spPr>
        <p:txBody>
          <a:bodyPr vert="horz" lIns="91440" tIns="45720" rIns="91440" bIns="45720" rtlCol="0" anchor="t">
            <a:noAutofit/>
          </a:bodyPr>
          <a:lstStyle/>
          <a:p>
            <a:r>
              <a:rPr lang="en-US" sz="2000" dirty="0"/>
              <a:t>Introductory assignment: What capabilities are prerequisites for circular economy business in the packaging value chain?</a:t>
            </a:r>
          </a:p>
          <a:p>
            <a:pPr lvl="1"/>
            <a:r>
              <a:rPr lang="en-US" sz="1800" dirty="0"/>
              <a:t>As a group, think about which are the most important circular economy capabilities in the packaging value chain? Where are the most important development needs? And how could the capabilities be concretely developed?</a:t>
            </a:r>
          </a:p>
          <a:p>
            <a:r>
              <a:rPr lang="en-US" sz="2000" dirty="0"/>
              <a:t>Literature assignment:</a:t>
            </a:r>
          </a:p>
          <a:p>
            <a:pPr lvl="1"/>
            <a:r>
              <a:rPr lang="en-US" sz="1800" dirty="0"/>
              <a:t>Read chapter 4 (pp. 86-110) from the course reading ”Sustainable growth with circular economy business models – A playbook for businesses” </a:t>
            </a:r>
            <a:r>
              <a:rPr lang="en-US" sz="1800" dirty="0">
                <a:hlinkClick r:id="rId2"/>
              </a:rPr>
              <a:t>https://www.sitra.fi/en/publications/sustainable-growth-with-circular-economy-business-models/</a:t>
            </a:r>
            <a:endParaRPr lang="en-US" sz="1800" dirty="0"/>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dirty="0"/>
              <a:t>|  </a:t>
            </a:r>
            <a:fld id="{CDC8994D-33BE-6F4B-918B-78B2D731EB1C}" type="slidenum">
              <a:rPr lang="fi-FI" smtClean="0"/>
              <a:pPr/>
              <a:t>13</a:t>
            </a:fld>
            <a:endParaRPr lang="fi-FI" dirty="0"/>
          </a:p>
        </p:txBody>
      </p:sp>
    </p:spTree>
    <p:extLst>
      <p:ext uri="{BB962C8B-B14F-4D97-AF65-F5344CB8AC3E}">
        <p14:creationId xmlns:p14="http://schemas.microsoft.com/office/powerpoint/2010/main" val="1324962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sz="4000" dirty="0"/>
              <a:t>3. </a:t>
            </a:r>
            <a:r>
              <a:rPr lang="en-US" sz="4000" dirty="0"/>
              <a:t>Capabilities required by the circular economy</a:t>
            </a:r>
            <a:r>
              <a:rPr lang="en-US" dirty="0"/>
              <a:t> </a:t>
            </a:r>
            <a:r>
              <a:rPr lang="fi-FI" sz="4000" dirty="0"/>
              <a:t>(2/3)</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398989" y="1484784"/>
            <a:ext cx="11286605" cy="4104456"/>
          </a:xfrm>
        </p:spPr>
        <p:txBody>
          <a:bodyPr vert="horz" lIns="91440" tIns="45720" rIns="91440" bIns="45720" rtlCol="0" anchor="t">
            <a:noAutofit/>
          </a:bodyPr>
          <a:lstStyle/>
          <a:p>
            <a:r>
              <a:rPr lang="en-US" sz="2000" dirty="0"/>
              <a:t>Individual assignment: answer the following questions as an online text on the learning platform based on the reading:</a:t>
            </a:r>
          </a:p>
          <a:p>
            <a:pPr lvl="1"/>
            <a:r>
              <a:rPr lang="en-US" sz="1800" dirty="0"/>
              <a:t>3a) Key lessons: briefly describe what were the three most important lessons in the reading assignment for you, and justify why exactly these?</a:t>
            </a:r>
          </a:p>
          <a:p>
            <a:pPr lvl="1"/>
            <a:r>
              <a:rPr lang="en-US" sz="1800" dirty="0"/>
              <a:t>3b) Circular economy metrics: think about which circular economy metrics described in the table on p. 94 could be suitable for your own workplace/job? Why exactly measuring these things would support the transition to a circular economy?</a:t>
            </a:r>
          </a:p>
          <a:p>
            <a:pPr lvl="1"/>
            <a:r>
              <a:rPr lang="en-US" sz="1800" dirty="0"/>
              <a:t>Total length of answers 300-600 words.</a:t>
            </a:r>
            <a:endParaRPr lang="fi-FI" sz="1800" dirty="0"/>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dirty="0"/>
              <a:t>|  </a:t>
            </a:r>
            <a:fld id="{CDC8994D-33BE-6F4B-918B-78B2D731EB1C}" type="slidenum">
              <a:rPr lang="fi-FI" smtClean="0"/>
              <a:pPr/>
              <a:t>14</a:t>
            </a:fld>
            <a:endParaRPr lang="fi-FI" dirty="0"/>
          </a:p>
        </p:txBody>
      </p:sp>
    </p:spTree>
    <p:extLst>
      <p:ext uri="{BB962C8B-B14F-4D97-AF65-F5344CB8AC3E}">
        <p14:creationId xmlns:p14="http://schemas.microsoft.com/office/powerpoint/2010/main" val="1205736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sz="4000" dirty="0"/>
              <a:t>3. </a:t>
            </a:r>
            <a:r>
              <a:rPr lang="en-US" sz="4000" dirty="0"/>
              <a:t>Capabilities required by the circular economy</a:t>
            </a:r>
            <a:r>
              <a:rPr lang="fi-FI" dirty="0"/>
              <a:t> </a:t>
            </a:r>
            <a:r>
              <a:rPr lang="fi-FI" sz="4000" dirty="0"/>
              <a:t>(</a:t>
            </a:r>
            <a:r>
              <a:rPr lang="fi-FI" dirty="0"/>
              <a:t>3</a:t>
            </a:r>
            <a:r>
              <a:rPr lang="fi-FI" sz="4000" dirty="0"/>
              <a:t>/3)</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398989" y="1484784"/>
            <a:ext cx="11286605" cy="4104456"/>
          </a:xfrm>
        </p:spPr>
        <p:txBody>
          <a:bodyPr vert="horz" lIns="91440" tIns="45720" rIns="91440" bIns="45720" rtlCol="0" anchor="t">
            <a:noAutofit/>
          </a:bodyPr>
          <a:lstStyle/>
          <a:p>
            <a:r>
              <a:rPr lang="en-US" sz="2000" dirty="0"/>
              <a:t>Group assignment: based on lectures and course readings, discuss in the group about technologies related to the circular economy and the opportunities they bring to the packaging value chain.</a:t>
            </a:r>
          </a:p>
          <a:p>
            <a:pPr lvl="1"/>
            <a:r>
              <a:rPr lang="en-US" sz="1800" dirty="0"/>
              <a:t>Choose the three future technologies that you think are the most important for the packaging value chain and justify why you think these are the most important, and what role you think they will play.</a:t>
            </a:r>
          </a:p>
          <a:p>
            <a:pPr lvl="1"/>
            <a:r>
              <a:rPr lang="en-US" sz="1800" dirty="0"/>
              <a:t>Compile your answers on the collaboration platform.</a:t>
            </a:r>
            <a:endParaRPr lang="fi-FI" sz="1800" dirty="0"/>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dirty="0"/>
              <a:t>|  </a:t>
            </a:r>
            <a:fld id="{CDC8994D-33BE-6F4B-918B-78B2D731EB1C}" type="slidenum">
              <a:rPr lang="fi-FI" smtClean="0"/>
              <a:pPr/>
              <a:t>15</a:t>
            </a:fld>
            <a:endParaRPr lang="fi-FI" dirty="0"/>
          </a:p>
        </p:txBody>
      </p:sp>
    </p:spTree>
    <p:extLst>
      <p:ext uri="{BB962C8B-B14F-4D97-AF65-F5344CB8AC3E}">
        <p14:creationId xmlns:p14="http://schemas.microsoft.com/office/powerpoint/2010/main" val="1771572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dirty="0"/>
              <a:t>4</a:t>
            </a:r>
            <a:r>
              <a:rPr lang="fi-FI" sz="4000" dirty="0"/>
              <a:t>. </a:t>
            </a:r>
            <a:r>
              <a:rPr lang="en-US" sz="4000" dirty="0"/>
              <a:t>Implementing the circular economy transition in practice </a:t>
            </a:r>
            <a:r>
              <a:rPr lang="fi-FI" sz="4000" dirty="0"/>
              <a:t>(</a:t>
            </a:r>
            <a:r>
              <a:rPr lang="fi-FI" dirty="0"/>
              <a:t>1</a:t>
            </a:r>
            <a:r>
              <a:rPr lang="fi-FI" sz="4000" dirty="0"/>
              <a:t>/2)</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398989" y="1484784"/>
            <a:ext cx="11286605" cy="4104456"/>
          </a:xfrm>
        </p:spPr>
        <p:txBody>
          <a:bodyPr vert="horz" lIns="91440" tIns="45720" rIns="91440" bIns="45720" rtlCol="0" anchor="t">
            <a:noAutofit/>
          </a:bodyPr>
          <a:lstStyle/>
          <a:p>
            <a:r>
              <a:rPr lang="en-US" sz="2000" dirty="0"/>
              <a:t>Literature assignment:</a:t>
            </a:r>
          </a:p>
          <a:p>
            <a:pPr lvl="1"/>
            <a:r>
              <a:rPr lang="en-US" sz="1800" dirty="0"/>
              <a:t>Read chapter 5 + summary (pp. 111-132) from the course reading ”Sustainable growth with circular economy business model – A playbook for businesses" </a:t>
            </a:r>
          </a:p>
          <a:p>
            <a:pPr lvl="1"/>
            <a:endParaRPr lang="en-US" sz="1800" dirty="0"/>
          </a:p>
          <a:p>
            <a:r>
              <a:rPr lang="en-US" sz="2000" dirty="0"/>
              <a:t>Individual assignment: answer the following questions as an online text on the learning platform based on the reading:</a:t>
            </a:r>
          </a:p>
          <a:p>
            <a:pPr lvl="1"/>
            <a:r>
              <a:rPr lang="en-US" sz="1800" dirty="0"/>
              <a:t>4a) Approaches to circular economy change implementation: consider which of the approaches to circular economy change presented in the reading (test and validate vs. vision and roadmap) would be a better approach for the organization you work in? Explain why the model you chose would be better and why the other one would not?</a:t>
            </a:r>
            <a:endParaRPr lang="en-US" sz="1200" dirty="0"/>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dirty="0"/>
              <a:t>|  </a:t>
            </a:r>
            <a:fld id="{CDC8994D-33BE-6F4B-918B-78B2D731EB1C}" type="slidenum">
              <a:rPr lang="fi-FI" smtClean="0"/>
              <a:pPr/>
              <a:t>16</a:t>
            </a:fld>
            <a:endParaRPr lang="fi-FI" dirty="0"/>
          </a:p>
        </p:txBody>
      </p:sp>
    </p:spTree>
    <p:extLst>
      <p:ext uri="{BB962C8B-B14F-4D97-AF65-F5344CB8AC3E}">
        <p14:creationId xmlns:p14="http://schemas.microsoft.com/office/powerpoint/2010/main" val="3055896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dirty="0"/>
              <a:t>4</a:t>
            </a:r>
            <a:r>
              <a:rPr lang="fi-FI" sz="4000" dirty="0"/>
              <a:t>. </a:t>
            </a:r>
            <a:r>
              <a:rPr lang="en-US" sz="4000" dirty="0"/>
              <a:t>Implementing the circular economy transition in practice </a:t>
            </a:r>
            <a:r>
              <a:rPr lang="fi-FI" sz="4000" dirty="0"/>
              <a:t>(2/2)</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398989" y="1484784"/>
            <a:ext cx="11286605" cy="4104456"/>
          </a:xfrm>
        </p:spPr>
        <p:txBody>
          <a:bodyPr vert="horz" lIns="91440" tIns="45720" rIns="91440" bIns="45720" rtlCol="0" anchor="t">
            <a:noAutofit/>
          </a:bodyPr>
          <a:lstStyle/>
          <a:p>
            <a:pPr lvl="1"/>
            <a:r>
              <a:rPr lang="en-US" sz="1800" dirty="0"/>
              <a:t>4b) Finally: carefully familiarize yourself with the summary of the reading on p. 130 and, if necessary, review content from previous chapters. After this, briefly reflect on the entire course and justify which three things, in the light of what you have learned, would be ones that you could implement in your own work.</a:t>
            </a:r>
          </a:p>
          <a:p>
            <a:pPr lvl="1"/>
            <a:r>
              <a:rPr lang="en-US" sz="1800" dirty="0"/>
              <a:t>Total length of answers 300-600 words.</a:t>
            </a:r>
            <a:endParaRPr lang="fi-FI" sz="1800" dirty="0"/>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dirty="0"/>
              <a:t>|  </a:t>
            </a:r>
            <a:fld id="{CDC8994D-33BE-6F4B-918B-78B2D731EB1C}" type="slidenum">
              <a:rPr lang="fi-FI" smtClean="0"/>
              <a:pPr/>
              <a:t>17</a:t>
            </a:fld>
            <a:endParaRPr lang="fi-FI" dirty="0"/>
          </a:p>
        </p:txBody>
      </p:sp>
    </p:spTree>
    <p:extLst>
      <p:ext uri="{BB962C8B-B14F-4D97-AF65-F5344CB8AC3E}">
        <p14:creationId xmlns:p14="http://schemas.microsoft.com/office/powerpoint/2010/main" val="1022964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sz="4000" dirty="0"/>
              <a:t>5. </a:t>
            </a:r>
            <a:r>
              <a:rPr lang="en-US" sz="4000" dirty="0"/>
              <a:t>Summarizing task: business model analysis</a:t>
            </a:r>
            <a:r>
              <a:rPr lang="fi-FI" dirty="0"/>
              <a:t> </a:t>
            </a:r>
            <a:r>
              <a:rPr lang="fi-FI" sz="4000" dirty="0"/>
              <a:t>(1/2)</a:t>
            </a:r>
            <a:br>
              <a:rPr lang="fi-FI" sz="4000" dirty="0"/>
            </a:br>
            <a:endParaRPr lang="fi-FI" sz="4000" dirty="0"/>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398989" y="1484784"/>
            <a:ext cx="11286605" cy="4104456"/>
          </a:xfrm>
        </p:spPr>
        <p:txBody>
          <a:bodyPr vert="horz" lIns="91440" tIns="45720" rIns="91440" bIns="45720" rtlCol="0" anchor="t">
            <a:noAutofit/>
          </a:bodyPr>
          <a:lstStyle/>
          <a:p>
            <a:r>
              <a:rPr lang="en-US" sz="2000" dirty="0"/>
              <a:t>Analyze the business model of a circular economy company by using the Business Model Canvas tool.</a:t>
            </a:r>
          </a:p>
          <a:p>
            <a:pPr lvl="1"/>
            <a:r>
              <a:rPr lang="en-US" sz="1800" dirty="0"/>
              <a:t>You can familiarize yourself with the tool, for example, through:</a:t>
            </a:r>
          </a:p>
          <a:p>
            <a:pPr lvl="2"/>
            <a:r>
              <a:rPr lang="fi-FI" sz="1600" dirty="0">
                <a:hlinkClick r:id="rId2"/>
              </a:rPr>
              <a:t>https://www.varma.fi/ajankohtaista/uutiset-ja-artikkelit/artikkelit/2021-q3/testaa-ja-kehita-liikeideaasi-business-model-canvas--tyokalun-avulla/</a:t>
            </a:r>
            <a:endParaRPr lang="fi-FI" sz="1600" dirty="0"/>
          </a:p>
          <a:p>
            <a:pPr lvl="2"/>
            <a:r>
              <a:rPr lang="fi-FI" sz="1600" dirty="0">
                <a:hlinkClick r:id="rId3"/>
              </a:rPr>
              <a:t>https://www.youtube.com/watch?v=QoAOzMTLP5s&amp;t=2s</a:t>
            </a:r>
            <a:r>
              <a:rPr lang="fi-FI" sz="1600" dirty="0"/>
              <a:t> </a:t>
            </a:r>
          </a:p>
          <a:p>
            <a:r>
              <a:rPr lang="en-US" sz="2000" dirty="0"/>
              <a:t>The analysis is conducted as a group work and reported as a slide set.</a:t>
            </a:r>
          </a:p>
          <a:p>
            <a:r>
              <a:rPr lang="en-US" sz="2000" dirty="0"/>
              <a:t>The evaluation criteria are 1) the comprehensiveness and relevance of the analysis, 2) the versatility and application of the source material, and 3) the clarity and readability of the report.</a:t>
            </a:r>
            <a:endParaRPr lang="fi-FI" sz="2000" dirty="0"/>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dirty="0"/>
              <a:t>|  </a:t>
            </a:r>
            <a:fld id="{CDC8994D-33BE-6F4B-918B-78B2D731EB1C}" type="slidenum">
              <a:rPr lang="fi-FI" smtClean="0"/>
              <a:pPr/>
              <a:t>18</a:t>
            </a:fld>
            <a:endParaRPr lang="fi-FI" dirty="0"/>
          </a:p>
        </p:txBody>
      </p:sp>
    </p:spTree>
    <p:extLst>
      <p:ext uri="{BB962C8B-B14F-4D97-AF65-F5344CB8AC3E}">
        <p14:creationId xmlns:p14="http://schemas.microsoft.com/office/powerpoint/2010/main" val="3220087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sz="4000" dirty="0"/>
              <a:t>5. </a:t>
            </a:r>
            <a:r>
              <a:rPr lang="en-US" sz="4000" dirty="0"/>
              <a:t>Summarizing task: business model analysis</a:t>
            </a:r>
            <a:r>
              <a:rPr lang="fi-FI" dirty="0"/>
              <a:t> </a:t>
            </a:r>
            <a:r>
              <a:rPr lang="fi-FI" sz="4000" dirty="0"/>
              <a:t>(2/2)</a:t>
            </a:r>
            <a:br>
              <a:rPr lang="fi-FI" sz="4000" dirty="0"/>
            </a:br>
            <a:endParaRPr lang="fi-FI" sz="4000" dirty="0"/>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398989" y="1484784"/>
            <a:ext cx="11286605" cy="4104456"/>
          </a:xfrm>
        </p:spPr>
        <p:txBody>
          <a:bodyPr vert="horz" lIns="91440" tIns="45720" rIns="91440" bIns="45720" rtlCol="0" anchor="t">
            <a:noAutofit/>
          </a:bodyPr>
          <a:lstStyle/>
          <a:p>
            <a:r>
              <a:rPr lang="en-US" sz="2000" dirty="0"/>
              <a:t>Steps of the business model analysis:</a:t>
            </a:r>
          </a:p>
          <a:p>
            <a:pPr lvl="2"/>
            <a:r>
              <a:rPr lang="en-US" sz="1800" dirty="0"/>
              <a:t>Find information about your target company and briefly describe the current state of the company's circular economy business and challenges and opportunities of the company's circular economy business.</a:t>
            </a:r>
          </a:p>
          <a:p>
            <a:pPr lvl="3"/>
            <a:r>
              <a:rPr lang="en-US" sz="1400" dirty="0"/>
              <a:t>Which circular economy business model or models does the company follow?</a:t>
            </a:r>
          </a:p>
          <a:p>
            <a:pPr lvl="2"/>
            <a:r>
              <a:rPr lang="en-US" sz="1800" dirty="0"/>
              <a:t>After that, draw up an analysis of the company's circular economy business using the business model canvas.</a:t>
            </a:r>
          </a:p>
          <a:p>
            <a:pPr lvl="3"/>
            <a:r>
              <a:rPr lang="en-US" sz="1400" dirty="0"/>
              <a:t>Fill in the "compartments" of the canvas in the following order: vision, value proposition, customer “side”, implementation “side”, earning logic.</a:t>
            </a:r>
          </a:p>
          <a:p>
            <a:pPr lvl="2"/>
            <a:r>
              <a:rPr lang="en-US" sz="1800" dirty="0"/>
              <a:t>Highlight the three most important things about the business model of your target company and justify why exactly these are the most relevant?</a:t>
            </a:r>
          </a:p>
          <a:p>
            <a:pPr lvl="2"/>
            <a:r>
              <a:rPr lang="en-US" sz="1800" dirty="0"/>
              <a:t>Then consider how the company should develop and expand its circular economy business in the future.</a:t>
            </a:r>
          </a:p>
          <a:p>
            <a:pPr lvl="3"/>
            <a:r>
              <a:rPr lang="en-US" sz="1400" dirty="0"/>
              <a:t>What kind of opportunities for this do you recognize based on your analysis and course readings?</a:t>
            </a:r>
          </a:p>
          <a:p>
            <a:pPr lvl="2"/>
            <a:r>
              <a:rPr lang="en-US" sz="1800" dirty="0"/>
              <a:t>Finally, self-assess your own success in the assignment in terms of the final result and teamwork.</a:t>
            </a:r>
            <a:endParaRPr lang="fi-FI" sz="1000" dirty="0"/>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dirty="0"/>
              <a:t>|  </a:t>
            </a:r>
            <a:fld id="{CDC8994D-33BE-6F4B-918B-78B2D731EB1C}" type="slidenum">
              <a:rPr lang="fi-FI" smtClean="0"/>
              <a:pPr/>
              <a:t>19</a:t>
            </a:fld>
            <a:endParaRPr lang="fi-FI" dirty="0"/>
          </a:p>
        </p:txBody>
      </p:sp>
    </p:spTree>
    <p:extLst>
      <p:ext uri="{BB962C8B-B14F-4D97-AF65-F5344CB8AC3E}">
        <p14:creationId xmlns:p14="http://schemas.microsoft.com/office/powerpoint/2010/main" val="1007673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DDD50C-0E46-B3D0-1150-3C207DD7F615}"/>
              </a:ext>
            </a:extLst>
          </p:cNvPr>
          <p:cNvSpPr>
            <a:spLocks noGrp="1"/>
          </p:cNvSpPr>
          <p:nvPr>
            <p:ph type="title"/>
          </p:nvPr>
        </p:nvSpPr>
        <p:spPr/>
        <p:txBody>
          <a:bodyPr/>
          <a:lstStyle/>
          <a:p>
            <a:r>
              <a:rPr lang="fi-FI" dirty="0"/>
              <a:t>Content</a:t>
            </a:r>
          </a:p>
        </p:txBody>
      </p:sp>
      <p:sp>
        <p:nvSpPr>
          <p:cNvPr id="7" name="Content Placeholder 6">
            <a:extLst>
              <a:ext uri="{FF2B5EF4-FFF2-40B4-BE49-F238E27FC236}">
                <a16:creationId xmlns:a16="http://schemas.microsoft.com/office/drawing/2014/main" id="{C144660B-64A7-84B5-A542-ECE4AF51E086}"/>
              </a:ext>
            </a:extLst>
          </p:cNvPr>
          <p:cNvSpPr>
            <a:spLocks noGrp="1"/>
          </p:cNvSpPr>
          <p:nvPr>
            <p:ph idx="1"/>
          </p:nvPr>
        </p:nvSpPr>
        <p:spPr/>
        <p:txBody>
          <a:bodyPr/>
          <a:lstStyle/>
          <a:p>
            <a:pPr marL="0" indent="0">
              <a:buNone/>
            </a:pPr>
            <a:r>
              <a:rPr lang="en-US" sz="2000" dirty="0"/>
              <a:t>Circular economy business models in the operating environment of the packaging value chain. Opportunities and challenges of circular economy in business. Digital tools as part of sustainable solutions.</a:t>
            </a:r>
          </a:p>
          <a:p>
            <a:pPr marL="0" indent="0">
              <a:buNone/>
            </a:pPr>
            <a:endParaRPr lang="en-US" sz="2000" dirty="0"/>
          </a:p>
          <a:p>
            <a:pPr marL="0" indent="0">
              <a:buNone/>
            </a:pPr>
            <a:r>
              <a:rPr lang="en-US" sz="2000" dirty="0"/>
              <a:t>Key questions:</a:t>
            </a:r>
          </a:p>
          <a:p>
            <a:r>
              <a:rPr lang="en-US" sz="2000" dirty="0"/>
              <a:t>What are the circular economy business models?</a:t>
            </a:r>
          </a:p>
          <a:p>
            <a:r>
              <a:rPr lang="en-US" sz="2000" dirty="0"/>
              <a:t>How different circular economy business models can be utilized in the packaging value chain?</a:t>
            </a:r>
          </a:p>
          <a:p>
            <a:r>
              <a:rPr lang="en-US" sz="2000" dirty="0"/>
              <a:t>What opportunities do digital tools offer to circular packaging business?</a:t>
            </a:r>
          </a:p>
        </p:txBody>
      </p:sp>
      <p:sp>
        <p:nvSpPr>
          <p:cNvPr id="4" name="Date Placeholder 3">
            <a:extLst>
              <a:ext uri="{FF2B5EF4-FFF2-40B4-BE49-F238E27FC236}">
                <a16:creationId xmlns:a16="http://schemas.microsoft.com/office/drawing/2014/main" id="{F445DAA9-6D01-7374-A802-82E92760D41D}"/>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58147E74-FB8F-62B5-B1A3-243384275CD5}"/>
              </a:ext>
            </a:extLst>
          </p:cNvPr>
          <p:cNvSpPr>
            <a:spLocks noGrp="1"/>
          </p:cNvSpPr>
          <p:nvPr>
            <p:ph type="sldNum" sz="quarter" idx="4"/>
          </p:nvPr>
        </p:nvSpPr>
        <p:spPr/>
        <p:txBody>
          <a:bodyPr/>
          <a:lstStyle/>
          <a:p>
            <a:r>
              <a:rPr lang="fi-FI" dirty="0"/>
              <a:t>|  </a:t>
            </a:r>
            <a:fld id="{CDC8994D-33BE-6F4B-918B-78B2D731EB1C}" type="slidenum">
              <a:rPr lang="fi-FI" smtClean="0"/>
              <a:pPr/>
              <a:t>2</a:t>
            </a:fld>
            <a:endParaRPr lang="fi-FI" dirty="0"/>
          </a:p>
        </p:txBody>
      </p:sp>
    </p:spTree>
    <p:extLst>
      <p:ext uri="{BB962C8B-B14F-4D97-AF65-F5344CB8AC3E}">
        <p14:creationId xmlns:p14="http://schemas.microsoft.com/office/powerpoint/2010/main" val="159995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2DC0522-4615-4A72-DA85-76B0412862E7}"/>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A1B4F861-CF0F-3D87-54CA-F5125C87A39D}"/>
              </a:ext>
            </a:extLst>
          </p:cNvPr>
          <p:cNvSpPr>
            <a:spLocks noGrp="1"/>
          </p:cNvSpPr>
          <p:nvPr>
            <p:ph type="sldNum" sz="quarter" idx="4"/>
          </p:nvPr>
        </p:nvSpPr>
        <p:spPr/>
        <p:txBody>
          <a:bodyPr/>
          <a:lstStyle/>
          <a:p>
            <a:r>
              <a:rPr lang="fi-FI"/>
              <a:t>|  </a:t>
            </a:r>
            <a:fld id="{CDC8994D-33BE-6F4B-918B-78B2D731EB1C}" type="slidenum">
              <a:rPr lang="fi-FI" smtClean="0"/>
              <a:pPr/>
              <a:t>20</a:t>
            </a:fld>
            <a:endParaRPr lang="fi-FI" dirty="0"/>
          </a:p>
        </p:txBody>
      </p:sp>
      <p:sp>
        <p:nvSpPr>
          <p:cNvPr id="3" name="Content Placeholder 2">
            <a:extLst>
              <a:ext uri="{FF2B5EF4-FFF2-40B4-BE49-F238E27FC236}">
                <a16:creationId xmlns:a16="http://schemas.microsoft.com/office/drawing/2014/main" id="{43FD9014-0E1B-ED76-0D5D-5B2D970DA4C1}"/>
              </a:ext>
            </a:extLst>
          </p:cNvPr>
          <p:cNvSpPr>
            <a:spLocks noGrp="1"/>
          </p:cNvSpPr>
          <p:nvPr>
            <p:ph idx="4294967295"/>
          </p:nvPr>
        </p:nvSpPr>
        <p:spPr>
          <a:xfrm>
            <a:off x="476944" y="3600078"/>
            <a:ext cx="10515600" cy="1197074"/>
          </a:xfrm>
        </p:spPr>
        <p:txBody>
          <a:bodyPr anchor="b"/>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The training was funded by EU’s The Recovery and Resilience Facility (RRF), that is the centrepiece of NextGenerationEU. The funding was awarded by SECLE (The Service Centre for Continuous Learning and Employment). It promotes the development of competences of working-age population and the availability of skilled labour. It is steered by the Ministry of Education and Culture, as well as the Ministry of Economic Affairs and Employment.</a:t>
            </a:r>
          </a:p>
        </p:txBody>
      </p:sp>
      <p:pic>
        <p:nvPicPr>
          <p:cNvPr id="6" name="Picture 5" descr="Text&#10;&#10;Description automatically generated">
            <a:extLst>
              <a:ext uri="{FF2B5EF4-FFF2-40B4-BE49-F238E27FC236}">
                <a16:creationId xmlns:a16="http://schemas.microsoft.com/office/drawing/2014/main" id="{EBEE47FD-0006-5E70-0F7D-05F4BE07E17C}"/>
              </a:ext>
            </a:extLst>
          </p:cNvPr>
          <p:cNvPicPr>
            <a:picLocks noChangeAspect="1"/>
          </p:cNvPicPr>
          <p:nvPr/>
        </p:nvPicPr>
        <p:blipFill>
          <a:blip r:embed="rId2"/>
          <a:stretch>
            <a:fillRect/>
          </a:stretch>
        </p:blipFill>
        <p:spPr>
          <a:xfrm>
            <a:off x="380873" y="2598490"/>
            <a:ext cx="3069021" cy="782600"/>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4CC35BF1-4C3D-AE29-5B25-2A903EDAF48F}"/>
              </a:ext>
            </a:extLst>
          </p:cNvPr>
          <p:cNvPicPr>
            <a:picLocks noChangeAspect="1"/>
          </p:cNvPicPr>
          <p:nvPr/>
        </p:nvPicPr>
        <p:blipFill>
          <a:blip r:embed="rId3"/>
          <a:stretch>
            <a:fillRect/>
          </a:stretch>
        </p:blipFill>
        <p:spPr>
          <a:xfrm>
            <a:off x="3606588" y="2550580"/>
            <a:ext cx="3337995" cy="878420"/>
          </a:xfrm>
          <a:prstGeom prst="rect">
            <a:avLst/>
          </a:prstGeom>
        </p:spPr>
      </p:pic>
    </p:spTree>
    <p:extLst>
      <p:ext uri="{BB962C8B-B14F-4D97-AF65-F5344CB8AC3E}">
        <p14:creationId xmlns:p14="http://schemas.microsoft.com/office/powerpoint/2010/main" val="1016294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A63FA-A317-3A94-AEFD-D32AF0B03430}"/>
              </a:ext>
            </a:extLst>
          </p:cNvPr>
          <p:cNvSpPr>
            <a:spLocks noGrp="1"/>
          </p:cNvSpPr>
          <p:nvPr>
            <p:ph type="title"/>
          </p:nvPr>
        </p:nvSpPr>
        <p:spPr/>
        <p:txBody>
          <a:bodyPr/>
          <a:lstStyle/>
          <a:p>
            <a:r>
              <a:rPr lang="fi-FI" dirty="0"/>
              <a:t>Learning </a:t>
            </a:r>
            <a:r>
              <a:rPr lang="fi-FI" dirty="0" err="1"/>
              <a:t>outcomes</a:t>
            </a:r>
            <a:endParaRPr lang="fi-FI" dirty="0"/>
          </a:p>
        </p:txBody>
      </p:sp>
      <p:sp>
        <p:nvSpPr>
          <p:cNvPr id="3" name="Content Placeholder 2">
            <a:extLst>
              <a:ext uri="{FF2B5EF4-FFF2-40B4-BE49-F238E27FC236}">
                <a16:creationId xmlns:a16="http://schemas.microsoft.com/office/drawing/2014/main" id="{30B0A35C-F778-6C51-9F36-0F0D96E42530}"/>
              </a:ext>
            </a:extLst>
          </p:cNvPr>
          <p:cNvSpPr>
            <a:spLocks noGrp="1"/>
          </p:cNvSpPr>
          <p:nvPr>
            <p:ph idx="1"/>
          </p:nvPr>
        </p:nvSpPr>
        <p:spPr/>
        <p:txBody>
          <a:bodyPr/>
          <a:lstStyle/>
          <a:p>
            <a:pPr marL="0" indent="0">
              <a:buNone/>
            </a:pPr>
            <a:r>
              <a:rPr lang="en-US" sz="2000" dirty="0"/>
              <a:t>Student</a:t>
            </a:r>
          </a:p>
          <a:p>
            <a:r>
              <a:rPr lang="en-US" sz="2000" dirty="0"/>
              <a:t>can name and understands circular economy business models in the operating environment of the packaging value chain</a:t>
            </a:r>
          </a:p>
          <a:p>
            <a:r>
              <a:rPr lang="en-US" sz="2000" dirty="0"/>
              <a:t>can recognize the opportunities and challenges of circular economy business models</a:t>
            </a:r>
          </a:p>
          <a:p>
            <a:r>
              <a:rPr lang="en-US" sz="2000" dirty="0"/>
              <a:t>knows the possibilities of digital tools in business as part of more sustainable solutions</a:t>
            </a:r>
          </a:p>
        </p:txBody>
      </p:sp>
      <p:sp>
        <p:nvSpPr>
          <p:cNvPr id="4" name="Date Placeholder 3">
            <a:extLst>
              <a:ext uri="{FF2B5EF4-FFF2-40B4-BE49-F238E27FC236}">
                <a16:creationId xmlns:a16="http://schemas.microsoft.com/office/drawing/2014/main" id="{5D3A21C1-2CA4-EBED-E5FF-197D3871CBC0}"/>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92E781B2-8E99-5ABB-BBF4-AC8728A5648F}"/>
              </a:ext>
            </a:extLst>
          </p:cNvPr>
          <p:cNvSpPr>
            <a:spLocks noGrp="1"/>
          </p:cNvSpPr>
          <p:nvPr>
            <p:ph type="sldNum" sz="quarter" idx="4"/>
          </p:nvPr>
        </p:nvSpPr>
        <p:spPr/>
        <p:txBody>
          <a:bodyPr/>
          <a:lstStyle/>
          <a:p>
            <a:r>
              <a:rPr lang="fi-FI" dirty="0"/>
              <a:t>|  </a:t>
            </a:r>
            <a:fld id="{CDC8994D-33BE-6F4B-918B-78B2D731EB1C}" type="slidenum">
              <a:rPr lang="fi-FI" smtClean="0"/>
              <a:pPr/>
              <a:t>3</a:t>
            </a:fld>
            <a:endParaRPr lang="fi-FI" dirty="0"/>
          </a:p>
        </p:txBody>
      </p:sp>
    </p:spTree>
    <p:extLst>
      <p:ext uri="{BB962C8B-B14F-4D97-AF65-F5344CB8AC3E}">
        <p14:creationId xmlns:p14="http://schemas.microsoft.com/office/powerpoint/2010/main" val="13681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ED96-9BC8-AA6B-8300-90023F127761}"/>
              </a:ext>
            </a:extLst>
          </p:cNvPr>
          <p:cNvSpPr>
            <a:spLocks noGrp="1"/>
          </p:cNvSpPr>
          <p:nvPr>
            <p:ph type="title"/>
          </p:nvPr>
        </p:nvSpPr>
        <p:spPr>
          <a:xfrm>
            <a:off x="410400" y="620688"/>
            <a:ext cx="10515600" cy="645616"/>
          </a:xfrm>
        </p:spPr>
        <p:txBody>
          <a:bodyPr/>
          <a:lstStyle/>
          <a:p>
            <a:r>
              <a:rPr lang="fi-FI" dirty="0" err="1"/>
              <a:t>Assessment</a:t>
            </a:r>
            <a:r>
              <a:rPr lang="fi-FI"/>
              <a:t> </a:t>
            </a:r>
            <a:r>
              <a:rPr lang="fi-FI" dirty="0" err="1"/>
              <a:t>criteria</a:t>
            </a:r>
            <a:r>
              <a:rPr lang="fi-FI" dirty="0"/>
              <a:t> (1/2)</a:t>
            </a:r>
          </a:p>
        </p:txBody>
      </p:sp>
      <p:sp>
        <p:nvSpPr>
          <p:cNvPr id="3" name="Content Placeholder 2">
            <a:extLst>
              <a:ext uri="{FF2B5EF4-FFF2-40B4-BE49-F238E27FC236}">
                <a16:creationId xmlns:a16="http://schemas.microsoft.com/office/drawing/2014/main" id="{1CFFEBA0-913F-A5A8-F726-BCDA3A72C018}"/>
              </a:ext>
            </a:extLst>
          </p:cNvPr>
          <p:cNvSpPr>
            <a:spLocks noGrp="1"/>
          </p:cNvSpPr>
          <p:nvPr>
            <p:ph idx="1"/>
          </p:nvPr>
        </p:nvSpPr>
        <p:spPr>
          <a:xfrm>
            <a:off x="410400" y="1416262"/>
            <a:ext cx="11086200" cy="4028962"/>
          </a:xfrm>
        </p:spPr>
        <p:txBody>
          <a:bodyPr/>
          <a:lstStyle/>
          <a:p>
            <a:r>
              <a:rPr lang="en-US" sz="2000" b="0" i="0" dirty="0">
                <a:solidFill>
                  <a:srgbClr val="212529"/>
                </a:solidFill>
                <a:effectLst/>
              </a:rPr>
              <a:t>Assessment criteria, satisfactory (1-2)</a:t>
            </a:r>
          </a:p>
          <a:p>
            <a:pPr lvl="1"/>
            <a:r>
              <a:rPr lang="en-US" sz="2000" b="0" i="0" dirty="0">
                <a:solidFill>
                  <a:srgbClr val="212529"/>
                </a:solidFill>
                <a:effectLst/>
              </a:rPr>
              <a:t>can identify and define circular economy business models</a:t>
            </a:r>
          </a:p>
          <a:p>
            <a:pPr lvl="1"/>
            <a:r>
              <a:rPr lang="en-US" sz="2000" b="0" i="0" dirty="0">
                <a:solidFill>
                  <a:srgbClr val="212529"/>
                </a:solidFill>
                <a:effectLst/>
              </a:rPr>
              <a:t>can recognize the opportunities and challenges of circular economy business models from </a:t>
            </a:r>
            <a:r>
              <a:rPr lang="en-US" sz="2000" dirty="0">
                <a:solidFill>
                  <a:srgbClr val="212529"/>
                </a:solidFill>
              </a:rPr>
              <a:t>their</a:t>
            </a:r>
            <a:r>
              <a:rPr lang="en-US" sz="2000" b="0" i="0" dirty="0">
                <a:solidFill>
                  <a:srgbClr val="212529"/>
                </a:solidFill>
                <a:effectLst/>
              </a:rPr>
              <a:t> own perspective</a:t>
            </a:r>
          </a:p>
          <a:p>
            <a:pPr lvl="1"/>
            <a:r>
              <a:rPr lang="en-US" sz="2000" b="0" i="0" dirty="0">
                <a:solidFill>
                  <a:srgbClr val="212529"/>
                </a:solidFill>
                <a:effectLst/>
              </a:rPr>
              <a:t>names the possibilities of digital tools in business as part of more sustainable solutions</a:t>
            </a:r>
          </a:p>
          <a:p>
            <a:pPr marL="314325" lvl="1" indent="0">
              <a:buNone/>
            </a:pPr>
            <a:endParaRPr lang="en-US" sz="2000" b="0" i="0" dirty="0">
              <a:solidFill>
                <a:srgbClr val="212529"/>
              </a:solidFill>
              <a:effectLst/>
            </a:endParaRPr>
          </a:p>
          <a:p>
            <a:r>
              <a:rPr lang="en-US" sz="2000" dirty="0">
                <a:solidFill>
                  <a:srgbClr val="212529"/>
                </a:solidFill>
              </a:rPr>
              <a:t>Assessment</a:t>
            </a:r>
            <a:r>
              <a:rPr lang="en-US" sz="2000" b="0" i="0" dirty="0">
                <a:solidFill>
                  <a:srgbClr val="212529"/>
                </a:solidFill>
                <a:effectLst/>
              </a:rPr>
              <a:t> criteria, good (3-4)</a:t>
            </a:r>
          </a:p>
          <a:p>
            <a:pPr lvl="1"/>
            <a:r>
              <a:rPr lang="en-US" sz="2000" b="0" i="0" dirty="0">
                <a:solidFill>
                  <a:srgbClr val="212529"/>
                </a:solidFill>
                <a:effectLst/>
              </a:rPr>
              <a:t>analyses and understands circular economy business models in the operating environment of the packaging value chain, makes plans</a:t>
            </a:r>
          </a:p>
          <a:p>
            <a:pPr lvl="1"/>
            <a:r>
              <a:rPr lang="en-US" sz="2000" b="0" i="0" dirty="0">
                <a:solidFill>
                  <a:srgbClr val="212529"/>
                </a:solidFill>
                <a:effectLst/>
              </a:rPr>
              <a:t>compares the opportunities and challenges of circular economy business models from both </a:t>
            </a:r>
            <a:r>
              <a:rPr lang="en-US" sz="2000" dirty="0">
                <a:solidFill>
                  <a:srgbClr val="212529"/>
                </a:solidFill>
              </a:rPr>
              <a:t>their</a:t>
            </a:r>
            <a:r>
              <a:rPr lang="en-US" sz="2000" b="0" i="0" dirty="0">
                <a:solidFill>
                  <a:srgbClr val="212529"/>
                </a:solidFill>
                <a:effectLst/>
              </a:rPr>
              <a:t> own and the local community's perspective</a:t>
            </a:r>
          </a:p>
          <a:p>
            <a:pPr lvl="1"/>
            <a:r>
              <a:rPr lang="en-US" sz="2000" b="0" i="0" dirty="0">
                <a:solidFill>
                  <a:srgbClr val="212529"/>
                </a:solidFill>
                <a:effectLst/>
              </a:rPr>
              <a:t>knows the possibilities of digital tools in business as part of more sustainable solutions</a:t>
            </a:r>
            <a:endParaRPr lang="en-US" b="0" i="0" dirty="0">
              <a:solidFill>
                <a:srgbClr val="212529"/>
              </a:solidFill>
              <a:effectLst/>
            </a:endParaRPr>
          </a:p>
        </p:txBody>
      </p:sp>
      <p:sp>
        <p:nvSpPr>
          <p:cNvPr id="4" name="Date Placeholder 3">
            <a:extLst>
              <a:ext uri="{FF2B5EF4-FFF2-40B4-BE49-F238E27FC236}">
                <a16:creationId xmlns:a16="http://schemas.microsoft.com/office/drawing/2014/main" id="{AD10BE07-6EC7-19E5-DDB7-84FA7028A9D5}"/>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75B26B92-1E08-843D-3900-D24A6555712E}"/>
              </a:ext>
            </a:extLst>
          </p:cNvPr>
          <p:cNvSpPr>
            <a:spLocks noGrp="1"/>
          </p:cNvSpPr>
          <p:nvPr>
            <p:ph type="sldNum" sz="quarter" idx="4"/>
          </p:nvPr>
        </p:nvSpPr>
        <p:spPr/>
        <p:txBody>
          <a:bodyPr/>
          <a:lstStyle/>
          <a:p>
            <a:r>
              <a:rPr lang="fi-FI" dirty="0"/>
              <a:t>|  </a:t>
            </a:r>
            <a:fld id="{CDC8994D-33BE-6F4B-918B-78B2D731EB1C}" type="slidenum">
              <a:rPr lang="fi-FI" smtClean="0"/>
              <a:pPr/>
              <a:t>4</a:t>
            </a:fld>
            <a:endParaRPr lang="fi-FI" dirty="0"/>
          </a:p>
        </p:txBody>
      </p:sp>
    </p:spTree>
    <p:extLst>
      <p:ext uri="{BB962C8B-B14F-4D97-AF65-F5344CB8AC3E}">
        <p14:creationId xmlns:p14="http://schemas.microsoft.com/office/powerpoint/2010/main" val="2158427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ED96-9BC8-AA6B-8300-90023F127761}"/>
              </a:ext>
            </a:extLst>
          </p:cNvPr>
          <p:cNvSpPr>
            <a:spLocks noGrp="1"/>
          </p:cNvSpPr>
          <p:nvPr>
            <p:ph type="title"/>
          </p:nvPr>
        </p:nvSpPr>
        <p:spPr>
          <a:xfrm>
            <a:off x="410400" y="620688"/>
            <a:ext cx="10515600" cy="645616"/>
          </a:xfrm>
        </p:spPr>
        <p:txBody>
          <a:bodyPr/>
          <a:lstStyle/>
          <a:p>
            <a:r>
              <a:rPr lang="fi-FI" dirty="0" err="1"/>
              <a:t>Assessment</a:t>
            </a:r>
            <a:r>
              <a:rPr lang="fi-FI" dirty="0"/>
              <a:t> </a:t>
            </a:r>
            <a:r>
              <a:rPr lang="fi-FI" dirty="0" err="1"/>
              <a:t>criteria</a:t>
            </a:r>
            <a:r>
              <a:rPr lang="fi-FI" dirty="0"/>
              <a:t> (2/2)</a:t>
            </a:r>
          </a:p>
        </p:txBody>
      </p:sp>
      <p:sp>
        <p:nvSpPr>
          <p:cNvPr id="3" name="Content Placeholder 2">
            <a:extLst>
              <a:ext uri="{FF2B5EF4-FFF2-40B4-BE49-F238E27FC236}">
                <a16:creationId xmlns:a16="http://schemas.microsoft.com/office/drawing/2014/main" id="{1CFFEBA0-913F-A5A8-F726-BCDA3A72C018}"/>
              </a:ext>
            </a:extLst>
          </p:cNvPr>
          <p:cNvSpPr>
            <a:spLocks noGrp="1"/>
          </p:cNvSpPr>
          <p:nvPr>
            <p:ph idx="1"/>
          </p:nvPr>
        </p:nvSpPr>
        <p:spPr>
          <a:xfrm>
            <a:off x="410400" y="1416262"/>
            <a:ext cx="11086200" cy="3788068"/>
          </a:xfrm>
        </p:spPr>
        <p:txBody>
          <a:bodyPr/>
          <a:lstStyle/>
          <a:p>
            <a:r>
              <a:rPr lang="en-US" sz="2000" dirty="0">
                <a:solidFill>
                  <a:srgbClr val="212529"/>
                </a:solidFill>
              </a:rPr>
              <a:t>Assessment </a:t>
            </a:r>
            <a:r>
              <a:rPr lang="en-US" sz="2000" b="0" i="0" dirty="0">
                <a:solidFill>
                  <a:srgbClr val="212529"/>
                </a:solidFill>
                <a:effectLst/>
              </a:rPr>
              <a:t>criteria, excellent (5)</a:t>
            </a:r>
          </a:p>
          <a:p>
            <a:pPr lvl="1"/>
            <a:r>
              <a:rPr lang="en-US" sz="2000" b="0" i="0" dirty="0">
                <a:solidFill>
                  <a:srgbClr val="212529"/>
                </a:solidFill>
                <a:effectLst/>
              </a:rPr>
              <a:t>comprehensively understands circular economy business models in the operating environment of the packaging value chain, and acts responsibly and committedly, considering the requirements and needs of the community and </a:t>
            </a:r>
            <a:r>
              <a:rPr lang="en-US" sz="2000" dirty="0">
                <a:solidFill>
                  <a:srgbClr val="212529"/>
                </a:solidFill>
              </a:rPr>
              <a:t>their</a:t>
            </a:r>
            <a:r>
              <a:rPr lang="en-US" sz="2000" b="0" i="0" dirty="0">
                <a:solidFill>
                  <a:srgbClr val="212529"/>
                </a:solidFill>
                <a:effectLst/>
              </a:rPr>
              <a:t> own field</a:t>
            </a:r>
          </a:p>
          <a:p>
            <a:pPr lvl="1"/>
            <a:r>
              <a:rPr lang="en-US" sz="2000" b="0" i="0" dirty="0">
                <a:solidFill>
                  <a:srgbClr val="212529"/>
                </a:solidFill>
                <a:effectLst/>
              </a:rPr>
              <a:t>analyzes the opportunities and challenges of circular economy business models in </a:t>
            </a:r>
            <a:r>
              <a:rPr lang="en-US" sz="2000" dirty="0">
                <a:solidFill>
                  <a:srgbClr val="212529"/>
                </a:solidFill>
              </a:rPr>
              <a:t>their</a:t>
            </a:r>
            <a:r>
              <a:rPr lang="en-US" sz="2000" b="0" i="0" dirty="0">
                <a:solidFill>
                  <a:srgbClr val="212529"/>
                </a:solidFill>
                <a:effectLst/>
              </a:rPr>
              <a:t> professional field, </a:t>
            </a:r>
            <a:r>
              <a:rPr lang="en-US" sz="2000" b="0" i="0">
                <a:solidFill>
                  <a:srgbClr val="212529"/>
                </a:solidFill>
                <a:effectLst/>
              </a:rPr>
              <a:t>justifies </a:t>
            </a:r>
            <a:r>
              <a:rPr lang="en-US" sz="2000">
                <a:solidFill>
                  <a:srgbClr val="212529"/>
                </a:solidFill>
              </a:rPr>
              <a:t>their</a:t>
            </a:r>
            <a:r>
              <a:rPr lang="en-US" sz="2000" b="0" i="0">
                <a:solidFill>
                  <a:srgbClr val="212529"/>
                </a:solidFill>
                <a:effectLst/>
              </a:rPr>
              <a:t> </a:t>
            </a:r>
            <a:r>
              <a:rPr lang="en-US" sz="2000" b="0" i="0" dirty="0">
                <a:solidFill>
                  <a:srgbClr val="212529"/>
                </a:solidFill>
                <a:effectLst/>
              </a:rPr>
              <a:t>choices and tries different methods</a:t>
            </a:r>
          </a:p>
          <a:p>
            <a:pPr lvl="1"/>
            <a:r>
              <a:rPr lang="en-US" sz="2000" b="0" i="0" dirty="0">
                <a:solidFill>
                  <a:srgbClr val="212529"/>
                </a:solidFill>
                <a:effectLst/>
              </a:rPr>
              <a:t>evaluates and applies the possibilities of various digital tools in business as a part of more sustainable solutions</a:t>
            </a:r>
            <a:endParaRPr lang="en-US" sz="2000" dirty="0"/>
          </a:p>
        </p:txBody>
      </p:sp>
      <p:sp>
        <p:nvSpPr>
          <p:cNvPr id="4" name="Date Placeholder 3">
            <a:extLst>
              <a:ext uri="{FF2B5EF4-FFF2-40B4-BE49-F238E27FC236}">
                <a16:creationId xmlns:a16="http://schemas.microsoft.com/office/drawing/2014/main" id="{AD10BE07-6EC7-19E5-DDB7-84FA7028A9D5}"/>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75B26B92-1E08-843D-3900-D24A6555712E}"/>
              </a:ext>
            </a:extLst>
          </p:cNvPr>
          <p:cNvSpPr>
            <a:spLocks noGrp="1"/>
          </p:cNvSpPr>
          <p:nvPr>
            <p:ph type="sldNum" sz="quarter" idx="4"/>
          </p:nvPr>
        </p:nvSpPr>
        <p:spPr/>
        <p:txBody>
          <a:bodyPr/>
          <a:lstStyle/>
          <a:p>
            <a:r>
              <a:rPr lang="fi-FI" dirty="0"/>
              <a:t>|  </a:t>
            </a:r>
            <a:fld id="{CDC8994D-33BE-6F4B-918B-78B2D731EB1C}" type="slidenum">
              <a:rPr lang="fi-FI" smtClean="0"/>
              <a:pPr/>
              <a:t>5</a:t>
            </a:fld>
            <a:endParaRPr lang="fi-FI" dirty="0"/>
          </a:p>
        </p:txBody>
      </p:sp>
    </p:spTree>
    <p:extLst>
      <p:ext uri="{BB962C8B-B14F-4D97-AF65-F5344CB8AC3E}">
        <p14:creationId xmlns:p14="http://schemas.microsoft.com/office/powerpoint/2010/main" val="1702827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AD9F-4C40-DE3D-2965-B983FCA2FEDA}"/>
              </a:ext>
            </a:extLst>
          </p:cNvPr>
          <p:cNvSpPr>
            <a:spLocks noGrp="1"/>
          </p:cNvSpPr>
          <p:nvPr>
            <p:ph type="title"/>
          </p:nvPr>
        </p:nvSpPr>
        <p:spPr/>
        <p:txBody>
          <a:bodyPr/>
          <a:lstStyle/>
          <a:p>
            <a:r>
              <a:rPr lang="fi-FI" dirty="0" err="1"/>
              <a:t>Pedagogical</a:t>
            </a:r>
            <a:r>
              <a:rPr lang="fi-FI" dirty="0"/>
              <a:t> </a:t>
            </a:r>
            <a:r>
              <a:rPr lang="fi-FI" dirty="0" err="1"/>
              <a:t>approach</a:t>
            </a:r>
            <a:endParaRPr lang="fi-FI" dirty="0"/>
          </a:p>
        </p:txBody>
      </p:sp>
      <p:sp>
        <p:nvSpPr>
          <p:cNvPr id="3" name="Content Placeholder 2">
            <a:extLst>
              <a:ext uri="{FF2B5EF4-FFF2-40B4-BE49-F238E27FC236}">
                <a16:creationId xmlns:a16="http://schemas.microsoft.com/office/drawing/2014/main" id="{1207500C-D55A-C199-2DAA-D5492CCB5078}"/>
              </a:ext>
            </a:extLst>
          </p:cNvPr>
          <p:cNvSpPr>
            <a:spLocks noGrp="1"/>
          </p:cNvSpPr>
          <p:nvPr>
            <p:ph idx="1"/>
          </p:nvPr>
        </p:nvSpPr>
        <p:spPr/>
        <p:txBody>
          <a:bodyPr/>
          <a:lstStyle/>
          <a:p>
            <a:r>
              <a:rPr lang="en-US" sz="2000" dirty="0"/>
              <a:t>Max. 30 students</a:t>
            </a:r>
          </a:p>
          <a:p>
            <a:r>
              <a:rPr lang="en-US" sz="2000" dirty="0"/>
              <a:t>The course implementation includes one face-to-face meeting of 7–8 hours and two remote meetings of 2–3 hours.</a:t>
            </a:r>
          </a:p>
          <a:p>
            <a:r>
              <a:rPr lang="en-US" sz="2000" dirty="0"/>
              <a:t>Knowledge is built communally and independently: communal learning / working in networks and individual learning independent of time and place.</a:t>
            </a:r>
          </a:p>
          <a:p>
            <a:r>
              <a:rPr lang="en-US" sz="2000" dirty="0"/>
              <a:t>The course contains group and individual assignments. In addition to independent tasks, students have the opportunity for communal learning and peer feedback through face-to-face and remote meetings. The course is designed to be completed in 5–6 weeks.</a:t>
            </a:r>
          </a:p>
        </p:txBody>
      </p:sp>
      <p:sp>
        <p:nvSpPr>
          <p:cNvPr id="4" name="Date Placeholder 3">
            <a:extLst>
              <a:ext uri="{FF2B5EF4-FFF2-40B4-BE49-F238E27FC236}">
                <a16:creationId xmlns:a16="http://schemas.microsoft.com/office/drawing/2014/main" id="{F83D04AE-5879-EC1E-776F-88EDF7DA74B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53228243-258D-AA49-820E-7822E3869CD9}"/>
              </a:ext>
            </a:extLst>
          </p:cNvPr>
          <p:cNvSpPr>
            <a:spLocks noGrp="1"/>
          </p:cNvSpPr>
          <p:nvPr>
            <p:ph type="sldNum" sz="quarter" idx="4"/>
          </p:nvPr>
        </p:nvSpPr>
        <p:spPr/>
        <p:txBody>
          <a:bodyPr/>
          <a:lstStyle/>
          <a:p>
            <a:r>
              <a:rPr lang="fi-FI" dirty="0"/>
              <a:t>|  </a:t>
            </a:r>
            <a:fld id="{CDC8994D-33BE-6F4B-918B-78B2D731EB1C}" type="slidenum">
              <a:rPr lang="fi-FI" smtClean="0"/>
              <a:pPr/>
              <a:t>6</a:t>
            </a:fld>
            <a:endParaRPr lang="fi-FI" dirty="0"/>
          </a:p>
        </p:txBody>
      </p:sp>
    </p:spTree>
    <p:extLst>
      <p:ext uri="{BB962C8B-B14F-4D97-AF65-F5344CB8AC3E}">
        <p14:creationId xmlns:p14="http://schemas.microsoft.com/office/powerpoint/2010/main" val="2727147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73BB1-18D8-5C35-667C-20DFB2EC1401}"/>
              </a:ext>
            </a:extLst>
          </p:cNvPr>
          <p:cNvSpPr>
            <a:spLocks noGrp="1"/>
          </p:cNvSpPr>
          <p:nvPr>
            <p:ph type="title"/>
          </p:nvPr>
        </p:nvSpPr>
        <p:spPr/>
        <p:txBody>
          <a:bodyPr/>
          <a:lstStyle/>
          <a:p>
            <a:r>
              <a:rPr lang="fi-FI" dirty="0"/>
              <a:t>Learning </a:t>
            </a:r>
            <a:r>
              <a:rPr lang="fi-FI" dirty="0" err="1"/>
              <a:t>assignment</a:t>
            </a:r>
            <a:r>
              <a:rPr lang="fi-FI"/>
              <a:t> descriptions</a:t>
            </a:r>
            <a:endParaRPr lang="fi-FI" dirty="0">
              <a:latin typeface="Arial"/>
              <a:cs typeface="Arial"/>
            </a:endParaRPr>
          </a:p>
        </p:txBody>
      </p:sp>
      <p:sp>
        <p:nvSpPr>
          <p:cNvPr id="3" name="Content Placeholder 2">
            <a:extLst>
              <a:ext uri="{FF2B5EF4-FFF2-40B4-BE49-F238E27FC236}">
                <a16:creationId xmlns:a16="http://schemas.microsoft.com/office/drawing/2014/main" id="{07FD1772-E586-051B-9124-6DFE8FFB5613}"/>
              </a:ext>
            </a:extLst>
          </p:cNvPr>
          <p:cNvSpPr>
            <a:spLocks noGrp="1"/>
          </p:cNvSpPr>
          <p:nvPr>
            <p:ph idx="1"/>
          </p:nvPr>
        </p:nvSpPr>
        <p:spPr/>
        <p:txBody>
          <a:bodyPr/>
          <a:lstStyle/>
          <a:p>
            <a:pPr marL="514350" indent="-514350">
              <a:buFont typeface="+mj-lt"/>
              <a:buAutoNum type="arabicPeriod"/>
            </a:pPr>
            <a:r>
              <a:rPr lang="en-US" sz="2000" dirty="0"/>
              <a:t>Circular economy business opportunities</a:t>
            </a:r>
          </a:p>
          <a:p>
            <a:pPr marL="514350" indent="-514350">
              <a:buFont typeface="+mj-lt"/>
              <a:buAutoNum type="arabicPeriod"/>
            </a:pPr>
            <a:r>
              <a:rPr lang="en-US" sz="2000" dirty="0"/>
              <a:t>Circular economy business models in the packaging value chain</a:t>
            </a:r>
          </a:p>
          <a:p>
            <a:pPr marL="514350" indent="-514350">
              <a:buFont typeface="+mj-lt"/>
              <a:buAutoNum type="arabicPeriod"/>
            </a:pPr>
            <a:r>
              <a:rPr lang="en-US" sz="2000" dirty="0"/>
              <a:t>Capabilities required by the circular economy</a:t>
            </a:r>
          </a:p>
          <a:p>
            <a:pPr marL="514350" indent="-514350">
              <a:buFont typeface="+mj-lt"/>
              <a:buAutoNum type="arabicPeriod"/>
            </a:pPr>
            <a:r>
              <a:rPr lang="en-US" sz="2000" dirty="0"/>
              <a:t>Implementing the circular economy transition in practice</a:t>
            </a:r>
          </a:p>
          <a:p>
            <a:pPr marL="514350" indent="-514350">
              <a:buFont typeface="+mj-lt"/>
              <a:buAutoNum type="arabicPeriod"/>
            </a:pPr>
            <a:r>
              <a:rPr lang="en-US" sz="2000" dirty="0"/>
              <a:t>Summarizing task: business model analysis</a:t>
            </a:r>
          </a:p>
        </p:txBody>
      </p:sp>
      <p:sp>
        <p:nvSpPr>
          <p:cNvPr id="4" name="Date Placeholder 3">
            <a:extLst>
              <a:ext uri="{FF2B5EF4-FFF2-40B4-BE49-F238E27FC236}">
                <a16:creationId xmlns:a16="http://schemas.microsoft.com/office/drawing/2014/main" id="{5C214C44-6A7B-8A2C-4F10-D09D89FD07FE}"/>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71075ABC-E565-1386-B7F0-DA6BA787D413}"/>
              </a:ext>
            </a:extLst>
          </p:cNvPr>
          <p:cNvSpPr>
            <a:spLocks noGrp="1"/>
          </p:cNvSpPr>
          <p:nvPr>
            <p:ph type="sldNum" sz="quarter" idx="4"/>
          </p:nvPr>
        </p:nvSpPr>
        <p:spPr/>
        <p:txBody>
          <a:bodyPr/>
          <a:lstStyle/>
          <a:p>
            <a:r>
              <a:rPr lang="fi-FI" dirty="0"/>
              <a:t>|  </a:t>
            </a:r>
            <a:fld id="{CDC8994D-33BE-6F4B-918B-78B2D731EB1C}" type="slidenum">
              <a:rPr lang="fi-FI" smtClean="0"/>
              <a:pPr/>
              <a:t>7</a:t>
            </a:fld>
            <a:endParaRPr lang="fi-FI" dirty="0"/>
          </a:p>
        </p:txBody>
      </p:sp>
    </p:spTree>
    <p:extLst>
      <p:ext uri="{BB962C8B-B14F-4D97-AF65-F5344CB8AC3E}">
        <p14:creationId xmlns:p14="http://schemas.microsoft.com/office/powerpoint/2010/main" val="3305051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sz="4000" dirty="0"/>
              <a:t>1. </a:t>
            </a:r>
            <a:r>
              <a:rPr lang="en-US" sz="4000" dirty="0"/>
              <a:t>Circular economy business opportunities</a:t>
            </a:r>
            <a:br>
              <a:rPr lang="en-US" sz="4000" dirty="0"/>
            </a:br>
            <a:r>
              <a:rPr lang="fi-FI" sz="4000" dirty="0"/>
              <a:t>(1/2)</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398989" y="1484784"/>
            <a:ext cx="11286605" cy="3146485"/>
          </a:xfrm>
        </p:spPr>
        <p:txBody>
          <a:bodyPr vert="horz" lIns="91440" tIns="45720" rIns="91440" bIns="45720" rtlCol="0" anchor="t">
            <a:noAutofit/>
          </a:bodyPr>
          <a:lstStyle/>
          <a:p>
            <a:r>
              <a:rPr lang="en-US" sz="2000" dirty="0"/>
              <a:t>Introductory assignment: What different aspects does a successful circular economy business require?</a:t>
            </a:r>
          </a:p>
          <a:p>
            <a:pPr lvl="1"/>
            <a:r>
              <a:rPr lang="en-US" sz="1800" dirty="0"/>
              <a:t>Everyone in the group should tell each other about a successful example of a circular economy business. Others note things that made the example a successful business on the collaboration platform. Finally, the group arranges the notes into suitable themes.</a:t>
            </a:r>
          </a:p>
          <a:p>
            <a:r>
              <a:rPr lang="en-US" sz="2000" dirty="0"/>
              <a:t>Literature assignment:</a:t>
            </a:r>
          </a:p>
          <a:p>
            <a:pPr lvl="1"/>
            <a:r>
              <a:rPr lang="en-US" sz="1800" dirty="0"/>
              <a:t>Read chapters 1-2 (pp. 14-44) from the course reading Sustainable growth with circular economy business models – A playbook for businesses" </a:t>
            </a:r>
            <a:r>
              <a:rPr lang="en-US" sz="1800" dirty="0">
                <a:hlinkClick r:id="rId2"/>
              </a:rPr>
              <a:t>https://www.sitra.fi/en/publications/sustainable-growth-with-circular-economy-business-models/ </a:t>
            </a:r>
            <a:endParaRPr lang="en-US" sz="1800" dirty="0"/>
          </a:p>
          <a:p>
            <a:r>
              <a:rPr lang="en-US" sz="2000" dirty="0"/>
              <a:t>Individual assignment: answer the following questions as an online text on the learning platform based on the reading:</a:t>
            </a:r>
          </a:p>
          <a:p>
            <a:pPr lvl="1"/>
            <a:r>
              <a:rPr lang="en-US" sz="1800" dirty="0"/>
              <a:t>1a) Key lessons: briefly describe what were the three most important lessons in the reading assignment for you, and justify why exactly these?</a:t>
            </a:r>
            <a:endParaRPr lang="en-US" sz="1800" dirty="0">
              <a:highlight>
                <a:srgbClr val="FFFF00"/>
              </a:highlight>
            </a:endParaRP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dirty="0"/>
              <a:t>|  </a:t>
            </a:r>
            <a:fld id="{CDC8994D-33BE-6F4B-918B-78B2D731EB1C}" type="slidenum">
              <a:rPr lang="fi-FI" smtClean="0"/>
              <a:pPr/>
              <a:t>8</a:t>
            </a:fld>
            <a:endParaRPr lang="fi-FI" dirty="0"/>
          </a:p>
        </p:txBody>
      </p:sp>
    </p:spTree>
    <p:extLst>
      <p:ext uri="{BB962C8B-B14F-4D97-AF65-F5344CB8AC3E}">
        <p14:creationId xmlns:p14="http://schemas.microsoft.com/office/powerpoint/2010/main" val="1967224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188640"/>
            <a:ext cx="11286604" cy="645616"/>
          </a:xfrm>
        </p:spPr>
        <p:txBody>
          <a:bodyPr/>
          <a:lstStyle/>
          <a:p>
            <a:r>
              <a:rPr lang="fi-FI" sz="4000" dirty="0"/>
              <a:t>1. </a:t>
            </a:r>
            <a:r>
              <a:rPr lang="en-US" sz="4000" dirty="0"/>
              <a:t>Circular economy business opportunities</a:t>
            </a:r>
            <a:br>
              <a:rPr lang="en-US" sz="4000" dirty="0"/>
            </a:br>
            <a:r>
              <a:rPr lang="fi-FI" sz="4000" dirty="0"/>
              <a:t>(2/2)</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411194" y="1700808"/>
            <a:ext cx="11286605" cy="3146485"/>
          </a:xfrm>
        </p:spPr>
        <p:txBody>
          <a:bodyPr vert="horz" lIns="91440" tIns="45720" rIns="91440" bIns="45720" rtlCol="0" anchor="t">
            <a:noAutofit/>
          </a:bodyPr>
          <a:lstStyle/>
          <a:p>
            <a:pPr lvl="1"/>
            <a:r>
              <a:rPr lang="en-US" sz="1800" dirty="0"/>
              <a:t>1b) Value chain inefficiencies: consider how the value chain inefficiencies described on p. 39 appear in your work: choose the two most important inefficiencies and describe how they manifest themselves in your work/workplace?</a:t>
            </a:r>
          </a:p>
          <a:p>
            <a:pPr lvl="1"/>
            <a:r>
              <a:rPr lang="en-US" sz="1800" dirty="0"/>
              <a:t>Total length of answers 300-600 words.</a:t>
            </a:r>
          </a:p>
          <a:p>
            <a:r>
              <a:rPr lang="en-US" sz="2000" dirty="0"/>
              <a:t>Group assignment: discuss in a group the inefficiencies addressed in the reading (p. 39 from) from the point of view of the packaging value chain:</a:t>
            </a:r>
          </a:p>
          <a:p>
            <a:pPr lvl="1"/>
            <a:r>
              <a:rPr lang="en-US" sz="1800" dirty="0"/>
              <a:t>Write down the examples of inefficiencies you identify on the collaboration platform. Try to find at least 2-3 examples of each inefficiency.</a:t>
            </a:r>
          </a:p>
          <a:p>
            <a:pPr lvl="1"/>
            <a:r>
              <a:rPr lang="en-US" sz="1800" dirty="0"/>
              <a:t>Identify the 2 categories that you think have the biggest impact on the packaging value chain.</a:t>
            </a:r>
            <a:endParaRPr lang="fi-FI" sz="2400" dirty="0"/>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dirty="0"/>
              <a:t>|  </a:t>
            </a:r>
            <a:fld id="{CDC8994D-33BE-6F4B-918B-78B2D731EB1C}" type="slidenum">
              <a:rPr lang="fi-FI" smtClean="0"/>
              <a:pPr/>
              <a:t>9</a:t>
            </a:fld>
            <a:endParaRPr lang="fi-FI" dirty="0"/>
          </a:p>
        </p:txBody>
      </p:sp>
    </p:spTree>
    <p:extLst>
      <p:ext uri="{BB962C8B-B14F-4D97-AF65-F5344CB8AC3E}">
        <p14:creationId xmlns:p14="http://schemas.microsoft.com/office/powerpoint/2010/main" val="2411744305"/>
      </p:ext>
    </p:extLst>
  </p:cSld>
  <p:clrMapOvr>
    <a:masterClrMapping/>
  </p:clrMapOvr>
</p:sld>
</file>

<file path=ppt/theme/theme1.xml><?xml version="1.0" encoding="utf-8"?>
<a:theme xmlns:a="http://schemas.openxmlformats.org/drawingml/2006/main" name="TUNI Theme">
  <a:themeElements>
    <a:clrScheme name="TUNI-teema-pp">
      <a:dk1>
        <a:srgbClr val="000000"/>
      </a:dk1>
      <a:lt1>
        <a:srgbClr val="FFFFFF"/>
      </a:lt1>
      <a:dk2>
        <a:srgbClr val="4E008E"/>
      </a:dk2>
      <a:lt2>
        <a:srgbClr val="FFFFFF"/>
      </a:lt2>
      <a:accent1>
        <a:srgbClr val="4E008E"/>
      </a:accent1>
      <a:accent2>
        <a:srgbClr val="38B399"/>
      </a:accent2>
      <a:accent3>
        <a:srgbClr val="FFE349"/>
      </a:accent3>
      <a:accent4>
        <a:srgbClr val="CF286F"/>
      </a:accent4>
      <a:accent5>
        <a:srgbClr val="000000"/>
      </a:accent5>
      <a:accent6>
        <a:srgbClr val="79C0EB"/>
      </a:accent6>
      <a:hlink>
        <a:srgbClr val="0041BE"/>
      </a:hlink>
      <a:folHlink>
        <a:srgbClr val="CF28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MK pohja FI.pptx" id="{631ABD5D-05F0-48CF-9379-C9DBE51FDC5F}" vid="{4A00A58A-E5DF-455A-8088-D3D383A079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22718f1-2baa-4fe8-b044-ea7a9edd45cb">
      <Terms xmlns="http://schemas.microsoft.com/office/infopath/2007/PartnerControls"/>
    </lcf76f155ced4ddcb4097134ff3c332f>
    <TaxCatchAll xmlns="ef81c04f-485b-4f40-b52a-de9919c6543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6C2120E3F40FB6478149831F17BF428D" ma:contentTypeVersion="11" ma:contentTypeDescription="Luo uusi asiakirja." ma:contentTypeScope="" ma:versionID="8dd54bd6cdf0a03e2e417bb52ffc85dd">
  <xsd:schema xmlns:xsd="http://www.w3.org/2001/XMLSchema" xmlns:xs="http://www.w3.org/2001/XMLSchema" xmlns:p="http://schemas.microsoft.com/office/2006/metadata/properties" xmlns:ns2="c22718f1-2baa-4fe8-b044-ea7a9edd45cb" xmlns:ns3="ef81c04f-485b-4f40-b52a-de9919c65430" targetNamespace="http://schemas.microsoft.com/office/2006/metadata/properties" ma:root="true" ma:fieldsID="66a6537b9c921c86f553f93be4731db5" ns2:_="" ns3:_="">
    <xsd:import namespace="c22718f1-2baa-4fe8-b044-ea7a9edd45cb"/>
    <xsd:import namespace="ef81c04f-485b-4f40-b52a-de9919c6543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2718f1-2baa-4fe8-b044-ea7a9edd45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Kuvien tunnisteet" ma:readOnly="false" ma:fieldId="{5cf76f15-5ced-4ddc-b409-7134ff3c332f}" ma:taxonomyMulti="true" ma:sspId="eef07030-0f6a-43b1-b2b9-3b252e59dea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81c04f-485b-4f40-b52a-de9919c6543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4ebde5d-00c3-4510-92b4-ac2e2db6152c}" ma:internalName="TaxCatchAll" ma:showField="CatchAllData" ma:web="ef81c04f-485b-4f40-b52a-de9919c654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268F20-1C66-4515-9230-63E3E4153368}">
  <ds:schemaRefs>
    <ds:schemaRef ds:uri="http://schemas.microsoft.com/office/2006/metadata/properties"/>
    <ds:schemaRef ds:uri="ef81c04f-485b-4f40-b52a-de9919c65430"/>
    <ds:schemaRef ds:uri="http://purl.org/dc/elements/1.1/"/>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infopath/2007/PartnerControls"/>
    <ds:schemaRef ds:uri="c22718f1-2baa-4fe8-b044-ea7a9edd45cb"/>
    <ds:schemaRef ds:uri="http://purl.org/dc/dcmitype/"/>
  </ds:schemaRefs>
</ds:datastoreItem>
</file>

<file path=customXml/itemProps2.xml><?xml version="1.0" encoding="utf-8"?>
<ds:datastoreItem xmlns:ds="http://schemas.openxmlformats.org/officeDocument/2006/customXml" ds:itemID="{0831A378-2E10-4327-925F-8D4F311223AC}">
  <ds:schemaRefs>
    <ds:schemaRef ds:uri="http://schemas.microsoft.com/sharepoint/v3/contenttype/forms"/>
  </ds:schemaRefs>
</ds:datastoreItem>
</file>

<file path=customXml/itemProps3.xml><?xml version="1.0" encoding="utf-8"?>
<ds:datastoreItem xmlns:ds="http://schemas.openxmlformats.org/officeDocument/2006/customXml" ds:itemID="{BDB65BA1-171E-443F-9968-CA623B9380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2718f1-2baa-4fe8-b044-ea7a9edd45cb"/>
    <ds:schemaRef ds:uri="ef81c04f-485b-4f40-b52a-de9919c65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TAMK pohja FI</Template>
  <TotalTime>0</TotalTime>
  <Words>2079</Words>
  <Application>Microsoft Office PowerPoint</Application>
  <PresentationFormat>Widescreen</PresentationFormat>
  <Paragraphs>153</Paragraphs>
  <Slides>20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TUNI Theme</vt:lpstr>
      <vt:lpstr>Circular Economy and Business (5 cr)</vt:lpstr>
      <vt:lpstr>Content</vt:lpstr>
      <vt:lpstr>Learning outcomes</vt:lpstr>
      <vt:lpstr>Assessment criteria (1/2)</vt:lpstr>
      <vt:lpstr>Assessment criteria (2/2)</vt:lpstr>
      <vt:lpstr>Pedagogical approach</vt:lpstr>
      <vt:lpstr>Learning assignment descriptions</vt:lpstr>
      <vt:lpstr>1. Circular economy business opportunities (1/2)</vt:lpstr>
      <vt:lpstr>1. Circular economy business opportunities (2/2)</vt:lpstr>
      <vt:lpstr>2. Circular economy business models in the packaging value chain (1/3)</vt:lpstr>
      <vt:lpstr>2. Circular economy business models in the packaging value chain (2/3)</vt:lpstr>
      <vt:lpstr>2. Circular economy business models in the packaging value chain (3/3)</vt:lpstr>
      <vt:lpstr>3. Capabilities required by the circular economy (1/3)</vt:lpstr>
      <vt:lpstr>3. Capabilities required by the circular economy (2/3)</vt:lpstr>
      <vt:lpstr>3. Capabilities required by the circular economy (3/3)</vt:lpstr>
      <vt:lpstr>4. Implementing the circular economy transition in practice (1/2)</vt:lpstr>
      <vt:lpstr>4. Implementing the circular economy transition in practice (2/2)</vt:lpstr>
      <vt:lpstr>5. Summarizing task: business model analysis (1/2) </vt:lpstr>
      <vt:lpstr>5. Summarizing task: business model analysis (2/2)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Hankkeen nimi</dc:title>
  <dc:creator>Nina Kukkasniemi (TAMK)</dc:creator>
  <cp:lastModifiedBy>Marianna Leikomaa (TAMK)</cp:lastModifiedBy>
  <cp:revision>36</cp:revision>
  <dcterms:created xsi:type="dcterms:W3CDTF">2020-12-01T13:41:19Z</dcterms:created>
  <dcterms:modified xsi:type="dcterms:W3CDTF">2024-05-30T06:56:47Z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0x0101006C2120E3F40FB6478149831F17BF428D</vt:lpwstr>
  </property>
  <property fmtid="{D5CDD505-2E9C-101B-9397-08002B2CF9AE}" pid="3" name="MediaServiceImageTags">
    <vt:lpwstr/>
  </property>
</Properties>
</file>