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80"/>
  </p:notesMasterIdLst>
  <p:handoutMasterIdLst>
    <p:handoutMasterId r:id="rId81"/>
  </p:handoutMasterIdLst>
  <p:sldIdLst>
    <p:sldId id="256" r:id="rId6"/>
    <p:sldId id="270" r:id="rId7"/>
    <p:sldId id="271" r:id="rId8"/>
    <p:sldId id="276" r:id="rId9"/>
    <p:sldId id="307" r:id="rId10"/>
    <p:sldId id="291" r:id="rId11"/>
    <p:sldId id="332" r:id="rId12"/>
    <p:sldId id="334" r:id="rId13"/>
    <p:sldId id="308" r:id="rId14"/>
    <p:sldId id="337" r:id="rId15"/>
    <p:sldId id="335" r:id="rId16"/>
    <p:sldId id="336" r:id="rId17"/>
    <p:sldId id="303" r:id="rId18"/>
    <p:sldId id="362" r:id="rId19"/>
    <p:sldId id="328" r:id="rId20"/>
    <p:sldId id="341" r:id="rId21"/>
    <p:sldId id="331" r:id="rId22"/>
    <p:sldId id="342" r:id="rId23"/>
    <p:sldId id="309" r:id="rId24"/>
    <p:sldId id="343" r:id="rId25"/>
    <p:sldId id="344" r:id="rId26"/>
    <p:sldId id="311" r:id="rId27"/>
    <p:sldId id="286" r:id="rId28"/>
    <p:sldId id="345" r:id="rId29"/>
    <p:sldId id="317" r:id="rId30"/>
    <p:sldId id="346" r:id="rId31"/>
    <p:sldId id="361" r:id="rId32"/>
    <p:sldId id="347" r:id="rId33"/>
    <p:sldId id="313" r:id="rId34"/>
    <p:sldId id="275" r:id="rId35"/>
    <p:sldId id="349" r:id="rId36"/>
    <p:sldId id="305" r:id="rId37"/>
    <p:sldId id="350" r:id="rId38"/>
    <p:sldId id="351" r:id="rId39"/>
    <p:sldId id="352" r:id="rId40"/>
    <p:sldId id="333" r:id="rId41"/>
    <p:sldId id="355" r:id="rId42"/>
    <p:sldId id="353" r:id="rId43"/>
    <p:sldId id="356" r:id="rId44"/>
    <p:sldId id="306" r:id="rId45"/>
    <p:sldId id="357" r:id="rId46"/>
    <p:sldId id="358" r:id="rId47"/>
    <p:sldId id="354" r:id="rId48"/>
    <p:sldId id="302" r:id="rId49"/>
    <p:sldId id="310" r:id="rId50"/>
    <p:sldId id="318" r:id="rId51"/>
    <p:sldId id="339" r:id="rId52"/>
    <p:sldId id="348" r:id="rId53"/>
    <p:sldId id="359" r:id="rId54"/>
    <p:sldId id="279" r:id="rId55"/>
    <p:sldId id="288" r:id="rId56"/>
    <p:sldId id="298" r:id="rId57"/>
    <p:sldId id="289" r:id="rId58"/>
    <p:sldId id="320" r:id="rId59"/>
    <p:sldId id="299" r:id="rId60"/>
    <p:sldId id="280" r:id="rId61"/>
    <p:sldId id="322" r:id="rId62"/>
    <p:sldId id="281" r:id="rId63"/>
    <p:sldId id="323" r:id="rId64"/>
    <p:sldId id="282" r:id="rId65"/>
    <p:sldId id="360" r:id="rId66"/>
    <p:sldId id="325" r:id="rId67"/>
    <p:sldId id="283" r:id="rId68"/>
    <p:sldId id="290" r:id="rId69"/>
    <p:sldId id="284" r:id="rId70"/>
    <p:sldId id="285" r:id="rId71"/>
    <p:sldId id="287" r:id="rId72"/>
    <p:sldId id="272" r:id="rId73"/>
    <p:sldId id="293" r:id="rId74"/>
    <p:sldId id="363" r:id="rId75"/>
    <p:sldId id="292" r:id="rId76"/>
    <p:sldId id="264" r:id="rId77"/>
    <p:sldId id="364" r:id="rId78"/>
    <p:sldId id="326" r:id="rId7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095277-094D-485D-9D88-BBE759071F76}">
          <p14:sldIdLst/>
        </p14:section>
        <p14:section name="Default Section" id="{ADADC0EF-827F-4F51-B65B-C95867283D1C}">
          <p14:sldIdLst>
            <p14:sldId id="256"/>
            <p14:sldId id="270"/>
            <p14:sldId id="271"/>
          </p14:sldIdLst>
        </p14:section>
        <p14:section name="Introduction to circular economy and packaging" id="{DF3DEE33-A3F4-46E2-9A88-AA9AE117FB8A}">
          <p14:sldIdLst>
            <p14:sldId id="276"/>
            <p14:sldId id="307"/>
            <p14:sldId id="291"/>
            <p14:sldId id="332"/>
            <p14:sldId id="334"/>
            <p14:sldId id="308"/>
            <p14:sldId id="337"/>
            <p14:sldId id="335"/>
            <p14:sldId id="336"/>
            <p14:sldId id="303"/>
            <p14:sldId id="362"/>
            <p14:sldId id="328"/>
            <p14:sldId id="341"/>
            <p14:sldId id="331"/>
            <p14:sldId id="342"/>
            <p14:sldId id="309"/>
            <p14:sldId id="343"/>
            <p14:sldId id="344"/>
            <p14:sldId id="311"/>
            <p14:sldId id="286"/>
            <p14:sldId id="345"/>
            <p14:sldId id="317"/>
            <p14:sldId id="346"/>
            <p14:sldId id="361"/>
            <p14:sldId id="347"/>
            <p14:sldId id="313"/>
          </p14:sldIdLst>
        </p14:section>
        <p14:section name="Towards circularity with packaging design choices" id="{79832019-9722-498A-A910-7F13A828F55D}">
          <p14:sldIdLst>
            <p14:sldId id="275"/>
            <p14:sldId id="349"/>
            <p14:sldId id="305"/>
            <p14:sldId id="350"/>
            <p14:sldId id="351"/>
            <p14:sldId id="352"/>
            <p14:sldId id="333"/>
            <p14:sldId id="355"/>
            <p14:sldId id="353"/>
            <p14:sldId id="356"/>
            <p14:sldId id="306"/>
            <p14:sldId id="357"/>
            <p14:sldId id="358"/>
            <p14:sldId id="354"/>
            <p14:sldId id="302"/>
            <p14:sldId id="310"/>
            <p14:sldId id="318"/>
            <p14:sldId id="339"/>
            <p14:sldId id="348"/>
          </p14:sldIdLst>
        </p14:section>
        <p14:section name="Plastic packaging" id="{0AFBE68A-324C-4D02-9AB0-F22B8285EEFC}">
          <p14:sldIdLst>
            <p14:sldId id="359"/>
            <p14:sldId id="279"/>
            <p14:sldId id="288"/>
            <p14:sldId id="298"/>
            <p14:sldId id="289"/>
            <p14:sldId id="320"/>
            <p14:sldId id="299"/>
            <p14:sldId id="280"/>
            <p14:sldId id="322"/>
            <p14:sldId id="281"/>
            <p14:sldId id="323"/>
            <p14:sldId id="282"/>
            <p14:sldId id="360"/>
            <p14:sldId id="325"/>
            <p14:sldId id="283"/>
            <p14:sldId id="290"/>
            <p14:sldId id="284"/>
            <p14:sldId id="285"/>
            <p14:sldId id="287"/>
            <p14:sldId id="272"/>
            <p14:sldId id="293"/>
            <p14:sldId id="363"/>
            <p14:sldId id="292"/>
            <p14:sldId id="264"/>
            <p14:sldId id="364"/>
            <p14:sldId id="3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2" d="100"/>
          <a:sy n="82" d="100"/>
        </p:scale>
        <p:origin x="552" y="72"/>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Packaging consumption by market </a:t>
            </a:r>
            <a:r>
              <a:rPr lang="en-GB" baseline="0" dirty="0"/>
              <a:t>in 2016</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Packaging consumption by market in 2016</c:v>
                </c:pt>
              </c:strCache>
            </c:strRef>
          </c:tx>
          <c:dPt>
            <c:idx val="0"/>
            <c:bubble3D val="0"/>
            <c:spPr>
              <a:solidFill>
                <a:srgbClr val="008080"/>
              </a:solidFill>
              <a:ln w="19050">
                <a:solidFill>
                  <a:schemeClr val="lt1"/>
                </a:solidFill>
              </a:ln>
              <a:effectLst/>
            </c:spPr>
            <c:extLst>
              <c:ext xmlns:c16="http://schemas.microsoft.com/office/drawing/2014/chart" uri="{C3380CC4-5D6E-409C-BE32-E72D297353CC}">
                <c16:uniqueId val="{00000001-422B-4946-A7B3-F572899759FA}"/>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22B-4946-A7B3-F572899759FA}"/>
              </c:ext>
            </c:extLst>
          </c:dPt>
          <c:dPt>
            <c:idx val="2"/>
            <c:bubble3D val="0"/>
            <c:spPr>
              <a:solidFill>
                <a:srgbClr val="660066"/>
              </a:solidFill>
              <a:ln w="19050">
                <a:solidFill>
                  <a:schemeClr val="lt1"/>
                </a:solidFill>
              </a:ln>
              <a:effectLst/>
            </c:spPr>
            <c:extLst>
              <c:ext xmlns:c16="http://schemas.microsoft.com/office/drawing/2014/chart" uri="{C3380CC4-5D6E-409C-BE32-E72D297353CC}">
                <c16:uniqueId val="{00000005-422B-4946-A7B3-F572899759FA}"/>
              </c:ext>
            </c:extLst>
          </c:dPt>
          <c:dPt>
            <c:idx val="3"/>
            <c:bubble3D val="0"/>
            <c:spPr>
              <a:solidFill>
                <a:srgbClr val="FF9966"/>
              </a:solidFill>
              <a:ln w="19050">
                <a:solidFill>
                  <a:schemeClr val="lt1"/>
                </a:solidFill>
              </a:ln>
              <a:effectLst/>
            </c:spPr>
            <c:extLst>
              <c:ext xmlns:c16="http://schemas.microsoft.com/office/drawing/2014/chart" uri="{C3380CC4-5D6E-409C-BE32-E72D297353CC}">
                <c16:uniqueId val="{00000007-422B-4946-A7B3-F572899759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Asia</c:v>
                </c:pt>
                <c:pt idx="1">
                  <c:v>North America</c:v>
                </c:pt>
                <c:pt idx="2">
                  <c:v>Western Europe</c:v>
                </c:pt>
                <c:pt idx="3">
                  <c:v>Other</c:v>
                </c:pt>
              </c:strCache>
            </c:strRef>
          </c:cat>
          <c:val>
            <c:numRef>
              <c:f>Sheet1!$B$2:$B$5</c:f>
              <c:numCache>
                <c:formatCode>General</c:formatCode>
                <c:ptCount val="4"/>
                <c:pt idx="0">
                  <c:v>42.1</c:v>
                </c:pt>
                <c:pt idx="1">
                  <c:v>24.3</c:v>
                </c:pt>
                <c:pt idx="2">
                  <c:v>18.399999999999999</c:v>
                </c:pt>
                <c:pt idx="3">
                  <c:v>15.2</c:v>
                </c:pt>
              </c:numCache>
            </c:numRef>
          </c:val>
          <c:extLst>
            <c:ext xmlns:c16="http://schemas.microsoft.com/office/drawing/2014/chart" uri="{C3380CC4-5D6E-409C-BE32-E72D297353CC}">
              <c16:uniqueId val="{00000008-422B-4946-A7B3-F572899759F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World packaging market</a:t>
            </a:r>
            <a:r>
              <a:rPr lang="en-GB" baseline="0" dirty="0"/>
              <a:t> by material in 2016</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Sales</c:v>
                </c:pt>
              </c:strCache>
            </c:strRef>
          </c:tx>
          <c:dPt>
            <c:idx val="0"/>
            <c:bubble3D val="0"/>
            <c:spPr>
              <a:solidFill>
                <a:srgbClr val="008080"/>
              </a:solidFill>
              <a:ln w="19050">
                <a:solidFill>
                  <a:schemeClr val="lt1"/>
                </a:solidFill>
              </a:ln>
              <a:effectLst/>
            </c:spPr>
            <c:extLst>
              <c:ext xmlns:c16="http://schemas.microsoft.com/office/drawing/2014/chart" uri="{C3380CC4-5D6E-409C-BE32-E72D297353CC}">
                <c16:uniqueId val="{00000001-EFB7-4EE9-A8BD-EFE1F2E45643}"/>
              </c:ext>
            </c:extLst>
          </c:dPt>
          <c:dPt>
            <c:idx val="1"/>
            <c:bubble3D val="0"/>
            <c:spPr>
              <a:solidFill>
                <a:srgbClr val="336699"/>
              </a:solidFill>
              <a:ln w="19050">
                <a:solidFill>
                  <a:schemeClr val="lt1"/>
                </a:solidFill>
              </a:ln>
              <a:effectLst/>
            </c:spPr>
            <c:extLst>
              <c:ext xmlns:c16="http://schemas.microsoft.com/office/drawing/2014/chart" uri="{C3380CC4-5D6E-409C-BE32-E72D297353CC}">
                <c16:uniqueId val="{00000003-EFB7-4EE9-A8BD-EFE1F2E45643}"/>
              </c:ext>
            </c:extLst>
          </c:dPt>
          <c:dPt>
            <c:idx val="2"/>
            <c:bubble3D val="0"/>
            <c:spPr>
              <a:solidFill>
                <a:srgbClr val="99CC00"/>
              </a:solidFill>
              <a:ln w="19050">
                <a:solidFill>
                  <a:schemeClr val="lt1"/>
                </a:solidFill>
              </a:ln>
              <a:effectLst/>
            </c:spPr>
            <c:extLst>
              <c:ext xmlns:c16="http://schemas.microsoft.com/office/drawing/2014/chart" uri="{C3380CC4-5D6E-409C-BE32-E72D297353CC}">
                <c16:uniqueId val="{00000005-EFB7-4EE9-A8BD-EFE1F2E45643}"/>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FB7-4EE9-A8BD-EFE1F2E45643}"/>
              </c:ext>
            </c:extLst>
          </c:dPt>
          <c:dPt>
            <c:idx val="4"/>
            <c:bubble3D val="0"/>
            <c:spPr>
              <a:solidFill>
                <a:srgbClr val="660066"/>
              </a:solidFill>
              <a:ln w="19050">
                <a:solidFill>
                  <a:schemeClr val="lt1"/>
                </a:solidFill>
              </a:ln>
              <a:effectLst/>
            </c:spPr>
            <c:extLst>
              <c:ext xmlns:c16="http://schemas.microsoft.com/office/drawing/2014/chart" uri="{C3380CC4-5D6E-409C-BE32-E72D297353CC}">
                <c16:uniqueId val="{00000009-EFB7-4EE9-A8BD-EFE1F2E45643}"/>
              </c:ext>
            </c:extLst>
          </c:dPt>
          <c:dPt>
            <c:idx val="5"/>
            <c:bubble3D val="0"/>
            <c:spPr>
              <a:solidFill>
                <a:srgbClr val="FF9966"/>
              </a:solidFill>
              <a:ln w="19050">
                <a:solidFill>
                  <a:schemeClr val="lt1"/>
                </a:solidFill>
              </a:ln>
              <a:effectLst/>
            </c:spPr>
            <c:extLst>
              <c:ext xmlns:c16="http://schemas.microsoft.com/office/drawing/2014/chart" uri="{C3380CC4-5D6E-409C-BE32-E72D297353CC}">
                <c16:uniqueId val="{0000000B-EFB7-4EE9-A8BD-EFE1F2E456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Cardboard</c:v>
                </c:pt>
                <c:pt idx="1">
                  <c:v>Flexible materials</c:v>
                </c:pt>
                <c:pt idx="2">
                  <c:v>Rigid plastic</c:v>
                </c:pt>
                <c:pt idx="3">
                  <c:v>Metal</c:v>
                </c:pt>
                <c:pt idx="4">
                  <c:v>Glass</c:v>
                </c:pt>
                <c:pt idx="5">
                  <c:v>Other</c:v>
                </c:pt>
              </c:strCache>
            </c:strRef>
          </c:cat>
          <c:val>
            <c:numRef>
              <c:f>Sheet1!$B$2:$B$7</c:f>
              <c:numCache>
                <c:formatCode>General</c:formatCode>
                <c:ptCount val="6"/>
                <c:pt idx="0">
                  <c:v>35.700000000000003</c:v>
                </c:pt>
                <c:pt idx="1">
                  <c:v>23.3</c:v>
                </c:pt>
                <c:pt idx="2">
                  <c:v>18.2</c:v>
                </c:pt>
                <c:pt idx="3">
                  <c:v>12.2</c:v>
                </c:pt>
                <c:pt idx="4">
                  <c:v>6.6</c:v>
                </c:pt>
                <c:pt idx="5">
                  <c:v>4</c:v>
                </c:pt>
              </c:numCache>
            </c:numRef>
          </c:val>
          <c:extLst>
            <c:ext xmlns:c16="http://schemas.microsoft.com/office/drawing/2014/chart" uri="{C3380CC4-5D6E-409C-BE32-E72D297353CC}">
              <c16:uniqueId val="{0000000C-EFB7-4EE9-A8BD-EFE1F2E4564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aseline="0" dirty="0"/>
              <a:t>Packaging waste generated by packaging material in 2016</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Sales</c:v>
                </c:pt>
              </c:strCache>
            </c:strRef>
          </c:tx>
          <c:dPt>
            <c:idx val="0"/>
            <c:bubble3D val="0"/>
            <c:spPr>
              <a:solidFill>
                <a:srgbClr val="008080"/>
              </a:solidFill>
              <a:ln w="19050">
                <a:solidFill>
                  <a:schemeClr val="lt1"/>
                </a:solidFill>
              </a:ln>
              <a:effectLst/>
            </c:spPr>
            <c:extLst>
              <c:ext xmlns:c16="http://schemas.microsoft.com/office/drawing/2014/chart" uri="{C3380CC4-5D6E-409C-BE32-E72D297353CC}">
                <c16:uniqueId val="{00000001-EFB7-4EE9-A8BD-EFE1F2E45643}"/>
              </c:ext>
            </c:extLst>
          </c:dPt>
          <c:dPt>
            <c:idx val="1"/>
            <c:bubble3D val="0"/>
            <c:spPr>
              <a:solidFill>
                <a:srgbClr val="336699"/>
              </a:solidFill>
              <a:ln w="19050">
                <a:solidFill>
                  <a:schemeClr val="lt1"/>
                </a:solidFill>
              </a:ln>
              <a:effectLst/>
            </c:spPr>
            <c:extLst>
              <c:ext xmlns:c16="http://schemas.microsoft.com/office/drawing/2014/chart" uri="{C3380CC4-5D6E-409C-BE32-E72D297353CC}">
                <c16:uniqueId val="{00000003-EFB7-4EE9-A8BD-EFE1F2E45643}"/>
              </c:ext>
            </c:extLst>
          </c:dPt>
          <c:dPt>
            <c:idx val="2"/>
            <c:bubble3D val="0"/>
            <c:spPr>
              <a:solidFill>
                <a:srgbClr val="99CC00"/>
              </a:solidFill>
              <a:ln w="19050">
                <a:solidFill>
                  <a:schemeClr val="lt1"/>
                </a:solidFill>
              </a:ln>
              <a:effectLst/>
            </c:spPr>
            <c:extLst>
              <c:ext xmlns:c16="http://schemas.microsoft.com/office/drawing/2014/chart" uri="{C3380CC4-5D6E-409C-BE32-E72D297353CC}">
                <c16:uniqueId val="{00000005-EFB7-4EE9-A8BD-EFE1F2E45643}"/>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FB7-4EE9-A8BD-EFE1F2E45643}"/>
              </c:ext>
            </c:extLst>
          </c:dPt>
          <c:dPt>
            <c:idx val="4"/>
            <c:bubble3D val="0"/>
            <c:spPr>
              <a:solidFill>
                <a:srgbClr val="660066"/>
              </a:solidFill>
              <a:ln w="19050">
                <a:solidFill>
                  <a:schemeClr val="lt1"/>
                </a:solidFill>
              </a:ln>
              <a:effectLst/>
            </c:spPr>
            <c:extLst>
              <c:ext xmlns:c16="http://schemas.microsoft.com/office/drawing/2014/chart" uri="{C3380CC4-5D6E-409C-BE32-E72D297353CC}">
                <c16:uniqueId val="{00000009-EFB7-4EE9-A8BD-EFE1F2E45643}"/>
              </c:ext>
            </c:extLst>
          </c:dPt>
          <c:dPt>
            <c:idx val="5"/>
            <c:bubble3D val="0"/>
            <c:spPr>
              <a:solidFill>
                <a:srgbClr val="FF9966"/>
              </a:solidFill>
              <a:ln w="19050">
                <a:solidFill>
                  <a:schemeClr val="lt1"/>
                </a:solidFill>
              </a:ln>
              <a:effectLst/>
            </c:spPr>
            <c:extLst>
              <c:ext xmlns:c16="http://schemas.microsoft.com/office/drawing/2014/chart" uri="{C3380CC4-5D6E-409C-BE32-E72D297353CC}">
                <c16:uniqueId val="{0000000B-EFB7-4EE9-A8BD-EFE1F2E456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Paper and cardboard</c:v>
                </c:pt>
                <c:pt idx="1">
                  <c:v>Plastic</c:v>
                </c:pt>
                <c:pt idx="2">
                  <c:v>Glass</c:v>
                </c:pt>
                <c:pt idx="3">
                  <c:v>Wood</c:v>
                </c:pt>
                <c:pt idx="4">
                  <c:v>Metal</c:v>
                </c:pt>
              </c:strCache>
            </c:strRef>
          </c:cat>
          <c:val>
            <c:numRef>
              <c:f>Sheet1!$B$2:$B$6</c:f>
              <c:numCache>
                <c:formatCode>General</c:formatCode>
                <c:ptCount val="5"/>
                <c:pt idx="0">
                  <c:v>41</c:v>
                </c:pt>
                <c:pt idx="1">
                  <c:v>19</c:v>
                </c:pt>
                <c:pt idx="2">
                  <c:v>19</c:v>
                </c:pt>
                <c:pt idx="3">
                  <c:v>16</c:v>
                </c:pt>
                <c:pt idx="4">
                  <c:v>5</c:v>
                </c:pt>
              </c:numCache>
            </c:numRef>
          </c:val>
          <c:extLst>
            <c:ext xmlns:c16="http://schemas.microsoft.com/office/drawing/2014/chart" uri="{C3380CC4-5D6E-409C-BE32-E72D297353CC}">
              <c16:uniqueId val="{0000000C-EFB7-4EE9-A8BD-EFE1F2E4564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aseline="0" dirty="0"/>
              <a:t>Recycling rate per packaging material in 2017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rgbClr val="008080"/>
              </a:solidFill>
              <a:ln w="19050">
                <a:solidFill>
                  <a:schemeClr val="lt1"/>
                </a:solidFill>
              </a:ln>
              <a:effectLst/>
            </c:spPr>
            <c:extLst>
              <c:ext xmlns:c16="http://schemas.microsoft.com/office/drawing/2014/chart" uri="{C3380CC4-5D6E-409C-BE32-E72D297353CC}">
                <c16:uniqueId val="{00000001-EFB7-4EE9-A8BD-EFE1F2E45643}"/>
              </c:ext>
            </c:extLst>
          </c:dPt>
          <c:dPt>
            <c:idx val="1"/>
            <c:invertIfNegative val="0"/>
            <c:bubble3D val="0"/>
            <c:spPr>
              <a:solidFill>
                <a:srgbClr val="336699"/>
              </a:solidFill>
              <a:ln w="19050">
                <a:solidFill>
                  <a:schemeClr val="lt1"/>
                </a:solidFill>
              </a:ln>
              <a:effectLst/>
            </c:spPr>
            <c:extLst>
              <c:ext xmlns:c16="http://schemas.microsoft.com/office/drawing/2014/chart" uri="{C3380CC4-5D6E-409C-BE32-E72D297353CC}">
                <c16:uniqueId val="{00000003-EFB7-4EE9-A8BD-EFE1F2E45643}"/>
              </c:ext>
            </c:extLst>
          </c:dPt>
          <c:dPt>
            <c:idx val="2"/>
            <c:invertIfNegative val="0"/>
            <c:bubble3D val="0"/>
            <c:spPr>
              <a:solidFill>
                <a:srgbClr val="99CC00"/>
              </a:solidFill>
              <a:ln w="19050">
                <a:solidFill>
                  <a:schemeClr val="lt1"/>
                </a:solidFill>
              </a:ln>
              <a:effectLst/>
            </c:spPr>
            <c:extLst>
              <c:ext xmlns:c16="http://schemas.microsoft.com/office/drawing/2014/chart" uri="{C3380CC4-5D6E-409C-BE32-E72D297353CC}">
                <c16:uniqueId val="{00000005-EFB7-4EE9-A8BD-EFE1F2E45643}"/>
              </c:ext>
            </c:extLst>
          </c:dPt>
          <c:dPt>
            <c:idx val="3"/>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FB7-4EE9-A8BD-EFE1F2E45643}"/>
              </c:ext>
            </c:extLst>
          </c:dPt>
          <c:dPt>
            <c:idx val="4"/>
            <c:invertIfNegative val="0"/>
            <c:bubble3D val="0"/>
            <c:spPr>
              <a:solidFill>
                <a:srgbClr val="660066"/>
              </a:solidFill>
              <a:ln w="19050">
                <a:solidFill>
                  <a:schemeClr val="lt1"/>
                </a:solidFill>
              </a:ln>
              <a:effectLst/>
            </c:spPr>
            <c:extLst>
              <c:ext xmlns:c16="http://schemas.microsoft.com/office/drawing/2014/chart" uri="{C3380CC4-5D6E-409C-BE32-E72D297353CC}">
                <c16:uniqueId val="{00000009-EFB7-4EE9-A8BD-EFE1F2E45643}"/>
              </c:ext>
            </c:extLst>
          </c:dPt>
          <c:dPt>
            <c:idx val="5"/>
            <c:invertIfNegative val="0"/>
            <c:bubble3D val="0"/>
            <c:spPr>
              <a:solidFill>
                <a:srgbClr val="FF9966"/>
              </a:solidFill>
              <a:ln w="19050">
                <a:solidFill>
                  <a:schemeClr val="lt1"/>
                </a:solidFill>
              </a:ln>
              <a:effectLst/>
            </c:spPr>
            <c:extLst>
              <c:ext xmlns:c16="http://schemas.microsoft.com/office/drawing/2014/chart" uri="{C3380CC4-5D6E-409C-BE32-E72D297353CC}">
                <c16:uniqueId val="{0000000B-EFB7-4EE9-A8BD-EFE1F2E456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Paper and cardboard</c:v>
                </c:pt>
                <c:pt idx="1">
                  <c:v>Plastic</c:v>
                </c:pt>
                <c:pt idx="2">
                  <c:v>Glass</c:v>
                </c:pt>
                <c:pt idx="3">
                  <c:v>Wood</c:v>
                </c:pt>
                <c:pt idx="4">
                  <c:v>Metal</c:v>
                </c:pt>
              </c:strCache>
            </c:strRef>
          </c:cat>
          <c:val>
            <c:numRef>
              <c:f>Sheet1!$B$2:$B$6</c:f>
              <c:numCache>
                <c:formatCode>General</c:formatCode>
                <c:ptCount val="5"/>
                <c:pt idx="0">
                  <c:v>116</c:v>
                </c:pt>
                <c:pt idx="1">
                  <c:v>27</c:v>
                </c:pt>
                <c:pt idx="2">
                  <c:v>92</c:v>
                </c:pt>
                <c:pt idx="3">
                  <c:v>15</c:v>
                </c:pt>
                <c:pt idx="4">
                  <c:v>88</c:v>
                </c:pt>
              </c:numCache>
            </c:numRef>
          </c:val>
          <c:extLst>
            <c:ext xmlns:c16="http://schemas.microsoft.com/office/drawing/2014/chart" uri="{C3380CC4-5D6E-409C-BE32-E72D297353CC}">
              <c16:uniqueId val="{0000000C-EFB7-4EE9-A8BD-EFE1F2E45643}"/>
            </c:ext>
          </c:extLst>
        </c:ser>
        <c:dLbls>
          <c:showLegendKey val="0"/>
          <c:showVal val="0"/>
          <c:showCatName val="0"/>
          <c:showSerName val="0"/>
          <c:showPercent val="0"/>
          <c:showBubbleSize val="0"/>
        </c:dLbls>
        <c:gapWidth val="100"/>
        <c:axId val="385362800"/>
        <c:axId val="385364112"/>
      </c:barChart>
      <c:lineChart>
        <c:grouping val="standard"/>
        <c:varyColors val="0"/>
        <c:ser>
          <c:idx val="1"/>
          <c:order val="1"/>
          <c:tx>
            <c:strRef>
              <c:f>Sheet1!$C$1</c:f>
              <c:strCache>
                <c:ptCount val="1"/>
                <c:pt idx="0">
                  <c:v>2030 target</c:v>
                </c:pt>
              </c:strCache>
            </c:strRef>
          </c:tx>
          <c:spPr>
            <a:ln w="28575" cap="rnd">
              <a:solidFill>
                <a:schemeClr val="accent2"/>
              </a:solidFill>
              <a:round/>
            </a:ln>
            <a:effectLst/>
          </c:spPr>
          <c:marker>
            <c:symbol val="none"/>
          </c:marker>
          <c:cat>
            <c:strRef>
              <c:f>Sheet1!$A$2:$A$6</c:f>
              <c:strCache>
                <c:ptCount val="5"/>
                <c:pt idx="0">
                  <c:v>Paper and cardboard</c:v>
                </c:pt>
                <c:pt idx="1">
                  <c:v>Plastic</c:v>
                </c:pt>
                <c:pt idx="2">
                  <c:v>Glass</c:v>
                </c:pt>
                <c:pt idx="3">
                  <c:v>Wood</c:v>
                </c:pt>
                <c:pt idx="4">
                  <c:v>Metal</c:v>
                </c:pt>
              </c:strCache>
            </c:strRef>
          </c:cat>
          <c:val>
            <c:numRef>
              <c:f>Sheet1!$C$2:$C$6</c:f>
              <c:numCache>
                <c:formatCode>General</c:formatCode>
                <c:ptCount val="5"/>
                <c:pt idx="0">
                  <c:v>85</c:v>
                </c:pt>
                <c:pt idx="1">
                  <c:v>55</c:v>
                </c:pt>
                <c:pt idx="2">
                  <c:v>75</c:v>
                </c:pt>
                <c:pt idx="3">
                  <c:v>30</c:v>
                </c:pt>
                <c:pt idx="4">
                  <c:v>80</c:v>
                </c:pt>
              </c:numCache>
            </c:numRef>
          </c:val>
          <c:smooth val="0"/>
          <c:extLst>
            <c:ext xmlns:c16="http://schemas.microsoft.com/office/drawing/2014/chart" uri="{C3380CC4-5D6E-409C-BE32-E72D297353CC}">
              <c16:uniqueId val="{00000000-A752-4CF3-8C1B-61EF09DD105E}"/>
            </c:ext>
          </c:extLst>
        </c:ser>
        <c:dLbls>
          <c:showLegendKey val="0"/>
          <c:showVal val="0"/>
          <c:showCatName val="0"/>
          <c:showSerName val="0"/>
          <c:showPercent val="0"/>
          <c:showBubbleSize val="0"/>
        </c:dLbls>
        <c:marker val="1"/>
        <c:smooth val="0"/>
        <c:axId val="385362800"/>
        <c:axId val="385364112"/>
      </c:lineChart>
      <c:catAx>
        <c:axId val="385362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85364112"/>
        <c:crosses val="autoZero"/>
        <c:auto val="1"/>
        <c:lblAlgn val="ctr"/>
        <c:lblOffset val="100"/>
        <c:noMultiLvlLbl val="0"/>
      </c:catAx>
      <c:valAx>
        <c:axId val="38536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8536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8E5E598-2735-48CA-8FB1-A7B3DAD3A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7D1B7F0-B4EA-41A9-ADD0-D3084A1D72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FF414-3086-49E9-82B2-C17316108978}" type="datetimeFigureOut">
              <a:rPr lang="fi-FI" smtClean="0"/>
              <a:t>12.10.2020</a:t>
            </a:fld>
            <a:endParaRPr lang="fi-FI"/>
          </a:p>
        </p:txBody>
      </p:sp>
      <p:sp>
        <p:nvSpPr>
          <p:cNvPr id="4" name="Alatunnisteen paikkamerkki 3">
            <a:extLst>
              <a:ext uri="{FF2B5EF4-FFF2-40B4-BE49-F238E27FC236}">
                <a16:creationId xmlns:a16="http://schemas.microsoft.com/office/drawing/2014/main" id="{37D71E2D-C8B4-47E2-AECD-A9D7BDF1EB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953BC4E5-EAFB-4643-BFA1-70F9FF5E8A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7F859-2135-428F-8ADD-D90C256FDBF3}" type="slidenum">
              <a:rPr lang="fi-FI" smtClean="0"/>
              <a:t>‹#›</a:t>
            </a:fld>
            <a:endParaRPr lang="fi-FI"/>
          </a:p>
        </p:txBody>
      </p:sp>
    </p:spTree>
    <p:extLst>
      <p:ext uri="{BB962C8B-B14F-4D97-AF65-F5344CB8AC3E}">
        <p14:creationId xmlns:p14="http://schemas.microsoft.com/office/powerpoint/2010/main" val="68168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12.10.2020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ur-lex.europa.eu/legal-content/EN/TXT/?qid=1516265440535&amp;uri=COM:2018:28:FI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Timing: 60min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Grading: pass / fail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open ended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works as a pre-assignment that needs to be done before the first lecture.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5</a:t>
            </a:fld>
            <a:endParaRPr lang="fi-FI"/>
          </a:p>
        </p:txBody>
      </p:sp>
    </p:spTree>
    <p:extLst>
      <p:ext uri="{BB962C8B-B14F-4D97-AF65-F5344CB8AC3E}">
        <p14:creationId xmlns:p14="http://schemas.microsoft.com/office/powerpoint/2010/main" val="255598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consumption: growing population, product availability, </a:t>
            </a:r>
            <a:r>
              <a:rPr lang="en-GB" sz="1200" b="0" i="0" u="none" strike="noStrike" kern="1200" baseline="0" dirty="0">
                <a:solidFill>
                  <a:schemeClr val="tx1"/>
                </a:solidFill>
                <a:latin typeface="+mn-lt"/>
                <a:ea typeface="+mn-ea"/>
                <a:cs typeface="+mn-cs"/>
              </a:rPr>
              <a:t>traditional markets moving towards pre-packed products, diversification of the retail landscape</a:t>
            </a:r>
          </a:p>
          <a:p>
            <a:r>
              <a:rPr lang="en-GB" sz="1200" b="0" i="0" u="none" strike="noStrike" kern="1200" baseline="0" dirty="0">
                <a:solidFill>
                  <a:schemeClr val="tx1"/>
                </a:solidFill>
                <a:latin typeface="+mn-lt"/>
                <a:ea typeface="+mn-ea"/>
                <a:cs typeface="+mn-cs"/>
              </a:rPr>
              <a:t>Other: Eastern </a:t>
            </a:r>
            <a:r>
              <a:rPr lang="en-US" sz="1200" b="0" i="0" u="none" strike="noStrike" kern="1200" baseline="0" dirty="0">
                <a:solidFill>
                  <a:schemeClr val="tx1"/>
                </a:solidFill>
                <a:latin typeface="+mn-lt"/>
                <a:ea typeface="+mn-ea"/>
                <a:cs typeface="+mn-cs"/>
              </a:rPr>
              <a:t>Europe, Central and South America, the Middle East </a:t>
            </a:r>
            <a:r>
              <a:rPr lang="en-GB" sz="1200" b="0" i="0" u="none" strike="noStrike" kern="1200" baseline="0" dirty="0">
                <a:solidFill>
                  <a:schemeClr val="tx1"/>
                </a:solidFill>
                <a:latin typeface="+mn-lt"/>
                <a:ea typeface="+mn-ea"/>
                <a:cs typeface="+mn-cs"/>
              </a:rPr>
              <a:t>and Africa</a:t>
            </a:r>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15</a:t>
            </a:fld>
            <a:endParaRPr lang="fi-FI"/>
          </a:p>
        </p:txBody>
      </p:sp>
    </p:spTree>
    <p:extLst>
      <p:ext uri="{BB962C8B-B14F-4D97-AF65-F5344CB8AC3E}">
        <p14:creationId xmlns:p14="http://schemas.microsoft.com/office/powerpoint/2010/main" val="378076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Asia creates most of the packaging waste and cardboard is the most typical packaging waste type</a:t>
            </a:r>
          </a:p>
        </p:txBody>
      </p:sp>
      <p:sp>
        <p:nvSpPr>
          <p:cNvPr id="4" name="Slide Number Placeholder 3"/>
          <p:cNvSpPr>
            <a:spLocks noGrp="1"/>
          </p:cNvSpPr>
          <p:nvPr>
            <p:ph type="sldNum" sz="quarter" idx="10"/>
          </p:nvPr>
        </p:nvSpPr>
        <p:spPr/>
        <p:txBody>
          <a:bodyPr/>
          <a:lstStyle/>
          <a:p>
            <a:fld id="{F06609CB-CAF6-4571-BA04-25E12737EAA4}" type="slidenum">
              <a:rPr lang="fi-FI" smtClean="0"/>
              <a:t>16</a:t>
            </a:fld>
            <a:endParaRPr lang="fi-FI"/>
          </a:p>
        </p:txBody>
      </p:sp>
    </p:spTree>
    <p:extLst>
      <p:ext uri="{BB962C8B-B14F-4D97-AF65-F5344CB8AC3E}">
        <p14:creationId xmlns:p14="http://schemas.microsoft.com/office/powerpoint/2010/main" val="118306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Local</a:t>
            </a:r>
            <a:r>
              <a:rPr lang="fi-FI" dirty="0"/>
              <a:t> </a:t>
            </a:r>
            <a:r>
              <a:rPr lang="fi-FI" dirty="0" err="1"/>
              <a:t>problems</a:t>
            </a:r>
            <a:r>
              <a:rPr lang="fi-FI" dirty="0"/>
              <a:t> </a:t>
            </a:r>
            <a:r>
              <a:rPr lang="fi-FI" dirty="0" err="1"/>
              <a:t>become</a:t>
            </a:r>
            <a:r>
              <a:rPr lang="fi-FI" dirty="0"/>
              <a:t> </a:t>
            </a:r>
            <a:r>
              <a:rPr lang="fi-FI" dirty="0" err="1"/>
              <a:t>global</a:t>
            </a:r>
            <a:r>
              <a:rPr lang="fi-FI" dirty="0"/>
              <a:t> – </a:t>
            </a:r>
            <a:r>
              <a:rPr lang="fi-FI" dirty="0" err="1"/>
              <a:t>packaging</a:t>
            </a:r>
            <a:r>
              <a:rPr lang="fi-FI" dirty="0"/>
              <a:t> </a:t>
            </a:r>
            <a:r>
              <a:rPr lang="fi-FI" dirty="0" err="1"/>
              <a:t>leaking</a:t>
            </a:r>
            <a:r>
              <a:rPr lang="fi-FI" dirty="0"/>
              <a:t> into </a:t>
            </a:r>
            <a:r>
              <a:rPr lang="fi-FI" dirty="0" err="1"/>
              <a:t>environment</a:t>
            </a:r>
            <a:r>
              <a:rPr lang="fi-FI" dirty="0"/>
              <a:t>, </a:t>
            </a:r>
            <a:r>
              <a:rPr lang="fi-FI" dirty="0" err="1"/>
              <a:t>mostly</a:t>
            </a:r>
            <a:r>
              <a:rPr lang="fi-FI" dirty="0"/>
              <a:t> </a:t>
            </a:r>
            <a:r>
              <a:rPr lang="fi-FI" dirty="0" err="1"/>
              <a:t>coming</a:t>
            </a:r>
            <a:r>
              <a:rPr lang="fi-FI" dirty="0"/>
              <a:t> </a:t>
            </a:r>
            <a:r>
              <a:rPr lang="fi-FI" dirty="0" err="1"/>
              <a:t>from</a:t>
            </a:r>
            <a:r>
              <a:rPr lang="fi-FI" dirty="0"/>
              <a:t> </a:t>
            </a:r>
            <a:r>
              <a:rPr lang="fi-FI" dirty="0" err="1"/>
              <a:t>certain</a:t>
            </a:r>
            <a:r>
              <a:rPr lang="fi-FI" dirty="0"/>
              <a:t> </a:t>
            </a:r>
            <a:r>
              <a:rPr lang="fi-FI" dirty="0" err="1"/>
              <a:t>areas</a:t>
            </a:r>
            <a:r>
              <a:rPr lang="fi-FI" dirty="0"/>
              <a:t> </a:t>
            </a:r>
            <a:r>
              <a:rPr lang="fi-FI" dirty="0" err="1"/>
              <a:t>but</a:t>
            </a:r>
            <a:r>
              <a:rPr lang="fi-FI" dirty="0"/>
              <a:t> </a:t>
            </a:r>
            <a:r>
              <a:rPr lang="fi-FI" dirty="0" err="1"/>
              <a:t>affects</a:t>
            </a:r>
            <a:r>
              <a:rPr lang="fi-FI" dirty="0"/>
              <a:t> </a:t>
            </a:r>
            <a:r>
              <a:rPr lang="fi-FI" dirty="0" err="1"/>
              <a:t>the</a:t>
            </a:r>
            <a:r>
              <a:rPr lang="fi-FI" dirty="0"/>
              <a:t> </a:t>
            </a:r>
            <a:r>
              <a:rPr lang="fi-FI" dirty="0" err="1"/>
              <a:t>whole</a:t>
            </a:r>
            <a:r>
              <a:rPr lang="fi-FI" dirty="0"/>
              <a:t> </a:t>
            </a:r>
            <a:r>
              <a:rPr lang="fi-FI" dirty="0" err="1"/>
              <a:t>world</a:t>
            </a:r>
            <a:endParaRPr lang="fi-FI" dirty="0"/>
          </a:p>
        </p:txBody>
      </p:sp>
      <p:sp>
        <p:nvSpPr>
          <p:cNvPr id="4" name="Slide Number Placeholder 3"/>
          <p:cNvSpPr>
            <a:spLocks noGrp="1"/>
          </p:cNvSpPr>
          <p:nvPr>
            <p:ph type="sldNum" sz="quarter" idx="10"/>
          </p:nvPr>
        </p:nvSpPr>
        <p:spPr/>
        <p:txBody>
          <a:bodyPr/>
          <a:lstStyle/>
          <a:p>
            <a:fld id="{CFBE76FB-7414-4002-BDE2-92D521088D3E}" type="slidenum">
              <a:rPr lang="fi-FI" smtClean="0"/>
              <a:t>17</a:t>
            </a:fld>
            <a:endParaRPr lang="fi-FI"/>
          </a:p>
        </p:txBody>
      </p:sp>
    </p:spTree>
    <p:extLst>
      <p:ext uri="{BB962C8B-B14F-4D97-AF65-F5344CB8AC3E}">
        <p14:creationId xmlns:p14="http://schemas.microsoft.com/office/powerpoint/2010/main" val="209735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18</a:t>
            </a:fld>
            <a:endParaRPr lang="fi-FI"/>
          </a:p>
        </p:txBody>
      </p:sp>
    </p:spTree>
    <p:extLst>
      <p:ext uri="{BB962C8B-B14F-4D97-AF65-F5344CB8AC3E}">
        <p14:creationId xmlns:p14="http://schemas.microsoft.com/office/powerpoint/2010/main" val="392391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 Circular Economy Package consists of many documents, including </a:t>
            </a:r>
            <a:r>
              <a:rPr lang="en-GB" dirty="0" err="1"/>
              <a:t>eg</a:t>
            </a:r>
            <a:r>
              <a:rPr lang="en-GB" dirty="0"/>
              <a:t>. </a:t>
            </a:r>
            <a:r>
              <a:rPr lang="en-US" dirty="0"/>
              <a:t>the Circular Economy Action Plan, </a:t>
            </a:r>
            <a:r>
              <a:rPr lang="en-US" dirty="0">
                <a:hlinkClick r:id="rId3"/>
              </a:rPr>
              <a:t>EU Strategy for Plastics in the Circular Economy</a:t>
            </a:r>
            <a:r>
              <a:rPr lang="en-US" dirty="0"/>
              <a:t> etc. </a:t>
            </a:r>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19</a:t>
            </a:fld>
            <a:endParaRPr lang="fi-FI"/>
          </a:p>
        </p:txBody>
      </p:sp>
    </p:spTree>
    <p:extLst>
      <p:ext uri="{BB962C8B-B14F-4D97-AF65-F5344CB8AC3E}">
        <p14:creationId xmlns:p14="http://schemas.microsoft.com/office/powerpoint/2010/main" val="86594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management is organised by local municipalities</a:t>
            </a:r>
          </a:p>
          <a:p>
            <a:r>
              <a:rPr lang="en-GB" dirty="0"/>
              <a:t>Target for plastic 55% and for wood 30%</a:t>
            </a:r>
          </a:p>
        </p:txBody>
      </p:sp>
      <p:sp>
        <p:nvSpPr>
          <p:cNvPr id="4" name="Slide Number Placeholder 3"/>
          <p:cNvSpPr>
            <a:spLocks noGrp="1"/>
          </p:cNvSpPr>
          <p:nvPr>
            <p:ph type="sldNum" sz="quarter" idx="10"/>
          </p:nvPr>
        </p:nvSpPr>
        <p:spPr/>
        <p:txBody>
          <a:bodyPr/>
          <a:lstStyle/>
          <a:p>
            <a:fld id="{F06609CB-CAF6-4571-BA04-25E12737EAA4}" type="slidenum">
              <a:rPr lang="fi-FI" smtClean="0"/>
              <a:t>21</a:t>
            </a:fld>
            <a:endParaRPr lang="fi-FI"/>
          </a:p>
        </p:txBody>
      </p:sp>
    </p:spTree>
    <p:extLst>
      <p:ext uri="{BB962C8B-B14F-4D97-AF65-F5344CB8AC3E}">
        <p14:creationId xmlns:p14="http://schemas.microsoft.com/office/powerpoint/2010/main" val="316528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22</a:t>
            </a:fld>
            <a:endParaRPr lang="fi-FI"/>
          </a:p>
        </p:txBody>
      </p:sp>
    </p:spTree>
    <p:extLst>
      <p:ext uri="{BB962C8B-B14F-4D97-AF65-F5344CB8AC3E}">
        <p14:creationId xmlns:p14="http://schemas.microsoft.com/office/powerpoint/2010/main" val="181123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Pointless use of resources also creates environmental impacts (energy, water, wastewaters etc.)</a:t>
            </a:r>
          </a:p>
        </p:txBody>
      </p:sp>
      <p:sp>
        <p:nvSpPr>
          <p:cNvPr id="4" name="Slide Number Placeholder 3"/>
          <p:cNvSpPr>
            <a:spLocks noGrp="1"/>
          </p:cNvSpPr>
          <p:nvPr>
            <p:ph type="sldNum" sz="quarter" idx="10"/>
          </p:nvPr>
        </p:nvSpPr>
        <p:spPr/>
        <p:txBody>
          <a:bodyPr/>
          <a:lstStyle/>
          <a:p>
            <a:fld id="{F06609CB-CAF6-4571-BA04-25E12737EAA4}" type="slidenum">
              <a:rPr lang="fi-FI" smtClean="0"/>
              <a:t>23</a:t>
            </a:fld>
            <a:endParaRPr lang="fi-FI"/>
          </a:p>
        </p:txBody>
      </p:sp>
    </p:spTree>
    <p:extLst>
      <p:ext uri="{BB962C8B-B14F-4D97-AF65-F5344CB8AC3E}">
        <p14:creationId xmlns:p14="http://schemas.microsoft.com/office/powerpoint/2010/main" val="398394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Form groups of 3-4 people</a:t>
            </a:r>
          </a:p>
          <a:p>
            <a:pPr marL="228600" indent="-228600">
              <a:buAutoNum type="arabicParenR"/>
            </a:pPr>
            <a:r>
              <a:rPr lang="en-GB" dirty="0"/>
              <a:t>What are the opportunities of circular economy for packaging? Consider all the different steps in the butterfly diagram. Remember to include into your analysis who need to be involved in the value chain and whether the redesign requires some changes in the relationships (who is customer, user etc.) (20min)</a:t>
            </a:r>
          </a:p>
          <a:p>
            <a:pPr marL="228600" indent="-228600">
              <a:buAutoNum type="arabicParenR"/>
            </a:pPr>
            <a:r>
              <a:rPr lang="en-GB" dirty="0"/>
              <a:t>Choose one packaging type for redesigning. Who will use it? Why it is better? What is the circular economy angle? Describe the relationship with different actors (customers, service-providers etc.) (20min)</a:t>
            </a:r>
          </a:p>
          <a:p>
            <a:pPr marL="228600" indent="-228600">
              <a:buAutoNum type="arabicParenR"/>
            </a:pPr>
            <a:r>
              <a:rPr lang="en-GB" dirty="0"/>
              <a:t>Go through the redesigning results in class. (30min)</a:t>
            </a:r>
          </a:p>
          <a:p>
            <a:pPr marL="228600" indent="-228600">
              <a:buAutoNum type="arabicParenR"/>
            </a:pPr>
            <a:endParaRPr lang="en-GB" dirty="0"/>
          </a:p>
          <a:p>
            <a:pPr marL="0" indent="0">
              <a:buNone/>
            </a:pPr>
            <a:r>
              <a:rPr lang="en-GB" b="1" dirty="0"/>
              <a:t>Total duration: 70min</a:t>
            </a:r>
          </a:p>
        </p:txBody>
      </p:sp>
      <p:sp>
        <p:nvSpPr>
          <p:cNvPr id="4" name="Slide Number Placeholder 3"/>
          <p:cNvSpPr>
            <a:spLocks noGrp="1"/>
          </p:cNvSpPr>
          <p:nvPr>
            <p:ph type="sldNum" sz="quarter" idx="10"/>
          </p:nvPr>
        </p:nvSpPr>
        <p:spPr/>
        <p:txBody>
          <a:bodyPr/>
          <a:lstStyle/>
          <a:p>
            <a:fld id="{F06609CB-CAF6-4571-BA04-25E12737EAA4}" type="slidenum">
              <a:rPr lang="fi-FI" smtClean="0"/>
              <a:t>24</a:t>
            </a:fld>
            <a:endParaRPr lang="fi-FI"/>
          </a:p>
        </p:txBody>
      </p:sp>
    </p:spTree>
    <p:extLst>
      <p:ext uri="{BB962C8B-B14F-4D97-AF65-F5344CB8AC3E}">
        <p14:creationId xmlns:p14="http://schemas.microsoft.com/office/powerpoint/2010/main" val="109946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60min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Grading: 5p </a:t>
            </a:r>
          </a:p>
        </p:txBody>
      </p:sp>
      <p:sp>
        <p:nvSpPr>
          <p:cNvPr id="4" name="Slide Number Placeholder 3"/>
          <p:cNvSpPr>
            <a:spLocks noGrp="1"/>
          </p:cNvSpPr>
          <p:nvPr>
            <p:ph type="sldNum" sz="quarter" idx="10"/>
          </p:nvPr>
        </p:nvSpPr>
        <p:spPr/>
        <p:txBody>
          <a:bodyPr/>
          <a:lstStyle/>
          <a:p>
            <a:fld id="{F06609CB-CAF6-4571-BA04-25E12737EAA4}" type="slidenum">
              <a:rPr lang="fi-FI" smtClean="0"/>
              <a:t>25</a:t>
            </a:fld>
            <a:endParaRPr lang="fi-FI"/>
          </a:p>
        </p:txBody>
      </p:sp>
    </p:spTree>
    <p:extLst>
      <p:ext uri="{BB962C8B-B14F-4D97-AF65-F5344CB8AC3E}">
        <p14:creationId xmlns:p14="http://schemas.microsoft.com/office/powerpoint/2010/main" val="39859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bg1">
                    <a:lumMod val="50000"/>
                  </a:schemeClr>
                </a:solidFill>
              </a:rPr>
              <a:t>https://www.youtube.com/watch?v=zCRKvDyyHmI</a:t>
            </a:r>
            <a:r>
              <a:rPr lang="en-GB" sz="1200" dirty="0">
                <a:solidFill>
                  <a:schemeClr val="bg1">
                    <a:lumMod val="50000"/>
                  </a:schemeClr>
                </a:solidFill>
              </a:rPr>
              <a:t> </a:t>
            </a:r>
            <a:endParaRPr lang="fi-FI"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F06609CB-CAF6-4571-BA04-25E12737EAA4}" type="slidenum">
              <a:rPr lang="fi-FI" smtClean="0"/>
              <a:t>7</a:t>
            </a:fld>
            <a:endParaRPr lang="fi-FI"/>
          </a:p>
        </p:txBody>
      </p:sp>
    </p:spTree>
    <p:extLst>
      <p:ext uri="{BB962C8B-B14F-4D97-AF65-F5344CB8AC3E}">
        <p14:creationId xmlns:p14="http://schemas.microsoft.com/office/powerpoint/2010/main" val="104098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Deloitte study is about plastics but works well also for other products</a:t>
            </a:r>
          </a:p>
          <a:p>
            <a:endParaRPr lang="en-GB" dirty="0"/>
          </a:p>
          <a:p>
            <a:r>
              <a:rPr lang="en-GB" dirty="0"/>
              <a:t>Timing: reading and finding information 60min, answering questions 60min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Grading: 5p </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26</a:t>
            </a:fld>
            <a:endParaRPr lang="fi-FI"/>
          </a:p>
        </p:txBody>
      </p:sp>
    </p:spTree>
    <p:extLst>
      <p:ext uri="{BB962C8B-B14F-4D97-AF65-F5344CB8AC3E}">
        <p14:creationId xmlns:p14="http://schemas.microsoft.com/office/powerpoint/2010/main" val="2120276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Deloitte study is about plastics but works well also for other products</a:t>
            </a:r>
          </a:p>
          <a:p>
            <a:endParaRPr lang="en-GB" dirty="0"/>
          </a:p>
          <a:p>
            <a:r>
              <a:rPr lang="en-GB" dirty="0"/>
              <a:t>Timing: reading and finding information 60min, answering questions 60min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Grading: 5p </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27</a:t>
            </a:fld>
            <a:endParaRPr lang="fi-FI"/>
          </a:p>
        </p:txBody>
      </p:sp>
    </p:spTree>
    <p:extLst>
      <p:ext uri="{BB962C8B-B14F-4D97-AF65-F5344CB8AC3E}">
        <p14:creationId xmlns:p14="http://schemas.microsoft.com/office/powerpoint/2010/main" val="182977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reading and finding information 60min, answering questions 60min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Grading: 5p </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28</a:t>
            </a:fld>
            <a:endParaRPr lang="fi-FI"/>
          </a:p>
        </p:txBody>
      </p:sp>
    </p:spTree>
    <p:extLst>
      <p:ext uri="{BB962C8B-B14F-4D97-AF65-F5344CB8AC3E}">
        <p14:creationId xmlns:p14="http://schemas.microsoft.com/office/powerpoint/2010/main" val="2155343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Timing: 20min</a:t>
            </a:r>
          </a:p>
          <a:p>
            <a:r>
              <a:rPr lang="en-GB" dirty="0"/>
              <a:t>Grading: 1p per each question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automatically correcting questions. </a:t>
            </a:r>
          </a:p>
        </p:txBody>
      </p:sp>
      <p:sp>
        <p:nvSpPr>
          <p:cNvPr id="4" name="Slide Number Placeholder 3"/>
          <p:cNvSpPr>
            <a:spLocks noGrp="1"/>
          </p:cNvSpPr>
          <p:nvPr>
            <p:ph type="sldNum" sz="quarter" idx="10"/>
          </p:nvPr>
        </p:nvSpPr>
        <p:spPr/>
        <p:txBody>
          <a:bodyPr/>
          <a:lstStyle/>
          <a:p>
            <a:fld id="{F06609CB-CAF6-4571-BA04-25E12737EAA4}" type="slidenum">
              <a:rPr lang="fi-FI" smtClean="0"/>
              <a:t>29</a:t>
            </a:fld>
            <a:endParaRPr lang="fi-FI"/>
          </a:p>
        </p:txBody>
      </p:sp>
    </p:spTree>
    <p:extLst>
      <p:ext uri="{BB962C8B-B14F-4D97-AF65-F5344CB8AC3E}">
        <p14:creationId xmlns:p14="http://schemas.microsoft.com/office/powerpoint/2010/main" val="3130251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Utilise pair – group – share technique for going through the home assignment.</a:t>
            </a:r>
          </a:p>
          <a:p>
            <a:r>
              <a:rPr lang="en-GB" dirty="0"/>
              <a:t>Timing: 30-45min</a:t>
            </a:r>
          </a:p>
        </p:txBody>
      </p:sp>
      <p:sp>
        <p:nvSpPr>
          <p:cNvPr id="4" name="Slide Number Placeholder 3"/>
          <p:cNvSpPr>
            <a:spLocks noGrp="1"/>
          </p:cNvSpPr>
          <p:nvPr>
            <p:ph type="sldNum" sz="quarter" idx="10"/>
          </p:nvPr>
        </p:nvSpPr>
        <p:spPr/>
        <p:txBody>
          <a:bodyPr/>
          <a:lstStyle/>
          <a:p>
            <a:fld id="{F06609CB-CAF6-4571-BA04-25E12737EAA4}" type="slidenum">
              <a:rPr lang="fi-FI" smtClean="0"/>
              <a:t>31</a:t>
            </a:fld>
            <a:endParaRPr lang="fi-FI"/>
          </a:p>
        </p:txBody>
      </p:sp>
    </p:spTree>
    <p:extLst>
      <p:ext uri="{BB962C8B-B14F-4D97-AF65-F5344CB8AC3E}">
        <p14:creationId xmlns:p14="http://schemas.microsoft.com/office/powerpoint/2010/main" val="1346516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Without</a:t>
            </a:r>
            <a:r>
              <a:rPr lang="fi-FI" dirty="0"/>
              <a:t> </a:t>
            </a:r>
            <a:r>
              <a:rPr lang="fi-FI" dirty="0" err="1"/>
              <a:t>label</a:t>
            </a:r>
            <a:r>
              <a:rPr lang="fi-FI" dirty="0"/>
              <a:t> </a:t>
            </a:r>
            <a:r>
              <a:rPr lang="fi-FI" dirty="0" err="1"/>
              <a:t>most</a:t>
            </a:r>
            <a:r>
              <a:rPr lang="fi-FI" dirty="0"/>
              <a:t> of </a:t>
            </a:r>
            <a:r>
              <a:rPr lang="fi-FI" dirty="0" err="1"/>
              <a:t>the</a:t>
            </a:r>
            <a:r>
              <a:rPr lang="fi-FI" dirty="0"/>
              <a:t> </a:t>
            </a:r>
            <a:r>
              <a:rPr lang="fi-FI" dirty="0" err="1"/>
              <a:t>wine</a:t>
            </a:r>
            <a:r>
              <a:rPr lang="fi-FI" dirty="0"/>
              <a:t> </a:t>
            </a:r>
            <a:r>
              <a:rPr lang="fi-FI" dirty="0" err="1"/>
              <a:t>bottles</a:t>
            </a:r>
            <a:r>
              <a:rPr lang="fi-FI" dirty="0"/>
              <a:t> </a:t>
            </a:r>
            <a:r>
              <a:rPr lang="fi-FI" dirty="0" err="1"/>
              <a:t>would</a:t>
            </a:r>
            <a:r>
              <a:rPr lang="fi-FI" dirty="0"/>
              <a:t> look </a:t>
            </a:r>
            <a:r>
              <a:rPr lang="fi-FI" dirty="0" err="1"/>
              <a:t>the</a:t>
            </a:r>
            <a:r>
              <a:rPr lang="fi-FI" dirty="0"/>
              <a:t> </a:t>
            </a:r>
            <a:r>
              <a:rPr lang="fi-FI" dirty="0" err="1"/>
              <a:t>same</a:t>
            </a:r>
            <a:r>
              <a:rPr lang="fi-FI" dirty="0"/>
              <a:t>. If </a:t>
            </a:r>
            <a:r>
              <a:rPr lang="fi-FI" dirty="0" err="1"/>
              <a:t>you’re</a:t>
            </a:r>
            <a:r>
              <a:rPr lang="fi-FI" dirty="0"/>
              <a:t> </a:t>
            </a:r>
            <a:r>
              <a:rPr lang="fi-FI" dirty="0" err="1"/>
              <a:t>not</a:t>
            </a:r>
            <a:r>
              <a:rPr lang="fi-FI" dirty="0"/>
              <a:t> an </a:t>
            </a:r>
            <a:r>
              <a:rPr lang="fi-FI" dirty="0" err="1"/>
              <a:t>expert</a:t>
            </a:r>
            <a:r>
              <a:rPr lang="fi-FI" dirty="0"/>
              <a:t> on </a:t>
            </a:r>
            <a:r>
              <a:rPr lang="fi-FI" dirty="0" err="1"/>
              <a:t>wines</a:t>
            </a:r>
            <a:r>
              <a:rPr lang="fi-FI" dirty="0"/>
              <a:t> </a:t>
            </a:r>
            <a:r>
              <a:rPr lang="fi-FI" dirty="0" err="1"/>
              <a:t>you</a:t>
            </a:r>
            <a:r>
              <a:rPr lang="fi-FI" dirty="0"/>
              <a:t> </a:t>
            </a:r>
            <a:r>
              <a:rPr lang="fi-FI" dirty="0" err="1"/>
              <a:t>make</a:t>
            </a:r>
            <a:r>
              <a:rPr lang="fi-FI" dirty="0"/>
              <a:t> </a:t>
            </a:r>
            <a:r>
              <a:rPr lang="fi-FI" dirty="0" err="1"/>
              <a:t>the</a:t>
            </a:r>
            <a:r>
              <a:rPr lang="fi-FI" dirty="0"/>
              <a:t> </a:t>
            </a:r>
            <a:r>
              <a:rPr lang="fi-FI" dirty="0" err="1"/>
              <a:t>decision</a:t>
            </a:r>
            <a:r>
              <a:rPr lang="fi-FI" dirty="0"/>
              <a:t> </a:t>
            </a:r>
            <a:r>
              <a:rPr lang="fi-FI" dirty="0" err="1"/>
              <a:t>based</a:t>
            </a:r>
            <a:r>
              <a:rPr lang="fi-FI" dirty="0"/>
              <a:t> on </a:t>
            </a:r>
            <a:r>
              <a:rPr lang="fi-FI" dirty="0" err="1"/>
              <a:t>the</a:t>
            </a:r>
            <a:r>
              <a:rPr lang="fi-FI" dirty="0"/>
              <a:t> </a:t>
            </a:r>
            <a:r>
              <a:rPr lang="fi-FI" dirty="0" err="1"/>
              <a:t>label</a:t>
            </a:r>
            <a:r>
              <a:rPr lang="fi-F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When</a:t>
            </a:r>
            <a:r>
              <a:rPr lang="fi-FI" dirty="0"/>
              <a:t> </a:t>
            </a:r>
            <a:r>
              <a:rPr lang="fi-FI" dirty="0" err="1"/>
              <a:t>Vanish</a:t>
            </a:r>
            <a:r>
              <a:rPr lang="fi-FI" dirty="0"/>
              <a:t> </a:t>
            </a:r>
            <a:r>
              <a:rPr lang="fi-FI" dirty="0" err="1"/>
              <a:t>was</a:t>
            </a:r>
            <a:r>
              <a:rPr lang="fi-FI" dirty="0"/>
              <a:t> </a:t>
            </a:r>
            <a:r>
              <a:rPr lang="fi-FI" dirty="0" err="1"/>
              <a:t>brough</a:t>
            </a:r>
            <a:r>
              <a:rPr lang="fi-FI" dirty="0"/>
              <a:t> into </a:t>
            </a:r>
            <a:r>
              <a:rPr lang="fi-FI" dirty="0" err="1"/>
              <a:t>the</a:t>
            </a:r>
            <a:r>
              <a:rPr lang="fi-FI" dirty="0"/>
              <a:t> market it </a:t>
            </a:r>
            <a:r>
              <a:rPr lang="fi-FI" dirty="0" err="1"/>
              <a:t>was</a:t>
            </a:r>
            <a:r>
              <a:rPr lang="fi-FI" dirty="0"/>
              <a:t> </a:t>
            </a:r>
            <a:r>
              <a:rPr lang="fi-FI" dirty="0" err="1"/>
              <a:t>the</a:t>
            </a:r>
            <a:r>
              <a:rPr lang="fi-FI" dirty="0"/>
              <a:t> </a:t>
            </a:r>
            <a:r>
              <a:rPr lang="fi-FI" dirty="0" err="1"/>
              <a:t>only</a:t>
            </a:r>
            <a:r>
              <a:rPr lang="fi-FI" dirty="0"/>
              <a:t> </a:t>
            </a:r>
            <a:r>
              <a:rPr lang="fi-FI" dirty="0" err="1"/>
              <a:t>pink</a:t>
            </a:r>
            <a:r>
              <a:rPr lang="fi-FI" dirty="0"/>
              <a:t> </a:t>
            </a:r>
            <a:r>
              <a:rPr lang="fi-FI" dirty="0" err="1"/>
              <a:t>product</a:t>
            </a:r>
            <a:r>
              <a:rPr lang="fi-FI" dirty="0"/>
              <a:t> and </a:t>
            </a:r>
            <a:r>
              <a:rPr lang="fi-FI" dirty="0" err="1"/>
              <a:t>therefore</a:t>
            </a:r>
            <a:r>
              <a:rPr lang="fi-FI" dirty="0"/>
              <a:t> </a:t>
            </a:r>
            <a:r>
              <a:rPr lang="fi-FI" dirty="0" err="1"/>
              <a:t>extremely</a:t>
            </a:r>
            <a:r>
              <a:rPr lang="fi-FI" dirty="0"/>
              <a:t> </a:t>
            </a:r>
            <a:r>
              <a:rPr lang="fi-FI" dirty="0" err="1"/>
              <a:t>visible</a:t>
            </a:r>
            <a:r>
              <a:rPr lang="fi-FI" dirty="0"/>
              <a:t> on </a:t>
            </a:r>
            <a:r>
              <a:rPr lang="fi-FI" dirty="0" err="1"/>
              <a:t>the</a:t>
            </a:r>
            <a:r>
              <a:rPr lang="fi-FI" dirty="0"/>
              <a:t> </a:t>
            </a:r>
            <a:r>
              <a:rPr lang="fi-FI" dirty="0" err="1"/>
              <a:t>washing</a:t>
            </a:r>
            <a:r>
              <a:rPr lang="fi-FI" dirty="0"/>
              <a:t> </a:t>
            </a:r>
            <a:r>
              <a:rPr lang="fi-FI" dirty="0" err="1"/>
              <a:t>detergent</a:t>
            </a:r>
            <a:r>
              <a:rPr lang="fi-FI" dirty="0"/>
              <a:t> </a:t>
            </a:r>
            <a:r>
              <a:rPr lang="fi-FI" dirty="0" err="1"/>
              <a:t>shelf</a:t>
            </a:r>
            <a:r>
              <a:rPr lang="fi-F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There</a:t>
            </a:r>
            <a:r>
              <a:rPr lang="fi-FI" dirty="0"/>
              <a:t> </a:t>
            </a:r>
            <a:r>
              <a:rPr lang="fi-FI" dirty="0" err="1"/>
              <a:t>are</a:t>
            </a:r>
            <a:r>
              <a:rPr lang="fi-FI" dirty="0"/>
              <a:t> </a:t>
            </a:r>
            <a:r>
              <a:rPr lang="fi-FI" dirty="0" err="1"/>
              <a:t>also</a:t>
            </a:r>
            <a:r>
              <a:rPr lang="fi-FI" dirty="0"/>
              <a:t> </a:t>
            </a:r>
            <a:r>
              <a:rPr lang="fi-FI" dirty="0" err="1"/>
              <a:t>additional</a:t>
            </a:r>
            <a:r>
              <a:rPr lang="fi-FI" dirty="0"/>
              <a:t> </a:t>
            </a:r>
            <a:r>
              <a:rPr lang="fi-FI" dirty="0" err="1"/>
              <a:t>labels</a:t>
            </a:r>
            <a:r>
              <a:rPr lang="fi-FI" dirty="0"/>
              <a:t> </a:t>
            </a:r>
            <a:r>
              <a:rPr lang="fi-FI" dirty="0" err="1"/>
              <a:t>that</a:t>
            </a:r>
            <a:r>
              <a:rPr lang="fi-FI" dirty="0"/>
              <a:t> </a:t>
            </a:r>
            <a:r>
              <a:rPr lang="fi-FI" dirty="0" err="1"/>
              <a:t>stand</a:t>
            </a:r>
            <a:r>
              <a:rPr lang="fi-FI" dirty="0"/>
              <a:t> out </a:t>
            </a:r>
            <a:r>
              <a:rPr lang="fi-FI" dirty="0" err="1"/>
              <a:t>from</a:t>
            </a:r>
            <a:r>
              <a:rPr lang="fi-FI" dirty="0"/>
              <a:t> </a:t>
            </a:r>
            <a:r>
              <a:rPr lang="fi-FI" dirty="0" err="1"/>
              <a:t>the</a:t>
            </a:r>
            <a:r>
              <a:rPr lang="fi-FI" dirty="0"/>
              <a:t> </a:t>
            </a:r>
            <a:r>
              <a:rPr lang="fi-FI" dirty="0" err="1"/>
              <a:t>shelf</a:t>
            </a:r>
            <a:r>
              <a:rPr lang="fi-FI" dirty="0"/>
              <a:t> </a:t>
            </a:r>
            <a:r>
              <a:rPr lang="fi-FI" dirty="0" err="1"/>
              <a:t>being</a:t>
            </a:r>
            <a:r>
              <a:rPr lang="fi-FI" dirty="0"/>
              <a:t> </a:t>
            </a:r>
            <a:r>
              <a:rPr lang="fi-FI" dirty="0" err="1"/>
              <a:t>used</a:t>
            </a:r>
            <a:r>
              <a:rPr lang="fi-FI" dirty="0"/>
              <a:t> for </a:t>
            </a:r>
            <a:r>
              <a:rPr lang="fi-FI" dirty="0" err="1"/>
              <a:t>raising</a:t>
            </a:r>
            <a:r>
              <a:rPr lang="fi-FI" dirty="0"/>
              <a:t> </a:t>
            </a:r>
            <a:r>
              <a:rPr lang="fi-FI" dirty="0" err="1"/>
              <a:t>the</a:t>
            </a:r>
            <a:r>
              <a:rPr lang="fi-FI" dirty="0"/>
              <a:t> </a:t>
            </a:r>
            <a:r>
              <a:rPr lang="fi-FI" dirty="0" err="1"/>
              <a:t>attention</a:t>
            </a:r>
            <a:r>
              <a:rPr lang="fi-FI" dirty="0"/>
              <a:t>. </a:t>
            </a:r>
            <a:endParaRPr lang="en-GB" dirty="0"/>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32</a:t>
            </a:fld>
            <a:endParaRPr lang="fi-FI"/>
          </a:p>
        </p:txBody>
      </p:sp>
    </p:spTree>
    <p:extLst>
      <p:ext uri="{BB962C8B-B14F-4D97-AF65-F5344CB8AC3E}">
        <p14:creationId xmlns:p14="http://schemas.microsoft.com/office/powerpoint/2010/main" val="1539850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Recent</a:t>
            </a:r>
            <a:r>
              <a:rPr lang="fi-FI" dirty="0"/>
              <a:t> </a:t>
            </a:r>
            <a:r>
              <a:rPr lang="fi-FI" dirty="0" err="1"/>
              <a:t>packaging</a:t>
            </a:r>
            <a:r>
              <a:rPr lang="fi-FI" dirty="0"/>
              <a:t> </a:t>
            </a:r>
            <a:r>
              <a:rPr lang="fi-FI" dirty="0" err="1"/>
              <a:t>trends</a:t>
            </a:r>
            <a:r>
              <a:rPr lang="fi-FI" dirty="0"/>
              <a:t> </a:t>
            </a:r>
            <a:r>
              <a:rPr lang="fi-FI" dirty="0" err="1"/>
              <a:t>are</a:t>
            </a:r>
            <a:r>
              <a:rPr lang="fi-FI" dirty="0"/>
              <a:t> </a:t>
            </a:r>
            <a:r>
              <a:rPr lang="fi-FI" dirty="0" err="1"/>
              <a:t>authenticity</a:t>
            </a:r>
            <a:r>
              <a:rPr lang="fi-FI" dirty="0"/>
              <a:t> (</a:t>
            </a:r>
            <a:r>
              <a:rPr lang="fi-FI" dirty="0" err="1"/>
              <a:t>Kyrö’s</a:t>
            </a:r>
            <a:r>
              <a:rPr lang="fi-FI" dirty="0"/>
              <a:t> </a:t>
            </a:r>
            <a:r>
              <a:rPr lang="fi-FI" dirty="0" err="1"/>
              <a:t>Napue</a:t>
            </a:r>
            <a:r>
              <a:rPr lang="fi-FI" dirty="0"/>
              <a:t> </a:t>
            </a:r>
            <a:r>
              <a:rPr lang="fi-FI" dirty="0" err="1"/>
              <a:t>Gin</a:t>
            </a:r>
            <a:r>
              <a:rPr lang="fi-FI" dirty="0"/>
              <a:t>), </a:t>
            </a:r>
            <a:r>
              <a:rPr lang="fi-FI" dirty="0" err="1"/>
              <a:t>personalization</a:t>
            </a:r>
            <a:r>
              <a:rPr lang="fi-FI" dirty="0"/>
              <a:t> (Coca </a:t>
            </a:r>
            <a:r>
              <a:rPr lang="fi-FI" dirty="0" err="1"/>
              <a:t>Cola’s</a:t>
            </a:r>
            <a:r>
              <a:rPr lang="fi-FI" dirty="0"/>
              <a:t> </a:t>
            </a:r>
            <a:r>
              <a:rPr lang="fi-FI" dirty="0" err="1"/>
              <a:t>bottles</a:t>
            </a:r>
            <a:r>
              <a:rPr lang="fi-FI" dirty="0"/>
              <a:t> </a:t>
            </a:r>
            <a:r>
              <a:rPr lang="fi-FI" dirty="0" err="1"/>
              <a:t>with</a:t>
            </a:r>
            <a:r>
              <a:rPr lang="fi-FI" dirty="0"/>
              <a:t> </a:t>
            </a:r>
            <a:r>
              <a:rPr lang="fi-FI" dirty="0" err="1"/>
              <a:t>names</a:t>
            </a:r>
            <a:r>
              <a:rPr lang="fi-FI" dirty="0"/>
              <a:t> on </a:t>
            </a:r>
            <a:r>
              <a:rPr lang="fi-FI" dirty="0" err="1"/>
              <a:t>those</a:t>
            </a:r>
            <a:r>
              <a:rPr lang="fi-FI" dirty="0"/>
              <a:t>), </a:t>
            </a:r>
            <a:r>
              <a:rPr lang="fi-FI" dirty="0" err="1"/>
              <a:t>digital</a:t>
            </a:r>
            <a:r>
              <a:rPr lang="fi-FI" dirty="0"/>
              <a:t> </a:t>
            </a:r>
            <a:r>
              <a:rPr lang="fi-FI" dirty="0" err="1"/>
              <a:t>printing</a:t>
            </a:r>
            <a:r>
              <a:rPr lang="fi-FI" dirty="0"/>
              <a:t> (design </a:t>
            </a:r>
            <a:r>
              <a:rPr lang="fi-FI" dirty="0" err="1"/>
              <a:t>can</a:t>
            </a:r>
            <a:r>
              <a:rPr lang="fi-FI" dirty="0"/>
              <a:t> </a:t>
            </a:r>
            <a:r>
              <a:rPr lang="fi-FI" dirty="0" err="1"/>
              <a:t>vary</a:t>
            </a:r>
            <a:r>
              <a:rPr lang="fi-FI" dirty="0"/>
              <a:t> </a:t>
            </a:r>
            <a:r>
              <a:rPr lang="fi-FI" dirty="0" err="1"/>
              <a:t>from</a:t>
            </a:r>
            <a:r>
              <a:rPr lang="fi-FI" dirty="0"/>
              <a:t> </a:t>
            </a:r>
            <a:r>
              <a:rPr lang="fi-FI" dirty="0" err="1"/>
              <a:t>product</a:t>
            </a:r>
            <a:r>
              <a:rPr lang="fi-FI" dirty="0"/>
              <a:t> to </a:t>
            </a:r>
            <a:r>
              <a:rPr lang="fi-FI" dirty="0" err="1"/>
              <a:t>product</a:t>
            </a:r>
            <a:r>
              <a:rPr lang="fi-FI" dirty="0"/>
              <a:t>), </a:t>
            </a:r>
            <a:r>
              <a:rPr lang="fi-FI" dirty="0" err="1"/>
              <a:t>smart</a:t>
            </a:r>
            <a:r>
              <a:rPr lang="fi-FI" dirty="0"/>
              <a:t> </a:t>
            </a:r>
            <a:r>
              <a:rPr lang="fi-FI" dirty="0" err="1"/>
              <a:t>packaging</a:t>
            </a:r>
            <a:r>
              <a:rPr lang="fi-FI" dirty="0"/>
              <a:t> (</a:t>
            </a:r>
            <a:r>
              <a:rPr lang="fi-FI" dirty="0" err="1"/>
              <a:t>temperature</a:t>
            </a:r>
            <a:r>
              <a:rPr lang="fi-FI" dirty="0"/>
              <a:t>, </a:t>
            </a:r>
            <a:r>
              <a:rPr lang="fi-FI" dirty="0" err="1"/>
              <a:t>additional</a:t>
            </a:r>
            <a:r>
              <a:rPr lang="fi-FI" dirty="0"/>
              <a:t> </a:t>
            </a:r>
            <a:r>
              <a:rPr lang="fi-FI" dirty="0" err="1"/>
              <a:t>information</a:t>
            </a:r>
            <a:r>
              <a:rPr lang="fi-FI" dirty="0"/>
              <a:t> </a:t>
            </a:r>
            <a:r>
              <a:rPr lang="fi-FI" dirty="0" err="1"/>
              <a:t>about</a:t>
            </a:r>
            <a:r>
              <a:rPr lang="fi-FI" dirty="0"/>
              <a:t> </a:t>
            </a:r>
            <a:r>
              <a:rPr lang="fi-FI" dirty="0" err="1"/>
              <a:t>production</a:t>
            </a:r>
            <a:r>
              <a:rPr lang="fi-FI" dirty="0"/>
              <a:t> </a:t>
            </a:r>
            <a:r>
              <a:rPr lang="fi-FI" dirty="0" err="1"/>
              <a:t>location</a:t>
            </a:r>
            <a:r>
              <a:rPr lang="fi-FI" dirty="0"/>
              <a:t> etc.) and </a:t>
            </a:r>
            <a:r>
              <a:rPr lang="fi-FI" dirty="0" err="1"/>
              <a:t>sustainability</a:t>
            </a:r>
            <a:r>
              <a:rPr lang="fi-FI" dirty="0"/>
              <a:t>. </a:t>
            </a:r>
          </a:p>
        </p:txBody>
      </p:sp>
      <p:sp>
        <p:nvSpPr>
          <p:cNvPr id="4" name="Slide Number Placeholder 3"/>
          <p:cNvSpPr>
            <a:spLocks noGrp="1"/>
          </p:cNvSpPr>
          <p:nvPr>
            <p:ph type="sldNum" sz="quarter" idx="10"/>
          </p:nvPr>
        </p:nvSpPr>
        <p:spPr/>
        <p:txBody>
          <a:bodyPr/>
          <a:lstStyle/>
          <a:p>
            <a:fld id="{F06609CB-CAF6-4571-BA04-25E12737EAA4}" type="slidenum">
              <a:rPr lang="fi-FI" smtClean="0"/>
              <a:t>33</a:t>
            </a:fld>
            <a:endParaRPr lang="fi-FI"/>
          </a:p>
        </p:txBody>
      </p:sp>
    </p:spTree>
    <p:extLst>
      <p:ext uri="{BB962C8B-B14F-4D97-AF65-F5344CB8AC3E}">
        <p14:creationId xmlns:p14="http://schemas.microsoft.com/office/powerpoint/2010/main" val="294428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Visuals</a:t>
            </a:r>
            <a:r>
              <a:rPr lang="fi-FI" dirty="0"/>
              <a:t>: </a:t>
            </a:r>
            <a:r>
              <a:rPr lang="fi-FI" dirty="0" err="1"/>
              <a:t>printing</a:t>
            </a:r>
            <a:r>
              <a:rPr lang="fi-FI" dirty="0"/>
              <a:t> </a:t>
            </a:r>
            <a:r>
              <a:rPr lang="fi-FI" dirty="0" err="1"/>
              <a:t>decreases</a:t>
            </a:r>
            <a:r>
              <a:rPr lang="fi-FI" dirty="0"/>
              <a:t> </a:t>
            </a:r>
            <a:r>
              <a:rPr lang="fi-FI" dirty="0" err="1"/>
              <a:t>the</a:t>
            </a:r>
            <a:r>
              <a:rPr lang="fi-FI" dirty="0"/>
              <a:t> </a:t>
            </a:r>
            <a:r>
              <a:rPr lang="fi-FI" dirty="0" err="1"/>
              <a:t>level</a:t>
            </a:r>
            <a:r>
              <a:rPr lang="fi-FI" dirty="0"/>
              <a:t> of </a:t>
            </a:r>
            <a:r>
              <a:rPr lang="fi-FI" dirty="0" err="1"/>
              <a:t>recycled</a:t>
            </a:r>
            <a:r>
              <a:rPr lang="fi-FI" dirty="0"/>
              <a:t> </a:t>
            </a:r>
            <a:r>
              <a:rPr lang="fi-FI" dirty="0" err="1"/>
              <a:t>materials</a:t>
            </a:r>
            <a:r>
              <a:rPr lang="fi-FI" dirty="0"/>
              <a:t> and </a:t>
            </a:r>
            <a:r>
              <a:rPr lang="fi-FI" dirty="0" err="1"/>
              <a:t>using</a:t>
            </a:r>
            <a:r>
              <a:rPr lang="fi-FI" dirty="0"/>
              <a:t> </a:t>
            </a:r>
            <a:r>
              <a:rPr lang="fi-FI" dirty="0" err="1"/>
              <a:t>multiple</a:t>
            </a:r>
            <a:r>
              <a:rPr lang="fi-FI" dirty="0"/>
              <a:t> </a:t>
            </a:r>
            <a:r>
              <a:rPr lang="fi-FI" dirty="0" err="1"/>
              <a:t>colors</a:t>
            </a:r>
            <a:r>
              <a:rPr lang="fi-FI" dirty="0"/>
              <a:t> </a:t>
            </a:r>
            <a:r>
              <a:rPr lang="fi-FI" dirty="0" err="1"/>
              <a:t>creates</a:t>
            </a:r>
            <a:r>
              <a:rPr lang="fi-FI" dirty="0"/>
              <a:t> </a:t>
            </a:r>
            <a:r>
              <a:rPr lang="fi-FI" dirty="0" err="1"/>
              <a:t>significant</a:t>
            </a:r>
            <a:r>
              <a:rPr lang="fi-FI" dirty="0"/>
              <a:t> </a:t>
            </a:r>
            <a:r>
              <a:rPr lang="fi-FI" dirty="0" err="1"/>
              <a:t>environmental</a:t>
            </a:r>
            <a:r>
              <a:rPr lang="fi-FI" dirty="0"/>
              <a:t> </a:t>
            </a:r>
            <a:r>
              <a:rPr lang="fi-FI" dirty="0" err="1"/>
              <a:t>impacts</a:t>
            </a:r>
            <a:r>
              <a:rPr lang="fi-FI" dirty="0"/>
              <a:t> in </a:t>
            </a:r>
            <a:r>
              <a:rPr lang="fi-FI" dirty="0" err="1"/>
              <a:t>the</a:t>
            </a:r>
            <a:r>
              <a:rPr lang="fi-FI" dirty="0"/>
              <a:t> </a:t>
            </a:r>
            <a:r>
              <a:rPr lang="fi-FI" dirty="0" err="1"/>
              <a:t>printing</a:t>
            </a:r>
            <a:r>
              <a:rPr lang="fi-FI" dirty="0"/>
              <a:t> </a:t>
            </a:r>
            <a:r>
              <a:rPr lang="fi-FI" dirty="0" err="1"/>
              <a:t>process</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Consumption</a:t>
            </a:r>
            <a:r>
              <a:rPr lang="fi-FI" dirty="0"/>
              <a:t> </a:t>
            </a:r>
            <a:r>
              <a:rPr lang="fi-FI" dirty="0" err="1"/>
              <a:t>phase</a:t>
            </a:r>
            <a:r>
              <a:rPr lang="fi-FI" dirty="0"/>
              <a:t>: </a:t>
            </a:r>
            <a:r>
              <a:rPr lang="fi-FI" dirty="0" err="1"/>
              <a:t>packaging</a:t>
            </a:r>
            <a:r>
              <a:rPr lang="fi-FI" dirty="0"/>
              <a:t> </a:t>
            </a:r>
            <a:r>
              <a:rPr lang="fi-FI" dirty="0" err="1"/>
              <a:t>can</a:t>
            </a:r>
            <a:r>
              <a:rPr lang="fi-FI" dirty="0"/>
              <a:t> </a:t>
            </a:r>
            <a:r>
              <a:rPr lang="fi-FI" dirty="0" err="1"/>
              <a:t>guide</a:t>
            </a:r>
            <a:r>
              <a:rPr lang="fi-FI" dirty="0"/>
              <a:t> </a:t>
            </a:r>
            <a:r>
              <a:rPr lang="fi-FI" dirty="0" err="1"/>
              <a:t>the</a:t>
            </a:r>
            <a:r>
              <a:rPr lang="fi-FI" dirty="0"/>
              <a:t> </a:t>
            </a:r>
            <a:r>
              <a:rPr lang="fi-FI" dirty="0" err="1"/>
              <a:t>consumer</a:t>
            </a:r>
            <a:r>
              <a:rPr lang="fi-FI" dirty="0"/>
              <a:t> to </a:t>
            </a:r>
            <a:r>
              <a:rPr lang="fi-FI" dirty="0" err="1"/>
              <a:t>recycle</a:t>
            </a:r>
            <a:r>
              <a:rPr lang="fi-FI" dirty="0"/>
              <a:t> it and </a:t>
            </a:r>
            <a:r>
              <a:rPr lang="fi-FI" dirty="0" err="1"/>
              <a:t>the</a:t>
            </a:r>
            <a:r>
              <a:rPr lang="fi-FI" dirty="0"/>
              <a:t> </a:t>
            </a:r>
            <a:r>
              <a:rPr lang="fi-FI" dirty="0" err="1"/>
              <a:t>packaging</a:t>
            </a:r>
            <a:r>
              <a:rPr lang="fi-FI" dirty="0"/>
              <a:t> design </a:t>
            </a:r>
            <a:r>
              <a:rPr lang="fi-FI" dirty="0" err="1"/>
              <a:t>can</a:t>
            </a:r>
            <a:r>
              <a:rPr lang="fi-FI" dirty="0"/>
              <a:t> </a:t>
            </a:r>
            <a:r>
              <a:rPr lang="fi-FI" dirty="0" err="1"/>
              <a:t>simplify</a:t>
            </a:r>
            <a:r>
              <a:rPr lang="fi-FI" dirty="0"/>
              <a:t> </a:t>
            </a:r>
            <a:r>
              <a:rPr lang="fi-FI" dirty="0" err="1"/>
              <a:t>the</a:t>
            </a:r>
            <a:r>
              <a:rPr lang="fi-FI" dirty="0"/>
              <a:t> </a:t>
            </a:r>
            <a:r>
              <a:rPr lang="fi-FI" dirty="0" err="1"/>
              <a:t>separation</a:t>
            </a:r>
            <a:r>
              <a:rPr lang="fi-FI" dirty="0"/>
              <a:t> for </a:t>
            </a:r>
            <a:r>
              <a:rPr lang="fi-FI" dirty="0" err="1"/>
              <a:t>the</a:t>
            </a:r>
            <a:r>
              <a:rPr lang="fi-FI" dirty="0"/>
              <a:t> </a:t>
            </a:r>
            <a:r>
              <a:rPr lang="fi-FI" dirty="0" err="1"/>
              <a:t>consumer</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34</a:t>
            </a:fld>
            <a:endParaRPr lang="fi-FI"/>
          </a:p>
        </p:txBody>
      </p:sp>
    </p:spTree>
    <p:extLst>
      <p:ext uri="{BB962C8B-B14F-4D97-AF65-F5344CB8AC3E}">
        <p14:creationId xmlns:p14="http://schemas.microsoft.com/office/powerpoint/2010/main" val="520420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What</a:t>
            </a:r>
            <a:r>
              <a:rPr lang="fi-FI" dirty="0"/>
              <a:t> </a:t>
            </a:r>
            <a:r>
              <a:rPr lang="fi-FI" dirty="0" err="1"/>
              <a:t>indicator</a:t>
            </a:r>
            <a:r>
              <a:rPr lang="fi-FI" dirty="0"/>
              <a:t> to </a:t>
            </a:r>
            <a:r>
              <a:rPr lang="fi-FI" dirty="0" err="1"/>
              <a:t>use</a:t>
            </a:r>
            <a:r>
              <a:rPr lang="fi-F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LCA, </a:t>
            </a:r>
            <a:r>
              <a:rPr lang="fi-FI" dirty="0" err="1"/>
              <a:t>which</a:t>
            </a:r>
            <a:r>
              <a:rPr lang="fi-FI" dirty="0"/>
              <a:t> </a:t>
            </a:r>
            <a:r>
              <a:rPr lang="fi-FI" dirty="0" err="1"/>
              <a:t>doesn’t</a:t>
            </a:r>
            <a:r>
              <a:rPr lang="fi-FI" dirty="0"/>
              <a:t> </a:t>
            </a:r>
            <a:r>
              <a:rPr lang="fi-FI" dirty="0" err="1"/>
              <a:t>eg</a:t>
            </a:r>
            <a:r>
              <a:rPr lang="fi-FI" dirty="0"/>
              <a:t>. </a:t>
            </a:r>
            <a:r>
              <a:rPr lang="fi-FI" dirty="0" err="1"/>
              <a:t>have</a:t>
            </a:r>
            <a:r>
              <a:rPr lang="fi-FI" dirty="0"/>
              <a:t> an </a:t>
            </a:r>
            <a:r>
              <a:rPr lang="fi-FI" dirty="0" err="1"/>
              <a:t>impact</a:t>
            </a:r>
            <a:r>
              <a:rPr lang="fi-FI" dirty="0"/>
              <a:t> </a:t>
            </a:r>
            <a:r>
              <a:rPr lang="fi-FI" dirty="0" err="1"/>
              <a:t>category</a:t>
            </a:r>
            <a:r>
              <a:rPr lang="fi-FI" dirty="0"/>
              <a:t> for </a:t>
            </a:r>
            <a:r>
              <a:rPr lang="fi-FI" dirty="0" err="1"/>
              <a:t>plastic</a:t>
            </a:r>
            <a:r>
              <a:rPr lang="fi-FI" dirty="0"/>
              <a:t> </a:t>
            </a:r>
            <a:r>
              <a:rPr lang="fi-FI" dirty="0" err="1"/>
              <a:t>leakage</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Biobased</a:t>
            </a:r>
            <a:r>
              <a:rPr lang="fi-FI" dirty="0"/>
              <a:t> </a:t>
            </a:r>
            <a:r>
              <a:rPr lang="fi-FI" dirty="0" err="1"/>
              <a:t>films</a:t>
            </a:r>
            <a:r>
              <a:rPr lang="fi-FI" dirty="0"/>
              <a:t> </a:t>
            </a:r>
            <a:r>
              <a:rPr lang="fi-FI" dirty="0" err="1"/>
              <a:t>might</a:t>
            </a:r>
            <a:r>
              <a:rPr lang="fi-FI" dirty="0"/>
              <a:t> look </a:t>
            </a:r>
            <a:r>
              <a:rPr lang="fi-FI" dirty="0" err="1"/>
              <a:t>better</a:t>
            </a:r>
            <a:r>
              <a:rPr lang="fi-FI" dirty="0"/>
              <a:t> </a:t>
            </a:r>
            <a:r>
              <a:rPr lang="fi-FI" dirty="0" err="1"/>
              <a:t>from</a:t>
            </a:r>
            <a:r>
              <a:rPr lang="fi-FI" dirty="0"/>
              <a:t> GHG emission </a:t>
            </a:r>
            <a:r>
              <a:rPr lang="fi-FI" dirty="0" err="1"/>
              <a:t>point</a:t>
            </a:r>
            <a:r>
              <a:rPr lang="fi-FI" dirty="0"/>
              <a:t> of </a:t>
            </a:r>
            <a:r>
              <a:rPr lang="fi-FI" dirty="0" err="1"/>
              <a:t>view</a:t>
            </a:r>
            <a:r>
              <a:rPr lang="fi-FI" dirty="0"/>
              <a:t> </a:t>
            </a:r>
            <a:r>
              <a:rPr lang="fi-FI" dirty="0" err="1"/>
              <a:t>but</a:t>
            </a:r>
            <a:r>
              <a:rPr lang="fi-FI" dirty="0"/>
              <a:t> </a:t>
            </a:r>
            <a:r>
              <a:rPr lang="fi-FI" dirty="0" err="1"/>
              <a:t>what</a:t>
            </a:r>
            <a:r>
              <a:rPr lang="fi-FI" dirty="0"/>
              <a:t> </a:t>
            </a:r>
            <a:r>
              <a:rPr lang="fi-FI" dirty="0" err="1"/>
              <a:t>about</a:t>
            </a:r>
            <a:r>
              <a:rPr lang="fi-FI" dirty="0"/>
              <a:t> </a:t>
            </a:r>
            <a:r>
              <a:rPr lang="fi-FI" dirty="0" err="1"/>
              <a:t>the</a:t>
            </a:r>
            <a:r>
              <a:rPr lang="fi-FI" dirty="0"/>
              <a:t> </a:t>
            </a:r>
            <a:r>
              <a:rPr lang="fi-FI" dirty="0" err="1"/>
              <a:t>land-use</a:t>
            </a:r>
            <a:r>
              <a:rPr lang="fi-FI" dirty="0"/>
              <a:t> </a:t>
            </a:r>
            <a:r>
              <a:rPr lang="fi-FI" dirty="0" err="1"/>
              <a:t>questions</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Is it </a:t>
            </a:r>
            <a:r>
              <a:rPr lang="fi-FI" dirty="0" err="1"/>
              <a:t>important</a:t>
            </a:r>
            <a:r>
              <a:rPr lang="fi-FI" dirty="0"/>
              <a:t> to </a:t>
            </a:r>
            <a:r>
              <a:rPr lang="fi-FI" dirty="0" err="1"/>
              <a:t>put</a:t>
            </a:r>
            <a:r>
              <a:rPr lang="fi-FI" dirty="0"/>
              <a:t> </a:t>
            </a:r>
            <a:r>
              <a:rPr lang="fi-FI" dirty="0" err="1"/>
              <a:t>focus</a:t>
            </a:r>
            <a:r>
              <a:rPr lang="fi-FI" dirty="0"/>
              <a:t> on </a:t>
            </a:r>
            <a:r>
              <a:rPr lang="fi-FI" dirty="0" err="1"/>
              <a:t>raw</a:t>
            </a:r>
            <a:r>
              <a:rPr lang="fi-FI" dirty="0"/>
              <a:t> </a:t>
            </a:r>
            <a:r>
              <a:rPr lang="fi-FI" dirty="0" err="1"/>
              <a:t>material</a:t>
            </a:r>
            <a:r>
              <a:rPr lang="fi-FI" dirty="0"/>
              <a:t> </a:t>
            </a:r>
            <a:r>
              <a:rPr lang="fi-FI" dirty="0" err="1"/>
              <a:t>origin</a:t>
            </a:r>
            <a:r>
              <a:rPr lang="fi-FI" dirty="0"/>
              <a:t> </a:t>
            </a:r>
            <a:r>
              <a:rPr lang="fi-FI" dirty="0" err="1"/>
              <a:t>such</a:t>
            </a:r>
            <a:r>
              <a:rPr lang="fi-FI" dirty="0"/>
              <a:t> as </a:t>
            </a:r>
            <a:r>
              <a:rPr lang="fi-FI" dirty="0" err="1"/>
              <a:t>utilizing</a:t>
            </a:r>
            <a:r>
              <a:rPr lang="fi-FI" dirty="0"/>
              <a:t> </a:t>
            </a:r>
            <a:r>
              <a:rPr lang="fi-FI" dirty="0" err="1"/>
              <a:t>renewable</a:t>
            </a:r>
            <a:r>
              <a:rPr lang="fi-FI" dirty="0"/>
              <a:t> </a:t>
            </a:r>
            <a:r>
              <a:rPr lang="fi-FI" dirty="0" err="1"/>
              <a:t>raw</a:t>
            </a:r>
            <a:r>
              <a:rPr lang="fi-FI" dirty="0"/>
              <a:t> </a:t>
            </a:r>
            <a:r>
              <a:rPr lang="fi-FI" dirty="0" err="1"/>
              <a:t>materials</a:t>
            </a:r>
            <a:r>
              <a:rPr lang="fi-FI" dirty="0"/>
              <a:t> </a:t>
            </a:r>
            <a:r>
              <a:rPr lang="fi-FI" dirty="0" err="1"/>
              <a:t>such</a:t>
            </a:r>
            <a:r>
              <a:rPr lang="fi-FI" dirty="0"/>
              <a:t> as </a:t>
            </a:r>
            <a:r>
              <a:rPr lang="fi-FI" dirty="0" err="1"/>
              <a:t>cardboard</a:t>
            </a:r>
            <a:r>
              <a:rPr lang="fi-FI" dirty="0"/>
              <a:t> </a:t>
            </a:r>
            <a:r>
              <a:rPr lang="fi-FI" dirty="0" err="1"/>
              <a:t>with</a:t>
            </a:r>
            <a:r>
              <a:rPr lang="fi-FI" dirty="0"/>
              <a:t> </a:t>
            </a:r>
            <a:r>
              <a:rPr lang="fi-FI" dirty="0" err="1"/>
              <a:t>the</a:t>
            </a:r>
            <a:r>
              <a:rPr lang="fi-FI" dirty="0"/>
              <a:t> </a:t>
            </a:r>
            <a:r>
              <a:rPr lang="fi-FI" dirty="0" err="1"/>
              <a:t>cost</a:t>
            </a:r>
            <a:r>
              <a:rPr lang="fi-FI" dirty="0"/>
              <a:t> of food </a:t>
            </a:r>
            <a:r>
              <a:rPr lang="fi-FI" dirty="0" err="1"/>
              <a:t>safety</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Or</a:t>
            </a:r>
            <a:r>
              <a:rPr lang="fi-FI" dirty="0"/>
              <a:t> is it </a:t>
            </a:r>
            <a:r>
              <a:rPr lang="fi-FI" dirty="0" err="1"/>
              <a:t>better</a:t>
            </a:r>
            <a:r>
              <a:rPr lang="fi-FI" dirty="0"/>
              <a:t> to </a:t>
            </a:r>
            <a:r>
              <a:rPr lang="fi-FI" dirty="0" err="1"/>
              <a:t>use</a:t>
            </a:r>
            <a:r>
              <a:rPr lang="fi-FI" dirty="0"/>
              <a:t> </a:t>
            </a:r>
            <a:r>
              <a:rPr lang="fi-FI" dirty="0" err="1"/>
              <a:t>plastics</a:t>
            </a:r>
            <a:r>
              <a:rPr lang="fi-FI" dirty="0"/>
              <a:t> for </a:t>
            </a:r>
            <a:r>
              <a:rPr lang="fi-FI" dirty="0" err="1"/>
              <a:t>maintaining</a:t>
            </a:r>
            <a:r>
              <a:rPr lang="fi-FI" dirty="0"/>
              <a:t> </a:t>
            </a:r>
            <a:r>
              <a:rPr lang="fi-FI" dirty="0" err="1"/>
              <a:t>barrier</a:t>
            </a:r>
            <a:r>
              <a:rPr lang="fi-FI" dirty="0"/>
              <a:t> </a:t>
            </a:r>
            <a:r>
              <a:rPr lang="fi-FI" dirty="0" err="1"/>
              <a:t>properties</a:t>
            </a:r>
            <a:r>
              <a:rPr lang="fi-FI" dirty="0"/>
              <a:t> and </a:t>
            </a:r>
            <a:r>
              <a:rPr lang="fi-FI" dirty="0" err="1"/>
              <a:t>simultaneously</a:t>
            </a:r>
            <a:r>
              <a:rPr lang="fi-FI" dirty="0"/>
              <a:t> </a:t>
            </a:r>
            <a:r>
              <a:rPr lang="fi-FI" dirty="0" err="1"/>
              <a:t>create</a:t>
            </a:r>
            <a:r>
              <a:rPr lang="fi-FI" dirty="0"/>
              <a:t> </a:t>
            </a:r>
            <a:r>
              <a:rPr lang="fi-FI" dirty="0" err="1"/>
              <a:t>more</a:t>
            </a:r>
            <a:r>
              <a:rPr lang="fi-FI" dirty="0"/>
              <a:t> </a:t>
            </a:r>
            <a:r>
              <a:rPr lang="fi-FI" dirty="0" err="1"/>
              <a:t>not</a:t>
            </a:r>
            <a:r>
              <a:rPr lang="fi-FI" dirty="0"/>
              <a:t> </a:t>
            </a:r>
            <a:r>
              <a:rPr lang="fi-FI" dirty="0" err="1"/>
              <a:t>so</a:t>
            </a:r>
            <a:r>
              <a:rPr lang="fi-FI" dirty="0"/>
              <a:t> </a:t>
            </a:r>
            <a:r>
              <a:rPr lang="fi-FI" dirty="0" err="1"/>
              <a:t>well</a:t>
            </a:r>
            <a:r>
              <a:rPr lang="fi-FI" dirty="0"/>
              <a:t> </a:t>
            </a:r>
            <a:r>
              <a:rPr lang="fi-FI" dirty="0" err="1"/>
              <a:t>recycled</a:t>
            </a:r>
            <a:r>
              <a:rPr lang="fi-FI" dirty="0"/>
              <a:t> </a:t>
            </a:r>
            <a:r>
              <a:rPr lang="fi-FI" dirty="0" err="1"/>
              <a:t>waste</a:t>
            </a:r>
            <a:r>
              <a:rPr lang="fi-FI" dirty="0"/>
              <a:t> </a:t>
            </a:r>
            <a:r>
              <a:rPr lang="fi-FI" dirty="0" err="1"/>
              <a:t>fraction</a:t>
            </a:r>
            <a:r>
              <a:rPr lang="fi-FI" dirty="0"/>
              <a:t>?</a:t>
            </a:r>
          </a:p>
        </p:txBody>
      </p:sp>
      <p:sp>
        <p:nvSpPr>
          <p:cNvPr id="4" name="Slide Number Placeholder 3"/>
          <p:cNvSpPr>
            <a:spLocks noGrp="1"/>
          </p:cNvSpPr>
          <p:nvPr>
            <p:ph type="sldNum" sz="quarter" idx="10"/>
          </p:nvPr>
        </p:nvSpPr>
        <p:spPr/>
        <p:txBody>
          <a:bodyPr/>
          <a:lstStyle/>
          <a:p>
            <a:fld id="{F06609CB-CAF6-4571-BA04-25E12737EAA4}" type="slidenum">
              <a:rPr lang="fi-FI" smtClean="0"/>
              <a:t>35</a:t>
            </a:fld>
            <a:endParaRPr lang="fi-FI"/>
          </a:p>
        </p:txBody>
      </p:sp>
    </p:spTree>
    <p:extLst>
      <p:ext uri="{BB962C8B-B14F-4D97-AF65-F5344CB8AC3E}">
        <p14:creationId xmlns:p14="http://schemas.microsoft.com/office/powerpoint/2010/main" val="239185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a:t>
            </a:r>
            <a:r>
              <a:rPr lang="en-GB" dirty="0" err="1"/>
              <a:t>Paptic</a:t>
            </a:r>
            <a:r>
              <a:rPr lang="en-GB" dirty="0"/>
              <a:t>: https://www.youtube.com/watch?v=7-pOQ9luy9g#action=share  </a:t>
            </a:r>
          </a:p>
          <a:p>
            <a:r>
              <a:rPr lang="en-GB" dirty="0"/>
              <a:t>Case </a:t>
            </a:r>
            <a:r>
              <a:rPr lang="en-GB" dirty="0" err="1"/>
              <a:t>Sulapac</a:t>
            </a:r>
            <a:r>
              <a:rPr lang="en-GB" dirty="0"/>
              <a:t>: https://www.sulapac.com/wp-content/uploads/2018/12/sulapac_film_v011_final.webm </a:t>
            </a:r>
          </a:p>
          <a:p>
            <a:endParaRPr lang="en-GB" dirty="0"/>
          </a:p>
          <a:p>
            <a:r>
              <a:rPr lang="en-GB" dirty="0" err="1"/>
              <a:t>Paptic</a:t>
            </a:r>
            <a:r>
              <a:rPr lang="en-GB" dirty="0"/>
              <a:t>: material feels reminds textile, is manufactured like paper and has the properties of plastic. Therefore it is great material for shopping bags and it enables reusing the bag for multiple times. </a:t>
            </a:r>
          </a:p>
          <a:p>
            <a:r>
              <a:rPr lang="en-GB" dirty="0" err="1"/>
              <a:t>Sulapac</a:t>
            </a:r>
            <a:r>
              <a:rPr lang="en-GB" dirty="0"/>
              <a:t>: Packaging material that biodegrades, has excellent barrier properties and can be used with existing plastic manufacturing machinery </a:t>
            </a:r>
          </a:p>
        </p:txBody>
      </p:sp>
      <p:sp>
        <p:nvSpPr>
          <p:cNvPr id="4" name="Slide Number Placeholder 3"/>
          <p:cNvSpPr>
            <a:spLocks noGrp="1"/>
          </p:cNvSpPr>
          <p:nvPr>
            <p:ph type="sldNum" sz="quarter" idx="10"/>
          </p:nvPr>
        </p:nvSpPr>
        <p:spPr/>
        <p:txBody>
          <a:bodyPr/>
          <a:lstStyle/>
          <a:p>
            <a:fld id="{F06609CB-CAF6-4571-BA04-25E12737EAA4}" type="slidenum">
              <a:rPr lang="fi-FI" smtClean="0"/>
              <a:t>36</a:t>
            </a:fld>
            <a:endParaRPr lang="fi-FI"/>
          </a:p>
        </p:txBody>
      </p:sp>
    </p:spTree>
    <p:extLst>
      <p:ext uri="{BB962C8B-B14F-4D97-AF65-F5344CB8AC3E}">
        <p14:creationId xmlns:p14="http://schemas.microsoft.com/office/powerpoint/2010/main" val="328341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Extending the life-cycle: prolonging use phase, repairing and renovation</a:t>
            </a:r>
          </a:p>
          <a:p>
            <a:r>
              <a:rPr lang="en-GB" dirty="0"/>
              <a:t>Product as a service: leasing and renting services, service provider takes care of the costs and risks and the consumer pays about the service</a:t>
            </a:r>
          </a:p>
          <a:p>
            <a:r>
              <a:rPr lang="en-GB" dirty="0"/>
              <a:t>Sharing platforms: digital platforms for pursuing efficient use of products and resources</a:t>
            </a:r>
          </a:p>
          <a:p>
            <a:r>
              <a:rPr lang="en-GB" dirty="0"/>
              <a:t>Renewability: eco-design, renewable raw materials and moving away from fossil materials</a:t>
            </a:r>
          </a:p>
          <a:p>
            <a:r>
              <a:rPr lang="en-GB" dirty="0"/>
              <a:t>Resource efficiency and recycling: technological innovations enable resource efficiency, side streams work as new raw materials</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8</a:t>
            </a:fld>
            <a:endParaRPr lang="fi-FI"/>
          </a:p>
        </p:txBody>
      </p:sp>
    </p:spTree>
    <p:extLst>
      <p:ext uri="{BB962C8B-B14F-4D97-AF65-F5344CB8AC3E}">
        <p14:creationId xmlns:p14="http://schemas.microsoft.com/office/powerpoint/2010/main" val="3315807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Glass</a:t>
            </a:r>
            <a:r>
              <a:rPr lang="fi-FI" dirty="0"/>
              <a:t> is </a:t>
            </a:r>
            <a:r>
              <a:rPr lang="fi-FI" dirty="0" err="1"/>
              <a:t>crushed</a:t>
            </a:r>
            <a:r>
              <a:rPr lang="fi-FI" dirty="0"/>
              <a:t> and </a:t>
            </a:r>
            <a:r>
              <a:rPr lang="fi-FI" dirty="0" err="1"/>
              <a:t>melted</a:t>
            </a:r>
            <a:r>
              <a:rPr lang="fi-FI" dirty="0"/>
              <a:t> </a:t>
            </a:r>
            <a:r>
              <a:rPr lang="fi-FI" dirty="0" err="1"/>
              <a:t>so</a:t>
            </a:r>
            <a:r>
              <a:rPr lang="fi-FI" dirty="0"/>
              <a:t> </a:t>
            </a:r>
            <a:r>
              <a:rPr lang="fi-FI" dirty="0" err="1"/>
              <a:t>the</a:t>
            </a:r>
            <a:r>
              <a:rPr lang="fi-FI" dirty="0"/>
              <a:t> </a:t>
            </a:r>
            <a:r>
              <a:rPr lang="fi-FI" dirty="0" err="1"/>
              <a:t>label</a:t>
            </a:r>
            <a:r>
              <a:rPr lang="fi-FI" dirty="0"/>
              <a:t> is </a:t>
            </a:r>
            <a:r>
              <a:rPr lang="fi-FI" dirty="0" err="1"/>
              <a:t>burned</a:t>
            </a:r>
            <a:r>
              <a:rPr lang="fi-FI" dirty="0"/>
              <a:t> </a:t>
            </a:r>
            <a:r>
              <a:rPr lang="fi-FI" dirty="0" err="1"/>
              <a:t>from</a:t>
            </a:r>
            <a:r>
              <a:rPr lang="fi-FI" dirty="0"/>
              <a:t> </a:t>
            </a:r>
            <a:r>
              <a:rPr lang="fi-FI" dirty="0" err="1"/>
              <a:t>the</a:t>
            </a:r>
            <a:r>
              <a:rPr lang="fi-FI" dirty="0"/>
              <a:t> </a:t>
            </a:r>
            <a:r>
              <a:rPr lang="fi-FI" dirty="0" err="1"/>
              <a:t>glass</a:t>
            </a:r>
            <a:r>
              <a:rPr lang="fi-FI" dirty="0"/>
              <a:t> </a:t>
            </a:r>
            <a:r>
              <a:rPr lang="fi-FI" dirty="0" err="1"/>
              <a:t>surface</a:t>
            </a:r>
            <a:r>
              <a:rPr lang="fi-FI" dirty="0"/>
              <a:t>. </a:t>
            </a:r>
            <a:r>
              <a:rPr lang="fi-FI" dirty="0" err="1"/>
              <a:t>Suitable</a:t>
            </a:r>
            <a:r>
              <a:rPr lang="fi-FI" dirty="0"/>
              <a:t> for </a:t>
            </a:r>
            <a:r>
              <a:rPr lang="fi-FI" dirty="0" err="1"/>
              <a:t>glass</a:t>
            </a:r>
            <a:r>
              <a:rPr lang="fi-FI" dirty="0"/>
              <a:t> </a:t>
            </a:r>
            <a:r>
              <a:rPr lang="fi-FI" dirty="0" err="1"/>
              <a:t>recycling</a:t>
            </a:r>
            <a:r>
              <a:rPr lang="fi-FI" dirty="0"/>
              <a:t>. </a:t>
            </a:r>
            <a:endParaRPr lang="en-GB" dirty="0"/>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37</a:t>
            </a:fld>
            <a:endParaRPr lang="fi-FI"/>
          </a:p>
        </p:txBody>
      </p:sp>
    </p:spTree>
    <p:extLst>
      <p:ext uri="{BB962C8B-B14F-4D97-AF65-F5344CB8AC3E}">
        <p14:creationId xmlns:p14="http://schemas.microsoft.com/office/powerpoint/2010/main" val="2048971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Suitable</a:t>
            </a:r>
            <a:r>
              <a:rPr lang="fi-FI" dirty="0"/>
              <a:t> for </a:t>
            </a:r>
            <a:r>
              <a:rPr lang="fi-FI" dirty="0" err="1"/>
              <a:t>plastic</a:t>
            </a:r>
            <a:r>
              <a:rPr lang="fi-FI" dirty="0"/>
              <a:t> </a:t>
            </a:r>
            <a:r>
              <a:rPr lang="fi-FI" dirty="0" err="1"/>
              <a:t>recycling</a:t>
            </a:r>
            <a:r>
              <a:rPr lang="fi-FI" dirty="0"/>
              <a:t>. </a:t>
            </a:r>
            <a:r>
              <a:rPr lang="fi-FI" dirty="0" err="1"/>
              <a:t>Why</a:t>
            </a:r>
            <a:r>
              <a:rPr lang="fi-FI" dirty="0"/>
              <a:t>?</a:t>
            </a:r>
            <a:endParaRPr lang="en-GB" dirty="0"/>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38</a:t>
            </a:fld>
            <a:endParaRPr lang="fi-FI"/>
          </a:p>
        </p:txBody>
      </p:sp>
    </p:spTree>
    <p:extLst>
      <p:ext uri="{BB962C8B-B14F-4D97-AF65-F5344CB8AC3E}">
        <p14:creationId xmlns:p14="http://schemas.microsoft.com/office/powerpoint/2010/main" val="1325884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Bottle made from PP, capsule made from PET. Needs to be separated for recycling. Requires consumer activity. </a:t>
            </a:r>
          </a:p>
        </p:txBody>
      </p:sp>
      <p:sp>
        <p:nvSpPr>
          <p:cNvPr id="4" name="Slide Number Placeholder 3"/>
          <p:cNvSpPr>
            <a:spLocks noGrp="1"/>
          </p:cNvSpPr>
          <p:nvPr>
            <p:ph type="sldNum" sz="quarter" idx="10"/>
          </p:nvPr>
        </p:nvSpPr>
        <p:spPr/>
        <p:txBody>
          <a:bodyPr/>
          <a:lstStyle/>
          <a:p>
            <a:fld id="{F06609CB-CAF6-4571-BA04-25E12737EAA4}" type="slidenum">
              <a:rPr lang="fi-FI" smtClean="0"/>
              <a:t>39</a:t>
            </a:fld>
            <a:endParaRPr lang="fi-FI"/>
          </a:p>
        </p:txBody>
      </p:sp>
    </p:spTree>
    <p:extLst>
      <p:ext uri="{BB962C8B-B14F-4D97-AF65-F5344CB8AC3E}">
        <p14:creationId xmlns:p14="http://schemas.microsoft.com/office/powerpoint/2010/main" val="2979622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efficiently recyclable products. </a:t>
            </a:r>
          </a:p>
        </p:txBody>
      </p:sp>
      <p:sp>
        <p:nvSpPr>
          <p:cNvPr id="4" name="Slide Number Placeholder 3"/>
          <p:cNvSpPr>
            <a:spLocks noGrp="1"/>
          </p:cNvSpPr>
          <p:nvPr>
            <p:ph type="sldNum" sz="quarter" idx="10"/>
          </p:nvPr>
        </p:nvSpPr>
        <p:spPr/>
        <p:txBody>
          <a:bodyPr/>
          <a:lstStyle/>
          <a:p>
            <a:fld id="{F06609CB-CAF6-4571-BA04-25E12737EAA4}" type="slidenum">
              <a:rPr lang="fi-FI" smtClean="0"/>
              <a:t>40</a:t>
            </a:fld>
            <a:endParaRPr lang="fi-FI"/>
          </a:p>
        </p:txBody>
      </p:sp>
    </p:spTree>
    <p:extLst>
      <p:ext uri="{BB962C8B-B14F-4D97-AF65-F5344CB8AC3E}">
        <p14:creationId xmlns:p14="http://schemas.microsoft.com/office/powerpoint/2010/main" val="2890629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Bottle from glass, capsule from plastic. Needs to be separated by the consumer. </a:t>
            </a:r>
          </a:p>
        </p:txBody>
      </p:sp>
      <p:sp>
        <p:nvSpPr>
          <p:cNvPr id="4" name="Slide Number Placeholder 3"/>
          <p:cNvSpPr>
            <a:spLocks noGrp="1"/>
          </p:cNvSpPr>
          <p:nvPr>
            <p:ph type="sldNum" sz="quarter" idx="10"/>
          </p:nvPr>
        </p:nvSpPr>
        <p:spPr/>
        <p:txBody>
          <a:bodyPr/>
          <a:lstStyle/>
          <a:p>
            <a:fld id="{F06609CB-CAF6-4571-BA04-25E12737EAA4}" type="slidenum">
              <a:rPr lang="fi-FI" smtClean="0"/>
              <a:t>41</a:t>
            </a:fld>
            <a:endParaRPr lang="fi-FI"/>
          </a:p>
        </p:txBody>
      </p:sp>
    </p:spTree>
    <p:extLst>
      <p:ext uri="{BB962C8B-B14F-4D97-AF65-F5344CB8AC3E}">
        <p14:creationId xmlns:p14="http://schemas.microsoft.com/office/powerpoint/2010/main" val="463047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Cardboard packaging with plastic see-through whole. How to deal with that?</a:t>
            </a:r>
          </a:p>
        </p:txBody>
      </p:sp>
      <p:sp>
        <p:nvSpPr>
          <p:cNvPr id="4" name="Slide Number Placeholder 3"/>
          <p:cNvSpPr>
            <a:spLocks noGrp="1"/>
          </p:cNvSpPr>
          <p:nvPr>
            <p:ph type="sldNum" sz="quarter" idx="10"/>
          </p:nvPr>
        </p:nvSpPr>
        <p:spPr/>
        <p:txBody>
          <a:bodyPr/>
          <a:lstStyle/>
          <a:p>
            <a:fld id="{F06609CB-CAF6-4571-BA04-25E12737EAA4}" type="slidenum">
              <a:rPr lang="fi-FI" smtClean="0"/>
              <a:t>42</a:t>
            </a:fld>
            <a:endParaRPr lang="fi-FI"/>
          </a:p>
        </p:txBody>
      </p:sp>
    </p:spTree>
    <p:extLst>
      <p:ext uri="{BB962C8B-B14F-4D97-AF65-F5344CB8AC3E}">
        <p14:creationId xmlns:p14="http://schemas.microsoft.com/office/powerpoint/2010/main" val="4187409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Plastic</a:t>
            </a:r>
            <a:r>
              <a:rPr lang="fi-FI" dirty="0"/>
              <a:t> cup </a:t>
            </a:r>
            <a:r>
              <a:rPr lang="fi-FI" dirty="0" err="1"/>
              <a:t>with</a:t>
            </a:r>
            <a:r>
              <a:rPr lang="fi-FI" dirty="0"/>
              <a:t> </a:t>
            </a:r>
            <a:r>
              <a:rPr lang="fi-FI" dirty="0" err="1"/>
              <a:t>cardboard</a:t>
            </a:r>
            <a:r>
              <a:rPr lang="fi-FI" dirty="0"/>
              <a:t> </a:t>
            </a:r>
            <a:r>
              <a:rPr lang="fi-FI" dirty="0" err="1"/>
              <a:t>label</a:t>
            </a:r>
            <a:r>
              <a:rPr lang="fi-FI" dirty="0"/>
              <a:t>. </a:t>
            </a:r>
            <a:r>
              <a:rPr lang="fi-FI" dirty="0" err="1"/>
              <a:t>Requires</a:t>
            </a:r>
            <a:r>
              <a:rPr lang="fi-FI" dirty="0"/>
              <a:t> </a:t>
            </a:r>
            <a:r>
              <a:rPr lang="fi-FI" dirty="0" err="1"/>
              <a:t>activity</a:t>
            </a:r>
            <a:r>
              <a:rPr lang="fi-FI" dirty="0"/>
              <a:t> </a:t>
            </a:r>
            <a:r>
              <a:rPr lang="fi-FI" dirty="0" err="1"/>
              <a:t>from</a:t>
            </a:r>
            <a:r>
              <a:rPr lang="fi-FI" dirty="0"/>
              <a:t> </a:t>
            </a:r>
            <a:r>
              <a:rPr lang="fi-FI" dirty="0" err="1"/>
              <a:t>consumer</a:t>
            </a:r>
            <a:r>
              <a:rPr lang="fi-FI" dirty="0"/>
              <a:t>. If </a:t>
            </a:r>
            <a:r>
              <a:rPr lang="fi-FI" dirty="0" err="1"/>
              <a:t>not</a:t>
            </a:r>
            <a:r>
              <a:rPr lang="fi-FI" dirty="0"/>
              <a:t> </a:t>
            </a:r>
            <a:r>
              <a:rPr lang="fi-FI" dirty="0" err="1"/>
              <a:t>properly</a:t>
            </a:r>
            <a:r>
              <a:rPr lang="fi-FI" dirty="0"/>
              <a:t> </a:t>
            </a:r>
            <a:r>
              <a:rPr lang="fi-FI" dirty="0" err="1"/>
              <a:t>recycled</a:t>
            </a:r>
            <a:r>
              <a:rPr lang="fi-FI" dirty="0"/>
              <a:t> a </a:t>
            </a:r>
            <a:r>
              <a:rPr lang="fi-FI" dirty="0" err="1"/>
              <a:t>plastic</a:t>
            </a:r>
            <a:r>
              <a:rPr lang="fi-FI" dirty="0"/>
              <a:t> cup </a:t>
            </a:r>
            <a:r>
              <a:rPr lang="fi-FI" dirty="0" err="1"/>
              <a:t>with</a:t>
            </a:r>
            <a:r>
              <a:rPr lang="fi-FI" dirty="0"/>
              <a:t> a </a:t>
            </a:r>
            <a:r>
              <a:rPr lang="fi-FI" dirty="0" err="1"/>
              <a:t>plastic</a:t>
            </a:r>
            <a:r>
              <a:rPr lang="fi-FI" dirty="0"/>
              <a:t> </a:t>
            </a:r>
            <a:r>
              <a:rPr lang="fi-FI" dirty="0" err="1"/>
              <a:t>label</a:t>
            </a:r>
            <a:r>
              <a:rPr lang="fi-FI" dirty="0"/>
              <a:t> </a:t>
            </a:r>
            <a:r>
              <a:rPr lang="fi-FI" dirty="0" err="1"/>
              <a:t>would</a:t>
            </a:r>
            <a:r>
              <a:rPr lang="fi-FI" dirty="0"/>
              <a:t> </a:t>
            </a:r>
            <a:r>
              <a:rPr lang="fi-FI" dirty="0" err="1"/>
              <a:t>have</a:t>
            </a:r>
            <a:r>
              <a:rPr lang="fi-FI" dirty="0"/>
              <a:t> </a:t>
            </a:r>
            <a:r>
              <a:rPr lang="fi-FI" dirty="0" err="1"/>
              <a:t>been</a:t>
            </a:r>
            <a:r>
              <a:rPr lang="fi-FI" dirty="0"/>
              <a:t> </a:t>
            </a:r>
            <a:r>
              <a:rPr lang="fi-FI" dirty="0" err="1"/>
              <a:t>better</a:t>
            </a:r>
            <a:r>
              <a:rPr lang="fi-FI" dirty="0"/>
              <a:t> and </a:t>
            </a:r>
            <a:r>
              <a:rPr lang="fi-FI" dirty="0" err="1"/>
              <a:t>suitable</a:t>
            </a:r>
            <a:r>
              <a:rPr lang="fi-FI" dirty="0"/>
              <a:t> for </a:t>
            </a:r>
            <a:r>
              <a:rPr lang="fi-FI" dirty="0" err="1"/>
              <a:t>plastic</a:t>
            </a:r>
            <a:r>
              <a:rPr lang="fi-FI" dirty="0"/>
              <a:t> </a:t>
            </a:r>
            <a:r>
              <a:rPr lang="fi-FI" dirty="0" err="1"/>
              <a:t>recycling</a:t>
            </a:r>
            <a:r>
              <a:rPr lang="fi-FI" dirty="0"/>
              <a:t>. </a:t>
            </a:r>
            <a:endParaRPr lang="en-GB" dirty="0"/>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43</a:t>
            </a:fld>
            <a:endParaRPr lang="fi-FI"/>
          </a:p>
        </p:txBody>
      </p:sp>
    </p:spTree>
    <p:extLst>
      <p:ext uri="{BB962C8B-B14F-4D97-AF65-F5344CB8AC3E}">
        <p14:creationId xmlns:p14="http://schemas.microsoft.com/office/powerpoint/2010/main" val="4132272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Form 8 groups</a:t>
            </a:r>
          </a:p>
          <a:p>
            <a:pPr marL="228600" indent="-228600">
              <a:buAutoNum type="arabicParenR"/>
            </a:pPr>
            <a:r>
              <a:rPr lang="en-GB" dirty="0"/>
              <a:t>Provide each group a flipchart or paper and pen</a:t>
            </a:r>
          </a:p>
          <a:p>
            <a:pPr marL="228600" indent="-228600">
              <a:buAutoNum type="arabicParenR"/>
            </a:pPr>
            <a:r>
              <a:rPr lang="en-GB" dirty="0"/>
              <a:t>Provide then 15 min to find information about the companies</a:t>
            </a:r>
          </a:p>
          <a:p>
            <a:pPr marL="228600" indent="-228600">
              <a:buAutoNum type="arabicParenR"/>
            </a:pPr>
            <a:r>
              <a:rPr lang="en-GB" dirty="0"/>
              <a:t>Groups visit 4 stations where they consider the given task (10min each)</a:t>
            </a:r>
          </a:p>
          <a:p>
            <a:pPr marL="228600" indent="-228600">
              <a:buAutoNum type="arabicParenR"/>
            </a:pPr>
            <a:r>
              <a:rPr lang="en-GB" dirty="0"/>
              <a:t>In the end the groups (</a:t>
            </a:r>
            <a:r>
              <a:rPr lang="en-GB" dirty="0" err="1"/>
              <a:t>Paptic</a:t>
            </a:r>
            <a:r>
              <a:rPr lang="en-GB" dirty="0"/>
              <a:t> and </a:t>
            </a:r>
            <a:r>
              <a:rPr lang="en-GB" dirty="0" err="1"/>
              <a:t>Sulapac</a:t>
            </a:r>
            <a:r>
              <a:rPr lang="en-GB" dirty="0"/>
              <a:t>) form two discussion forums where they go through the main aspects (15min)</a:t>
            </a:r>
          </a:p>
          <a:p>
            <a:pPr marL="0" indent="0">
              <a:buNone/>
            </a:pPr>
            <a:endParaRPr lang="en-GB" dirty="0"/>
          </a:p>
          <a:p>
            <a:pPr marL="0" indent="0">
              <a:buNone/>
            </a:pPr>
            <a:r>
              <a:rPr lang="en-GB" dirty="0"/>
              <a:t>Total duration: 70min</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45</a:t>
            </a:fld>
            <a:endParaRPr lang="fi-FI"/>
          </a:p>
        </p:txBody>
      </p:sp>
    </p:spTree>
    <p:extLst>
      <p:ext uri="{BB962C8B-B14F-4D97-AF65-F5344CB8AC3E}">
        <p14:creationId xmlns:p14="http://schemas.microsoft.com/office/powerpoint/2010/main" val="1291995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information search and reading 60min, answering questions 30min</a:t>
            </a:r>
          </a:p>
          <a:p>
            <a:r>
              <a:rPr lang="en-GB" dirty="0"/>
              <a:t>Grading: 1p for each question. If low quality, then 0,5p for each.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open end questions. </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46</a:t>
            </a:fld>
            <a:endParaRPr lang="fi-FI"/>
          </a:p>
        </p:txBody>
      </p:sp>
    </p:spTree>
    <p:extLst>
      <p:ext uri="{BB962C8B-B14F-4D97-AF65-F5344CB8AC3E}">
        <p14:creationId xmlns:p14="http://schemas.microsoft.com/office/powerpoint/2010/main" val="1220504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60min</a:t>
            </a:r>
          </a:p>
          <a:p>
            <a:r>
              <a:rPr lang="en-GB" dirty="0"/>
              <a:t>Grading: 5p</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47</a:t>
            </a:fld>
            <a:endParaRPr lang="fi-FI"/>
          </a:p>
        </p:txBody>
      </p:sp>
    </p:spTree>
    <p:extLst>
      <p:ext uri="{BB962C8B-B14F-4D97-AF65-F5344CB8AC3E}">
        <p14:creationId xmlns:p14="http://schemas.microsoft.com/office/powerpoint/2010/main" val="98995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Finnish, small size company, established in 2011</a:t>
            </a:r>
          </a:p>
        </p:txBody>
      </p:sp>
      <p:sp>
        <p:nvSpPr>
          <p:cNvPr id="4" name="Slide Number Placeholder 3"/>
          <p:cNvSpPr>
            <a:spLocks noGrp="1"/>
          </p:cNvSpPr>
          <p:nvPr>
            <p:ph type="sldNum" sz="quarter" idx="10"/>
          </p:nvPr>
        </p:nvSpPr>
        <p:spPr/>
        <p:txBody>
          <a:bodyPr/>
          <a:lstStyle/>
          <a:p>
            <a:fld id="{F06609CB-CAF6-4571-BA04-25E12737EAA4}" type="slidenum">
              <a:rPr lang="fi-FI" smtClean="0"/>
              <a:t>9</a:t>
            </a:fld>
            <a:endParaRPr lang="fi-FI"/>
          </a:p>
        </p:txBody>
      </p:sp>
    </p:spTree>
    <p:extLst>
      <p:ext uri="{BB962C8B-B14F-4D97-AF65-F5344CB8AC3E}">
        <p14:creationId xmlns:p14="http://schemas.microsoft.com/office/powerpoint/2010/main" val="2483384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Timing: 20min</a:t>
            </a:r>
          </a:p>
          <a:p>
            <a:r>
              <a:rPr lang="en-GB" dirty="0"/>
              <a:t>Grading: 1p per each question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automatically correcting questions. </a:t>
            </a:r>
          </a:p>
        </p:txBody>
      </p:sp>
      <p:sp>
        <p:nvSpPr>
          <p:cNvPr id="4" name="Slide Number Placeholder 3"/>
          <p:cNvSpPr>
            <a:spLocks noGrp="1"/>
          </p:cNvSpPr>
          <p:nvPr>
            <p:ph type="sldNum" sz="quarter" idx="10"/>
          </p:nvPr>
        </p:nvSpPr>
        <p:spPr/>
        <p:txBody>
          <a:bodyPr/>
          <a:lstStyle/>
          <a:p>
            <a:fld id="{F06609CB-CAF6-4571-BA04-25E12737EAA4}" type="slidenum">
              <a:rPr lang="fi-FI" smtClean="0"/>
              <a:t>48</a:t>
            </a:fld>
            <a:endParaRPr lang="fi-FI"/>
          </a:p>
        </p:txBody>
      </p:sp>
    </p:spTree>
    <p:extLst>
      <p:ext uri="{BB962C8B-B14F-4D97-AF65-F5344CB8AC3E}">
        <p14:creationId xmlns:p14="http://schemas.microsoft.com/office/powerpoint/2010/main" val="3398074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Plastics contain carbon and hydrogen elements and may also contain oxygen, nitrogen, chlorine or fluorine. </a:t>
            </a:r>
          </a:p>
          <a:p>
            <a:endParaRPr lang="en-GB" dirty="0"/>
          </a:p>
          <a:p>
            <a:r>
              <a:rPr lang="en-GB" dirty="0"/>
              <a:t>Plasticisers are used for modifying the rheological characteristics of the resin</a:t>
            </a:r>
          </a:p>
          <a:p>
            <a:r>
              <a:rPr lang="en-GB" dirty="0"/>
              <a:t>Fillers are used for modifying certain properties and reducing manufacturing costs</a:t>
            </a:r>
          </a:p>
          <a:p>
            <a:r>
              <a:rPr lang="en-GB" dirty="0"/>
              <a:t>Additives are used for dying, stabilization etc.</a:t>
            </a:r>
          </a:p>
        </p:txBody>
      </p:sp>
      <p:sp>
        <p:nvSpPr>
          <p:cNvPr id="4" name="Slide Number Placeholder 3"/>
          <p:cNvSpPr>
            <a:spLocks noGrp="1"/>
          </p:cNvSpPr>
          <p:nvPr>
            <p:ph type="sldNum" sz="quarter" idx="10"/>
          </p:nvPr>
        </p:nvSpPr>
        <p:spPr/>
        <p:txBody>
          <a:bodyPr/>
          <a:lstStyle/>
          <a:p>
            <a:fld id="{F06609CB-CAF6-4571-BA04-25E12737EAA4}" type="slidenum">
              <a:rPr lang="fi-FI" smtClean="0"/>
              <a:t>51</a:t>
            </a:fld>
            <a:endParaRPr lang="fi-FI"/>
          </a:p>
        </p:txBody>
      </p:sp>
    </p:spTree>
    <p:extLst>
      <p:ext uri="{BB962C8B-B14F-4D97-AF65-F5344CB8AC3E}">
        <p14:creationId xmlns:p14="http://schemas.microsoft.com/office/powerpoint/2010/main" val="820889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Thermoplastics: PP, LDPE, HDPE, PVC, PET, PS</a:t>
            </a:r>
          </a:p>
          <a:p>
            <a:r>
              <a:rPr lang="en-GB" dirty="0"/>
              <a:t>Thermosets: polyurethane</a:t>
            </a:r>
          </a:p>
        </p:txBody>
      </p:sp>
      <p:sp>
        <p:nvSpPr>
          <p:cNvPr id="4" name="Slide Number Placeholder 3"/>
          <p:cNvSpPr>
            <a:spLocks noGrp="1"/>
          </p:cNvSpPr>
          <p:nvPr>
            <p:ph type="sldNum" sz="quarter" idx="10"/>
          </p:nvPr>
        </p:nvSpPr>
        <p:spPr/>
        <p:txBody>
          <a:bodyPr/>
          <a:lstStyle/>
          <a:p>
            <a:fld id="{F06609CB-CAF6-4571-BA04-25E12737EAA4}" type="slidenum">
              <a:rPr lang="fi-FI" smtClean="0"/>
              <a:t>52</a:t>
            </a:fld>
            <a:endParaRPr lang="fi-FI"/>
          </a:p>
        </p:txBody>
      </p:sp>
    </p:spTree>
    <p:extLst>
      <p:ext uri="{BB962C8B-B14F-4D97-AF65-F5344CB8AC3E}">
        <p14:creationId xmlns:p14="http://schemas.microsoft.com/office/powerpoint/2010/main" val="4084062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Compostability</a:t>
            </a:r>
            <a:r>
              <a:rPr lang="en-GB" dirty="0"/>
              <a:t> requires biodegradability within a certain time frame and conditions and cannot leave any harmful residues behind</a:t>
            </a:r>
          </a:p>
        </p:txBody>
      </p:sp>
      <p:sp>
        <p:nvSpPr>
          <p:cNvPr id="4" name="Slide Number Placeholder 3"/>
          <p:cNvSpPr>
            <a:spLocks noGrp="1"/>
          </p:cNvSpPr>
          <p:nvPr>
            <p:ph type="sldNum" sz="quarter" idx="10"/>
          </p:nvPr>
        </p:nvSpPr>
        <p:spPr/>
        <p:txBody>
          <a:bodyPr/>
          <a:lstStyle/>
          <a:p>
            <a:fld id="{F06609CB-CAF6-4571-BA04-25E12737EAA4}" type="slidenum">
              <a:rPr lang="fi-FI" smtClean="0"/>
              <a:t>53</a:t>
            </a:fld>
            <a:endParaRPr lang="fi-FI"/>
          </a:p>
        </p:txBody>
      </p:sp>
    </p:spTree>
    <p:extLst>
      <p:ext uri="{BB962C8B-B14F-4D97-AF65-F5344CB8AC3E}">
        <p14:creationId xmlns:p14="http://schemas.microsoft.com/office/powerpoint/2010/main" val="3757656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Lightweight: </a:t>
            </a:r>
            <a:r>
              <a:rPr lang="en-GB" dirty="0" err="1"/>
              <a:t>Eg</a:t>
            </a:r>
            <a:r>
              <a:rPr lang="en-GB" dirty="0"/>
              <a:t>. Glass: environmental impacts are higher for glass due to energy intensive process and material weight. The glass cullet is transported to UK for recycling. </a:t>
            </a:r>
          </a:p>
        </p:txBody>
      </p:sp>
      <p:sp>
        <p:nvSpPr>
          <p:cNvPr id="4" name="Slide Number Placeholder 3"/>
          <p:cNvSpPr>
            <a:spLocks noGrp="1"/>
          </p:cNvSpPr>
          <p:nvPr>
            <p:ph type="sldNum" sz="quarter" idx="10"/>
          </p:nvPr>
        </p:nvSpPr>
        <p:spPr/>
        <p:txBody>
          <a:bodyPr/>
          <a:lstStyle/>
          <a:p>
            <a:fld id="{F06609CB-CAF6-4571-BA04-25E12737EAA4}" type="slidenum">
              <a:rPr lang="fi-FI" smtClean="0"/>
              <a:t>56</a:t>
            </a:fld>
            <a:endParaRPr lang="fi-FI"/>
          </a:p>
        </p:txBody>
      </p:sp>
    </p:spTree>
    <p:extLst>
      <p:ext uri="{BB962C8B-B14F-4D97-AF65-F5344CB8AC3E}">
        <p14:creationId xmlns:p14="http://schemas.microsoft.com/office/powerpoint/2010/main" val="2436138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Plastics are great for food packaging because of their barrier properties. Use of plastic covers can also decrease the need for preservatives. Food waste has significant environmental impacts and food waste prevention is an integral part of the EU Circular Economy Package. Cucumber became one of the examples when talking about avoiding unnecessary packaging. </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57</a:t>
            </a:fld>
            <a:endParaRPr lang="fi-FI"/>
          </a:p>
        </p:txBody>
      </p:sp>
    </p:spTree>
    <p:extLst>
      <p:ext uri="{BB962C8B-B14F-4D97-AF65-F5344CB8AC3E}">
        <p14:creationId xmlns:p14="http://schemas.microsoft.com/office/powerpoint/2010/main" val="3529259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cascaded recycling means</a:t>
            </a:r>
          </a:p>
        </p:txBody>
      </p:sp>
      <p:sp>
        <p:nvSpPr>
          <p:cNvPr id="4" name="Slide Number Placeholder 3"/>
          <p:cNvSpPr>
            <a:spLocks noGrp="1"/>
          </p:cNvSpPr>
          <p:nvPr>
            <p:ph type="sldNum" sz="quarter" idx="10"/>
          </p:nvPr>
        </p:nvSpPr>
        <p:spPr/>
        <p:txBody>
          <a:bodyPr/>
          <a:lstStyle/>
          <a:p>
            <a:fld id="{F06609CB-CAF6-4571-BA04-25E12737EAA4}" type="slidenum">
              <a:rPr lang="fi-FI" smtClean="0"/>
              <a:t>59</a:t>
            </a:fld>
            <a:endParaRPr lang="fi-FI"/>
          </a:p>
        </p:txBody>
      </p:sp>
    </p:spTree>
    <p:extLst>
      <p:ext uri="{BB962C8B-B14F-4D97-AF65-F5344CB8AC3E}">
        <p14:creationId xmlns:p14="http://schemas.microsoft.com/office/powerpoint/2010/main" val="4198194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examples of homogenous materials? Glass and metals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Case China: </a:t>
            </a:r>
            <a:r>
              <a:rPr lang="en-US" dirty="0"/>
              <a:t>Since 1992, China has imported 106 million metric tons of plastic waste, or 45 percent of all plastic waste. In 2016, China imported two-thirds of the world’s plastic waste. In November 2017 China announced that it won’t be accepting plastic waste anymore. That shocked the market. </a:t>
            </a:r>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60</a:t>
            </a:fld>
            <a:endParaRPr lang="fi-FI"/>
          </a:p>
        </p:txBody>
      </p:sp>
    </p:spTree>
    <p:extLst>
      <p:ext uri="{BB962C8B-B14F-4D97-AF65-F5344CB8AC3E}">
        <p14:creationId xmlns:p14="http://schemas.microsoft.com/office/powerpoint/2010/main" val="3492529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examples of homogenous materials? Glass and metals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Case China: </a:t>
            </a:r>
            <a:r>
              <a:rPr lang="en-US" dirty="0"/>
              <a:t>Since 1992, China has imported 106 million metric tons of plastic waste, or 45 percent of all plastic waste. In 2016, China imported two-thirds of the world’s plastic waste. In November 2017 China announced that it won’t be accepting plastic waste anymore. That shocked the market. </a:t>
            </a:r>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61</a:t>
            </a:fld>
            <a:endParaRPr lang="fi-FI"/>
          </a:p>
        </p:txBody>
      </p:sp>
    </p:spTree>
    <p:extLst>
      <p:ext uri="{BB962C8B-B14F-4D97-AF65-F5344CB8AC3E}">
        <p14:creationId xmlns:p14="http://schemas.microsoft.com/office/powerpoint/2010/main" val="3287825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examples of homogenous materials? Glass and metals</a:t>
            </a:r>
          </a:p>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62</a:t>
            </a:fld>
            <a:endParaRPr lang="fi-FI"/>
          </a:p>
        </p:txBody>
      </p:sp>
    </p:spTree>
    <p:extLst>
      <p:ext uri="{BB962C8B-B14F-4D97-AF65-F5344CB8AC3E}">
        <p14:creationId xmlns:p14="http://schemas.microsoft.com/office/powerpoint/2010/main" val="149748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10min in pairs. If you wish, go through in bigger discussion. </a:t>
            </a:r>
          </a:p>
        </p:txBody>
      </p:sp>
      <p:sp>
        <p:nvSpPr>
          <p:cNvPr id="4" name="Slide Number Placeholder 3"/>
          <p:cNvSpPr>
            <a:spLocks noGrp="1"/>
          </p:cNvSpPr>
          <p:nvPr>
            <p:ph type="sldNum" sz="quarter" idx="10"/>
          </p:nvPr>
        </p:nvSpPr>
        <p:spPr/>
        <p:txBody>
          <a:bodyPr/>
          <a:lstStyle/>
          <a:p>
            <a:fld id="{F06609CB-CAF6-4571-BA04-25E12737EAA4}" type="slidenum">
              <a:rPr lang="fi-FI" smtClean="0"/>
              <a:t>10</a:t>
            </a:fld>
            <a:endParaRPr lang="fi-FI"/>
          </a:p>
        </p:txBody>
      </p:sp>
    </p:spTree>
    <p:extLst>
      <p:ext uri="{BB962C8B-B14F-4D97-AF65-F5344CB8AC3E}">
        <p14:creationId xmlns:p14="http://schemas.microsoft.com/office/powerpoint/2010/main" val="375755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Contaminants: </a:t>
            </a:r>
            <a:r>
              <a:rPr lang="en-GB" dirty="0" err="1"/>
              <a:t>Biowaste</a:t>
            </a:r>
            <a:r>
              <a:rPr lang="en-GB" dirty="0"/>
              <a:t>, paper, metals etc. but also other plastic types. Even low levels of contamination can ruin the batch </a:t>
            </a:r>
            <a:r>
              <a:rPr lang="en-GB" dirty="0" err="1"/>
              <a:t>eg</a:t>
            </a:r>
            <a:r>
              <a:rPr lang="en-GB" dirty="0"/>
              <a:t>. by changing technical properties such as adhesion etc. </a:t>
            </a:r>
          </a:p>
          <a:p>
            <a:r>
              <a:rPr lang="en-GB" dirty="0"/>
              <a:t>High requirements from end-users: contamination poses a challenge and also different additives that are not allowed in specific applications cannot be removed in mechanical recycling</a:t>
            </a:r>
          </a:p>
        </p:txBody>
      </p:sp>
      <p:sp>
        <p:nvSpPr>
          <p:cNvPr id="4" name="Slide Number Placeholder 3"/>
          <p:cNvSpPr>
            <a:spLocks noGrp="1"/>
          </p:cNvSpPr>
          <p:nvPr>
            <p:ph type="sldNum" sz="quarter" idx="10"/>
          </p:nvPr>
        </p:nvSpPr>
        <p:spPr/>
        <p:txBody>
          <a:bodyPr/>
          <a:lstStyle/>
          <a:p>
            <a:fld id="{F06609CB-CAF6-4571-BA04-25E12737EAA4}" type="slidenum">
              <a:rPr lang="fi-FI" smtClean="0"/>
              <a:t>63</a:t>
            </a:fld>
            <a:endParaRPr lang="fi-FI"/>
          </a:p>
        </p:txBody>
      </p:sp>
    </p:spTree>
    <p:extLst>
      <p:ext uri="{BB962C8B-B14F-4D97-AF65-F5344CB8AC3E}">
        <p14:creationId xmlns:p14="http://schemas.microsoft.com/office/powerpoint/2010/main" val="1238367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we had all the solutions existing it is in the end the value choice of the consumer to make sure that the source separation works. </a:t>
            </a:r>
          </a:p>
          <a:p>
            <a:r>
              <a:rPr lang="en-GB" dirty="0"/>
              <a:t>Proper source separation: remember the impacts of contaminants.</a:t>
            </a:r>
          </a:p>
          <a:p>
            <a:r>
              <a:rPr lang="en-GB" dirty="0"/>
              <a:t>One third of bottled beverages are consumed away from home </a:t>
            </a:r>
          </a:p>
        </p:txBody>
      </p:sp>
      <p:sp>
        <p:nvSpPr>
          <p:cNvPr id="4" name="Slide Number Placeholder 3"/>
          <p:cNvSpPr>
            <a:spLocks noGrp="1"/>
          </p:cNvSpPr>
          <p:nvPr>
            <p:ph type="sldNum" sz="quarter" idx="10"/>
          </p:nvPr>
        </p:nvSpPr>
        <p:spPr/>
        <p:txBody>
          <a:bodyPr/>
          <a:lstStyle/>
          <a:p>
            <a:fld id="{F06609CB-CAF6-4571-BA04-25E12737EAA4}" type="slidenum">
              <a:rPr lang="fi-FI" smtClean="0"/>
              <a:t>66</a:t>
            </a:fld>
            <a:endParaRPr lang="fi-FI"/>
          </a:p>
        </p:txBody>
      </p:sp>
    </p:spTree>
    <p:extLst>
      <p:ext uri="{BB962C8B-B14F-4D97-AF65-F5344CB8AC3E}">
        <p14:creationId xmlns:p14="http://schemas.microsoft.com/office/powerpoint/2010/main" val="2273252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Start by explaining who the actors are, what is the typical way they work with other actors and what are the power relationships OR provide a short explanation on paper.</a:t>
            </a:r>
          </a:p>
          <a:p>
            <a:pPr marL="228600" indent="-228600">
              <a:buAutoNum type="arabicParenR"/>
            </a:pPr>
            <a:r>
              <a:rPr lang="en-GB" dirty="0"/>
              <a:t>Form groups</a:t>
            </a:r>
          </a:p>
          <a:p>
            <a:pPr marL="228600" indent="-228600">
              <a:buAutoNum type="arabicParenR"/>
            </a:pPr>
            <a:r>
              <a:rPr lang="en-GB" dirty="0"/>
              <a:t>Provide them flip boards or paper</a:t>
            </a:r>
          </a:p>
          <a:p>
            <a:pPr marL="228600" indent="-228600">
              <a:buAutoNum type="arabicParenR"/>
            </a:pPr>
            <a:r>
              <a:rPr lang="en-GB" dirty="0"/>
              <a:t>Give 20min for the first discussion </a:t>
            </a:r>
          </a:p>
          <a:p>
            <a:pPr marL="228600" indent="-228600">
              <a:buAutoNum type="arabicParenR"/>
            </a:pPr>
            <a:r>
              <a:rPr lang="en-GB" dirty="0"/>
              <a:t>After first session each group will circulate as long as they’ve visited all flip boards. Reserve 4 x 10min for this. </a:t>
            </a:r>
          </a:p>
          <a:p>
            <a:pPr marL="228600" indent="-228600">
              <a:buAutoNum type="arabicParenR"/>
            </a:pPr>
            <a:r>
              <a:rPr lang="en-GB" dirty="0"/>
              <a:t>Groups return into their original papers for going through comments and summarizing. Students have 5min. </a:t>
            </a:r>
          </a:p>
          <a:p>
            <a:pPr marL="228600" indent="-228600">
              <a:buAutoNum type="arabicParenR"/>
            </a:pPr>
            <a:r>
              <a:rPr lang="en-GB" dirty="0"/>
              <a:t>Close the exercise by going through the summarized conclusions. This takes 5-10min. </a:t>
            </a:r>
          </a:p>
        </p:txBody>
      </p:sp>
      <p:sp>
        <p:nvSpPr>
          <p:cNvPr id="4" name="Slide Number Placeholder 3"/>
          <p:cNvSpPr>
            <a:spLocks noGrp="1"/>
          </p:cNvSpPr>
          <p:nvPr>
            <p:ph type="sldNum" sz="quarter" idx="10"/>
          </p:nvPr>
        </p:nvSpPr>
        <p:spPr/>
        <p:txBody>
          <a:bodyPr/>
          <a:lstStyle/>
          <a:p>
            <a:fld id="{F06609CB-CAF6-4571-BA04-25E12737EAA4}" type="slidenum">
              <a:rPr lang="fi-FI" smtClean="0"/>
              <a:t>67</a:t>
            </a:fld>
            <a:endParaRPr lang="fi-FI"/>
          </a:p>
        </p:txBody>
      </p:sp>
    </p:spTree>
    <p:extLst>
      <p:ext uri="{BB962C8B-B14F-4D97-AF65-F5344CB8AC3E}">
        <p14:creationId xmlns:p14="http://schemas.microsoft.com/office/powerpoint/2010/main" val="3866322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 reading article 60min, answering questions 60min</a:t>
            </a:r>
          </a:p>
          <a:p>
            <a:r>
              <a:rPr lang="en-GB" dirty="0"/>
              <a:t>Grading: 1p for each question. If low quality, then 0,5p for each. </a:t>
            </a:r>
          </a:p>
          <a:p>
            <a:endParaRPr lang="en-GB" dirty="0"/>
          </a:p>
          <a:p>
            <a:r>
              <a:rPr lang="en-GB" dirty="0"/>
              <a:t>Can be built into a virtual learning environment with open end questions. </a:t>
            </a:r>
          </a:p>
          <a:p>
            <a:endParaRPr lang="en-GB" dirty="0"/>
          </a:p>
          <a:p>
            <a:r>
              <a:rPr lang="en-GB" dirty="0"/>
              <a:t>p.1398: Multilayer packaging description and features. </a:t>
            </a:r>
          </a:p>
          <a:p>
            <a:r>
              <a:rPr lang="en-GB" dirty="0"/>
              <a:t>P. 1395: Technicalities</a:t>
            </a:r>
          </a:p>
          <a:p>
            <a:r>
              <a:rPr lang="en-GB" dirty="0"/>
              <a:t>p. 1398: Coloured plastics</a:t>
            </a:r>
          </a:p>
          <a:p>
            <a:r>
              <a:rPr lang="en-GB" dirty="0"/>
              <a:t>P. 1399: PLA: answer links into origin, recycling, composting, niche and therefore not justified for sorting investment</a:t>
            </a:r>
          </a:p>
        </p:txBody>
      </p:sp>
      <p:sp>
        <p:nvSpPr>
          <p:cNvPr id="4" name="Slide Number Placeholder 3"/>
          <p:cNvSpPr>
            <a:spLocks noGrp="1"/>
          </p:cNvSpPr>
          <p:nvPr>
            <p:ph type="sldNum" sz="quarter" idx="10"/>
          </p:nvPr>
        </p:nvSpPr>
        <p:spPr/>
        <p:txBody>
          <a:bodyPr/>
          <a:lstStyle/>
          <a:p>
            <a:fld id="{F06609CB-CAF6-4571-BA04-25E12737EAA4}" type="slidenum">
              <a:rPr lang="fi-FI" smtClean="0"/>
              <a:t>68</a:t>
            </a:fld>
            <a:endParaRPr lang="fi-FI"/>
          </a:p>
        </p:txBody>
      </p:sp>
    </p:spTree>
    <p:extLst>
      <p:ext uri="{BB962C8B-B14F-4D97-AF65-F5344CB8AC3E}">
        <p14:creationId xmlns:p14="http://schemas.microsoft.com/office/powerpoint/2010/main" val="2037054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the video: https://vimeo.com/168011130</a:t>
            </a:r>
          </a:p>
          <a:p>
            <a:r>
              <a:rPr lang="en-GB" dirty="0"/>
              <a:t>Timing: information search and reading 60min, answering questions 30h</a:t>
            </a:r>
          </a:p>
          <a:p>
            <a:r>
              <a:rPr lang="en-GB" dirty="0"/>
              <a:t>Grading: 1p for each question. If low quality, then 0,5p for each.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open end questions. </a:t>
            </a:r>
          </a:p>
        </p:txBody>
      </p:sp>
      <p:sp>
        <p:nvSpPr>
          <p:cNvPr id="4" name="Slide Number Placeholder 3"/>
          <p:cNvSpPr>
            <a:spLocks noGrp="1"/>
          </p:cNvSpPr>
          <p:nvPr>
            <p:ph type="sldNum" sz="quarter" idx="10"/>
          </p:nvPr>
        </p:nvSpPr>
        <p:spPr/>
        <p:txBody>
          <a:bodyPr/>
          <a:lstStyle/>
          <a:p>
            <a:fld id="{F06609CB-CAF6-4571-BA04-25E12737EAA4}" type="slidenum">
              <a:rPr lang="fi-FI" smtClean="0"/>
              <a:t>69</a:t>
            </a:fld>
            <a:endParaRPr lang="fi-FI"/>
          </a:p>
        </p:txBody>
      </p:sp>
    </p:spTree>
    <p:extLst>
      <p:ext uri="{BB962C8B-B14F-4D97-AF65-F5344CB8AC3E}">
        <p14:creationId xmlns:p14="http://schemas.microsoft.com/office/powerpoint/2010/main" val="1270643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the video: https://vimeo.com/168011130</a:t>
            </a:r>
          </a:p>
          <a:p>
            <a:r>
              <a:rPr lang="en-GB" dirty="0"/>
              <a:t>Timing: information search and reading 60min, answering questions 30h</a:t>
            </a:r>
          </a:p>
          <a:p>
            <a:r>
              <a:rPr lang="en-GB" dirty="0"/>
              <a:t>Grading: 1p for each question. If low quality, then 0,5p for each.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open end questions. </a:t>
            </a:r>
          </a:p>
        </p:txBody>
      </p:sp>
      <p:sp>
        <p:nvSpPr>
          <p:cNvPr id="4" name="Slide Number Placeholder 3"/>
          <p:cNvSpPr>
            <a:spLocks noGrp="1"/>
          </p:cNvSpPr>
          <p:nvPr>
            <p:ph type="sldNum" sz="quarter" idx="10"/>
          </p:nvPr>
        </p:nvSpPr>
        <p:spPr/>
        <p:txBody>
          <a:bodyPr/>
          <a:lstStyle/>
          <a:p>
            <a:fld id="{F06609CB-CAF6-4571-BA04-25E12737EAA4}" type="slidenum">
              <a:rPr lang="fi-FI" smtClean="0"/>
              <a:t>70</a:t>
            </a:fld>
            <a:endParaRPr lang="fi-FI"/>
          </a:p>
        </p:txBody>
      </p:sp>
    </p:spTree>
    <p:extLst>
      <p:ext uri="{BB962C8B-B14F-4D97-AF65-F5344CB8AC3E}">
        <p14:creationId xmlns:p14="http://schemas.microsoft.com/office/powerpoint/2010/main" val="2940640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Timing: 20min</a:t>
            </a:r>
          </a:p>
          <a:p>
            <a:r>
              <a:rPr lang="en-GB" dirty="0"/>
              <a:t>Grading: 1p per each question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built into a virtual learning environment with automatically correcting questions. </a:t>
            </a:r>
          </a:p>
        </p:txBody>
      </p:sp>
      <p:sp>
        <p:nvSpPr>
          <p:cNvPr id="4" name="Slide Number Placeholder 3"/>
          <p:cNvSpPr>
            <a:spLocks noGrp="1"/>
          </p:cNvSpPr>
          <p:nvPr>
            <p:ph type="sldNum" sz="quarter" idx="10"/>
          </p:nvPr>
        </p:nvSpPr>
        <p:spPr/>
        <p:txBody>
          <a:bodyPr/>
          <a:lstStyle/>
          <a:p>
            <a:fld id="{F06609CB-CAF6-4571-BA04-25E12737EAA4}" type="slidenum">
              <a:rPr lang="fi-FI" smtClean="0"/>
              <a:t>71</a:t>
            </a:fld>
            <a:endParaRPr lang="fi-FI"/>
          </a:p>
        </p:txBody>
      </p:sp>
    </p:spTree>
    <p:extLst>
      <p:ext uri="{BB962C8B-B14F-4D97-AF65-F5344CB8AC3E}">
        <p14:creationId xmlns:p14="http://schemas.microsoft.com/office/powerpoint/2010/main" val="15649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6609CB-CAF6-4571-BA04-25E12737EAA4}" type="slidenum">
              <a:rPr lang="fi-FI" smtClean="0"/>
              <a:t>11</a:t>
            </a:fld>
            <a:endParaRPr lang="fi-FI"/>
          </a:p>
        </p:txBody>
      </p:sp>
    </p:spTree>
    <p:extLst>
      <p:ext uri="{BB962C8B-B14F-4D97-AF65-F5344CB8AC3E}">
        <p14:creationId xmlns:p14="http://schemas.microsoft.com/office/powerpoint/2010/main" val="72494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 commodity deliveries from factories to consumers rely on packaging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Packaging protects electronic equipment during the delivery chain from potential damage</a:t>
            </a:r>
          </a:p>
          <a:p>
            <a:r>
              <a:rPr lang="en-GB" dirty="0"/>
              <a:t>Packaging prevents spoilage, extends self-life and minimizes food wastage</a:t>
            </a:r>
          </a:p>
          <a:p>
            <a:r>
              <a:rPr lang="en-GB" dirty="0"/>
              <a:t>Increasing mail deliveries linked with Internet shopping requires robustness to survive from the delivery system and handling steps</a:t>
            </a:r>
          </a:p>
        </p:txBody>
      </p:sp>
      <p:sp>
        <p:nvSpPr>
          <p:cNvPr id="4" name="Slide Number Placeholder 3"/>
          <p:cNvSpPr>
            <a:spLocks noGrp="1"/>
          </p:cNvSpPr>
          <p:nvPr>
            <p:ph type="sldNum" sz="quarter" idx="10"/>
          </p:nvPr>
        </p:nvSpPr>
        <p:spPr/>
        <p:txBody>
          <a:bodyPr/>
          <a:lstStyle/>
          <a:p>
            <a:fld id="{F06609CB-CAF6-4571-BA04-25E12737EAA4}" type="slidenum">
              <a:rPr lang="fi-FI" smtClean="0"/>
              <a:t>12</a:t>
            </a:fld>
            <a:endParaRPr lang="fi-FI"/>
          </a:p>
        </p:txBody>
      </p:sp>
    </p:spTree>
    <p:extLst>
      <p:ext uri="{BB962C8B-B14F-4D97-AF65-F5344CB8AC3E}">
        <p14:creationId xmlns:p14="http://schemas.microsoft.com/office/powerpoint/2010/main" val="342516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Mechanical: tensile strength, deformability, elastic modulus</a:t>
            </a:r>
          </a:p>
          <a:p>
            <a:r>
              <a:rPr lang="en-GB" dirty="0"/>
              <a:t> </a:t>
            </a:r>
          </a:p>
        </p:txBody>
      </p:sp>
      <p:sp>
        <p:nvSpPr>
          <p:cNvPr id="4" name="Slide Number Placeholder 3"/>
          <p:cNvSpPr>
            <a:spLocks noGrp="1"/>
          </p:cNvSpPr>
          <p:nvPr>
            <p:ph type="sldNum" sz="quarter" idx="10"/>
          </p:nvPr>
        </p:nvSpPr>
        <p:spPr/>
        <p:txBody>
          <a:bodyPr/>
          <a:lstStyle/>
          <a:p>
            <a:fld id="{F06609CB-CAF6-4571-BA04-25E12737EAA4}" type="slidenum">
              <a:rPr lang="fi-FI" smtClean="0"/>
              <a:t>13</a:t>
            </a:fld>
            <a:endParaRPr lang="fi-FI"/>
          </a:p>
        </p:txBody>
      </p:sp>
    </p:spTree>
    <p:extLst>
      <p:ext uri="{BB962C8B-B14F-4D97-AF65-F5344CB8AC3E}">
        <p14:creationId xmlns:p14="http://schemas.microsoft.com/office/powerpoint/2010/main" val="12837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Mechanical: tensile strength, deformability, elastic modulus</a:t>
            </a:r>
          </a:p>
          <a:p>
            <a:r>
              <a:rPr lang="en-GB" dirty="0"/>
              <a:t> </a:t>
            </a:r>
          </a:p>
        </p:txBody>
      </p:sp>
      <p:sp>
        <p:nvSpPr>
          <p:cNvPr id="4" name="Slide Number Placeholder 3"/>
          <p:cNvSpPr>
            <a:spLocks noGrp="1"/>
          </p:cNvSpPr>
          <p:nvPr>
            <p:ph type="sldNum" sz="quarter" idx="10"/>
          </p:nvPr>
        </p:nvSpPr>
        <p:spPr/>
        <p:txBody>
          <a:bodyPr/>
          <a:lstStyle/>
          <a:p>
            <a:fld id="{F06609CB-CAF6-4571-BA04-25E12737EAA4}" type="slidenum">
              <a:rPr lang="fi-FI" smtClean="0"/>
              <a:t>14</a:t>
            </a:fld>
            <a:endParaRPr lang="fi-FI"/>
          </a:p>
        </p:txBody>
      </p:sp>
    </p:spTree>
    <p:extLst>
      <p:ext uri="{BB962C8B-B14F-4D97-AF65-F5344CB8AC3E}">
        <p14:creationId xmlns:p14="http://schemas.microsoft.com/office/powerpoint/2010/main" val="2709164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12.10.2020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9" name="Kuva 8">
            <a:extLst>
              <a:ext uri="{FF2B5EF4-FFF2-40B4-BE49-F238E27FC236}">
                <a16:creationId xmlns:a16="http://schemas.microsoft.com/office/drawing/2014/main" id="{622A0E4C-7C97-4657-9B94-98E50905A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6506" y="5547048"/>
            <a:ext cx="5274844" cy="510852"/>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9E15E898-23F8-4C10-BE3C-BA1D249163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6584B789-2E77-4B4C-A1F6-1A2D5B9DDD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F1C4D422-5CBF-47B4-A37E-0AE3DA7C73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8" name="Kuva 7">
            <a:extLst>
              <a:ext uri="{FF2B5EF4-FFF2-40B4-BE49-F238E27FC236}">
                <a16:creationId xmlns:a16="http://schemas.microsoft.com/office/drawing/2014/main" id="{F303DE2E-D3BF-455C-A4ED-D583C42712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1" name="Kuva 10">
            <a:extLst>
              <a:ext uri="{FF2B5EF4-FFF2-40B4-BE49-F238E27FC236}">
                <a16:creationId xmlns:a16="http://schemas.microsoft.com/office/drawing/2014/main" id="{6817B4EF-C9EF-4E27-8D20-1C594E2B64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6" name="Kuva 5">
            <a:extLst>
              <a:ext uri="{FF2B5EF4-FFF2-40B4-BE49-F238E27FC236}">
                <a16:creationId xmlns:a16="http://schemas.microsoft.com/office/drawing/2014/main" id="{2AE53650-BBC8-4F32-90A1-F8E57FC248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12.10.2020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EN/AUTO/?uri=celex:32011R116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kumu.io/ellenmacarthurfoundation/educational-resources#circular-economy-educational-resources/key-for-general-resources-map/systems-map"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c.europa.eu/environment/circular-economy/index_en.ht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2.deloitte.com/content/dam/Deloitte/my/Documents/risk/my-risk-blueprint-plastics-packaging-waste-2017.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sulapac.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paptic.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oprl.org.uk/about-opr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designweek.co.uk/issues/14-20-january-2019/chris-sherwin-why-recycling-isnt-enough-to-fix-the-plastics-proble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llenmacarthurfoundation.org/assets/downloads/13319-Global-Commitment-Definitions.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2.deloitte.com/content/dam/Deloitte/my/Documents/risk/my-risk-blueprint-plastics-packaging-waste-2017.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docs.european-bioplastics.org/publications/fs/EuBP_FS_What_are_bioplastics.pdf" TargetMode="External"/><Relationship Id="rId2" Type="http://schemas.openxmlformats.org/officeDocument/2006/relationships/hyperlink" Target="https://www.european-bioplastics.org/bioplastics/"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www2.deloitte.com/content/dam/Deloitte/my/Documents/risk/my-risk-blueprint-plastics-packaging-waste-2017.pdf"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www.ellenmacarthurfoundation.org/assets/downloads/publications/NPEC-Hybrid_English_22-11-17_Digital.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vimeo.com/168011130"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zCRKvDyyHm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hyperlink" Target="https://www.researchgate.net/profile/John_Hahladakis/publication/323613394_Closing_the_loop_on_plastic_packaging_materials_What_is_quality_and_how_does_it_affect_their_circularity/links/5ac35c8945851584fa77f261/Closing-the-loop-on-plastic-packaging-materials-What-is-quality-and-how-does-it-affect-their-circularity.pdf?origin=publication_detail" TargetMode="External"/><Relationship Id="rId3" Type="http://schemas.openxmlformats.org/officeDocument/2006/relationships/hyperlink" Target="https://www2.deloitte.com/content/dam/Deloitte/my/Documents/risk/my-risk-blueprint-plastics-packaging-waste-2017.pdf" TargetMode="External"/><Relationship Id="rId7" Type="http://schemas.openxmlformats.org/officeDocument/2006/relationships/hyperlink" Target="http://docs.european-bioplastics.org/2016/publications/fs/EUBP_fs_what_are_bioplastics.pdf" TargetMode="External"/><Relationship Id="rId2" Type="http://schemas.openxmlformats.org/officeDocument/2006/relationships/hyperlink" Target="https://www.all4pack.com/Media/All-4-Pack-Medias/Files/FicheMarche_Emballage_Monde" TargetMode="External"/><Relationship Id="rId1" Type="http://schemas.openxmlformats.org/officeDocument/2006/relationships/slideLayout" Target="../slideLayouts/slideLayout3.xml"/><Relationship Id="rId6" Type="http://schemas.openxmlformats.org/officeDocument/2006/relationships/hyperlink" Target="https://www.ellenmacarthurfoundation.org/publications/the-new-plastics-economy-rethinking-the-future-of-plastics-catalysing-action#purchase-options" TargetMode="External"/><Relationship Id="rId5" Type="http://schemas.openxmlformats.org/officeDocument/2006/relationships/hyperlink" Target="https://www.youtube.com/watch?v=zCRKvDyyHmI" TargetMode="External"/><Relationship Id="rId4" Type="http://schemas.openxmlformats.org/officeDocument/2006/relationships/hyperlink" Target="https://www.ellenmacarthurfoundation.org/assets/downloads/13319-Global-Commitment-Definitions.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sciencedirect-com.libproxy.tuni.fi/book/9780128115169/food-packaging-and-preservation" TargetMode="External"/><Relationship Id="rId7" Type="http://schemas.openxmlformats.org/officeDocument/2006/relationships/hyperlink" Target="https://quantis-intl.com/ocean-plastics/" TargetMode="External"/><Relationship Id="rId2" Type="http://schemas.openxmlformats.org/officeDocument/2006/relationships/hyperlink" Target="http://ec.europa.eu/environment/circular-economy/index_en.htm" TargetMode="External"/><Relationship Id="rId1" Type="http://schemas.openxmlformats.org/officeDocument/2006/relationships/slideLayout" Target="../slideLayouts/slideLayout3.xml"/><Relationship Id="rId6" Type="http://schemas.openxmlformats.org/officeDocument/2006/relationships/hyperlink" Target="https://www.plasticseurope.org/download_file/view/2367/179" TargetMode="External"/><Relationship Id="rId5" Type="http://schemas.openxmlformats.org/officeDocument/2006/relationships/hyperlink" Target="https://www.ymparisto.fi/download/noname/%7bC68C61B1-E9B0-46F4-BE13-D4359943C586%7d/119813" TargetMode="External"/><Relationship Id="rId4" Type="http://schemas.openxmlformats.org/officeDocument/2006/relationships/hyperlink" Target="https://www.researchgate.net/profile/John_Hahladakis/publication/323613394_Closing_the_loop_on_plastic_packaging_materials_What_is_quality_and_how_does_it_affect_their_circularity/links/5ac35c8945851584fa77f261/Closing-the-loop-on-plastic-packaging-materials-What-is-quality-and-how-does-it-affect-their-circularity.pdf?origin=publication_detail"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designweek.co.uk/issues/14-20-january-2019/chris-sherwin-why-recycling-isnt-enough-to-fix-the-plastics-problem/" TargetMode="External"/><Relationship Id="rId2" Type="http://schemas.openxmlformats.org/officeDocument/2006/relationships/hyperlink" Target="https://ieep.eu/uploads/articles/attachments/d028bd51-4f3d-48e2-8573-72bd33697dcf/Shortcomings%20of%20LCA%20in%20food%20packaging%20policy%20-%20Unwrapped%20Packaging%20and%20Food%20Waste%20IEEP%202018.pdf?v=63690511118" TargetMode="External"/><Relationship Id="rId1" Type="http://schemas.openxmlformats.org/officeDocument/2006/relationships/slideLayout" Target="../slideLayouts/slideLayout3.xml"/><Relationship Id="rId4" Type="http://schemas.openxmlformats.org/officeDocument/2006/relationships/hyperlink" Target="https://www.sitra.fi/caset/uudelleenkaytettavat-postipakkaukset-palvelun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US" dirty="0"/>
              <a:t>Circular economy and packaging</a:t>
            </a:r>
          </a:p>
        </p:txBody>
      </p:sp>
      <p:sp>
        <p:nvSpPr>
          <p:cNvPr id="3" name="Alaotsikko 2"/>
          <p:cNvSpPr>
            <a:spLocks noGrp="1"/>
          </p:cNvSpPr>
          <p:nvPr>
            <p:ph type="subTitle" idx="1"/>
          </p:nvPr>
        </p:nvSpPr>
        <p:spPr/>
        <p:txBody>
          <a:bodyPr/>
          <a:lstStyle/>
          <a:p>
            <a:r>
              <a:rPr lang="fi-FI"/>
              <a:t>Noora Markkanen, TAMK</a:t>
            </a:r>
            <a:endParaRPr lang="fi-FI" dirty="0"/>
          </a:p>
        </p:txBody>
      </p:sp>
      <p:sp>
        <p:nvSpPr>
          <p:cNvPr id="4" name="Päivämäärän paikkamerkki 3"/>
          <p:cNvSpPr>
            <a:spLocks noGrp="1"/>
          </p:cNvSpPr>
          <p:nvPr>
            <p:ph type="dt" sz="half" idx="10"/>
          </p:nvPr>
        </p:nvSpPr>
        <p:spPr/>
        <p:txBody>
          <a:bodyPr/>
          <a:lstStyle/>
          <a:p>
            <a:fld id="{60FEDBEC-BDFD-41C9-A00C-68FA1EF50EC5}" type="datetime1">
              <a:rPr lang="fi-FI" smtClean="0"/>
              <a:t>12.10.2020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994962" y="365125"/>
            <a:ext cx="10515600" cy="1325563"/>
          </a:xfrm>
        </p:spPr>
        <p:txBody>
          <a:bodyPr/>
          <a:lstStyle/>
          <a:p>
            <a:r>
              <a:rPr lang="en-GB" dirty="0"/>
              <a:t>Pair discussion</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994962" y="1825625"/>
            <a:ext cx="10515600" cy="4161289"/>
          </a:xfrm>
        </p:spPr>
        <p:txBody>
          <a:bodyPr anchor="t">
            <a:normAutofit/>
          </a:bodyPr>
          <a:lstStyle/>
          <a:p>
            <a:r>
              <a:rPr lang="en-GB" dirty="0"/>
              <a:t>What kind of company examples you know?</a:t>
            </a:r>
          </a:p>
          <a:p>
            <a:endParaRPr lang="en-GB" dirty="0"/>
          </a:p>
          <a:p>
            <a:r>
              <a:rPr lang="en-GB" dirty="0"/>
              <a:t>Extending the life-cycle</a:t>
            </a:r>
          </a:p>
          <a:p>
            <a:r>
              <a:rPr lang="en-GB" dirty="0"/>
              <a:t>Product as a service</a:t>
            </a:r>
          </a:p>
          <a:p>
            <a:r>
              <a:rPr lang="en-GB" dirty="0"/>
              <a:t>Sharing platforms</a:t>
            </a:r>
          </a:p>
          <a:p>
            <a:r>
              <a:rPr lang="en-GB" dirty="0"/>
              <a:t>Renewability</a:t>
            </a:r>
          </a:p>
          <a:p>
            <a:r>
              <a:rPr lang="en-GB" dirty="0"/>
              <a:t>Resource efficiency and recycling</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1847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71" y="365125"/>
            <a:ext cx="10515600" cy="1325563"/>
          </a:xfrm>
        </p:spPr>
        <p:txBody>
          <a:bodyPr/>
          <a:lstStyle/>
          <a:p>
            <a:r>
              <a:rPr lang="en-GB" dirty="0"/>
              <a:t>Packaging</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03671" y="1825625"/>
            <a:ext cx="10515600" cy="4161289"/>
          </a:xfrm>
        </p:spPr>
        <p:txBody>
          <a:bodyPr anchor="t">
            <a:normAutofit/>
          </a:bodyPr>
          <a:lstStyle/>
          <a:p>
            <a:r>
              <a:rPr lang="en-GB" dirty="0"/>
              <a:t>Packaging is extremely important in our every-day life but a consumer rarely knows its actual function</a:t>
            </a:r>
          </a:p>
          <a:p>
            <a:r>
              <a:rPr lang="en-GB" dirty="0"/>
              <a:t>Packaging has many functions</a:t>
            </a:r>
          </a:p>
          <a:p>
            <a:pPr lvl="1"/>
            <a:r>
              <a:rPr lang="en-GB" dirty="0"/>
              <a:t>Protection </a:t>
            </a:r>
          </a:p>
          <a:p>
            <a:pPr lvl="1"/>
            <a:r>
              <a:rPr lang="en-GB" dirty="0"/>
              <a:t>Preservation</a:t>
            </a:r>
          </a:p>
          <a:p>
            <a:pPr lvl="1"/>
            <a:r>
              <a:rPr lang="en-GB" dirty="0"/>
              <a:t>Containment</a:t>
            </a:r>
          </a:p>
          <a:p>
            <a:pPr lvl="1"/>
            <a:r>
              <a:rPr lang="en-GB" dirty="0"/>
              <a:t>Source of product information</a:t>
            </a:r>
          </a:p>
          <a:p>
            <a:pPr lvl="1"/>
            <a:r>
              <a:rPr lang="en-GB" dirty="0"/>
              <a:t>Selling the product</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20759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994961" y="95156"/>
            <a:ext cx="10515600" cy="1325563"/>
          </a:xfrm>
        </p:spPr>
        <p:txBody>
          <a:bodyPr/>
          <a:lstStyle/>
          <a:p>
            <a:r>
              <a:rPr lang="en-GB" dirty="0"/>
              <a:t>Packaging</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pic>
        <p:nvPicPr>
          <p:cNvPr id="8" name="Picture 7">
            <a:extLst>
              <a:ext uri="{FF2B5EF4-FFF2-40B4-BE49-F238E27FC236}">
                <a16:creationId xmlns:a16="http://schemas.microsoft.com/office/drawing/2014/main" id="{CEE8C067-830F-42E0-8CF1-4449B2A97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177913" y="2040464"/>
            <a:ext cx="3808740" cy="2856555"/>
          </a:xfrm>
          <a:prstGeom prst="rect">
            <a:avLst/>
          </a:prstGeom>
        </p:spPr>
      </p:pic>
      <p:pic>
        <p:nvPicPr>
          <p:cNvPr id="10" name="Picture 9">
            <a:extLst>
              <a:ext uri="{FF2B5EF4-FFF2-40B4-BE49-F238E27FC236}">
                <a16:creationId xmlns:a16="http://schemas.microsoft.com/office/drawing/2014/main" id="{454FDF96-5D9C-4CFF-ABE2-0AD821A3B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5319" y="1564371"/>
            <a:ext cx="2854884" cy="3808740"/>
          </a:xfrm>
          <a:prstGeom prst="rect">
            <a:avLst/>
          </a:prstGeom>
        </p:spPr>
      </p:pic>
      <p:pic>
        <p:nvPicPr>
          <p:cNvPr id="12" name="Picture 11">
            <a:extLst>
              <a:ext uri="{FF2B5EF4-FFF2-40B4-BE49-F238E27FC236}">
                <a16:creationId xmlns:a16="http://schemas.microsoft.com/office/drawing/2014/main" id="{44AEF95B-1515-4A74-91D6-A810FEE172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961" y="1564371"/>
            <a:ext cx="2856065" cy="3808740"/>
          </a:xfrm>
          <a:prstGeom prst="rect">
            <a:avLst/>
          </a:prstGeom>
        </p:spPr>
      </p:pic>
      <p:sp>
        <p:nvSpPr>
          <p:cNvPr id="7" name="TextBox 6">
            <a:extLst>
              <a:ext uri="{FF2B5EF4-FFF2-40B4-BE49-F238E27FC236}">
                <a16:creationId xmlns:a16="http://schemas.microsoft.com/office/drawing/2014/main" id="{0E4F4A03-E0B6-47FA-9B2E-09B047FFD53D}"/>
              </a:ext>
            </a:extLst>
          </p:cNvPr>
          <p:cNvSpPr txBox="1"/>
          <p:nvPr/>
        </p:nvSpPr>
        <p:spPr>
          <a:xfrm>
            <a:off x="10315618" y="5076346"/>
            <a:ext cx="1140823" cy="230832"/>
          </a:xfrm>
          <a:prstGeom prst="rect">
            <a:avLst/>
          </a:prstGeom>
          <a:noFill/>
        </p:spPr>
        <p:txBody>
          <a:bodyPr wrap="square" rtlCol="0">
            <a:spAutoFit/>
          </a:bodyPr>
          <a:lstStyle/>
          <a:p>
            <a:r>
              <a:rPr lang="en-GB" sz="900" dirty="0">
                <a:solidFill>
                  <a:schemeClr val="bg1"/>
                </a:solidFill>
              </a:rPr>
              <a:t>@Noora Markkanen</a:t>
            </a:r>
          </a:p>
        </p:txBody>
      </p:sp>
      <p:sp>
        <p:nvSpPr>
          <p:cNvPr id="9" name="TextBox 8">
            <a:extLst>
              <a:ext uri="{FF2B5EF4-FFF2-40B4-BE49-F238E27FC236}">
                <a16:creationId xmlns:a16="http://schemas.microsoft.com/office/drawing/2014/main" id="{10A93535-2BB8-4D1A-8DEB-0E85211C37F5}"/>
              </a:ext>
            </a:extLst>
          </p:cNvPr>
          <p:cNvSpPr txBox="1"/>
          <p:nvPr/>
        </p:nvSpPr>
        <p:spPr>
          <a:xfrm>
            <a:off x="6485260" y="5076346"/>
            <a:ext cx="1140823" cy="230832"/>
          </a:xfrm>
          <a:prstGeom prst="rect">
            <a:avLst/>
          </a:prstGeom>
          <a:noFill/>
        </p:spPr>
        <p:txBody>
          <a:bodyPr wrap="square" rtlCol="0">
            <a:spAutoFit/>
          </a:bodyPr>
          <a:lstStyle/>
          <a:p>
            <a:r>
              <a:rPr lang="en-GB" sz="900" dirty="0">
                <a:solidFill>
                  <a:schemeClr val="bg1"/>
                </a:solidFill>
              </a:rPr>
              <a:t>@Noora Markkanen</a:t>
            </a:r>
          </a:p>
        </p:txBody>
      </p:sp>
      <p:sp>
        <p:nvSpPr>
          <p:cNvPr id="11" name="TextBox 10">
            <a:extLst>
              <a:ext uri="{FF2B5EF4-FFF2-40B4-BE49-F238E27FC236}">
                <a16:creationId xmlns:a16="http://schemas.microsoft.com/office/drawing/2014/main" id="{B0640500-1ADD-47FD-8D3B-A7AC7A88B4F6}"/>
              </a:ext>
            </a:extLst>
          </p:cNvPr>
          <p:cNvSpPr txBox="1"/>
          <p:nvPr/>
        </p:nvSpPr>
        <p:spPr>
          <a:xfrm>
            <a:off x="2656083" y="5076346"/>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212713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55119-170E-41C5-8C7F-7B1D77D5D114}"/>
              </a:ext>
            </a:extLst>
          </p:cNvPr>
          <p:cNvSpPr>
            <a:spLocks noGrp="1"/>
          </p:cNvSpPr>
          <p:nvPr>
            <p:ph type="title"/>
          </p:nvPr>
        </p:nvSpPr>
        <p:spPr>
          <a:xfrm>
            <a:off x="1021083" y="95154"/>
            <a:ext cx="10515600" cy="1325563"/>
          </a:xfrm>
        </p:spPr>
        <p:txBody>
          <a:bodyPr/>
          <a:lstStyle/>
          <a:p>
            <a:r>
              <a:rPr lang="en-GB" dirty="0"/>
              <a:t>Legislative, technical and marketing requirements (1/2)</a:t>
            </a:r>
          </a:p>
        </p:txBody>
      </p:sp>
      <p:sp>
        <p:nvSpPr>
          <p:cNvPr id="6" name="Content Placeholder 5">
            <a:extLst>
              <a:ext uri="{FF2B5EF4-FFF2-40B4-BE49-F238E27FC236}">
                <a16:creationId xmlns:a16="http://schemas.microsoft.com/office/drawing/2014/main" id="{D2703896-43E6-4E82-89FD-E1B66CE28694}"/>
              </a:ext>
            </a:extLst>
          </p:cNvPr>
          <p:cNvSpPr>
            <a:spLocks noGrp="1"/>
          </p:cNvSpPr>
          <p:nvPr>
            <p:ph idx="1"/>
          </p:nvPr>
        </p:nvSpPr>
        <p:spPr>
          <a:xfrm>
            <a:off x="1021083" y="1555654"/>
            <a:ext cx="10515600" cy="4161289"/>
          </a:xfrm>
        </p:spPr>
        <p:txBody>
          <a:bodyPr>
            <a:normAutofit/>
          </a:bodyPr>
          <a:lstStyle/>
          <a:p>
            <a:r>
              <a:rPr lang="en-GB" dirty="0"/>
              <a:t>Legislation increases the amount of information needed in packaging</a:t>
            </a:r>
          </a:p>
          <a:p>
            <a:pPr lvl="1"/>
            <a:r>
              <a:rPr lang="en-US" dirty="0"/>
              <a:t>Regulation (EU) No 1169/2011 — food information to consumers</a:t>
            </a:r>
            <a:endParaRPr lang="en-GB" dirty="0"/>
          </a:p>
          <a:p>
            <a:pPr lvl="1"/>
            <a:r>
              <a:rPr lang="en-GB" dirty="0"/>
              <a:t>Link to the material:</a:t>
            </a:r>
          </a:p>
          <a:p>
            <a:pPr marL="457200" lvl="1" indent="0">
              <a:buNone/>
            </a:pPr>
            <a:r>
              <a:rPr lang="en-US" dirty="0">
                <a:hlinkClick r:id="rId3"/>
              </a:rPr>
              <a:t>https://eur-lex.europa.eu/legal-content/EN/AUTO/?uri=celex:32011R1169</a:t>
            </a:r>
            <a:r>
              <a:rPr lang="en-US" dirty="0"/>
              <a:t> </a:t>
            </a:r>
          </a:p>
        </p:txBody>
      </p:sp>
      <p:sp>
        <p:nvSpPr>
          <p:cNvPr id="4" name="Footer Placeholder 3">
            <a:extLst>
              <a:ext uri="{FF2B5EF4-FFF2-40B4-BE49-F238E27FC236}">
                <a16:creationId xmlns:a16="http://schemas.microsoft.com/office/drawing/2014/main" id="{78BB06A5-AE55-403F-A39F-FD8B041A0F0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376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55119-170E-41C5-8C7F-7B1D77D5D114}"/>
              </a:ext>
            </a:extLst>
          </p:cNvPr>
          <p:cNvSpPr>
            <a:spLocks noGrp="1"/>
          </p:cNvSpPr>
          <p:nvPr>
            <p:ph type="title"/>
          </p:nvPr>
        </p:nvSpPr>
        <p:spPr>
          <a:xfrm>
            <a:off x="1021083" y="95154"/>
            <a:ext cx="10515600" cy="1325563"/>
          </a:xfrm>
        </p:spPr>
        <p:txBody>
          <a:bodyPr/>
          <a:lstStyle/>
          <a:p>
            <a:r>
              <a:rPr lang="en-GB" dirty="0"/>
              <a:t>Legislative, technical and marketing requirements (2/2)</a:t>
            </a:r>
          </a:p>
        </p:txBody>
      </p:sp>
      <p:sp>
        <p:nvSpPr>
          <p:cNvPr id="6" name="Content Placeholder 5">
            <a:extLst>
              <a:ext uri="{FF2B5EF4-FFF2-40B4-BE49-F238E27FC236}">
                <a16:creationId xmlns:a16="http://schemas.microsoft.com/office/drawing/2014/main" id="{D2703896-43E6-4E82-89FD-E1B66CE28694}"/>
              </a:ext>
            </a:extLst>
          </p:cNvPr>
          <p:cNvSpPr>
            <a:spLocks noGrp="1"/>
          </p:cNvSpPr>
          <p:nvPr>
            <p:ph idx="1"/>
          </p:nvPr>
        </p:nvSpPr>
        <p:spPr>
          <a:xfrm>
            <a:off x="1021083" y="1555654"/>
            <a:ext cx="10515600" cy="4161289"/>
          </a:xfrm>
        </p:spPr>
        <p:txBody>
          <a:bodyPr>
            <a:normAutofit/>
          </a:bodyPr>
          <a:lstStyle/>
          <a:p>
            <a:r>
              <a:rPr lang="en-GB" dirty="0"/>
              <a:t>Food contact requirements</a:t>
            </a:r>
          </a:p>
          <a:p>
            <a:r>
              <a:rPr lang="en-GB" dirty="0"/>
              <a:t>Technical requirements</a:t>
            </a:r>
          </a:p>
          <a:p>
            <a:pPr lvl="1"/>
            <a:r>
              <a:rPr lang="en-GB" dirty="0"/>
              <a:t>Mechanical properties</a:t>
            </a:r>
          </a:p>
          <a:p>
            <a:pPr lvl="1"/>
            <a:r>
              <a:rPr lang="en-GB" dirty="0"/>
              <a:t>Colour</a:t>
            </a:r>
          </a:p>
          <a:p>
            <a:pPr lvl="1"/>
            <a:r>
              <a:rPr lang="en-GB" dirty="0"/>
              <a:t>Physical properties</a:t>
            </a:r>
          </a:p>
          <a:p>
            <a:pPr lvl="1"/>
            <a:r>
              <a:rPr lang="en-GB" dirty="0"/>
              <a:t>Barrier properties</a:t>
            </a:r>
          </a:p>
          <a:p>
            <a:r>
              <a:rPr lang="en-GB" dirty="0"/>
              <a:t>Packaging plays a vital role when choosing a product – directly linked to sales and revenue</a:t>
            </a:r>
          </a:p>
          <a:p>
            <a:endParaRPr lang="en-GB" dirty="0"/>
          </a:p>
        </p:txBody>
      </p:sp>
      <p:sp>
        <p:nvSpPr>
          <p:cNvPr id="4" name="Footer Placeholder 3">
            <a:extLst>
              <a:ext uri="{FF2B5EF4-FFF2-40B4-BE49-F238E27FC236}">
                <a16:creationId xmlns:a16="http://schemas.microsoft.com/office/drawing/2014/main" id="{78BB06A5-AE55-403F-A39F-FD8B041A0F0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52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71" y="25480"/>
            <a:ext cx="10515600" cy="1325563"/>
          </a:xfrm>
        </p:spPr>
        <p:txBody>
          <a:bodyPr/>
          <a:lstStyle/>
          <a:p>
            <a:r>
              <a:rPr lang="en-GB" dirty="0"/>
              <a:t>Global picture of packaging</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sz="half" idx="1"/>
          </p:nvPr>
        </p:nvSpPr>
        <p:spPr>
          <a:xfrm>
            <a:off x="1003671" y="1485980"/>
            <a:ext cx="5181600" cy="4199790"/>
          </a:xfrm>
        </p:spPr>
        <p:txBody>
          <a:bodyPr>
            <a:normAutofit fontScale="92500"/>
          </a:bodyPr>
          <a:lstStyle/>
          <a:p>
            <a:r>
              <a:rPr lang="en-US" dirty="0"/>
              <a:t>Packaging consumption is growing</a:t>
            </a:r>
          </a:p>
          <a:p>
            <a:r>
              <a:rPr lang="en-US" dirty="0"/>
              <a:t>The world packaging market is estimated to reach US $1000 billion market value by 2023</a:t>
            </a:r>
          </a:p>
          <a:p>
            <a:r>
              <a:rPr lang="en-US" dirty="0"/>
              <a:t>In 2016, each person theoretically consumed packaging for $115 – in reality the consumption is unequally distributed in the world</a:t>
            </a:r>
          </a:p>
          <a:p>
            <a:r>
              <a:rPr lang="en-US" dirty="0"/>
              <a:t>Highest growth rate is in Asia and driven by China and India</a:t>
            </a:r>
            <a:endParaRPr lang="en-GB" dirty="0"/>
          </a:p>
        </p:txBody>
      </p:sp>
      <p:graphicFrame>
        <p:nvGraphicFramePr>
          <p:cNvPr id="7" name="Content Placeholder 6">
            <a:extLst>
              <a:ext uri="{FF2B5EF4-FFF2-40B4-BE49-F238E27FC236}">
                <a16:creationId xmlns:a16="http://schemas.microsoft.com/office/drawing/2014/main" id="{4DC4807A-AC01-44EC-B1EB-1EEC4B3D17B5}"/>
              </a:ext>
            </a:extLst>
          </p:cNvPr>
          <p:cNvGraphicFramePr>
            <a:graphicFrameLocks noGrp="1"/>
          </p:cNvGraphicFramePr>
          <p:nvPr>
            <p:ph sz="half" idx="2"/>
            <p:extLst>
              <p:ext uri="{D42A27DB-BD31-4B8C-83A1-F6EECF244321}">
                <p14:modId xmlns:p14="http://schemas.microsoft.com/office/powerpoint/2010/main" val="2694964899"/>
              </p:ext>
            </p:extLst>
          </p:nvPr>
        </p:nvGraphicFramePr>
        <p:xfrm>
          <a:off x="6337671" y="1485980"/>
          <a:ext cx="5181600" cy="42005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5960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E79502-8903-4F23-A0E7-FA707EA13CE2}"/>
              </a:ext>
            </a:extLst>
          </p:cNvPr>
          <p:cNvSpPr>
            <a:spLocks noGrp="1"/>
          </p:cNvSpPr>
          <p:nvPr>
            <p:ph type="title"/>
          </p:nvPr>
        </p:nvSpPr>
        <p:spPr>
          <a:xfrm>
            <a:off x="1003671" y="69031"/>
            <a:ext cx="10515600" cy="1325563"/>
          </a:xfrm>
        </p:spPr>
        <p:txBody>
          <a:bodyPr/>
          <a:lstStyle/>
          <a:p>
            <a:r>
              <a:rPr lang="en-GB" dirty="0"/>
              <a:t>Global picture of packaging</a:t>
            </a:r>
          </a:p>
        </p:txBody>
      </p:sp>
      <p:sp>
        <p:nvSpPr>
          <p:cNvPr id="4" name="Footer Placeholder 3">
            <a:extLst>
              <a:ext uri="{FF2B5EF4-FFF2-40B4-BE49-F238E27FC236}">
                <a16:creationId xmlns:a16="http://schemas.microsoft.com/office/drawing/2014/main" id="{0A693274-A375-47DF-91C7-8FCB73B6D0B8}"/>
              </a:ext>
            </a:extLst>
          </p:cNvPr>
          <p:cNvSpPr>
            <a:spLocks noGrp="1"/>
          </p:cNvSpPr>
          <p:nvPr>
            <p:ph type="ftr" sz="quarter" idx="11"/>
          </p:nvPr>
        </p:nvSpPr>
        <p:spPr/>
        <p:txBody>
          <a:bodyPr/>
          <a:lstStyle/>
          <a:p>
            <a:r>
              <a:rPr lang="fi-FI"/>
              <a:t>kiertotalousamk.fi</a:t>
            </a:r>
          </a:p>
        </p:txBody>
      </p:sp>
      <p:graphicFrame>
        <p:nvGraphicFramePr>
          <p:cNvPr id="11" name="Content Placeholder 6">
            <a:extLst>
              <a:ext uri="{FF2B5EF4-FFF2-40B4-BE49-F238E27FC236}">
                <a16:creationId xmlns:a16="http://schemas.microsoft.com/office/drawing/2014/main" id="{FEAFBD59-8964-478B-9A67-3B2EAFD8F41A}"/>
              </a:ext>
            </a:extLst>
          </p:cNvPr>
          <p:cNvGraphicFramePr>
            <a:graphicFrameLocks noGrp="1"/>
          </p:cNvGraphicFramePr>
          <p:nvPr>
            <p:ph sz="half" idx="2"/>
            <p:extLst>
              <p:ext uri="{D42A27DB-BD31-4B8C-83A1-F6EECF244321}">
                <p14:modId xmlns:p14="http://schemas.microsoft.com/office/powerpoint/2010/main" val="764191751"/>
              </p:ext>
            </p:extLst>
          </p:nvPr>
        </p:nvGraphicFramePr>
        <p:xfrm>
          <a:off x="6337671" y="1529531"/>
          <a:ext cx="5181600" cy="4200525"/>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1">
            <a:extLst>
              <a:ext uri="{FF2B5EF4-FFF2-40B4-BE49-F238E27FC236}">
                <a16:creationId xmlns:a16="http://schemas.microsoft.com/office/drawing/2014/main" id="{2BC27057-63B4-4489-A914-069B41D63759}"/>
              </a:ext>
            </a:extLst>
          </p:cNvPr>
          <p:cNvSpPr>
            <a:spLocks noGrp="1"/>
          </p:cNvSpPr>
          <p:nvPr>
            <p:ph sz="half" idx="1"/>
          </p:nvPr>
        </p:nvSpPr>
        <p:spPr>
          <a:xfrm>
            <a:off x="1003671" y="1529531"/>
            <a:ext cx="5181600" cy="4199790"/>
          </a:xfrm>
        </p:spPr>
        <p:txBody>
          <a:bodyPr>
            <a:normAutofit/>
          </a:bodyPr>
          <a:lstStyle/>
          <a:p>
            <a:r>
              <a:rPr lang="en-GB" dirty="0"/>
              <a:t>Food is the biggest market using packaging</a:t>
            </a:r>
          </a:p>
          <a:p>
            <a:r>
              <a:rPr lang="en-GB" dirty="0"/>
              <a:t>Consumption and waste creation go hand in hand </a:t>
            </a:r>
          </a:p>
          <a:p>
            <a:r>
              <a:rPr lang="en-GB" dirty="0"/>
              <a:t>Which of the materials are easy to recycle? Which of the materials have working treatment methods beyond Finland?</a:t>
            </a:r>
          </a:p>
        </p:txBody>
      </p:sp>
    </p:spTree>
    <p:extLst>
      <p:ext uri="{BB962C8B-B14F-4D97-AF65-F5344CB8AC3E}">
        <p14:creationId xmlns:p14="http://schemas.microsoft.com/office/powerpoint/2010/main" val="362564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ADA2-60F5-4F90-B529-4445B6993DB4}"/>
              </a:ext>
            </a:extLst>
          </p:cNvPr>
          <p:cNvSpPr>
            <a:spLocks noGrp="1"/>
          </p:cNvSpPr>
          <p:nvPr>
            <p:ph type="title"/>
          </p:nvPr>
        </p:nvSpPr>
        <p:spPr>
          <a:xfrm>
            <a:off x="1003666" y="25482"/>
            <a:ext cx="10515600" cy="1325563"/>
          </a:xfrm>
        </p:spPr>
        <p:txBody>
          <a:bodyPr>
            <a:normAutofit/>
          </a:bodyPr>
          <a:lstStyle/>
          <a:p>
            <a:r>
              <a:rPr lang="en-US" dirty="0"/>
              <a:t>Global picture of packaging waste</a:t>
            </a:r>
          </a:p>
        </p:txBody>
      </p:sp>
      <p:sp>
        <p:nvSpPr>
          <p:cNvPr id="3" name="Content Placeholder 2">
            <a:extLst>
              <a:ext uri="{FF2B5EF4-FFF2-40B4-BE49-F238E27FC236}">
                <a16:creationId xmlns:a16="http://schemas.microsoft.com/office/drawing/2014/main" id="{BD13564E-0DA2-4D05-A4CD-BD4CD2B2D8FF}"/>
              </a:ext>
            </a:extLst>
          </p:cNvPr>
          <p:cNvSpPr>
            <a:spLocks noGrp="1"/>
          </p:cNvSpPr>
          <p:nvPr>
            <p:ph idx="1"/>
          </p:nvPr>
        </p:nvSpPr>
        <p:spPr>
          <a:xfrm>
            <a:off x="1003666" y="1416310"/>
            <a:ext cx="10515600" cy="4161289"/>
          </a:xfrm>
        </p:spPr>
        <p:txBody>
          <a:bodyPr>
            <a:normAutofit fontScale="92500" lnSpcReduction="10000"/>
          </a:bodyPr>
          <a:lstStyle/>
          <a:p>
            <a:r>
              <a:rPr lang="en-US" dirty="0"/>
              <a:t>Quality of waste treatment varies from country to country</a:t>
            </a:r>
          </a:p>
          <a:p>
            <a:r>
              <a:rPr lang="en-US" dirty="0"/>
              <a:t>Packaging waste problems have become visible – especially through social media</a:t>
            </a:r>
          </a:p>
          <a:p>
            <a:r>
              <a:rPr lang="en-US" dirty="0"/>
              <a:t>Even local problems can become global</a:t>
            </a:r>
          </a:p>
          <a:p>
            <a:r>
              <a:rPr lang="en-US" dirty="0"/>
              <a:t>Countries have their own systems for end-of-life treatment – through globalization also systems may need to be unified</a:t>
            </a:r>
          </a:p>
          <a:p>
            <a:r>
              <a:rPr lang="en-US" dirty="0"/>
              <a:t>Globalization has changed the context</a:t>
            </a:r>
          </a:p>
          <a:p>
            <a:pPr lvl="1"/>
            <a:r>
              <a:rPr lang="en-US" dirty="0"/>
              <a:t>Best practice sharing: technology, producer’s responsibility, deposit systems etc.</a:t>
            </a:r>
          </a:p>
          <a:p>
            <a:pPr lvl="1"/>
            <a:r>
              <a:rPr lang="en-US" dirty="0"/>
              <a:t>Multinational players: packaging providers, recycling companies, suitability for recycling</a:t>
            </a:r>
          </a:p>
          <a:p>
            <a:pPr lvl="1"/>
            <a:r>
              <a:rPr lang="en-US" dirty="0"/>
              <a:t>Market of packaging waste</a:t>
            </a:r>
          </a:p>
        </p:txBody>
      </p:sp>
    </p:spTree>
    <p:extLst>
      <p:ext uri="{BB962C8B-B14F-4D97-AF65-F5344CB8AC3E}">
        <p14:creationId xmlns:p14="http://schemas.microsoft.com/office/powerpoint/2010/main" val="65235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E79502-8903-4F23-A0E7-FA707EA13CE2}"/>
              </a:ext>
            </a:extLst>
          </p:cNvPr>
          <p:cNvSpPr>
            <a:spLocks noGrp="1"/>
          </p:cNvSpPr>
          <p:nvPr>
            <p:ph type="title"/>
          </p:nvPr>
        </p:nvSpPr>
        <p:spPr>
          <a:xfrm>
            <a:off x="1003671" y="77740"/>
            <a:ext cx="10515600" cy="1325563"/>
          </a:xfrm>
        </p:spPr>
        <p:txBody>
          <a:bodyPr/>
          <a:lstStyle/>
          <a:p>
            <a:r>
              <a:rPr lang="en-GB" dirty="0"/>
              <a:t>Packaging waste in Europe</a:t>
            </a:r>
          </a:p>
        </p:txBody>
      </p:sp>
      <p:sp>
        <p:nvSpPr>
          <p:cNvPr id="4" name="Footer Placeholder 3">
            <a:extLst>
              <a:ext uri="{FF2B5EF4-FFF2-40B4-BE49-F238E27FC236}">
                <a16:creationId xmlns:a16="http://schemas.microsoft.com/office/drawing/2014/main" id="{0A693274-A375-47DF-91C7-8FCB73B6D0B8}"/>
              </a:ext>
            </a:extLst>
          </p:cNvPr>
          <p:cNvSpPr>
            <a:spLocks noGrp="1"/>
          </p:cNvSpPr>
          <p:nvPr>
            <p:ph type="ftr" sz="quarter" idx="11"/>
          </p:nvPr>
        </p:nvSpPr>
        <p:spPr/>
        <p:txBody>
          <a:bodyPr/>
          <a:lstStyle/>
          <a:p>
            <a:r>
              <a:rPr lang="fi-FI"/>
              <a:t>kiertotalousamk.fi</a:t>
            </a:r>
          </a:p>
        </p:txBody>
      </p:sp>
      <p:graphicFrame>
        <p:nvGraphicFramePr>
          <p:cNvPr id="11" name="Content Placeholder 6">
            <a:extLst>
              <a:ext uri="{FF2B5EF4-FFF2-40B4-BE49-F238E27FC236}">
                <a16:creationId xmlns:a16="http://schemas.microsoft.com/office/drawing/2014/main" id="{FEAFBD59-8964-478B-9A67-3B2EAFD8F41A}"/>
              </a:ext>
            </a:extLst>
          </p:cNvPr>
          <p:cNvGraphicFramePr>
            <a:graphicFrameLocks noGrp="1"/>
          </p:cNvGraphicFramePr>
          <p:nvPr>
            <p:ph sz="half" idx="2"/>
            <p:extLst>
              <p:ext uri="{D42A27DB-BD31-4B8C-83A1-F6EECF244321}">
                <p14:modId xmlns:p14="http://schemas.microsoft.com/office/powerpoint/2010/main" val="1105983976"/>
              </p:ext>
            </p:extLst>
          </p:nvPr>
        </p:nvGraphicFramePr>
        <p:xfrm>
          <a:off x="6337671" y="1538240"/>
          <a:ext cx="5181600" cy="4200525"/>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1">
            <a:extLst>
              <a:ext uri="{FF2B5EF4-FFF2-40B4-BE49-F238E27FC236}">
                <a16:creationId xmlns:a16="http://schemas.microsoft.com/office/drawing/2014/main" id="{2BC27057-63B4-4489-A914-069B41D63759}"/>
              </a:ext>
            </a:extLst>
          </p:cNvPr>
          <p:cNvSpPr>
            <a:spLocks noGrp="1"/>
          </p:cNvSpPr>
          <p:nvPr>
            <p:ph sz="half" idx="1"/>
          </p:nvPr>
        </p:nvSpPr>
        <p:spPr>
          <a:xfrm>
            <a:off x="1003671" y="1538240"/>
            <a:ext cx="5181600" cy="4199790"/>
          </a:xfrm>
        </p:spPr>
        <p:txBody>
          <a:bodyPr>
            <a:normAutofit fontScale="92500" lnSpcReduction="10000"/>
          </a:bodyPr>
          <a:lstStyle/>
          <a:p>
            <a:r>
              <a:rPr lang="en-GB" dirty="0"/>
              <a:t>Paper and cardboard are the biggest fraction also in Europe</a:t>
            </a:r>
          </a:p>
          <a:p>
            <a:r>
              <a:rPr lang="en-GB" dirty="0"/>
              <a:t>Recycling rate for all packaging waste was around 67% in 2016</a:t>
            </a:r>
          </a:p>
          <a:p>
            <a:r>
              <a:rPr lang="en-GB" dirty="0"/>
              <a:t>Germany r</a:t>
            </a:r>
            <a:r>
              <a:rPr lang="en-US" dirty="0"/>
              <a:t>eported the highest amounts of packaging waste generated per inhabitant whereas Croatia reported the lowest in 2016</a:t>
            </a:r>
          </a:p>
          <a:p>
            <a:r>
              <a:rPr lang="en-US" dirty="0"/>
              <a:t>Directive 94/62/EC on packaging and packaging waste was amended in May 2018</a:t>
            </a:r>
            <a:endParaRPr lang="en-GB" dirty="0"/>
          </a:p>
        </p:txBody>
      </p:sp>
    </p:spTree>
    <p:extLst>
      <p:ext uri="{BB962C8B-B14F-4D97-AF65-F5344CB8AC3E}">
        <p14:creationId xmlns:p14="http://schemas.microsoft.com/office/powerpoint/2010/main" val="424579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994960" y="86447"/>
            <a:ext cx="10515600" cy="1325563"/>
          </a:xfrm>
        </p:spPr>
        <p:txBody>
          <a:bodyPr/>
          <a:lstStyle/>
          <a:p>
            <a:r>
              <a:rPr lang="en-GB" dirty="0"/>
              <a:t>European legislation regarding packaging waste</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994960" y="1546947"/>
            <a:ext cx="10515600" cy="4161289"/>
          </a:xfrm>
        </p:spPr>
        <p:txBody>
          <a:bodyPr>
            <a:normAutofit fontScale="92500" lnSpcReduction="20000"/>
          </a:bodyPr>
          <a:lstStyle/>
          <a:p>
            <a:r>
              <a:rPr lang="en-GB" dirty="0"/>
              <a:t>Some countries has introduced landfill bans or high taxes which have direct impact on increasing the recycling rates</a:t>
            </a:r>
          </a:p>
          <a:p>
            <a:r>
              <a:rPr lang="en-GB" dirty="0"/>
              <a:t>Revised waste legislation set a </a:t>
            </a:r>
            <a:r>
              <a:rPr lang="en-US" dirty="0"/>
              <a:t>common EU target for recycling 70% of packaging waste by 2030</a:t>
            </a:r>
          </a:p>
          <a:p>
            <a:r>
              <a:rPr lang="en-GB" dirty="0"/>
              <a:t>Specific recycling targets for packaging materials:</a:t>
            </a:r>
            <a:endParaRPr lang="en-US" dirty="0"/>
          </a:p>
          <a:p>
            <a:pPr lvl="1"/>
            <a:r>
              <a:rPr lang="en-US" dirty="0"/>
              <a:t>    Paper and cardboard: 85 %</a:t>
            </a:r>
          </a:p>
          <a:p>
            <a:pPr lvl="1"/>
            <a:r>
              <a:rPr lang="en-US" dirty="0"/>
              <a:t>    Ferrous metals: 80 %</a:t>
            </a:r>
          </a:p>
          <a:p>
            <a:pPr lvl="1"/>
            <a:r>
              <a:rPr lang="en-US" dirty="0"/>
              <a:t>    Aluminum: 60 %</a:t>
            </a:r>
          </a:p>
          <a:p>
            <a:pPr lvl="1"/>
            <a:r>
              <a:rPr lang="en-US" dirty="0"/>
              <a:t>    Glass: 75 %</a:t>
            </a:r>
          </a:p>
          <a:p>
            <a:pPr lvl="1"/>
            <a:r>
              <a:rPr lang="en-US" dirty="0"/>
              <a:t>    Plastic: 55 %</a:t>
            </a:r>
          </a:p>
          <a:p>
            <a:pPr lvl="1"/>
            <a:r>
              <a:rPr lang="en-US" dirty="0"/>
              <a:t>    Wood: 30 %</a:t>
            </a:r>
            <a:endParaRPr lang="en-GB" dirty="0"/>
          </a:p>
          <a:p>
            <a:r>
              <a:rPr lang="en-GB" dirty="0"/>
              <a:t>EU Circular Economy Package</a:t>
            </a:r>
          </a:p>
          <a:p>
            <a:pPr marL="457200" lvl="1" indent="0">
              <a:buNone/>
            </a:pPr>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5812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a:t>Learning outcomes</a:t>
            </a:r>
          </a:p>
        </p:txBody>
      </p:sp>
      <p:sp>
        <p:nvSpPr>
          <p:cNvPr id="3" name="Sisällön paikkamerkki 2"/>
          <p:cNvSpPr>
            <a:spLocks noGrp="1"/>
          </p:cNvSpPr>
          <p:nvPr>
            <p:ph idx="1"/>
          </p:nvPr>
        </p:nvSpPr>
        <p:spPr/>
        <p:txBody>
          <a:bodyPr/>
          <a:lstStyle/>
          <a:p>
            <a:pPr fontAlgn="base"/>
            <a:r>
              <a:rPr lang="en-US" dirty="0"/>
              <a:t>Student is familiar with the role of packaging in waste management and has knowledge about sustainable packaging solutions.</a:t>
            </a:r>
          </a:p>
          <a:p>
            <a:pPr fontAlgn="base"/>
            <a:r>
              <a:rPr lang="en-US" dirty="0"/>
              <a:t>Student understands the connection of packaging and circular economy and is familiar with the current challenges. ​</a:t>
            </a:r>
          </a:p>
          <a:p>
            <a:endParaRPr lang="en-US"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65248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28BE-6931-479D-A44A-BF76A0B6B5F8}"/>
              </a:ext>
            </a:extLst>
          </p:cNvPr>
          <p:cNvSpPr>
            <a:spLocks noGrp="1"/>
          </p:cNvSpPr>
          <p:nvPr>
            <p:ph type="title"/>
          </p:nvPr>
        </p:nvSpPr>
        <p:spPr>
          <a:xfrm>
            <a:off x="1003671" y="8068"/>
            <a:ext cx="10515600" cy="1325563"/>
          </a:xfrm>
        </p:spPr>
        <p:txBody>
          <a:bodyPr/>
          <a:lstStyle/>
          <a:p>
            <a:r>
              <a:rPr lang="en-GB" dirty="0"/>
              <a:t>Extended Producer Responsibility EPR</a:t>
            </a:r>
          </a:p>
        </p:txBody>
      </p:sp>
      <p:sp>
        <p:nvSpPr>
          <p:cNvPr id="3" name="Content Placeholder 2">
            <a:extLst>
              <a:ext uri="{FF2B5EF4-FFF2-40B4-BE49-F238E27FC236}">
                <a16:creationId xmlns:a16="http://schemas.microsoft.com/office/drawing/2014/main" id="{F539C511-E49A-45F1-AC64-AA53A8846C6E}"/>
              </a:ext>
            </a:extLst>
          </p:cNvPr>
          <p:cNvSpPr>
            <a:spLocks noGrp="1"/>
          </p:cNvSpPr>
          <p:nvPr>
            <p:ph idx="1"/>
          </p:nvPr>
        </p:nvSpPr>
        <p:spPr>
          <a:xfrm>
            <a:off x="1003671" y="1468568"/>
            <a:ext cx="10515600" cy="4161289"/>
          </a:xfrm>
        </p:spPr>
        <p:txBody>
          <a:bodyPr>
            <a:normAutofit fontScale="85000" lnSpcReduction="20000"/>
          </a:bodyPr>
          <a:lstStyle/>
          <a:p>
            <a:r>
              <a:rPr lang="en-GB" dirty="0"/>
              <a:t>Policy approach that extends producer’s responsibility to stand for the whole life-cycle</a:t>
            </a:r>
          </a:p>
          <a:p>
            <a:r>
              <a:rPr lang="en-US" dirty="0"/>
              <a:t>EPR shifts the waste management costs or waste collection partially or entirely from local governments to producers</a:t>
            </a:r>
          </a:p>
          <a:p>
            <a:r>
              <a:rPr lang="en-US" dirty="0"/>
              <a:t>EPR has been introduced for packaging by most of the EU Member States</a:t>
            </a:r>
          </a:p>
          <a:p>
            <a:r>
              <a:rPr lang="en-US" dirty="0"/>
              <a:t>In Finland, producers or producer groups are obliged to organize regional collection points for waste of this type</a:t>
            </a:r>
          </a:p>
          <a:p>
            <a:pPr lvl="1"/>
            <a:r>
              <a:rPr lang="en-US" dirty="0"/>
              <a:t>metals</a:t>
            </a:r>
          </a:p>
          <a:p>
            <a:pPr lvl="1"/>
            <a:r>
              <a:rPr lang="en-US" dirty="0"/>
              <a:t>glass</a:t>
            </a:r>
          </a:p>
          <a:p>
            <a:pPr lvl="1"/>
            <a:r>
              <a:rPr lang="en-US" dirty="0" err="1"/>
              <a:t>fibre</a:t>
            </a:r>
            <a:r>
              <a:rPr lang="en-US" dirty="0"/>
              <a:t> packaging</a:t>
            </a:r>
          </a:p>
          <a:p>
            <a:pPr lvl="1"/>
            <a:r>
              <a:rPr lang="en-US" dirty="0"/>
              <a:t>deposit beverage packaging</a:t>
            </a:r>
          </a:p>
          <a:p>
            <a:r>
              <a:rPr lang="fi-FI" dirty="0" err="1"/>
              <a:t>There</a:t>
            </a:r>
            <a:r>
              <a:rPr lang="fi-FI" dirty="0"/>
              <a:t> </a:t>
            </a:r>
            <a:r>
              <a:rPr lang="fi-FI" dirty="0" err="1"/>
              <a:t>are</a:t>
            </a:r>
            <a:r>
              <a:rPr lang="fi-FI" dirty="0"/>
              <a:t> </a:t>
            </a:r>
            <a:r>
              <a:rPr lang="fi-FI" dirty="0" err="1"/>
              <a:t>five</a:t>
            </a:r>
            <a:r>
              <a:rPr lang="fi-FI" dirty="0"/>
              <a:t> </a:t>
            </a:r>
            <a:r>
              <a:rPr lang="fi-FI" dirty="0" err="1"/>
              <a:t>official</a:t>
            </a:r>
            <a:r>
              <a:rPr lang="fi-FI" dirty="0"/>
              <a:t> </a:t>
            </a:r>
            <a:r>
              <a:rPr lang="fi-FI" dirty="0" err="1"/>
              <a:t>producer</a:t>
            </a:r>
            <a:r>
              <a:rPr lang="fi-FI" dirty="0"/>
              <a:t> </a:t>
            </a:r>
            <a:r>
              <a:rPr lang="fi-FI" dirty="0" err="1"/>
              <a:t>groups</a:t>
            </a:r>
            <a:r>
              <a:rPr lang="fi-FI" dirty="0"/>
              <a:t> in Finland, </a:t>
            </a:r>
            <a:r>
              <a:rPr lang="fi-FI" dirty="0" err="1"/>
              <a:t>which</a:t>
            </a:r>
            <a:r>
              <a:rPr lang="fi-FI" dirty="0"/>
              <a:t> </a:t>
            </a:r>
            <a:r>
              <a:rPr lang="fi-FI" dirty="0" err="1"/>
              <a:t>have</a:t>
            </a:r>
            <a:r>
              <a:rPr lang="fi-FI" dirty="0"/>
              <a:t> </a:t>
            </a:r>
            <a:r>
              <a:rPr lang="fi-FI" dirty="0" err="1"/>
              <a:t>the</a:t>
            </a:r>
            <a:r>
              <a:rPr lang="fi-FI" dirty="0"/>
              <a:t> </a:t>
            </a:r>
            <a:r>
              <a:rPr lang="fi-FI" dirty="0" err="1"/>
              <a:t>same</a:t>
            </a:r>
            <a:r>
              <a:rPr lang="fi-FI" dirty="0"/>
              <a:t> </a:t>
            </a:r>
            <a:r>
              <a:rPr lang="fi-FI" dirty="0" err="1"/>
              <a:t>service</a:t>
            </a:r>
            <a:r>
              <a:rPr lang="fi-FI" dirty="0"/>
              <a:t> </a:t>
            </a:r>
            <a:r>
              <a:rPr lang="fi-FI" dirty="0" err="1"/>
              <a:t>company</a:t>
            </a:r>
            <a:r>
              <a:rPr lang="fi-FI" dirty="0"/>
              <a:t> Suomen Pakkauskierrätys RINKI Oy</a:t>
            </a:r>
            <a:endParaRPr lang="en-US" dirty="0"/>
          </a:p>
          <a:p>
            <a:pPr marL="0" indent="0">
              <a:buNone/>
            </a:pPr>
            <a:endParaRPr lang="en-US" dirty="0"/>
          </a:p>
          <a:p>
            <a:endParaRPr lang="en-GB" dirty="0"/>
          </a:p>
        </p:txBody>
      </p:sp>
      <p:sp>
        <p:nvSpPr>
          <p:cNvPr id="4" name="Footer Placeholder 3">
            <a:extLst>
              <a:ext uri="{FF2B5EF4-FFF2-40B4-BE49-F238E27FC236}">
                <a16:creationId xmlns:a16="http://schemas.microsoft.com/office/drawing/2014/main" id="{F07C8C70-EEBF-432D-AB49-1F8A88E44159}"/>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9240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E79502-8903-4F23-A0E7-FA707EA13CE2}"/>
              </a:ext>
            </a:extLst>
          </p:cNvPr>
          <p:cNvSpPr>
            <a:spLocks noGrp="1"/>
          </p:cNvSpPr>
          <p:nvPr>
            <p:ph type="title"/>
          </p:nvPr>
        </p:nvSpPr>
        <p:spPr>
          <a:xfrm>
            <a:off x="1055917" y="16779"/>
            <a:ext cx="10515600" cy="1325563"/>
          </a:xfrm>
        </p:spPr>
        <p:txBody>
          <a:bodyPr/>
          <a:lstStyle/>
          <a:p>
            <a:r>
              <a:rPr lang="en-GB" dirty="0"/>
              <a:t>Packaging waste in Finland</a:t>
            </a:r>
          </a:p>
        </p:txBody>
      </p:sp>
      <p:sp>
        <p:nvSpPr>
          <p:cNvPr id="4" name="Footer Placeholder 3">
            <a:extLst>
              <a:ext uri="{FF2B5EF4-FFF2-40B4-BE49-F238E27FC236}">
                <a16:creationId xmlns:a16="http://schemas.microsoft.com/office/drawing/2014/main" id="{0A693274-A375-47DF-91C7-8FCB73B6D0B8}"/>
              </a:ext>
            </a:extLst>
          </p:cNvPr>
          <p:cNvSpPr>
            <a:spLocks noGrp="1"/>
          </p:cNvSpPr>
          <p:nvPr>
            <p:ph type="ftr" sz="quarter" idx="11"/>
          </p:nvPr>
        </p:nvSpPr>
        <p:spPr/>
        <p:txBody>
          <a:bodyPr/>
          <a:lstStyle/>
          <a:p>
            <a:r>
              <a:rPr lang="fi-FI"/>
              <a:t>kiertotalousamk.fi</a:t>
            </a:r>
          </a:p>
        </p:txBody>
      </p:sp>
      <p:graphicFrame>
        <p:nvGraphicFramePr>
          <p:cNvPr id="11" name="Content Placeholder 6">
            <a:extLst>
              <a:ext uri="{FF2B5EF4-FFF2-40B4-BE49-F238E27FC236}">
                <a16:creationId xmlns:a16="http://schemas.microsoft.com/office/drawing/2014/main" id="{FEAFBD59-8964-478B-9A67-3B2EAFD8F41A}"/>
              </a:ext>
            </a:extLst>
          </p:cNvPr>
          <p:cNvGraphicFramePr>
            <a:graphicFrameLocks noGrp="1"/>
          </p:cNvGraphicFramePr>
          <p:nvPr>
            <p:ph sz="half" idx="2"/>
            <p:extLst>
              <p:ext uri="{D42A27DB-BD31-4B8C-83A1-F6EECF244321}">
                <p14:modId xmlns:p14="http://schemas.microsoft.com/office/powerpoint/2010/main" val="3951898184"/>
              </p:ext>
            </p:extLst>
          </p:nvPr>
        </p:nvGraphicFramePr>
        <p:xfrm>
          <a:off x="6818811" y="1477280"/>
          <a:ext cx="4752706" cy="3930744"/>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1">
            <a:extLst>
              <a:ext uri="{FF2B5EF4-FFF2-40B4-BE49-F238E27FC236}">
                <a16:creationId xmlns:a16="http://schemas.microsoft.com/office/drawing/2014/main" id="{2BC27057-63B4-4489-A914-069B41D63759}"/>
              </a:ext>
            </a:extLst>
          </p:cNvPr>
          <p:cNvSpPr>
            <a:spLocks noGrp="1"/>
          </p:cNvSpPr>
          <p:nvPr>
            <p:ph sz="half" idx="1"/>
          </p:nvPr>
        </p:nvSpPr>
        <p:spPr>
          <a:xfrm>
            <a:off x="1055917" y="1477279"/>
            <a:ext cx="5606140" cy="4199790"/>
          </a:xfrm>
        </p:spPr>
        <p:txBody>
          <a:bodyPr>
            <a:normAutofit fontScale="85000" lnSpcReduction="20000"/>
          </a:bodyPr>
          <a:lstStyle/>
          <a:p>
            <a:r>
              <a:rPr lang="en-GB" dirty="0"/>
              <a:t>Source separation, local municipalities, public waste collection areas, retailers</a:t>
            </a:r>
          </a:p>
          <a:p>
            <a:r>
              <a:rPr lang="en-GB" dirty="0"/>
              <a:t>EU </a:t>
            </a:r>
            <a:r>
              <a:rPr lang="en-US" dirty="0"/>
              <a:t>Directive 94/62/EC on packaging and packaging waste</a:t>
            </a:r>
          </a:p>
          <a:p>
            <a:r>
              <a:rPr lang="en-US" dirty="0"/>
              <a:t>Finnish legislation </a:t>
            </a:r>
          </a:p>
          <a:p>
            <a:pPr lvl="1"/>
            <a:r>
              <a:rPr lang="en-US" dirty="0"/>
              <a:t>Government Decree on Packaging and Packaging Waste (518/2014) </a:t>
            </a:r>
          </a:p>
          <a:p>
            <a:pPr lvl="1"/>
            <a:r>
              <a:rPr lang="en-US" dirty="0"/>
              <a:t>Government Decree on a return system for beverage containers (526/2013)</a:t>
            </a:r>
            <a:endParaRPr lang="en-GB" dirty="0"/>
          </a:p>
          <a:p>
            <a:r>
              <a:rPr lang="en-GB" dirty="0"/>
              <a:t>Current recycling rates are met in each packaging category</a:t>
            </a:r>
            <a:r>
              <a:rPr lang="fi-FI" dirty="0"/>
              <a:t> </a:t>
            </a:r>
          </a:p>
          <a:p>
            <a:r>
              <a:rPr lang="fi-FI" dirty="0"/>
              <a:t>2030 </a:t>
            </a:r>
            <a:r>
              <a:rPr lang="fi-FI" dirty="0" err="1"/>
              <a:t>targets</a:t>
            </a:r>
            <a:r>
              <a:rPr lang="fi-FI" dirty="0"/>
              <a:t> </a:t>
            </a:r>
            <a:r>
              <a:rPr lang="fi-FI" dirty="0" err="1"/>
              <a:t>are</a:t>
            </a:r>
            <a:r>
              <a:rPr lang="fi-FI" dirty="0"/>
              <a:t> </a:t>
            </a:r>
            <a:r>
              <a:rPr lang="fi-FI" dirty="0" err="1"/>
              <a:t>also</a:t>
            </a:r>
            <a:r>
              <a:rPr lang="fi-FI" dirty="0"/>
              <a:t> </a:t>
            </a:r>
            <a:r>
              <a:rPr lang="fi-FI" dirty="0" err="1"/>
              <a:t>met</a:t>
            </a:r>
            <a:r>
              <a:rPr lang="fi-FI" dirty="0"/>
              <a:t> </a:t>
            </a:r>
            <a:r>
              <a:rPr lang="fi-FI" dirty="0" err="1"/>
              <a:t>except</a:t>
            </a:r>
            <a:r>
              <a:rPr lang="fi-FI" dirty="0"/>
              <a:t> for </a:t>
            </a:r>
            <a:r>
              <a:rPr lang="fi-FI" dirty="0" err="1"/>
              <a:t>plastic</a:t>
            </a:r>
            <a:r>
              <a:rPr lang="fi-FI" dirty="0"/>
              <a:t> and </a:t>
            </a:r>
            <a:r>
              <a:rPr lang="fi-FI" dirty="0" err="1"/>
              <a:t>wood</a:t>
            </a:r>
            <a:endParaRPr lang="en-GB" dirty="0"/>
          </a:p>
        </p:txBody>
      </p:sp>
    </p:spTree>
    <p:extLst>
      <p:ext uri="{BB962C8B-B14F-4D97-AF65-F5344CB8AC3E}">
        <p14:creationId xmlns:p14="http://schemas.microsoft.com/office/powerpoint/2010/main" val="1109979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8B42-0E15-4498-A609-5FC1A2DFA7E7}"/>
              </a:ext>
            </a:extLst>
          </p:cNvPr>
          <p:cNvSpPr>
            <a:spLocks noGrp="1"/>
          </p:cNvSpPr>
          <p:nvPr>
            <p:ph type="title"/>
          </p:nvPr>
        </p:nvSpPr>
        <p:spPr>
          <a:xfrm>
            <a:off x="1003671" y="25487"/>
            <a:ext cx="10515600" cy="1325563"/>
          </a:xfrm>
        </p:spPr>
        <p:txBody>
          <a:bodyPr/>
          <a:lstStyle/>
          <a:p>
            <a:r>
              <a:rPr lang="en-GB" dirty="0"/>
              <a:t>Challenges of packaging recyclability</a:t>
            </a:r>
          </a:p>
        </p:txBody>
      </p:sp>
      <p:sp>
        <p:nvSpPr>
          <p:cNvPr id="3" name="Content Placeholder 2">
            <a:extLst>
              <a:ext uri="{FF2B5EF4-FFF2-40B4-BE49-F238E27FC236}">
                <a16:creationId xmlns:a16="http://schemas.microsoft.com/office/drawing/2014/main" id="{DC94AB14-F8F0-4578-ADD0-B9271A8AC6E3}"/>
              </a:ext>
            </a:extLst>
          </p:cNvPr>
          <p:cNvSpPr>
            <a:spLocks noGrp="1"/>
          </p:cNvSpPr>
          <p:nvPr>
            <p:ph idx="1"/>
          </p:nvPr>
        </p:nvSpPr>
        <p:spPr>
          <a:xfrm>
            <a:off x="1003671" y="1433733"/>
            <a:ext cx="10515600" cy="4161289"/>
          </a:xfrm>
        </p:spPr>
        <p:txBody>
          <a:bodyPr/>
          <a:lstStyle/>
          <a:p>
            <a:r>
              <a:rPr lang="en-US" dirty="0"/>
              <a:t>Packaging design  </a:t>
            </a:r>
          </a:p>
          <a:p>
            <a:r>
              <a:rPr lang="en-US" dirty="0"/>
              <a:t>Raw materials and their compatibility</a:t>
            </a:r>
          </a:p>
          <a:p>
            <a:r>
              <a:rPr lang="en-US" dirty="0"/>
              <a:t>Local recycling solutions and infrastructure</a:t>
            </a:r>
          </a:p>
          <a:p>
            <a:r>
              <a:rPr lang="en-US" dirty="0"/>
              <a:t>Human activities and source separation</a:t>
            </a:r>
          </a:p>
          <a:p>
            <a:r>
              <a:rPr lang="en-US" dirty="0"/>
              <a:t>Lack of communication</a:t>
            </a:r>
          </a:p>
          <a:p>
            <a:pPr lvl="1"/>
            <a:r>
              <a:rPr lang="en-US" dirty="0"/>
              <a:t>Manufacturers and end-users</a:t>
            </a:r>
          </a:p>
          <a:p>
            <a:pPr lvl="1"/>
            <a:r>
              <a:rPr lang="en-US" dirty="0"/>
              <a:t>Information for consumers</a:t>
            </a:r>
          </a:p>
          <a:p>
            <a:pPr lvl="1"/>
            <a:r>
              <a:rPr lang="en-US" dirty="0"/>
              <a:t>Manufacturers and recyclers </a:t>
            </a:r>
          </a:p>
          <a:p>
            <a:pPr lvl="1"/>
            <a:r>
              <a:rPr lang="en-US" dirty="0"/>
              <a:t>Manufacturers from different sectors</a:t>
            </a:r>
          </a:p>
        </p:txBody>
      </p:sp>
      <p:sp>
        <p:nvSpPr>
          <p:cNvPr id="4" name="Footer Placeholder 3">
            <a:extLst>
              <a:ext uri="{FF2B5EF4-FFF2-40B4-BE49-F238E27FC236}">
                <a16:creationId xmlns:a16="http://schemas.microsoft.com/office/drawing/2014/main" id="{5903A190-54FB-4FD2-8E8D-CF9523275BC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57148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8B42-0E15-4498-A609-5FC1A2DFA7E7}"/>
              </a:ext>
            </a:extLst>
          </p:cNvPr>
          <p:cNvSpPr>
            <a:spLocks noGrp="1"/>
          </p:cNvSpPr>
          <p:nvPr>
            <p:ph type="title"/>
          </p:nvPr>
        </p:nvSpPr>
        <p:spPr>
          <a:xfrm>
            <a:off x="1012374" y="347707"/>
            <a:ext cx="10515600" cy="1325563"/>
          </a:xfrm>
        </p:spPr>
        <p:txBody>
          <a:bodyPr/>
          <a:lstStyle/>
          <a:p>
            <a:r>
              <a:rPr lang="en-GB" dirty="0"/>
              <a:t>Economic aspects</a:t>
            </a:r>
          </a:p>
        </p:txBody>
      </p:sp>
      <p:sp>
        <p:nvSpPr>
          <p:cNvPr id="3" name="Content Placeholder 2">
            <a:extLst>
              <a:ext uri="{FF2B5EF4-FFF2-40B4-BE49-F238E27FC236}">
                <a16:creationId xmlns:a16="http://schemas.microsoft.com/office/drawing/2014/main" id="{DC94AB14-F8F0-4578-ADD0-B9271A8AC6E3}"/>
              </a:ext>
            </a:extLst>
          </p:cNvPr>
          <p:cNvSpPr>
            <a:spLocks noGrp="1"/>
          </p:cNvSpPr>
          <p:nvPr>
            <p:ph idx="1"/>
          </p:nvPr>
        </p:nvSpPr>
        <p:spPr>
          <a:xfrm>
            <a:off x="1012374" y="1808207"/>
            <a:ext cx="10515600" cy="4161289"/>
          </a:xfrm>
        </p:spPr>
        <p:txBody>
          <a:bodyPr/>
          <a:lstStyle/>
          <a:p>
            <a:r>
              <a:rPr lang="en-GB" dirty="0"/>
              <a:t>Price of recycled materials compared to virgin materials is a key driver for increasing the performance of the recycling chain</a:t>
            </a:r>
          </a:p>
          <a:p>
            <a:r>
              <a:rPr lang="en-GB" dirty="0"/>
              <a:t>Specialised sorting technologies exist but require investments </a:t>
            </a:r>
            <a:endParaRPr lang="en-GB" dirty="0">
              <a:sym typeface="Wingdings" panose="05000000000000000000" pitchFamily="2" charset="2"/>
            </a:endParaRPr>
          </a:p>
          <a:p>
            <a:r>
              <a:rPr lang="en-GB" dirty="0">
                <a:sym typeface="Wingdings" panose="05000000000000000000" pitchFamily="2" charset="2"/>
              </a:rPr>
              <a:t>Needed investments increase costs for recycling and may even affect the whole recycling chain</a:t>
            </a:r>
          </a:p>
          <a:p>
            <a:r>
              <a:rPr lang="en-GB" dirty="0">
                <a:sym typeface="Wingdings" panose="05000000000000000000" pitchFamily="2" charset="2"/>
              </a:rPr>
              <a:t>The value of recycled materials varies </a:t>
            </a:r>
          </a:p>
          <a:p>
            <a:r>
              <a:rPr lang="en-GB" dirty="0">
                <a:sym typeface="Wingdings" panose="05000000000000000000" pitchFamily="2" charset="2"/>
              </a:rPr>
              <a:t>Without proper end-market there is no point of using resources for creating recycled materials</a:t>
            </a:r>
            <a:endParaRPr lang="en-GB" dirty="0"/>
          </a:p>
          <a:p>
            <a:endParaRPr lang="en-GB" dirty="0"/>
          </a:p>
        </p:txBody>
      </p:sp>
      <p:sp>
        <p:nvSpPr>
          <p:cNvPr id="4" name="Footer Placeholder 3">
            <a:extLst>
              <a:ext uri="{FF2B5EF4-FFF2-40B4-BE49-F238E27FC236}">
                <a16:creationId xmlns:a16="http://schemas.microsoft.com/office/drawing/2014/main" id="{5903A190-54FB-4FD2-8E8D-CF9523275BCB}"/>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05364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A019-4ADE-47E9-8341-794AAC618EF5}"/>
              </a:ext>
            </a:extLst>
          </p:cNvPr>
          <p:cNvSpPr>
            <a:spLocks noGrp="1"/>
          </p:cNvSpPr>
          <p:nvPr>
            <p:ph type="title"/>
          </p:nvPr>
        </p:nvSpPr>
        <p:spPr>
          <a:xfrm>
            <a:off x="1021086" y="365125"/>
            <a:ext cx="10515600" cy="1325563"/>
          </a:xfrm>
        </p:spPr>
        <p:txBody>
          <a:bodyPr/>
          <a:lstStyle/>
          <a:p>
            <a:r>
              <a:rPr lang="en-GB" dirty="0"/>
              <a:t>Class assignment: Opportunities of circular economy for packaging</a:t>
            </a:r>
          </a:p>
        </p:txBody>
      </p:sp>
      <p:sp>
        <p:nvSpPr>
          <p:cNvPr id="4" name="Content Placeholder 3">
            <a:extLst>
              <a:ext uri="{FF2B5EF4-FFF2-40B4-BE49-F238E27FC236}">
                <a16:creationId xmlns:a16="http://schemas.microsoft.com/office/drawing/2014/main" id="{FA277919-A659-40C6-A48C-E2B68B1324BC}"/>
              </a:ext>
            </a:extLst>
          </p:cNvPr>
          <p:cNvSpPr>
            <a:spLocks noGrp="1"/>
          </p:cNvSpPr>
          <p:nvPr>
            <p:ph idx="1"/>
          </p:nvPr>
        </p:nvSpPr>
        <p:spPr>
          <a:xfrm>
            <a:off x="1021086" y="1825625"/>
            <a:ext cx="10515600" cy="4161289"/>
          </a:xfrm>
        </p:spPr>
        <p:txBody>
          <a:bodyPr/>
          <a:lstStyle/>
          <a:p>
            <a:endParaRPr lang="fi-FI" dirty="0"/>
          </a:p>
          <a:p>
            <a:r>
              <a:rPr lang="fi-FI" dirty="0" err="1"/>
              <a:t>The</a:t>
            </a:r>
            <a:r>
              <a:rPr lang="fi-FI" dirty="0"/>
              <a:t> </a:t>
            </a:r>
            <a:r>
              <a:rPr lang="fi-FI" dirty="0" err="1"/>
              <a:t>link</a:t>
            </a:r>
            <a:r>
              <a:rPr lang="fi-FI" dirty="0"/>
              <a:t> </a:t>
            </a:r>
            <a:r>
              <a:rPr lang="fi-FI" dirty="0" err="1"/>
              <a:t>the</a:t>
            </a:r>
            <a:r>
              <a:rPr lang="fi-FI" dirty="0"/>
              <a:t> </a:t>
            </a:r>
            <a:r>
              <a:rPr lang="fi-FI" dirty="0" err="1"/>
              <a:t>circular</a:t>
            </a:r>
            <a:r>
              <a:rPr lang="fi-FI" dirty="0"/>
              <a:t> </a:t>
            </a:r>
            <a:r>
              <a:rPr lang="fi-FI" dirty="0" err="1"/>
              <a:t>economy</a:t>
            </a:r>
            <a:r>
              <a:rPr lang="fi-FI" dirty="0"/>
              <a:t> </a:t>
            </a:r>
            <a:r>
              <a:rPr lang="fi-FI" dirty="0" err="1"/>
              <a:t>system</a:t>
            </a:r>
            <a:r>
              <a:rPr lang="fi-FI" dirty="0"/>
              <a:t> </a:t>
            </a:r>
            <a:r>
              <a:rPr lang="fi-FI" dirty="0" err="1"/>
              <a:t>diagram</a:t>
            </a:r>
            <a:r>
              <a:rPr lang="fi-FI" dirty="0"/>
              <a:t> (</a:t>
            </a:r>
            <a:r>
              <a:rPr lang="fi-FI" dirty="0" err="1"/>
              <a:t>the</a:t>
            </a:r>
            <a:r>
              <a:rPr lang="fi-FI" dirty="0"/>
              <a:t> ”</a:t>
            </a:r>
            <a:r>
              <a:rPr lang="fi-FI" dirty="0" err="1"/>
              <a:t>butterfly</a:t>
            </a:r>
            <a:r>
              <a:rPr lang="fi-FI" dirty="0"/>
              <a:t> </a:t>
            </a:r>
            <a:r>
              <a:rPr lang="fi-FI" dirty="0" err="1"/>
              <a:t>diagram</a:t>
            </a:r>
            <a:r>
              <a:rPr lang="fi-FI" dirty="0"/>
              <a:t>” </a:t>
            </a:r>
            <a:r>
              <a:rPr lang="fi-FI" dirty="0" err="1"/>
              <a:t>by</a:t>
            </a:r>
            <a:r>
              <a:rPr lang="fi-FI" dirty="0"/>
              <a:t> Ellen </a:t>
            </a:r>
            <a:r>
              <a:rPr lang="fi-FI" dirty="0" err="1"/>
              <a:t>MacArthur</a:t>
            </a:r>
            <a:r>
              <a:rPr lang="fi-FI" dirty="0"/>
              <a:t> </a:t>
            </a:r>
            <a:r>
              <a:rPr lang="fi-FI" dirty="0" err="1"/>
              <a:t>foundation</a:t>
            </a:r>
            <a:r>
              <a:rPr lang="fi-FI" dirty="0"/>
              <a:t>):</a:t>
            </a:r>
          </a:p>
          <a:p>
            <a:pPr marL="0" indent="0">
              <a:buNone/>
            </a:pPr>
            <a:r>
              <a:rPr lang="fi-FI" dirty="0">
                <a:hlinkClick r:id="rId3"/>
              </a:rPr>
              <a:t>https://kumu.io/ellenmacarthurfoundation/educational-resources#circular-economy-educational-resources/key-for-general-resources-map/systems-map</a:t>
            </a:r>
            <a:r>
              <a:rPr lang="fi-FI" dirty="0"/>
              <a:t> </a:t>
            </a:r>
          </a:p>
        </p:txBody>
      </p:sp>
    </p:spTree>
    <p:extLst>
      <p:ext uri="{BB962C8B-B14F-4D97-AF65-F5344CB8AC3E}">
        <p14:creationId xmlns:p14="http://schemas.microsoft.com/office/powerpoint/2010/main" val="29076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5" y="365125"/>
            <a:ext cx="10515600" cy="1325563"/>
          </a:xfrm>
        </p:spPr>
        <p:txBody>
          <a:bodyPr>
            <a:normAutofit/>
          </a:bodyPr>
          <a:lstStyle/>
          <a:p>
            <a:r>
              <a:rPr lang="en-GB" dirty="0"/>
              <a:t>Circular packaging example</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75" y="1825625"/>
            <a:ext cx="10515600" cy="4161289"/>
          </a:xfrm>
        </p:spPr>
        <p:txBody>
          <a:bodyPr/>
          <a:lstStyle/>
          <a:p>
            <a:r>
              <a:rPr lang="en-GB" dirty="0"/>
              <a:t>Find a packaging example that fits the concept of circular economy</a:t>
            </a:r>
          </a:p>
          <a:p>
            <a:r>
              <a:rPr lang="en-GB" dirty="0"/>
              <a:t>Create a Power Point slide with a picture of that packaging and brief information about the circular economy aspect</a:t>
            </a:r>
          </a:p>
          <a:p>
            <a:r>
              <a:rPr lang="en-GB" dirty="0"/>
              <a:t>Add your slide into virtual learning environment</a:t>
            </a:r>
          </a:p>
          <a:p>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7" name="Rectangle 6">
            <a:extLst>
              <a:ext uri="{FF2B5EF4-FFF2-40B4-BE49-F238E27FC236}">
                <a16:creationId xmlns:a16="http://schemas.microsoft.com/office/drawing/2014/main" id="{EC278337-D94B-4516-A7E8-FC9B5B5743EB}"/>
              </a:ext>
            </a:extLst>
          </p:cNvPr>
          <p:cNvSpPr/>
          <p:nvPr/>
        </p:nvSpPr>
        <p:spPr>
          <a:xfrm>
            <a:off x="0" y="0"/>
            <a:ext cx="5648469" cy="369332"/>
          </a:xfrm>
          <a:prstGeom prst="rect">
            <a:avLst/>
          </a:prstGeom>
        </p:spPr>
        <p:txBody>
          <a:bodyPr wrap="none">
            <a:spAutoFit/>
          </a:bodyPr>
          <a:lstStyle/>
          <a:p>
            <a:r>
              <a:rPr lang="en-GB" dirty="0"/>
              <a:t>HOME ASSIGNMENT – VIRTUAL LEARNING ENVIRONMENT</a:t>
            </a:r>
          </a:p>
        </p:txBody>
      </p:sp>
    </p:spTree>
    <p:extLst>
      <p:ext uri="{BB962C8B-B14F-4D97-AF65-F5344CB8AC3E}">
        <p14:creationId xmlns:p14="http://schemas.microsoft.com/office/powerpoint/2010/main" val="235582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21083" y="356416"/>
            <a:ext cx="10515600" cy="1325563"/>
          </a:xfrm>
        </p:spPr>
        <p:txBody>
          <a:bodyPr>
            <a:normAutofit/>
          </a:bodyPr>
          <a:lstStyle/>
          <a:p>
            <a:r>
              <a:rPr lang="en-GB" dirty="0"/>
              <a:t>EU Circular Economy Package – new recycling targets (1/3)</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21083" y="1764112"/>
            <a:ext cx="10515600" cy="4161289"/>
          </a:xfrm>
        </p:spPr>
        <p:txBody>
          <a:bodyPr>
            <a:normAutofit/>
          </a:bodyPr>
          <a:lstStyle/>
          <a:p>
            <a:r>
              <a:rPr lang="en-GB" dirty="0"/>
              <a:t>Get familiar with the EU Circular Economy Package</a:t>
            </a:r>
          </a:p>
          <a:p>
            <a:r>
              <a:rPr lang="en-GB" dirty="0"/>
              <a:t>Read chapter 4 from Deloitte’s study</a:t>
            </a:r>
          </a:p>
          <a:p>
            <a:r>
              <a:rPr lang="en-GB" dirty="0"/>
              <a:t>Links to the materials:</a:t>
            </a:r>
          </a:p>
          <a:p>
            <a:pPr marL="0" indent="0">
              <a:buNone/>
            </a:pPr>
            <a:r>
              <a:rPr lang="en-GB" dirty="0">
                <a:hlinkClick r:id="rId3"/>
              </a:rPr>
              <a:t>http://ec.europa.eu/environment/circular-economy/index_en.htm</a:t>
            </a:r>
            <a:endParaRPr lang="en-GB" dirty="0"/>
          </a:p>
          <a:p>
            <a:pPr marL="0" indent="0">
              <a:buNone/>
            </a:pPr>
            <a:r>
              <a:rPr lang="en-GB" dirty="0">
                <a:hlinkClick r:id="rId4"/>
              </a:rPr>
              <a:t>https://www2.deloitte.com/content/dam/Deloitte/my/Documents/risk/my-risk-blueprint-plastics-packaging-waste-2017.pdf</a:t>
            </a:r>
            <a:r>
              <a:rPr lang="en-GB" dirty="0"/>
              <a:t> </a:t>
            </a:r>
          </a:p>
          <a:p>
            <a:pPr lvl="1"/>
            <a:endParaRPr lang="en-GB" dirty="0"/>
          </a:p>
          <a:p>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2" name="Rectangle 1">
            <a:extLst>
              <a:ext uri="{FF2B5EF4-FFF2-40B4-BE49-F238E27FC236}">
                <a16:creationId xmlns:a16="http://schemas.microsoft.com/office/drawing/2014/main" id="{1ED93AD9-70FA-4BFE-8701-413DCC6E7D2B}"/>
              </a:ext>
            </a:extLst>
          </p:cNvPr>
          <p:cNvSpPr/>
          <p:nvPr/>
        </p:nvSpPr>
        <p:spPr>
          <a:xfrm>
            <a:off x="0" y="0"/>
            <a:ext cx="5648469" cy="369332"/>
          </a:xfrm>
          <a:prstGeom prst="rect">
            <a:avLst/>
          </a:prstGeom>
        </p:spPr>
        <p:txBody>
          <a:bodyPr wrap="none">
            <a:spAutoFit/>
          </a:bodyPr>
          <a:lstStyle/>
          <a:p>
            <a:r>
              <a:rPr lang="en-GB" dirty="0"/>
              <a:t>HOME ASSIGNMENT – VIRTUAL LEARNING ENVIRONMENT</a:t>
            </a:r>
          </a:p>
        </p:txBody>
      </p:sp>
    </p:spTree>
    <p:extLst>
      <p:ext uri="{BB962C8B-B14F-4D97-AF65-F5344CB8AC3E}">
        <p14:creationId xmlns:p14="http://schemas.microsoft.com/office/powerpoint/2010/main" val="1870291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21083" y="356416"/>
            <a:ext cx="10515600" cy="1325563"/>
          </a:xfrm>
        </p:spPr>
        <p:txBody>
          <a:bodyPr>
            <a:normAutofit/>
          </a:bodyPr>
          <a:lstStyle/>
          <a:p>
            <a:r>
              <a:rPr lang="en-GB" dirty="0"/>
              <a:t>EU Circular Economy Package – new recycling targets (2/3)</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21083" y="1764112"/>
            <a:ext cx="10515600" cy="4161289"/>
          </a:xfrm>
        </p:spPr>
        <p:txBody>
          <a:bodyPr>
            <a:normAutofit/>
          </a:bodyPr>
          <a:lstStyle/>
          <a:p>
            <a:r>
              <a:rPr lang="en-GB" dirty="0"/>
              <a:t>Choose a specific packaging (plastic stand-up pouch, milk cartoon, chocolate bar wrapping etc.)</a:t>
            </a:r>
          </a:p>
          <a:p>
            <a:r>
              <a:rPr lang="en-GB" dirty="0"/>
              <a:t>Find information regarding your chosen product and fill out the template</a:t>
            </a:r>
          </a:p>
          <a:p>
            <a:r>
              <a:rPr lang="en-GB" dirty="0"/>
              <a:t>What actions need to be taken that recycling rates can be increased within EU? </a:t>
            </a:r>
          </a:p>
          <a:p>
            <a:r>
              <a:rPr lang="en-GB" dirty="0"/>
              <a:t>Submit your file into virtual learning environment. </a:t>
            </a:r>
          </a:p>
          <a:p>
            <a:pPr lvl="1"/>
            <a:endParaRPr lang="en-GB" dirty="0"/>
          </a:p>
          <a:p>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2" name="Rectangle 1">
            <a:extLst>
              <a:ext uri="{FF2B5EF4-FFF2-40B4-BE49-F238E27FC236}">
                <a16:creationId xmlns:a16="http://schemas.microsoft.com/office/drawing/2014/main" id="{1ED93AD9-70FA-4BFE-8701-413DCC6E7D2B}"/>
              </a:ext>
            </a:extLst>
          </p:cNvPr>
          <p:cNvSpPr/>
          <p:nvPr/>
        </p:nvSpPr>
        <p:spPr>
          <a:xfrm>
            <a:off x="0" y="0"/>
            <a:ext cx="5648469" cy="369332"/>
          </a:xfrm>
          <a:prstGeom prst="rect">
            <a:avLst/>
          </a:prstGeom>
        </p:spPr>
        <p:txBody>
          <a:bodyPr wrap="none">
            <a:spAutoFit/>
          </a:bodyPr>
          <a:lstStyle/>
          <a:p>
            <a:r>
              <a:rPr lang="en-GB" dirty="0"/>
              <a:t>HOME ASSIGNMENT – VIRTUAL LEARNING ENVIRONMENT</a:t>
            </a:r>
          </a:p>
        </p:txBody>
      </p:sp>
    </p:spTree>
    <p:extLst>
      <p:ext uri="{BB962C8B-B14F-4D97-AF65-F5344CB8AC3E}">
        <p14:creationId xmlns:p14="http://schemas.microsoft.com/office/powerpoint/2010/main" val="8203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838200" y="95368"/>
            <a:ext cx="10515600" cy="1325563"/>
          </a:xfrm>
        </p:spPr>
        <p:txBody>
          <a:bodyPr>
            <a:normAutofit/>
          </a:bodyPr>
          <a:lstStyle/>
          <a:p>
            <a:r>
              <a:rPr lang="en-GB" dirty="0"/>
              <a:t>EU Circular Economy Package – new recycling targets (3/3)</a:t>
            </a:r>
          </a:p>
        </p:txBody>
      </p:sp>
      <p:graphicFrame>
        <p:nvGraphicFramePr>
          <p:cNvPr id="3" name="Table 2">
            <a:extLst>
              <a:ext uri="{FF2B5EF4-FFF2-40B4-BE49-F238E27FC236}">
                <a16:creationId xmlns:a16="http://schemas.microsoft.com/office/drawing/2014/main" id="{CAB7CDC5-E2B9-472A-9E8F-A5BD916163BE}"/>
              </a:ext>
            </a:extLst>
          </p:cNvPr>
          <p:cNvGraphicFramePr>
            <a:graphicFrameLocks noGrp="1"/>
          </p:cNvGraphicFramePr>
          <p:nvPr>
            <p:extLst>
              <p:ext uri="{D42A27DB-BD31-4B8C-83A1-F6EECF244321}">
                <p14:modId xmlns:p14="http://schemas.microsoft.com/office/powerpoint/2010/main" val="2016314918"/>
              </p:ext>
            </p:extLst>
          </p:nvPr>
        </p:nvGraphicFramePr>
        <p:xfrm>
          <a:off x="1129665" y="1593770"/>
          <a:ext cx="9932670" cy="3796962"/>
        </p:xfrm>
        <a:graphic>
          <a:graphicData uri="http://schemas.openxmlformats.org/drawingml/2006/table">
            <a:tbl>
              <a:tblPr firstRow="1" bandRow="1">
                <a:tableStyleId>{8799B23B-EC83-4686-B30A-512413B5E67A}</a:tableStyleId>
              </a:tblPr>
              <a:tblGrid>
                <a:gridCol w="1177290">
                  <a:extLst>
                    <a:ext uri="{9D8B030D-6E8A-4147-A177-3AD203B41FA5}">
                      <a16:colId xmlns:a16="http://schemas.microsoft.com/office/drawing/2014/main" val="1393480015"/>
                    </a:ext>
                  </a:extLst>
                </a:gridCol>
                <a:gridCol w="4411980">
                  <a:extLst>
                    <a:ext uri="{9D8B030D-6E8A-4147-A177-3AD203B41FA5}">
                      <a16:colId xmlns:a16="http://schemas.microsoft.com/office/drawing/2014/main" val="3952419697"/>
                    </a:ext>
                  </a:extLst>
                </a:gridCol>
                <a:gridCol w="4343400">
                  <a:extLst>
                    <a:ext uri="{9D8B030D-6E8A-4147-A177-3AD203B41FA5}">
                      <a16:colId xmlns:a16="http://schemas.microsoft.com/office/drawing/2014/main" val="127860790"/>
                    </a:ext>
                  </a:extLst>
                </a:gridCol>
              </a:tblGrid>
              <a:tr h="349143">
                <a:tc gridSpan="3">
                  <a:txBody>
                    <a:bodyPr/>
                    <a:lstStyle/>
                    <a:p>
                      <a:r>
                        <a:rPr lang="en-GB" b="0" dirty="0"/>
                        <a:t>Product: </a:t>
                      </a:r>
                    </a:p>
                  </a:txBody>
                  <a:tcPr/>
                </a:tc>
                <a:tc hMerge="1">
                  <a:txBody>
                    <a:bodyPr/>
                    <a:lstStyle/>
                    <a:p>
                      <a:endParaRPr lang="en-GB" b="0" dirty="0"/>
                    </a:p>
                  </a:txBody>
                  <a:tcPr/>
                </a:tc>
                <a:tc hMerge="1">
                  <a:txBody>
                    <a:bodyPr/>
                    <a:lstStyle/>
                    <a:p>
                      <a:endParaRPr lang="en-GB" b="0" dirty="0"/>
                    </a:p>
                  </a:txBody>
                  <a:tcPr/>
                </a:tc>
                <a:extLst>
                  <a:ext uri="{0D108BD9-81ED-4DB2-BD59-A6C34878D82A}">
                    <a16:rowId xmlns:a16="http://schemas.microsoft.com/office/drawing/2014/main" val="1202533512"/>
                  </a:ext>
                </a:extLst>
              </a:tr>
              <a:tr h="320047">
                <a:tc>
                  <a:txBody>
                    <a:bodyPr/>
                    <a:lstStyle/>
                    <a:p>
                      <a:endParaRPr lang="en-GB" sz="1200" b="0" dirty="0"/>
                    </a:p>
                  </a:txBody>
                  <a:tcPr/>
                </a:tc>
                <a:tc>
                  <a:txBody>
                    <a:bodyPr/>
                    <a:lstStyle/>
                    <a:p>
                      <a:pPr algn="ctr"/>
                      <a:r>
                        <a:rPr lang="en-GB" sz="1600" b="0" dirty="0"/>
                        <a:t>Current situation</a:t>
                      </a:r>
                    </a:p>
                  </a:txBody>
                  <a:tcPr/>
                </a:tc>
                <a:tc>
                  <a:txBody>
                    <a:bodyPr/>
                    <a:lstStyle/>
                    <a:p>
                      <a:pPr algn="ctr"/>
                      <a:r>
                        <a:rPr lang="en-GB" sz="1600" b="0" dirty="0"/>
                        <a:t>Actions need to be taken</a:t>
                      </a:r>
                    </a:p>
                  </a:txBody>
                  <a:tcPr/>
                </a:tc>
                <a:extLst>
                  <a:ext uri="{0D108BD9-81ED-4DB2-BD59-A6C34878D82A}">
                    <a16:rowId xmlns:a16="http://schemas.microsoft.com/office/drawing/2014/main" val="2001999033"/>
                  </a:ext>
                </a:extLst>
              </a:tr>
              <a:tr h="535602">
                <a:tc>
                  <a:txBody>
                    <a:bodyPr/>
                    <a:lstStyle/>
                    <a:p>
                      <a:pPr algn="ctr"/>
                      <a:r>
                        <a:rPr lang="en-GB" sz="1600" b="0" dirty="0"/>
                        <a:t>Legislation</a:t>
                      </a:r>
                    </a:p>
                  </a:txBody>
                  <a:tcPr/>
                </a:tc>
                <a:tc>
                  <a:txBody>
                    <a:bodyPr/>
                    <a:lstStyle/>
                    <a:p>
                      <a:pPr algn="ctr"/>
                      <a:endParaRPr lang="en-GB" sz="1200" b="0" dirty="0"/>
                    </a:p>
                  </a:txBody>
                  <a:tcPr/>
                </a:tc>
                <a:tc>
                  <a:txBody>
                    <a:bodyPr/>
                    <a:lstStyle/>
                    <a:p>
                      <a:pPr algn="ctr"/>
                      <a:endParaRPr lang="en-GB" sz="1200" b="0" dirty="0"/>
                    </a:p>
                  </a:txBody>
                  <a:tcPr/>
                </a:tc>
                <a:extLst>
                  <a:ext uri="{0D108BD9-81ED-4DB2-BD59-A6C34878D82A}">
                    <a16:rowId xmlns:a16="http://schemas.microsoft.com/office/drawing/2014/main" val="1946770986"/>
                  </a:ext>
                </a:extLst>
              </a:tr>
              <a:tr h="785571">
                <a:tc>
                  <a:txBody>
                    <a:bodyPr/>
                    <a:lstStyle/>
                    <a:p>
                      <a:pPr algn="ctr"/>
                      <a:r>
                        <a:rPr lang="en-GB" sz="1600" dirty="0"/>
                        <a:t>Typical end-of-life treatment</a:t>
                      </a:r>
                    </a:p>
                  </a:txBody>
                  <a:tcPr/>
                </a:tc>
                <a:tc>
                  <a:txBody>
                    <a:bodyPr/>
                    <a:lstStyle/>
                    <a:p>
                      <a:pPr algn="ctr"/>
                      <a:endParaRPr lang="en-GB" sz="1200" b="0" dirty="0"/>
                    </a:p>
                  </a:txBody>
                  <a:tcPr/>
                </a:tc>
                <a:tc>
                  <a:txBody>
                    <a:bodyPr/>
                    <a:lstStyle/>
                    <a:p>
                      <a:pPr algn="ctr"/>
                      <a:endParaRPr lang="en-GB" sz="1200" b="0" dirty="0"/>
                    </a:p>
                  </a:txBody>
                  <a:tcPr/>
                </a:tc>
                <a:extLst>
                  <a:ext uri="{0D108BD9-81ED-4DB2-BD59-A6C34878D82A}">
                    <a16:rowId xmlns:a16="http://schemas.microsoft.com/office/drawing/2014/main" val="1996860935"/>
                  </a:ext>
                </a:extLst>
              </a:tr>
              <a:tr h="552809">
                <a:tc>
                  <a:txBody>
                    <a:bodyPr/>
                    <a:lstStyle/>
                    <a:p>
                      <a:pPr algn="ctr"/>
                      <a:r>
                        <a:rPr lang="en-GB" sz="1600" dirty="0"/>
                        <a:t>Waste collection</a:t>
                      </a:r>
                    </a:p>
                  </a:txBody>
                  <a:tcPr/>
                </a:tc>
                <a:tc>
                  <a:txBody>
                    <a:bodyPr/>
                    <a:lstStyle/>
                    <a:p>
                      <a:pPr algn="ctr"/>
                      <a:endParaRPr lang="en-GB" sz="1200" b="0"/>
                    </a:p>
                  </a:txBody>
                  <a:tcPr/>
                </a:tc>
                <a:tc>
                  <a:txBody>
                    <a:bodyPr/>
                    <a:lstStyle/>
                    <a:p>
                      <a:pPr algn="ctr"/>
                      <a:endParaRPr lang="en-GB" sz="1200" b="0" dirty="0"/>
                    </a:p>
                  </a:txBody>
                  <a:tcPr/>
                </a:tc>
                <a:extLst>
                  <a:ext uri="{0D108BD9-81ED-4DB2-BD59-A6C34878D82A}">
                    <a16:rowId xmlns:a16="http://schemas.microsoft.com/office/drawing/2014/main" val="2133910089"/>
                  </a:ext>
                </a:extLst>
              </a:tr>
              <a:tr h="552809">
                <a:tc>
                  <a:txBody>
                    <a:bodyPr/>
                    <a:lstStyle/>
                    <a:p>
                      <a:pPr algn="ctr"/>
                      <a:r>
                        <a:rPr lang="en-GB" sz="1600" dirty="0"/>
                        <a:t>Product design</a:t>
                      </a:r>
                    </a:p>
                  </a:txBody>
                  <a:tcPr/>
                </a:tc>
                <a:tc>
                  <a:txBody>
                    <a:bodyPr/>
                    <a:lstStyle/>
                    <a:p>
                      <a:pPr algn="ctr"/>
                      <a:endParaRPr lang="en-GB" sz="1200" b="0" dirty="0"/>
                    </a:p>
                  </a:txBody>
                  <a:tcPr/>
                </a:tc>
                <a:tc>
                  <a:txBody>
                    <a:bodyPr/>
                    <a:lstStyle/>
                    <a:p>
                      <a:pPr algn="ctr"/>
                      <a:endParaRPr lang="en-GB" sz="1200" b="0" dirty="0"/>
                    </a:p>
                  </a:txBody>
                  <a:tcPr/>
                </a:tc>
                <a:extLst>
                  <a:ext uri="{0D108BD9-81ED-4DB2-BD59-A6C34878D82A}">
                    <a16:rowId xmlns:a16="http://schemas.microsoft.com/office/drawing/2014/main" val="2285637761"/>
                  </a:ext>
                </a:extLst>
              </a:tr>
              <a:tr h="552809">
                <a:tc>
                  <a:txBody>
                    <a:bodyPr/>
                    <a:lstStyle/>
                    <a:p>
                      <a:pPr algn="ctr"/>
                      <a:r>
                        <a:rPr lang="en-GB" sz="1600" dirty="0"/>
                        <a:t>Consumer guidance</a:t>
                      </a:r>
                    </a:p>
                  </a:txBody>
                  <a:tcPr/>
                </a:tc>
                <a:tc>
                  <a:txBody>
                    <a:bodyPr/>
                    <a:lstStyle/>
                    <a:p>
                      <a:pPr algn="ctr"/>
                      <a:endParaRPr lang="en-GB" sz="1200" b="0" dirty="0"/>
                    </a:p>
                  </a:txBody>
                  <a:tcPr/>
                </a:tc>
                <a:tc>
                  <a:txBody>
                    <a:bodyPr/>
                    <a:lstStyle/>
                    <a:p>
                      <a:pPr algn="ctr"/>
                      <a:endParaRPr lang="en-GB" sz="1200" b="0" dirty="0"/>
                    </a:p>
                  </a:txBody>
                  <a:tcPr/>
                </a:tc>
                <a:extLst>
                  <a:ext uri="{0D108BD9-81ED-4DB2-BD59-A6C34878D82A}">
                    <a16:rowId xmlns:a16="http://schemas.microsoft.com/office/drawing/2014/main" val="1029106607"/>
                  </a:ext>
                </a:extLst>
              </a:tr>
            </a:tbl>
          </a:graphicData>
        </a:graphic>
      </p:graphicFrame>
    </p:spTree>
    <p:extLst>
      <p:ext uri="{BB962C8B-B14F-4D97-AF65-F5344CB8AC3E}">
        <p14:creationId xmlns:p14="http://schemas.microsoft.com/office/powerpoint/2010/main" val="2749197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23D51-F164-4D68-8210-4AC7F3ADF491}"/>
              </a:ext>
            </a:extLst>
          </p:cNvPr>
          <p:cNvSpPr>
            <a:spLocks noGrp="1"/>
          </p:cNvSpPr>
          <p:nvPr>
            <p:ph type="title"/>
          </p:nvPr>
        </p:nvSpPr>
        <p:spPr>
          <a:xfrm>
            <a:off x="1029788" y="365125"/>
            <a:ext cx="10626306" cy="1325563"/>
          </a:xfrm>
        </p:spPr>
        <p:txBody>
          <a:bodyPr>
            <a:noAutofit/>
          </a:bodyPr>
          <a:lstStyle/>
          <a:p>
            <a:r>
              <a:rPr lang="en-GB" dirty="0"/>
              <a:t>Introduction to circular economy and packaging</a:t>
            </a:r>
          </a:p>
        </p:txBody>
      </p:sp>
      <p:sp>
        <p:nvSpPr>
          <p:cNvPr id="6" name="Content Placeholder 5">
            <a:extLst>
              <a:ext uri="{FF2B5EF4-FFF2-40B4-BE49-F238E27FC236}">
                <a16:creationId xmlns:a16="http://schemas.microsoft.com/office/drawing/2014/main" id="{390ABCB0-7360-4BBA-A7CF-661294A207FF}"/>
              </a:ext>
            </a:extLst>
          </p:cNvPr>
          <p:cNvSpPr>
            <a:spLocks noGrp="1"/>
          </p:cNvSpPr>
          <p:nvPr>
            <p:ph idx="1"/>
          </p:nvPr>
        </p:nvSpPr>
        <p:spPr>
          <a:xfrm>
            <a:off x="1029787" y="1825625"/>
            <a:ext cx="10874829" cy="4161289"/>
          </a:xfrm>
        </p:spPr>
        <p:txBody>
          <a:bodyPr>
            <a:normAutofit/>
          </a:bodyPr>
          <a:lstStyle/>
          <a:p>
            <a:pPr>
              <a:spcBef>
                <a:spcPts val="500"/>
              </a:spcBef>
            </a:pPr>
            <a:r>
              <a:rPr lang="en-GB" sz="2000" dirty="0"/>
              <a:t>According to EMF, packaging is recyclable when it is technically recyclable. W</a:t>
            </a:r>
          </a:p>
          <a:p>
            <a:pPr>
              <a:spcBef>
                <a:spcPts val="500"/>
              </a:spcBef>
            </a:pPr>
            <a:r>
              <a:rPr lang="en-GB" sz="2000" dirty="0"/>
              <a:t>Design outside streams and pollution is one of the basic principles of circular economy. W</a:t>
            </a:r>
          </a:p>
          <a:p>
            <a:pPr>
              <a:spcBef>
                <a:spcPts val="500"/>
              </a:spcBef>
            </a:pPr>
            <a:r>
              <a:rPr lang="en-GB" sz="2000" dirty="0"/>
              <a:t>Extension of the life-cycle can be done by repairing products. R</a:t>
            </a:r>
          </a:p>
          <a:p>
            <a:pPr>
              <a:spcBef>
                <a:spcPts val="500"/>
              </a:spcBef>
            </a:pPr>
            <a:r>
              <a:rPr lang="en-GB" sz="2000" dirty="0"/>
              <a:t>Packaging needs to be robust to function in diverse logistic conditions. R</a:t>
            </a:r>
          </a:p>
          <a:p>
            <a:pPr>
              <a:spcBef>
                <a:spcPts val="500"/>
              </a:spcBef>
            </a:pPr>
            <a:r>
              <a:rPr lang="en-GB" sz="2000" dirty="0"/>
              <a:t>Africa is one of the biggest packaging consumption markets. W</a:t>
            </a:r>
          </a:p>
          <a:p>
            <a:pPr>
              <a:spcBef>
                <a:spcPts val="500"/>
              </a:spcBef>
            </a:pPr>
            <a:r>
              <a:rPr lang="en-GB" sz="2000" dirty="0"/>
              <a:t>Rigid plastic is the most common packaging waste type. W</a:t>
            </a:r>
          </a:p>
          <a:p>
            <a:pPr>
              <a:spcBef>
                <a:spcPts val="500"/>
              </a:spcBef>
            </a:pPr>
            <a:r>
              <a:rPr lang="en-US" sz="2000" dirty="0"/>
              <a:t>EU target for recycling packaging waste is 80% by 2030. W</a:t>
            </a:r>
          </a:p>
          <a:p>
            <a:pPr>
              <a:spcBef>
                <a:spcPts val="500"/>
              </a:spcBef>
            </a:pPr>
            <a:r>
              <a:rPr lang="en-GB" sz="2000" dirty="0"/>
              <a:t>Finland has already met the 2030 packaging recycling targets. W</a:t>
            </a:r>
          </a:p>
          <a:p>
            <a:pPr>
              <a:spcBef>
                <a:spcPts val="500"/>
              </a:spcBef>
            </a:pPr>
            <a:r>
              <a:rPr lang="en-GB" sz="2000" dirty="0"/>
              <a:t>Communication is a challenge in packaging recyclability. R</a:t>
            </a:r>
          </a:p>
          <a:p>
            <a:pPr>
              <a:spcBef>
                <a:spcPts val="500"/>
              </a:spcBef>
            </a:pPr>
            <a:r>
              <a:rPr lang="en-GB" sz="2000" dirty="0"/>
              <a:t>Recycling materials is always the best choice from environmental aspect. W</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D32C932A-75B9-4320-BD29-E1B8E70FA4C7}"/>
              </a:ext>
            </a:extLst>
          </p:cNvPr>
          <p:cNvSpPr>
            <a:spLocks noGrp="1"/>
          </p:cNvSpPr>
          <p:nvPr>
            <p:ph type="ftr" sz="quarter" idx="11"/>
          </p:nvPr>
        </p:nvSpPr>
        <p:spPr/>
        <p:txBody>
          <a:bodyPr/>
          <a:lstStyle/>
          <a:p>
            <a:r>
              <a:rPr lang="fi-FI"/>
              <a:t>kiertotalousamk.fi</a:t>
            </a:r>
          </a:p>
        </p:txBody>
      </p:sp>
      <p:sp>
        <p:nvSpPr>
          <p:cNvPr id="2" name="TextBox 1">
            <a:extLst>
              <a:ext uri="{FF2B5EF4-FFF2-40B4-BE49-F238E27FC236}">
                <a16:creationId xmlns:a16="http://schemas.microsoft.com/office/drawing/2014/main" id="{A6350FD7-2112-46EA-BCDB-B1A9ABB83EDA}"/>
              </a:ext>
            </a:extLst>
          </p:cNvPr>
          <p:cNvSpPr txBox="1"/>
          <p:nvPr/>
        </p:nvSpPr>
        <p:spPr>
          <a:xfrm>
            <a:off x="-1" y="0"/>
            <a:ext cx="6844145" cy="369332"/>
          </a:xfrm>
          <a:prstGeom prst="rect">
            <a:avLst/>
          </a:prstGeom>
          <a:noFill/>
        </p:spPr>
        <p:txBody>
          <a:bodyPr wrap="square" rtlCol="0">
            <a:spAutoFit/>
          </a:bodyPr>
          <a:lstStyle/>
          <a:p>
            <a:r>
              <a:rPr lang="en-GB" dirty="0"/>
              <a:t>WEEKLY TEST – VIRTUAL LEARNING ENVIRONMENT</a:t>
            </a:r>
          </a:p>
        </p:txBody>
      </p:sp>
    </p:spTree>
    <p:extLst>
      <p:ext uri="{BB962C8B-B14F-4D97-AF65-F5344CB8AC3E}">
        <p14:creationId xmlns:p14="http://schemas.microsoft.com/office/powerpoint/2010/main" val="279950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a:t>Implementation</a:t>
            </a:r>
          </a:p>
        </p:txBody>
      </p:sp>
      <p:sp>
        <p:nvSpPr>
          <p:cNvPr id="3" name="Sisällön paikkamerkki 2"/>
          <p:cNvSpPr>
            <a:spLocks noGrp="1"/>
          </p:cNvSpPr>
          <p:nvPr>
            <p:ph idx="1"/>
          </p:nvPr>
        </p:nvSpPr>
        <p:spPr/>
        <p:txBody>
          <a:bodyPr>
            <a:normAutofit/>
          </a:bodyPr>
          <a:lstStyle/>
          <a:p>
            <a:r>
              <a:rPr lang="en-US"/>
              <a:t>3 x 3h lectures</a:t>
            </a:r>
          </a:p>
          <a:p>
            <a:r>
              <a:rPr lang="en-US"/>
              <a:t>After each lectures independent work with two home assignments and a weekly test</a:t>
            </a:r>
          </a:p>
          <a:p>
            <a:r>
              <a:rPr lang="en-US"/>
              <a:t>Material: articles, videos etc.</a:t>
            </a:r>
          </a:p>
          <a:p>
            <a:r>
              <a:rPr lang="en-US">
                <a:sym typeface="Wingdings" panose="05000000000000000000" pitchFamily="2" charset="2"/>
              </a:rPr>
              <a:t>Language: English</a:t>
            </a:r>
          </a:p>
          <a:p>
            <a:r>
              <a:rPr lang="en-US">
                <a:sym typeface="Wingdings" panose="05000000000000000000" pitchFamily="2" charset="2"/>
              </a:rPr>
              <a:t>Partly in a classroom, partly online</a:t>
            </a:r>
            <a:endParaRPr lang="en-US"/>
          </a:p>
        </p:txBody>
      </p:sp>
      <p:sp>
        <p:nvSpPr>
          <p:cNvPr id="4" name="Alatunnisteen paikkamerkki 3"/>
          <p:cNvSpPr>
            <a:spLocks noGrp="1"/>
          </p:cNvSpPr>
          <p:nvPr>
            <p:ph type="ftr" sz="quarter" idx="11"/>
          </p:nvPr>
        </p:nvSpPr>
        <p:spPr/>
        <p:txBody>
          <a:bodyPr/>
          <a:lstStyle/>
          <a:p>
            <a:r>
              <a:rPr lang="en-US"/>
              <a:t>kiertotalousamk.fi</a:t>
            </a:r>
          </a:p>
        </p:txBody>
      </p:sp>
    </p:spTree>
    <p:extLst>
      <p:ext uri="{BB962C8B-B14F-4D97-AF65-F5344CB8AC3E}">
        <p14:creationId xmlns:p14="http://schemas.microsoft.com/office/powerpoint/2010/main" val="396261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8A56-E79A-4AA6-887E-17434E8505AB}"/>
              </a:ext>
            </a:extLst>
          </p:cNvPr>
          <p:cNvSpPr>
            <a:spLocks noGrp="1"/>
          </p:cNvSpPr>
          <p:nvPr>
            <p:ph type="title"/>
          </p:nvPr>
        </p:nvSpPr>
        <p:spPr>
          <a:xfrm>
            <a:off x="1441447" y="1161097"/>
            <a:ext cx="10515600" cy="2852737"/>
          </a:xfrm>
        </p:spPr>
        <p:txBody>
          <a:bodyPr/>
          <a:lstStyle/>
          <a:p>
            <a:r>
              <a:rPr lang="en-GB" dirty="0"/>
              <a:t>Towards circularity with packaging design choices</a:t>
            </a:r>
          </a:p>
        </p:txBody>
      </p:sp>
      <p:sp>
        <p:nvSpPr>
          <p:cNvPr id="3" name="Text Placeholder 2">
            <a:extLst>
              <a:ext uri="{FF2B5EF4-FFF2-40B4-BE49-F238E27FC236}">
                <a16:creationId xmlns:a16="http://schemas.microsoft.com/office/drawing/2014/main" id="{54CD9E53-1855-4353-B612-88B91DAF51B5}"/>
              </a:ext>
            </a:extLst>
          </p:cNvPr>
          <p:cNvSpPr>
            <a:spLocks noGrp="1"/>
          </p:cNvSpPr>
          <p:nvPr>
            <p:ph type="body" idx="1"/>
          </p:nvPr>
        </p:nvSpPr>
        <p:spPr>
          <a:xfrm>
            <a:off x="1441447" y="4040823"/>
            <a:ext cx="10515600" cy="1089442"/>
          </a:xfrm>
        </p:spPr>
        <p:txBody>
          <a:bodyPr>
            <a:normAutofit fontScale="92500" lnSpcReduction="20000"/>
          </a:bodyPr>
          <a:lstStyle/>
          <a:p>
            <a:r>
              <a:rPr lang="en-GB" dirty="0"/>
              <a:t>Packaging meaningful in purchasing decision</a:t>
            </a:r>
          </a:p>
          <a:p>
            <a:r>
              <a:rPr lang="en-GB" dirty="0"/>
              <a:t>Sustainable packaging</a:t>
            </a:r>
          </a:p>
          <a:p>
            <a:r>
              <a:rPr lang="en-GB" dirty="0"/>
              <a:t>Circularity through design</a:t>
            </a:r>
          </a:p>
        </p:txBody>
      </p:sp>
      <p:sp>
        <p:nvSpPr>
          <p:cNvPr id="4" name="Footer Placeholder 3">
            <a:extLst>
              <a:ext uri="{FF2B5EF4-FFF2-40B4-BE49-F238E27FC236}">
                <a16:creationId xmlns:a16="http://schemas.microsoft.com/office/drawing/2014/main" id="{147141AF-0C75-4903-BF3A-2A666813D29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7619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71" y="365125"/>
            <a:ext cx="10515600" cy="1325563"/>
          </a:xfrm>
        </p:spPr>
        <p:txBody>
          <a:bodyPr>
            <a:normAutofit/>
          </a:bodyPr>
          <a:lstStyle/>
          <a:p>
            <a:r>
              <a:rPr lang="en-GB" dirty="0"/>
              <a:t>Homework discussion</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03671" y="1825625"/>
            <a:ext cx="10515600" cy="4161289"/>
          </a:xfrm>
        </p:spPr>
        <p:txBody>
          <a:bodyPr>
            <a:normAutofit/>
          </a:bodyPr>
          <a:lstStyle/>
          <a:p>
            <a:r>
              <a:rPr lang="en-GB" dirty="0"/>
              <a:t>What did you learn regarding EU Circular Economy Package?</a:t>
            </a:r>
          </a:p>
          <a:p>
            <a:r>
              <a:rPr lang="en-GB" dirty="0"/>
              <a:t>What actions need to be taken that recycling rates can be increased within EU? </a:t>
            </a:r>
          </a:p>
          <a:p>
            <a:r>
              <a:rPr lang="en-GB" dirty="0"/>
              <a:t>What is the most important thing for increasing the recycling rates in general?</a:t>
            </a:r>
          </a:p>
          <a:p>
            <a:r>
              <a:rPr lang="en-GB" dirty="0"/>
              <a:t>What is the most important thing for increasing the recycling rates for your chosen product?</a:t>
            </a:r>
          </a:p>
          <a:p>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182524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a:xfrm>
            <a:off x="1308465" y="365125"/>
            <a:ext cx="10515600" cy="1325563"/>
          </a:xfrm>
        </p:spPr>
        <p:txBody>
          <a:bodyPr/>
          <a:lstStyle/>
          <a:p>
            <a:r>
              <a:rPr lang="en-GB" dirty="0"/>
              <a:t>Packaging has a significant role in the purchasing decision</a:t>
            </a:r>
          </a:p>
        </p:txBody>
      </p:sp>
      <p:sp>
        <p:nvSpPr>
          <p:cNvPr id="3" name="Content Placeholder 2">
            <a:extLst>
              <a:ext uri="{FF2B5EF4-FFF2-40B4-BE49-F238E27FC236}">
                <a16:creationId xmlns:a16="http://schemas.microsoft.com/office/drawing/2014/main" id="{6CC74AE1-C587-4B01-9F77-0ED1F67AC9BC}"/>
              </a:ext>
            </a:extLst>
          </p:cNvPr>
          <p:cNvSpPr>
            <a:spLocks noGrp="1"/>
          </p:cNvSpPr>
          <p:nvPr>
            <p:ph idx="1"/>
          </p:nvPr>
        </p:nvSpPr>
        <p:spPr/>
        <p:txBody>
          <a:bodyPr>
            <a:normAutofit/>
          </a:bodyPr>
          <a:lstStyle/>
          <a:p>
            <a:endParaRPr lang="fi-FI" dirty="0"/>
          </a:p>
          <a:p>
            <a:pPr marL="0" indent="0">
              <a:buNone/>
            </a:pPr>
            <a:endParaRPr lang="fi-FI" dirty="0"/>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pic>
        <p:nvPicPr>
          <p:cNvPr id="6" name="Picture 5">
            <a:extLst>
              <a:ext uri="{FF2B5EF4-FFF2-40B4-BE49-F238E27FC236}">
                <a16:creationId xmlns:a16="http://schemas.microsoft.com/office/drawing/2014/main" id="{1BC35484-1662-48B7-8974-F6D798833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61228" y="2295260"/>
            <a:ext cx="3538857" cy="2654143"/>
          </a:xfrm>
          <a:prstGeom prst="rect">
            <a:avLst/>
          </a:prstGeom>
        </p:spPr>
      </p:pic>
      <p:pic>
        <p:nvPicPr>
          <p:cNvPr id="8" name="Picture 7">
            <a:extLst>
              <a:ext uri="{FF2B5EF4-FFF2-40B4-BE49-F238E27FC236}">
                <a16:creationId xmlns:a16="http://schemas.microsoft.com/office/drawing/2014/main" id="{A25C44C5-395B-4ACB-A46E-C48F2CF3BD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61200" y="2267984"/>
            <a:ext cx="3538856" cy="2654142"/>
          </a:xfrm>
          <a:prstGeom prst="rect">
            <a:avLst/>
          </a:prstGeom>
        </p:spPr>
      </p:pic>
      <p:sp>
        <p:nvSpPr>
          <p:cNvPr id="9" name="TextBox 8">
            <a:extLst>
              <a:ext uri="{FF2B5EF4-FFF2-40B4-BE49-F238E27FC236}">
                <a16:creationId xmlns:a16="http://schemas.microsoft.com/office/drawing/2014/main" id="{A3D9C228-B3B4-468D-A71A-F658DFFCBABC}"/>
              </a:ext>
            </a:extLst>
          </p:cNvPr>
          <p:cNvSpPr txBox="1"/>
          <p:nvPr/>
        </p:nvSpPr>
        <p:spPr>
          <a:xfrm>
            <a:off x="8387140" y="5175668"/>
            <a:ext cx="1140823" cy="230832"/>
          </a:xfrm>
          <a:prstGeom prst="rect">
            <a:avLst/>
          </a:prstGeom>
          <a:noFill/>
        </p:spPr>
        <p:txBody>
          <a:bodyPr wrap="square" rtlCol="0">
            <a:spAutoFit/>
          </a:bodyPr>
          <a:lstStyle/>
          <a:p>
            <a:r>
              <a:rPr lang="en-GB" sz="900" dirty="0">
                <a:solidFill>
                  <a:schemeClr val="bg1"/>
                </a:solidFill>
              </a:rPr>
              <a:t>@Noora Markkanen</a:t>
            </a:r>
          </a:p>
        </p:txBody>
      </p:sp>
      <p:sp>
        <p:nvSpPr>
          <p:cNvPr id="10" name="TextBox 9">
            <a:extLst>
              <a:ext uri="{FF2B5EF4-FFF2-40B4-BE49-F238E27FC236}">
                <a16:creationId xmlns:a16="http://schemas.microsoft.com/office/drawing/2014/main" id="{0C6AB68B-92C3-4F7A-9A7F-7DE689A2C147}"/>
              </a:ext>
            </a:extLst>
          </p:cNvPr>
          <p:cNvSpPr txBox="1"/>
          <p:nvPr/>
        </p:nvSpPr>
        <p:spPr>
          <a:xfrm>
            <a:off x="4387169" y="5187458"/>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55751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Packaging trends</a:t>
            </a:r>
          </a:p>
        </p:txBody>
      </p:sp>
      <p:sp>
        <p:nvSpPr>
          <p:cNvPr id="9" name="Content Placeholder 8">
            <a:extLst>
              <a:ext uri="{FF2B5EF4-FFF2-40B4-BE49-F238E27FC236}">
                <a16:creationId xmlns:a16="http://schemas.microsoft.com/office/drawing/2014/main" id="{FD87047F-AD56-41D5-9879-5CE75486F5D8}"/>
              </a:ext>
            </a:extLst>
          </p:cNvPr>
          <p:cNvSpPr>
            <a:spLocks noGrp="1"/>
          </p:cNvSpPr>
          <p:nvPr>
            <p:ph sz="half" idx="2"/>
          </p:nvPr>
        </p:nvSpPr>
        <p:spPr>
          <a:xfrm>
            <a:off x="7801337" y="1825625"/>
            <a:ext cx="3772382" cy="3425083"/>
          </a:xfrm>
        </p:spPr>
        <p:txBody>
          <a:bodyPr anchor="ctr"/>
          <a:lstStyle/>
          <a:p>
            <a:pPr marL="0" indent="0">
              <a:buNone/>
            </a:pPr>
            <a:r>
              <a:rPr lang="en-GB" dirty="0"/>
              <a:t>Authenticity</a:t>
            </a:r>
          </a:p>
          <a:p>
            <a:pPr marL="0" indent="0">
              <a:buNone/>
            </a:pPr>
            <a:r>
              <a:rPr lang="en-GB" dirty="0"/>
              <a:t>Personalization</a:t>
            </a:r>
          </a:p>
          <a:p>
            <a:pPr marL="0" indent="0">
              <a:buNone/>
            </a:pPr>
            <a:r>
              <a:rPr lang="en-GB" dirty="0"/>
              <a:t>Digital printing</a:t>
            </a:r>
          </a:p>
          <a:p>
            <a:pPr marL="0" indent="0">
              <a:buNone/>
            </a:pPr>
            <a:r>
              <a:rPr lang="en-GB" dirty="0"/>
              <a:t>Smart packaging</a:t>
            </a:r>
          </a:p>
          <a:p>
            <a:pPr marL="0" indent="0">
              <a:buNone/>
            </a:pPr>
            <a:r>
              <a:rPr lang="en-GB" dirty="0"/>
              <a:t>Sustainability </a:t>
            </a:r>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grpSp>
        <p:nvGrpSpPr>
          <p:cNvPr id="5" name="Group 4">
            <a:extLst>
              <a:ext uri="{FF2B5EF4-FFF2-40B4-BE49-F238E27FC236}">
                <a16:creationId xmlns:a16="http://schemas.microsoft.com/office/drawing/2014/main" id="{02FE2288-E0FE-4E47-BB8D-58462E1B94C7}"/>
              </a:ext>
            </a:extLst>
          </p:cNvPr>
          <p:cNvGrpSpPr/>
          <p:nvPr/>
        </p:nvGrpSpPr>
        <p:grpSpPr>
          <a:xfrm>
            <a:off x="2170337" y="1575033"/>
            <a:ext cx="3558660" cy="3808730"/>
            <a:chOff x="2170336" y="1575033"/>
            <a:chExt cx="4436507" cy="4816436"/>
          </a:xfrm>
        </p:grpSpPr>
        <p:pic>
          <p:nvPicPr>
            <p:cNvPr id="7" name="Picture 6">
              <a:extLst>
                <a:ext uri="{FF2B5EF4-FFF2-40B4-BE49-F238E27FC236}">
                  <a16:creationId xmlns:a16="http://schemas.microsoft.com/office/drawing/2014/main" id="{45192DB4-16D7-4CF5-9094-FA4008B5C0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05" t="20574" r="25096" b="18018"/>
            <a:stretch/>
          </p:blipFill>
          <p:spPr>
            <a:xfrm rot="5400000">
              <a:off x="1980372" y="1764997"/>
              <a:ext cx="4816436" cy="4436507"/>
            </a:xfrm>
            <a:prstGeom prst="rect">
              <a:avLst/>
            </a:prstGeom>
          </p:spPr>
        </p:pic>
        <p:sp>
          <p:nvSpPr>
            <p:cNvPr id="10" name="TextBox 9">
              <a:extLst>
                <a:ext uri="{FF2B5EF4-FFF2-40B4-BE49-F238E27FC236}">
                  <a16:creationId xmlns:a16="http://schemas.microsoft.com/office/drawing/2014/main" id="{27EA04EA-F4B3-4964-8B8E-931D8F09AFD2}"/>
                </a:ext>
              </a:extLst>
            </p:cNvPr>
            <p:cNvSpPr txBox="1"/>
            <p:nvPr/>
          </p:nvSpPr>
          <p:spPr>
            <a:xfrm>
              <a:off x="5110511" y="6077258"/>
              <a:ext cx="1496332" cy="291905"/>
            </a:xfrm>
            <a:prstGeom prst="rect">
              <a:avLst/>
            </a:prstGeom>
            <a:noFill/>
          </p:spPr>
          <p:txBody>
            <a:bodyPr wrap="square" rtlCol="0">
              <a:spAutoFit/>
            </a:bodyPr>
            <a:lstStyle/>
            <a:p>
              <a:r>
                <a:rPr lang="en-GB" sz="900" dirty="0">
                  <a:solidFill>
                    <a:schemeClr val="bg1"/>
                  </a:solidFill>
                </a:rPr>
                <a:t>@Noora Markkanen</a:t>
              </a:r>
            </a:p>
          </p:txBody>
        </p:sp>
      </p:grpSp>
    </p:spTree>
    <p:extLst>
      <p:ext uri="{BB962C8B-B14F-4D97-AF65-F5344CB8AC3E}">
        <p14:creationId xmlns:p14="http://schemas.microsoft.com/office/powerpoint/2010/main" val="1935087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a:xfrm>
            <a:off x="1012372" y="34197"/>
            <a:ext cx="10515600" cy="1325563"/>
          </a:xfrm>
        </p:spPr>
        <p:txBody>
          <a:bodyPr/>
          <a:lstStyle/>
          <a:p>
            <a:r>
              <a:rPr lang="en-GB" dirty="0"/>
              <a:t>What is a sustainable packaging?</a:t>
            </a:r>
          </a:p>
        </p:txBody>
      </p:sp>
      <p:sp>
        <p:nvSpPr>
          <p:cNvPr id="3" name="Content Placeholder 2">
            <a:extLst>
              <a:ext uri="{FF2B5EF4-FFF2-40B4-BE49-F238E27FC236}">
                <a16:creationId xmlns:a16="http://schemas.microsoft.com/office/drawing/2014/main" id="{6CC74AE1-C587-4B01-9F77-0ED1F67AC9BC}"/>
              </a:ext>
            </a:extLst>
          </p:cNvPr>
          <p:cNvSpPr>
            <a:spLocks noGrp="1"/>
          </p:cNvSpPr>
          <p:nvPr>
            <p:ph idx="1"/>
          </p:nvPr>
        </p:nvSpPr>
        <p:spPr>
          <a:xfrm>
            <a:off x="1012372" y="1494697"/>
            <a:ext cx="10515600" cy="4161289"/>
          </a:xfrm>
        </p:spPr>
        <p:txBody>
          <a:bodyPr>
            <a:normAutofit fontScale="92500"/>
          </a:bodyPr>
          <a:lstStyle/>
          <a:p>
            <a:r>
              <a:rPr lang="en-US" dirty="0"/>
              <a:t>There are many aspects in design that can make a packaging sustainable</a:t>
            </a:r>
          </a:p>
          <a:p>
            <a:r>
              <a:rPr lang="en-US" dirty="0"/>
              <a:t>Raw materials</a:t>
            </a:r>
          </a:p>
          <a:p>
            <a:pPr lvl="1"/>
            <a:r>
              <a:rPr lang="en-US" dirty="0"/>
              <a:t>Biobased sources</a:t>
            </a:r>
          </a:p>
          <a:p>
            <a:pPr lvl="1"/>
            <a:r>
              <a:rPr lang="en-US" dirty="0"/>
              <a:t>Certified sources</a:t>
            </a:r>
          </a:p>
          <a:p>
            <a:pPr lvl="1"/>
            <a:r>
              <a:rPr lang="en-US" dirty="0"/>
              <a:t>Post-consumer recycled sources</a:t>
            </a:r>
          </a:p>
          <a:p>
            <a:r>
              <a:rPr lang="en-US" dirty="0"/>
              <a:t>Composition (components and </a:t>
            </a:r>
            <a:r>
              <a:rPr lang="en-US" dirty="0" err="1"/>
              <a:t>lightweighting</a:t>
            </a:r>
            <a:r>
              <a:rPr lang="en-US" dirty="0"/>
              <a:t>)</a:t>
            </a:r>
          </a:p>
          <a:p>
            <a:r>
              <a:rPr lang="en-US" dirty="0"/>
              <a:t>Visuals</a:t>
            </a:r>
          </a:p>
          <a:p>
            <a:r>
              <a:rPr lang="en-US" dirty="0"/>
              <a:t>Supporting sustainability at the consumption phase</a:t>
            </a:r>
          </a:p>
          <a:p>
            <a:r>
              <a:rPr lang="en-US" dirty="0"/>
              <a:t>Designed for end-of-life</a:t>
            </a:r>
          </a:p>
          <a:p>
            <a:pPr marL="0" indent="0">
              <a:buNone/>
            </a:pPr>
            <a:endParaRPr lang="en-US" dirty="0"/>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62118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a:xfrm>
            <a:off x="1003666" y="69027"/>
            <a:ext cx="10515600" cy="1325563"/>
          </a:xfrm>
        </p:spPr>
        <p:txBody>
          <a:bodyPr/>
          <a:lstStyle/>
          <a:p>
            <a:r>
              <a:rPr lang="en-GB" dirty="0"/>
              <a:t>Many faces of sustainable packaging</a:t>
            </a:r>
          </a:p>
        </p:txBody>
      </p:sp>
      <p:sp>
        <p:nvSpPr>
          <p:cNvPr id="3" name="Content Placeholder 2">
            <a:extLst>
              <a:ext uri="{FF2B5EF4-FFF2-40B4-BE49-F238E27FC236}">
                <a16:creationId xmlns:a16="http://schemas.microsoft.com/office/drawing/2014/main" id="{6CC74AE1-C587-4B01-9F77-0ED1F67AC9BC}"/>
              </a:ext>
            </a:extLst>
          </p:cNvPr>
          <p:cNvSpPr>
            <a:spLocks noGrp="1"/>
          </p:cNvSpPr>
          <p:nvPr>
            <p:ph idx="1"/>
          </p:nvPr>
        </p:nvSpPr>
        <p:spPr>
          <a:xfrm>
            <a:off x="1003666" y="1529527"/>
            <a:ext cx="10515600" cy="4161289"/>
          </a:xfrm>
        </p:spPr>
        <p:txBody>
          <a:bodyPr>
            <a:normAutofit/>
          </a:bodyPr>
          <a:lstStyle/>
          <a:p>
            <a:r>
              <a:rPr lang="en-US"/>
              <a:t>What is the ultimate sustainable packaging option?</a:t>
            </a:r>
          </a:p>
          <a:p>
            <a:r>
              <a:rPr lang="en-US"/>
              <a:t>No simple answer – it is important to choose the best possible option for a certain purpose</a:t>
            </a:r>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a:xfrm>
            <a:off x="4204066" y="5896573"/>
            <a:ext cx="4114800" cy="365125"/>
          </a:xfrm>
        </p:spPr>
        <p:txBody>
          <a:bodyPr/>
          <a:lstStyle/>
          <a:p>
            <a:r>
              <a:rPr lang="fi-FI"/>
              <a:t>kiertotalousamk.fi</a:t>
            </a:r>
          </a:p>
        </p:txBody>
      </p:sp>
      <p:sp>
        <p:nvSpPr>
          <p:cNvPr id="5" name="TextBox 4">
            <a:extLst>
              <a:ext uri="{FF2B5EF4-FFF2-40B4-BE49-F238E27FC236}">
                <a16:creationId xmlns:a16="http://schemas.microsoft.com/office/drawing/2014/main" id="{503DA610-FBA9-4B89-854E-0D16FE2EDDD7}"/>
              </a:ext>
            </a:extLst>
          </p:cNvPr>
          <p:cNvSpPr txBox="1"/>
          <p:nvPr/>
        </p:nvSpPr>
        <p:spPr>
          <a:xfrm>
            <a:off x="2719974" y="3037805"/>
            <a:ext cx="1457446" cy="1015663"/>
          </a:xfrm>
          <a:prstGeom prst="rect">
            <a:avLst/>
          </a:prstGeom>
          <a:noFill/>
        </p:spPr>
        <p:txBody>
          <a:bodyPr wrap="square" rtlCol="0">
            <a:spAutoFit/>
          </a:bodyPr>
          <a:lstStyle/>
          <a:p>
            <a:pPr algn="ctr"/>
            <a:r>
              <a:rPr lang="en-GB" sz="2000" b="1" dirty="0" err="1">
                <a:solidFill>
                  <a:srgbClr val="008080"/>
                </a:solidFill>
              </a:rPr>
              <a:t>biobased</a:t>
            </a:r>
            <a:r>
              <a:rPr lang="en-GB" sz="2000" b="1" dirty="0">
                <a:solidFill>
                  <a:srgbClr val="008080"/>
                </a:solidFill>
              </a:rPr>
              <a:t> </a:t>
            </a:r>
          </a:p>
          <a:p>
            <a:endParaRPr lang="en-GB" sz="2000" b="1" dirty="0">
              <a:solidFill>
                <a:srgbClr val="008080"/>
              </a:solidFill>
            </a:endParaRPr>
          </a:p>
          <a:p>
            <a:endParaRPr lang="en-GB" sz="2000" b="1" dirty="0">
              <a:solidFill>
                <a:srgbClr val="008080"/>
              </a:solidFill>
            </a:endParaRPr>
          </a:p>
        </p:txBody>
      </p:sp>
      <p:sp>
        <p:nvSpPr>
          <p:cNvPr id="6" name="TextBox 5">
            <a:extLst>
              <a:ext uri="{FF2B5EF4-FFF2-40B4-BE49-F238E27FC236}">
                <a16:creationId xmlns:a16="http://schemas.microsoft.com/office/drawing/2014/main" id="{5FE26AD6-5F92-4097-B393-58FA6E94DB59}"/>
              </a:ext>
            </a:extLst>
          </p:cNvPr>
          <p:cNvSpPr txBox="1"/>
          <p:nvPr/>
        </p:nvSpPr>
        <p:spPr>
          <a:xfrm>
            <a:off x="4851832" y="3040374"/>
            <a:ext cx="1457446" cy="1015663"/>
          </a:xfrm>
          <a:prstGeom prst="rect">
            <a:avLst/>
          </a:prstGeom>
          <a:noFill/>
        </p:spPr>
        <p:txBody>
          <a:bodyPr wrap="square" rtlCol="0">
            <a:spAutoFit/>
          </a:bodyPr>
          <a:lstStyle/>
          <a:p>
            <a:pPr algn="ctr"/>
            <a:r>
              <a:rPr lang="en-GB" sz="2000" b="1" dirty="0">
                <a:solidFill>
                  <a:srgbClr val="008080"/>
                </a:solidFill>
              </a:rPr>
              <a:t>fossil-based </a:t>
            </a:r>
          </a:p>
          <a:p>
            <a:endParaRPr lang="en-GB" sz="2000" b="1" dirty="0">
              <a:solidFill>
                <a:srgbClr val="008080"/>
              </a:solidFill>
            </a:endParaRPr>
          </a:p>
          <a:p>
            <a:endParaRPr lang="en-GB" sz="2000" b="1" dirty="0">
              <a:solidFill>
                <a:srgbClr val="008080"/>
              </a:solidFill>
            </a:endParaRPr>
          </a:p>
        </p:txBody>
      </p:sp>
      <p:sp>
        <p:nvSpPr>
          <p:cNvPr id="7" name="TextBox 6">
            <a:extLst>
              <a:ext uri="{FF2B5EF4-FFF2-40B4-BE49-F238E27FC236}">
                <a16:creationId xmlns:a16="http://schemas.microsoft.com/office/drawing/2014/main" id="{BF1E80D9-0AF3-44DD-AC57-DE8AB5A99700}"/>
              </a:ext>
            </a:extLst>
          </p:cNvPr>
          <p:cNvSpPr txBox="1"/>
          <p:nvPr/>
        </p:nvSpPr>
        <p:spPr>
          <a:xfrm>
            <a:off x="7274631" y="3037805"/>
            <a:ext cx="1457446" cy="1015663"/>
          </a:xfrm>
          <a:prstGeom prst="rect">
            <a:avLst/>
          </a:prstGeom>
          <a:noFill/>
        </p:spPr>
        <p:txBody>
          <a:bodyPr wrap="square" rtlCol="0">
            <a:spAutoFit/>
          </a:bodyPr>
          <a:lstStyle/>
          <a:p>
            <a:pPr algn="ctr"/>
            <a:r>
              <a:rPr lang="en-GB" sz="2000" b="1" dirty="0">
                <a:solidFill>
                  <a:srgbClr val="008080"/>
                </a:solidFill>
              </a:rPr>
              <a:t>LCA </a:t>
            </a:r>
          </a:p>
          <a:p>
            <a:endParaRPr lang="en-GB" sz="2000" b="1" dirty="0">
              <a:solidFill>
                <a:srgbClr val="008080"/>
              </a:solidFill>
            </a:endParaRPr>
          </a:p>
          <a:p>
            <a:endParaRPr lang="en-GB" sz="2000" b="1" dirty="0">
              <a:solidFill>
                <a:srgbClr val="008080"/>
              </a:solidFill>
            </a:endParaRPr>
          </a:p>
        </p:txBody>
      </p:sp>
      <p:sp>
        <p:nvSpPr>
          <p:cNvPr id="8" name="TextBox 7">
            <a:extLst>
              <a:ext uri="{FF2B5EF4-FFF2-40B4-BE49-F238E27FC236}">
                <a16:creationId xmlns:a16="http://schemas.microsoft.com/office/drawing/2014/main" id="{88664380-8C3A-4A1C-9DB2-A682C813A0D8}"/>
              </a:ext>
            </a:extLst>
          </p:cNvPr>
          <p:cNvSpPr txBox="1"/>
          <p:nvPr/>
        </p:nvSpPr>
        <p:spPr>
          <a:xfrm>
            <a:off x="6090863" y="3669627"/>
            <a:ext cx="1457446" cy="1015663"/>
          </a:xfrm>
          <a:prstGeom prst="rect">
            <a:avLst/>
          </a:prstGeom>
          <a:noFill/>
        </p:spPr>
        <p:txBody>
          <a:bodyPr wrap="square" rtlCol="0">
            <a:spAutoFit/>
          </a:bodyPr>
          <a:lstStyle/>
          <a:p>
            <a:pPr algn="ctr"/>
            <a:r>
              <a:rPr lang="en-GB" sz="2000" b="1" dirty="0">
                <a:solidFill>
                  <a:srgbClr val="008080"/>
                </a:solidFill>
              </a:rPr>
              <a:t>GHG </a:t>
            </a:r>
          </a:p>
          <a:p>
            <a:endParaRPr lang="en-GB" sz="2000" b="1" dirty="0">
              <a:solidFill>
                <a:srgbClr val="008080"/>
              </a:solidFill>
            </a:endParaRPr>
          </a:p>
          <a:p>
            <a:endParaRPr lang="en-GB" sz="2000" b="1" dirty="0">
              <a:solidFill>
                <a:srgbClr val="008080"/>
              </a:solidFill>
            </a:endParaRPr>
          </a:p>
        </p:txBody>
      </p:sp>
      <p:sp>
        <p:nvSpPr>
          <p:cNvPr id="9" name="TextBox 8">
            <a:extLst>
              <a:ext uri="{FF2B5EF4-FFF2-40B4-BE49-F238E27FC236}">
                <a16:creationId xmlns:a16="http://schemas.microsoft.com/office/drawing/2014/main" id="{36F539EB-D721-4D0F-9224-1B30DC556D27}"/>
              </a:ext>
            </a:extLst>
          </p:cNvPr>
          <p:cNvSpPr txBox="1"/>
          <p:nvPr/>
        </p:nvSpPr>
        <p:spPr>
          <a:xfrm>
            <a:off x="8568925" y="3665433"/>
            <a:ext cx="1457446" cy="1015663"/>
          </a:xfrm>
          <a:prstGeom prst="rect">
            <a:avLst/>
          </a:prstGeom>
          <a:noFill/>
        </p:spPr>
        <p:txBody>
          <a:bodyPr wrap="square" rtlCol="0">
            <a:spAutoFit/>
          </a:bodyPr>
          <a:lstStyle/>
          <a:p>
            <a:pPr algn="ctr"/>
            <a:r>
              <a:rPr lang="en-GB" sz="2000" b="1" dirty="0">
                <a:solidFill>
                  <a:srgbClr val="008080"/>
                </a:solidFill>
              </a:rPr>
              <a:t>land-use </a:t>
            </a:r>
          </a:p>
          <a:p>
            <a:endParaRPr lang="en-GB" sz="2000" b="1" dirty="0">
              <a:solidFill>
                <a:srgbClr val="008080"/>
              </a:solidFill>
            </a:endParaRPr>
          </a:p>
          <a:p>
            <a:endParaRPr lang="en-GB" sz="2000" b="1" dirty="0">
              <a:solidFill>
                <a:srgbClr val="008080"/>
              </a:solidFill>
            </a:endParaRPr>
          </a:p>
        </p:txBody>
      </p:sp>
      <p:sp>
        <p:nvSpPr>
          <p:cNvPr id="10" name="TextBox 9">
            <a:extLst>
              <a:ext uri="{FF2B5EF4-FFF2-40B4-BE49-F238E27FC236}">
                <a16:creationId xmlns:a16="http://schemas.microsoft.com/office/drawing/2014/main" id="{416533C8-1F95-4052-9D9F-5F23F67E1D5E}"/>
              </a:ext>
            </a:extLst>
          </p:cNvPr>
          <p:cNvSpPr txBox="1"/>
          <p:nvPr/>
        </p:nvSpPr>
        <p:spPr>
          <a:xfrm>
            <a:off x="7319222" y="4341080"/>
            <a:ext cx="1457446" cy="1323439"/>
          </a:xfrm>
          <a:prstGeom prst="rect">
            <a:avLst/>
          </a:prstGeom>
          <a:noFill/>
        </p:spPr>
        <p:txBody>
          <a:bodyPr wrap="square" rtlCol="0">
            <a:spAutoFit/>
          </a:bodyPr>
          <a:lstStyle/>
          <a:p>
            <a:pPr algn="ctr"/>
            <a:r>
              <a:rPr lang="en-GB" sz="2000" b="1" dirty="0">
                <a:solidFill>
                  <a:srgbClr val="008080"/>
                </a:solidFill>
              </a:rPr>
              <a:t>plastic leakage </a:t>
            </a:r>
          </a:p>
          <a:p>
            <a:endParaRPr lang="en-GB" sz="2000" b="1" dirty="0">
              <a:solidFill>
                <a:srgbClr val="008080"/>
              </a:solidFill>
            </a:endParaRPr>
          </a:p>
          <a:p>
            <a:endParaRPr lang="en-GB" sz="2000" b="1" dirty="0">
              <a:solidFill>
                <a:srgbClr val="008080"/>
              </a:solidFill>
            </a:endParaRPr>
          </a:p>
        </p:txBody>
      </p:sp>
      <p:sp>
        <p:nvSpPr>
          <p:cNvPr id="11" name="TextBox 10">
            <a:extLst>
              <a:ext uri="{FF2B5EF4-FFF2-40B4-BE49-F238E27FC236}">
                <a16:creationId xmlns:a16="http://schemas.microsoft.com/office/drawing/2014/main" id="{ABEE5452-0415-435C-A7F5-A6CED7E28D74}"/>
              </a:ext>
            </a:extLst>
          </p:cNvPr>
          <p:cNvSpPr txBox="1"/>
          <p:nvPr/>
        </p:nvSpPr>
        <p:spPr>
          <a:xfrm>
            <a:off x="4814268" y="4066582"/>
            <a:ext cx="1457446" cy="1938992"/>
          </a:xfrm>
          <a:prstGeom prst="rect">
            <a:avLst/>
          </a:prstGeom>
          <a:noFill/>
        </p:spPr>
        <p:txBody>
          <a:bodyPr wrap="square" rtlCol="0">
            <a:spAutoFit/>
          </a:bodyPr>
          <a:lstStyle/>
          <a:p>
            <a:pPr algn="ctr"/>
            <a:r>
              <a:rPr lang="en-GB" sz="2000" b="1" dirty="0">
                <a:solidFill>
                  <a:srgbClr val="008080"/>
                </a:solidFill>
              </a:rPr>
              <a:t>post-consumer recycled content</a:t>
            </a:r>
          </a:p>
          <a:p>
            <a:endParaRPr lang="en-GB" sz="2000" b="1" dirty="0">
              <a:solidFill>
                <a:srgbClr val="008080"/>
              </a:solidFill>
            </a:endParaRPr>
          </a:p>
          <a:p>
            <a:endParaRPr lang="en-GB" sz="2000" b="1" dirty="0">
              <a:solidFill>
                <a:srgbClr val="008080"/>
              </a:solidFill>
            </a:endParaRPr>
          </a:p>
        </p:txBody>
      </p:sp>
      <p:sp>
        <p:nvSpPr>
          <p:cNvPr id="12" name="TextBox 11">
            <a:extLst>
              <a:ext uri="{FF2B5EF4-FFF2-40B4-BE49-F238E27FC236}">
                <a16:creationId xmlns:a16="http://schemas.microsoft.com/office/drawing/2014/main" id="{178091BB-94FB-4FB1-A7D8-713A52A2ACDE}"/>
              </a:ext>
            </a:extLst>
          </p:cNvPr>
          <p:cNvSpPr txBox="1"/>
          <p:nvPr/>
        </p:nvSpPr>
        <p:spPr>
          <a:xfrm>
            <a:off x="3645949" y="3694947"/>
            <a:ext cx="1457446" cy="400110"/>
          </a:xfrm>
          <a:prstGeom prst="rect">
            <a:avLst/>
          </a:prstGeom>
          <a:noFill/>
        </p:spPr>
        <p:txBody>
          <a:bodyPr wrap="square" rtlCol="0">
            <a:spAutoFit/>
          </a:bodyPr>
          <a:lstStyle/>
          <a:p>
            <a:pPr algn="ctr"/>
            <a:r>
              <a:rPr lang="en-GB" sz="2000" b="1" dirty="0">
                <a:solidFill>
                  <a:srgbClr val="008080"/>
                </a:solidFill>
              </a:rPr>
              <a:t>E-o-L</a:t>
            </a:r>
          </a:p>
        </p:txBody>
      </p:sp>
      <p:sp>
        <p:nvSpPr>
          <p:cNvPr id="13" name="TextBox 12">
            <a:extLst>
              <a:ext uri="{FF2B5EF4-FFF2-40B4-BE49-F238E27FC236}">
                <a16:creationId xmlns:a16="http://schemas.microsoft.com/office/drawing/2014/main" id="{683DD5BF-F229-4E6D-A7FD-578333E446AB}"/>
              </a:ext>
            </a:extLst>
          </p:cNvPr>
          <p:cNvSpPr txBox="1"/>
          <p:nvPr/>
        </p:nvSpPr>
        <p:spPr>
          <a:xfrm>
            <a:off x="2746620" y="4490268"/>
            <a:ext cx="1457446" cy="707886"/>
          </a:xfrm>
          <a:prstGeom prst="rect">
            <a:avLst/>
          </a:prstGeom>
          <a:noFill/>
        </p:spPr>
        <p:txBody>
          <a:bodyPr wrap="square" rtlCol="0">
            <a:spAutoFit/>
          </a:bodyPr>
          <a:lstStyle/>
          <a:p>
            <a:pPr algn="ctr"/>
            <a:r>
              <a:rPr lang="en-GB" sz="2000" b="1" dirty="0">
                <a:solidFill>
                  <a:srgbClr val="008080"/>
                </a:solidFill>
              </a:rPr>
              <a:t>raw materials</a:t>
            </a:r>
          </a:p>
        </p:txBody>
      </p:sp>
    </p:spTree>
    <p:extLst>
      <p:ext uri="{BB962C8B-B14F-4D97-AF65-F5344CB8AC3E}">
        <p14:creationId xmlns:p14="http://schemas.microsoft.com/office/powerpoint/2010/main" val="429112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9F2B-AD91-45B3-8EA1-D0FCE3D9AE4B}"/>
              </a:ext>
            </a:extLst>
          </p:cNvPr>
          <p:cNvSpPr>
            <a:spLocks noGrp="1"/>
          </p:cNvSpPr>
          <p:nvPr>
            <p:ph type="title"/>
          </p:nvPr>
        </p:nvSpPr>
        <p:spPr>
          <a:xfrm>
            <a:off x="1012375" y="16786"/>
            <a:ext cx="10515600" cy="1325563"/>
          </a:xfrm>
        </p:spPr>
        <p:txBody>
          <a:bodyPr/>
          <a:lstStyle/>
          <a:p>
            <a:r>
              <a:rPr lang="en-GB" dirty="0"/>
              <a:t>Packaging materials</a:t>
            </a:r>
          </a:p>
        </p:txBody>
      </p:sp>
      <p:sp>
        <p:nvSpPr>
          <p:cNvPr id="3" name="Content Placeholder 2">
            <a:extLst>
              <a:ext uri="{FF2B5EF4-FFF2-40B4-BE49-F238E27FC236}">
                <a16:creationId xmlns:a16="http://schemas.microsoft.com/office/drawing/2014/main" id="{5D486F8B-8858-4E2D-BC44-2DE98592DDE4}"/>
              </a:ext>
            </a:extLst>
          </p:cNvPr>
          <p:cNvSpPr>
            <a:spLocks noGrp="1"/>
          </p:cNvSpPr>
          <p:nvPr>
            <p:ph idx="1"/>
          </p:nvPr>
        </p:nvSpPr>
        <p:spPr>
          <a:xfrm>
            <a:off x="1012375" y="1477286"/>
            <a:ext cx="10515600" cy="4161289"/>
          </a:xfrm>
        </p:spPr>
        <p:txBody>
          <a:bodyPr>
            <a:normAutofit/>
          </a:bodyPr>
          <a:lstStyle/>
          <a:p>
            <a:r>
              <a:rPr lang="en-GB" dirty="0"/>
              <a:t>Packaging materials are integral part of the brand </a:t>
            </a:r>
          </a:p>
          <a:p>
            <a:r>
              <a:rPr lang="en-GB" dirty="0"/>
              <a:t>New materials</a:t>
            </a:r>
          </a:p>
          <a:p>
            <a:pPr lvl="1"/>
            <a:r>
              <a:rPr lang="en-GB" dirty="0"/>
              <a:t>How to get into markets (e.g. technology)</a:t>
            </a:r>
          </a:p>
          <a:p>
            <a:pPr lvl="1"/>
            <a:r>
              <a:rPr lang="en-GB" dirty="0"/>
              <a:t>Must create value for end-user and the manufacturing value chain</a:t>
            </a:r>
          </a:p>
          <a:p>
            <a:r>
              <a:rPr lang="en-GB" dirty="0"/>
              <a:t>Examples</a:t>
            </a:r>
          </a:p>
          <a:p>
            <a:pPr lvl="1"/>
            <a:r>
              <a:rPr lang="en-GB" dirty="0" err="1"/>
              <a:t>Sulapac</a:t>
            </a:r>
            <a:r>
              <a:rPr lang="en-GB" dirty="0"/>
              <a:t> </a:t>
            </a:r>
            <a:r>
              <a:rPr lang="en-GB" dirty="0">
                <a:hlinkClick r:id="rId3"/>
              </a:rPr>
              <a:t>www.sulapac.com/</a:t>
            </a:r>
            <a:endParaRPr lang="en-GB" dirty="0"/>
          </a:p>
          <a:p>
            <a:pPr lvl="1"/>
            <a:r>
              <a:rPr lang="en-GB" dirty="0" err="1"/>
              <a:t>Paptic</a:t>
            </a:r>
            <a:r>
              <a:rPr lang="en-GB" dirty="0"/>
              <a:t> </a:t>
            </a:r>
            <a:r>
              <a:rPr lang="en-GB" dirty="0">
                <a:hlinkClick r:id="rId4"/>
              </a:rPr>
              <a:t>www.paptic.com</a:t>
            </a:r>
            <a:r>
              <a:rPr lang="en-GB" dirty="0"/>
              <a:t> </a:t>
            </a:r>
          </a:p>
          <a:p>
            <a:endParaRPr lang="en-GB" dirty="0"/>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87B75451-659F-4996-AC25-E62A49F1AD71}"/>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502939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pic>
        <p:nvPicPr>
          <p:cNvPr id="8" name="Content Placeholder 7">
            <a:extLst>
              <a:ext uri="{FF2B5EF4-FFF2-40B4-BE49-F238E27FC236}">
                <a16:creationId xmlns:a16="http://schemas.microsoft.com/office/drawing/2014/main" id="{D630F3DB-73DB-4394-9D40-8584F865F27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083326" y="2277391"/>
            <a:ext cx="3614125" cy="2710593"/>
          </a:xfrm>
        </p:spPr>
      </p:pic>
      <p:sp>
        <p:nvSpPr>
          <p:cNvPr id="9" name="TextBox 8">
            <a:extLst>
              <a:ext uri="{FF2B5EF4-FFF2-40B4-BE49-F238E27FC236}">
                <a16:creationId xmlns:a16="http://schemas.microsoft.com/office/drawing/2014/main" id="{10FAEC77-BCB3-4237-AF6C-79CA2EB77BE7}"/>
              </a:ext>
            </a:extLst>
          </p:cNvPr>
          <p:cNvSpPr txBox="1"/>
          <p:nvPr/>
        </p:nvSpPr>
        <p:spPr>
          <a:xfrm>
            <a:off x="6176222" y="5212273"/>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127628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pic>
        <p:nvPicPr>
          <p:cNvPr id="6" name="Content Placeholder 5">
            <a:extLst>
              <a:ext uri="{FF2B5EF4-FFF2-40B4-BE49-F238E27FC236}">
                <a16:creationId xmlns:a16="http://schemas.microsoft.com/office/drawing/2014/main" id="{14C502EE-99F1-4E5D-BE07-55AE1618A68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35953" y="1825625"/>
            <a:ext cx="2731117" cy="3642114"/>
          </a:xfrm>
        </p:spPr>
      </p:pic>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5ECD977E-E7D0-49FF-9B8E-D3B42A4082AD}"/>
              </a:ext>
            </a:extLst>
          </p:cNvPr>
          <p:cNvSpPr txBox="1"/>
          <p:nvPr/>
        </p:nvSpPr>
        <p:spPr>
          <a:xfrm>
            <a:off x="6540121" y="5098407"/>
            <a:ext cx="988904" cy="3693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403270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pic>
        <p:nvPicPr>
          <p:cNvPr id="7" name="Content Placeholder 6">
            <a:extLst>
              <a:ext uri="{FF2B5EF4-FFF2-40B4-BE49-F238E27FC236}">
                <a16:creationId xmlns:a16="http://schemas.microsoft.com/office/drawing/2014/main" id="{882B2DBF-92B6-4E38-B65A-4CC8242A29C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090401" y="2270316"/>
            <a:ext cx="3557522" cy="2668141"/>
          </a:xfrm>
        </p:spPr>
      </p:pic>
      <p:sp>
        <p:nvSpPr>
          <p:cNvPr id="9" name="TextBox 8">
            <a:extLst>
              <a:ext uri="{FF2B5EF4-FFF2-40B4-BE49-F238E27FC236}">
                <a16:creationId xmlns:a16="http://schemas.microsoft.com/office/drawing/2014/main" id="{1FF8AD90-7BF5-48C3-98F3-C9E4FC1A5E2C}"/>
              </a:ext>
            </a:extLst>
          </p:cNvPr>
          <p:cNvSpPr txBox="1"/>
          <p:nvPr/>
        </p:nvSpPr>
        <p:spPr>
          <a:xfrm>
            <a:off x="6096000" y="5002715"/>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332901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8A56-E79A-4AA6-887E-17434E8505AB}"/>
              </a:ext>
            </a:extLst>
          </p:cNvPr>
          <p:cNvSpPr>
            <a:spLocks noGrp="1"/>
          </p:cNvSpPr>
          <p:nvPr>
            <p:ph type="title"/>
          </p:nvPr>
        </p:nvSpPr>
        <p:spPr>
          <a:xfrm>
            <a:off x="1420785" y="795339"/>
            <a:ext cx="10515600" cy="2852737"/>
          </a:xfrm>
        </p:spPr>
        <p:txBody>
          <a:bodyPr/>
          <a:lstStyle/>
          <a:p>
            <a:r>
              <a:rPr lang="en-GB" dirty="0"/>
              <a:t>Introduction to circular economy and packaging</a:t>
            </a:r>
          </a:p>
        </p:txBody>
      </p:sp>
      <p:sp>
        <p:nvSpPr>
          <p:cNvPr id="3" name="Text Placeholder 2">
            <a:extLst>
              <a:ext uri="{FF2B5EF4-FFF2-40B4-BE49-F238E27FC236}">
                <a16:creationId xmlns:a16="http://schemas.microsoft.com/office/drawing/2014/main" id="{54CD9E53-1855-4353-B612-88B91DAF51B5}"/>
              </a:ext>
            </a:extLst>
          </p:cNvPr>
          <p:cNvSpPr>
            <a:spLocks noGrp="1"/>
          </p:cNvSpPr>
          <p:nvPr>
            <p:ph type="body" idx="1"/>
          </p:nvPr>
        </p:nvSpPr>
        <p:spPr>
          <a:xfrm>
            <a:off x="1420785" y="3675065"/>
            <a:ext cx="10515600" cy="1285556"/>
          </a:xfrm>
        </p:spPr>
        <p:txBody>
          <a:bodyPr>
            <a:normAutofit fontScale="70000" lnSpcReduction="20000"/>
          </a:bodyPr>
          <a:lstStyle/>
          <a:p>
            <a:r>
              <a:rPr lang="en-GB" dirty="0"/>
              <a:t>Circular economy</a:t>
            </a:r>
          </a:p>
          <a:p>
            <a:r>
              <a:rPr lang="en-GB" dirty="0"/>
              <a:t>Packaging</a:t>
            </a:r>
          </a:p>
          <a:p>
            <a:r>
              <a:rPr lang="en-GB" dirty="0"/>
              <a:t>Packaging waste and recyclability </a:t>
            </a:r>
          </a:p>
          <a:p>
            <a:r>
              <a:rPr lang="en-GB" dirty="0"/>
              <a:t>Opportunities of circular economy for packaging</a:t>
            </a:r>
          </a:p>
        </p:txBody>
      </p:sp>
      <p:sp>
        <p:nvSpPr>
          <p:cNvPr id="4" name="Footer Placeholder 3">
            <a:extLst>
              <a:ext uri="{FF2B5EF4-FFF2-40B4-BE49-F238E27FC236}">
                <a16:creationId xmlns:a16="http://schemas.microsoft.com/office/drawing/2014/main" id="{147141AF-0C75-4903-BF3A-2A666813D29A}"/>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1840947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pic>
        <p:nvPicPr>
          <p:cNvPr id="10" name="Content Placeholder 9">
            <a:extLst>
              <a:ext uri="{FF2B5EF4-FFF2-40B4-BE49-F238E27FC236}">
                <a16:creationId xmlns:a16="http://schemas.microsoft.com/office/drawing/2014/main" id="{654F9C0A-BECE-44C9-8172-A151BB8000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078661" y="2282056"/>
            <a:ext cx="3651447" cy="2738585"/>
          </a:xfrm>
        </p:spPr>
      </p:pic>
      <p:sp>
        <p:nvSpPr>
          <p:cNvPr id="11" name="TextBox 10">
            <a:extLst>
              <a:ext uri="{FF2B5EF4-FFF2-40B4-BE49-F238E27FC236}">
                <a16:creationId xmlns:a16="http://schemas.microsoft.com/office/drawing/2014/main" id="{23CD113C-8829-4A8B-AD7D-A6C1EC2B6AF0}"/>
              </a:ext>
            </a:extLst>
          </p:cNvPr>
          <p:cNvSpPr txBox="1"/>
          <p:nvPr/>
        </p:nvSpPr>
        <p:spPr>
          <a:xfrm>
            <a:off x="6194888" y="5156284"/>
            <a:ext cx="1241610"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211794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pic>
        <p:nvPicPr>
          <p:cNvPr id="7" name="Content Placeholder 6">
            <a:extLst>
              <a:ext uri="{FF2B5EF4-FFF2-40B4-BE49-F238E27FC236}">
                <a16:creationId xmlns:a16="http://schemas.microsoft.com/office/drawing/2014/main" id="{D0D6442D-F3E1-4141-919B-BD1B29F316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084493" y="2276225"/>
            <a:ext cx="3604794" cy="2703595"/>
          </a:xfrm>
        </p:spPr>
      </p:pic>
      <p:sp>
        <p:nvSpPr>
          <p:cNvPr id="9" name="TextBox 8">
            <a:extLst>
              <a:ext uri="{FF2B5EF4-FFF2-40B4-BE49-F238E27FC236}">
                <a16:creationId xmlns:a16="http://schemas.microsoft.com/office/drawing/2014/main" id="{512626C5-C1A4-4259-80B7-32744A041D47}"/>
              </a:ext>
            </a:extLst>
          </p:cNvPr>
          <p:cNvSpPr txBox="1"/>
          <p:nvPr/>
        </p:nvSpPr>
        <p:spPr>
          <a:xfrm>
            <a:off x="6097865" y="5100300"/>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2869296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pic>
        <p:nvPicPr>
          <p:cNvPr id="8" name="Content Placeholder 7">
            <a:extLst>
              <a:ext uri="{FF2B5EF4-FFF2-40B4-BE49-F238E27FC236}">
                <a16:creationId xmlns:a16="http://schemas.microsoft.com/office/drawing/2014/main" id="{C1678D7F-C622-4FCA-B2F6-E791A4754B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082626" y="2278092"/>
            <a:ext cx="3619726" cy="2714794"/>
          </a:xfrm>
        </p:spPr>
      </p:pic>
      <p:sp>
        <p:nvSpPr>
          <p:cNvPr id="9" name="TextBox 8">
            <a:extLst>
              <a:ext uri="{FF2B5EF4-FFF2-40B4-BE49-F238E27FC236}">
                <a16:creationId xmlns:a16="http://schemas.microsoft.com/office/drawing/2014/main" id="{5FBE83E3-3C1C-4DB5-BA1B-6524E11BB6C3}"/>
              </a:ext>
            </a:extLst>
          </p:cNvPr>
          <p:cNvSpPr txBox="1"/>
          <p:nvPr/>
        </p:nvSpPr>
        <p:spPr>
          <a:xfrm>
            <a:off x="9091748" y="5860869"/>
            <a:ext cx="1140823" cy="230832"/>
          </a:xfrm>
          <a:prstGeom prst="rect">
            <a:avLst/>
          </a:prstGeom>
          <a:noFill/>
        </p:spPr>
        <p:txBody>
          <a:bodyPr wrap="square" rtlCol="0">
            <a:spAutoFit/>
          </a:bodyPr>
          <a:lstStyle/>
          <a:p>
            <a:r>
              <a:rPr lang="en-GB" sz="900" dirty="0">
                <a:solidFill>
                  <a:schemeClr val="bg1"/>
                </a:solidFill>
              </a:rPr>
              <a:t>@Noora Markkanen</a:t>
            </a:r>
          </a:p>
        </p:txBody>
      </p:sp>
      <p:sp>
        <p:nvSpPr>
          <p:cNvPr id="10" name="TextBox 9">
            <a:extLst>
              <a:ext uri="{FF2B5EF4-FFF2-40B4-BE49-F238E27FC236}">
                <a16:creationId xmlns:a16="http://schemas.microsoft.com/office/drawing/2014/main" id="{E6B912F1-9638-4FBC-A84F-5CE9019FC8D3}"/>
              </a:ext>
            </a:extLst>
          </p:cNvPr>
          <p:cNvSpPr txBox="1"/>
          <p:nvPr/>
        </p:nvSpPr>
        <p:spPr>
          <a:xfrm>
            <a:off x="6109063" y="5132067"/>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3100424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1859-44C3-4693-8C1A-78C7C3634609}"/>
              </a:ext>
            </a:extLst>
          </p:cNvPr>
          <p:cNvSpPr>
            <a:spLocks noGrp="1"/>
          </p:cNvSpPr>
          <p:nvPr>
            <p:ph type="title"/>
          </p:nvPr>
        </p:nvSpPr>
        <p:spPr/>
        <p:txBody>
          <a:bodyPr/>
          <a:lstStyle/>
          <a:p>
            <a:r>
              <a:rPr lang="en-GB" dirty="0"/>
              <a:t>Are packaging types circular by design?</a:t>
            </a:r>
          </a:p>
        </p:txBody>
      </p:sp>
      <p:pic>
        <p:nvPicPr>
          <p:cNvPr id="6" name="Content Placeholder 5">
            <a:extLst>
              <a:ext uri="{FF2B5EF4-FFF2-40B4-BE49-F238E27FC236}">
                <a16:creationId xmlns:a16="http://schemas.microsoft.com/office/drawing/2014/main" id="{D0C2B956-82D6-4945-815C-78D8AF81F8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35686" y="1825625"/>
            <a:ext cx="2695538" cy="3594051"/>
          </a:xfrm>
        </p:spPr>
      </p:pic>
      <p:sp>
        <p:nvSpPr>
          <p:cNvPr id="4" name="Footer Placeholder 3">
            <a:extLst>
              <a:ext uri="{FF2B5EF4-FFF2-40B4-BE49-F238E27FC236}">
                <a16:creationId xmlns:a16="http://schemas.microsoft.com/office/drawing/2014/main" id="{ECD693A2-3C22-4E3E-A166-9E261AD3DA20}"/>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11D7996F-C119-4CE0-8E8D-FEC1B886E877}"/>
              </a:ext>
            </a:extLst>
          </p:cNvPr>
          <p:cNvSpPr txBox="1"/>
          <p:nvPr/>
        </p:nvSpPr>
        <p:spPr>
          <a:xfrm>
            <a:off x="6096000" y="5188844"/>
            <a:ext cx="1140823"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373499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55119-170E-41C5-8C7F-7B1D77D5D114}"/>
              </a:ext>
            </a:extLst>
          </p:cNvPr>
          <p:cNvSpPr>
            <a:spLocks noGrp="1"/>
          </p:cNvSpPr>
          <p:nvPr>
            <p:ph type="title"/>
          </p:nvPr>
        </p:nvSpPr>
        <p:spPr>
          <a:xfrm>
            <a:off x="996827" y="75870"/>
            <a:ext cx="10515600" cy="1325563"/>
          </a:xfrm>
        </p:spPr>
        <p:txBody>
          <a:bodyPr/>
          <a:lstStyle/>
          <a:p>
            <a:r>
              <a:rPr lang="en-GB" dirty="0"/>
              <a:t>Diversity affects packaging recyclability</a:t>
            </a:r>
          </a:p>
        </p:txBody>
      </p:sp>
      <p:sp>
        <p:nvSpPr>
          <p:cNvPr id="6" name="Content Placeholder 5">
            <a:extLst>
              <a:ext uri="{FF2B5EF4-FFF2-40B4-BE49-F238E27FC236}">
                <a16:creationId xmlns:a16="http://schemas.microsoft.com/office/drawing/2014/main" id="{D2703896-43E6-4E82-89FD-E1B66CE28694}"/>
              </a:ext>
            </a:extLst>
          </p:cNvPr>
          <p:cNvSpPr>
            <a:spLocks noGrp="1"/>
          </p:cNvSpPr>
          <p:nvPr>
            <p:ph idx="1"/>
          </p:nvPr>
        </p:nvSpPr>
        <p:spPr>
          <a:xfrm>
            <a:off x="996827" y="1536370"/>
            <a:ext cx="10515600" cy="4161289"/>
          </a:xfrm>
        </p:spPr>
        <p:txBody>
          <a:bodyPr/>
          <a:lstStyle/>
          <a:p>
            <a:r>
              <a:rPr lang="en-GB" dirty="0"/>
              <a:t>Complexity of materials</a:t>
            </a:r>
          </a:p>
          <a:p>
            <a:pPr lvl="1"/>
            <a:r>
              <a:rPr lang="en-GB" dirty="0"/>
              <a:t>Multi-material packaging</a:t>
            </a:r>
          </a:p>
          <a:p>
            <a:pPr lvl="1"/>
            <a:r>
              <a:rPr lang="en-GB" dirty="0"/>
              <a:t>Multilayer packaging</a:t>
            </a:r>
          </a:p>
          <a:p>
            <a:pPr lvl="1"/>
            <a:r>
              <a:rPr lang="en-GB" dirty="0"/>
              <a:t>Small format packaging such as lids and tear-offs</a:t>
            </a:r>
          </a:p>
          <a:p>
            <a:pPr lvl="1"/>
            <a:r>
              <a:rPr lang="en-GB" dirty="0"/>
              <a:t>Dark or black plastics</a:t>
            </a:r>
          </a:p>
          <a:p>
            <a:r>
              <a:rPr lang="en-GB" dirty="0"/>
              <a:t>Waste collection schemes</a:t>
            </a:r>
          </a:p>
          <a:p>
            <a:r>
              <a:rPr lang="en-GB" dirty="0"/>
              <a:t>Scattered nature of waste flows</a:t>
            </a:r>
          </a:p>
          <a:p>
            <a:r>
              <a:rPr lang="en-GB" dirty="0"/>
              <a:t>Impurities when waste streams mixed – the importance of source separation</a:t>
            </a:r>
          </a:p>
        </p:txBody>
      </p:sp>
      <p:sp>
        <p:nvSpPr>
          <p:cNvPr id="4" name="Footer Placeholder 3">
            <a:extLst>
              <a:ext uri="{FF2B5EF4-FFF2-40B4-BE49-F238E27FC236}">
                <a16:creationId xmlns:a16="http://schemas.microsoft.com/office/drawing/2014/main" id="{78BB06A5-AE55-403F-A39F-FD8B041A0F0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755756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8B42-0E15-4498-A609-5FC1A2DFA7E7}"/>
              </a:ext>
            </a:extLst>
          </p:cNvPr>
          <p:cNvSpPr>
            <a:spLocks noGrp="1"/>
          </p:cNvSpPr>
          <p:nvPr>
            <p:ph type="title"/>
          </p:nvPr>
        </p:nvSpPr>
        <p:spPr>
          <a:xfrm>
            <a:off x="1003671" y="365125"/>
            <a:ext cx="10515600" cy="1325563"/>
          </a:xfrm>
        </p:spPr>
        <p:txBody>
          <a:bodyPr/>
          <a:lstStyle/>
          <a:p>
            <a:r>
              <a:rPr lang="en-GB" dirty="0"/>
              <a:t>Class assignment:</a:t>
            </a:r>
            <a:br>
              <a:rPr lang="en-GB" dirty="0"/>
            </a:br>
            <a:r>
              <a:rPr lang="en-GB" dirty="0"/>
              <a:t>cases </a:t>
            </a:r>
            <a:r>
              <a:rPr lang="en-GB" dirty="0" err="1"/>
              <a:t>Paptic</a:t>
            </a:r>
            <a:r>
              <a:rPr lang="en-GB" dirty="0"/>
              <a:t> and </a:t>
            </a:r>
            <a:r>
              <a:rPr lang="en-GB" dirty="0" err="1"/>
              <a:t>Sulapac</a:t>
            </a:r>
            <a:endParaRPr lang="en-GB" dirty="0"/>
          </a:p>
        </p:txBody>
      </p:sp>
      <p:sp>
        <p:nvSpPr>
          <p:cNvPr id="3" name="Content Placeholder 2">
            <a:extLst>
              <a:ext uri="{FF2B5EF4-FFF2-40B4-BE49-F238E27FC236}">
                <a16:creationId xmlns:a16="http://schemas.microsoft.com/office/drawing/2014/main" id="{DC94AB14-F8F0-4578-ADD0-B9271A8AC6E3}"/>
              </a:ext>
            </a:extLst>
          </p:cNvPr>
          <p:cNvSpPr>
            <a:spLocks noGrp="1"/>
          </p:cNvSpPr>
          <p:nvPr>
            <p:ph idx="1"/>
          </p:nvPr>
        </p:nvSpPr>
        <p:spPr>
          <a:xfrm>
            <a:off x="1003671" y="1825625"/>
            <a:ext cx="10515600" cy="4161289"/>
          </a:xfrm>
        </p:spPr>
        <p:txBody>
          <a:bodyPr anchor="ctr"/>
          <a:lstStyle/>
          <a:p>
            <a:r>
              <a:rPr lang="en-GB" dirty="0"/>
              <a:t>What are the </a:t>
            </a:r>
          </a:p>
          <a:p>
            <a:pPr lvl="1"/>
            <a:r>
              <a:rPr lang="en-GB" b="1" dirty="0"/>
              <a:t>S</a:t>
            </a:r>
            <a:r>
              <a:rPr lang="en-GB" dirty="0"/>
              <a:t>trengths</a:t>
            </a:r>
          </a:p>
          <a:p>
            <a:pPr lvl="1"/>
            <a:r>
              <a:rPr lang="en-GB" b="1" dirty="0"/>
              <a:t>W</a:t>
            </a:r>
            <a:r>
              <a:rPr lang="en-GB" dirty="0"/>
              <a:t>eaknesses</a:t>
            </a:r>
          </a:p>
          <a:p>
            <a:pPr lvl="1"/>
            <a:r>
              <a:rPr lang="en-GB" b="1" dirty="0"/>
              <a:t>O</a:t>
            </a:r>
            <a:r>
              <a:rPr lang="en-GB" dirty="0"/>
              <a:t>pportunities</a:t>
            </a:r>
          </a:p>
          <a:p>
            <a:pPr lvl="1"/>
            <a:r>
              <a:rPr lang="en-GB" b="1" dirty="0"/>
              <a:t>T</a:t>
            </a:r>
            <a:r>
              <a:rPr lang="en-GB" dirty="0"/>
              <a:t>hreats?</a:t>
            </a:r>
          </a:p>
        </p:txBody>
      </p:sp>
      <p:sp>
        <p:nvSpPr>
          <p:cNvPr id="4" name="Footer Placeholder 3">
            <a:extLst>
              <a:ext uri="{FF2B5EF4-FFF2-40B4-BE49-F238E27FC236}">
                <a16:creationId xmlns:a16="http://schemas.microsoft.com/office/drawing/2014/main" id="{5903A190-54FB-4FD2-8E8D-CF9523275BC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275389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8B42-0E15-4498-A609-5FC1A2DFA7E7}"/>
              </a:ext>
            </a:extLst>
          </p:cNvPr>
          <p:cNvSpPr>
            <a:spLocks noGrp="1"/>
          </p:cNvSpPr>
          <p:nvPr>
            <p:ph type="title"/>
          </p:nvPr>
        </p:nvSpPr>
        <p:spPr>
          <a:xfrm>
            <a:off x="1003671" y="365125"/>
            <a:ext cx="10515600" cy="1325563"/>
          </a:xfrm>
        </p:spPr>
        <p:txBody>
          <a:bodyPr>
            <a:normAutofit/>
          </a:bodyPr>
          <a:lstStyle/>
          <a:p>
            <a:r>
              <a:rPr lang="en-US" dirty="0"/>
              <a:t>The On-Pack Recycling Label scheme</a:t>
            </a:r>
            <a:endParaRPr lang="en-GB" dirty="0"/>
          </a:p>
        </p:txBody>
      </p:sp>
      <p:sp>
        <p:nvSpPr>
          <p:cNvPr id="3" name="Content Placeholder 2">
            <a:extLst>
              <a:ext uri="{FF2B5EF4-FFF2-40B4-BE49-F238E27FC236}">
                <a16:creationId xmlns:a16="http://schemas.microsoft.com/office/drawing/2014/main" id="{DC94AB14-F8F0-4578-ADD0-B9271A8AC6E3}"/>
              </a:ext>
            </a:extLst>
          </p:cNvPr>
          <p:cNvSpPr>
            <a:spLocks noGrp="1"/>
          </p:cNvSpPr>
          <p:nvPr>
            <p:ph idx="1"/>
          </p:nvPr>
        </p:nvSpPr>
        <p:spPr>
          <a:xfrm>
            <a:off x="1003671" y="1642741"/>
            <a:ext cx="10515600" cy="4161289"/>
          </a:xfrm>
        </p:spPr>
        <p:txBody>
          <a:bodyPr>
            <a:normAutofit lnSpcReduction="10000"/>
          </a:bodyPr>
          <a:lstStyle/>
          <a:p>
            <a:r>
              <a:rPr lang="en-US" dirty="0"/>
              <a:t>The On-Pack Recycling Label Ltd (OPRL) is a not-for-profit company that runs the On-Pack Recycling Label scheme. Get familiar with the company and its activities </a:t>
            </a:r>
            <a:r>
              <a:rPr lang="en-US" dirty="0">
                <a:hlinkClick r:id="rId3"/>
              </a:rPr>
              <a:t>https://www.oprl.org.uk/about-oprl/</a:t>
            </a:r>
            <a:r>
              <a:rPr lang="en-US" dirty="0"/>
              <a:t> and answer the following questions. </a:t>
            </a:r>
          </a:p>
          <a:p>
            <a:pPr lvl="1"/>
            <a:r>
              <a:rPr lang="en-US" dirty="0"/>
              <a:t>What are the strengths in the OPRL scheme?</a:t>
            </a:r>
          </a:p>
          <a:p>
            <a:pPr lvl="1"/>
            <a:r>
              <a:rPr lang="en-US" dirty="0"/>
              <a:t>Analyze the consumer guidance of OPRL versus Finnish packaging guidance.</a:t>
            </a:r>
          </a:p>
          <a:p>
            <a:pPr lvl="1"/>
            <a:r>
              <a:rPr lang="en-US" dirty="0"/>
              <a:t>What is the role of guarantors?</a:t>
            </a:r>
          </a:p>
          <a:p>
            <a:pPr lvl="1"/>
            <a:r>
              <a:rPr lang="en-US" dirty="0"/>
              <a:t>Go through the current members. What kind of companies are represented? Analyze company size, market share and field of business.</a:t>
            </a:r>
          </a:p>
          <a:p>
            <a:pPr lvl="1"/>
            <a:r>
              <a:rPr lang="en-US" dirty="0"/>
              <a:t>OPRL works only in UK. Would it be better to have international recycling schemes? Why? Why not?</a:t>
            </a:r>
          </a:p>
          <a:p>
            <a:endParaRPr lang="en-GB" dirty="0"/>
          </a:p>
        </p:txBody>
      </p:sp>
      <p:sp>
        <p:nvSpPr>
          <p:cNvPr id="4" name="Footer Placeholder 3">
            <a:extLst>
              <a:ext uri="{FF2B5EF4-FFF2-40B4-BE49-F238E27FC236}">
                <a16:creationId xmlns:a16="http://schemas.microsoft.com/office/drawing/2014/main" id="{5903A190-54FB-4FD2-8E8D-CF9523275BCB}"/>
              </a:ext>
            </a:extLst>
          </p:cNvPr>
          <p:cNvSpPr>
            <a:spLocks noGrp="1"/>
          </p:cNvSpPr>
          <p:nvPr>
            <p:ph type="ftr" sz="quarter" idx="11"/>
          </p:nvPr>
        </p:nvSpPr>
        <p:spPr/>
        <p:txBody>
          <a:bodyPr/>
          <a:lstStyle/>
          <a:p>
            <a:r>
              <a:rPr lang="fi-FI" dirty="0"/>
              <a:t>kiertotalousamk.fi</a:t>
            </a:r>
          </a:p>
        </p:txBody>
      </p:sp>
      <p:sp>
        <p:nvSpPr>
          <p:cNvPr id="5" name="TextBox 4">
            <a:extLst>
              <a:ext uri="{FF2B5EF4-FFF2-40B4-BE49-F238E27FC236}">
                <a16:creationId xmlns:a16="http://schemas.microsoft.com/office/drawing/2014/main" id="{169B64E4-F0F4-40E1-B533-929B8E51608D}"/>
              </a:ext>
            </a:extLst>
          </p:cNvPr>
          <p:cNvSpPr txBox="1"/>
          <p:nvPr/>
        </p:nvSpPr>
        <p:spPr>
          <a:xfrm>
            <a:off x="-1" y="0"/>
            <a:ext cx="6844145" cy="369332"/>
          </a:xfrm>
          <a:prstGeom prst="rect">
            <a:avLst/>
          </a:prstGeom>
          <a:noFill/>
        </p:spPr>
        <p:txBody>
          <a:bodyPr wrap="square" rtlCol="0">
            <a:spAutoFit/>
          </a:bodyPr>
          <a:lstStyle/>
          <a:p>
            <a:r>
              <a:rPr lang="en-GB" dirty="0"/>
              <a:t>HOME ASSIGNMENT – VIRTUAL LEARNING ENVIRONMENT</a:t>
            </a:r>
          </a:p>
        </p:txBody>
      </p:sp>
    </p:spTree>
    <p:extLst>
      <p:ext uri="{BB962C8B-B14F-4D97-AF65-F5344CB8AC3E}">
        <p14:creationId xmlns:p14="http://schemas.microsoft.com/office/powerpoint/2010/main" val="2703715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8B42-0E15-4498-A609-5FC1A2DFA7E7}"/>
              </a:ext>
            </a:extLst>
          </p:cNvPr>
          <p:cNvSpPr>
            <a:spLocks noGrp="1"/>
          </p:cNvSpPr>
          <p:nvPr>
            <p:ph type="title"/>
          </p:nvPr>
        </p:nvSpPr>
        <p:spPr/>
        <p:txBody>
          <a:bodyPr>
            <a:normAutofit/>
          </a:bodyPr>
          <a:lstStyle/>
          <a:p>
            <a:r>
              <a:rPr lang="en-GB" dirty="0"/>
              <a:t>Reuse and refill</a:t>
            </a:r>
          </a:p>
        </p:txBody>
      </p:sp>
      <p:sp>
        <p:nvSpPr>
          <p:cNvPr id="3" name="Content Placeholder 2">
            <a:extLst>
              <a:ext uri="{FF2B5EF4-FFF2-40B4-BE49-F238E27FC236}">
                <a16:creationId xmlns:a16="http://schemas.microsoft.com/office/drawing/2014/main" id="{DC94AB14-F8F0-4578-ADD0-B9271A8AC6E3}"/>
              </a:ext>
            </a:extLst>
          </p:cNvPr>
          <p:cNvSpPr>
            <a:spLocks noGrp="1"/>
          </p:cNvSpPr>
          <p:nvPr>
            <p:ph idx="1"/>
          </p:nvPr>
        </p:nvSpPr>
        <p:spPr/>
        <p:txBody>
          <a:bodyPr>
            <a:normAutofit/>
          </a:bodyPr>
          <a:lstStyle/>
          <a:p>
            <a:r>
              <a:rPr lang="en-GB" dirty="0"/>
              <a:t>Read the article by Chris Sherwin, the Founder of Reboot Innovation.</a:t>
            </a:r>
          </a:p>
          <a:p>
            <a:pPr lvl="1"/>
            <a:r>
              <a:rPr lang="en-GB" dirty="0"/>
              <a:t>Link: </a:t>
            </a:r>
            <a:r>
              <a:rPr lang="en-GB" dirty="0">
                <a:hlinkClick r:id="rId3"/>
              </a:rPr>
              <a:t>https://www.designweek.co.uk/issues/14-20-january-2019/chris-sherwin-why-recycling-isnt-enough-to-fix-the-plastics-problem/</a:t>
            </a:r>
            <a:endParaRPr lang="en-GB" dirty="0"/>
          </a:p>
          <a:p>
            <a:r>
              <a:rPr lang="en-GB" dirty="0"/>
              <a:t>Find a packaging example that fits into the reuse and refill category</a:t>
            </a:r>
          </a:p>
          <a:p>
            <a:r>
              <a:rPr lang="en-GB" dirty="0"/>
              <a:t>Create a Power Point slide with a picture of that packaging and brief information about the packaging functionality</a:t>
            </a:r>
          </a:p>
          <a:p>
            <a:r>
              <a:rPr lang="en-GB" dirty="0"/>
              <a:t>Include into your slide also the pros and the cons of that packaging</a:t>
            </a:r>
          </a:p>
          <a:p>
            <a:r>
              <a:rPr lang="en-GB" dirty="0"/>
              <a:t>Add your slide into virtual learning environment</a:t>
            </a:r>
          </a:p>
        </p:txBody>
      </p:sp>
      <p:sp>
        <p:nvSpPr>
          <p:cNvPr id="4" name="Footer Placeholder 3">
            <a:extLst>
              <a:ext uri="{FF2B5EF4-FFF2-40B4-BE49-F238E27FC236}">
                <a16:creationId xmlns:a16="http://schemas.microsoft.com/office/drawing/2014/main" id="{5903A190-54FB-4FD2-8E8D-CF9523275BCB}"/>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F1C0571F-E89A-4BDD-B31E-F6C8EFDE9098}"/>
              </a:ext>
            </a:extLst>
          </p:cNvPr>
          <p:cNvSpPr txBox="1"/>
          <p:nvPr/>
        </p:nvSpPr>
        <p:spPr>
          <a:xfrm>
            <a:off x="-1" y="0"/>
            <a:ext cx="6844145" cy="369332"/>
          </a:xfrm>
          <a:prstGeom prst="rect">
            <a:avLst/>
          </a:prstGeom>
          <a:noFill/>
        </p:spPr>
        <p:txBody>
          <a:bodyPr wrap="square" rtlCol="0">
            <a:spAutoFit/>
          </a:bodyPr>
          <a:lstStyle/>
          <a:p>
            <a:r>
              <a:rPr lang="en-GB" dirty="0"/>
              <a:t>HOME ASSIGNMENT – VIRTUAL LEARNING ENVIRONMENT</a:t>
            </a:r>
          </a:p>
        </p:txBody>
      </p:sp>
    </p:spTree>
    <p:extLst>
      <p:ext uri="{BB962C8B-B14F-4D97-AF65-F5344CB8AC3E}">
        <p14:creationId xmlns:p14="http://schemas.microsoft.com/office/powerpoint/2010/main" val="1638371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23D51-F164-4D68-8210-4AC7F3ADF491}"/>
              </a:ext>
            </a:extLst>
          </p:cNvPr>
          <p:cNvSpPr>
            <a:spLocks noGrp="1"/>
          </p:cNvSpPr>
          <p:nvPr>
            <p:ph type="title"/>
          </p:nvPr>
        </p:nvSpPr>
        <p:spPr>
          <a:xfrm>
            <a:off x="1003671" y="365125"/>
            <a:ext cx="10626306" cy="1325563"/>
          </a:xfrm>
        </p:spPr>
        <p:txBody>
          <a:bodyPr>
            <a:noAutofit/>
          </a:bodyPr>
          <a:lstStyle/>
          <a:p>
            <a:r>
              <a:rPr lang="en-GB" dirty="0"/>
              <a:t>Towards circularity with packaging design choices</a:t>
            </a:r>
          </a:p>
        </p:txBody>
      </p:sp>
      <p:sp>
        <p:nvSpPr>
          <p:cNvPr id="6" name="Content Placeholder 5">
            <a:extLst>
              <a:ext uri="{FF2B5EF4-FFF2-40B4-BE49-F238E27FC236}">
                <a16:creationId xmlns:a16="http://schemas.microsoft.com/office/drawing/2014/main" id="{390ABCB0-7360-4BBA-A7CF-661294A207FF}"/>
              </a:ext>
            </a:extLst>
          </p:cNvPr>
          <p:cNvSpPr>
            <a:spLocks noGrp="1"/>
          </p:cNvSpPr>
          <p:nvPr>
            <p:ph idx="1"/>
          </p:nvPr>
        </p:nvSpPr>
        <p:spPr>
          <a:xfrm>
            <a:off x="1003671" y="1729829"/>
            <a:ext cx="10515600" cy="4161289"/>
          </a:xfrm>
        </p:spPr>
        <p:txBody>
          <a:bodyPr>
            <a:normAutofit/>
          </a:bodyPr>
          <a:lstStyle/>
          <a:p>
            <a:pPr>
              <a:spcBef>
                <a:spcPts val="600"/>
              </a:spcBef>
            </a:pPr>
            <a:r>
              <a:rPr lang="en-GB" sz="2000" dirty="0"/>
              <a:t>Pink </a:t>
            </a:r>
            <a:r>
              <a:rPr lang="en-GB" sz="2000" dirty="0" err="1"/>
              <a:t>color</a:t>
            </a:r>
            <a:r>
              <a:rPr lang="en-GB" sz="2000" dirty="0"/>
              <a:t> was the selling point for Vanish. R</a:t>
            </a:r>
          </a:p>
          <a:p>
            <a:pPr>
              <a:spcBef>
                <a:spcPts val="600"/>
              </a:spcBef>
            </a:pPr>
            <a:r>
              <a:rPr lang="en-GB" sz="2000" dirty="0" err="1"/>
              <a:t>Multicolor</a:t>
            </a:r>
            <a:r>
              <a:rPr lang="en-GB" sz="2000" dirty="0"/>
              <a:t> printing is one of the recent packaging trends. W</a:t>
            </a:r>
          </a:p>
          <a:p>
            <a:pPr>
              <a:spcBef>
                <a:spcPts val="600"/>
              </a:spcBef>
            </a:pPr>
            <a:r>
              <a:rPr lang="en-GB" sz="2000" dirty="0"/>
              <a:t>Packaging visuals can affect the packaging sustainability. R</a:t>
            </a:r>
          </a:p>
          <a:p>
            <a:pPr>
              <a:spcBef>
                <a:spcPts val="600"/>
              </a:spcBef>
            </a:pPr>
            <a:r>
              <a:rPr lang="en-GB" sz="2000" dirty="0"/>
              <a:t>Sustainability of packaging can be measured in a unified way. W</a:t>
            </a:r>
          </a:p>
          <a:p>
            <a:pPr>
              <a:spcBef>
                <a:spcPts val="600"/>
              </a:spcBef>
            </a:pPr>
            <a:r>
              <a:rPr lang="en-GB" sz="2000" dirty="0"/>
              <a:t>New packaging materials might have challenges when entering the market </a:t>
            </a:r>
            <a:r>
              <a:rPr lang="en-GB" sz="2000" dirty="0" err="1"/>
              <a:t>eg</a:t>
            </a:r>
            <a:r>
              <a:rPr lang="en-GB" sz="2000" dirty="0"/>
              <a:t>. through technological issues. R</a:t>
            </a:r>
          </a:p>
          <a:p>
            <a:pPr>
              <a:spcBef>
                <a:spcPts val="600"/>
              </a:spcBef>
            </a:pPr>
            <a:r>
              <a:rPr lang="en-GB" sz="2000" dirty="0"/>
              <a:t>Different plastic materials need to be separated when placed into recycling bin. R</a:t>
            </a:r>
          </a:p>
          <a:p>
            <a:pPr>
              <a:spcBef>
                <a:spcPts val="600"/>
              </a:spcBef>
            </a:pPr>
            <a:r>
              <a:rPr lang="en-GB" sz="2000" dirty="0"/>
              <a:t>Packaging solutions might need consumer activity to work. R</a:t>
            </a:r>
          </a:p>
          <a:p>
            <a:pPr>
              <a:spcBef>
                <a:spcPts val="600"/>
              </a:spcBef>
            </a:pPr>
            <a:r>
              <a:rPr lang="en-GB" sz="2000" dirty="0"/>
              <a:t>Multilayer packaging is always suitable for plastic recycling. W</a:t>
            </a:r>
          </a:p>
          <a:p>
            <a:pPr>
              <a:spcBef>
                <a:spcPts val="600"/>
              </a:spcBef>
            </a:pPr>
            <a:r>
              <a:rPr lang="en-GB" sz="2000" dirty="0"/>
              <a:t>Black plastics are not suitable for mechanical recycling. R</a:t>
            </a:r>
          </a:p>
          <a:p>
            <a:pPr>
              <a:spcBef>
                <a:spcPts val="600"/>
              </a:spcBef>
            </a:pPr>
            <a:r>
              <a:rPr lang="en-GB" sz="2000" dirty="0"/>
              <a:t>Source separation is important for an efficient recycling system. R</a:t>
            </a:r>
          </a:p>
        </p:txBody>
      </p:sp>
      <p:sp>
        <p:nvSpPr>
          <p:cNvPr id="4" name="Footer Placeholder 3">
            <a:extLst>
              <a:ext uri="{FF2B5EF4-FFF2-40B4-BE49-F238E27FC236}">
                <a16:creationId xmlns:a16="http://schemas.microsoft.com/office/drawing/2014/main" id="{D32C932A-75B9-4320-BD29-E1B8E70FA4C7}"/>
              </a:ext>
            </a:extLst>
          </p:cNvPr>
          <p:cNvSpPr>
            <a:spLocks noGrp="1"/>
          </p:cNvSpPr>
          <p:nvPr>
            <p:ph type="ftr" sz="quarter" idx="11"/>
          </p:nvPr>
        </p:nvSpPr>
        <p:spPr/>
        <p:txBody>
          <a:bodyPr/>
          <a:lstStyle/>
          <a:p>
            <a:r>
              <a:rPr lang="fi-FI"/>
              <a:t>kiertotalousamk.fi</a:t>
            </a:r>
          </a:p>
        </p:txBody>
      </p:sp>
      <p:sp>
        <p:nvSpPr>
          <p:cNvPr id="2" name="TextBox 1">
            <a:extLst>
              <a:ext uri="{FF2B5EF4-FFF2-40B4-BE49-F238E27FC236}">
                <a16:creationId xmlns:a16="http://schemas.microsoft.com/office/drawing/2014/main" id="{A6350FD7-2112-46EA-BCDB-B1A9ABB83EDA}"/>
              </a:ext>
            </a:extLst>
          </p:cNvPr>
          <p:cNvSpPr txBox="1"/>
          <p:nvPr/>
        </p:nvSpPr>
        <p:spPr>
          <a:xfrm>
            <a:off x="-1" y="0"/>
            <a:ext cx="6844145" cy="369332"/>
          </a:xfrm>
          <a:prstGeom prst="rect">
            <a:avLst/>
          </a:prstGeom>
          <a:noFill/>
        </p:spPr>
        <p:txBody>
          <a:bodyPr wrap="square" rtlCol="0">
            <a:spAutoFit/>
          </a:bodyPr>
          <a:lstStyle/>
          <a:p>
            <a:r>
              <a:rPr lang="en-GB" dirty="0"/>
              <a:t>WEEKLY TEST – VIRTUAL LEARNING ENVIRONMENT</a:t>
            </a:r>
          </a:p>
        </p:txBody>
      </p:sp>
    </p:spTree>
    <p:extLst>
      <p:ext uri="{BB962C8B-B14F-4D97-AF65-F5344CB8AC3E}">
        <p14:creationId xmlns:p14="http://schemas.microsoft.com/office/powerpoint/2010/main" val="371419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8A56-E79A-4AA6-887E-17434E8505AB}"/>
              </a:ext>
            </a:extLst>
          </p:cNvPr>
          <p:cNvSpPr>
            <a:spLocks noGrp="1"/>
          </p:cNvSpPr>
          <p:nvPr>
            <p:ph type="title"/>
          </p:nvPr>
        </p:nvSpPr>
        <p:spPr>
          <a:xfrm>
            <a:off x="1432757" y="969509"/>
            <a:ext cx="10515600" cy="2852737"/>
          </a:xfrm>
        </p:spPr>
        <p:txBody>
          <a:bodyPr/>
          <a:lstStyle/>
          <a:p>
            <a:r>
              <a:rPr lang="en-GB" dirty="0"/>
              <a:t>Plastic packaging</a:t>
            </a:r>
          </a:p>
        </p:txBody>
      </p:sp>
      <p:sp>
        <p:nvSpPr>
          <p:cNvPr id="3" name="Text Placeholder 2">
            <a:extLst>
              <a:ext uri="{FF2B5EF4-FFF2-40B4-BE49-F238E27FC236}">
                <a16:creationId xmlns:a16="http://schemas.microsoft.com/office/drawing/2014/main" id="{54CD9E53-1855-4353-B612-88B91DAF51B5}"/>
              </a:ext>
            </a:extLst>
          </p:cNvPr>
          <p:cNvSpPr>
            <a:spLocks noGrp="1"/>
          </p:cNvSpPr>
          <p:nvPr>
            <p:ph type="body" idx="1"/>
          </p:nvPr>
        </p:nvSpPr>
        <p:spPr>
          <a:xfrm>
            <a:off x="1432757" y="3849235"/>
            <a:ext cx="10515600" cy="1089442"/>
          </a:xfrm>
        </p:spPr>
        <p:txBody>
          <a:bodyPr>
            <a:normAutofit fontScale="92500" lnSpcReduction="20000"/>
          </a:bodyPr>
          <a:lstStyle/>
          <a:p>
            <a:r>
              <a:rPr lang="en-GB" dirty="0"/>
              <a:t>Plastic materials</a:t>
            </a:r>
          </a:p>
          <a:p>
            <a:r>
              <a:rPr lang="en-GB" dirty="0"/>
              <a:t>Benefits of plastic</a:t>
            </a:r>
          </a:p>
          <a:p>
            <a:r>
              <a:rPr lang="en-GB" dirty="0"/>
              <a:t>Plastic packaging waste </a:t>
            </a:r>
          </a:p>
        </p:txBody>
      </p:sp>
      <p:sp>
        <p:nvSpPr>
          <p:cNvPr id="4" name="Footer Placeholder 3">
            <a:extLst>
              <a:ext uri="{FF2B5EF4-FFF2-40B4-BE49-F238E27FC236}">
                <a16:creationId xmlns:a16="http://schemas.microsoft.com/office/drawing/2014/main" id="{147141AF-0C75-4903-BF3A-2A666813D29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3138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71" y="365125"/>
            <a:ext cx="10515600" cy="1325563"/>
          </a:xfrm>
        </p:spPr>
        <p:txBody>
          <a:bodyPr/>
          <a:lstStyle/>
          <a:p>
            <a:r>
              <a:rPr lang="en-GB" dirty="0"/>
              <a:t>Get familiar with terminology</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sz="half" idx="1"/>
          </p:nvPr>
        </p:nvSpPr>
        <p:spPr>
          <a:xfrm>
            <a:off x="1003671" y="1825625"/>
            <a:ext cx="5181600" cy="4199790"/>
          </a:xfrm>
        </p:spPr>
        <p:txBody>
          <a:bodyPr>
            <a:normAutofit fontScale="70000" lnSpcReduction="20000"/>
          </a:bodyPr>
          <a:lstStyle/>
          <a:p>
            <a:r>
              <a:rPr lang="en-GB" dirty="0"/>
              <a:t>Read the Global Commitment report by the Ellen MacArthur Foundation from page 9 onwards.</a:t>
            </a:r>
          </a:p>
          <a:p>
            <a:r>
              <a:rPr lang="en-GB" dirty="0"/>
              <a:t>Explain the following terms. </a:t>
            </a:r>
          </a:p>
          <a:p>
            <a:r>
              <a:rPr lang="en-GB" dirty="0"/>
              <a:t>For missing terms please utilise other sources.</a:t>
            </a:r>
          </a:p>
          <a:p>
            <a:r>
              <a:rPr lang="en-GB" dirty="0"/>
              <a:t>Link to the report:</a:t>
            </a:r>
          </a:p>
          <a:p>
            <a:pPr marL="0" indent="0">
              <a:buNone/>
            </a:pPr>
            <a:r>
              <a:rPr lang="en-GB" dirty="0">
                <a:hlinkClick r:id="rId3"/>
              </a:rPr>
              <a:t>https://www.ellenmacarthurfoundation.org/assets/downloads/13319-Global-Commitment-Definitions.pdf</a:t>
            </a:r>
            <a:r>
              <a:rPr lang="en-GB" dirty="0"/>
              <a:t> </a:t>
            </a:r>
          </a:p>
          <a:p>
            <a:endParaRPr lang="en-GB" dirty="0"/>
          </a:p>
        </p:txBody>
      </p:sp>
      <p:sp>
        <p:nvSpPr>
          <p:cNvPr id="2" name="Content Placeholder 1">
            <a:extLst>
              <a:ext uri="{FF2B5EF4-FFF2-40B4-BE49-F238E27FC236}">
                <a16:creationId xmlns:a16="http://schemas.microsoft.com/office/drawing/2014/main" id="{9F8E6B7B-66BB-4D67-BA72-A9E410EF84ED}"/>
              </a:ext>
            </a:extLst>
          </p:cNvPr>
          <p:cNvSpPr>
            <a:spLocks noGrp="1"/>
          </p:cNvSpPr>
          <p:nvPr>
            <p:ph sz="half" idx="2"/>
          </p:nvPr>
        </p:nvSpPr>
        <p:spPr>
          <a:xfrm>
            <a:off x="6337671" y="1825625"/>
            <a:ext cx="5181600" cy="4199790"/>
          </a:xfrm>
        </p:spPr>
        <p:txBody>
          <a:bodyPr>
            <a:normAutofit fontScale="70000" lnSpcReduction="20000"/>
          </a:bodyPr>
          <a:lstStyle/>
          <a:p>
            <a:r>
              <a:rPr lang="en-GB" dirty="0"/>
              <a:t>Reuse</a:t>
            </a:r>
          </a:p>
          <a:p>
            <a:r>
              <a:rPr lang="en-GB" dirty="0"/>
              <a:t>Composting </a:t>
            </a:r>
          </a:p>
          <a:p>
            <a:r>
              <a:rPr lang="en-GB" dirty="0"/>
              <a:t>Material recycling</a:t>
            </a:r>
          </a:p>
          <a:p>
            <a:r>
              <a:rPr lang="en-GB" dirty="0"/>
              <a:t>Reusable packaging</a:t>
            </a:r>
          </a:p>
          <a:p>
            <a:r>
              <a:rPr lang="en-GB" dirty="0"/>
              <a:t>Recyclable packaging</a:t>
            </a:r>
          </a:p>
          <a:p>
            <a:r>
              <a:rPr lang="en-GB" dirty="0"/>
              <a:t>Compostable packaging</a:t>
            </a:r>
          </a:p>
          <a:p>
            <a:r>
              <a:rPr lang="en-GB" dirty="0"/>
              <a:t>Post-consumer recycled content</a:t>
            </a:r>
          </a:p>
          <a:p>
            <a:r>
              <a:rPr lang="en-GB" dirty="0"/>
              <a:t>Renewable material</a:t>
            </a:r>
          </a:p>
          <a:p>
            <a:r>
              <a:rPr lang="en-GB" dirty="0"/>
              <a:t>Renewable content</a:t>
            </a:r>
          </a:p>
          <a:p>
            <a:r>
              <a:rPr lang="en-GB" dirty="0"/>
              <a:t>Upcycling</a:t>
            </a:r>
          </a:p>
          <a:p>
            <a:r>
              <a:rPr lang="en-GB" dirty="0"/>
              <a:t>Downcycling</a:t>
            </a:r>
          </a:p>
          <a:p>
            <a:r>
              <a:rPr lang="en-GB" dirty="0"/>
              <a:t>End-of-life (</a:t>
            </a:r>
            <a:r>
              <a:rPr lang="en-GB" dirty="0" err="1"/>
              <a:t>EoL</a:t>
            </a:r>
            <a:r>
              <a:rPr lang="en-GB" dirty="0"/>
              <a:t>)</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1FC2E88D-74EC-44AC-9B27-7EF9617DF53B}"/>
              </a:ext>
            </a:extLst>
          </p:cNvPr>
          <p:cNvSpPr txBox="1"/>
          <p:nvPr/>
        </p:nvSpPr>
        <p:spPr>
          <a:xfrm>
            <a:off x="-1" y="0"/>
            <a:ext cx="6844145" cy="369332"/>
          </a:xfrm>
          <a:prstGeom prst="rect">
            <a:avLst/>
          </a:prstGeom>
          <a:noFill/>
        </p:spPr>
        <p:txBody>
          <a:bodyPr wrap="square" rtlCol="0">
            <a:spAutoFit/>
          </a:bodyPr>
          <a:lstStyle/>
          <a:p>
            <a:r>
              <a:rPr lang="en-GB" dirty="0"/>
              <a:t>PRE-ASSIGNMENT – VIRTUAL LEARNING ENVIRONMENT</a:t>
            </a:r>
          </a:p>
        </p:txBody>
      </p:sp>
    </p:spTree>
    <p:extLst>
      <p:ext uri="{BB962C8B-B14F-4D97-AF65-F5344CB8AC3E}">
        <p14:creationId xmlns:p14="http://schemas.microsoft.com/office/powerpoint/2010/main" val="3409883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p:txBody>
          <a:bodyPr/>
          <a:lstStyle/>
          <a:p>
            <a:r>
              <a:rPr lang="en-GB" dirty="0"/>
              <a:t>Image of plastics</a:t>
            </a:r>
          </a:p>
        </p:txBody>
      </p:sp>
      <p:pic>
        <p:nvPicPr>
          <p:cNvPr id="3" name="Content Placeholder 2">
            <a:extLst>
              <a:ext uri="{FF2B5EF4-FFF2-40B4-BE49-F238E27FC236}">
                <a16:creationId xmlns:a16="http://schemas.microsoft.com/office/drawing/2014/main" id="{1216EA8F-A4BD-4843-B2B1-A9C7044EDB0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8138" y="1476353"/>
            <a:ext cx="7019108" cy="3948248"/>
          </a:xfrm>
        </p:spPr>
      </p:pic>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C1D3FC7A-3DD0-41BA-91B6-8D6920B91296}"/>
              </a:ext>
            </a:extLst>
          </p:cNvPr>
          <p:cNvSpPr txBox="1"/>
          <p:nvPr/>
        </p:nvSpPr>
        <p:spPr>
          <a:xfrm>
            <a:off x="7863841" y="5150815"/>
            <a:ext cx="1201782" cy="230832"/>
          </a:xfrm>
          <a:prstGeom prst="rect">
            <a:avLst/>
          </a:prstGeom>
          <a:noFill/>
        </p:spPr>
        <p:txBody>
          <a:bodyPr wrap="square" rtlCol="0">
            <a:spAutoFit/>
          </a:bodyPr>
          <a:lstStyle/>
          <a:p>
            <a:r>
              <a:rPr lang="en-GB" sz="900" dirty="0">
                <a:solidFill>
                  <a:schemeClr val="bg1"/>
                </a:solidFill>
              </a:rPr>
              <a:t>@Noora Markkanen</a:t>
            </a:r>
          </a:p>
        </p:txBody>
      </p:sp>
    </p:spTree>
    <p:extLst>
      <p:ext uri="{BB962C8B-B14F-4D97-AF65-F5344CB8AC3E}">
        <p14:creationId xmlns:p14="http://schemas.microsoft.com/office/powerpoint/2010/main" val="2726390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5" y="-639"/>
            <a:ext cx="10515600" cy="1325563"/>
          </a:xfrm>
        </p:spPr>
        <p:txBody>
          <a:bodyPr/>
          <a:lstStyle/>
          <a:p>
            <a:r>
              <a:rPr lang="en-GB" dirty="0"/>
              <a:t>Plastic as a material</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75" y="1364062"/>
            <a:ext cx="10515600" cy="4367046"/>
          </a:xfrm>
        </p:spPr>
        <p:txBody>
          <a:bodyPr>
            <a:normAutofit fontScale="92500" lnSpcReduction="20000"/>
          </a:bodyPr>
          <a:lstStyle/>
          <a:p>
            <a:r>
              <a:rPr lang="en-GB" dirty="0"/>
              <a:t>Polymers consist of monomers</a:t>
            </a:r>
          </a:p>
          <a:p>
            <a:r>
              <a:rPr lang="en-GB" dirty="0"/>
              <a:t>Two main categories:</a:t>
            </a:r>
          </a:p>
          <a:p>
            <a:pPr lvl="1"/>
            <a:r>
              <a:rPr lang="en-GB" dirty="0"/>
              <a:t>Thermoplastics – 85% of all plastics</a:t>
            </a:r>
          </a:p>
          <a:p>
            <a:pPr lvl="1"/>
            <a:r>
              <a:rPr lang="en-GB" dirty="0"/>
              <a:t>Thermosets – 15% of all plastics</a:t>
            </a:r>
          </a:p>
          <a:p>
            <a:r>
              <a:rPr lang="en-GB" dirty="0"/>
              <a:t>Specific properties are reached by adding certain substances:</a:t>
            </a:r>
          </a:p>
          <a:p>
            <a:pPr lvl="1"/>
            <a:r>
              <a:rPr lang="en-GB" dirty="0"/>
              <a:t>Plasticisers</a:t>
            </a:r>
          </a:p>
          <a:p>
            <a:pPr lvl="1"/>
            <a:r>
              <a:rPr lang="en-GB" dirty="0"/>
              <a:t>Fillers</a:t>
            </a:r>
          </a:p>
          <a:p>
            <a:pPr lvl="1"/>
            <a:r>
              <a:rPr lang="en-GB" dirty="0"/>
              <a:t>Additives</a:t>
            </a:r>
          </a:p>
          <a:p>
            <a:r>
              <a:rPr lang="en-GB" dirty="0"/>
              <a:t>The composition of plastics is highly dependent on the customer’s requirements which increases the complexity and causes challenges in the end-of-life treatment processes</a:t>
            </a:r>
          </a:p>
          <a:p>
            <a:pPr lvl="1"/>
            <a:r>
              <a:rPr lang="en-GB" dirty="0"/>
              <a:t>Requirements are e.g. food contact applications, shape, appearance, weight, volume, durability etc.</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1917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71" y="365125"/>
            <a:ext cx="10515600" cy="1325563"/>
          </a:xfrm>
        </p:spPr>
        <p:txBody>
          <a:bodyPr>
            <a:normAutofit/>
          </a:bodyPr>
          <a:lstStyle/>
          <a:p>
            <a:r>
              <a:rPr lang="en-GB" dirty="0"/>
              <a:t>Global market share of the most used resins and main applications </a:t>
            </a:r>
            <a:r>
              <a:rPr lang="en-GB" sz="2000" dirty="0"/>
              <a:t>by Deloitte, 2017</a:t>
            </a:r>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3" name="Content Placeholder 2">
            <a:extLst>
              <a:ext uri="{FF2B5EF4-FFF2-40B4-BE49-F238E27FC236}">
                <a16:creationId xmlns:a16="http://schemas.microsoft.com/office/drawing/2014/main" id="{002B5740-2BA1-4E9A-B1B0-DA6B4555E160}"/>
              </a:ext>
            </a:extLst>
          </p:cNvPr>
          <p:cNvSpPr>
            <a:spLocks noGrp="1"/>
          </p:cNvSpPr>
          <p:nvPr>
            <p:ph idx="1"/>
          </p:nvPr>
        </p:nvSpPr>
        <p:spPr>
          <a:xfrm>
            <a:off x="1003671" y="1964525"/>
            <a:ext cx="10515600" cy="4161289"/>
          </a:xfrm>
        </p:spPr>
        <p:txBody>
          <a:bodyPr/>
          <a:lstStyle/>
          <a:p>
            <a:r>
              <a:rPr lang="fi-FI" dirty="0" err="1"/>
              <a:t>Link</a:t>
            </a:r>
            <a:r>
              <a:rPr lang="fi-FI" dirty="0"/>
              <a:t> to </a:t>
            </a:r>
            <a:r>
              <a:rPr lang="fi-FI" dirty="0" err="1"/>
              <a:t>the</a:t>
            </a:r>
            <a:r>
              <a:rPr lang="fi-FI" dirty="0"/>
              <a:t> </a:t>
            </a:r>
            <a:r>
              <a:rPr lang="fi-FI" dirty="0" err="1"/>
              <a:t>Deloitte</a:t>
            </a:r>
            <a:r>
              <a:rPr lang="fi-FI" dirty="0"/>
              <a:t> </a:t>
            </a:r>
            <a:r>
              <a:rPr lang="fi-FI" dirty="0" err="1"/>
              <a:t>study</a:t>
            </a:r>
            <a:r>
              <a:rPr lang="fi-FI" dirty="0"/>
              <a:t>, p. 9</a:t>
            </a:r>
          </a:p>
          <a:p>
            <a:pPr marL="0" indent="0">
              <a:buNone/>
            </a:pPr>
            <a:r>
              <a:rPr lang="en-US" dirty="0">
                <a:hlinkClick r:id="rId3"/>
              </a:rPr>
              <a:t>https://www2.deloitte.com/content/dam/Deloitte/my/Documents/risk/my-risk-blueprint-plastics-packaging-waste-2017.pdf</a:t>
            </a:r>
            <a:r>
              <a:rPr lang="en-US" dirty="0"/>
              <a:t> </a:t>
            </a:r>
            <a:endParaRPr lang="fi-FI" dirty="0"/>
          </a:p>
        </p:txBody>
      </p:sp>
    </p:spTree>
    <p:extLst>
      <p:ext uri="{BB962C8B-B14F-4D97-AF65-F5344CB8AC3E}">
        <p14:creationId xmlns:p14="http://schemas.microsoft.com/office/powerpoint/2010/main" val="3534618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80" y="86446"/>
            <a:ext cx="10515600" cy="1325563"/>
          </a:xfrm>
        </p:spPr>
        <p:txBody>
          <a:bodyPr/>
          <a:lstStyle/>
          <a:p>
            <a:r>
              <a:rPr lang="en-GB" dirty="0"/>
              <a:t>Bioplastics</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80" y="1546946"/>
            <a:ext cx="10515600" cy="4202313"/>
          </a:xfrm>
        </p:spPr>
        <p:txBody>
          <a:bodyPr>
            <a:normAutofit lnSpcReduction="10000"/>
          </a:bodyPr>
          <a:lstStyle/>
          <a:p>
            <a:r>
              <a:rPr lang="en-GB" dirty="0"/>
              <a:t>A family of materials with different properties and applications</a:t>
            </a:r>
          </a:p>
          <a:p>
            <a:r>
              <a:rPr lang="en-GB" dirty="0"/>
              <a:t>Materials that are </a:t>
            </a:r>
            <a:r>
              <a:rPr lang="en-GB" dirty="0" err="1"/>
              <a:t>biobased</a:t>
            </a:r>
            <a:r>
              <a:rPr lang="en-GB" dirty="0"/>
              <a:t>, biodegradable or feature both properties</a:t>
            </a:r>
          </a:p>
          <a:p>
            <a:r>
              <a:rPr lang="en-GB" dirty="0"/>
              <a:t>Terminology is slightly confusing for general public</a:t>
            </a:r>
          </a:p>
          <a:p>
            <a:r>
              <a:rPr lang="en-GB" dirty="0"/>
              <a:t>Biodegradability and </a:t>
            </a:r>
            <a:r>
              <a:rPr lang="en-GB" dirty="0" err="1"/>
              <a:t>compostability</a:t>
            </a:r>
            <a:r>
              <a:rPr lang="en-GB" dirty="0"/>
              <a:t> are not the same</a:t>
            </a:r>
          </a:p>
          <a:p>
            <a:r>
              <a:rPr lang="en-GB" dirty="0"/>
              <a:t>There are certain standards used for informing consumers about biodegradability and </a:t>
            </a:r>
            <a:r>
              <a:rPr lang="en-GB" dirty="0" err="1"/>
              <a:t>compostability</a:t>
            </a:r>
            <a:endParaRPr lang="en-GB" dirty="0"/>
          </a:p>
          <a:p>
            <a:endParaRPr lang="en-GB" dirty="0"/>
          </a:p>
          <a:p>
            <a:r>
              <a:rPr lang="en-GB" dirty="0"/>
              <a:t>Discuss with the person next to you to define few bioplastic packaging products</a:t>
            </a:r>
          </a:p>
        </p:txBody>
      </p:sp>
    </p:spTree>
    <p:extLst>
      <p:ext uri="{BB962C8B-B14F-4D97-AF65-F5344CB8AC3E}">
        <p14:creationId xmlns:p14="http://schemas.microsoft.com/office/powerpoint/2010/main" val="35978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21084" y="365125"/>
            <a:ext cx="10515600" cy="1325563"/>
          </a:xfrm>
        </p:spPr>
        <p:txBody>
          <a:bodyPr/>
          <a:lstStyle/>
          <a:p>
            <a:r>
              <a:rPr lang="en-GB" dirty="0"/>
              <a:t>Bioplastics </a:t>
            </a:r>
            <a:r>
              <a:rPr lang="en-GB" sz="2000" dirty="0">
                <a:solidFill>
                  <a:prstClr val="black"/>
                </a:solidFill>
              </a:rPr>
              <a:t>by European Bioplastics, 2016</a:t>
            </a:r>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
        <p:nvSpPr>
          <p:cNvPr id="6" name="Content Placeholder 5">
            <a:extLst>
              <a:ext uri="{FF2B5EF4-FFF2-40B4-BE49-F238E27FC236}">
                <a16:creationId xmlns:a16="http://schemas.microsoft.com/office/drawing/2014/main" id="{9AD39B8F-2ED9-49D0-8490-3A9411EA05D1}"/>
              </a:ext>
            </a:extLst>
          </p:cNvPr>
          <p:cNvSpPr>
            <a:spLocks noGrp="1"/>
          </p:cNvSpPr>
          <p:nvPr>
            <p:ph idx="1"/>
          </p:nvPr>
        </p:nvSpPr>
        <p:spPr>
          <a:xfrm>
            <a:off x="1021084" y="1825625"/>
            <a:ext cx="10515600" cy="4161289"/>
          </a:xfrm>
        </p:spPr>
        <p:txBody>
          <a:bodyPr/>
          <a:lstStyle/>
          <a:p>
            <a:r>
              <a:rPr lang="fi-FI" dirty="0" err="1"/>
              <a:t>Links</a:t>
            </a:r>
            <a:r>
              <a:rPr lang="fi-FI" dirty="0"/>
              <a:t>:</a:t>
            </a:r>
          </a:p>
          <a:p>
            <a:pPr marL="0" indent="0">
              <a:buNone/>
            </a:pPr>
            <a:r>
              <a:rPr lang="fi-FI" dirty="0">
                <a:hlinkClick r:id="rId2"/>
              </a:rPr>
              <a:t>https://www.european-bioplastics.org/bioplastics/</a:t>
            </a:r>
            <a:endParaRPr lang="fi-FI" dirty="0"/>
          </a:p>
          <a:p>
            <a:pPr marL="0" indent="0">
              <a:buNone/>
            </a:pPr>
            <a:r>
              <a:rPr lang="fi-FI" dirty="0">
                <a:hlinkClick r:id="rId3"/>
              </a:rPr>
              <a:t>http://docs.european-bioplastics.org/publications/fs/EuBP_FS_What_are_bioplastics.pdf</a:t>
            </a:r>
            <a:endParaRPr lang="fi-FI" dirty="0"/>
          </a:p>
          <a:p>
            <a:pPr marL="0" indent="0">
              <a:buNone/>
            </a:pPr>
            <a:endParaRPr lang="fi-FI" dirty="0"/>
          </a:p>
        </p:txBody>
      </p:sp>
    </p:spTree>
    <p:extLst>
      <p:ext uri="{BB962C8B-B14F-4D97-AF65-F5344CB8AC3E}">
        <p14:creationId xmlns:p14="http://schemas.microsoft.com/office/powerpoint/2010/main" val="2764701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7FB4-8F5E-4BBA-9D1C-5D84D75AD7EF}"/>
              </a:ext>
            </a:extLst>
          </p:cNvPr>
          <p:cNvSpPr>
            <a:spLocks noGrp="1"/>
          </p:cNvSpPr>
          <p:nvPr>
            <p:ph type="title"/>
          </p:nvPr>
        </p:nvSpPr>
        <p:spPr>
          <a:xfrm>
            <a:off x="1021083" y="365125"/>
            <a:ext cx="10924713" cy="1325563"/>
          </a:xfrm>
        </p:spPr>
        <p:txBody>
          <a:bodyPr/>
          <a:lstStyle/>
          <a:p>
            <a:r>
              <a:rPr lang="en-GB" dirty="0"/>
              <a:t>Plastic demand by sectors in 2014 </a:t>
            </a:r>
            <a:r>
              <a:rPr lang="en-GB" sz="2000" dirty="0">
                <a:solidFill>
                  <a:prstClr val="black"/>
                </a:solidFill>
              </a:rPr>
              <a:t>by Deloitte, 2017</a:t>
            </a:r>
            <a:r>
              <a:rPr lang="en-GB" dirty="0"/>
              <a:t> </a:t>
            </a:r>
          </a:p>
        </p:txBody>
      </p:sp>
      <p:sp>
        <p:nvSpPr>
          <p:cNvPr id="4" name="Footer Placeholder 3">
            <a:extLst>
              <a:ext uri="{FF2B5EF4-FFF2-40B4-BE49-F238E27FC236}">
                <a16:creationId xmlns:a16="http://schemas.microsoft.com/office/drawing/2014/main" id="{66FF29CC-8924-4DF1-9192-01F16853E200}"/>
              </a:ext>
            </a:extLst>
          </p:cNvPr>
          <p:cNvSpPr>
            <a:spLocks noGrp="1"/>
          </p:cNvSpPr>
          <p:nvPr>
            <p:ph type="ftr" sz="quarter" idx="11"/>
          </p:nvPr>
        </p:nvSpPr>
        <p:spPr/>
        <p:txBody>
          <a:bodyPr/>
          <a:lstStyle/>
          <a:p>
            <a:r>
              <a:rPr lang="fi-FI"/>
              <a:t>kiertotalousamk.fi</a:t>
            </a:r>
          </a:p>
        </p:txBody>
      </p:sp>
      <p:sp>
        <p:nvSpPr>
          <p:cNvPr id="6" name="Content Placeholder 5">
            <a:extLst>
              <a:ext uri="{FF2B5EF4-FFF2-40B4-BE49-F238E27FC236}">
                <a16:creationId xmlns:a16="http://schemas.microsoft.com/office/drawing/2014/main" id="{67CD43D9-9B5B-463C-95C8-F10952431F6E}"/>
              </a:ext>
            </a:extLst>
          </p:cNvPr>
          <p:cNvSpPr>
            <a:spLocks noGrp="1"/>
          </p:cNvSpPr>
          <p:nvPr>
            <p:ph idx="1"/>
          </p:nvPr>
        </p:nvSpPr>
        <p:spPr>
          <a:xfrm>
            <a:off x="1021084" y="1825625"/>
            <a:ext cx="10515600" cy="4161289"/>
          </a:xfrm>
        </p:spPr>
        <p:txBody>
          <a:bodyPr/>
          <a:lstStyle/>
          <a:p>
            <a:r>
              <a:rPr lang="fi-FI" dirty="0" err="1"/>
              <a:t>Link</a:t>
            </a:r>
            <a:r>
              <a:rPr lang="fi-FI" dirty="0"/>
              <a:t> to </a:t>
            </a:r>
            <a:r>
              <a:rPr lang="fi-FI" dirty="0" err="1"/>
              <a:t>the</a:t>
            </a:r>
            <a:r>
              <a:rPr lang="fi-FI" dirty="0"/>
              <a:t> </a:t>
            </a:r>
            <a:r>
              <a:rPr lang="fi-FI" dirty="0" err="1"/>
              <a:t>Deloitte</a:t>
            </a:r>
            <a:r>
              <a:rPr lang="fi-FI" dirty="0"/>
              <a:t> </a:t>
            </a:r>
            <a:r>
              <a:rPr lang="fi-FI" dirty="0" err="1"/>
              <a:t>study</a:t>
            </a:r>
            <a:r>
              <a:rPr lang="fi-FI" dirty="0"/>
              <a:t>, p. 10</a:t>
            </a:r>
          </a:p>
          <a:p>
            <a:pPr marL="0" indent="0">
              <a:buNone/>
            </a:pPr>
            <a:r>
              <a:rPr lang="en-US" dirty="0">
                <a:hlinkClick r:id="rId2"/>
              </a:rPr>
              <a:t>https://www2.deloitte.com/content/dam/Deloitte/my/Documents/risk/my-risk-blueprint-plastics-packaging-waste-2017.pdf</a:t>
            </a:r>
            <a:r>
              <a:rPr lang="en-US" dirty="0"/>
              <a:t> </a:t>
            </a:r>
            <a:endParaRPr lang="fi-FI" dirty="0"/>
          </a:p>
          <a:p>
            <a:pPr marL="0" indent="0">
              <a:buNone/>
            </a:pPr>
            <a:endParaRPr lang="fi-FI" dirty="0"/>
          </a:p>
        </p:txBody>
      </p:sp>
    </p:spTree>
    <p:extLst>
      <p:ext uri="{BB962C8B-B14F-4D97-AF65-F5344CB8AC3E}">
        <p14:creationId xmlns:p14="http://schemas.microsoft.com/office/powerpoint/2010/main" val="1135757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0" y="365125"/>
            <a:ext cx="10515600" cy="1325563"/>
          </a:xfrm>
        </p:spPr>
        <p:txBody>
          <a:bodyPr/>
          <a:lstStyle/>
          <a:p>
            <a:r>
              <a:rPr lang="en-GB" dirty="0"/>
              <a:t>Why plastic packaging?</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70" y="1825625"/>
            <a:ext cx="10515600" cy="4161289"/>
          </a:xfrm>
        </p:spPr>
        <p:txBody>
          <a:bodyPr>
            <a:normAutofit/>
          </a:bodyPr>
          <a:lstStyle/>
          <a:p>
            <a:r>
              <a:rPr lang="en-GB" dirty="0"/>
              <a:t>Lightweight material </a:t>
            </a:r>
          </a:p>
          <a:p>
            <a:r>
              <a:rPr lang="en-GB" dirty="0"/>
              <a:t>Flexibility</a:t>
            </a:r>
          </a:p>
          <a:p>
            <a:r>
              <a:rPr lang="en-GB" dirty="0"/>
              <a:t>Durability </a:t>
            </a:r>
          </a:p>
          <a:p>
            <a:r>
              <a:rPr lang="en-GB" dirty="0"/>
              <a:t>Hygienic material </a:t>
            </a:r>
          </a:p>
          <a:p>
            <a:r>
              <a:rPr lang="en-GB" dirty="0"/>
              <a:t>Barrier properties</a:t>
            </a:r>
          </a:p>
          <a:p>
            <a:r>
              <a:rPr lang="en-GB" dirty="0"/>
              <a:t>Convenient for the user</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88899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p:txBody>
          <a:bodyPr/>
          <a:lstStyle/>
          <a:p>
            <a:r>
              <a:rPr lang="en-GB" dirty="0"/>
              <a:t>Role of plastic packaging in protecting and preserving food – case cucumber</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pic>
        <p:nvPicPr>
          <p:cNvPr id="7" name="Content Placeholder 6">
            <a:extLst>
              <a:ext uri="{FF2B5EF4-FFF2-40B4-BE49-F238E27FC236}">
                <a16:creationId xmlns:a16="http://schemas.microsoft.com/office/drawing/2014/main" id="{F9EE834F-D0C6-4038-97DC-EB2A77796A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76465" y="1834161"/>
            <a:ext cx="5239069" cy="3492243"/>
          </a:xfrm>
          <a:prstGeom prst="rect">
            <a:avLst/>
          </a:prstGeom>
        </p:spPr>
      </p:pic>
      <p:sp>
        <p:nvSpPr>
          <p:cNvPr id="8" name="TextBox 7">
            <a:extLst>
              <a:ext uri="{FF2B5EF4-FFF2-40B4-BE49-F238E27FC236}">
                <a16:creationId xmlns:a16="http://schemas.microsoft.com/office/drawing/2014/main" id="{9F403C9E-9DF7-4D6F-9CC0-B3E3DFA06AFD}"/>
              </a:ext>
            </a:extLst>
          </p:cNvPr>
          <p:cNvSpPr txBox="1"/>
          <p:nvPr/>
        </p:nvSpPr>
        <p:spPr>
          <a:xfrm>
            <a:off x="7252063" y="5095572"/>
            <a:ext cx="1587137" cy="230832"/>
          </a:xfrm>
          <a:prstGeom prst="rect">
            <a:avLst/>
          </a:prstGeom>
          <a:noFill/>
        </p:spPr>
        <p:txBody>
          <a:bodyPr wrap="square" rtlCol="0">
            <a:spAutoFit/>
          </a:bodyPr>
          <a:lstStyle/>
          <a:p>
            <a:r>
              <a:rPr lang="en-GB" sz="900" dirty="0">
                <a:solidFill>
                  <a:schemeClr val="bg1"/>
                </a:solidFill>
              </a:rPr>
              <a:t>@Charles </a:t>
            </a:r>
            <a:r>
              <a:rPr lang="en-GB" sz="900" dirty="0" err="1">
                <a:solidFill>
                  <a:schemeClr val="bg1"/>
                </a:solidFill>
              </a:rPr>
              <a:t>Deluvio</a:t>
            </a:r>
            <a:r>
              <a:rPr lang="en-GB" sz="900" dirty="0">
                <a:solidFill>
                  <a:schemeClr val="bg1"/>
                </a:solidFill>
              </a:rPr>
              <a:t>, </a:t>
            </a:r>
            <a:r>
              <a:rPr lang="en-GB" sz="900" dirty="0" err="1">
                <a:solidFill>
                  <a:schemeClr val="bg1"/>
                </a:solidFill>
              </a:rPr>
              <a:t>Unsplash</a:t>
            </a:r>
            <a:endParaRPr lang="en-GB" sz="900" dirty="0">
              <a:solidFill>
                <a:schemeClr val="bg1"/>
              </a:solidFill>
            </a:endParaRPr>
          </a:p>
        </p:txBody>
      </p:sp>
    </p:spTree>
    <p:extLst>
      <p:ext uri="{BB962C8B-B14F-4D97-AF65-F5344CB8AC3E}">
        <p14:creationId xmlns:p14="http://schemas.microsoft.com/office/powerpoint/2010/main" val="42817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71" y="147406"/>
            <a:ext cx="10515600" cy="1325563"/>
          </a:xfrm>
        </p:spPr>
        <p:txBody>
          <a:bodyPr/>
          <a:lstStyle/>
          <a:p>
            <a:r>
              <a:rPr lang="en-GB" dirty="0"/>
              <a:t>Plastic packaging globally</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sz="half" idx="1"/>
          </p:nvPr>
        </p:nvSpPr>
        <p:spPr>
          <a:xfrm>
            <a:off x="1003671" y="1607906"/>
            <a:ext cx="9891532" cy="4199790"/>
          </a:xfrm>
        </p:spPr>
        <p:txBody>
          <a:bodyPr>
            <a:normAutofit fontScale="92500" lnSpcReduction="20000"/>
          </a:bodyPr>
          <a:lstStyle/>
          <a:p>
            <a:r>
              <a:rPr lang="en-GB" dirty="0"/>
              <a:t>Plastic production has increased and is expected to continue increasing </a:t>
            </a:r>
          </a:p>
          <a:p>
            <a:r>
              <a:rPr lang="en-GB" dirty="0"/>
              <a:t>In EU there are 48 million tons of plastics used yearly</a:t>
            </a:r>
          </a:p>
          <a:p>
            <a:r>
              <a:rPr lang="en-GB" dirty="0"/>
              <a:t>40% of plastics used in EU are used for packaging</a:t>
            </a:r>
          </a:p>
          <a:p>
            <a:r>
              <a:rPr lang="en-GB" dirty="0"/>
              <a:t>In 2014, the following EU member states accounted for approximately 65% of the plastic demand in EU and also had the highest plastic packaging waste generation (in brackets)</a:t>
            </a:r>
          </a:p>
          <a:p>
            <a:pPr lvl="1"/>
            <a:r>
              <a:rPr lang="en-GB" dirty="0"/>
              <a:t>Germany 24,6% (19%)</a:t>
            </a:r>
          </a:p>
          <a:p>
            <a:pPr lvl="1"/>
            <a:r>
              <a:rPr lang="en-GB" dirty="0"/>
              <a:t>Italy 14,3% (14%)</a:t>
            </a:r>
          </a:p>
          <a:p>
            <a:pPr lvl="1"/>
            <a:r>
              <a:rPr lang="en-GB" dirty="0"/>
              <a:t>France 9,6% (13%)</a:t>
            </a:r>
          </a:p>
          <a:p>
            <a:pPr lvl="1"/>
            <a:r>
              <a:rPr lang="en-GB" dirty="0"/>
              <a:t>Spain 7,7% (9%)</a:t>
            </a:r>
          </a:p>
          <a:p>
            <a:pPr lvl="1"/>
            <a:r>
              <a:rPr lang="en-GB" dirty="0"/>
              <a:t>United-Kingdom 7,5% (14%)</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61265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5" y="365125"/>
            <a:ext cx="10515600" cy="1325563"/>
          </a:xfrm>
        </p:spPr>
        <p:txBody>
          <a:bodyPr/>
          <a:lstStyle/>
          <a:p>
            <a:r>
              <a:rPr lang="en-GB" dirty="0"/>
              <a:t>2013 global plastic packaging streams </a:t>
            </a:r>
            <a:br>
              <a:rPr lang="en-GB" dirty="0"/>
            </a:br>
            <a:r>
              <a:rPr lang="en-GB" sz="2000" dirty="0">
                <a:solidFill>
                  <a:prstClr val="black"/>
                </a:solidFill>
              </a:rPr>
              <a:t>by Ellen MacArthur Foundation and McKinsey &amp; Company, 2016</a:t>
            </a:r>
            <a:r>
              <a:rPr lang="en-GB" dirty="0"/>
              <a:t> </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dirty="0"/>
              <a:t>kiertotalousamk.fi</a:t>
            </a:r>
          </a:p>
        </p:txBody>
      </p:sp>
      <p:sp>
        <p:nvSpPr>
          <p:cNvPr id="3" name="Content Placeholder 2">
            <a:extLst>
              <a:ext uri="{FF2B5EF4-FFF2-40B4-BE49-F238E27FC236}">
                <a16:creationId xmlns:a16="http://schemas.microsoft.com/office/drawing/2014/main" id="{E7D10921-706D-40FD-8A8F-91F1C7891EB3}"/>
              </a:ext>
            </a:extLst>
          </p:cNvPr>
          <p:cNvSpPr>
            <a:spLocks noGrp="1"/>
          </p:cNvSpPr>
          <p:nvPr>
            <p:ph idx="1"/>
          </p:nvPr>
        </p:nvSpPr>
        <p:spPr>
          <a:xfrm>
            <a:off x="1012375" y="1825625"/>
            <a:ext cx="10515600" cy="4161289"/>
          </a:xfrm>
        </p:spPr>
        <p:txBody>
          <a:bodyPr/>
          <a:lstStyle/>
          <a:p>
            <a:r>
              <a:rPr lang="fi-FI" dirty="0" err="1"/>
              <a:t>Link</a:t>
            </a:r>
            <a:r>
              <a:rPr lang="fi-FI" dirty="0"/>
              <a:t> to </a:t>
            </a:r>
            <a:r>
              <a:rPr lang="fi-FI" dirty="0" err="1"/>
              <a:t>the</a:t>
            </a:r>
            <a:r>
              <a:rPr lang="fi-FI" dirty="0"/>
              <a:t> </a:t>
            </a:r>
            <a:r>
              <a:rPr lang="fi-FI" dirty="0" err="1"/>
              <a:t>report</a:t>
            </a:r>
            <a:r>
              <a:rPr lang="fi-FI" dirty="0"/>
              <a:t>, p. 21</a:t>
            </a:r>
          </a:p>
          <a:p>
            <a:pPr marL="0" indent="0">
              <a:buNone/>
            </a:pPr>
            <a:r>
              <a:rPr lang="en-US" dirty="0">
                <a:hlinkClick r:id="rId3"/>
              </a:rPr>
              <a:t>https://www.ellenmacarthurfoundation.org/assets/downloads/publications/NPEC-Hybrid_English_22-11-17_Digital.pdf</a:t>
            </a:r>
            <a:endParaRPr lang="en-US" dirty="0"/>
          </a:p>
          <a:p>
            <a:pPr marL="0" indent="0">
              <a:buNone/>
            </a:pPr>
            <a:endParaRPr lang="fi-FI" dirty="0"/>
          </a:p>
        </p:txBody>
      </p:sp>
    </p:spTree>
    <p:extLst>
      <p:ext uri="{BB962C8B-B14F-4D97-AF65-F5344CB8AC3E}">
        <p14:creationId xmlns:p14="http://schemas.microsoft.com/office/powerpoint/2010/main" val="195701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994962" y="34195"/>
            <a:ext cx="10515600" cy="1325563"/>
          </a:xfrm>
        </p:spPr>
        <p:txBody>
          <a:bodyPr/>
          <a:lstStyle/>
          <a:p>
            <a:r>
              <a:rPr lang="en-GB" dirty="0"/>
              <a:t>Circular economy</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994962" y="1494695"/>
            <a:ext cx="10515600" cy="4161289"/>
          </a:xfrm>
        </p:spPr>
        <p:txBody>
          <a:bodyPr>
            <a:normAutofit fontScale="92500" lnSpcReduction="10000"/>
          </a:bodyPr>
          <a:lstStyle/>
          <a:p>
            <a:r>
              <a:rPr lang="en-GB" dirty="0"/>
              <a:t>Circular economy is a new economic model that aims at replacing the current linear take-make-dispose model</a:t>
            </a:r>
          </a:p>
          <a:p>
            <a:r>
              <a:rPr lang="en-GB" dirty="0"/>
              <a:t>As the population and consumption are growing the world doesn’t have resources for the linear consumption model </a:t>
            </a:r>
          </a:p>
          <a:p>
            <a:r>
              <a:rPr lang="en-GB" dirty="0"/>
              <a:t>Circular economy is based on thinking where resources are used efficiently, flows well-designed and materials given a new life – in other words materials are circulating </a:t>
            </a:r>
          </a:p>
          <a:p>
            <a:r>
              <a:rPr lang="en-GB" dirty="0"/>
              <a:t>The three principles of circular economy</a:t>
            </a:r>
          </a:p>
          <a:p>
            <a:pPr lvl="1"/>
            <a:r>
              <a:rPr lang="en-GB" dirty="0"/>
              <a:t>Design out waste and pollution</a:t>
            </a:r>
          </a:p>
          <a:p>
            <a:pPr lvl="1"/>
            <a:r>
              <a:rPr lang="en-GB" dirty="0"/>
              <a:t>Keep products and materials in use</a:t>
            </a:r>
          </a:p>
          <a:p>
            <a:pPr lvl="1"/>
            <a:r>
              <a:rPr lang="en-GB" dirty="0"/>
              <a:t>Regenerate natural systems</a:t>
            </a:r>
          </a:p>
          <a:p>
            <a:pPr lvl="1"/>
            <a:endParaRPr lang="en-GB" dirty="0"/>
          </a:p>
          <a:p>
            <a:endParaRPr lang="en-GB" dirty="0"/>
          </a:p>
          <a:p>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673256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5" y="-9348"/>
            <a:ext cx="10515600" cy="1325563"/>
          </a:xfrm>
        </p:spPr>
        <p:txBody>
          <a:bodyPr/>
          <a:lstStyle/>
          <a:p>
            <a:r>
              <a:rPr lang="en-GB" dirty="0"/>
              <a:t>Plastic packaging waste (1/2)</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75" y="1451151"/>
            <a:ext cx="10515600" cy="4367047"/>
          </a:xfrm>
        </p:spPr>
        <p:txBody>
          <a:bodyPr>
            <a:normAutofit fontScale="92500" lnSpcReduction="20000"/>
          </a:bodyPr>
          <a:lstStyle/>
          <a:p>
            <a:r>
              <a:rPr lang="en-GB" dirty="0"/>
              <a:t>Only around 14% of plastic packaging is recycled in global scale </a:t>
            </a:r>
          </a:p>
          <a:p>
            <a:r>
              <a:rPr lang="en-GB" dirty="0"/>
              <a:t>Collection rates vary significantly depending the resins and packaging shapes (</a:t>
            </a:r>
            <a:r>
              <a:rPr lang="en-GB" dirty="0" err="1"/>
              <a:t>eg</a:t>
            </a:r>
            <a:r>
              <a:rPr lang="en-GB" dirty="0"/>
              <a:t>. PET bottles and PET household films)</a:t>
            </a:r>
          </a:p>
          <a:p>
            <a:r>
              <a:rPr lang="en-GB" dirty="0"/>
              <a:t>End-of-life treatment for plastics is rather complicated when compared to more homogenous materials</a:t>
            </a:r>
          </a:p>
          <a:p>
            <a:r>
              <a:rPr lang="en-GB" dirty="0"/>
              <a:t>Plastic packaging waste sorting and recycling vary between countries because of different collection schemes, the level of contamination and thus the quality of recycled materials</a:t>
            </a:r>
          </a:p>
          <a:p>
            <a:pPr lvl="1"/>
            <a:r>
              <a:rPr lang="en-GB" dirty="0"/>
              <a:t>Finland: RINKI and Fortum</a:t>
            </a:r>
          </a:p>
          <a:p>
            <a:pPr lvl="1"/>
            <a:r>
              <a:rPr lang="en-GB" dirty="0"/>
              <a:t>Local authorities can be in charge</a:t>
            </a:r>
          </a:p>
          <a:p>
            <a:pPr lvl="1"/>
            <a:r>
              <a:rPr lang="en-GB" dirty="0"/>
              <a:t>Private actors such as soft drink manufacturers can provide collection for plastics</a:t>
            </a:r>
          </a:p>
          <a:p>
            <a:pPr lvl="1"/>
            <a:r>
              <a:rPr lang="en-GB" dirty="0"/>
              <a:t>Note! Collection itself is not enough – there needs to be logistics for utilizing the material for recycling and also a market for recycled material. </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217824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65" y="365125"/>
            <a:ext cx="10515600" cy="1325563"/>
          </a:xfrm>
        </p:spPr>
        <p:txBody>
          <a:bodyPr/>
          <a:lstStyle/>
          <a:p>
            <a:r>
              <a:rPr lang="en-GB" dirty="0"/>
              <a:t>Plastic packaging waste (2/2)</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03665" y="1825624"/>
            <a:ext cx="10515600" cy="4367047"/>
          </a:xfrm>
        </p:spPr>
        <p:txBody>
          <a:bodyPr>
            <a:normAutofit/>
          </a:bodyPr>
          <a:lstStyle/>
          <a:p>
            <a:r>
              <a:rPr lang="en-GB" dirty="0"/>
              <a:t>Part of the collected materials are exported outside EU, which simultaneously means lost business opportunity for EU recyclers</a:t>
            </a:r>
          </a:p>
          <a:p>
            <a:pPr lvl="1"/>
            <a:r>
              <a:rPr lang="en-GB" dirty="0"/>
              <a:t>Case China and closed doors</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323348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65" y="365125"/>
            <a:ext cx="10515600" cy="1325563"/>
          </a:xfrm>
        </p:spPr>
        <p:txBody>
          <a:bodyPr/>
          <a:lstStyle/>
          <a:p>
            <a:r>
              <a:rPr lang="en-GB" dirty="0"/>
              <a:t>Cascaded recycling</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03665" y="1825625"/>
            <a:ext cx="10515600" cy="4161289"/>
          </a:xfrm>
        </p:spPr>
        <p:txBody>
          <a:bodyPr>
            <a:normAutofit/>
          </a:bodyPr>
          <a:lstStyle/>
          <a:p>
            <a:r>
              <a:rPr lang="en-GB" dirty="0"/>
              <a:t>Cascaded recycling is often considered as the optimal option especially when contamination occurs</a:t>
            </a:r>
          </a:p>
          <a:p>
            <a:r>
              <a:rPr lang="en-GB" dirty="0">
                <a:sym typeface="Wingdings" panose="05000000000000000000" pitchFamily="2" charset="2"/>
              </a:rPr>
              <a:t>E.g. around 80% of recycled PET bottles are turned into polyester fibres for carpet, clothing and other non-packaging applications</a:t>
            </a:r>
          </a:p>
          <a:p>
            <a:r>
              <a:rPr lang="en-GB" dirty="0"/>
              <a:t>Should only be the alternative pathway </a:t>
            </a:r>
          </a:p>
          <a:p>
            <a:r>
              <a:rPr lang="en-GB" dirty="0">
                <a:sym typeface="Wingdings" panose="05000000000000000000" pitchFamily="2" charset="2"/>
              </a:rPr>
              <a:t>However, closed-loop recycling is not feasible for all plastic types because of their inherent properties and characteristics</a:t>
            </a:r>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52299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03665" y="16777"/>
            <a:ext cx="10515600" cy="1325563"/>
          </a:xfrm>
        </p:spPr>
        <p:txBody>
          <a:bodyPr/>
          <a:lstStyle/>
          <a:p>
            <a:r>
              <a:rPr lang="en-GB" dirty="0"/>
              <a:t>Challenges of plastic packaging waste</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03665" y="1364060"/>
            <a:ext cx="10515600" cy="4471003"/>
          </a:xfrm>
        </p:spPr>
        <p:txBody>
          <a:bodyPr>
            <a:normAutofit fontScale="92500" lnSpcReduction="10000"/>
          </a:bodyPr>
          <a:lstStyle/>
          <a:p>
            <a:r>
              <a:rPr lang="en-GB" dirty="0"/>
              <a:t>Technicalities of plastic materials define the ability for recovering</a:t>
            </a:r>
          </a:p>
          <a:p>
            <a:r>
              <a:rPr lang="en-GB" dirty="0"/>
              <a:t>Recyclability of plastics is highly connected to quality issues</a:t>
            </a:r>
          </a:p>
          <a:p>
            <a:r>
              <a:rPr lang="en-GB" dirty="0"/>
              <a:t>Plastics are often contaminated during waste collection process. What kind of contaminants? </a:t>
            </a:r>
          </a:p>
          <a:p>
            <a:r>
              <a:rPr lang="en-GB" dirty="0"/>
              <a:t>Contaminated batch is likely to end up in energy recovery or landfill</a:t>
            </a:r>
          </a:p>
          <a:p>
            <a:pPr lvl="1"/>
            <a:r>
              <a:rPr lang="en-GB" dirty="0"/>
              <a:t>increases costs </a:t>
            </a:r>
          </a:p>
          <a:p>
            <a:pPr lvl="1"/>
            <a:r>
              <a:rPr lang="en-GB" dirty="0"/>
              <a:t>when used for new products it may lead into increasing the negative image of recycled plastics from raw material purchasing point of view </a:t>
            </a:r>
          </a:p>
          <a:p>
            <a:r>
              <a:rPr lang="en-GB" dirty="0"/>
              <a:t>Biodegradable plastics are contaminants in plastic recycling process</a:t>
            </a:r>
          </a:p>
          <a:p>
            <a:r>
              <a:rPr lang="en-GB" dirty="0"/>
              <a:t>High quality requirements from end-users create significant challenges to recyclers – e.g. case food contact</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1744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6" y="199660"/>
            <a:ext cx="10515600" cy="1325563"/>
          </a:xfrm>
        </p:spPr>
        <p:txBody>
          <a:bodyPr/>
          <a:lstStyle/>
          <a:p>
            <a:r>
              <a:rPr lang="en-GB" dirty="0"/>
              <a:t>Recycling solutions for plastic packaging waste</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sz="half" idx="1"/>
          </p:nvPr>
        </p:nvSpPr>
        <p:spPr>
          <a:xfrm>
            <a:off x="1012376" y="1660160"/>
            <a:ext cx="5181600" cy="4199790"/>
          </a:xfrm>
        </p:spPr>
        <p:txBody>
          <a:bodyPr>
            <a:normAutofit fontScale="92500" lnSpcReduction="10000"/>
          </a:bodyPr>
          <a:lstStyle/>
          <a:p>
            <a:r>
              <a:rPr lang="en-GB" dirty="0"/>
              <a:t>Mechanical recycling</a:t>
            </a:r>
          </a:p>
          <a:p>
            <a:r>
              <a:rPr lang="en-GB" dirty="0"/>
              <a:t>Mainstream</a:t>
            </a:r>
          </a:p>
          <a:p>
            <a:r>
              <a:rPr lang="en-GB" dirty="0"/>
              <a:t>Lower costs</a:t>
            </a:r>
          </a:p>
          <a:p>
            <a:r>
              <a:rPr lang="en-GB" dirty="0"/>
              <a:t>Used for separating plastics </a:t>
            </a:r>
          </a:p>
          <a:p>
            <a:r>
              <a:rPr lang="en-GB" dirty="0"/>
              <a:t>End-product: plastic pellets</a:t>
            </a:r>
          </a:p>
          <a:p>
            <a:r>
              <a:rPr lang="en-GB" dirty="0"/>
              <a:t>Multi-materials, additives and impurities cause challenges</a:t>
            </a:r>
          </a:p>
          <a:p>
            <a:r>
              <a:rPr lang="en-GB" dirty="0"/>
              <a:t>Technical properties of plastics often decrease with the process</a:t>
            </a:r>
          </a:p>
          <a:p>
            <a:endParaRPr lang="en-GB" dirty="0"/>
          </a:p>
        </p:txBody>
      </p:sp>
      <p:sp>
        <p:nvSpPr>
          <p:cNvPr id="3" name="Content Placeholder 2">
            <a:extLst>
              <a:ext uri="{FF2B5EF4-FFF2-40B4-BE49-F238E27FC236}">
                <a16:creationId xmlns:a16="http://schemas.microsoft.com/office/drawing/2014/main" id="{B18FE576-A176-4BD8-B2BC-7B36933E55C4}"/>
              </a:ext>
            </a:extLst>
          </p:cNvPr>
          <p:cNvSpPr>
            <a:spLocks noGrp="1"/>
          </p:cNvSpPr>
          <p:nvPr>
            <p:ph sz="half" idx="2"/>
          </p:nvPr>
        </p:nvSpPr>
        <p:spPr>
          <a:xfrm>
            <a:off x="6346376" y="1660160"/>
            <a:ext cx="5181600" cy="4199790"/>
          </a:xfrm>
        </p:spPr>
        <p:txBody>
          <a:bodyPr>
            <a:normAutofit fontScale="92500" lnSpcReduction="10000"/>
          </a:bodyPr>
          <a:lstStyle/>
          <a:p>
            <a:r>
              <a:rPr lang="en-GB" dirty="0"/>
              <a:t>Chemical recycling</a:t>
            </a:r>
          </a:p>
          <a:p>
            <a:r>
              <a:rPr lang="en-GB" dirty="0"/>
              <a:t>Rare</a:t>
            </a:r>
          </a:p>
          <a:p>
            <a:r>
              <a:rPr lang="en-GB" dirty="0"/>
              <a:t>Expensive</a:t>
            </a:r>
          </a:p>
          <a:p>
            <a:r>
              <a:rPr lang="en-GB" dirty="0"/>
              <a:t>Used for melting down plastics</a:t>
            </a:r>
          </a:p>
          <a:p>
            <a:r>
              <a:rPr lang="en-GB" dirty="0"/>
              <a:t>End-product: oil</a:t>
            </a:r>
          </a:p>
          <a:p>
            <a:r>
              <a:rPr lang="en-GB" dirty="0"/>
              <a:t>Multi-materials, additives and impurities don’t cause challenges</a:t>
            </a:r>
          </a:p>
          <a:p>
            <a:r>
              <a:rPr lang="en-GB" dirty="0"/>
              <a:t>Technical properties can be re-created through processing oil into plastics</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263579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69" y="42905"/>
            <a:ext cx="10515600" cy="1325563"/>
          </a:xfrm>
        </p:spPr>
        <p:txBody>
          <a:bodyPr/>
          <a:lstStyle/>
          <a:p>
            <a:r>
              <a:rPr lang="en-GB" dirty="0"/>
              <a:t>What is the solution? Who is responsible?</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69" y="1503405"/>
            <a:ext cx="10515600" cy="4161289"/>
          </a:xfrm>
        </p:spPr>
        <p:txBody>
          <a:bodyPr>
            <a:normAutofit/>
          </a:bodyPr>
          <a:lstStyle/>
          <a:p>
            <a:r>
              <a:rPr lang="en-GB" dirty="0"/>
              <a:t>Role of design – without fundamental redesign 30% of plastic packaging will never be reused or recycled</a:t>
            </a:r>
          </a:p>
          <a:p>
            <a:r>
              <a:rPr lang="en-GB" dirty="0"/>
              <a:t>All actors in the value chain matter – strengths and needs need to be considered in each stage in the value chain</a:t>
            </a:r>
          </a:p>
          <a:p>
            <a:r>
              <a:rPr lang="en-GB" dirty="0"/>
              <a:t>Redesign of plastic packaging and improving soring and reprocessing systems play vital role in the road towards circular economy</a:t>
            </a:r>
          </a:p>
          <a:p>
            <a:r>
              <a:rPr lang="en-GB" dirty="0"/>
              <a:t>Demand for packaging providers is high – urge for design innovations that have the needed properties but are simultaneously offering superior recycling properties</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708255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74" y="365125"/>
            <a:ext cx="10515600" cy="1325563"/>
          </a:xfrm>
        </p:spPr>
        <p:txBody>
          <a:bodyPr/>
          <a:lstStyle/>
          <a:p>
            <a:r>
              <a:rPr lang="en-GB" dirty="0"/>
              <a:t>Role of consumer</a:t>
            </a:r>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74" y="1825625"/>
            <a:ext cx="10515600" cy="4161289"/>
          </a:xfrm>
        </p:spPr>
        <p:txBody>
          <a:bodyPr/>
          <a:lstStyle/>
          <a:p>
            <a:r>
              <a:rPr lang="en-GB" dirty="0"/>
              <a:t>Consumers have an important role</a:t>
            </a:r>
          </a:p>
          <a:p>
            <a:r>
              <a:rPr lang="en-GB" dirty="0"/>
              <a:t>Plastic packaging must be properly managed at source</a:t>
            </a:r>
          </a:p>
          <a:p>
            <a:r>
              <a:rPr lang="en-GB" dirty="0"/>
              <a:t>It is important to have comprehensive collection of plastic packaging available also in public spaces</a:t>
            </a:r>
          </a:p>
          <a:p>
            <a:endParaRPr lang="en-GB" dirty="0"/>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1082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8B42-0E15-4498-A609-5FC1A2DFA7E7}"/>
              </a:ext>
            </a:extLst>
          </p:cNvPr>
          <p:cNvSpPr>
            <a:spLocks noGrp="1"/>
          </p:cNvSpPr>
          <p:nvPr>
            <p:ph type="title"/>
          </p:nvPr>
        </p:nvSpPr>
        <p:spPr>
          <a:xfrm>
            <a:off x="1012368" y="51609"/>
            <a:ext cx="10515600" cy="1325563"/>
          </a:xfrm>
        </p:spPr>
        <p:txBody>
          <a:bodyPr/>
          <a:lstStyle/>
          <a:p>
            <a:r>
              <a:rPr lang="en-GB" dirty="0"/>
              <a:t>Class assignment: Actors and their role for pursuing circular economy</a:t>
            </a:r>
          </a:p>
        </p:txBody>
      </p:sp>
      <p:sp>
        <p:nvSpPr>
          <p:cNvPr id="5" name="Content Placeholder 4">
            <a:extLst>
              <a:ext uri="{FF2B5EF4-FFF2-40B4-BE49-F238E27FC236}">
                <a16:creationId xmlns:a16="http://schemas.microsoft.com/office/drawing/2014/main" id="{DDE6D4F4-BB8E-4C4E-B8FA-731985F0FC8D}"/>
              </a:ext>
            </a:extLst>
          </p:cNvPr>
          <p:cNvSpPr>
            <a:spLocks noGrp="1"/>
          </p:cNvSpPr>
          <p:nvPr>
            <p:ph idx="1"/>
          </p:nvPr>
        </p:nvSpPr>
        <p:spPr>
          <a:xfrm>
            <a:off x="1012368" y="1512110"/>
            <a:ext cx="10979552" cy="3948164"/>
          </a:xfrm>
        </p:spPr>
        <p:txBody>
          <a:bodyPr>
            <a:normAutofit lnSpcReduction="10000"/>
          </a:bodyPr>
          <a:lstStyle/>
          <a:p>
            <a:r>
              <a:rPr lang="en-GB" sz="1800" dirty="0"/>
              <a:t>All these actors in the plastic value chain have a role for pursuing circular economy:</a:t>
            </a:r>
          </a:p>
          <a:p>
            <a:pPr lvl="1">
              <a:spcBef>
                <a:spcPts val="0"/>
              </a:spcBef>
            </a:pPr>
            <a:r>
              <a:rPr lang="en-GB" sz="1800" dirty="0"/>
              <a:t>Packaging supplier</a:t>
            </a:r>
          </a:p>
          <a:p>
            <a:pPr lvl="1">
              <a:spcBef>
                <a:spcPts val="0"/>
              </a:spcBef>
            </a:pPr>
            <a:r>
              <a:rPr lang="en-GB" sz="1800" dirty="0"/>
              <a:t>Brand owner</a:t>
            </a:r>
          </a:p>
          <a:p>
            <a:pPr lvl="1">
              <a:spcBef>
                <a:spcPts val="0"/>
              </a:spcBef>
            </a:pPr>
            <a:r>
              <a:rPr lang="en-GB" sz="1800" dirty="0"/>
              <a:t>Retailer</a:t>
            </a:r>
          </a:p>
          <a:p>
            <a:pPr lvl="1">
              <a:spcBef>
                <a:spcPts val="0"/>
              </a:spcBef>
            </a:pPr>
            <a:r>
              <a:rPr lang="en-GB" sz="1800" dirty="0"/>
              <a:t>Packaging designer (responsible of visuals and choosing packaging technologies)</a:t>
            </a:r>
          </a:p>
          <a:p>
            <a:pPr lvl="1">
              <a:spcBef>
                <a:spcPts val="0"/>
              </a:spcBef>
            </a:pPr>
            <a:r>
              <a:rPr lang="en-GB" sz="1800" dirty="0"/>
              <a:t>Consumer</a:t>
            </a:r>
          </a:p>
          <a:p>
            <a:pPr>
              <a:spcBef>
                <a:spcPts val="600"/>
              </a:spcBef>
            </a:pPr>
            <a:r>
              <a:rPr lang="en-GB" sz="1800" dirty="0"/>
              <a:t>Form groups </a:t>
            </a:r>
          </a:p>
          <a:p>
            <a:pPr>
              <a:spcBef>
                <a:spcPts val="600"/>
              </a:spcBef>
            </a:pPr>
            <a:r>
              <a:rPr lang="en-GB" sz="1800" dirty="0"/>
              <a:t>Each group have their own paper to work with. </a:t>
            </a:r>
          </a:p>
          <a:p>
            <a:pPr>
              <a:spcBef>
                <a:spcPts val="600"/>
              </a:spcBef>
            </a:pPr>
            <a:r>
              <a:rPr lang="en-GB" sz="1800" dirty="0"/>
              <a:t>How your actor can pursue circular economy and improve plastic packaging circularity? You have 20min for discussion and writing down your outcome.</a:t>
            </a:r>
          </a:p>
          <a:p>
            <a:pPr>
              <a:spcBef>
                <a:spcPts val="600"/>
              </a:spcBef>
            </a:pPr>
            <a:r>
              <a:rPr lang="en-GB" sz="1800" dirty="0"/>
              <a:t>Time to circulate and comment other outcomes. You have 10 min for each. </a:t>
            </a:r>
          </a:p>
          <a:p>
            <a:pPr>
              <a:spcBef>
                <a:spcPts val="600"/>
              </a:spcBef>
            </a:pPr>
            <a:r>
              <a:rPr lang="en-GB" sz="1800" dirty="0"/>
              <a:t>Return into you original paper and look through the comments. Summarize the outcome. You have 5 min. </a:t>
            </a:r>
          </a:p>
          <a:p>
            <a:pPr>
              <a:spcBef>
                <a:spcPts val="600"/>
              </a:spcBef>
            </a:pPr>
            <a:r>
              <a:rPr lang="en-GB" sz="1800" dirty="0"/>
              <a:t>Present your conclusions for others in few sentences. Total time for presenting conclusions 5-10min. </a:t>
            </a:r>
          </a:p>
          <a:p>
            <a:pPr>
              <a:spcBef>
                <a:spcPts val="600"/>
              </a:spcBef>
            </a:pPr>
            <a:r>
              <a:rPr lang="en-GB" sz="1800" dirty="0"/>
              <a:t>Total duration: 75min plus preparation = 90min</a:t>
            </a:r>
          </a:p>
        </p:txBody>
      </p:sp>
      <p:sp>
        <p:nvSpPr>
          <p:cNvPr id="4" name="Footer Placeholder 3">
            <a:extLst>
              <a:ext uri="{FF2B5EF4-FFF2-40B4-BE49-F238E27FC236}">
                <a16:creationId xmlns:a16="http://schemas.microsoft.com/office/drawing/2014/main" id="{5903A190-54FB-4FD2-8E8D-CF9523275BC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72535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23D51-F164-4D68-8210-4AC7F3ADF491}"/>
              </a:ext>
            </a:extLst>
          </p:cNvPr>
          <p:cNvSpPr>
            <a:spLocks noGrp="1"/>
          </p:cNvSpPr>
          <p:nvPr>
            <p:ph type="title"/>
          </p:nvPr>
        </p:nvSpPr>
        <p:spPr>
          <a:xfrm>
            <a:off x="1003663" y="373283"/>
            <a:ext cx="10626306" cy="1325563"/>
          </a:xfrm>
        </p:spPr>
        <p:txBody>
          <a:bodyPr>
            <a:noAutofit/>
          </a:bodyPr>
          <a:lstStyle/>
          <a:p>
            <a:r>
              <a:rPr lang="en-GB" sz="3600" dirty="0"/>
              <a:t>Closing the loop on plastic packaging materials: What is quality and how does it affect their circularity?</a:t>
            </a:r>
          </a:p>
        </p:txBody>
      </p:sp>
      <p:sp>
        <p:nvSpPr>
          <p:cNvPr id="6" name="Content Placeholder 5">
            <a:extLst>
              <a:ext uri="{FF2B5EF4-FFF2-40B4-BE49-F238E27FC236}">
                <a16:creationId xmlns:a16="http://schemas.microsoft.com/office/drawing/2014/main" id="{390ABCB0-7360-4BBA-A7CF-661294A207FF}"/>
              </a:ext>
            </a:extLst>
          </p:cNvPr>
          <p:cNvSpPr>
            <a:spLocks noGrp="1"/>
          </p:cNvSpPr>
          <p:nvPr>
            <p:ph idx="1"/>
          </p:nvPr>
        </p:nvSpPr>
        <p:spPr>
          <a:xfrm>
            <a:off x="1003663" y="1830034"/>
            <a:ext cx="10515600" cy="4161289"/>
          </a:xfrm>
        </p:spPr>
        <p:txBody>
          <a:bodyPr>
            <a:normAutofit fontScale="77500" lnSpcReduction="20000"/>
          </a:bodyPr>
          <a:lstStyle/>
          <a:p>
            <a:r>
              <a:rPr lang="en-GB" dirty="0"/>
              <a:t>Think about soda bottle, meat packaging, frozen strawberries plastic bag, butter case and shampoo bottle. What kind of technical properties those plastic packaging applications need?</a:t>
            </a:r>
          </a:p>
          <a:p>
            <a:r>
              <a:rPr lang="en-GB" dirty="0"/>
              <a:t>Article states that phasing all multi-layered products out may not always be feasible. Explain why? Remember to consider the raw material efficiency, packaging properties and economic aspects. </a:t>
            </a:r>
          </a:p>
          <a:p>
            <a:r>
              <a:rPr lang="en-GB" dirty="0"/>
              <a:t>It is mentioned that even though revised regulation and new business models are becoming more popular in the road towards circular economy the technicalities are often overlooked or not properly accounted. Give examples of the mentioned technicalities (in the article) and explain why those might work as barriers in change. </a:t>
            </a:r>
          </a:p>
          <a:p>
            <a:r>
              <a:rPr lang="en-GB" dirty="0"/>
              <a:t>Why coloured plastics often have lower market value? </a:t>
            </a:r>
          </a:p>
          <a:p>
            <a:r>
              <a:rPr lang="en-GB" dirty="0"/>
              <a:t>Describe the benefits and challenges of PLA. Remember to consider the whole value chain. </a:t>
            </a:r>
          </a:p>
        </p:txBody>
      </p:sp>
      <p:sp>
        <p:nvSpPr>
          <p:cNvPr id="4" name="Footer Placeholder 3">
            <a:extLst>
              <a:ext uri="{FF2B5EF4-FFF2-40B4-BE49-F238E27FC236}">
                <a16:creationId xmlns:a16="http://schemas.microsoft.com/office/drawing/2014/main" id="{D32C932A-75B9-4320-BD29-E1B8E70FA4C7}"/>
              </a:ext>
            </a:extLst>
          </p:cNvPr>
          <p:cNvSpPr>
            <a:spLocks noGrp="1"/>
          </p:cNvSpPr>
          <p:nvPr>
            <p:ph type="ftr" sz="quarter" idx="11"/>
          </p:nvPr>
        </p:nvSpPr>
        <p:spPr/>
        <p:txBody>
          <a:bodyPr/>
          <a:lstStyle/>
          <a:p>
            <a:r>
              <a:rPr lang="fi-FI"/>
              <a:t>kiertotalousamk.fi</a:t>
            </a:r>
          </a:p>
        </p:txBody>
      </p:sp>
      <p:sp>
        <p:nvSpPr>
          <p:cNvPr id="2" name="TextBox 1">
            <a:extLst>
              <a:ext uri="{FF2B5EF4-FFF2-40B4-BE49-F238E27FC236}">
                <a16:creationId xmlns:a16="http://schemas.microsoft.com/office/drawing/2014/main" id="{A6350FD7-2112-46EA-BCDB-B1A9ABB83EDA}"/>
              </a:ext>
            </a:extLst>
          </p:cNvPr>
          <p:cNvSpPr txBox="1"/>
          <p:nvPr/>
        </p:nvSpPr>
        <p:spPr>
          <a:xfrm>
            <a:off x="-1" y="0"/>
            <a:ext cx="6844145" cy="369332"/>
          </a:xfrm>
          <a:prstGeom prst="rect">
            <a:avLst/>
          </a:prstGeom>
          <a:noFill/>
        </p:spPr>
        <p:txBody>
          <a:bodyPr wrap="square" rtlCol="0">
            <a:spAutoFit/>
          </a:bodyPr>
          <a:lstStyle/>
          <a:p>
            <a:r>
              <a:rPr lang="en-GB" dirty="0"/>
              <a:t>HOME ASSIGNMENT – VIRTUAL LEARNING ENVIRONMENT</a:t>
            </a:r>
          </a:p>
        </p:txBody>
      </p:sp>
    </p:spTree>
    <p:extLst>
      <p:ext uri="{BB962C8B-B14F-4D97-AF65-F5344CB8AC3E}">
        <p14:creationId xmlns:p14="http://schemas.microsoft.com/office/powerpoint/2010/main" val="74842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23D51-F164-4D68-8210-4AC7F3ADF491}"/>
              </a:ext>
            </a:extLst>
          </p:cNvPr>
          <p:cNvSpPr>
            <a:spLocks noGrp="1"/>
          </p:cNvSpPr>
          <p:nvPr>
            <p:ph type="title"/>
          </p:nvPr>
        </p:nvSpPr>
        <p:spPr>
          <a:xfrm>
            <a:off x="838200" y="321580"/>
            <a:ext cx="10626306" cy="1325563"/>
          </a:xfrm>
        </p:spPr>
        <p:txBody>
          <a:bodyPr>
            <a:noAutofit/>
          </a:bodyPr>
          <a:lstStyle/>
          <a:p>
            <a:r>
              <a:rPr lang="en-GB" dirty="0"/>
              <a:t>Ellen MacArthur Foundation: </a:t>
            </a:r>
            <a:br>
              <a:rPr lang="en-GB" dirty="0"/>
            </a:br>
            <a:r>
              <a:rPr lang="en-GB" dirty="0"/>
              <a:t>The New Plastics Economy (1/2)</a:t>
            </a:r>
          </a:p>
        </p:txBody>
      </p:sp>
      <p:sp>
        <p:nvSpPr>
          <p:cNvPr id="6" name="Content Placeholder 5">
            <a:extLst>
              <a:ext uri="{FF2B5EF4-FFF2-40B4-BE49-F238E27FC236}">
                <a16:creationId xmlns:a16="http://schemas.microsoft.com/office/drawing/2014/main" id="{390ABCB0-7360-4BBA-A7CF-661294A207FF}"/>
              </a:ext>
            </a:extLst>
          </p:cNvPr>
          <p:cNvSpPr>
            <a:spLocks noGrp="1"/>
          </p:cNvSpPr>
          <p:nvPr>
            <p:ph idx="1"/>
          </p:nvPr>
        </p:nvSpPr>
        <p:spPr>
          <a:xfrm>
            <a:off x="1003667" y="1768422"/>
            <a:ext cx="10515600" cy="4161289"/>
          </a:xfrm>
        </p:spPr>
        <p:txBody>
          <a:bodyPr>
            <a:normAutofit/>
          </a:bodyPr>
          <a:lstStyle/>
          <a:p>
            <a:r>
              <a:rPr lang="en-US" dirty="0"/>
              <a:t>Get familiar with the EMF The New Plastics Economy by watching the video (Link: </a:t>
            </a:r>
            <a:r>
              <a:rPr lang="en-US" dirty="0">
                <a:hlinkClick r:id="rId3"/>
              </a:rPr>
              <a:t>https://vimeo.com/168011130</a:t>
            </a:r>
            <a:r>
              <a:rPr lang="en-US" dirty="0"/>
              <a:t>) and searching for more information from the Internet. Find the list of the current members of the New Plastics Economy Global Commitment. </a:t>
            </a:r>
          </a:p>
        </p:txBody>
      </p:sp>
      <p:sp>
        <p:nvSpPr>
          <p:cNvPr id="4" name="Footer Placeholder 3">
            <a:extLst>
              <a:ext uri="{FF2B5EF4-FFF2-40B4-BE49-F238E27FC236}">
                <a16:creationId xmlns:a16="http://schemas.microsoft.com/office/drawing/2014/main" id="{D32C932A-75B9-4320-BD29-E1B8E70FA4C7}"/>
              </a:ext>
            </a:extLst>
          </p:cNvPr>
          <p:cNvSpPr>
            <a:spLocks noGrp="1"/>
          </p:cNvSpPr>
          <p:nvPr>
            <p:ph type="ftr" sz="quarter" idx="11"/>
          </p:nvPr>
        </p:nvSpPr>
        <p:spPr/>
        <p:txBody>
          <a:bodyPr/>
          <a:lstStyle/>
          <a:p>
            <a:r>
              <a:rPr lang="fi-FI"/>
              <a:t>kiertotalousamk.fi</a:t>
            </a:r>
          </a:p>
        </p:txBody>
      </p:sp>
      <p:sp>
        <p:nvSpPr>
          <p:cNvPr id="2" name="TextBox 1">
            <a:extLst>
              <a:ext uri="{FF2B5EF4-FFF2-40B4-BE49-F238E27FC236}">
                <a16:creationId xmlns:a16="http://schemas.microsoft.com/office/drawing/2014/main" id="{A6350FD7-2112-46EA-BCDB-B1A9ABB83EDA}"/>
              </a:ext>
            </a:extLst>
          </p:cNvPr>
          <p:cNvSpPr txBox="1"/>
          <p:nvPr/>
        </p:nvSpPr>
        <p:spPr>
          <a:xfrm>
            <a:off x="-1" y="0"/>
            <a:ext cx="6844145" cy="369332"/>
          </a:xfrm>
          <a:prstGeom prst="rect">
            <a:avLst/>
          </a:prstGeom>
          <a:noFill/>
        </p:spPr>
        <p:txBody>
          <a:bodyPr wrap="square" rtlCol="0">
            <a:spAutoFit/>
          </a:bodyPr>
          <a:lstStyle/>
          <a:p>
            <a:r>
              <a:rPr lang="en-GB" dirty="0"/>
              <a:t>HOME ASSIGNMENT – VIRTUAL LEARNING ENVIRONMENT</a:t>
            </a:r>
          </a:p>
        </p:txBody>
      </p:sp>
    </p:spTree>
    <p:extLst>
      <p:ext uri="{BB962C8B-B14F-4D97-AF65-F5344CB8AC3E}">
        <p14:creationId xmlns:p14="http://schemas.microsoft.com/office/powerpoint/2010/main" val="256783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1D37-96EF-490A-A5BB-FBFA376B84A0}"/>
              </a:ext>
            </a:extLst>
          </p:cNvPr>
          <p:cNvSpPr>
            <a:spLocks noGrp="1"/>
          </p:cNvSpPr>
          <p:nvPr>
            <p:ph type="title"/>
          </p:nvPr>
        </p:nvSpPr>
        <p:spPr>
          <a:xfrm>
            <a:off x="994962" y="365125"/>
            <a:ext cx="10918364" cy="1325563"/>
          </a:xfrm>
        </p:spPr>
        <p:txBody>
          <a:bodyPr>
            <a:normAutofit fontScale="90000"/>
          </a:bodyPr>
          <a:lstStyle/>
          <a:p>
            <a:r>
              <a:rPr lang="en-US" dirty="0" err="1"/>
              <a:t>Youtube</a:t>
            </a:r>
            <a:r>
              <a:rPr lang="en-US" dirty="0"/>
              <a:t>: </a:t>
            </a:r>
            <a:br>
              <a:rPr lang="en-US" dirty="0"/>
            </a:br>
            <a:r>
              <a:rPr lang="en-US" dirty="0"/>
              <a:t>Re-thinking Progress: The Circular Economy</a:t>
            </a:r>
            <a:endParaRPr lang="fi-FI" dirty="0"/>
          </a:p>
        </p:txBody>
      </p:sp>
      <p:sp>
        <p:nvSpPr>
          <p:cNvPr id="4" name="Content Placeholder 3">
            <a:extLst>
              <a:ext uri="{FF2B5EF4-FFF2-40B4-BE49-F238E27FC236}">
                <a16:creationId xmlns:a16="http://schemas.microsoft.com/office/drawing/2014/main" id="{8665ED18-32F9-468C-9203-6BA666FEAB4E}"/>
              </a:ext>
            </a:extLst>
          </p:cNvPr>
          <p:cNvSpPr>
            <a:spLocks noGrp="1"/>
          </p:cNvSpPr>
          <p:nvPr>
            <p:ph idx="1"/>
          </p:nvPr>
        </p:nvSpPr>
        <p:spPr>
          <a:xfrm>
            <a:off x="994962" y="1825625"/>
            <a:ext cx="10515600" cy="4161289"/>
          </a:xfrm>
        </p:spPr>
        <p:txBody>
          <a:bodyPr/>
          <a:lstStyle/>
          <a:p>
            <a:pPr marL="0" indent="0">
              <a:buNone/>
            </a:pPr>
            <a:r>
              <a:rPr lang="fi-FI" dirty="0"/>
              <a:t>Watch </a:t>
            </a:r>
            <a:r>
              <a:rPr lang="fi-FI" dirty="0" err="1"/>
              <a:t>the</a:t>
            </a:r>
            <a:r>
              <a:rPr lang="fi-FI" dirty="0"/>
              <a:t> video:</a:t>
            </a:r>
          </a:p>
          <a:p>
            <a:pPr marL="0" indent="0">
              <a:buNone/>
            </a:pPr>
            <a:r>
              <a:rPr lang="fi-FI" dirty="0">
                <a:hlinkClick r:id="rId3"/>
              </a:rPr>
              <a:t>https://youtu.be/zCRKvDyyHmI</a:t>
            </a:r>
            <a:r>
              <a:rPr lang="fi-FI" dirty="0"/>
              <a:t> </a:t>
            </a:r>
          </a:p>
        </p:txBody>
      </p:sp>
    </p:spTree>
    <p:extLst>
      <p:ext uri="{BB962C8B-B14F-4D97-AF65-F5344CB8AC3E}">
        <p14:creationId xmlns:p14="http://schemas.microsoft.com/office/powerpoint/2010/main" val="960504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23D51-F164-4D68-8210-4AC7F3ADF491}"/>
              </a:ext>
            </a:extLst>
          </p:cNvPr>
          <p:cNvSpPr>
            <a:spLocks noGrp="1"/>
          </p:cNvSpPr>
          <p:nvPr>
            <p:ph type="title"/>
          </p:nvPr>
        </p:nvSpPr>
        <p:spPr>
          <a:xfrm>
            <a:off x="838200" y="321580"/>
            <a:ext cx="10626306" cy="1325563"/>
          </a:xfrm>
        </p:spPr>
        <p:txBody>
          <a:bodyPr>
            <a:noAutofit/>
          </a:bodyPr>
          <a:lstStyle/>
          <a:p>
            <a:r>
              <a:rPr lang="en-GB" dirty="0"/>
              <a:t>Ellen MacArthur Foundation: </a:t>
            </a:r>
            <a:br>
              <a:rPr lang="en-GB" dirty="0"/>
            </a:br>
            <a:r>
              <a:rPr lang="en-GB" dirty="0"/>
              <a:t>The New Plastics Economy (2/2)</a:t>
            </a:r>
          </a:p>
        </p:txBody>
      </p:sp>
      <p:sp>
        <p:nvSpPr>
          <p:cNvPr id="6" name="Content Placeholder 5">
            <a:extLst>
              <a:ext uri="{FF2B5EF4-FFF2-40B4-BE49-F238E27FC236}">
                <a16:creationId xmlns:a16="http://schemas.microsoft.com/office/drawing/2014/main" id="{390ABCB0-7360-4BBA-A7CF-661294A207FF}"/>
              </a:ext>
            </a:extLst>
          </p:cNvPr>
          <p:cNvSpPr>
            <a:spLocks noGrp="1"/>
          </p:cNvSpPr>
          <p:nvPr>
            <p:ph idx="1"/>
          </p:nvPr>
        </p:nvSpPr>
        <p:spPr>
          <a:xfrm>
            <a:off x="1003667" y="1768422"/>
            <a:ext cx="10515600" cy="4161289"/>
          </a:xfrm>
        </p:spPr>
        <p:txBody>
          <a:bodyPr>
            <a:normAutofit/>
          </a:bodyPr>
          <a:lstStyle/>
          <a:p>
            <a:r>
              <a:rPr lang="en-US" dirty="0"/>
              <a:t>Answer the questions</a:t>
            </a:r>
          </a:p>
          <a:p>
            <a:pPr lvl="1"/>
            <a:r>
              <a:rPr lang="en-US" dirty="0"/>
              <a:t>What is the New Plastics Economy?</a:t>
            </a:r>
          </a:p>
          <a:p>
            <a:pPr lvl="1"/>
            <a:r>
              <a:rPr lang="en-US" dirty="0"/>
              <a:t>What the Global Commitment signatory stands for? </a:t>
            </a:r>
            <a:endParaRPr lang="en-US" dirty="0">
              <a:solidFill>
                <a:srgbClr val="FF0000"/>
              </a:solidFill>
            </a:endParaRPr>
          </a:p>
          <a:p>
            <a:pPr lvl="1"/>
            <a:r>
              <a:rPr lang="en-US" dirty="0"/>
              <a:t>What industries are presented on the signatory list? How those are linked with plastic packaging?</a:t>
            </a:r>
          </a:p>
          <a:p>
            <a:pPr lvl="1"/>
            <a:r>
              <a:rPr lang="en-US" dirty="0"/>
              <a:t>What Finnish companies are on the signatory list? How those are linked with plastic packaging?</a:t>
            </a:r>
          </a:p>
          <a:p>
            <a:pPr lvl="1"/>
            <a:r>
              <a:rPr lang="en-US" dirty="0" err="1"/>
              <a:t>Analyse</a:t>
            </a:r>
            <a:r>
              <a:rPr lang="en-US" dirty="0"/>
              <a:t> the importance of these kind of initiatives for pursuing circular economy.</a:t>
            </a:r>
          </a:p>
        </p:txBody>
      </p:sp>
      <p:sp>
        <p:nvSpPr>
          <p:cNvPr id="4" name="Footer Placeholder 3">
            <a:extLst>
              <a:ext uri="{FF2B5EF4-FFF2-40B4-BE49-F238E27FC236}">
                <a16:creationId xmlns:a16="http://schemas.microsoft.com/office/drawing/2014/main" id="{D32C932A-75B9-4320-BD29-E1B8E70FA4C7}"/>
              </a:ext>
            </a:extLst>
          </p:cNvPr>
          <p:cNvSpPr>
            <a:spLocks noGrp="1"/>
          </p:cNvSpPr>
          <p:nvPr>
            <p:ph type="ftr" sz="quarter" idx="11"/>
          </p:nvPr>
        </p:nvSpPr>
        <p:spPr/>
        <p:txBody>
          <a:bodyPr/>
          <a:lstStyle/>
          <a:p>
            <a:r>
              <a:rPr lang="fi-FI"/>
              <a:t>kiertotalousamk.fi</a:t>
            </a:r>
          </a:p>
        </p:txBody>
      </p:sp>
      <p:sp>
        <p:nvSpPr>
          <p:cNvPr id="2" name="TextBox 1">
            <a:extLst>
              <a:ext uri="{FF2B5EF4-FFF2-40B4-BE49-F238E27FC236}">
                <a16:creationId xmlns:a16="http://schemas.microsoft.com/office/drawing/2014/main" id="{A6350FD7-2112-46EA-BCDB-B1A9ABB83EDA}"/>
              </a:ext>
            </a:extLst>
          </p:cNvPr>
          <p:cNvSpPr txBox="1"/>
          <p:nvPr/>
        </p:nvSpPr>
        <p:spPr>
          <a:xfrm>
            <a:off x="-1" y="0"/>
            <a:ext cx="6844145" cy="369332"/>
          </a:xfrm>
          <a:prstGeom prst="rect">
            <a:avLst/>
          </a:prstGeom>
          <a:noFill/>
        </p:spPr>
        <p:txBody>
          <a:bodyPr wrap="square" rtlCol="0">
            <a:spAutoFit/>
          </a:bodyPr>
          <a:lstStyle/>
          <a:p>
            <a:r>
              <a:rPr lang="en-GB" dirty="0"/>
              <a:t>HOME ASSIGNMENT – VIRTUAL LEARNING ENVIRONMENT</a:t>
            </a:r>
          </a:p>
        </p:txBody>
      </p:sp>
    </p:spTree>
    <p:extLst>
      <p:ext uri="{BB962C8B-B14F-4D97-AF65-F5344CB8AC3E}">
        <p14:creationId xmlns:p14="http://schemas.microsoft.com/office/powerpoint/2010/main" val="752931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23D51-F164-4D68-8210-4AC7F3ADF491}"/>
              </a:ext>
            </a:extLst>
          </p:cNvPr>
          <p:cNvSpPr>
            <a:spLocks noGrp="1"/>
          </p:cNvSpPr>
          <p:nvPr>
            <p:ph type="title"/>
          </p:nvPr>
        </p:nvSpPr>
        <p:spPr>
          <a:xfrm>
            <a:off x="1003666" y="304162"/>
            <a:ext cx="10626306" cy="1325563"/>
          </a:xfrm>
        </p:spPr>
        <p:txBody>
          <a:bodyPr>
            <a:noAutofit/>
          </a:bodyPr>
          <a:lstStyle/>
          <a:p>
            <a:r>
              <a:rPr lang="en-GB" dirty="0"/>
              <a:t>Plastic packaging</a:t>
            </a:r>
          </a:p>
        </p:txBody>
      </p:sp>
      <p:sp>
        <p:nvSpPr>
          <p:cNvPr id="6" name="Content Placeholder 5">
            <a:extLst>
              <a:ext uri="{FF2B5EF4-FFF2-40B4-BE49-F238E27FC236}">
                <a16:creationId xmlns:a16="http://schemas.microsoft.com/office/drawing/2014/main" id="{390ABCB0-7360-4BBA-A7CF-661294A207FF}"/>
              </a:ext>
            </a:extLst>
          </p:cNvPr>
          <p:cNvSpPr>
            <a:spLocks noGrp="1"/>
          </p:cNvSpPr>
          <p:nvPr>
            <p:ph idx="1"/>
          </p:nvPr>
        </p:nvSpPr>
        <p:spPr>
          <a:xfrm>
            <a:off x="1003666" y="1764662"/>
            <a:ext cx="10515600" cy="4161289"/>
          </a:xfrm>
        </p:spPr>
        <p:txBody>
          <a:bodyPr>
            <a:normAutofit/>
          </a:bodyPr>
          <a:lstStyle/>
          <a:p>
            <a:pPr>
              <a:spcBef>
                <a:spcPts val="600"/>
              </a:spcBef>
            </a:pPr>
            <a:r>
              <a:rPr lang="en-GB" sz="2000" dirty="0" err="1"/>
              <a:t>Biobased</a:t>
            </a:r>
            <a:r>
              <a:rPr lang="en-GB" sz="2000" dirty="0"/>
              <a:t> and biodegradable stand for the same thing. W</a:t>
            </a:r>
          </a:p>
          <a:p>
            <a:pPr>
              <a:spcBef>
                <a:spcPts val="600"/>
              </a:spcBef>
            </a:pPr>
            <a:r>
              <a:rPr lang="en-GB" sz="2000" dirty="0"/>
              <a:t>PET can be bioplastic. R</a:t>
            </a:r>
          </a:p>
          <a:p>
            <a:pPr>
              <a:spcBef>
                <a:spcPts val="600"/>
              </a:spcBef>
            </a:pPr>
            <a:r>
              <a:rPr lang="en-GB" sz="2000" dirty="0"/>
              <a:t>Biodegradable plastics are always made from </a:t>
            </a:r>
            <a:r>
              <a:rPr lang="en-GB" sz="2000" dirty="0" err="1"/>
              <a:t>biobased</a:t>
            </a:r>
            <a:r>
              <a:rPr lang="en-GB" sz="2000" dirty="0"/>
              <a:t> sources. W</a:t>
            </a:r>
          </a:p>
          <a:p>
            <a:pPr>
              <a:spcBef>
                <a:spcPts val="600"/>
              </a:spcBef>
            </a:pPr>
            <a:r>
              <a:rPr lang="en-GB" sz="2000" dirty="0"/>
              <a:t>Biodegradable plastics are problematic in plastic recycling process. R</a:t>
            </a:r>
          </a:p>
          <a:p>
            <a:pPr>
              <a:spcBef>
                <a:spcPts val="600"/>
              </a:spcBef>
            </a:pPr>
            <a:r>
              <a:rPr lang="en-GB" sz="2000" dirty="0"/>
              <a:t>Source separation is not important in plastic packaging recycling. W</a:t>
            </a:r>
          </a:p>
          <a:p>
            <a:pPr>
              <a:spcBef>
                <a:spcPts val="600"/>
              </a:spcBef>
            </a:pPr>
            <a:r>
              <a:rPr lang="en-GB" sz="2000" dirty="0"/>
              <a:t>Lightweight material and barrier properties are benefits of plastic packaging. R</a:t>
            </a:r>
          </a:p>
          <a:p>
            <a:pPr>
              <a:spcBef>
                <a:spcPts val="600"/>
              </a:spcBef>
            </a:pPr>
            <a:r>
              <a:rPr lang="en-GB" sz="2000" dirty="0"/>
              <a:t>Chemical recycling is used for separating plastics. W</a:t>
            </a:r>
          </a:p>
          <a:p>
            <a:pPr>
              <a:spcBef>
                <a:spcPts val="600"/>
              </a:spcBef>
            </a:pPr>
            <a:r>
              <a:rPr lang="en-GB" sz="2000" dirty="0"/>
              <a:t>Technical properties of plastics often decrease in mechanical recycling process. R</a:t>
            </a:r>
          </a:p>
          <a:p>
            <a:pPr>
              <a:spcBef>
                <a:spcPts val="600"/>
              </a:spcBef>
            </a:pPr>
            <a:r>
              <a:rPr lang="en-GB" sz="2000" dirty="0"/>
              <a:t>Closed-loop recycling is the best option for all plastic materials. W</a:t>
            </a:r>
          </a:p>
          <a:p>
            <a:pPr>
              <a:spcBef>
                <a:spcPts val="600"/>
              </a:spcBef>
            </a:pPr>
            <a:r>
              <a:rPr lang="en-GB" sz="2000" dirty="0"/>
              <a:t>Packaging designers are responsible of increasing the plastic packaging recycling rates. W</a:t>
            </a:r>
          </a:p>
        </p:txBody>
      </p:sp>
      <p:sp>
        <p:nvSpPr>
          <p:cNvPr id="4" name="Footer Placeholder 3">
            <a:extLst>
              <a:ext uri="{FF2B5EF4-FFF2-40B4-BE49-F238E27FC236}">
                <a16:creationId xmlns:a16="http://schemas.microsoft.com/office/drawing/2014/main" id="{D32C932A-75B9-4320-BD29-E1B8E70FA4C7}"/>
              </a:ext>
            </a:extLst>
          </p:cNvPr>
          <p:cNvSpPr>
            <a:spLocks noGrp="1"/>
          </p:cNvSpPr>
          <p:nvPr>
            <p:ph type="ftr" sz="quarter" idx="11"/>
          </p:nvPr>
        </p:nvSpPr>
        <p:spPr/>
        <p:txBody>
          <a:bodyPr/>
          <a:lstStyle/>
          <a:p>
            <a:r>
              <a:rPr lang="fi-FI"/>
              <a:t>kiertotalousamk.fi</a:t>
            </a:r>
          </a:p>
        </p:txBody>
      </p:sp>
      <p:sp>
        <p:nvSpPr>
          <p:cNvPr id="2" name="TextBox 1">
            <a:extLst>
              <a:ext uri="{FF2B5EF4-FFF2-40B4-BE49-F238E27FC236}">
                <a16:creationId xmlns:a16="http://schemas.microsoft.com/office/drawing/2014/main" id="{A6350FD7-2112-46EA-BCDB-B1A9ABB83EDA}"/>
              </a:ext>
            </a:extLst>
          </p:cNvPr>
          <p:cNvSpPr txBox="1"/>
          <p:nvPr/>
        </p:nvSpPr>
        <p:spPr>
          <a:xfrm>
            <a:off x="-1" y="0"/>
            <a:ext cx="6844145" cy="369332"/>
          </a:xfrm>
          <a:prstGeom prst="rect">
            <a:avLst/>
          </a:prstGeom>
          <a:noFill/>
        </p:spPr>
        <p:txBody>
          <a:bodyPr wrap="square" rtlCol="0">
            <a:spAutoFit/>
          </a:bodyPr>
          <a:lstStyle/>
          <a:p>
            <a:r>
              <a:rPr lang="en-GB" dirty="0"/>
              <a:t>WEEKLY TEST – VIRTUAL LEARNING ENVIRONMENT</a:t>
            </a:r>
          </a:p>
        </p:txBody>
      </p:sp>
    </p:spTree>
    <p:extLst>
      <p:ext uri="{BB962C8B-B14F-4D97-AF65-F5344CB8AC3E}">
        <p14:creationId xmlns:p14="http://schemas.microsoft.com/office/powerpoint/2010/main" val="3878526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76" y="365125"/>
            <a:ext cx="10515600" cy="1325563"/>
          </a:xfrm>
        </p:spPr>
        <p:txBody>
          <a:bodyPr/>
          <a:lstStyle/>
          <a:p>
            <a:r>
              <a:rPr lang="fi-FI" dirty="0" err="1"/>
              <a:t>References</a:t>
            </a:r>
            <a:endParaRPr lang="fi-FI" dirty="0"/>
          </a:p>
        </p:txBody>
      </p:sp>
      <p:sp>
        <p:nvSpPr>
          <p:cNvPr id="3" name="Sisällön paikkamerkki 2"/>
          <p:cNvSpPr>
            <a:spLocks noGrp="1"/>
          </p:cNvSpPr>
          <p:nvPr>
            <p:ph idx="1"/>
          </p:nvPr>
        </p:nvSpPr>
        <p:spPr>
          <a:xfrm>
            <a:off x="1012376" y="1540201"/>
            <a:ext cx="10515600" cy="4574803"/>
          </a:xfrm>
        </p:spPr>
        <p:txBody>
          <a:bodyPr>
            <a:noAutofit/>
          </a:bodyPr>
          <a:lstStyle/>
          <a:p>
            <a:r>
              <a:rPr lang="en-US" sz="1400" dirty="0"/>
              <a:t>All4pack. 2018. Market key figures, challenge &amp; perspectives of worldwide packaging. Accessed 19.6.2019. </a:t>
            </a:r>
            <a:r>
              <a:rPr lang="en-US" sz="1400" dirty="0">
                <a:hlinkClick r:id="rId2"/>
              </a:rPr>
              <a:t>https://www.all4pack.com/Media/All-4-Pack-Medias/Files/FicheMarche_Emballage_Monde</a:t>
            </a:r>
            <a:r>
              <a:rPr lang="en-US" sz="1400" dirty="0"/>
              <a:t> </a:t>
            </a:r>
          </a:p>
          <a:p>
            <a:r>
              <a:rPr lang="en-US" sz="1400" dirty="0" err="1"/>
              <a:t>Amblem</a:t>
            </a:r>
            <a:r>
              <a:rPr lang="en-US" sz="1400" dirty="0"/>
              <a:t>, A. and </a:t>
            </a:r>
            <a:r>
              <a:rPr lang="en-US" sz="1400" dirty="0" err="1"/>
              <a:t>Amblem</a:t>
            </a:r>
            <a:r>
              <a:rPr lang="en-US" sz="1400" dirty="0"/>
              <a:t>. H. 2012. Packaging technology : fundamentals, materials and processes. Chapter 3. Packaging functions. Woodhead Publishing Limited. Cambridge, UK.</a:t>
            </a:r>
          </a:p>
          <a:p>
            <a:r>
              <a:rPr lang="en-US" sz="1400" dirty="0"/>
              <a:t>Deloitte. 2017. Deloitte Sustainability – Blueprint for plastics packaging waste: Quality sorting &amp; recycling. Accessed 18.6.2019. </a:t>
            </a:r>
            <a:r>
              <a:rPr lang="en-US" sz="1400" dirty="0">
                <a:hlinkClick r:id="rId3"/>
              </a:rPr>
              <a:t>https://www2.deloitte.com/content/dam/Deloitte/my/Documents/risk/my-risk-blueprint-plastics-packaging-waste-2017.pdf</a:t>
            </a:r>
            <a:r>
              <a:rPr lang="en-US" sz="1400" dirty="0"/>
              <a:t> </a:t>
            </a:r>
          </a:p>
          <a:p>
            <a:r>
              <a:rPr lang="en-US" sz="1400" dirty="0"/>
              <a:t>Ellen MacArthur Foundation. 2018. The New Plastics Economy. Global Commitment. </a:t>
            </a:r>
            <a:r>
              <a:rPr lang="fi-FI" sz="1400" dirty="0" err="1"/>
              <a:t>Accessed</a:t>
            </a:r>
            <a:r>
              <a:rPr lang="fi-FI" sz="1400" dirty="0"/>
              <a:t> 18.6.2019. </a:t>
            </a:r>
            <a:r>
              <a:rPr lang="fi-FI" sz="1400" dirty="0">
                <a:hlinkClick r:id="rId4"/>
              </a:rPr>
              <a:t>https://www.ellenmacarthurfoundation.org/assets/downloads/13319-Global-Commitment-Definitions.pdf</a:t>
            </a:r>
            <a:r>
              <a:rPr lang="fi-FI" sz="1400" dirty="0"/>
              <a:t> </a:t>
            </a:r>
            <a:endParaRPr lang="en-US" sz="1400" dirty="0"/>
          </a:p>
          <a:p>
            <a:r>
              <a:rPr lang="fi-FI" sz="1400" dirty="0"/>
              <a:t>Ellen </a:t>
            </a:r>
            <a:r>
              <a:rPr lang="fi-FI" sz="1400" dirty="0" err="1"/>
              <a:t>MacArthur</a:t>
            </a:r>
            <a:r>
              <a:rPr lang="fi-FI" sz="1400" dirty="0"/>
              <a:t> Foundation. 2011. </a:t>
            </a:r>
            <a:r>
              <a:rPr lang="fi-FI" sz="1400" dirty="0" err="1"/>
              <a:t>Re-thinking</a:t>
            </a:r>
            <a:r>
              <a:rPr lang="fi-FI" sz="1400" dirty="0"/>
              <a:t> </a:t>
            </a:r>
            <a:r>
              <a:rPr lang="fi-FI" sz="1400" dirty="0" err="1"/>
              <a:t>progress</a:t>
            </a:r>
            <a:r>
              <a:rPr lang="fi-FI" sz="1400" dirty="0"/>
              <a:t>: </a:t>
            </a:r>
            <a:r>
              <a:rPr lang="fi-FI" sz="1400" dirty="0" err="1"/>
              <a:t>The</a:t>
            </a:r>
            <a:r>
              <a:rPr lang="fi-FI" sz="1400" dirty="0"/>
              <a:t> </a:t>
            </a:r>
            <a:r>
              <a:rPr lang="fi-FI" sz="1400" dirty="0" err="1"/>
              <a:t>Circular</a:t>
            </a:r>
            <a:r>
              <a:rPr lang="fi-FI" sz="1400" dirty="0"/>
              <a:t> </a:t>
            </a:r>
            <a:r>
              <a:rPr lang="fi-FI" sz="1400" dirty="0" err="1"/>
              <a:t>Economy</a:t>
            </a:r>
            <a:r>
              <a:rPr lang="fi-FI" sz="1400" dirty="0"/>
              <a:t>. </a:t>
            </a:r>
            <a:r>
              <a:rPr lang="fi-FI" sz="1400" dirty="0" err="1"/>
              <a:t>Accessed</a:t>
            </a:r>
            <a:r>
              <a:rPr lang="fi-FI" sz="1400" dirty="0"/>
              <a:t> 18.6.2019. </a:t>
            </a:r>
            <a:r>
              <a:rPr lang="fi-FI" sz="1400" dirty="0">
                <a:hlinkClick r:id="rId5"/>
              </a:rPr>
              <a:t>https://www.youtube.com/watch?v=zCRKvDyyHmI</a:t>
            </a:r>
            <a:r>
              <a:rPr lang="fi-FI" sz="1400" dirty="0"/>
              <a:t> </a:t>
            </a:r>
          </a:p>
          <a:p>
            <a:r>
              <a:rPr lang="fi-FI" sz="1400" dirty="0"/>
              <a:t>Ellen </a:t>
            </a:r>
            <a:r>
              <a:rPr lang="fi-FI" sz="1400" dirty="0" err="1"/>
              <a:t>MacArthur</a:t>
            </a:r>
            <a:r>
              <a:rPr lang="fi-FI" sz="1400" dirty="0"/>
              <a:t> Foundation. 2017. </a:t>
            </a:r>
            <a:r>
              <a:rPr lang="en-US" sz="1400" dirty="0"/>
              <a:t>The New Plastics Economy: Rethinking the future of plastics &amp; </a:t>
            </a:r>
            <a:r>
              <a:rPr lang="en-US" sz="1400" dirty="0" err="1"/>
              <a:t>catalysing</a:t>
            </a:r>
            <a:r>
              <a:rPr lang="en-US" sz="1400" dirty="0"/>
              <a:t> action. Accessed 18.6.2019. </a:t>
            </a:r>
            <a:r>
              <a:rPr lang="en-GB" sz="1400" dirty="0">
                <a:solidFill>
                  <a:srgbClr val="FF0000"/>
                </a:solidFill>
                <a:hlinkClick r:id="rId6"/>
              </a:rPr>
              <a:t>https://www.ellenmacarthurfoundation.org/publications/the-new-plastics-economy-rethinking-the-future-of-plastics-catalysing-action#purchase-options</a:t>
            </a:r>
            <a:r>
              <a:rPr lang="en-US" sz="1400" dirty="0"/>
              <a:t> </a:t>
            </a:r>
            <a:endParaRPr lang="fi-FI" sz="1400" dirty="0"/>
          </a:p>
          <a:p>
            <a:r>
              <a:rPr lang="fi-FI" sz="1400" dirty="0"/>
              <a:t>European </a:t>
            </a:r>
            <a:r>
              <a:rPr lang="fi-FI" sz="1400" dirty="0" err="1"/>
              <a:t>Bioplastics</a:t>
            </a:r>
            <a:r>
              <a:rPr lang="fi-FI" sz="1400" dirty="0"/>
              <a:t>. 2016. </a:t>
            </a:r>
            <a:r>
              <a:rPr lang="fi-FI" sz="1400" dirty="0" err="1"/>
              <a:t>What</a:t>
            </a:r>
            <a:r>
              <a:rPr lang="fi-FI" sz="1400" dirty="0"/>
              <a:t> </a:t>
            </a:r>
            <a:r>
              <a:rPr lang="fi-FI" sz="1400" dirty="0" err="1"/>
              <a:t>are</a:t>
            </a:r>
            <a:r>
              <a:rPr lang="fi-FI" sz="1400" dirty="0"/>
              <a:t> </a:t>
            </a:r>
            <a:r>
              <a:rPr lang="fi-FI" sz="1400" dirty="0" err="1"/>
              <a:t>bioplastics</a:t>
            </a:r>
            <a:r>
              <a:rPr lang="fi-FI" sz="1400" dirty="0"/>
              <a:t>? </a:t>
            </a:r>
            <a:r>
              <a:rPr lang="fi-FI" sz="1400" dirty="0" err="1"/>
              <a:t>Material</a:t>
            </a:r>
            <a:r>
              <a:rPr lang="fi-FI" sz="1400" dirty="0"/>
              <a:t> </a:t>
            </a:r>
            <a:r>
              <a:rPr lang="fi-FI" sz="1400" dirty="0" err="1"/>
              <a:t>types</a:t>
            </a:r>
            <a:r>
              <a:rPr lang="fi-FI" sz="1400" dirty="0"/>
              <a:t>, </a:t>
            </a:r>
            <a:r>
              <a:rPr lang="fi-FI" sz="1400" dirty="0" err="1"/>
              <a:t>terminology</a:t>
            </a:r>
            <a:r>
              <a:rPr lang="fi-FI" sz="1400" dirty="0"/>
              <a:t> and </a:t>
            </a:r>
            <a:r>
              <a:rPr lang="fi-FI" sz="1400" dirty="0" err="1"/>
              <a:t>labels</a:t>
            </a:r>
            <a:r>
              <a:rPr lang="fi-FI" sz="1400" dirty="0"/>
              <a:t> – an </a:t>
            </a:r>
            <a:r>
              <a:rPr lang="fi-FI" sz="1400" dirty="0" err="1"/>
              <a:t>introduction</a:t>
            </a:r>
            <a:r>
              <a:rPr lang="fi-FI" sz="1400" dirty="0"/>
              <a:t>. </a:t>
            </a:r>
            <a:r>
              <a:rPr lang="fi-FI" sz="1400" dirty="0" err="1"/>
              <a:t>Accessed</a:t>
            </a:r>
            <a:r>
              <a:rPr lang="fi-FI" sz="1400" dirty="0"/>
              <a:t> 5.6.2019. </a:t>
            </a:r>
            <a:r>
              <a:rPr lang="fi-FI" sz="1400" dirty="0">
                <a:hlinkClick r:id="rId7"/>
              </a:rPr>
              <a:t>http://docs.european-bioplastics.org/2016/publications/fs/EUBP_fs_what_are_bioplastics.pdf</a:t>
            </a:r>
            <a:r>
              <a:rPr lang="fi-FI" sz="1400" dirty="0"/>
              <a:t> </a:t>
            </a:r>
            <a:endParaRPr lang="fi-FI" sz="1400" dirty="0">
              <a:hlinkClick r:id="rId8"/>
            </a:endParaRP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07237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74" y="365125"/>
            <a:ext cx="10515600" cy="1325563"/>
          </a:xfrm>
        </p:spPr>
        <p:txBody>
          <a:bodyPr/>
          <a:lstStyle/>
          <a:p>
            <a:r>
              <a:rPr lang="fi-FI" dirty="0" err="1"/>
              <a:t>References</a:t>
            </a:r>
            <a:endParaRPr lang="fi-FI" dirty="0"/>
          </a:p>
        </p:txBody>
      </p:sp>
      <p:sp>
        <p:nvSpPr>
          <p:cNvPr id="3" name="Sisällön paikkamerkki 2"/>
          <p:cNvSpPr>
            <a:spLocks noGrp="1"/>
          </p:cNvSpPr>
          <p:nvPr>
            <p:ph idx="1"/>
          </p:nvPr>
        </p:nvSpPr>
        <p:spPr>
          <a:xfrm>
            <a:off x="1012374" y="1461826"/>
            <a:ext cx="10515600" cy="4574803"/>
          </a:xfrm>
        </p:spPr>
        <p:txBody>
          <a:bodyPr>
            <a:noAutofit/>
          </a:bodyPr>
          <a:lstStyle/>
          <a:p>
            <a:r>
              <a:rPr lang="fi-FI" sz="1400" dirty="0"/>
              <a:t>European Commission. 2019. </a:t>
            </a:r>
            <a:r>
              <a:rPr lang="fi-FI" sz="1400" dirty="0" err="1"/>
              <a:t>Circular</a:t>
            </a:r>
            <a:r>
              <a:rPr lang="fi-FI" sz="1400" dirty="0"/>
              <a:t> </a:t>
            </a:r>
            <a:r>
              <a:rPr lang="fi-FI" sz="1400" dirty="0" err="1"/>
              <a:t>economy</a:t>
            </a:r>
            <a:r>
              <a:rPr lang="fi-FI" sz="1400" dirty="0"/>
              <a:t>. </a:t>
            </a:r>
            <a:r>
              <a:rPr lang="fi-FI" sz="1400" dirty="0" err="1"/>
              <a:t>Implementation</a:t>
            </a:r>
            <a:r>
              <a:rPr lang="fi-FI" sz="1400" dirty="0"/>
              <a:t> of </a:t>
            </a:r>
            <a:r>
              <a:rPr lang="fi-FI" sz="1400" dirty="0" err="1"/>
              <a:t>the</a:t>
            </a:r>
            <a:r>
              <a:rPr lang="fi-FI" sz="1400" dirty="0"/>
              <a:t> </a:t>
            </a:r>
            <a:r>
              <a:rPr lang="fi-FI" sz="1400" dirty="0" err="1"/>
              <a:t>Circular</a:t>
            </a:r>
            <a:r>
              <a:rPr lang="fi-FI" sz="1400" dirty="0"/>
              <a:t> </a:t>
            </a:r>
            <a:r>
              <a:rPr lang="fi-FI" sz="1400" dirty="0" err="1"/>
              <a:t>Economy</a:t>
            </a:r>
            <a:r>
              <a:rPr lang="fi-FI" sz="1400" dirty="0"/>
              <a:t> Action Plan. </a:t>
            </a:r>
            <a:r>
              <a:rPr lang="fi-FI" sz="1400" dirty="0" err="1"/>
              <a:t>Accessed</a:t>
            </a:r>
            <a:r>
              <a:rPr lang="fi-FI" sz="1400" dirty="0"/>
              <a:t> 19.6.2019. </a:t>
            </a:r>
            <a:r>
              <a:rPr lang="fi-FI" sz="1400" dirty="0">
                <a:hlinkClick r:id="rId2"/>
              </a:rPr>
              <a:t>http://ec.europa.eu/environment/circular-economy/index_en.htm</a:t>
            </a:r>
            <a:r>
              <a:rPr lang="fi-FI" sz="1400" dirty="0"/>
              <a:t> </a:t>
            </a:r>
          </a:p>
          <a:p>
            <a:r>
              <a:rPr lang="fi-FI" sz="1400" dirty="0" err="1"/>
              <a:t>Grumezescu</a:t>
            </a:r>
            <a:r>
              <a:rPr lang="fi-FI" sz="1400" dirty="0"/>
              <a:t>, A. &amp; </a:t>
            </a:r>
            <a:r>
              <a:rPr lang="fi-FI" sz="1400" dirty="0" err="1"/>
              <a:t>Holban</a:t>
            </a:r>
            <a:r>
              <a:rPr lang="fi-FI" sz="1400" dirty="0"/>
              <a:t>, A. 2018. Food </a:t>
            </a:r>
            <a:r>
              <a:rPr lang="fi-FI" sz="1400" dirty="0" err="1"/>
              <a:t>Packaging</a:t>
            </a:r>
            <a:r>
              <a:rPr lang="fi-FI" sz="1400" dirty="0"/>
              <a:t> and </a:t>
            </a:r>
            <a:r>
              <a:rPr lang="fi-FI" sz="1400" dirty="0" err="1"/>
              <a:t>Preservation</a:t>
            </a:r>
            <a:r>
              <a:rPr lang="fi-FI" sz="1400" dirty="0"/>
              <a:t>. </a:t>
            </a:r>
            <a:r>
              <a:rPr lang="fi-FI" sz="1400" dirty="0" err="1"/>
              <a:t>Handbook</a:t>
            </a:r>
            <a:r>
              <a:rPr lang="fi-FI" sz="1400" dirty="0"/>
              <a:t> of Food Bioengineering, Volume 9. London: United </a:t>
            </a:r>
            <a:r>
              <a:rPr lang="fi-FI" sz="1400" dirty="0" err="1"/>
              <a:t>Kingdom</a:t>
            </a:r>
            <a:r>
              <a:rPr lang="fi-FI" sz="1400" dirty="0"/>
              <a:t>. </a:t>
            </a:r>
            <a:r>
              <a:rPr lang="fi-FI" sz="1400" dirty="0" err="1"/>
              <a:t>Accessed</a:t>
            </a:r>
            <a:r>
              <a:rPr lang="fi-FI" sz="1400" dirty="0"/>
              <a:t> 5.6.2019. </a:t>
            </a:r>
            <a:r>
              <a:rPr lang="fi-FI" sz="1400" dirty="0">
                <a:hlinkClick r:id="rId3"/>
              </a:rPr>
              <a:t>https://www-sciencedirect-com.libproxy.tuni.fi/book/9780128115169/food-packaging-and-preservation</a:t>
            </a:r>
            <a:endParaRPr lang="fi-FI" sz="1400" dirty="0"/>
          </a:p>
          <a:p>
            <a:r>
              <a:rPr lang="fi-FI" sz="1400" dirty="0" err="1"/>
              <a:t>Hahladakis</a:t>
            </a:r>
            <a:r>
              <a:rPr lang="fi-FI" sz="1400" dirty="0"/>
              <a:t>, J. and </a:t>
            </a:r>
            <a:r>
              <a:rPr lang="fi-FI" sz="1400" dirty="0" err="1"/>
              <a:t>Iacovidou</a:t>
            </a:r>
            <a:r>
              <a:rPr lang="fi-FI" sz="1400" dirty="0"/>
              <a:t>, E. 2018. </a:t>
            </a:r>
            <a:r>
              <a:rPr lang="en-US" sz="1400" dirty="0"/>
              <a:t>Closing the loop on plastic packaging materials: What is quality and how does it affect their circularity? Science of the Total Environment. 630: 1394-1400. Accessed 20.5.2019. </a:t>
            </a:r>
            <a:r>
              <a:rPr lang="fi-FI" sz="1400" u="sng" dirty="0">
                <a:hlinkClick r:id="rId4"/>
              </a:rPr>
              <a:t>https://www.researchgate.net/profile/John_Hahladakis/publication/323613394_Closing_the_loop_on_plastic_packaging_materials_What_is_quality_and_how_does_it_affect_their_circularity/links/5ac35c8945851584fa77f261/Closing-the-loop-on-plastic-packaging-materials-What-is-quality-and-how-does-it-affect-their-circularity.pdf?origin=publication_detail</a:t>
            </a:r>
            <a:endParaRPr lang="fi-FI" sz="1400" u="sng" dirty="0"/>
          </a:p>
          <a:p>
            <a:r>
              <a:rPr lang="en-US" sz="1400" dirty="0" err="1"/>
              <a:t>Pirkanmaan</a:t>
            </a:r>
            <a:r>
              <a:rPr lang="en-US" sz="1400" dirty="0"/>
              <a:t> ELY-</a:t>
            </a:r>
            <a:r>
              <a:rPr lang="en-US" sz="1400" dirty="0" err="1"/>
              <a:t>keskus</a:t>
            </a:r>
            <a:r>
              <a:rPr lang="en-US" sz="1400" dirty="0"/>
              <a:t>. 2019. </a:t>
            </a:r>
            <a:r>
              <a:rPr lang="en-US" sz="1400" dirty="0" err="1"/>
              <a:t>Pakkaukset</a:t>
            </a:r>
            <a:r>
              <a:rPr lang="en-US" sz="1400" dirty="0"/>
              <a:t> ja </a:t>
            </a:r>
            <a:r>
              <a:rPr lang="en-US" sz="1400" dirty="0" err="1"/>
              <a:t>pakkausjätteet</a:t>
            </a:r>
            <a:r>
              <a:rPr lang="en-US" sz="1400" dirty="0"/>
              <a:t>. Accessed 19.6.2019. </a:t>
            </a:r>
            <a:r>
              <a:rPr lang="en-US" sz="1400" dirty="0">
                <a:hlinkClick r:id="rId5"/>
              </a:rPr>
              <a:t>https://www.ymparisto.fi/download/noname/%7BC68C61B1-E9B0-46F4-BE13-D4359943C586%7D/119813</a:t>
            </a:r>
            <a:r>
              <a:rPr lang="en-US" sz="1400" dirty="0"/>
              <a:t> </a:t>
            </a:r>
          </a:p>
          <a:p>
            <a:r>
              <a:rPr lang="en-US" sz="1400" dirty="0"/>
              <a:t>Plastics Europe. 2018. Plastics – the Facts 2018. Accessed 18.6.2019. </a:t>
            </a:r>
            <a:r>
              <a:rPr lang="en-US" sz="1400" dirty="0">
                <a:hlinkClick r:id="rId6"/>
              </a:rPr>
              <a:t>https://www.plasticseurope.org/download_file/view/2367/179</a:t>
            </a:r>
            <a:r>
              <a:rPr lang="en-US" sz="1400" dirty="0"/>
              <a:t> </a:t>
            </a:r>
          </a:p>
          <a:p>
            <a:r>
              <a:rPr lang="en-US" sz="1400" dirty="0" err="1"/>
              <a:t>Quantis</a:t>
            </a:r>
            <a:r>
              <a:rPr lang="en-US" sz="1400" dirty="0"/>
              <a:t>, 2018. Tackling the visible and invisible to close the plastic loop. Accessed 5.6.2019. </a:t>
            </a:r>
            <a:r>
              <a:rPr lang="en-US" sz="1400" dirty="0">
                <a:hlinkClick r:id="rId7"/>
              </a:rPr>
              <a:t>https://quantis-intl.com/ocean-plastics/</a:t>
            </a:r>
            <a:r>
              <a:rPr lang="en-US" sz="1400" dirty="0"/>
              <a:t> </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1862680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03671" y="365125"/>
            <a:ext cx="10515600" cy="1325563"/>
          </a:xfrm>
        </p:spPr>
        <p:txBody>
          <a:bodyPr/>
          <a:lstStyle/>
          <a:p>
            <a:r>
              <a:rPr lang="fi-FI" dirty="0" err="1"/>
              <a:t>References</a:t>
            </a:r>
            <a:endParaRPr lang="fi-FI" dirty="0"/>
          </a:p>
        </p:txBody>
      </p:sp>
      <p:sp>
        <p:nvSpPr>
          <p:cNvPr id="3" name="Sisällön paikkamerkki 2"/>
          <p:cNvSpPr>
            <a:spLocks noGrp="1"/>
          </p:cNvSpPr>
          <p:nvPr>
            <p:ph idx="1"/>
          </p:nvPr>
        </p:nvSpPr>
        <p:spPr>
          <a:xfrm>
            <a:off x="1003671" y="1714044"/>
            <a:ext cx="10515600" cy="4514127"/>
          </a:xfrm>
        </p:spPr>
        <p:txBody>
          <a:bodyPr>
            <a:noAutofit/>
          </a:bodyPr>
          <a:lstStyle/>
          <a:p>
            <a:r>
              <a:rPr lang="en-US" sz="1400" dirty="0"/>
              <a:t>Schweitzer, J.-P., </a:t>
            </a:r>
            <a:r>
              <a:rPr lang="en-US" sz="1400" dirty="0" err="1"/>
              <a:t>Petsinaris</a:t>
            </a:r>
            <a:r>
              <a:rPr lang="en-US" sz="1400" dirty="0"/>
              <a:t>, F. and </a:t>
            </a:r>
            <a:r>
              <a:rPr lang="en-US" sz="1400" dirty="0" err="1"/>
              <a:t>Gionfra</a:t>
            </a:r>
            <a:r>
              <a:rPr lang="en-US" sz="1400" dirty="0"/>
              <a:t>, C. (2018) Justifying plastic pollution: how Life Cycle Assessments are misused in food packaging policy. Institute for European Environmental Policy (IEEP), Brussels. A study by Zero Waste Europe and Friends of the Earth Europe for the Rethink Plastic Alliance. </a:t>
            </a:r>
            <a:r>
              <a:rPr lang="en-US" sz="1400" dirty="0">
                <a:hlinkClick r:id="rId2"/>
              </a:rPr>
              <a:t>https://ieep.eu/uploads/articles/attachments/d028bd51-4f3d-48e2-8573-72bd33697dcf/Shortcomings%20of%20LCA%20in%20food%20packaging%20policy%20-%20Unwrapped%20Packaging%20and%20Food%20Waste%20IEEP%202018.pdf?v=63690511118</a:t>
            </a:r>
            <a:endParaRPr lang="en-US" sz="1400" dirty="0"/>
          </a:p>
          <a:p>
            <a:r>
              <a:rPr lang="en-US" sz="1400" dirty="0"/>
              <a:t>Sherwin, Chris, 2019. Chris Sherwin: why recycling isn’t enough to fix the plastics problem. Accessed 5.6.2019. </a:t>
            </a:r>
            <a:r>
              <a:rPr lang="en-US" sz="1400" dirty="0">
                <a:hlinkClick r:id="rId3"/>
              </a:rPr>
              <a:t>https://www.designweek.co.uk/issues/14-20-january-2019/chris-sherwin-why-recycling-isnt-enough-to-fix-the-plastics-problem/</a:t>
            </a:r>
            <a:r>
              <a:rPr lang="en-US" sz="1400" dirty="0"/>
              <a:t> </a:t>
            </a:r>
          </a:p>
          <a:p>
            <a:r>
              <a:rPr lang="en-US" sz="1400" dirty="0" err="1"/>
              <a:t>Sitra</a:t>
            </a:r>
            <a:r>
              <a:rPr lang="en-US" sz="1400" dirty="0"/>
              <a:t>. 2017. Reusable postal packaging as a service. Accessed 19.6.2019. </a:t>
            </a:r>
            <a:r>
              <a:rPr lang="en-GB" sz="1400" dirty="0">
                <a:hlinkClick r:id="rId4"/>
              </a:rPr>
              <a:t>https://www.sitra.fi/caset/uudelleenkaytettavat-postipakkaukset-palveluna/</a:t>
            </a:r>
            <a:r>
              <a:rPr lang="en-GB" sz="1400" dirty="0"/>
              <a:t> </a:t>
            </a:r>
            <a:endParaRPr lang="en-US" sz="1400" dirty="0"/>
          </a:p>
          <a:p>
            <a:r>
              <a:rPr lang="en-US" sz="1400" dirty="0"/>
              <a:t>UNEP, 2014. Valuing Plastics: The Business Case for Measuring, Managing and Disclosing Plastic Use in the </a:t>
            </a:r>
            <a:r>
              <a:rPr lang="en-GB" sz="1400" dirty="0"/>
              <a:t>Consumer Goods Industry.</a:t>
            </a:r>
            <a:endParaRPr lang="en-US" sz="1400"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19877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994962" y="365125"/>
            <a:ext cx="10515600" cy="1325563"/>
          </a:xfrm>
        </p:spPr>
        <p:txBody>
          <a:bodyPr/>
          <a:lstStyle/>
          <a:p>
            <a:r>
              <a:rPr lang="en-GB" dirty="0"/>
              <a:t>Five business models of circular economy </a:t>
            </a:r>
            <a:r>
              <a:rPr lang="en-GB" sz="2400" dirty="0"/>
              <a:t>by </a:t>
            </a:r>
            <a:r>
              <a:rPr lang="en-GB" sz="2400" dirty="0" err="1"/>
              <a:t>Sitra</a:t>
            </a:r>
            <a:r>
              <a:rPr lang="en-GB" sz="2400" dirty="0"/>
              <a:t>, 2016</a:t>
            </a:r>
            <a:endParaRPr lang="en-GB" dirty="0"/>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994962" y="1825625"/>
            <a:ext cx="10515600" cy="4161289"/>
          </a:xfrm>
        </p:spPr>
        <p:txBody>
          <a:bodyPr anchor="ctr">
            <a:normAutofit/>
          </a:bodyPr>
          <a:lstStyle/>
          <a:p>
            <a:r>
              <a:rPr lang="en-GB" dirty="0"/>
              <a:t>Extending the life-cycle</a:t>
            </a:r>
          </a:p>
          <a:p>
            <a:r>
              <a:rPr lang="en-GB" dirty="0"/>
              <a:t>Product as a service</a:t>
            </a:r>
          </a:p>
          <a:p>
            <a:r>
              <a:rPr lang="en-GB" dirty="0"/>
              <a:t>Sharing platforms</a:t>
            </a:r>
          </a:p>
          <a:p>
            <a:r>
              <a:rPr lang="en-GB" dirty="0"/>
              <a:t>Renewability</a:t>
            </a:r>
          </a:p>
          <a:p>
            <a:r>
              <a:rPr lang="en-GB" dirty="0"/>
              <a:t>Resource efficiency and recycling</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21984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A0780F-047D-4378-A12E-DF3BD7772E14}"/>
              </a:ext>
            </a:extLst>
          </p:cNvPr>
          <p:cNvSpPr>
            <a:spLocks noGrp="1"/>
          </p:cNvSpPr>
          <p:nvPr>
            <p:ph type="title"/>
          </p:nvPr>
        </p:nvSpPr>
        <p:spPr>
          <a:xfrm>
            <a:off x="1012380" y="16777"/>
            <a:ext cx="10515600" cy="1325563"/>
          </a:xfrm>
        </p:spPr>
        <p:txBody>
          <a:bodyPr/>
          <a:lstStyle/>
          <a:p>
            <a:r>
              <a:rPr lang="en-GB" dirty="0"/>
              <a:t>Case: </a:t>
            </a:r>
            <a:r>
              <a:rPr lang="en-GB" dirty="0" err="1"/>
              <a:t>RePack</a:t>
            </a:r>
            <a:endParaRPr lang="en-GB" dirty="0"/>
          </a:p>
        </p:txBody>
      </p:sp>
      <p:sp>
        <p:nvSpPr>
          <p:cNvPr id="6" name="Content Placeholder 5">
            <a:extLst>
              <a:ext uri="{FF2B5EF4-FFF2-40B4-BE49-F238E27FC236}">
                <a16:creationId xmlns:a16="http://schemas.microsoft.com/office/drawing/2014/main" id="{329EA53A-0833-4EA7-A696-458DF305A85E}"/>
              </a:ext>
            </a:extLst>
          </p:cNvPr>
          <p:cNvSpPr>
            <a:spLocks noGrp="1"/>
          </p:cNvSpPr>
          <p:nvPr>
            <p:ph idx="1"/>
          </p:nvPr>
        </p:nvSpPr>
        <p:spPr>
          <a:xfrm>
            <a:off x="1012380" y="1346642"/>
            <a:ext cx="10515600" cy="4367046"/>
          </a:xfrm>
        </p:spPr>
        <p:txBody>
          <a:bodyPr>
            <a:normAutofit fontScale="92500" lnSpcReduction="20000"/>
          </a:bodyPr>
          <a:lstStyle/>
          <a:p>
            <a:r>
              <a:rPr lang="en-GB" b="1" dirty="0"/>
              <a:t>Problem</a:t>
            </a:r>
            <a:r>
              <a:rPr lang="en-GB" dirty="0"/>
              <a:t>: Online shopping packaging is rarely reused and while the online trading is increasing also the amount of packaging waste is increasing. </a:t>
            </a:r>
          </a:p>
          <a:p>
            <a:r>
              <a:rPr lang="en-GB" b="1" dirty="0"/>
              <a:t>Solution</a:t>
            </a:r>
            <a:r>
              <a:rPr lang="en-GB" dirty="0"/>
              <a:t>: Reusable postal packaging as a service. Packaging can be used up to 20 times. </a:t>
            </a:r>
          </a:p>
          <a:p>
            <a:r>
              <a:rPr lang="en-GB" b="1" dirty="0"/>
              <a:t>Revenue logic</a:t>
            </a:r>
            <a:r>
              <a:rPr lang="en-GB" dirty="0"/>
              <a:t>: Based on leasing contracts, where online stores are </a:t>
            </a:r>
            <a:r>
              <a:rPr lang="en-GB" dirty="0" err="1"/>
              <a:t>RePack’s</a:t>
            </a:r>
            <a:r>
              <a:rPr lang="en-GB" dirty="0"/>
              <a:t> customers. Stores pay </a:t>
            </a:r>
            <a:r>
              <a:rPr lang="en-GB" dirty="0" err="1"/>
              <a:t>RePack</a:t>
            </a:r>
            <a:r>
              <a:rPr lang="en-GB" dirty="0"/>
              <a:t> each time when a consumer chooses </a:t>
            </a:r>
            <a:r>
              <a:rPr lang="en-GB" dirty="0" err="1"/>
              <a:t>RePack</a:t>
            </a:r>
            <a:r>
              <a:rPr lang="en-GB" dirty="0"/>
              <a:t> delivery. Consumer pays an additional fee up to 4€ for the special packaging. </a:t>
            </a:r>
          </a:p>
          <a:p>
            <a:r>
              <a:rPr lang="en-GB" b="1" dirty="0"/>
              <a:t>Benefits to customers</a:t>
            </a:r>
            <a:r>
              <a:rPr lang="en-GB" dirty="0"/>
              <a:t>: Branding opportunity and raising customer commitment. </a:t>
            </a:r>
          </a:p>
          <a:p>
            <a:r>
              <a:rPr lang="en-GB" b="1" dirty="0"/>
              <a:t>Benefits to consumer</a:t>
            </a:r>
            <a:r>
              <a:rPr lang="en-GB" dirty="0"/>
              <a:t>: Consumer receives a voucher for each returned packaging product which can be used in any </a:t>
            </a:r>
            <a:r>
              <a:rPr lang="en-GB" dirty="0" err="1"/>
              <a:t>RePack’s</a:t>
            </a:r>
            <a:r>
              <a:rPr lang="en-GB" dirty="0"/>
              <a:t> collaboration online store. </a:t>
            </a:r>
          </a:p>
        </p:txBody>
      </p:sp>
      <p:sp>
        <p:nvSpPr>
          <p:cNvPr id="4" name="Footer Placeholder 3">
            <a:extLst>
              <a:ext uri="{FF2B5EF4-FFF2-40B4-BE49-F238E27FC236}">
                <a16:creationId xmlns:a16="http://schemas.microsoft.com/office/drawing/2014/main" id="{7BC3BBC7-D8E0-4570-98E2-9238AC55130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674269974"/>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427W7XWPXQD2-403814790-1666</_dlc_DocId>
    <_dlc_DocIdUrl xmlns="76865ef9-df32-4c37-ae45-f9784eb47bff">
      <Url>https://tt.eduuni.fi/sites/luc-lapinamk-extra/kiertotalousosaamista-ammattikorkeakouluihin/_layouts/15/DocIdRedir.aspx?ID=427W7XWPXQD2-403814790-1666</Url>
      <Description>427W7XWPXQD2-403814790-1666</Description>
    </_dlc_DocIdUrl>
  </documentManagement>
</p:properties>
</file>

<file path=customXml/itemProps1.xml><?xml version="1.0" encoding="utf-8"?>
<ds:datastoreItem xmlns:ds="http://schemas.openxmlformats.org/officeDocument/2006/customXml" ds:itemID="{A6EE1A74-F9FB-42C6-9C52-F8BBFBFE3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8FDA8B-CD65-4CD9-97D8-FB5AB53E6CCC}">
  <ds:schemaRefs>
    <ds:schemaRef ds:uri="http://schemas.microsoft.com/sharepoint/v3/contenttype/forms"/>
  </ds:schemaRefs>
</ds:datastoreItem>
</file>

<file path=customXml/itemProps3.xml><?xml version="1.0" encoding="utf-8"?>
<ds:datastoreItem xmlns:ds="http://schemas.openxmlformats.org/officeDocument/2006/customXml" ds:itemID="{85AA936D-CA59-412B-AB19-AA53C1FBDD20}">
  <ds:schemaRefs>
    <ds:schemaRef ds:uri="http://schemas.microsoft.com/sharepoint/events"/>
  </ds:schemaRefs>
</ds:datastoreItem>
</file>

<file path=customXml/itemProps4.xml><?xml version="1.0" encoding="utf-8"?>
<ds:datastoreItem xmlns:ds="http://schemas.openxmlformats.org/officeDocument/2006/customXml" ds:itemID="{511FB009-BD01-46A5-8707-C89D1C4FBDB4}">
  <ds:schemaRefs>
    <ds:schemaRef ds:uri="http://purl.org/dc/elements/1.1/"/>
    <ds:schemaRef ds:uri="http://schemas.microsoft.com/office/infopath/2007/PartnerControls"/>
    <ds:schemaRef ds:uri="http://purl.org/dc/terms/"/>
    <ds:schemaRef ds:uri="http://schemas.openxmlformats.org/package/2006/metadata/core-properties"/>
    <ds:schemaRef ds:uri="01ac515c-6505-4946-b5b8-9516dc20cbd8"/>
    <ds:schemaRef ds:uri="http://schemas.microsoft.com/office/2006/documentManagement/types"/>
    <ds:schemaRef ds:uri="8583a729-b0e7-4a41-9691-3c71cc4d5fab"/>
    <ds:schemaRef ds:uri="http://schemas.microsoft.com/office/2006/metadata/properties"/>
    <ds:schemaRef ds:uri="http://www.w3.org/XML/1998/namespace"/>
    <ds:schemaRef ds:uri="http://purl.org/dc/dcmitype/"/>
    <ds:schemaRef ds:uri="76865ef9-df32-4c37-ae45-f9784eb47bff"/>
  </ds:schemaRefs>
</ds:datastoreItem>
</file>

<file path=docProps/app.xml><?xml version="1.0" encoding="utf-8"?>
<Properties xmlns="http://schemas.openxmlformats.org/officeDocument/2006/extended-properties" xmlns:vt="http://schemas.openxmlformats.org/officeDocument/2006/docPropsVTypes">
  <Template/>
  <TotalTime>0</TotalTime>
  <Words>6747</Words>
  <Application>Microsoft Office PowerPoint</Application>
  <PresentationFormat>Widescreen</PresentationFormat>
  <Paragraphs>758</Paragraphs>
  <Slides>74</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Microsoft Sans Serif</vt:lpstr>
      <vt:lpstr>1_Mukautettu suunnittelumalli</vt:lpstr>
      <vt:lpstr>Circular economy and packaging</vt:lpstr>
      <vt:lpstr>Learning outcomes</vt:lpstr>
      <vt:lpstr>Implementation</vt:lpstr>
      <vt:lpstr>Introduction to circular economy and packaging</vt:lpstr>
      <vt:lpstr>Get familiar with terminology</vt:lpstr>
      <vt:lpstr>Circular economy</vt:lpstr>
      <vt:lpstr>Youtube:  Re-thinking Progress: The Circular Economy</vt:lpstr>
      <vt:lpstr>Five business models of circular economy by Sitra, 2016</vt:lpstr>
      <vt:lpstr>Case: RePack</vt:lpstr>
      <vt:lpstr>Pair discussion</vt:lpstr>
      <vt:lpstr>Packaging</vt:lpstr>
      <vt:lpstr>Packaging</vt:lpstr>
      <vt:lpstr>Legislative, technical and marketing requirements (1/2)</vt:lpstr>
      <vt:lpstr>Legislative, technical and marketing requirements (2/2)</vt:lpstr>
      <vt:lpstr>Global picture of packaging</vt:lpstr>
      <vt:lpstr>Global picture of packaging</vt:lpstr>
      <vt:lpstr>Global picture of packaging waste</vt:lpstr>
      <vt:lpstr>Packaging waste in Europe</vt:lpstr>
      <vt:lpstr>European legislation regarding packaging waste</vt:lpstr>
      <vt:lpstr>Extended Producer Responsibility EPR</vt:lpstr>
      <vt:lpstr>Packaging waste in Finland</vt:lpstr>
      <vt:lpstr>Challenges of packaging recyclability</vt:lpstr>
      <vt:lpstr>Economic aspects</vt:lpstr>
      <vt:lpstr>Class assignment: Opportunities of circular economy for packaging</vt:lpstr>
      <vt:lpstr>Circular packaging example</vt:lpstr>
      <vt:lpstr>EU Circular Economy Package – new recycling targets (1/3)</vt:lpstr>
      <vt:lpstr>EU Circular Economy Package – new recycling targets (2/3)</vt:lpstr>
      <vt:lpstr>EU Circular Economy Package – new recycling targets (3/3)</vt:lpstr>
      <vt:lpstr>Introduction to circular economy and packaging</vt:lpstr>
      <vt:lpstr>Towards circularity with packaging design choices</vt:lpstr>
      <vt:lpstr>Homework discussion</vt:lpstr>
      <vt:lpstr>Packaging has a significant role in the purchasing decision</vt:lpstr>
      <vt:lpstr>Packaging trends</vt:lpstr>
      <vt:lpstr>What is a sustainable packaging?</vt:lpstr>
      <vt:lpstr>Many faces of sustainable packaging</vt:lpstr>
      <vt:lpstr>Packaging materials</vt:lpstr>
      <vt:lpstr>Are packaging types circular by design?</vt:lpstr>
      <vt:lpstr>Are packaging types circular by design?</vt:lpstr>
      <vt:lpstr>Are packaging types circular by design?</vt:lpstr>
      <vt:lpstr>Are packaging types circular by design?</vt:lpstr>
      <vt:lpstr>Are packaging types circular by design?</vt:lpstr>
      <vt:lpstr>Are packaging types circular by design?</vt:lpstr>
      <vt:lpstr>Are packaging types circular by design?</vt:lpstr>
      <vt:lpstr>Diversity affects packaging recyclability</vt:lpstr>
      <vt:lpstr>Class assignment: cases Paptic and Sulapac</vt:lpstr>
      <vt:lpstr>The On-Pack Recycling Label scheme</vt:lpstr>
      <vt:lpstr>Reuse and refill</vt:lpstr>
      <vt:lpstr>Towards circularity with packaging design choices</vt:lpstr>
      <vt:lpstr>Plastic packaging</vt:lpstr>
      <vt:lpstr>Image of plastics</vt:lpstr>
      <vt:lpstr>Plastic as a material</vt:lpstr>
      <vt:lpstr>Global market share of the most used resins and main applications by Deloitte, 2017</vt:lpstr>
      <vt:lpstr>Bioplastics</vt:lpstr>
      <vt:lpstr>Bioplastics by European Bioplastics, 2016</vt:lpstr>
      <vt:lpstr>Plastic demand by sectors in 2014 by Deloitte, 2017 </vt:lpstr>
      <vt:lpstr>Why plastic packaging?</vt:lpstr>
      <vt:lpstr>Role of plastic packaging in protecting and preserving food – case cucumber</vt:lpstr>
      <vt:lpstr>Plastic packaging globally</vt:lpstr>
      <vt:lpstr>2013 global plastic packaging streams  by Ellen MacArthur Foundation and McKinsey &amp; Company, 2016 </vt:lpstr>
      <vt:lpstr>Plastic packaging waste (1/2)</vt:lpstr>
      <vt:lpstr>Plastic packaging waste (2/2)</vt:lpstr>
      <vt:lpstr>Cascaded recycling</vt:lpstr>
      <vt:lpstr>Challenges of plastic packaging waste</vt:lpstr>
      <vt:lpstr>Recycling solutions for plastic packaging waste</vt:lpstr>
      <vt:lpstr>What is the solution? Who is responsible?</vt:lpstr>
      <vt:lpstr>Role of consumer</vt:lpstr>
      <vt:lpstr>Class assignment: Actors and their role for pursuing circular economy</vt:lpstr>
      <vt:lpstr>Closing the loop on plastic packaging materials: What is quality and how does it affect their circularity?</vt:lpstr>
      <vt:lpstr>Ellen MacArthur Foundation:  The New Plastics Economy (1/2)</vt:lpstr>
      <vt:lpstr>Ellen MacArthur Foundation:  The New Plastics Economy (2/2)</vt:lpstr>
      <vt:lpstr>Plastic packaging</vt:lpstr>
      <vt:lpstr>References</vt:lpstr>
      <vt:lpstr>References</vt:lpstr>
      <vt:lpstr>References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Marita Hiipakka (TAMK)</cp:lastModifiedBy>
  <cp:revision>42</cp:revision>
  <dcterms:created xsi:type="dcterms:W3CDTF">2019-02-14T13:35:11Z</dcterms:created>
  <dcterms:modified xsi:type="dcterms:W3CDTF">2020-10-12T08:30:22Z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bbf82c28-1dc0-4312-b240-673e41d33fcb</vt:lpwstr>
  </property>
</Properties>
</file>