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9"/>
  </p:notesMasterIdLst>
  <p:handoutMasterIdLst>
    <p:handoutMasterId r:id="rId50"/>
  </p:handoutMasterIdLst>
  <p:sldIdLst>
    <p:sldId id="365" r:id="rId2"/>
    <p:sldId id="258" r:id="rId3"/>
    <p:sldId id="406" r:id="rId4"/>
    <p:sldId id="393" r:id="rId5"/>
    <p:sldId id="447" r:id="rId6"/>
    <p:sldId id="456" r:id="rId7"/>
    <p:sldId id="457" r:id="rId8"/>
    <p:sldId id="412" r:id="rId9"/>
    <p:sldId id="337" r:id="rId10"/>
    <p:sldId id="391" r:id="rId11"/>
    <p:sldId id="410" r:id="rId12"/>
    <p:sldId id="316" r:id="rId13"/>
    <p:sldId id="458" r:id="rId14"/>
    <p:sldId id="459" r:id="rId15"/>
    <p:sldId id="460" r:id="rId16"/>
    <p:sldId id="461" r:id="rId17"/>
    <p:sldId id="395" r:id="rId18"/>
    <p:sldId id="464" r:id="rId19"/>
    <p:sldId id="417" r:id="rId20"/>
    <p:sldId id="418" r:id="rId21"/>
    <p:sldId id="419" r:id="rId22"/>
    <p:sldId id="420" r:id="rId23"/>
    <p:sldId id="421" r:id="rId24"/>
    <p:sldId id="422" r:id="rId25"/>
    <p:sldId id="405" r:id="rId26"/>
    <p:sldId id="396" r:id="rId27"/>
    <p:sldId id="444" r:id="rId28"/>
    <p:sldId id="397" r:id="rId29"/>
    <p:sldId id="445" r:id="rId30"/>
    <p:sldId id="448" r:id="rId31"/>
    <p:sldId id="446" r:id="rId32"/>
    <p:sldId id="449" r:id="rId33"/>
    <p:sldId id="455" r:id="rId34"/>
    <p:sldId id="450" r:id="rId35"/>
    <p:sldId id="451" r:id="rId36"/>
    <p:sldId id="453" r:id="rId37"/>
    <p:sldId id="452" r:id="rId38"/>
    <p:sldId id="454" r:id="rId39"/>
    <p:sldId id="462" r:id="rId40"/>
    <p:sldId id="463" r:id="rId41"/>
    <p:sldId id="350" r:id="rId42"/>
    <p:sldId id="351" r:id="rId43"/>
    <p:sldId id="354" r:id="rId44"/>
    <p:sldId id="465" r:id="rId45"/>
    <p:sldId id="355" r:id="rId46"/>
    <p:sldId id="399" r:id="rId47"/>
    <p:sldId id="398" r:id="rId4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45A2C-F924-B542-B663-7952B3082DCE}" v="16" dt="2025-10-31T07:01:04.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autoAdjust="0"/>
    <p:restoredTop sz="90946" autoAdjust="0"/>
  </p:normalViewPr>
  <p:slideViewPr>
    <p:cSldViewPr>
      <p:cViewPr varScale="1">
        <p:scale>
          <a:sx n="97" d="100"/>
          <a:sy n="97" d="100"/>
        </p:scale>
        <p:origin x="22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er Nylund" userId="1c3437cc-9d2f-4dae-9a4f-10f7afbdb88a" providerId="ADAL" clId="{0D44DBF5-344A-5135-A963-E88C5559AC4F}"/>
    <pc:docChg chg="undo custSel addSld delSld modSld sldOrd">
      <pc:chgData name="Roger Nylund" userId="1c3437cc-9d2f-4dae-9a4f-10f7afbdb88a" providerId="ADAL" clId="{0D44DBF5-344A-5135-A963-E88C5559AC4F}" dt="2025-10-31T14:51:26.845" v="2826" actId="20578"/>
      <pc:docMkLst>
        <pc:docMk/>
      </pc:docMkLst>
      <pc:sldChg chg="addSp modSp mod">
        <pc:chgData name="Roger Nylund" userId="1c3437cc-9d2f-4dae-9a4f-10f7afbdb88a" providerId="ADAL" clId="{0D44DBF5-344A-5135-A963-E88C5559AC4F}" dt="2025-10-21T14:46:30.285" v="2644" actId="20577"/>
        <pc:sldMkLst>
          <pc:docMk/>
          <pc:sldMk cId="1174150545" sldId="365"/>
        </pc:sldMkLst>
        <pc:spChg chg="add mod">
          <ac:chgData name="Roger Nylund" userId="1c3437cc-9d2f-4dae-9a4f-10f7afbdb88a" providerId="ADAL" clId="{0D44DBF5-344A-5135-A963-E88C5559AC4F}" dt="2025-10-21T14:46:30.285" v="2644" actId="20577"/>
          <ac:spMkLst>
            <pc:docMk/>
            <pc:sldMk cId="1174150545" sldId="365"/>
            <ac:spMk id="5" creationId="{37D21085-D34B-6AC1-4F53-2AC4E7B1D8D3}"/>
          </ac:spMkLst>
        </pc:spChg>
        <pc:picChg chg="add mod">
          <ac:chgData name="Roger Nylund" userId="1c3437cc-9d2f-4dae-9a4f-10f7afbdb88a" providerId="ADAL" clId="{0D44DBF5-344A-5135-A963-E88C5559AC4F}" dt="2025-10-20T08:17:54.224" v="2440" actId="14100"/>
          <ac:picMkLst>
            <pc:docMk/>
            <pc:sldMk cId="1174150545" sldId="365"/>
            <ac:picMk id="6" creationId="{7DBCD3E0-F389-DCF0-B7EB-4E3ABD47C8C3}"/>
          </ac:picMkLst>
        </pc:picChg>
      </pc:sldChg>
      <pc:sldChg chg="addSp modSp mod">
        <pc:chgData name="Roger Nylund" userId="1c3437cc-9d2f-4dae-9a4f-10f7afbdb88a" providerId="ADAL" clId="{0D44DBF5-344A-5135-A963-E88C5559AC4F}" dt="2025-10-21T14:49:01.552" v="2654" actId="1076"/>
        <pc:sldMkLst>
          <pc:docMk/>
          <pc:sldMk cId="2154123668" sldId="393"/>
        </pc:sldMkLst>
        <pc:picChg chg="add mod">
          <ac:chgData name="Roger Nylund" userId="1c3437cc-9d2f-4dae-9a4f-10f7afbdb88a" providerId="ADAL" clId="{0D44DBF5-344A-5135-A963-E88C5559AC4F}" dt="2025-10-21T14:49:01.552" v="2654" actId="1076"/>
          <ac:picMkLst>
            <pc:docMk/>
            <pc:sldMk cId="2154123668" sldId="393"/>
            <ac:picMk id="5" creationId="{8FE314AE-EC64-E483-1054-19B72340DBE7}"/>
          </ac:picMkLst>
        </pc:picChg>
      </pc:sldChg>
      <pc:sldChg chg="modSp mod">
        <pc:chgData name="Roger Nylund" userId="1c3437cc-9d2f-4dae-9a4f-10f7afbdb88a" providerId="ADAL" clId="{0D44DBF5-344A-5135-A963-E88C5559AC4F}" dt="2025-10-21T14:47:28.160" v="2648" actId="113"/>
        <pc:sldMkLst>
          <pc:docMk/>
          <pc:sldMk cId="2193272545" sldId="406"/>
        </pc:sldMkLst>
        <pc:spChg chg="mod">
          <ac:chgData name="Roger Nylund" userId="1c3437cc-9d2f-4dae-9a4f-10f7afbdb88a" providerId="ADAL" clId="{0D44DBF5-344A-5135-A963-E88C5559AC4F}" dt="2025-10-21T14:47:28.160" v="2648" actId="113"/>
          <ac:spMkLst>
            <pc:docMk/>
            <pc:sldMk cId="2193272545" sldId="406"/>
            <ac:spMk id="100355" creationId="{00000000-0000-0000-0000-000000000000}"/>
          </ac:spMkLst>
        </pc:spChg>
      </pc:sldChg>
      <pc:sldChg chg="addSp modSp mod modAnim">
        <pc:chgData name="Roger Nylund" userId="1c3437cc-9d2f-4dae-9a4f-10f7afbdb88a" providerId="ADAL" clId="{0D44DBF5-344A-5135-A963-E88C5559AC4F}" dt="2025-10-21T15:01:25.856" v="2730" actId="1076"/>
        <pc:sldMkLst>
          <pc:docMk/>
          <pc:sldMk cId="3968640453" sldId="445"/>
        </pc:sldMkLst>
        <pc:picChg chg="add mod">
          <ac:chgData name="Roger Nylund" userId="1c3437cc-9d2f-4dae-9a4f-10f7afbdb88a" providerId="ADAL" clId="{0D44DBF5-344A-5135-A963-E88C5559AC4F}" dt="2025-10-21T15:01:25.856" v="2730" actId="1076"/>
          <ac:picMkLst>
            <pc:docMk/>
            <pc:sldMk cId="3968640453" sldId="445"/>
            <ac:picMk id="3" creationId="{9EF68074-D5D3-AFD0-D65D-185E52CDDF0A}"/>
          </ac:picMkLst>
        </pc:picChg>
      </pc:sldChg>
      <pc:sldChg chg="addSp modSp mod modAnim">
        <pc:chgData name="Roger Nylund" userId="1c3437cc-9d2f-4dae-9a4f-10f7afbdb88a" providerId="ADAL" clId="{0D44DBF5-344A-5135-A963-E88C5559AC4F}" dt="2025-10-21T15:04:28.981" v="2732" actId="1076"/>
        <pc:sldMkLst>
          <pc:docMk/>
          <pc:sldMk cId="340355067" sldId="446"/>
        </pc:sldMkLst>
        <pc:picChg chg="add mod">
          <ac:chgData name="Roger Nylund" userId="1c3437cc-9d2f-4dae-9a4f-10f7afbdb88a" providerId="ADAL" clId="{0D44DBF5-344A-5135-A963-E88C5559AC4F}" dt="2025-10-21T15:04:28.981" v="2732" actId="1076"/>
          <ac:picMkLst>
            <pc:docMk/>
            <pc:sldMk cId="340355067" sldId="446"/>
            <ac:picMk id="3" creationId="{599E7093-1365-02A6-459B-94151461A38F}"/>
          </ac:picMkLst>
        </pc:picChg>
      </pc:sldChg>
      <pc:sldChg chg="modSp mod">
        <pc:chgData name="Roger Nylund" userId="1c3437cc-9d2f-4dae-9a4f-10f7afbdb88a" providerId="ADAL" clId="{0D44DBF5-344A-5135-A963-E88C5559AC4F}" dt="2025-10-21T14:50:07.613" v="2718" actId="113"/>
        <pc:sldMkLst>
          <pc:docMk/>
          <pc:sldMk cId="651442769" sldId="447"/>
        </pc:sldMkLst>
        <pc:spChg chg="mod">
          <ac:chgData name="Roger Nylund" userId="1c3437cc-9d2f-4dae-9a4f-10f7afbdb88a" providerId="ADAL" clId="{0D44DBF5-344A-5135-A963-E88C5559AC4F}" dt="2025-10-21T14:50:07.613" v="2718" actId="113"/>
          <ac:spMkLst>
            <pc:docMk/>
            <pc:sldMk cId="651442769" sldId="447"/>
            <ac:spMk id="100355" creationId="{00000000-0000-0000-0000-000000000000}"/>
          </ac:spMkLst>
        </pc:spChg>
      </pc:sldChg>
      <pc:sldChg chg="addSp delSp modSp mod">
        <pc:chgData name="Roger Nylund" userId="1c3437cc-9d2f-4dae-9a4f-10f7afbdb88a" providerId="ADAL" clId="{0D44DBF5-344A-5135-A963-E88C5559AC4F}" dt="2025-10-31T07:00:18.236" v="2792" actId="478"/>
        <pc:sldMkLst>
          <pc:docMk/>
          <pc:sldMk cId="1770227100" sldId="454"/>
        </pc:sldMkLst>
        <pc:picChg chg="add del mod">
          <ac:chgData name="Roger Nylund" userId="1c3437cc-9d2f-4dae-9a4f-10f7afbdb88a" providerId="ADAL" clId="{0D44DBF5-344A-5135-A963-E88C5559AC4F}" dt="2025-10-31T07:00:18.236" v="2792" actId="478"/>
          <ac:picMkLst>
            <pc:docMk/>
            <pc:sldMk cId="1770227100" sldId="454"/>
            <ac:picMk id="4" creationId="{CEE5AEB9-6501-17CD-D390-5F40D48F11DA}"/>
          </ac:picMkLst>
        </pc:picChg>
      </pc:sldChg>
      <pc:sldChg chg="ord">
        <pc:chgData name="Roger Nylund" userId="1c3437cc-9d2f-4dae-9a4f-10f7afbdb88a" providerId="ADAL" clId="{0D44DBF5-344A-5135-A963-E88C5559AC4F}" dt="2025-10-21T15:04:49.993" v="2733" actId="20578"/>
        <pc:sldMkLst>
          <pc:docMk/>
          <pc:sldMk cId="950331540" sldId="455"/>
        </pc:sldMkLst>
      </pc:sldChg>
      <pc:sldChg chg="addSp modSp mod modAnim">
        <pc:chgData name="Roger Nylund" userId="1c3437cc-9d2f-4dae-9a4f-10f7afbdb88a" providerId="ADAL" clId="{0D44DBF5-344A-5135-A963-E88C5559AC4F}" dt="2025-10-21T14:53:30.970" v="2720" actId="1076"/>
        <pc:sldMkLst>
          <pc:docMk/>
          <pc:sldMk cId="2218758210" sldId="456"/>
        </pc:sldMkLst>
        <pc:picChg chg="add mod">
          <ac:chgData name="Roger Nylund" userId="1c3437cc-9d2f-4dae-9a4f-10f7afbdb88a" providerId="ADAL" clId="{0D44DBF5-344A-5135-A963-E88C5559AC4F}" dt="2025-10-21T14:53:30.970" v="2720" actId="1076"/>
          <ac:picMkLst>
            <pc:docMk/>
            <pc:sldMk cId="2218758210" sldId="456"/>
            <ac:picMk id="3" creationId="{A6A29125-6560-FBDE-D117-7A07237BD2DA}"/>
          </ac:picMkLst>
        </pc:picChg>
      </pc:sldChg>
      <pc:sldChg chg="addSp modSp mod modAnim">
        <pc:chgData name="Roger Nylund" userId="1c3437cc-9d2f-4dae-9a4f-10f7afbdb88a" providerId="ADAL" clId="{0D44DBF5-344A-5135-A963-E88C5559AC4F}" dt="2025-10-21T14:54:58.670" v="2722" actId="1076"/>
        <pc:sldMkLst>
          <pc:docMk/>
          <pc:sldMk cId="4093877982" sldId="457"/>
        </pc:sldMkLst>
        <pc:picChg chg="add mod">
          <ac:chgData name="Roger Nylund" userId="1c3437cc-9d2f-4dae-9a4f-10f7afbdb88a" providerId="ADAL" clId="{0D44DBF5-344A-5135-A963-E88C5559AC4F}" dt="2025-10-21T14:54:58.670" v="2722" actId="1076"/>
          <ac:picMkLst>
            <pc:docMk/>
            <pc:sldMk cId="4093877982" sldId="457"/>
            <ac:picMk id="3" creationId="{E71F6E1D-270A-1466-F1EF-67DEC3D07C0D}"/>
          </ac:picMkLst>
        </pc:picChg>
      </pc:sldChg>
      <pc:sldChg chg="addSp modSp mod modAnim">
        <pc:chgData name="Roger Nylund" userId="1c3437cc-9d2f-4dae-9a4f-10f7afbdb88a" providerId="ADAL" clId="{0D44DBF5-344A-5135-A963-E88C5559AC4F}" dt="2025-10-21T14:56:49.160" v="2724" actId="1076"/>
        <pc:sldMkLst>
          <pc:docMk/>
          <pc:sldMk cId="3607908748" sldId="458"/>
        </pc:sldMkLst>
        <pc:picChg chg="add mod">
          <ac:chgData name="Roger Nylund" userId="1c3437cc-9d2f-4dae-9a4f-10f7afbdb88a" providerId="ADAL" clId="{0D44DBF5-344A-5135-A963-E88C5559AC4F}" dt="2025-10-21T14:56:49.160" v="2724" actId="1076"/>
          <ac:picMkLst>
            <pc:docMk/>
            <pc:sldMk cId="3607908748" sldId="458"/>
            <ac:picMk id="3" creationId="{6835E6C8-BC46-ECD9-A9F2-202F1D9CAA72}"/>
          </ac:picMkLst>
        </pc:picChg>
      </pc:sldChg>
      <pc:sldChg chg="addSp modSp mod modAnim">
        <pc:chgData name="Roger Nylund" userId="1c3437cc-9d2f-4dae-9a4f-10f7afbdb88a" providerId="ADAL" clId="{0D44DBF5-344A-5135-A963-E88C5559AC4F}" dt="2025-10-21T14:58:04.260" v="2726" actId="1076"/>
        <pc:sldMkLst>
          <pc:docMk/>
          <pc:sldMk cId="3191279121" sldId="459"/>
        </pc:sldMkLst>
        <pc:picChg chg="add mod">
          <ac:chgData name="Roger Nylund" userId="1c3437cc-9d2f-4dae-9a4f-10f7afbdb88a" providerId="ADAL" clId="{0D44DBF5-344A-5135-A963-E88C5559AC4F}" dt="2025-10-21T14:58:04.260" v="2726" actId="1076"/>
          <ac:picMkLst>
            <pc:docMk/>
            <pc:sldMk cId="3191279121" sldId="459"/>
            <ac:picMk id="3" creationId="{D8149D52-E3E9-BA83-F4FE-C58BC7458445}"/>
          </ac:picMkLst>
        </pc:picChg>
      </pc:sldChg>
      <pc:sldChg chg="addSp modSp mod modAnim">
        <pc:chgData name="Roger Nylund" userId="1c3437cc-9d2f-4dae-9a4f-10f7afbdb88a" providerId="ADAL" clId="{0D44DBF5-344A-5135-A963-E88C5559AC4F}" dt="2025-10-21T14:58:56.494" v="2728" actId="1076"/>
        <pc:sldMkLst>
          <pc:docMk/>
          <pc:sldMk cId="2629868939" sldId="460"/>
        </pc:sldMkLst>
        <pc:picChg chg="add mod">
          <ac:chgData name="Roger Nylund" userId="1c3437cc-9d2f-4dae-9a4f-10f7afbdb88a" providerId="ADAL" clId="{0D44DBF5-344A-5135-A963-E88C5559AC4F}" dt="2025-10-21T14:58:56.494" v="2728" actId="1076"/>
          <ac:picMkLst>
            <pc:docMk/>
            <pc:sldMk cId="2629868939" sldId="460"/>
            <ac:picMk id="3" creationId="{F6110643-08B0-EC6E-10FB-E4D03C989B05}"/>
          </ac:picMkLst>
        </pc:picChg>
      </pc:sldChg>
      <pc:sldChg chg="addSp delSp modSp add mod ord delAnim">
        <pc:chgData name="Roger Nylund" userId="1c3437cc-9d2f-4dae-9a4f-10f7afbdb88a" providerId="ADAL" clId="{0D44DBF5-344A-5135-A963-E88C5559AC4F}" dt="2025-10-31T06:54:31.742" v="2789" actId="20577"/>
        <pc:sldMkLst>
          <pc:docMk/>
          <pc:sldMk cId="130350305" sldId="464"/>
        </pc:sldMkLst>
        <pc:spChg chg="add del mod">
          <ac:chgData name="Roger Nylund" userId="1c3437cc-9d2f-4dae-9a4f-10f7afbdb88a" providerId="ADAL" clId="{0D44DBF5-344A-5135-A963-E88C5559AC4F}" dt="2025-10-31T06:52:09.474" v="2740" actId="478"/>
          <ac:spMkLst>
            <pc:docMk/>
            <pc:sldMk cId="130350305" sldId="464"/>
            <ac:spMk id="6" creationId="{0A1E7433-2E0C-A844-0710-E5D743C4E069}"/>
          </ac:spMkLst>
        </pc:spChg>
        <pc:spChg chg="add mod">
          <ac:chgData name="Roger Nylund" userId="1c3437cc-9d2f-4dae-9a4f-10f7afbdb88a" providerId="ADAL" clId="{0D44DBF5-344A-5135-A963-E88C5559AC4F}" dt="2025-10-31T06:53:32.513" v="2755" actId="1076"/>
          <ac:spMkLst>
            <pc:docMk/>
            <pc:sldMk cId="130350305" sldId="464"/>
            <ac:spMk id="7" creationId="{984A79D1-DC4A-4197-7C01-C94A3E16AF82}"/>
          </ac:spMkLst>
        </pc:spChg>
        <pc:spChg chg="mod">
          <ac:chgData name="Roger Nylund" userId="1c3437cc-9d2f-4dae-9a4f-10f7afbdb88a" providerId="ADAL" clId="{0D44DBF5-344A-5135-A963-E88C5559AC4F}" dt="2025-10-31T06:54:31.742" v="2789" actId="20577"/>
          <ac:spMkLst>
            <pc:docMk/>
            <pc:sldMk cId="130350305" sldId="464"/>
            <ac:spMk id="8195" creationId="{863D7EB8-0D3C-99B5-AA97-5A1692987DA9}"/>
          </ac:spMkLst>
        </pc:spChg>
        <pc:spChg chg="del mod">
          <ac:chgData name="Roger Nylund" userId="1c3437cc-9d2f-4dae-9a4f-10f7afbdb88a" providerId="ADAL" clId="{0D44DBF5-344A-5135-A963-E88C5559AC4F}" dt="2025-10-31T06:52:04.341" v="2739" actId="478"/>
          <ac:spMkLst>
            <pc:docMk/>
            <pc:sldMk cId="130350305" sldId="464"/>
            <ac:spMk id="100355" creationId="{930D1689-CE69-9145-B57B-F354C17BBB91}"/>
          </ac:spMkLst>
        </pc:spChg>
        <pc:picChg chg="del">
          <ac:chgData name="Roger Nylund" userId="1c3437cc-9d2f-4dae-9a4f-10f7afbdb88a" providerId="ADAL" clId="{0D44DBF5-344A-5135-A963-E88C5559AC4F}" dt="2025-10-31T06:52:16.958" v="2742" actId="478"/>
          <ac:picMkLst>
            <pc:docMk/>
            <pc:sldMk cId="130350305" sldId="464"/>
            <ac:picMk id="3" creationId="{DB4F68F5-BEF2-B8E8-65EB-75BA4B4F0585}"/>
          </ac:picMkLst>
        </pc:picChg>
        <pc:picChg chg="add mod">
          <ac:chgData name="Roger Nylund" userId="1c3437cc-9d2f-4dae-9a4f-10f7afbdb88a" providerId="ADAL" clId="{0D44DBF5-344A-5135-A963-E88C5559AC4F}" dt="2025-10-31T06:52:35.347" v="2745" actId="14100"/>
          <ac:picMkLst>
            <pc:docMk/>
            <pc:sldMk cId="130350305" sldId="464"/>
            <ac:picMk id="4" creationId="{8B085F93-A8FA-EDAD-7BF3-8E9BDA2222A8}"/>
          </ac:picMkLst>
        </pc:picChg>
      </pc:sldChg>
      <pc:sldChg chg="delSp modSp add mod ord delAnim">
        <pc:chgData name="Roger Nylund" userId="1c3437cc-9d2f-4dae-9a4f-10f7afbdb88a" providerId="ADAL" clId="{0D44DBF5-344A-5135-A963-E88C5559AC4F}" dt="2025-10-31T14:51:26.845" v="2826" actId="20578"/>
        <pc:sldMkLst>
          <pc:docMk/>
          <pc:sldMk cId="2585866913" sldId="465"/>
        </pc:sldMkLst>
        <pc:spChg chg="del">
          <ac:chgData name="Roger Nylund" userId="1c3437cc-9d2f-4dae-9a4f-10f7afbdb88a" providerId="ADAL" clId="{0D44DBF5-344A-5135-A963-E88C5559AC4F}" dt="2025-10-31T07:00:28.921" v="2795" actId="478"/>
          <ac:spMkLst>
            <pc:docMk/>
            <pc:sldMk cId="2585866913" sldId="465"/>
            <ac:spMk id="6" creationId="{D591FF55-D756-7EE8-035C-92299AF08024}"/>
          </ac:spMkLst>
        </pc:spChg>
        <pc:spChg chg="mod">
          <ac:chgData name="Roger Nylund" userId="1c3437cc-9d2f-4dae-9a4f-10f7afbdb88a" providerId="ADAL" clId="{0D44DBF5-344A-5135-A963-E88C5559AC4F}" dt="2025-10-31T07:02:22.208" v="2824" actId="1076"/>
          <ac:spMkLst>
            <pc:docMk/>
            <pc:sldMk cId="2585866913" sldId="465"/>
            <ac:spMk id="8195" creationId="{7EA163D0-4435-6E70-3F5A-9BE37C5D5D8E}"/>
          </ac:spMkLst>
        </pc:spChg>
        <pc:picChg chg="del">
          <ac:chgData name="Roger Nylund" userId="1c3437cc-9d2f-4dae-9a4f-10f7afbdb88a" providerId="ADAL" clId="{0D44DBF5-344A-5135-A963-E88C5559AC4F}" dt="2025-10-31T07:00:22.867" v="2793" actId="478"/>
          <ac:picMkLst>
            <pc:docMk/>
            <pc:sldMk cId="2585866913" sldId="465"/>
            <ac:picMk id="3" creationId="{50FF1911-5B49-4A10-10D6-23A0B91D5A36}"/>
          </ac:picMkLst>
        </pc:picChg>
        <pc:picChg chg="mod">
          <ac:chgData name="Roger Nylund" userId="1c3437cc-9d2f-4dae-9a4f-10f7afbdb88a" providerId="ADAL" clId="{0D44DBF5-344A-5135-A963-E88C5559AC4F}" dt="2025-10-31T07:00:37.800" v="2796" actId="1076"/>
          <ac:picMkLst>
            <pc:docMk/>
            <pc:sldMk cId="2585866913" sldId="465"/>
            <ac:picMk id="4" creationId="{6EC8933F-14E1-6820-C918-B93FC44D735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11B5E1-F396-D14B-88D8-8AA11611DA10}" type="datetimeFigureOut">
              <a:rPr lang="en-US" smtClean="0"/>
              <a:t>10/31/25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D7AEBD-4879-5C41-A501-2BAA3DDE79F7}" type="slidenum">
              <a:rPr lang="en-US" smtClean="0"/>
              <a:t>‹#›</a:t>
            </a:fld>
            <a:endParaRPr lang="en-US"/>
          </a:p>
        </p:txBody>
      </p:sp>
    </p:spTree>
    <p:extLst>
      <p:ext uri="{BB962C8B-B14F-4D97-AF65-F5344CB8AC3E}">
        <p14:creationId xmlns:p14="http://schemas.microsoft.com/office/powerpoint/2010/main" val="21399746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v-SE"/>
          </a:p>
        </p:txBody>
      </p:sp>
      <p:sp>
        <p:nvSpPr>
          <p:cNvPr id="972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v-SE"/>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972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v-SE"/>
          </a:p>
        </p:txBody>
      </p:sp>
      <p:sp>
        <p:nvSpPr>
          <p:cNvPr id="972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2D684CA-81E3-4AA0-BA90-53E8D295671C}" type="slidenum">
              <a:rPr lang="sv-SE"/>
              <a:pPr>
                <a:defRPr/>
              </a:pPr>
              <a:t>‹#›</a:t>
            </a:fld>
            <a:endParaRPr lang="sv-SE"/>
          </a:p>
        </p:txBody>
      </p:sp>
    </p:spTree>
    <p:extLst>
      <p:ext uri="{BB962C8B-B14F-4D97-AF65-F5344CB8AC3E}">
        <p14:creationId xmlns:p14="http://schemas.microsoft.com/office/powerpoint/2010/main" val="261479939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D2D684CA-81E3-4AA0-BA90-53E8D295671C}" type="slidenum">
              <a:rPr lang="sv-SE" smtClean="0"/>
              <a:pPr>
                <a:defRPr/>
              </a:pPr>
              <a:t>1</a:t>
            </a:fld>
            <a:endParaRPr lang="sv-SE"/>
          </a:p>
        </p:txBody>
      </p:sp>
    </p:spTree>
    <p:extLst>
      <p:ext uri="{BB962C8B-B14F-4D97-AF65-F5344CB8AC3E}">
        <p14:creationId xmlns:p14="http://schemas.microsoft.com/office/powerpoint/2010/main" val="300388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10</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0054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11</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622387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Uitleg</a:t>
            </a:r>
            <a:r>
              <a:rPr lang="nl-BE" baseline="0" dirty="0"/>
              <a:t> schema. Focus op </a:t>
            </a:r>
            <a:r>
              <a:rPr lang="nl-BE" baseline="0" dirty="0" err="1"/>
              <a:t>technical</a:t>
            </a:r>
            <a:r>
              <a:rPr lang="nl-BE" baseline="0" dirty="0"/>
              <a:t> </a:t>
            </a:r>
            <a:r>
              <a:rPr lang="nl-BE" baseline="0" dirty="0" err="1"/>
              <a:t>circle</a:t>
            </a:r>
            <a:r>
              <a:rPr lang="nl-BE" baseline="0" dirty="0"/>
              <a:t>; Later komt lezing </a:t>
            </a:r>
            <a:r>
              <a:rPr lang="nl-BE" baseline="0" dirty="0" err="1"/>
              <a:t>bioplastics</a:t>
            </a:r>
            <a:r>
              <a:rPr lang="nl-BE" baseline="0" dirty="0"/>
              <a:t> </a:t>
            </a:r>
            <a:endParaRPr lang="nl-BE" dirty="0"/>
          </a:p>
        </p:txBody>
      </p:sp>
      <p:sp>
        <p:nvSpPr>
          <p:cNvPr id="4" name="Slide Number Placeholder 3"/>
          <p:cNvSpPr>
            <a:spLocks noGrp="1"/>
          </p:cNvSpPr>
          <p:nvPr>
            <p:ph type="sldNum" sz="quarter" idx="10"/>
          </p:nvPr>
        </p:nvSpPr>
        <p:spPr/>
        <p:txBody>
          <a:bodyPr/>
          <a:lstStyle/>
          <a:p>
            <a:fld id="{EDC96C30-7963-4ADB-B44E-5D600A324670}" type="slidenum">
              <a:rPr lang="nl-BE" smtClean="0"/>
              <a:t>12</a:t>
            </a:fld>
            <a:endParaRPr lang="nl-BE"/>
          </a:p>
        </p:txBody>
      </p:sp>
    </p:spTree>
    <p:extLst>
      <p:ext uri="{BB962C8B-B14F-4D97-AF65-F5344CB8AC3E}">
        <p14:creationId xmlns:p14="http://schemas.microsoft.com/office/powerpoint/2010/main" val="175530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1AF08-D95F-E96B-5F49-30B05834FBAD}"/>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C2F68474-D37E-B704-FF2B-BB92A0BC22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13</a:t>
            </a:fld>
            <a:endParaRPr lang="sv-SE" sz="1200"/>
          </a:p>
        </p:txBody>
      </p:sp>
      <p:sp>
        <p:nvSpPr>
          <p:cNvPr id="39939" name="Rectangle 2">
            <a:extLst>
              <a:ext uri="{FF2B5EF4-FFF2-40B4-BE49-F238E27FC236}">
                <a16:creationId xmlns:a16="http://schemas.microsoft.com/office/drawing/2014/main" id="{D74804F1-1441-4756-D68E-4964463BE2F8}"/>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1CD64BB-CAEE-FB45-B98F-CA914F9847F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93408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05C8-9CA7-0763-E9D2-F5A6D9E45ABB}"/>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2436F08A-1F74-EA5D-4C3D-7E15E776A71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14</a:t>
            </a:fld>
            <a:endParaRPr lang="sv-SE" sz="1200"/>
          </a:p>
        </p:txBody>
      </p:sp>
      <p:sp>
        <p:nvSpPr>
          <p:cNvPr id="39939" name="Rectangle 2">
            <a:extLst>
              <a:ext uri="{FF2B5EF4-FFF2-40B4-BE49-F238E27FC236}">
                <a16:creationId xmlns:a16="http://schemas.microsoft.com/office/drawing/2014/main" id="{8860248C-9A4E-B2A3-165C-16A8EAF144B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0AEE227E-F996-3CCE-D84D-BC6F27FF03F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27985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C3B80-B132-0D39-0FE8-75DFD15C5E49}"/>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5840104C-9AA0-E79C-CAD9-EF682EAC3DB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15</a:t>
            </a:fld>
            <a:endParaRPr lang="sv-SE" sz="1200"/>
          </a:p>
        </p:txBody>
      </p:sp>
      <p:sp>
        <p:nvSpPr>
          <p:cNvPr id="39939" name="Rectangle 2">
            <a:extLst>
              <a:ext uri="{FF2B5EF4-FFF2-40B4-BE49-F238E27FC236}">
                <a16:creationId xmlns:a16="http://schemas.microsoft.com/office/drawing/2014/main" id="{8D36027E-F4D0-5BF5-EB41-81418067D91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D9B0D80-17F1-7761-6806-F5106333B449}"/>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43248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DD044-B48C-06D8-74EC-EF15781931A6}"/>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B3AA9D54-C14B-35EC-6745-ECAAAB00132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16</a:t>
            </a:fld>
            <a:endParaRPr lang="sv-SE" sz="1200"/>
          </a:p>
        </p:txBody>
      </p:sp>
      <p:sp>
        <p:nvSpPr>
          <p:cNvPr id="39939" name="Rectangle 2">
            <a:extLst>
              <a:ext uri="{FF2B5EF4-FFF2-40B4-BE49-F238E27FC236}">
                <a16:creationId xmlns:a16="http://schemas.microsoft.com/office/drawing/2014/main" id="{09C5877B-491B-C06F-E499-5B88520A9F1C}"/>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87BEB0E-DC89-B9AF-7743-8EDB9CE2861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36904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17</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88702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1325-29D2-BC7E-E032-C14BC4B126BC}"/>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6E6D8685-6784-EBEA-A961-519B4CA19D1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18</a:t>
            </a:fld>
            <a:endParaRPr lang="sv-SE" sz="1200"/>
          </a:p>
        </p:txBody>
      </p:sp>
      <p:sp>
        <p:nvSpPr>
          <p:cNvPr id="39939" name="Rectangle 2">
            <a:extLst>
              <a:ext uri="{FF2B5EF4-FFF2-40B4-BE49-F238E27FC236}">
                <a16:creationId xmlns:a16="http://schemas.microsoft.com/office/drawing/2014/main" id="{70A4B277-C21B-7D6C-03B1-F6E411799921}"/>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00BA828-D9B1-3B44-1F86-6836A338C25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688635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19</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206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dirty="0"/>
          </a:p>
        </p:txBody>
      </p:sp>
    </p:spTree>
    <p:extLst>
      <p:ext uri="{BB962C8B-B14F-4D97-AF65-F5344CB8AC3E}">
        <p14:creationId xmlns:p14="http://schemas.microsoft.com/office/powerpoint/2010/main" val="626005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20</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8353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21</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952116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22</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42234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23</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73950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24</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406210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25</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781542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26</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814866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27</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301451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28</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4111212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29</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603586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739073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30</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871685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31</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636121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32</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432342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33</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44212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34</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851789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35</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63190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36</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390000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37</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260134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38</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562985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88CE0-FCF9-DC24-B016-5C55974A78B3}"/>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787B6B0F-DCFC-C1AC-934F-40990ED7E67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39</a:t>
            </a:fld>
            <a:endParaRPr lang="sv-SE" sz="1200"/>
          </a:p>
        </p:txBody>
      </p:sp>
      <p:sp>
        <p:nvSpPr>
          <p:cNvPr id="39939" name="Rectangle 2">
            <a:extLst>
              <a:ext uri="{FF2B5EF4-FFF2-40B4-BE49-F238E27FC236}">
                <a16:creationId xmlns:a16="http://schemas.microsoft.com/office/drawing/2014/main" id="{85D8F4F7-E5B0-FF4F-44AE-52E1EBD4F61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3C6F58A-E87A-ABFF-5A9C-957FA1537D05}"/>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71215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4</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3390572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22714-C3A1-1DBC-8538-B9389F920C89}"/>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AE816051-8156-598C-8364-F4821934FDF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40</a:t>
            </a:fld>
            <a:endParaRPr lang="sv-SE" sz="1200"/>
          </a:p>
        </p:txBody>
      </p:sp>
      <p:sp>
        <p:nvSpPr>
          <p:cNvPr id="39939" name="Rectangle 2">
            <a:extLst>
              <a:ext uri="{FF2B5EF4-FFF2-40B4-BE49-F238E27FC236}">
                <a16:creationId xmlns:a16="http://schemas.microsoft.com/office/drawing/2014/main" id="{FAE5F4EE-213C-11C1-74F9-7E14BB242E74}"/>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34DA2C5F-D595-3926-2DB2-ED5E52D4180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42701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B1B36-5C9B-E52B-9759-1260AAA4EC44}"/>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35CEB6D4-6373-0C1F-4E5E-6846529AE91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44</a:t>
            </a:fld>
            <a:endParaRPr lang="sv-SE" sz="1200"/>
          </a:p>
        </p:txBody>
      </p:sp>
      <p:sp>
        <p:nvSpPr>
          <p:cNvPr id="39939" name="Rectangle 2">
            <a:extLst>
              <a:ext uri="{FF2B5EF4-FFF2-40B4-BE49-F238E27FC236}">
                <a16:creationId xmlns:a16="http://schemas.microsoft.com/office/drawing/2014/main" id="{1BE59BA0-1B98-60AE-1D0C-5D56EC795D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F282E96C-348C-0AE9-3C30-BF4B2DE3587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274506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46</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653278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47</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43636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5</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6100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B2B34-CB7D-C165-A7D1-B59C9FF14C99}"/>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2600EB00-011B-0B6A-BFB8-53FCA4DE0C7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6</a:t>
            </a:fld>
            <a:endParaRPr lang="sv-SE" sz="1200"/>
          </a:p>
        </p:txBody>
      </p:sp>
      <p:sp>
        <p:nvSpPr>
          <p:cNvPr id="39939" name="Rectangle 2">
            <a:extLst>
              <a:ext uri="{FF2B5EF4-FFF2-40B4-BE49-F238E27FC236}">
                <a16:creationId xmlns:a16="http://schemas.microsoft.com/office/drawing/2014/main" id="{DDAB040F-5D3B-C416-73A5-B2C5EDE8DF9E}"/>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1350CFA-1AA6-B2B1-3241-C327D629AE4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7658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162F-414C-F2EF-89EE-25C5CDE76E97}"/>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D8502503-4AF9-D5E7-E40E-0C9A7BFA80C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7</a:t>
            </a:fld>
            <a:endParaRPr lang="sv-SE" sz="1200"/>
          </a:p>
        </p:txBody>
      </p:sp>
      <p:sp>
        <p:nvSpPr>
          <p:cNvPr id="39939" name="Rectangle 2">
            <a:extLst>
              <a:ext uri="{FF2B5EF4-FFF2-40B4-BE49-F238E27FC236}">
                <a16:creationId xmlns:a16="http://schemas.microsoft.com/office/drawing/2014/main" id="{CDF726A8-FD7E-EA21-0949-A354B2164A5E}"/>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8416DD21-C521-BD7B-D944-A47BFFC14A8A}"/>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260973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fld id="{587C5775-6DC1-4595-9405-3515B8F01095}" type="slidenum">
              <a:rPr lang="sv-SE" sz="1200" smtClean="0"/>
              <a:pPr eaLnBrk="1" hangingPunct="1"/>
              <a:t>8</a:t>
            </a:fld>
            <a:endParaRPr lang="sv-S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v-SE"/>
          </a:p>
        </p:txBody>
      </p:sp>
    </p:spTree>
    <p:extLst>
      <p:ext uri="{BB962C8B-B14F-4D97-AF65-F5344CB8AC3E}">
        <p14:creationId xmlns:p14="http://schemas.microsoft.com/office/powerpoint/2010/main" val="1056773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Global</a:t>
            </a:r>
            <a:r>
              <a:rPr lang="nl-BE" baseline="0" dirty="0"/>
              <a:t> over </a:t>
            </a:r>
            <a:r>
              <a:rPr lang="nl-BE" baseline="0" dirty="0" err="1"/>
              <a:t>shoot</a:t>
            </a:r>
            <a:r>
              <a:rPr lang="nl-BE" baseline="0" dirty="0"/>
              <a:t> </a:t>
            </a:r>
            <a:r>
              <a:rPr lang="nl-BE" baseline="0" dirty="0" err="1"/>
              <a:t>day</a:t>
            </a:r>
            <a:r>
              <a:rPr lang="nl-BE" baseline="0" dirty="0"/>
              <a:t> 1 augustus 2018, </a:t>
            </a:r>
            <a:r>
              <a:rPr lang="nl-BE" dirty="0" err="1"/>
              <a:t>Belgie</a:t>
            </a:r>
            <a:r>
              <a:rPr lang="nl-BE" dirty="0"/>
              <a:t> 2 april 2018, </a:t>
            </a:r>
            <a:r>
              <a:rPr lang="nl-BE" dirty="0" err="1"/>
              <a:t>nederland</a:t>
            </a:r>
            <a:r>
              <a:rPr lang="nl-BE" dirty="0"/>
              <a:t> 14 april</a:t>
            </a:r>
          </a:p>
          <a:p>
            <a:r>
              <a:rPr lang="nl-BE" dirty="0"/>
              <a:t>29 december 1970 </a:t>
            </a:r>
            <a:r>
              <a:rPr lang="nl-BE" dirty="0" err="1"/>
              <a:t>vioor</a:t>
            </a:r>
            <a:r>
              <a:rPr lang="nl-BE" dirty="0"/>
              <a:t> de eerste keer meer verbruikt voor het jaar om was</a:t>
            </a:r>
          </a:p>
        </p:txBody>
      </p:sp>
      <p:sp>
        <p:nvSpPr>
          <p:cNvPr id="4" name="Tijdelijke aanduiding voor dianummer 3"/>
          <p:cNvSpPr>
            <a:spLocks noGrp="1"/>
          </p:cNvSpPr>
          <p:nvPr>
            <p:ph type="sldNum" sz="quarter" idx="10"/>
          </p:nvPr>
        </p:nvSpPr>
        <p:spPr/>
        <p:txBody>
          <a:bodyPr/>
          <a:lstStyle/>
          <a:p>
            <a:fld id="{72CFFE36-AC07-4000-9CD6-03E0AA226271}" type="slidenum">
              <a:rPr lang="nl-BE" smtClean="0"/>
              <a:t>9</a:t>
            </a:fld>
            <a:endParaRPr lang="nl-BE"/>
          </a:p>
        </p:txBody>
      </p:sp>
    </p:spTree>
    <p:extLst>
      <p:ext uri="{BB962C8B-B14F-4D97-AF65-F5344CB8AC3E}">
        <p14:creationId xmlns:p14="http://schemas.microsoft.com/office/powerpoint/2010/main" val="331021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sv-FI"/>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sv-FI"/>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sv-FI"/>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sv-FI"/>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sv-FI"/>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sv-FI"/>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sv-FI"/>
            </a:p>
          </p:txBody>
        </p:sp>
      </p:grpSp>
      <p:sp>
        <p:nvSpPr>
          <p:cNvPr id="65548" name="Rectangle 12"/>
          <p:cNvSpPr>
            <a:spLocks noGrp="1" noChangeArrowheads="1"/>
          </p:cNvSpPr>
          <p:nvPr>
            <p:ph type="ctrTitle"/>
          </p:nvPr>
        </p:nvSpPr>
        <p:spPr>
          <a:xfrm>
            <a:off x="990600" y="1828800"/>
            <a:ext cx="7772400" cy="1143000"/>
          </a:xfrm>
        </p:spPr>
        <p:txBody>
          <a:bodyPr/>
          <a:lstStyle>
            <a:lvl1pPr>
              <a:defRPr/>
            </a:lvl1pPr>
          </a:lstStyle>
          <a:p>
            <a:r>
              <a:rPr lang="sv-SE"/>
              <a:t>Klicka här för att ändra format på bakgrundsrubriken</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sv-SE"/>
              <a:t>Klicka här för att ändra format på underrubrik i bakgrunden</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sv-SE"/>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de-DE"/>
              <a:t>VAL23028-3003, R. Nylund</a:t>
            </a:r>
            <a:endParaRPr lang="sv-SE"/>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7D93F764-3853-4243-B442-C62DD24F66E1}" type="slidenum">
              <a:rPr lang="sv-SE"/>
              <a:pPr>
                <a:defRPr/>
              </a:pPr>
              <a:t>‹#›</a:t>
            </a:fld>
            <a:endParaRPr lang="sv-SE"/>
          </a:p>
        </p:txBody>
      </p:sp>
    </p:spTree>
    <p:extLst>
      <p:ext uri="{BB962C8B-B14F-4D97-AF65-F5344CB8AC3E}">
        <p14:creationId xmlns:p14="http://schemas.microsoft.com/office/powerpoint/2010/main" val="375588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Rectangle 11"/>
          <p:cNvSpPr>
            <a:spLocks noGrp="1" noChangeArrowheads="1"/>
          </p:cNvSpPr>
          <p:nvPr>
            <p:ph type="dt" sz="half" idx="10"/>
          </p:nvPr>
        </p:nvSpPr>
        <p:spPr>
          <a:ln/>
        </p:spPr>
        <p:txBody>
          <a:bodyPr/>
          <a:lstStyle>
            <a:lvl1pPr>
              <a:defRPr/>
            </a:lvl1pPr>
          </a:lstStyle>
          <a:p>
            <a:pPr>
              <a:defRPr/>
            </a:pPr>
            <a:endParaRPr lang="sv-SE"/>
          </a:p>
        </p:txBody>
      </p:sp>
      <p:sp>
        <p:nvSpPr>
          <p:cNvPr id="5"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6" name="Rectangle 13"/>
          <p:cNvSpPr>
            <a:spLocks noGrp="1" noChangeArrowheads="1"/>
          </p:cNvSpPr>
          <p:nvPr>
            <p:ph type="sldNum" sz="quarter" idx="12"/>
          </p:nvPr>
        </p:nvSpPr>
        <p:spPr>
          <a:ln/>
        </p:spPr>
        <p:txBody>
          <a:bodyPr/>
          <a:lstStyle>
            <a:lvl1pPr>
              <a:defRPr/>
            </a:lvl1pPr>
          </a:lstStyle>
          <a:p>
            <a:pPr>
              <a:defRPr/>
            </a:pPr>
            <a:fld id="{DC3D8DAF-AE7F-4AA5-A55E-8136AC6862FC}" type="slidenum">
              <a:rPr lang="sv-SE"/>
              <a:pPr>
                <a:defRPr/>
              </a:pPr>
              <a:t>‹#›</a:t>
            </a:fld>
            <a:endParaRPr lang="sv-SE"/>
          </a:p>
        </p:txBody>
      </p:sp>
    </p:spTree>
    <p:extLst>
      <p:ext uri="{BB962C8B-B14F-4D97-AF65-F5344CB8AC3E}">
        <p14:creationId xmlns:p14="http://schemas.microsoft.com/office/powerpoint/2010/main" val="2193380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1988" y="304800"/>
            <a:ext cx="1943100" cy="5827713"/>
          </a:xfrm>
        </p:spPr>
        <p:txBody>
          <a:bodyPr vert="eaVert"/>
          <a:lstStyle/>
          <a:p>
            <a:r>
              <a:rPr lang="en-US"/>
              <a:t>Click to edit Master title style</a:t>
            </a:r>
            <a:endParaRPr lang="sv-FI"/>
          </a:p>
        </p:txBody>
      </p:sp>
      <p:sp>
        <p:nvSpPr>
          <p:cNvPr id="3" name="Vertical Text Placeholder 2"/>
          <p:cNvSpPr>
            <a:spLocks noGrp="1"/>
          </p:cNvSpPr>
          <p:nvPr>
            <p:ph type="body" orient="vert" idx="1"/>
          </p:nvPr>
        </p:nvSpPr>
        <p:spPr>
          <a:xfrm>
            <a:off x="1182688" y="304800"/>
            <a:ext cx="5676900" cy="5827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Rectangle 11"/>
          <p:cNvSpPr>
            <a:spLocks noGrp="1" noChangeArrowheads="1"/>
          </p:cNvSpPr>
          <p:nvPr>
            <p:ph type="dt" sz="half" idx="10"/>
          </p:nvPr>
        </p:nvSpPr>
        <p:spPr>
          <a:ln/>
        </p:spPr>
        <p:txBody>
          <a:bodyPr/>
          <a:lstStyle>
            <a:lvl1pPr>
              <a:defRPr/>
            </a:lvl1pPr>
          </a:lstStyle>
          <a:p>
            <a:pPr>
              <a:defRPr/>
            </a:pPr>
            <a:endParaRPr lang="sv-SE"/>
          </a:p>
        </p:txBody>
      </p:sp>
      <p:sp>
        <p:nvSpPr>
          <p:cNvPr id="5"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6" name="Rectangle 13"/>
          <p:cNvSpPr>
            <a:spLocks noGrp="1" noChangeArrowheads="1"/>
          </p:cNvSpPr>
          <p:nvPr>
            <p:ph type="sldNum" sz="quarter" idx="12"/>
          </p:nvPr>
        </p:nvSpPr>
        <p:spPr>
          <a:ln/>
        </p:spPr>
        <p:txBody>
          <a:bodyPr/>
          <a:lstStyle>
            <a:lvl1pPr>
              <a:defRPr/>
            </a:lvl1pPr>
          </a:lstStyle>
          <a:p>
            <a:pPr>
              <a:defRPr/>
            </a:pPr>
            <a:fld id="{2C41DFE3-F30A-45E6-9BA4-BA6408BC83C9}" type="slidenum">
              <a:rPr lang="sv-SE"/>
              <a:pPr>
                <a:defRPr/>
              </a:pPr>
              <a:t>‹#›</a:t>
            </a:fld>
            <a:endParaRPr lang="sv-SE"/>
          </a:p>
        </p:txBody>
      </p:sp>
    </p:spTree>
    <p:extLst>
      <p:ext uri="{BB962C8B-B14F-4D97-AF65-F5344CB8AC3E}">
        <p14:creationId xmlns:p14="http://schemas.microsoft.com/office/powerpoint/2010/main" val="367628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Rectangle 11"/>
          <p:cNvSpPr>
            <a:spLocks noGrp="1" noChangeArrowheads="1"/>
          </p:cNvSpPr>
          <p:nvPr>
            <p:ph type="dt" sz="half" idx="10"/>
          </p:nvPr>
        </p:nvSpPr>
        <p:spPr>
          <a:ln/>
        </p:spPr>
        <p:txBody>
          <a:bodyPr/>
          <a:lstStyle>
            <a:lvl1pPr>
              <a:defRPr/>
            </a:lvl1pPr>
          </a:lstStyle>
          <a:p>
            <a:pPr>
              <a:defRPr/>
            </a:pPr>
            <a:endParaRPr lang="sv-SE"/>
          </a:p>
        </p:txBody>
      </p:sp>
      <p:sp>
        <p:nvSpPr>
          <p:cNvPr id="5"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6" name="Rectangle 13"/>
          <p:cNvSpPr>
            <a:spLocks noGrp="1" noChangeArrowheads="1"/>
          </p:cNvSpPr>
          <p:nvPr>
            <p:ph type="sldNum" sz="quarter" idx="12"/>
          </p:nvPr>
        </p:nvSpPr>
        <p:spPr>
          <a:ln/>
        </p:spPr>
        <p:txBody>
          <a:bodyPr/>
          <a:lstStyle>
            <a:lvl1pPr>
              <a:defRPr/>
            </a:lvl1pPr>
          </a:lstStyle>
          <a:p>
            <a:pPr>
              <a:defRPr/>
            </a:pPr>
            <a:fld id="{5A71C6F8-EEE4-4BB8-929B-A9B856DB1CFD}" type="slidenum">
              <a:rPr lang="sv-SE"/>
              <a:pPr>
                <a:defRPr/>
              </a:pPr>
              <a:t>‹#›</a:t>
            </a:fld>
            <a:endParaRPr lang="sv-SE"/>
          </a:p>
        </p:txBody>
      </p:sp>
      <p:pic>
        <p:nvPicPr>
          <p:cNvPr id="7" name="Bildobjekt 6">
            <a:extLst>
              <a:ext uri="{FF2B5EF4-FFF2-40B4-BE49-F238E27FC236}">
                <a16:creationId xmlns:a16="http://schemas.microsoft.com/office/drawing/2014/main" id="{E5022951-A820-5545-8238-C19546D827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 y="5477714"/>
            <a:ext cx="2267744" cy="1602503"/>
          </a:xfrm>
          <a:prstGeom prst="rect">
            <a:avLst/>
          </a:prstGeom>
        </p:spPr>
      </p:pic>
    </p:spTree>
    <p:extLst>
      <p:ext uri="{BB962C8B-B14F-4D97-AF65-F5344CB8AC3E}">
        <p14:creationId xmlns:p14="http://schemas.microsoft.com/office/powerpoint/2010/main" val="251190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v-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sv-SE"/>
          </a:p>
        </p:txBody>
      </p:sp>
      <p:sp>
        <p:nvSpPr>
          <p:cNvPr id="5"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6" name="Rectangle 13"/>
          <p:cNvSpPr>
            <a:spLocks noGrp="1" noChangeArrowheads="1"/>
          </p:cNvSpPr>
          <p:nvPr>
            <p:ph type="sldNum" sz="quarter" idx="12"/>
          </p:nvPr>
        </p:nvSpPr>
        <p:spPr>
          <a:ln/>
        </p:spPr>
        <p:txBody>
          <a:bodyPr/>
          <a:lstStyle>
            <a:lvl1pPr>
              <a:defRPr/>
            </a:lvl1pPr>
          </a:lstStyle>
          <a:p>
            <a:pPr>
              <a:defRPr/>
            </a:pPr>
            <a:fld id="{C283BE6C-212D-49FC-BCF0-B1F65D9D70D8}" type="slidenum">
              <a:rPr lang="sv-SE"/>
              <a:pPr>
                <a:defRPr/>
              </a:pPr>
              <a:t>‹#›</a:t>
            </a:fld>
            <a:endParaRPr lang="sv-SE"/>
          </a:p>
        </p:txBody>
      </p:sp>
    </p:spTree>
    <p:extLst>
      <p:ext uri="{BB962C8B-B14F-4D97-AF65-F5344CB8AC3E}">
        <p14:creationId xmlns:p14="http://schemas.microsoft.com/office/powerpoint/2010/main" val="22442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FI"/>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5" name="Rectangle 11"/>
          <p:cNvSpPr>
            <a:spLocks noGrp="1" noChangeArrowheads="1"/>
          </p:cNvSpPr>
          <p:nvPr>
            <p:ph type="dt" sz="half" idx="10"/>
          </p:nvPr>
        </p:nvSpPr>
        <p:spPr>
          <a:ln/>
        </p:spPr>
        <p:txBody>
          <a:bodyPr/>
          <a:lstStyle>
            <a:lvl1pPr>
              <a:defRPr/>
            </a:lvl1pPr>
          </a:lstStyle>
          <a:p>
            <a:pPr>
              <a:defRPr/>
            </a:pPr>
            <a:endParaRPr lang="sv-SE"/>
          </a:p>
        </p:txBody>
      </p:sp>
      <p:sp>
        <p:nvSpPr>
          <p:cNvPr id="6"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7" name="Rectangle 13"/>
          <p:cNvSpPr>
            <a:spLocks noGrp="1" noChangeArrowheads="1"/>
          </p:cNvSpPr>
          <p:nvPr>
            <p:ph type="sldNum" sz="quarter" idx="12"/>
          </p:nvPr>
        </p:nvSpPr>
        <p:spPr>
          <a:ln/>
        </p:spPr>
        <p:txBody>
          <a:bodyPr/>
          <a:lstStyle>
            <a:lvl1pPr>
              <a:defRPr/>
            </a:lvl1pPr>
          </a:lstStyle>
          <a:p>
            <a:pPr>
              <a:defRPr/>
            </a:pPr>
            <a:fld id="{5D17F305-FEE0-42BE-BA22-B5746292B8C9}" type="slidenum">
              <a:rPr lang="sv-SE"/>
              <a:pPr>
                <a:defRPr/>
              </a:pPr>
              <a:t>‹#›</a:t>
            </a:fld>
            <a:endParaRPr lang="sv-SE"/>
          </a:p>
        </p:txBody>
      </p:sp>
    </p:spTree>
    <p:extLst>
      <p:ext uri="{BB962C8B-B14F-4D97-AF65-F5344CB8AC3E}">
        <p14:creationId xmlns:p14="http://schemas.microsoft.com/office/powerpoint/2010/main" val="3628948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sv-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7" name="Rectangle 11"/>
          <p:cNvSpPr>
            <a:spLocks noGrp="1" noChangeArrowheads="1"/>
          </p:cNvSpPr>
          <p:nvPr>
            <p:ph type="dt" sz="half" idx="10"/>
          </p:nvPr>
        </p:nvSpPr>
        <p:spPr>
          <a:ln/>
        </p:spPr>
        <p:txBody>
          <a:bodyPr/>
          <a:lstStyle>
            <a:lvl1pPr>
              <a:defRPr/>
            </a:lvl1pPr>
          </a:lstStyle>
          <a:p>
            <a:pPr>
              <a:defRPr/>
            </a:pPr>
            <a:endParaRPr lang="sv-SE"/>
          </a:p>
        </p:txBody>
      </p:sp>
      <p:sp>
        <p:nvSpPr>
          <p:cNvPr id="8"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9" name="Rectangle 13"/>
          <p:cNvSpPr>
            <a:spLocks noGrp="1" noChangeArrowheads="1"/>
          </p:cNvSpPr>
          <p:nvPr>
            <p:ph type="sldNum" sz="quarter" idx="12"/>
          </p:nvPr>
        </p:nvSpPr>
        <p:spPr>
          <a:ln/>
        </p:spPr>
        <p:txBody>
          <a:bodyPr/>
          <a:lstStyle>
            <a:lvl1pPr>
              <a:defRPr/>
            </a:lvl1pPr>
          </a:lstStyle>
          <a:p>
            <a:pPr>
              <a:defRPr/>
            </a:pPr>
            <a:fld id="{A7D39FEA-6466-4C9C-83F5-7A3FB09D4146}" type="slidenum">
              <a:rPr lang="sv-SE"/>
              <a:pPr>
                <a:defRPr/>
              </a:pPr>
              <a:t>‹#›</a:t>
            </a:fld>
            <a:endParaRPr lang="sv-SE"/>
          </a:p>
        </p:txBody>
      </p:sp>
    </p:spTree>
    <p:extLst>
      <p:ext uri="{BB962C8B-B14F-4D97-AF65-F5344CB8AC3E}">
        <p14:creationId xmlns:p14="http://schemas.microsoft.com/office/powerpoint/2010/main" val="334537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FI"/>
          </a:p>
        </p:txBody>
      </p:sp>
      <p:sp>
        <p:nvSpPr>
          <p:cNvPr id="3" name="Rectangle 11"/>
          <p:cNvSpPr>
            <a:spLocks noGrp="1" noChangeArrowheads="1"/>
          </p:cNvSpPr>
          <p:nvPr>
            <p:ph type="dt" sz="half" idx="10"/>
          </p:nvPr>
        </p:nvSpPr>
        <p:spPr>
          <a:ln/>
        </p:spPr>
        <p:txBody>
          <a:bodyPr/>
          <a:lstStyle>
            <a:lvl1pPr>
              <a:defRPr/>
            </a:lvl1pPr>
          </a:lstStyle>
          <a:p>
            <a:pPr>
              <a:defRPr/>
            </a:pPr>
            <a:endParaRPr lang="sv-SE"/>
          </a:p>
        </p:txBody>
      </p:sp>
      <p:sp>
        <p:nvSpPr>
          <p:cNvPr id="4"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5" name="Rectangle 13"/>
          <p:cNvSpPr>
            <a:spLocks noGrp="1" noChangeArrowheads="1"/>
          </p:cNvSpPr>
          <p:nvPr>
            <p:ph type="sldNum" sz="quarter" idx="12"/>
          </p:nvPr>
        </p:nvSpPr>
        <p:spPr>
          <a:ln/>
        </p:spPr>
        <p:txBody>
          <a:bodyPr/>
          <a:lstStyle>
            <a:lvl1pPr>
              <a:defRPr/>
            </a:lvl1pPr>
          </a:lstStyle>
          <a:p>
            <a:pPr>
              <a:defRPr/>
            </a:pPr>
            <a:fld id="{9DB08F98-509F-4CA7-8922-192127AE1551}" type="slidenum">
              <a:rPr lang="sv-SE"/>
              <a:pPr>
                <a:defRPr/>
              </a:pPr>
              <a:t>‹#›</a:t>
            </a:fld>
            <a:endParaRPr lang="sv-SE"/>
          </a:p>
        </p:txBody>
      </p:sp>
    </p:spTree>
    <p:extLst>
      <p:ext uri="{BB962C8B-B14F-4D97-AF65-F5344CB8AC3E}">
        <p14:creationId xmlns:p14="http://schemas.microsoft.com/office/powerpoint/2010/main" val="2804694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sv-SE"/>
          </a:p>
        </p:txBody>
      </p:sp>
      <p:sp>
        <p:nvSpPr>
          <p:cNvPr id="3"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4" name="Rectangle 13"/>
          <p:cNvSpPr>
            <a:spLocks noGrp="1" noChangeArrowheads="1"/>
          </p:cNvSpPr>
          <p:nvPr>
            <p:ph type="sldNum" sz="quarter" idx="12"/>
          </p:nvPr>
        </p:nvSpPr>
        <p:spPr>
          <a:ln/>
        </p:spPr>
        <p:txBody>
          <a:bodyPr/>
          <a:lstStyle>
            <a:lvl1pPr>
              <a:defRPr/>
            </a:lvl1pPr>
          </a:lstStyle>
          <a:p>
            <a:pPr>
              <a:defRPr/>
            </a:pPr>
            <a:fld id="{7CBF41AF-25D0-490F-BB72-7783719B7BCD}" type="slidenum">
              <a:rPr lang="sv-SE"/>
              <a:pPr>
                <a:defRPr/>
              </a:pPr>
              <a:t>‹#›</a:t>
            </a:fld>
            <a:endParaRPr lang="sv-SE"/>
          </a:p>
        </p:txBody>
      </p:sp>
      <p:pic>
        <p:nvPicPr>
          <p:cNvPr id="5" name="Bildobjekt 4">
            <a:extLst>
              <a:ext uri="{FF2B5EF4-FFF2-40B4-BE49-F238E27FC236}">
                <a16:creationId xmlns:a16="http://schemas.microsoft.com/office/drawing/2014/main" id="{1DE159E1-7D51-394C-801A-64FDE9CB25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 y="5477714"/>
            <a:ext cx="2267744" cy="1602503"/>
          </a:xfrm>
          <a:prstGeom prst="rect">
            <a:avLst/>
          </a:prstGeom>
        </p:spPr>
      </p:pic>
    </p:spTree>
    <p:extLst>
      <p:ext uri="{BB962C8B-B14F-4D97-AF65-F5344CB8AC3E}">
        <p14:creationId xmlns:p14="http://schemas.microsoft.com/office/powerpoint/2010/main" val="308522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sv-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sv-SE"/>
          </a:p>
        </p:txBody>
      </p:sp>
      <p:sp>
        <p:nvSpPr>
          <p:cNvPr id="6"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7" name="Rectangle 13"/>
          <p:cNvSpPr>
            <a:spLocks noGrp="1" noChangeArrowheads="1"/>
          </p:cNvSpPr>
          <p:nvPr>
            <p:ph type="sldNum" sz="quarter" idx="12"/>
          </p:nvPr>
        </p:nvSpPr>
        <p:spPr>
          <a:ln/>
        </p:spPr>
        <p:txBody>
          <a:bodyPr/>
          <a:lstStyle>
            <a:lvl1pPr>
              <a:defRPr/>
            </a:lvl1pPr>
          </a:lstStyle>
          <a:p>
            <a:pPr>
              <a:defRPr/>
            </a:pPr>
            <a:fld id="{349FFB50-9B1A-4EC7-AEC0-7D492E3E0901}" type="slidenum">
              <a:rPr lang="sv-SE"/>
              <a:pPr>
                <a:defRPr/>
              </a:pPr>
              <a:t>‹#›</a:t>
            </a:fld>
            <a:endParaRPr lang="sv-SE"/>
          </a:p>
        </p:txBody>
      </p:sp>
    </p:spTree>
    <p:extLst>
      <p:ext uri="{BB962C8B-B14F-4D97-AF65-F5344CB8AC3E}">
        <p14:creationId xmlns:p14="http://schemas.microsoft.com/office/powerpoint/2010/main" val="3649898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sv-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sv-SE"/>
          </a:p>
        </p:txBody>
      </p:sp>
      <p:sp>
        <p:nvSpPr>
          <p:cNvPr id="6" name="Rectangle 12"/>
          <p:cNvSpPr>
            <a:spLocks noGrp="1" noChangeArrowheads="1"/>
          </p:cNvSpPr>
          <p:nvPr>
            <p:ph type="ftr" sz="quarter" idx="11"/>
          </p:nvPr>
        </p:nvSpPr>
        <p:spPr>
          <a:ln/>
        </p:spPr>
        <p:txBody>
          <a:bodyPr/>
          <a:lstStyle>
            <a:lvl1pPr>
              <a:defRPr/>
            </a:lvl1pPr>
          </a:lstStyle>
          <a:p>
            <a:pPr>
              <a:defRPr/>
            </a:pPr>
            <a:r>
              <a:rPr lang="de-DE"/>
              <a:t>VAL23028-3003, R. Nylund</a:t>
            </a:r>
            <a:endParaRPr lang="sv-SE"/>
          </a:p>
        </p:txBody>
      </p:sp>
      <p:sp>
        <p:nvSpPr>
          <p:cNvPr id="7" name="Rectangle 13"/>
          <p:cNvSpPr>
            <a:spLocks noGrp="1" noChangeArrowheads="1"/>
          </p:cNvSpPr>
          <p:nvPr>
            <p:ph type="sldNum" sz="quarter" idx="12"/>
          </p:nvPr>
        </p:nvSpPr>
        <p:spPr>
          <a:ln/>
        </p:spPr>
        <p:txBody>
          <a:bodyPr/>
          <a:lstStyle>
            <a:lvl1pPr>
              <a:defRPr/>
            </a:lvl1pPr>
          </a:lstStyle>
          <a:p>
            <a:pPr>
              <a:defRPr/>
            </a:pPr>
            <a:fld id="{BA56E886-8C9F-453E-9CAD-C0F923542C89}" type="slidenum">
              <a:rPr lang="sv-SE"/>
              <a:pPr>
                <a:defRPr/>
              </a:pPr>
              <a:t>‹#›</a:t>
            </a:fld>
            <a:endParaRPr lang="sv-SE"/>
          </a:p>
        </p:txBody>
      </p:sp>
    </p:spTree>
    <p:extLst>
      <p:ext uri="{BB962C8B-B14F-4D97-AF65-F5344CB8AC3E}">
        <p14:creationId xmlns:p14="http://schemas.microsoft.com/office/powerpoint/2010/main" val="3312032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2362200" y="304800"/>
            <a:ext cx="6581775" cy="145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sv-SE"/>
              <a:t>Klicka här för att ändra format på bakgrundsrubriken</a:t>
            </a:r>
          </a:p>
        </p:txBody>
      </p:sp>
      <p:sp>
        <p:nvSpPr>
          <p:cNvPr id="1027"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452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sv-SE"/>
          </a:p>
        </p:txBody>
      </p:sp>
      <p:sp>
        <p:nvSpPr>
          <p:cNvPr id="6452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r>
              <a:rPr lang="de-DE"/>
              <a:t>VAL23028-3003, R. Nylund</a:t>
            </a:r>
            <a:endParaRPr lang="sv-SE"/>
          </a:p>
        </p:txBody>
      </p:sp>
      <p:sp>
        <p:nvSpPr>
          <p:cNvPr id="6452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EB6CA3DD-3E40-44DA-9D91-7944FF4142FB}" type="slidenum">
              <a:rPr lang="sv-SE"/>
              <a:pPr>
                <a:defRPr/>
              </a:pPr>
              <a:t>‹#›</a:t>
            </a:fld>
            <a:endParaRPr lang="sv-SE"/>
          </a:p>
        </p:txBody>
      </p:sp>
      <p:pic>
        <p:nvPicPr>
          <p:cNvPr id="1031" name="Picture 1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14313"/>
            <a:ext cx="2133600"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5"/>
          <p:cNvPicPr>
            <a:picLocks noChangeAspect="1" noChangeArrowheads="1"/>
          </p:cNvPicPr>
          <p:nvPr userDrawn="1"/>
        </p:nvPicPr>
        <p:blipFill>
          <a:blip r:embed="rId14">
            <a:extLst>
              <a:ext uri="{28A0092B-C50C-407E-A947-70E740481C1C}">
                <a14:useLocalDpi xmlns:a14="http://schemas.microsoft.com/office/drawing/2010/main" val="0"/>
              </a:ext>
            </a:extLst>
          </a:blip>
          <a:srcRect l="-2696" t="-2693" r="8215" b="6299"/>
          <a:stretch>
            <a:fillRect/>
          </a:stretch>
        </p:blipFill>
        <p:spPr bwMode="auto">
          <a:xfrm>
            <a:off x="5867400" y="3722688"/>
            <a:ext cx="3276600" cy="313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0"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hyperlink" Target="https://www.ssab.com/sv-se/fossilfri"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5" Type="http://schemas.openxmlformats.org/officeDocument/2006/relationships/hyperlink" Target="https://www.energysampo.com/about-energysampo/"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hyperlink" Target="https://www.europarl.europa.eu/RegData/etudes/BRIE/2022/698869/EPRS_BRI(2022)698869_EN.pdf"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hyperlink" Target="https://ec.europa.eu/environment/circular-economy/pdf/new_circular_economy_action_plan.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hyperlink" Target="https://sv.wikipedia.org/wiki/Akvaponik"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hyperlink" Target="https://folkbladet.se/artikel/nrg4g9er"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hyperlink" Target="https://ec.europa.eu/commission/presscorner/detail/en/ip_23_1794"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kpmg.com/se/sv/tjanster/esg-hallbarhet/csrd.html" TargetMode="External"/><Relationship Id="rId7" Type="http://schemas.openxmlformats.org/officeDocument/2006/relationships/image" Target="../media/image32.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globalreporting.org/" TargetMode="External"/><Relationship Id="rId4" Type="http://schemas.openxmlformats.org/officeDocument/2006/relationships/hyperlink" Target="https://kpmg.com/se/sv/tjanster/esg-hallbarhet/esrs.html"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s://lakartidningen.se/aktuellt/nyheter/2024/08/studie-over-47-000-varmerelaterade-dodsfall-i-europa-forra-aret/"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EFC5D35-E96B-8145-A385-44010F852F28}"/>
              </a:ext>
            </a:extLst>
          </p:cNvPr>
          <p:cNvSpPr>
            <a:spLocks noGrp="1"/>
          </p:cNvSpPr>
          <p:nvPr>
            <p:ph type="ftr" sz="quarter" idx="11"/>
          </p:nvPr>
        </p:nvSpPr>
        <p:spPr/>
        <p:txBody>
          <a:bodyPr/>
          <a:lstStyle/>
          <a:p>
            <a:pPr>
              <a:defRPr/>
            </a:pPr>
            <a:r>
              <a:rPr lang="de-DE"/>
              <a:t>VAL23028-3003, R. Nylund</a:t>
            </a:r>
            <a:endParaRPr lang="sv-SE"/>
          </a:p>
        </p:txBody>
      </p:sp>
      <p:sp>
        <p:nvSpPr>
          <p:cNvPr id="3" name="textruta 2">
            <a:extLst>
              <a:ext uri="{FF2B5EF4-FFF2-40B4-BE49-F238E27FC236}">
                <a16:creationId xmlns:a16="http://schemas.microsoft.com/office/drawing/2014/main" id="{BD1C3CBE-F0EC-9B4E-8398-0829CD0A02F7}"/>
              </a:ext>
            </a:extLst>
          </p:cNvPr>
          <p:cNvSpPr txBox="1"/>
          <p:nvPr/>
        </p:nvSpPr>
        <p:spPr>
          <a:xfrm>
            <a:off x="2123728" y="260648"/>
            <a:ext cx="4570483" cy="1217321"/>
          </a:xfrm>
          <a:prstGeom prst="rect">
            <a:avLst/>
          </a:prstGeom>
          <a:noFill/>
        </p:spPr>
        <p:txBody>
          <a:bodyPr wrap="none" rtlCol="0">
            <a:spAutoFit/>
          </a:bodyPr>
          <a:lstStyle/>
          <a:p>
            <a:pPr algn="ctr">
              <a:lnSpc>
                <a:spcPct val="150000"/>
              </a:lnSpc>
            </a:pPr>
            <a:r>
              <a:rPr lang="sv-FI" sz="2800" b="1" dirty="0"/>
              <a:t>Cirkulära affärsmodeller</a:t>
            </a:r>
          </a:p>
          <a:p>
            <a:pPr algn="ctr">
              <a:lnSpc>
                <a:spcPct val="150000"/>
              </a:lnSpc>
            </a:pPr>
            <a:r>
              <a:rPr lang="sv-FI" dirty="0"/>
              <a:t>(2 sp)</a:t>
            </a:r>
          </a:p>
        </p:txBody>
      </p:sp>
      <p:sp>
        <p:nvSpPr>
          <p:cNvPr id="4" name="Platshållare för bildnummer 3">
            <a:extLst>
              <a:ext uri="{FF2B5EF4-FFF2-40B4-BE49-F238E27FC236}">
                <a16:creationId xmlns:a16="http://schemas.microsoft.com/office/drawing/2014/main" id="{F66FCF27-B6BF-7E45-853C-0CEE94ECAFE0}"/>
              </a:ext>
            </a:extLst>
          </p:cNvPr>
          <p:cNvSpPr>
            <a:spLocks noGrp="1"/>
          </p:cNvSpPr>
          <p:nvPr>
            <p:ph type="sldNum" sz="quarter" idx="12"/>
          </p:nvPr>
        </p:nvSpPr>
        <p:spPr/>
        <p:txBody>
          <a:bodyPr/>
          <a:lstStyle/>
          <a:p>
            <a:pPr>
              <a:defRPr/>
            </a:pPr>
            <a:fld id="{7CBF41AF-25D0-490F-BB72-7783719B7BCD}" type="slidenum">
              <a:rPr lang="sv-SE" smtClean="0"/>
              <a:pPr>
                <a:defRPr/>
              </a:pPr>
              <a:t>1</a:t>
            </a:fld>
            <a:endParaRPr lang="sv-SE"/>
          </a:p>
        </p:txBody>
      </p:sp>
      <p:pic>
        <p:nvPicPr>
          <p:cNvPr id="6" name="Bildobjekt 5" descr="En bild som visar text, dator, tecknad serie, Tecknade serier&#10;&#10;AI-genererat innehåll kan vara felaktigt.">
            <a:extLst>
              <a:ext uri="{FF2B5EF4-FFF2-40B4-BE49-F238E27FC236}">
                <a16:creationId xmlns:a16="http://schemas.microsoft.com/office/drawing/2014/main" id="{7DBCD3E0-F389-DCF0-B7EB-4E3ABD47C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534745"/>
            <a:ext cx="5369914" cy="3950036"/>
          </a:xfrm>
          <a:prstGeom prst="rect">
            <a:avLst/>
          </a:prstGeom>
        </p:spPr>
      </p:pic>
      <p:sp>
        <p:nvSpPr>
          <p:cNvPr id="5" name="textruta 4">
            <a:extLst>
              <a:ext uri="{FF2B5EF4-FFF2-40B4-BE49-F238E27FC236}">
                <a16:creationId xmlns:a16="http://schemas.microsoft.com/office/drawing/2014/main" id="{37D21085-D34B-6AC1-4F53-2AC4E7B1D8D3}"/>
              </a:ext>
            </a:extLst>
          </p:cNvPr>
          <p:cNvSpPr txBox="1"/>
          <p:nvPr/>
        </p:nvSpPr>
        <p:spPr>
          <a:xfrm>
            <a:off x="467544" y="2132856"/>
            <a:ext cx="2520281" cy="2862322"/>
          </a:xfrm>
          <a:prstGeom prst="rect">
            <a:avLst/>
          </a:prstGeom>
          <a:noFill/>
        </p:spPr>
        <p:txBody>
          <a:bodyPr wrap="square" rtlCol="0">
            <a:spAutoFit/>
          </a:bodyPr>
          <a:lstStyle/>
          <a:p>
            <a:r>
              <a:rPr lang="sv-SE" sz="2000" dirty="0"/>
              <a:t>Det är lätt att raljera men en behärskad övergång till en hållbar ekonomi är inte alls lätt. </a:t>
            </a:r>
          </a:p>
          <a:p>
            <a:endParaRPr lang="sv-SE" sz="2000" dirty="0"/>
          </a:p>
          <a:p>
            <a:r>
              <a:rPr lang="sv-SE" sz="2000" dirty="0"/>
              <a:t>Det krävs vilja, kreativitet och resurser.</a:t>
            </a:r>
          </a:p>
        </p:txBody>
      </p:sp>
    </p:spTree>
    <p:extLst>
      <p:ext uri="{BB962C8B-B14F-4D97-AF65-F5344CB8AC3E}">
        <p14:creationId xmlns:p14="http://schemas.microsoft.com/office/powerpoint/2010/main" val="117415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p:cNvSpPr>
            <a:spLocks noGrp="1" noChangeArrowheads="1"/>
          </p:cNvSpPr>
          <p:nvPr>
            <p:ph type="title"/>
          </p:nvPr>
        </p:nvSpPr>
        <p:spPr>
          <a:xfrm>
            <a:off x="2362200" y="304800"/>
            <a:ext cx="6581775" cy="891952"/>
          </a:xfrm>
        </p:spPr>
        <p:txBody>
          <a:bodyPr/>
          <a:lstStyle/>
          <a:p>
            <a:pPr algn="ctr" eaLnBrk="1" hangingPunct="1"/>
            <a:r>
              <a:rPr lang="en-GB" sz="3600" dirty="0" err="1"/>
              <a:t>Vad</a:t>
            </a:r>
            <a:r>
              <a:rPr lang="en-GB" sz="3600" dirty="0"/>
              <a:t> </a:t>
            </a:r>
            <a:r>
              <a:rPr lang="en-GB" sz="3600" dirty="0" err="1"/>
              <a:t>handlar</a:t>
            </a:r>
            <a:r>
              <a:rPr lang="en-GB" sz="3600" dirty="0"/>
              <a:t> det </a:t>
            </a:r>
            <a:r>
              <a:rPr lang="en-GB" sz="3600" dirty="0" err="1"/>
              <a:t>alltså</a:t>
            </a:r>
            <a:r>
              <a:rPr lang="en-GB" sz="3600" dirty="0"/>
              <a:t> om?</a:t>
            </a:r>
          </a:p>
        </p:txBody>
      </p:sp>
      <p:sp>
        <p:nvSpPr>
          <p:cNvPr id="100355" name="Rectangle 3"/>
          <p:cNvSpPr>
            <a:spLocks noGrp="1" noChangeArrowheads="1"/>
          </p:cNvSpPr>
          <p:nvPr>
            <p:ph type="body" idx="1"/>
          </p:nvPr>
        </p:nvSpPr>
        <p:spPr>
          <a:xfrm>
            <a:off x="2771800" y="1700808"/>
            <a:ext cx="6154674" cy="3888432"/>
          </a:xfrm>
        </p:spPr>
        <p:txBody>
          <a:bodyPr/>
          <a:lstStyle/>
          <a:p>
            <a:pPr marL="0" indent="0" algn="just" eaLnBrk="1" hangingPunct="1">
              <a:lnSpc>
                <a:spcPct val="150000"/>
              </a:lnSpc>
              <a:buClr>
                <a:schemeClr val="tx1"/>
              </a:buClr>
              <a:buSzPct val="100000"/>
              <a:buNone/>
            </a:pPr>
            <a:r>
              <a:rPr lang="sv-SE" sz="2000" dirty="0"/>
              <a:t>”Den globala ekonomiska modellen för värdeskapande är slösaktig och fortsätter i praktiken att fungera linjärt (utvinn – producera - släng). Att införa en cirkulär ekonomi skulle kunna generera 4,5 biljoner dollar (4 500 000 000 000 dollar) ytterligare ekonomisk produktion fram till 2030 och samtidigt </a:t>
            </a:r>
            <a:r>
              <a:rPr lang="sv-SE" sz="2000" b="1" dirty="0"/>
              <a:t>bryta sambandet mellan ekonomisk tillväxt och förbrukandet av naturresurser</a:t>
            </a:r>
            <a:r>
              <a:rPr lang="sv-SE" sz="2000" dirty="0"/>
              <a:t>. (</a:t>
            </a:r>
            <a:r>
              <a:rPr lang="sv-SE" sz="2000" dirty="0" err="1"/>
              <a:t>Lacy</a:t>
            </a:r>
            <a:r>
              <a:rPr lang="sv-SE" sz="2000" dirty="0"/>
              <a:t> and </a:t>
            </a:r>
            <a:r>
              <a:rPr lang="sv-SE" sz="2000" dirty="0" err="1"/>
              <a:t>Ruthqvist</a:t>
            </a:r>
            <a:r>
              <a:rPr lang="sv-SE" sz="2000" dirty="0"/>
              <a:t>, 2015, min spärrning och översättning)</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10</a:t>
            </a:fld>
            <a:endParaRPr lang="sv-SE"/>
          </a:p>
        </p:txBody>
      </p:sp>
      <p:pic>
        <p:nvPicPr>
          <p:cNvPr id="7" name="Picture 2" descr="Vad är cirkulär ekonomi? - Pär Frick, Magnus Hedenmark - ebok  (9789198260106) | Adlibris Bokhandel">
            <a:extLst>
              <a:ext uri="{FF2B5EF4-FFF2-40B4-BE49-F238E27FC236}">
                <a16:creationId xmlns:a16="http://schemas.microsoft.com/office/drawing/2014/main" id="{0375768B-4F2A-C34E-A30B-AF64E3BED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65" y="188640"/>
            <a:ext cx="2487549"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8 maj 2023 11:54:29">
            <a:hlinkClick r:id="" action="ppaction://media"/>
            <a:extLst>
              <a:ext uri="{FF2B5EF4-FFF2-40B4-BE49-F238E27FC236}">
                <a16:creationId xmlns:a16="http://schemas.microsoft.com/office/drawing/2014/main" id="{3674D262-2AC5-07DB-5EC8-1A9227B897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3645024"/>
            <a:ext cx="812800" cy="812800"/>
          </a:xfrm>
          <a:prstGeom prst="rect">
            <a:avLst/>
          </a:prstGeom>
        </p:spPr>
      </p:pic>
    </p:spTree>
    <p:extLst>
      <p:ext uri="{BB962C8B-B14F-4D97-AF65-F5344CB8AC3E}">
        <p14:creationId xmlns:p14="http://schemas.microsoft.com/office/powerpoint/2010/main" val="133333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p:cNvSpPr>
            <a:spLocks noGrp="1" noChangeArrowheads="1"/>
          </p:cNvSpPr>
          <p:nvPr>
            <p:ph type="title"/>
          </p:nvPr>
        </p:nvSpPr>
        <p:spPr>
          <a:xfrm>
            <a:off x="2362200" y="304800"/>
            <a:ext cx="6581775" cy="891952"/>
          </a:xfrm>
        </p:spPr>
        <p:txBody>
          <a:bodyPr/>
          <a:lstStyle/>
          <a:p>
            <a:pPr algn="ctr" eaLnBrk="1" hangingPunct="1"/>
            <a:r>
              <a:rPr lang="en-GB" sz="3200" dirty="0" err="1"/>
              <a:t>Ekonomisk</a:t>
            </a:r>
            <a:r>
              <a:rPr lang="en-GB" sz="3200" dirty="0"/>
              <a:t> </a:t>
            </a:r>
            <a:r>
              <a:rPr lang="en-GB" sz="3200" dirty="0" err="1"/>
              <a:t>tillväxt</a:t>
            </a:r>
            <a:r>
              <a:rPr lang="en-GB" sz="3200" dirty="0"/>
              <a:t> </a:t>
            </a:r>
            <a:r>
              <a:rPr lang="en-GB" sz="3200" dirty="0" err="1"/>
              <a:t>behövs</a:t>
            </a:r>
            <a:r>
              <a:rPr lang="en-GB" sz="3200" dirty="0"/>
              <a:t> (</a:t>
            </a:r>
            <a:r>
              <a:rPr lang="en-GB" sz="3200" dirty="0" err="1"/>
              <a:t>kanske</a:t>
            </a:r>
            <a:r>
              <a:rPr lang="en-GB" sz="3200" dirty="0"/>
              <a:t>) – men vi </a:t>
            </a:r>
            <a:r>
              <a:rPr lang="en-GB" sz="3200" dirty="0" err="1"/>
              <a:t>behöver</a:t>
            </a:r>
            <a:r>
              <a:rPr lang="en-GB" sz="3200" dirty="0"/>
              <a:t> </a:t>
            </a:r>
            <a:r>
              <a:rPr lang="en-GB" sz="3200" dirty="0" err="1"/>
              <a:t>tänka</a:t>
            </a:r>
            <a:r>
              <a:rPr lang="en-GB" sz="3200" dirty="0"/>
              <a:t> om!</a:t>
            </a:r>
          </a:p>
        </p:txBody>
      </p:sp>
      <p:sp>
        <p:nvSpPr>
          <p:cNvPr id="100355" name="Rectangle 3"/>
          <p:cNvSpPr>
            <a:spLocks noGrp="1" noChangeArrowheads="1"/>
          </p:cNvSpPr>
          <p:nvPr>
            <p:ph type="body" idx="1"/>
          </p:nvPr>
        </p:nvSpPr>
        <p:spPr>
          <a:xfrm>
            <a:off x="2771800" y="1700808"/>
            <a:ext cx="6154674" cy="3888432"/>
          </a:xfrm>
        </p:spPr>
        <p:txBody>
          <a:bodyPr/>
          <a:lstStyle/>
          <a:p>
            <a:pPr marL="0" indent="0" algn="just" eaLnBrk="1" hangingPunct="1">
              <a:lnSpc>
                <a:spcPct val="150000"/>
              </a:lnSpc>
              <a:buClr>
                <a:schemeClr val="tx1"/>
              </a:buClr>
              <a:buSzPct val="100000"/>
              <a:buNone/>
            </a:pPr>
            <a:r>
              <a:rPr lang="sv-SE" sz="2000" dirty="0"/>
              <a:t>Tillväxt är den kapitalistiska ekonomins grund-läggande paradigm. Man brukas sikta på minst 3 %. En tillväxt enligt den lineära ekonomins principer (utvinn – producera – konsumera – släng) håller inte längre.</a:t>
            </a:r>
          </a:p>
          <a:p>
            <a:pPr marL="0" indent="0" algn="just" eaLnBrk="1" hangingPunct="1">
              <a:lnSpc>
                <a:spcPct val="150000"/>
              </a:lnSpc>
              <a:buClr>
                <a:schemeClr val="tx1"/>
              </a:buClr>
              <a:buSzPct val="100000"/>
              <a:buNone/>
            </a:pPr>
            <a:r>
              <a:rPr lang="sv-SE" sz="2000" dirty="0"/>
              <a:t>En </a:t>
            </a:r>
            <a:r>
              <a:rPr lang="sv-SE" sz="2000" b="1" dirty="0"/>
              <a:t>dellösning</a:t>
            </a:r>
            <a:r>
              <a:rPr lang="sv-SE" sz="2000" dirty="0"/>
              <a:t> är cirkulär ekonomi. Man kopplar (nästan) loss ekonomisk tillväxt från förbrukandet av resurser.</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11</a:t>
            </a:fld>
            <a:endParaRPr lang="sv-SE"/>
          </a:p>
        </p:txBody>
      </p:sp>
      <p:pic>
        <p:nvPicPr>
          <p:cNvPr id="3" name="Audio Recording 1 dec. 2023 09:46:10">
            <a:hlinkClick r:id="" action="ppaction://media"/>
            <a:extLst>
              <a:ext uri="{FF2B5EF4-FFF2-40B4-BE49-F238E27FC236}">
                <a16:creationId xmlns:a16="http://schemas.microsoft.com/office/drawing/2014/main" id="{5E25A2F1-6DD6-13CC-FF85-E2EB6CEC3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48680"/>
            <a:ext cx="812800" cy="812800"/>
          </a:xfrm>
          <a:prstGeom prst="rect">
            <a:avLst/>
          </a:prstGeom>
        </p:spPr>
      </p:pic>
    </p:spTree>
    <p:extLst>
      <p:ext uri="{BB962C8B-B14F-4D97-AF65-F5344CB8AC3E}">
        <p14:creationId xmlns:p14="http://schemas.microsoft.com/office/powerpoint/2010/main" val="66848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sportinterface.com/wp-content/uploads/2017/02/circular-economy-904x61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06" y="629889"/>
            <a:ext cx="8610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Arc 5"/>
          <p:cNvSpPr/>
          <p:nvPr/>
        </p:nvSpPr>
        <p:spPr>
          <a:xfrm>
            <a:off x="2788225" y="5301208"/>
            <a:ext cx="3600400" cy="1656184"/>
          </a:xfrm>
          <a:prstGeom prst="arc">
            <a:avLst>
              <a:gd name="adj1" fmla="val 10714429"/>
              <a:gd name="adj2" fmla="val 2156064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 name="TextBox 1"/>
          <p:cNvSpPr txBox="1"/>
          <p:nvPr/>
        </p:nvSpPr>
        <p:spPr>
          <a:xfrm>
            <a:off x="3131840" y="45114"/>
            <a:ext cx="5348171" cy="584775"/>
          </a:xfrm>
          <a:prstGeom prst="rect">
            <a:avLst/>
          </a:prstGeom>
          <a:noFill/>
        </p:spPr>
        <p:txBody>
          <a:bodyPr wrap="square" rtlCol="0">
            <a:spAutoFit/>
          </a:bodyPr>
          <a:lstStyle/>
          <a:p>
            <a:r>
              <a:rPr lang="nl-BE" sz="3200" dirty="0" err="1"/>
              <a:t>Circular</a:t>
            </a:r>
            <a:r>
              <a:rPr lang="nl-BE" sz="3200" dirty="0"/>
              <a:t> </a:t>
            </a:r>
            <a:r>
              <a:rPr lang="nl-BE" sz="3200" dirty="0" err="1"/>
              <a:t>economy</a:t>
            </a:r>
            <a:endParaRPr lang="nl-BE" sz="3200" dirty="0"/>
          </a:p>
        </p:txBody>
      </p:sp>
      <p:sp>
        <p:nvSpPr>
          <p:cNvPr id="3" name="Tekstvak 2"/>
          <p:cNvSpPr txBox="1"/>
          <p:nvPr/>
        </p:nvSpPr>
        <p:spPr>
          <a:xfrm>
            <a:off x="5580112" y="6058834"/>
            <a:ext cx="3744059" cy="338554"/>
          </a:xfrm>
          <a:prstGeom prst="rect">
            <a:avLst/>
          </a:prstGeom>
          <a:noFill/>
        </p:spPr>
        <p:txBody>
          <a:bodyPr wrap="square" rtlCol="0">
            <a:spAutoFit/>
          </a:bodyPr>
          <a:lstStyle/>
          <a:p>
            <a:r>
              <a:rPr lang="nl-BE" sz="1600" dirty="0"/>
              <a:t>Source : Ellen </a:t>
            </a:r>
            <a:r>
              <a:rPr lang="nl-BE" sz="1600" dirty="0" err="1"/>
              <a:t>MacArthur</a:t>
            </a:r>
            <a:r>
              <a:rPr lang="nl-BE" sz="1600" dirty="0"/>
              <a:t> Foundation</a:t>
            </a:r>
          </a:p>
        </p:txBody>
      </p:sp>
      <p:sp>
        <p:nvSpPr>
          <p:cNvPr id="4" name="Platshållare för sidfot 3">
            <a:extLst>
              <a:ext uri="{FF2B5EF4-FFF2-40B4-BE49-F238E27FC236}">
                <a16:creationId xmlns:a16="http://schemas.microsoft.com/office/drawing/2014/main" id="{D4FF3294-404B-6CDD-8E9E-9C7811BF5868}"/>
              </a:ext>
            </a:extLst>
          </p:cNvPr>
          <p:cNvSpPr>
            <a:spLocks noGrp="1"/>
          </p:cNvSpPr>
          <p:nvPr>
            <p:ph type="ftr" sz="quarter" idx="11"/>
          </p:nvPr>
        </p:nvSpPr>
        <p:spPr/>
        <p:txBody>
          <a:bodyPr/>
          <a:lstStyle/>
          <a:p>
            <a:pPr>
              <a:defRPr/>
            </a:pPr>
            <a:r>
              <a:rPr lang="de-DE"/>
              <a:t>VAL23028-3003, R. Nylund</a:t>
            </a:r>
            <a:endParaRPr lang="sv-SE"/>
          </a:p>
        </p:txBody>
      </p:sp>
      <p:sp>
        <p:nvSpPr>
          <p:cNvPr id="5" name="Platshållare för bildnummer 4">
            <a:extLst>
              <a:ext uri="{FF2B5EF4-FFF2-40B4-BE49-F238E27FC236}">
                <a16:creationId xmlns:a16="http://schemas.microsoft.com/office/drawing/2014/main" id="{8951085F-6805-1D59-9452-13C4CCE7DC28}"/>
              </a:ext>
            </a:extLst>
          </p:cNvPr>
          <p:cNvSpPr>
            <a:spLocks noGrp="1"/>
          </p:cNvSpPr>
          <p:nvPr>
            <p:ph type="sldNum" sz="quarter" idx="12"/>
          </p:nvPr>
        </p:nvSpPr>
        <p:spPr/>
        <p:txBody>
          <a:bodyPr/>
          <a:lstStyle/>
          <a:p>
            <a:pPr>
              <a:defRPr/>
            </a:pPr>
            <a:fld id="{5A71C6F8-EEE4-4BB8-929B-A9B856DB1CFD}" type="slidenum">
              <a:rPr lang="sv-SE" smtClean="0"/>
              <a:pPr>
                <a:defRPr/>
              </a:pPr>
              <a:t>12</a:t>
            </a:fld>
            <a:endParaRPr lang="sv-SE"/>
          </a:p>
        </p:txBody>
      </p:sp>
      <p:pic>
        <p:nvPicPr>
          <p:cNvPr id="7" name="Audio Recording 28 maj 2023 11:57:31">
            <a:hlinkClick r:id="" action="ppaction://media"/>
            <a:extLst>
              <a:ext uri="{FF2B5EF4-FFF2-40B4-BE49-F238E27FC236}">
                <a16:creationId xmlns:a16="http://schemas.microsoft.com/office/drawing/2014/main" id="{1DC28D79-1932-5B28-44F6-3131FB4468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6045" y="223489"/>
            <a:ext cx="812800" cy="812800"/>
          </a:xfrm>
          <a:prstGeom prst="rect">
            <a:avLst/>
          </a:prstGeom>
        </p:spPr>
      </p:pic>
    </p:spTree>
    <p:extLst>
      <p:ext uri="{BB962C8B-B14F-4D97-AF65-F5344CB8AC3E}">
        <p14:creationId xmlns:p14="http://schemas.microsoft.com/office/powerpoint/2010/main" val="392165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53960F2-BEF1-4FB6-9A36-5F24022D6667}"/>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BA23F492-6AEC-BA21-5B98-B8B02CFF3270}"/>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a:extLst>
              <a:ext uri="{FF2B5EF4-FFF2-40B4-BE49-F238E27FC236}">
                <a16:creationId xmlns:a16="http://schemas.microsoft.com/office/drawing/2014/main" id="{41FC9F4D-D68B-D21A-E20E-B7D024D6B8A8}"/>
              </a:ext>
            </a:extLst>
          </p:cNvPr>
          <p:cNvSpPr>
            <a:spLocks noGrp="1" noChangeArrowheads="1"/>
          </p:cNvSpPr>
          <p:nvPr>
            <p:ph type="title"/>
          </p:nvPr>
        </p:nvSpPr>
        <p:spPr>
          <a:xfrm>
            <a:off x="1619672" y="304800"/>
            <a:ext cx="7324303" cy="891952"/>
          </a:xfrm>
        </p:spPr>
        <p:txBody>
          <a:bodyPr/>
          <a:lstStyle/>
          <a:p>
            <a:pPr algn="ctr" eaLnBrk="1" hangingPunct="1"/>
            <a:r>
              <a:rPr lang="en-GB" sz="3200" dirty="0" err="1"/>
              <a:t>Exempel</a:t>
            </a:r>
            <a:r>
              <a:rPr lang="en-GB" sz="3200" dirty="0"/>
              <a:t> </a:t>
            </a:r>
            <a:r>
              <a:rPr lang="en-GB" sz="3200" dirty="0" err="1"/>
              <a:t>på</a:t>
            </a:r>
            <a:r>
              <a:rPr lang="en-GB" sz="3200" dirty="0"/>
              <a:t> den </a:t>
            </a:r>
            <a:r>
              <a:rPr lang="en-GB" sz="3200" dirty="0" err="1"/>
              <a:t>högra</a:t>
            </a:r>
            <a:r>
              <a:rPr lang="en-GB" sz="3200" dirty="0"/>
              <a:t> </a:t>
            </a:r>
            <a:r>
              <a:rPr lang="en-GB" sz="3200" dirty="0" err="1"/>
              <a:t>sidan</a:t>
            </a:r>
            <a:r>
              <a:rPr lang="en-GB" sz="3200" dirty="0"/>
              <a:t> </a:t>
            </a:r>
            <a:r>
              <a:rPr lang="en-GB" sz="3200" dirty="0" err="1"/>
              <a:t>i</a:t>
            </a:r>
            <a:r>
              <a:rPr lang="en-GB" sz="3200" dirty="0"/>
              <a:t> </a:t>
            </a:r>
            <a:r>
              <a:rPr lang="en-GB" sz="3200" dirty="0" err="1"/>
              <a:t>bilden</a:t>
            </a:r>
            <a:endParaRPr lang="en-GB" sz="3200" dirty="0"/>
          </a:p>
        </p:txBody>
      </p:sp>
      <p:sp>
        <p:nvSpPr>
          <p:cNvPr id="100355" name="Rectangle 3">
            <a:extLst>
              <a:ext uri="{FF2B5EF4-FFF2-40B4-BE49-F238E27FC236}">
                <a16:creationId xmlns:a16="http://schemas.microsoft.com/office/drawing/2014/main" id="{EF769D24-FB0D-CB14-9B36-70787D1B6227}"/>
              </a:ext>
            </a:extLst>
          </p:cNvPr>
          <p:cNvSpPr>
            <a:spLocks noGrp="1" noChangeArrowheads="1"/>
          </p:cNvSpPr>
          <p:nvPr>
            <p:ph type="body" idx="1"/>
          </p:nvPr>
        </p:nvSpPr>
        <p:spPr>
          <a:xfrm>
            <a:off x="2771800" y="1700808"/>
            <a:ext cx="6154674" cy="3888432"/>
          </a:xfrm>
        </p:spPr>
        <p:txBody>
          <a:bodyPr/>
          <a:lstStyle/>
          <a:p>
            <a:pPr marL="0" indent="0" algn="just" eaLnBrk="1" hangingPunct="1">
              <a:lnSpc>
                <a:spcPct val="150000"/>
              </a:lnSpc>
              <a:buClr>
                <a:schemeClr val="tx1"/>
              </a:buClr>
              <a:buSzPct val="100000"/>
              <a:buNone/>
            </a:pPr>
            <a:r>
              <a:rPr lang="sv-SE" sz="2000" dirty="0"/>
              <a:t>Som konsumenter och aktörer i små- och medelstora företag kanske fokus ofta blir på biologiska material, den vänstra sidan i bilden. </a:t>
            </a:r>
          </a:p>
          <a:p>
            <a:pPr marL="0" indent="0" algn="just" eaLnBrk="1" hangingPunct="1">
              <a:lnSpc>
                <a:spcPct val="150000"/>
              </a:lnSpc>
              <a:buClr>
                <a:schemeClr val="tx1"/>
              </a:buClr>
              <a:buSzPct val="100000"/>
              <a:buNone/>
            </a:pPr>
            <a:r>
              <a:rPr lang="sv-SE" sz="2000" dirty="0"/>
              <a:t>Ett spännande exempel på storskaliga projekt är SSABs mål att producera stål med noll CO2-utsläpp.</a:t>
            </a:r>
          </a:p>
          <a:p>
            <a:pPr marL="0" indent="0" algn="just" eaLnBrk="1" hangingPunct="1">
              <a:lnSpc>
                <a:spcPct val="150000"/>
              </a:lnSpc>
              <a:buClr>
                <a:schemeClr val="tx1"/>
              </a:buClr>
              <a:buSzPct val="100000"/>
              <a:buNone/>
            </a:pPr>
            <a:r>
              <a:rPr lang="sv-SE" sz="2000" dirty="0">
                <a:hlinkClick r:id="rId5"/>
              </a:rPr>
              <a:t>Projektet</a:t>
            </a:r>
            <a:r>
              <a:rPr lang="sv-SE" sz="2000" dirty="0"/>
              <a:t> initierades för att det fanns en växande efterfrågan på fossilfritt stål. </a:t>
            </a:r>
          </a:p>
        </p:txBody>
      </p:sp>
      <p:sp>
        <p:nvSpPr>
          <p:cNvPr id="2" name="Platshållare för bildnummer 1">
            <a:extLst>
              <a:ext uri="{FF2B5EF4-FFF2-40B4-BE49-F238E27FC236}">
                <a16:creationId xmlns:a16="http://schemas.microsoft.com/office/drawing/2014/main" id="{14E087FF-8ACF-1C98-F18D-DCA29B57E344}"/>
              </a:ext>
            </a:extLst>
          </p:cNvPr>
          <p:cNvSpPr>
            <a:spLocks noGrp="1"/>
          </p:cNvSpPr>
          <p:nvPr>
            <p:ph type="sldNum" sz="quarter" idx="12"/>
          </p:nvPr>
        </p:nvSpPr>
        <p:spPr/>
        <p:txBody>
          <a:bodyPr/>
          <a:lstStyle/>
          <a:p>
            <a:pPr>
              <a:defRPr/>
            </a:pPr>
            <a:fld id="{5A71C6F8-EEE4-4BB8-929B-A9B856DB1CFD}" type="slidenum">
              <a:rPr lang="sv-SE" smtClean="0"/>
              <a:pPr>
                <a:defRPr/>
              </a:pPr>
              <a:t>13</a:t>
            </a:fld>
            <a:endParaRPr lang="sv-SE"/>
          </a:p>
        </p:txBody>
      </p:sp>
      <p:pic>
        <p:nvPicPr>
          <p:cNvPr id="3" name="Audio Recording 21 okt. 2025 17:56:46">
            <a:hlinkClick r:id="" action="ppaction://media"/>
            <a:extLst>
              <a:ext uri="{FF2B5EF4-FFF2-40B4-BE49-F238E27FC236}">
                <a16:creationId xmlns:a16="http://schemas.microsoft.com/office/drawing/2014/main" id="{6835E6C8-BC46-ECD9-A9F2-202F1D9CAA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476672"/>
            <a:ext cx="812800" cy="812800"/>
          </a:xfrm>
          <a:prstGeom prst="rect">
            <a:avLst/>
          </a:prstGeom>
        </p:spPr>
      </p:pic>
    </p:spTree>
    <p:extLst>
      <p:ext uri="{BB962C8B-B14F-4D97-AF65-F5344CB8AC3E}">
        <p14:creationId xmlns:p14="http://schemas.microsoft.com/office/powerpoint/2010/main" val="360790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C1DB74E-5B79-52A1-5087-4F72C7B76A2B}"/>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373A0D4B-4B8E-D3BC-367D-6E85E05E8E84}"/>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a:extLst>
              <a:ext uri="{FF2B5EF4-FFF2-40B4-BE49-F238E27FC236}">
                <a16:creationId xmlns:a16="http://schemas.microsoft.com/office/drawing/2014/main" id="{4464A6B5-4F07-22EB-0613-C78C69B498DD}"/>
              </a:ext>
            </a:extLst>
          </p:cNvPr>
          <p:cNvSpPr>
            <a:spLocks noGrp="1" noChangeArrowheads="1"/>
          </p:cNvSpPr>
          <p:nvPr>
            <p:ph type="title"/>
          </p:nvPr>
        </p:nvSpPr>
        <p:spPr>
          <a:xfrm>
            <a:off x="1619672" y="304800"/>
            <a:ext cx="7324303" cy="891952"/>
          </a:xfrm>
        </p:spPr>
        <p:txBody>
          <a:bodyPr/>
          <a:lstStyle/>
          <a:p>
            <a:pPr algn="ctr" eaLnBrk="1" hangingPunct="1"/>
            <a:r>
              <a:rPr lang="en-GB" sz="3200" dirty="0" err="1"/>
              <a:t>Samarbete</a:t>
            </a:r>
            <a:r>
              <a:rPr lang="en-GB" sz="3200" dirty="0"/>
              <a:t>!</a:t>
            </a:r>
          </a:p>
        </p:txBody>
      </p:sp>
      <p:sp>
        <p:nvSpPr>
          <p:cNvPr id="100355" name="Rectangle 3">
            <a:extLst>
              <a:ext uri="{FF2B5EF4-FFF2-40B4-BE49-F238E27FC236}">
                <a16:creationId xmlns:a16="http://schemas.microsoft.com/office/drawing/2014/main" id="{C59D3A07-686A-6669-C19C-6A8304F26BB3}"/>
              </a:ext>
            </a:extLst>
          </p:cNvPr>
          <p:cNvSpPr>
            <a:spLocks noGrp="1" noChangeArrowheads="1"/>
          </p:cNvSpPr>
          <p:nvPr>
            <p:ph type="body" idx="1"/>
          </p:nvPr>
        </p:nvSpPr>
        <p:spPr>
          <a:xfrm>
            <a:off x="2771800" y="1700808"/>
            <a:ext cx="6154674" cy="3888432"/>
          </a:xfrm>
        </p:spPr>
        <p:txBody>
          <a:bodyPr/>
          <a:lstStyle/>
          <a:p>
            <a:pPr marL="0" indent="0" algn="just" eaLnBrk="1" hangingPunct="1">
              <a:lnSpc>
                <a:spcPct val="150000"/>
              </a:lnSpc>
              <a:buClr>
                <a:schemeClr val="tx1"/>
              </a:buClr>
              <a:buSzPct val="100000"/>
              <a:buNone/>
            </a:pPr>
            <a:r>
              <a:rPr lang="sv-SE" sz="2000" dirty="0"/>
              <a:t>Stora aktörer behöver </a:t>
            </a:r>
            <a:r>
              <a:rPr lang="sv-SE" sz="2000" b="1" dirty="0"/>
              <a:t>samarbeta, </a:t>
            </a:r>
            <a:r>
              <a:rPr lang="sv-SE" sz="2000" dirty="0"/>
              <a:t>ofta i nya konstellationer, för att nå målen.</a:t>
            </a:r>
          </a:p>
          <a:p>
            <a:pPr marL="0" indent="0" algn="just" eaLnBrk="1" hangingPunct="1">
              <a:lnSpc>
                <a:spcPct val="150000"/>
              </a:lnSpc>
              <a:buClr>
                <a:schemeClr val="tx1"/>
              </a:buClr>
              <a:buSzPct val="100000"/>
              <a:buNone/>
            </a:pPr>
            <a:r>
              <a:rPr lang="sv-SE" sz="2000" dirty="0"/>
              <a:t>Volvo lastvagnar står initialt för efterfrågan.</a:t>
            </a:r>
          </a:p>
          <a:p>
            <a:pPr marL="0" indent="0" algn="just" eaLnBrk="1" hangingPunct="1">
              <a:lnSpc>
                <a:spcPct val="150000"/>
              </a:lnSpc>
              <a:buClr>
                <a:schemeClr val="tx1"/>
              </a:buClr>
              <a:buSzPct val="100000"/>
              <a:buNone/>
            </a:pPr>
            <a:r>
              <a:rPr lang="sv-SE" sz="2000" dirty="0"/>
              <a:t>SSAB bygger produktion av fossilfritt stål och behöver då Vattenfall Ab som leverantör av grön energi samt LKAB som leverantör av lämplig malmkvalitet. </a:t>
            </a:r>
          </a:p>
        </p:txBody>
      </p:sp>
      <p:sp>
        <p:nvSpPr>
          <p:cNvPr id="2" name="Platshållare för bildnummer 1">
            <a:extLst>
              <a:ext uri="{FF2B5EF4-FFF2-40B4-BE49-F238E27FC236}">
                <a16:creationId xmlns:a16="http://schemas.microsoft.com/office/drawing/2014/main" id="{EC9C8D39-7492-C7F8-D6F7-EB1FCEC9BA0D}"/>
              </a:ext>
            </a:extLst>
          </p:cNvPr>
          <p:cNvSpPr>
            <a:spLocks noGrp="1"/>
          </p:cNvSpPr>
          <p:nvPr>
            <p:ph type="sldNum" sz="quarter" idx="12"/>
          </p:nvPr>
        </p:nvSpPr>
        <p:spPr/>
        <p:txBody>
          <a:bodyPr/>
          <a:lstStyle/>
          <a:p>
            <a:pPr>
              <a:defRPr/>
            </a:pPr>
            <a:fld id="{5A71C6F8-EEE4-4BB8-929B-A9B856DB1CFD}" type="slidenum">
              <a:rPr lang="sv-SE" smtClean="0"/>
              <a:pPr>
                <a:defRPr/>
              </a:pPr>
              <a:t>14</a:t>
            </a:fld>
            <a:endParaRPr lang="sv-SE"/>
          </a:p>
        </p:txBody>
      </p:sp>
      <p:pic>
        <p:nvPicPr>
          <p:cNvPr id="1026" name="Picture 2" descr="Volvo Lastvagnar Göteborg | Elektrofabriken">
            <a:extLst>
              <a:ext uri="{FF2B5EF4-FFF2-40B4-BE49-F238E27FC236}">
                <a16:creationId xmlns:a16="http://schemas.microsoft.com/office/drawing/2014/main" id="{8E1221D2-B14C-10A7-34BB-218F1EF56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11600"/>
            <a:ext cx="2771800" cy="1987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SAB">
            <a:extLst>
              <a:ext uri="{FF2B5EF4-FFF2-40B4-BE49-F238E27FC236}">
                <a16:creationId xmlns:a16="http://schemas.microsoft.com/office/drawing/2014/main" id="{F16639DA-070B-BF3D-85F4-E35BDDEAD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022600"/>
            <a:ext cx="2110949" cy="1351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ttenfall Unlock Our Future Fund | Foundation Scotland">
            <a:extLst>
              <a:ext uri="{FF2B5EF4-FFF2-40B4-BE49-F238E27FC236}">
                <a16:creationId xmlns:a16="http://schemas.microsoft.com/office/drawing/2014/main" id="{2DDDF5C6-4EB8-C745-78D7-960151749B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7" y="333964"/>
            <a:ext cx="2110949" cy="15390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KAB visuell identitet – Honey Design">
            <a:extLst>
              <a:ext uri="{FF2B5EF4-FFF2-40B4-BE49-F238E27FC236}">
                <a16:creationId xmlns:a16="http://schemas.microsoft.com/office/drawing/2014/main" id="{6EA7DCCB-71F8-C720-5405-943634CC9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16" y="1872981"/>
            <a:ext cx="2342761" cy="90141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1 okt. 2025 17:57:59">
            <a:hlinkClick r:id="" action="ppaction://media"/>
            <a:extLst>
              <a:ext uri="{FF2B5EF4-FFF2-40B4-BE49-F238E27FC236}">
                <a16:creationId xmlns:a16="http://schemas.microsoft.com/office/drawing/2014/main" id="{D8149D52-E3E9-BA83-F4FE-C58BC74584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422982" y="275099"/>
            <a:ext cx="812800" cy="812800"/>
          </a:xfrm>
          <a:prstGeom prst="rect">
            <a:avLst/>
          </a:prstGeom>
        </p:spPr>
      </p:pic>
    </p:spTree>
    <p:extLst>
      <p:ext uri="{BB962C8B-B14F-4D97-AF65-F5344CB8AC3E}">
        <p14:creationId xmlns:p14="http://schemas.microsoft.com/office/powerpoint/2010/main" val="31912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22D3329-199F-A740-25C4-BCFB2294A036}"/>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64136003-DFB8-2B06-2054-3177F228F1D7}"/>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a:extLst>
              <a:ext uri="{FF2B5EF4-FFF2-40B4-BE49-F238E27FC236}">
                <a16:creationId xmlns:a16="http://schemas.microsoft.com/office/drawing/2014/main" id="{D21559A8-9B27-44E0-BF06-4CEBA3798E8E}"/>
              </a:ext>
            </a:extLst>
          </p:cNvPr>
          <p:cNvSpPr>
            <a:spLocks noGrp="1" noChangeArrowheads="1"/>
          </p:cNvSpPr>
          <p:nvPr>
            <p:ph type="title"/>
          </p:nvPr>
        </p:nvSpPr>
        <p:spPr>
          <a:xfrm>
            <a:off x="1619672" y="304800"/>
            <a:ext cx="7324303" cy="891952"/>
          </a:xfrm>
        </p:spPr>
        <p:txBody>
          <a:bodyPr/>
          <a:lstStyle/>
          <a:p>
            <a:pPr algn="ctr" eaLnBrk="1" hangingPunct="1"/>
            <a:r>
              <a:rPr lang="en-GB" sz="3200" dirty="0" err="1"/>
              <a:t>Ett</a:t>
            </a:r>
            <a:r>
              <a:rPr lang="en-GB" sz="3200" dirty="0"/>
              <a:t> </a:t>
            </a:r>
            <a:r>
              <a:rPr lang="en-GB" sz="3200" dirty="0" err="1"/>
              <a:t>lokalt</a:t>
            </a:r>
            <a:r>
              <a:rPr lang="en-GB" sz="3200" dirty="0"/>
              <a:t> </a:t>
            </a:r>
            <a:r>
              <a:rPr lang="en-GB" sz="3200" dirty="0" err="1"/>
              <a:t>exempel</a:t>
            </a:r>
            <a:endParaRPr lang="en-GB" sz="3200" dirty="0"/>
          </a:p>
        </p:txBody>
      </p:sp>
      <p:sp>
        <p:nvSpPr>
          <p:cNvPr id="100355" name="Rectangle 3">
            <a:extLst>
              <a:ext uri="{FF2B5EF4-FFF2-40B4-BE49-F238E27FC236}">
                <a16:creationId xmlns:a16="http://schemas.microsoft.com/office/drawing/2014/main" id="{30D9EEA8-DA4D-3243-5A55-78FB4346E672}"/>
              </a:ext>
            </a:extLst>
          </p:cNvPr>
          <p:cNvSpPr>
            <a:spLocks noGrp="1" noChangeArrowheads="1"/>
          </p:cNvSpPr>
          <p:nvPr>
            <p:ph type="body" idx="1"/>
          </p:nvPr>
        </p:nvSpPr>
        <p:spPr>
          <a:xfrm>
            <a:off x="2195736" y="1700808"/>
            <a:ext cx="6730738" cy="3888432"/>
          </a:xfrm>
        </p:spPr>
        <p:txBody>
          <a:bodyPr/>
          <a:lstStyle/>
          <a:p>
            <a:pPr marL="0" indent="0" algn="just" eaLnBrk="1" hangingPunct="1">
              <a:lnSpc>
                <a:spcPct val="150000"/>
              </a:lnSpc>
              <a:buClr>
                <a:schemeClr val="tx1"/>
              </a:buClr>
              <a:buSzPct val="100000"/>
              <a:buNone/>
            </a:pPr>
            <a:r>
              <a:rPr lang="sv-SE" sz="2000" dirty="0" err="1"/>
              <a:t>EnergySampo</a:t>
            </a:r>
            <a:r>
              <a:rPr lang="sv-SE" sz="2000" dirty="0"/>
              <a:t> är ett intressant lokalt projekt.</a:t>
            </a:r>
          </a:p>
          <a:p>
            <a:pPr marL="0" indent="0" algn="just" eaLnBrk="1" hangingPunct="1">
              <a:lnSpc>
                <a:spcPct val="150000"/>
              </a:lnSpc>
              <a:buClr>
                <a:schemeClr val="tx1"/>
              </a:buClr>
              <a:buSzPct val="100000"/>
              <a:buNone/>
            </a:pPr>
            <a:r>
              <a:rPr lang="sv-SE" sz="2000" dirty="0">
                <a:hlinkClick r:id="rId5"/>
              </a:rPr>
              <a:t>https://www.energysampo.com/about-energysampo/</a:t>
            </a:r>
            <a:r>
              <a:rPr lang="sv-SE" sz="2000" dirty="0"/>
              <a:t> </a:t>
            </a:r>
          </a:p>
          <a:p>
            <a:pPr marL="0" indent="0" algn="just" eaLnBrk="1" hangingPunct="1">
              <a:lnSpc>
                <a:spcPct val="150000"/>
              </a:lnSpc>
              <a:buClr>
                <a:schemeClr val="tx1"/>
              </a:buClr>
              <a:buSzPct val="100000"/>
              <a:buNone/>
            </a:pPr>
            <a:r>
              <a:rPr lang="sv-FI" sz="2000" b="1" dirty="0"/>
              <a:t>Purpose: </a:t>
            </a:r>
            <a:r>
              <a:rPr lang="sv-FI" sz="2000" dirty="0"/>
              <a:t>EnergySampo ecosystem exists to </a:t>
            </a:r>
            <a:r>
              <a:rPr lang="sv-FI" sz="2000" b="1" dirty="0"/>
              <a:t>co-create carbon-neutral energy solutions for sustainable future</a:t>
            </a:r>
            <a:r>
              <a:rPr lang="sv-FI" sz="2000" dirty="0"/>
              <a:t>. The founding members, ABB, Danfoss, Hitachi Energy, Vaasan Sähkö, VEO, VMT Capital and Wärtsilä, are all innovative companies with global reach. They have decades of history in innovating together in the Vaasa Region. </a:t>
            </a:r>
            <a:endParaRPr lang="sv-SE" sz="2000" dirty="0"/>
          </a:p>
        </p:txBody>
      </p:sp>
      <p:sp>
        <p:nvSpPr>
          <p:cNvPr id="2" name="Platshållare för bildnummer 1">
            <a:extLst>
              <a:ext uri="{FF2B5EF4-FFF2-40B4-BE49-F238E27FC236}">
                <a16:creationId xmlns:a16="http://schemas.microsoft.com/office/drawing/2014/main" id="{6A9DBCC7-48BB-F803-1AA9-7F02E22418E6}"/>
              </a:ext>
            </a:extLst>
          </p:cNvPr>
          <p:cNvSpPr>
            <a:spLocks noGrp="1"/>
          </p:cNvSpPr>
          <p:nvPr>
            <p:ph type="sldNum" sz="quarter" idx="12"/>
          </p:nvPr>
        </p:nvSpPr>
        <p:spPr/>
        <p:txBody>
          <a:bodyPr/>
          <a:lstStyle/>
          <a:p>
            <a:pPr>
              <a:defRPr/>
            </a:pPr>
            <a:fld id="{5A71C6F8-EEE4-4BB8-929B-A9B856DB1CFD}" type="slidenum">
              <a:rPr lang="sv-SE" smtClean="0"/>
              <a:pPr>
                <a:defRPr/>
              </a:pPr>
              <a:t>15</a:t>
            </a:fld>
            <a:endParaRPr lang="sv-SE"/>
          </a:p>
        </p:txBody>
      </p:sp>
      <p:pic>
        <p:nvPicPr>
          <p:cNvPr id="2050" name="Picture 2" descr="EnergySampo - etusivulle">
            <a:extLst>
              <a:ext uri="{FF2B5EF4-FFF2-40B4-BE49-F238E27FC236}">
                <a16:creationId xmlns:a16="http://schemas.microsoft.com/office/drawing/2014/main" id="{6B4688FB-2706-D97F-D798-6153D08AF5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64" y="1330849"/>
            <a:ext cx="2815952" cy="26399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1 okt. 2025 17:58:52">
            <a:hlinkClick r:id="" action="ppaction://media"/>
            <a:extLst>
              <a:ext uri="{FF2B5EF4-FFF2-40B4-BE49-F238E27FC236}">
                <a16:creationId xmlns:a16="http://schemas.microsoft.com/office/drawing/2014/main" id="{F6110643-08B0-EC6E-10FB-E4D03C989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9552" y="2132856"/>
            <a:ext cx="812800" cy="812800"/>
          </a:xfrm>
          <a:prstGeom prst="rect">
            <a:avLst/>
          </a:prstGeom>
        </p:spPr>
      </p:pic>
    </p:spTree>
    <p:extLst>
      <p:ext uri="{BB962C8B-B14F-4D97-AF65-F5344CB8AC3E}">
        <p14:creationId xmlns:p14="http://schemas.microsoft.com/office/powerpoint/2010/main" val="26298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8607662-279F-C409-AC55-68C190A1F45E}"/>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A092B9A5-99A2-5286-C53C-B79CD8EDA7C8}"/>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a:extLst>
              <a:ext uri="{FF2B5EF4-FFF2-40B4-BE49-F238E27FC236}">
                <a16:creationId xmlns:a16="http://schemas.microsoft.com/office/drawing/2014/main" id="{A61C6A44-3BB1-F669-A98C-9916E91C9EF4}"/>
              </a:ext>
            </a:extLst>
          </p:cNvPr>
          <p:cNvSpPr>
            <a:spLocks noGrp="1" noChangeArrowheads="1"/>
          </p:cNvSpPr>
          <p:nvPr>
            <p:ph type="title"/>
          </p:nvPr>
        </p:nvSpPr>
        <p:spPr>
          <a:xfrm>
            <a:off x="1630785" y="301504"/>
            <a:ext cx="7324303" cy="673901"/>
          </a:xfrm>
        </p:spPr>
        <p:txBody>
          <a:bodyPr/>
          <a:lstStyle/>
          <a:p>
            <a:pPr algn="ctr" eaLnBrk="1" hangingPunct="1"/>
            <a:r>
              <a:rPr lang="en-GB" sz="3200" dirty="0" err="1"/>
              <a:t>Ett</a:t>
            </a:r>
            <a:r>
              <a:rPr lang="en-GB" sz="3200" dirty="0"/>
              <a:t> </a:t>
            </a:r>
            <a:r>
              <a:rPr lang="en-GB" sz="3200" dirty="0" err="1"/>
              <a:t>lokalt</a:t>
            </a:r>
            <a:r>
              <a:rPr lang="en-GB" sz="3200" dirty="0"/>
              <a:t> </a:t>
            </a:r>
            <a:r>
              <a:rPr lang="en-GB" sz="3200" dirty="0" err="1"/>
              <a:t>exempel</a:t>
            </a:r>
            <a:endParaRPr lang="en-GB" sz="3200" dirty="0"/>
          </a:p>
        </p:txBody>
      </p:sp>
      <p:sp>
        <p:nvSpPr>
          <p:cNvPr id="2" name="Platshållare för bildnummer 1">
            <a:extLst>
              <a:ext uri="{FF2B5EF4-FFF2-40B4-BE49-F238E27FC236}">
                <a16:creationId xmlns:a16="http://schemas.microsoft.com/office/drawing/2014/main" id="{CF731E1D-92CF-1124-603D-5C28D372EB35}"/>
              </a:ext>
            </a:extLst>
          </p:cNvPr>
          <p:cNvSpPr>
            <a:spLocks noGrp="1"/>
          </p:cNvSpPr>
          <p:nvPr>
            <p:ph type="sldNum" sz="quarter" idx="12"/>
          </p:nvPr>
        </p:nvSpPr>
        <p:spPr/>
        <p:txBody>
          <a:bodyPr/>
          <a:lstStyle/>
          <a:p>
            <a:pPr>
              <a:defRPr/>
            </a:pPr>
            <a:fld id="{5A71C6F8-EEE4-4BB8-929B-A9B856DB1CFD}" type="slidenum">
              <a:rPr lang="sv-SE" smtClean="0"/>
              <a:pPr>
                <a:defRPr/>
              </a:pPr>
              <a:t>16</a:t>
            </a:fld>
            <a:endParaRPr lang="sv-SE"/>
          </a:p>
        </p:txBody>
      </p:sp>
      <p:pic>
        <p:nvPicPr>
          <p:cNvPr id="2050" name="Picture 2" descr="EnergySampo - etusivulle">
            <a:extLst>
              <a:ext uri="{FF2B5EF4-FFF2-40B4-BE49-F238E27FC236}">
                <a16:creationId xmlns:a16="http://schemas.microsoft.com/office/drawing/2014/main" id="{89B90178-147D-A6A9-0031-09FA0879D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22" y="304800"/>
            <a:ext cx="2815952" cy="263996"/>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skärmbild, design&#10;&#10;AI-genererat innehåll kan vara felaktigt.">
            <a:extLst>
              <a:ext uri="{FF2B5EF4-FFF2-40B4-BE49-F238E27FC236}">
                <a16:creationId xmlns:a16="http://schemas.microsoft.com/office/drawing/2014/main" id="{D6788F8F-7F1F-51BF-CB82-88DD423D175D}"/>
              </a:ext>
            </a:extLst>
          </p:cNvPr>
          <p:cNvPicPr>
            <a:picLocks noChangeAspect="1"/>
          </p:cNvPicPr>
          <p:nvPr/>
        </p:nvPicPr>
        <p:blipFill>
          <a:blip r:embed="rId4">
            <a:extLst>
              <a:ext uri="{28A0092B-C50C-407E-A947-70E740481C1C}">
                <a14:useLocalDpi xmlns:a14="http://schemas.microsoft.com/office/drawing/2010/main" val="0"/>
              </a:ext>
            </a:extLst>
          </a:blip>
          <a:srcRect l="3417" r="1682"/>
          <a:stretch>
            <a:fillRect/>
          </a:stretch>
        </p:blipFill>
        <p:spPr>
          <a:xfrm>
            <a:off x="17850" y="1098207"/>
            <a:ext cx="9031289" cy="5372236"/>
          </a:xfrm>
          <a:prstGeom prst="rect">
            <a:avLst/>
          </a:prstGeom>
        </p:spPr>
      </p:pic>
    </p:spTree>
    <p:extLst>
      <p:ext uri="{BB962C8B-B14F-4D97-AF65-F5344CB8AC3E}">
        <p14:creationId xmlns:p14="http://schemas.microsoft.com/office/powerpoint/2010/main" val="1775107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Grundläggande</a:t>
            </a:r>
            <a:r>
              <a:rPr lang="en-GB" sz="3600" dirty="0"/>
              <a:t> </a:t>
            </a:r>
            <a:r>
              <a:rPr lang="en-GB" sz="3600" dirty="0" err="1"/>
              <a:t>principer</a:t>
            </a:r>
            <a:r>
              <a:rPr lang="en-GB" sz="3600" dirty="0"/>
              <a:t> för CE</a:t>
            </a:r>
          </a:p>
        </p:txBody>
      </p:sp>
      <p:sp>
        <p:nvSpPr>
          <p:cNvPr id="100355" name="Rectangle 3"/>
          <p:cNvSpPr>
            <a:spLocks noGrp="1" noChangeArrowheads="1"/>
          </p:cNvSpPr>
          <p:nvPr>
            <p:ph type="body" idx="1"/>
          </p:nvPr>
        </p:nvSpPr>
        <p:spPr>
          <a:xfrm>
            <a:off x="1970679" y="1052736"/>
            <a:ext cx="7108279" cy="4428492"/>
          </a:xfrm>
        </p:spPr>
        <p:txBody>
          <a:bodyPr/>
          <a:lstStyle/>
          <a:p>
            <a:pPr marL="0" indent="0" algn="just" eaLnBrk="1" hangingPunct="1">
              <a:lnSpc>
                <a:spcPct val="150000"/>
              </a:lnSpc>
              <a:buClr>
                <a:schemeClr val="tx1"/>
              </a:buClr>
              <a:buSzPct val="100000"/>
              <a:buNone/>
            </a:pPr>
            <a:r>
              <a:rPr lang="sv-SE" sz="2000" b="1" dirty="0" err="1"/>
              <a:t>Refuse</a:t>
            </a:r>
            <a:r>
              <a:rPr lang="sv-SE" sz="2000" dirty="0"/>
              <a:t> – </a:t>
            </a:r>
            <a:r>
              <a:rPr lang="sv-SE" sz="1800" dirty="0"/>
              <a:t>köp inte, använd inte farliga och/eller onödiga produkter</a:t>
            </a:r>
            <a:endParaRPr lang="sv-SE" sz="2000" dirty="0"/>
          </a:p>
          <a:p>
            <a:pPr marL="0" indent="0" algn="just" eaLnBrk="1" hangingPunct="1">
              <a:lnSpc>
                <a:spcPct val="150000"/>
              </a:lnSpc>
              <a:buClr>
                <a:schemeClr val="tx1"/>
              </a:buClr>
              <a:buSzPct val="100000"/>
              <a:buNone/>
            </a:pPr>
            <a:r>
              <a:rPr lang="sv-SE" sz="2000" b="1" dirty="0" err="1"/>
              <a:t>Reduce</a:t>
            </a:r>
            <a:r>
              <a:rPr lang="sv-SE" sz="2000" dirty="0"/>
              <a:t> – </a:t>
            </a:r>
            <a:r>
              <a:rPr lang="sv-SE" sz="1800" dirty="0"/>
              <a:t>minska materialanvändning, spill o avfall</a:t>
            </a:r>
            <a:endParaRPr lang="sv-SE" sz="2000" dirty="0"/>
          </a:p>
          <a:p>
            <a:pPr marL="0" indent="0" algn="just" eaLnBrk="1" hangingPunct="1">
              <a:lnSpc>
                <a:spcPct val="150000"/>
              </a:lnSpc>
              <a:buClr>
                <a:schemeClr val="tx1"/>
              </a:buClr>
              <a:buSzPct val="100000"/>
              <a:buNone/>
            </a:pPr>
            <a:r>
              <a:rPr lang="sv-SE" sz="2000" b="1" dirty="0" err="1"/>
              <a:t>Reuse</a:t>
            </a:r>
            <a:r>
              <a:rPr lang="sv-SE" sz="2000" dirty="0"/>
              <a:t> – </a:t>
            </a:r>
            <a:r>
              <a:rPr lang="sv-SE" sz="1800" dirty="0"/>
              <a:t>återanvänd produkter och resurser</a:t>
            </a:r>
            <a:endParaRPr lang="sv-SE" sz="1600" dirty="0"/>
          </a:p>
          <a:p>
            <a:pPr marL="0" indent="0" algn="just" eaLnBrk="1" hangingPunct="1">
              <a:lnSpc>
                <a:spcPct val="150000"/>
              </a:lnSpc>
              <a:buClr>
                <a:schemeClr val="tx1"/>
              </a:buClr>
              <a:buSzPct val="100000"/>
              <a:buNone/>
            </a:pPr>
            <a:r>
              <a:rPr lang="sv-SE" sz="2000" b="1" dirty="0"/>
              <a:t>Refill</a:t>
            </a:r>
            <a:r>
              <a:rPr lang="sv-SE" sz="2000" dirty="0"/>
              <a:t> – </a:t>
            </a:r>
            <a:r>
              <a:rPr lang="sv-SE" sz="1800" dirty="0"/>
              <a:t>använd förpackningar som kan återfyllas</a:t>
            </a:r>
            <a:endParaRPr lang="sv-SE" sz="1600" dirty="0"/>
          </a:p>
          <a:p>
            <a:pPr marL="0" indent="0" algn="just" eaLnBrk="1" hangingPunct="1">
              <a:lnSpc>
                <a:spcPct val="150000"/>
              </a:lnSpc>
              <a:buClr>
                <a:schemeClr val="tx1"/>
              </a:buClr>
              <a:buSzPct val="100000"/>
              <a:buNone/>
            </a:pPr>
            <a:r>
              <a:rPr lang="sv-SE" sz="2000" b="1" dirty="0" err="1"/>
              <a:t>Repair</a:t>
            </a:r>
            <a:r>
              <a:rPr lang="sv-SE" sz="2000" dirty="0"/>
              <a:t> – </a:t>
            </a:r>
            <a:r>
              <a:rPr lang="sv-SE" sz="1800" dirty="0"/>
              <a:t>reparera hellre än att kassera, planera produkter så att de kan repareras</a:t>
            </a:r>
            <a:endParaRPr lang="sv-SE" sz="2000" dirty="0"/>
          </a:p>
          <a:p>
            <a:pPr marL="0" indent="0" algn="just" eaLnBrk="1" hangingPunct="1">
              <a:lnSpc>
                <a:spcPct val="150000"/>
              </a:lnSpc>
              <a:buClr>
                <a:schemeClr val="tx1"/>
              </a:buClr>
              <a:buSzPct val="100000"/>
              <a:buNone/>
            </a:pPr>
            <a:r>
              <a:rPr lang="sv-SE" sz="2000" b="1" dirty="0" err="1"/>
              <a:t>Remanufacture</a:t>
            </a:r>
            <a:r>
              <a:rPr lang="sv-SE" sz="2000" dirty="0"/>
              <a:t> – </a:t>
            </a:r>
            <a:r>
              <a:rPr lang="sv-SE" sz="1800" dirty="0" err="1"/>
              <a:t>återtillverka</a:t>
            </a:r>
            <a:r>
              <a:rPr lang="sv-SE" sz="1800" dirty="0"/>
              <a:t> nya produkter av delar från gamla</a:t>
            </a:r>
            <a:endParaRPr lang="sv-SE" sz="2000" dirty="0"/>
          </a:p>
          <a:p>
            <a:pPr marL="0" indent="0" algn="just" eaLnBrk="1" hangingPunct="1">
              <a:lnSpc>
                <a:spcPct val="150000"/>
              </a:lnSpc>
              <a:buClr>
                <a:schemeClr val="tx1"/>
              </a:buClr>
              <a:buSzPct val="100000"/>
              <a:buNone/>
            </a:pPr>
            <a:r>
              <a:rPr lang="sv-SE" sz="2000" b="1" dirty="0" err="1"/>
              <a:t>Recycle</a:t>
            </a:r>
            <a:r>
              <a:rPr lang="sv-SE" sz="2000" dirty="0"/>
              <a:t> –</a:t>
            </a:r>
            <a:r>
              <a:rPr lang="sv-SE" sz="2400" dirty="0"/>
              <a:t> </a:t>
            </a:r>
            <a:r>
              <a:rPr lang="sv-SE" sz="1800" dirty="0"/>
              <a:t>att återvinna </a:t>
            </a:r>
          </a:p>
          <a:p>
            <a:pPr marL="0" indent="0" algn="just" eaLnBrk="1" hangingPunct="1">
              <a:lnSpc>
                <a:spcPct val="150000"/>
              </a:lnSpc>
              <a:buClr>
                <a:schemeClr val="tx1"/>
              </a:buClr>
              <a:buSzPct val="100000"/>
              <a:buNone/>
            </a:pPr>
            <a:r>
              <a:rPr lang="sv-SE" sz="2000" b="1" dirty="0" err="1"/>
              <a:t>Rethink</a:t>
            </a:r>
            <a:r>
              <a:rPr lang="sv-SE" sz="2000" b="1" dirty="0"/>
              <a:t>-</a:t>
            </a:r>
            <a:r>
              <a:rPr lang="sv-SE" sz="2000" dirty="0"/>
              <a:t> </a:t>
            </a:r>
            <a:r>
              <a:rPr lang="sv-SE" sz="1800" dirty="0"/>
              <a:t>att tänka om			(</a:t>
            </a:r>
            <a:r>
              <a:rPr lang="sv-SE" sz="1800" dirty="0" err="1"/>
              <a:t>Kossila</a:t>
            </a:r>
            <a:r>
              <a:rPr lang="sv-SE" sz="1800" dirty="0"/>
              <a:t>, L. 2020)</a:t>
            </a: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17</a:t>
            </a:fld>
            <a:endParaRPr lang="sv-SE"/>
          </a:p>
        </p:txBody>
      </p:sp>
      <p:pic>
        <p:nvPicPr>
          <p:cNvPr id="3" name="Audio Recording 28 maj 2023 11:59:09">
            <a:hlinkClick r:id="" action="ppaction://media"/>
            <a:extLst>
              <a:ext uri="{FF2B5EF4-FFF2-40B4-BE49-F238E27FC236}">
                <a16:creationId xmlns:a16="http://schemas.microsoft.com/office/drawing/2014/main" id="{1BB16B12-7AC6-1C83-ECA6-9DC5644DC6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1196752"/>
            <a:ext cx="812800" cy="812800"/>
          </a:xfrm>
          <a:prstGeom prst="rect">
            <a:avLst/>
          </a:prstGeom>
        </p:spPr>
      </p:pic>
    </p:spTree>
    <p:extLst>
      <p:ext uri="{BB962C8B-B14F-4D97-AF65-F5344CB8AC3E}">
        <p14:creationId xmlns:p14="http://schemas.microsoft.com/office/powerpoint/2010/main" val="173681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D8D0D8B-07F8-E9B8-8554-3CC2C9CD313F}"/>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ED886E14-94D4-9871-D576-46A71B4E04AF}"/>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863D7EB8-0D3C-99B5-AA97-5A1692987DA9}"/>
              </a:ext>
            </a:extLst>
          </p:cNvPr>
          <p:cNvSpPr>
            <a:spLocks noGrp="1" noChangeArrowheads="1"/>
          </p:cNvSpPr>
          <p:nvPr>
            <p:ph type="title"/>
          </p:nvPr>
        </p:nvSpPr>
        <p:spPr>
          <a:xfrm>
            <a:off x="446339" y="76200"/>
            <a:ext cx="8260407" cy="891952"/>
          </a:xfrm>
        </p:spPr>
        <p:txBody>
          <a:bodyPr/>
          <a:lstStyle/>
          <a:p>
            <a:pPr algn="ctr" eaLnBrk="1" hangingPunct="1"/>
            <a:r>
              <a:rPr lang="en-GB" sz="3600" dirty="0"/>
              <a:t>En </a:t>
            </a:r>
            <a:r>
              <a:rPr lang="en-GB" sz="3600" dirty="0" err="1"/>
              <a:t>annan</a:t>
            </a:r>
            <a:r>
              <a:rPr lang="en-GB" sz="3600" dirty="0"/>
              <a:t> </a:t>
            </a:r>
            <a:r>
              <a:rPr lang="en-GB" sz="3600" dirty="0" err="1"/>
              <a:t>lista</a:t>
            </a:r>
            <a:r>
              <a:rPr lang="en-GB" sz="3600" dirty="0"/>
              <a:t>, fast </a:t>
            </a:r>
            <a:r>
              <a:rPr lang="en-GB" sz="3600" dirty="0" err="1"/>
              <a:t>nästan</a:t>
            </a:r>
            <a:r>
              <a:rPr lang="en-GB" sz="3600" dirty="0"/>
              <a:t> </a:t>
            </a:r>
            <a:r>
              <a:rPr lang="en-GB" sz="3600" dirty="0" err="1"/>
              <a:t>samma</a:t>
            </a:r>
            <a:endParaRPr lang="en-GB" sz="3600" dirty="0"/>
          </a:p>
        </p:txBody>
      </p:sp>
      <p:sp>
        <p:nvSpPr>
          <p:cNvPr id="2" name="Platshållare för bildnummer 1">
            <a:extLst>
              <a:ext uri="{FF2B5EF4-FFF2-40B4-BE49-F238E27FC236}">
                <a16:creationId xmlns:a16="http://schemas.microsoft.com/office/drawing/2014/main" id="{83EC0976-77B1-75B7-7589-1F59988ACD4A}"/>
              </a:ext>
            </a:extLst>
          </p:cNvPr>
          <p:cNvSpPr>
            <a:spLocks noGrp="1"/>
          </p:cNvSpPr>
          <p:nvPr>
            <p:ph type="sldNum" sz="quarter" idx="12"/>
          </p:nvPr>
        </p:nvSpPr>
        <p:spPr/>
        <p:txBody>
          <a:bodyPr/>
          <a:lstStyle/>
          <a:p>
            <a:pPr>
              <a:defRPr/>
            </a:pPr>
            <a:fld id="{5A71C6F8-EEE4-4BB8-929B-A9B856DB1CFD}" type="slidenum">
              <a:rPr lang="sv-SE" smtClean="0"/>
              <a:pPr>
                <a:defRPr/>
              </a:pPr>
              <a:t>18</a:t>
            </a:fld>
            <a:endParaRPr lang="sv-SE"/>
          </a:p>
        </p:txBody>
      </p:sp>
      <p:pic>
        <p:nvPicPr>
          <p:cNvPr id="4" name="Bildobjekt 3">
            <a:extLst>
              <a:ext uri="{FF2B5EF4-FFF2-40B4-BE49-F238E27FC236}">
                <a16:creationId xmlns:a16="http://schemas.microsoft.com/office/drawing/2014/main" id="{8B085F93-A8FA-EDAD-7BF3-8E9BDA2222A8}"/>
              </a:ext>
            </a:extLst>
          </p:cNvPr>
          <p:cNvPicPr>
            <a:picLocks noChangeAspect="1"/>
          </p:cNvPicPr>
          <p:nvPr/>
        </p:nvPicPr>
        <p:blipFill>
          <a:blip r:embed="rId3"/>
          <a:stretch>
            <a:fillRect/>
          </a:stretch>
        </p:blipFill>
        <p:spPr>
          <a:xfrm>
            <a:off x="1331640" y="993101"/>
            <a:ext cx="6876666" cy="4596139"/>
          </a:xfrm>
          <a:prstGeom prst="rect">
            <a:avLst/>
          </a:prstGeom>
        </p:spPr>
      </p:pic>
      <p:sp>
        <p:nvSpPr>
          <p:cNvPr id="7" name="textruta 6">
            <a:extLst>
              <a:ext uri="{FF2B5EF4-FFF2-40B4-BE49-F238E27FC236}">
                <a16:creationId xmlns:a16="http://schemas.microsoft.com/office/drawing/2014/main" id="{984A79D1-DC4A-4197-7C01-C94A3E16AF82}"/>
              </a:ext>
            </a:extLst>
          </p:cNvPr>
          <p:cNvSpPr txBox="1"/>
          <p:nvPr/>
        </p:nvSpPr>
        <p:spPr>
          <a:xfrm>
            <a:off x="2123728" y="5445224"/>
            <a:ext cx="6726543" cy="1200329"/>
          </a:xfrm>
          <a:prstGeom prst="rect">
            <a:avLst/>
          </a:prstGeom>
          <a:noFill/>
        </p:spPr>
        <p:txBody>
          <a:bodyPr wrap="square" rtlCol="0">
            <a:spAutoFit/>
          </a:bodyPr>
          <a:lstStyle/>
          <a:p>
            <a:r>
              <a:rPr lang="sv-FI" sz="1600" dirty="0"/>
              <a:t>Cirkulär ekonomis 9R-strategier (Conceptualizing the circular economy: An analysis of 114 definitions. Julian Kirchherr, Denise Reike, Marko Hekkert, 2017).</a:t>
            </a:r>
          </a:p>
          <a:p>
            <a:endParaRPr lang="sv-SE" dirty="0"/>
          </a:p>
        </p:txBody>
      </p:sp>
    </p:spTree>
    <p:extLst>
      <p:ext uri="{BB962C8B-B14F-4D97-AF65-F5344CB8AC3E}">
        <p14:creationId xmlns:p14="http://schemas.microsoft.com/office/powerpoint/2010/main" val="130350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Principer</a:t>
            </a:r>
            <a:r>
              <a:rPr lang="en-GB" sz="3600" dirty="0"/>
              <a:t> </a:t>
            </a:r>
            <a:r>
              <a:rPr lang="en-GB" sz="3600" dirty="0" err="1"/>
              <a:t>för</a:t>
            </a:r>
            <a:r>
              <a:rPr lang="en-GB" sz="3600" dirty="0"/>
              <a:t> CE</a:t>
            </a:r>
          </a:p>
        </p:txBody>
      </p:sp>
      <p:sp>
        <p:nvSpPr>
          <p:cNvPr id="100355" name="Rectangle 3"/>
          <p:cNvSpPr>
            <a:spLocks noGrp="1" noChangeArrowheads="1"/>
          </p:cNvSpPr>
          <p:nvPr>
            <p:ph type="body" idx="1"/>
          </p:nvPr>
        </p:nvSpPr>
        <p:spPr>
          <a:xfrm>
            <a:off x="1970679" y="1052736"/>
            <a:ext cx="7108279" cy="4428492"/>
          </a:xfrm>
        </p:spPr>
        <p:txBody>
          <a:bodyPr/>
          <a:lstStyle/>
          <a:p>
            <a:pPr marL="0" indent="0" algn="just" eaLnBrk="1" hangingPunct="1">
              <a:lnSpc>
                <a:spcPct val="150000"/>
              </a:lnSpc>
              <a:buClr>
                <a:schemeClr val="tx1"/>
              </a:buClr>
              <a:buSzPct val="100000"/>
              <a:buNone/>
            </a:pPr>
            <a:r>
              <a:rPr lang="sv-SE" sz="2000" b="1" dirty="0" err="1"/>
              <a:t>Refuse</a:t>
            </a:r>
            <a:r>
              <a:rPr lang="sv-SE" sz="2000" dirty="0"/>
              <a:t> – </a:t>
            </a:r>
            <a:r>
              <a:rPr lang="sv-SE" sz="1800" dirty="0"/>
              <a:t>köp inte, använd inte farliga och/eller onödiga produkter</a:t>
            </a:r>
          </a:p>
          <a:p>
            <a:pPr marL="0" indent="0" algn="just" eaLnBrk="1" hangingPunct="1">
              <a:lnSpc>
                <a:spcPct val="150000"/>
              </a:lnSpc>
              <a:buClr>
                <a:schemeClr val="tx1"/>
              </a:buClr>
              <a:buSzPct val="100000"/>
              <a:buNone/>
            </a:pPr>
            <a:r>
              <a:rPr lang="sv-SE" sz="1800" dirty="0"/>
              <a:t>Undvik engångskärl och billighetsprodukter med kort livslängd. </a:t>
            </a:r>
            <a:endParaRPr lang="sv-SE" sz="20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19</a:t>
            </a:fld>
            <a:endParaRPr lang="sv-SE"/>
          </a:p>
        </p:txBody>
      </p:sp>
      <p:pic>
        <p:nvPicPr>
          <p:cNvPr id="1026" name="Picture 2" descr="kuvapankkikuvat ja rojaltivapaat kuvat aiheesta muovinen meren pilaantuminen ja mikromuovit - plastic bottle">
            <a:extLst>
              <a:ext uri="{FF2B5EF4-FFF2-40B4-BE49-F238E27FC236}">
                <a16:creationId xmlns:a16="http://schemas.microsoft.com/office/drawing/2014/main" id="{AFD8C4BD-79EB-6A33-8804-1F407C1F8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707" y="2393449"/>
            <a:ext cx="5415685" cy="360160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8 maj 2023 12:00:05">
            <a:hlinkClick r:id="" action="ppaction://media"/>
            <a:extLst>
              <a:ext uri="{FF2B5EF4-FFF2-40B4-BE49-F238E27FC236}">
                <a16:creationId xmlns:a16="http://schemas.microsoft.com/office/drawing/2014/main" id="{F6C6D2A6-2A91-B4D3-BFE5-BA79A4F356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6962" y="484298"/>
            <a:ext cx="812800" cy="812800"/>
          </a:xfrm>
          <a:prstGeom prst="rect">
            <a:avLst/>
          </a:prstGeom>
        </p:spPr>
      </p:pic>
    </p:spTree>
    <p:extLst>
      <p:ext uri="{BB962C8B-B14F-4D97-AF65-F5344CB8AC3E}">
        <p14:creationId xmlns:p14="http://schemas.microsoft.com/office/powerpoint/2010/main" val="38941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p:cNvSpPr>
            <a:spLocks noGrp="1" noChangeArrowheads="1"/>
          </p:cNvSpPr>
          <p:nvPr>
            <p:ph type="title"/>
          </p:nvPr>
        </p:nvSpPr>
        <p:spPr>
          <a:xfrm>
            <a:off x="1475656" y="304800"/>
            <a:ext cx="7468319" cy="1035968"/>
          </a:xfrm>
        </p:spPr>
        <p:txBody>
          <a:bodyPr/>
          <a:lstStyle/>
          <a:p>
            <a:pPr algn="ctr" eaLnBrk="1" hangingPunct="1"/>
            <a:r>
              <a:rPr lang="en-GB" sz="3600" dirty="0" err="1"/>
              <a:t>Kursens</a:t>
            </a:r>
            <a:r>
              <a:rPr lang="en-GB" sz="3600" dirty="0"/>
              <a:t> </a:t>
            </a:r>
            <a:r>
              <a:rPr lang="en-GB" sz="3600" dirty="0" err="1"/>
              <a:t>målsättning</a:t>
            </a:r>
            <a:r>
              <a:rPr lang="en-GB" sz="3600" dirty="0"/>
              <a:t> </a:t>
            </a:r>
            <a:r>
              <a:rPr lang="en-GB" sz="3600" dirty="0" err="1"/>
              <a:t>och</a:t>
            </a:r>
            <a:r>
              <a:rPr lang="en-GB" sz="3600" dirty="0"/>
              <a:t> </a:t>
            </a:r>
            <a:r>
              <a:rPr lang="en-GB" sz="3600" dirty="0" err="1"/>
              <a:t>innehåll</a:t>
            </a:r>
            <a:endParaRPr lang="en-GB" sz="3600" dirty="0"/>
          </a:p>
        </p:txBody>
      </p:sp>
      <p:sp>
        <p:nvSpPr>
          <p:cNvPr id="100355" name="Rectangle 3"/>
          <p:cNvSpPr>
            <a:spLocks noGrp="1" noChangeArrowheads="1"/>
          </p:cNvSpPr>
          <p:nvPr>
            <p:ph type="body" idx="1"/>
          </p:nvPr>
        </p:nvSpPr>
        <p:spPr>
          <a:xfrm>
            <a:off x="1619672" y="1484784"/>
            <a:ext cx="7324303" cy="4114800"/>
          </a:xfrm>
        </p:spPr>
        <p:txBody>
          <a:bodyPr/>
          <a:lstStyle/>
          <a:p>
            <a:pPr marL="0" indent="0" algn="just" eaLnBrk="1" hangingPunct="1">
              <a:buNone/>
            </a:pPr>
            <a:r>
              <a:rPr lang="sv-FI" sz="2000" b="1" dirty="0">
                <a:effectLst/>
                <a:latin typeface="Calibri" panose="020F0502020204030204" pitchFamily="34" charset="0"/>
                <a:ea typeface="Calibri" panose="020F0502020204030204" pitchFamily="34" charset="0"/>
                <a:cs typeface="Times New Roman" panose="02020603050405020304" pitchFamily="18" charset="0"/>
              </a:rPr>
              <a:t>Målet</a:t>
            </a:r>
            <a:r>
              <a:rPr lang="sv-FI" sz="1800" dirty="0">
                <a:effectLst/>
                <a:latin typeface="Corbel" panose="020B0503020204020204" pitchFamily="34" charset="0"/>
                <a:ea typeface="Cambria" panose="02040503050406030204" pitchFamily="18" charset="0"/>
                <a:cs typeface="Times New Roman" panose="02020603050405020304" pitchFamily="18" charset="0"/>
              </a:rPr>
              <a:t> är att deltagarna förstår skillnaden mellan traditionell lineär ekonomi och cirkulär ekonomi. Vidare ska deltagarna förankra och konkretisera sin förståelse i en verklig eller fiktiv egen affärsmodell som bygger på cirkulära flöden. </a:t>
            </a:r>
            <a:endParaRPr lang="sv-FI"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buNone/>
            </a:pPr>
            <a:endParaRPr lang="sv-FI" sz="2000" b="1" dirty="0">
              <a:latin typeface="Calibri" panose="020F0502020204030204" pitchFamily="34" charset="0"/>
              <a:cs typeface="Times New Roman" panose="02020603050405020304" pitchFamily="18" charset="0"/>
            </a:endParaRPr>
          </a:p>
          <a:p>
            <a:pPr marL="0" indent="0" algn="just" eaLnBrk="1" hangingPunct="1">
              <a:buNone/>
            </a:pPr>
            <a:r>
              <a:rPr lang="sv-FI" sz="2000" b="1" dirty="0">
                <a:latin typeface="Calibri" panose="020F0502020204030204" pitchFamily="34" charset="0"/>
                <a:cs typeface="Times New Roman" panose="02020603050405020304" pitchFamily="18" charset="0"/>
              </a:rPr>
              <a:t>Några rubriker</a:t>
            </a:r>
          </a:p>
          <a:p>
            <a:pPr marL="0" indent="0">
              <a:lnSpc>
                <a:spcPct val="115000"/>
              </a:lnSpc>
              <a:buNone/>
            </a:pPr>
            <a:r>
              <a:rPr lang="sv-FI" sz="1800" dirty="0">
                <a:effectLst/>
                <a:latin typeface="Corbel" panose="020B0503020204020204" pitchFamily="34" charset="0"/>
                <a:ea typeface="Cambria" panose="02040503050406030204" pitchFamily="18" charset="0"/>
                <a:cs typeface="Times New Roman" panose="02020603050405020304" pitchFamily="18" charset="0"/>
              </a:rPr>
              <a:t>Hur skiljer sig cirkulär ekonomi från en lineär ekonomi?</a:t>
            </a:r>
          </a:p>
          <a:p>
            <a:pPr marL="0" indent="0">
              <a:lnSpc>
                <a:spcPct val="115000"/>
              </a:lnSpc>
              <a:buNone/>
            </a:pPr>
            <a:r>
              <a:rPr lang="sv-FI" sz="1800" dirty="0">
                <a:effectLst/>
                <a:latin typeface="Corbel" panose="020B0503020204020204" pitchFamily="34" charset="0"/>
                <a:ea typeface="Cambria" panose="02040503050406030204" pitchFamily="18" charset="0"/>
                <a:cs typeface="Times New Roman" panose="02020603050405020304" pitchFamily="18" charset="0"/>
              </a:rPr>
              <a:t>Varför måste vi skyndsamt åstadkomma cirkulära kretslopp?</a:t>
            </a:r>
          </a:p>
          <a:p>
            <a:pPr marL="0" indent="0">
              <a:lnSpc>
                <a:spcPct val="115000"/>
              </a:lnSpc>
              <a:buNone/>
            </a:pPr>
            <a:r>
              <a:rPr lang="sv-FI" sz="1800" dirty="0">
                <a:latin typeface="Corbel" panose="020B0503020204020204" pitchFamily="34" charset="0"/>
                <a:ea typeface="Cambria" panose="02040503050406030204" pitchFamily="18" charset="0"/>
                <a:cs typeface="Times New Roman" panose="02020603050405020304" pitchFamily="18" charset="0"/>
              </a:rPr>
              <a:t>Exempel på olika cirkulära affärsmodeller.</a:t>
            </a:r>
            <a:endParaRPr lang="sv-FI" sz="1800" dirty="0">
              <a:effectLst/>
              <a:latin typeface="Corbel" panose="020B0503020204020204" pitchFamily="34" charset="0"/>
              <a:ea typeface="Cambria" panose="02040503050406030204" pitchFamily="18" charset="0"/>
              <a:cs typeface="Times New Roman" panose="02020603050405020304" pitchFamily="18" charset="0"/>
            </a:endParaRPr>
          </a:p>
          <a:p>
            <a:pPr marL="0" indent="0">
              <a:lnSpc>
                <a:spcPct val="115000"/>
              </a:lnSpc>
              <a:buNone/>
            </a:pPr>
            <a:r>
              <a:rPr lang="sv-FI" sz="1800" dirty="0">
                <a:effectLst/>
                <a:latin typeface="Corbel" panose="020B0503020204020204" pitchFamily="34" charset="0"/>
                <a:ea typeface="Cambria" panose="02040503050406030204" pitchFamily="18" charset="0"/>
                <a:cs typeface="Times New Roman" panose="02020603050405020304" pitchFamily="18" charset="0"/>
              </a:rPr>
              <a:t>Cirkulär Business Canvas som verktyg.</a:t>
            </a:r>
          </a:p>
          <a:p>
            <a:pPr marL="0" indent="0" algn="just" eaLnBrk="1" hangingPunct="1">
              <a:lnSpc>
                <a:spcPct val="150000"/>
              </a:lnSpc>
              <a:buNone/>
            </a:pPr>
            <a:endParaRPr lang="sv-SE" sz="2000" dirty="0">
              <a:cs typeface="Times New Roman" pitchFamily="18" charset="0"/>
            </a:endParaRPr>
          </a:p>
        </p:txBody>
      </p:sp>
      <p:sp>
        <p:nvSpPr>
          <p:cNvPr id="2" name="Platshållare för bildnummer 1">
            <a:extLst>
              <a:ext uri="{FF2B5EF4-FFF2-40B4-BE49-F238E27FC236}">
                <a16:creationId xmlns:a16="http://schemas.microsoft.com/office/drawing/2014/main" id="{DEDC117A-8174-1A4F-9E74-CEC4C8D672BF}"/>
              </a:ext>
            </a:extLst>
          </p:cNvPr>
          <p:cNvSpPr>
            <a:spLocks noGrp="1"/>
          </p:cNvSpPr>
          <p:nvPr>
            <p:ph type="sldNum" sz="quarter" idx="12"/>
          </p:nvPr>
        </p:nvSpPr>
        <p:spPr/>
        <p:txBody>
          <a:bodyPr/>
          <a:lstStyle/>
          <a:p>
            <a:pPr>
              <a:defRPr/>
            </a:pPr>
            <a:fld id="{5A71C6F8-EEE4-4BB8-929B-A9B856DB1CFD}" type="slidenum">
              <a:rPr lang="sv-SE" smtClean="0"/>
              <a:pPr>
                <a:defRPr/>
              </a:pPr>
              <a:t>2</a:t>
            </a:fld>
            <a:endParaRPr lang="sv-SE"/>
          </a:p>
        </p:txBody>
      </p:sp>
      <p:pic>
        <p:nvPicPr>
          <p:cNvPr id="3" name="Audio Recording 1 dec. 2023 09:38:35">
            <a:hlinkClick r:id="" action="ppaction://media"/>
            <a:extLst>
              <a:ext uri="{FF2B5EF4-FFF2-40B4-BE49-F238E27FC236}">
                <a16:creationId xmlns:a16="http://schemas.microsoft.com/office/drawing/2014/main" id="{1B95C6AE-E284-161B-192B-33799C96F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2143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Principer</a:t>
            </a:r>
            <a:r>
              <a:rPr lang="en-GB" sz="3600" dirty="0"/>
              <a:t> </a:t>
            </a:r>
            <a:r>
              <a:rPr lang="en-GB" sz="3600" dirty="0" err="1"/>
              <a:t>för</a:t>
            </a:r>
            <a:r>
              <a:rPr lang="en-GB" sz="3600" dirty="0"/>
              <a:t> CE</a:t>
            </a:r>
          </a:p>
        </p:txBody>
      </p:sp>
      <p:sp>
        <p:nvSpPr>
          <p:cNvPr id="100355" name="Rectangle 3"/>
          <p:cNvSpPr>
            <a:spLocks noGrp="1" noChangeArrowheads="1"/>
          </p:cNvSpPr>
          <p:nvPr>
            <p:ph type="body" idx="1"/>
          </p:nvPr>
        </p:nvSpPr>
        <p:spPr>
          <a:xfrm>
            <a:off x="1970679" y="1052736"/>
            <a:ext cx="7108279" cy="4428492"/>
          </a:xfrm>
        </p:spPr>
        <p:txBody>
          <a:bodyPr/>
          <a:lstStyle/>
          <a:p>
            <a:pPr marL="0" indent="0" algn="just" eaLnBrk="1" hangingPunct="1">
              <a:lnSpc>
                <a:spcPct val="150000"/>
              </a:lnSpc>
              <a:buClr>
                <a:schemeClr val="tx1"/>
              </a:buClr>
              <a:buSzPct val="100000"/>
              <a:buNone/>
            </a:pPr>
            <a:r>
              <a:rPr lang="sv-SE" sz="2000" b="1" dirty="0" err="1"/>
              <a:t>Reduce</a:t>
            </a:r>
            <a:r>
              <a:rPr lang="sv-SE" sz="2000" dirty="0"/>
              <a:t> – </a:t>
            </a:r>
            <a:r>
              <a:rPr lang="sv-SE" sz="1800" dirty="0"/>
              <a:t>minska materialanvändning, spill o avfall</a:t>
            </a:r>
          </a:p>
          <a:p>
            <a:pPr marL="0" indent="0" algn="just" eaLnBrk="1" hangingPunct="1">
              <a:lnSpc>
                <a:spcPct val="150000"/>
              </a:lnSpc>
              <a:buClr>
                <a:schemeClr val="tx1"/>
              </a:buClr>
              <a:buSzPct val="100000"/>
              <a:buNone/>
            </a:pPr>
            <a:r>
              <a:rPr lang="sv-SE" sz="1800" dirty="0" err="1"/>
              <a:t>Novia</a:t>
            </a:r>
            <a:r>
              <a:rPr lang="sv-SE" sz="1800" dirty="0"/>
              <a:t> har varit en central aktör i ett forskningsprojekt där man konstaterat att det räcker med betydligt mindre gödsel än vad som nu används. </a:t>
            </a:r>
            <a:endParaRPr lang="sv-SE" sz="20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20</a:t>
            </a:fld>
            <a:endParaRPr lang="sv-SE"/>
          </a:p>
        </p:txBody>
      </p:sp>
      <p:pic>
        <p:nvPicPr>
          <p:cNvPr id="2050" name="Picture 2" descr="Crop Care - Fertilizer Application - Kugler">
            <a:extLst>
              <a:ext uri="{FF2B5EF4-FFF2-40B4-BE49-F238E27FC236}">
                <a16:creationId xmlns:a16="http://schemas.microsoft.com/office/drawing/2014/main" id="{433D5FFE-AFC9-D700-03C7-CA0EADA05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996951"/>
            <a:ext cx="4848944" cy="323262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cording 28 maj 2023 12:01:34">
            <a:hlinkClick r:id="" action="ppaction://media"/>
            <a:extLst>
              <a:ext uri="{FF2B5EF4-FFF2-40B4-BE49-F238E27FC236}">
                <a16:creationId xmlns:a16="http://schemas.microsoft.com/office/drawing/2014/main" id="{66D1120F-1A68-2636-4035-2490548237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118" y="548680"/>
            <a:ext cx="812800" cy="812800"/>
          </a:xfrm>
          <a:prstGeom prst="rect">
            <a:avLst/>
          </a:prstGeom>
        </p:spPr>
      </p:pic>
    </p:spTree>
    <p:extLst>
      <p:ext uri="{BB962C8B-B14F-4D97-AF65-F5344CB8AC3E}">
        <p14:creationId xmlns:p14="http://schemas.microsoft.com/office/powerpoint/2010/main" val="16770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Principer</a:t>
            </a:r>
            <a:r>
              <a:rPr lang="en-GB" sz="3600" dirty="0"/>
              <a:t> </a:t>
            </a:r>
            <a:r>
              <a:rPr lang="en-GB" sz="3600" dirty="0" err="1"/>
              <a:t>för</a:t>
            </a:r>
            <a:r>
              <a:rPr lang="en-GB" sz="3600" dirty="0"/>
              <a:t> CE</a:t>
            </a:r>
          </a:p>
        </p:txBody>
      </p:sp>
      <p:sp>
        <p:nvSpPr>
          <p:cNvPr id="100355" name="Rectangle 3"/>
          <p:cNvSpPr>
            <a:spLocks noGrp="1" noChangeArrowheads="1"/>
          </p:cNvSpPr>
          <p:nvPr>
            <p:ph type="body" idx="1"/>
          </p:nvPr>
        </p:nvSpPr>
        <p:spPr>
          <a:xfrm>
            <a:off x="1970679" y="1052736"/>
            <a:ext cx="7108279" cy="4428492"/>
          </a:xfrm>
        </p:spPr>
        <p:txBody>
          <a:bodyPr/>
          <a:lstStyle/>
          <a:p>
            <a:pPr marL="0" indent="0" algn="just" eaLnBrk="1" hangingPunct="1">
              <a:lnSpc>
                <a:spcPct val="150000"/>
              </a:lnSpc>
              <a:buClr>
                <a:schemeClr val="tx1"/>
              </a:buClr>
              <a:buSzPct val="100000"/>
              <a:buNone/>
            </a:pPr>
            <a:r>
              <a:rPr lang="sv-SE" sz="2000" b="1" dirty="0" err="1"/>
              <a:t>Reuse</a:t>
            </a:r>
            <a:r>
              <a:rPr lang="sv-SE" sz="2000" dirty="0"/>
              <a:t> – </a:t>
            </a:r>
            <a:r>
              <a:rPr lang="sv-SE" sz="1800" dirty="0"/>
              <a:t>återanvänd produkter och resurser</a:t>
            </a:r>
          </a:p>
          <a:p>
            <a:pPr marL="0" indent="0" algn="just" eaLnBrk="1" hangingPunct="1">
              <a:lnSpc>
                <a:spcPct val="150000"/>
              </a:lnSpc>
              <a:buClr>
                <a:schemeClr val="tx1"/>
              </a:buClr>
              <a:buSzPct val="100000"/>
              <a:buNone/>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21</a:t>
            </a:fld>
            <a:endParaRPr lang="sv-SE"/>
          </a:p>
        </p:txBody>
      </p:sp>
      <p:pic>
        <p:nvPicPr>
          <p:cNvPr id="4" name="Bildobjekt 3" descr="En bild som visar text&#10;&#10;Automatiskt genererad beskrivning">
            <a:extLst>
              <a:ext uri="{FF2B5EF4-FFF2-40B4-BE49-F238E27FC236}">
                <a16:creationId xmlns:a16="http://schemas.microsoft.com/office/drawing/2014/main" id="{4C661883-9327-1172-5037-CF5A1ECE08CB}"/>
              </a:ext>
            </a:extLst>
          </p:cNvPr>
          <p:cNvPicPr>
            <a:picLocks noChangeAspect="1"/>
          </p:cNvPicPr>
          <p:nvPr/>
        </p:nvPicPr>
        <p:blipFill rotWithShape="1">
          <a:blip r:embed="rId5">
            <a:extLst>
              <a:ext uri="{28A0092B-C50C-407E-A947-70E740481C1C}">
                <a14:useLocalDpi xmlns:a14="http://schemas.microsoft.com/office/drawing/2010/main" val="0"/>
              </a:ext>
            </a:extLst>
          </a:blip>
          <a:srcRect t="11635" b="8944"/>
          <a:stretch/>
        </p:blipFill>
        <p:spPr>
          <a:xfrm>
            <a:off x="3474967" y="2906928"/>
            <a:ext cx="5042999" cy="3417672"/>
          </a:xfrm>
          <a:prstGeom prst="rect">
            <a:avLst/>
          </a:prstGeom>
        </p:spPr>
      </p:pic>
      <p:pic>
        <p:nvPicPr>
          <p:cNvPr id="6" name="Bildobjekt 5" descr="En bild som visar text&#10;&#10;Automatiskt genererad beskrivning">
            <a:extLst>
              <a:ext uri="{FF2B5EF4-FFF2-40B4-BE49-F238E27FC236}">
                <a16:creationId xmlns:a16="http://schemas.microsoft.com/office/drawing/2014/main" id="{33EC6AB0-EDD2-3A9C-3251-FEC732406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1628800"/>
            <a:ext cx="7772400" cy="1278128"/>
          </a:xfrm>
          <a:prstGeom prst="rect">
            <a:avLst/>
          </a:prstGeom>
        </p:spPr>
      </p:pic>
      <p:pic>
        <p:nvPicPr>
          <p:cNvPr id="3" name="Audio Recording 28 maj 2023 12:02:31">
            <a:hlinkClick r:id="" action="ppaction://media"/>
            <a:extLst>
              <a:ext uri="{FF2B5EF4-FFF2-40B4-BE49-F238E27FC236}">
                <a16:creationId xmlns:a16="http://schemas.microsoft.com/office/drawing/2014/main" id="{9A7B2C28-D995-1623-2F17-A31B504B0B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3568" y="527968"/>
            <a:ext cx="812800" cy="812800"/>
          </a:xfrm>
          <a:prstGeom prst="rect">
            <a:avLst/>
          </a:prstGeom>
        </p:spPr>
      </p:pic>
    </p:spTree>
    <p:extLst>
      <p:ext uri="{BB962C8B-B14F-4D97-AF65-F5344CB8AC3E}">
        <p14:creationId xmlns:p14="http://schemas.microsoft.com/office/powerpoint/2010/main" val="230256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Principer</a:t>
            </a:r>
            <a:r>
              <a:rPr lang="en-GB" sz="3600" dirty="0"/>
              <a:t> </a:t>
            </a:r>
            <a:r>
              <a:rPr lang="en-GB" sz="3600" dirty="0" err="1"/>
              <a:t>för</a:t>
            </a:r>
            <a:r>
              <a:rPr lang="en-GB" sz="3600" dirty="0"/>
              <a:t> CE</a:t>
            </a:r>
          </a:p>
        </p:txBody>
      </p:sp>
      <p:sp>
        <p:nvSpPr>
          <p:cNvPr id="100355" name="Rectangle 3"/>
          <p:cNvSpPr>
            <a:spLocks noGrp="1" noChangeArrowheads="1"/>
          </p:cNvSpPr>
          <p:nvPr>
            <p:ph type="body" idx="1"/>
          </p:nvPr>
        </p:nvSpPr>
        <p:spPr>
          <a:xfrm>
            <a:off x="1970679" y="1052736"/>
            <a:ext cx="7108279" cy="4428492"/>
          </a:xfrm>
        </p:spPr>
        <p:txBody>
          <a:bodyPr/>
          <a:lstStyle/>
          <a:p>
            <a:pPr marL="0" indent="0" algn="just" eaLnBrk="1" hangingPunct="1">
              <a:lnSpc>
                <a:spcPct val="150000"/>
              </a:lnSpc>
              <a:buClr>
                <a:schemeClr val="tx1"/>
              </a:buClr>
              <a:buSzPct val="100000"/>
              <a:buNone/>
            </a:pPr>
            <a:r>
              <a:rPr lang="sv-SE" sz="2000" b="1" dirty="0"/>
              <a:t>Refill</a:t>
            </a:r>
            <a:r>
              <a:rPr lang="sv-SE" sz="2000" dirty="0"/>
              <a:t> – </a:t>
            </a:r>
            <a:r>
              <a:rPr lang="sv-SE" sz="1800" dirty="0"/>
              <a:t>använd förpackningar som kan återfyllas</a:t>
            </a:r>
            <a:endParaRPr lang="sv-SE" sz="1600" dirty="0"/>
          </a:p>
          <a:p>
            <a:pPr marL="0" indent="0" algn="just" eaLnBrk="1" hangingPunct="1">
              <a:lnSpc>
                <a:spcPct val="150000"/>
              </a:lnSpc>
              <a:buClr>
                <a:schemeClr val="tx1"/>
              </a:buClr>
              <a:buSzPct val="100000"/>
              <a:buNone/>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22</a:t>
            </a:fld>
            <a:endParaRPr lang="sv-SE"/>
          </a:p>
        </p:txBody>
      </p:sp>
      <p:pic>
        <p:nvPicPr>
          <p:cNvPr id="4" name="Bildobjekt 3" descr="En bild som visar text&#10;&#10;Automatiskt genererad beskrivning">
            <a:extLst>
              <a:ext uri="{FF2B5EF4-FFF2-40B4-BE49-F238E27FC236}">
                <a16:creationId xmlns:a16="http://schemas.microsoft.com/office/drawing/2014/main" id="{39B2E5CA-EEBD-66D7-B001-BD1645BD2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684797"/>
            <a:ext cx="7772400" cy="4218117"/>
          </a:xfrm>
          <a:prstGeom prst="rect">
            <a:avLst/>
          </a:prstGeom>
        </p:spPr>
      </p:pic>
      <p:pic>
        <p:nvPicPr>
          <p:cNvPr id="3" name="Audio Recording 28 maj 2023 12:03:46">
            <a:hlinkClick r:id="" action="ppaction://media"/>
            <a:extLst>
              <a:ext uri="{FF2B5EF4-FFF2-40B4-BE49-F238E27FC236}">
                <a16:creationId xmlns:a16="http://schemas.microsoft.com/office/drawing/2014/main" id="{6C969342-8863-BB3E-8226-6AC969A47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000" y="304800"/>
            <a:ext cx="812800" cy="812800"/>
          </a:xfrm>
          <a:prstGeom prst="rect">
            <a:avLst/>
          </a:prstGeom>
        </p:spPr>
      </p:pic>
    </p:spTree>
    <p:extLst>
      <p:ext uri="{BB962C8B-B14F-4D97-AF65-F5344CB8AC3E}">
        <p14:creationId xmlns:p14="http://schemas.microsoft.com/office/powerpoint/2010/main" val="3803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747936"/>
          </a:xfrm>
        </p:spPr>
        <p:txBody>
          <a:bodyPr/>
          <a:lstStyle/>
          <a:p>
            <a:pPr algn="ctr" eaLnBrk="1" hangingPunct="1"/>
            <a:r>
              <a:rPr lang="en-GB" sz="3600" dirty="0" err="1"/>
              <a:t>Principer</a:t>
            </a:r>
            <a:r>
              <a:rPr lang="en-GB" sz="3600" dirty="0"/>
              <a:t> </a:t>
            </a:r>
            <a:r>
              <a:rPr lang="en-GB" sz="3600" dirty="0" err="1"/>
              <a:t>för</a:t>
            </a:r>
            <a:r>
              <a:rPr lang="en-GB" sz="3600" dirty="0"/>
              <a:t> CE</a:t>
            </a:r>
          </a:p>
        </p:txBody>
      </p:sp>
      <p:sp>
        <p:nvSpPr>
          <p:cNvPr id="100355" name="Rectangle 3"/>
          <p:cNvSpPr>
            <a:spLocks noGrp="1" noChangeArrowheads="1"/>
          </p:cNvSpPr>
          <p:nvPr>
            <p:ph type="body" idx="1"/>
          </p:nvPr>
        </p:nvSpPr>
        <p:spPr>
          <a:xfrm>
            <a:off x="1970679" y="1052736"/>
            <a:ext cx="6489753" cy="4428492"/>
          </a:xfrm>
        </p:spPr>
        <p:txBody>
          <a:bodyPr/>
          <a:lstStyle/>
          <a:p>
            <a:pPr marL="0" indent="0" algn="just" eaLnBrk="1" hangingPunct="1">
              <a:lnSpc>
                <a:spcPct val="150000"/>
              </a:lnSpc>
              <a:buClr>
                <a:schemeClr val="tx1"/>
              </a:buClr>
              <a:buSzPct val="100000"/>
              <a:buNone/>
            </a:pPr>
            <a:r>
              <a:rPr lang="sv-SE" sz="2000" b="1" dirty="0" err="1"/>
              <a:t>Repair</a:t>
            </a:r>
            <a:r>
              <a:rPr lang="sv-SE" sz="2000" dirty="0"/>
              <a:t> – </a:t>
            </a:r>
            <a:r>
              <a:rPr lang="sv-SE" sz="1800" dirty="0"/>
              <a:t>reparera hellre än att kassera, planera produkter så att de kan repareras</a:t>
            </a:r>
          </a:p>
          <a:p>
            <a:pPr marL="0" indent="0" algn="just" eaLnBrk="1" hangingPunct="1">
              <a:lnSpc>
                <a:spcPct val="150000"/>
              </a:lnSpc>
              <a:buClr>
                <a:schemeClr val="tx1"/>
              </a:buClr>
              <a:buSzPct val="100000"/>
              <a:buNone/>
            </a:pPr>
            <a:endParaRPr lang="sv-SE" sz="1800" dirty="0"/>
          </a:p>
          <a:p>
            <a:pPr marL="0" indent="0" algn="just" eaLnBrk="1" hangingPunct="1">
              <a:lnSpc>
                <a:spcPct val="150000"/>
              </a:lnSpc>
              <a:buClr>
                <a:schemeClr val="tx1"/>
              </a:buClr>
              <a:buSzPct val="100000"/>
              <a:buNone/>
            </a:pPr>
            <a:r>
              <a:rPr lang="sv-SE" sz="2000" dirty="0"/>
              <a:t>Läs in er på EU:s nya ”</a:t>
            </a:r>
            <a:r>
              <a:rPr lang="sv-SE" sz="2000" dirty="0">
                <a:hlinkClick r:id="rId5"/>
              </a:rPr>
              <a:t>right to repair</a:t>
            </a:r>
            <a:r>
              <a:rPr lang="sv-SE" sz="2000" dirty="0"/>
              <a:t>” initiativ (läs gärna även annat än det länkade dokumentet!). Vilka </a:t>
            </a:r>
            <a:r>
              <a:rPr lang="sv-SE" sz="2000" i="1" dirty="0"/>
              <a:t>nya</a:t>
            </a:r>
            <a:r>
              <a:rPr lang="sv-SE" sz="2000" dirty="0"/>
              <a:t> affärsidéer kunde det här initiativet ge upphov till?</a:t>
            </a:r>
          </a:p>
          <a:p>
            <a:pPr marL="0" indent="0" algn="just" eaLnBrk="1" hangingPunct="1">
              <a:lnSpc>
                <a:spcPct val="150000"/>
              </a:lnSpc>
              <a:buClr>
                <a:schemeClr val="tx1"/>
              </a:buClr>
              <a:buSzPct val="100000"/>
              <a:buNone/>
            </a:pPr>
            <a:r>
              <a:rPr lang="sv-SE" sz="1600" b="1" dirty="0"/>
              <a:t>Exempel</a:t>
            </a:r>
            <a:r>
              <a:rPr lang="sv-SE" sz="1600" dirty="0"/>
              <a:t>: I Sverige har försäkringsbranschen skapat ett system där krockskadade bilar i första hand repareras, i andra hand byts till begagnade delar och först i tredje hand byts till nya delar, vilket länge varit förstahandsvalet. Det här kräver en avsevärd logistik, men är fullt möjligt.</a:t>
            </a:r>
          </a:p>
          <a:p>
            <a:pPr marL="0" indent="0" algn="just" eaLnBrk="1" hangingPunct="1">
              <a:lnSpc>
                <a:spcPct val="150000"/>
              </a:lnSpc>
              <a:buClr>
                <a:schemeClr val="tx1"/>
              </a:buClr>
              <a:buSzPct val="100000"/>
              <a:buNone/>
            </a:pPr>
            <a:endParaRPr lang="sv-SE" sz="20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23</a:t>
            </a:fld>
            <a:endParaRPr lang="sv-SE"/>
          </a:p>
        </p:txBody>
      </p:sp>
      <p:pic>
        <p:nvPicPr>
          <p:cNvPr id="3" name="Audio Recording 28 maj 2023 12:05:19">
            <a:hlinkClick r:id="" action="ppaction://media"/>
            <a:extLst>
              <a:ext uri="{FF2B5EF4-FFF2-40B4-BE49-F238E27FC236}">
                <a16:creationId xmlns:a16="http://schemas.microsoft.com/office/drawing/2014/main" id="{420EFE66-C857-2B9E-5640-6B13518055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4324" y="476672"/>
            <a:ext cx="812800" cy="812800"/>
          </a:xfrm>
          <a:prstGeom prst="rect">
            <a:avLst/>
          </a:prstGeom>
        </p:spPr>
      </p:pic>
    </p:spTree>
    <p:extLst>
      <p:ext uri="{BB962C8B-B14F-4D97-AF65-F5344CB8AC3E}">
        <p14:creationId xmlns:p14="http://schemas.microsoft.com/office/powerpoint/2010/main" val="35880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err="1"/>
              <a:t>Varför</a:t>
            </a:r>
            <a:r>
              <a:rPr lang="en-GB" sz="3600" dirty="0"/>
              <a:t> </a:t>
            </a:r>
            <a:r>
              <a:rPr lang="en-GB" sz="3600" dirty="0" err="1"/>
              <a:t>behövs</a:t>
            </a:r>
            <a:r>
              <a:rPr lang="en-GB" sz="3600" dirty="0"/>
              <a:t> </a:t>
            </a:r>
            <a:r>
              <a:rPr lang="en-GB" sz="3600" dirty="0" err="1"/>
              <a:t>förändring</a:t>
            </a:r>
            <a:r>
              <a:rPr lang="en-GB" sz="3600" dirty="0"/>
              <a:t>?</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24</a:t>
            </a:fld>
            <a:endParaRPr lang="sv-SE"/>
          </a:p>
        </p:txBody>
      </p:sp>
      <p:sp>
        <p:nvSpPr>
          <p:cNvPr id="6" name="Rundad rektangulär pratbubbla 5">
            <a:extLst>
              <a:ext uri="{FF2B5EF4-FFF2-40B4-BE49-F238E27FC236}">
                <a16:creationId xmlns:a16="http://schemas.microsoft.com/office/drawing/2014/main" id="{6CCF9622-28F2-2748-9656-E7CDFB629C94}"/>
              </a:ext>
            </a:extLst>
          </p:cNvPr>
          <p:cNvSpPr/>
          <p:nvPr/>
        </p:nvSpPr>
        <p:spPr bwMode="auto">
          <a:xfrm>
            <a:off x="6994593" y="3861048"/>
            <a:ext cx="2123728" cy="2232248"/>
          </a:xfrm>
          <a:prstGeom prst="wedgeRoundRectCallout">
            <a:avLst>
              <a:gd name="adj1" fmla="val -23694"/>
              <a:gd name="adj2" fmla="val -100384"/>
              <a:gd name="adj3" fmla="val 16667"/>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sv-FI" sz="1600" b="0" i="0" u="none" strike="noStrike" cap="none" normalizeH="0" baseline="0" dirty="0">
                <a:ln>
                  <a:noFill/>
                </a:ln>
                <a:solidFill>
                  <a:schemeClr val="tx1"/>
                </a:solidFill>
                <a:effectLst/>
                <a:latin typeface="Tahoma" pitchFamily="34" charset="0"/>
              </a:rPr>
              <a:t>Märkväl att det alltid finns pionjärer, företag och entreprenörer som ser en möjlighet till ny business. Du kan vara en sådan!</a:t>
            </a:r>
          </a:p>
        </p:txBody>
      </p:sp>
      <p:sp>
        <p:nvSpPr>
          <p:cNvPr id="100355" name="Rectangle 3"/>
          <p:cNvSpPr>
            <a:spLocks noGrp="1" noChangeArrowheads="1"/>
          </p:cNvSpPr>
          <p:nvPr>
            <p:ph type="body" idx="1"/>
          </p:nvPr>
        </p:nvSpPr>
        <p:spPr>
          <a:xfrm>
            <a:off x="1984768" y="1340768"/>
            <a:ext cx="6676231" cy="3888432"/>
          </a:xfrm>
        </p:spPr>
        <p:txBody>
          <a:bodyPr/>
          <a:lstStyle/>
          <a:p>
            <a:pPr marL="0" indent="0" algn="just" eaLnBrk="1" hangingPunct="1">
              <a:lnSpc>
                <a:spcPct val="150000"/>
              </a:lnSpc>
              <a:buClr>
                <a:schemeClr val="tx1"/>
              </a:buClr>
              <a:buSzPct val="100000"/>
              <a:buNone/>
            </a:pPr>
            <a:r>
              <a:rPr lang="sv-SE" sz="2000" b="1" dirty="0"/>
              <a:t>Den cirkulära ekonomin </a:t>
            </a:r>
            <a:r>
              <a:rPr lang="sv-SE" sz="2000" dirty="0"/>
              <a:t>har en potential att bli ett </a:t>
            </a:r>
            <a:r>
              <a:rPr lang="sv-SE" sz="2000" dirty="0" err="1"/>
              <a:t>win-win-win</a:t>
            </a:r>
            <a:r>
              <a:rPr lang="sv-SE" sz="2000" dirty="0"/>
              <a:t> koncept. Opponenter och skeptiker orkar inte tro på den sista delen där, att också företag och ekonomin kan vinna på att införa en cirkulär ekonomi. </a:t>
            </a:r>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r>
              <a:rPr lang="sv-SE" sz="2000" dirty="0"/>
              <a:t>Mycket handlar om </a:t>
            </a:r>
            <a:r>
              <a:rPr lang="sv-SE" sz="2000" b="1" dirty="0"/>
              <a:t>politiska beslut </a:t>
            </a:r>
          </a:p>
          <a:p>
            <a:pPr marL="0" indent="0" algn="just" eaLnBrk="1" hangingPunct="1">
              <a:lnSpc>
                <a:spcPct val="150000"/>
              </a:lnSpc>
              <a:buClr>
                <a:schemeClr val="tx1"/>
              </a:buClr>
              <a:buSzPct val="100000"/>
              <a:buNone/>
            </a:pPr>
            <a:r>
              <a:rPr lang="sv-SE" sz="2000" dirty="0"/>
              <a:t>som ska styra ekonomin i önskad riktning.</a:t>
            </a:r>
          </a:p>
          <a:p>
            <a:pPr marL="0" indent="0" algn="just" eaLnBrk="1" hangingPunct="1">
              <a:lnSpc>
                <a:spcPct val="150000"/>
              </a:lnSpc>
              <a:buClr>
                <a:schemeClr val="tx1"/>
              </a:buClr>
              <a:buSzPct val="100000"/>
              <a:buNone/>
            </a:pPr>
            <a:r>
              <a:rPr lang="sv-SE" sz="2000" dirty="0"/>
              <a:t>Till exempel lanserade EU år 2020 sin </a:t>
            </a:r>
          </a:p>
          <a:p>
            <a:pPr marL="0" indent="0" algn="just" eaLnBrk="1" hangingPunct="1">
              <a:lnSpc>
                <a:spcPct val="150000"/>
              </a:lnSpc>
              <a:buClr>
                <a:schemeClr val="tx1"/>
              </a:buClr>
              <a:buSzPct val="100000"/>
              <a:buNone/>
            </a:pPr>
            <a:r>
              <a:rPr lang="sv-SE" sz="2000" dirty="0"/>
              <a:t>andra </a:t>
            </a:r>
            <a:r>
              <a:rPr lang="sv-SE" sz="2000" dirty="0">
                <a:hlinkClick r:id="rId5"/>
              </a:rPr>
              <a:t>Circular Economy Action Plan</a:t>
            </a:r>
            <a:r>
              <a:rPr lang="sv-SE" sz="2000" dirty="0"/>
              <a:t>. </a:t>
            </a:r>
            <a:endParaRPr lang="sv-SE" sz="1600" dirty="0"/>
          </a:p>
        </p:txBody>
      </p:sp>
      <p:pic>
        <p:nvPicPr>
          <p:cNvPr id="3" name="Audio Recording 28 maj 2023 12:08:17">
            <a:hlinkClick r:id="" action="ppaction://media"/>
            <a:extLst>
              <a:ext uri="{FF2B5EF4-FFF2-40B4-BE49-F238E27FC236}">
                <a16:creationId xmlns:a16="http://schemas.microsoft.com/office/drawing/2014/main" id="{BC898903-C227-0FD6-917F-DF5AE316DE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60625"/>
            <a:ext cx="812800" cy="812800"/>
          </a:xfrm>
          <a:prstGeom prst="rect">
            <a:avLst/>
          </a:prstGeom>
        </p:spPr>
      </p:pic>
    </p:spTree>
    <p:extLst>
      <p:ext uri="{BB962C8B-B14F-4D97-AF65-F5344CB8AC3E}">
        <p14:creationId xmlns:p14="http://schemas.microsoft.com/office/powerpoint/2010/main" val="41430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err="1"/>
              <a:t>Igen</a:t>
            </a:r>
            <a:r>
              <a:rPr lang="en-GB" sz="3600" dirty="0"/>
              <a:t> - </a:t>
            </a:r>
            <a:r>
              <a:rPr lang="en-GB" sz="3600" dirty="0" err="1"/>
              <a:t>varför</a:t>
            </a:r>
            <a:r>
              <a:rPr lang="en-GB" sz="3600" dirty="0"/>
              <a:t> </a:t>
            </a:r>
            <a:r>
              <a:rPr lang="en-GB" sz="3600" dirty="0" err="1"/>
              <a:t>behövs</a:t>
            </a:r>
            <a:r>
              <a:rPr lang="en-GB" sz="3600" dirty="0"/>
              <a:t> </a:t>
            </a:r>
            <a:r>
              <a:rPr lang="en-GB" sz="3600" dirty="0" err="1"/>
              <a:t>förändring</a:t>
            </a:r>
            <a:r>
              <a:rPr lang="en-GB" sz="3600" dirty="0"/>
              <a:t>?</a:t>
            </a:r>
          </a:p>
        </p:txBody>
      </p:sp>
      <p:sp>
        <p:nvSpPr>
          <p:cNvPr id="100355" name="Rectangle 3"/>
          <p:cNvSpPr>
            <a:spLocks noGrp="1" noChangeArrowheads="1"/>
          </p:cNvSpPr>
          <p:nvPr>
            <p:ph type="body" idx="1"/>
          </p:nvPr>
        </p:nvSpPr>
        <p:spPr>
          <a:xfrm>
            <a:off x="2195736" y="1376772"/>
            <a:ext cx="6748239" cy="4428492"/>
          </a:xfrm>
        </p:spPr>
        <p:txBody>
          <a:bodyPr/>
          <a:lstStyle/>
          <a:p>
            <a:pPr marL="0" indent="0" algn="just" eaLnBrk="1" hangingPunct="1">
              <a:lnSpc>
                <a:spcPct val="150000"/>
              </a:lnSpc>
              <a:buClr>
                <a:schemeClr val="tx1"/>
              </a:buClr>
              <a:buSzPct val="100000"/>
              <a:buNone/>
            </a:pPr>
            <a:r>
              <a:rPr lang="sv-SE" sz="2000" dirty="0"/>
              <a:t>En uppenbar brist i den</a:t>
            </a:r>
            <a:r>
              <a:rPr lang="sv-SE" sz="2000" b="1" dirty="0"/>
              <a:t> lineära ekonomin </a:t>
            </a:r>
            <a:r>
              <a:rPr lang="sv-SE" sz="2000" dirty="0"/>
              <a:t>är att </a:t>
            </a:r>
            <a:r>
              <a:rPr lang="sv-SE" sz="2000" b="1" dirty="0"/>
              <a:t>företag tillåts </a:t>
            </a:r>
            <a:r>
              <a:rPr lang="sv-SE" sz="2000" b="1" dirty="0" err="1"/>
              <a:t>externalisera</a:t>
            </a:r>
            <a:r>
              <a:rPr lang="sv-SE" sz="2000" b="1" dirty="0"/>
              <a:t> skadeverkningar </a:t>
            </a:r>
            <a:r>
              <a:rPr lang="sv-SE" sz="2000" dirty="0"/>
              <a:t>från sin verksamhet på andra, i regel naturen, skattebetalarna eller framtida generationer. Här är kärnkraftsindustrin det mest flagranta exemplet. Man tutar på, fast avfallsfrågan fortfarande är olöst.</a:t>
            </a:r>
          </a:p>
          <a:p>
            <a:pPr marL="0" indent="0" algn="just" eaLnBrk="1" hangingPunct="1">
              <a:lnSpc>
                <a:spcPct val="150000"/>
              </a:lnSpc>
              <a:buClr>
                <a:schemeClr val="tx1"/>
              </a:buClr>
              <a:buSzPct val="100000"/>
              <a:buNone/>
            </a:pPr>
            <a:r>
              <a:rPr lang="sv-SE" sz="2000" dirty="0"/>
              <a:t>Så länge man tillåts lämna miljön och mänskorna i sämre skick än de var då man kom, blir det någon annan som betalar för eller lider av åsamkad skada.</a:t>
            </a:r>
          </a:p>
          <a:p>
            <a:pPr marL="0" indent="0" algn="just" eaLnBrk="1" hangingPunct="1">
              <a:lnSpc>
                <a:spcPct val="150000"/>
              </a:lnSpc>
              <a:buClr>
                <a:schemeClr val="tx1"/>
              </a:buClr>
              <a:buSzPct val="100000"/>
              <a:buNone/>
            </a:pPr>
            <a:r>
              <a:rPr lang="sv-SE" sz="2000" dirty="0"/>
              <a:t>Det här är en av de saker som cirkulär ekonomi ska råda bot på.</a:t>
            </a: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25</a:t>
            </a:fld>
            <a:endParaRPr lang="sv-SE"/>
          </a:p>
        </p:txBody>
      </p:sp>
      <p:sp>
        <p:nvSpPr>
          <p:cNvPr id="3" name="Rundad rektangulär pratbubbla 2">
            <a:extLst>
              <a:ext uri="{FF2B5EF4-FFF2-40B4-BE49-F238E27FC236}">
                <a16:creationId xmlns:a16="http://schemas.microsoft.com/office/drawing/2014/main" id="{79F67944-2028-A0C6-AD16-07E0F8C60046}"/>
              </a:ext>
            </a:extLst>
          </p:cNvPr>
          <p:cNvSpPr/>
          <p:nvPr/>
        </p:nvSpPr>
        <p:spPr bwMode="auto">
          <a:xfrm>
            <a:off x="72008" y="1772816"/>
            <a:ext cx="2123728" cy="1512168"/>
          </a:xfrm>
          <a:prstGeom prst="wedgeRoundRectCallout">
            <a:avLst>
              <a:gd name="adj1" fmla="val 52586"/>
              <a:gd name="adj2" fmla="val 68400"/>
              <a:gd name="adj3" fmla="val 16667"/>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sv-FI" sz="1600" b="0" i="0" u="none" strike="noStrike" cap="none" normalizeH="0" baseline="0" dirty="0">
                <a:ln>
                  <a:noFill/>
                </a:ln>
                <a:solidFill>
                  <a:schemeClr val="tx1"/>
                </a:solidFill>
                <a:effectLst/>
                <a:latin typeface="Tahoma" pitchFamily="34" charset="0"/>
              </a:rPr>
              <a:t>Jo, jag vet att den är populär igen, men problemet, frågorna vänta ännu på sina svar!</a:t>
            </a:r>
          </a:p>
        </p:txBody>
      </p:sp>
      <p:pic>
        <p:nvPicPr>
          <p:cNvPr id="4" name="Audio Recording 28 maj 2023 12:26:30">
            <a:hlinkClick r:id="" action="ppaction://media"/>
            <a:extLst>
              <a:ext uri="{FF2B5EF4-FFF2-40B4-BE49-F238E27FC236}">
                <a16:creationId xmlns:a16="http://schemas.microsoft.com/office/drawing/2014/main" id="{52F1ED72-841D-D243-BA80-CA645B773F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285206"/>
            <a:ext cx="812800" cy="812800"/>
          </a:xfrm>
          <a:prstGeom prst="rect">
            <a:avLst/>
          </a:prstGeom>
        </p:spPr>
      </p:pic>
    </p:spTree>
    <p:extLst>
      <p:ext uri="{BB962C8B-B14F-4D97-AF65-F5344CB8AC3E}">
        <p14:creationId xmlns:p14="http://schemas.microsoft.com/office/powerpoint/2010/main" val="6042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a:t>CE </a:t>
            </a:r>
            <a:r>
              <a:rPr lang="en-GB" sz="3600" dirty="0" err="1"/>
              <a:t>i</a:t>
            </a:r>
            <a:r>
              <a:rPr lang="en-GB" sz="3600" dirty="0"/>
              <a:t> </a:t>
            </a:r>
            <a:r>
              <a:rPr lang="en-GB" sz="3600" dirty="0" err="1"/>
              <a:t>praktiken</a:t>
            </a:r>
            <a:endParaRPr lang="en-GB" sz="36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Det uppskattas att ca </a:t>
            </a:r>
            <a:r>
              <a:rPr lang="sv-SE" sz="2000" b="1" dirty="0"/>
              <a:t>80 %</a:t>
            </a:r>
            <a:r>
              <a:rPr lang="sv-SE" sz="2000" dirty="0"/>
              <a:t> av kostnaderna för en produkt låses vid ”ritbordet” i planeringsskedet. Därför är det så väldigt viktigt hur man planerar och att man planerar med CE som mål för</a:t>
            </a:r>
          </a:p>
          <a:p>
            <a:pPr algn="just" eaLnBrk="1" hangingPunct="1">
              <a:buClr>
                <a:schemeClr val="tx1"/>
              </a:buClr>
              <a:buSzPct val="100000"/>
              <a:buFontTx/>
              <a:buChar char="-"/>
            </a:pPr>
            <a:r>
              <a:rPr lang="sv-SE" sz="2000" b="1" dirty="0"/>
              <a:t>materialanskaffning/utvinning</a:t>
            </a:r>
            <a:r>
              <a:rPr lang="sv-SE" sz="2000" dirty="0"/>
              <a:t>, välj förnybara material, lokala, planera resurssnålt ”</a:t>
            </a:r>
            <a:r>
              <a:rPr lang="sv-SE" sz="2000" dirty="0" err="1"/>
              <a:t>reduce</a:t>
            </a:r>
            <a:r>
              <a:rPr lang="sv-SE" sz="2000" dirty="0"/>
              <a:t>”.</a:t>
            </a:r>
          </a:p>
          <a:p>
            <a:pPr algn="just" eaLnBrk="1" hangingPunct="1">
              <a:buClr>
                <a:schemeClr val="tx1"/>
              </a:buClr>
              <a:buSzPct val="100000"/>
              <a:buFontTx/>
              <a:buChar char="-"/>
            </a:pPr>
            <a:r>
              <a:rPr lang="sv-SE" sz="2000" dirty="0"/>
              <a:t>Resurssnål </a:t>
            </a:r>
            <a:r>
              <a:rPr lang="sv-SE" sz="2000" b="1" dirty="0"/>
              <a:t>produktion. </a:t>
            </a:r>
            <a:r>
              <a:rPr lang="sv-SE" sz="2000" dirty="0"/>
              <a:t>Inte bara produkten ska vara resurssnål, utan även produktionen av densamma.</a:t>
            </a:r>
            <a:endParaRPr lang="sv-SE" sz="2000" b="1" dirty="0"/>
          </a:p>
          <a:p>
            <a:pPr algn="just" eaLnBrk="1" hangingPunct="1">
              <a:buClr>
                <a:schemeClr val="tx1"/>
              </a:buClr>
              <a:buSzPct val="100000"/>
              <a:buFontTx/>
              <a:buChar char="-"/>
            </a:pPr>
            <a:r>
              <a:rPr lang="sv-SE" sz="2000" b="1" dirty="0"/>
              <a:t>Logistik</a:t>
            </a:r>
            <a:r>
              <a:rPr lang="sv-SE" sz="2000" dirty="0"/>
              <a:t>, gör varor lätta och förpackningar smarta, undvik långa transporter, decentraliserad verksamhet.</a:t>
            </a:r>
          </a:p>
          <a:p>
            <a:pPr algn="just" eaLnBrk="1" hangingPunct="1">
              <a:buClr>
                <a:schemeClr val="tx1"/>
              </a:buClr>
              <a:buSzPct val="100000"/>
              <a:buFontTx/>
              <a:buChar char="-"/>
            </a:pPr>
            <a:r>
              <a:rPr lang="sv-SE" sz="2000" b="1" dirty="0"/>
              <a:t>Användning</a:t>
            </a:r>
            <a:r>
              <a:rPr lang="sv-SE" sz="2000" dirty="0"/>
              <a:t>, gör produkterna energieffektiva att använda, möjliga att reparera och uppgradera mm.</a:t>
            </a:r>
          </a:p>
          <a:p>
            <a:pPr algn="just" eaLnBrk="1" hangingPunct="1">
              <a:buClr>
                <a:schemeClr val="tx1"/>
              </a:buClr>
              <a:buSzPct val="100000"/>
              <a:buFontTx/>
              <a:buChar char="-"/>
            </a:pPr>
            <a:r>
              <a:rPr lang="sv-SE" sz="2000" b="1" dirty="0"/>
              <a:t>Efter</a:t>
            </a:r>
            <a:r>
              <a:rPr lang="sv-SE" sz="2000" dirty="0"/>
              <a:t> </a:t>
            </a:r>
            <a:r>
              <a:rPr lang="sv-SE" sz="2000" b="1" dirty="0"/>
              <a:t>användning</a:t>
            </a:r>
            <a:r>
              <a:rPr lang="sv-SE" sz="2000" dirty="0"/>
              <a:t>, planera vad som händer sen, ”</a:t>
            </a:r>
            <a:r>
              <a:rPr lang="sv-SE" sz="2000" dirty="0" err="1"/>
              <a:t>reuse</a:t>
            </a:r>
            <a:r>
              <a:rPr lang="sv-SE" sz="2000" dirty="0"/>
              <a:t>, </a:t>
            </a:r>
            <a:r>
              <a:rPr lang="sv-SE" sz="2000" dirty="0" err="1"/>
              <a:t>recycle</a:t>
            </a:r>
            <a:r>
              <a:rPr lang="sv-SE" sz="2000" dirty="0"/>
              <a:t>” </a:t>
            </a:r>
          </a:p>
          <a:p>
            <a:pPr marL="0" indent="0" algn="r" eaLnBrk="1" hangingPunct="1">
              <a:buClr>
                <a:schemeClr val="tx1"/>
              </a:buClr>
              <a:buSzPct val="100000"/>
              <a:buNone/>
            </a:pPr>
            <a:r>
              <a:rPr lang="sv-SE" sz="2000" dirty="0"/>
              <a:t>(Charter, M, 2019)</a:t>
            </a:r>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26</a:t>
            </a:fld>
            <a:endParaRPr lang="sv-SE"/>
          </a:p>
        </p:txBody>
      </p:sp>
      <p:pic>
        <p:nvPicPr>
          <p:cNvPr id="3" name="Audio Recording 28 maj 2023 12:27:41">
            <a:hlinkClick r:id="" action="ppaction://media"/>
            <a:extLst>
              <a:ext uri="{FF2B5EF4-FFF2-40B4-BE49-F238E27FC236}">
                <a16:creationId xmlns:a16="http://schemas.microsoft.com/office/drawing/2014/main" id="{198D692B-E626-BDF4-1956-DD595612C4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893" y="319269"/>
            <a:ext cx="812800" cy="812800"/>
          </a:xfrm>
          <a:prstGeom prst="rect">
            <a:avLst/>
          </a:prstGeom>
        </p:spPr>
      </p:pic>
    </p:spTree>
    <p:extLst>
      <p:ext uri="{BB962C8B-B14F-4D97-AF65-F5344CB8AC3E}">
        <p14:creationId xmlns:p14="http://schemas.microsoft.com/office/powerpoint/2010/main" val="236390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a:t>CE </a:t>
            </a:r>
            <a:r>
              <a:rPr lang="en-GB" sz="3600" dirty="0" err="1"/>
              <a:t>i</a:t>
            </a:r>
            <a:r>
              <a:rPr lang="en-GB" sz="3600" dirty="0"/>
              <a:t> </a:t>
            </a:r>
            <a:r>
              <a:rPr lang="en-GB" sz="3600" dirty="0" err="1"/>
              <a:t>praktiken</a:t>
            </a:r>
            <a:r>
              <a:rPr lang="en-GB" sz="3600" dirty="0"/>
              <a:t> - </a:t>
            </a:r>
            <a:r>
              <a:rPr lang="en-GB" sz="3600" b="1" dirty="0" err="1"/>
              <a:t>affärsmodeller</a:t>
            </a:r>
            <a:endParaRPr lang="en-GB" sz="3600" b="1"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Det finns fem huvudsakliga affärsmodeller för Cirkulär Ekonomi de är:</a:t>
            </a:r>
          </a:p>
          <a:p>
            <a:pPr marL="342900" lvl="0" indent="-342900">
              <a:buFont typeface="+mj-lt"/>
              <a:buAutoNum type="arabicPeriod"/>
            </a:pPr>
            <a:r>
              <a:rPr lang="sv-FI" sz="2000" dirty="0">
                <a:effectLst/>
                <a:latin typeface="+mj-lt"/>
                <a:ea typeface="Calibri" panose="020F0502020204030204" pitchFamily="34" charset="0"/>
                <a:cs typeface="Times New Roman" panose="02020603050405020304" pitchFamily="18" charset="0"/>
              </a:rPr>
              <a:t>Produkten som tjänst i stället för fysisk vara</a:t>
            </a:r>
          </a:p>
          <a:p>
            <a:pPr marL="342900" lvl="0" indent="-342900">
              <a:buFont typeface="+mj-lt"/>
              <a:buAutoNum type="arabicPeriod"/>
            </a:pPr>
            <a:r>
              <a:rPr lang="sv-FI" sz="2000" dirty="0">
                <a:latin typeface="+mj-lt"/>
                <a:ea typeface="Calibri" panose="020F0502020204030204" pitchFamily="34" charset="0"/>
                <a:cs typeface="Times New Roman" panose="02020603050405020304" pitchFamily="18" charset="0"/>
              </a:rPr>
              <a:t>Förlängning av produktens livslängd genom att till exempel planera den så att den kan repareras.</a:t>
            </a:r>
          </a:p>
          <a:p>
            <a:pPr marL="342900" lvl="0" indent="-342900">
              <a:buFont typeface="+mj-lt"/>
              <a:buAutoNum type="arabicPeriod"/>
            </a:pPr>
            <a:r>
              <a:rPr lang="sv-FI" sz="2000" dirty="0">
                <a:effectLst/>
                <a:latin typeface="+mj-lt"/>
                <a:ea typeface="Calibri" panose="020F0502020204030204" pitchFamily="34" charset="0"/>
                <a:cs typeface="Times New Roman" panose="02020603050405020304" pitchFamily="18" charset="0"/>
              </a:rPr>
              <a:t>Delningsekonomi, AirBnB, Uber, Skipperi</a:t>
            </a:r>
          </a:p>
          <a:p>
            <a:pPr marL="342900" lvl="0" indent="-342900">
              <a:buFont typeface="+mj-lt"/>
              <a:buAutoNum type="arabicPeriod"/>
            </a:pPr>
            <a:r>
              <a:rPr lang="sv-FI" sz="2000" dirty="0">
                <a:effectLst/>
                <a:latin typeface="+mj-lt"/>
                <a:ea typeface="Calibri" panose="020F0502020204030204" pitchFamily="34" charset="0"/>
                <a:cs typeface="Times New Roman" panose="02020603050405020304" pitchFamily="18" charset="0"/>
              </a:rPr>
              <a:t>Förnybarhet, där man strävar bort från fossila råvaror och bränslen.</a:t>
            </a:r>
          </a:p>
          <a:p>
            <a:pPr marL="342900" lvl="0" indent="-342900">
              <a:buFont typeface="+mj-lt"/>
              <a:buAutoNum type="arabicPeriod"/>
            </a:pPr>
            <a:r>
              <a:rPr lang="sv-FI" sz="2000" dirty="0">
                <a:latin typeface="+mj-lt"/>
                <a:ea typeface="Calibri" panose="020F0502020204030204" pitchFamily="34" charset="0"/>
                <a:cs typeface="Times New Roman" panose="02020603050405020304" pitchFamily="18" charset="0"/>
              </a:rPr>
              <a:t>Resurssnålhet och återvinning</a:t>
            </a:r>
          </a:p>
          <a:p>
            <a:pPr marL="0" lvl="0" indent="0">
              <a:buNone/>
            </a:pPr>
            <a:r>
              <a:rPr lang="sv-FI" sz="2000" dirty="0">
                <a:effectLst/>
                <a:latin typeface="+mj-lt"/>
                <a:ea typeface="Calibri" panose="020F0502020204030204" pitchFamily="34" charset="0"/>
                <a:cs typeface="Times New Roman" panose="02020603050405020304" pitchFamily="18" charset="0"/>
              </a:rPr>
              <a:t>Själv skulle jag gärna tillägga den </a:t>
            </a:r>
            <a:r>
              <a:rPr lang="sv-FI" sz="2000" b="1" i="1" dirty="0">
                <a:effectLst/>
                <a:latin typeface="+mj-lt"/>
                <a:ea typeface="Calibri" panose="020F0502020204030204" pitchFamily="34" charset="0"/>
                <a:cs typeface="Times New Roman" panose="02020603050405020304" pitchFamily="18" charset="0"/>
              </a:rPr>
              <a:t>verkliga</a:t>
            </a:r>
            <a:r>
              <a:rPr lang="sv-FI" sz="2000" dirty="0">
                <a:effectLst/>
                <a:latin typeface="+mj-lt"/>
                <a:ea typeface="Calibri" panose="020F0502020204030204" pitchFamily="34" charset="0"/>
                <a:cs typeface="Times New Roman" panose="02020603050405020304" pitchFamily="18" charset="0"/>
              </a:rPr>
              <a:t> cirkulära modellen </a:t>
            </a:r>
            <a:r>
              <a:rPr lang="sv-FI" sz="2000" dirty="0">
                <a:latin typeface="+mj-lt"/>
                <a:ea typeface="Calibri" panose="020F0502020204030204" pitchFamily="34" charset="0"/>
                <a:cs typeface="Times New Roman" panose="02020603050405020304" pitchFamily="18" charset="0"/>
              </a:rPr>
              <a:t>där resurser cirkulerar i ett oändligt </a:t>
            </a:r>
            <a:r>
              <a:rPr lang="sv-FI" sz="2000" b="1" i="1" dirty="0">
                <a:latin typeface="+mj-lt"/>
                <a:ea typeface="Calibri" panose="020F0502020204030204" pitchFamily="34" charset="0"/>
                <a:cs typeface="Times New Roman" panose="02020603050405020304" pitchFamily="18" charset="0"/>
              </a:rPr>
              <a:t>kretslopp</a:t>
            </a:r>
            <a:r>
              <a:rPr lang="sv-FI" sz="2000" dirty="0">
                <a:latin typeface="+mj-lt"/>
                <a:ea typeface="Calibri" panose="020F0502020204030204" pitchFamily="34" charset="0"/>
                <a:cs typeface="Times New Roman" panose="02020603050405020304" pitchFamily="18" charset="0"/>
              </a:rPr>
              <a:t> som till exempel i </a:t>
            </a:r>
            <a:r>
              <a:rPr lang="sv-FI" sz="2000" dirty="0">
                <a:latin typeface="+mj-lt"/>
                <a:ea typeface="Calibri" panose="020F0502020204030204" pitchFamily="34" charset="0"/>
                <a:cs typeface="Times New Roman" panose="02020603050405020304" pitchFamily="18" charset="0"/>
                <a:hlinkClick r:id="rId5"/>
              </a:rPr>
              <a:t>Akvaponisk</a:t>
            </a:r>
            <a:r>
              <a:rPr lang="sv-FI" sz="2000" dirty="0">
                <a:latin typeface="+mj-lt"/>
                <a:ea typeface="Calibri" panose="020F0502020204030204" pitchFamily="34" charset="0"/>
                <a:cs typeface="Times New Roman" panose="02020603050405020304" pitchFamily="18" charset="0"/>
              </a:rPr>
              <a:t> odling.</a:t>
            </a:r>
            <a:endParaRPr lang="sv-FI" sz="2000" dirty="0">
              <a:effectLst/>
              <a:latin typeface="+mj-lt"/>
              <a:ea typeface="Calibri" panose="020F0502020204030204" pitchFamily="34" charset="0"/>
              <a:cs typeface="Times New Roman" panose="02020603050405020304" pitchFamily="18" charset="0"/>
            </a:endParaRP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27</a:t>
            </a:fld>
            <a:endParaRPr lang="sv-SE"/>
          </a:p>
        </p:txBody>
      </p:sp>
      <p:pic>
        <p:nvPicPr>
          <p:cNvPr id="3" name="Audio Recording 28 maj 2023 12:32:00">
            <a:hlinkClick r:id="" action="ppaction://media"/>
            <a:extLst>
              <a:ext uri="{FF2B5EF4-FFF2-40B4-BE49-F238E27FC236}">
                <a16:creationId xmlns:a16="http://schemas.microsoft.com/office/drawing/2014/main" id="{C17481C4-4665-7DFD-020B-2F3483EDA8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0848" y="635980"/>
            <a:ext cx="812800" cy="812800"/>
          </a:xfrm>
          <a:prstGeom prst="rect">
            <a:avLst/>
          </a:prstGeom>
        </p:spPr>
      </p:pic>
    </p:spTree>
    <p:extLst>
      <p:ext uri="{BB962C8B-B14F-4D97-AF65-F5344CB8AC3E}">
        <p14:creationId xmlns:p14="http://schemas.microsoft.com/office/powerpoint/2010/main" val="5969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1. </a:t>
            </a:r>
            <a:r>
              <a:rPr lang="en-GB" sz="2800" dirty="0" err="1"/>
              <a:t>produkter</a:t>
            </a:r>
            <a:r>
              <a:rPr lang="en-GB" sz="2800" dirty="0"/>
              <a:t> </a:t>
            </a:r>
            <a:r>
              <a:rPr lang="en-GB" sz="2800" dirty="0" err="1"/>
              <a:t>som</a:t>
            </a:r>
            <a:r>
              <a:rPr lang="en-GB" sz="2800" dirty="0"/>
              <a:t> </a:t>
            </a:r>
            <a:r>
              <a:rPr lang="en-GB" sz="2800" dirty="0" err="1"/>
              <a:t>tjänst</a:t>
            </a:r>
            <a:r>
              <a:rPr lang="en-GB" sz="2800" dirty="0"/>
              <a:t> </a:t>
            </a:r>
            <a:r>
              <a:rPr lang="en-GB" sz="2800" dirty="0" err="1"/>
              <a:t>i</a:t>
            </a:r>
            <a:r>
              <a:rPr lang="en-GB" sz="2800" dirty="0"/>
              <a:t> </a:t>
            </a:r>
            <a:r>
              <a:rPr lang="en-GB" sz="2800" dirty="0" err="1"/>
              <a:t>stället</a:t>
            </a:r>
            <a:r>
              <a:rPr lang="en-GB" sz="2800" dirty="0"/>
              <a:t> för </a:t>
            </a:r>
            <a:r>
              <a:rPr lang="en-GB" sz="2800" dirty="0" err="1"/>
              <a:t>vara</a:t>
            </a:r>
            <a:endParaRPr lang="en-GB" sz="2800" dirty="0"/>
          </a:p>
        </p:txBody>
      </p:sp>
      <p:sp>
        <p:nvSpPr>
          <p:cNvPr id="100355" name="Rectangle 3"/>
          <p:cNvSpPr>
            <a:spLocks noGrp="1" noChangeArrowheads="1"/>
          </p:cNvSpPr>
          <p:nvPr>
            <p:ph type="body" idx="1"/>
          </p:nvPr>
        </p:nvSpPr>
        <p:spPr>
          <a:xfrm>
            <a:off x="2195736" y="1700808"/>
            <a:ext cx="6730739" cy="3888432"/>
          </a:xfrm>
        </p:spPr>
        <p:txBody>
          <a:bodyPr/>
          <a:lstStyle/>
          <a:p>
            <a:pPr marL="0" indent="0" algn="just" eaLnBrk="1" hangingPunct="1">
              <a:buClr>
                <a:schemeClr val="tx1"/>
              </a:buClr>
              <a:buSzPct val="100000"/>
              <a:buNone/>
            </a:pPr>
            <a:r>
              <a:rPr lang="sv-SE" sz="2000" b="1" dirty="0" err="1"/>
              <a:t>Immaterialisering</a:t>
            </a:r>
            <a:r>
              <a:rPr lang="sv-SE" sz="2000" dirty="0"/>
              <a:t> – till exempel musik har för de flesta blivit en tjänst man prenumererar på i stället för att köpa fysiska LP eller CD-skivor.</a:t>
            </a:r>
          </a:p>
          <a:p>
            <a:pPr marL="0" indent="0" algn="just" eaLnBrk="1" hangingPunct="1">
              <a:buClr>
                <a:schemeClr val="tx1"/>
              </a:buClr>
              <a:buSzPct val="100000"/>
              <a:buNone/>
            </a:pPr>
            <a:r>
              <a:rPr lang="sv-SE" sz="2000" dirty="0"/>
              <a:t>Hyra/leasa i stället för att köpa och äga. Här har bilindustrin varit lite av en föregångare, men vad annat kunde man hyra eller prenumerera i stället för att äga? Under vilka förutsättningar? Kreativitet!</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28</a:t>
            </a:fld>
            <a:endParaRPr lang="sv-SE"/>
          </a:p>
        </p:txBody>
      </p:sp>
      <p:sp>
        <p:nvSpPr>
          <p:cNvPr id="6" name="Rundad rektangulär pratbubbla 5">
            <a:extLst>
              <a:ext uri="{FF2B5EF4-FFF2-40B4-BE49-F238E27FC236}">
                <a16:creationId xmlns:a16="http://schemas.microsoft.com/office/drawing/2014/main" id="{65E42D46-696E-3540-831F-EA867480156E}"/>
              </a:ext>
            </a:extLst>
          </p:cNvPr>
          <p:cNvSpPr/>
          <p:nvPr/>
        </p:nvSpPr>
        <p:spPr bwMode="auto">
          <a:xfrm>
            <a:off x="31074" y="2924944"/>
            <a:ext cx="1978211" cy="2916324"/>
          </a:xfrm>
          <a:prstGeom prst="wedgeRoundRectCallout">
            <a:avLst>
              <a:gd name="adj1" fmla="val 61776"/>
              <a:gd name="adj2" fmla="val -30387"/>
              <a:gd name="adj3" fmla="val 16667"/>
            </a:avLst>
          </a:prstGeom>
          <a:solidFill>
            <a:schemeClr val="accent2">
              <a:lumMod val="60000"/>
              <a:lumOff val="4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kumimoji="0" lang="sv-FI" sz="1600" b="0" i="0" u="none" strike="noStrike" cap="none" normalizeH="0" baseline="0" dirty="0">
                <a:ln>
                  <a:noFill/>
                </a:ln>
                <a:solidFill>
                  <a:schemeClr val="tx1"/>
                </a:solidFill>
                <a:effectLst/>
                <a:latin typeface="Tahoma" pitchFamily="34" charset="0"/>
              </a:rPr>
              <a:t>Till exempel en borrmaskin används i genomsnitt 18 minuter under sin livstid men lämnar efter sig 50 kg </a:t>
            </a:r>
            <a:r>
              <a:rPr lang="sv-FI" sz="1600" dirty="0"/>
              <a:t>avfall </a:t>
            </a:r>
            <a:r>
              <a:rPr lang="sv-FI" sz="1600" dirty="0">
                <a:hlinkClick r:id="rId5"/>
              </a:rPr>
              <a:t>https://folkbladet.se/artikel/nrg4g9er</a:t>
            </a:r>
            <a:r>
              <a:rPr lang="sv-FI" sz="1600" dirty="0"/>
              <a:t> </a:t>
            </a:r>
            <a:endParaRPr kumimoji="0" lang="sv-FI" sz="1600" b="0" i="0" u="none" strike="noStrike" cap="none" normalizeH="0" baseline="0" dirty="0">
              <a:ln>
                <a:noFill/>
              </a:ln>
              <a:solidFill>
                <a:schemeClr val="tx1"/>
              </a:solidFill>
              <a:effectLst/>
              <a:latin typeface="Tahoma" pitchFamily="34" charset="0"/>
            </a:endParaRPr>
          </a:p>
        </p:txBody>
      </p:sp>
      <p:pic>
        <p:nvPicPr>
          <p:cNvPr id="3" name="Audio Recording 1 dec. 2023 09:48:28">
            <a:hlinkClick r:id="" action="ppaction://media"/>
            <a:extLst>
              <a:ext uri="{FF2B5EF4-FFF2-40B4-BE49-F238E27FC236}">
                <a16:creationId xmlns:a16="http://schemas.microsoft.com/office/drawing/2014/main" id="{4E2D6BBF-3819-0E29-2A8D-823132A59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536" y="610332"/>
            <a:ext cx="812800" cy="812800"/>
          </a:xfrm>
          <a:prstGeom prst="rect">
            <a:avLst/>
          </a:prstGeom>
        </p:spPr>
      </p:pic>
    </p:spTree>
    <p:extLst>
      <p:ext uri="{BB962C8B-B14F-4D97-AF65-F5344CB8AC3E}">
        <p14:creationId xmlns:p14="http://schemas.microsoft.com/office/powerpoint/2010/main" val="2233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Digiloikka 2023, R. Nylund</a:t>
            </a:r>
            <a:endParaRPr lang="sv-SE" sz="1400" dirty="0"/>
          </a:p>
        </p:txBody>
      </p:sp>
      <p:sp>
        <p:nvSpPr>
          <p:cNvPr id="8195" name="Rectangle 2"/>
          <p:cNvSpPr>
            <a:spLocks noGrp="1" noChangeArrowheads="1"/>
          </p:cNvSpPr>
          <p:nvPr>
            <p:ph type="title"/>
          </p:nvPr>
        </p:nvSpPr>
        <p:spPr>
          <a:xfrm>
            <a:off x="683568" y="304800"/>
            <a:ext cx="8260407" cy="1251992"/>
          </a:xfrm>
        </p:spPr>
        <p:txBody>
          <a:bodyPr/>
          <a:lstStyle/>
          <a:p>
            <a:pPr algn="ctr" eaLnBrk="1" hangingPunct="1"/>
            <a:r>
              <a:rPr lang="en-GB" sz="3600" dirty="0"/>
              <a:t>CE </a:t>
            </a:r>
            <a:r>
              <a:rPr lang="en-GB" sz="3600" dirty="0" err="1"/>
              <a:t>affärsmodeller</a:t>
            </a:r>
            <a:r>
              <a:rPr lang="en-GB" sz="3600" dirty="0"/>
              <a:t>, </a:t>
            </a:r>
            <a:br>
              <a:rPr lang="en-GB" sz="3600" dirty="0"/>
            </a:br>
            <a:r>
              <a:rPr lang="en-GB" sz="3600" dirty="0" err="1"/>
              <a:t>produkten</a:t>
            </a:r>
            <a:r>
              <a:rPr lang="en-GB" sz="3600" dirty="0"/>
              <a:t> </a:t>
            </a:r>
            <a:r>
              <a:rPr lang="en-GB" sz="3600" dirty="0" err="1"/>
              <a:t>som</a:t>
            </a:r>
            <a:r>
              <a:rPr lang="en-GB" sz="3600" dirty="0"/>
              <a:t> </a:t>
            </a:r>
            <a:r>
              <a:rPr lang="en-GB" sz="3600" dirty="0" err="1"/>
              <a:t>tjänst</a:t>
            </a:r>
            <a:r>
              <a:rPr lang="en-GB" sz="3600" dirty="0"/>
              <a:t> </a:t>
            </a:r>
            <a:r>
              <a:rPr lang="en-GB" sz="3600" dirty="0" err="1"/>
              <a:t>i</a:t>
            </a:r>
            <a:r>
              <a:rPr lang="en-GB" sz="3600" dirty="0"/>
              <a:t> </a:t>
            </a:r>
            <a:r>
              <a:rPr lang="en-GB" sz="3600" dirty="0" err="1"/>
              <a:t>stället</a:t>
            </a:r>
            <a:r>
              <a:rPr lang="en-GB" sz="3600" dirty="0"/>
              <a:t> för </a:t>
            </a:r>
            <a:r>
              <a:rPr lang="en-GB" sz="3600" dirty="0" err="1"/>
              <a:t>vara</a:t>
            </a:r>
            <a:endParaRPr lang="en-GB" sz="3600" dirty="0"/>
          </a:p>
        </p:txBody>
      </p:sp>
      <p:sp>
        <p:nvSpPr>
          <p:cNvPr id="100355" name="Rectangle 3"/>
          <p:cNvSpPr>
            <a:spLocks noGrp="1" noChangeArrowheads="1"/>
          </p:cNvSpPr>
          <p:nvPr>
            <p:ph type="body" idx="1"/>
          </p:nvPr>
        </p:nvSpPr>
        <p:spPr>
          <a:xfrm>
            <a:off x="1052357" y="3257617"/>
            <a:ext cx="7522827" cy="2547647"/>
          </a:xfrm>
        </p:spPr>
        <p:txBody>
          <a:bodyPr/>
          <a:lstStyle/>
          <a:p>
            <a:pPr marL="0" indent="0" algn="just" eaLnBrk="1" hangingPunct="1">
              <a:buClr>
                <a:schemeClr val="tx1"/>
              </a:buClr>
              <a:buSzPct val="100000"/>
              <a:buNone/>
            </a:pPr>
            <a:r>
              <a:rPr lang="sv-SE" sz="2000" dirty="0"/>
              <a:t>PSS (Product-Service System) Här finns stor potential. Företagsvärlden har redan kommit långt med detta (dörrmattor, kaffemaskiner, belysning, kraftverksdrift mm.) medan det på konsumentmarknaden ännu finns en stor potential (musik, filmer, lagring av data, cyklar, sparkcyklar mm). </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29</a:t>
            </a:fld>
            <a:endParaRPr lang="sv-SE"/>
          </a:p>
        </p:txBody>
      </p:sp>
      <p:pic>
        <p:nvPicPr>
          <p:cNvPr id="1026" name="Picture 2">
            <a:extLst>
              <a:ext uri="{FF2B5EF4-FFF2-40B4-BE49-F238E27FC236}">
                <a16:creationId xmlns:a16="http://schemas.microsoft.com/office/drawing/2014/main" id="{99FBAAD7-1441-B27C-8964-BB2578DAD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7" y="1867149"/>
            <a:ext cx="2090549" cy="439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431F254-F1F5-6ED9-2AF6-AA5F5623D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942" y="2442640"/>
            <a:ext cx="1872208" cy="7866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ärtsilä Corporation | Helsinki">
            <a:extLst>
              <a:ext uri="{FF2B5EF4-FFF2-40B4-BE49-F238E27FC236}">
                <a16:creationId xmlns:a16="http://schemas.microsoft.com/office/drawing/2014/main" id="{C5E50AFC-3158-2772-2ED3-4940B270A4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51" t="19785" r="9051" b="22227"/>
          <a:stretch/>
        </p:blipFill>
        <p:spPr bwMode="auto">
          <a:xfrm>
            <a:off x="6372200" y="1787003"/>
            <a:ext cx="1872208" cy="1325613"/>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logotyp, Teckensnitt, Grafik, symbol&#10;&#10;Automatiskt genererad beskrivning">
            <a:extLst>
              <a:ext uri="{FF2B5EF4-FFF2-40B4-BE49-F238E27FC236}">
                <a16:creationId xmlns:a16="http://schemas.microsoft.com/office/drawing/2014/main" id="{251B9CAF-6BBE-0354-FE34-DDBE0348F5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2275" y="2014240"/>
            <a:ext cx="1447800" cy="584200"/>
          </a:xfrm>
          <a:prstGeom prst="rect">
            <a:avLst/>
          </a:prstGeom>
        </p:spPr>
      </p:pic>
      <p:pic>
        <p:nvPicPr>
          <p:cNvPr id="3" name="Audio Recording 21 okt. 2025 18:01:22">
            <a:hlinkClick r:id="" action="ppaction://media"/>
            <a:extLst>
              <a:ext uri="{FF2B5EF4-FFF2-40B4-BE49-F238E27FC236}">
                <a16:creationId xmlns:a16="http://schemas.microsoft.com/office/drawing/2014/main" id="{9EF68074-D5D3-AFD0-D65D-185E52CDDF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5818" y="236623"/>
            <a:ext cx="812800" cy="812800"/>
          </a:xfrm>
          <a:prstGeom prst="rect">
            <a:avLst/>
          </a:prstGeom>
        </p:spPr>
      </p:pic>
    </p:spTree>
    <p:extLst>
      <p:ext uri="{BB962C8B-B14F-4D97-AF65-F5344CB8AC3E}">
        <p14:creationId xmlns:p14="http://schemas.microsoft.com/office/powerpoint/2010/main" val="39686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a:p>
        </p:txBody>
      </p:sp>
      <p:sp>
        <p:nvSpPr>
          <p:cNvPr id="8195" name="Rectangle 2"/>
          <p:cNvSpPr>
            <a:spLocks noGrp="1" noChangeArrowheads="1"/>
          </p:cNvSpPr>
          <p:nvPr>
            <p:ph type="title"/>
          </p:nvPr>
        </p:nvSpPr>
        <p:spPr>
          <a:xfrm>
            <a:off x="2362200" y="304800"/>
            <a:ext cx="6581775" cy="891952"/>
          </a:xfrm>
        </p:spPr>
        <p:txBody>
          <a:bodyPr/>
          <a:lstStyle/>
          <a:p>
            <a:pPr algn="ctr" eaLnBrk="1" hangingPunct="1"/>
            <a:r>
              <a:rPr lang="en-GB" sz="3600" dirty="0" err="1"/>
              <a:t>Bakgrund</a:t>
            </a:r>
            <a:r>
              <a:rPr lang="en-GB" sz="3600" dirty="0"/>
              <a:t> - </a:t>
            </a:r>
            <a:r>
              <a:rPr lang="en-GB" sz="3600" dirty="0" err="1"/>
              <a:t>Lineär</a:t>
            </a:r>
            <a:r>
              <a:rPr lang="en-GB" sz="3600" dirty="0"/>
              <a:t> </a:t>
            </a:r>
            <a:r>
              <a:rPr lang="en-GB" sz="3600" dirty="0" err="1"/>
              <a:t>ekonomi</a:t>
            </a:r>
            <a:endParaRPr lang="en-GB" sz="3600" dirty="0"/>
          </a:p>
        </p:txBody>
      </p:sp>
      <p:sp>
        <p:nvSpPr>
          <p:cNvPr id="100355" name="Rectangle 3"/>
          <p:cNvSpPr>
            <a:spLocks noGrp="1" noChangeArrowheads="1"/>
          </p:cNvSpPr>
          <p:nvPr>
            <p:ph type="body" idx="1"/>
          </p:nvPr>
        </p:nvSpPr>
        <p:spPr>
          <a:xfrm>
            <a:off x="959405" y="1340768"/>
            <a:ext cx="7954874" cy="3888432"/>
          </a:xfrm>
        </p:spPr>
        <p:txBody>
          <a:bodyPr/>
          <a:lstStyle/>
          <a:p>
            <a:pPr marL="0" indent="0" algn="just" eaLnBrk="1" hangingPunct="1">
              <a:lnSpc>
                <a:spcPct val="150000"/>
              </a:lnSpc>
              <a:buClr>
                <a:schemeClr val="tx1"/>
              </a:buClr>
              <a:buSzPct val="100000"/>
              <a:buNone/>
            </a:pPr>
            <a:r>
              <a:rPr lang="sv-SE" sz="2000" b="1" dirty="0"/>
              <a:t>Den lineära industriella ekonomin </a:t>
            </a:r>
            <a:r>
              <a:rPr lang="sv-SE" sz="2000" dirty="0"/>
              <a:t>handlar om att optimera och maximera </a:t>
            </a:r>
            <a:r>
              <a:rPr lang="sv-SE" sz="2000" b="1" dirty="0"/>
              <a:t>värdeskapandet</a:t>
            </a:r>
            <a:r>
              <a:rPr lang="sv-SE" sz="2000" dirty="0"/>
              <a:t> i en kedja från gruva (råvara av olika slag) till produkt hos användaren. </a:t>
            </a:r>
          </a:p>
          <a:p>
            <a:pPr marL="0" indent="0" algn="just" eaLnBrk="1" hangingPunct="1">
              <a:lnSpc>
                <a:spcPct val="150000"/>
              </a:lnSpc>
              <a:buClr>
                <a:schemeClr val="tx1"/>
              </a:buClr>
              <a:buSzPct val="100000"/>
              <a:buNone/>
            </a:pPr>
            <a:r>
              <a:rPr lang="sv-SE" sz="2000" dirty="0"/>
              <a:t>Utvinning =&gt; råvara =&gt; produktion =&gt; halvfabrikat =&gt; montering =&gt; färdig produkt =&gt; distribution =&gt; användare.</a:t>
            </a:r>
          </a:p>
          <a:p>
            <a:pPr marL="0" indent="0" algn="just" eaLnBrk="1" hangingPunct="1">
              <a:lnSpc>
                <a:spcPct val="150000"/>
              </a:lnSpc>
              <a:buClr>
                <a:schemeClr val="tx1"/>
              </a:buClr>
              <a:buSzPct val="100000"/>
              <a:buNone/>
            </a:pPr>
            <a:r>
              <a:rPr lang="sv-SE" sz="2000" b="1" dirty="0"/>
              <a:t>Norge</a:t>
            </a:r>
            <a:r>
              <a:rPr lang="sv-SE" sz="2000" dirty="0"/>
              <a:t> (olja), </a:t>
            </a:r>
            <a:r>
              <a:rPr lang="sv-SE" sz="2000" b="1" dirty="0"/>
              <a:t>Sverige</a:t>
            </a:r>
            <a:r>
              <a:rPr lang="sv-SE" sz="2000" dirty="0"/>
              <a:t> (gruvindustrin) och </a:t>
            </a:r>
            <a:r>
              <a:rPr lang="sv-SE" sz="2000" b="1" dirty="0"/>
              <a:t>Finland</a:t>
            </a:r>
            <a:r>
              <a:rPr lang="sv-SE" sz="2000" dirty="0"/>
              <a:t> (biomassa &amp; gruvor) är trea till femma efter Saudiarabien och Kuwait i listan på länder som </a:t>
            </a:r>
            <a:r>
              <a:rPr lang="sv-SE" sz="2000" b="1" dirty="0"/>
              <a:t>tar ut flest ton av naturresurser per capita</a:t>
            </a:r>
            <a:r>
              <a:rPr lang="sv-SE" sz="2000" dirty="0"/>
              <a:t>. (CE seminarium i Jakobstad maj 2023)</a:t>
            </a:r>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a:t>
            </a:fld>
            <a:endParaRPr lang="sv-SE"/>
          </a:p>
        </p:txBody>
      </p:sp>
      <p:pic>
        <p:nvPicPr>
          <p:cNvPr id="3" name="Audio Recording 28 maj 2023 11:43:22">
            <a:hlinkClick r:id="" action="ppaction://media"/>
            <a:extLst>
              <a:ext uri="{FF2B5EF4-FFF2-40B4-BE49-F238E27FC236}">
                <a16:creationId xmlns:a16="http://schemas.microsoft.com/office/drawing/2014/main" id="{EE67081F-3CAB-DDD3-E296-9F775618C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383952"/>
            <a:ext cx="812800" cy="812800"/>
          </a:xfrm>
          <a:prstGeom prst="rect">
            <a:avLst/>
          </a:prstGeom>
        </p:spPr>
      </p:pic>
    </p:spTree>
    <p:extLst>
      <p:ext uri="{BB962C8B-B14F-4D97-AF65-F5344CB8AC3E}">
        <p14:creationId xmlns:p14="http://schemas.microsoft.com/office/powerpoint/2010/main" val="21932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2. </a:t>
            </a:r>
            <a:r>
              <a:rPr lang="en-GB" sz="2800" dirty="0" err="1"/>
              <a:t>förlängd</a:t>
            </a:r>
            <a:r>
              <a:rPr lang="en-GB" sz="2800" dirty="0"/>
              <a:t> </a:t>
            </a:r>
            <a:r>
              <a:rPr lang="en-GB" sz="2800" dirty="0" err="1"/>
              <a:t>livslängd</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Förlängning av produkters användningstid. bättre material, hållbar design, återanvändning.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Här finns utrymme för många enkla lösningar. Det är ofta bara att överge principen att tillverka för en designerad kort livslängd.</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Någon sa att vi ska fråga våra far- och morföräldrar om vi ännu har dem vid liv. Det är sant att de vet väldigt mycket om cirkulär ekonomi, en kunskap som glömts bort.</a:t>
            </a:r>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30</a:t>
            </a:fld>
            <a:endParaRPr lang="sv-SE"/>
          </a:p>
        </p:txBody>
      </p:sp>
      <p:pic>
        <p:nvPicPr>
          <p:cNvPr id="3" name="Audio Recording 1 dec. 2023 09:51:28">
            <a:hlinkClick r:id="" action="ppaction://media"/>
            <a:extLst>
              <a:ext uri="{FF2B5EF4-FFF2-40B4-BE49-F238E27FC236}">
                <a16:creationId xmlns:a16="http://schemas.microsoft.com/office/drawing/2014/main" id="{66352EF6-36D4-87CB-FA63-13279A08D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523" y="455960"/>
            <a:ext cx="812800" cy="812800"/>
          </a:xfrm>
          <a:prstGeom prst="rect">
            <a:avLst/>
          </a:prstGeom>
        </p:spPr>
      </p:pic>
    </p:spTree>
    <p:extLst>
      <p:ext uri="{BB962C8B-B14F-4D97-AF65-F5344CB8AC3E}">
        <p14:creationId xmlns:p14="http://schemas.microsoft.com/office/powerpoint/2010/main" val="286367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Digiloikka 2023, R. Nylund</a:t>
            </a:r>
            <a:endParaRPr lang="sv-SE" sz="1400" dirty="0"/>
          </a:p>
        </p:txBody>
      </p:sp>
      <p:sp>
        <p:nvSpPr>
          <p:cNvPr id="8195" name="Rectangle 2"/>
          <p:cNvSpPr>
            <a:spLocks noGrp="1" noChangeArrowheads="1"/>
          </p:cNvSpPr>
          <p:nvPr>
            <p:ph type="title"/>
          </p:nvPr>
        </p:nvSpPr>
        <p:spPr>
          <a:xfrm>
            <a:off x="683568" y="304800"/>
            <a:ext cx="8260407" cy="1251992"/>
          </a:xfrm>
        </p:spPr>
        <p:txBody>
          <a:bodyPr/>
          <a:lstStyle/>
          <a:p>
            <a:pPr algn="ctr" eaLnBrk="1" hangingPunct="1"/>
            <a:r>
              <a:rPr lang="en-GB" sz="3600" dirty="0"/>
              <a:t>CE </a:t>
            </a:r>
            <a:r>
              <a:rPr lang="en-GB" sz="3600" dirty="0" err="1"/>
              <a:t>affärsmodeller</a:t>
            </a:r>
            <a:r>
              <a:rPr lang="en-GB" sz="3600" dirty="0"/>
              <a:t>, </a:t>
            </a:r>
            <a:br>
              <a:rPr lang="en-GB" sz="3600" dirty="0"/>
            </a:br>
            <a:r>
              <a:rPr lang="en-GB" sz="3600" dirty="0" err="1"/>
              <a:t>förlängning</a:t>
            </a:r>
            <a:r>
              <a:rPr lang="en-GB" sz="3600" dirty="0"/>
              <a:t> </a:t>
            </a:r>
            <a:r>
              <a:rPr lang="en-GB" sz="3600" dirty="0" err="1"/>
              <a:t>av</a:t>
            </a:r>
            <a:r>
              <a:rPr lang="en-GB" sz="3600" dirty="0"/>
              <a:t> </a:t>
            </a:r>
            <a:r>
              <a:rPr lang="en-GB" sz="3600" dirty="0" err="1"/>
              <a:t>produkters</a:t>
            </a:r>
            <a:r>
              <a:rPr lang="en-GB" sz="3600" dirty="0"/>
              <a:t> </a:t>
            </a:r>
            <a:r>
              <a:rPr lang="en-GB" sz="3600" dirty="0" err="1"/>
              <a:t>livslängd</a:t>
            </a:r>
            <a:endParaRPr lang="en-GB" sz="3600" dirty="0"/>
          </a:p>
        </p:txBody>
      </p:sp>
      <p:sp>
        <p:nvSpPr>
          <p:cNvPr id="100355" name="Rectangle 3"/>
          <p:cNvSpPr>
            <a:spLocks noGrp="1" noChangeArrowheads="1"/>
          </p:cNvSpPr>
          <p:nvPr>
            <p:ph type="body" idx="1"/>
          </p:nvPr>
        </p:nvSpPr>
        <p:spPr>
          <a:xfrm>
            <a:off x="2051720" y="1772816"/>
            <a:ext cx="6635080" cy="3650088"/>
          </a:xfrm>
        </p:spPr>
        <p:txBody>
          <a:bodyPr/>
          <a:lstStyle/>
          <a:p>
            <a:pPr marL="0" indent="0" algn="just" eaLnBrk="1" hangingPunct="1">
              <a:buClr>
                <a:schemeClr val="tx1"/>
              </a:buClr>
              <a:buSzPct val="100000"/>
              <a:buNone/>
            </a:pPr>
            <a:r>
              <a:rPr lang="sv-SE" sz="2000" dirty="0"/>
              <a:t>Det här går hand i hand med föregående affärsmodell. Om producenten också tar hand om drift och service av sina produkter kan man utgå ifrån att de sköts med bästa know-how.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Här kommer också </a:t>
            </a:r>
            <a:r>
              <a:rPr lang="sv-SE" sz="2000" dirty="0" err="1"/>
              <a:t>sk</a:t>
            </a:r>
            <a:r>
              <a:rPr lang="sv-SE" sz="2000" dirty="0"/>
              <a:t> </a:t>
            </a:r>
            <a:r>
              <a:rPr lang="sv-SE" sz="2000" i="1" dirty="0"/>
              <a:t>klyftöverbryggare</a:t>
            </a:r>
            <a:r>
              <a:rPr lang="sv-SE" sz="2000" dirty="0"/>
              <a:t> in, de som förlänger produkters livslängd genom att reparera. Nätverksekonomin blir här viktig till exempel försäkringsbolag som samarbetar med reparatörer av mobiltelefoner och andra apparater.</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Det viktiga är förstås att designa produkter så, att de går att reparera. Här har EU tagit ett viktigt initiativ, </a:t>
            </a:r>
            <a:r>
              <a:rPr lang="sv-SE" sz="2000" dirty="0">
                <a:hlinkClick r:id="rId5"/>
              </a:rPr>
              <a:t>Right to </a:t>
            </a:r>
            <a:r>
              <a:rPr lang="sv-SE" sz="2000" dirty="0" err="1">
                <a:hlinkClick r:id="rId5"/>
              </a:rPr>
              <a:t>repair</a:t>
            </a:r>
            <a:r>
              <a:rPr lang="sv-SE" sz="2000" dirty="0"/>
              <a:t>.  </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31</a:t>
            </a:fld>
            <a:endParaRPr lang="sv-SE"/>
          </a:p>
        </p:txBody>
      </p:sp>
      <p:pic>
        <p:nvPicPr>
          <p:cNvPr id="3" name="Audio Recording 21 okt. 2025 18:04:24">
            <a:hlinkClick r:id="" action="ppaction://media"/>
            <a:extLst>
              <a:ext uri="{FF2B5EF4-FFF2-40B4-BE49-F238E27FC236}">
                <a16:creationId xmlns:a16="http://schemas.microsoft.com/office/drawing/2014/main" id="{599E7093-1365-02A6-459B-94151461A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1988840"/>
            <a:ext cx="812800" cy="812800"/>
          </a:xfrm>
          <a:prstGeom prst="rect">
            <a:avLst/>
          </a:prstGeom>
        </p:spPr>
      </p:pic>
    </p:spTree>
    <p:extLst>
      <p:ext uri="{BB962C8B-B14F-4D97-AF65-F5344CB8AC3E}">
        <p14:creationId xmlns:p14="http://schemas.microsoft.com/office/powerpoint/2010/main" val="34035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3. </a:t>
            </a:r>
            <a:r>
              <a:rPr lang="en-GB" sz="2800" dirty="0" err="1"/>
              <a:t>Delningsekonomi</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Att dela befintliga resurser som är i liten användning (tänk på borrmaskinerna och alla andra maskiner man ofta har i hushåll).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err="1"/>
              <a:t>AirBnB</a:t>
            </a:r>
            <a:r>
              <a:rPr lang="sv-SE" sz="2000" dirty="0"/>
              <a:t> är ett exempel som säkert många känner till. I Danmark är delägda bilar ganska vanligt.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Nu har jag sett att det också finns en </a:t>
            </a:r>
            <a:r>
              <a:rPr lang="sv-SE" sz="2000" dirty="0" err="1"/>
              <a:t>Kippari</a:t>
            </a:r>
            <a:r>
              <a:rPr lang="sv-SE" sz="2000" dirty="0"/>
              <a:t>-tjänst där man kan dela sin båt på motsvarande sätt som lägenheter delas i </a:t>
            </a:r>
            <a:r>
              <a:rPr lang="sv-SE" sz="2000" dirty="0" err="1"/>
              <a:t>AirBnB</a:t>
            </a:r>
            <a:r>
              <a:rPr lang="sv-SE" sz="2000" dirty="0"/>
              <a:t>.</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Säkert finns många fler möjligheter.</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32</a:t>
            </a:fld>
            <a:endParaRPr lang="sv-SE"/>
          </a:p>
        </p:txBody>
      </p:sp>
      <p:pic>
        <p:nvPicPr>
          <p:cNvPr id="3" name="Audio Recording 1 dec. 2023 09:55:18">
            <a:hlinkClick r:id="" action="ppaction://media"/>
            <a:extLst>
              <a:ext uri="{FF2B5EF4-FFF2-40B4-BE49-F238E27FC236}">
                <a16:creationId xmlns:a16="http://schemas.microsoft.com/office/drawing/2014/main" id="{CC2E061B-6414-21F4-3750-819FBEA8F3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848" y="364358"/>
            <a:ext cx="812800" cy="812800"/>
          </a:xfrm>
          <a:prstGeom prst="rect">
            <a:avLst/>
          </a:prstGeom>
        </p:spPr>
      </p:pic>
    </p:spTree>
    <p:extLst>
      <p:ext uri="{BB962C8B-B14F-4D97-AF65-F5344CB8AC3E}">
        <p14:creationId xmlns:p14="http://schemas.microsoft.com/office/powerpoint/2010/main" val="24915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Digiloikka 2023, R. Nylund</a:t>
            </a:r>
            <a:endParaRPr lang="sv-SE" sz="1400" dirty="0"/>
          </a:p>
        </p:txBody>
      </p:sp>
      <p:sp>
        <p:nvSpPr>
          <p:cNvPr id="8195" name="Rectangle 2"/>
          <p:cNvSpPr>
            <a:spLocks noGrp="1" noChangeArrowheads="1"/>
          </p:cNvSpPr>
          <p:nvPr>
            <p:ph type="title"/>
          </p:nvPr>
        </p:nvSpPr>
        <p:spPr>
          <a:xfrm>
            <a:off x="683568" y="304800"/>
            <a:ext cx="8260407" cy="1251992"/>
          </a:xfrm>
        </p:spPr>
        <p:txBody>
          <a:bodyPr/>
          <a:lstStyle/>
          <a:p>
            <a:pPr algn="ctr" eaLnBrk="1" hangingPunct="1"/>
            <a:r>
              <a:rPr lang="en-GB" sz="3600" dirty="0"/>
              <a:t>CE </a:t>
            </a:r>
            <a:r>
              <a:rPr lang="en-GB" sz="3600" dirty="0" err="1"/>
              <a:t>affärsmodeller</a:t>
            </a:r>
            <a:r>
              <a:rPr lang="en-GB" sz="3600" dirty="0"/>
              <a:t>, </a:t>
            </a:r>
            <a:br>
              <a:rPr lang="en-GB" sz="3600" dirty="0"/>
            </a:br>
            <a:r>
              <a:rPr lang="en-GB" sz="3600" dirty="0" err="1"/>
              <a:t>delningsekonomi</a:t>
            </a:r>
            <a:endParaRPr lang="en-GB" sz="3600" dirty="0"/>
          </a:p>
        </p:txBody>
      </p:sp>
      <p:sp>
        <p:nvSpPr>
          <p:cNvPr id="100355" name="Rectangle 3"/>
          <p:cNvSpPr>
            <a:spLocks noGrp="1" noChangeArrowheads="1"/>
          </p:cNvSpPr>
          <p:nvPr>
            <p:ph type="body" idx="1"/>
          </p:nvPr>
        </p:nvSpPr>
        <p:spPr>
          <a:xfrm>
            <a:off x="2051720" y="1772816"/>
            <a:ext cx="6635080" cy="3650088"/>
          </a:xfrm>
        </p:spPr>
        <p:txBody>
          <a:bodyPr/>
          <a:lstStyle/>
          <a:p>
            <a:pPr marL="0" indent="0" algn="just" eaLnBrk="1" hangingPunct="1">
              <a:buClr>
                <a:schemeClr val="tx1"/>
              </a:buClr>
              <a:buSzPct val="100000"/>
              <a:buNone/>
            </a:pPr>
            <a:r>
              <a:rPr lang="sv-SE" sz="2000" dirty="0"/>
              <a:t>Några av världens mest framgångsrika bolag äger ”ingenting” utan fungerar endast som plattform för delningsekonomi.</a:t>
            </a:r>
          </a:p>
          <a:p>
            <a:pPr marL="0" indent="0" algn="just" eaLnBrk="1" hangingPunct="1">
              <a:buClr>
                <a:schemeClr val="tx1"/>
              </a:buClr>
              <a:buSzPct val="100000"/>
              <a:buNone/>
            </a:pPr>
            <a:r>
              <a:rPr lang="sv-SE" sz="2000" dirty="0"/>
              <a:t>Delningsekonomi kan vara helt gratis och frivillig eller också bygga på en affärsmodell där någon, eller i bästa fall alla tjänar (eller sparar) pengar på det. </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33</a:t>
            </a:fld>
            <a:endParaRPr lang="sv-SE"/>
          </a:p>
        </p:txBody>
      </p:sp>
      <p:pic>
        <p:nvPicPr>
          <p:cNvPr id="4" name="Bildobjekt 3" descr="En bild som visar text, Teckensnitt, logotyp, design&#10;&#10;Automatiskt genererad beskrivning">
            <a:extLst>
              <a:ext uri="{FF2B5EF4-FFF2-40B4-BE49-F238E27FC236}">
                <a16:creationId xmlns:a16="http://schemas.microsoft.com/office/drawing/2014/main" id="{82E4DFA2-C2AF-660E-9F3C-92F519619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320" y="4217853"/>
            <a:ext cx="1574800" cy="749300"/>
          </a:xfrm>
          <a:prstGeom prst="rect">
            <a:avLst/>
          </a:prstGeom>
        </p:spPr>
      </p:pic>
      <p:pic>
        <p:nvPicPr>
          <p:cNvPr id="6" name="Bildobjekt 5" descr="En bild som visar Teckensnitt, text, Grafik, logotyp&#10;&#10;Automatiskt genererad beskrivning">
            <a:extLst>
              <a:ext uri="{FF2B5EF4-FFF2-40B4-BE49-F238E27FC236}">
                <a16:creationId xmlns:a16="http://schemas.microsoft.com/office/drawing/2014/main" id="{B86A17A6-F1A6-A055-3040-90E62ECC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4465140"/>
            <a:ext cx="952500" cy="520700"/>
          </a:xfrm>
          <a:prstGeom prst="rect">
            <a:avLst/>
          </a:prstGeom>
        </p:spPr>
      </p:pic>
      <p:pic>
        <p:nvPicPr>
          <p:cNvPr id="8" name="Bildobjekt 7" descr="En bild som visar text, boll, fotboll&#10;&#10;Automatiskt genererad beskrivning">
            <a:extLst>
              <a:ext uri="{FF2B5EF4-FFF2-40B4-BE49-F238E27FC236}">
                <a16:creationId xmlns:a16="http://schemas.microsoft.com/office/drawing/2014/main" id="{F9A41065-65B7-4E3F-B83A-9A3DE8976B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3892552"/>
            <a:ext cx="2095500" cy="1981200"/>
          </a:xfrm>
          <a:prstGeom prst="rect">
            <a:avLst/>
          </a:prstGeom>
        </p:spPr>
      </p:pic>
    </p:spTree>
    <p:extLst>
      <p:ext uri="{BB962C8B-B14F-4D97-AF65-F5344CB8AC3E}">
        <p14:creationId xmlns:p14="http://schemas.microsoft.com/office/powerpoint/2010/main" val="95033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4. </a:t>
            </a:r>
            <a:r>
              <a:rPr lang="en-GB" sz="2800" dirty="0" err="1"/>
              <a:t>förnybarhet</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Det här är egentligen närmast en variant av hållbar ekonomi, men viktig som sådan. Här handlar det ofta om energi och det blir då något som kräver lite större resurser. Men visst finns det till exempel småskaliga biogasanläggningar och solpaneler på vart och vartannat hus.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Inom bioekonomin finns ännu väldiga utvecklingsmöjligheter på det här området.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34</a:t>
            </a:fld>
            <a:endParaRPr lang="sv-SE"/>
          </a:p>
        </p:txBody>
      </p:sp>
      <p:pic>
        <p:nvPicPr>
          <p:cNvPr id="3" name="Audio Recording 1 dec. 2023 18:10:45">
            <a:hlinkClick r:id="" action="ppaction://media"/>
            <a:extLst>
              <a:ext uri="{FF2B5EF4-FFF2-40B4-BE49-F238E27FC236}">
                <a16:creationId xmlns:a16="http://schemas.microsoft.com/office/drawing/2014/main" id="{FF87AFB7-C53F-E912-5AA3-0D525D2B9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848" y="345232"/>
            <a:ext cx="812800" cy="812800"/>
          </a:xfrm>
          <a:prstGeom prst="rect">
            <a:avLst/>
          </a:prstGeom>
        </p:spPr>
      </p:pic>
    </p:spTree>
    <p:extLst>
      <p:ext uri="{BB962C8B-B14F-4D97-AF65-F5344CB8AC3E}">
        <p14:creationId xmlns:p14="http://schemas.microsoft.com/office/powerpoint/2010/main" val="23807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5. </a:t>
            </a:r>
            <a:r>
              <a:rPr lang="en-GB" sz="2800" dirty="0" err="1"/>
              <a:t>resurssnålhet</a:t>
            </a:r>
            <a:r>
              <a:rPr lang="en-GB" sz="2800" dirty="0"/>
              <a:t> </a:t>
            </a:r>
            <a:r>
              <a:rPr lang="en-GB" sz="2800" dirty="0" err="1"/>
              <a:t>och</a:t>
            </a:r>
            <a:r>
              <a:rPr lang="en-GB" sz="2800" dirty="0"/>
              <a:t> </a:t>
            </a:r>
            <a:r>
              <a:rPr lang="en-GB" sz="2800" dirty="0" err="1"/>
              <a:t>återvinning</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Jordvärme och luftvärmepumpar är de självklara exemplen här.</a:t>
            </a:r>
          </a:p>
          <a:p>
            <a:pPr marL="0" indent="0" algn="just" eaLnBrk="1" hangingPunct="1">
              <a:buClr>
                <a:schemeClr val="tx1"/>
              </a:buClr>
              <a:buSzPct val="100000"/>
              <a:buNone/>
            </a:pPr>
            <a:r>
              <a:rPr lang="sv-SE" sz="2000" dirty="0"/>
              <a:t>Byggindustrin har länge gått mot mera energisparande lösningar med bättre isolering och värmeåtervinning på ventilationen. I den branschen finns mycket kvar att lära gällande återvinning. I till exempel Norge är man betydligt längre hunna där. </a:t>
            </a:r>
            <a:r>
              <a:rPr lang="sv-SE" sz="2000" dirty="0" err="1"/>
              <a:t>byggarbetplatser</a:t>
            </a:r>
            <a:r>
              <a:rPr lang="sv-SE" sz="2000" dirty="0"/>
              <a:t> har containers för många (fler än på finska byggen) olika material som sedan tas till vara på olik sätt.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r>
              <a:rPr lang="sv-SE" sz="2000" dirty="0"/>
              <a:t>Inom lantbruk pågår också intensiv forskning om hur man kan optimera gödsling och bevattning. I dag används väldiga mängder gödsel i onödan som sedan bara rinner ut och göder vattendrag.</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35</a:t>
            </a:fld>
            <a:endParaRPr lang="sv-SE"/>
          </a:p>
        </p:txBody>
      </p:sp>
      <p:pic>
        <p:nvPicPr>
          <p:cNvPr id="3" name="Audio Recording 1 dec. 2023 18:12:43">
            <a:hlinkClick r:id="" action="ppaction://media"/>
            <a:extLst>
              <a:ext uri="{FF2B5EF4-FFF2-40B4-BE49-F238E27FC236}">
                <a16:creationId xmlns:a16="http://schemas.microsoft.com/office/drawing/2014/main" id="{DE603030-5DDD-7572-159B-AC48E3B12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398" y="403546"/>
            <a:ext cx="812800" cy="812800"/>
          </a:xfrm>
          <a:prstGeom prst="rect">
            <a:avLst/>
          </a:prstGeom>
        </p:spPr>
      </p:pic>
    </p:spTree>
    <p:extLst>
      <p:ext uri="{BB962C8B-B14F-4D97-AF65-F5344CB8AC3E}">
        <p14:creationId xmlns:p14="http://schemas.microsoft.com/office/powerpoint/2010/main" val="1749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6. </a:t>
            </a:r>
            <a:r>
              <a:rPr lang="en-GB" sz="2800" dirty="0" err="1"/>
              <a:t>Verkliga</a:t>
            </a:r>
            <a:r>
              <a:rPr lang="en-GB" sz="2800" dirty="0"/>
              <a:t> </a:t>
            </a:r>
            <a:r>
              <a:rPr lang="en-GB" sz="2800" dirty="0" err="1"/>
              <a:t>kretslopp</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r>
              <a:rPr lang="sv-SE" sz="2000" dirty="0"/>
              <a:t>De här är de mest krävande modellerna där man lyckas få resurserna att cirkulera så att inget egentligen blir avfall. En traditionell bondgård är </a:t>
            </a:r>
            <a:r>
              <a:rPr lang="sv-SE" sz="2000" dirty="0" err="1"/>
              <a:t>iofs</a:t>
            </a:r>
            <a:r>
              <a:rPr lang="sv-SE" sz="2000" dirty="0"/>
              <a:t> beviset på att det inte behöver vara så märkvärdigt. I en industriell skala blir det ändå komplicerat.</a:t>
            </a:r>
          </a:p>
          <a:p>
            <a:pPr marL="0" indent="0" algn="just" eaLnBrk="1" hangingPunct="1">
              <a:buClr>
                <a:schemeClr val="tx1"/>
              </a:buClr>
              <a:buSzPct val="100000"/>
              <a:buNone/>
            </a:pPr>
            <a:r>
              <a:rPr lang="sv-SE" sz="2000" dirty="0"/>
              <a:t>På </a:t>
            </a:r>
            <a:r>
              <a:rPr lang="sv-SE" sz="2000" dirty="0" err="1"/>
              <a:t>Novia</a:t>
            </a:r>
            <a:r>
              <a:rPr lang="sv-SE" sz="2000" dirty="0"/>
              <a:t> har studerande byggt ett mini-</a:t>
            </a:r>
            <a:r>
              <a:rPr lang="sv-SE" sz="2000" dirty="0" err="1"/>
              <a:t>Aquaponic</a:t>
            </a:r>
            <a:r>
              <a:rPr lang="sv-SE" sz="2000" dirty="0"/>
              <a:t>-system där man odlar fisk i tankar och renar vattnet via en salladsodling som tar till vara näringsämnena från fiskarna. </a:t>
            </a:r>
          </a:p>
          <a:p>
            <a:pPr marL="0" indent="0" algn="just" eaLnBrk="1" hangingPunct="1">
              <a:buClr>
                <a:schemeClr val="tx1"/>
              </a:buClr>
              <a:buSzPct val="100000"/>
              <a:buNone/>
            </a:pPr>
            <a:r>
              <a:rPr lang="sv-SE" sz="2000" dirty="0"/>
              <a:t>Biogasanläggningarna som tar vara på slakteriavfall och produkter från bondgårdar kommer i närheten av att vara cirkulära. </a:t>
            </a:r>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36</a:t>
            </a:fld>
            <a:endParaRPr lang="sv-SE"/>
          </a:p>
        </p:txBody>
      </p:sp>
      <p:pic>
        <p:nvPicPr>
          <p:cNvPr id="3" name="Audio Recording 1 dec. 2023 18:16:12">
            <a:hlinkClick r:id="" action="ppaction://media"/>
            <a:extLst>
              <a:ext uri="{FF2B5EF4-FFF2-40B4-BE49-F238E27FC236}">
                <a16:creationId xmlns:a16="http://schemas.microsoft.com/office/drawing/2014/main" id="{B20769C5-82CA-2923-488F-A30ABD9CB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848" y="371051"/>
            <a:ext cx="812800" cy="812800"/>
          </a:xfrm>
          <a:prstGeom prst="rect">
            <a:avLst/>
          </a:prstGeom>
        </p:spPr>
      </p:pic>
    </p:spTree>
    <p:extLst>
      <p:ext uri="{BB962C8B-B14F-4D97-AF65-F5344CB8AC3E}">
        <p14:creationId xmlns:p14="http://schemas.microsoft.com/office/powerpoint/2010/main" val="21209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Where’s the money?</a:t>
            </a:r>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37</a:t>
            </a:fld>
            <a:endParaRPr lang="sv-SE"/>
          </a:p>
        </p:txBody>
      </p:sp>
      <p:sp>
        <p:nvSpPr>
          <p:cNvPr id="6" name="Rectangle 3">
            <a:extLst>
              <a:ext uri="{FF2B5EF4-FFF2-40B4-BE49-F238E27FC236}">
                <a16:creationId xmlns:a16="http://schemas.microsoft.com/office/drawing/2014/main" id="{B99C8468-B41F-853D-CF70-81AC26D6A17E}"/>
              </a:ext>
            </a:extLst>
          </p:cNvPr>
          <p:cNvSpPr txBox="1">
            <a:spLocks noChangeArrowheads="1"/>
          </p:cNvSpPr>
          <p:nvPr/>
        </p:nvSpPr>
        <p:spPr bwMode="auto">
          <a:xfrm>
            <a:off x="1556048" y="1853208"/>
            <a:ext cx="7522827" cy="388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gn="just" eaLnBrk="1" hangingPunct="1">
              <a:buClr>
                <a:schemeClr val="tx1"/>
              </a:buClr>
              <a:buSzPct val="100000"/>
              <a:buFont typeface="Wingdings" pitchFamily="2" charset="2"/>
              <a:buNone/>
            </a:pPr>
            <a:r>
              <a:rPr lang="sv-SE" sz="2000" kern="0" dirty="0"/>
              <a:t>Många av dessa affärsmodeller, speciellt de verkligt cirkulära där man tar tillvara sådant som förr betraktats som avfall, kräver ofta en </a:t>
            </a:r>
            <a:r>
              <a:rPr lang="sv-SE" sz="2000" b="1" kern="0" dirty="0"/>
              <a:t>nätverksekonomi</a:t>
            </a:r>
            <a:r>
              <a:rPr lang="sv-SE" sz="2000" kern="0" dirty="0"/>
              <a:t> där flera aktörer och företag samarbetar. Sällan går det som på </a:t>
            </a:r>
            <a:r>
              <a:rPr lang="sv-SE" sz="2000" kern="0" dirty="0" err="1"/>
              <a:t>Strömsö</a:t>
            </a:r>
            <a:r>
              <a:rPr lang="sv-SE" sz="2000" kern="0" dirty="0"/>
              <a:t> och ibland får man oönskade bieffekter. </a:t>
            </a:r>
          </a:p>
          <a:p>
            <a:pPr marL="0" indent="0" algn="just" eaLnBrk="1" hangingPunct="1">
              <a:buClr>
                <a:schemeClr val="tx1"/>
              </a:buClr>
              <a:buSzPct val="100000"/>
              <a:buFont typeface="Wingdings" pitchFamily="2" charset="2"/>
              <a:buNone/>
            </a:pPr>
            <a:r>
              <a:rPr lang="sv-SE" sz="2000" kern="0" dirty="0"/>
              <a:t>Man behöver kanske etablera verksamheter tätt intill varandra för att kunna utnyttja synergierna. </a:t>
            </a:r>
          </a:p>
          <a:p>
            <a:pPr marL="0" indent="0" algn="just" eaLnBrk="1" hangingPunct="1">
              <a:buClr>
                <a:schemeClr val="tx1"/>
              </a:buClr>
              <a:buSzPct val="100000"/>
              <a:buFont typeface="Wingdings" pitchFamily="2" charset="2"/>
              <a:buNone/>
            </a:pPr>
            <a:r>
              <a:rPr lang="sv-SE" sz="2000" kern="0" dirty="0"/>
              <a:t>I den bästa av världar gör vi det rätta för miljön fast det kostar lite extra. I den verkliga världen frågar alltid någon efter lönsamhet. Därför måste man också kunna presentera en ekonomisk hållbarhet för alla fina tankar om hållbarhet. Det måste helt enkelt bära sig. </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endParaRPr lang="sv-SE" sz="2000" kern="0" dirty="0"/>
          </a:p>
          <a:p>
            <a:pPr algn="just" eaLnBrk="1" hangingPunct="1">
              <a:buClr>
                <a:schemeClr val="tx1"/>
              </a:buClr>
              <a:buSzPct val="100000"/>
              <a:buFontTx/>
              <a:buChar char="-"/>
            </a:pPr>
            <a:endParaRPr lang="sv-SE" sz="1600" kern="0" dirty="0"/>
          </a:p>
        </p:txBody>
      </p:sp>
      <p:pic>
        <p:nvPicPr>
          <p:cNvPr id="3" name="Audio Recording 1 dec. 2023 18:17:59">
            <a:hlinkClick r:id="" action="ppaction://media"/>
            <a:extLst>
              <a:ext uri="{FF2B5EF4-FFF2-40B4-BE49-F238E27FC236}">
                <a16:creationId xmlns:a16="http://schemas.microsoft.com/office/drawing/2014/main" id="{5FC022FF-1CDC-74D5-587A-28F7767729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0848" y="475879"/>
            <a:ext cx="812800" cy="812800"/>
          </a:xfrm>
          <a:prstGeom prst="rect">
            <a:avLst/>
          </a:prstGeom>
        </p:spPr>
      </p:pic>
    </p:spTree>
    <p:extLst>
      <p:ext uri="{BB962C8B-B14F-4D97-AF65-F5344CB8AC3E}">
        <p14:creationId xmlns:p14="http://schemas.microsoft.com/office/powerpoint/2010/main" val="9049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2800" dirty="0"/>
              <a:t>CE </a:t>
            </a:r>
            <a:r>
              <a:rPr lang="en-GB" sz="2800" dirty="0" err="1"/>
              <a:t>affärsmodeller</a:t>
            </a:r>
            <a:r>
              <a:rPr lang="en-GB" sz="2800" dirty="0"/>
              <a:t> – </a:t>
            </a:r>
            <a:br>
              <a:rPr lang="en-GB" sz="2800" dirty="0"/>
            </a:br>
            <a:r>
              <a:rPr lang="en-GB" sz="2800" dirty="0"/>
              <a:t>I den </a:t>
            </a:r>
            <a:r>
              <a:rPr lang="en-GB" sz="2800" dirty="0" err="1"/>
              <a:t>verkliga</a:t>
            </a:r>
            <a:r>
              <a:rPr lang="en-GB" sz="2800" dirty="0"/>
              <a:t> </a:t>
            </a:r>
            <a:r>
              <a:rPr lang="en-GB" sz="2800" dirty="0" err="1"/>
              <a:t>världen</a:t>
            </a:r>
            <a:endParaRPr lang="en-GB" sz="2800" dirty="0"/>
          </a:p>
        </p:txBody>
      </p:sp>
      <p:sp>
        <p:nvSpPr>
          <p:cNvPr id="100355" name="Rectangle 3"/>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38</a:t>
            </a:fld>
            <a:endParaRPr lang="sv-SE"/>
          </a:p>
        </p:txBody>
      </p:sp>
      <p:sp>
        <p:nvSpPr>
          <p:cNvPr id="6" name="Rectangle 3">
            <a:extLst>
              <a:ext uri="{FF2B5EF4-FFF2-40B4-BE49-F238E27FC236}">
                <a16:creationId xmlns:a16="http://schemas.microsoft.com/office/drawing/2014/main" id="{B99C8468-B41F-853D-CF70-81AC26D6A17E}"/>
              </a:ext>
            </a:extLst>
          </p:cNvPr>
          <p:cNvSpPr txBox="1">
            <a:spLocks noChangeArrowheads="1"/>
          </p:cNvSpPr>
          <p:nvPr/>
        </p:nvSpPr>
        <p:spPr bwMode="auto">
          <a:xfrm>
            <a:off x="1556048" y="1853208"/>
            <a:ext cx="7522827" cy="388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gn="just" eaLnBrk="1" hangingPunct="1">
              <a:buClr>
                <a:schemeClr val="tx1"/>
              </a:buClr>
              <a:buSzPct val="100000"/>
              <a:buFont typeface="Wingdings" pitchFamily="2" charset="2"/>
              <a:buNone/>
            </a:pPr>
            <a:r>
              <a:rPr lang="sv-SE" sz="2000" kern="0" dirty="0"/>
              <a:t>En del brinner för hållbarhet och är färdiga att betala för att leva hållbart. Andra bryr sig inte. Likaså är en del modeller och förslag helt enkelt för idealistiska, de går inte att tjäna ett levebröd på. </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r>
              <a:rPr lang="sv-SE" sz="2000" kern="0" dirty="0"/>
              <a:t>Så då ni diskuterar och föreslår cirkulär affärsmodeller – var också kritiska. Se också till svagheter eller nackdelar med era modeller! Hela poängen med att åstadkomma en cirkulär ekonomi är att hitta lösningar och övervinna nackdelarna. </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r>
              <a:rPr lang="sv-SE" sz="2000" kern="0" dirty="0"/>
              <a:t>Vi är alla sökare här, om någon hade färdiga svar skulle väl världen se annorlunda ut redan. </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endParaRPr lang="sv-SE" sz="2000" kern="0" dirty="0"/>
          </a:p>
          <a:p>
            <a:pPr algn="just" eaLnBrk="1" hangingPunct="1">
              <a:buClr>
                <a:schemeClr val="tx1"/>
              </a:buClr>
              <a:buSzPct val="100000"/>
              <a:buFontTx/>
              <a:buChar char="-"/>
            </a:pPr>
            <a:endParaRPr lang="sv-SE" sz="1600" kern="0" dirty="0"/>
          </a:p>
        </p:txBody>
      </p:sp>
      <p:pic>
        <p:nvPicPr>
          <p:cNvPr id="3" name="Audio Recording 1 dec. 2023 18:19:50">
            <a:hlinkClick r:id="" action="ppaction://media"/>
            <a:extLst>
              <a:ext uri="{FF2B5EF4-FFF2-40B4-BE49-F238E27FC236}">
                <a16:creationId xmlns:a16="http://schemas.microsoft.com/office/drawing/2014/main" id="{452A95A7-0503-3F04-A2B0-83ABEA982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631" y="460152"/>
            <a:ext cx="812800" cy="812800"/>
          </a:xfrm>
          <a:prstGeom prst="rect">
            <a:avLst/>
          </a:prstGeom>
        </p:spPr>
      </p:pic>
    </p:spTree>
    <p:extLst>
      <p:ext uri="{BB962C8B-B14F-4D97-AF65-F5344CB8AC3E}">
        <p14:creationId xmlns:p14="http://schemas.microsoft.com/office/powerpoint/2010/main" val="17702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50A856C-F540-90BF-07F7-C23998B0DDFF}"/>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8F410877-7EA9-4435-1D52-7EAF2C0B18DF}"/>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B4978565-D374-3B56-79E9-ABF44BD85A52}"/>
              </a:ext>
            </a:extLst>
          </p:cNvPr>
          <p:cNvSpPr>
            <a:spLocks noGrp="1" noChangeArrowheads="1"/>
          </p:cNvSpPr>
          <p:nvPr>
            <p:ph type="title"/>
          </p:nvPr>
        </p:nvSpPr>
        <p:spPr>
          <a:xfrm>
            <a:off x="683568" y="304800"/>
            <a:ext cx="8260407" cy="891952"/>
          </a:xfrm>
        </p:spPr>
        <p:txBody>
          <a:bodyPr/>
          <a:lstStyle/>
          <a:p>
            <a:pPr algn="ctr" eaLnBrk="1" hangingPunct="1"/>
            <a:r>
              <a:rPr lang="en-GB" sz="2800" dirty="0" err="1"/>
              <a:t>Hållbarhet</a:t>
            </a:r>
            <a:r>
              <a:rPr lang="en-GB" sz="2800" dirty="0"/>
              <a:t> </a:t>
            </a:r>
            <a:r>
              <a:rPr lang="en-GB" sz="2800" dirty="0" err="1"/>
              <a:t>i</a:t>
            </a:r>
            <a:r>
              <a:rPr lang="en-GB" sz="2800" dirty="0"/>
              <a:t> den </a:t>
            </a:r>
            <a:r>
              <a:rPr lang="en-GB" sz="2800" dirty="0" err="1"/>
              <a:t>verkliga</a:t>
            </a:r>
            <a:r>
              <a:rPr lang="en-GB" sz="2800" dirty="0"/>
              <a:t> </a:t>
            </a:r>
            <a:r>
              <a:rPr lang="en-GB" sz="2800" dirty="0" err="1"/>
              <a:t>världen</a:t>
            </a:r>
            <a:r>
              <a:rPr lang="en-GB" sz="2800" dirty="0"/>
              <a:t> - </a:t>
            </a:r>
            <a:r>
              <a:rPr lang="en-GB" sz="2800" dirty="0" err="1"/>
              <a:t>rapportering</a:t>
            </a:r>
            <a:endParaRPr lang="en-GB" sz="2800" dirty="0"/>
          </a:p>
        </p:txBody>
      </p:sp>
      <p:sp>
        <p:nvSpPr>
          <p:cNvPr id="100355" name="Rectangle 3">
            <a:extLst>
              <a:ext uri="{FF2B5EF4-FFF2-40B4-BE49-F238E27FC236}">
                <a16:creationId xmlns:a16="http://schemas.microsoft.com/office/drawing/2014/main" id="{5E41E713-5194-1050-85E1-AFF166E02D91}"/>
              </a:ext>
            </a:extLst>
          </p:cNvPr>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5B0CFC9E-9AE6-1787-546C-585D1ED62724}"/>
              </a:ext>
            </a:extLst>
          </p:cNvPr>
          <p:cNvSpPr>
            <a:spLocks noGrp="1"/>
          </p:cNvSpPr>
          <p:nvPr>
            <p:ph type="sldNum" sz="quarter" idx="12"/>
          </p:nvPr>
        </p:nvSpPr>
        <p:spPr/>
        <p:txBody>
          <a:bodyPr/>
          <a:lstStyle/>
          <a:p>
            <a:pPr>
              <a:defRPr/>
            </a:pPr>
            <a:fld id="{5A71C6F8-EEE4-4BB8-929B-A9B856DB1CFD}" type="slidenum">
              <a:rPr lang="sv-SE" smtClean="0"/>
              <a:pPr>
                <a:defRPr/>
              </a:pPr>
              <a:t>39</a:t>
            </a:fld>
            <a:endParaRPr lang="sv-SE"/>
          </a:p>
        </p:txBody>
      </p:sp>
      <p:sp>
        <p:nvSpPr>
          <p:cNvPr id="6" name="Rectangle 3">
            <a:extLst>
              <a:ext uri="{FF2B5EF4-FFF2-40B4-BE49-F238E27FC236}">
                <a16:creationId xmlns:a16="http://schemas.microsoft.com/office/drawing/2014/main" id="{AED6C53D-5121-4E23-50E8-8EA9F7A71B40}"/>
              </a:ext>
            </a:extLst>
          </p:cNvPr>
          <p:cNvSpPr txBox="1">
            <a:spLocks noChangeArrowheads="1"/>
          </p:cNvSpPr>
          <p:nvPr/>
        </p:nvSpPr>
        <p:spPr bwMode="auto">
          <a:xfrm>
            <a:off x="2267744" y="1484784"/>
            <a:ext cx="6658730" cy="388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gn="just" eaLnBrk="1" hangingPunct="1">
              <a:buClr>
                <a:schemeClr val="tx1"/>
              </a:buClr>
              <a:buSzPct val="100000"/>
              <a:buNone/>
            </a:pPr>
            <a:r>
              <a:rPr lang="sv-SE" sz="2000" kern="0" dirty="0"/>
              <a:t>Cirkulär business har blivit ytterligare ett sätt att marknadsföra sig och sina produkter. Därför har det uppstått ett behov av standardiserade sätt att mäta och rapportera framsteg. </a:t>
            </a:r>
          </a:p>
          <a:p>
            <a:pPr marL="0" indent="0" algn="just" eaLnBrk="1" hangingPunct="1">
              <a:buClr>
                <a:schemeClr val="tx1"/>
              </a:buClr>
              <a:buSzPct val="100000"/>
              <a:buNone/>
            </a:pPr>
            <a:endParaRPr lang="sv-SE" sz="2000" kern="0" dirty="0"/>
          </a:p>
          <a:p>
            <a:pPr marL="0" indent="0" algn="just" eaLnBrk="1" hangingPunct="1">
              <a:buClr>
                <a:schemeClr val="tx1"/>
              </a:buClr>
              <a:buSzPct val="100000"/>
              <a:buNone/>
            </a:pPr>
            <a:r>
              <a:rPr lang="sv-SE" sz="2000" kern="0" dirty="0"/>
              <a:t>Inom EU har man tagit det ambitiösa målet att bli </a:t>
            </a:r>
            <a:r>
              <a:rPr lang="sv-SE" sz="2000" b="1" kern="0" dirty="0"/>
              <a:t>föregångare inom hållbarhet</a:t>
            </a:r>
            <a:r>
              <a:rPr lang="sv-SE" sz="2000" kern="0" dirty="0"/>
              <a:t>. Det har </a:t>
            </a:r>
            <a:r>
              <a:rPr lang="sv-SE" sz="2000" i="1" kern="0" dirty="0"/>
              <a:t>kritiserats</a:t>
            </a:r>
            <a:r>
              <a:rPr lang="sv-SE" sz="2000" kern="0" dirty="0"/>
              <a:t> med hänvisning till att vi ger konkurrerande aktörer en fördel och </a:t>
            </a:r>
            <a:r>
              <a:rPr lang="sv-SE" sz="2000" i="1" kern="0" dirty="0"/>
              <a:t>propagerats</a:t>
            </a:r>
            <a:r>
              <a:rPr lang="sv-SE" sz="2000" kern="0" dirty="0"/>
              <a:t> med att säga att vi skaffar oss ett försprång i den gröna omställning som världen </a:t>
            </a:r>
            <a:r>
              <a:rPr lang="sv-SE" sz="2000" i="1" kern="0" dirty="0"/>
              <a:t>måste</a:t>
            </a:r>
            <a:r>
              <a:rPr lang="sv-SE" sz="2000" kern="0" dirty="0"/>
              <a:t> ha.  </a:t>
            </a:r>
          </a:p>
          <a:p>
            <a:pPr algn="just" eaLnBrk="1" hangingPunct="1">
              <a:buClr>
                <a:schemeClr val="tx1"/>
              </a:buClr>
              <a:buSzPct val="100000"/>
              <a:buFontTx/>
              <a:buChar char="-"/>
            </a:pPr>
            <a:endParaRPr lang="sv-SE" sz="1600" kern="0" dirty="0"/>
          </a:p>
        </p:txBody>
      </p:sp>
    </p:spTree>
    <p:extLst>
      <p:ext uri="{BB962C8B-B14F-4D97-AF65-F5344CB8AC3E}">
        <p14:creationId xmlns:p14="http://schemas.microsoft.com/office/powerpoint/2010/main" val="354416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a:t>Den </a:t>
            </a:r>
            <a:r>
              <a:rPr lang="en-GB" sz="3600" dirty="0" err="1"/>
              <a:t>lineära</a:t>
            </a:r>
            <a:r>
              <a:rPr lang="en-GB" sz="3600" dirty="0"/>
              <a:t> </a:t>
            </a:r>
            <a:r>
              <a:rPr lang="en-GB" sz="3600" dirty="0" err="1"/>
              <a:t>ekonomi</a:t>
            </a:r>
            <a:r>
              <a:rPr lang="en-GB" sz="3600" dirty="0"/>
              <a:t> </a:t>
            </a:r>
            <a:r>
              <a:rPr lang="en-GB" sz="3600" dirty="0" err="1"/>
              <a:t>dödar</a:t>
            </a:r>
            <a:r>
              <a:rPr lang="en-GB" sz="3600" dirty="0"/>
              <a:t> </a:t>
            </a:r>
            <a:r>
              <a:rPr lang="en-GB" sz="3600" dirty="0" err="1"/>
              <a:t>oss</a:t>
            </a:r>
            <a:r>
              <a:rPr lang="en-GB" sz="3600" dirty="0"/>
              <a:t>!</a:t>
            </a:r>
          </a:p>
        </p:txBody>
      </p:sp>
      <p:sp>
        <p:nvSpPr>
          <p:cNvPr id="100355" name="Rectangle 3"/>
          <p:cNvSpPr>
            <a:spLocks noGrp="1" noChangeArrowheads="1"/>
          </p:cNvSpPr>
          <p:nvPr>
            <p:ph type="body" idx="1"/>
          </p:nvPr>
        </p:nvSpPr>
        <p:spPr>
          <a:xfrm>
            <a:off x="2195736" y="1304764"/>
            <a:ext cx="6748239" cy="3888432"/>
          </a:xfrm>
        </p:spPr>
        <p:txBody>
          <a:bodyPr/>
          <a:lstStyle/>
          <a:p>
            <a:pPr marL="0" indent="0" algn="just" eaLnBrk="1" hangingPunct="1">
              <a:lnSpc>
                <a:spcPct val="150000"/>
              </a:lnSpc>
              <a:buClr>
                <a:schemeClr val="tx1"/>
              </a:buClr>
              <a:buSzPct val="100000"/>
              <a:buNone/>
            </a:pPr>
            <a:r>
              <a:rPr lang="sv-SE" sz="2000" b="1" dirty="0"/>
              <a:t>Den lineära industriella ekonomin </a:t>
            </a:r>
            <a:r>
              <a:rPr lang="sv-SE" sz="2000" dirty="0"/>
              <a:t>har visat sig vara ett </a:t>
            </a:r>
            <a:r>
              <a:rPr lang="sv-SE" sz="2000" dirty="0" err="1"/>
              <a:t>lose</a:t>
            </a:r>
            <a:r>
              <a:rPr lang="sv-SE" sz="2000" dirty="0"/>
              <a:t> – </a:t>
            </a:r>
            <a:r>
              <a:rPr lang="sv-SE" sz="2000" dirty="0" err="1"/>
              <a:t>lose</a:t>
            </a:r>
            <a:r>
              <a:rPr lang="sv-SE" sz="2000" dirty="0"/>
              <a:t> – </a:t>
            </a:r>
            <a:r>
              <a:rPr lang="sv-SE" sz="2000" dirty="0" err="1"/>
              <a:t>lose</a:t>
            </a:r>
            <a:r>
              <a:rPr lang="sv-SE" sz="2000" dirty="0"/>
              <a:t>/</a:t>
            </a:r>
            <a:r>
              <a:rPr lang="sv-SE" sz="2000" dirty="0" err="1"/>
              <a:t>win</a:t>
            </a:r>
            <a:r>
              <a:rPr lang="sv-SE" sz="2000" dirty="0"/>
              <a:t> koncept där naturen, mänskor och ibland också företag </a:t>
            </a:r>
            <a:r>
              <a:rPr lang="sv-SE" sz="2000" b="1" dirty="0"/>
              <a:t>alla mår dåligt</a:t>
            </a:r>
            <a:r>
              <a:rPr lang="sv-SE" sz="2000" dirty="0"/>
              <a:t>. Den stora förloraren är </a:t>
            </a:r>
            <a:r>
              <a:rPr lang="sv-SE" sz="2000" b="1" dirty="0"/>
              <a:t>miljön</a:t>
            </a:r>
            <a:r>
              <a:rPr lang="sv-SE" sz="2000" dirty="0"/>
              <a:t>, men i förlängningen också </a:t>
            </a:r>
            <a:r>
              <a:rPr lang="sv-SE" sz="2000" b="1" dirty="0"/>
              <a:t>mänskan</a:t>
            </a:r>
            <a:r>
              <a:rPr lang="sv-SE" sz="2000" dirty="0"/>
              <a:t>. </a:t>
            </a:r>
          </a:p>
          <a:p>
            <a:pPr marL="0" indent="0" algn="just" eaLnBrk="1" hangingPunct="1">
              <a:lnSpc>
                <a:spcPct val="150000"/>
              </a:lnSpc>
              <a:buClr>
                <a:schemeClr val="tx1"/>
              </a:buClr>
              <a:buSzPct val="100000"/>
              <a:buNone/>
            </a:pPr>
            <a:r>
              <a:rPr lang="sv-SE" sz="2000" dirty="0"/>
              <a:t>Någon sa provokativt att ”</a:t>
            </a:r>
            <a:r>
              <a:rPr lang="sv-SE" sz="2000" i="1" dirty="0"/>
              <a:t>Då de sista vattendragen är förstörda och jordens resurser förbrukade inser man att pengar inte går att äta</a:t>
            </a:r>
            <a:r>
              <a:rPr lang="sv-SE" sz="2000" dirty="0"/>
              <a:t>.”</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4</a:t>
            </a:fld>
            <a:endParaRPr lang="sv-SE"/>
          </a:p>
        </p:txBody>
      </p:sp>
      <p:pic>
        <p:nvPicPr>
          <p:cNvPr id="3" name="Audio Recording 1 dec. 2023 09:39:51">
            <a:hlinkClick r:id="" action="ppaction://media"/>
            <a:extLst>
              <a:ext uri="{FF2B5EF4-FFF2-40B4-BE49-F238E27FC236}">
                <a16:creationId xmlns:a16="http://schemas.microsoft.com/office/drawing/2014/main" id="{EA0A5F6C-2327-9CBE-CEAF-B15D739F4B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491964"/>
            <a:ext cx="812800" cy="812800"/>
          </a:xfrm>
          <a:prstGeom prst="rect">
            <a:avLst/>
          </a:prstGeom>
        </p:spPr>
      </p:pic>
      <p:pic>
        <p:nvPicPr>
          <p:cNvPr id="5" name="Bildobjekt 4" descr="En bild som visar utomhus, träd, ström, landskap&#10;&#10;AI-genererat innehåll kan vara felaktigt.">
            <a:extLst>
              <a:ext uri="{FF2B5EF4-FFF2-40B4-BE49-F238E27FC236}">
                <a16:creationId xmlns:a16="http://schemas.microsoft.com/office/drawing/2014/main" id="{8FE314AE-EC64-E483-1054-19B72340D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12976"/>
            <a:ext cx="2051720" cy="2283366"/>
          </a:xfrm>
          <a:prstGeom prst="rect">
            <a:avLst/>
          </a:prstGeom>
        </p:spPr>
      </p:pic>
    </p:spTree>
    <p:extLst>
      <p:ext uri="{BB962C8B-B14F-4D97-AF65-F5344CB8AC3E}">
        <p14:creationId xmlns:p14="http://schemas.microsoft.com/office/powerpoint/2010/main" val="21541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BEA34F2-8FF4-5132-0431-0418A4B6F2C7}"/>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9744EF2C-01F0-8C70-66C3-E05F364832F0}"/>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B5C379E6-8A3D-8B0D-3EF4-0FB849F3C330}"/>
              </a:ext>
            </a:extLst>
          </p:cNvPr>
          <p:cNvSpPr>
            <a:spLocks noGrp="1" noChangeArrowheads="1"/>
          </p:cNvSpPr>
          <p:nvPr>
            <p:ph type="title"/>
          </p:nvPr>
        </p:nvSpPr>
        <p:spPr>
          <a:xfrm>
            <a:off x="683568" y="304800"/>
            <a:ext cx="8260407" cy="891952"/>
          </a:xfrm>
        </p:spPr>
        <p:txBody>
          <a:bodyPr/>
          <a:lstStyle/>
          <a:p>
            <a:pPr algn="ctr" eaLnBrk="1" hangingPunct="1"/>
            <a:r>
              <a:rPr lang="en-GB" sz="2800" dirty="0" err="1"/>
              <a:t>Hållbarhet</a:t>
            </a:r>
            <a:r>
              <a:rPr lang="en-GB" sz="2800" dirty="0"/>
              <a:t> </a:t>
            </a:r>
            <a:r>
              <a:rPr lang="en-GB" sz="2800" dirty="0" err="1"/>
              <a:t>i</a:t>
            </a:r>
            <a:r>
              <a:rPr lang="en-GB" sz="2800" dirty="0"/>
              <a:t> den </a:t>
            </a:r>
            <a:r>
              <a:rPr lang="en-GB" sz="2800" dirty="0" err="1"/>
              <a:t>verkliga</a:t>
            </a:r>
            <a:r>
              <a:rPr lang="en-GB" sz="2800" dirty="0"/>
              <a:t> </a:t>
            </a:r>
            <a:r>
              <a:rPr lang="en-GB" sz="2800" dirty="0" err="1"/>
              <a:t>världen</a:t>
            </a:r>
            <a:r>
              <a:rPr lang="en-GB" sz="2800" dirty="0"/>
              <a:t> - </a:t>
            </a:r>
            <a:r>
              <a:rPr lang="en-GB" sz="2800" dirty="0" err="1"/>
              <a:t>rapportering</a:t>
            </a:r>
            <a:endParaRPr lang="en-GB" sz="2800" dirty="0"/>
          </a:p>
        </p:txBody>
      </p:sp>
      <p:sp>
        <p:nvSpPr>
          <p:cNvPr id="100355" name="Rectangle 3">
            <a:extLst>
              <a:ext uri="{FF2B5EF4-FFF2-40B4-BE49-F238E27FC236}">
                <a16:creationId xmlns:a16="http://schemas.microsoft.com/office/drawing/2014/main" id="{50375DBB-BAB0-6CDF-F710-DDBAA494E52D}"/>
              </a:ext>
            </a:extLst>
          </p:cNvPr>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D2DA5EA1-DD76-1B82-AFD9-4DFB7DFB6EB1}"/>
              </a:ext>
            </a:extLst>
          </p:cNvPr>
          <p:cNvSpPr>
            <a:spLocks noGrp="1"/>
          </p:cNvSpPr>
          <p:nvPr>
            <p:ph type="sldNum" sz="quarter" idx="12"/>
          </p:nvPr>
        </p:nvSpPr>
        <p:spPr/>
        <p:txBody>
          <a:bodyPr/>
          <a:lstStyle/>
          <a:p>
            <a:pPr>
              <a:defRPr/>
            </a:pPr>
            <a:fld id="{5A71C6F8-EEE4-4BB8-929B-A9B856DB1CFD}" type="slidenum">
              <a:rPr lang="sv-SE" smtClean="0"/>
              <a:pPr>
                <a:defRPr/>
              </a:pPr>
              <a:t>40</a:t>
            </a:fld>
            <a:endParaRPr lang="sv-SE"/>
          </a:p>
        </p:txBody>
      </p:sp>
      <p:sp>
        <p:nvSpPr>
          <p:cNvPr id="6" name="Rectangle 3">
            <a:extLst>
              <a:ext uri="{FF2B5EF4-FFF2-40B4-BE49-F238E27FC236}">
                <a16:creationId xmlns:a16="http://schemas.microsoft.com/office/drawing/2014/main" id="{077CCD4E-A447-88B8-31C3-A8E40B0E9F05}"/>
              </a:ext>
            </a:extLst>
          </p:cNvPr>
          <p:cNvSpPr txBox="1">
            <a:spLocks noChangeArrowheads="1"/>
          </p:cNvSpPr>
          <p:nvPr/>
        </p:nvSpPr>
        <p:spPr bwMode="auto">
          <a:xfrm>
            <a:off x="2123728" y="1484784"/>
            <a:ext cx="6802746" cy="3888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lgn="just" eaLnBrk="1" hangingPunct="1">
              <a:buClr>
                <a:schemeClr val="tx1"/>
              </a:buClr>
              <a:buSzPct val="100000"/>
              <a:buFont typeface="Wingdings" pitchFamily="2" charset="2"/>
              <a:buNone/>
            </a:pPr>
            <a:r>
              <a:rPr lang="sv-SE" sz="2000" kern="0" dirty="0"/>
              <a:t>Hursomhelst har EU gett ut ett direktiv för hur hållbarhetsfrågor ska rapporteras, </a:t>
            </a:r>
            <a:r>
              <a:rPr lang="sv-SE" sz="2000" kern="0" dirty="0">
                <a:hlinkClick r:id="rId3"/>
              </a:rPr>
              <a:t>CSRD</a:t>
            </a:r>
            <a:r>
              <a:rPr lang="sv-SE" sz="2000" kern="0" dirty="0"/>
              <a:t> samt en standard för indikatorer </a:t>
            </a:r>
            <a:r>
              <a:rPr lang="sv-SE" sz="2000" kern="0" dirty="0">
                <a:hlinkClick r:id="rId4"/>
              </a:rPr>
              <a:t>ESRS</a:t>
            </a:r>
            <a:r>
              <a:rPr lang="sv-SE" sz="2000" kern="0" dirty="0"/>
              <a:t>. Dessa gäller för stora företag, men ger också god vägledning för mindre organisationer.</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r>
              <a:rPr lang="sv-SE" sz="2000" kern="0" dirty="0"/>
              <a:t>Sedan 25 år har FN haft sin </a:t>
            </a:r>
            <a:r>
              <a:rPr lang="sv-SE" sz="2000" kern="0" dirty="0">
                <a:hlinkClick r:id="rId5"/>
              </a:rPr>
              <a:t>GRI</a:t>
            </a:r>
            <a:r>
              <a:rPr lang="sv-SE" sz="2000" kern="0" dirty="0"/>
              <a:t>, Global </a:t>
            </a:r>
            <a:r>
              <a:rPr lang="sv-SE" sz="2000" kern="0" dirty="0" err="1"/>
              <a:t>Reporting</a:t>
            </a:r>
            <a:r>
              <a:rPr lang="sv-SE" sz="2000" kern="0" dirty="0"/>
              <a:t> </a:t>
            </a:r>
            <a:r>
              <a:rPr lang="sv-SE" sz="2000" kern="0" dirty="0" err="1"/>
              <a:t>Initiative</a:t>
            </a:r>
            <a:r>
              <a:rPr lang="sv-SE" sz="2000" kern="0" dirty="0"/>
              <a:t>, som många företag valt att följa. Rapportering enligt standardiserade modeller ger oss bland andra fördelar möjligheten att a) se </a:t>
            </a:r>
            <a:r>
              <a:rPr lang="sv-SE" sz="2000" i="1" kern="0" dirty="0"/>
              <a:t>både</a:t>
            </a:r>
            <a:r>
              <a:rPr lang="sv-SE" sz="2000" kern="0" dirty="0"/>
              <a:t> framsteg och utmaningar och b) jämföra olika organisationer.</a:t>
            </a:r>
          </a:p>
          <a:p>
            <a:pPr marL="0" indent="0" algn="just" eaLnBrk="1" hangingPunct="1">
              <a:buClr>
                <a:schemeClr val="tx1"/>
              </a:buClr>
              <a:buSzPct val="100000"/>
              <a:buFont typeface="Wingdings" pitchFamily="2" charset="2"/>
              <a:buNone/>
            </a:pPr>
            <a:endParaRPr lang="sv-SE" sz="2000" kern="0" dirty="0"/>
          </a:p>
          <a:p>
            <a:pPr marL="0" indent="0" algn="just" eaLnBrk="1" hangingPunct="1">
              <a:buClr>
                <a:schemeClr val="tx1"/>
              </a:buClr>
              <a:buSzPct val="100000"/>
              <a:buFont typeface="Wingdings" pitchFamily="2" charset="2"/>
              <a:buNone/>
            </a:pPr>
            <a:endParaRPr lang="sv-SE" sz="2000" kern="0" dirty="0"/>
          </a:p>
          <a:p>
            <a:pPr algn="just" eaLnBrk="1" hangingPunct="1">
              <a:buClr>
                <a:schemeClr val="tx1"/>
              </a:buClr>
              <a:buSzPct val="100000"/>
              <a:buFontTx/>
              <a:buChar char="-"/>
            </a:pPr>
            <a:endParaRPr lang="sv-SE" sz="1600" kern="0" dirty="0"/>
          </a:p>
        </p:txBody>
      </p:sp>
      <p:pic>
        <p:nvPicPr>
          <p:cNvPr id="4" name="Bild 3">
            <a:extLst>
              <a:ext uri="{FF2B5EF4-FFF2-40B4-BE49-F238E27FC236}">
                <a16:creationId xmlns:a16="http://schemas.microsoft.com/office/drawing/2014/main" id="{A1B13094-7F92-379A-36AC-0EB20253D3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544" y="3284984"/>
            <a:ext cx="1220349" cy="1220349"/>
          </a:xfrm>
          <a:prstGeom prst="rect">
            <a:avLst/>
          </a:prstGeom>
        </p:spPr>
      </p:pic>
    </p:spTree>
    <p:extLst>
      <p:ext uri="{BB962C8B-B14F-4D97-AF65-F5344CB8AC3E}">
        <p14:creationId xmlns:p14="http://schemas.microsoft.com/office/powerpoint/2010/main" val="2354856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ear-circular-hills">
            <a:extLst>
              <a:ext uri="{FF2B5EF4-FFF2-40B4-BE49-F238E27FC236}">
                <a16:creationId xmlns:a16="http://schemas.microsoft.com/office/drawing/2014/main" id="{3A2B633E-EB94-4AED-8B61-5FB10F91B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1" y="1059525"/>
            <a:ext cx="9144000" cy="327501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61D0E8C-1240-4FDC-A177-27C81163FF35}"/>
              </a:ext>
            </a:extLst>
          </p:cNvPr>
          <p:cNvSpPr txBox="1"/>
          <p:nvPr/>
        </p:nvSpPr>
        <p:spPr>
          <a:xfrm>
            <a:off x="3347864" y="129841"/>
            <a:ext cx="5256584" cy="584775"/>
          </a:xfrm>
          <a:prstGeom prst="rect">
            <a:avLst/>
          </a:prstGeom>
          <a:noFill/>
        </p:spPr>
        <p:txBody>
          <a:bodyPr wrap="square" rtlCol="0">
            <a:spAutoFit/>
          </a:bodyPr>
          <a:lstStyle/>
          <a:p>
            <a:r>
              <a:rPr lang="nl-BE" sz="3200" dirty="0"/>
              <a:t>Value Hill</a:t>
            </a:r>
          </a:p>
        </p:txBody>
      </p:sp>
      <p:sp>
        <p:nvSpPr>
          <p:cNvPr id="4" name="Rechthoek 3">
            <a:extLst>
              <a:ext uri="{FF2B5EF4-FFF2-40B4-BE49-F238E27FC236}">
                <a16:creationId xmlns:a16="http://schemas.microsoft.com/office/drawing/2014/main" id="{CE498859-697B-4052-A8D7-D165ED52E46A}"/>
              </a:ext>
            </a:extLst>
          </p:cNvPr>
          <p:cNvSpPr/>
          <p:nvPr/>
        </p:nvSpPr>
        <p:spPr>
          <a:xfrm>
            <a:off x="759410" y="736360"/>
            <a:ext cx="7200800" cy="646331"/>
          </a:xfrm>
          <a:prstGeom prst="rect">
            <a:avLst/>
          </a:prstGeom>
        </p:spPr>
        <p:txBody>
          <a:bodyPr wrap="square">
            <a:spAutoFit/>
          </a:bodyPr>
          <a:lstStyle/>
          <a:p>
            <a:r>
              <a:rPr lang="en-US" sz="1800" dirty="0"/>
              <a:t>Created by Sustainable Finance Lab, Circle Economy, </a:t>
            </a:r>
            <a:r>
              <a:rPr lang="en-US" sz="1800" dirty="0" err="1"/>
              <a:t>Nuovalente</a:t>
            </a:r>
            <a:r>
              <a:rPr lang="en-US" sz="1800" dirty="0"/>
              <a:t>, </a:t>
            </a:r>
            <a:r>
              <a:rPr lang="en-US" sz="1800" dirty="0" err="1"/>
              <a:t>TUDelft</a:t>
            </a:r>
            <a:r>
              <a:rPr lang="en-US" sz="1800" dirty="0"/>
              <a:t>, and het </a:t>
            </a:r>
            <a:r>
              <a:rPr lang="en-US" sz="1800" dirty="0" err="1"/>
              <a:t>Groene</a:t>
            </a:r>
            <a:r>
              <a:rPr lang="en-US" sz="1800" dirty="0"/>
              <a:t> </a:t>
            </a:r>
            <a:r>
              <a:rPr lang="en-US" sz="1800" dirty="0" err="1"/>
              <a:t>Brein</a:t>
            </a:r>
            <a:r>
              <a:rPr lang="en-US" sz="1800" dirty="0"/>
              <a:t>.</a:t>
            </a:r>
            <a:endParaRPr lang="nl-BE" sz="1800" dirty="0"/>
          </a:p>
        </p:txBody>
      </p:sp>
      <p:sp>
        <p:nvSpPr>
          <p:cNvPr id="2" name="Tekstvak 1">
            <a:extLst>
              <a:ext uri="{FF2B5EF4-FFF2-40B4-BE49-F238E27FC236}">
                <a16:creationId xmlns:a16="http://schemas.microsoft.com/office/drawing/2014/main" id="{F29E2487-253C-4846-AAE2-AA6114AD58AA}"/>
              </a:ext>
            </a:extLst>
          </p:cNvPr>
          <p:cNvSpPr txBox="1"/>
          <p:nvPr/>
        </p:nvSpPr>
        <p:spPr>
          <a:xfrm>
            <a:off x="1259632" y="4134483"/>
            <a:ext cx="6984776" cy="1015663"/>
          </a:xfrm>
          <a:prstGeom prst="rect">
            <a:avLst/>
          </a:prstGeom>
          <a:noFill/>
        </p:spPr>
        <p:txBody>
          <a:bodyPr wrap="square" rtlCol="0">
            <a:spAutoFit/>
          </a:bodyPr>
          <a:lstStyle/>
          <a:p>
            <a:r>
              <a:rPr lang="nl-BE" sz="2000" dirty="0"/>
              <a:t>Linear economy			    	Circular economy</a:t>
            </a:r>
          </a:p>
          <a:p>
            <a:endParaRPr lang="nl-BE" sz="2000" dirty="0"/>
          </a:p>
          <a:p>
            <a:pPr algn="r"/>
            <a:r>
              <a:rPr lang="nl-BE" sz="2000" dirty="0"/>
              <a:t>(Van Doorsselaer, 2021)</a:t>
            </a:r>
          </a:p>
        </p:txBody>
      </p:sp>
      <p:pic>
        <p:nvPicPr>
          <p:cNvPr id="5" name="Audio Recording 28 maj 2023 12:34:08">
            <a:hlinkClick r:id="" action="ppaction://media"/>
            <a:extLst>
              <a:ext uri="{FF2B5EF4-FFF2-40B4-BE49-F238E27FC236}">
                <a16:creationId xmlns:a16="http://schemas.microsoft.com/office/drawing/2014/main" id="{C06A67A0-59C0-5C70-F935-9A2F7954F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1424354"/>
            <a:ext cx="812800" cy="812800"/>
          </a:xfrm>
          <a:prstGeom prst="rect">
            <a:avLst/>
          </a:prstGeom>
        </p:spPr>
      </p:pic>
      <p:sp>
        <p:nvSpPr>
          <p:cNvPr id="6" name="Platshållare för sidfot 5">
            <a:extLst>
              <a:ext uri="{FF2B5EF4-FFF2-40B4-BE49-F238E27FC236}">
                <a16:creationId xmlns:a16="http://schemas.microsoft.com/office/drawing/2014/main" id="{42E56F70-A8E7-FCC7-5D09-FFC2BA0F14C4}"/>
              </a:ext>
            </a:extLst>
          </p:cNvPr>
          <p:cNvSpPr>
            <a:spLocks noGrp="1"/>
          </p:cNvSpPr>
          <p:nvPr>
            <p:ph type="ftr" sz="quarter" idx="11"/>
          </p:nvPr>
        </p:nvSpPr>
        <p:spPr/>
        <p:txBody>
          <a:bodyPr/>
          <a:lstStyle/>
          <a:p>
            <a:pPr>
              <a:defRPr/>
            </a:pPr>
            <a:r>
              <a:rPr lang="de-DE"/>
              <a:t>VAL23028-3003, R. Nylund</a:t>
            </a:r>
            <a:endParaRPr lang="sv-SE"/>
          </a:p>
        </p:txBody>
      </p:sp>
      <p:sp>
        <p:nvSpPr>
          <p:cNvPr id="7" name="Platshållare för bildnummer 6">
            <a:extLst>
              <a:ext uri="{FF2B5EF4-FFF2-40B4-BE49-F238E27FC236}">
                <a16:creationId xmlns:a16="http://schemas.microsoft.com/office/drawing/2014/main" id="{1C447A31-7E50-8B56-E398-473982EFAFCB}"/>
              </a:ext>
            </a:extLst>
          </p:cNvPr>
          <p:cNvSpPr>
            <a:spLocks noGrp="1"/>
          </p:cNvSpPr>
          <p:nvPr>
            <p:ph type="sldNum" sz="quarter" idx="12"/>
          </p:nvPr>
        </p:nvSpPr>
        <p:spPr/>
        <p:txBody>
          <a:bodyPr/>
          <a:lstStyle/>
          <a:p>
            <a:pPr>
              <a:defRPr/>
            </a:pPr>
            <a:fld id="{7CBF41AF-25D0-490F-BB72-7783719B7BCD}" type="slidenum">
              <a:rPr lang="sv-SE" smtClean="0"/>
              <a:pPr>
                <a:defRPr/>
              </a:pPr>
              <a:t>41</a:t>
            </a:fld>
            <a:endParaRPr lang="sv-SE"/>
          </a:p>
        </p:txBody>
      </p:sp>
    </p:spTree>
    <p:extLst>
      <p:ext uri="{BB962C8B-B14F-4D97-AF65-F5344CB8AC3E}">
        <p14:creationId xmlns:p14="http://schemas.microsoft.com/office/powerpoint/2010/main" val="207759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781EAC5-C019-472E-B1CE-14F4979AD6D3}"/>
              </a:ext>
            </a:extLst>
          </p:cNvPr>
          <p:cNvPicPr>
            <a:picLocks noChangeAspect="1"/>
          </p:cNvPicPr>
          <p:nvPr/>
        </p:nvPicPr>
        <p:blipFill>
          <a:blip r:embed="rId4"/>
          <a:stretch>
            <a:fillRect/>
          </a:stretch>
        </p:blipFill>
        <p:spPr>
          <a:xfrm>
            <a:off x="611560" y="116632"/>
            <a:ext cx="7631999" cy="4680519"/>
          </a:xfrm>
          <a:prstGeom prst="rect">
            <a:avLst/>
          </a:prstGeom>
        </p:spPr>
      </p:pic>
      <p:sp>
        <p:nvSpPr>
          <p:cNvPr id="3" name="Tekstvak 2">
            <a:extLst>
              <a:ext uri="{FF2B5EF4-FFF2-40B4-BE49-F238E27FC236}">
                <a16:creationId xmlns:a16="http://schemas.microsoft.com/office/drawing/2014/main" id="{F261DD61-9A02-4557-89F3-3E708E4D71F8}"/>
              </a:ext>
            </a:extLst>
          </p:cNvPr>
          <p:cNvSpPr txBox="1"/>
          <p:nvPr/>
        </p:nvSpPr>
        <p:spPr>
          <a:xfrm>
            <a:off x="2627784" y="4941168"/>
            <a:ext cx="4680520" cy="1323439"/>
          </a:xfrm>
          <a:prstGeom prst="rect">
            <a:avLst/>
          </a:prstGeom>
          <a:noFill/>
        </p:spPr>
        <p:txBody>
          <a:bodyPr wrap="square" rtlCol="0">
            <a:spAutoFit/>
          </a:bodyPr>
          <a:lstStyle/>
          <a:p>
            <a:r>
              <a:rPr lang="nl-BE" dirty="0"/>
              <a:t>Nya affärskoncept!</a:t>
            </a:r>
          </a:p>
          <a:p>
            <a:r>
              <a:rPr lang="nl-BE" dirty="0"/>
              <a:t>Samverkan i kluster och kedjor!</a:t>
            </a:r>
          </a:p>
          <a:p>
            <a:pPr algn="r"/>
            <a:endParaRPr lang="nl-BE" sz="1600" dirty="0"/>
          </a:p>
          <a:p>
            <a:pPr algn="r"/>
            <a:r>
              <a:rPr lang="nl-BE" sz="1600" dirty="0"/>
              <a:t>(Van Doorselaer, 2021)</a:t>
            </a:r>
          </a:p>
        </p:txBody>
      </p:sp>
      <p:pic>
        <p:nvPicPr>
          <p:cNvPr id="4" name="Audio Recording 28 maj 2023 12:36:50">
            <a:hlinkClick r:id="" action="ppaction://media"/>
            <a:extLst>
              <a:ext uri="{FF2B5EF4-FFF2-40B4-BE49-F238E27FC236}">
                <a16:creationId xmlns:a16="http://schemas.microsoft.com/office/drawing/2014/main" id="{91D31452-963F-0D2F-42D1-C812CCF31B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4041" y="260648"/>
            <a:ext cx="812800" cy="812800"/>
          </a:xfrm>
          <a:prstGeom prst="rect">
            <a:avLst/>
          </a:prstGeom>
        </p:spPr>
      </p:pic>
      <p:sp>
        <p:nvSpPr>
          <p:cNvPr id="5" name="Platshållare för sidfot 4">
            <a:extLst>
              <a:ext uri="{FF2B5EF4-FFF2-40B4-BE49-F238E27FC236}">
                <a16:creationId xmlns:a16="http://schemas.microsoft.com/office/drawing/2014/main" id="{DC57DD73-82E7-E152-F233-F891243603DF}"/>
              </a:ext>
            </a:extLst>
          </p:cNvPr>
          <p:cNvSpPr>
            <a:spLocks noGrp="1"/>
          </p:cNvSpPr>
          <p:nvPr>
            <p:ph type="ftr" sz="quarter" idx="11"/>
          </p:nvPr>
        </p:nvSpPr>
        <p:spPr/>
        <p:txBody>
          <a:bodyPr/>
          <a:lstStyle/>
          <a:p>
            <a:pPr>
              <a:defRPr/>
            </a:pPr>
            <a:r>
              <a:rPr lang="de-DE"/>
              <a:t>VAL23028-3003, R. Nylund</a:t>
            </a:r>
            <a:endParaRPr lang="sv-SE"/>
          </a:p>
        </p:txBody>
      </p:sp>
      <p:sp>
        <p:nvSpPr>
          <p:cNvPr id="6" name="Platshållare för bildnummer 5">
            <a:extLst>
              <a:ext uri="{FF2B5EF4-FFF2-40B4-BE49-F238E27FC236}">
                <a16:creationId xmlns:a16="http://schemas.microsoft.com/office/drawing/2014/main" id="{D00801F4-9DC7-F4EA-04CA-4E6E9BF4E382}"/>
              </a:ext>
            </a:extLst>
          </p:cNvPr>
          <p:cNvSpPr>
            <a:spLocks noGrp="1"/>
          </p:cNvSpPr>
          <p:nvPr>
            <p:ph type="sldNum" sz="quarter" idx="12"/>
          </p:nvPr>
        </p:nvSpPr>
        <p:spPr/>
        <p:txBody>
          <a:bodyPr/>
          <a:lstStyle/>
          <a:p>
            <a:pPr>
              <a:defRPr/>
            </a:pPr>
            <a:fld id="{7CBF41AF-25D0-490F-BB72-7783719B7BCD}" type="slidenum">
              <a:rPr lang="sv-SE" smtClean="0"/>
              <a:pPr>
                <a:defRPr/>
              </a:pPr>
              <a:t>42</a:t>
            </a:fld>
            <a:endParaRPr lang="sv-SE"/>
          </a:p>
        </p:txBody>
      </p:sp>
    </p:spTree>
    <p:extLst>
      <p:ext uri="{BB962C8B-B14F-4D97-AF65-F5344CB8AC3E}">
        <p14:creationId xmlns:p14="http://schemas.microsoft.com/office/powerpoint/2010/main" val="279507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53037F3-C5B2-4425-9270-F9F4F573715C}"/>
              </a:ext>
            </a:extLst>
          </p:cNvPr>
          <p:cNvPicPr>
            <a:picLocks noChangeAspect="1"/>
          </p:cNvPicPr>
          <p:nvPr/>
        </p:nvPicPr>
        <p:blipFill rotWithShape="1">
          <a:blip r:embed="rId4"/>
          <a:srcRect l="13775" t="30400" r="38188" b="20601"/>
          <a:stretch/>
        </p:blipFill>
        <p:spPr>
          <a:xfrm>
            <a:off x="361590" y="1013191"/>
            <a:ext cx="8420819" cy="4831618"/>
          </a:xfrm>
          <a:prstGeom prst="rect">
            <a:avLst/>
          </a:prstGeom>
        </p:spPr>
      </p:pic>
      <p:sp>
        <p:nvSpPr>
          <p:cNvPr id="3" name="Tekstvak 2">
            <a:extLst>
              <a:ext uri="{FF2B5EF4-FFF2-40B4-BE49-F238E27FC236}">
                <a16:creationId xmlns:a16="http://schemas.microsoft.com/office/drawing/2014/main" id="{8DB4B49E-E5A4-44E2-B82E-F4236B16CDA4}"/>
              </a:ext>
            </a:extLst>
          </p:cNvPr>
          <p:cNvSpPr txBox="1"/>
          <p:nvPr/>
        </p:nvSpPr>
        <p:spPr>
          <a:xfrm>
            <a:off x="1619672" y="260648"/>
            <a:ext cx="6658682" cy="584775"/>
          </a:xfrm>
          <a:prstGeom prst="rect">
            <a:avLst/>
          </a:prstGeom>
          <a:noFill/>
        </p:spPr>
        <p:txBody>
          <a:bodyPr wrap="square" rtlCol="0">
            <a:spAutoFit/>
          </a:bodyPr>
          <a:lstStyle/>
          <a:p>
            <a:r>
              <a:rPr lang="nl-BE" sz="3200" dirty="0"/>
              <a:t>Ecodesign =&gt; livscykeltänkande</a:t>
            </a:r>
          </a:p>
        </p:txBody>
      </p:sp>
      <p:sp>
        <p:nvSpPr>
          <p:cNvPr id="4" name="Rechthoek 3">
            <a:extLst>
              <a:ext uri="{FF2B5EF4-FFF2-40B4-BE49-F238E27FC236}">
                <a16:creationId xmlns:a16="http://schemas.microsoft.com/office/drawing/2014/main" id="{0A6B8CE0-C075-4F01-9453-39E75D88812B}"/>
              </a:ext>
            </a:extLst>
          </p:cNvPr>
          <p:cNvSpPr/>
          <p:nvPr/>
        </p:nvSpPr>
        <p:spPr>
          <a:xfrm>
            <a:off x="2339752" y="5800151"/>
            <a:ext cx="6804248" cy="400110"/>
          </a:xfrm>
          <a:prstGeom prst="rect">
            <a:avLst/>
          </a:prstGeom>
        </p:spPr>
        <p:txBody>
          <a:bodyPr wrap="square">
            <a:spAutoFit/>
          </a:bodyPr>
          <a:lstStyle/>
          <a:p>
            <a:pPr>
              <a:defRPr/>
            </a:pPr>
            <a:r>
              <a:rPr lang="nl-BE" altLang="nl-BE" sz="2000" dirty="0"/>
              <a:t>80 % av en produkts miljöpåverkan bestäms i designfasen</a:t>
            </a:r>
            <a:endParaRPr lang="nl-NL" altLang="nl-BE" sz="2400" dirty="0"/>
          </a:p>
        </p:txBody>
      </p:sp>
      <p:sp>
        <p:nvSpPr>
          <p:cNvPr id="5" name="Tekstvak 1">
            <a:extLst>
              <a:ext uri="{FF2B5EF4-FFF2-40B4-BE49-F238E27FC236}">
                <a16:creationId xmlns:a16="http://schemas.microsoft.com/office/drawing/2014/main" id="{317670EF-ED13-432C-9F1C-67FE177A2D9C}"/>
              </a:ext>
            </a:extLst>
          </p:cNvPr>
          <p:cNvSpPr txBox="1">
            <a:spLocks noChangeArrowheads="1"/>
          </p:cNvSpPr>
          <p:nvPr/>
        </p:nvSpPr>
        <p:spPr bwMode="auto">
          <a:xfrm>
            <a:off x="5868144" y="6174095"/>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
              <a:defRPr sz="2900">
                <a:solidFill>
                  <a:schemeClr val="tx1"/>
                </a:solidFill>
                <a:latin typeface="Verdana" pitchFamily="34" charset="0"/>
              </a:defRPr>
            </a:lvl1pPr>
            <a:lvl2pPr marL="742950" indent="-285750" eaLnBrk="0" hangingPunct="0">
              <a:spcBef>
                <a:spcPct val="20000"/>
              </a:spcBef>
              <a:buClr>
                <a:schemeClr val="accent2"/>
              </a:buClr>
              <a:buSzPct val="70000"/>
              <a:buFont typeface="Wingdings" pitchFamily="2" charset="2"/>
              <a:buChar char="l"/>
              <a:defRPr sz="2500">
                <a:solidFill>
                  <a:schemeClr val="tx1"/>
                </a:solidFill>
                <a:latin typeface="Verdana" pitchFamily="34" charset="0"/>
              </a:defRPr>
            </a:lvl2pPr>
            <a:lvl3pPr marL="1143000" indent="-228600" eaLnBrk="0" hangingPunct="0">
              <a:spcBef>
                <a:spcPct val="20000"/>
              </a:spcBef>
              <a:buClr>
                <a:schemeClr val="tx2"/>
              </a:buClr>
              <a:buSzPct val="65000"/>
              <a:buFont typeface="Wingdings" pitchFamily="2" charset="2"/>
              <a:buChar char="¡"/>
              <a:defRPr sz="2200">
                <a:solidFill>
                  <a:schemeClr val="tx1"/>
                </a:solidFill>
                <a:latin typeface="Verdana" pitchFamily="34" charset="0"/>
              </a:defRPr>
            </a:lvl3pPr>
            <a:lvl4pPr marL="1600200" indent="-228600" eaLnBrk="0" hangingPunct="0">
              <a:spcBef>
                <a:spcPct val="20000"/>
              </a:spcBef>
              <a:buClr>
                <a:schemeClr val="accent2"/>
              </a:buClr>
              <a:buSzPct val="70000"/>
              <a:buFont typeface="Wingdings" pitchFamily="2" charset="2"/>
              <a:buChar char="l"/>
              <a:defRPr sz="1900">
                <a:solidFill>
                  <a:schemeClr val="tx1"/>
                </a:solidFill>
                <a:latin typeface="Verdana" pitchFamily="34" charset="0"/>
              </a:defRPr>
            </a:lvl4pPr>
            <a:lvl5pPr marL="2057400" indent="-228600" eaLnBrk="0" hangingPunct="0">
              <a:spcBef>
                <a:spcPct val="20000"/>
              </a:spcBef>
              <a:buClr>
                <a:schemeClr val="tx2"/>
              </a:buClr>
              <a:buSzPct val="60000"/>
              <a:buFont typeface="Wingdings" pitchFamily="2" charset="2"/>
              <a:buChar char="¡"/>
              <a:defRPr sz="19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Verdana" pitchFamily="34" charset="0"/>
              </a:defRPr>
            </a:lvl9pPr>
          </a:lstStyle>
          <a:p>
            <a:pPr eaLnBrk="1" hangingPunct="1">
              <a:spcBef>
                <a:spcPct val="0"/>
              </a:spcBef>
              <a:buClrTx/>
              <a:buSzTx/>
              <a:buFontTx/>
              <a:buNone/>
            </a:pPr>
            <a:r>
              <a:rPr lang="nl-BE" altLang="nl-BE" sz="1800" dirty="0"/>
              <a:t>Design Council, 2002</a:t>
            </a:r>
          </a:p>
        </p:txBody>
      </p:sp>
      <p:pic>
        <p:nvPicPr>
          <p:cNvPr id="6" name="Audio Recording 28 maj 2023 12:37:47">
            <a:hlinkClick r:id="" action="ppaction://media"/>
            <a:extLst>
              <a:ext uri="{FF2B5EF4-FFF2-40B4-BE49-F238E27FC236}">
                <a16:creationId xmlns:a16="http://schemas.microsoft.com/office/drawing/2014/main" id="{151F7F2D-7129-40ED-2E7E-C516DCF41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854" y="1013191"/>
            <a:ext cx="812800" cy="812800"/>
          </a:xfrm>
          <a:prstGeom prst="rect">
            <a:avLst/>
          </a:prstGeom>
        </p:spPr>
      </p:pic>
      <p:sp>
        <p:nvSpPr>
          <p:cNvPr id="7" name="Platshållare för sidfot 6">
            <a:extLst>
              <a:ext uri="{FF2B5EF4-FFF2-40B4-BE49-F238E27FC236}">
                <a16:creationId xmlns:a16="http://schemas.microsoft.com/office/drawing/2014/main" id="{24068711-7477-01DB-7C1A-9FD014948406}"/>
              </a:ext>
            </a:extLst>
          </p:cNvPr>
          <p:cNvSpPr>
            <a:spLocks noGrp="1"/>
          </p:cNvSpPr>
          <p:nvPr>
            <p:ph type="ftr" sz="quarter" idx="11"/>
          </p:nvPr>
        </p:nvSpPr>
        <p:spPr/>
        <p:txBody>
          <a:bodyPr/>
          <a:lstStyle/>
          <a:p>
            <a:pPr>
              <a:defRPr/>
            </a:pPr>
            <a:r>
              <a:rPr lang="de-DE"/>
              <a:t>VAL23028-3003, R. Nylund</a:t>
            </a:r>
            <a:endParaRPr lang="sv-SE"/>
          </a:p>
        </p:txBody>
      </p:sp>
      <p:sp>
        <p:nvSpPr>
          <p:cNvPr id="8" name="Platshållare för bildnummer 7">
            <a:extLst>
              <a:ext uri="{FF2B5EF4-FFF2-40B4-BE49-F238E27FC236}">
                <a16:creationId xmlns:a16="http://schemas.microsoft.com/office/drawing/2014/main" id="{3940C4FD-643B-EBF1-3DCD-696417E3B750}"/>
              </a:ext>
            </a:extLst>
          </p:cNvPr>
          <p:cNvSpPr>
            <a:spLocks noGrp="1"/>
          </p:cNvSpPr>
          <p:nvPr>
            <p:ph type="sldNum" sz="quarter" idx="12"/>
          </p:nvPr>
        </p:nvSpPr>
        <p:spPr/>
        <p:txBody>
          <a:bodyPr/>
          <a:lstStyle/>
          <a:p>
            <a:pPr>
              <a:defRPr/>
            </a:pPr>
            <a:fld id="{7CBF41AF-25D0-490F-BB72-7783719B7BCD}" type="slidenum">
              <a:rPr lang="sv-SE" smtClean="0"/>
              <a:pPr>
                <a:defRPr/>
              </a:pPr>
              <a:t>43</a:t>
            </a:fld>
            <a:endParaRPr lang="sv-SE"/>
          </a:p>
        </p:txBody>
      </p:sp>
    </p:spTree>
    <p:extLst>
      <p:ext uri="{BB962C8B-B14F-4D97-AF65-F5344CB8AC3E}">
        <p14:creationId xmlns:p14="http://schemas.microsoft.com/office/powerpoint/2010/main" val="14944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6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299A220-88D2-D739-54C0-DCBE23D7D591}"/>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0768535F-4B2F-75A2-8B10-5A9CD957136B}"/>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7EA163D0-4435-6E70-3F5A-9BE37C5D5D8E}"/>
              </a:ext>
            </a:extLst>
          </p:cNvPr>
          <p:cNvSpPr>
            <a:spLocks noGrp="1" noChangeArrowheads="1"/>
          </p:cNvSpPr>
          <p:nvPr>
            <p:ph type="title"/>
          </p:nvPr>
        </p:nvSpPr>
        <p:spPr>
          <a:xfrm>
            <a:off x="670396" y="110852"/>
            <a:ext cx="8260407" cy="891952"/>
          </a:xfrm>
        </p:spPr>
        <p:txBody>
          <a:bodyPr/>
          <a:lstStyle/>
          <a:p>
            <a:pPr algn="ctr"/>
            <a:r>
              <a:rPr lang="sv-FI" sz="2800" dirty="0"/>
              <a:t>Kompetenshjul för cirkulär design </a:t>
            </a:r>
            <a:br>
              <a:rPr lang="sv-FI" sz="2800" dirty="0"/>
            </a:br>
            <a:r>
              <a:rPr lang="sv-FI" sz="2400" dirty="0"/>
              <a:t>(Summter m.fl., 2021, via Rebers 2025)</a:t>
            </a:r>
            <a:endParaRPr lang="sv-FI" sz="2800" dirty="0"/>
          </a:p>
        </p:txBody>
      </p:sp>
      <p:sp>
        <p:nvSpPr>
          <p:cNvPr id="100355" name="Rectangle 3">
            <a:extLst>
              <a:ext uri="{FF2B5EF4-FFF2-40B4-BE49-F238E27FC236}">
                <a16:creationId xmlns:a16="http://schemas.microsoft.com/office/drawing/2014/main" id="{E592F433-7FAA-5F7B-1587-3CC366AB2CC7}"/>
              </a:ext>
            </a:extLst>
          </p:cNvPr>
          <p:cNvSpPr>
            <a:spLocks noGrp="1" noChangeArrowheads="1"/>
          </p:cNvSpPr>
          <p:nvPr>
            <p:ph type="body" idx="1"/>
          </p:nvPr>
        </p:nvSpPr>
        <p:spPr>
          <a:xfrm>
            <a:off x="1403648" y="1700808"/>
            <a:ext cx="7522827" cy="3888432"/>
          </a:xfrm>
        </p:spPr>
        <p:txBody>
          <a:bodyPr/>
          <a:lstStyle/>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marL="0" indent="0" algn="just" eaLnBrk="1" hangingPunct="1">
              <a:buClr>
                <a:schemeClr val="tx1"/>
              </a:buClr>
              <a:buSzPct val="100000"/>
              <a:buNone/>
            </a:pPr>
            <a:endParaRPr lang="sv-SE" sz="2000" dirty="0"/>
          </a:p>
          <a:p>
            <a:pPr algn="just" eaLnBrk="1" hangingPunct="1">
              <a:buClr>
                <a:schemeClr val="tx1"/>
              </a:buClr>
              <a:buSzPct val="100000"/>
              <a:buFontTx/>
              <a:buChar char="-"/>
            </a:pPr>
            <a:endParaRPr lang="sv-SE" sz="1600" dirty="0"/>
          </a:p>
        </p:txBody>
      </p:sp>
      <p:sp>
        <p:nvSpPr>
          <p:cNvPr id="2" name="Platshållare för bildnummer 1">
            <a:extLst>
              <a:ext uri="{FF2B5EF4-FFF2-40B4-BE49-F238E27FC236}">
                <a16:creationId xmlns:a16="http://schemas.microsoft.com/office/drawing/2014/main" id="{F85CDCE3-667B-8BC9-AC17-0CE289632B1B}"/>
              </a:ext>
            </a:extLst>
          </p:cNvPr>
          <p:cNvSpPr>
            <a:spLocks noGrp="1"/>
          </p:cNvSpPr>
          <p:nvPr>
            <p:ph type="sldNum" sz="quarter" idx="12"/>
          </p:nvPr>
        </p:nvSpPr>
        <p:spPr/>
        <p:txBody>
          <a:bodyPr/>
          <a:lstStyle/>
          <a:p>
            <a:pPr>
              <a:defRPr/>
            </a:pPr>
            <a:fld id="{5A71C6F8-EEE4-4BB8-929B-A9B856DB1CFD}" type="slidenum">
              <a:rPr lang="sv-SE" smtClean="0"/>
              <a:pPr>
                <a:defRPr/>
              </a:pPr>
              <a:t>44</a:t>
            </a:fld>
            <a:endParaRPr lang="sv-SE"/>
          </a:p>
        </p:txBody>
      </p:sp>
      <p:pic>
        <p:nvPicPr>
          <p:cNvPr id="4" name="Bildobjekt 3">
            <a:extLst>
              <a:ext uri="{FF2B5EF4-FFF2-40B4-BE49-F238E27FC236}">
                <a16:creationId xmlns:a16="http://schemas.microsoft.com/office/drawing/2014/main" id="{6EC8933F-14E1-6820-C918-B93FC44D7357}"/>
              </a:ext>
            </a:extLst>
          </p:cNvPr>
          <p:cNvPicPr>
            <a:picLocks noChangeAspect="1"/>
          </p:cNvPicPr>
          <p:nvPr/>
        </p:nvPicPr>
        <p:blipFill>
          <a:blip r:embed="rId3"/>
          <a:stretch>
            <a:fillRect/>
          </a:stretch>
        </p:blipFill>
        <p:spPr>
          <a:xfrm>
            <a:off x="1122972" y="1196752"/>
            <a:ext cx="7772400" cy="5264886"/>
          </a:xfrm>
          <a:prstGeom prst="rect">
            <a:avLst/>
          </a:prstGeom>
        </p:spPr>
      </p:pic>
    </p:spTree>
    <p:extLst>
      <p:ext uri="{BB962C8B-B14F-4D97-AF65-F5344CB8AC3E}">
        <p14:creationId xmlns:p14="http://schemas.microsoft.com/office/powerpoint/2010/main" val="25858669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165B9B-DE56-4C88-8502-BE00325A4D14}"/>
              </a:ext>
            </a:extLst>
          </p:cNvPr>
          <p:cNvPicPr>
            <a:picLocks noChangeAspect="1"/>
          </p:cNvPicPr>
          <p:nvPr/>
        </p:nvPicPr>
        <p:blipFill rotWithShape="1">
          <a:blip r:embed="rId4"/>
          <a:srcRect l="12988" t="28999" r="30313" b="9401"/>
          <a:stretch/>
        </p:blipFill>
        <p:spPr>
          <a:xfrm>
            <a:off x="1115616" y="1016732"/>
            <a:ext cx="7894695" cy="4824536"/>
          </a:xfrm>
          <a:prstGeom prst="rect">
            <a:avLst/>
          </a:prstGeom>
        </p:spPr>
      </p:pic>
      <p:sp>
        <p:nvSpPr>
          <p:cNvPr id="3" name="Tekstvak 2">
            <a:extLst>
              <a:ext uri="{FF2B5EF4-FFF2-40B4-BE49-F238E27FC236}">
                <a16:creationId xmlns:a16="http://schemas.microsoft.com/office/drawing/2014/main" id="{5D61610B-871D-4482-B877-2CA4EB8A0724}"/>
              </a:ext>
            </a:extLst>
          </p:cNvPr>
          <p:cNvSpPr txBox="1"/>
          <p:nvPr/>
        </p:nvSpPr>
        <p:spPr>
          <a:xfrm>
            <a:off x="1979712" y="511423"/>
            <a:ext cx="5904656" cy="584775"/>
          </a:xfrm>
          <a:prstGeom prst="rect">
            <a:avLst/>
          </a:prstGeom>
          <a:noFill/>
        </p:spPr>
        <p:txBody>
          <a:bodyPr wrap="square" rtlCol="0">
            <a:spAutoFit/>
          </a:bodyPr>
          <a:lstStyle/>
          <a:p>
            <a:r>
              <a:rPr lang="nl-BE" sz="3200" dirty="0"/>
              <a:t>Länk mellan ekodesign och CE</a:t>
            </a:r>
          </a:p>
        </p:txBody>
      </p:sp>
      <p:sp>
        <p:nvSpPr>
          <p:cNvPr id="4" name="textruta 3">
            <a:extLst>
              <a:ext uri="{FF2B5EF4-FFF2-40B4-BE49-F238E27FC236}">
                <a16:creationId xmlns:a16="http://schemas.microsoft.com/office/drawing/2014/main" id="{EB0D61AA-56BD-364F-9BD0-ACF31390094D}"/>
              </a:ext>
            </a:extLst>
          </p:cNvPr>
          <p:cNvSpPr txBox="1"/>
          <p:nvPr/>
        </p:nvSpPr>
        <p:spPr>
          <a:xfrm>
            <a:off x="6653284" y="5671991"/>
            <a:ext cx="2350131" cy="338554"/>
          </a:xfrm>
          <a:prstGeom prst="rect">
            <a:avLst/>
          </a:prstGeom>
          <a:noFill/>
        </p:spPr>
        <p:txBody>
          <a:bodyPr wrap="none" rtlCol="0">
            <a:spAutoFit/>
          </a:bodyPr>
          <a:lstStyle/>
          <a:p>
            <a:r>
              <a:rPr lang="sv-FI" sz="1600" dirty="0"/>
              <a:t>(Van Doorsselaer, 2021)</a:t>
            </a:r>
          </a:p>
        </p:txBody>
      </p:sp>
      <p:pic>
        <p:nvPicPr>
          <p:cNvPr id="5" name="Audio Recording 28 maj 2023 12:38:32">
            <a:hlinkClick r:id="" action="ppaction://media"/>
            <a:extLst>
              <a:ext uri="{FF2B5EF4-FFF2-40B4-BE49-F238E27FC236}">
                <a16:creationId xmlns:a16="http://schemas.microsoft.com/office/drawing/2014/main" id="{F56EA891-4F37-FDA2-F21D-5E510084E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778" y="511423"/>
            <a:ext cx="812800" cy="812800"/>
          </a:xfrm>
          <a:prstGeom prst="rect">
            <a:avLst/>
          </a:prstGeom>
        </p:spPr>
      </p:pic>
      <p:sp>
        <p:nvSpPr>
          <p:cNvPr id="6" name="Platshållare för sidfot 5">
            <a:extLst>
              <a:ext uri="{FF2B5EF4-FFF2-40B4-BE49-F238E27FC236}">
                <a16:creationId xmlns:a16="http://schemas.microsoft.com/office/drawing/2014/main" id="{4D3DF2BA-A7DB-4478-B0A6-532EB3ECCE0C}"/>
              </a:ext>
            </a:extLst>
          </p:cNvPr>
          <p:cNvSpPr>
            <a:spLocks noGrp="1"/>
          </p:cNvSpPr>
          <p:nvPr>
            <p:ph type="ftr" sz="quarter" idx="11"/>
          </p:nvPr>
        </p:nvSpPr>
        <p:spPr/>
        <p:txBody>
          <a:bodyPr/>
          <a:lstStyle/>
          <a:p>
            <a:pPr>
              <a:defRPr/>
            </a:pPr>
            <a:r>
              <a:rPr lang="de-DE"/>
              <a:t>VAL23028-3003, R. Nylund</a:t>
            </a:r>
            <a:endParaRPr lang="sv-SE"/>
          </a:p>
        </p:txBody>
      </p:sp>
      <p:sp>
        <p:nvSpPr>
          <p:cNvPr id="7" name="Platshållare för bildnummer 6">
            <a:extLst>
              <a:ext uri="{FF2B5EF4-FFF2-40B4-BE49-F238E27FC236}">
                <a16:creationId xmlns:a16="http://schemas.microsoft.com/office/drawing/2014/main" id="{294B6EAE-2799-B1F5-8C4F-199713C9AF06}"/>
              </a:ext>
            </a:extLst>
          </p:cNvPr>
          <p:cNvSpPr>
            <a:spLocks noGrp="1"/>
          </p:cNvSpPr>
          <p:nvPr>
            <p:ph type="sldNum" sz="quarter" idx="12"/>
          </p:nvPr>
        </p:nvSpPr>
        <p:spPr/>
        <p:txBody>
          <a:bodyPr/>
          <a:lstStyle/>
          <a:p>
            <a:pPr>
              <a:defRPr/>
            </a:pPr>
            <a:fld id="{7CBF41AF-25D0-490F-BB72-7783719B7BCD}" type="slidenum">
              <a:rPr lang="sv-SE" smtClean="0"/>
              <a:pPr>
                <a:defRPr/>
              </a:pPr>
              <a:t>45</a:t>
            </a:fld>
            <a:endParaRPr lang="sv-SE"/>
          </a:p>
        </p:txBody>
      </p:sp>
    </p:spTree>
    <p:extLst>
      <p:ext uri="{BB962C8B-B14F-4D97-AF65-F5344CB8AC3E}">
        <p14:creationId xmlns:p14="http://schemas.microsoft.com/office/powerpoint/2010/main" val="26693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46</a:t>
            </a:fld>
            <a:endParaRPr lang="sv-SE"/>
          </a:p>
        </p:txBody>
      </p:sp>
      <p:sp>
        <p:nvSpPr>
          <p:cNvPr id="4" name="Rubrik 3">
            <a:extLst>
              <a:ext uri="{FF2B5EF4-FFF2-40B4-BE49-F238E27FC236}">
                <a16:creationId xmlns:a16="http://schemas.microsoft.com/office/drawing/2014/main" id="{9238E695-3E32-9A4A-2057-17E526775943}"/>
              </a:ext>
            </a:extLst>
          </p:cNvPr>
          <p:cNvSpPr>
            <a:spLocks noGrp="1"/>
          </p:cNvSpPr>
          <p:nvPr>
            <p:ph type="title"/>
          </p:nvPr>
        </p:nvSpPr>
        <p:spPr/>
        <p:txBody>
          <a:bodyPr/>
          <a:lstStyle/>
          <a:p>
            <a:endParaRPr lang="sv-FI"/>
          </a:p>
        </p:txBody>
      </p:sp>
      <p:pic>
        <p:nvPicPr>
          <p:cNvPr id="6" name="Bildobjekt 5" descr="En bild som visar text, skärmbild, Teckensnitt, nummer&#10;&#10;Automatiskt genererad beskrivning">
            <a:extLst>
              <a:ext uri="{FF2B5EF4-FFF2-40B4-BE49-F238E27FC236}">
                <a16:creationId xmlns:a16="http://schemas.microsoft.com/office/drawing/2014/main" id="{7C3A0DDC-A146-B336-A906-9EA94285C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014423"/>
            <a:ext cx="8686800" cy="5849500"/>
          </a:xfrm>
          <a:prstGeom prst="rect">
            <a:avLst/>
          </a:prstGeom>
        </p:spPr>
      </p:pic>
      <p:pic>
        <p:nvPicPr>
          <p:cNvPr id="5" name="Audio Recording 1 dec. 2023 18:22:31">
            <a:hlinkClick r:id="" action="ppaction://media"/>
            <a:extLst>
              <a:ext uri="{FF2B5EF4-FFF2-40B4-BE49-F238E27FC236}">
                <a16:creationId xmlns:a16="http://schemas.microsoft.com/office/drawing/2014/main" id="{3ACB5093-89BE-2460-AB32-884397486A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052" y="175660"/>
            <a:ext cx="812800" cy="812800"/>
          </a:xfrm>
          <a:prstGeom prst="rect">
            <a:avLst/>
          </a:prstGeom>
        </p:spPr>
      </p:pic>
    </p:spTree>
    <p:extLst>
      <p:ext uri="{BB962C8B-B14F-4D97-AF65-F5344CB8AC3E}">
        <p14:creationId xmlns:p14="http://schemas.microsoft.com/office/powerpoint/2010/main" val="254868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208500"/>
            <a:ext cx="8260407" cy="603920"/>
          </a:xfrm>
        </p:spPr>
        <p:txBody>
          <a:bodyPr/>
          <a:lstStyle/>
          <a:p>
            <a:pPr algn="ctr" eaLnBrk="1" hangingPunct="1"/>
            <a:r>
              <a:rPr lang="en-GB" sz="3600" dirty="0"/>
              <a:t>CE </a:t>
            </a:r>
            <a:r>
              <a:rPr lang="en-GB" sz="3600" dirty="0" err="1"/>
              <a:t>uppgifter</a:t>
            </a:r>
            <a:r>
              <a:rPr lang="en-GB" sz="3600" dirty="0"/>
              <a:t>, </a:t>
            </a:r>
            <a:r>
              <a:rPr lang="en-GB" sz="3200" dirty="0"/>
              <a:t>(</a:t>
            </a:r>
            <a:r>
              <a:rPr lang="en-GB" sz="3200" dirty="0" err="1"/>
              <a:t>får</a:t>
            </a:r>
            <a:r>
              <a:rPr lang="en-GB" sz="3200" dirty="0"/>
              <a:t> </a:t>
            </a:r>
            <a:r>
              <a:rPr lang="en-GB" sz="3200" dirty="0" err="1"/>
              <a:t>göras</a:t>
            </a:r>
            <a:r>
              <a:rPr lang="en-GB" sz="3200" dirty="0"/>
              <a:t> parvis)</a:t>
            </a:r>
            <a:endParaRPr lang="en-GB" sz="3600" dirty="0"/>
          </a:p>
        </p:txBody>
      </p:sp>
      <p:sp>
        <p:nvSpPr>
          <p:cNvPr id="100355" name="Rectangle 3"/>
          <p:cNvSpPr>
            <a:spLocks noGrp="1" noChangeArrowheads="1"/>
          </p:cNvSpPr>
          <p:nvPr>
            <p:ph type="body" idx="1"/>
          </p:nvPr>
        </p:nvSpPr>
        <p:spPr>
          <a:xfrm>
            <a:off x="971600" y="980728"/>
            <a:ext cx="7972375" cy="4896544"/>
          </a:xfrm>
          <a:solidFill>
            <a:schemeClr val="accent6">
              <a:lumMod val="40000"/>
              <a:lumOff val="60000"/>
            </a:schemeClr>
          </a:solidFill>
        </p:spPr>
        <p:txBody>
          <a:bodyPr/>
          <a:lstStyle/>
          <a:p>
            <a:pPr marL="457200" indent="-457200" algn="just" eaLnBrk="1" hangingPunct="1">
              <a:buClr>
                <a:schemeClr val="tx1"/>
              </a:buClr>
              <a:buSzPct val="100000"/>
              <a:buAutoNum type="arabicPeriod"/>
            </a:pPr>
            <a:r>
              <a:rPr lang="sv-SE" sz="1800" b="1" dirty="0"/>
              <a:t>Gör upp en Cirkulär affärsmodell. </a:t>
            </a:r>
            <a:r>
              <a:rPr lang="sv-SE" sz="1800" dirty="0"/>
              <a:t>Använd gärna CE-business canvas som stöd. Ta stöd av handledningsmaterialet på </a:t>
            </a:r>
            <a:r>
              <a:rPr lang="sv-SE" sz="1800" dirty="0" err="1"/>
              <a:t>Moodle</a:t>
            </a:r>
            <a:r>
              <a:rPr lang="sv-SE" sz="1800" dirty="0"/>
              <a:t> och relevant litteratur. Gör den så realistisk och samtidigt så cirkulär som du kan. </a:t>
            </a:r>
          </a:p>
          <a:p>
            <a:pPr marL="0" indent="0" algn="just" eaLnBrk="1" hangingPunct="1">
              <a:buClr>
                <a:schemeClr val="tx1"/>
              </a:buClr>
              <a:buSzPct val="100000"/>
              <a:buNone/>
            </a:pPr>
            <a:endParaRPr lang="sv-SE" sz="1800" dirty="0"/>
          </a:p>
          <a:p>
            <a:pPr marL="0" indent="0" algn="just" eaLnBrk="1" hangingPunct="1">
              <a:buClr>
                <a:schemeClr val="tx1"/>
              </a:buClr>
              <a:buSzPct val="100000"/>
              <a:buNone/>
            </a:pPr>
            <a:r>
              <a:rPr lang="sv-SE" sz="1800" dirty="0"/>
              <a:t>	Kom ihåg att verklig cirkulär ekonomi nästan alltid involverar ett 	</a:t>
            </a:r>
            <a:r>
              <a:rPr lang="sv-SE" sz="1800" i="1" dirty="0"/>
              <a:t>nätverk</a:t>
            </a:r>
            <a:r>
              <a:rPr lang="sv-SE" sz="1800" dirty="0"/>
              <a:t> företag och av aktörer. Du behöver här ta reda på fakta om 	materialflöden, utsläpp med mera för att </a:t>
            </a:r>
            <a:r>
              <a:rPr lang="sv-SE" sz="1800" i="1" dirty="0"/>
              <a:t>inte bara drömma fritt</a:t>
            </a:r>
            <a:r>
              <a:rPr lang="sv-SE" sz="1800" dirty="0"/>
              <a:t>. 	Cirkulär ekonomi är notoriskt svårt att åstadkomma och det kräver 	kreativitet och hårt arbete att verkligen utveckla realistiska 	lösningar. </a:t>
            </a:r>
          </a:p>
          <a:p>
            <a:pPr marL="0" indent="0" algn="just" eaLnBrk="1" hangingPunct="1">
              <a:buClr>
                <a:schemeClr val="tx1"/>
              </a:buClr>
              <a:buSzPct val="100000"/>
              <a:buNone/>
            </a:pPr>
            <a:endParaRPr lang="sv-SE" sz="1800" b="1" dirty="0"/>
          </a:p>
          <a:p>
            <a:pPr marL="0" indent="0" algn="just" eaLnBrk="1" hangingPunct="1">
              <a:buClr>
                <a:schemeClr val="tx1"/>
              </a:buClr>
              <a:buSzPct val="100000"/>
              <a:buNone/>
            </a:pPr>
            <a:r>
              <a:rPr lang="sv-SE" sz="1800" b="1" dirty="0"/>
              <a:t>	</a:t>
            </a:r>
            <a:r>
              <a:rPr lang="sv-SE" sz="1800" dirty="0"/>
              <a:t>Din modell presenterar du i textform, som ett prospekt med 	åtminstone de rubriker som finns i canvasen på föregående sida. 	Inkludera helst också ungefärliga beräkningar på både material och 	penningflöden. Beräkningarna är ändå en bisak här, det är själva 	idén </a:t>
            </a:r>
            <a:r>
              <a:rPr lang="sv-SE" sz="1800"/>
              <a:t>och värdeerbjudandet som </a:t>
            </a:r>
            <a:r>
              <a:rPr lang="sv-SE" sz="1800" dirty="0"/>
              <a:t>är kärnan i uppdraget. </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47</a:t>
            </a:fld>
            <a:endParaRPr lang="sv-SE"/>
          </a:p>
        </p:txBody>
      </p:sp>
      <p:pic>
        <p:nvPicPr>
          <p:cNvPr id="3" name="Audio Recording 28 maj 2023 12:42:02">
            <a:hlinkClick r:id="" action="ppaction://media"/>
            <a:extLst>
              <a:ext uri="{FF2B5EF4-FFF2-40B4-BE49-F238E27FC236}">
                <a16:creationId xmlns:a16="http://schemas.microsoft.com/office/drawing/2014/main" id="{232231C3-1792-BC51-F423-CA382E989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00" y="127000"/>
            <a:ext cx="812800" cy="812800"/>
          </a:xfrm>
          <a:prstGeom prst="rect">
            <a:avLst/>
          </a:prstGeom>
        </p:spPr>
      </p:pic>
    </p:spTree>
    <p:extLst>
      <p:ext uri="{BB962C8B-B14F-4D97-AF65-F5344CB8AC3E}">
        <p14:creationId xmlns:p14="http://schemas.microsoft.com/office/powerpoint/2010/main" val="391714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891952"/>
          </a:xfrm>
        </p:spPr>
        <p:txBody>
          <a:bodyPr/>
          <a:lstStyle/>
          <a:p>
            <a:pPr algn="ctr" eaLnBrk="1" hangingPunct="1"/>
            <a:r>
              <a:rPr lang="en-GB" sz="3600" dirty="0" err="1"/>
              <a:t>Vår</a:t>
            </a:r>
            <a:r>
              <a:rPr lang="en-GB" sz="3600" dirty="0"/>
              <a:t> </a:t>
            </a:r>
            <a:r>
              <a:rPr lang="en-GB" sz="3600" dirty="0" err="1"/>
              <a:t>livsstil</a:t>
            </a:r>
            <a:r>
              <a:rPr lang="en-GB" sz="3600" dirty="0"/>
              <a:t> </a:t>
            </a:r>
            <a:r>
              <a:rPr lang="en-GB" sz="3600" dirty="0" err="1"/>
              <a:t>dödar</a:t>
            </a:r>
            <a:r>
              <a:rPr lang="en-GB" sz="3600" dirty="0"/>
              <a:t> </a:t>
            </a:r>
            <a:r>
              <a:rPr lang="en-GB" sz="3600" dirty="0" err="1"/>
              <a:t>oss</a:t>
            </a:r>
            <a:r>
              <a:rPr lang="en-GB" sz="3600" dirty="0"/>
              <a:t>!</a:t>
            </a:r>
          </a:p>
        </p:txBody>
      </p:sp>
      <p:sp>
        <p:nvSpPr>
          <p:cNvPr id="100355" name="Rectangle 3"/>
          <p:cNvSpPr>
            <a:spLocks noGrp="1" noChangeArrowheads="1"/>
          </p:cNvSpPr>
          <p:nvPr>
            <p:ph type="body" idx="1"/>
          </p:nvPr>
        </p:nvSpPr>
        <p:spPr>
          <a:xfrm>
            <a:off x="2267744" y="1304764"/>
            <a:ext cx="6676231" cy="3888432"/>
          </a:xfrm>
        </p:spPr>
        <p:txBody>
          <a:bodyPr/>
          <a:lstStyle/>
          <a:p>
            <a:pPr marL="0" indent="0" algn="just" eaLnBrk="1" hangingPunct="1">
              <a:lnSpc>
                <a:spcPct val="150000"/>
              </a:lnSpc>
              <a:buClr>
                <a:schemeClr val="tx1"/>
              </a:buClr>
              <a:buSzPct val="100000"/>
              <a:buNone/>
            </a:pPr>
            <a:r>
              <a:rPr lang="sv-SE" sz="2000" dirty="0"/>
              <a:t>Ofta och på goda grunder utmålas industrin som boven. Men vi ska komma ihåg att industrin inte producerar något som inte konsumenterna – </a:t>
            </a:r>
            <a:r>
              <a:rPr lang="sv-SE" sz="2000" b="1" dirty="0"/>
              <a:t>du och jag </a:t>
            </a:r>
            <a:r>
              <a:rPr lang="sv-SE" sz="2000" dirty="0"/>
              <a:t>– köper!</a:t>
            </a:r>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r>
              <a:rPr lang="sv-SE" sz="2000" b="1" dirty="0"/>
              <a:t>I första och sista hand är det vi alla som behöver ändra vår livsstil och framförallt vår konsumtion.</a:t>
            </a:r>
          </a:p>
          <a:p>
            <a:pPr marL="0" indent="0" algn="just" eaLnBrk="1" hangingPunct="1">
              <a:lnSpc>
                <a:spcPct val="150000"/>
              </a:lnSpc>
              <a:buClr>
                <a:schemeClr val="tx1"/>
              </a:buClr>
              <a:buSzPct val="100000"/>
              <a:buNone/>
            </a:pPr>
            <a:r>
              <a:rPr lang="sv-SE" sz="2000" dirty="0"/>
              <a:t>Vi behöver inse att lyckan inte kommer av de många prylarna.</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5</a:t>
            </a:fld>
            <a:endParaRPr lang="sv-SE"/>
          </a:p>
        </p:txBody>
      </p:sp>
      <p:pic>
        <p:nvPicPr>
          <p:cNvPr id="3" name="Audio Recording 1 dec. 2023 09:41:12">
            <a:hlinkClick r:id="" action="ppaction://media"/>
            <a:extLst>
              <a:ext uri="{FF2B5EF4-FFF2-40B4-BE49-F238E27FC236}">
                <a16:creationId xmlns:a16="http://schemas.microsoft.com/office/drawing/2014/main" id="{63ADF6D7-8C35-9BDF-8B45-7BBD2FF66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91964"/>
            <a:ext cx="812800" cy="812800"/>
          </a:xfrm>
          <a:prstGeom prst="rect">
            <a:avLst/>
          </a:prstGeom>
        </p:spPr>
      </p:pic>
    </p:spTree>
    <p:extLst>
      <p:ext uri="{BB962C8B-B14F-4D97-AF65-F5344CB8AC3E}">
        <p14:creationId xmlns:p14="http://schemas.microsoft.com/office/powerpoint/2010/main" val="6514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D33E2A1-AC8E-DA2F-C318-E3F6EED47604}"/>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CE584DBC-A9A6-1EF8-8D72-E4BF064D1F39}"/>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3B2B1DBD-64C3-F01E-9CA9-2DEF05F78265}"/>
              </a:ext>
            </a:extLst>
          </p:cNvPr>
          <p:cNvSpPr>
            <a:spLocks noGrp="1" noChangeArrowheads="1"/>
          </p:cNvSpPr>
          <p:nvPr>
            <p:ph type="title"/>
          </p:nvPr>
        </p:nvSpPr>
        <p:spPr>
          <a:xfrm>
            <a:off x="683568" y="304800"/>
            <a:ext cx="8260407" cy="891952"/>
          </a:xfrm>
        </p:spPr>
        <p:txBody>
          <a:bodyPr/>
          <a:lstStyle/>
          <a:p>
            <a:pPr algn="ctr" eaLnBrk="1" hangingPunct="1"/>
            <a:r>
              <a:rPr lang="en-GB" sz="3600" dirty="0" err="1"/>
              <a:t>Vår</a:t>
            </a:r>
            <a:r>
              <a:rPr lang="en-GB" sz="3600" dirty="0"/>
              <a:t> </a:t>
            </a:r>
            <a:r>
              <a:rPr lang="en-GB" sz="3600" dirty="0" err="1"/>
              <a:t>livsstil</a:t>
            </a:r>
            <a:r>
              <a:rPr lang="en-GB" sz="3600" dirty="0"/>
              <a:t> </a:t>
            </a:r>
            <a:r>
              <a:rPr lang="en-GB" sz="3600" dirty="0" err="1"/>
              <a:t>dödar</a:t>
            </a:r>
            <a:r>
              <a:rPr lang="en-GB" sz="3600" dirty="0"/>
              <a:t> </a:t>
            </a:r>
            <a:r>
              <a:rPr lang="en-GB" sz="3600" dirty="0" err="1"/>
              <a:t>oss</a:t>
            </a:r>
            <a:r>
              <a:rPr lang="en-GB" sz="3600" dirty="0"/>
              <a:t>!</a:t>
            </a:r>
          </a:p>
        </p:txBody>
      </p:sp>
      <p:sp>
        <p:nvSpPr>
          <p:cNvPr id="100355" name="Rectangle 3">
            <a:extLst>
              <a:ext uri="{FF2B5EF4-FFF2-40B4-BE49-F238E27FC236}">
                <a16:creationId xmlns:a16="http://schemas.microsoft.com/office/drawing/2014/main" id="{3A0FBA0F-7ED1-8B02-E0D4-C69375B90FDB}"/>
              </a:ext>
            </a:extLst>
          </p:cNvPr>
          <p:cNvSpPr>
            <a:spLocks noGrp="1" noChangeArrowheads="1"/>
          </p:cNvSpPr>
          <p:nvPr>
            <p:ph type="body" idx="1"/>
          </p:nvPr>
        </p:nvSpPr>
        <p:spPr>
          <a:xfrm>
            <a:off x="1171576" y="1304764"/>
            <a:ext cx="7772399" cy="3888432"/>
          </a:xfrm>
        </p:spPr>
        <p:txBody>
          <a:bodyPr/>
          <a:lstStyle/>
          <a:p>
            <a:pPr marL="0" indent="0" algn="just" eaLnBrk="1" hangingPunct="1">
              <a:lnSpc>
                <a:spcPct val="150000"/>
              </a:lnSpc>
              <a:buClr>
                <a:schemeClr val="tx1"/>
              </a:buClr>
              <a:buSzPct val="100000"/>
              <a:buNone/>
            </a:pPr>
            <a:r>
              <a:rPr lang="sv-SE" sz="2000" dirty="0"/>
              <a:t>För att tillverka en T-shirt går det åt 2700 l färskvatten, lika mycket som en persons dricksvatten för ett år. (Nyvall, 2023)</a:t>
            </a:r>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r" eaLnBrk="1" hangingPunct="1">
              <a:lnSpc>
                <a:spcPct val="150000"/>
              </a:lnSpc>
              <a:buClr>
                <a:schemeClr val="tx1"/>
              </a:buClr>
              <a:buSzPct val="100000"/>
              <a:buNone/>
            </a:pPr>
            <a:r>
              <a:rPr lang="sv-SE" sz="2000" dirty="0"/>
              <a:t>(Nyvall, 2023)</a:t>
            </a:r>
          </a:p>
          <a:p>
            <a:pPr marL="0" indent="0" algn="just" eaLnBrk="1" hangingPunct="1">
              <a:lnSpc>
                <a:spcPct val="150000"/>
              </a:lnSpc>
              <a:buClr>
                <a:schemeClr val="tx1"/>
              </a:buClr>
              <a:buSzPct val="100000"/>
              <a:buNone/>
            </a:pPr>
            <a:endParaRPr lang="sv-SE" sz="2000" dirty="0"/>
          </a:p>
        </p:txBody>
      </p:sp>
      <p:sp>
        <p:nvSpPr>
          <p:cNvPr id="2" name="Platshållare för bildnummer 1">
            <a:extLst>
              <a:ext uri="{FF2B5EF4-FFF2-40B4-BE49-F238E27FC236}">
                <a16:creationId xmlns:a16="http://schemas.microsoft.com/office/drawing/2014/main" id="{CC5354E7-E4BB-3D4A-58A8-1291CD3B24E9}"/>
              </a:ext>
            </a:extLst>
          </p:cNvPr>
          <p:cNvSpPr>
            <a:spLocks noGrp="1"/>
          </p:cNvSpPr>
          <p:nvPr>
            <p:ph type="sldNum" sz="quarter" idx="12"/>
          </p:nvPr>
        </p:nvSpPr>
        <p:spPr/>
        <p:txBody>
          <a:bodyPr/>
          <a:lstStyle/>
          <a:p>
            <a:pPr>
              <a:defRPr/>
            </a:pPr>
            <a:fld id="{5A71C6F8-EEE4-4BB8-929B-A9B856DB1CFD}" type="slidenum">
              <a:rPr lang="sv-SE" smtClean="0"/>
              <a:pPr>
                <a:defRPr/>
              </a:pPr>
              <a:t>6</a:t>
            </a:fld>
            <a:endParaRPr lang="sv-SE"/>
          </a:p>
        </p:txBody>
      </p:sp>
      <p:pic>
        <p:nvPicPr>
          <p:cNvPr id="5" name="Bildobjekt 4" descr="En bild som visar text, Teckensnitt, skärmbild, dokument&#10;&#10;AI-genererat innehåll kan vara felaktigt.">
            <a:extLst>
              <a:ext uri="{FF2B5EF4-FFF2-40B4-BE49-F238E27FC236}">
                <a16:creationId xmlns:a16="http://schemas.microsoft.com/office/drawing/2014/main" id="{D680FBD5-53BD-BEDD-E9A1-F23C69B1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240" y="2564904"/>
            <a:ext cx="8517337" cy="2865040"/>
          </a:xfrm>
          <a:prstGeom prst="rect">
            <a:avLst/>
          </a:prstGeom>
        </p:spPr>
      </p:pic>
      <p:pic>
        <p:nvPicPr>
          <p:cNvPr id="3" name="Audio Recording 21 okt. 2025 17:53:27">
            <a:hlinkClick r:id="" action="ppaction://media"/>
            <a:extLst>
              <a:ext uri="{FF2B5EF4-FFF2-40B4-BE49-F238E27FC236}">
                <a16:creationId xmlns:a16="http://schemas.microsoft.com/office/drawing/2014/main" id="{A6A29125-6560-FBDE-D117-7A07237BD2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8240" y="244984"/>
            <a:ext cx="812800" cy="812800"/>
          </a:xfrm>
          <a:prstGeom prst="rect">
            <a:avLst/>
          </a:prstGeom>
        </p:spPr>
      </p:pic>
    </p:spTree>
    <p:extLst>
      <p:ext uri="{BB962C8B-B14F-4D97-AF65-F5344CB8AC3E}">
        <p14:creationId xmlns:p14="http://schemas.microsoft.com/office/powerpoint/2010/main" val="22187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B0DF2EF-050C-CE93-A5A9-4DC7DD5AABDD}"/>
            </a:ext>
          </a:extLst>
        </p:cNvPr>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9D71E0AF-34DC-D016-F5E3-BE9BB12AA8EE}"/>
              </a:ext>
            </a:extLst>
          </p:cNvPr>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a:extLst>
              <a:ext uri="{FF2B5EF4-FFF2-40B4-BE49-F238E27FC236}">
                <a16:creationId xmlns:a16="http://schemas.microsoft.com/office/drawing/2014/main" id="{9240E3EE-DD18-608C-E832-659F1CC287E4}"/>
              </a:ext>
            </a:extLst>
          </p:cNvPr>
          <p:cNvSpPr>
            <a:spLocks noGrp="1" noChangeArrowheads="1"/>
          </p:cNvSpPr>
          <p:nvPr>
            <p:ph type="title"/>
          </p:nvPr>
        </p:nvSpPr>
        <p:spPr>
          <a:xfrm>
            <a:off x="683568" y="304800"/>
            <a:ext cx="8260407" cy="891952"/>
          </a:xfrm>
        </p:spPr>
        <p:txBody>
          <a:bodyPr/>
          <a:lstStyle/>
          <a:p>
            <a:pPr algn="ctr" eaLnBrk="1" hangingPunct="1"/>
            <a:r>
              <a:rPr lang="en-GB" sz="3600" dirty="0" err="1"/>
              <a:t>Vår</a:t>
            </a:r>
            <a:r>
              <a:rPr lang="en-GB" sz="3600" dirty="0"/>
              <a:t> </a:t>
            </a:r>
            <a:r>
              <a:rPr lang="en-GB" sz="3600" dirty="0" err="1"/>
              <a:t>livsstil</a:t>
            </a:r>
            <a:r>
              <a:rPr lang="en-GB" sz="3600" dirty="0"/>
              <a:t> </a:t>
            </a:r>
            <a:r>
              <a:rPr lang="en-GB" sz="3600" dirty="0" err="1"/>
              <a:t>dödar</a:t>
            </a:r>
            <a:r>
              <a:rPr lang="en-GB" sz="3600" dirty="0"/>
              <a:t> </a:t>
            </a:r>
            <a:r>
              <a:rPr lang="en-GB" sz="3600" dirty="0" err="1"/>
              <a:t>oss</a:t>
            </a:r>
            <a:r>
              <a:rPr lang="en-GB" sz="3600" dirty="0"/>
              <a:t>!</a:t>
            </a:r>
          </a:p>
        </p:txBody>
      </p:sp>
      <p:sp>
        <p:nvSpPr>
          <p:cNvPr id="100355" name="Rectangle 3">
            <a:extLst>
              <a:ext uri="{FF2B5EF4-FFF2-40B4-BE49-F238E27FC236}">
                <a16:creationId xmlns:a16="http://schemas.microsoft.com/office/drawing/2014/main" id="{2713D2C0-69AB-2444-DFD0-55C8769CA134}"/>
              </a:ext>
            </a:extLst>
          </p:cNvPr>
          <p:cNvSpPr>
            <a:spLocks noGrp="1" noChangeArrowheads="1"/>
          </p:cNvSpPr>
          <p:nvPr>
            <p:ph type="body" idx="1"/>
          </p:nvPr>
        </p:nvSpPr>
        <p:spPr>
          <a:xfrm>
            <a:off x="1171576" y="1304764"/>
            <a:ext cx="7772399" cy="3888432"/>
          </a:xfrm>
        </p:spPr>
        <p:txBody>
          <a:bodyPr/>
          <a:lstStyle/>
          <a:p>
            <a:pPr marL="0" indent="0" algn="just" eaLnBrk="1" hangingPunct="1">
              <a:lnSpc>
                <a:spcPct val="150000"/>
              </a:lnSpc>
              <a:buClr>
                <a:schemeClr val="tx1"/>
              </a:buClr>
              <a:buSzPct val="100000"/>
              <a:buNone/>
            </a:pPr>
            <a:r>
              <a:rPr lang="sv-SE" sz="2000" dirty="0"/>
              <a:t>Den globala uppvärmningen skördar mänskoliv både genom omfattande mark- och skogsbränder, men också på grund av långvarig hetta. </a:t>
            </a:r>
          </a:p>
          <a:p>
            <a:pPr marL="0" indent="0" algn="just" eaLnBrk="1" hangingPunct="1">
              <a:lnSpc>
                <a:spcPct val="150000"/>
              </a:lnSpc>
              <a:buClr>
                <a:schemeClr val="tx1"/>
              </a:buClr>
              <a:buSzPct val="100000"/>
              <a:buNone/>
            </a:pPr>
            <a:endParaRPr lang="sv-SE" sz="2000" dirty="0"/>
          </a:p>
          <a:p>
            <a:pPr marL="0" indent="0">
              <a:buNone/>
            </a:pPr>
            <a:r>
              <a:rPr lang="sv-FI" sz="2000" b="1" dirty="0"/>
              <a:t>Studie: Över 47 000 värmerelaterade dödsfall i Europa förra året</a:t>
            </a:r>
          </a:p>
          <a:p>
            <a:pPr marL="0" indent="0">
              <a:buNone/>
            </a:pPr>
            <a:r>
              <a:rPr lang="sv-FI" sz="2000" dirty="0"/>
              <a:t>År 2023 var det näst varmaste året som någonsin uppmätts i Europa. En ny studie visar att värmen orsakade närmare 50 000 dödsfall i Europa under förra året – men siffran hade kunnat vara betydligt högre, menar forskarna.</a:t>
            </a:r>
          </a:p>
          <a:p>
            <a:pPr marL="0" indent="0">
              <a:buNone/>
            </a:pPr>
            <a:r>
              <a:rPr lang="sv-FI" sz="2000" dirty="0">
                <a:hlinkClick r:id="rId5"/>
              </a:rPr>
              <a:t>https://lakartidningen.se/aktuellt/nyheter/2024/08/studie-over-47-000-varmerelaterade-dodsfall-i-europa-forra-aret/</a:t>
            </a:r>
            <a:r>
              <a:rPr lang="sv-FI" sz="2000" dirty="0"/>
              <a:t> </a:t>
            </a:r>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a:p>
            <a:pPr marL="0" indent="0" algn="just" eaLnBrk="1" hangingPunct="1">
              <a:lnSpc>
                <a:spcPct val="150000"/>
              </a:lnSpc>
              <a:buClr>
                <a:schemeClr val="tx1"/>
              </a:buClr>
              <a:buSzPct val="100000"/>
              <a:buNone/>
            </a:pPr>
            <a:endParaRPr lang="sv-SE" sz="2000" dirty="0"/>
          </a:p>
        </p:txBody>
      </p:sp>
      <p:sp>
        <p:nvSpPr>
          <p:cNvPr id="2" name="Platshållare för bildnummer 1">
            <a:extLst>
              <a:ext uri="{FF2B5EF4-FFF2-40B4-BE49-F238E27FC236}">
                <a16:creationId xmlns:a16="http://schemas.microsoft.com/office/drawing/2014/main" id="{0B995842-D6EE-526D-7C22-9A9FEB565F6D}"/>
              </a:ext>
            </a:extLst>
          </p:cNvPr>
          <p:cNvSpPr>
            <a:spLocks noGrp="1"/>
          </p:cNvSpPr>
          <p:nvPr>
            <p:ph type="sldNum" sz="quarter" idx="12"/>
          </p:nvPr>
        </p:nvSpPr>
        <p:spPr/>
        <p:txBody>
          <a:bodyPr/>
          <a:lstStyle/>
          <a:p>
            <a:pPr>
              <a:defRPr/>
            </a:pPr>
            <a:fld id="{5A71C6F8-EEE4-4BB8-929B-A9B856DB1CFD}" type="slidenum">
              <a:rPr lang="sv-SE" smtClean="0"/>
              <a:pPr>
                <a:defRPr/>
              </a:pPr>
              <a:t>7</a:t>
            </a:fld>
            <a:endParaRPr lang="sv-SE"/>
          </a:p>
        </p:txBody>
      </p:sp>
      <p:pic>
        <p:nvPicPr>
          <p:cNvPr id="3" name="Audio Recording 21 okt. 2025 17:54:55">
            <a:hlinkClick r:id="" action="ppaction://media"/>
            <a:extLst>
              <a:ext uri="{FF2B5EF4-FFF2-40B4-BE49-F238E27FC236}">
                <a16:creationId xmlns:a16="http://schemas.microsoft.com/office/drawing/2014/main" id="{E71F6E1D-270A-1466-F1EF-67DEC3D07C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344376"/>
            <a:ext cx="812800" cy="812800"/>
          </a:xfrm>
          <a:prstGeom prst="rect">
            <a:avLst/>
          </a:prstGeom>
        </p:spPr>
      </p:pic>
    </p:spTree>
    <p:extLst>
      <p:ext uri="{BB962C8B-B14F-4D97-AF65-F5344CB8AC3E}">
        <p14:creationId xmlns:p14="http://schemas.microsoft.com/office/powerpoint/2010/main" val="40938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Afbeelding 1">
            <a:extLst>
              <a:ext uri="{FF2B5EF4-FFF2-40B4-BE49-F238E27FC236}">
                <a16:creationId xmlns:a16="http://schemas.microsoft.com/office/drawing/2014/main" id="{72742182-BA84-B347-ABE2-052F56AEFBE8}"/>
              </a:ext>
            </a:extLst>
          </p:cNvPr>
          <p:cNvPicPr>
            <a:picLocks noChangeAspect="1"/>
          </p:cNvPicPr>
          <p:nvPr/>
        </p:nvPicPr>
        <p:blipFill rotWithShape="1">
          <a:blip r:embed="rId5"/>
          <a:srcRect l="12988" t="23400" r="35038" b="17801"/>
          <a:stretch/>
        </p:blipFill>
        <p:spPr>
          <a:xfrm>
            <a:off x="936390" y="404664"/>
            <a:ext cx="8034035" cy="5112568"/>
          </a:xfrm>
          <a:prstGeom prst="rect">
            <a:avLst/>
          </a:prstGeom>
        </p:spPr>
      </p:pic>
      <p:sp>
        <p:nvSpPr>
          <p:cNvPr id="819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de-DE" sz="1400"/>
              <a:t>VAL23028-3003, R. Nylund</a:t>
            </a:r>
            <a:endParaRPr lang="sv-SE" sz="1400" dirty="0"/>
          </a:p>
        </p:txBody>
      </p:sp>
      <p:sp>
        <p:nvSpPr>
          <p:cNvPr id="8195" name="Rectangle 2"/>
          <p:cNvSpPr>
            <a:spLocks noGrp="1" noChangeArrowheads="1"/>
          </p:cNvSpPr>
          <p:nvPr>
            <p:ph type="title"/>
          </p:nvPr>
        </p:nvSpPr>
        <p:spPr>
          <a:xfrm>
            <a:off x="683568" y="304800"/>
            <a:ext cx="8260407" cy="457200"/>
          </a:xfrm>
        </p:spPr>
        <p:txBody>
          <a:bodyPr/>
          <a:lstStyle/>
          <a:p>
            <a:pPr algn="ctr" eaLnBrk="1" hangingPunct="1"/>
            <a:r>
              <a:rPr lang="en-GB" sz="3600" dirty="0" err="1"/>
              <a:t>Varför</a:t>
            </a:r>
            <a:r>
              <a:rPr lang="en-GB" sz="3600" dirty="0"/>
              <a:t> </a:t>
            </a:r>
            <a:r>
              <a:rPr lang="en-GB" sz="3600" dirty="0" err="1"/>
              <a:t>behövs</a:t>
            </a:r>
            <a:r>
              <a:rPr lang="en-GB" sz="3600" dirty="0"/>
              <a:t> </a:t>
            </a:r>
            <a:r>
              <a:rPr lang="en-GB" sz="3600" dirty="0" err="1"/>
              <a:t>förändring</a:t>
            </a:r>
            <a:r>
              <a:rPr lang="en-GB" sz="3600" dirty="0"/>
              <a:t>?</a:t>
            </a:r>
          </a:p>
        </p:txBody>
      </p:sp>
      <p:sp>
        <p:nvSpPr>
          <p:cNvPr id="2" name="Platshållare för bildnummer 1">
            <a:extLst>
              <a:ext uri="{FF2B5EF4-FFF2-40B4-BE49-F238E27FC236}">
                <a16:creationId xmlns:a16="http://schemas.microsoft.com/office/drawing/2014/main" id="{E8325075-73AC-794E-850A-DA47461A3CB4}"/>
              </a:ext>
            </a:extLst>
          </p:cNvPr>
          <p:cNvSpPr>
            <a:spLocks noGrp="1"/>
          </p:cNvSpPr>
          <p:nvPr>
            <p:ph type="sldNum" sz="quarter" idx="12"/>
          </p:nvPr>
        </p:nvSpPr>
        <p:spPr/>
        <p:txBody>
          <a:bodyPr/>
          <a:lstStyle/>
          <a:p>
            <a:pPr>
              <a:defRPr/>
            </a:pPr>
            <a:fld id="{5A71C6F8-EEE4-4BB8-929B-A9B856DB1CFD}" type="slidenum">
              <a:rPr lang="sv-SE" smtClean="0"/>
              <a:pPr>
                <a:defRPr/>
              </a:pPr>
              <a:t>8</a:t>
            </a:fld>
            <a:endParaRPr lang="sv-SE"/>
          </a:p>
        </p:txBody>
      </p:sp>
      <p:sp>
        <p:nvSpPr>
          <p:cNvPr id="5" name="textruta 4">
            <a:extLst>
              <a:ext uri="{FF2B5EF4-FFF2-40B4-BE49-F238E27FC236}">
                <a16:creationId xmlns:a16="http://schemas.microsoft.com/office/drawing/2014/main" id="{9E23D127-8F5B-8F42-B9B6-AE151B37239F}"/>
              </a:ext>
            </a:extLst>
          </p:cNvPr>
          <p:cNvSpPr txBox="1"/>
          <p:nvPr/>
        </p:nvSpPr>
        <p:spPr>
          <a:xfrm>
            <a:off x="5903113" y="5747208"/>
            <a:ext cx="3019929" cy="307777"/>
          </a:xfrm>
          <a:prstGeom prst="rect">
            <a:avLst/>
          </a:prstGeom>
          <a:noFill/>
        </p:spPr>
        <p:txBody>
          <a:bodyPr wrap="none" rtlCol="0">
            <a:spAutoFit/>
          </a:bodyPr>
          <a:lstStyle/>
          <a:p>
            <a:r>
              <a:rPr lang="sv-FI" sz="1400" dirty="0"/>
              <a:t>Van Doorsselaer &amp; Koopmans, 2021</a:t>
            </a:r>
          </a:p>
        </p:txBody>
      </p:sp>
      <p:pic>
        <p:nvPicPr>
          <p:cNvPr id="3" name="Audio Recording 28 maj 2023 11:51:42">
            <a:hlinkClick r:id="" action="ppaction://media"/>
            <a:extLst>
              <a:ext uri="{FF2B5EF4-FFF2-40B4-BE49-F238E27FC236}">
                <a16:creationId xmlns:a16="http://schemas.microsoft.com/office/drawing/2014/main" id="{BF87C5D7-6DA0-B3A7-64BF-7D36F083D8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0369" y="337659"/>
            <a:ext cx="812800" cy="812800"/>
          </a:xfrm>
          <a:prstGeom prst="rect">
            <a:avLst/>
          </a:prstGeom>
        </p:spPr>
      </p:pic>
    </p:spTree>
    <p:extLst>
      <p:ext uri="{BB962C8B-B14F-4D97-AF65-F5344CB8AC3E}">
        <p14:creationId xmlns:p14="http://schemas.microsoft.com/office/powerpoint/2010/main" val="12536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076B8FA-C56D-4CAB-B338-190A53F4E72D}"/>
              </a:ext>
            </a:extLst>
          </p:cNvPr>
          <p:cNvPicPr>
            <a:picLocks noChangeAspect="1"/>
          </p:cNvPicPr>
          <p:nvPr/>
        </p:nvPicPr>
        <p:blipFill>
          <a:blip r:embed="rId5"/>
          <a:stretch>
            <a:fillRect/>
          </a:stretch>
        </p:blipFill>
        <p:spPr>
          <a:xfrm>
            <a:off x="327088" y="326354"/>
            <a:ext cx="8294073" cy="6455446"/>
          </a:xfrm>
          <a:prstGeom prst="rect">
            <a:avLst/>
          </a:prstGeom>
        </p:spPr>
      </p:pic>
      <p:sp>
        <p:nvSpPr>
          <p:cNvPr id="3" name="Tekstvak 2">
            <a:extLst>
              <a:ext uri="{FF2B5EF4-FFF2-40B4-BE49-F238E27FC236}">
                <a16:creationId xmlns:a16="http://schemas.microsoft.com/office/drawing/2014/main" id="{DCF86F06-3150-4C8F-897C-F045B875EFA7}"/>
              </a:ext>
            </a:extLst>
          </p:cNvPr>
          <p:cNvSpPr txBox="1"/>
          <p:nvPr/>
        </p:nvSpPr>
        <p:spPr>
          <a:xfrm>
            <a:off x="467544" y="4581128"/>
            <a:ext cx="1296144" cy="830997"/>
          </a:xfrm>
          <a:prstGeom prst="rect">
            <a:avLst/>
          </a:prstGeom>
          <a:noFill/>
        </p:spPr>
        <p:txBody>
          <a:bodyPr wrap="square" rtlCol="0">
            <a:spAutoFit/>
          </a:bodyPr>
          <a:lstStyle/>
          <a:p>
            <a:r>
              <a:rPr lang="nl-BE" dirty="0">
                <a:solidFill>
                  <a:srgbClr val="FF0000"/>
                </a:solidFill>
              </a:rPr>
              <a:t>World-wide</a:t>
            </a:r>
          </a:p>
        </p:txBody>
      </p:sp>
      <p:sp>
        <p:nvSpPr>
          <p:cNvPr id="4" name="Ovaal 3">
            <a:extLst>
              <a:ext uri="{FF2B5EF4-FFF2-40B4-BE49-F238E27FC236}">
                <a16:creationId xmlns:a16="http://schemas.microsoft.com/office/drawing/2014/main" id="{F7DEE2A6-13DF-4214-9F92-561F79662AAC}"/>
              </a:ext>
            </a:extLst>
          </p:cNvPr>
          <p:cNvSpPr/>
          <p:nvPr/>
        </p:nvSpPr>
        <p:spPr>
          <a:xfrm>
            <a:off x="1763688" y="4653136"/>
            <a:ext cx="50405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B5AA0DCD-B934-4902-B181-0519F1E463B8}"/>
              </a:ext>
            </a:extLst>
          </p:cNvPr>
          <p:cNvSpPr/>
          <p:nvPr/>
        </p:nvSpPr>
        <p:spPr>
          <a:xfrm>
            <a:off x="6588224" y="3429000"/>
            <a:ext cx="1944216" cy="4131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xtruta 5">
            <a:extLst>
              <a:ext uri="{FF2B5EF4-FFF2-40B4-BE49-F238E27FC236}">
                <a16:creationId xmlns:a16="http://schemas.microsoft.com/office/drawing/2014/main" id="{999BAA34-6E41-CC47-816B-D85C3310A2E1}"/>
              </a:ext>
            </a:extLst>
          </p:cNvPr>
          <p:cNvSpPr txBox="1"/>
          <p:nvPr/>
        </p:nvSpPr>
        <p:spPr>
          <a:xfrm>
            <a:off x="6767216" y="5445224"/>
            <a:ext cx="2350131" cy="338554"/>
          </a:xfrm>
          <a:prstGeom prst="rect">
            <a:avLst/>
          </a:prstGeom>
          <a:noFill/>
        </p:spPr>
        <p:txBody>
          <a:bodyPr wrap="none" rtlCol="0">
            <a:spAutoFit/>
          </a:bodyPr>
          <a:lstStyle/>
          <a:p>
            <a:r>
              <a:rPr lang="sv-FI" sz="1600" dirty="0"/>
              <a:t>(Van Doorsselaer, 2021)</a:t>
            </a:r>
          </a:p>
        </p:txBody>
      </p:sp>
      <p:sp>
        <p:nvSpPr>
          <p:cNvPr id="7" name="Platshållare för sidfot 6">
            <a:extLst>
              <a:ext uri="{FF2B5EF4-FFF2-40B4-BE49-F238E27FC236}">
                <a16:creationId xmlns:a16="http://schemas.microsoft.com/office/drawing/2014/main" id="{D1F163B3-1216-CE6B-B870-CEE7CD843432}"/>
              </a:ext>
            </a:extLst>
          </p:cNvPr>
          <p:cNvSpPr>
            <a:spLocks noGrp="1"/>
          </p:cNvSpPr>
          <p:nvPr>
            <p:ph type="ftr" sz="quarter" idx="11"/>
          </p:nvPr>
        </p:nvSpPr>
        <p:spPr/>
        <p:txBody>
          <a:bodyPr/>
          <a:lstStyle/>
          <a:p>
            <a:pPr>
              <a:defRPr/>
            </a:pPr>
            <a:r>
              <a:rPr lang="de-DE"/>
              <a:t>VAL23028-3003, R. Nylund</a:t>
            </a:r>
            <a:endParaRPr lang="sv-SE"/>
          </a:p>
        </p:txBody>
      </p:sp>
      <p:sp>
        <p:nvSpPr>
          <p:cNvPr id="8" name="Platshållare för bildnummer 7">
            <a:extLst>
              <a:ext uri="{FF2B5EF4-FFF2-40B4-BE49-F238E27FC236}">
                <a16:creationId xmlns:a16="http://schemas.microsoft.com/office/drawing/2014/main" id="{81664666-BBD1-2BFB-EEE6-832B5BCB03CF}"/>
              </a:ext>
            </a:extLst>
          </p:cNvPr>
          <p:cNvSpPr>
            <a:spLocks noGrp="1"/>
          </p:cNvSpPr>
          <p:nvPr>
            <p:ph type="sldNum" sz="quarter" idx="12"/>
          </p:nvPr>
        </p:nvSpPr>
        <p:spPr/>
        <p:txBody>
          <a:bodyPr/>
          <a:lstStyle/>
          <a:p>
            <a:pPr>
              <a:defRPr/>
            </a:pPr>
            <a:fld id="{7CBF41AF-25D0-490F-BB72-7783719B7BCD}" type="slidenum">
              <a:rPr lang="sv-SE" smtClean="0"/>
              <a:pPr>
                <a:defRPr/>
              </a:pPr>
              <a:t>9</a:t>
            </a:fld>
            <a:endParaRPr lang="sv-SE"/>
          </a:p>
        </p:txBody>
      </p:sp>
      <p:pic>
        <p:nvPicPr>
          <p:cNvPr id="9" name="Audio Recording 28 maj 2023 11:52:35">
            <a:hlinkClick r:id="" action="ppaction://media"/>
            <a:extLst>
              <a:ext uri="{FF2B5EF4-FFF2-40B4-BE49-F238E27FC236}">
                <a16:creationId xmlns:a16="http://schemas.microsoft.com/office/drawing/2014/main" id="{29535D34-D4F2-7F69-EDD7-8491B756E8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476672"/>
            <a:ext cx="812800" cy="812800"/>
          </a:xfrm>
          <a:prstGeom prst="rect">
            <a:avLst/>
          </a:prstGeom>
        </p:spPr>
      </p:pic>
    </p:spTree>
    <p:extLst>
      <p:ext uri="{BB962C8B-B14F-4D97-AF65-F5344CB8AC3E}">
        <p14:creationId xmlns:p14="http://schemas.microsoft.com/office/powerpoint/2010/main" val="25622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Överlappande">
  <a:themeElements>
    <a:clrScheme name="Överlappand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Överlappand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Överlappand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Överlappand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Överlappand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Överlappand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Överlappand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Överlappand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Överlappand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Designs\Överlappande.pot</Template>
  <TotalTime>22344</TotalTime>
  <Words>3306</Words>
  <Application>Microsoft Macintosh PowerPoint</Application>
  <PresentationFormat>Bildspel på skärmen (4:3)</PresentationFormat>
  <Paragraphs>360</Paragraphs>
  <Slides>47</Slides>
  <Notes>43</Notes>
  <HiddenSlides>0</HiddenSlides>
  <MMClips>40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47</vt:i4>
      </vt:variant>
    </vt:vector>
  </HeadingPairs>
  <TitlesOfParts>
    <vt:vector size="54" baseType="lpstr">
      <vt:lpstr>Arial</vt:lpstr>
      <vt:lpstr>Calibri</vt:lpstr>
      <vt:lpstr>Corbel</vt:lpstr>
      <vt:lpstr>Tahoma</vt:lpstr>
      <vt:lpstr>Times New Roman</vt:lpstr>
      <vt:lpstr>Wingdings</vt:lpstr>
      <vt:lpstr>Överlappande</vt:lpstr>
      <vt:lpstr>PowerPoint-presentation</vt:lpstr>
      <vt:lpstr>Kursens målsättning och innehåll</vt:lpstr>
      <vt:lpstr>Bakgrund - Lineär ekonomi</vt:lpstr>
      <vt:lpstr>Den lineära ekonomi dödar oss!</vt:lpstr>
      <vt:lpstr>Vår livsstil dödar oss!</vt:lpstr>
      <vt:lpstr>Vår livsstil dödar oss!</vt:lpstr>
      <vt:lpstr>Vår livsstil dödar oss!</vt:lpstr>
      <vt:lpstr>Varför behövs förändring?</vt:lpstr>
      <vt:lpstr>PowerPoint-presentation</vt:lpstr>
      <vt:lpstr>Vad handlar det alltså om?</vt:lpstr>
      <vt:lpstr>Ekonomisk tillväxt behövs (kanske) – men vi behöver tänka om!</vt:lpstr>
      <vt:lpstr>PowerPoint-presentation</vt:lpstr>
      <vt:lpstr>Exempel på den högra sidan i bilden</vt:lpstr>
      <vt:lpstr>Samarbete!</vt:lpstr>
      <vt:lpstr>Ett lokalt exempel</vt:lpstr>
      <vt:lpstr>Ett lokalt exempel</vt:lpstr>
      <vt:lpstr>Grundläggande principer för CE</vt:lpstr>
      <vt:lpstr>En annan lista, fast nästan samma</vt:lpstr>
      <vt:lpstr>Principer för CE</vt:lpstr>
      <vt:lpstr>Principer för CE</vt:lpstr>
      <vt:lpstr>Principer för CE</vt:lpstr>
      <vt:lpstr>Principer för CE</vt:lpstr>
      <vt:lpstr>Principer för CE</vt:lpstr>
      <vt:lpstr>Varför behövs förändring?</vt:lpstr>
      <vt:lpstr>Igen - varför behövs förändring?</vt:lpstr>
      <vt:lpstr>CE i praktiken</vt:lpstr>
      <vt:lpstr>CE i praktiken - affärsmodeller</vt:lpstr>
      <vt:lpstr>CE affärsmodeller –  1. produkter som tjänst i stället för vara</vt:lpstr>
      <vt:lpstr>CE affärsmodeller,  produkten som tjänst i stället för vara</vt:lpstr>
      <vt:lpstr>CE affärsmodeller –  2. förlängd livslängd</vt:lpstr>
      <vt:lpstr>CE affärsmodeller,  förlängning av produkters livslängd</vt:lpstr>
      <vt:lpstr>CE affärsmodeller –  3. Delningsekonomi</vt:lpstr>
      <vt:lpstr>CE affärsmodeller,  delningsekonomi</vt:lpstr>
      <vt:lpstr>CE affärsmodeller –  4. förnybarhet</vt:lpstr>
      <vt:lpstr>CE affärsmodeller –  5. resurssnålhet och återvinning</vt:lpstr>
      <vt:lpstr>CE affärsmodeller –  6. Verkliga kretslopp</vt:lpstr>
      <vt:lpstr>CE affärsmodeller –  Where’s the money?</vt:lpstr>
      <vt:lpstr>CE affärsmodeller –  I den verkliga världen</vt:lpstr>
      <vt:lpstr>Hållbarhet i den verkliga världen - rapportering</vt:lpstr>
      <vt:lpstr>Hållbarhet i den verkliga världen - rapportering</vt:lpstr>
      <vt:lpstr>PowerPoint-presentation</vt:lpstr>
      <vt:lpstr>PowerPoint-presentation</vt:lpstr>
      <vt:lpstr>PowerPoint-presentation</vt:lpstr>
      <vt:lpstr>Kompetenshjul för cirkulär design  (Summter m.fl., 2021, via Rebers 2025)</vt:lpstr>
      <vt:lpstr>PowerPoint-presentation</vt:lpstr>
      <vt:lpstr>PowerPoint-presentation</vt:lpstr>
      <vt:lpstr>CE uppgifter, (får göras parvis)</vt:lpstr>
    </vt:vector>
  </TitlesOfParts>
  <Company>Trifolium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Teknologibaserat ledarskap</dc:title>
  <dc:creator>Roger</dc:creator>
  <cp:lastModifiedBy>Nylund Roger</cp:lastModifiedBy>
  <cp:revision>188</cp:revision>
  <cp:lastPrinted>2016-09-08T13:40:36Z</cp:lastPrinted>
  <dcterms:created xsi:type="dcterms:W3CDTF">2007-08-20T12:01:36Z</dcterms:created>
  <dcterms:modified xsi:type="dcterms:W3CDTF">2025-10-31T14:51:31Z</dcterms:modified>
</cp:coreProperties>
</file>