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B_A28CF89E.xml" ContentType="application/vnd.ms-powerpoint.comments+xml"/>
  <Override PartName="/ppt/comments/modernComment_112_6A9A52D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30"/>
  </p:notesMasterIdLst>
  <p:handoutMasterIdLst>
    <p:handoutMasterId r:id="rId31"/>
  </p:handoutMasterIdLst>
  <p:sldIdLst>
    <p:sldId id="262" r:id="rId5"/>
    <p:sldId id="264" r:id="rId6"/>
    <p:sldId id="265" r:id="rId7"/>
    <p:sldId id="266" r:id="rId8"/>
    <p:sldId id="269" r:id="rId9"/>
    <p:sldId id="267" r:id="rId10"/>
    <p:sldId id="268" r:id="rId11"/>
    <p:sldId id="270" r:id="rId12"/>
    <p:sldId id="288" r:id="rId13"/>
    <p:sldId id="287" r:id="rId14"/>
    <p:sldId id="290" r:id="rId15"/>
    <p:sldId id="291" r:id="rId16"/>
    <p:sldId id="289" r:id="rId17"/>
    <p:sldId id="292" r:id="rId18"/>
    <p:sldId id="293" r:id="rId19"/>
    <p:sldId id="272" r:id="rId20"/>
    <p:sldId id="277" r:id="rId21"/>
    <p:sldId id="273" r:id="rId22"/>
    <p:sldId id="278" r:id="rId23"/>
    <p:sldId id="279" r:id="rId24"/>
    <p:sldId id="274" r:id="rId25"/>
    <p:sldId id="276" r:id="rId26"/>
    <p:sldId id="286" r:id="rId27"/>
    <p:sldId id="275" r:id="rId28"/>
    <p:sldId id="285" r:id="rId2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2260"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462C64-2C1A-8F66-27AB-D64C7CA0DE4C}" name="Marianna Leikomaa (TAMK)" initials="ML(" userId="S::marianna.leikomaa@tuni.fi::2e932f6d-b2fa-4ee0-a1d6-3b2481d1d354" providerId="AD"/>
  <p188:author id="{D237EE9C-2D87-A028-D8BA-C76090064A1C}" name="Nina Kukkasniemi (TAMK)" initials="NK(" userId="S::nina.kukkasniemi@tuni.fi::475c3659-4520-4bf8-8d39-06a4c884c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B9D7"/>
    <a:srgbClr val="4E008E"/>
    <a:srgbClr val="7DCDBE"/>
    <a:srgbClr val="EFEFEF"/>
    <a:srgbClr val="FFDCA5"/>
    <a:srgbClr val="F07387"/>
    <a:srgbClr val="F5A5C8"/>
    <a:srgbClr val="82C8F0"/>
    <a:srgbClr val="270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E025AA-F4F1-447A-852B-787740EA97CA}" v="6" dt="2024-05-29T08:35:34.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8" autoAdjust="0"/>
    <p:restoredTop sz="88141" autoAdjust="0"/>
  </p:normalViewPr>
  <p:slideViewPr>
    <p:cSldViewPr snapToObjects="1" showGuides="1">
      <p:cViewPr varScale="1">
        <p:scale>
          <a:sx n="59" d="100"/>
          <a:sy n="59" d="100"/>
        </p:scale>
        <p:origin x="212" y="48"/>
      </p:cViewPr>
      <p:guideLst>
        <p:guide orient="horz" pos="2160"/>
        <p:guide orient="horz" pos="22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92"/>
    </p:cViewPr>
  </p:sorterViewPr>
  <p:notesViewPr>
    <p:cSldViewPr snapToObjects="1" showGuides="1">
      <p:cViewPr varScale="1">
        <p:scale>
          <a:sx n="156" d="100"/>
          <a:sy n="156" d="100"/>
        </p:scale>
        <p:origin x="54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a Leikomaa (TAMK)" userId="2e932f6d-b2fa-4ee0-a1d6-3b2481d1d354" providerId="ADAL" clId="{40E025AA-F4F1-447A-852B-787740EA97CA}"/>
    <pc:docChg chg="undo redo custSel modSld">
      <pc:chgData name="Marianna Leikomaa (TAMK)" userId="2e932f6d-b2fa-4ee0-a1d6-3b2481d1d354" providerId="ADAL" clId="{40E025AA-F4F1-447A-852B-787740EA97CA}" dt="2024-05-30T08:35:41.640" v="132"/>
      <pc:docMkLst>
        <pc:docMk/>
      </pc:docMkLst>
      <pc:sldChg chg="modSp mod delCm">
        <pc:chgData name="Marianna Leikomaa (TAMK)" userId="2e932f6d-b2fa-4ee0-a1d6-3b2481d1d354" providerId="ADAL" clId="{40E025AA-F4F1-447A-852B-787740EA97CA}" dt="2024-05-29T09:35:05.194" v="127" actId="20577"/>
        <pc:sldMkLst>
          <pc:docMk/>
          <pc:sldMk cId="3552738277" sldId="262"/>
        </pc:sldMkLst>
        <pc:spChg chg="mod">
          <ac:chgData name="Marianna Leikomaa (TAMK)" userId="2e932f6d-b2fa-4ee0-a1d6-3b2481d1d354" providerId="ADAL" clId="{40E025AA-F4F1-447A-852B-787740EA97CA}" dt="2024-05-29T09:35:05.194" v="127" actId="20577"/>
          <ac:spMkLst>
            <pc:docMk/>
            <pc:sldMk cId="3552738277" sldId="262"/>
            <ac:spMk id="18" creationId="{5D049A33-E0CB-52E6-4F23-41D306EA5159}"/>
          </ac:spMkLst>
        </pc:spChg>
        <pc:extLst>
          <p:ext xmlns:p="http://schemas.openxmlformats.org/presentationml/2006/main" uri="{D6D511B9-2390-475A-947B-AFAB55BFBCF1}">
            <pc226:cmChg xmlns:pc226="http://schemas.microsoft.com/office/powerpoint/2022/06/main/command" chg="del">
              <pc226:chgData name="Marianna Leikomaa (TAMK)" userId="2e932f6d-b2fa-4ee0-a1d6-3b2481d1d354" providerId="ADAL" clId="{40E025AA-F4F1-447A-852B-787740EA97CA}" dt="2024-05-29T08:25:49.777" v="9"/>
              <pc2:cmMkLst xmlns:pc2="http://schemas.microsoft.com/office/powerpoint/2019/9/main/command">
                <pc:docMk/>
                <pc:sldMk cId="3552738277" sldId="262"/>
                <pc2:cmMk id="{165265EF-F7CB-471B-B059-59C927E21423}"/>
              </pc2:cmMkLst>
            </pc226:cmChg>
          </p:ext>
        </pc:extLst>
      </pc:sldChg>
      <pc:sldChg chg="delCm">
        <pc:chgData name="Marianna Leikomaa (TAMK)" userId="2e932f6d-b2fa-4ee0-a1d6-3b2481d1d354" providerId="ADAL" clId="{40E025AA-F4F1-447A-852B-787740EA97CA}" dt="2024-05-30T08:35:31.468" v="130"/>
        <pc:sldMkLst>
          <pc:docMk/>
          <pc:sldMk cId="159995004" sldId="264"/>
        </pc:sldMkLst>
        <pc:extLst>
          <p:ext xmlns:p="http://schemas.openxmlformats.org/presentationml/2006/main" uri="{D6D511B9-2390-475A-947B-AFAB55BFBCF1}">
            <pc226:cmChg xmlns:pc226="http://schemas.microsoft.com/office/powerpoint/2022/06/main/command" chg="del">
              <pc226:chgData name="Marianna Leikomaa (TAMK)" userId="2e932f6d-b2fa-4ee0-a1d6-3b2481d1d354" providerId="ADAL" clId="{40E025AA-F4F1-447A-852B-787740EA97CA}" dt="2024-05-30T08:35:31.468" v="130"/>
              <pc2:cmMkLst xmlns:pc2="http://schemas.microsoft.com/office/powerpoint/2019/9/main/command">
                <pc:docMk/>
                <pc:sldMk cId="159995004" sldId="264"/>
                <pc2:cmMk id="{2F98136A-7621-40B1-A7DF-71DCB3FE13D6}"/>
              </pc2:cmMkLst>
            </pc226:cmChg>
          </p:ext>
        </pc:extLst>
      </pc:sldChg>
      <pc:sldChg chg="delCm">
        <pc:chgData name="Marianna Leikomaa (TAMK)" userId="2e932f6d-b2fa-4ee0-a1d6-3b2481d1d354" providerId="ADAL" clId="{40E025AA-F4F1-447A-852B-787740EA97CA}" dt="2024-05-30T08:35:36.866" v="131"/>
        <pc:sldMkLst>
          <pc:docMk/>
          <pc:sldMk cId="136812777" sldId="265"/>
        </pc:sldMkLst>
        <pc:extLst>
          <p:ext xmlns:p="http://schemas.openxmlformats.org/presentationml/2006/main" uri="{D6D511B9-2390-475A-947B-AFAB55BFBCF1}">
            <pc226:cmChg xmlns:pc226="http://schemas.microsoft.com/office/powerpoint/2022/06/main/command" chg="del">
              <pc226:chgData name="Marianna Leikomaa (TAMK)" userId="2e932f6d-b2fa-4ee0-a1d6-3b2481d1d354" providerId="ADAL" clId="{40E025AA-F4F1-447A-852B-787740EA97CA}" dt="2024-05-30T08:35:36.866" v="131"/>
              <pc2:cmMkLst xmlns:pc2="http://schemas.microsoft.com/office/powerpoint/2019/9/main/command">
                <pc:docMk/>
                <pc:sldMk cId="136812777" sldId="265"/>
                <pc2:cmMk id="{06A09107-F54A-45AC-9759-D765253F490A}"/>
              </pc2:cmMkLst>
            </pc226:cmChg>
          </p:ext>
        </pc:extLst>
      </pc:sldChg>
      <pc:sldChg chg="delCm">
        <pc:chgData name="Marianna Leikomaa (TAMK)" userId="2e932f6d-b2fa-4ee0-a1d6-3b2481d1d354" providerId="ADAL" clId="{40E025AA-F4F1-447A-852B-787740EA97CA}" dt="2024-05-30T08:35:41.640" v="132"/>
        <pc:sldMkLst>
          <pc:docMk/>
          <pc:sldMk cId="2158427463" sldId="266"/>
        </pc:sldMkLst>
        <pc:extLst>
          <p:ext xmlns:p="http://schemas.openxmlformats.org/presentationml/2006/main" uri="{D6D511B9-2390-475A-947B-AFAB55BFBCF1}">
            <pc226:cmChg xmlns:pc226="http://schemas.microsoft.com/office/powerpoint/2022/06/main/command" chg="del">
              <pc226:chgData name="Marianna Leikomaa (TAMK)" userId="2e932f6d-b2fa-4ee0-a1d6-3b2481d1d354" providerId="ADAL" clId="{40E025AA-F4F1-447A-852B-787740EA97CA}" dt="2024-05-30T08:35:41.640" v="132"/>
              <pc2:cmMkLst xmlns:pc2="http://schemas.microsoft.com/office/powerpoint/2019/9/main/command">
                <pc:docMk/>
                <pc:sldMk cId="2158427463" sldId="266"/>
                <pc2:cmMk id="{F3F8DC55-782B-4A7A-9894-60BF682DE966}"/>
              </pc2:cmMkLst>
            </pc226:cmChg>
          </p:ext>
        </pc:extLst>
      </pc:sldChg>
      <pc:sldChg chg="modSp mod modCm">
        <pc:chgData name="Marianna Leikomaa (TAMK)" userId="2e932f6d-b2fa-4ee0-a1d6-3b2481d1d354" providerId="ADAL" clId="{40E025AA-F4F1-447A-852B-787740EA97CA}" dt="2024-05-29T09:13:00.207" v="124" actId="20577"/>
        <pc:sldMkLst>
          <pc:docMk/>
          <pc:sldMk cId="2727147678" sldId="267"/>
        </pc:sldMkLst>
        <pc:spChg chg="mod">
          <ac:chgData name="Marianna Leikomaa (TAMK)" userId="2e932f6d-b2fa-4ee0-a1d6-3b2481d1d354" providerId="ADAL" clId="{40E025AA-F4F1-447A-852B-787740EA97CA}" dt="2024-05-29T09:13:00.207" v="124" actId="20577"/>
          <ac:spMkLst>
            <pc:docMk/>
            <pc:sldMk cId="2727147678" sldId="267"/>
            <ac:spMk id="3" creationId="{1207500C-D55A-C199-2DAA-D5492CCB5078}"/>
          </ac:spMkLst>
        </pc:spChg>
        <pc:extLst>
          <p:ext xmlns:p="http://schemas.openxmlformats.org/presentationml/2006/main" uri="{D6D511B9-2390-475A-947B-AFAB55BFBCF1}">
            <pc226:cmChg xmlns:pc226="http://schemas.microsoft.com/office/powerpoint/2022/06/main/command" chg="mod">
              <pc226:chgData name="Marianna Leikomaa (TAMK)" userId="2e932f6d-b2fa-4ee0-a1d6-3b2481d1d354" providerId="ADAL" clId="{40E025AA-F4F1-447A-852B-787740EA97CA}" dt="2024-05-29T09:13:00.207" v="124" actId="20577"/>
              <pc2:cmMkLst xmlns:pc2="http://schemas.microsoft.com/office/powerpoint/2019/9/main/command">
                <pc:docMk/>
                <pc:sldMk cId="2727147678" sldId="267"/>
                <pc2:cmMk id="{D0EA691D-FB8E-4179-AE1D-72B5FFC5CC39}"/>
              </pc2:cmMkLst>
            </pc226:cmChg>
          </p:ext>
        </pc:extLst>
      </pc:sldChg>
      <pc:sldChg chg="modSp mod">
        <pc:chgData name="Marianna Leikomaa (TAMK)" userId="2e932f6d-b2fa-4ee0-a1d6-3b2481d1d354" providerId="ADAL" clId="{40E025AA-F4F1-447A-852B-787740EA97CA}" dt="2024-05-29T08:42:26.352" v="113" actId="948"/>
        <pc:sldMkLst>
          <pc:docMk/>
          <pc:sldMk cId="3664312763" sldId="275"/>
        </pc:sldMkLst>
        <pc:spChg chg="mod">
          <ac:chgData name="Marianna Leikomaa (TAMK)" userId="2e932f6d-b2fa-4ee0-a1d6-3b2481d1d354" providerId="ADAL" clId="{40E025AA-F4F1-447A-852B-787740EA97CA}" dt="2024-05-29T08:42:26.352" v="113" actId="948"/>
          <ac:spMkLst>
            <pc:docMk/>
            <pc:sldMk cId="3664312763" sldId="275"/>
            <ac:spMk id="3" creationId="{33ABADA5-E3D7-5BDF-5D18-5D0AF1AF5294}"/>
          </ac:spMkLst>
        </pc:spChg>
      </pc:sldChg>
      <pc:sldChg chg="delCm">
        <pc:chgData name="Marianna Leikomaa (TAMK)" userId="2e932f6d-b2fa-4ee0-a1d6-3b2481d1d354" providerId="ADAL" clId="{40E025AA-F4F1-447A-852B-787740EA97CA}" dt="2024-05-29T08:57:35.799" v="114"/>
        <pc:sldMkLst>
          <pc:docMk/>
          <pc:sldMk cId="184526745" sldId="277"/>
        </pc:sldMkLst>
        <pc:extLst>
          <p:ext xmlns:p="http://schemas.openxmlformats.org/presentationml/2006/main" uri="{D6D511B9-2390-475A-947B-AFAB55BFBCF1}">
            <pc226:cmChg xmlns:pc226="http://schemas.microsoft.com/office/powerpoint/2022/06/main/command" chg="del">
              <pc226:chgData name="Marianna Leikomaa (TAMK)" userId="2e932f6d-b2fa-4ee0-a1d6-3b2481d1d354" providerId="ADAL" clId="{40E025AA-F4F1-447A-852B-787740EA97CA}" dt="2024-05-29T08:57:35.799" v="114"/>
              <pc2:cmMkLst xmlns:pc2="http://schemas.microsoft.com/office/powerpoint/2019/9/main/command">
                <pc:docMk/>
                <pc:sldMk cId="184526745" sldId="277"/>
                <pc2:cmMk id="{0A2BBD77-FCC3-49B1-8DBB-C80045C8E7B8}"/>
              </pc2:cmMkLst>
            </pc226:cmChg>
          </p:ext>
        </pc:extLst>
      </pc:sldChg>
      <pc:sldChg chg="modSp mod">
        <pc:chgData name="Marianna Leikomaa (TAMK)" userId="2e932f6d-b2fa-4ee0-a1d6-3b2481d1d354" providerId="ADAL" clId="{40E025AA-F4F1-447A-852B-787740EA97CA}" dt="2024-05-29T08:41:36.210" v="102" actId="14100"/>
        <pc:sldMkLst>
          <pc:docMk/>
          <pc:sldMk cId="698877491" sldId="278"/>
        </pc:sldMkLst>
        <pc:spChg chg="mod">
          <ac:chgData name="Marianna Leikomaa (TAMK)" userId="2e932f6d-b2fa-4ee0-a1d6-3b2481d1d354" providerId="ADAL" clId="{40E025AA-F4F1-447A-852B-787740EA97CA}" dt="2024-05-29T08:41:36.210" v="102" actId="14100"/>
          <ac:spMkLst>
            <pc:docMk/>
            <pc:sldMk cId="698877491" sldId="278"/>
            <ac:spMk id="8" creationId="{EE82731B-42D0-5CEC-D9AB-F8BEC7C4E867}"/>
          </ac:spMkLst>
        </pc:spChg>
      </pc:sldChg>
      <pc:sldChg chg="modSp mod delCm modCm">
        <pc:chgData name="Marianna Leikomaa (TAMK)" userId="2e932f6d-b2fa-4ee0-a1d6-3b2481d1d354" providerId="ADAL" clId="{40E025AA-F4F1-447A-852B-787740EA97CA}" dt="2024-05-30T06:53:06.279" v="129"/>
        <pc:sldMkLst>
          <pc:docMk/>
          <pc:sldMk cId="2620841997" sldId="285"/>
        </pc:sldMkLst>
        <pc:spChg chg="mod">
          <ac:chgData name="Marianna Leikomaa (TAMK)" userId="2e932f6d-b2fa-4ee0-a1d6-3b2481d1d354" providerId="ADAL" clId="{40E025AA-F4F1-447A-852B-787740EA97CA}" dt="2024-05-23T14:24:19.921" v="8"/>
          <ac:spMkLst>
            <pc:docMk/>
            <pc:sldMk cId="2620841997" sldId="285"/>
            <ac:spMk id="3" creationId="{43FD9014-0E1B-ED76-0D5D-5B2D970DA4C1}"/>
          </ac:spMkLst>
        </pc:spChg>
        <pc:extLst>
          <p:ext xmlns:p="http://schemas.openxmlformats.org/presentationml/2006/main" uri="{D6D511B9-2390-475A-947B-AFAB55BFBCF1}">
            <pc226:cmChg xmlns:pc226="http://schemas.microsoft.com/office/powerpoint/2022/06/main/command" chg="del mod">
              <pc226:chgData name="Marianna Leikomaa (TAMK)" userId="2e932f6d-b2fa-4ee0-a1d6-3b2481d1d354" providerId="ADAL" clId="{40E025AA-F4F1-447A-852B-787740EA97CA}" dt="2024-05-30T06:53:06.279" v="129"/>
              <pc2:cmMkLst xmlns:pc2="http://schemas.microsoft.com/office/powerpoint/2019/9/main/command">
                <pc:docMk/>
                <pc:sldMk cId="2620841997" sldId="285"/>
                <pc2:cmMk id="{02737804-B993-493E-876B-A7F47BD3F8EE}"/>
              </pc2:cmMkLst>
            </pc226:cmChg>
          </p:ext>
        </pc:extLst>
      </pc:sldChg>
      <pc:sldChg chg="modSp mod">
        <pc:chgData name="Marianna Leikomaa (TAMK)" userId="2e932f6d-b2fa-4ee0-a1d6-3b2481d1d354" providerId="ADAL" clId="{40E025AA-F4F1-447A-852B-787740EA97CA}" dt="2024-05-29T08:42:08.899" v="112" actId="20577"/>
        <pc:sldMkLst>
          <pc:docMk/>
          <pc:sldMk cId="1187146945" sldId="286"/>
        </pc:sldMkLst>
        <pc:spChg chg="mod">
          <ac:chgData name="Marianna Leikomaa (TAMK)" userId="2e932f6d-b2fa-4ee0-a1d6-3b2481d1d354" providerId="ADAL" clId="{40E025AA-F4F1-447A-852B-787740EA97CA}" dt="2024-05-29T08:42:08.899" v="112" actId="20577"/>
          <ac:spMkLst>
            <pc:docMk/>
            <pc:sldMk cId="1187146945" sldId="286"/>
            <ac:spMk id="3" creationId="{B2F9B277-A00F-19BE-36BF-2664F5A9EE72}"/>
          </ac:spMkLst>
        </pc:spChg>
      </pc:sldChg>
      <pc:sldChg chg="modSp mod">
        <pc:chgData name="Marianna Leikomaa (TAMK)" userId="2e932f6d-b2fa-4ee0-a1d6-3b2481d1d354" providerId="ADAL" clId="{40E025AA-F4F1-447A-852B-787740EA97CA}" dt="2024-05-29T08:27:05.208" v="57" actId="20577"/>
        <pc:sldMkLst>
          <pc:docMk/>
          <pc:sldMk cId="2302818174" sldId="290"/>
        </pc:sldMkLst>
        <pc:spChg chg="mod">
          <ac:chgData name="Marianna Leikomaa (TAMK)" userId="2e932f6d-b2fa-4ee0-a1d6-3b2481d1d354" providerId="ADAL" clId="{40E025AA-F4F1-447A-852B-787740EA97CA}" dt="2024-05-29T08:27:05.208" v="57" actId="20577"/>
          <ac:spMkLst>
            <pc:docMk/>
            <pc:sldMk cId="2302818174" sldId="290"/>
            <ac:spMk id="3" creationId="{19D0B635-6CC7-46C0-856A-EFCE0BE5818B}"/>
          </ac:spMkLst>
        </pc:spChg>
      </pc:sldChg>
      <pc:sldChg chg="modSp mod">
        <pc:chgData name="Marianna Leikomaa (TAMK)" userId="2e932f6d-b2fa-4ee0-a1d6-3b2481d1d354" providerId="ADAL" clId="{40E025AA-F4F1-447A-852B-787740EA97CA}" dt="2024-05-29T08:35:09.097" v="101" actId="20577"/>
        <pc:sldMkLst>
          <pc:docMk/>
          <pc:sldMk cId="3532003195" sldId="291"/>
        </pc:sldMkLst>
        <pc:spChg chg="mod">
          <ac:chgData name="Marianna Leikomaa (TAMK)" userId="2e932f6d-b2fa-4ee0-a1d6-3b2481d1d354" providerId="ADAL" clId="{40E025AA-F4F1-447A-852B-787740EA97CA}" dt="2024-05-29T08:35:09.097" v="101" actId="20577"/>
          <ac:spMkLst>
            <pc:docMk/>
            <pc:sldMk cId="3532003195" sldId="291"/>
            <ac:spMk id="3" creationId="{19D0B635-6CC7-46C0-856A-EFCE0BE5818B}"/>
          </ac:spMkLst>
        </pc:spChg>
      </pc:sldChg>
    </pc:docChg>
  </pc:docChgLst>
</pc:chgInfo>
</file>

<file path=ppt/comments/modernComment_10B_A28CF89E.xml><?xml version="1.0" encoding="utf-8"?>
<p188:cmLst xmlns:a="http://schemas.openxmlformats.org/drawingml/2006/main" xmlns:r="http://schemas.openxmlformats.org/officeDocument/2006/relationships" xmlns:p188="http://schemas.microsoft.com/office/powerpoint/2018/8/main">
  <p188:cm id="{D0EA691D-FB8E-4179-AE1D-72B5FFC5CC39}" authorId="{D237EE9C-2D87-A028-D8BA-C76090064A1C}" created="2023-10-06T06:45:41.078">
    <ac:txMkLst xmlns:ac="http://schemas.microsoft.com/office/drawing/2013/main/command">
      <pc:docMk xmlns:pc="http://schemas.microsoft.com/office/powerpoint/2013/main/command"/>
      <pc:sldMk xmlns:pc="http://schemas.microsoft.com/office/powerpoint/2013/main/command" cId="2727147678" sldId="267"/>
      <ac:spMk id="2" creationId="{9974AD9F-4C40-DE3D-2965-B983FCA2FEDA}"/>
      <ac:txMk cp="0">
        <ac:context len="21" hash="3436210315"/>
      </ac:txMk>
    </ac:txMkLst>
    <p188:pos x="7251872" y="202911"/>
    <p188:txBody>
      <a:bodyPr/>
      <a:lstStyle/>
      <a:p>
        <a:r>
          <a:rPr lang="fi-FI"/>
          <a:t>Keskustellaan tarvitaanko, ei ehkä</a:t>
        </a:r>
      </a:p>
    </p188:txBody>
  </p188:cm>
</p188:cmLst>
</file>

<file path=ppt/comments/modernComment_112_6A9A52D5.xml><?xml version="1.0" encoding="utf-8"?>
<p188:cmLst xmlns:a="http://schemas.openxmlformats.org/drawingml/2006/main" xmlns:r="http://schemas.openxmlformats.org/officeDocument/2006/relationships" xmlns:p188="http://schemas.microsoft.com/office/powerpoint/2018/8/main">
  <p188:cm id="{51E7BBB1-3035-489A-B626-5D925431F71B}" authorId="{16462C64-2C1A-8F66-27AB-D64C7CA0DE4C}" created="2024-05-22T15:58:29.179">
    <ac:txMkLst xmlns:ac="http://schemas.microsoft.com/office/drawing/2013/main/command">
      <pc:docMk xmlns:pc="http://schemas.microsoft.com/office/powerpoint/2013/main/command"/>
      <pc:sldMk xmlns:pc="http://schemas.microsoft.com/office/powerpoint/2013/main/command" cId="1788498645" sldId="274"/>
      <ac:spMk id="3" creationId="{501F1D3E-A170-1428-999D-F9E5B6B929D4}"/>
      <ac:txMk cp="102" len="13">
        <ac:context len="1322" hash="3015261378"/>
      </ac:txMk>
    </ac:txMkLst>
    <p188:pos x="9212571" y="306560"/>
    <p188:txBody>
      <a:bodyPr/>
      <a:lstStyle/>
      <a:p>
        <a:r>
          <a:rPr lang="en-GB"/>
          <a:t>Sivu on englanniksi, mutta raporttia ei.</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2398E1-C99F-B940-AA2A-81EFFACD4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1D06C-D5DE-814D-931E-02A0CE659BAA}" type="datetimeFigureOut">
              <a:rPr lang="fi-FI" smtClean="0"/>
              <a:t>30.5.2024</a:t>
            </a:fld>
            <a:endParaRPr lang="fi-FI"/>
          </a:p>
        </p:txBody>
      </p:sp>
      <p:sp>
        <p:nvSpPr>
          <p:cNvPr id="4" name="Footer Placeholder 3">
            <a:extLst>
              <a:ext uri="{FF2B5EF4-FFF2-40B4-BE49-F238E27FC236}">
                <a16:creationId xmlns:a16="http://schemas.microsoft.com/office/drawing/2014/main" id="{A6F1C63F-BE00-6D49-B7F3-B253A7D51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E6271539-0194-5C43-B2F5-2C601016B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09C7D-6C28-B047-9D84-D52122B215C7}" type="slidenum">
              <a:rPr lang="fi-FI" smtClean="0"/>
              <a:t>‹#›</a:t>
            </a:fld>
            <a:endParaRPr lang="fi-FI"/>
          </a:p>
        </p:txBody>
      </p:sp>
    </p:spTree>
    <p:extLst>
      <p:ext uri="{BB962C8B-B14F-4D97-AF65-F5344CB8AC3E}">
        <p14:creationId xmlns:p14="http://schemas.microsoft.com/office/powerpoint/2010/main" val="377155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FB5-475C-5B44-BA4D-42DE8089864D}" type="datetimeFigureOut">
              <a:rPr lang="fi-FI" smtClean="0"/>
              <a:t>30.5.2024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7949-CA96-A34A-920F-344DC55B3479}" type="slidenum">
              <a:rPr lang="fi-FI" smtClean="0"/>
              <a:t>‹#›</a:t>
            </a:fld>
            <a:endParaRPr lang="fi-FI"/>
          </a:p>
        </p:txBody>
      </p:sp>
    </p:spTree>
    <p:extLst>
      <p:ext uri="{BB962C8B-B14F-4D97-AF65-F5344CB8AC3E}">
        <p14:creationId xmlns:p14="http://schemas.microsoft.com/office/powerpoint/2010/main" val="30786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DC2A24-6828-8091-2D10-8B1DA85D6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2" name="Title 1"/>
          <p:cNvSpPr>
            <a:spLocks noGrp="1"/>
          </p:cNvSpPr>
          <p:nvPr>
            <p:ph type="ctrTitle"/>
          </p:nvPr>
        </p:nvSpPr>
        <p:spPr>
          <a:xfrm>
            <a:off x="0" y="1826926"/>
            <a:ext cx="12192000" cy="638369"/>
          </a:xfrm>
          <a:prstGeom prst="rect">
            <a:avLst/>
          </a:prstGeom>
        </p:spPr>
        <p:txBody>
          <a:bodyPr anchor="t" anchorCtr="0">
            <a:noAutofit/>
          </a:bodyPr>
          <a:lstStyle>
            <a:lvl1pPr algn="ctr">
              <a:defRPr sz="4000">
                <a:solidFill>
                  <a:srgbClr val="4E008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84233A6-15F1-FFBC-D2A9-FDDE8DCC1852}"/>
              </a:ext>
            </a:extLst>
          </p:cNvPr>
          <p:cNvSpPr>
            <a:spLocks noGrp="1" noChangeAspect="1"/>
          </p:cNvSpPr>
          <p:nvPr>
            <p:ph type="pic" idx="1" hasCustomPrompt="1"/>
          </p:nvPr>
        </p:nvSpPr>
        <p:spPr>
          <a:xfrm>
            <a:off x="0" y="2465295"/>
            <a:ext cx="12192000" cy="3346225"/>
          </a:xfrm>
        </p:spPr>
        <p:txBody>
          <a:bodyPr anchor="t">
            <a:no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Hankkeen</a:t>
            </a:r>
            <a:r>
              <a:rPr lang="en-US" dirty="0"/>
              <a:t> </a:t>
            </a:r>
            <a:r>
              <a:rPr lang="en-US" dirty="0" err="1"/>
              <a:t>pääkuva</a:t>
            </a:r>
            <a:r>
              <a:rPr lang="en-US" dirty="0"/>
              <a:t> </a:t>
            </a:r>
            <a:r>
              <a:rPr lang="en-US" dirty="0" err="1"/>
              <a:t>tähän</a:t>
            </a:r>
            <a:r>
              <a:rPr lang="en-US" dirty="0"/>
              <a:t>. Kuvan </a:t>
            </a:r>
            <a:r>
              <a:rPr lang="en-US" dirty="0" err="1"/>
              <a:t>koko</a:t>
            </a:r>
            <a:r>
              <a:rPr lang="en-US" dirty="0"/>
              <a:t> 1280x400px. </a:t>
            </a:r>
            <a:r>
              <a:rPr lang="en-US" dirty="0" err="1"/>
              <a:t>Lisää</a:t>
            </a:r>
            <a:r>
              <a:rPr lang="en-US" dirty="0"/>
              <a:t> </a:t>
            </a:r>
            <a:r>
              <a:rPr lang="en-US" dirty="0" err="1"/>
              <a:t>kuva</a:t>
            </a:r>
            <a:r>
              <a:rPr lang="en-US" dirty="0"/>
              <a:t> </a:t>
            </a:r>
            <a:r>
              <a:rPr lang="en-US" dirty="0" err="1"/>
              <a:t>alla</a:t>
            </a:r>
            <a:r>
              <a:rPr lang="en-US" dirty="0"/>
              <a:t> </a:t>
            </a:r>
            <a:r>
              <a:rPr lang="en-US" dirty="0" err="1"/>
              <a:t>olevaa</a:t>
            </a:r>
            <a:r>
              <a:rPr lang="en-US" dirty="0"/>
              <a:t> </a:t>
            </a:r>
            <a:r>
              <a:rPr lang="en-US" dirty="0" err="1"/>
              <a:t>ikonia</a:t>
            </a:r>
            <a:r>
              <a:rPr lang="en-US" dirty="0"/>
              <a:t> </a:t>
            </a:r>
            <a:r>
              <a:rPr lang="en-US" dirty="0" err="1"/>
              <a:t>klikkaamalla</a:t>
            </a:r>
            <a:r>
              <a:rPr lang="en-US" dirty="0"/>
              <a:t>.</a:t>
            </a:r>
          </a:p>
        </p:txBody>
      </p:sp>
    </p:spTree>
    <p:extLst>
      <p:ext uri="{BB962C8B-B14F-4D97-AF65-F5344CB8AC3E}">
        <p14:creationId xmlns:p14="http://schemas.microsoft.com/office/powerpoint/2010/main" val="2128437407"/>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680" userDrawn="1">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532141" y="1864659"/>
            <a:ext cx="11090275" cy="952376"/>
          </a:xfrm>
          <a:prstGeom prst="rect">
            <a:avLst/>
          </a:prstGeom>
        </p:spPr>
        <p:txBody>
          <a:bodyPr anchor="b">
            <a:noAutofit/>
          </a:bodyPr>
          <a:lstStyle>
            <a:lvl1pPr algn="ctr">
              <a:defRPr sz="5400">
                <a:solidFill>
                  <a:srgbClr val="4E008E"/>
                </a:solidFill>
              </a:defRPr>
            </a:lvl1pPr>
          </a:lstStyle>
          <a:p>
            <a:r>
              <a:rPr lang="en-US" dirty="0"/>
              <a:t>Click to edit Master title style</a:t>
            </a:r>
          </a:p>
        </p:txBody>
      </p:sp>
      <p:sp>
        <p:nvSpPr>
          <p:cNvPr id="3" name="Subtitle 2"/>
          <p:cNvSpPr>
            <a:spLocks noGrp="1"/>
          </p:cNvSpPr>
          <p:nvPr>
            <p:ph type="subTitle" idx="1"/>
          </p:nvPr>
        </p:nvSpPr>
        <p:spPr>
          <a:xfrm>
            <a:off x="532141" y="3135318"/>
            <a:ext cx="11083550" cy="1440000"/>
          </a:xfrm>
        </p:spPr>
        <p:txBody>
          <a:bodyPr>
            <a:noAutofit/>
          </a:bodyPr>
          <a:lstStyle>
            <a:lvl1pPr marL="0" indent="0" algn="ctr">
              <a:buNone/>
              <a:defRPr sz="3200">
                <a:solidFill>
                  <a:srgbClr val="4E00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8BB0235-0F5A-40FA-B663-F054FD106CF2}"/>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9" name="Slide Number Placeholder 5">
            <a:extLst>
              <a:ext uri="{FF2B5EF4-FFF2-40B4-BE49-F238E27FC236}">
                <a16:creationId xmlns:a16="http://schemas.microsoft.com/office/drawing/2014/main" id="{BE0BDB65-6D51-44F4-970C-428F139C630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1814634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1723"/>
            <a:ext cx="10515600" cy="645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10400" y="1707297"/>
            <a:ext cx="10515600" cy="37880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9EC2DD84-1BF6-4E3C-BCC3-08913B1A4537}"/>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10" name="Slide Number Placeholder 5">
            <a:extLst>
              <a:ext uri="{FF2B5EF4-FFF2-40B4-BE49-F238E27FC236}">
                <a16:creationId xmlns:a16="http://schemas.microsoft.com/office/drawing/2014/main" id="{36B2755C-0223-4E55-9084-FF6941279518}"/>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38357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1"/>
            <a:ext cx="10655486" cy="649288"/>
          </a:xfrm>
          <a:prstGeom prst="rect">
            <a:avLst/>
          </a:prstGeo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410400" y="1825625"/>
            <a:ext cx="5181600"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399" y="1825625"/>
            <a:ext cx="5387465"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7BCE51E9-C67C-4EF8-826E-F1A4EE041BC0}"/>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12" name="Slide Number Placeholder 5">
            <a:extLst>
              <a:ext uri="{FF2B5EF4-FFF2-40B4-BE49-F238E27FC236}">
                <a16:creationId xmlns:a16="http://schemas.microsoft.com/office/drawing/2014/main" id="{105DAC9A-9264-4E96-A741-2D8DA1F06451}"/>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7449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6517"/>
            <a:ext cx="10650635" cy="649288"/>
          </a:xfrm>
          <a:prstGeom prst="rect">
            <a:avLst/>
          </a:prstGeo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410400" y="1700214"/>
            <a:ext cx="5157787"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0400" y="2647950"/>
            <a:ext cx="5157787"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81687" y="1700214"/>
            <a:ext cx="5183188"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1687" y="2647950"/>
            <a:ext cx="5183188"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267BC55-B784-4D84-8769-21885DB5752F}"/>
              </a:ext>
            </a:extLst>
          </p:cNvPr>
          <p:cNvSpPr>
            <a:spLocks noGrp="1"/>
          </p:cNvSpPr>
          <p:nvPr>
            <p:ph type="dt" sz="half" idx="14"/>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14" name="Slide Number Placeholder 5">
            <a:extLst>
              <a:ext uri="{FF2B5EF4-FFF2-40B4-BE49-F238E27FC236}">
                <a16:creationId xmlns:a16="http://schemas.microsoft.com/office/drawing/2014/main" id="{01527A28-514A-4E4D-B9BB-80131B1DE746}"/>
              </a:ext>
            </a:extLst>
          </p:cNvPr>
          <p:cNvSpPr>
            <a:spLocks noGrp="1"/>
          </p:cNvSpPr>
          <p:nvPr>
            <p:ph type="sldNum" sz="quarter" idx="15"/>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48849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4401"/>
            <a:ext cx="10651813" cy="642938"/>
          </a:xfrm>
          <a:prstGeom prst="rect">
            <a:avLst/>
          </a:prstGeom>
        </p:spPr>
        <p:txBody>
          <a:bodyPr anchor="t" anchorCtr="0"/>
          <a:lstStyle/>
          <a:p>
            <a:r>
              <a:rPr lang="en-US"/>
              <a:t>Click to edit Master title style</a:t>
            </a:r>
            <a:endParaRPr lang="en-US" dirty="0"/>
          </a:p>
        </p:txBody>
      </p:sp>
      <p:sp>
        <p:nvSpPr>
          <p:cNvPr id="7" name="Date Placeholder 3">
            <a:extLst>
              <a:ext uri="{FF2B5EF4-FFF2-40B4-BE49-F238E27FC236}">
                <a16:creationId xmlns:a16="http://schemas.microsoft.com/office/drawing/2014/main" id="{17B513FB-A89D-4CD9-816A-A2426574FCB0}"/>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10" name="Slide Number Placeholder 5">
            <a:extLst>
              <a:ext uri="{FF2B5EF4-FFF2-40B4-BE49-F238E27FC236}">
                <a16:creationId xmlns:a16="http://schemas.microsoft.com/office/drawing/2014/main" id="{D7FC877C-D72B-4FA2-A4D8-10EC144C44B6}"/>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43132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1F2527F-684A-4121-9363-8807B0AFD189}"/>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10" name="Slide Number Placeholder 5">
            <a:extLst>
              <a:ext uri="{FF2B5EF4-FFF2-40B4-BE49-F238E27FC236}">
                <a16:creationId xmlns:a16="http://schemas.microsoft.com/office/drawing/2014/main" id="{2306364A-3632-4E1B-8113-A8981F3C5267}"/>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3291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0"/>
            <a:ext cx="3932237" cy="1149350"/>
          </a:xfrm>
          <a:prstGeom prst="rect">
            <a:avLst/>
          </a:prstGeom>
        </p:spPr>
        <p:txBody>
          <a:bodyPr anchor="b">
            <a:no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22800" y="914275"/>
            <a:ext cx="7018337" cy="4652808"/>
          </a:xfrm>
        </p:spPr>
        <p:txBody>
          <a:bodyPr anchor="t">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10400" y="2223821"/>
            <a:ext cx="3932237" cy="3343262"/>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403500BF-A2C1-4F36-A443-35E1074B6686}"/>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13" name="Slide Number Placeholder 5">
            <a:extLst>
              <a:ext uri="{FF2B5EF4-FFF2-40B4-BE49-F238E27FC236}">
                <a16:creationId xmlns:a16="http://schemas.microsoft.com/office/drawing/2014/main" id="{803234A5-5678-4107-B6E4-4D194E2ECF6A}"/>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1998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capti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679" y="1143245"/>
            <a:ext cx="4853934" cy="3149671"/>
          </a:xfrm>
          <a:prstGeom prst="rect">
            <a:avLst/>
          </a:prstGeom>
        </p:spPr>
        <p:txBody>
          <a:bodyPr/>
          <a:lstStyle>
            <a:lvl1pPr>
              <a:defRPr sz="4400">
                <a:solidFill>
                  <a:srgbClr val="4E008E"/>
                </a:solidFill>
              </a:defRPr>
            </a:lvl1pPr>
          </a:lstStyle>
          <a:p>
            <a:r>
              <a:rPr lang="en-US" dirty="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6028267" y="1312458"/>
            <a:ext cx="5040000" cy="42366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D17F52D9-8B1E-4F7F-AA8C-39AD4EB471D1}"/>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13" name="Slide Number Placeholder 5">
            <a:extLst>
              <a:ext uri="{FF2B5EF4-FFF2-40B4-BE49-F238E27FC236}">
                <a16:creationId xmlns:a16="http://schemas.microsoft.com/office/drawing/2014/main" id="{EB5273A0-B2DF-4C71-84F5-8A0CABCD51C5}"/>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248971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6863F8-3927-4BEE-0B33-588E8C281FA5}"/>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4762" y="0"/>
            <a:ext cx="12182476" cy="6858000"/>
          </a:xfrm>
          <a:prstGeom prst="rect">
            <a:avLst/>
          </a:prstGeom>
        </p:spPr>
      </p:pic>
      <p:sp>
        <p:nvSpPr>
          <p:cNvPr id="3" name="Text Placeholder 2"/>
          <p:cNvSpPr>
            <a:spLocks noGrp="1"/>
          </p:cNvSpPr>
          <p:nvPr>
            <p:ph type="body" idx="1"/>
          </p:nvPr>
        </p:nvSpPr>
        <p:spPr>
          <a:xfrm>
            <a:off x="410400" y="1707297"/>
            <a:ext cx="10515600" cy="3680491"/>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6" name="Slide Number Placeholder 5"/>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
        <p:nvSpPr>
          <p:cNvPr id="12" name="Title Placeholder 11">
            <a:extLst>
              <a:ext uri="{FF2B5EF4-FFF2-40B4-BE49-F238E27FC236}">
                <a16:creationId xmlns:a16="http://schemas.microsoft.com/office/drawing/2014/main" id="{03743BE5-29C0-A94B-962C-58F60464054B}"/>
              </a:ext>
            </a:extLst>
          </p:cNvPr>
          <p:cNvSpPr>
            <a:spLocks noGrp="1"/>
          </p:cNvSpPr>
          <p:nvPr>
            <p:ph type="title"/>
          </p:nvPr>
        </p:nvSpPr>
        <p:spPr>
          <a:xfrm>
            <a:off x="410400" y="911553"/>
            <a:ext cx="10521733" cy="645785"/>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61027825"/>
      </p:ext>
    </p:extLst>
  </p:cSld>
  <p:clrMap bg1="lt1" tx1="dk1" bg2="lt2" tx2="dk2" accent1="accent1" accent2="accent2" accent3="accent3" accent4="accent4" accent5="accent5" accent6="accent6" hlink="hlink" folHlink="folHlink"/>
  <p:sldLayoutIdLst>
    <p:sldLayoutId id="2147483806" r:id="rId1"/>
    <p:sldLayoutId id="2147483781" r:id="rId2"/>
    <p:sldLayoutId id="2147483770" r:id="rId3"/>
    <p:sldLayoutId id="2147483772" r:id="rId4"/>
    <p:sldLayoutId id="2147483773" r:id="rId5"/>
    <p:sldLayoutId id="2147483774" r:id="rId6"/>
    <p:sldLayoutId id="2147483775" r:id="rId7"/>
    <p:sldLayoutId id="2147483777" r:id="rId8"/>
    <p:sldLayoutId id="2147483791" r:id="rId9"/>
  </p:sldLayoutIdLst>
  <p:hf hdr="0"/>
  <p:txStyles>
    <p:titleStyle>
      <a:lvl1pPr algn="l" defTabSz="914400" rtl="0" eaLnBrk="1" latinLnBrk="0" hangingPunct="1">
        <a:lnSpc>
          <a:spcPct val="90000"/>
        </a:lnSpc>
        <a:spcBef>
          <a:spcPct val="0"/>
        </a:spcBef>
        <a:buNone/>
        <a:defRPr sz="4000" b="1" i="0" kern="1200">
          <a:solidFill>
            <a:srgbClr val="4E008E"/>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488950" indent="-174625"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804863" indent="-13335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155700" indent="-12858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4pPr>
      <a:lvl5pPr marL="1470025" indent="-13335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creativecommons.org/licenses/by/4.0/" TargetMode="Externa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vttresearch.com/en/beyond2030/carbon-neutrality/sustainable-food-system" TargetMode="External"/><Relationship Id="rId2" Type="http://schemas.openxmlformats.org/officeDocument/2006/relationships/hyperlink" Target="https://zwia.org/" TargetMode="External"/><Relationship Id="rId1" Type="http://schemas.openxmlformats.org/officeDocument/2006/relationships/slideLayout" Target="../slideLayouts/slideLayout3.xml"/><Relationship Id="rId4" Type="http://schemas.openxmlformats.org/officeDocument/2006/relationships/hyperlink" Target="https://tukes.fi/en/packaging-and-packaging-wast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efic.org/a-solution-provider-for-sustainability/chemical-recycling-making-plastics-circular/" TargetMode="External"/><Relationship Id="rId2" Type="http://schemas.openxmlformats.org/officeDocument/2006/relationships/hyperlink" Target="https://cefic.org/" TargetMode="External"/><Relationship Id="rId1" Type="http://schemas.openxmlformats.org/officeDocument/2006/relationships/slideLayout" Target="../slideLayouts/slideLayout3.xml"/><Relationship Id="rId5" Type="http://schemas.openxmlformats.org/officeDocument/2006/relationships/hyperlink" Target="https://www.iucn.org/resources/issues-brief/plastic-pollution" TargetMode="External"/><Relationship Id="rId4" Type="http://schemas.openxmlformats.org/officeDocument/2006/relationships/hyperlink" Target="https://www.eurocommerce.eu/sustainable-commerc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sitra.fi/en/publications/megatrends-2023/"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ylioppilaslehti.fi/2023/11/sita-ei-voi-kiertaa/" TargetMode="External"/><Relationship Id="rId2" Type="http://schemas.openxmlformats.org/officeDocument/2006/relationships/hyperlink" Target="https://www.eea.europa.eu/publications/influencing-consumer-choices-towards-circularity/enabling-consumer-choices-towards-a"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capgemini.com/insights/research-library/circular-economy-for-a-sustainable-future/"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doi.org/10.1016/j.indmarman.2019.10.007"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packageheroes.fi/en/" TargetMode="External"/><Relationship Id="rId2" Type="http://schemas.microsoft.com/office/2018/10/relationships/comments" Target="../comments/modernComment_112_6A9A52D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B_A28CF89E.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60C3-F266-E60E-E446-59263C44F02E}"/>
              </a:ext>
            </a:extLst>
          </p:cNvPr>
          <p:cNvSpPr>
            <a:spLocks noGrp="1"/>
          </p:cNvSpPr>
          <p:nvPr>
            <p:ph type="ctrTitle"/>
          </p:nvPr>
        </p:nvSpPr>
        <p:spPr/>
        <p:txBody>
          <a:bodyPr/>
          <a:lstStyle/>
          <a:p>
            <a:r>
              <a:rPr lang="fi-FI" dirty="0"/>
              <a:t>Consumer and </a:t>
            </a:r>
            <a:r>
              <a:rPr lang="fi-FI" dirty="0" err="1"/>
              <a:t>citizen</a:t>
            </a:r>
            <a:r>
              <a:rPr lang="fi-FI"/>
              <a:t> committment </a:t>
            </a:r>
            <a:r>
              <a:rPr lang="fi-FI" dirty="0"/>
              <a:t>(</a:t>
            </a:r>
            <a:r>
              <a:rPr lang="fi-FI"/>
              <a:t>5 cr)</a:t>
            </a:r>
            <a:endParaRPr lang="en-FI" dirty="0"/>
          </a:p>
        </p:txBody>
      </p:sp>
      <p:pic>
        <p:nvPicPr>
          <p:cNvPr id="8" name="Picture 7" descr="Text&#10;&#10;Description automatically generated">
            <a:extLst>
              <a:ext uri="{FF2B5EF4-FFF2-40B4-BE49-F238E27FC236}">
                <a16:creationId xmlns:a16="http://schemas.microsoft.com/office/drawing/2014/main" id="{4CB5A19E-CCDE-0B1F-83D6-E3AE1DC8E686}"/>
              </a:ext>
            </a:extLst>
          </p:cNvPr>
          <p:cNvPicPr>
            <a:picLocks noChangeAspect="1"/>
          </p:cNvPicPr>
          <p:nvPr/>
        </p:nvPicPr>
        <p:blipFill>
          <a:blip r:embed="rId2"/>
          <a:stretch>
            <a:fillRect/>
          </a:stretch>
        </p:blipFill>
        <p:spPr>
          <a:xfrm>
            <a:off x="150316" y="116632"/>
            <a:ext cx="3069021" cy="7826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05525846-4A27-FF7D-DC53-0D1795601BF1}"/>
              </a:ext>
            </a:extLst>
          </p:cNvPr>
          <p:cNvPicPr>
            <a:picLocks noChangeAspect="1"/>
          </p:cNvPicPr>
          <p:nvPr/>
        </p:nvPicPr>
        <p:blipFill>
          <a:blip r:embed="rId3"/>
          <a:stretch>
            <a:fillRect/>
          </a:stretch>
        </p:blipFill>
        <p:spPr>
          <a:xfrm>
            <a:off x="3376031" y="68722"/>
            <a:ext cx="3337995" cy="878420"/>
          </a:xfrm>
          <a:prstGeom prst="rect">
            <a:avLst/>
          </a:prstGeom>
        </p:spPr>
      </p:pic>
      <p:pic>
        <p:nvPicPr>
          <p:cNvPr id="17" name="Picture 16" descr="Diagram&#10;&#10;Description automatically generated">
            <a:extLst>
              <a:ext uri="{FF2B5EF4-FFF2-40B4-BE49-F238E27FC236}">
                <a16:creationId xmlns:a16="http://schemas.microsoft.com/office/drawing/2014/main" id="{3A3B413F-3F68-44CB-DD64-5FFA0D5F3828}"/>
              </a:ext>
            </a:extLst>
          </p:cNvPr>
          <p:cNvPicPr>
            <a:picLocks noChangeAspect="1"/>
          </p:cNvPicPr>
          <p:nvPr/>
        </p:nvPicPr>
        <p:blipFill>
          <a:blip r:embed="rId4"/>
          <a:stretch>
            <a:fillRect/>
          </a:stretch>
        </p:blipFill>
        <p:spPr>
          <a:xfrm>
            <a:off x="1652184" y="2465295"/>
            <a:ext cx="3134305" cy="2988691"/>
          </a:xfrm>
          <a:prstGeom prst="rect">
            <a:avLst/>
          </a:prstGeom>
        </p:spPr>
      </p:pic>
      <p:sp>
        <p:nvSpPr>
          <p:cNvPr id="18" name="TextBox 17">
            <a:extLst>
              <a:ext uri="{FF2B5EF4-FFF2-40B4-BE49-F238E27FC236}">
                <a16:creationId xmlns:a16="http://schemas.microsoft.com/office/drawing/2014/main" id="{5D049A33-E0CB-52E6-4F23-41D306EA5159}"/>
              </a:ext>
            </a:extLst>
          </p:cNvPr>
          <p:cNvSpPr txBox="1"/>
          <p:nvPr/>
        </p:nvSpPr>
        <p:spPr>
          <a:xfrm>
            <a:off x="5231904" y="2943978"/>
            <a:ext cx="5796644" cy="1477328"/>
          </a:xfrm>
          <a:prstGeom prst="rect">
            <a:avLst/>
          </a:prstGeom>
          <a:noFill/>
        </p:spPr>
        <p:txBody>
          <a:bodyPr wrap="square" rtlCol="0">
            <a:spAutoFit/>
          </a:bodyPr>
          <a:lstStyle/>
          <a:p>
            <a:r>
              <a:rPr lang="en-US" sz="1800"/>
              <a:t>Implementation of the course as part of Packaging Value Chain Circular Economy Expert -</a:t>
            </a:r>
            <a:r>
              <a:rPr lang="en-US"/>
              <a:t>t</a:t>
            </a:r>
            <a:r>
              <a:rPr lang="en-US" sz="1800"/>
              <a:t>raining </a:t>
            </a:r>
            <a:r>
              <a:rPr lang="fi-FI" sz="1800"/>
              <a:t>(30 cr)</a:t>
            </a:r>
          </a:p>
          <a:p>
            <a:endParaRPr lang="fi-FI" dirty="0"/>
          </a:p>
          <a:p>
            <a:r>
              <a:rPr lang="fi-FI" dirty="0"/>
              <a:t>Eveliina Asikainen</a:t>
            </a:r>
          </a:p>
          <a:p>
            <a:r>
              <a:rPr lang="fi-FI" dirty="0"/>
              <a:t>Nina Kukkasniemi</a:t>
            </a:r>
          </a:p>
        </p:txBody>
      </p:sp>
      <p:pic>
        <p:nvPicPr>
          <p:cNvPr id="3" name="Picture 2" descr="A sign with text and symbols&#10;&#10;Description automatically generated">
            <a:extLst>
              <a:ext uri="{FF2B5EF4-FFF2-40B4-BE49-F238E27FC236}">
                <a16:creationId xmlns:a16="http://schemas.microsoft.com/office/drawing/2014/main" id="{0B1B8E8A-E310-C73B-6B8B-EE3A389883F6}"/>
              </a:ext>
            </a:extLst>
          </p:cNvPr>
          <p:cNvPicPr>
            <a:picLocks noChangeAspect="1"/>
          </p:cNvPicPr>
          <p:nvPr/>
        </p:nvPicPr>
        <p:blipFill>
          <a:blip r:embed="rId5"/>
          <a:stretch>
            <a:fillRect/>
          </a:stretch>
        </p:blipFill>
        <p:spPr>
          <a:xfrm>
            <a:off x="5303912" y="4938148"/>
            <a:ext cx="1812091" cy="638369"/>
          </a:xfrm>
          <a:prstGeom prst="rect">
            <a:avLst/>
          </a:prstGeom>
        </p:spPr>
      </p:pic>
      <p:sp>
        <p:nvSpPr>
          <p:cNvPr id="4" name="TextBox 3">
            <a:extLst>
              <a:ext uri="{FF2B5EF4-FFF2-40B4-BE49-F238E27FC236}">
                <a16:creationId xmlns:a16="http://schemas.microsoft.com/office/drawing/2014/main" id="{B038DDBA-4B79-BE90-3829-8429B76BB9F0}"/>
              </a:ext>
            </a:extLst>
          </p:cNvPr>
          <p:cNvSpPr txBox="1"/>
          <p:nvPr/>
        </p:nvSpPr>
        <p:spPr>
          <a:xfrm>
            <a:off x="7143908" y="4967829"/>
            <a:ext cx="3884640" cy="579005"/>
          </a:xfrm>
          <a:prstGeom prst="rect">
            <a:avLst/>
          </a:prstGeom>
          <a:noFill/>
        </p:spPr>
        <p:txBody>
          <a:bodyPr wrap="square">
            <a:spAutoFit/>
          </a:bodyPr>
          <a:lstStyle/>
          <a:p>
            <a:pPr>
              <a:lnSpc>
                <a:spcPct val="107000"/>
              </a:lnSpc>
              <a:spcAft>
                <a:spcPts val="800"/>
              </a:spcAft>
            </a:pPr>
            <a:r>
              <a:rPr lang="fi-FI" sz="1000" kern="100">
                <a:effectLst/>
                <a:latin typeface="Calibri" panose="020F0502020204030204" pitchFamily="34" charset="0"/>
                <a:ea typeface="Calibri" panose="020F0502020204030204" pitchFamily="34" charset="0"/>
                <a:cs typeface="Times New Roman" panose="02020603050405020304" pitchFamily="18" charset="0"/>
              </a:rPr>
              <a:t>This work is licenced under Creative Commons ByAttribution-Non-commercial-Share-alike 4.0 licence </a:t>
            </a:r>
            <a:r>
              <a:rPr lang="fi-FI" sz="10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https://creativecommons.org/licenses/by/4.0/</a:t>
            </a:r>
            <a:endParaRPr lang="fi-FI"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73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02F5-4CCF-8F3C-C4C1-1E0C439668CA}"/>
              </a:ext>
            </a:extLst>
          </p:cNvPr>
          <p:cNvSpPr>
            <a:spLocks noGrp="1"/>
          </p:cNvSpPr>
          <p:nvPr>
            <p:ph type="title"/>
          </p:nvPr>
        </p:nvSpPr>
        <p:spPr>
          <a:xfrm>
            <a:off x="410400" y="390154"/>
            <a:ext cx="10515600" cy="645616"/>
          </a:xfrm>
        </p:spPr>
        <p:txBody>
          <a:bodyPr/>
          <a:lstStyle/>
          <a:p>
            <a:r>
              <a:rPr lang="fi-FI" sz="4000" dirty="0"/>
              <a:t>2. </a:t>
            </a:r>
            <a:r>
              <a:rPr lang="fi-FI" sz="4000"/>
              <a:t>Interest groups as actors in circular economy – role play 2/7 Case description</a:t>
            </a:r>
            <a:br>
              <a:rPr lang="fi-FI" sz="4000" dirty="0"/>
            </a:br>
            <a:endParaRPr lang="fi-FI" dirty="0"/>
          </a:p>
        </p:txBody>
      </p:sp>
      <p:sp>
        <p:nvSpPr>
          <p:cNvPr id="3" name="Content Placeholder 2">
            <a:extLst>
              <a:ext uri="{FF2B5EF4-FFF2-40B4-BE49-F238E27FC236}">
                <a16:creationId xmlns:a16="http://schemas.microsoft.com/office/drawing/2014/main" id="{19D0B635-6CC7-46C0-856A-EFCE0BE5818B}"/>
              </a:ext>
            </a:extLst>
          </p:cNvPr>
          <p:cNvSpPr>
            <a:spLocks noGrp="1"/>
          </p:cNvSpPr>
          <p:nvPr>
            <p:ph idx="1"/>
          </p:nvPr>
        </p:nvSpPr>
        <p:spPr/>
        <p:txBody>
          <a:bodyPr/>
          <a:lstStyle/>
          <a:p>
            <a:pPr marL="0" indent="0">
              <a:buNone/>
            </a:pPr>
            <a:r>
              <a:rPr lang="en-US" sz="1800" b="1" dirty="0"/>
              <a:t>Using reusable packages in selling ready-to-eat food</a:t>
            </a:r>
          </a:p>
          <a:p>
            <a:pPr marL="0" indent="0">
              <a:buNone/>
            </a:pPr>
            <a:r>
              <a:rPr lang="en-US" sz="1800" dirty="0"/>
              <a:t>A regulation is being planned, which would enable the use of refillable packages when buying ready-to-eat food at a grocery store counter. A member of your organization has been invited into the expert group, which outlines the plan. In the first stage of the role play, you prepare for the first meeting of the expert group. In the second stage, you prepare a campaign, where you highlight your important viewpoints to citizens and other parties involved.</a:t>
            </a:r>
          </a:p>
          <a:p>
            <a:pPr marL="0" indent="0">
              <a:buNone/>
            </a:pPr>
            <a:r>
              <a:rPr lang="en-US" sz="1800" dirty="0"/>
              <a:t>The preparation takes place in the Flinga for each group. The members can work independently in Flinga. It would be good to meet at least once during the preparation in order to create the Future vision. Flinga also contains links and materials to be used to plan the future vision.</a:t>
            </a:r>
          </a:p>
          <a:p>
            <a:pPr marL="0" indent="0">
              <a:buNone/>
            </a:pPr>
            <a:r>
              <a:rPr lang="en-US" sz="1800" dirty="0"/>
              <a:t>The result of the planning (desired future for your group) as well as the main messages of the campaign will be shared with everybody in the Moodle discussion forum.</a:t>
            </a:r>
          </a:p>
          <a:p>
            <a:endParaRPr lang="fi-FI" dirty="0"/>
          </a:p>
        </p:txBody>
      </p:sp>
      <p:sp>
        <p:nvSpPr>
          <p:cNvPr id="4" name="Date Placeholder 3">
            <a:extLst>
              <a:ext uri="{FF2B5EF4-FFF2-40B4-BE49-F238E27FC236}">
                <a16:creationId xmlns:a16="http://schemas.microsoft.com/office/drawing/2014/main" id="{EB95480A-0F05-4528-7220-B6A63BA8B9A9}"/>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5109D76-66D8-7CFE-E0A8-048AEEA2FFB9}"/>
              </a:ext>
            </a:extLst>
          </p:cNvPr>
          <p:cNvSpPr>
            <a:spLocks noGrp="1"/>
          </p:cNvSpPr>
          <p:nvPr>
            <p:ph type="sldNum" sz="quarter" idx="4"/>
          </p:nvPr>
        </p:nvSpPr>
        <p:spPr/>
        <p:txBody>
          <a:bodyPr/>
          <a:lstStyle/>
          <a:p>
            <a:r>
              <a:rPr lang="fi-FI" dirty="0"/>
              <a:t>|  </a:t>
            </a:r>
            <a:fld id="{CDC8994D-33BE-6F4B-918B-78B2D731EB1C}" type="slidenum">
              <a:rPr lang="fi-FI" smtClean="0"/>
              <a:pPr/>
              <a:t>10</a:t>
            </a:fld>
            <a:endParaRPr lang="fi-FI" dirty="0"/>
          </a:p>
        </p:txBody>
      </p:sp>
    </p:spTree>
    <p:extLst>
      <p:ext uri="{BB962C8B-B14F-4D97-AF65-F5344CB8AC3E}">
        <p14:creationId xmlns:p14="http://schemas.microsoft.com/office/powerpoint/2010/main" val="71306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02F5-4CCF-8F3C-C4C1-1E0C439668CA}"/>
              </a:ext>
            </a:extLst>
          </p:cNvPr>
          <p:cNvSpPr>
            <a:spLocks noGrp="1"/>
          </p:cNvSpPr>
          <p:nvPr>
            <p:ph type="title"/>
          </p:nvPr>
        </p:nvSpPr>
        <p:spPr>
          <a:xfrm>
            <a:off x="519403" y="114128"/>
            <a:ext cx="10515600" cy="645616"/>
          </a:xfrm>
        </p:spPr>
        <p:txBody>
          <a:bodyPr/>
          <a:lstStyle/>
          <a:p>
            <a:r>
              <a:rPr lang="fi-FI" sz="4000" dirty="0"/>
              <a:t>2. </a:t>
            </a:r>
            <a:r>
              <a:rPr lang="fi-FI" sz="4000"/>
              <a:t>Interest groups as actors in circular economy – role play 3/7 Roles 1/2</a:t>
            </a:r>
            <a:br>
              <a:rPr lang="fi-FI" sz="4000" dirty="0"/>
            </a:br>
            <a:endParaRPr lang="fi-FI" dirty="0"/>
          </a:p>
        </p:txBody>
      </p:sp>
      <p:sp>
        <p:nvSpPr>
          <p:cNvPr id="3" name="Content Placeholder 2">
            <a:extLst>
              <a:ext uri="{FF2B5EF4-FFF2-40B4-BE49-F238E27FC236}">
                <a16:creationId xmlns:a16="http://schemas.microsoft.com/office/drawing/2014/main" id="{19D0B635-6CC7-46C0-856A-EFCE0BE5818B}"/>
              </a:ext>
            </a:extLst>
          </p:cNvPr>
          <p:cNvSpPr>
            <a:spLocks noGrp="1"/>
          </p:cNvSpPr>
          <p:nvPr>
            <p:ph idx="1"/>
          </p:nvPr>
        </p:nvSpPr>
        <p:spPr/>
        <p:txBody>
          <a:bodyPr/>
          <a:lstStyle/>
          <a:p>
            <a:pPr marL="0" indent="0">
              <a:buNone/>
            </a:pPr>
            <a:r>
              <a:rPr lang="en-US" sz="1800" b="1" i="0" u="sng" dirty="0">
                <a:solidFill>
                  <a:srgbClr val="000000"/>
                </a:solidFill>
                <a:effectLst/>
                <a:latin typeface="Arial" panose="020B0604020202020204" pitchFamily="34" charset="0"/>
                <a:hlinkClick r:id="rId2"/>
              </a:rPr>
              <a:t>NGO aiming at a ZeroWasteWorld</a:t>
            </a:r>
            <a:r>
              <a:rPr lang="en-US" sz="1800" b="1" i="0" dirty="0">
                <a:solidFill>
                  <a:srgbClr val="000000"/>
                </a:solidFill>
                <a:effectLst/>
                <a:latin typeface="Arial" panose="020B0604020202020204" pitchFamily="34" charset="0"/>
                <a:hlinkClick r:id="rId2"/>
              </a:rPr>
              <a:t> </a:t>
            </a:r>
            <a:r>
              <a:rPr lang="en-US" sz="1800" b="1" i="0" dirty="0">
                <a:solidFill>
                  <a:srgbClr val="000000"/>
                </a:solidFill>
                <a:effectLst/>
                <a:latin typeface="Arial" panose="020B0604020202020204" pitchFamily="34" charset="0"/>
              </a:rPr>
              <a:t>- you can name the organization yourself.</a:t>
            </a:r>
            <a:r>
              <a:rPr lang="en-US" sz="1800" b="0" i="0" dirty="0">
                <a:solidFill>
                  <a:srgbClr val="000000"/>
                </a:solidFill>
                <a:effectLst/>
                <a:latin typeface="Arial" panose="020B0604020202020204" pitchFamily="34" charset="0"/>
              </a:rPr>
              <a:t> You aim at ending waste, getting rid of packaging and are very skeptical of the agenda behind EU. You feel it is quite insufficient. Your financial resources are scarce, but you have money through a project funded information campaign. </a:t>
            </a:r>
            <a:endParaRPr lang="en-US" sz="1800" dirty="0">
              <a:effectLst/>
              <a:latin typeface="Arial" panose="020B0604020202020204" pitchFamily="34" charset="0"/>
              <a:cs typeface="Arial" panose="020B0604020202020204" pitchFamily="34" charset="0"/>
            </a:endParaRPr>
          </a:p>
          <a:p>
            <a:pPr marL="0" indent="0">
              <a:buNone/>
            </a:pPr>
            <a:r>
              <a:rPr lang="en-US" sz="1800" b="1" i="0" dirty="0">
                <a:solidFill>
                  <a:srgbClr val="000000"/>
                </a:solidFill>
                <a:effectLst/>
                <a:latin typeface="Arial" panose="020B0604020202020204" pitchFamily="34" charset="0"/>
              </a:rPr>
              <a:t>An Industrial </a:t>
            </a:r>
            <a:r>
              <a:rPr lang="en-US" sz="1800" b="1" i="0">
                <a:solidFill>
                  <a:srgbClr val="000000"/>
                </a:solidFill>
                <a:effectLst/>
                <a:latin typeface="Arial" panose="020B0604020202020204" pitchFamily="34" charset="0"/>
              </a:rPr>
              <a:t>Research Institute, </a:t>
            </a:r>
            <a:r>
              <a:rPr lang="en-US" sz="1800" b="1" i="0">
                <a:solidFill>
                  <a:srgbClr val="000000"/>
                </a:solidFill>
                <a:effectLst/>
                <a:latin typeface="Arial" panose="020B0604020202020204" pitchFamily="34" charset="0"/>
                <a:hlinkClick r:id="rId3"/>
              </a:rPr>
              <a:t>VTT Technical Research Centre of Finland.</a:t>
            </a:r>
            <a:r>
              <a:rPr lang="en-US" sz="1800" b="0" i="0">
                <a:solidFill>
                  <a:srgbClr val="000000"/>
                </a:solidFill>
                <a:effectLst/>
                <a:latin typeface="Arial" panose="020B0604020202020204" pitchFamily="34" charset="0"/>
                <a:hlinkClick r:id="rId3"/>
              </a:rPr>
              <a:t> </a:t>
            </a:r>
            <a:r>
              <a:rPr lang="en-US" sz="1800" b="0" i="0" dirty="0">
                <a:solidFill>
                  <a:srgbClr val="000000"/>
                </a:solidFill>
                <a:effectLst/>
                <a:latin typeface="Arial" panose="020B0604020202020204" pitchFamily="34" charset="0"/>
              </a:rPr>
              <a:t>Your aim is to produce knowledge to resolve challenges which industries face in the ecological transition. You provide testing environments and services and promote more sustainable industries through research. You are funded by government, an EU project, and industries. You took part in the Package Heroes project.</a:t>
            </a:r>
          </a:p>
          <a:p>
            <a:pPr marL="0" indent="0">
              <a:buNone/>
            </a:pPr>
            <a:r>
              <a:rPr lang="en-US" sz="1800" b="1" u="none" strike="noStrike" dirty="0">
                <a:effectLst/>
                <a:latin typeface="Arial" panose="020B0604020202020204" pitchFamily="34" charset="0"/>
                <a:cs typeface="Arial" panose="020B0604020202020204" pitchFamily="34" charset="0"/>
              </a:rPr>
              <a:t>An agency or research institute in charge of security</a:t>
            </a:r>
            <a:r>
              <a:rPr lang="en-US" sz="1800" b="1" dirty="0">
                <a:latin typeface="Arial" panose="020B0604020202020204" pitchFamily="34" charset="0"/>
                <a:cs typeface="Arial" panose="020B0604020202020204" pitchFamily="34" charset="0"/>
              </a:rPr>
              <a:t> (e.g. TUKES) </a:t>
            </a:r>
            <a:r>
              <a:rPr lang="en-US" sz="1800" u="none" strike="noStrike" dirty="0">
                <a:effectLst/>
                <a:latin typeface="Arial" panose="020B0604020202020204" pitchFamily="34" charset="0"/>
                <a:cs typeface="Arial" panose="020B0604020202020204" pitchFamily="34" charset="0"/>
              </a:rPr>
              <a:t> Your viewpoint is food and product safety. You also wish to strongly implement the EU agenda of packaging security, as seen on </a:t>
            </a:r>
            <a:r>
              <a:rPr lang="en-US" sz="1800" u="none" strike="noStrike" dirty="0">
                <a:effectLst/>
                <a:latin typeface="Arial" panose="020B0604020202020204" pitchFamily="34" charset="0"/>
                <a:cs typeface="Arial" panose="020B0604020202020204" pitchFamily="34" charset="0"/>
                <a:hlinkClick r:id="rId4"/>
              </a:rPr>
              <a:t>TUKES webpages.</a:t>
            </a:r>
            <a:endParaRPr lang="en-US" sz="1800" u="none" strike="noStrike" dirty="0">
              <a:effectLst/>
              <a:latin typeface="Arial" panose="020B0604020202020204" pitchFamily="34" charset="0"/>
              <a:cs typeface="Arial" panose="020B0604020202020204" pitchFamily="34" charset="0"/>
            </a:endParaRPr>
          </a:p>
          <a:p>
            <a:pPr marL="0" indent="0">
              <a:buNone/>
            </a:pPr>
            <a:endParaRPr lang="fi-FI" sz="1800" dirty="0"/>
          </a:p>
        </p:txBody>
      </p:sp>
      <p:sp>
        <p:nvSpPr>
          <p:cNvPr id="4" name="Date Placeholder 3">
            <a:extLst>
              <a:ext uri="{FF2B5EF4-FFF2-40B4-BE49-F238E27FC236}">
                <a16:creationId xmlns:a16="http://schemas.microsoft.com/office/drawing/2014/main" id="{EB95480A-0F05-4528-7220-B6A63BA8B9A9}"/>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5109D76-66D8-7CFE-E0A8-048AEEA2FFB9}"/>
              </a:ext>
            </a:extLst>
          </p:cNvPr>
          <p:cNvSpPr>
            <a:spLocks noGrp="1"/>
          </p:cNvSpPr>
          <p:nvPr>
            <p:ph type="sldNum" sz="quarter" idx="4"/>
          </p:nvPr>
        </p:nvSpPr>
        <p:spPr/>
        <p:txBody>
          <a:bodyPr/>
          <a:lstStyle/>
          <a:p>
            <a:r>
              <a:rPr lang="fi-FI" dirty="0"/>
              <a:t>|  </a:t>
            </a:r>
            <a:fld id="{CDC8994D-33BE-6F4B-918B-78B2D731EB1C}" type="slidenum">
              <a:rPr lang="fi-FI" smtClean="0"/>
              <a:pPr/>
              <a:t>11</a:t>
            </a:fld>
            <a:endParaRPr lang="fi-FI" dirty="0"/>
          </a:p>
        </p:txBody>
      </p:sp>
    </p:spTree>
    <p:extLst>
      <p:ext uri="{BB962C8B-B14F-4D97-AF65-F5344CB8AC3E}">
        <p14:creationId xmlns:p14="http://schemas.microsoft.com/office/powerpoint/2010/main" val="230281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02F5-4CCF-8F3C-C4C1-1E0C439668CA}"/>
              </a:ext>
            </a:extLst>
          </p:cNvPr>
          <p:cNvSpPr>
            <a:spLocks noGrp="1"/>
          </p:cNvSpPr>
          <p:nvPr>
            <p:ph type="title"/>
          </p:nvPr>
        </p:nvSpPr>
        <p:spPr>
          <a:xfrm>
            <a:off x="551384" y="390154"/>
            <a:ext cx="10515600" cy="645616"/>
          </a:xfrm>
        </p:spPr>
        <p:txBody>
          <a:bodyPr/>
          <a:lstStyle/>
          <a:p>
            <a:r>
              <a:rPr lang="fi-FI" sz="4000" dirty="0"/>
              <a:t>2. Interest groups as actors in circular economy – role play 4/7 Roles 2/2</a:t>
            </a:r>
            <a:br>
              <a:rPr lang="fi-FI" sz="4000" dirty="0"/>
            </a:br>
            <a:endParaRPr lang="fi-FI" dirty="0"/>
          </a:p>
        </p:txBody>
      </p:sp>
      <p:sp>
        <p:nvSpPr>
          <p:cNvPr id="3" name="Content Placeholder 2">
            <a:extLst>
              <a:ext uri="{FF2B5EF4-FFF2-40B4-BE49-F238E27FC236}">
                <a16:creationId xmlns:a16="http://schemas.microsoft.com/office/drawing/2014/main" id="{19D0B635-6CC7-46C0-856A-EFCE0BE5818B}"/>
              </a:ext>
            </a:extLst>
          </p:cNvPr>
          <p:cNvSpPr>
            <a:spLocks noGrp="1"/>
          </p:cNvSpPr>
          <p:nvPr>
            <p:ph idx="1"/>
          </p:nvPr>
        </p:nvSpPr>
        <p:spPr/>
        <p:txBody>
          <a:bodyPr/>
          <a:lstStyle/>
          <a:p>
            <a:pPr marL="0" indent="0">
              <a:buNone/>
            </a:pPr>
            <a:r>
              <a:rPr lang="en-US" sz="1800" b="1" i="0" u="sng" dirty="0">
                <a:solidFill>
                  <a:srgbClr val="000000"/>
                </a:solidFill>
                <a:effectLst/>
                <a:latin typeface="Arial" panose="020B0604020202020204" pitchFamily="34" charset="0"/>
              </a:rPr>
              <a:t>Plastics Industry Association</a:t>
            </a:r>
            <a:r>
              <a:rPr lang="en-US" sz="1800" b="1" i="0" dirty="0">
                <a:solidFill>
                  <a:srgbClr val="000000"/>
                </a:solidFill>
                <a:effectLst/>
                <a:latin typeface="Arial" panose="020B0604020202020204" pitchFamily="34" charset="0"/>
              </a:rPr>
              <a:t> (national or European). </a:t>
            </a:r>
            <a:r>
              <a:rPr lang="en-US" sz="1800" b="0" i="0" dirty="0">
                <a:solidFill>
                  <a:srgbClr val="000000"/>
                </a:solidFill>
                <a:effectLst/>
                <a:latin typeface="Arial" panose="020B0604020202020204" pitchFamily="34" charset="0"/>
              </a:rPr>
              <a:t>Your aim is to guarantee the persistence and success of plastics industries in any circumstances. You advocate all initiatives, which serve this purpose. You are a strong and well-financed lobby towards politicians, but are also interested in producing information to general public to advance your goals. Here is an example of </a:t>
            </a:r>
            <a:r>
              <a:rPr lang="en-US" sz="1800" b="0" i="0" u="sng" strike="noStrike" dirty="0">
                <a:solidFill>
                  <a:srgbClr val="0000FF"/>
                </a:solidFill>
                <a:effectLst/>
                <a:latin typeface="Arial" panose="020B0604020202020204" pitchFamily="34" charset="0"/>
                <a:hlinkClick r:id="rId2"/>
              </a:rPr>
              <a:t>one </a:t>
            </a:r>
            <a:r>
              <a:rPr lang="en-US" sz="1800" b="0" i="0" u="sng" strike="noStrike">
                <a:solidFill>
                  <a:srgbClr val="0000FF"/>
                </a:solidFill>
                <a:effectLst/>
                <a:latin typeface="Arial" panose="020B0604020202020204" pitchFamily="34" charset="0"/>
                <a:hlinkClick r:id="rId2"/>
              </a:rPr>
              <a:t>European organization</a:t>
            </a:r>
            <a:r>
              <a:rPr lang="en-US" sz="1800" b="0" i="0" u="sng" strike="noStrike">
                <a:solidFill>
                  <a:srgbClr val="0000FF"/>
                </a:solidFill>
                <a:effectLst/>
                <a:latin typeface="Arial" panose="020B0604020202020204" pitchFamily="34" charset="0"/>
              </a:rPr>
              <a:t> CEFIC</a:t>
            </a:r>
            <a:r>
              <a:rPr lang="en-US" sz="1800" b="0" i="0">
                <a:solidFill>
                  <a:srgbClr val="000000"/>
                </a:solidFill>
                <a:effectLst/>
                <a:latin typeface="Arial" panose="020B0604020202020204" pitchFamily="34" charset="0"/>
              </a:rPr>
              <a:t> </a:t>
            </a:r>
            <a:r>
              <a:rPr lang="en-US" sz="1800" b="0" i="0" dirty="0">
                <a:solidFill>
                  <a:srgbClr val="000000"/>
                </a:solidFill>
                <a:effectLst/>
                <a:latin typeface="Arial" panose="020B0604020202020204" pitchFamily="34" charset="0"/>
              </a:rPr>
              <a:t>and their </a:t>
            </a:r>
            <a:r>
              <a:rPr lang="en-US" sz="1800" b="0" i="0" u="sng" strike="noStrike" dirty="0">
                <a:solidFill>
                  <a:srgbClr val="0000FF"/>
                </a:solidFill>
                <a:effectLst/>
                <a:latin typeface="Arial" panose="020B0604020202020204" pitchFamily="34" charset="0"/>
                <a:hlinkClick r:id="rId3"/>
              </a:rPr>
              <a:t>materials on chemical recycling</a:t>
            </a:r>
            <a:r>
              <a:rPr lang="en-US" sz="1800" b="0" i="0" dirty="0">
                <a:solidFill>
                  <a:srgbClr val="000000"/>
                </a:solidFill>
                <a:effectLst/>
                <a:latin typeface="Arial" panose="020B0604020202020204" pitchFamily="34" charset="0"/>
              </a:rPr>
              <a:t> </a:t>
            </a:r>
            <a:endParaRPr lang="en-US" sz="1800" u="none" strike="noStrike" dirty="0">
              <a:effectLst/>
              <a:latin typeface="Arial" panose="020B0604020202020204" pitchFamily="34" charset="0"/>
              <a:cs typeface="Arial" panose="020B0604020202020204" pitchFamily="34" charset="0"/>
            </a:endParaRPr>
          </a:p>
          <a:p>
            <a:pPr marL="0" indent="0">
              <a:buNone/>
            </a:pPr>
            <a:r>
              <a:rPr lang="en-US" sz="1800" b="1" u="sng">
                <a:effectLst/>
                <a:latin typeface="Arial" panose="020B0604020202020204" pitchFamily="34" charset="0"/>
                <a:cs typeface="Arial" panose="020B0604020202020204" pitchFamily="34" charset="0"/>
              </a:rPr>
              <a:t>Commerce federation, </a:t>
            </a:r>
            <a:r>
              <a:rPr lang="en-US" sz="1800" b="1" u="sng">
                <a:effectLst/>
                <a:latin typeface="Arial" panose="020B0604020202020204" pitchFamily="34" charset="0"/>
                <a:cs typeface="Arial" panose="020B0604020202020204" pitchFamily="34" charset="0"/>
                <a:hlinkClick r:id="rId4"/>
              </a:rPr>
              <a:t>EuroCommerce</a:t>
            </a:r>
            <a:r>
              <a:rPr lang="en-US" sz="1800" b="1" u="sng">
                <a:effectLst/>
                <a:latin typeface="Arial" panose="020B0604020202020204" pitchFamily="34" charset="0"/>
                <a:cs typeface="Arial" panose="020B0604020202020204" pitchFamily="34" charset="0"/>
              </a:rPr>
              <a:t>, </a:t>
            </a:r>
            <a:r>
              <a:rPr lang="en-US" sz="1800">
                <a:effectLst/>
                <a:latin typeface="Arial" panose="020B0604020202020204" pitchFamily="34" charset="0"/>
                <a:cs typeface="Arial" panose="020B0604020202020204" pitchFamily="34" charset="0"/>
              </a:rPr>
              <a:t>viewpoint </a:t>
            </a:r>
            <a:r>
              <a:rPr lang="en-US" sz="1800" dirty="0">
                <a:effectLst/>
                <a:latin typeface="Arial" panose="020B0604020202020204" pitchFamily="34" charset="0"/>
                <a:cs typeface="Arial" panose="020B0604020202020204" pitchFamily="34" charset="0"/>
              </a:rPr>
              <a:t>aims to ensure the benefits for the commerce and merchants. </a:t>
            </a:r>
            <a:r>
              <a:rPr lang="en-US" sz="1800">
                <a:effectLst/>
                <a:latin typeface="Arial" panose="020B0604020202020204" pitchFamily="34" charset="0"/>
                <a:cs typeface="Arial" panose="020B0604020202020204" pitchFamily="34" charset="0"/>
              </a:rPr>
              <a:t>Promoting sustainability </a:t>
            </a:r>
            <a:r>
              <a:rPr lang="en-US" sz="1800" dirty="0">
                <a:effectLst/>
                <a:latin typeface="Arial" panose="020B0604020202020204" pitchFamily="34" charset="0"/>
                <a:cs typeface="Arial" panose="020B0604020202020204" pitchFamily="34" charset="0"/>
              </a:rPr>
              <a:t>is also a part of your agenda, but it only one viewpoint amongst e.g. economy, employment, and purchasing power.</a:t>
            </a:r>
          </a:p>
          <a:p>
            <a:pPr marL="0" indent="0">
              <a:buNone/>
            </a:pPr>
            <a:r>
              <a:rPr lang="en-US" sz="1800" b="1" i="0" u="sng" dirty="0">
                <a:solidFill>
                  <a:srgbClr val="000000"/>
                </a:solidFill>
                <a:effectLst/>
                <a:latin typeface="Arial" panose="020B0604020202020204" pitchFamily="34" charset="0"/>
              </a:rPr>
              <a:t>National well-established NGO on </a:t>
            </a:r>
            <a:r>
              <a:rPr lang="en-US" sz="1800" b="1" i="0" u="sng">
                <a:solidFill>
                  <a:srgbClr val="000000"/>
                </a:solidFill>
                <a:effectLst/>
                <a:latin typeface="Arial" panose="020B0604020202020204" pitchFamily="34" charset="0"/>
              </a:rPr>
              <a:t>Nature Protection</a:t>
            </a:r>
            <a:r>
              <a:rPr lang="en-US" sz="1800" b="0" i="0">
                <a:solidFill>
                  <a:srgbClr val="000000"/>
                </a:solidFill>
                <a:effectLst/>
                <a:latin typeface="Arial" panose="020B0604020202020204" pitchFamily="34" charset="0"/>
              </a:rPr>
              <a:t> </a:t>
            </a:r>
            <a:r>
              <a:rPr lang="en-US" sz="1800" b="0" i="0" dirty="0">
                <a:solidFill>
                  <a:srgbClr val="000000"/>
                </a:solidFill>
                <a:effectLst/>
                <a:latin typeface="Arial" panose="020B0604020202020204" pitchFamily="34" charset="0"/>
              </a:rPr>
              <a:t>Your main concern is how plastic waste affects ecosystems, animal and human health. You have plenty of individual members and an institutional position. For example, you are usually asked to give statements in legislative processes, and you belong to the </a:t>
            </a:r>
            <a:r>
              <a:rPr lang="en-US" sz="1800" b="0" i="0" dirty="0">
                <a:solidFill>
                  <a:srgbClr val="000000"/>
                </a:solidFill>
                <a:effectLst/>
                <a:latin typeface="Arial" panose="020B0604020202020204" pitchFamily="34" charset="0"/>
                <a:hlinkClick r:id="rId5"/>
              </a:rPr>
              <a:t>International Union of Nature Conservation</a:t>
            </a:r>
            <a:r>
              <a:rPr lang="en-US" sz="1800" b="0" i="0">
                <a:solidFill>
                  <a:srgbClr val="000000"/>
                </a:solidFill>
                <a:effectLst/>
                <a:latin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EB95480A-0F05-4528-7220-B6A63BA8B9A9}"/>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5109D76-66D8-7CFE-E0A8-048AEEA2FFB9}"/>
              </a:ext>
            </a:extLst>
          </p:cNvPr>
          <p:cNvSpPr>
            <a:spLocks noGrp="1"/>
          </p:cNvSpPr>
          <p:nvPr>
            <p:ph type="sldNum" sz="quarter" idx="4"/>
          </p:nvPr>
        </p:nvSpPr>
        <p:spPr/>
        <p:txBody>
          <a:bodyPr/>
          <a:lstStyle/>
          <a:p>
            <a:r>
              <a:rPr lang="fi-FI" dirty="0"/>
              <a:t>|  </a:t>
            </a:r>
            <a:fld id="{CDC8994D-33BE-6F4B-918B-78B2D731EB1C}" type="slidenum">
              <a:rPr lang="fi-FI" smtClean="0"/>
              <a:pPr/>
              <a:t>12</a:t>
            </a:fld>
            <a:endParaRPr lang="fi-FI" dirty="0"/>
          </a:p>
        </p:txBody>
      </p:sp>
    </p:spTree>
    <p:extLst>
      <p:ext uri="{BB962C8B-B14F-4D97-AF65-F5344CB8AC3E}">
        <p14:creationId xmlns:p14="http://schemas.microsoft.com/office/powerpoint/2010/main" val="353200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02F5-4CCF-8F3C-C4C1-1E0C439668CA}"/>
              </a:ext>
            </a:extLst>
          </p:cNvPr>
          <p:cNvSpPr>
            <a:spLocks noGrp="1"/>
          </p:cNvSpPr>
          <p:nvPr>
            <p:ph type="title"/>
          </p:nvPr>
        </p:nvSpPr>
        <p:spPr>
          <a:xfrm>
            <a:off x="551384" y="390154"/>
            <a:ext cx="10515600" cy="645616"/>
          </a:xfrm>
        </p:spPr>
        <p:txBody>
          <a:bodyPr/>
          <a:lstStyle/>
          <a:p>
            <a:r>
              <a:rPr lang="fi-FI" sz="4000" dirty="0"/>
              <a:t>2. Interest groups as actors in circular economy – role play 5/7 Progress of role play</a:t>
            </a:r>
            <a:br>
              <a:rPr lang="fi-FI" sz="4000" dirty="0"/>
            </a:br>
            <a:endParaRPr lang="fi-FI" dirty="0"/>
          </a:p>
        </p:txBody>
      </p:sp>
      <p:sp>
        <p:nvSpPr>
          <p:cNvPr id="3" name="Content Placeholder 2">
            <a:extLst>
              <a:ext uri="{FF2B5EF4-FFF2-40B4-BE49-F238E27FC236}">
                <a16:creationId xmlns:a16="http://schemas.microsoft.com/office/drawing/2014/main" id="{19D0B635-6CC7-46C0-856A-EFCE0BE5818B}"/>
              </a:ext>
            </a:extLst>
          </p:cNvPr>
          <p:cNvSpPr>
            <a:spLocks noGrp="1"/>
          </p:cNvSpPr>
          <p:nvPr>
            <p:ph idx="1"/>
          </p:nvPr>
        </p:nvSpPr>
        <p:spPr>
          <a:xfrm>
            <a:off x="410400" y="2276872"/>
            <a:ext cx="10515600" cy="3788068"/>
          </a:xfrm>
        </p:spPr>
        <p:txBody>
          <a:bodyPr/>
          <a:lstStyle/>
          <a:p>
            <a:pPr marL="0" indent="0">
              <a:buNone/>
            </a:pPr>
            <a:r>
              <a:rPr lang="en-US" sz="1800" dirty="0"/>
              <a:t>The group</a:t>
            </a:r>
          </a:p>
          <a:p>
            <a:r>
              <a:rPr lang="en-US" sz="1800" dirty="0"/>
              <a:t>prepares the future vision for their interest group by xx (about 2 weeks)</a:t>
            </a:r>
          </a:p>
          <a:p>
            <a:pPr marL="0" indent="0">
              <a:buNone/>
            </a:pPr>
            <a:r>
              <a:rPr lang="en-US" sz="1800" dirty="0"/>
              <a:t>In the next face-to-face meeting</a:t>
            </a:r>
          </a:p>
          <a:p>
            <a:r>
              <a:rPr lang="en-US" sz="1800" dirty="0"/>
              <a:t>presents their vision to the others (week after submitting the task)</a:t>
            </a:r>
          </a:p>
          <a:p>
            <a:r>
              <a:rPr lang="en-US" sz="1800" dirty="0"/>
              <a:t>studies the future visions of others</a:t>
            </a:r>
          </a:p>
          <a:p>
            <a:r>
              <a:rPr lang="en-US" sz="1800" dirty="0"/>
              <a:t>negotiates with the other groups about the common goal and ways to achieve it</a:t>
            </a:r>
          </a:p>
          <a:p>
            <a:pPr marL="0" indent="0">
              <a:buNone/>
            </a:pPr>
            <a:r>
              <a:rPr lang="en-US" sz="1800" dirty="0"/>
              <a:t>In the two weeks following the face-to-face meeting</a:t>
            </a:r>
          </a:p>
          <a:p>
            <a:r>
              <a:rPr lang="en-US" sz="1800" dirty="0"/>
              <a:t>evaluates the achieved negotiation result from their viewpoint and outlines a communication campaign in order to highlight their own vision</a:t>
            </a:r>
          </a:p>
        </p:txBody>
      </p:sp>
      <p:sp>
        <p:nvSpPr>
          <p:cNvPr id="4" name="Date Placeholder 3">
            <a:extLst>
              <a:ext uri="{FF2B5EF4-FFF2-40B4-BE49-F238E27FC236}">
                <a16:creationId xmlns:a16="http://schemas.microsoft.com/office/drawing/2014/main" id="{EB95480A-0F05-4528-7220-B6A63BA8B9A9}"/>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5109D76-66D8-7CFE-E0A8-048AEEA2FFB9}"/>
              </a:ext>
            </a:extLst>
          </p:cNvPr>
          <p:cNvSpPr>
            <a:spLocks noGrp="1"/>
          </p:cNvSpPr>
          <p:nvPr>
            <p:ph type="sldNum" sz="quarter" idx="4"/>
          </p:nvPr>
        </p:nvSpPr>
        <p:spPr/>
        <p:txBody>
          <a:bodyPr/>
          <a:lstStyle/>
          <a:p>
            <a:r>
              <a:rPr lang="fi-FI" dirty="0"/>
              <a:t>|  </a:t>
            </a:r>
            <a:fld id="{CDC8994D-33BE-6F4B-918B-78B2D731EB1C}" type="slidenum">
              <a:rPr lang="fi-FI" smtClean="0"/>
              <a:pPr/>
              <a:t>13</a:t>
            </a:fld>
            <a:endParaRPr lang="fi-FI" dirty="0"/>
          </a:p>
        </p:txBody>
      </p:sp>
    </p:spTree>
    <p:extLst>
      <p:ext uri="{BB962C8B-B14F-4D97-AF65-F5344CB8AC3E}">
        <p14:creationId xmlns:p14="http://schemas.microsoft.com/office/powerpoint/2010/main" val="41470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02F5-4CCF-8F3C-C4C1-1E0C439668CA}"/>
              </a:ext>
            </a:extLst>
          </p:cNvPr>
          <p:cNvSpPr>
            <a:spLocks noGrp="1"/>
          </p:cNvSpPr>
          <p:nvPr>
            <p:ph type="title"/>
          </p:nvPr>
        </p:nvSpPr>
        <p:spPr>
          <a:xfrm>
            <a:off x="551384" y="390154"/>
            <a:ext cx="10515600" cy="645616"/>
          </a:xfrm>
        </p:spPr>
        <p:txBody>
          <a:bodyPr/>
          <a:lstStyle/>
          <a:p>
            <a:r>
              <a:rPr lang="fi-FI" sz="4000" dirty="0"/>
              <a:t>2 Interest groups as actors in circular economy – role play 6/7 </a:t>
            </a:r>
            <a:r>
              <a:rPr lang="fi-FI" sz="4000" dirty="0" err="1"/>
              <a:t>Guidance</a:t>
            </a:r>
            <a:r>
              <a:rPr lang="fi-FI" sz="4000"/>
              <a:t> for the vision of the organization</a:t>
            </a:r>
            <a:br>
              <a:rPr lang="fi-FI" sz="4000" dirty="0"/>
            </a:br>
            <a:br>
              <a:rPr lang="fi-FI" sz="4000" dirty="0"/>
            </a:br>
            <a:endParaRPr lang="fi-FI" dirty="0"/>
          </a:p>
        </p:txBody>
      </p:sp>
      <p:sp>
        <p:nvSpPr>
          <p:cNvPr id="3" name="Content Placeholder 2">
            <a:extLst>
              <a:ext uri="{FF2B5EF4-FFF2-40B4-BE49-F238E27FC236}">
                <a16:creationId xmlns:a16="http://schemas.microsoft.com/office/drawing/2014/main" id="{19D0B635-6CC7-46C0-856A-EFCE0BE5818B}"/>
              </a:ext>
            </a:extLst>
          </p:cNvPr>
          <p:cNvSpPr>
            <a:spLocks noGrp="1"/>
          </p:cNvSpPr>
          <p:nvPr>
            <p:ph idx="1"/>
          </p:nvPr>
        </p:nvSpPr>
        <p:spPr>
          <a:xfrm>
            <a:off x="410400" y="1988839"/>
            <a:ext cx="10515600" cy="3506525"/>
          </a:xfrm>
        </p:spPr>
        <p:txBody>
          <a:bodyPr/>
          <a:lstStyle/>
          <a:p>
            <a:pPr>
              <a:lnSpc>
                <a:spcPct val="100000"/>
              </a:lnSpc>
              <a:spcAft>
                <a:spcPts val="800"/>
              </a:spcAft>
            </a:pPr>
            <a:r>
              <a:rPr lang="en-US" sz="1400" kern="100" dirty="0">
                <a:effectLst/>
                <a:latin typeface="Arial" panose="020B0604020202020204" pitchFamily="34" charset="0"/>
                <a:ea typeface="Aptos" panose="020B0004020202020204" pitchFamily="34" charset="0"/>
                <a:cs typeface="Arial" panose="020B0604020202020204" pitchFamily="34" charset="0"/>
              </a:rPr>
              <a:t>Outline the desired future for your organization regarding the task given by using digital post-it notes. Refine it into a graph or a text maximum 300 words.</a:t>
            </a:r>
          </a:p>
          <a:p>
            <a:pPr>
              <a:lnSpc>
                <a:spcPct val="100000"/>
              </a:lnSpc>
              <a:spcAft>
                <a:spcPts val="800"/>
              </a:spcAft>
            </a:pPr>
            <a:r>
              <a:rPr lang="en-US" sz="1400" kern="100" dirty="0">
                <a:effectLst/>
                <a:latin typeface="Arial" panose="020B0604020202020204" pitchFamily="34" charset="0"/>
                <a:ea typeface="Aptos" panose="020B0004020202020204" pitchFamily="34" charset="0"/>
                <a:cs typeface="Arial" panose="020B0604020202020204" pitchFamily="34" charset="0"/>
              </a:rPr>
              <a:t>1 Start by recognizing your </a:t>
            </a:r>
            <a:r>
              <a:rPr lang="en-US" sz="1400" i="1" kern="100" dirty="0">
                <a:effectLst/>
                <a:latin typeface="Arial" panose="020B0604020202020204" pitchFamily="34" charset="0"/>
                <a:ea typeface="Aptos" panose="020B0004020202020204" pitchFamily="34" charset="0"/>
                <a:cs typeface="Arial" panose="020B0604020202020204" pitchFamily="34" charset="0"/>
              </a:rPr>
              <a:t>organization’s values and goals.</a:t>
            </a:r>
            <a:r>
              <a:rPr lang="en-US" sz="1400" kern="100" dirty="0">
                <a:effectLst/>
                <a:latin typeface="Arial" panose="020B0604020202020204" pitchFamily="34" charset="0"/>
                <a:ea typeface="Aptos" panose="020B0004020202020204" pitchFamily="34" charset="0"/>
                <a:cs typeface="Arial" panose="020B0604020202020204" pitchFamily="34" charset="0"/>
              </a:rPr>
              <a:t> You should read the organization’s (or a real-world organization close to it) webpages and communication. Each member of the group writes their own opinions in Flinga. It’s a good idea to add your initials in the note, so you remember who wrote what, OR each member can choose a different color for their notes. In this part of the task, it is good to recognize the comments, so you can later discuss and summarize them.</a:t>
            </a:r>
          </a:p>
          <a:p>
            <a:pPr>
              <a:lnSpc>
                <a:spcPct val="100000"/>
              </a:lnSpc>
              <a:spcAft>
                <a:spcPts val="800"/>
              </a:spcAft>
            </a:pPr>
            <a:r>
              <a:rPr lang="en-US" sz="1400" kern="100" dirty="0">
                <a:effectLst/>
                <a:latin typeface="Arial" panose="020B0604020202020204" pitchFamily="34" charset="0"/>
                <a:ea typeface="Aptos" panose="020B0004020202020204" pitchFamily="34" charset="0"/>
                <a:cs typeface="Arial" panose="020B0604020202020204" pitchFamily="34" charset="0"/>
              </a:rPr>
              <a:t>2 In a </a:t>
            </a:r>
            <a:r>
              <a:rPr lang="en-US" sz="1400" i="1" kern="100" dirty="0">
                <a:effectLst/>
                <a:latin typeface="Arial" panose="020B0604020202020204" pitchFamily="34" charset="0"/>
                <a:ea typeface="Aptos" panose="020B0004020202020204" pitchFamily="34" charset="0"/>
                <a:cs typeface="Arial" panose="020B0604020202020204" pitchFamily="34" charset="0"/>
              </a:rPr>
              <a:t>SWOT analysis</a:t>
            </a:r>
            <a:r>
              <a:rPr lang="en-US" sz="1400" kern="100" dirty="0">
                <a:effectLst/>
                <a:latin typeface="Arial" panose="020B0604020202020204" pitchFamily="34" charset="0"/>
                <a:ea typeface="Aptos" panose="020B0004020202020204" pitchFamily="34" charset="0"/>
                <a:cs typeface="Arial" panose="020B0604020202020204" pitchFamily="34" charset="0"/>
              </a:rPr>
              <a:t> think about your organization’s relationship with the proposed regulation change: </a:t>
            </a:r>
            <a:r>
              <a:rPr lang="en-US" sz="1400" b="1" kern="100" dirty="0">
                <a:effectLst/>
                <a:latin typeface="Arial" panose="020B0604020202020204" pitchFamily="34" charset="0"/>
                <a:ea typeface="Aptos" panose="020B0004020202020204" pitchFamily="34" charset="0"/>
                <a:cs typeface="Arial" panose="020B0604020202020204" pitchFamily="34" charset="0"/>
              </a:rPr>
              <a:t>Using reusable packages in selling ready-to-eat food.</a:t>
            </a:r>
            <a:r>
              <a:rPr lang="en-US" sz="1400" kern="100" dirty="0">
                <a:effectLst/>
                <a:latin typeface="Arial" panose="020B0604020202020204" pitchFamily="34" charset="0"/>
                <a:ea typeface="Aptos" panose="020B0004020202020204" pitchFamily="34" charset="0"/>
                <a:cs typeface="Arial" panose="020B0604020202020204" pitchFamily="34" charset="0"/>
              </a:rPr>
              <a:t> What opportunities does this offer? What are the threats? What strengths does your organization have to act as an agent of change? What weaknesses does your organization have to encounter this change? As a result of the SWOT analysis, write your organization’s viewpoint to change (agent of change, follower, defender), and thoughts about collaboration partners and goals important to you when the change happens.</a:t>
            </a:r>
          </a:p>
          <a:p>
            <a:pPr>
              <a:lnSpc>
                <a:spcPct val="100000"/>
              </a:lnSpc>
              <a:spcAft>
                <a:spcPts val="800"/>
              </a:spcAft>
            </a:pPr>
            <a:r>
              <a:rPr lang="en-US" sz="1400" kern="100" dirty="0">
                <a:effectLst/>
                <a:latin typeface="Arial" panose="020B0604020202020204" pitchFamily="34" charset="0"/>
                <a:ea typeface="Aptos" panose="020B0004020202020204" pitchFamily="34" charset="0"/>
                <a:cs typeface="Arial" panose="020B0604020202020204" pitchFamily="34" charset="0"/>
              </a:rPr>
              <a:t>3 When forming the </a:t>
            </a:r>
            <a:r>
              <a:rPr lang="en-US" sz="1400" i="1" kern="100" dirty="0">
                <a:effectLst/>
                <a:latin typeface="Arial" panose="020B0604020202020204" pitchFamily="34" charset="0"/>
                <a:ea typeface="Aptos" panose="020B0004020202020204" pitchFamily="34" charset="0"/>
                <a:cs typeface="Arial" panose="020B0604020202020204" pitchFamily="34" charset="0"/>
              </a:rPr>
              <a:t>vision for the future</a:t>
            </a:r>
            <a:r>
              <a:rPr lang="en-US" sz="1400" kern="100" dirty="0">
                <a:effectLst/>
                <a:latin typeface="Arial" panose="020B0604020202020204" pitchFamily="34" charset="0"/>
                <a:ea typeface="Aptos" panose="020B0004020202020204" pitchFamily="34" charset="0"/>
                <a:cs typeface="Arial" panose="020B0604020202020204" pitchFamily="34" charset="0"/>
              </a:rPr>
              <a:t> use the </a:t>
            </a:r>
            <a:r>
              <a:rPr lang="en-US" sz="1400" kern="100" dirty="0">
                <a:effectLst/>
                <a:latin typeface="Arial" panose="020B0604020202020204" pitchFamily="34" charset="0"/>
                <a:ea typeface="Aptos" panose="020B0004020202020204" pitchFamily="34" charset="0"/>
                <a:cs typeface="Arial" panose="020B0604020202020204" pitchFamily="34" charset="0"/>
                <a:hlinkClick r:id="rId2"/>
              </a:rPr>
              <a:t>Sitra megatrends </a:t>
            </a:r>
            <a:r>
              <a:rPr lang="en-US" sz="1400" kern="100" dirty="0">
                <a:effectLst/>
                <a:latin typeface="Arial" panose="020B0604020202020204" pitchFamily="34" charset="0"/>
                <a:ea typeface="Aptos" panose="020B0004020202020204" pitchFamily="34" charset="0"/>
                <a:cs typeface="Arial" panose="020B0604020202020204" pitchFamily="34" charset="0"/>
              </a:rPr>
              <a:t>and future possibilities. You should check out the megatrends on Sitra website. The images show how different futures are possible. Some, however, are more desirable than others and the different actors see different futures differently, depending on their viewpoint.</a:t>
            </a:r>
          </a:p>
          <a:p>
            <a:pPr marL="0" indent="0">
              <a:buNone/>
            </a:pPr>
            <a:endParaRPr lang="fi-FI" sz="1800" dirty="0"/>
          </a:p>
        </p:txBody>
      </p:sp>
      <p:sp>
        <p:nvSpPr>
          <p:cNvPr id="4" name="Date Placeholder 3">
            <a:extLst>
              <a:ext uri="{FF2B5EF4-FFF2-40B4-BE49-F238E27FC236}">
                <a16:creationId xmlns:a16="http://schemas.microsoft.com/office/drawing/2014/main" id="{EB95480A-0F05-4528-7220-B6A63BA8B9A9}"/>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5109D76-66D8-7CFE-E0A8-048AEEA2FFB9}"/>
              </a:ext>
            </a:extLst>
          </p:cNvPr>
          <p:cNvSpPr>
            <a:spLocks noGrp="1"/>
          </p:cNvSpPr>
          <p:nvPr>
            <p:ph type="sldNum" sz="quarter" idx="4"/>
          </p:nvPr>
        </p:nvSpPr>
        <p:spPr/>
        <p:txBody>
          <a:bodyPr/>
          <a:lstStyle/>
          <a:p>
            <a:r>
              <a:rPr lang="fi-FI" dirty="0"/>
              <a:t>|  </a:t>
            </a:r>
            <a:fld id="{CDC8994D-33BE-6F4B-918B-78B2D731EB1C}" type="slidenum">
              <a:rPr lang="fi-FI" smtClean="0"/>
              <a:pPr/>
              <a:t>14</a:t>
            </a:fld>
            <a:endParaRPr lang="fi-FI" dirty="0"/>
          </a:p>
        </p:txBody>
      </p:sp>
    </p:spTree>
    <p:extLst>
      <p:ext uri="{BB962C8B-B14F-4D97-AF65-F5344CB8AC3E}">
        <p14:creationId xmlns:p14="http://schemas.microsoft.com/office/powerpoint/2010/main" val="3922817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02F5-4CCF-8F3C-C4C1-1E0C439668CA}"/>
              </a:ext>
            </a:extLst>
          </p:cNvPr>
          <p:cNvSpPr>
            <a:spLocks noGrp="1"/>
          </p:cNvSpPr>
          <p:nvPr>
            <p:ph type="title"/>
          </p:nvPr>
        </p:nvSpPr>
        <p:spPr>
          <a:xfrm>
            <a:off x="551384" y="390154"/>
            <a:ext cx="10515600" cy="645616"/>
          </a:xfrm>
        </p:spPr>
        <p:txBody>
          <a:bodyPr/>
          <a:lstStyle/>
          <a:p>
            <a:r>
              <a:rPr lang="fi-FI" sz="4000" dirty="0"/>
              <a:t>2. Interest groups as actors in circular economy – role play </a:t>
            </a:r>
            <a:r>
              <a:rPr lang="fi-FI" dirty="0"/>
              <a:t>7</a:t>
            </a:r>
            <a:r>
              <a:rPr lang="fi-FI" sz="4000" dirty="0"/>
              <a:t>/7 </a:t>
            </a:r>
            <a:r>
              <a:rPr lang="fi-FI" sz="4000" dirty="0" err="1"/>
              <a:t>Negotiation</a:t>
            </a:r>
            <a:r>
              <a:rPr lang="fi-FI" sz="4000"/>
              <a:t>, communications campaign and reflection</a:t>
            </a:r>
            <a:br>
              <a:rPr lang="fi-FI" sz="4000" dirty="0"/>
            </a:br>
            <a:endParaRPr lang="fi-FI" dirty="0"/>
          </a:p>
        </p:txBody>
      </p:sp>
      <p:sp>
        <p:nvSpPr>
          <p:cNvPr id="3" name="Content Placeholder 2">
            <a:extLst>
              <a:ext uri="{FF2B5EF4-FFF2-40B4-BE49-F238E27FC236}">
                <a16:creationId xmlns:a16="http://schemas.microsoft.com/office/drawing/2014/main" id="{19D0B635-6CC7-46C0-856A-EFCE0BE5818B}"/>
              </a:ext>
            </a:extLst>
          </p:cNvPr>
          <p:cNvSpPr>
            <a:spLocks noGrp="1"/>
          </p:cNvSpPr>
          <p:nvPr>
            <p:ph idx="1"/>
          </p:nvPr>
        </p:nvSpPr>
        <p:spPr>
          <a:xfrm>
            <a:off x="410400" y="2204863"/>
            <a:ext cx="10515600" cy="3290501"/>
          </a:xfrm>
        </p:spPr>
        <p:txBody>
          <a:bodyPr/>
          <a:lstStyle/>
          <a:p>
            <a:pPr marL="0" indent="0">
              <a:lnSpc>
                <a:spcPct val="107000"/>
              </a:lnSpc>
              <a:spcAft>
                <a:spcPts val="800"/>
              </a:spcAft>
              <a:buNone/>
            </a:pPr>
            <a:r>
              <a:rPr lang="en-US" sz="1400" b="1" kern="100" dirty="0">
                <a:effectLst/>
                <a:ea typeface="Aptos" panose="020B0004020202020204" pitchFamily="34" charset="0"/>
                <a:cs typeface="Times New Roman" panose="02020603050405020304" pitchFamily="18" charset="0"/>
              </a:rPr>
              <a:t>1 Negotiation in face-to-face meeting</a:t>
            </a:r>
            <a:br>
              <a:rPr lang="en-US" sz="1400" b="1" kern="100" dirty="0">
                <a:ea typeface="Aptos" panose="020B0004020202020204" pitchFamily="34" charset="0"/>
                <a:cs typeface="Times New Roman" panose="02020603050405020304" pitchFamily="18" charset="0"/>
              </a:rPr>
            </a:br>
            <a:r>
              <a:rPr lang="en-US" sz="1400" kern="100" dirty="0">
                <a:effectLst/>
                <a:ea typeface="Aptos" panose="020B0004020202020204" pitchFamily="34" charset="0"/>
                <a:cs typeface="Times New Roman" panose="02020603050405020304" pitchFamily="18" charset="0"/>
              </a:rPr>
              <a:t>The future vision you submitted acts as your starting point in the face-to-face meeting. The aim of the negotiation is to find out what things different parties agree on and where do they disagree. Each group presents their preferred vision (about 3 min). After that, the groups have about 20 min to plan their negotiation strategy and choose a negotiator. After the negotiation, the groups have about 30 min to plan their influence and involvement campaign in Flinga. This is supported by the presentation.</a:t>
            </a:r>
          </a:p>
          <a:p>
            <a:pPr marL="0" indent="0">
              <a:lnSpc>
                <a:spcPct val="107000"/>
              </a:lnSpc>
              <a:spcAft>
                <a:spcPts val="800"/>
              </a:spcAft>
              <a:buNone/>
            </a:pPr>
            <a:r>
              <a:rPr lang="en-US" sz="1400" b="1" kern="100" dirty="0">
                <a:effectLst/>
                <a:ea typeface="Aptos" panose="020B0004020202020204" pitchFamily="34" charset="0"/>
                <a:cs typeface="Times New Roman" panose="02020603050405020304" pitchFamily="18" charset="0"/>
              </a:rPr>
              <a:t>2</a:t>
            </a:r>
            <a:r>
              <a:rPr lang="en-US" sz="1400" kern="100" dirty="0">
                <a:effectLst/>
                <a:ea typeface="Aptos" panose="020B0004020202020204" pitchFamily="34" charset="0"/>
                <a:cs typeface="Times New Roman" panose="02020603050405020304" pitchFamily="18" charset="0"/>
              </a:rPr>
              <a:t> </a:t>
            </a:r>
            <a:r>
              <a:rPr lang="en-US" sz="1400" b="1" kern="100" dirty="0">
                <a:effectLst/>
                <a:ea typeface="Aptos" panose="020B0004020202020204" pitchFamily="34" charset="0"/>
                <a:cs typeface="Times New Roman" panose="02020603050405020304" pitchFamily="18" charset="0"/>
              </a:rPr>
              <a:t>Campaigning and lobbing to highlight your view.</a:t>
            </a:r>
            <a:br>
              <a:rPr lang="en-US" sz="1400" b="1" kern="100" dirty="0">
                <a:ea typeface="Aptos" panose="020B0004020202020204" pitchFamily="34" charset="0"/>
                <a:cs typeface="Times New Roman" panose="02020603050405020304" pitchFamily="18" charset="0"/>
              </a:rPr>
            </a:br>
            <a:r>
              <a:rPr lang="en-US" sz="1400" kern="100" dirty="0">
                <a:effectLst/>
                <a:ea typeface="Aptos" panose="020B0004020202020204" pitchFamily="34" charset="0"/>
                <a:cs typeface="Times New Roman" panose="02020603050405020304" pitchFamily="18" charset="0"/>
              </a:rPr>
              <a:t>Outline a campaign to make citizens and decision makers support your view. In the outline, describe the following:</a:t>
            </a:r>
          </a:p>
          <a:p>
            <a:pPr marL="0" indent="0">
              <a:lnSpc>
                <a:spcPct val="107000"/>
              </a:lnSpc>
              <a:spcAft>
                <a:spcPts val="800"/>
              </a:spcAft>
              <a:buNone/>
            </a:pPr>
            <a:r>
              <a:rPr lang="en-US" sz="1400" kern="100" dirty="0">
                <a:effectLst/>
                <a:ea typeface="Aptos" panose="020B0004020202020204" pitchFamily="34" charset="0"/>
                <a:cs typeface="Times New Roman" panose="02020603050405020304" pitchFamily="18" charset="0"/>
              </a:rPr>
              <a:t>What do you try to achieve with the campaign?</a:t>
            </a:r>
            <a:br>
              <a:rPr lang="en-US" sz="1400" kern="100" dirty="0">
                <a:effectLst/>
                <a:ea typeface="Aptos" panose="020B0004020202020204" pitchFamily="34" charset="0"/>
                <a:cs typeface="Times New Roman" panose="02020603050405020304" pitchFamily="18" charset="0"/>
              </a:rPr>
            </a:br>
            <a:r>
              <a:rPr lang="en-US" sz="1400" kern="100" dirty="0">
                <a:effectLst/>
                <a:ea typeface="Aptos" panose="020B0004020202020204" pitchFamily="34" charset="0"/>
                <a:cs typeface="Times New Roman" panose="02020603050405020304" pitchFamily="18" charset="0"/>
              </a:rPr>
              <a:t>What kinds of citizens and interest groups do you wish to involved?</a:t>
            </a:r>
            <a:br>
              <a:rPr lang="en-US" sz="1400" kern="100" dirty="0">
                <a:effectLst/>
                <a:ea typeface="Aptos" panose="020B0004020202020204" pitchFamily="34" charset="0"/>
                <a:cs typeface="Times New Roman" panose="02020603050405020304" pitchFamily="18" charset="0"/>
              </a:rPr>
            </a:br>
            <a:r>
              <a:rPr lang="en-US" sz="1400" kern="100" dirty="0">
                <a:effectLst/>
                <a:ea typeface="Aptos" panose="020B0004020202020204" pitchFamily="34" charset="0"/>
                <a:cs typeface="Times New Roman" panose="02020603050405020304" pitchFamily="18" charset="0"/>
              </a:rPr>
              <a:t>How do you intend to get them committed?</a:t>
            </a:r>
            <a:br>
              <a:rPr lang="en-US" sz="1400" kern="100" dirty="0">
                <a:effectLst/>
                <a:ea typeface="Aptos" panose="020B0004020202020204" pitchFamily="34" charset="0"/>
                <a:cs typeface="Times New Roman" panose="02020603050405020304" pitchFamily="18" charset="0"/>
              </a:rPr>
            </a:br>
            <a:r>
              <a:rPr lang="en-US" sz="1400" kern="100" dirty="0">
                <a:effectLst/>
                <a:ea typeface="Aptos" panose="020B0004020202020204" pitchFamily="34" charset="0"/>
                <a:cs typeface="Times New Roman" panose="02020603050405020304" pitchFamily="18" charset="0"/>
              </a:rPr>
              <a:t>What media will you use? What actions have you planned?</a:t>
            </a:r>
            <a:br>
              <a:rPr lang="en-US" sz="1400" kern="100" dirty="0">
                <a:effectLst/>
                <a:ea typeface="Aptos" panose="020B0004020202020204" pitchFamily="34" charset="0"/>
                <a:cs typeface="Times New Roman" panose="02020603050405020304" pitchFamily="18" charset="0"/>
              </a:rPr>
            </a:br>
            <a:r>
              <a:rPr lang="en-US" sz="1400" kern="100" dirty="0">
                <a:effectLst/>
                <a:ea typeface="Aptos" panose="020B0004020202020204" pitchFamily="34" charset="0"/>
                <a:cs typeface="Times New Roman" panose="02020603050405020304" pitchFamily="18" charset="0"/>
              </a:rPr>
              <a:t>Outline the campaign in Flinga. Submit its structure and core messages as a slide show or a short video into the discussion forum and pitch your idea to the other groups in the online meeting.</a:t>
            </a:r>
          </a:p>
          <a:p>
            <a:pPr marL="0" indent="0">
              <a:lnSpc>
                <a:spcPct val="107000"/>
              </a:lnSpc>
              <a:spcAft>
                <a:spcPts val="800"/>
              </a:spcAft>
              <a:buNone/>
            </a:pPr>
            <a:r>
              <a:rPr lang="en-US" sz="1400" b="1" kern="100" dirty="0">
                <a:effectLst/>
                <a:ea typeface="Aptos" panose="020B0004020202020204" pitchFamily="34" charset="0"/>
                <a:cs typeface="Times New Roman" panose="02020603050405020304" pitchFamily="18" charset="0"/>
              </a:rPr>
              <a:t>3 Reflection.</a:t>
            </a:r>
            <a:r>
              <a:rPr lang="en-US" sz="1400" kern="100" dirty="0">
                <a:effectLst/>
                <a:ea typeface="Aptos" panose="020B0004020202020204" pitchFamily="34" charset="0"/>
                <a:cs typeface="Times New Roman" panose="02020603050405020304" pitchFamily="18" charset="0"/>
              </a:rPr>
              <a:t> Discuss what did you learn through the role play in the online meeting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indent="0">
              <a:buNone/>
            </a:pPr>
            <a:r>
              <a:rPr lang="fi-FI" sz="1400" dirty="0">
                <a:cs typeface="Arial" panose="020B0604020202020204" pitchFamily="34" charset="0"/>
              </a:rPr>
              <a:t>.</a:t>
            </a:r>
          </a:p>
        </p:txBody>
      </p:sp>
      <p:sp>
        <p:nvSpPr>
          <p:cNvPr id="4" name="Date Placeholder 3">
            <a:extLst>
              <a:ext uri="{FF2B5EF4-FFF2-40B4-BE49-F238E27FC236}">
                <a16:creationId xmlns:a16="http://schemas.microsoft.com/office/drawing/2014/main" id="{EB95480A-0F05-4528-7220-B6A63BA8B9A9}"/>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5109D76-66D8-7CFE-E0A8-048AEEA2FFB9}"/>
              </a:ext>
            </a:extLst>
          </p:cNvPr>
          <p:cNvSpPr>
            <a:spLocks noGrp="1"/>
          </p:cNvSpPr>
          <p:nvPr>
            <p:ph type="sldNum" sz="quarter" idx="4"/>
          </p:nvPr>
        </p:nvSpPr>
        <p:spPr/>
        <p:txBody>
          <a:bodyPr/>
          <a:lstStyle/>
          <a:p>
            <a:r>
              <a:rPr lang="fi-FI" dirty="0"/>
              <a:t>|  </a:t>
            </a:r>
            <a:fld id="{CDC8994D-33BE-6F4B-918B-78B2D731EB1C}" type="slidenum">
              <a:rPr lang="fi-FI" smtClean="0"/>
              <a:pPr/>
              <a:t>15</a:t>
            </a:fld>
            <a:endParaRPr lang="fi-FI" dirty="0"/>
          </a:p>
        </p:txBody>
      </p:sp>
    </p:spTree>
    <p:extLst>
      <p:ext uri="{BB962C8B-B14F-4D97-AF65-F5344CB8AC3E}">
        <p14:creationId xmlns:p14="http://schemas.microsoft.com/office/powerpoint/2010/main" val="1258256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FD2D-3157-54EE-D0E3-88769846EDF7}"/>
              </a:ext>
            </a:extLst>
          </p:cNvPr>
          <p:cNvSpPr>
            <a:spLocks noGrp="1"/>
          </p:cNvSpPr>
          <p:nvPr>
            <p:ph type="title"/>
          </p:nvPr>
        </p:nvSpPr>
        <p:spPr>
          <a:xfrm>
            <a:off x="410400" y="911723"/>
            <a:ext cx="11212016" cy="645616"/>
          </a:xfrm>
        </p:spPr>
        <p:txBody>
          <a:bodyPr/>
          <a:lstStyle/>
          <a:p>
            <a:r>
              <a:rPr lang="fi-FI" sz="4000" dirty="0"/>
              <a:t>3. </a:t>
            </a:r>
            <a:r>
              <a:rPr lang="fi-FI" sz="4000" dirty="0" err="1"/>
              <a:t>Consumer’s</a:t>
            </a:r>
            <a:r>
              <a:rPr lang="fi-FI" sz="4000"/>
              <a:t> roles in circular economy (1/2)</a:t>
            </a:r>
            <a:endParaRPr lang="fi-FI" sz="4000" dirty="0"/>
          </a:p>
        </p:txBody>
      </p:sp>
      <p:sp>
        <p:nvSpPr>
          <p:cNvPr id="3" name="Content Placeholder 2">
            <a:extLst>
              <a:ext uri="{FF2B5EF4-FFF2-40B4-BE49-F238E27FC236}">
                <a16:creationId xmlns:a16="http://schemas.microsoft.com/office/drawing/2014/main" id="{07475B36-AA55-C4E6-787A-8C6721FF480C}"/>
              </a:ext>
            </a:extLst>
          </p:cNvPr>
          <p:cNvSpPr>
            <a:spLocks noGrp="1"/>
          </p:cNvSpPr>
          <p:nvPr>
            <p:ph idx="1"/>
          </p:nvPr>
        </p:nvSpPr>
        <p:spPr/>
        <p:txBody>
          <a:bodyPr/>
          <a:lstStyle/>
          <a:p>
            <a:pPr marL="0" indent="0">
              <a:buNone/>
            </a:pPr>
            <a:r>
              <a:rPr lang="en-US" sz="2000" dirty="0"/>
              <a:t>This part focuses on the various consumer roles in circular economy, not just when it comes to packaging. You go through various roles and think about yourself as a consumer from various viewpoints. Do not focus on packaging in this task, but think about choices you make as a consumer in general. Through understanding the bigger picture, you will try to find things which may help you when you think about packaging solutions.</a:t>
            </a:r>
          </a:p>
        </p:txBody>
      </p:sp>
      <p:sp>
        <p:nvSpPr>
          <p:cNvPr id="4" name="Date Placeholder 3">
            <a:extLst>
              <a:ext uri="{FF2B5EF4-FFF2-40B4-BE49-F238E27FC236}">
                <a16:creationId xmlns:a16="http://schemas.microsoft.com/office/drawing/2014/main" id="{68DCCE4D-7F39-6581-92B6-97E57EFBA9C8}"/>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E8B844D7-2E7C-5927-ADDE-03C5B2178156}"/>
              </a:ext>
            </a:extLst>
          </p:cNvPr>
          <p:cNvSpPr>
            <a:spLocks noGrp="1"/>
          </p:cNvSpPr>
          <p:nvPr>
            <p:ph type="sldNum" sz="quarter" idx="4"/>
          </p:nvPr>
        </p:nvSpPr>
        <p:spPr/>
        <p:txBody>
          <a:bodyPr/>
          <a:lstStyle/>
          <a:p>
            <a:r>
              <a:rPr lang="fi-FI" dirty="0"/>
              <a:t>|  </a:t>
            </a:r>
            <a:fld id="{CDC8994D-33BE-6F4B-918B-78B2D731EB1C}" type="slidenum">
              <a:rPr lang="fi-FI" smtClean="0"/>
              <a:pPr/>
              <a:t>16</a:t>
            </a:fld>
            <a:endParaRPr lang="fi-FI" dirty="0"/>
          </a:p>
        </p:txBody>
      </p:sp>
    </p:spTree>
    <p:extLst>
      <p:ext uri="{BB962C8B-B14F-4D97-AF65-F5344CB8AC3E}">
        <p14:creationId xmlns:p14="http://schemas.microsoft.com/office/powerpoint/2010/main" val="77496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4D22-F653-3388-E28A-AE818331E0F0}"/>
              </a:ext>
            </a:extLst>
          </p:cNvPr>
          <p:cNvSpPr>
            <a:spLocks noGrp="1"/>
          </p:cNvSpPr>
          <p:nvPr>
            <p:ph type="title"/>
          </p:nvPr>
        </p:nvSpPr>
        <p:spPr>
          <a:xfrm>
            <a:off x="410399" y="911723"/>
            <a:ext cx="11286605" cy="645616"/>
          </a:xfrm>
        </p:spPr>
        <p:txBody>
          <a:bodyPr/>
          <a:lstStyle/>
          <a:p>
            <a:r>
              <a:rPr lang="fi-FI" sz="4000" dirty="0"/>
              <a:t>3. </a:t>
            </a:r>
            <a:r>
              <a:rPr lang="fi-FI" sz="4000" dirty="0" err="1"/>
              <a:t>Consumer’s</a:t>
            </a:r>
            <a:r>
              <a:rPr lang="fi-FI" sz="4000"/>
              <a:t> roles in circular economy (</a:t>
            </a:r>
            <a:r>
              <a:rPr lang="fi-FI" sz="4000" dirty="0"/>
              <a:t>2/2)</a:t>
            </a:r>
            <a:endParaRPr lang="fi-FI" dirty="0"/>
          </a:p>
        </p:txBody>
      </p:sp>
      <p:sp>
        <p:nvSpPr>
          <p:cNvPr id="3" name="Content Placeholder 2">
            <a:extLst>
              <a:ext uri="{FF2B5EF4-FFF2-40B4-BE49-F238E27FC236}">
                <a16:creationId xmlns:a16="http://schemas.microsoft.com/office/drawing/2014/main" id="{5EEB6064-4D2A-4847-E259-2320A3F81FE5}"/>
              </a:ext>
            </a:extLst>
          </p:cNvPr>
          <p:cNvSpPr>
            <a:spLocks noGrp="1"/>
          </p:cNvSpPr>
          <p:nvPr>
            <p:ph idx="1"/>
          </p:nvPr>
        </p:nvSpPr>
        <p:spPr/>
        <p:txBody>
          <a:bodyPr/>
          <a:lstStyle/>
          <a:p>
            <a:pPr marL="0" indent="0">
              <a:buNone/>
            </a:pPr>
            <a:r>
              <a:rPr lang="en-US" sz="1400" dirty="0"/>
              <a:t>Create a mind map – me as a consumer</a:t>
            </a:r>
          </a:p>
          <a:p>
            <a:pPr marL="0" indent="0">
              <a:buNone/>
            </a:pPr>
            <a:r>
              <a:rPr lang="en-US" sz="1400" dirty="0"/>
              <a:t>Read the website European Environment Agency. 2022.Enabling consumer choices for a circular economy. </a:t>
            </a:r>
            <a:r>
              <a:rPr lang="en-US" sz="1400" dirty="0">
                <a:hlinkClick r:id="rId2"/>
              </a:rPr>
              <a:t>https://www.eea.europa.eu/publications/influencing-consumer-choices-towards-circularity/enabling-consumer-choices-towards-a</a:t>
            </a:r>
            <a:r>
              <a:rPr lang="en-US" sz="1400" dirty="0"/>
              <a:t>  </a:t>
            </a:r>
          </a:p>
          <a:p>
            <a:pPr marL="0" indent="0">
              <a:buNone/>
            </a:pPr>
            <a:r>
              <a:rPr lang="en-US" sz="1400" dirty="0"/>
              <a:t>Create a mind map of yourself as a consumer. What concrete actions do you take as a consumer, and what do you find important? Also describe in writing how you evaluate your own consumer behavior from the viewpoint of circular economy, what affects your choices/habits as a consumer. Think especially how social institutions affect your choices: home and family (your background), school &amp; work place (premises, colleagues), media, society, megatrends… etc? Did you learn something about yourself and your habits as a consumer?</a:t>
            </a:r>
          </a:p>
          <a:p>
            <a:pPr marL="0" indent="0">
              <a:buNone/>
            </a:pPr>
            <a:r>
              <a:rPr lang="en-US" sz="1400" dirty="0"/>
              <a:t>	</a:t>
            </a:r>
            <a:r>
              <a:rPr lang="en-US" sz="1400" i="1" dirty="0"/>
              <a:t>Read: Onali, A. 2023. Sitä ei voi kiertää. Ylioppilaslehti.  </a:t>
            </a:r>
            <a:r>
              <a:rPr lang="en-US" sz="1400" i="1" dirty="0">
                <a:hlinkClick r:id="rId3"/>
              </a:rPr>
              <a:t>https://ylioppilaslehti.fi/2023/11/sita-ei-voi-kiertaa/</a:t>
            </a:r>
            <a:r>
              <a:rPr lang="en-US" sz="1400" i="1" dirty="0"/>
              <a:t> </a:t>
            </a:r>
          </a:p>
          <a:p>
            <a:pPr marL="0" indent="0">
              <a:buNone/>
            </a:pPr>
            <a:r>
              <a:rPr lang="en-US" sz="1400" dirty="0"/>
              <a:t>Note different business models of circular economy, as wells the different consumer roles in circular economy (buyer, maintainer, repairer, seller, distributor/partner, sorter and/or recycler, borrower, renter, doner, swapper). Give examples and think about how committed you are to the different models: 1. Circulating raw materials, 2. Recovering resources, 3. Extending the life cycle, 4. Product as a service, 5. Distribution channels (for more information, see (ESIMERKKI…)</a:t>
            </a:r>
          </a:p>
          <a:p>
            <a:pPr marL="0" indent="0">
              <a:buNone/>
            </a:pPr>
            <a:r>
              <a:rPr lang="en-US" sz="1400" dirty="0"/>
              <a:t>Submit your mind map and analysis through the discussion forum. Study the mind maps of other students and compare them to yours. Comment on at least two other mind maps/analysis – did you learn anything new? Did you get an insight you wish to share with others and which you can use professionally?</a:t>
            </a:r>
          </a:p>
        </p:txBody>
      </p:sp>
      <p:sp>
        <p:nvSpPr>
          <p:cNvPr id="4" name="Date Placeholder 3">
            <a:extLst>
              <a:ext uri="{FF2B5EF4-FFF2-40B4-BE49-F238E27FC236}">
                <a16:creationId xmlns:a16="http://schemas.microsoft.com/office/drawing/2014/main" id="{9FD8ECF3-D2CC-E25A-F797-4CB0FA0C9BDA}"/>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50051B94-D68B-9309-2525-5661895C6CC9}"/>
              </a:ext>
            </a:extLst>
          </p:cNvPr>
          <p:cNvSpPr>
            <a:spLocks noGrp="1"/>
          </p:cNvSpPr>
          <p:nvPr>
            <p:ph type="sldNum" sz="quarter" idx="4"/>
          </p:nvPr>
        </p:nvSpPr>
        <p:spPr/>
        <p:txBody>
          <a:bodyPr/>
          <a:lstStyle/>
          <a:p>
            <a:r>
              <a:rPr lang="fi-FI" dirty="0"/>
              <a:t>|  </a:t>
            </a:r>
            <a:fld id="{CDC8994D-33BE-6F4B-918B-78B2D731EB1C}" type="slidenum">
              <a:rPr lang="fi-FI" smtClean="0"/>
              <a:pPr/>
              <a:t>17</a:t>
            </a:fld>
            <a:endParaRPr lang="fi-FI" dirty="0"/>
          </a:p>
        </p:txBody>
      </p:sp>
    </p:spTree>
    <p:extLst>
      <p:ext uri="{BB962C8B-B14F-4D97-AF65-F5344CB8AC3E}">
        <p14:creationId xmlns:p14="http://schemas.microsoft.com/office/powerpoint/2010/main" val="18452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036A-A9C6-1F1B-7776-17DF57B7E847}"/>
              </a:ext>
            </a:extLst>
          </p:cNvPr>
          <p:cNvSpPr>
            <a:spLocks noGrp="1"/>
          </p:cNvSpPr>
          <p:nvPr>
            <p:ph type="title"/>
          </p:nvPr>
        </p:nvSpPr>
        <p:spPr>
          <a:xfrm>
            <a:off x="410399" y="911723"/>
            <a:ext cx="11662537" cy="645616"/>
          </a:xfrm>
        </p:spPr>
        <p:txBody>
          <a:bodyPr/>
          <a:lstStyle/>
          <a:p>
            <a:r>
              <a:rPr lang="fi-FI" sz="4000" dirty="0"/>
              <a:t>4. </a:t>
            </a:r>
            <a:r>
              <a:rPr lang="fi-FI" sz="3700" dirty="0"/>
              <a:t>Value </a:t>
            </a:r>
            <a:r>
              <a:rPr lang="fi-FI" sz="3700" dirty="0" err="1"/>
              <a:t>creation</a:t>
            </a:r>
            <a:r>
              <a:rPr lang="fi-FI" sz="3700"/>
              <a:t> and consumer committment </a:t>
            </a:r>
            <a:r>
              <a:rPr lang="fi-FI" sz="3700" dirty="0"/>
              <a:t>(1/3)</a:t>
            </a:r>
          </a:p>
        </p:txBody>
      </p:sp>
      <p:sp>
        <p:nvSpPr>
          <p:cNvPr id="3" name="Content Placeholder 2">
            <a:extLst>
              <a:ext uri="{FF2B5EF4-FFF2-40B4-BE49-F238E27FC236}">
                <a16:creationId xmlns:a16="http://schemas.microsoft.com/office/drawing/2014/main" id="{F78FA73E-AF99-8B75-1A1C-9ABA8B987287}"/>
              </a:ext>
            </a:extLst>
          </p:cNvPr>
          <p:cNvSpPr>
            <a:spLocks noGrp="1"/>
          </p:cNvSpPr>
          <p:nvPr>
            <p:ph idx="1"/>
          </p:nvPr>
        </p:nvSpPr>
        <p:spPr/>
        <p:txBody>
          <a:bodyPr/>
          <a:lstStyle/>
          <a:p>
            <a:pPr marL="0" indent="0">
              <a:buNone/>
            </a:pPr>
            <a:r>
              <a:rPr lang="en-US" sz="1400" dirty="0"/>
              <a:t>The following report may come in hand when doing this task: Gapgemini Research institute. Circular economy for a sustainable future. How organizations can empower consumer and transition to a circular economy. </a:t>
            </a:r>
            <a:r>
              <a:rPr lang="en-US" sz="1400" dirty="0">
                <a:hlinkClick r:id="rId2"/>
              </a:rPr>
              <a:t>https://www.capgemini.com/insights/research-library/circular-economy-for-a-sustainable-future/</a:t>
            </a:r>
            <a:r>
              <a:rPr lang="en-US" sz="1400" dirty="0"/>
              <a:t>  </a:t>
            </a:r>
          </a:p>
          <a:p>
            <a:pPr marL="0" indent="0">
              <a:buNone/>
            </a:pPr>
            <a:r>
              <a:rPr lang="en-US" sz="1400" dirty="0"/>
              <a:t>Format of the task: Combine your answers, i.e. write the answers to PART 1, PART 2 and PART 3 into same document (e.g. Word, PDF, PPT file, or directly into Moodle.)</a:t>
            </a:r>
          </a:p>
          <a:p>
            <a:pPr marL="0" indent="0">
              <a:buNone/>
            </a:pPr>
            <a:r>
              <a:rPr lang="en-US" sz="1400" b="1" dirty="0"/>
              <a:t>PART 1</a:t>
            </a:r>
            <a:r>
              <a:rPr lang="en-US" sz="1400" dirty="0"/>
              <a:t>: Benefits and challenges of reuse models. Open the materials from Ellen MacArthur foundation: "Reuse – Rethinking Packaging".  https://www.ellenmacarthurfoundation.org/reuse-rethinking-packaging Start by reading about reuse models. Begin with the four reuse models from pages 7.11. Find and list the benefits (value creation) and challenges (value destruction) for the consumers. Think about the following: are they real? Do you see more benefits or challenges for the consumer?</a:t>
            </a:r>
          </a:p>
          <a:p>
            <a:pPr marL="0" indent="0">
              <a:buNone/>
            </a:pPr>
            <a:r>
              <a:rPr lang="en-US" sz="1400" dirty="0"/>
              <a:t>Table: benefits and challenges for the consumer:</a:t>
            </a:r>
          </a:p>
        </p:txBody>
      </p:sp>
      <p:sp>
        <p:nvSpPr>
          <p:cNvPr id="4" name="Date Placeholder 3">
            <a:extLst>
              <a:ext uri="{FF2B5EF4-FFF2-40B4-BE49-F238E27FC236}">
                <a16:creationId xmlns:a16="http://schemas.microsoft.com/office/drawing/2014/main" id="{648C35C3-B691-4333-3560-71F2390C40ED}"/>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BAAE7D21-98AA-D107-90B8-245961329A66}"/>
              </a:ext>
            </a:extLst>
          </p:cNvPr>
          <p:cNvSpPr>
            <a:spLocks noGrp="1"/>
          </p:cNvSpPr>
          <p:nvPr>
            <p:ph type="sldNum" sz="quarter" idx="4"/>
          </p:nvPr>
        </p:nvSpPr>
        <p:spPr/>
        <p:txBody>
          <a:bodyPr/>
          <a:lstStyle/>
          <a:p>
            <a:r>
              <a:rPr lang="fi-FI" dirty="0"/>
              <a:t>|  </a:t>
            </a:r>
            <a:fld id="{CDC8994D-33BE-6F4B-918B-78B2D731EB1C}" type="slidenum">
              <a:rPr lang="fi-FI" smtClean="0"/>
              <a:pPr/>
              <a:t>18</a:t>
            </a:fld>
            <a:endParaRPr lang="fi-FI" dirty="0"/>
          </a:p>
        </p:txBody>
      </p:sp>
      <p:sp>
        <p:nvSpPr>
          <p:cNvPr id="8" name="Rectangle 2">
            <a:extLst>
              <a:ext uri="{FF2B5EF4-FFF2-40B4-BE49-F238E27FC236}">
                <a16:creationId xmlns:a16="http://schemas.microsoft.com/office/drawing/2014/main" id="{93B15E46-4759-349E-8931-C22D88341D24}"/>
              </a:ext>
            </a:extLst>
          </p:cNvPr>
          <p:cNvSpPr>
            <a:spLocks noChangeArrowheads="1"/>
          </p:cNvSpPr>
          <p:nvPr/>
        </p:nvSpPr>
        <p:spPr bwMode="auto">
          <a:xfrm>
            <a:off x="4583832" y="1881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800" b="0" i="0" u="none" strike="noStrike" cap="none" normalizeH="0" baseline="0" dirty="0">
                <a:ln>
                  <a:noFill/>
                </a:ln>
                <a:solidFill>
                  <a:schemeClr val="tx1"/>
                </a:solidFill>
                <a:effectLst/>
                <a:latin typeface="Arial" panose="020B0604020202020204" pitchFamily="34" charset="0"/>
              </a:rPr>
            </a:b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C3E57901-4042-D5F8-9261-8B4B98EE82FB}"/>
              </a:ext>
            </a:extLst>
          </p:cNvPr>
          <p:cNvGraphicFramePr>
            <a:graphicFrameLocks noGrp="1"/>
          </p:cNvGraphicFramePr>
          <p:nvPr>
            <p:extLst>
              <p:ext uri="{D42A27DB-BD31-4B8C-83A1-F6EECF244321}">
                <p14:modId xmlns:p14="http://schemas.microsoft.com/office/powerpoint/2010/main" val="2308305219"/>
              </p:ext>
            </p:extLst>
          </p:nvPr>
        </p:nvGraphicFramePr>
        <p:xfrm>
          <a:off x="444965" y="4245685"/>
          <a:ext cx="9680624" cy="1249680"/>
        </p:xfrm>
        <a:graphic>
          <a:graphicData uri="http://schemas.openxmlformats.org/drawingml/2006/table">
            <a:tbl>
              <a:tblPr firstRow="1" bandRow="1">
                <a:tableStyleId>{5C22544A-7EE6-4342-B048-85BDC9FD1C3A}</a:tableStyleId>
              </a:tblPr>
              <a:tblGrid>
                <a:gridCol w="2420156">
                  <a:extLst>
                    <a:ext uri="{9D8B030D-6E8A-4147-A177-3AD203B41FA5}">
                      <a16:colId xmlns:a16="http://schemas.microsoft.com/office/drawing/2014/main" val="467772709"/>
                    </a:ext>
                  </a:extLst>
                </a:gridCol>
                <a:gridCol w="2420156">
                  <a:extLst>
                    <a:ext uri="{9D8B030D-6E8A-4147-A177-3AD203B41FA5}">
                      <a16:colId xmlns:a16="http://schemas.microsoft.com/office/drawing/2014/main" val="3768508203"/>
                    </a:ext>
                  </a:extLst>
                </a:gridCol>
                <a:gridCol w="2420156">
                  <a:extLst>
                    <a:ext uri="{9D8B030D-6E8A-4147-A177-3AD203B41FA5}">
                      <a16:colId xmlns:a16="http://schemas.microsoft.com/office/drawing/2014/main" val="583299633"/>
                    </a:ext>
                  </a:extLst>
                </a:gridCol>
                <a:gridCol w="2420156">
                  <a:extLst>
                    <a:ext uri="{9D8B030D-6E8A-4147-A177-3AD203B41FA5}">
                      <a16:colId xmlns:a16="http://schemas.microsoft.com/office/drawing/2014/main" val="1486125256"/>
                    </a:ext>
                  </a:extLst>
                </a:gridCol>
              </a:tblGrid>
              <a:tr h="370840">
                <a:tc>
                  <a:txBody>
                    <a:bodyPr/>
                    <a:lstStyle/>
                    <a:p>
                      <a:r>
                        <a:rPr lang="fi-FI" sz="1400" dirty="0"/>
                        <a:t>Reuse model</a:t>
                      </a:r>
                    </a:p>
                  </a:txBody>
                  <a:tcPr/>
                </a:tc>
                <a:tc>
                  <a:txBody>
                    <a:bodyPr/>
                    <a:lstStyle/>
                    <a:p>
                      <a:r>
                        <a:rPr lang="fi-FI" sz="1400" dirty="0"/>
                        <a:t>Model </a:t>
                      </a:r>
                      <a:r>
                        <a:rPr lang="fi-FI" sz="1400" dirty="0" err="1"/>
                        <a:t>benefits</a:t>
                      </a:r>
                      <a:r>
                        <a:rPr lang="fi-FI" sz="1400"/>
                        <a:t> (value promise)</a:t>
                      </a:r>
                      <a:endParaRPr lang="fi-FI" sz="1400" dirty="0"/>
                    </a:p>
                  </a:txBody>
                  <a:tcPr/>
                </a:tc>
                <a:tc>
                  <a:txBody>
                    <a:bodyPr/>
                    <a:lstStyle/>
                    <a:p>
                      <a:r>
                        <a:rPr lang="fi-FI" sz="1400"/>
                        <a:t>Model challenges (value destruction)</a:t>
                      </a:r>
                      <a:endParaRPr lang="fi-FI" sz="1400" dirty="0"/>
                    </a:p>
                  </a:txBody>
                  <a:tcPr/>
                </a:tc>
                <a:tc>
                  <a:txBody>
                    <a:bodyPr/>
                    <a:lstStyle/>
                    <a:p>
                      <a:r>
                        <a:rPr lang="fi-FI" sz="1400"/>
                        <a:t>My reflection and additions as a consumer</a:t>
                      </a:r>
                      <a:endParaRPr lang="fi-FI" sz="1400" dirty="0"/>
                    </a:p>
                  </a:txBody>
                  <a:tcPr/>
                </a:tc>
                <a:extLst>
                  <a:ext uri="{0D108BD9-81ED-4DB2-BD59-A6C34878D82A}">
                    <a16:rowId xmlns:a16="http://schemas.microsoft.com/office/drawing/2014/main" val="1691356509"/>
                  </a:ext>
                </a:extLst>
              </a:tr>
              <a:tr h="370840">
                <a:tc>
                  <a:txBody>
                    <a:bodyPr/>
                    <a:lstStyle/>
                    <a:p>
                      <a:r>
                        <a:rPr lang="fi-FI" sz="1400"/>
                        <a:t>Name of the model</a:t>
                      </a:r>
                      <a:endParaRPr lang="fi-FI" sz="1400" dirty="0"/>
                    </a:p>
                  </a:txBody>
                  <a:tcPr/>
                </a:tc>
                <a:tc>
                  <a:txBody>
                    <a:bodyPr/>
                    <a:lstStyle/>
                    <a:p>
                      <a:r>
                        <a:rPr lang="fi-FI" sz="1400"/>
                        <a:t>Benefit 1</a:t>
                      </a:r>
                      <a:br>
                        <a:rPr lang="fi-FI" sz="1400"/>
                      </a:br>
                      <a:r>
                        <a:rPr lang="fi-FI" sz="1400"/>
                        <a:t>Benefit 2</a:t>
                      </a:r>
                      <a:endParaRPr lang="fi-FI" sz="1400" dirty="0"/>
                    </a:p>
                  </a:txBody>
                  <a:tcPr/>
                </a:tc>
                <a:tc>
                  <a:txBody>
                    <a:bodyPr/>
                    <a:lstStyle/>
                    <a:p>
                      <a:r>
                        <a:rPr lang="fi-FI" sz="1400"/>
                        <a:t>Challenge 1</a:t>
                      </a:r>
                      <a:endParaRPr lang="fi-FI" sz="1400" dirty="0"/>
                    </a:p>
                  </a:txBody>
                  <a:tcPr/>
                </a:tc>
                <a:tc>
                  <a:txBody>
                    <a:bodyPr/>
                    <a:lstStyle/>
                    <a:p>
                      <a:r>
                        <a:rPr lang="fi-FI" sz="1400"/>
                        <a:t>Personal experiences of benefits and challenges as a consumer</a:t>
                      </a:r>
                      <a:endParaRPr lang="fi-FI" sz="1400" dirty="0"/>
                    </a:p>
                  </a:txBody>
                  <a:tcPr/>
                </a:tc>
                <a:extLst>
                  <a:ext uri="{0D108BD9-81ED-4DB2-BD59-A6C34878D82A}">
                    <a16:rowId xmlns:a16="http://schemas.microsoft.com/office/drawing/2014/main" val="2069854642"/>
                  </a:ext>
                </a:extLst>
              </a:tr>
            </a:tbl>
          </a:graphicData>
        </a:graphic>
      </p:graphicFrame>
      <p:sp>
        <p:nvSpPr>
          <p:cNvPr id="11" name="TextBox 10">
            <a:extLst>
              <a:ext uri="{FF2B5EF4-FFF2-40B4-BE49-F238E27FC236}">
                <a16:creationId xmlns:a16="http://schemas.microsoft.com/office/drawing/2014/main" id="{B4225F92-098C-88E2-FBED-A26ED60CCD24}"/>
              </a:ext>
            </a:extLst>
          </p:cNvPr>
          <p:cNvSpPr txBox="1"/>
          <p:nvPr/>
        </p:nvSpPr>
        <p:spPr>
          <a:xfrm>
            <a:off x="335360" y="5889536"/>
            <a:ext cx="7272808" cy="738664"/>
          </a:xfrm>
          <a:prstGeom prst="rect">
            <a:avLst/>
          </a:prstGeom>
          <a:noFill/>
        </p:spPr>
        <p:txBody>
          <a:bodyPr wrap="square">
            <a:spAutoFit/>
          </a:bodyPr>
          <a:lstStyle/>
          <a:p>
            <a:r>
              <a:rPr lang="fi-FI" sz="1400"/>
              <a:t>Modified from the materials created in the PackAlliance project (</a:t>
            </a:r>
            <a:r>
              <a:rPr lang="fi-FI" sz="1400" dirty="0"/>
              <a:t>European </a:t>
            </a:r>
            <a:r>
              <a:rPr lang="fi-FI" sz="1400" dirty="0" err="1"/>
              <a:t>alliance</a:t>
            </a:r>
            <a:r>
              <a:rPr lang="fi-FI" sz="1400" dirty="0"/>
              <a:t> for </a:t>
            </a:r>
            <a:r>
              <a:rPr lang="fi-FI" sz="1400" dirty="0" err="1"/>
              <a:t>innovation</a:t>
            </a:r>
            <a:r>
              <a:rPr lang="fi-FI" sz="1400" dirty="0"/>
              <a:t> </a:t>
            </a:r>
            <a:r>
              <a:rPr lang="fi-FI" sz="1400" dirty="0" err="1"/>
              <a:t>training</a:t>
            </a:r>
            <a:r>
              <a:rPr lang="fi-FI" sz="1400" dirty="0"/>
              <a:t> &amp; </a:t>
            </a:r>
            <a:r>
              <a:rPr lang="fi-FI" sz="1400" dirty="0" err="1"/>
              <a:t>collaboration</a:t>
            </a:r>
            <a:r>
              <a:rPr lang="fi-FI" sz="1400" dirty="0"/>
              <a:t> </a:t>
            </a:r>
            <a:r>
              <a:rPr lang="fi-FI" sz="1400" dirty="0" err="1"/>
              <a:t>towards</a:t>
            </a:r>
            <a:r>
              <a:rPr lang="fi-FI" sz="1400" dirty="0"/>
              <a:t> </a:t>
            </a:r>
            <a:r>
              <a:rPr lang="fi-FI" sz="1400" dirty="0" err="1"/>
              <a:t>future</a:t>
            </a:r>
            <a:r>
              <a:rPr lang="fi-FI" sz="1400" dirty="0"/>
              <a:t> </a:t>
            </a:r>
            <a:r>
              <a:rPr lang="fi-FI" sz="1400" dirty="0" err="1"/>
              <a:t>packaging</a:t>
            </a:r>
            <a:r>
              <a:rPr lang="fi-FI" sz="1400"/>
              <a:t>) funded by </a:t>
            </a:r>
            <a:r>
              <a:rPr lang="fi-FI" sz="1400" dirty="0"/>
              <a:t>Erasmus+ (2019-2022) 612212-EPP-1-2019-1-ES EPPKA2-KA </a:t>
            </a:r>
          </a:p>
        </p:txBody>
      </p:sp>
    </p:spTree>
    <p:extLst>
      <p:ext uri="{BB962C8B-B14F-4D97-AF65-F5344CB8AC3E}">
        <p14:creationId xmlns:p14="http://schemas.microsoft.com/office/powerpoint/2010/main" val="2901631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278E3-4128-F3E5-F60B-B2F62D31CC48}"/>
              </a:ext>
            </a:extLst>
          </p:cNvPr>
          <p:cNvSpPr>
            <a:spLocks noGrp="1"/>
          </p:cNvSpPr>
          <p:nvPr>
            <p:ph type="title"/>
          </p:nvPr>
        </p:nvSpPr>
        <p:spPr>
          <a:xfrm>
            <a:off x="410399" y="908051"/>
            <a:ext cx="11662537" cy="649288"/>
          </a:xfrm>
        </p:spPr>
        <p:txBody>
          <a:bodyPr/>
          <a:lstStyle/>
          <a:p>
            <a:r>
              <a:rPr lang="fi-FI" sz="4000" dirty="0"/>
              <a:t>4</a:t>
            </a:r>
            <a:r>
              <a:rPr lang="fi-FI" sz="4000"/>
              <a:t>. </a:t>
            </a:r>
            <a:r>
              <a:rPr lang="fi-FI" sz="3700"/>
              <a:t>Value creation and consumer committment (</a:t>
            </a:r>
            <a:r>
              <a:rPr lang="fi-FI" sz="3700" dirty="0"/>
              <a:t>2/3)</a:t>
            </a:r>
          </a:p>
        </p:txBody>
      </p:sp>
      <p:sp>
        <p:nvSpPr>
          <p:cNvPr id="3" name="Content Placeholder 2">
            <a:extLst>
              <a:ext uri="{FF2B5EF4-FFF2-40B4-BE49-F238E27FC236}">
                <a16:creationId xmlns:a16="http://schemas.microsoft.com/office/drawing/2014/main" id="{93E809B3-209B-587D-B7A0-FCFBD275C163}"/>
              </a:ext>
            </a:extLst>
          </p:cNvPr>
          <p:cNvSpPr>
            <a:spLocks noGrp="1"/>
          </p:cNvSpPr>
          <p:nvPr>
            <p:ph sz="half" idx="1"/>
          </p:nvPr>
        </p:nvSpPr>
        <p:spPr>
          <a:xfrm>
            <a:off x="445829" y="1854767"/>
            <a:ext cx="7701824" cy="3741457"/>
          </a:xfrm>
        </p:spPr>
        <p:txBody>
          <a:bodyPr/>
          <a:lstStyle/>
          <a:p>
            <a:pPr marL="0" indent="0">
              <a:buNone/>
            </a:pPr>
            <a:r>
              <a:rPr lang="en-US" sz="1400" b="1" dirty="0"/>
              <a:t>PART 2: </a:t>
            </a:r>
            <a:r>
              <a:rPr lang="en-US" sz="1400" dirty="0"/>
              <a:t>Cost-benefit analysis of an interesting example</a:t>
            </a:r>
          </a:p>
          <a:p>
            <a:pPr marL="0" indent="0">
              <a:buNone/>
            </a:pPr>
            <a:r>
              <a:rPr lang="en-US" sz="1400" dirty="0"/>
              <a:t>Choose a package connected to your work, which takes into account circular economy (you can choose either a single-use or reusable packaging solution), or a product or a service you are using right now, which inspires you as a consumer and which includes elements of circular economy (e.g. food and drinks, personal hygiene products or housekeeping products, fashion and clothes, consumer electronics…) Explain how the solution fulfils/would fulfil your needs and what benefits/value would you gain.</a:t>
            </a:r>
          </a:p>
          <a:p>
            <a:pPr marL="0" indent="0">
              <a:buNone/>
            </a:pPr>
            <a:r>
              <a:rPr lang="en-US" sz="1400" i="1" dirty="0"/>
              <a:t>Ranta, V., Keränen, J., Aarikka-Stenroos, L. 2020. How B2B suppliers articulate customer value propositions in the circular economy: Four innovation-driven value creation logics. Industrial MarketingManagement, 87, 2020, 291-305. </a:t>
            </a:r>
            <a:r>
              <a:rPr lang="en-US" sz="1400" i="1" dirty="0">
                <a:hlinkClick r:id="rId2"/>
              </a:rPr>
              <a:t>https://doi.org/10.1016/j.indmarman.2019.10.007</a:t>
            </a:r>
            <a:r>
              <a:rPr lang="en-US" sz="1400" i="1" dirty="0"/>
              <a:t> </a:t>
            </a:r>
          </a:p>
          <a:p>
            <a:pPr marL="0" indent="0">
              <a:buNone/>
            </a:pPr>
            <a:r>
              <a:rPr lang="en-US" sz="1400" dirty="0"/>
              <a:t>Read the article by Ranta et al, and the value propositions. Think especially about benefit elements.</a:t>
            </a:r>
          </a:p>
          <a:p>
            <a:pPr marL="0" indent="0">
              <a:buNone/>
            </a:pPr>
            <a:r>
              <a:rPr lang="en-US" sz="1400" dirty="0"/>
              <a:t>NOTE: At this part of the task: think about this from your own consumer viewpoint. What value is created for you, as a consumer, and by whom (different supply/value chain actors)? As a consumer, do you create value to a company or other party in the value chain? How committed are you to use this product or service and why?</a:t>
            </a:r>
          </a:p>
        </p:txBody>
      </p:sp>
      <p:sp>
        <p:nvSpPr>
          <p:cNvPr id="8" name="Content Placeholder 7">
            <a:extLst>
              <a:ext uri="{FF2B5EF4-FFF2-40B4-BE49-F238E27FC236}">
                <a16:creationId xmlns:a16="http://schemas.microsoft.com/office/drawing/2014/main" id="{EE82731B-42D0-5CEC-D9AB-F8BEC7C4E867}"/>
              </a:ext>
            </a:extLst>
          </p:cNvPr>
          <p:cNvSpPr>
            <a:spLocks noGrp="1"/>
          </p:cNvSpPr>
          <p:nvPr>
            <p:ph sz="half" idx="2"/>
          </p:nvPr>
        </p:nvSpPr>
        <p:spPr>
          <a:xfrm>
            <a:off x="8184232" y="1628800"/>
            <a:ext cx="3888329" cy="4608512"/>
          </a:xfrm>
          <a:solidFill>
            <a:srgbClr val="C3B9D7"/>
          </a:solidFill>
        </p:spPr>
        <p:txBody>
          <a:bodyPr/>
          <a:lstStyle/>
          <a:p>
            <a:pPr>
              <a:lnSpc>
                <a:spcPct val="107000"/>
              </a:lnSpc>
              <a:spcAft>
                <a:spcPts val="800"/>
              </a:spcAft>
              <a:tabLst>
                <a:tab pos="457200" algn="l"/>
              </a:tabLst>
            </a:pPr>
            <a:r>
              <a:rPr lang="en-GB" sz="1400" kern="100" dirty="0">
                <a:effectLst/>
                <a:ea typeface="Aptos" panose="020B0004020202020204" pitchFamily="34" charset="0"/>
                <a:cs typeface="Times New Roman" panose="02020603050405020304" pitchFamily="18" charset="0"/>
              </a:rPr>
              <a:t>Economical – the customer saves e.g. money or time.</a:t>
            </a:r>
          </a:p>
          <a:p>
            <a:pPr>
              <a:lnSpc>
                <a:spcPct val="107000"/>
              </a:lnSpc>
              <a:spcAft>
                <a:spcPts val="800"/>
              </a:spcAft>
              <a:tabLst>
                <a:tab pos="457200" algn="l"/>
              </a:tabLst>
            </a:pPr>
            <a:r>
              <a:rPr lang="en-GB" sz="1400" kern="100" dirty="0">
                <a:effectLst/>
                <a:ea typeface="Aptos" panose="020B0004020202020204" pitchFamily="34" charset="0"/>
                <a:cs typeface="Times New Roman" panose="02020603050405020304" pitchFamily="18" charset="0"/>
              </a:rPr>
              <a:t>Functional – the product/service is useful, works as intended, e.g. extends shelf life</a:t>
            </a:r>
          </a:p>
          <a:p>
            <a:pPr>
              <a:lnSpc>
                <a:spcPct val="107000"/>
              </a:lnSpc>
              <a:spcAft>
                <a:spcPts val="800"/>
              </a:spcAft>
              <a:tabLst>
                <a:tab pos="457200" algn="l"/>
              </a:tabLst>
            </a:pPr>
            <a:r>
              <a:rPr lang="en-GB" sz="1400" kern="100" dirty="0">
                <a:effectLst/>
                <a:ea typeface="Aptos" panose="020B0004020202020204" pitchFamily="34" charset="0"/>
                <a:cs typeface="Times New Roman" panose="02020603050405020304" pitchFamily="18" charset="0"/>
              </a:rPr>
              <a:t>Ecological/ethical – the product/service promotes environmental attitudes/goals.</a:t>
            </a:r>
          </a:p>
          <a:p>
            <a:pPr>
              <a:lnSpc>
                <a:spcPct val="107000"/>
              </a:lnSpc>
              <a:spcAft>
                <a:spcPts val="800"/>
              </a:spcAft>
              <a:tabLst>
                <a:tab pos="457200" algn="l"/>
              </a:tabLst>
            </a:pPr>
            <a:r>
              <a:rPr lang="en-GB" sz="1400" kern="100" dirty="0">
                <a:effectLst/>
                <a:ea typeface="Aptos" panose="020B0004020202020204" pitchFamily="34" charset="0"/>
                <a:cs typeface="Times New Roman" panose="02020603050405020304" pitchFamily="18" charset="0"/>
              </a:rPr>
              <a:t>Social – the product/service promotes social interaction and commitment.</a:t>
            </a:r>
          </a:p>
          <a:p>
            <a:pPr>
              <a:lnSpc>
                <a:spcPct val="107000"/>
              </a:lnSpc>
              <a:spcAft>
                <a:spcPts val="800"/>
              </a:spcAft>
              <a:tabLst>
                <a:tab pos="457200" algn="l"/>
              </a:tabLst>
            </a:pPr>
            <a:r>
              <a:rPr lang="en-GB" sz="1400" kern="100" dirty="0">
                <a:effectLst/>
                <a:ea typeface="Aptos" panose="020B0004020202020204" pitchFamily="34" charset="0"/>
                <a:cs typeface="Times New Roman" panose="02020603050405020304" pitchFamily="18" charset="0"/>
              </a:rPr>
              <a:t>Symbolic – the product/service promotes expression of identity and social togetherness.</a:t>
            </a:r>
          </a:p>
          <a:p>
            <a:pPr>
              <a:lnSpc>
                <a:spcPct val="107000"/>
              </a:lnSpc>
              <a:spcAft>
                <a:spcPts val="800"/>
              </a:spcAft>
              <a:tabLst>
                <a:tab pos="457200" algn="l"/>
              </a:tabLst>
            </a:pPr>
            <a:r>
              <a:rPr lang="en-GB" sz="1400" kern="100" dirty="0">
                <a:effectLst/>
                <a:ea typeface="Aptos" panose="020B0004020202020204" pitchFamily="34" charset="0"/>
                <a:cs typeface="Times New Roman" panose="02020603050405020304" pitchFamily="18" charset="0"/>
              </a:rPr>
              <a:t>Emotional – the product/service creates emotions, such as curiosity, novelty value, wow-effect, thirst for knowledge.</a:t>
            </a:r>
          </a:p>
          <a:p>
            <a:endParaRPr lang="fi-FI" sz="1400" dirty="0"/>
          </a:p>
        </p:txBody>
      </p:sp>
      <p:sp>
        <p:nvSpPr>
          <p:cNvPr id="4" name="Date Placeholder 3">
            <a:extLst>
              <a:ext uri="{FF2B5EF4-FFF2-40B4-BE49-F238E27FC236}">
                <a16:creationId xmlns:a16="http://schemas.microsoft.com/office/drawing/2014/main" id="{5D5E9C43-9C75-48AE-6DE6-DD14270BB199}"/>
              </a:ext>
            </a:extLst>
          </p:cNvPr>
          <p:cNvSpPr>
            <a:spLocks noGrp="1"/>
          </p:cNvSpPr>
          <p:nvPr>
            <p:ph type="dt" sz="half" idx="10"/>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5B5EABD2-87E6-396A-0F38-B68FF2EE9FAC}"/>
              </a:ext>
            </a:extLst>
          </p:cNvPr>
          <p:cNvSpPr>
            <a:spLocks noGrp="1"/>
          </p:cNvSpPr>
          <p:nvPr>
            <p:ph type="sldNum" sz="quarter" idx="4"/>
          </p:nvPr>
        </p:nvSpPr>
        <p:spPr/>
        <p:txBody>
          <a:bodyPr/>
          <a:lstStyle/>
          <a:p>
            <a:r>
              <a:rPr lang="fi-FI" dirty="0"/>
              <a:t>|  </a:t>
            </a:r>
            <a:fld id="{CDC8994D-33BE-6F4B-918B-78B2D731EB1C}" type="slidenum">
              <a:rPr lang="fi-FI" smtClean="0"/>
              <a:pPr/>
              <a:t>19</a:t>
            </a:fld>
            <a:endParaRPr lang="fi-FI" dirty="0"/>
          </a:p>
        </p:txBody>
      </p:sp>
    </p:spTree>
    <p:extLst>
      <p:ext uri="{BB962C8B-B14F-4D97-AF65-F5344CB8AC3E}">
        <p14:creationId xmlns:p14="http://schemas.microsoft.com/office/powerpoint/2010/main" val="69887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DDD50C-0E46-B3D0-1150-3C207DD7F615}"/>
              </a:ext>
            </a:extLst>
          </p:cNvPr>
          <p:cNvSpPr>
            <a:spLocks noGrp="1"/>
          </p:cNvSpPr>
          <p:nvPr>
            <p:ph type="title"/>
          </p:nvPr>
        </p:nvSpPr>
        <p:spPr/>
        <p:txBody>
          <a:bodyPr/>
          <a:lstStyle/>
          <a:p>
            <a:r>
              <a:rPr lang="fi-FI"/>
              <a:t>Content</a:t>
            </a:r>
            <a:endParaRPr lang="fi-FI" dirty="0"/>
          </a:p>
        </p:txBody>
      </p:sp>
      <p:sp>
        <p:nvSpPr>
          <p:cNvPr id="7" name="Content Placeholder 6">
            <a:extLst>
              <a:ext uri="{FF2B5EF4-FFF2-40B4-BE49-F238E27FC236}">
                <a16:creationId xmlns:a16="http://schemas.microsoft.com/office/drawing/2014/main" id="{C144660B-64A7-84B5-A542-ECE4AF51E086}"/>
              </a:ext>
            </a:extLst>
          </p:cNvPr>
          <p:cNvSpPr>
            <a:spLocks noGrp="1"/>
          </p:cNvSpPr>
          <p:nvPr>
            <p:ph idx="1"/>
          </p:nvPr>
        </p:nvSpPr>
        <p:spPr/>
        <p:txBody>
          <a:bodyPr/>
          <a:lstStyle/>
          <a:p>
            <a:pPr algn="l"/>
            <a:r>
              <a:rPr lang="fi-FI" sz="1400" b="0" i="0">
                <a:solidFill>
                  <a:srgbClr val="212529"/>
                </a:solidFill>
                <a:effectLst/>
              </a:rPr>
              <a:t>Citizens as </a:t>
            </a:r>
            <a:r>
              <a:rPr lang="fi-FI" sz="1400">
                <a:solidFill>
                  <a:srgbClr val="212529"/>
                </a:solidFill>
              </a:rPr>
              <a:t>participants</a:t>
            </a:r>
            <a:r>
              <a:rPr lang="fi-FI" sz="1400" b="0" i="0">
                <a:solidFill>
                  <a:srgbClr val="212529"/>
                </a:solidFill>
                <a:effectLst/>
              </a:rPr>
              <a:t> of circular economy</a:t>
            </a:r>
            <a:endParaRPr lang="fi-FI" sz="1400" dirty="0">
              <a:solidFill>
                <a:srgbClr val="212529"/>
              </a:solidFill>
            </a:endParaRPr>
          </a:p>
          <a:p>
            <a:pPr lvl="1"/>
            <a:r>
              <a:rPr lang="fi-FI" sz="1400" b="0" i="0">
                <a:solidFill>
                  <a:srgbClr val="212529"/>
                </a:solidFill>
                <a:effectLst/>
              </a:rPr>
              <a:t>Relationship between packaging, circular economy, and society</a:t>
            </a:r>
            <a:endParaRPr lang="fi-FI" sz="1400" dirty="0">
              <a:solidFill>
                <a:srgbClr val="212529"/>
              </a:solidFill>
            </a:endParaRPr>
          </a:p>
          <a:p>
            <a:pPr lvl="1"/>
            <a:r>
              <a:rPr lang="fi-FI" sz="1400" b="0" i="0">
                <a:solidFill>
                  <a:srgbClr val="212529"/>
                </a:solidFill>
                <a:effectLst/>
              </a:rPr>
              <a:t>Designing communication and interest group participation, as well as the effective use of communication and committment methods and the evaluation of their impact</a:t>
            </a:r>
            <a:endParaRPr lang="fi-FI" sz="1400" dirty="0">
              <a:solidFill>
                <a:srgbClr val="212529"/>
              </a:solidFill>
            </a:endParaRPr>
          </a:p>
          <a:p>
            <a:pPr algn="l"/>
            <a:r>
              <a:rPr lang="fi-FI" sz="1400" b="0" i="0">
                <a:solidFill>
                  <a:srgbClr val="212529"/>
                </a:solidFill>
                <a:effectLst/>
              </a:rPr>
              <a:t>Consumers as participants of circular economy:</a:t>
            </a:r>
            <a:endParaRPr lang="fi-FI" sz="1400" dirty="0">
              <a:solidFill>
                <a:srgbClr val="212529"/>
              </a:solidFill>
            </a:endParaRPr>
          </a:p>
          <a:p>
            <a:pPr lvl="1"/>
            <a:r>
              <a:rPr lang="fi-FI" sz="1400" b="0" i="0">
                <a:solidFill>
                  <a:srgbClr val="212529"/>
                </a:solidFill>
                <a:effectLst/>
              </a:rPr>
              <a:t>Consumer behavior</a:t>
            </a:r>
            <a:endParaRPr lang="fi-FI" sz="1400" b="0" i="0" dirty="0">
              <a:solidFill>
                <a:srgbClr val="212529"/>
              </a:solidFill>
              <a:effectLst/>
            </a:endParaRPr>
          </a:p>
          <a:p>
            <a:pPr lvl="1"/>
            <a:r>
              <a:rPr lang="fi-FI" sz="1400" b="0" i="0">
                <a:solidFill>
                  <a:srgbClr val="212529"/>
                </a:solidFill>
                <a:effectLst/>
              </a:rPr>
              <a:t>Consumer communication and committment</a:t>
            </a:r>
            <a:endParaRPr lang="fi-FI" sz="1400" dirty="0">
              <a:solidFill>
                <a:srgbClr val="212529"/>
              </a:solidFill>
            </a:endParaRPr>
          </a:p>
          <a:p>
            <a:pPr lvl="1"/>
            <a:r>
              <a:rPr lang="fi-FI" sz="1400" b="0" i="0">
                <a:solidFill>
                  <a:srgbClr val="212529"/>
                </a:solidFill>
                <a:effectLst/>
              </a:rPr>
              <a:t>Value creation and circular economy</a:t>
            </a:r>
            <a:endParaRPr lang="fi-FI" sz="1400" dirty="0">
              <a:solidFill>
                <a:srgbClr val="212529"/>
              </a:solidFill>
            </a:endParaRPr>
          </a:p>
          <a:p>
            <a:pPr algn="l"/>
            <a:r>
              <a:rPr lang="fi-FI" sz="1400">
                <a:solidFill>
                  <a:srgbClr val="212529"/>
                </a:solidFill>
              </a:rPr>
              <a:t>Key</a:t>
            </a:r>
            <a:r>
              <a:rPr lang="fi-FI" sz="1400" b="0" i="0">
                <a:solidFill>
                  <a:srgbClr val="212529"/>
                </a:solidFill>
                <a:effectLst/>
              </a:rPr>
              <a:t> questions</a:t>
            </a:r>
            <a:endParaRPr lang="fi-FI" sz="1400" dirty="0">
              <a:solidFill>
                <a:srgbClr val="212529"/>
              </a:solidFill>
            </a:endParaRPr>
          </a:p>
          <a:p>
            <a:pPr lvl="1"/>
            <a:r>
              <a:rPr lang="fi-FI" sz="1400" b="0" i="0">
                <a:solidFill>
                  <a:srgbClr val="212529"/>
                </a:solidFill>
                <a:effectLst/>
              </a:rPr>
              <a:t>What is the relationship between society and circular economy of packaging?</a:t>
            </a:r>
            <a:endParaRPr lang="fi-FI" sz="1400" dirty="0">
              <a:solidFill>
                <a:srgbClr val="212529"/>
              </a:solidFill>
            </a:endParaRPr>
          </a:p>
          <a:p>
            <a:pPr lvl="1"/>
            <a:r>
              <a:rPr lang="fi-FI" sz="1400" b="0" i="0">
                <a:solidFill>
                  <a:srgbClr val="212529"/>
                </a:solidFill>
                <a:effectLst/>
              </a:rPr>
              <a:t>How to recognize and use effective citizen committment methods?</a:t>
            </a:r>
            <a:endParaRPr lang="fi-FI" sz="1400" dirty="0">
              <a:solidFill>
                <a:srgbClr val="212529"/>
              </a:solidFill>
            </a:endParaRPr>
          </a:p>
          <a:p>
            <a:pPr lvl="1"/>
            <a:r>
              <a:rPr lang="fi-FI" sz="1400" b="0" i="0">
                <a:solidFill>
                  <a:srgbClr val="212529"/>
                </a:solidFill>
                <a:effectLst/>
              </a:rPr>
              <a:t>How does the interaction between a consumer and the package direct the consumer behavior?</a:t>
            </a:r>
            <a:endParaRPr lang="fi-FI" sz="1400" dirty="0">
              <a:solidFill>
                <a:srgbClr val="212529"/>
              </a:solidFill>
            </a:endParaRPr>
          </a:p>
          <a:p>
            <a:pPr lvl="1"/>
            <a:r>
              <a:rPr lang="fi-FI" sz="1400" b="0" i="0">
                <a:solidFill>
                  <a:srgbClr val="212529"/>
                </a:solidFill>
                <a:effectLst/>
              </a:rPr>
              <a:t>How can packaging be used to commit the consumer to circular economy?</a:t>
            </a:r>
            <a:endParaRPr lang="fi-FI" sz="1400" dirty="0">
              <a:solidFill>
                <a:srgbClr val="212529"/>
              </a:solidFill>
            </a:endParaRPr>
          </a:p>
          <a:p>
            <a:pPr lvl="1"/>
            <a:r>
              <a:rPr lang="fi-FI" sz="1400" b="0" i="0">
                <a:solidFill>
                  <a:srgbClr val="212529"/>
                </a:solidFill>
                <a:effectLst/>
              </a:rPr>
              <a:t>How to create value while taking into account the needs of the various interest groups?</a:t>
            </a:r>
            <a:endParaRPr lang="fi-FI" sz="1400" b="0" i="0" dirty="0">
              <a:solidFill>
                <a:srgbClr val="212529"/>
              </a:solidFill>
              <a:effectLst/>
            </a:endParaRPr>
          </a:p>
          <a:p>
            <a:pPr marL="0" indent="0">
              <a:buNone/>
            </a:pPr>
            <a:endParaRPr lang="fi-FI" sz="1600" dirty="0"/>
          </a:p>
        </p:txBody>
      </p:sp>
      <p:sp>
        <p:nvSpPr>
          <p:cNvPr id="4" name="Date Placeholder 3">
            <a:extLst>
              <a:ext uri="{FF2B5EF4-FFF2-40B4-BE49-F238E27FC236}">
                <a16:creationId xmlns:a16="http://schemas.microsoft.com/office/drawing/2014/main" id="{F445DAA9-6D01-7374-A802-82E92760D41D}"/>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58147E74-FB8F-62B5-B1A3-243384275CD5}"/>
              </a:ext>
            </a:extLst>
          </p:cNvPr>
          <p:cNvSpPr>
            <a:spLocks noGrp="1"/>
          </p:cNvSpPr>
          <p:nvPr>
            <p:ph type="sldNum" sz="quarter" idx="4"/>
          </p:nvPr>
        </p:nvSpPr>
        <p:spPr/>
        <p:txBody>
          <a:bodyPr/>
          <a:lstStyle/>
          <a:p>
            <a:r>
              <a:rPr lang="fi-FI"/>
              <a:t>|  </a:t>
            </a:r>
            <a:fld id="{CDC8994D-33BE-6F4B-918B-78B2D731EB1C}" type="slidenum">
              <a:rPr lang="fi-FI" smtClean="0"/>
              <a:pPr/>
              <a:t>2</a:t>
            </a:fld>
            <a:endParaRPr lang="fi-FI" dirty="0"/>
          </a:p>
        </p:txBody>
      </p:sp>
    </p:spTree>
    <p:extLst>
      <p:ext uri="{BB962C8B-B14F-4D97-AF65-F5344CB8AC3E}">
        <p14:creationId xmlns:p14="http://schemas.microsoft.com/office/powerpoint/2010/main" val="15999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278E3-4128-F3E5-F60B-B2F62D31CC48}"/>
              </a:ext>
            </a:extLst>
          </p:cNvPr>
          <p:cNvSpPr>
            <a:spLocks noGrp="1"/>
          </p:cNvSpPr>
          <p:nvPr>
            <p:ph type="title"/>
          </p:nvPr>
        </p:nvSpPr>
        <p:spPr>
          <a:xfrm>
            <a:off x="410400" y="911723"/>
            <a:ext cx="11781600" cy="645616"/>
          </a:xfrm>
        </p:spPr>
        <p:txBody>
          <a:bodyPr/>
          <a:lstStyle/>
          <a:p>
            <a:r>
              <a:rPr lang="fi-FI" sz="3700" dirty="0"/>
              <a:t>4. Value </a:t>
            </a:r>
            <a:r>
              <a:rPr lang="fi-FI" sz="3700" dirty="0" err="1"/>
              <a:t>creation</a:t>
            </a:r>
            <a:r>
              <a:rPr lang="fi-FI" sz="3700"/>
              <a:t> and consumer committment (</a:t>
            </a:r>
            <a:r>
              <a:rPr lang="fi-FI" sz="3700" dirty="0"/>
              <a:t>3/3)</a:t>
            </a:r>
          </a:p>
        </p:txBody>
      </p:sp>
      <p:sp>
        <p:nvSpPr>
          <p:cNvPr id="3" name="Content Placeholder 2">
            <a:extLst>
              <a:ext uri="{FF2B5EF4-FFF2-40B4-BE49-F238E27FC236}">
                <a16:creationId xmlns:a16="http://schemas.microsoft.com/office/drawing/2014/main" id="{93E809B3-209B-587D-B7A0-FCFBD275C163}"/>
              </a:ext>
            </a:extLst>
          </p:cNvPr>
          <p:cNvSpPr>
            <a:spLocks noGrp="1"/>
          </p:cNvSpPr>
          <p:nvPr>
            <p:ph idx="1"/>
          </p:nvPr>
        </p:nvSpPr>
        <p:spPr/>
        <p:txBody>
          <a:bodyPr/>
          <a:lstStyle/>
          <a:p>
            <a:pPr marL="0" indent="0">
              <a:buNone/>
            </a:pPr>
            <a:r>
              <a:rPr lang="en-US" sz="1800" b="1" dirty="0"/>
              <a:t>PART 3: </a:t>
            </a:r>
            <a:r>
              <a:rPr lang="en-US" sz="1800" dirty="0"/>
              <a:t>Return to thinking about the topic from a professional viewpoint.</a:t>
            </a:r>
          </a:p>
          <a:p>
            <a:pPr marL="0" indent="0">
              <a:buNone/>
            </a:pPr>
            <a:endParaRPr lang="en-US" sz="1800" dirty="0"/>
          </a:p>
          <a:p>
            <a:pPr marL="0" indent="0">
              <a:buNone/>
            </a:pPr>
            <a:r>
              <a:rPr lang="en-US" sz="1800" dirty="0"/>
              <a:t>How do the packaging solutions connected to your work create value to the consumer? What ideas can you take into practice (think about the ideas you got while working on the task and write a few paragraphs worth of notes about them.)</a:t>
            </a:r>
          </a:p>
        </p:txBody>
      </p:sp>
      <p:sp>
        <p:nvSpPr>
          <p:cNvPr id="4" name="Date Placeholder 3">
            <a:extLst>
              <a:ext uri="{FF2B5EF4-FFF2-40B4-BE49-F238E27FC236}">
                <a16:creationId xmlns:a16="http://schemas.microsoft.com/office/drawing/2014/main" id="{5D5E9C43-9C75-48AE-6DE6-DD14270BB199}"/>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5B5EABD2-87E6-396A-0F38-B68FF2EE9FAC}"/>
              </a:ext>
            </a:extLst>
          </p:cNvPr>
          <p:cNvSpPr>
            <a:spLocks noGrp="1"/>
          </p:cNvSpPr>
          <p:nvPr>
            <p:ph type="sldNum" sz="quarter" idx="4"/>
          </p:nvPr>
        </p:nvSpPr>
        <p:spPr/>
        <p:txBody>
          <a:bodyPr/>
          <a:lstStyle/>
          <a:p>
            <a:r>
              <a:rPr lang="fi-FI" dirty="0"/>
              <a:t>|  </a:t>
            </a:r>
            <a:fld id="{CDC8994D-33BE-6F4B-918B-78B2D731EB1C}" type="slidenum">
              <a:rPr lang="fi-FI" smtClean="0"/>
              <a:pPr/>
              <a:t>20</a:t>
            </a:fld>
            <a:endParaRPr lang="fi-FI" dirty="0"/>
          </a:p>
        </p:txBody>
      </p:sp>
    </p:spTree>
    <p:extLst>
      <p:ext uri="{BB962C8B-B14F-4D97-AF65-F5344CB8AC3E}">
        <p14:creationId xmlns:p14="http://schemas.microsoft.com/office/powerpoint/2010/main" val="1270664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8A13-22FA-B5BE-1522-7CE713BA6481}"/>
              </a:ext>
            </a:extLst>
          </p:cNvPr>
          <p:cNvSpPr>
            <a:spLocks noGrp="1"/>
          </p:cNvSpPr>
          <p:nvPr>
            <p:ph type="title"/>
          </p:nvPr>
        </p:nvSpPr>
        <p:spPr/>
        <p:txBody>
          <a:bodyPr/>
          <a:lstStyle/>
          <a:p>
            <a:r>
              <a:rPr lang="fi-FI" sz="4000" dirty="0"/>
              <a:t>5. Circular economy and </a:t>
            </a:r>
            <a:r>
              <a:rPr lang="fi-FI" sz="4000" dirty="0" err="1"/>
              <a:t>society</a:t>
            </a:r>
            <a:endParaRPr lang="fi-FI" sz="4000" dirty="0"/>
          </a:p>
        </p:txBody>
      </p:sp>
      <p:sp>
        <p:nvSpPr>
          <p:cNvPr id="3" name="Content Placeholder 2">
            <a:extLst>
              <a:ext uri="{FF2B5EF4-FFF2-40B4-BE49-F238E27FC236}">
                <a16:creationId xmlns:a16="http://schemas.microsoft.com/office/drawing/2014/main" id="{501F1D3E-A170-1428-999D-F9E5B6B929D4}"/>
              </a:ext>
            </a:extLst>
          </p:cNvPr>
          <p:cNvSpPr>
            <a:spLocks noGrp="1"/>
          </p:cNvSpPr>
          <p:nvPr>
            <p:ph idx="1"/>
          </p:nvPr>
        </p:nvSpPr>
        <p:spPr/>
        <p:txBody>
          <a:bodyPr vert="horz" lIns="91440" tIns="45720" rIns="91440" bIns="45720" rtlCol="0" anchor="t">
            <a:noAutofit/>
          </a:bodyPr>
          <a:lstStyle/>
          <a:p>
            <a:pPr>
              <a:lnSpc>
                <a:spcPct val="107000"/>
              </a:lnSpc>
              <a:spcAft>
                <a:spcPts val="800"/>
              </a:spcAft>
            </a:pPr>
            <a:r>
              <a:rPr lang="en-US" sz="1400" kern="100" dirty="0">
                <a:effectLst/>
                <a:ea typeface="Aptos" panose="020B0004020202020204" pitchFamily="34" charset="0"/>
                <a:cs typeface="Times New Roman" panose="02020603050405020304" pitchFamily="18" charset="0"/>
              </a:rPr>
              <a:t>This part focuses on the effects of circular economy on society and concepts of circular economy. The final report of </a:t>
            </a:r>
            <a:r>
              <a:rPr lang="en-US" sz="1400" kern="100" dirty="0">
                <a:effectLst/>
                <a:ea typeface="Aptos" panose="020B0004020202020204" pitchFamily="34" charset="0"/>
                <a:cs typeface="Times New Roman" panose="02020603050405020304" pitchFamily="18" charset="0"/>
                <a:hlinkClick r:id="rId3"/>
              </a:rPr>
              <a:t>Package Heroes</a:t>
            </a:r>
            <a:r>
              <a:rPr lang="en-US" sz="1400" kern="100" dirty="0">
                <a:effectLst/>
                <a:ea typeface="Aptos" panose="020B0004020202020204" pitchFamily="34" charset="0"/>
                <a:cs typeface="Times New Roman" panose="02020603050405020304" pitchFamily="18" charset="0"/>
              </a:rPr>
              <a:t> project is a good example on how circular economy is used to reach societal goals and what kind of negotiation, guidance, and encouragement does it require to bring circular economy into the processes of production, packing, consuming, and waste management, as well as the everyday lives of the citizens.</a:t>
            </a:r>
          </a:p>
          <a:p>
            <a:pPr>
              <a:lnSpc>
                <a:spcPct val="107000"/>
              </a:lnSpc>
              <a:spcAft>
                <a:spcPts val="800"/>
              </a:spcAft>
            </a:pPr>
            <a:r>
              <a:rPr lang="en-US" sz="1400" kern="100" dirty="0">
                <a:effectLst/>
                <a:ea typeface="Aptos" panose="020B0004020202020204" pitchFamily="34" charset="0"/>
                <a:cs typeface="Times New Roman" panose="02020603050405020304" pitchFamily="18" charset="0"/>
              </a:rPr>
              <a:t>The materials cover</a:t>
            </a:r>
            <a:br>
              <a:rPr lang="en-US" sz="1400" kern="100" dirty="0">
                <a:ea typeface="Aptos" panose="020B0004020202020204" pitchFamily="34" charset="0"/>
                <a:cs typeface="Times New Roman" panose="02020603050405020304" pitchFamily="18" charset="0"/>
              </a:rPr>
            </a:br>
            <a:r>
              <a:rPr lang="en-US" sz="1400" kern="100" dirty="0">
                <a:effectLst/>
                <a:ea typeface="Aptos" panose="020B0004020202020204" pitchFamily="34" charset="0"/>
                <a:cs typeface="Times New Roman" panose="02020603050405020304" pitchFamily="18" charset="0"/>
              </a:rPr>
              <a:t>basics of circular economy</a:t>
            </a:r>
            <a:br>
              <a:rPr lang="en-US" sz="1400" kern="100" dirty="0">
                <a:ea typeface="Aptos" panose="020B0004020202020204" pitchFamily="34" charset="0"/>
                <a:cs typeface="Times New Roman" panose="02020603050405020304" pitchFamily="18" charset="0"/>
              </a:rPr>
            </a:br>
            <a:r>
              <a:rPr lang="en-US" sz="1400" kern="100" dirty="0">
                <a:effectLst/>
                <a:ea typeface="Aptos" panose="020B0004020202020204" pitchFamily="34" charset="0"/>
                <a:cs typeface="Times New Roman" panose="02020603050405020304" pitchFamily="18" charset="0"/>
              </a:rPr>
              <a:t>benefits of circular economy for society from the viewpoints of climate goals and employment</a:t>
            </a:r>
            <a:br>
              <a:rPr lang="en-US" sz="1400" kern="100" dirty="0">
                <a:effectLst/>
                <a:ea typeface="Aptos" panose="020B0004020202020204" pitchFamily="34" charset="0"/>
                <a:cs typeface="Times New Roman" panose="02020603050405020304" pitchFamily="18" charset="0"/>
              </a:rPr>
            </a:br>
            <a:r>
              <a:rPr lang="en-US" sz="1400" kern="100" dirty="0">
                <a:effectLst/>
                <a:ea typeface="Aptos" panose="020B0004020202020204" pitchFamily="34" charset="0"/>
                <a:cs typeface="Times New Roman" panose="02020603050405020304" pitchFamily="18" charset="0"/>
              </a:rPr>
              <a:t>futures thinking and foresight</a:t>
            </a:r>
          </a:p>
          <a:p>
            <a:pPr>
              <a:lnSpc>
                <a:spcPct val="107000"/>
              </a:lnSpc>
              <a:spcAft>
                <a:spcPts val="800"/>
              </a:spcAft>
            </a:pPr>
            <a:r>
              <a:rPr lang="en-US" sz="1400" kern="100" dirty="0">
                <a:effectLst/>
                <a:ea typeface="Aptos" panose="020B0004020202020204" pitchFamily="34" charset="0"/>
                <a:cs typeface="Times New Roman" panose="02020603050405020304" pitchFamily="18" charset="0"/>
              </a:rPr>
              <a:t>The section includes an interactive text about a strong representative of circular economy thinking, Ellen MacArthur, and how she discovered the limitedness of resources through sailing. The text is missing some terms. Fill them in. You may already know the concepts, but the task and the related vocabulary allow you to review them and ensure you know how to use them. There is also a discussion forum where we can discuss the terms of circular economy together, as well as the relationship between circular economy and society.</a:t>
            </a:r>
            <a:br>
              <a:rPr lang="en-US" sz="1400" kern="100" dirty="0">
                <a:effectLst/>
                <a:ea typeface="Aptos" panose="020B0004020202020204" pitchFamily="34" charset="0"/>
                <a:cs typeface="Times New Roman" panose="02020603050405020304" pitchFamily="18" charset="0"/>
              </a:rPr>
            </a:br>
            <a:r>
              <a:rPr lang="en-US" sz="1400" kern="100" dirty="0">
                <a:effectLst/>
                <a:ea typeface="Aptos" panose="020B0004020202020204" pitchFamily="34" charset="0"/>
                <a:cs typeface="Times New Roman" panose="02020603050405020304" pitchFamily="18" charset="0"/>
              </a:rPr>
              <a:t>The gap filling exercise was published earlier as a part of the Kiertotalouskoulu materials.</a:t>
            </a:r>
            <a:br>
              <a:rPr lang="en-US" sz="1400" kern="100" dirty="0">
                <a:effectLst/>
                <a:ea typeface="Aptos" panose="020B0004020202020204" pitchFamily="34" charset="0"/>
                <a:cs typeface="Times New Roman" panose="02020603050405020304" pitchFamily="18" charset="0"/>
              </a:rPr>
            </a:br>
            <a:r>
              <a:rPr lang="en-US" sz="1400" kern="100" dirty="0">
                <a:effectLst/>
                <a:ea typeface="Aptos" panose="020B0004020202020204" pitchFamily="34" charset="0"/>
                <a:cs typeface="Times New Roman" panose="02020603050405020304" pitchFamily="18" charset="0"/>
              </a:rPr>
              <a:t>Do the task individually, and you can discuss your observations in the discussion forum.</a:t>
            </a:r>
          </a:p>
          <a:p>
            <a:pPr marL="0" indent="0">
              <a:buNone/>
            </a:pPr>
            <a:endParaRPr lang="fi-FI" dirty="0">
              <a:cs typeface="Arial"/>
            </a:endParaRPr>
          </a:p>
        </p:txBody>
      </p:sp>
      <p:sp>
        <p:nvSpPr>
          <p:cNvPr id="4" name="Date Placeholder 3">
            <a:extLst>
              <a:ext uri="{FF2B5EF4-FFF2-40B4-BE49-F238E27FC236}">
                <a16:creationId xmlns:a16="http://schemas.microsoft.com/office/drawing/2014/main" id="{06A78672-9F65-857A-4298-A91AD0B6BE0E}"/>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B3DF8932-B3DC-D709-42CC-A532AD0AFD88}"/>
              </a:ext>
            </a:extLst>
          </p:cNvPr>
          <p:cNvSpPr>
            <a:spLocks noGrp="1"/>
          </p:cNvSpPr>
          <p:nvPr>
            <p:ph type="sldNum" sz="quarter" idx="4"/>
          </p:nvPr>
        </p:nvSpPr>
        <p:spPr/>
        <p:txBody>
          <a:bodyPr/>
          <a:lstStyle/>
          <a:p>
            <a:r>
              <a:rPr lang="fi-FI" dirty="0"/>
              <a:t>|  </a:t>
            </a:r>
            <a:fld id="{CDC8994D-33BE-6F4B-918B-78B2D731EB1C}" type="slidenum">
              <a:rPr lang="fi-FI" smtClean="0"/>
              <a:pPr/>
              <a:t>21</a:t>
            </a:fld>
            <a:endParaRPr lang="fi-FI" dirty="0"/>
          </a:p>
        </p:txBody>
      </p:sp>
    </p:spTree>
    <p:extLst>
      <p:ext uri="{BB962C8B-B14F-4D97-AF65-F5344CB8AC3E}">
        <p14:creationId xmlns:p14="http://schemas.microsoft.com/office/powerpoint/2010/main" val="1788498645"/>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CA09-3539-0929-708E-5B21DFDD772D}"/>
              </a:ext>
            </a:extLst>
          </p:cNvPr>
          <p:cNvSpPr>
            <a:spLocks noGrp="1"/>
          </p:cNvSpPr>
          <p:nvPr>
            <p:ph type="title"/>
          </p:nvPr>
        </p:nvSpPr>
        <p:spPr>
          <a:xfrm>
            <a:off x="381665" y="564514"/>
            <a:ext cx="10515600" cy="645616"/>
          </a:xfrm>
        </p:spPr>
        <p:txBody>
          <a:bodyPr/>
          <a:lstStyle/>
          <a:p>
            <a:r>
              <a:rPr lang="fi-FI" sz="4000" dirty="0"/>
              <a:t>6. </a:t>
            </a:r>
            <a:r>
              <a:rPr lang="fi-FI" sz="4000" dirty="0" err="1"/>
              <a:t>Citizens</a:t>
            </a:r>
            <a:r>
              <a:rPr lang="fi-FI" sz="4000"/>
              <a:t> as actors in circular economy</a:t>
            </a:r>
            <a:br>
              <a:rPr lang="fi-FI" sz="4000"/>
            </a:br>
            <a:r>
              <a:rPr lang="fi-FI" sz="4000"/>
              <a:t>1/2</a:t>
            </a:r>
            <a:br>
              <a:rPr lang="fi-FI" sz="4000" dirty="0"/>
            </a:br>
            <a:endParaRPr lang="fi-FI" dirty="0"/>
          </a:p>
        </p:txBody>
      </p:sp>
      <p:sp>
        <p:nvSpPr>
          <p:cNvPr id="3" name="Content Placeholder 2">
            <a:extLst>
              <a:ext uri="{FF2B5EF4-FFF2-40B4-BE49-F238E27FC236}">
                <a16:creationId xmlns:a16="http://schemas.microsoft.com/office/drawing/2014/main" id="{B2F9B277-A00F-19BE-36BF-2664F5A9EE72}"/>
              </a:ext>
            </a:extLst>
          </p:cNvPr>
          <p:cNvSpPr>
            <a:spLocks noGrp="1"/>
          </p:cNvSpPr>
          <p:nvPr>
            <p:ph idx="1"/>
          </p:nvPr>
        </p:nvSpPr>
        <p:spPr/>
        <p:txBody>
          <a:bodyPr/>
          <a:lstStyle/>
          <a:p>
            <a:pPr>
              <a:lnSpc>
                <a:spcPct val="107000"/>
              </a:lnSpc>
              <a:spcAft>
                <a:spcPts val="800"/>
              </a:spcAft>
            </a:pPr>
            <a:r>
              <a:rPr lang="en-US" sz="1800" kern="100" dirty="0">
                <a:effectLst/>
                <a:latin typeface="Arial" panose="020B0604020202020204" pitchFamily="34" charset="0"/>
                <a:ea typeface="Aptos" panose="020B0004020202020204" pitchFamily="34" charset="0"/>
                <a:cs typeface="Arial" panose="020B0604020202020204" pitchFamily="34" charset="0"/>
              </a:rPr>
              <a:t>This part looks at the citizens’ possibilities to act in circular economy, other than as consumers. Citizens can, either locally or through networks, create communities which promote circular economy. On the other hand, municipalities, companies, and other institutions can offer citizens opportunities for engagement and action, and support their actions financially, through communication, or various structures. The Master’s Thesis by Tiina Vermaete offers a good example on how municipalities can support citizens and citizen groups in circular economy.</a:t>
            </a:r>
          </a:p>
          <a:p>
            <a:pPr>
              <a:lnSpc>
                <a:spcPct val="107000"/>
              </a:lnSpc>
              <a:spcAft>
                <a:spcPts val="800"/>
              </a:spcAft>
            </a:pPr>
            <a:r>
              <a:rPr lang="en-US" sz="1800" kern="100" dirty="0">
                <a:effectLst/>
                <a:latin typeface="Arial" panose="020B0604020202020204" pitchFamily="34" charset="0"/>
                <a:ea typeface="Aptos" panose="020B0004020202020204" pitchFamily="34" charset="0"/>
                <a:cs typeface="Arial" panose="020B0604020202020204" pitchFamily="34" charset="0"/>
              </a:rPr>
              <a:t>When thinking about involving citizens of a municipality or similar, it is important to think about their role in it. Are they service users, where they are mostly just informed about the desired ways of doing things, or can they take on the role of a creator, whose opinion is at least asked? The introduction to this section focuses on different models of inclusion, especially when it comes to creating new working models.</a:t>
            </a:r>
          </a:p>
        </p:txBody>
      </p:sp>
      <p:sp>
        <p:nvSpPr>
          <p:cNvPr id="4" name="Date Placeholder 3">
            <a:extLst>
              <a:ext uri="{FF2B5EF4-FFF2-40B4-BE49-F238E27FC236}">
                <a16:creationId xmlns:a16="http://schemas.microsoft.com/office/drawing/2014/main" id="{16C9B9C4-58EE-2820-8806-D26A335C13BF}"/>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4903E7BE-4C5B-3E6E-A605-CCAF6F74717E}"/>
              </a:ext>
            </a:extLst>
          </p:cNvPr>
          <p:cNvSpPr>
            <a:spLocks noGrp="1"/>
          </p:cNvSpPr>
          <p:nvPr>
            <p:ph type="sldNum" sz="quarter" idx="4"/>
          </p:nvPr>
        </p:nvSpPr>
        <p:spPr/>
        <p:txBody>
          <a:bodyPr/>
          <a:lstStyle/>
          <a:p>
            <a:r>
              <a:rPr lang="fi-FI" dirty="0"/>
              <a:t>|  </a:t>
            </a:r>
            <a:fld id="{CDC8994D-33BE-6F4B-918B-78B2D731EB1C}" type="slidenum">
              <a:rPr lang="fi-FI" smtClean="0"/>
              <a:pPr/>
              <a:t>22</a:t>
            </a:fld>
            <a:endParaRPr lang="fi-FI" dirty="0"/>
          </a:p>
        </p:txBody>
      </p:sp>
    </p:spTree>
    <p:extLst>
      <p:ext uri="{BB962C8B-B14F-4D97-AF65-F5344CB8AC3E}">
        <p14:creationId xmlns:p14="http://schemas.microsoft.com/office/powerpoint/2010/main" val="2615709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CA09-3539-0929-708E-5B21DFDD772D}"/>
              </a:ext>
            </a:extLst>
          </p:cNvPr>
          <p:cNvSpPr>
            <a:spLocks noGrp="1"/>
          </p:cNvSpPr>
          <p:nvPr>
            <p:ph type="title"/>
          </p:nvPr>
        </p:nvSpPr>
        <p:spPr>
          <a:xfrm>
            <a:off x="410400" y="588915"/>
            <a:ext cx="10515600" cy="645616"/>
          </a:xfrm>
        </p:spPr>
        <p:txBody>
          <a:bodyPr/>
          <a:lstStyle/>
          <a:p>
            <a:r>
              <a:rPr lang="fi-FI" sz="4000" dirty="0"/>
              <a:t>6. </a:t>
            </a:r>
            <a:r>
              <a:rPr lang="fi-FI" sz="4000" dirty="0" err="1"/>
              <a:t>Citizens</a:t>
            </a:r>
            <a:r>
              <a:rPr lang="fi-FI" sz="4000"/>
              <a:t> as actors in circular economy</a:t>
            </a:r>
            <a:br>
              <a:rPr lang="fi-FI" sz="4000"/>
            </a:br>
            <a:r>
              <a:rPr lang="fi-FI" sz="4000"/>
              <a:t>2/2</a:t>
            </a:r>
            <a:br>
              <a:rPr lang="fi-FI" sz="4000" dirty="0"/>
            </a:br>
            <a:endParaRPr lang="fi-FI" dirty="0"/>
          </a:p>
        </p:txBody>
      </p:sp>
      <p:sp>
        <p:nvSpPr>
          <p:cNvPr id="3" name="Content Placeholder 2">
            <a:extLst>
              <a:ext uri="{FF2B5EF4-FFF2-40B4-BE49-F238E27FC236}">
                <a16:creationId xmlns:a16="http://schemas.microsoft.com/office/drawing/2014/main" id="{B2F9B277-A00F-19BE-36BF-2664F5A9EE72}"/>
              </a:ext>
            </a:extLst>
          </p:cNvPr>
          <p:cNvSpPr>
            <a:spLocks noGrp="1"/>
          </p:cNvSpPr>
          <p:nvPr>
            <p:ph idx="1"/>
          </p:nvPr>
        </p:nvSpPr>
        <p:spPr>
          <a:xfrm>
            <a:off x="410400" y="1707296"/>
            <a:ext cx="10515600" cy="4241983"/>
          </a:xfrm>
        </p:spPr>
        <p:txBody>
          <a:bodyPr/>
          <a:lstStyle/>
          <a:p>
            <a:pPr marL="342900" lvl="0" indent="-342900">
              <a:lnSpc>
                <a:spcPct val="107000"/>
              </a:lnSpc>
              <a:spcAft>
                <a:spcPts val="800"/>
              </a:spcAft>
              <a:buFont typeface="Arial" panose="020B0604020202020204" pitchFamily="34" charset="0"/>
              <a:buChar char="•"/>
              <a:tabLst>
                <a:tab pos="457200" algn="l"/>
              </a:tabLst>
            </a:pPr>
            <a:r>
              <a:rPr lang="en-US" sz="1600" b="1" kern="100" dirty="0">
                <a:effectLst/>
                <a:latin typeface="Arial" panose="020B0604020202020204" pitchFamily="34" charset="0"/>
                <a:ea typeface="Aptos" panose="020B0004020202020204" pitchFamily="34" charset="0"/>
                <a:cs typeface="Arial" panose="020B0604020202020204" pitchFamily="34" charset="0"/>
              </a:rPr>
              <a:t>PART 1</a:t>
            </a:r>
            <a:r>
              <a:rPr lang="en-US" sz="1600" kern="100" dirty="0">
                <a:effectLst/>
                <a:latin typeface="Arial" panose="020B0604020202020204" pitchFamily="34" charset="0"/>
                <a:ea typeface="Aptos" panose="020B0004020202020204" pitchFamily="34" charset="0"/>
                <a:cs typeface="Arial" panose="020B0604020202020204" pitchFamily="34" charset="0"/>
              </a:rPr>
              <a:t>: Get to know the theme by reading Tiina Vermaete’s thesis about involving citizens into circular economy in the town of Nokia, as well as the materials about the ways of inclusion.</a:t>
            </a:r>
          </a:p>
          <a:p>
            <a:pPr marL="342900" lvl="0" indent="-342900">
              <a:lnSpc>
                <a:spcPct val="107000"/>
              </a:lnSpc>
              <a:spcAft>
                <a:spcPts val="800"/>
              </a:spcAft>
              <a:buFont typeface="Arial" panose="020B0604020202020204" pitchFamily="34" charset="0"/>
              <a:buChar char="•"/>
              <a:tabLst>
                <a:tab pos="457200" algn="l"/>
              </a:tabLst>
            </a:pPr>
            <a:r>
              <a:rPr lang="en-US" sz="1600" b="1" kern="100" dirty="0">
                <a:effectLst/>
                <a:latin typeface="Arial" panose="020B0604020202020204" pitchFamily="34" charset="0"/>
                <a:ea typeface="Aptos" panose="020B0004020202020204" pitchFamily="34" charset="0"/>
                <a:cs typeface="Arial" panose="020B0604020202020204" pitchFamily="34" charset="0"/>
              </a:rPr>
              <a:t>PART 2: </a:t>
            </a:r>
            <a:r>
              <a:rPr lang="en-US" sz="1600" kern="100" dirty="0">
                <a:effectLst/>
                <a:latin typeface="Arial" panose="020B0604020202020204" pitchFamily="34" charset="0"/>
                <a:ea typeface="Aptos" panose="020B0004020202020204" pitchFamily="34" charset="0"/>
                <a:cs typeface="Arial" panose="020B0604020202020204" pitchFamily="34" charset="0"/>
              </a:rPr>
              <a:t>Media monitoring about citizen inclusion and participation in circular economy</a:t>
            </a:r>
          </a:p>
          <a:p>
            <a:pPr marL="342900" lvl="0" indent="-342900">
              <a:lnSpc>
                <a:spcPct val="107000"/>
              </a:lnSpc>
              <a:spcAft>
                <a:spcPts val="800"/>
              </a:spcAft>
              <a:buFont typeface="Arial" panose="020B0604020202020204" pitchFamily="34" charset="0"/>
              <a:buChar char="•"/>
              <a:tabLst>
                <a:tab pos="457200" algn="l"/>
              </a:tabLst>
            </a:pPr>
            <a:r>
              <a:rPr lang="en-US" sz="1600" kern="100" dirty="0">
                <a:effectLst/>
                <a:latin typeface="Arial" panose="020B0604020202020204" pitchFamily="34" charset="0"/>
                <a:ea typeface="Aptos" panose="020B0004020202020204" pitchFamily="34" charset="0"/>
                <a:cs typeface="Arial" panose="020B0604020202020204" pitchFamily="34" charset="0"/>
              </a:rPr>
              <a:t>In the </a:t>
            </a:r>
            <a:r>
              <a:rPr lang="en-US" sz="1600" kern="100">
                <a:effectLst/>
                <a:latin typeface="Arial" panose="020B0604020202020204" pitchFamily="34" charset="0"/>
                <a:ea typeface="Aptos" panose="020B0004020202020204" pitchFamily="34" charset="0"/>
                <a:cs typeface="Arial" panose="020B0604020202020204" pitchFamily="34" charset="0"/>
              </a:rPr>
              <a:t>discussion forum</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p>
            <a:pPr marL="742950" lvl="1" indent="-285750">
              <a:lnSpc>
                <a:spcPct val="100000"/>
              </a:lnSpc>
              <a:spcAft>
                <a:spcPts val="800"/>
              </a:spcAft>
              <a:tabLst>
                <a:tab pos="914400" algn="l"/>
              </a:tabLst>
            </a:pPr>
            <a:r>
              <a:rPr lang="en-US" sz="1400" kern="100" dirty="0">
                <a:latin typeface="Arial" panose="020B0604020202020204" pitchFamily="34" charset="0"/>
                <a:ea typeface="Aptos" panose="020B0004020202020204" pitchFamily="34" charset="0"/>
                <a:cs typeface="Arial" panose="020B0604020202020204" pitchFamily="34" charset="0"/>
              </a:rPr>
              <a:t>Using digital or printed media, find an example of a project or an established practice, where citizens are activated to take part in circular economy or where citizen groups actively develop circular economy practices.</a:t>
            </a:r>
          </a:p>
          <a:p>
            <a:pPr marL="742950" lvl="1" indent="-285750">
              <a:lnSpc>
                <a:spcPct val="100000"/>
              </a:lnSpc>
              <a:spcAft>
                <a:spcPts val="800"/>
              </a:spcAft>
              <a:tabLst>
                <a:tab pos="914400" algn="l"/>
              </a:tabLst>
            </a:pPr>
            <a:r>
              <a:rPr lang="en-US" sz="1400" kern="100" dirty="0">
                <a:latin typeface="Arial" panose="020B0604020202020204" pitchFamily="34" charset="0"/>
                <a:ea typeface="Aptos" panose="020B0004020202020204" pitchFamily="34" charset="0"/>
                <a:cs typeface="Arial" panose="020B0604020202020204" pitchFamily="34" charset="0"/>
              </a:rPr>
              <a:t>Place the example into the most suitable level of inclusion (informing, hearing, interaction, consulting, collaborative development). Justify why your example suits this level.</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p>
            <a:pPr marL="742950" lvl="1" indent="-285750">
              <a:lnSpc>
                <a:spcPct val="100000"/>
              </a:lnSpc>
              <a:spcAft>
                <a:spcPts val="800"/>
              </a:spcAft>
              <a:buFont typeface="Arial" panose="020B0604020202020204" pitchFamily="34" charset="0"/>
              <a:buChar char="•"/>
              <a:tabLst>
                <a:tab pos="914400" algn="l"/>
              </a:tabLst>
            </a:pPr>
            <a:r>
              <a:rPr lang="en-US" sz="1400" kern="100" dirty="0">
                <a:effectLst/>
                <a:latin typeface="Arial" panose="020B0604020202020204" pitchFamily="34" charset="0"/>
                <a:ea typeface="Aptos" panose="020B0004020202020204" pitchFamily="34" charset="0"/>
                <a:cs typeface="Arial" panose="020B0604020202020204" pitchFamily="34" charset="0"/>
              </a:rPr>
              <a:t>Comment on at least two other students’ submissions.</a:t>
            </a:r>
          </a:p>
          <a:p>
            <a:pPr marL="342900" lvl="0" indent="-342900">
              <a:lnSpc>
                <a:spcPct val="107000"/>
              </a:lnSpc>
              <a:spcAft>
                <a:spcPts val="800"/>
              </a:spcAft>
              <a:buFont typeface="Arial" panose="020B0604020202020204" pitchFamily="34" charset="0"/>
              <a:buChar char="•"/>
              <a:tabLst>
                <a:tab pos="457200" algn="l"/>
              </a:tabLst>
            </a:pPr>
            <a:r>
              <a:rPr lang="en-US" sz="1600" kern="100" dirty="0">
                <a:effectLst/>
                <a:latin typeface="Arial" panose="020B0604020202020204" pitchFamily="34" charset="0"/>
                <a:ea typeface="Aptos" panose="020B0004020202020204" pitchFamily="34" charset="0"/>
                <a:cs typeface="Arial" panose="020B0604020202020204" pitchFamily="34" charset="0"/>
              </a:rPr>
              <a:t>After the deadline, the teacher combines the messages and connects the examples mentioned into the theories of inclusion covered in the </a:t>
            </a:r>
            <a:r>
              <a:rPr lang="en-US" sz="1600" kern="100">
                <a:effectLst/>
                <a:latin typeface="Arial" panose="020B0604020202020204" pitchFamily="34" charset="0"/>
                <a:ea typeface="Aptos" panose="020B0004020202020204" pitchFamily="34" charset="0"/>
                <a:cs typeface="Arial" panose="020B0604020202020204" pitchFamily="34" charset="0"/>
              </a:rPr>
              <a:t>materials.</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16C9B9C4-58EE-2820-8806-D26A335C13BF}"/>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4903E7BE-4C5B-3E6E-A605-CCAF6F74717E}"/>
              </a:ext>
            </a:extLst>
          </p:cNvPr>
          <p:cNvSpPr>
            <a:spLocks noGrp="1"/>
          </p:cNvSpPr>
          <p:nvPr>
            <p:ph type="sldNum" sz="quarter" idx="4"/>
          </p:nvPr>
        </p:nvSpPr>
        <p:spPr/>
        <p:txBody>
          <a:bodyPr/>
          <a:lstStyle/>
          <a:p>
            <a:r>
              <a:rPr lang="fi-FI" dirty="0"/>
              <a:t>|  </a:t>
            </a:r>
            <a:fld id="{CDC8994D-33BE-6F4B-918B-78B2D731EB1C}" type="slidenum">
              <a:rPr lang="fi-FI" smtClean="0"/>
              <a:pPr/>
              <a:t>23</a:t>
            </a:fld>
            <a:endParaRPr lang="fi-FI" dirty="0"/>
          </a:p>
        </p:txBody>
      </p:sp>
    </p:spTree>
    <p:extLst>
      <p:ext uri="{BB962C8B-B14F-4D97-AF65-F5344CB8AC3E}">
        <p14:creationId xmlns:p14="http://schemas.microsoft.com/office/powerpoint/2010/main" val="1187146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39EE-431E-78F5-B34A-A4167432AEB2}"/>
              </a:ext>
            </a:extLst>
          </p:cNvPr>
          <p:cNvSpPr>
            <a:spLocks noGrp="1"/>
          </p:cNvSpPr>
          <p:nvPr>
            <p:ph type="title"/>
          </p:nvPr>
        </p:nvSpPr>
        <p:spPr/>
        <p:txBody>
          <a:bodyPr/>
          <a:lstStyle/>
          <a:p>
            <a:r>
              <a:rPr lang="fi-FI" sz="4000" dirty="0"/>
              <a:t>7. </a:t>
            </a:r>
            <a:r>
              <a:rPr lang="fi-FI" sz="4000" dirty="0" err="1"/>
              <a:t>Final</a:t>
            </a:r>
            <a:r>
              <a:rPr lang="fi-FI" sz="4000"/>
              <a:t> assignment for the course</a:t>
            </a:r>
            <a:endParaRPr lang="fi-FI" sz="4000" dirty="0"/>
          </a:p>
        </p:txBody>
      </p:sp>
      <p:sp>
        <p:nvSpPr>
          <p:cNvPr id="3" name="Content Placeholder 2">
            <a:extLst>
              <a:ext uri="{FF2B5EF4-FFF2-40B4-BE49-F238E27FC236}">
                <a16:creationId xmlns:a16="http://schemas.microsoft.com/office/drawing/2014/main" id="{33ABADA5-E3D7-5BDF-5D18-5D0AF1AF5294}"/>
              </a:ext>
            </a:extLst>
          </p:cNvPr>
          <p:cNvSpPr>
            <a:spLocks noGrp="1"/>
          </p:cNvSpPr>
          <p:nvPr>
            <p:ph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US" sz="1600" kern="100" dirty="0">
                <a:effectLst/>
                <a:ea typeface="Aptos" panose="020B0004020202020204" pitchFamily="34" charset="0"/>
                <a:cs typeface="Times New Roman" panose="02020603050405020304" pitchFamily="18" charset="0"/>
              </a:rPr>
              <a:t>Think about the key questions of the course from the viewpoint of your own work role. Choose at least three core questions for more detailed analysis. Write a short, 1-2, page report (or other similar, e.g. graph, image, video), where you think about and list things you can have an effect on in your work role (or the company you represent can have an impact on). The viewpoint may be, for example, observations about aspects where society guides the possibilities to get consumers and citizens more committed. Or what kinds of tools or influencing opportunities have you recognized, and which could be used by companies.</a:t>
            </a:r>
          </a:p>
          <a:p>
            <a:pPr marL="342900" lvl="0" indent="-342900">
              <a:lnSpc>
                <a:spcPct val="107000"/>
              </a:lnSpc>
              <a:spcAft>
                <a:spcPts val="800"/>
              </a:spcAft>
              <a:buFont typeface="Arial" panose="020B0604020202020204" pitchFamily="34" charset="0"/>
              <a:buChar char="•"/>
              <a:tabLst>
                <a:tab pos="457200" algn="l"/>
              </a:tabLst>
            </a:pPr>
            <a:r>
              <a:rPr lang="en-US" sz="1600" kern="100" dirty="0">
                <a:effectLst/>
                <a:ea typeface="Aptos" panose="020B0004020202020204" pitchFamily="34" charset="0"/>
                <a:cs typeface="Times New Roman" panose="02020603050405020304" pitchFamily="18" charset="0"/>
              </a:rPr>
              <a:t>The final assignment focuses on the key questions of the course:</a:t>
            </a:r>
          </a:p>
          <a:p>
            <a:pPr marL="742950" lvl="1" indent="-285750">
              <a:lnSpc>
                <a:spcPct val="100000"/>
              </a:lnSpc>
              <a:spcAft>
                <a:spcPts val="800"/>
              </a:spcAft>
              <a:buFont typeface="Arial" panose="020B0604020202020204" pitchFamily="34" charset="0"/>
              <a:buChar char="•"/>
              <a:tabLst>
                <a:tab pos="914400" algn="l"/>
              </a:tabLst>
            </a:pPr>
            <a:r>
              <a:rPr lang="en-US" sz="1400" kern="100" dirty="0">
                <a:effectLst/>
                <a:ea typeface="Aptos" panose="020B0004020202020204" pitchFamily="34" charset="0"/>
                <a:cs typeface="Times New Roman" panose="02020603050405020304" pitchFamily="18" charset="0"/>
              </a:rPr>
              <a:t>What is the relationship between society and circular economy of packaging?</a:t>
            </a:r>
          </a:p>
          <a:p>
            <a:pPr marL="742950" lvl="1" indent="-285750">
              <a:lnSpc>
                <a:spcPct val="100000"/>
              </a:lnSpc>
              <a:spcAft>
                <a:spcPts val="800"/>
              </a:spcAft>
              <a:buFont typeface="Arial" panose="020B0604020202020204" pitchFamily="34" charset="0"/>
              <a:buChar char="•"/>
              <a:tabLst>
                <a:tab pos="914400" algn="l"/>
              </a:tabLst>
            </a:pPr>
            <a:r>
              <a:rPr lang="en-US" sz="1400" kern="100" dirty="0">
                <a:effectLst/>
                <a:ea typeface="Aptos" panose="020B0004020202020204" pitchFamily="34" charset="0"/>
                <a:cs typeface="Times New Roman" panose="02020603050405020304" pitchFamily="18" charset="0"/>
              </a:rPr>
              <a:t>How to recognize and use effective citizen commitment methods?</a:t>
            </a:r>
          </a:p>
          <a:p>
            <a:pPr marL="742950" lvl="1" indent="-285750">
              <a:lnSpc>
                <a:spcPct val="100000"/>
              </a:lnSpc>
              <a:spcAft>
                <a:spcPts val="800"/>
              </a:spcAft>
              <a:buFont typeface="Arial" panose="020B0604020202020204" pitchFamily="34" charset="0"/>
              <a:buChar char="•"/>
              <a:tabLst>
                <a:tab pos="914400" algn="l"/>
              </a:tabLst>
            </a:pPr>
            <a:r>
              <a:rPr lang="en-US" sz="1400" kern="100" dirty="0">
                <a:effectLst/>
                <a:ea typeface="Aptos" panose="020B0004020202020204" pitchFamily="34" charset="0"/>
                <a:cs typeface="Times New Roman" panose="02020603050405020304" pitchFamily="18" charset="0"/>
              </a:rPr>
              <a:t>How does the interaction between a consumer and the package direct the consumer behavior?</a:t>
            </a:r>
          </a:p>
          <a:p>
            <a:pPr marL="742950" lvl="1" indent="-285750">
              <a:lnSpc>
                <a:spcPct val="100000"/>
              </a:lnSpc>
              <a:spcAft>
                <a:spcPts val="800"/>
              </a:spcAft>
              <a:buFont typeface="Arial" panose="020B0604020202020204" pitchFamily="34" charset="0"/>
              <a:buChar char="•"/>
              <a:tabLst>
                <a:tab pos="914400" algn="l"/>
              </a:tabLst>
            </a:pPr>
            <a:r>
              <a:rPr lang="en-US" sz="1400" kern="100" dirty="0">
                <a:effectLst/>
                <a:ea typeface="Aptos" panose="020B0004020202020204" pitchFamily="34" charset="0"/>
                <a:cs typeface="Times New Roman" panose="02020603050405020304" pitchFamily="18" charset="0"/>
              </a:rPr>
              <a:t>How can packaging be used to commit the consumer to circular economy?</a:t>
            </a:r>
          </a:p>
          <a:p>
            <a:pPr marL="742950" lvl="1" indent="-285750">
              <a:lnSpc>
                <a:spcPct val="100000"/>
              </a:lnSpc>
              <a:spcAft>
                <a:spcPts val="800"/>
              </a:spcAft>
              <a:buFont typeface="Arial" panose="020B0604020202020204" pitchFamily="34" charset="0"/>
              <a:buChar char="•"/>
              <a:tabLst>
                <a:tab pos="914400" algn="l"/>
              </a:tabLst>
            </a:pPr>
            <a:r>
              <a:rPr lang="en-US" sz="1400" kern="100" dirty="0">
                <a:effectLst/>
                <a:ea typeface="Aptos" panose="020B0004020202020204" pitchFamily="34" charset="0"/>
                <a:cs typeface="Times New Roman" panose="02020603050405020304" pitchFamily="18" charset="0"/>
              </a:rPr>
              <a:t>How to create value while taking into account the needs of the various interest groups?</a:t>
            </a:r>
          </a:p>
          <a:p>
            <a:endParaRPr lang="fi-FI" sz="1800" dirty="0">
              <a:latin typeface="+mj-lt"/>
            </a:endParaRPr>
          </a:p>
        </p:txBody>
      </p:sp>
      <p:sp>
        <p:nvSpPr>
          <p:cNvPr id="4" name="Date Placeholder 3">
            <a:extLst>
              <a:ext uri="{FF2B5EF4-FFF2-40B4-BE49-F238E27FC236}">
                <a16:creationId xmlns:a16="http://schemas.microsoft.com/office/drawing/2014/main" id="{78DD55D5-DF16-DF58-A56D-3E2EE0C6D0A5}"/>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EA819CDE-10FC-8738-CDD9-E58BFCD9DE27}"/>
              </a:ext>
            </a:extLst>
          </p:cNvPr>
          <p:cNvSpPr>
            <a:spLocks noGrp="1"/>
          </p:cNvSpPr>
          <p:nvPr>
            <p:ph type="sldNum" sz="quarter" idx="4"/>
          </p:nvPr>
        </p:nvSpPr>
        <p:spPr/>
        <p:txBody>
          <a:bodyPr/>
          <a:lstStyle/>
          <a:p>
            <a:r>
              <a:rPr lang="fi-FI" dirty="0"/>
              <a:t>|  </a:t>
            </a:r>
            <a:fld id="{CDC8994D-33BE-6F4B-918B-78B2D731EB1C}" type="slidenum">
              <a:rPr lang="fi-FI" smtClean="0"/>
              <a:pPr/>
              <a:t>24</a:t>
            </a:fld>
            <a:endParaRPr lang="fi-FI" dirty="0"/>
          </a:p>
        </p:txBody>
      </p:sp>
    </p:spTree>
    <p:extLst>
      <p:ext uri="{BB962C8B-B14F-4D97-AF65-F5344CB8AC3E}">
        <p14:creationId xmlns:p14="http://schemas.microsoft.com/office/powerpoint/2010/main" val="3664312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DC0522-4615-4A72-DA85-76B0412862E7}"/>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A1B4F861-CF0F-3D87-54CA-F5125C87A39D}"/>
              </a:ext>
            </a:extLst>
          </p:cNvPr>
          <p:cNvSpPr>
            <a:spLocks noGrp="1"/>
          </p:cNvSpPr>
          <p:nvPr>
            <p:ph type="sldNum" sz="quarter" idx="4"/>
          </p:nvPr>
        </p:nvSpPr>
        <p:spPr/>
        <p:txBody>
          <a:bodyPr/>
          <a:lstStyle/>
          <a:p>
            <a:r>
              <a:rPr lang="fi-FI" dirty="0"/>
              <a:t>|  </a:t>
            </a:r>
            <a:fld id="{CDC8994D-33BE-6F4B-918B-78B2D731EB1C}" type="slidenum">
              <a:rPr lang="fi-FI" smtClean="0"/>
              <a:pPr/>
              <a:t>25</a:t>
            </a:fld>
            <a:endParaRPr lang="fi-FI" dirty="0"/>
          </a:p>
        </p:txBody>
      </p:sp>
      <p:sp>
        <p:nvSpPr>
          <p:cNvPr id="3" name="Content Placeholder 2">
            <a:extLst>
              <a:ext uri="{FF2B5EF4-FFF2-40B4-BE49-F238E27FC236}">
                <a16:creationId xmlns:a16="http://schemas.microsoft.com/office/drawing/2014/main" id="{43FD9014-0E1B-ED76-0D5D-5B2D970DA4C1}"/>
              </a:ext>
            </a:extLst>
          </p:cNvPr>
          <p:cNvSpPr>
            <a:spLocks noGrp="1"/>
          </p:cNvSpPr>
          <p:nvPr>
            <p:ph idx="4294967295"/>
          </p:nvPr>
        </p:nvSpPr>
        <p:spPr>
          <a:xfrm>
            <a:off x="476944" y="3600078"/>
            <a:ext cx="10515600" cy="1197074"/>
          </a:xfrm>
        </p:spPr>
        <p:txBody>
          <a:bodyPr anchor="b"/>
          <a:lstStyle/>
          <a:p>
            <a:pPr marL="0" indent="0">
              <a:lnSpc>
                <a:spcPct val="107000"/>
              </a:lnSpc>
              <a:spcAft>
                <a:spcPts val="800"/>
              </a:spcAft>
              <a:buNone/>
            </a:pPr>
            <a:r>
              <a:rPr lang="en-US" sz="1400" kern="100">
                <a:effectLst/>
                <a:ea typeface="Aptos" panose="020B0004020202020204" pitchFamily="34" charset="0"/>
                <a:cs typeface="Times New Roman" panose="02020603050405020304" pitchFamily="18" charset="0"/>
              </a:rPr>
              <a:t>The training has been funded by the European Union's Recovery and Resilience Facility (RRF), which is the key instrument of the EU's Recovery Facility (NextGenerationEU). The financing has been granted by the Service Centre for Continuous Learning and Employment. The Service Centre promotes the competence development of working-age people and the availability of skilled labour. The operations of the Service Centre are overseen by the Ministry of Education and Culture and the Ministry of Economic Affairs and Employment. </a:t>
            </a:r>
            <a:endParaRPr lang="en-GB" sz="1400" kern="100">
              <a:effectLst/>
              <a:ea typeface="Aptos" panose="020B000402020202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EBEE47FD-0006-5E70-0F7D-05F4BE07E17C}"/>
              </a:ext>
            </a:extLst>
          </p:cNvPr>
          <p:cNvPicPr>
            <a:picLocks noChangeAspect="1"/>
          </p:cNvPicPr>
          <p:nvPr/>
        </p:nvPicPr>
        <p:blipFill>
          <a:blip r:embed="rId2"/>
          <a:stretch>
            <a:fillRect/>
          </a:stretch>
        </p:blipFill>
        <p:spPr>
          <a:xfrm>
            <a:off x="380873" y="2598490"/>
            <a:ext cx="3069021" cy="7826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4CC35BF1-4C3D-AE29-5B25-2A903EDAF48F}"/>
              </a:ext>
            </a:extLst>
          </p:cNvPr>
          <p:cNvPicPr>
            <a:picLocks noChangeAspect="1"/>
          </p:cNvPicPr>
          <p:nvPr/>
        </p:nvPicPr>
        <p:blipFill>
          <a:blip r:embed="rId3"/>
          <a:stretch>
            <a:fillRect/>
          </a:stretch>
        </p:blipFill>
        <p:spPr>
          <a:xfrm>
            <a:off x="3606588" y="2550580"/>
            <a:ext cx="3337995" cy="878420"/>
          </a:xfrm>
          <a:prstGeom prst="rect">
            <a:avLst/>
          </a:prstGeom>
        </p:spPr>
      </p:pic>
    </p:spTree>
    <p:extLst>
      <p:ext uri="{BB962C8B-B14F-4D97-AF65-F5344CB8AC3E}">
        <p14:creationId xmlns:p14="http://schemas.microsoft.com/office/powerpoint/2010/main" val="262084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63FA-A317-3A94-AEFD-D32AF0B03430}"/>
              </a:ext>
            </a:extLst>
          </p:cNvPr>
          <p:cNvSpPr>
            <a:spLocks noGrp="1"/>
          </p:cNvSpPr>
          <p:nvPr>
            <p:ph type="title"/>
          </p:nvPr>
        </p:nvSpPr>
        <p:spPr/>
        <p:txBody>
          <a:bodyPr/>
          <a:lstStyle/>
          <a:p>
            <a:r>
              <a:rPr lang="fi-FI"/>
              <a:t>Learning outcomes</a:t>
            </a:r>
            <a:endParaRPr lang="fi-FI" dirty="0"/>
          </a:p>
        </p:txBody>
      </p:sp>
      <p:sp>
        <p:nvSpPr>
          <p:cNvPr id="3" name="Content Placeholder 2">
            <a:extLst>
              <a:ext uri="{FF2B5EF4-FFF2-40B4-BE49-F238E27FC236}">
                <a16:creationId xmlns:a16="http://schemas.microsoft.com/office/drawing/2014/main" id="{30B0A35C-F778-6C51-9F36-0F0D96E42530}"/>
              </a:ext>
            </a:extLst>
          </p:cNvPr>
          <p:cNvSpPr>
            <a:spLocks noGrp="1"/>
          </p:cNvSpPr>
          <p:nvPr>
            <p:ph idx="1"/>
          </p:nvPr>
        </p:nvSpPr>
        <p:spPr/>
        <p:txBody>
          <a:bodyPr/>
          <a:lstStyle/>
          <a:p>
            <a:r>
              <a:rPr lang="fi-FI" sz="1600"/>
              <a:t>The student</a:t>
            </a:r>
            <a:endParaRPr lang="fi-FI" sz="1600" dirty="0"/>
          </a:p>
          <a:p>
            <a:pPr lvl="1"/>
            <a:r>
              <a:rPr lang="fi-FI" sz="1400"/>
              <a:t>understands the social aspects of circular economy: the basics of circular economy and its benefits to society</a:t>
            </a:r>
          </a:p>
          <a:p>
            <a:pPr lvl="1"/>
            <a:r>
              <a:rPr lang="fi-FI" sz="1400"/>
              <a:t>can evaluate the impact of communication and committment campaigns and knows the basis for design</a:t>
            </a:r>
          </a:p>
          <a:p>
            <a:pPr lvl="1"/>
            <a:r>
              <a:rPr lang="fi-FI" sz="1400"/>
              <a:t>reflects the imapact possibilities of packaing through their own role as a consumer</a:t>
            </a:r>
          </a:p>
          <a:p>
            <a:pPr lvl="1"/>
            <a:r>
              <a:rPr lang="fi-FI" sz="1400"/>
              <a:t>recognises methods used to direct consumer behavior towards circular economy</a:t>
            </a:r>
          </a:p>
          <a:p>
            <a:pPr lvl="1"/>
            <a:r>
              <a:rPr lang="fi-FI" sz="1400"/>
              <a:t>understands various value creation logics</a:t>
            </a:r>
            <a:endParaRPr lang="fi-FI" sz="1400" dirty="0"/>
          </a:p>
        </p:txBody>
      </p:sp>
      <p:sp>
        <p:nvSpPr>
          <p:cNvPr id="4" name="Date Placeholder 3">
            <a:extLst>
              <a:ext uri="{FF2B5EF4-FFF2-40B4-BE49-F238E27FC236}">
                <a16:creationId xmlns:a16="http://schemas.microsoft.com/office/drawing/2014/main" id="{5D3A21C1-2CA4-EBED-E5FF-197D3871CBC0}"/>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92E781B2-8E99-5ABB-BBF4-AC8728A5648F}"/>
              </a:ext>
            </a:extLst>
          </p:cNvPr>
          <p:cNvSpPr>
            <a:spLocks noGrp="1"/>
          </p:cNvSpPr>
          <p:nvPr>
            <p:ph type="sldNum" sz="quarter" idx="4"/>
          </p:nvPr>
        </p:nvSpPr>
        <p:spPr/>
        <p:txBody>
          <a:bodyPr/>
          <a:lstStyle/>
          <a:p>
            <a:r>
              <a:rPr lang="fi-FI"/>
              <a:t>|  </a:t>
            </a:r>
            <a:fld id="{CDC8994D-33BE-6F4B-918B-78B2D731EB1C}" type="slidenum">
              <a:rPr lang="fi-FI" smtClean="0"/>
              <a:pPr/>
              <a:t>3</a:t>
            </a:fld>
            <a:endParaRPr lang="fi-FI" dirty="0"/>
          </a:p>
        </p:txBody>
      </p:sp>
    </p:spTree>
    <p:extLst>
      <p:ext uri="{BB962C8B-B14F-4D97-AF65-F5344CB8AC3E}">
        <p14:creationId xmlns:p14="http://schemas.microsoft.com/office/powerpoint/2010/main" val="13681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p:txBody>
          <a:bodyPr/>
          <a:lstStyle/>
          <a:p>
            <a:r>
              <a:rPr lang="fi-FI"/>
              <a:t>Assessment criteria </a:t>
            </a:r>
            <a:r>
              <a:rPr lang="fi-FI" dirty="0"/>
              <a:t>(1/2)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399" y="1707297"/>
            <a:ext cx="11518249" cy="3788068"/>
          </a:xfrm>
        </p:spPr>
        <p:txBody>
          <a:bodyPr/>
          <a:lstStyle/>
          <a:p>
            <a:pPr algn="l"/>
            <a:r>
              <a:rPr lang="fi-FI" sz="1400">
                <a:solidFill>
                  <a:srgbClr val="212529"/>
                </a:solidFill>
              </a:rPr>
              <a:t>Assessment criteria</a:t>
            </a:r>
            <a:r>
              <a:rPr lang="fi-FI" sz="1400" b="0" i="0">
                <a:solidFill>
                  <a:srgbClr val="212529"/>
                </a:solidFill>
                <a:effectLst/>
              </a:rPr>
              <a:t>, </a:t>
            </a:r>
            <a:r>
              <a:rPr lang="fi-FI" sz="1400">
                <a:solidFill>
                  <a:srgbClr val="212529"/>
                </a:solidFill>
              </a:rPr>
              <a:t>satisfactory</a:t>
            </a:r>
            <a:r>
              <a:rPr lang="fi-FI" sz="1400" b="0" i="0">
                <a:solidFill>
                  <a:srgbClr val="212529"/>
                </a:solidFill>
                <a:effectLst/>
              </a:rPr>
              <a:t> </a:t>
            </a:r>
            <a:r>
              <a:rPr lang="fi-FI" sz="1400" b="0" i="0" dirty="0">
                <a:solidFill>
                  <a:srgbClr val="212529"/>
                </a:solidFill>
                <a:effectLst/>
              </a:rPr>
              <a:t>(1-2)</a:t>
            </a:r>
          </a:p>
          <a:p>
            <a:pPr lvl="1"/>
            <a:r>
              <a:rPr lang="fi-FI" sz="1400" b="0" i="0">
                <a:solidFill>
                  <a:srgbClr val="212529"/>
                </a:solidFill>
                <a:effectLst/>
              </a:rPr>
              <a:t>names the principles and benefits of circular economy to society</a:t>
            </a:r>
            <a:endParaRPr lang="fi-FI" sz="1400" dirty="0">
              <a:solidFill>
                <a:srgbClr val="212529"/>
              </a:solidFill>
            </a:endParaRPr>
          </a:p>
          <a:p>
            <a:pPr lvl="1"/>
            <a:r>
              <a:rPr lang="fi-FI" sz="1400" b="0" i="0">
                <a:solidFill>
                  <a:srgbClr val="212529"/>
                </a:solidFill>
                <a:effectLst/>
              </a:rPr>
              <a:t>can describe the impact of communication and committment campaigns</a:t>
            </a:r>
            <a:endParaRPr lang="fi-FI" sz="1400" dirty="0">
              <a:solidFill>
                <a:srgbClr val="212529"/>
              </a:solidFill>
            </a:endParaRPr>
          </a:p>
          <a:p>
            <a:pPr lvl="1"/>
            <a:r>
              <a:rPr lang="fi-FI" sz="1400" b="0" i="0">
                <a:solidFill>
                  <a:srgbClr val="212529"/>
                </a:solidFill>
                <a:effectLst/>
              </a:rPr>
              <a:t>looks at the impact possibilities of packaging through their own role as a consumer</a:t>
            </a:r>
            <a:endParaRPr lang="fi-FI" sz="1400" dirty="0">
              <a:solidFill>
                <a:srgbClr val="212529"/>
              </a:solidFill>
            </a:endParaRPr>
          </a:p>
          <a:p>
            <a:pPr lvl="1"/>
            <a:r>
              <a:rPr lang="fi-FI" sz="1400" b="0" i="0">
                <a:solidFill>
                  <a:srgbClr val="212529"/>
                </a:solidFill>
                <a:effectLst/>
              </a:rPr>
              <a:t>knows different methods to include consumers into circular economy</a:t>
            </a:r>
            <a:endParaRPr lang="fi-FI" sz="1400" dirty="0">
              <a:solidFill>
                <a:srgbClr val="212529"/>
              </a:solidFill>
            </a:endParaRPr>
          </a:p>
          <a:p>
            <a:pPr lvl="1"/>
            <a:r>
              <a:rPr lang="fi-FI" sz="1400" b="0" i="0">
                <a:solidFill>
                  <a:srgbClr val="212529"/>
                </a:solidFill>
                <a:effectLst/>
              </a:rPr>
              <a:t>recognises previously learned value creationg logics in circular economy</a:t>
            </a:r>
            <a:endParaRPr lang="fi-FI" sz="1400" b="0" i="0" dirty="0">
              <a:solidFill>
                <a:srgbClr val="212529"/>
              </a:solidFill>
              <a:effectLst/>
            </a:endParaRPr>
          </a:p>
          <a:p>
            <a:pPr algn="l"/>
            <a:r>
              <a:rPr lang="fi-FI" sz="1400">
                <a:solidFill>
                  <a:srgbClr val="212529"/>
                </a:solidFill>
              </a:rPr>
              <a:t>Assessment criteria</a:t>
            </a:r>
            <a:r>
              <a:rPr lang="fi-FI" sz="1400" b="0" i="0">
                <a:solidFill>
                  <a:srgbClr val="212529"/>
                </a:solidFill>
                <a:effectLst/>
              </a:rPr>
              <a:t>, </a:t>
            </a:r>
            <a:r>
              <a:rPr lang="fi-FI" sz="1400">
                <a:solidFill>
                  <a:srgbClr val="212529"/>
                </a:solidFill>
              </a:rPr>
              <a:t>good</a:t>
            </a:r>
            <a:r>
              <a:rPr lang="fi-FI" sz="1400" b="0" i="0">
                <a:solidFill>
                  <a:srgbClr val="212529"/>
                </a:solidFill>
                <a:effectLst/>
              </a:rPr>
              <a:t> </a:t>
            </a:r>
            <a:r>
              <a:rPr lang="fi-FI" sz="1400" b="0" i="0" dirty="0">
                <a:solidFill>
                  <a:srgbClr val="212529"/>
                </a:solidFill>
                <a:effectLst/>
              </a:rPr>
              <a:t>(3-4)</a:t>
            </a:r>
          </a:p>
          <a:p>
            <a:pPr lvl="1"/>
            <a:r>
              <a:rPr lang="fi-FI" sz="1400" b="0" i="0">
                <a:solidFill>
                  <a:srgbClr val="212529"/>
                </a:solidFill>
                <a:effectLst/>
              </a:rPr>
              <a:t>explains the social aspects of circular economy</a:t>
            </a:r>
            <a:endParaRPr lang="fi-FI" sz="1400" dirty="0">
              <a:solidFill>
                <a:srgbClr val="212529"/>
              </a:solidFill>
            </a:endParaRPr>
          </a:p>
          <a:p>
            <a:pPr lvl="1"/>
            <a:r>
              <a:rPr lang="fi-FI" sz="1400" b="0" i="0">
                <a:solidFill>
                  <a:srgbClr val="212529"/>
                </a:solidFill>
                <a:effectLst/>
              </a:rPr>
              <a:t>can evaluate the impact of communication and committment campaigns</a:t>
            </a:r>
            <a:endParaRPr lang="fi-FI" sz="1400" dirty="0">
              <a:solidFill>
                <a:srgbClr val="212529"/>
              </a:solidFill>
            </a:endParaRPr>
          </a:p>
          <a:p>
            <a:pPr lvl="1"/>
            <a:r>
              <a:rPr lang="fi-FI" sz="1400" b="0" i="0">
                <a:solidFill>
                  <a:srgbClr val="212529"/>
                </a:solidFill>
                <a:effectLst/>
              </a:rPr>
              <a:t>looks at and evaluates the packaging impact possibilities through various consumer groups</a:t>
            </a:r>
            <a:endParaRPr lang="fi-FI" sz="1400" dirty="0">
              <a:solidFill>
                <a:srgbClr val="212529"/>
              </a:solidFill>
            </a:endParaRPr>
          </a:p>
          <a:p>
            <a:pPr lvl="1"/>
            <a:r>
              <a:rPr lang="fi-FI" sz="1400" b="0" i="0">
                <a:solidFill>
                  <a:srgbClr val="212529"/>
                </a:solidFill>
                <a:effectLst/>
              </a:rPr>
              <a:t>can choose methods to direct consumer behavior towards circular economy and justify their choices</a:t>
            </a:r>
            <a:endParaRPr lang="fi-FI" sz="1400" dirty="0">
              <a:solidFill>
                <a:srgbClr val="212529"/>
              </a:solidFill>
            </a:endParaRPr>
          </a:p>
          <a:p>
            <a:pPr lvl="1"/>
            <a:r>
              <a:rPr lang="fi-FI" sz="1400" b="0" i="0">
                <a:solidFill>
                  <a:srgbClr val="212529"/>
                </a:solidFill>
                <a:effectLst/>
              </a:rPr>
              <a:t>understands and applies different value creation logics taking into account the needs of different interest groups</a:t>
            </a:r>
            <a:endParaRPr lang="fi-FI" sz="1400" b="0" i="0" dirty="0">
              <a:solidFill>
                <a:srgbClr val="212529"/>
              </a:solidFill>
              <a:effectLst/>
            </a:endParaRPr>
          </a:p>
          <a:p>
            <a:endParaRPr lang="fi-FI" sz="1400" dirty="0"/>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a:t>|  </a:t>
            </a:r>
            <a:fld id="{CDC8994D-33BE-6F4B-918B-78B2D731EB1C}" type="slidenum">
              <a:rPr lang="fi-FI" smtClean="0"/>
              <a:pPr/>
              <a:t>4</a:t>
            </a:fld>
            <a:endParaRPr lang="fi-FI" dirty="0"/>
          </a:p>
        </p:txBody>
      </p:sp>
    </p:spTree>
    <p:extLst>
      <p:ext uri="{BB962C8B-B14F-4D97-AF65-F5344CB8AC3E}">
        <p14:creationId xmlns:p14="http://schemas.microsoft.com/office/powerpoint/2010/main" val="215842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54B4-2D61-1327-5ABC-0CC489E226EC}"/>
              </a:ext>
            </a:extLst>
          </p:cNvPr>
          <p:cNvSpPr>
            <a:spLocks noGrp="1"/>
          </p:cNvSpPr>
          <p:nvPr>
            <p:ph type="title"/>
          </p:nvPr>
        </p:nvSpPr>
        <p:spPr/>
        <p:txBody>
          <a:bodyPr/>
          <a:lstStyle/>
          <a:p>
            <a:r>
              <a:rPr lang="fi-FI"/>
              <a:t>Assessment criteria (</a:t>
            </a:r>
            <a:r>
              <a:rPr lang="fi-FI" dirty="0"/>
              <a:t>2/2)</a:t>
            </a:r>
          </a:p>
        </p:txBody>
      </p:sp>
      <p:sp>
        <p:nvSpPr>
          <p:cNvPr id="3" name="Content Placeholder 2">
            <a:extLst>
              <a:ext uri="{FF2B5EF4-FFF2-40B4-BE49-F238E27FC236}">
                <a16:creationId xmlns:a16="http://schemas.microsoft.com/office/drawing/2014/main" id="{6A6523FE-C4DA-DC63-25B2-121AC55D174A}"/>
              </a:ext>
            </a:extLst>
          </p:cNvPr>
          <p:cNvSpPr>
            <a:spLocks noGrp="1"/>
          </p:cNvSpPr>
          <p:nvPr>
            <p:ph idx="1"/>
          </p:nvPr>
        </p:nvSpPr>
        <p:spPr/>
        <p:txBody>
          <a:bodyPr/>
          <a:lstStyle/>
          <a:p>
            <a:pPr algn="l"/>
            <a:r>
              <a:rPr lang="fi-FI" sz="1400">
                <a:solidFill>
                  <a:srgbClr val="212529"/>
                </a:solidFill>
              </a:rPr>
              <a:t>Assessment criteria</a:t>
            </a:r>
            <a:r>
              <a:rPr lang="fi-FI" sz="1400" b="0" i="0">
                <a:solidFill>
                  <a:srgbClr val="212529"/>
                </a:solidFill>
                <a:effectLst/>
              </a:rPr>
              <a:t>, </a:t>
            </a:r>
            <a:r>
              <a:rPr lang="fi-FI" sz="1400">
                <a:solidFill>
                  <a:srgbClr val="212529"/>
                </a:solidFill>
              </a:rPr>
              <a:t>excellent</a:t>
            </a:r>
            <a:r>
              <a:rPr lang="fi-FI" sz="1400" b="0" i="0">
                <a:solidFill>
                  <a:srgbClr val="212529"/>
                </a:solidFill>
                <a:effectLst/>
              </a:rPr>
              <a:t> </a:t>
            </a:r>
            <a:r>
              <a:rPr lang="fi-FI" sz="1400" b="0" i="0" dirty="0">
                <a:solidFill>
                  <a:srgbClr val="212529"/>
                </a:solidFill>
                <a:effectLst/>
              </a:rPr>
              <a:t>(5)</a:t>
            </a:r>
          </a:p>
          <a:p>
            <a:pPr lvl="1"/>
            <a:r>
              <a:rPr lang="fi-FI" sz="1400">
                <a:solidFill>
                  <a:srgbClr val="212529"/>
                </a:solidFill>
              </a:rPr>
              <a:t>w</a:t>
            </a:r>
            <a:r>
              <a:rPr lang="fi-FI" sz="1400" b="0" i="0">
                <a:solidFill>
                  <a:srgbClr val="212529"/>
                </a:solidFill>
                <a:effectLst/>
              </a:rPr>
              <a:t>idely understands the social impact of circular economy: the principles and benefits of circular economy to society</a:t>
            </a:r>
          </a:p>
          <a:p>
            <a:pPr lvl="1"/>
            <a:r>
              <a:rPr lang="fi-FI" sz="1400">
                <a:solidFill>
                  <a:srgbClr val="212529"/>
                </a:solidFill>
              </a:rPr>
              <a:t>analyses and compares the impact of communication and committment campaings and knows how to act responsibly and with committment to community while taking into account the demands and needs of their field</a:t>
            </a:r>
          </a:p>
          <a:p>
            <a:pPr lvl="1"/>
            <a:r>
              <a:rPr lang="fi-FI" sz="1400">
                <a:solidFill>
                  <a:srgbClr val="212529"/>
                </a:solidFill>
              </a:rPr>
              <a:t>tries new methods of consumer impact of packaging materials while developing both their own and their group’s communication skills</a:t>
            </a:r>
          </a:p>
          <a:p>
            <a:pPr lvl="1"/>
            <a:r>
              <a:rPr lang="fi-FI" sz="1400">
                <a:solidFill>
                  <a:srgbClr val="212529"/>
                </a:solidFill>
              </a:rPr>
              <a:t>combines creatively solutions and develops new methods to direct consumer behavior towards circular economy</a:t>
            </a:r>
          </a:p>
          <a:p>
            <a:pPr lvl="1"/>
            <a:endParaRPr lang="fi-FI" sz="1400" b="0" i="0" dirty="0">
              <a:solidFill>
                <a:srgbClr val="212529"/>
              </a:solidFill>
              <a:effectLst/>
            </a:endParaRPr>
          </a:p>
          <a:p>
            <a:endParaRPr lang="fi-FI" dirty="0"/>
          </a:p>
        </p:txBody>
      </p:sp>
      <p:sp>
        <p:nvSpPr>
          <p:cNvPr id="4" name="Date Placeholder 3">
            <a:extLst>
              <a:ext uri="{FF2B5EF4-FFF2-40B4-BE49-F238E27FC236}">
                <a16:creationId xmlns:a16="http://schemas.microsoft.com/office/drawing/2014/main" id="{ACA8FC9E-7A57-66EC-D9E5-B13ED1534E88}"/>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80A85C0F-1CBE-5D31-7340-F59E8A07A4FD}"/>
              </a:ext>
            </a:extLst>
          </p:cNvPr>
          <p:cNvSpPr>
            <a:spLocks noGrp="1"/>
          </p:cNvSpPr>
          <p:nvPr>
            <p:ph type="sldNum" sz="quarter" idx="4"/>
          </p:nvPr>
        </p:nvSpPr>
        <p:spPr/>
        <p:txBody>
          <a:bodyPr/>
          <a:lstStyle/>
          <a:p>
            <a:r>
              <a:rPr lang="fi-FI"/>
              <a:t>|  </a:t>
            </a:r>
            <a:fld id="{CDC8994D-33BE-6F4B-918B-78B2D731EB1C}" type="slidenum">
              <a:rPr lang="fi-FI" smtClean="0"/>
              <a:pPr/>
              <a:t>5</a:t>
            </a:fld>
            <a:endParaRPr lang="fi-FI" dirty="0"/>
          </a:p>
        </p:txBody>
      </p:sp>
    </p:spTree>
    <p:extLst>
      <p:ext uri="{BB962C8B-B14F-4D97-AF65-F5344CB8AC3E}">
        <p14:creationId xmlns:p14="http://schemas.microsoft.com/office/powerpoint/2010/main" val="416081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AD9F-4C40-DE3D-2965-B983FCA2FEDA}"/>
              </a:ext>
            </a:extLst>
          </p:cNvPr>
          <p:cNvSpPr>
            <a:spLocks noGrp="1"/>
          </p:cNvSpPr>
          <p:nvPr>
            <p:ph type="title"/>
          </p:nvPr>
        </p:nvSpPr>
        <p:spPr/>
        <p:txBody>
          <a:bodyPr/>
          <a:lstStyle/>
          <a:p>
            <a:r>
              <a:rPr lang="en-GB"/>
              <a:t>Pedagogical</a:t>
            </a:r>
            <a:r>
              <a:rPr lang="fi-FI"/>
              <a:t> </a:t>
            </a:r>
            <a:r>
              <a:rPr lang="fi-FI" dirty="0" err="1"/>
              <a:t>approach</a:t>
            </a:r>
            <a:endParaRPr lang="fi-FI" dirty="0"/>
          </a:p>
        </p:txBody>
      </p:sp>
      <p:sp>
        <p:nvSpPr>
          <p:cNvPr id="3" name="Content Placeholder 2">
            <a:extLst>
              <a:ext uri="{FF2B5EF4-FFF2-40B4-BE49-F238E27FC236}">
                <a16:creationId xmlns:a16="http://schemas.microsoft.com/office/drawing/2014/main" id="{1207500C-D55A-C199-2DAA-D5492CCB5078}"/>
              </a:ext>
            </a:extLst>
          </p:cNvPr>
          <p:cNvSpPr>
            <a:spLocks noGrp="1"/>
          </p:cNvSpPr>
          <p:nvPr>
            <p:ph idx="1"/>
          </p:nvPr>
        </p:nvSpPr>
        <p:spPr/>
        <p:txBody>
          <a:bodyPr/>
          <a:lstStyle/>
          <a:p>
            <a:r>
              <a:rPr lang="fi-FI" sz="1800"/>
              <a:t>Max 30 students</a:t>
            </a:r>
            <a:endParaRPr lang="fi-FI" sz="1800" dirty="0"/>
          </a:p>
          <a:p>
            <a:r>
              <a:rPr lang="fi-FI" sz="1800"/>
              <a:t>Altogether 1 x face-to-face meeting 7-8h, 1-2 online meetings 2-3h</a:t>
            </a:r>
            <a:endParaRPr lang="fi-FI" sz="1800" dirty="0"/>
          </a:p>
          <a:p>
            <a:r>
              <a:rPr lang="fi-FI" sz="1800"/>
              <a:t>Community, working in networks + independent study flexible of time and place</a:t>
            </a:r>
            <a:endParaRPr lang="fi-FI" sz="1800" dirty="0"/>
          </a:p>
          <a:p>
            <a:pPr marL="0" indent="0">
              <a:buNone/>
            </a:pPr>
            <a:endParaRPr lang="fi-FI" sz="1800" dirty="0"/>
          </a:p>
          <a:p>
            <a:r>
              <a:rPr lang="fi-FI" sz="1800"/>
              <a:t>The course is designed to be implemented within 5-6 weeks. Each example implementation contains one face-to-face meeting (7-8h) and 1-2 online meetings (2-3h)</a:t>
            </a:r>
            <a:endParaRPr lang="fi-FI" sz="1800" dirty="0"/>
          </a:p>
          <a:p>
            <a:endParaRPr lang="fi-FI" sz="1800" dirty="0"/>
          </a:p>
        </p:txBody>
      </p:sp>
      <p:sp>
        <p:nvSpPr>
          <p:cNvPr id="4" name="Date Placeholder 3">
            <a:extLst>
              <a:ext uri="{FF2B5EF4-FFF2-40B4-BE49-F238E27FC236}">
                <a16:creationId xmlns:a16="http://schemas.microsoft.com/office/drawing/2014/main" id="{F83D04AE-5879-EC1E-776F-88EDF7DA74B6}"/>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53228243-258D-AA49-820E-7822E3869CD9}"/>
              </a:ext>
            </a:extLst>
          </p:cNvPr>
          <p:cNvSpPr>
            <a:spLocks noGrp="1"/>
          </p:cNvSpPr>
          <p:nvPr>
            <p:ph type="sldNum" sz="quarter" idx="4"/>
          </p:nvPr>
        </p:nvSpPr>
        <p:spPr/>
        <p:txBody>
          <a:bodyPr/>
          <a:lstStyle/>
          <a:p>
            <a:r>
              <a:rPr lang="fi-FI"/>
              <a:t>|  </a:t>
            </a:r>
            <a:fld id="{CDC8994D-33BE-6F4B-918B-78B2D731EB1C}" type="slidenum">
              <a:rPr lang="fi-FI" smtClean="0"/>
              <a:pPr/>
              <a:t>6</a:t>
            </a:fld>
            <a:endParaRPr lang="fi-FI" dirty="0"/>
          </a:p>
        </p:txBody>
      </p:sp>
    </p:spTree>
    <p:extLst>
      <p:ext uri="{BB962C8B-B14F-4D97-AF65-F5344CB8AC3E}">
        <p14:creationId xmlns:p14="http://schemas.microsoft.com/office/powerpoint/2010/main" val="272714767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3BB1-18D8-5C35-667C-20DFB2EC1401}"/>
              </a:ext>
            </a:extLst>
          </p:cNvPr>
          <p:cNvSpPr>
            <a:spLocks noGrp="1"/>
          </p:cNvSpPr>
          <p:nvPr>
            <p:ph type="title"/>
          </p:nvPr>
        </p:nvSpPr>
        <p:spPr/>
        <p:txBody>
          <a:bodyPr/>
          <a:lstStyle/>
          <a:p>
            <a:r>
              <a:rPr lang="fi-FI"/>
              <a:t>Learning assignment descriptions</a:t>
            </a:r>
            <a:endParaRPr lang="fi-FI" dirty="0"/>
          </a:p>
        </p:txBody>
      </p:sp>
      <p:sp>
        <p:nvSpPr>
          <p:cNvPr id="3" name="Content Placeholder 2">
            <a:extLst>
              <a:ext uri="{FF2B5EF4-FFF2-40B4-BE49-F238E27FC236}">
                <a16:creationId xmlns:a16="http://schemas.microsoft.com/office/drawing/2014/main" id="{07FD1772-E586-051B-9124-6DFE8FFB5613}"/>
              </a:ext>
            </a:extLst>
          </p:cNvPr>
          <p:cNvSpPr>
            <a:spLocks noGrp="1"/>
          </p:cNvSpPr>
          <p:nvPr>
            <p:ph idx="1"/>
          </p:nvPr>
        </p:nvSpPr>
        <p:spPr/>
        <p:txBody>
          <a:bodyPr/>
          <a:lstStyle/>
          <a:p>
            <a:pPr marL="514350" indent="-514350">
              <a:buAutoNum type="arabicPeriod"/>
            </a:pPr>
            <a:r>
              <a:rPr lang="fi-FI" sz="2800"/>
              <a:t>Consumer behavior and circular economy</a:t>
            </a:r>
            <a:endParaRPr lang="fi-FI" sz="2800" dirty="0"/>
          </a:p>
          <a:p>
            <a:pPr marL="514350" indent="-514350">
              <a:buAutoNum type="arabicPeriod"/>
            </a:pPr>
            <a:r>
              <a:rPr lang="fi-FI" sz="2800"/>
              <a:t>Interest groups as actors in circular economy – role play</a:t>
            </a:r>
            <a:endParaRPr lang="fi-FI" sz="2800" dirty="0"/>
          </a:p>
          <a:p>
            <a:pPr marL="514350" indent="-514350">
              <a:buAutoNum type="arabicPeriod"/>
            </a:pPr>
            <a:r>
              <a:rPr lang="fi-FI" sz="2800"/>
              <a:t>Consumer’s roles in circular economy</a:t>
            </a:r>
            <a:endParaRPr lang="fi-FI" sz="2800" dirty="0"/>
          </a:p>
          <a:p>
            <a:pPr marL="514350" indent="-514350">
              <a:buAutoNum type="arabicPeriod"/>
            </a:pPr>
            <a:r>
              <a:rPr lang="fi-FI" sz="2800"/>
              <a:t>Value creation and customer committment</a:t>
            </a:r>
            <a:endParaRPr lang="fi-FI" sz="2800" dirty="0"/>
          </a:p>
          <a:p>
            <a:pPr marL="514350" indent="-514350">
              <a:buAutoNum type="arabicPeriod"/>
            </a:pPr>
            <a:r>
              <a:rPr lang="fi-FI" sz="2800"/>
              <a:t>Circular economy and society</a:t>
            </a:r>
            <a:endParaRPr lang="fi-FI" sz="2800" dirty="0"/>
          </a:p>
          <a:p>
            <a:pPr marL="514350" indent="-514350">
              <a:buAutoNum type="arabicPeriod"/>
            </a:pPr>
            <a:r>
              <a:rPr lang="fi-FI" sz="2800"/>
              <a:t>Citizens as actors in circular economy</a:t>
            </a:r>
            <a:endParaRPr lang="fi-FI" sz="2800" dirty="0"/>
          </a:p>
          <a:p>
            <a:pPr marL="514350" indent="-514350">
              <a:buAutoNum type="arabicPeriod"/>
            </a:pPr>
            <a:r>
              <a:rPr lang="fi-FI" sz="2800"/>
              <a:t>Final assignment of the course</a:t>
            </a:r>
            <a:endParaRPr lang="fi-FI" sz="2800" dirty="0"/>
          </a:p>
        </p:txBody>
      </p:sp>
      <p:sp>
        <p:nvSpPr>
          <p:cNvPr id="4" name="Date Placeholder 3">
            <a:extLst>
              <a:ext uri="{FF2B5EF4-FFF2-40B4-BE49-F238E27FC236}">
                <a16:creationId xmlns:a16="http://schemas.microsoft.com/office/drawing/2014/main" id="{5C214C44-6A7B-8A2C-4F10-D09D89FD07FE}"/>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71075ABC-E565-1386-B7F0-DA6BA787D413}"/>
              </a:ext>
            </a:extLst>
          </p:cNvPr>
          <p:cNvSpPr>
            <a:spLocks noGrp="1"/>
          </p:cNvSpPr>
          <p:nvPr>
            <p:ph type="sldNum" sz="quarter" idx="4"/>
          </p:nvPr>
        </p:nvSpPr>
        <p:spPr/>
        <p:txBody>
          <a:bodyPr/>
          <a:lstStyle/>
          <a:p>
            <a:r>
              <a:rPr lang="fi-FI"/>
              <a:t>|  </a:t>
            </a:r>
            <a:fld id="{CDC8994D-33BE-6F4B-918B-78B2D731EB1C}" type="slidenum">
              <a:rPr lang="fi-FI" smtClean="0"/>
              <a:pPr/>
              <a:t>7</a:t>
            </a:fld>
            <a:endParaRPr lang="fi-FI" dirty="0"/>
          </a:p>
        </p:txBody>
      </p:sp>
    </p:spTree>
    <p:extLst>
      <p:ext uri="{BB962C8B-B14F-4D97-AF65-F5344CB8AC3E}">
        <p14:creationId xmlns:p14="http://schemas.microsoft.com/office/powerpoint/2010/main" val="330505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D2D2-9BB9-38EB-E2F0-281AF718B205}"/>
              </a:ext>
            </a:extLst>
          </p:cNvPr>
          <p:cNvSpPr>
            <a:spLocks noGrp="1"/>
          </p:cNvSpPr>
          <p:nvPr>
            <p:ph type="title"/>
          </p:nvPr>
        </p:nvSpPr>
        <p:spPr>
          <a:xfrm>
            <a:off x="410400" y="911723"/>
            <a:ext cx="11374232" cy="645616"/>
          </a:xfrm>
        </p:spPr>
        <p:txBody>
          <a:bodyPr/>
          <a:lstStyle/>
          <a:p>
            <a:pPr marL="514350" indent="-514350">
              <a:buAutoNum type="arabicPeriod"/>
            </a:pPr>
            <a:r>
              <a:rPr lang="fi-FI" sz="4000"/>
              <a:t>Consumer behavior and circular economy</a:t>
            </a:r>
            <a:endParaRPr lang="fi-FI" sz="4000" dirty="0"/>
          </a:p>
        </p:txBody>
      </p:sp>
      <p:sp>
        <p:nvSpPr>
          <p:cNvPr id="3" name="Content Placeholder 2">
            <a:extLst>
              <a:ext uri="{FF2B5EF4-FFF2-40B4-BE49-F238E27FC236}">
                <a16:creationId xmlns:a16="http://schemas.microsoft.com/office/drawing/2014/main" id="{053BEF8F-B4CC-1830-B3ED-6F9C2D5E2447}"/>
              </a:ext>
            </a:extLst>
          </p:cNvPr>
          <p:cNvSpPr>
            <a:spLocks noGrp="1"/>
          </p:cNvSpPr>
          <p:nvPr>
            <p:ph idx="1"/>
          </p:nvPr>
        </p:nvSpPr>
        <p:spPr/>
        <p:txBody>
          <a:bodyPr/>
          <a:lstStyle/>
          <a:p>
            <a:pPr marL="0" indent="0">
              <a:buNone/>
            </a:pPr>
            <a:r>
              <a:rPr lang="fi-FI" sz="1400" b="1"/>
              <a:t>PART </a:t>
            </a:r>
            <a:r>
              <a:rPr lang="fi-FI" sz="1400" b="1" dirty="0"/>
              <a:t>1</a:t>
            </a:r>
            <a:r>
              <a:rPr lang="fi-FI" sz="1400" b="1"/>
              <a:t>: </a:t>
            </a:r>
            <a:r>
              <a:rPr lang="fi-FI" sz="1400"/>
              <a:t>This task focuses on looking at yourself as a consumer of circular economy of packages. The aim is to step into a consumer’s shoes and look at the actions from that viewpoint. Try to leave your professional self in the background.</a:t>
            </a:r>
            <a:endParaRPr lang="fi-FI" sz="1400" dirty="0"/>
          </a:p>
          <a:p>
            <a:pPr marL="0" indent="0">
              <a:buNone/>
            </a:pPr>
            <a:r>
              <a:rPr lang="fi-FI" sz="1400"/>
              <a:t>Shoot short videos where you tell about your experiences as a consumer in different situations. Try to explain the situation as you would in your everyday life.</a:t>
            </a:r>
            <a:endParaRPr lang="fi-FI" sz="1400" dirty="0"/>
          </a:p>
          <a:p>
            <a:pPr marL="342900" indent="-342900">
              <a:buAutoNum type="arabicPeriod"/>
            </a:pPr>
            <a:r>
              <a:rPr lang="fi-FI" sz="1400"/>
              <a:t>The impact of pacaging on your decision to buy in the store</a:t>
            </a:r>
            <a:endParaRPr lang="fi-FI" sz="1400" dirty="0"/>
          </a:p>
          <a:p>
            <a:pPr marL="342900" indent="-342900">
              <a:buAutoNum type="arabicPeriod"/>
            </a:pPr>
            <a:r>
              <a:rPr lang="fi-FI" sz="1400"/>
              <a:t>Your package recycling habits and what affects them</a:t>
            </a:r>
            <a:endParaRPr lang="fi-FI" sz="1400" dirty="0"/>
          </a:p>
          <a:p>
            <a:pPr marL="342900" indent="-342900">
              <a:buAutoNum type="arabicPeriod"/>
            </a:pPr>
            <a:r>
              <a:rPr lang="fi-FI" sz="1400"/>
              <a:t>Package use experiences and factors affecting the experiences</a:t>
            </a:r>
            <a:endParaRPr lang="fi-FI" sz="1400" dirty="0"/>
          </a:p>
          <a:p>
            <a:pPr marL="342900" indent="-342900">
              <a:buAutoNum type="arabicPeriod"/>
            </a:pPr>
            <a:r>
              <a:rPr lang="fi-FI" sz="1400"/>
              <a:t>Recycling packages to use and your committment to it</a:t>
            </a:r>
            <a:endParaRPr lang="fi-FI" sz="1400" dirty="0"/>
          </a:p>
          <a:p>
            <a:pPr marL="342900" indent="-342900">
              <a:buAutoNum type="arabicPeriod"/>
            </a:pPr>
            <a:r>
              <a:rPr lang="fi-FI" sz="1400"/>
              <a:t>What did I realise about acting as a consumer in the circular economy</a:t>
            </a:r>
            <a:endParaRPr lang="fi-FI" sz="1400" dirty="0"/>
          </a:p>
          <a:p>
            <a:pPr marL="342900" indent="-342900">
              <a:buAutoNum type="arabicPeriod"/>
            </a:pPr>
            <a:endParaRPr lang="fi-FI" sz="1400" dirty="0"/>
          </a:p>
          <a:p>
            <a:pPr marL="0" indent="0">
              <a:buNone/>
            </a:pPr>
            <a:r>
              <a:rPr lang="fi-FI" sz="1400" b="1"/>
              <a:t>PART </a:t>
            </a:r>
            <a:r>
              <a:rPr lang="fi-FI" sz="1400" b="1" dirty="0"/>
              <a:t>2</a:t>
            </a:r>
            <a:r>
              <a:rPr lang="fi-FI" sz="1400" b="1"/>
              <a:t>: </a:t>
            </a:r>
            <a:r>
              <a:rPr lang="fi-FI" sz="1400"/>
              <a:t>Group discussions (4-5 people/group: exchanging experiences and thoughts in the group. How committed are you for package circular economy in different stages of use? In the group discussion, you can return to your professional role and also consider this from the company viewpoint: how to commit consumers? Are there common denominators?</a:t>
            </a:r>
            <a:endParaRPr lang="fi-FI" sz="1400" dirty="0"/>
          </a:p>
          <a:p>
            <a:pPr marL="0" indent="0">
              <a:buNone/>
            </a:pPr>
            <a:endParaRPr lang="en-US" sz="1400" dirty="0"/>
          </a:p>
        </p:txBody>
      </p:sp>
      <p:sp>
        <p:nvSpPr>
          <p:cNvPr id="4" name="Date Placeholder 3">
            <a:extLst>
              <a:ext uri="{FF2B5EF4-FFF2-40B4-BE49-F238E27FC236}">
                <a16:creationId xmlns:a16="http://schemas.microsoft.com/office/drawing/2014/main" id="{6D9E4429-CB7F-A151-DBD0-89F314489D9F}"/>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863EA5D8-B25D-A0EB-EC4A-E25444AB975F}"/>
              </a:ext>
            </a:extLst>
          </p:cNvPr>
          <p:cNvSpPr>
            <a:spLocks noGrp="1"/>
          </p:cNvSpPr>
          <p:nvPr>
            <p:ph type="sldNum" sz="quarter" idx="4"/>
          </p:nvPr>
        </p:nvSpPr>
        <p:spPr/>
        <p:txBody>
          <a:bodyPr/>
          <a:lstStyle/>
          <a:p>
            <a:r>
              <a:rPr lang="fi-FI" dirty="0"/>
              <a:t>|  </a:t>
            </a:r>
            <a:fld id="{CDC8994D-33BE-6F4B-918B-78B2D731EB1C}" type="slidenum">
              <a:rPr lang="fi-FI" smtClean="0"/>
              <a:pPr/>
              <a:t>8</a:t>
            </a:fld>
            <a:endParaRPr lang="fi-FI" dirty="0"/>
          </a:p>
        </p:txBody>
      </p:sp>
    </p:spTree>
    <p:extLst>
      <p:ext uri="{BB962C8B-B14F-4D97-AF65-F5344CB8AC3E}">
        <p14:creationId xmlns:p14="http://schemas.microsoft.com/office/powerpoint/2010/main" val="422080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02F5-4CCF-8F3C-C4C1-1E0C439668CA}"/>
              </a:ext>
            </a:extLst>
          </p:cNvPr>
          <p:cNvSpPr>
            <a:spLocks noGrp="1"/>
          </p:cNvSpPr>
          <p:nvPr>
            <p:ph type="title"/>
          </p:nvPr>
        </p:nvSpPr>
        <p:spPr>
          <a:xfrm>
            <a:off x="410400" y="390154"/>
            <a:ext cx="10515600" cy="645616"/>
          </a:xfrm>
        </p:spPr>
        <p:txBody>
          <a:bodyPr/>
          <a:lstStyle/>
          <a:p>
            <a:r>
              <a:rPr lang="fi-FI" sz="4000" dirty="0"/>
              <a:t>2. </a:t>
            </a:r>
            <a:r>
              <a:rPr lang="fi-FI" sz="4000"/>
              <a:t>Interest groups as actors in circular economy – role play 1/7 Introduction</a:t>
            </a:r>
            <a:br>
              <a:rPr lang="fi-FI" sz="4000" dirty="0"/>
            </a:br>
            <a:endParaRPr lang="fi-FI" dirty="0"/>
          </a:p>
        </p:txBody>
      </p:sp>
      <p:sp>
        <p:nvSpPr>
          <p:cNvPr id="3" name="Content Placeholder 2">
            <a:extLst>
              <a:ext uri="{FF2B5EF4-FFF2-40B4-BE49-F238E27FC236}">
                <a16:creationId xmlns:a16="http://schemas.microsoft.com/office/drawing/2014/main" id="{19D0B635-6CC7-46C0-856A-EFCE0BE5818B}"/>
              </a:ext>
            </a:extLst>
          </p:cNvPr>
          <p:cNvSpPr>
            <a:spLocks noGrp="1"/>
          </p:cNvSpPr>
          <p:nvPr>
            <p:ph idx="1"/>
          </p:nvPr>
        </p:nvSpPr>
        <p:spPr/>
        <p:txBody>
          <a:bodyPr/>
          <a:lstStyle/>
          <a:p>
            <a:r>
              <a:rPr lang="en-US" sz="1800" dirty="0"/>
              <a:t>In this part, take on the role in society and look at the relationship between circular economy and society from that viewpoint.</a:t>
            </a:r>
          </a:p>
          <a:p>
            <a:r>
              <a:rPr lang="en-US" sz="1800" dirty="0"/>
              <a:t>The task happens through role play. Part of it is done individually, part in groups, and the whole process takes about six weeks. The actions in online and classroom meetings are important, but in order for them to be successful, you also need to work between the meetings. Start by reading the instructions.</a:t>
            </a:r>
          </a:p>
          <a:p>
            <a:r>
              <a:rPr lang="en-US" sz="1800" dirty="0"/>
              <a:t>The aim of the role play is to look at the possibilities, restrictions and risks of promoting circular economy from the viewpoint of different actors. In the role play, each group represents an actor in circular economy.</a:t>
            </a:r>
          </a:p>
          <a:p>
            <a:endParaRPr lang="fi-FI" sz="1800" dirty="0"/>
          </a:p>
        </p:txBody>
      </p:sp>
      <p:sp>
        <p:nvSpPr>
          <p:cNvPr id="4" name="Date Placeholder 3">
            <a:extLst>
              <a:ext uri="{FF2B5EF4-FFF2-40B4-BE49-F238E27FC236}">
                <a16:creationId xmlns:a16="http://schemas.microsoft.com/office/drawing/2014/main" id="{EB95480A-0F05-4528-7220-B6A63BA8B9A9}"/>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5109D76-66D8-7CFE-E0A8-048AEEA2FFB9}"/>
              </a:ext>
            </a:extLst>
          </p:cNvPr>
          <p:cNvSpPr>
            <a:spLocks noGrp="1"/>
          </p:cNvSpPr>
          <p:nvPr>
            <p:ph type="sldNum" sz="quarter" idx="4"/>
          </p:nvPr>
        </p:nvSpPr>
        <p:spPr/>
        <p:txBody>
          <a:bodyPr/>
          <a:lstStyle/>
          <a:p>
            <a:r>
              <a:rPr lang="fi-FI" dirty="0"/>
              <a:t>|  </a:t>
            </a:r>
            <a:fld id="{CDC8994D-33BE-6F4B-918B-78B2D731EB1C}" type="slidenum">
              <a:rPr lang="fi-FI" smtClean="0"/>
              <a:pPr/>
              <a:t>9</a:t>
            </a:fld>
            <a:endParaRPr lang="fi-FI" dirty="0"/>
          </a:p>
        </p:txBody>
      </p:sp>
    </p:spTree>
    <p:extLst>
      <p:ext uri="{BB962C8B-B14F-4D97-AF65-F5344CB8AC3E}">
        <p14:creationId xmlns:p14="http://schemas.microsoft.com/office/powerpoint/2010/main" val="1286990212"/>
      </p:ext>
    </p:extLst>
  </p:cSld>
  <p:clrMapOvr>
    <a:masterClrMapping/>
  </p:clrMapOvr>
</p:sld>
</file>

<file path=ppt/theme/theme1.xml><?xml version="1.0" encoding="utf-8"?>
<a:theme xmlns:a="http://schemas.openxmlformats.org/drawingml/2006/main" name="TUNI Theme">
  <a:themeElements>
    <a:clrScheme name="TUNI-teema-pp">
      <a:dk1>
        <a:srgbClr val="000000"/>
      </a:dk1>
      <a:lt1>
        <a:srgbClr val="FFFFFF"/>
      </a:lt1>
      <a:dk2>
        <a:srgbClr val="4E008E"/>
      </a:dk2>
      <a:lt2>
        <a:srgbClr val="FFFFFF"/>
      </a:lt2>
      <a:accent1>
        <a:srgbClr val="4E008E"/>
      </a:accent1>
      <a:accent2>
        <a:srgbClr val="38B399"/>
      </a:accent2>
      <a:accent3>
        <a:srgbClr val="FFE349"/>
      </a:accent3>
      <a:accent4>
        <a:srgbClr val="CF286F"/>
      </a:accent4>
      <a:accent5>
        <a:srgbClr val="000000"/>
      </a:accent5>
      <a:accent6>
        <a:srgbClr val="79C0EB"/>
      </a:accent6>
      <a:hlink>
        <a:srgbClr val="0041BE"/>
      </a:hlink>
      <a:folHlink>
        <a:srgbClr val="CF2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MK pohja FI.pptx" id="{631ABD5D-05F0-48CF-9379-C9DBE51FDC5F}" vid="{4A00A58A-E5DF-455A-8088-D3D383A07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22718f1-2baa-4fe8-b044-ea7a9edd45cb">
      <Terms xmlns="http://schemas.microsoft.com/office/infopath/2007/PartnerControls"/>
    </lcf76f155ced4ddcb4097134ff3c332f>
    <TaxCatchAll xmlns="ef81c04f-485b-4f40-b52a-de9919c6543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C2120E3F40FB6478149831F17BF428D" ma:contentTypeVersion="11" ma:contentTypeDescription="Luo uusi asiakirja." ma:contentTypeScope="" ma:versionID="8dd54bd6cdf0a03e2e417bb52ffc85dd">
  <xsd:schema xmlns:xsd="http://www.w3.org/2001/XMLSchema" xmlns:xs="http://www.w3.org/2001/XMLSchema" xmlns:p="http://schemas.microsoft.com/office/2006/metadata/properties" xmlns:ns2="c22718f1-2baa-4fe8-b044-ea7a9edd45cb" xmlns:ns3="ef81c04f-485b-4f40-b52a-de9919c65430" targetNamespace="http://schemas.microsoft.com/office/2006/metadata/properties" ma:root="true" ma:fieldsID="66a6537b9c921c86f553f93be4731db5" ns2:_="" ns3:_="">
    <xsd:import namespace="c22718f1-2baa-4fe8-b044-ea7a9edd45cb"/>
    <xsd:import namespace="ef81c04f-485b-4f40-b52a-de9919c6543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718f1-2baa-4fe8-b044-ea7a9edd4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eef07030-0f6a-43b1-b2b9-3b252e59dea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81c04f-485b-4f40-b52a-de9919c6543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ebde5d-00c3-4510-92b4-ac2e2db6152c}" ma:internalName="TaxCatchAll" ma:showField="CatchAllData" ma:web="ef81c04f-485b-4f40-b52a-de9919c654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268F20-1C66-4515-9230-63E3E4153368}">
  <ds:schemaRefs>
    <ds:schemaRef ds:uri="http://schemas.microsoft.com/office/2006/documentManagement/types"/>
    <ds:schemaRef ds:uri="ef81c04f-485b-4f40-b52a-de9919c65430"/>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22718f1-2baa-4fe8-b044-ea7a9edd45cb"/>
    <ds:schemaRef ds:uri="http://www.w3.org/XML/1998/namespace"/>
  </ds:schemaRefs>
</ds:datastoreItem>
</file>

<file path=customXml/itemProps2.xml><?xml version="1.0" encoding="utf-8"?>
<ds:datastoreItem xmlns:ds="http://schemas.openxmlformats.org/officeDocument/2006/customXml" ds:itemID="{F3357EC2-C9C6-4481-8F17-78E1B35EE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718f1-2baa-4fe8-b044-ea7a9edd45cb"/>
    <ds:schemaRef ds:uri="ef81c04f-485b-4f40-b52a-de9919c65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31A378-2E10-4327-925F-8D4F311223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TAMK pohja FI</Template>
  <TotalTime>0</TotalTime>
  <Words>4200</Words>
  <Application>Microsoft Office PowerPoint</Application>
  <PresentationFormat>Widescreen</PresentationFormat>
  <Paragraphs>219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Arial</vt:lpstr>
      <vt:lpstr>Calibri</vt:lpstr>
      <vt:lpstr>TUNI Theme</vt:lpstr>
      <vt:lpstr>Consumer and citizen committment (5 cr)</vt:lpstr>
      <vt:lpstr>Content</vt:lpstr>
      <vt:lpstr>Learning outcomes</vt:lpstr>
      <vt:lpstr>Assessment criteria (1/2)</vt:lpstr>
      <vt:lpstr>Assessment criteria (2/2)</vt:lpstr>
      <vt:lpstr>Pedagogical approach</vt:lpstr>
      <vt:lpstr>Learning assignment descriptions</vt:lpstr>
      <vt:lpstr>Consumer behavior and circular economy</vt:lpstr>
      <vt:lpstr>2. Interest groups as actors in circular economy – role play 1/7 Introduction </vt:lpstr>
      <vt:lpstr>2. Interest groups as actors in circular economy – role play 2/7 Case description </vt:lpstr>
      <vt:lpstr>2. Interest groups as actors in circular economy – role play 3/7 Roles 1/2 </vt:lpstr>
      <vt:lpstr>2. Interest groups as actors in circular economy – role play 4/7 Roles 2/2 </vt:lpstr>
      <vt:lpstr>2. Interest groups as actors in circular economy – role play 5/7 Progress of role play </vt:lpstr>
      <vt:lpstr>2 Interest groups as actors in circular economy – role play 6/7 Guidance for the vision of the organization  </vt:lpstr>
      <vt:lpstr>2. Interest groups as actors in circular economy – role play 7/7 Negotiation, communications campaign and reflection </vt:lpstr>
      <vt:lpstr>3. Consumer’s roles in circular economy (1/2)</vt:lpstr>
      <vt:lpstr>3. Consumer’s roles in circular economy (2/2)</vt:lpstr>
      <vt:lpstr>4. Value creation and consumer committment (1/3)</vt:lpstr>
      <vt:lpstr>4. Value creation and consumer committment (2/3)</vt:lpstr>
      <vt:lpstr>4. Value creation and consumer committment (3/3)</vt:lpstr>
      <vt:lpstr>5. Circular economy and society</vt:lpstr>
      <vt:lpstr>6. Citizens as actors in circular economy 1/2 </vt:lpstr>
      <vt:lpstr>6. Citizens as actors in circular economy 2/2 </vt:lpstr>
      <vt:lpstr>7. Final assignment for the course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Hankkeen nimi</dc:title>
  <dc:creator>Nina Kukkasniemi (TAMK)</dc:creator>
  <cp:lastModifiedBy>Marianna Leikomaa (TAMK)</cp:lastModifiedBy>
  <cp:revision>44</cp:revision>
  <dcterms:created xsi:type="dcterms:W3CDTF">2020-12-01T13:41:19Z</dcterms:created>
  <dcterms:modified xsi:type="dcterms:W3CDTF">2024-05-30T08:35:43Z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0x0101006C2120E3F40FB6478149831F17BF428D</vt:lpwstr>
  </property>
  <property fmtid="{D5CDD505-2E9C-101B-9397-08002B2CF9AE}" pid="3" name="MediaServiceImageTags">
    <vt:lpwstr/>
  </property>
</Properties>
</file>