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Exo 2 SemiBold"/>
      <p:regular r:id="rId12"/>
      <p:bold r:id="rId13"/>
      <p:italic r:id="rId14"/>
      <p:boldItalic r:id="rId15"/>
    </p:embeddedFont>
    <p:embeddedFont>
      <p:font typeface="Exo 2 Medium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xo2SemiBold-bold.fntdata"/><Relationship Id="rId12" Type="http://schemas.openxmlformats.org/officeDocument/2006/relationships/font" Target="fonts/Exo2SemiBo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xo2SemiBold-boldItalic.fntdata"/><Relationship Id="rId14" Type="http://schemas.openxmlformats.org/officeDocument/2006/relationships/font" Target="fonts/Exo2SemiBold-italic.fntdata"/><Relationship Id="rId17" Type="http://schemas.openxmlformats.org/officeDocument/2006/relationships/font" Target="fonts/Exo2Medium-bold.fntdata"/><Relationship Id="rId16" Type="http://schemas.openxmlformats.org/officeDocument/2006/relationships/font" Target="fonts/Exo2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Exo2Medium-boldItalic.fntdata"/><Relationship Id="rId6" Type="http://schemas.openxmlformats.org/officeDocument/2006/relationships/slide" Target="slides/slide1.xml"/><Relationship Id="rId18" Type="http://schemas.openxmlformats.org/officeDocument/2006/relationships/font" Target="fonts/Exo2Medium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1706fd33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1706fd33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18558528e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18558528e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1706fd3391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1706fd3391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1706fd3391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1706fd3391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706fd3391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706fd3391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18558528e9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18558528e9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creativecommons.org/licenses/by-sa/4.0/deed.fi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reativecommons.org/licenses/by-sa/4.0/deed.sv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reativecommons.org/licenses/by-sa/4.0/deed.fi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MoJ0DgaVBJJkSoCSBGZ8HiV04RXV0W3Q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creativecommons.fi" TargetMode="External"/><Relationship Id="rId4" Type="http://schemas.openxmlformats.org/officeDocument/2006/relationships/hyperlink" Target="http://creativecommons.org/licenses/by-sa/4.0/deed.fi" TargetMode="External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se.creativecommons.net" TargetMode="External"/><Relationship Id="rId4" Type="http://schemas.openxmlformats.org/officeDocument/2006/relationships/hyperlink" Target="https://creativecommons.org/licenses/by-sa/4.0/deed.sv" TargetMode="Externa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8C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0" y="915525"/>
            <a:ext cx="8832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Exo 2 SemiBold"/>
                <a:ea typeface="Exo 2 SemiBold"/>
                <a:cs typeface="Exo 2 SemiBold"/>
                <a:sym typeface="Exo 2 SemiBold"/>
              </a:rPr>
              <a:t>Digivinkit</a:t>
            </a:r>
            <a:endParaRPr>
              <a:latin typeface="Exo 2 SemiBold"/>
              <a:ea typeface="Exo 2 SemiBold"/>
              <a:cs typeface="Exo 2 SemiBold"/>
              <a:sym typeface="Exo 2 Semi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Exo 2 SemiBold"/>
                <a:ea typeface="Exo 2 SemiBold"/>
                <a:cs typeface="Exo 2 SemiBold"/>
                <a:sym typeface="Exo 2 SemiBold"/>
              </a:rPr>
              <a:t>/ Tekoälytuki</a:t>
            </a:r>
            <a:endParaRPr>
              <a:latin typeface="Exo 2 SemiBold"/>
              <a:ea typeface="Exo 2 SemiBold"/>
              <a:cs typeface="Exo 2 SemiBold"/>
              <a:sym typeface="Exo 2 SemiBold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0" y="2968113"/>
            <a:ext cx="8832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lt1"/>
                </a:solidFill>
                <a:latin typeface="Exo 2 Medium"/>
                <a:ea typeface="Exo 2 Medium"/>
                <a:cs typeface="Exo 2 Medium"/>
                <a:sym typeface="Exo 2 Medium"/>
              </a:rPr>
              <a:t>nn 2024</a:t>
            </a:r>
            <a:endParaRPr>
              <a:solidFill>
                <a:schemeClr val="lt1"/>
              </a:solidFill>
              <a:latin typeface="Exo 2 Medium"/>
              <a:ea typeface="Exo 2 Medium"/>
              <a:cs typeface="Exo 2 Medium"/>
              <a:sym typeface="Exo 2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194675" y="4404825"/>
            <a:ext cx="48291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Creative Commons</a:t>
            </a:r>
            <a:endParaRPr b="0" i="0" sz="18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Nimeä-JaaSamoin 4.0 Kansainvälinen</a:t>
            </a:r>
            <a:endParaRPr b="0" i="0" sz="24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71298" y="3931650"/>
            <a:ext cx="1352475" cy="47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1875" y="230050"/>
            <a:ext cx="2767274" cy="101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8C9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ctrTitle"/>
          </p:nvPr>
        </p:nvSpPr>
        <p:spPr>
          <a:xfrm>
            <a:off x="0" y="915525"/>
            <a:ext cx="8832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Digitala vinkar</a:t>
            </a:r>
            <a:br>
              <a:rPr lang="fi"/>
            </a:br>
            <a:r>
              <a:rPr lang="fi"/>
              <a:t>AI-stöd</a:t>
            </a:r>
            <a:endParaRPr/>
          </a:p>
        </p:txBody>
      </p:sp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0" y="2968113"/>
            <a:ext cx="8832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lt1"/>
                </a:solidFill>
                <a:latin typeface="Exo 2 Medium"/>
                <a:ea typeface="Exo 2 Medium"/>
                <a:cs typeface="Exo 2 Medium"/>
                <a:sym typeface="Exo 2 Medium"/>
              </a:rPr>
              <a:t>nn 2024</a:t>
            </a:r>
            <a:endParaRPr>
              <a:solidFill>
                <a:schemeClr val="lt1"/>
              </a:solidFill>
              <a:latin typeface="Exo 2 Medium"/>
              <a:ea typeface="Exo 2 Medium"/>
              <a:cs typeface="Exo 2 Medium"/>
              <a:sym typeface="Exo 2 Medium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381875" y="4404825"/>
            <a:ext cx="56418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Creative Commons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erkännande-dela på samma villkor 4.0 internationell</a:t>
            </a:r>
            <a:endParaRPr b="0" i="0" sz="24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71298" y="3931650"/>
            <a:ext cx="1352475" cy="47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1875" y="230050"/>
            <a:ext cx="2767274" cy="101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A757A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ctrTitle"/>
          </p:nvPr>
        </p:nvSpPr>
        <p:spPr>
          <a:xfrm>
            <a:off x="0" y="915525"/>
            <a:ext cx="8832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lt1"/>
                </a:solidFill>
                <a:latin typeface="Exo 2 SemiBold"/>
                <a:ea typeface="Exo 2 SemiBold"/>
                <a:cs typeface="Exo 2 SemiBold"/>
                <a:sym typeface="Exo 2 SemiBold"/>
              </a:rPr>
              <a:t>Digivinkit</a:t>
            </a:r>
            <a:endParaRPr>
              <a:solidFill>
                <a:schemeClr val="lt1"/>
              </a:solidFill>
              <a:latin typeface="Exo 2 SemiBold"/>
              <a:ea typeface="Exo 2 SemiBold"/>
              <a:cs typeface="Exo 2 SemiBold"/>
              <a:sym typeface="Exo 2 Semi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lt1"/>
                </a:solidFill>
                <a:latin typeface="Exo 2 SemiBold"/>
                <a:ea typeface="Exo 2 SemiBold"/>
                <a:cs typeface="Exo 2 SemiBold"/>
                <a:sym typeface="Exo 2 SemiBold"/>
              </a:rPr>
              <a:t>/ Tekoälytuki</a:t>
            </a:r>
            <a:endParaRPr>
              <a:solidFill>
                <a:schemeClr val="lt1"/>
              </a:solidFill>
              <a:latin typeface="Exo 2 SemiBold"/>
              <a:ea typeface="Exo 2 SemiBold"/>
              <a:cs typeface="Exo 2 SemiBold"/>
              <a:sym typeface="Exo 2 SemiBold"/>
            </a:endParaRPr>
          </a:p>
        </p:txBody>
      </p:sp>
      <p:sp>
        <p:nvSpPr>
          <p:cNvPr id="73" name="Google Shape;73;p15"/>
          <p:cNvSpPr txBox="1"/>
          <p:nvPr>
            <p:ph idx="1" type="subTitle"/>
          </p:nvPr>
        </p:nvSpPr>
        <p:spPr>
          <a:xfrm>
            <a:off x="0" y="2968113"/>
            <a:ext cx="88323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chemeClr val="lt1"/>
                </a:solidFill>
                <a:latin typeface="Exo 2 Medium"/>
                <a:ea typeface="Exo 2 Medium"/>
                <a:cs typeface="Exo 2 Medium"/>
                <a:sym typeface="Exo 2 Medium"/>
              </a:rPr>
              <a:t>nn 2024</a:t>
            </a:r>
            <a:endParaRPr>
              <a:solidFill>
                <a:schemeClr val="lt1"/>
              </a:solidFill>
              <a:latin typeface="Exo 2 Medium"/>
              <a:ea typeface="Exo 2 Medium"/>
              <a:cs typeface="Exo 2 Medium"/>
              <a:sym typeface="Exo 2 Medium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194675" y="4404825"/>
            <a:ext cx="4829100" cy="5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Creative Commons</a:t>
            </a:r>
            <a:endParaRPr b="0" i="0" sz="18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Nimeä-JaaSamoin 4.0 Kansainvälinen</a:t>
            </a:r>
            <a:endParaRPr b="0" i="0" sz="2400" u="none" cap="none" strike="noStrike">
              <a:solidFill>
                <a:srgbClr val="00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71298" y="3931650"/>
            <a:ext cx="1352475" cy="47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1875" y="230050"/>
            <a:ext cx="2767274" cy="101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Ohje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Exo 2 Medium"/>
              <a:buChar char="●"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Valitse sopiva kansi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Exo 2 Medium"/>
              <a:buChar char="●"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Nimeä kannen vinkki lyhyesti ja kuvaavasti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Exo 2 Medium"/>
              <a:buChar char="●"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Lisää etukanteen ja viimeiseen diaaan tekijä [nn], etukanteen päiväys tai vuosi, tarpeelliset logot (halutessasi koko esitykseen) ja vaihda tyyli esitykseen sopivaksi, esim. hankkeen tyyleihin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Exo 2 Medium"/>
              <a:buChar char="●"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Saman digivinkin / tekoälytuen voi julkaista Creative Comnnons -lisenssin mukaisesti viittaamalla alkuperäiseen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Exo 2 Medium"/>
              <a:buChar char="●"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Lisää alkuperäisen esityksen linkki viimeiseen diaan, kohtaan [nn, linkki]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Exo 2 Medium"/>
              <a:buChar char="●"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Poista ylimääräinen kansi ja ohje ja muokkaa diaesitys sopivaksi, hyödynnä aineistoja kansiosta </a:t>
            </a:r>
            <a:r>
              <a:rPr lang="fi" u="sng">
                <a:solidFill>
                  <a:schemeClr val="hlink"/>
                </a:solidFill>
                <a:latin typeface="Exo 2 Medium"/>
                <a:ea typeface="Exo 2 Medium"/>
                <a:cs typeface="Exo 2 Medium"/>
                <a:sym typeface="Exo 2 Medium"/>
                <a:hlinkClick r:id="rId3"/>
              </a:rPr>
              <a:t>Logot, fontit ja ilme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87850" y="112275"/>
            <a:ext cx="1847399" cy="40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445025"/>
            <a:ext cx="6831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Exo 2 Medium"/>
                <a:ea typeface="Exo 2 Medium"/>
                <a:cs typeface="Exo 2 Medium"/>
                <a:sym typeface="Exo 2 Medium"/>
              </a:rPr>
              <a:t>Tämä diasarja on lisensoitu Creative Commons -lisenssillä CC BY-SA 4.0 </a:t>
            </a:r>
            <a:endParaRPr>
              <a:latin typeface="Exo 2 Medium"/>
              <a:ea typeface="Exo 2 Medium"/>
              <a:cs typeface="Exo 2 Medium"/>
              <a:sym typeface="Exo 2 Medium"/>
            </a:endParaRPr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00" y="1566025"/>
            <a:ext cx="8520600" cy="32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Exo 2 Medium"/>
              <a:buChar char="●"/>
            </a:pP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CC-lisenssien verkkosivu suomeksi: </a:t>
            </a:r>
            <a:r>
              <a:rPr lang="fi" sz="2000" u="sng">
                <a:solidFill>
                  <a:schemeClr val="hlink"/>
                </a:solidFill>
                <a:latin typeface="Exo 2 Medium"/>
                <a:ea typeface="Exo 2 Medium"/>
                <a:cs typeface="Exo 2 Medium"/>
                <a:sym typeface="Exo 2 Medium"/>
                <a:hlinkClick r:id="rId3"/>
              </a:rPr>
              <a:t>https://creativecommons.fi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  </a:t>
            </a:r>
            <a:endParaRPr sz="20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Exo 2 Medium"/>
              <a:buChar char="●"/>
            </a:pP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CC BY-SA 4.0 eli Creative Commons Nimeä-Jaa samoin 4.0 Kansainvälinen -lisenssi </a:t>
            </a:r>
            <a:r>
              <a:rPr lang="fi" sz="2000" u="sng">
                <a:solidFill>
                  <a:schemeClr val="hlink"/>
                </a:solidFill>
                <a:latin typeface="Exo 2 Medium"/>
                <a:ea typeface="Exo 2 Medium"/>
                <a:cs typeface="Exo 2 Medium"/>
                <a:sym typeface="Exo 2 Medium"/>
                <a:hlinkClick r:id="rId4"/>
              </a:rPr>
              <a:t>creativecommons.org/licenses/by-sa/4.0/deed.fi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  </a:t>
            </a:r>
            <a:endParaRPr sz="20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Exo 2 Medium"/>
              <a:buChar char="○"/>
            </a:pP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Sinä saat jakaa ja muuntaa tätä diasarjaa, myös kaupallinen hyödyntäminen on sallittu. </a:t>
            </a:r>
            <a:endParaRPr sz="16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Exo 2 Medium"/>
              <a:buChar char="○"/>
            </a:pP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Ehtona on, että viittaat aina alkuperäiseen tekijään ja lähteeseen, tämän diasarjan osalta: [nn ja linkki]. Muokattu teos tulee jakaa tällä samalla lisenssillä. </a:t>
            </a:r>
            <a:endParaRPr sz="16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Exo 2 Medium"/>
              <a:buChar char="●"/>
            </a:pP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Tätä laajempia oikeuksia voit kysyä tekijältä: [nn]</a:t>
            </a:r>
            <a:endParaRPr sz="2000">
              <a:latin typeface="Exo 2 Medium"/>
              <a:ea typeface="Exo 2 Medium"/>
              <a:cs typeface="Exo 2 Medium"/>
              <a:sym typeface="Exo 2 Medium"/>
            </a:endParaRPr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78900" y="615675"/>
            <a:ext cx="1853400" cy="64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409725" y="441700"/>
            <a:ext cx="6430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500">
                <a:latin typeface="Exo 2 SemiBold"/>
                <a:ea typeface="Exo 2 SemiBold"/>
                <a:cs typeface="Exo 2 SemiBold"/>
                <a:sym typeface="Exo 2 SemiBold"/>
              </a:rPr>
              <a:t>Denna presentation är licensierad under </a:t>
            </a:r>
            <a:r>
              <a:rPr lang="fi" sz="2500">
                <a:latin typeface="Exo 2 SemiBold"/>
                <a:ea typeface="Exo 2 SemiBold"/>
                <a:cs typeface="Exo 2 SemiBold"/>
                <a:sym typeface="Exo 2 SemiBold"/>
              </a:rPr>
              <a:t>Creative Commons CC BY-SA 4.0 </a:t>
            </a:r>
            <a:endParaRPr sz="2500">
              <a:latin typeface="Exo 2 SemiBold"/>
              <a:ea typeface="Exo 2 SemiBold"/>
              <a:cs typeface="Exo 2 SemiBold"/>
              <a:sym typeface="Exo 2 SemiBold"/>
            </a:endParaRPr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1457150"/>
            <a:ext cx="8520600" cy="338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Exo 2 Medium"/>
              <a:buChar char="●"/>
            </a:pP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Om Creative Commons licenserna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: </a:t>
            </a:r>
            <a:r>
              <a:rPr lang="fi" sz="2000" u="sng">
                <a:solidFill>
                  <a:schemeClr val="hlink"/>
                </a:solidFill>
                <a:latin typeface="Exo 2 Medium"/>
                <a:ea typeface="Exo 2 Medium"/>
                <a:cs typeface="Exo 2 Medium"/>
                <a:sym typeface="Exo 2 Medium"/>
                <a:hlinkClick r:id="rId3"/>
              </a:rPr>
              <a:t>https://se.creativecommons.net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 </a:t>
            </a:r>
            <a:endParaRPr sz="20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Exo 2 Medium"/>
              <a:buChar char="●"/>
            </a:pP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CC BY-SA 4.0 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Erkännande-DelaPåSammaVillkor 4.0 Internationell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 </a:t>
            </a:r>
            <a:r>
              <a:rPr lang="fi" sz="2000" u="sng">
                <a:solidFill>
                  <a:schemeClr val="hlink"/>
                </a:solidFill>
                <a:latin typeface="Exo 2 Medium"/>
                <a:ea typeface="Exo 2 Medium"/>
                <a:cs typeface="Exo 2 Medium"/>
                <a:sym typeface="Exo 2 Medium"/>
                <a:hlinkClick r:id="rId4"/>
              </a:rPr>
              <a:t>https://creativecommons.org/licenses/by-sa/4.0/deed.sv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 </a:t>
            </a: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 </a:t>
            </a:r>
            <a:endParaRPr sz="20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Exo 2 Medium"/>
              <a:buChar char="○"/>
            </a:pP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Dela — kopiera och vidaredistribuera materialet oavsett medium eller format för alla ändamål, även kommersiellt.</a:t>
            </a: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 </a:t>
            </a:r>
            <a:endParaRPr sz="16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Exo 2 Medium"/>
              <a:buChar char="○"/>
            </a:pP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Erkännande — Du måste ge ett korrekt erkännande , ange en hyperlänk till licensen, och ange om bearbetningar är gjorda, För denna presentation gäller</a:t>
            </a: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: [nn, länk].</a:t>
            </a:r>
            <a:endParaRPr sz="16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Exo 2 Medium"/>
              <a:buChar char="○"/>
            </a:pP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DelaLika — Om du bygger vidare på materialet måste du distribuera dina bidrag under samma licens som originalet.</a:t>
            </a:r>
            <a:r>
              <a:rPr lang="fi" sz="1600">
                <a:latin typeface="Exo 2 Medium"/>
                <a:ea typeface="Exo 2 Medium"/>
                <a:cs typeface="Exo 2 Medium"/>
                <a:sym typeface="Exo 2 Medium"/>
              </a:rPr>
              <a:t> </a:t>
            </a:r>
            <a:endParaRPr sz="1600">
              <a:latin typeface="Exo 2 Medium"/>
              <a:ea typeface="Exo 2 Medium"/>
              <a:cs typeface="Exo 2 Medium"/>
              <a:sym typeface="Exo 2 Medium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Exo 2 Medium"/>
              <a:buChar char="○"/>
            </a:pPr>
            <a:r>
              <a:rPr lang="fi" sz="2000">
                <a:latin typeface="Exo 2 Medium"/>
                <a:ea typeface="Exo 2 Medium"/>
                <a:cs typeface="Exo 2 Medium"/>
                <a:sym typeface="Exo 2 Medium"/>
              </a:rPr>
              <a:t>Vill du ha mer information? Kontakta [nn]</a:t>
            </a:r>
            <a:endParaRPr sz="2000">
              <a:latin typeface="Exo 2 Medium"/>
              <a:ea typeface="Exo 2 Medium"/>
              <a:cs typeface="Exo 2 Medium"/>
              <a:sym typeface="Exo 2 Medium"/>
            </a:endParaRPr>
          </a:p>
        </p:txBody>
      </p:sp>
      <p:pic>
        <p:nvPicPr>
          <p:cNvPr id="97" name="Google Shape;97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78900" y="615675"/>
            <a:ext cx="1853400" cy="64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