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92" r:id="rId5"/>
    <p:sldId id="290" r:id="rId6"/>
    <p:sldId id="282" r:id="rId7"/>
    <p:sldId id="281" r:id="rId8"/>
    <p:sldId id="278" r:id="rId9"/>
    <p:sldId id="284" r:id="rId10"/>
    <p:sldId id="285" r:id="rId11"/>
    <p:sldId id="287" r:id="rId12"/>
    <p:sldId id="286" r:id="rId13"/>
    <p:sldId id="293" r:id="rId14"/>
    <p:sldId id="280"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telainen Arto" initials="KA" lastIdx="1" clrIdx="0">
    <p:extLst>
      <p:ext uri="{19B8F6BF-5375-455C-9EA6-DF929625EA0E}">
        <p15:presenceInfo xmlns:p15="http://schemas.microsoft.com/office/powerpoint/2012/main" userId="Kortelainen Ar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BBCA9"/>
    <a:srgbClr val="F68A26"/>
    <a:srgbClr val="1132D5"/>
    <a:srgbClr val="FF8900"/>
    <a:srgbClr val="49B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98735-69ED-43F6-8C93-CF9575EBAAD3}" v="38" dt="2020-06-14T17:22:45.40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Vaalea tyyli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3" autoAdjust="0"/>
    <p:restoredTop sz="94660"/>
  </p:normalViewPr>
  <p:slideViewPr>
    <p:cSldViewPr snapToGrid="0">
      <p:cViewPr varScale="1">
        <p:scale>
          <a:sx n="107" d="100"/>
          <a:sy n="107"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14.6.2020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13751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14.6.2020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418869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14.6.2020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40936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14.6.2020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0715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5A7E55E-D9FB-46ED-98A5-6B84DE9B9AF0}" type="datetimeFigureOut">
              <a:rPr lang="fi-FI" smtClean="0"/>
              <a:t>14.6.2020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219543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5A7E55E-D9FB-46ED-98A5-6B84DE9B9AF0}" type="datetimeFigureOut">
              <a:rPr lang="fi-FI" smtClean="0"/>
              <a:t>14.6.2020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50835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5A7E55E-D9FB-46ED-98A5-6B84DE9B9AF0}" type="datetimeFigureOut">
              <a:rPr lang="fi-FI" smtClean="0"/>
              <a:t>14.6.2020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417963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5A7E55E-D9FB-46ED-98A5-6B84DE9B9AF0}" type="datetimeFigureOut">
              <a:rPr lang="fi-FI" smtClean="0"/>
              <a:t>14.6.2020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79863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7E55E-D9FB-46ED-98A5-6B84DE9B9AF0}" type="datetimeFigureOut">
              <a:rPr lang="fi-FI" smtClean="0"/>
              <a:t>14.6.2020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60112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A7E55E-D9FB-46ED-98A5-6B84DE9B9AF0}" type="datetimeFigureOut">
              <a:rPr lang="fi-FI" smtClean="0"/>
              <a:t>14.6.2020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185105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A7E55E-D9FB-46ED-98A5-6B84DE9B9AF0}" type="datetimeFigureOut">
              <a:rPr lang="fi-FI" smtClean="0"/>
              <a:t>14.6.2020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34950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7E55E-D9FB-46ED-98A5-6B84DE9B9AF0}" type="datetimeFigureOut">
              <a:rPr lang="fi-FI" smtClean="0"/>
              <a:t>14.6.2020</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013CF-57CB-46E9-BB65-D705D86BCCDE}" type="slidenum">
              <a:rPr lang="fi-FI" smtClean="0"/>
              <a:t>‹#›</a:t>
            </a:fld>
            <a:endParaRPr lang="fi-FI"/>
          </a:p>
        </p:txBody>
      </p:sp>
    </p:spTree>
    <p:extLst>
      <p:ext uri="{BB962C8B-B14F-4D97-AF65-F5344CB8AC3E}">
        <p14:creationId xmlns:p14="http://schemas.microsoft.com/office/powerpoint/2010/main" val="1202098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oe.fi/#/materiaali/62"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rkrko@utu.fi" TargetMode="External"/><Relationship Id="rId5" Type="http://schemas.openxmlformats.org/officeDocument/2006/relationships/hyperlink" Target="mailto:arto.Kortelainen@lieto.fi"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spark.adobe.com/page/ggQPfnitk1CWZ/" TargetMode="External"/><Relationship Id="rId13" Type="http://schemas.openxmlformats.org/officeDocument/2006/relationships/image" Target="../media/image4.png"/><Relationship Id="rId3" Type="http://schemas.openxmlformats.org/officeDocument/2006/relationships/hyperlink" Target="https://www.helsinki.fi/fi/unitube/video/2fcdd4fd-505c-40c7-8858-7c94d7bffa0b" TargetMode="External"/><Relationship Id="rId7" Type="http://schemas.openxmlformats.org/officeDocument/2006/relationships/hyperlink" Target="https://dreambroker.com/channel/9p4k2cfs/adjgolpm" TargetMode="External"/><Relationship Id="rId12" Type="http://schemas.openxmlformats.org/officeDocument/2006/relationships/hyperlink" Target="https://pixnio.com/" TargetMode="External"/><Relationship Id="rId2" Type="http://schemas.openxmlformats.org/officeDocument/2006/relationships/hyperlink" Target="https://aoe.fi/#/materiaali/62" TargetMode="External"/><Relationship Id="rId1" Type="http://schemas.openxmlformats.org/officeDocument/2006/relationships/slideLayout" Target="../slideLayouts/slideLayout1.xml"/><Relationship Id="rId6" Type="http://schemas.openxmlformats.org/officeDocument/2006/relationships/hyperlink" Target="https://www.pexels.com/fi-fi/hae/historia/" TargetMode="External"/><Relationship Id="rId11" Type="http://schemas.openxmlformats.org/officeDocument/2006/relationships/hyperlink" Target="https://www.thinglink.com/fi/" TargetMode="External"/><Relationship Id="rId5" Type="http://schemas.openxmlformats.org/officeDocument/2006/relationships/hyperlink" Target="https://pixabay.com/fi/images/search/historia/" TargetMode="External"/><Relationship Id="rId10" Type="http://schemas.openxmlformats.org/officeDocument/2006/relationships/hyperlink" Target="https://kestavakehitys.fi/etusivu" TargetMode="External"/><Relationship Id="rId4" Type="http://schemas.openxmlformats.org/officeDocument/2006/relationships/hyperlink" Target="http://www03.edu.fi/oppimateriaalit/avaruus/app/" TargetMode="External"/><Relationship Id="rId9" Type="http://schemas.openxmlformats.org/officeDocument/2006/relationships/hyperlink" Target="https://www.youtube.com/watch?v=JZZj4apnfgo&amp;t=3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seppo.io/fi/" TargetMode="External"/><Relationship Id="rId7" Type="http://schemas.openxmlformats.org/officeDocument/2006/relationships/hyperlink" Target="https://archive.microbit.org/fi/" TargetMode="External"/><Relationship Id="rId2" Type="http://schemas.openxmlformats.org/officeDocument/2006/relationships/hyperlink" Target="https://aoe.fi/#/materiaali/62" TargetMode="External"/><Relationship Id="rId1" Type="http://schemas.openxmlformats.org/officeDocument/2006/relationships/slideLayout" Target="../slideLayouts/slideLayout1.xml"/><Relationship Id="rId6" Type="http://schemas.openxmlformats.org/officeDocument/2006/relationships/hyperlink" Target="https://ville.utu.fi/#!login" TargetMode="External"/><Relationship Id="rId5" Type="http://schemas.openxmlformats.org/officeDocument/2006/relationships/hyperlink" Target="http://bit.do/seppo101" TargetMode="External"/><Relationship Id="rId4" Type="http://schemas.openxmlformats.org/officeDocument/2006/relationships/hyperlink" Target="https://www.helsinki.fi/fi/unitube/video/2fcdd4fd-505c-40c7-8858-7c94d7bffa0b"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innokas.fi/wp-content/uploads/2018/01/Asimov_10-1.pdf" TargetMode="External"/><Relationship Id="rId13" Type="http://schemas.openxmlformats.org/officeDocument/2006/relationships/image" Target="../media/image4.png"/><Relationship Id="rId3" Type="http://schemas.openxmlformats.org/officeDocument/2006/relationships/hyperlink" Target="https://archive.microbit.org/fi/" TargetMode="External"/><Relationship Id="rId7" Type="http://schemas.openxmlformats.org/officeDocument/2006/relationships/hyperlink" Target="https://peda.net/lappeenranta/yhteisty%C3%B6tilat/luma-saimaa/robotiikka/koodaus/go" TargetMode="External"/><Relationship Id="rId12" Type="http://schemas.openxmlformats.org/officeDocument/2006/relationships/hyperlink" Target="https://bit.ly/vaatteidenelinkaari" TargetMode="External"/><Relationship Id="rId2" Type="http://schemas.openxmlformats.org/officeDocument/2006/relationships/hyperlink" Target="https://aoe.fi/#/materiaali/62" TargetMode="External"/><Relationship Id="rId1" Type="http://schemas.openxmlformats.org/officeDocument/2006/relationships/slideLayout" Target="../slideLayouts/slideLayout1.xml"/><Relationship Id="rId6" Type="http://schemas.openxmlformats.org/officeDocument/2006/relationships/hyperlink" Target="https://www.innokas.fi/wp-content/uploads/2018/01/EV3-perusteet.pdf" TargetMode="External"/><Relationship Id="rId11" Type="http://schemas.openxmlformats.org/officeDocument/2006/relationships/hyperlink" Target="http://www.makerspaceforeducation.com/makey-makey.html" TargetMode="External"/><Relationship Id="rId5" Type="http://schemas.openxmlformats.org/officeDocument/2006/relationships/hyperlink" Target="https://education.minecraft.net/" TargetMode="External"/><Relationship Id="rId10" Type="http://schemas.openxmlformats.org/officeDocument/2006/relationships/hyperlink" Target="https://utufi-my.sharepoint.com/:p:/g/personal/rjohie_utu_fi/Ee6le1uU_hZGiH1bHHExKGkBW7AUrsoM1QIChnGp9NPGHw?rtime=9t0QhYcL2Eg" TargetMode="External"/><Relationship Id="rId4" Type="http://schemas.openxmlformats.org/officeDocument/2006/relationships/hyperlink" Target="https://sway.office.com/aU8sUH6h1qGTc663?ref=Link" TargetMode="External"/><Relationship Id="rId9" Type="http://schemas.openxmlformats.org/officeDocument/2006/relationships/hyperlink" Target="https://forms.office.com/Pages/ShareFormPage.aspx?id=CHI8v_NAhU-YheU0yo5J6vIKnoGlIT5Jl4SN0d_JOeFUMElHM0pCVFNPNFRRNlFJTTJESks0Qlg0Si4u&amp;sharetoken=8NsUTjoxBnZaczlJmfG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EB8975E-8550-466E-91B9-6C40CA4BFC1F}"/>
              </a:ext>
            </a:extLst>
          </p:cNvPr>
          <p:cNvPicPr>
            <a:picLocks noChangeAspect="1"/>
          </p:cNvPicPr>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6" name="Suorakulmio 5">
            <a:extLst>
              <a:ext uri="{FF2B5EF4-FFF2-40B4-BE49-F238E27FC236}">
                <a16:creationId xmlns:a16="http://schemas.microsoft.com/office/drawing/2014/main" id="{2C048B58-D1C1-4B15-8F5F-CA7B0DAD727C}"/>
              </a:ext>
            </a:extLst>
          </p:cNvPr>
          <p:cNvSpPr/>
          <p:nvPr/>
        </p:nvSpPr>
        <p:spPr>
          <a:xfrm>
            <a:off x="4641742" y="2316117"/>
            <a:ext cx="6734014" cy="2385268"/>
          </a:xfrm>
          <a:prstGeom prst="rect">
            <a:avLst/>
          </a:prstGeom>
        </p:spPr>
        <p:txBody>
          <a:bodyPr wrap="square">
            <a:spAutoFit/>
          </a:bodyPr>
          <a:lstStyle/>
          <a:p>
            <a:pPr algn="just" defTabSz="914400">
              <a:lnSpc>
                <a:spcPct val="90000"/>
              </a:lnSpc>
              <a:spcAft>
                <a:spcPts val="600"/>
              </a:spcAft>
            </a:pPr>
            <a:r>
              <a:rPr lang="en-US" sz="1600" b="1" dirty="0" err="1"/>
              <a:t>Digitaalisuutta</a:t>
            </a:r>
            <a:r>
              <a:rPr lang="en-US" sz="1600" b="1" dirty="0"/>
              <a:t> </a:t>
            </a:r>
            <a:r>
              <a:rPr lang="en-US" sz="1600" b="1" dirty="0" err="1"/>
              <a:t>hyödyntäviä</a:t>
            </a:r>
            <a:r>
              <a:rPr lang="en-US" sz="1600" b="1" dirty="0"/>
              <a:t> </a:t>
            </a:r>
            <a:r>
              <a:rPr lang="en-US" sz="1600" b="1" dirty="0" err="1"/>
              <a:t>opetuskokeiluja</a:t>
            </a:r>
            <a:r>
              <a:rPr lang="en-US" sz="1600" b="1" dirty="0"/>
              <a:t> </a:t>
            </a:r>
            <a:r>
              <a:rPr lang="en-US" sz="1600" dirty="0" err="1"/>
              <a:t>toteutettiin</a:t>
            </a:r>
            <a:r>
              <a:rPr lang="en-US" sz="1600" dirty="0"/>
              <a:t> </a:t>
            </a:r>
            <a:r>
              <a:rPr lang="en-US" sz="1600" dirty="0" err="1"/>
              <a:t>OpenDigin</a:t>
            </a:r>
            <a:r>
              <a:rPr lang="en-US" sz="1600" dirty="0"/>
              <a:t> </a:t>
            </a:r>
            <a:r>
              <a:rPr lang="en-US" sz="1600" dirty="0" err="1"/>
              <a:t>toimintamallin</a:t>
            </a:r>
            <a:r>
              <a:rPr lang="en-US" sz="1600" dirty="0"/>
              <a:t> </a:t>
            </a:r>
            <a:r>
              <a:rPr lang="en-US" sz="1600" dirty="0" err="1"/>
              <a:t>mukaisesti</a:t>
            </a:r>
            <a:r>
              <a:rPr lang="en-US" sz="1600" dirty="0"/>
              <a:t> </a:t>
            </a:r>
            <a:r>
              <a:rPr lang="en-US" sz="1600" dirty="0" err="1"/>
              <a:t>yhteisöllisesti</a:t>
            </a:r>
            <a:r>
              <a:rPr lang="en-US" sz="1600" dirty="0"/>
              <a:t> </a:t>
            </a:r>
            <a:r>
              <a:rPr lang="en-US" sz="1600" dirty="0" err="1"/>
              <a:t>kehittämällä</a:t>
            </a:r>
            <a:r>
              <a:rPr lang="en-US" sz="1600" dirty="0"/>
              <a:t>. </a:t>
            </a:r>
            <a:r>
              <a:rPr lang="en-US" sz="1600" dirty="0" err="1"/>
              <a:t>Varsinais-Suomen</a:t>
            </a:r>
            <a:r>
              <a:rPr lang="en-US" sz="1600" dirty="0"/>
              <a:t> </a:t>
            </a:r>
            <a:r>
              <a:rPr lang="en-US" sz="1600" dirty="0" err="1"/>
              <a:t>opetuskokeiluista</a:t>
            </a:r>
            <a:r>
              <a:rPr lang="en-US" sz="1600" dirty="0"/>
              <a:t> </a:t>
            </a:r>
            <a:r>
              <a:rPr lang="en-US" sz="1600" dirty="0" err="1"/>
              <a:t>suurin</a:t>
            </a:r>
            <a:r>
              <a:rPr lang="en-US" sz="1600" dirty="0"/>
              <a:t> </a:t>
            </a:r>
            <a:r>
              <a:rPr lang="en-US" sz="1600" dirty="0" err="1"/>
              <a:t>osa</a:t>
            </a:r>
            <a:r>
              <a:rPr lang="en-US" sz="1600" dirty="0"/>
              <a:t> </a:t>
            </a:r>
            <a:r>
              <a:rPr lang="en-US" sz="1600" dirty="0" err="1"/>
              <a:t>raportoitiin</a:t>
            </a:r>
            <a:r>
              <a:rPr lang="en-US" sz="1600" dirty="0"/>
              <a:t> </a:t>
            </a:r>
            <a:r>
              <a:rPr lang="en-US" sz="1600" dirty="0" err="1"/>
              <a:t>posterimuodossa</a:t>
            </a:r>
            <a:r>
              <a:rPr lang="en-US" sz="1600" dirty="0"/>
              <a:t>. Vain </a:t>
            </a:r>
            <a:r>
              <a:rPr lang="en-US" sz="1600" dirty="0" err="1"/>
              <a:t>muutama</a:t>
            </a:r>
            <a:r>
              <a:rPr lang="en-US" sz="1600" dirty="0"/>
              <a:t> jo </a:t>
            </a:r>
            <a:r>
              <a:rPr lang="en-US" sz="1600" dirty="0" err="1"/>
              <a:t>suunniteltu</a:t>
            </a:r>
            <a:r>
              <a:rPr lang="en-US" sz="1600" dirty="0"/>
              <a:t> </a:t>
            </a:r>
            <a:r>
              <a:rPr lang="en-US" sz="1600" dirty="0" err="1"/>
              <a:t>kokeilu</a:t>
            </a:r>
            <a:r>
              <a:rPr lang="en-US" sz="1600" dirty="0"/>
              <a:t> </a:t>
            </a:r>
            <a:r>
              <a:rPr lang="en-US" sz="1600" dirty="0" err="1"/>
              <a:t>jäi</a:t>
            </a:r>
            <a:r>
              <a:rPr lang="en-US" sz="1600" dirty="0"/>
              <a:t> </a:t>
            </a:r>
            <a:r>
              <a:rPr lang="en-US" sz="1600" dirty="0" err="1"/>
              <a:t>vaille</a:t>
            </a:r>
            <a:r>
              <a:rPr lang="en-US" sz="1600" dirty="0"/>
              <a:t> </a:t>
            </a:r>
            <a:r>
              <a:rPr lang="en-US" sz="1600" dirty="0" err="1"/>
              <a:t>käytännön</a:t>
            </a:r>
            <a:r>
              <a:rPr lang="en-US" sz="1600" dirty="0"/>
              <a:t> </a:t>
            </a:r>
            <a:r>
              <a:rPr lang="en-US" sz="1600" dirty="0" err="1"/>
              <a:t>toteutusta</a:t>
            </a:r>
            <a:r>
              <a:rPr lang="en-US" sz="1600" dirty="0"/>
              <a:t> tai </a:t>
            </a:r>
            <a:r>
              <a:rPr lang="en-US" sz="1600" dirty="0" err="1"/>
              <a:t>toteutettiin</a:t>
            </a:r>
            <a:r>
              <a:rPr lang="en-US" sz="1600" dirty="0"/>
              <a:t> </a:t>
            </a:r>
            <a:r>
              <a:rPr lang="en-US" sz="1600" dirty="0" err="1"/>
              <a:t>verkon</a:t>
            </a:r>
            <a:r>
              <a:rPr lang="en-US" sz="1600" dirty="0"/>
              <a:t> </a:t>
            </a:r>
            <a:r>
              <a:rPr lang="en-US" sz="1600" dirty="0" err="1"/>
              <a:t>välityksellä</a:t>
            </a:r>
            <a:r>
              <a:rPr lang="en-US" sz="1600" dirty="0"/>
              <a:t> </a:t>
            </a:r>
            <a:r>
              <a:rPr lang="en-US" sz="1600" dirty="0" err="1"/>
              <a:t>Suomen</a:t>
            </a:r>
            <a:r>
              <a:rPr lang="en-US" sz="1600" dirty="0"/>
              <a:t> </a:t>
            </a:r>
            <a:r>
              <a:rPr lang="en-US" sz="1600" dirty="0" err="1"/>
              <a:t>siirtyessä</a:t>
            </a:r>
            <a:r>
              <a:rPr lang="en-US" sz="1600" dirty="0"/>
              <a:t> </a:t>
            </a:r>
            <a:r>
              <a:rPr lang="en-US" sz="1600" dirty="0" err="1"/>
              <a:t>etäopiskeluun</a:t>
            </a:r>
            <a:r>
              <a:rPr lang="en-US" sz="1600" dirty="0"/>
              <a:t> </a:t>
            </a:r>
            <a:r>
              <a:rPr lang="en-US" sz="1600" dirty="0" err="1"/>
              <a:t>keväällä</a:t>
            </a:r>
            <a:r>
              <a:rPr lang="en-US" sz="1600" dirty="0"/>
              <a:t> 2020. </a:t>
            </a:r>
            <a:r>
              <a:rPr lang="en-US" sz="1600" dirty="0" err="1"/>
              <a:t>Joistakin</a:t>
            </a:r>
            <a:r>
              <a:rPr lang="en-US" sz="1600" dirty="0"/>
              <a:t> </a:t>
            </a:r>
            <a:r>
              <a:rPr lang="en-US" sz="1600" dirty="0" err="1"/>
              <a:t>opetuskokeiluista</a:t>
            </a:r>
            <a:r>
              <a:rPr lang="en-US" sz="1600" dirty="0"/>
              <a:t> on </a:t>
            </a:r>
            <a:r>
              <a:rPr lang="en-US" sz="1600" dirty="0" err="1"/>
              <a:t>julkaistu</a:t>
            </a:r>
            <a:r>
              <a:rPr lang="en-US" sz="1600" dirty="0"/>
              <a:t> </a:t>
            </a:r>
            <a:r>
              <a:rPr lang="en-US" sz="1600" dirty="0" err="1"/>
              <a:t>myös</a:t>
            </a:r>
            <a:r>
              <a:rPr lang="en-US" sz="1600" dirty="0"/>
              <a:t> </a:t>
            </a:r>
            <a:r>
              <a:rPr lang="en-US" sz="1600" dirty="0" err="1">
                <a:hlinkClick r:id="rId3"/>
              </a:rPr>
              <a:t>postereita</a:t>
            </a:r>
            <a:r>
              <a:rPr lang="en-US" sz="1600" dirty="0"/>
              <a:t> aoe.fi -</a:t>
            </a:r>
            <a:r>
              <a:rPr lang="en-US" sz="1600" dirty="0" err="1"/>
              <a:t>sivustolle</a:t>
            </a:r>
            <a:r>
              <a:rPr lang="en-US" sz="1600" dirty="0"/>
              <a:t>. </a:t>
            </a:r>
          </a:p>
          <a:p>
            <a:pPr algn="just" defTabSz="914400">
              <a:lnSpc>
                <a:spcPct val="90000"/>
              </a:lnSpc>
              <a:spcAft>
                <a:spcPts val="600"/>
              </a:spcAft>
            </a:pPr>
            <a:r>
              <a:rPr lang="en-US" sz="1600" b="1" dirty="0" err="1"/>
              <a:t>Päätelmät</a:t>
            </a:r>
            <a:r>
              <a:rPr lang="en-US" sz="1600" b="1" dirty="0"/>
              <a:t> ja </a:t>
            </a:r>
            <a:r>
              <a:rPr lang="en-US" sz="1600" b="1" dirty="0" err="1"/>
              <a:t>suositukset</a:t>
            </a:r>
            <a:r>
              <a:rPr lang="en-US" sz="1600" b="1" dirty="0"/>
              <a:t> </a:t>
            </a:r>
            <a:r>
              <a:rPr lang="en-US" sz="1600" dirty="0" err="1"/>
              <a:t>ovat</a:t>
            </a:r>
            <a:r>
              <a:rPr lang="en-US" sz="1600" dirty="0"/>
              <a:t> </a:t>
            </a:r>
            <a:r>
              <a:rPr lang="en-US" sz="1600" dirty="0" err="1"/>
              <a:t>yhteiskehittämisessä</a:t>
            </a:r>
            <a:r>
              <a:rPr lang="en-US" sz="1600" dirty="0"/>
              <a:t> </a:t>
            </a:r>
            <a:r>
              <a:rPr lang="en-US" sz="1600" dirty="0" err="1"/>
              <a:t>syntyneitä</a:t>
            </a:r>
            <a:r>
              <a:rPr lang="en-US" sz="1600" dirty="0"/>
              <a:t> </a:t>
            </a:r>
            <a:r>
              <a:rPr lang="en-US" sz="1600" dirty="0" err="1"/>
              <a:t>ajatuksia</a:t>
            </a:r>
            <a:r>
              <a:rPr lang="en-US" sz="1600" dirty="0"/>
              <a:t> </a:t>
            </a:r>
            <a:r>
              <a:rPr lang="en-US" sz="1600" dirty="0" err="1"/>
              <a:t>siitä</a:t>
            </a:r>
            <a:r>
              <a:rPr lang="en-US" sz="1600" dirty="0"/>
              <a:t> </a:t>
            </a:r>
            <a:r>
              <a:rPr lang="en-US" sz="1600" dirty="0" err="1"/>
              <a:t>miten</a:t>
            </a:r>
            <a:r>
              <a:rPr lang="en-US" sz="1600" dirty="0"/>
              <a:t> </a:t>
            </a:r>
            <a:r>
              <a:rPr lang="en-US" sz="1600" dirty="0" err="1"/>
              <a:t>teknologia</a:t>
            </a:r>
            <a:r>
              <a:rPr lang="en-US" sz="1600" dirty="0"/>
              <a:t> </a:t>
            </a:r>
            <a:r>
              <a:rPr lang="en-US" sz="1600" dirty="0" err="1"/>
              <a:t>tukee</a:t>
            </a:r>
            <a:r>
              <a:rPr lang="en-US" sz="1600" dirty="0"/>
              <a:t> </a:t>
            </a:r>
            <a:r>
              <a:rPr lang="en-US" sz="1600" dirty="0" err="1"/>
              <a:t>oppimisprosessia</a:t>
            </a:r>
            <a:r>
              <a:rPr lang="en-US" sz="1600" dirty="0"/>
              <a:t> ja </a:t>
            </a:r>
            <a:r>
              <a:rPr lang="en-US" sz="1600" dirty="0" err="1"/>
              <a:t>mitä</a:t>
            </a:r>
            <a:r>
              <a:rPr lang="en-US" sz="1600" dirty="0"/>
              <a:t> </a:t>
            </a:r>
            <a:r>
              <a:rPr lang="en-US" sz="1600" dirty="0" err="1"/>
              <a:t>kannattaa</a:t>
            </a:r>
            <a:r>
              <a:rPr lang="en-US" sz="1600" dirty="0"/>
              <a:t> </a:t>
            </a:r>
            <a:r>
              <a:rPr lang="en-US" sz="1600" dirty="0" err="1"/>
              <a:t>huomioida</a:t>
            </a:r>
            <a:r>
              <a:rPr lang="en-US" sz="1600" dirty="0"/>
              <a:t> </a:t>
            </a:r>
            <a:r>
              <a:rPr lang="en-US" sz="1600" dirty="0" err="1"/>
              <a:t>ottaessa</a:t>
            </a:r>
            <a:r>
              <a:rPr lang="en-US" sz="1600" dirty="0"/>
              <a:t> </a:t>
            </a:r>
            <a:r>
              <a:rPr lang="en-US" sz="1600" dirty="0" err="1"/>
              <a:t>tiettyä</a:t>
            </a:r>
            <a:r>
              <a:rPr lang="en-US" sz="1600" dirty="0"/>
              <a:t> </a:t>
            </a:r>
            <a:r>
              <a:rPr lang="en-US" sz="1600" dirty="0" err="1"/>
              <a:t>teknologiaa</a:t>
            </a:r>
            <a:r>
              <a:rPr lang="en-US" sz="1600" dirty="0"/>
              <a:t> </a:t>
            </a:r>
            <a:r>
              <a:rPr lang="en-US" sz="1600" dirty="0" err="1"/>
              <a:t>käyttöön</a:t>
            </a:r>
            <a:r>
              <a:rPr lang="en-US" sz="1600" dirty="0"/>
              <a:t> </a:t>
            </a:r>
            <a:r>
              <a:rPr lang="en-US" sz="1600" dirty="0" err="1"/>
              <a:t>opetuksessa</a:t>
            </a:r>
            <a:r>
              <a:rPr lang="en-US" sz="1600" dirty="0"/>
              <a:t>.</a:t>
            </a:r>
          </a:p>
        </p:txBody>
      </p:sp>
      <p:sp>
        <p:nvSpPr>
          <p:cNvPr id="7" name="Suorakulmio 6">
            <a:extLst>
              <a:ext uri="{FF2B5EF4-FFF2-40B4-BE49-F238E27FC236}">
                <a16:creationId xmlns:a16="http://schemas.microsoft.com/office/drawing/2014/main" id="{98613679-BF72-40E5-8D5D-E93DC04C86A7}"/>
              </a:ext>
            </a:extLst>
          </p:cNvPr>
          <p:cNvSpPr/>
          <p:nvPr/>
        </p:nvSpPr>
        <p:spPr>
          <a:xfrm>
            <a:off x="443621" y="2471367"/>
            <a:ext cx="3506561" cy="1970061"/>
          </a:xfrm>
          <a:prstGeom prst="rect">
            <a:avLst/>
          </a:prstGeom>
          <a:ln>
            <a:no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defTabSz="914400">
              <a:lnSpc>
                <a:spcPct val="90000"/>
              </a:lnSpc>
              <a:spcBef>
                <a:spcPct val="0"/>
              </a:spcBef>
              <a:spcAft>
                <a:spcPts val="600"/>
              </a:spcAft>
            </a:pPr>
            <a:r>
              <a:rPr lang="en-US" sz="2800" b="1" kern="1200" dirty="0">
                <a:solidFill>
                  <a:srgbClr val="FFFFFF"/>
                </a:solidFill>
                <a:latin typeface="+mj-lt"/>
                <a:ea typeface="+mj-ea"/>
                <a:cs typeface="+mj-cs"/>
              </a:rPr>
              <a:t>DIGIPEDAGOGISIA OPETUSKOKEILUJA </a:t>
            </a:r>
          </a:p>
        </p:txBody>
      </p:sp>
      <p:pic>
        <p:nvPicPr>
          <p:cNvPr id="8" name="Kuva 7" descr="Kuva, joka sisältää kohteen piirtäminen&#10;&#10;Kuvaus luotu automaattisesti">
            <a:extLst>
              <a:ext uri="{FF2B5EF4-FFF2-40B4-BE49-F238E27FC236}">
                <a16:creationId xmlns:a16="http://schemas.microsoft.com/office/drawing/2014/main" id="{2A4032DF-1992-410F-9716-A9F6B291F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21" y="1447672"/>
            <a:ext cx="2997415" cy="1127028"/>
          </a:xfrm>
          <a:prstGeom prst="rect">
            <a:avLst/>
          </a:prstGeom>
        </p:spPr>
      </p:pic>
      <p:sp>
        <p:nvSpPr>
          <p:cNvPr id="9" name="Suorakulmio 8">
            <a:extLst>
              <a:ext uri="{FF2B5EF4-FFF2-40B4-BE49-F238E27FC236}">
                <a16:creationId xmlns:a16="http://schemas.microsoft.com/office/drawing/2014/main" id="{796D4326-3F9C-4840-BCC6-F1B4C9E29529}"/>
              </a:ext>
            </a:extLst>
          </p:cNvPr>
          <p:cNvSpPr/>
          <p:nvPr/>
        </p:nvSpPr>
        <p:spPr>
          <a:xfrm>
            <a:off x="398462" y="4283300"/>
            <a:ext cx="3499973" cy="994118"/>
          </a:xfrm>
          <a:prstGeom prst="rect">
            <a:avLst/>
          </a:prstGeom>
        </p:spPr>
        <p:txBody>
          <a:bodyPr wrap="square">
            <a:spAutoFit/>
          </a:bodyPr>
          <a:lstStyle/>
          <a:p>
            <a:pPr defTabSz="914400">
              <a:lnSpc>
                <a:spcPct val="90000"/>
              </a:lnSpc>
              <a:spcAft>
                <a:spcPts val="600"/>
              </a:spcAft>
            </a:pPr>
            <a:r>
              <a:rPr lang="en-US" dirty="0"/>
              <a:t>Arto Kortelainen, </a:t>
            </a:r>
            <a:r>
              <a:rPr lang="en-US" dirty="0" err="1"/>
              <a:t>Turun</a:t>
            </a:r>
            <a:r>
              <a:rPr lang="en-US" dirty="0"/>
              <a:t> </a:t>
            </a:r>
            <a:r>
              <a:rPr lang="en-US" dirty="0" err="1"/>
              <a:t>yliopisto</a:t>
            </a:r>
            <a:endParaRPr lang="en-US" dirty="0"/>
          </a:p>
          <a:p>
            <a:pPr defTabSz="914400">
              <a:lnSpc>
                <a:spcPct val="90000"/>
              </a:lnSpc>
              <a:spcAft>
                <a:spcPts val="600"/>
              </a:spcAft>
            </a:pPr>
            <a:r>
              <a:rPr lang="en-US" dirty="0">
                <a:solidFill>
                  <a:schemeClr val="bg1"/>
                </a:solidFill>
                <a:hlinkClick r:id="rId5">
                  <a:extLst>
                    <a:ext uri="{A12FA001-AC4F-418D-AE19-62706E023703}">
                      <ahyp:hlinkClr xmlns:ahyp="http://schemas.microsoft.com/office/drawing/2018/hyperlinkcolor" val="tx"/>
                    </a:ext>
                  </a:extLst>
                </a:hlinkClick>
              </a:rPr>
              <a:t>arto.kortelainen@lieto.fi</a:t>
            </a:r>
            <a:endParaRPr lang="en-US" dirty="0">
              <a:solidFill>
                <a:schemeClr val="bg1"/>
              </a:solidFill>
            </a:endParaRPr>
          </a:p>
          <a:p>
            <a:pPr defTabSz="914400">
              <a:lnSpc>
                <a:spcPct val="90000"/>
              </a:lnSpc>
              <a:spcAft>
                <a:spcPts val="600"/>
              </a:spcAft>
            </a:pPr>
            <a:r>
              <a:rPr lang="en-US" dirty="0">
                <a:solidFill>
                  <a:schemeClr val="bg1"/>
                </a:solidFill>
                <a:hlinkClick r:id="rId6">
                  <a:extLst>
                    <a:ext uri="{A12FA001-AC4F-418D-AE19-62706E023703}">
                      <ahyp:hlinkClr xmlns:ahyp="http://schemas.microsoft.com/office/drawing/2018/hyperlinkcolor" val="tx"/>
                    </a:ext>
                  </a:extLst>
                </a:hlinkClick>
              </a:rPr>
              <a:t>arkrko@utu.fi</a:t>
            </a:r>
            <a:endParaRPr lang="en-US" dirty="0">
              <a:solidFill>
                <a:schemeClr val="bg1"/>
              </a:solidFill>
            </a:endParaRPr>
          </a:p>
        </p:txBody>
      </p:sp>
    </p:spTree>
    <p:extLst>
      <p:ext uri="{BB962C8B-B14F-4D97-AF65-F5344CB8AC3E}">
        <p14:creationId xmlns:p14="http://schemas.microsoft.com/office/powerpoint/2010/main" val="301471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78B00D5D-1EAD-41F0-87F3-F9395263E6D6}"/>
              </a:ext>
            </a:extLst>
          </p:cNvPr>
          <p:cNvSpPr/>
          <p:nvPr/>
        </p:nvSpPr>
        <p:spPr>
          <a:xfrm>
            <a:off x="619124" y="1117849"/>
            <a:ext cx="5276851" cy="5678478"/>
          </a:xfrm>
          <a:prstGeom prst="rect">
            <a:avLst/>
          </a:prstGeom>
        </p:spPr>
        <p:txBody>
          <a:bodyPr wrap="square">
            <a:spAutoFit/>
          </a:bodyPr>
          <a:lstStyle/>
          <a:p>
            <a:pPr marL="180975" indent="-171450">
              <a:buFont typeface="Wingdings" panose="05000000000000000000" pitchFamily="2" charset="2"/>
              <a:buChar char="§"/>
            </a:pPr>
            <a:r>
              <a:rPr lang="fi-FI" sz="1400" dirty="0"/>
              <a:t>Aluksi ohjelmoinnin logiikkaa havainnollistettiin ”robottiopettajan” käskyttämisellä, sitten antamalla oppilasparille komentoja.</a:t>
            </a:r>
          </a:p>
          <a:p>
            <a:pPr marL="180975" lvl="0" indent="-171450" defTabSz="914400" eaLnBrk="0" fontAlgn="base" hangingPunct="0">
              <a:spcBef>
                <a:spcPct val="0"/>
              </a:spcBef>
              <a:spcAft>
                <a:spcPct val="0"/>
              </a:spcAft>
              <a:buFont typeface="Wingdings" panose="05000000000000000000" pitchFamily="2" charset="2"/>
              <a:buChar char="§"/>
            </a:pPr>
            <a:endParaRPr lang="fi-FI" altLang="fi-FI" sz="1400" dirty="0">
              <a:solidFill>
                <a:srgbClr val="000000"/>
              </a:solidFill>
            </a:endParaRPr>
          </a:p>
          <a:p>
            <a:pPr marL="180975" lvl="0" indent="-171450" defTabSz="914400" eaLnBrk="0" fontAlgn="base" hangingPunct="0">
              <a:spcBef>
                <a:spcPct val="0"/>
              </a:spcBef>
              <a:spcAft>
                <a:spcPct val="0"/>
              </a:spcAft>
              <a:buFont typeface="Wingdings" panose="05000000000000000000" pitchFamily="2" charset="2"/>
              <a:buChar char="§"/>
            </a:pPr>
            <a:r>
              <a:rPr lang="fi-FI" altLang="fi-FI" sz="1400" dirty="0">
                <a:solidFill>
                  <a:srgbClr val="000000"/>
                </a:solidFill>
              </a:rPr>
              <a:t> Oppilaiden mielestä ohjelmointipäivä oli mieluisa ja suurin osa kertoi oppineensa jotakin uutta.</a:t>
            </a:r>
          </a:p>
          <a:p>
            <a:pPr marL="180975" lvl="0" indent="-171450" defTabSz="914400" eaLnBrk="0" fontAlgn="base" hangingPunct="0">
              <a:spcBef>
                <a:spcPct val="0"/>
              </a:spcBef>
              <a:spcAft>
                <a:spcPct val="0"/>
              </a:spcAft>
              <a:buFont typeface="Wingdings" panose="05000000000000000000" pitchFamily="2" charset="2"/>
              <a:buChar char="§"/>
            </a:pPr>
            <a:endParaRPr lang="fi-FI" altLang="fi-FI" sz="1400" dirty="0">
              <a:solidFill>
                <a:srgbClr val="000000"/>
              </a:solidFill>
            </a:endParaRPr>
          </a:p>
          <a:p>
            <a:pPr marL="180975" indent="-171450" defTabSz="914400" eaLnBrk="0" fontAlgn="base" hangingPunct="0">
              <a:spcBef>
                <a:spcPct val="0"/>
              </a:spcBef>
              <a:spcAft>
                <a:spcPct val="0"/>
              </a:spcAft>
              <a:buFont typeface="Wingdings" panose="05000000000000000000" pitchFamily="2" charset="2"/>
              <a:buChar char="§"/>
            </a:pPr>
            <a:r>
              <a:rPr lang="fi-FI" altLang="fi-FI" sz="1400" dirty="0">
                <a:solidFill>
                  <a:srgbClr val="000000"/>
                </a:solidFill>
              </a:rPr>
              <a:t>Opettajan palautteen mukaan myös ne, joilla on koulunkäynnissä vaikeuksia, keskittyivät ja innostuvat tekemisestä. Lisäksi opettajat olivat </a:t>
            </a:r>
            <a:r>
              <a:rPr lang="fi-FI" altLang="fi-FI" sz="1400" dirty="0" err="1">
                <a:solidFill>
                  <a:srgbClr val="000000"/>
                </a:solidFill>
              </a:rPr>
              <a:t>mieluissaan</a:t>
            </a:r>
            <a:r>
              <a:rPr lang="fi-FI" altLang="fi-FI" sz="1400" dirty="0">
                <a:solidFill>
                  <a:srgbClr val="000000"/>
                </a:solidFill>
              </a:rPr>
              <a:t> siitä, ettei </a:t>
            </a:r>
            <a:r>
              <a:rPr lang="fi-FI" altLang="fi-FI" sz="1400" dirty="0" err="1">
                <a:solidFill>
                  <a:srgbClr val="000000"/>
                </a:solidFill>
              </a:rPr>
              <a:t>micro:bitillä</a:t>
            </a:r>
            <a:r>
              <a:rPr lang="fi-FI" altLang="fi-FI" sz="1400" dirty="0">
                <a:solidFill>
                  <a:srgbClr val="000000"/>
                </a:solidFill>
              </a:rPr>
              <a:t> tekeminen "ollutkaan tämän vaikeampaa".</a:t>
            </a:r>
          </a:p>
          <a:p>
            <a:pPr marL="180975" indent="-171450" defTabSz="914400" eaLnBrk="0" fontAlgn="base" hangingPunct="0">
              <a:spcBef>
                <a:spcPct val="0"/>
              </a:spcBef>
              <a:spcAft>
                <a:spcPct val="0"/>
              </a:spcAft>
              <a:buFont typeface="Wingdings" panose="05000000000000000000" pitchFamily="2" charset="2"/>
              <a:buChar char="§"/>
            </a:pPr>
            <a:endParaRPr lang="fi-FI" altLang="fi-FI" sz="1400" dirty="0">
              <a:solidFill>
                <a:srgbClr val="000000"/>
              </a:solidFill>
            </a:endParaRPr>
          </a:p>
          <a:p>
            <a:pPr marL="180975" indent="-171450" defTabSz="914400" eaLnBrk="0" fontAlgn="base" hangingPunct="0">
              <a:spcBef>
                <a:spcPct val="0"/>
              </a:spcBef>
              <a:spcAft>
                <a:spcPct val="0"/>
              </a:spcAft>
              <a:buFont typeface="Wingdings" panose="05000000000000000000" pitchFamily="2" charset="2"/>
              <a:buChar char="§"/>
            </a:pPr>
            <a:r>
              <a:rPr lang="fi-FI" sz="1400" dirty="0" err="1">
                <a:cs typeface="Calibri"/>
              </a:rPr>
              <a:t>Micro:bitin</a:t>
            </a:r>
            <a:r>
              <a:rPr lang="fi-FI" sz="1400" dirty="0">
                <a:cs typeface="Calibri"/>
              </a:rPr>
              <a:t> käyttöön vaaditaan USB-portilliset tietokoneet. Ison ryhmän kanssa kannattaa varata useampi tila, jolloin oppilaat saadaan jaettua pienempiin ryhmiin. Innostus ja toiminnallisuus näkyy ja kuuluu!</a:t>
            </a:r>
          </a:p>
          <a:p>
            <a:pPr marL="9525" defTabSz="914400" eaLnBrk="0" fontAlgn="base" hangingPunct="0">
              <a:spcBef>
                <a:spcPct val="0"/>
              </a:spcBef>
              <a:spcAft>
                <a:spcPct val="0"/>
              </a:spcAft>
            </a:pPr>
            <a:endParaRPr lang="fi-FI" altLang="fi-FI" sz="1400" dirty="0">
              <a:solidFill>
                <a:srgbClr val="000000"/>
              </a:solidFill>
            </a:endParaRPr>
          </a:p>
          <a:p>
            <a:pPr marL="180975" lvl="0" indent="-171450" defTabSz="914400" eaLnBrk="0" fontAlgn="base" hangingPunct="0">
              <a:spcBef>
                <a:spcPct val="0"/>
              </a:spcBef>
              <a:spcAft>
                <a:spcPct val="0"/>
              </a:spcAft>
              <a:buFont typeface="Wingdings" panose="05000000000000000000" pitchFamily="2" charset="2"/>
              <a:buChar char="§"/>
            </a:pPr>
            <a:r>
              <a:rPr lang="fi-FI" altLang="fi-FI" sz="1400" dirty="0">
                <a:solidFill>
                  <a:srgbClr val="000000"/>
                </a:solidFill>
              </a:rPr>
              <a:t>Myöhemmässä kokeilussa havaittiin, että </a:t>
            </a:r>
            <a:r>
              <a:rPr lang="fi-FI" altLang="fi-FI" sz="1400" dirty="0" err="1">
                <a:solidFill>
                  <a:srgbClr val="000000"/>
                </a:solidFill>
              </a:rPr>
              <a:t>Micro:bit-tutoriaalit</a:t>
            </a:r>
            <a:r>
              <a:rPr lang="fi-FI" altLang="fi-FI" sz="1400" dirty="0">
                <a:solidFill>
                  <a:srgbClr val="000000"/>
                </a:solidFill>
              </a:rPr>
              <a:t> voivat tarjota liian valmiita ratkaisuja. Tekstipohjaiset ohjeet haastavat enemmän ohjelmoinnilliseen ajatteluun. </a:t>
            </a:r>
          </a:p>
          <a:p>
            <a:pPr marL="180975" lvl="0" indent="-171450" defTabSz="914400" eaLnBrk="0" fontAlgn="base" hangingPunct="0">
              <a:spcBef>
                <a:spcPct val="0"/>
              </a:spcBef>
              <a:spcAft>
                <a:spcPct val="0"/>
              </a:spcAft>
            </a:pPr>
            <a:endParaRPr lang="fi-FI" altLang="fi-FI" sz="1400" dirty="0">
              <a:solidFill>
                <a:srgbClr val="000000"/>
              </a:solidFill>
            </a:endParaRPr>
          </a:p>
          <a:p>
            <a:pPr marL="180975" lvl="0" indent="-171450" defTabSz="914400" eaLnBrk="0" fontAlgn="base" hangingPunct="0">
              <a:spcBef>
                <a:spcPct val="0"/>
              </a:spcBef>
              <a:spcAft>
                <a:spcPct val="0"/>
              </a:spcAft>
              <a:buFont typeface="Wingdings" panose="05000000000000000000" pitchFamily="2" charset="2"/>
              <a:buChar char="§"/>
            </a:pPr>
            <a:r>
              <a:rPr lang="fi-FI" altLang="fi-FI" sz="1400" dirty="0">
                <a:solidFill>
                  <a:srgbClr val="000000"/>
                </a:solidFill>
              </a:rPr>
              <a:t>Parityöskentely on hyvä tapa tehdä ohjelmointiharjoituksia. Parien kannattaa olla taidoiltaan tasavertaisia, jotta molempien oppimisstrategiat kehittyvät. </a:t>
            </a:r>
            <a:endParaRPr lang="fi-FI" altLang="fi-FI" sz="1400" dirty="0"/>
          </a:p>
          <a:p>
            <a:pPr marL="180975" indent="-171450" defTabSz="914400" eaLnBrk="0" fontAlgn="base" hangingPunct="0">
              <a:spcBef>
                <a:spcPct val="0"/>
              </a:spcBef>
              <a:spcAft>
                <a:spcPct val="0"/>
              </a:spcAft>
              <a:buFont typeface="Wingdings" panose="05000000000000000000" pitchFamily="2" charset="2"/>
              <a:buChar char="§"/>
            </a:pPr>
            <a:endParaRPr lang="fi-FI" altLang="fi-FI" sz="1300" dirty="0">
              <a:solidFill>
                <a:srgbClr val="000000"/>
              </a:solidFill>
            </a:endParaRPr>
          </a:p>
          <a:p>
            <a:pPr marL="180975" lvl="0" indent="-171450" defTabSz="914400" eaLnBrk="0" fontAlgn="base" hangingPunct="0">
              <a:spcBef>
                <a:spcPct val="0"/>
              </a:spcBef>
              <a:spcAft>
                <a:spcPct val="0"/>
              </a:spcAft>
              <a:buFont typeface="Wingdings" panose="05000000000000000000" pitchFamily="2" charset="2"/>
              <a:buChar char="§"/>
            </a:pPr>
            <a:endParaRPr lang="fi-FI" altLang="fi-FI" sz="1400" dirty="0">
              <a:solidFill>
                <a:srgbClr val="000000"/>
              </a:solidFill>
            </a:endParaRPr>
          </a:p>
        </p:txBody>
      </p:sp>
      <p:pic>
        <p:nvPicPr>
          <p:cNvPr id="14" name="Picture 4">
            <a:extLst>
              <a:ext uri="{FF2B5EF4-FFF2-40B4-BE49-F238E27FC236}">
                <a16:creationId xmlns:a16="http://schemas.microsoft.com/office/drawing/2014/main" id="{4A64478A-FAB8-4FAD-97F0-89A12F79A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014" y="616759"/>
            <a:ext cx="3797960" cy="23613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87AB0321-19B3-4347-8ECF-1C90C81F7462}"/>
              </a:ext>
            </a:extLst>
          </p:cNvPr>
          <p:cNvSpPr/>
          <p:nvPr/>
        </p:nvSpPr>
        <p:spPr>
          <a:xfrm>
            <a:off x="772483" y="614393"/>
            <a:ext cx="2208841" cy="338554"/>
          </a:xfrm>
          <a:prstGeom prst="rect">
            <a:avLst/>
          </a:prstGeom>
        </p:spPr>
        <p:txBody>
          <a:bodyPr wrap="square">
            <a:spAutoFit/>
          </a:bodyPr>
          <a:lstStyle/>
          <a:p>
            <a:pPr lvl="0" defTabSz="914400" eaLnBrk="0" fontAlgn="base" hangingPunct="0">
              <a:spcBef>
                <a:spcPct val="0"/>
              </a:spcBef>
              <a:spcAft>
                <a:spcPct val="0"/>
              </a:spcAft>
            </a:pPr>
            <a:r>
              <a:rPr lang="fi-FI" altLang="fi-FI" sz="1600" b="1" dirty="0">
                <a:solidFill>
                  <a:srgbClr val="000000"/>
                </a:solidFill>
              </a:rPr>
              <a:t>OHJELMOINTIA</a:t>
            </a:r>
            <a:endParaRPr lang="fi-FI" altLang="fi-FI" sz="1600" dirty="0"/>
          </a:p>
        </p:txBody>
      </p:sp>
      <p:sp>
        <p:nvSpPr>
          <p:cNvPr id="4" name="Suorakulmio 3">
            <a:extLst>
              <a:ext uri="{FF2B5EF4-FFF2-40B4-BE49-F238E27FC236}">
                <a16:creationId xmlns:a16="http://schemas.microsoft.com/office/drawing/2014/main" id="{BEC08856-945E-45DE-878D-08232807B212}"/>
              </a:ext>
            </a:extLst>
          </p:cNvPr>
          <p:cNvSpPr/>
          <p:nvPr/>
        </p:nvSpPr>
        <p:spPr>
          <a:xfrm>
            <a:off x="6593814" y="3010052"/>
            <a:ext cx="3797960" cy="400110"/>
          </a:xfrm>
          <a:prstGeom prst="rect">
            <a:avLst/>
          </a:prstGeom>
        </p:spPr>
        <p:txBody>
          <a:bodyPr wrap="square">
            <a:spAutoFit/>
          </a:bodyPr>
          <a:lstStyle/>
          <a:p>
            <a:r>
              <a:rPr lang="fi-FI" sz="1000" dirty="0"/>
              <a:t> Ennen tietokoneen kanssa koodaamista ohjelmoitiin pahvisilla ”koodauspalikoilla”. </a:t>
            </a:r>
          </a:p>
        </p:txBody>
      </p:sp>
      <p:pic>
        <p:nvPicPr>
          <p:cNvPr id="20" name="Kuva 19" descr="Kuva, joka sisältää kohteen ruoka, hattu&#10;&#10;Kuvaus luotu automaattisesti">
            <a:extLst>
              <a:ext uri="{FF2B5EF4-FFF2-40B4-BE49-F238E27FC236}">
                <a16:creationId xmlns:a16="http://schemas.microsoft.com/office/drawing/2014/main" id="{D353E005-1EA9-48A7-8098-A54A6CC9E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332" y="3647893"/>
            <a:ext cx="3556514" cy="2361340"/>
          </a:xfrm>
          <a:prstGeom prst="rect">
            <a:avLst/>
          </a:prstGeom>
          <a:effectLst>
            <a:softEdge rad="63500"/>
          </a:effectLst>
        </p:spPr>
      </p:pic>
      <p:sp>
        <p:nvSpPr>
          <p:cNvPr id="21" name="Suorakulmio 20">
            <a:extLst>
              <a:ext uri="{FF2B5EF4-FFF2-40B4-BE49-F238E27FC236}">
                <a16:creationId xmlns:a16="http://schemas.microsoft.com/office/drawing/2014/main" id="{511EB390-065C-4B1B-A437-523297701916}"/>
              </a:ext>
            </a:extLst>
          </p:cNvPr>
          <p:cNvSpPr/>
          <p:nvPr/>
        </p:nvSpPr>
        <p:spPr>
          <a:xfrm>
            <a:off x="6264333" y="6041186"/>
            <a:ext cx="3489268" cy="400110"/>
          </a:xfrm>
          <a:prstGeom prst="rect">
            <a:avLst/>
          </a:prstGeom>
        </p:spPr>
        <p:txBody>
          <a:bodyPr wrap="square">
            <a:spAutoFit/>
          </a:bodyPr>
          <a:lstStyle/>
          <a:p>
            <a:r>
              <a:rPr lang="fi-FI" altLang="fi-FI" sz="1000" dirty="0">
                <a:solidFill>
                  <a:srgbClr val="000000"/>
                </a:solidFill>
              </a:rPr>
              <a:t>Haastavin </a:t>
            </a:r>
            <a:r>
              <a:rPr lang="fi-FI" altLang="fi-FI" sz="1000" dirty="0" err="1">
                <a:solidFill>
                  <a:srgbClr val="000000"/>
                </a:solidFill>
              </a:rPr>
              <a:t>micro:bit-tehtävä</a:t>
            </a:r>
            <a:r>
              <a:rPr lang="fi-FI" altLang="fi-FI" sz="1000" dirty="0">
                <a:solidFill>
                  <a:srgbClr val="000000"/>
                </a:solidFill>
              </a:rPr>
              <a:t> oppilaiden mielestä. oli kivi-paperi-sakset, mutta toisaalta se oli myös antoisin.</a:t>
            </a:r>
            <a:endParaRPr lang="fi-FI" sz="1000" dirty="0"/>
          </a:p>
        </p:txBody>
      </p:sp>
    </p:spTree>
    <p:extLst>
      <p:ext uri="{BB962C8B-B14F-4D97-AF65-F5344CB8AC3E}">
        <p14:creationId xmlns:p14="http://schemas.microsoft.com/office/powerpoint/2010/main" val="179583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descr="Kuva, joka sisältää kohteen nukke, lelu, piirtäminen&#10;&#10;Kuvaus luotu automaattisesti">
            <a:extLst>
              <a:ext uri="{FF2B5EF4-FFF2-40B4-BE49-F238E27FC236}">
                <a16:creationId xmlns:a16="http://schemas.microsoft.com/office/drawing/2014/main" id="{FB4C8B9A-034D-4C94-AD5B-03642409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93" y="5360134"/>
            <a:ext cx="1851529" cy="1497866"/>
          </a:xfrm>
          <a:prstGeom prst="rect">
            <a:avLst/>
          </a:prstGeom>
        </p:spPr>
      </p:pic>
      <p:sp>
        <p:nvSpPr>
          <p:cNvPr id="9" name="Puhekupla: Soikea 8">
            <a:extLst>
              <a:ext uri="{FF2B5EF4-FFF2-40B4-BE49-F238E27FC236}">
                <a16:creationId xmlns:a16="http://schemas.microsoft.com/office/drawing/2014/main" id="{11F3AA58-4060-4A8F-9BFA-E591F372DBDE}"/>
              </a:ext>
            </a:extLst>
          </p:cNvPr>
          <p:cNvSpPr/>
          <p:nvPr/>
        </p:nvSpPr>
        <p:spPr>
          <a:xfrm>
            <a:off x="1783308" y="859808"/>
            <a:ext cx="8625384" cy="4394579"/>
          </a:xfrm>
          <a:prstGeom prst="wedgeEllipseCallout">
            <a:avLst>
              <a:gd name="adj1" fmla="val -51097"/>
              <a:gd name="adj2" fmla="val 54465"/>
            </a:avLst>
          </a:prstGeom>
          <a:solidFill>
            <a:srgbClr val="4BBC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Digipedagogiikkaa Turun seudulla oli aktiivisesti kehittämässä lähes 60 opiskelijaa ja 30 opettajaa. Heidän lisäksi 4 rehtoria, digitutoreita, opettajankouluttajia,  koordinaattoreita ja monia muita. Jokainen tapaaminen, ajatuksenvaihto, kannustus vei hankettamme eteenpäin. </a:t>
            </a:r>
          </a:p>
          <a:p>
            <a:pPr algn="ctr"/>
            <a:r>
              <a:rPr lang="fi-FI" sz="2400" dirty="0"/>
              <a:t>Suuri kiitos kaikille aktiivisille kehittäjille! </a:t>
            </a:r>
          </a:p>
        </p:txBody>
      </p:sp>
    </p:spTree>
    <p:extLst>
      <p:ext uri="{BB962C8B-B14F-4D97-AF65-F5344CB8AC3E}">
        <p14:creationId xmlns:p14="http://schemas.microsoft.com/office/powerpoint/2010/main" val="192125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42A86AE6-0225-41D9-9014-E166BFD5FD27}"/>
              </a:ext>
            </a:extLst>
          </p:cNvPr>
          <p:cNvSpPr/>
          <p:nvPr/>
        </p:nvSpPr>
        <p:spPr>
          <a:xfrm>
            <a:off x="662958" y="1093667"/>
            <a:ext cx="10801161" cy="4980851"/>
          </a:xfrm>
          <a:prstGeom prst="rect">
            <a:avLst/>
          </a:prstGeom>
        </p:spPr>
        <p:txBody>
          <a:bodyPr wrap="square">
            <a:spAutoFit/>
          </a:bodyPr>
          <a:lstStyle/>
          <a:p>
            <a:r>
              <a:rPr lang="fi-FI" sz="1600" b="1" dirty="0">
                <a:solidFill>
                  <a:srgbClr val="000000"/>
                </a:solidFill>
              </a:rPr>
              <a:t>LÄHTEET</a:t>
            </a:r>
            <a:endParaRPr lang="fi-FI" sz="1600" dirty="0"/>
          </a:p>
          <a:p>
            <a:br>
              <a:rPr lang="fi-FI" sz="1600" dirty="0"/>
            </a:br>
            <a:r>
              <a:rPr lang="fi-FI" sz="1600" dirty="0">
                <a:solidFill>
                  <a:srgbClr val="000000"/>
                </a:solidFill>
              </a:rPr>
              <a:t>Huotilainen, M. (2019).</a:t>
            </a:r>
            <a:r>
              <a:rPr lang="fi-FI" sz="1600" dirty="0"/>
              <a:t> </a:t>
            </a:r>
            <a:r>
              <a:rPr lang="fi-FI" sz="1600" i="1" dirty="0">
                <a:solidFill>
                  <a:srgbClr val="000000"/>
                </a:solidFill>
              </a:rPr>
              <a:t>Näin aivot oppivat</a:t>
            </a:r>
            <a:r>
              <a:rPr lang="fi-FI" sz="1600" i="1" dirty="0"/>
              <a:t>. </a:t>
            </a:r>
            <a:r>
              <a:rPr lang="fi-FI" sz="1600" dirty="0">
                <a:solidFill>
                  <a:srgbClr val="000000"/>
                </a:solidFill>
              </a:rPr>
              <a:t>PS-kustannus, Otavan kirjapaino Oy, Keuruu</a:t>
            </a:r>
            <a:endParaRPr lang="fi-FI" sz="1600" dirty="0"/>
          </a:p>
          <a:p>
            <a:endParaRPr lang="fi-FI" sz="1600" dirty="0"/>
          </a:p>
          <a:p>
            <a:r>
              <a:rPr lang="fi-FI" sz="1600" dirty="0">
                <a:solidFill>
                  <a:srgbClr val="000000"/>
                </a:solidFill>
              </a:rPr>
              <a:t>Järvilehto, L. (2014).</a:t>
            </a:r>
            <a:r>
              <a:rPr lang="fi-FI" sz="1600" i="1" dirty="0">
                <a:solidFill>
                  <a:srgbClr val="000000"/>
                </a:solidFill>
              </a:rPr>
              <a:t> Hauskan oppimisen vallankumous</a:t>
            </a:r>
            <a:r>
              <a:rPr lang="fi-FI" sz="1600" dirty="0">
                <a:solidFill>
                  <a:srgbClr val="000000"/>
                </a:solidFill>
              </a:rPr>
              <a:t>. PS-kustannus, Jyväskylä.</a:t>
            </a:r>
            <a:endParaRPr lang="fi-FI" sz="1600" dirty="0"/>
          </a:p>
          <a:p>
            <a:br>
              <a:rPr lang="fi-FI" sz="1600" dirty="0"/>
            </a:br>
            <a:r>
              <a:rPr lang="fi-FI" sz="1600" dirty="0"/>
              <a:t>Korhonen, T., Kangas, K., Riikonen, S. &amp; </a:t>
            </a:r>
            <a:r>
              <a:rPr lang="fi-FI" sz="1600" dirty="0" err="1"/>
              <a:t>Packalén</a:t>
            </a:r>
            <a:r>
              <a:rPr lang="fi-FI" sz="1600" dirty="0"/>
              <a:t>, M. (2020). Teknologia oppimisen kohteena ja luovan toiminnan mahdollistajana. Teoksessa Korhonen, T. &amp; Kangas, K. (toim.) </a:t>
            </a:r>
            <a:r>
              <a:rPr lang="fi-FI" sz="1600" i="1" dirty="0"/>
              <a:t>Keksimisen pedagogiikka</a:t>
            </a:r>
            <a:r>
              <a:rPr lang="fi-FI" sz="1600" dirty="0"/>
              <a:t>. Otavan kirjapaino Oy, Keuruu.</a:t>
            </a:r>
          </a:p>
          <a:p>
            <a:pPr>
              <a:spcBef>
                <a:spcPts val="200"/>
              </a:spcBef>
            </a:pPr>
            <a:r>
              <a:rPr lang="fi-FI" sz="1600" dirty="0"/>
              <a:t> </a:t>
            </a:r>
            <a:br>
              <a:rPr lang="fi-FI" sz="1600" dirty="0"/>
            </a:br>
            <a:r>
              <a:rPr lang="fi-FI" sz="1600" dirty="0">
                <a:solidFill>
                  <a:srgbClr val="000000"/>
                </a:solidFill>
              </a:rPr>
              <a:t>Perusopetuksen opetussuunnitelman perusteet (2014). Opetushallitus. Helsinki.</a:t>
            </a:r>
            <a:endParaRPr lang="fi-FI" sz="1600" dirty="0"/>
          </a:p>
          <a:p>
            <a:br>
              <a:rPr lang="fi-FI" sz="1600" dirty="0"/>
            </a:br>
            <a:r>
              <a:rPr lang="fi-FI" sz="1600" dirty="0">
                <a:solidFill>
                  <a:srgbClr val="000000"/>
                </a:solidFill>
              </a:rPr>
              <a:t>Vesterinen, O. &amp; Mylläri, J. (2014). Peleistä pelillisyyteen. Teoksessa </a:t>
            </a:r>
            <a:r>
              <a:rPr lang="fi-FI" sz="1600" dirty="0" err="1">
                <a:solidFill>
                  <a:srgbClr val="000000"/>
                </a:solidFill>
              </a:rPr>
              <a:t>Krokfors</a:t>
            </a:r>
            <a:r>
              <a:rPr lang="fi-FI" sz="1600" dirty="0">
                <a:solidFill>
                  <a:srgbClr val="000000"/>
                </a:solidFill>
              </a:rPr>
              <a:t>, L., Kangas, M. &amp; </a:t>
            </a:r>
            <a:r>
              <a:rPr lang="fi-FI" sz="1600" dirty="0" err="1">
                <a:solidFill>
                  <a:srgbClr val="000000"/>
                </a:solidFill>
              </a:rPr>
              <a:t>Kopisto</a:t>
            </a:r>
            <a:r>
              <a:rPr lang="fi-FI" sz="1600" dirty="0">
                <a:solidFill>
                  <a:srgbClr val="000000"/>
                </a:solidFill>
              </a:rPr>
              <a:t>, K. (toim.) </a:t>
            </a:r>
            <a:r>
              <a:rPr lang="fi-FI" sz="1600" i="1" dirty="0">
                <a:solidFill>
                  <a:srgbClr val="000000"/>
                </a:solidFill>
              </a:rPr>
              <a:t>Oppiminen pelissä - pelit, pelillisyys ja leikillisyys opetuksessa</a:t>
            </a:r>
            <a:r>
              <a:rPr lang="fi-FI" sz="1600" dirty="0">
                <a:solidFill>
                  <a:srgbClr val="000000"/>
                </a:solidFill>
              </a:rPr>
              <a:t>. Vastapaino.</a:t>
            </a:r>
          </a:p>
          <a:p>
            <a:endParaRPr lang="fi-FI" sz="1600" dirty="0">
              <a:solidFill>
                <a:srgbClr val="000000"/>
              </a:solidFill>
            </a:endParaRPr>
          </a:p>
          <a:p>
            <a:endParaRPr lang="fi-FI" sz="1600" dirty="0">
              <a:solidFill>
                <a:srgbClr val="000000"/>
              </a:solidFill>
            </a:endParaRPr>
          </a:p>
          <a:p>
            <a:r>
              <a:rPr lang="fi-FI" sz="1600" b="1" dirty="0">
                <a:solidFill>
                  <a:srgbClr val="000000"/>
                </a:solidFill>
              </a:rPr>
              <a:t>KUVAT</a:t>
            </a:r>
          </a:p>
          <a:p>
            <a:endParaRPr lang="fi-FI" sz="1600" b="1" dirty="0">
              <a:solidFill>
                <a:srgbClr val="000000"/>
              </a:solidFill>
            </a:endParaRPr>
          </a:p>
          <a:p>
            <a:r>
              <a:rPr lang="fi-FI" sz="1600" dirty="0">
                <a:solidFill>
                  <a:srgbClr val="000000"/>
                </a:solidFill>
              </a:rPr>
              <a:t>Arto Kortelainen ja </a:t>
            </a:r>
            <a:r>
              <a:rPr lang="fi-FI" sz="1600" dirty="0" err="1">
                <a:solidFill>
                  <a:srgbClr val="000000"/>
                </a:solidFill>
              </a:rPr>
              <a:t>Tane</a:t>
            </a:r>
            <a:r>
              <a:rPr lang="fi-FI" sz="1600" dirty="0">
                <a:solidFill>
                  <a:srgbClr val="000000"/>
                </a:solidFill>
              </a:rPr>
              <a:t> </a:t>
            </a:r>
            <a:r>
              <a:rPr lang="fi-FI" sz="1600" dirty="0" err="1">
                <a:solidFill>
                  <a:srgbClr val="000000"/>
                </a:solidFill>
              </a:rPr>
              <a:t>Nguyen</a:t>
            </a:r>
            <a:endParaRPr lang="fi-FI" sz="1600" dirty="0"/>
          </a:p>
          <a:p>
            <a:br>
              <a:rPr lang="fi-FI" sz="1400" dirty="0"/>
            </a:br>
            <a:endParaRPr lang="fi-FI" sz="1400" dirty="0"/>
          </a:p>
        </p:txBody>
      </p:sp>
    </p:spTree>
    <p:extLst>
      <p:ext uri="{BB962C8B-B14F-4D97-AF65-F5344CB8AC3E}">
        <p14:creationId xmlns:p14="http://schemas.microsoft.com/office/powerpoint/2010/main" val="84983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4578B90F-97DE-4A52-A6DA-EF509D8745A1}"/>
              </a:ext>
            </a:extLst>
          </p:cNvPr>
          <p:cNvSpPr/>
          <p:nvPr/>
        </p:nvSpPr>
        <p:spPr>
          <a:xfrm>
            <a:off x="648467" y="426575"/>
            <a:ext cx="9486542" cy="369332"/>
          </a:xfrm>
          <a:prstGeom prst="rect">
            <a:avLst/>
          </a:prstGeom>
          <a:solidFill>
            <a:srgbClr val="F68A2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YHTEISÖLLISESTI KEHITETTYJÄ OPETUSKOKEILUJA</a:t>
            </a:r>
          </a:p>
        </p:txBody>
      </p:sp>
      <p:graphicFrame>
        <p:nvGraphicFramePr>
          <p:cNvPr id="15" name="Taulukko 15">
            <a:extLst>
              <a:ext uri="{FF2B5EF4-FFF2-40B4-BE49-F238E27FC236}">
                <a16:creationId xmlns:a16="http://schemas.microsoft.com/office/drawing/2014/main" id="{2B6DDA19-2CD5-425A-97D9-F616DB5E8E98}"/>
              </a:ext>
            </a:extLst>
          </p:cNvPr>
          <p:cNvGraphicFramePr>
            <a:graphicFrameLocks noGrp="1"/>
          </p:cNvGraphicFramePr>
          <p:nvPr>
            <p:extLst>
              <p:ext uri="{D42A27DB-BD31-4B8C-83A1-F6EECF244321}">
                <p14:modId xmlns:p14="http://schemas.microsoft.com/office/powerpoint/2010/main" val="1946814052"/>
              </p:ext>
            </p:extLst>
          </p:nvPr>
        </p:nvGraphicFramePr>
        <p:xfrm>
          <a:off x="648467" y="824557"/>
          <a:ext cx="9486542" cy="1386840"/>
        </p:xfrm>
        <a:graphic>
          <a:graphicData uri="http://schemas.openxmlformats.org/drawingml/2006/table">
            <a:tbl>
              <a:tblPr firstRow="1" bandRow="1">
                <a:tableStyleId>{073A0DAA-6AF3-43AB-8588-CEC1D06C72B9}</a:tableStyleId>
              </a:tblPr>
              <a:tblGrid>
                <a:gridCol w="1734241">
                  <a:extLst>
                    <a:ext uri="{9D8B030D-6E8A-4147-A177-3AD203B41FA5}">
                      <a16:colId xmlns:a16="http://schemas.microsoft.com/office/drawing/2014/main" val="2471000080"/>
                    </a:ext>
                  </a:extLst>
                </a:gridCol>
                <a:gridCol w="2054303">
                  <a:extLst>
                    <a:ext uri="{9D8B030D-6E8A-4147-A177-3AD203B41FA5}">
                      <a16:colId xmlns:a16="http://schemas.microsoft.com/office/drawing/2014/main" val="1534008945"/>
                    </a:ext>
                  </a:extLst>
                </a:gridCol>
                <a:gridCol w="1372118">
                  <a:extLst>
                    <a:ext uri="{9D8B030D-6E8A-4147-A177-3AD203B41FA5}">
                      <a16:colId xmlns:a16="http://schemas.microsoft.com/office/drawing/2014/main" val="764608550"/>
                    </a:ext>
                  </a:extLst>
                </a:gridCol>
                <a:gridCol w="887506">
                  <a:extLst>
                    <a:ext uri="{9D8B030D-6E8A-4147-A177-3AD203B41FA5}">
                      <a16:colId xmlns:a16="http://schemas.microsoft.com/office/drawing/2014/main" val="765007182"/>
                    </a:ext>
                  </a:extLst>
                </a:gridCol>
                <a:gridCol w="2205318">
                  <a:extLst>
                    <a:ext uri="{9D8B030D-6E8A-4147-A177-3AD203B41FA5}">
                      <a16:colId xmlns:a16="http://schemas.microsoft.com/office/drawing/2014/main" val="4055209372"/>
                    </a:ext>
                  </a:extLst>
                </a:gridCol>
                <a:gridCol w="1233056">
                  <a:extLst>
                    <a:ext uri="{9D8B030D-6E8A-4147-A177-3AD203B41FA5}">
                      <a16:colId xmlns:a16="http://schemas.microsoft.com/office/drawing/2014/main" val="1462383986"/>
                    </a:ext>
                  </a:extLst>
                </a:gridCol>
              </a:tblGrid>
              <a:tr h="379332">
                <a:tc>
                  <a:txBody>
                    <a:bodyPr/>
                    <a:lstStyle/>
                    <a:p>
                      <a:r>
                        <a:rPr lang="fi-FI" sz="1200" dirty="0">
                          <a:latin typeface="Lato" panose="020F0502020204030203"/>
                        </a:rPr>
                        <a:t>AIHE</a:t>
                      </a:r>
                    </a:p>
                  </a:txBody>
                  <a:tcPr>
                    <a:solidFill>
                      <a:srgbClr val="49BFAD"/>
                    </a:solidFill>
                  </a:tcPr>
                </a:tc>
                <a:tc>
                  <a:txBody>
                    <a:bodyPr/>
                    <a:lstStyle/>
                    <a:p>
                      <a:r>
                        <a:rPr lang="fi-FI" sz="1200" dirty="0">
                          <a:latin typeface="Lato" panose="020F0502020204030203"/>
                        </a:rPr>
                        <a:t>KUVAUS</a:t>
                      </a:r>
                    </a:p>
                  </a:txBody>
                  <a:tcPr>
                    <a:solidFill>
                      <a:srgbClr val="49BFAD"/>
                    </a:solidFill>
                  </a:tcPr>
                </a:tc>
                <a:tc>
                  <a:txBody>
                    <a:bodyPr/>
                    <a:lstStyle/>
                    <a:p>
                      <a:r>
                        <a:rPr lang="fi-FI" sz="1200" dirty="0">
                          <a:solidFill>
                            <a:schemeClr val="bg1"/>
                          </a:solidFill>
                          <a:latin typeface="Lato" panose="020F0502020204030203"/>
                          <a:cs typeface="Calibri" panose="020F0502020204030204" pitchFamily="34" charset="0"/>
                        </a:rPr>
                        <a:t>● </a:t>
                      </a:r>
                      <a:r>
                        <a:rPr lang="fi-FI" sz="1200" dirty="0">
                          <a:solidFill>
                            <a:schemeClr val="bg1"/>
                          </a:solidFill>
                          <a:latin typeface="Lato" panose="020F0502020204030203"/>
                        </a:rPr>
                        <a:t>SOVELLUKSET</a:t>
                      </a:r>
                    </a:p>
                    <a:p>
                      <a:r>
                        <a:rPr lang="fi-FI" sz="1200" dirty="0">
                          <a:solidFill>
                            <a:schemeClr val="bg1"/>
                          </a:solidFill>
                          <a:latin typeface="Lato" panose="020F0502020204030203"/>
                          <a:sym typeface="Webdings" panose="05030102010509060703" pitchFamily="18" charset="2"/>
                        </a:rPr>
                        <a:t></a:t>
                      </a:r>
                      <a:r>
                        <a:rPr lang="fi-FI" sz="1200" dirty="0">
                          <a:solidFill>
                            <a:schemeClr val="bg1"/>
                          </a:solidFill>
                          <a:latin typeface="Lato" panose="020F0502020204030203"/>
                        </a:rPr>
                        <a:t>SIVUSTOT</a:t>
                      </a:r>
                    </a:p>
                  </a:txBody>
                  <a:tcPr>
                    <a:solidFill>
                      <a:srgbClr val="49BFAD"/>
                    </a:solidFill>
                  </a:tcPr>
                </a:tc>
                <a:tc>
                  <a:txBody>
                    <a:bodyPr/>
                    <a:lstStyle/>
                    <a:p>
                      <a:r>
                        <a:rPr lang="fi-FI" sz="1200" dirty="0">
                          <a:latin typeface="Lato" panose="020F0502020204030203"/>
                        </a:rPr>
                        <a:t>LAITTEET</a:t>
                      </a:r>
                    </a:p>
                  </a:txBody>
                  <a:tcPr>
                    <a:solidFill>
                      <a:srgbClr val="49BFAD"/>
                    </a:solidFill>
                  </a:tcPr>
                </a:tc>
                <a:tc>
                  <a:txBody>
                    <a:bodyPr/>
                    <a:lstStyle/>
                    <a:p>
                      <a:r>
                        <a:rPr lang="fi-FI" sz="1200" dirty="0">
                          <a:latin typeface="Lato" panose="020F0502020204030203"/>
                        </a:rPr>
                        <a:t>ARVIOINTI</a:t>
                      </a:r>
                    </a:p>
                  </a:txBody>
                  <a:tcPr>
                    <a:solidFill>
                      <a:srgbClr val="49BFAD"/>
                    </a:solidFill>
                  </a:tcPr>
                </a:tc>
                <a:tc>
                  <a:txBody>
                    <a:bodyPr/>
                    <a:lstStyle/>
                    <a:p>
                      <a:r>
                        <a:rPr lang="fi-FI" sz="1200" dirty="0">
                          <a:latin typeface="Lato" panose="020F0502020204030203"/>
                        </a:rPr>
                        <a:t>OHJEET</a:t>
                      </a:r>
                    </a:p>
                    <a:p>
                      <a:r>
                        <a:rPr lang="fi-FI" sz="1200" dirty="0">
                          <a:latin typeface="Lato" panose="020F0502020204030203"/>
                        </a:rPr>
                        <a:t>LINKISSÄ</a:t>
                      </a:r>
                    </a:p>
                  </a:txBody>
                  <a:tcPr>
                    <a:solidFill>
                      <a:srgbClr val="49BFAD"/>
                    </a:solidFill>
                  </a:tcPr>
                </a:tc>
                <a:extLst>
                  <a:ext uri="{0D108BD9-81ED-4DB2-BD59-A6C34878D82A}">
                    <a16:rowId xmlns:a16="http://schemas.microsoft.com/office/drawing/2014/main" val="1353390019"/>
                  </a:ext>
                </a:extLst>
              </a:tr>
              <a:tr h="646400">
                <a:tc>
                  <a:txBody>
                    <a:bodyPr/>
                    <a:lstStyle/>
                    <a:p>
                      <a:r>
                        <a:rPr lang="fi-FI" sz="1100" b="1" dirty="0">
                          <a:solidFill>
                            <a:schemeClr val="tx1"/>
                          </a:solidFill>
                          <a:latin typeface="Lato"/>
                        </a:rPr>
                        <a:t>OPETUSKOKEILUN AIHE TAI TEEMA</a:t>
                      </a:r>
                      <a:endParaRPr lang="fi-FI" sz="1100" dirty="0">
                        <a:solidFill>
                          <a:schemeClr val="tx1"/>
                        </a:solidFill>
                        <a:latin typeface="Lato" panose="020F0502020204030203"/>
                      </a:endParaRPr>
                    </a:p>
                  </a:txBody>
                  <a:tcPr/>
                </a:tc>
                <a:tc>
                  <a:txBody>
                    <a:bodyPr/>
                    <a:lstStyle/>
                    <a:p>
                      <a:r>
                        <a:rPr lang="fi-FI" sz="1100" dirty="0">
                          <a:solidFill>
                            <a:srgbClr val="000000"/>
                          </a:solidFill>
                          <a:latin typeface="Lato"/>
                        </a:rPr>
                        <a:t>Lyhyt kuvaus kokeilun sisällöstä ja tavoitteista.</a:t>
                      </a:r>
                      <a:endParaRPr lang="fi-FI" sz="11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latin typeface="Lato" panose="020F0502020204030203"/>
                        </a:rPr>
                        <a:t>Kokeilussa käytettyjä sovelluksia ja sivustoja.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latin typeface="Lato" panose="020F0502020204030203"/>
                        </a:rPr>
                        <a:t>Kokeilussa tarvittavat laitteet.</a:t>
                      </a:r>
                    </a:p>
                  </a:txBody>
                  <a:tcPr/>
                </a:tc>
                <a:tc>
                  <a:txBody>
                    <a:bodyPr/>
                    <a:lstStyle/>
                    <a:p>
                      <a:r>
                        <a:rPr lang="fi-FI" sz="1100" dirty="0">
                          <a:latin typeface="Lato" panose="020F0502020204030203"/>
                        </a:rPr>
                        <a:t>Opetuskokeilun arviointitavat.</a:t>
                      </a:r>
                    </a:p>
                    <a:p>
                      <a:r>
                        <a:rPr lang="fi-FI" sz="1100" dirty="0">
                          <a:latin typeface="Lato" panose="020F0502020204030203"/>
                        </a:rPr>
                        <a:t>Formatiivisessa mainitaan lisäksi erikseen itse- ja vertaisarviointi. Sähköiset tehtävät antavat myös välitöntä palautetta.</a:t>
                      </a:r>
                    </a:p>
                  </a:txBody>
                  <a:tcPr/>
                </a:tc>
                <a:tc>
                  <a:txBody>
                    <a:bodyPr/>
                    <a:lstStyle/>
                    <a:p>
                      <a:r>
                        <a:rPr lang="fi-FI" sz="1100" dirty="0">
                          <a:latin typeface="Lato" panose="020F0502020204030203"/>
                        </a:rPr>
                        <a:t>Linkkejä ohjeisiin tai muihin tuki-materiaaleihin.</a:t>
                      </a:r>
                    </a:p>
                  </a:txBody>
                  <a:tcPr/>
                </a:tc>
                <a:extLst>
                  <a:ext uri="{0D108BD9-81ED-4DB2-BD59-A6C34878D82A}">
                    <a16:rowId xmlns:a16="http://schemas.microsoft.com/office/drawing/2014/main" val="982615958"/>
                  </a:ext>
                </a:extLst>
              </a:tr>
            </a:tbl>
          </a:graphicData>
        </a:graphic>
      </p:graphicFrame>
      <p:sp>
        <p:nvSpPr>
          <p:cNvPr id="25" name="Suorakulmio 24">
            <a:extLst>
              <a:ext uri="{FF2B5EF4-FFF2-40B4-BE49-F238E27FC236}">
                <a16:creationId xmlns:a16="http://schemas.microsoft.com/office/drawing/2014/main" id="{D1CB7BE5-766A-46AF-8A25-E5E4E1574A43}"/>
              </a:ext>
            </a:extLst>
          </p:cNvPr>
          <p:cNvSpPr/>
          <p:nvPr/>
        </p:nvSpPr>
        <p:spPr>
          <a:xfrm>
            <a:off x="1881107" y="2564743"/>
            <a:ext cx="8253902" cy="1015663"/>
          </a:xfrm>
          <a:prstGeom prst="rect">
            <a:avLst/>
          </a:prstGeom>
        </p:spPr>
        <p:txBody>
          <a:bodyPr wrap="square">
            <a:spAutoFit/>
          </a:bodyPr>
          <a:lstStyle/>
          <a:p>
            <a:r>
              <a:rPr lang="fi-FI" sz="1200" dirty="0">
                <a:solidFill>
                  <a:srgbClr val="000000"/>
                </a:solidFill>
                <a:latin typeface="Arial" panose="020B0604020202020204" pitchFamily="34" charset="0"/>
              </a:rPr>
              <a:t>Teknologia mahdollistaa oppimista, jota ei voisi toteuttaa juuri millään muulla tavalla. Sen avulla voidaan parantaa myös osallisuuden mahdollisuuksia. Oppilas pääsee toimimaan valokuvaajana, videokuvaajana, äänittäjänä tai tiedon hankkijana hänelle sopivalla tavalla ja laitteenakin voi olla jopa vain oma puhelin. Teknologian käytöstä ei saa kuitenkaan tulla itseisarvo. Jos opittavan asian voi opiskella yhtä tehokkaasti ilman kirjautumisia, linkkejä tai heikkoa verkkoa, kannattaa harkita kynää, paperia ja keskustelua. (Huotilainen 2019, 159.)</a:t>
            </a:r>
            <a:endParaRPr lang="fi-FI" sz="1200" dirty="0"/>
          </a:p>
        </p:txBody>
      </p:sp>
      <p:pic>
        <p:nvPicPr>
          <p:cNvPr id="28" name="Kuva 27" descr="Kuva, joka sisältää kohteen nukke, lelu&#10;&#10;Kuvaus luotu automaattisesti">
            <a:extLst>
              <a:ext uri="{FF2B5EF4-FFF2-40B4-BE49-F238E27FC236}">
                <a16:creationId xmlns:a16="http://schemas.microsoft.com/office/drawing/2014/main" id="{7B0EAB41-9C12-4BDF-B9B1-A0B5F2A83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8317" y="2379037"/>
            <a:ext cx="1118492" cy="1509344"/>
          </a:xfrm>
          <a:prstGeom prst="rect">
            <a:avLst/>
          </a:prstGeom>
        </p:spPr>
      </p:pic>
      <p:pic>
        <p:nvPicPr>
          <p:cNvPr id="9" name="Kuva 8" descr="Kuva, joka sisältää kohteen piirtäminen&#10;&#10;Kuvaus luotu automaattisesti">
            <a:extLst>
              <a:ext uri="{FF2B5EF4-FFF2-40B4-BE49-F238E27FC236}">
                <a16:creationId xmlns:a16="http://schemas.microsoft.com/office/drawing/2014/main" id="{9061E3E5-6E48-4608-8A5C-A08DE60C7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06" y="459947"/>
            <a:ext cx="294240" cy="302588"/>
          </a:xfrm>
          <a:prstGeom prst="rect">
            <a:avLst/>
          </a:prstGeom>
        </p:spPr>
      </p:pic>
      <p:sp>
        <p:nvSpPr>
          <p:cNvPr id="8" name="Suorakulmio 7">
            <a:extLst>
              <a:ext uri="{FF2B5EF4-FFF2-40B4-BE49-F238E27FC236}">
                <a16:creationId xmlns:a16="http://schemas.microsoft.com/office/drawing/2014/main" id="{43F21EE2-B328-433A-9F57-B112D7436914}"/>
              </a:ext>
            </a:extLst>
          </p:cNvPr>
          <p:cNvSpPr/>
          <p:nvPr/>
        </p:nvSpPr>
        <p:spPr>
          <a:xfrm>
            <a:off x="1766809" y="3766112"/>
            <a:ext cx="8253901" cy="2646878"/>
          </a:xfrm>
          <a:prstGeom prst="rect">
            <a:avLst/>
          </a:prstGeom>
          <a:solidFill>
            <a:schemeClr val="bg1">
              <a:lumMod val="95000"/>
            </a:schemeClr>
          </a:solidFill>
        </p:spPr>
        <p:txBody>
          <a:bodyPr wrap="square">
            <a:spAutoFit/>
          </a:bodyPr>
          <a:lstStyle/>
          <a:p>
            <a:r>
              <a:rPr lang="fi-FI" sz="1600" b="1" dirty="0">
                <a:solidFill>
                  <a:srgbClr val="000000"/>
                </a:solidFill>
                <a:latin typeface="Arial" panose="020B0604020202020204" pitchFamily="34" charset="0"/>
              </a:rPr>
              <a:t>   </a:t>
            </a:r>
          </a:p>
          <a:p>
            <a:r>
              <a:rPr lang="fi-FI" sz="1600" b="1" dirty="0">
                <a:solidFill>
                  <a:srgbClr val="000000"/>
                </a:solidFill>
                <a:latin typeface="Arial" panose="020B0604020202020204" pitchFamily="34" charset="0"/>
              </a:rPr>
              <a:t>     SISÄLTÖ</a:t>
            </a:r>
          </a:p>
          <a:p>
            <a:endParaRPr lang="fi-FI" sz="1200" b="1" dirty="0">
              <a:latin typeface="Arial" panose="020B0604020202020204" pitchFamily="34" charset="0"/>
            </a:endParaRPr>
          </a:p>
          <a:p>
            <a:pPr algn="just"/>
            <a:r>
              <a:rPr lang="fi-FI" sz="1200" b="1" dirty="0">
                <a:latin typeface="Arial" panose="020B0604020202020204" pitchFamily="34" charset="0"/>
              </a:rPr>
              <a:t>      OPETUSKOKEILUJA</a:t>
            </a:r>
            <a:r>
              <a:rPr lang="fi-FI" sz="1200" dirty="0">
                <a:latin typeface="Arial" panose="020B0604020202020204" pitchFamily="34" charset="0"/>
              </a:rPr>
              <a:t>			Portfoliot, </a:t>
            </a:r>
            <a:r>
              <a:rPr lang="fi-FI" sz="1200" dirty="0" err="1">
                <a:latin typeface="Arial" panose="020B0604020202020204" pitchFamily="34" charset="0"/>
              </a:rPr>
              <a:t>greenscreen</a:t>
            </a:r>
            <a:r>
              <a:rPr lang="fi-FI" sz="1200" dirty="0">
                <a:latin typeface="Arial" panose="020B0604020202020204" pitchFamily="34" charset="0"/>
              </a:rPr>
              <a:t> ja verkkolehdet   ………………....………. 3</a:t>
            </a:r>
          </a:p>
          <a:p>
            <a:pPr algn="just"/>
            <a:r>
              <a:rPr lang="fi-FI" sz="1200" dirty="0">
                <a:latin typeface="Arial" panose="020B0604020202020204" pitchFamily="34" charset="0"/>
              </a:rPr>
              <a:t>						Paikannusta ja tutoriaaleja   ………………………………….…..… 4</a:t>
            </a:r>
          </a:p>
          <a:p>
            <a:pPr algn="just"/>
            <a:r>
              <a:rPr lang="fi-FI" sz="1200" dirty="0">
                <a:latin typeface="Arial" panose="020B0604020202020204" pitchFamily="34" charset="0"/>
              </a:rPr>
              <a:t>						Ohjelmointia, robotiikkaa, </a:t>
            </a:r>
            <a:r>
              <a:rPr lang="fi-FI" sz="1200" dirty="0" err="1">
                <a:latin typeface="Arial" panose="020B0604020202020204" pitchFamily="34" charset="0"/>
              </a:rPr>
              <a:t>maker</a:t>
            </a:r>
            <a:r>
              <a:rPr lang="fi-FI" sz="1200" dirty="0">
                <a:latin typeface="Arial" panose="020B0604020202020204" pitchFamily="34" charset="0"/>
              </a:rPr>
              <a:t>-kulttuuria ja etäopetusta   ……. 5</a:t>
            </a:r>
          </a:p>
          <a:p>
            <a:pPr algn="just"/>
            <a:endParaRPr lang="fi-FI" sz="1200" dirty="0">
              <a:latin typeface="Arial" panose="020B0604020202020204" pitchFamily="34" charset="0"/>
            </a:endParaRPr>
          </a:p>
          <a:p>
            <a:pPr algn="just"/>
            <a:r>
              <a:rPr lang="fi-FI" sz="1200" b="1" dirty="0">
                <a:latin typeface="Arial" panose="020B0604020202020204" pitchFamily="34" charset="0"/>
              </a:rPr>
              <a:t>      PÄÄTELMIÄ JA SUOSITUKSIA 	1 Seppo.io   </a:t>
            </a:r>
            <a:r>
              <a:rPr lang="fi-FI" sz="1200" dirty="0">
                <a:latin typeface="Arial" panose="020B0604020202020204" pitchFamily="34" charset="0"/>
              </a:rPr>
              <a:t>…….....…………………...........…………...……...…</a:t>
            </a:r>
            <a:r>
              <a:rPr lang="fi-FI" sz="1400" dirty="0">
                <a:latin typeface="Arial" panose="020B0604020202020204" pitchFamily="34" charset="0"/>
              </a:rPr>
              <a:t> </a:t>
            </a:r>
            <a:r>
              <a:rPr lang="fi-FI" sz="1200" dirty="0">
                <a:latin typeface="Arial" panose="020B0604020202020204" pitchFamily="34" charset="0"/>
              </a:rPr>
              <a:t>6</a:t>
            </a:r>
          </a:p>
          <a:p>
            <a:pPr algn="just"/>
            <a:r>
              <a:rPr lang="fi-FI" sz="1200" dirty="0">
                <a:latin typeface="Arial" panose="020B0604020202020204" pitchFamily="34" charset="0"/>
              </a:rPr>
              <a:t>						</a:t>
            </a:r>
            <a:r>
              <a:rPr lang="fi-FI" sz="1200" b="1" dirty="0">
                <a:latin typeface="Arial" panose="020B0604020202020204" pitchFamily="34" charset="0"/>
              </a:rPr>
              <a:t>2 </a:t>
            </a:r>
            <a:r>
              <a:rPr lang="fi-FI" sz="1200" b="1" dirty="0" err="1">
                <a:latin typeface="Arial" panose="020B0604020202020204" pitchFamily="34" charset="0"/>
              </a:rPr>
              <a:t>Greenscreen</a:t>
            </a:r>
            <a:r>
              <a:rPr lang="fi-FI" sz="1200" dirty="0">
                <a:latin typeface="Arial" panose="020B0604020202020204" pitchFamily="34" charset="0"/>
              </a:rPr>
              <a:t>  ……................……………………………….…… 8</a:t>
            </a:r>
          </a:p>
          <a:p>
            <a:pPr algn="just"/>
            <a:r>
              <a:rPr lang="fi-FI" sz="1200" dirty="0">
                <a:latin typeface="Arial" panose="020B0604020202020204" pitchFamily="34" charset="0"/>
              </a:rPr>
              <a:t>						</a:t>
            </a:r>
            <a:r>
              <a:rPr lang="fi-FI" sz="1200" b="1" dirty="0">
                <a:latin typeface="Arial" panose="020B0604020202020204" pitchFamily="34" charset="0"/>
              </a:rPr>
              <a:t>3 Robotiikkaa ja ohjelmointia  </a:t>
            </a:r>
            <a:r>
              <a:rPr lang="fi-FI" sz="1200" dirty="0">
                <a:latin typeface="Arial" panose="020B0604020202020204" pitchFamily="34" charset="0"/>
              </a:rPr>
              <a:t>…….………………………....….. </a:t>
            </a:r>
            <a:r>
              <a:rPr lang="fi-FI" sz="1200" dirty="0">
                <a:solidFill>
                  <a:srgbClr val="000000"/>
                </a:solidFill>
                <a:latin typeface="Arial" panose="020B0604020202020204" pitchFamily="34" charset="0"/>
              </a:rPr>
              <a:t>9</a:t>
            </a:r>
          </a:p>
          <a:p>
            <a:pPr algn="just"/>
            <a:r>
              <a:rPr lang="fi-FI" sz="1200" dirty="0">
                <a:solidFill>
                  <a:srgbClr val="000000"/>
                </a:solidFill>
                <a:latin typeface="Arial" panose="020B0604020202020204" pitchFamily="34" charset="0"/>
              </a:rPr>
              <a:t>						Kiitokset  ……………………………………………………………...11</a:t>
            </a:r>
          </a:p>
          <a:p>
            <a:pPr algn="just"/>
            <a:r>
              <a:rPr lang="fi-FI" sz="1200" dirty="0">
                <a:solidFill>
                  <a:srgbClr val="000000"/>
                </a:solidFill>
                <a:latin typeface="Arial" panose="020B0604020202020204" pitchFamily="34" charset="0"/>
              </a:rPr>
              <a:t>						Lähteet   ………………………………………………………………12</a:t>
            </a:r>
          </a:p>
          <a:p>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08915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ukko 15">
            <a:extLst>
              <a:ext uri="{FF2B5EF4-FFF2-40B4-BE49-F238E27FC236}">
                <a16:creationId xmlns:a16="http://schemas.microsoft.com/office/drawing/2014/main" id="{2B6DDA19-2CD5-425A-97D9-F616DB5E8E98}"/>
              </a:ext>
            </a:extLst>
          </p:cNvPr>
          <p:cNvGraphicFramePr>
            <a:graphicFrameLocks noGrp="1"/>
          </p:cNvGraphicFramePr>
          <p:nvPr>
            <p:extLst>
              <p:ext uri="{D42A27DB-BD31-4B8C-83A1-F6EECF244321}">
                <p14:modId xmlns:p14="http://schemas.microsoft.com/office/powerpoint/2010/main" val="261230826"/>
              </p:ext>
            </p:extLst>
          </p:nvPr>
        </p:nvGraphicFramePr>
        <p:xfrm>
          <a:off x="523876" y="943317"/>
          <a:ext cx="11363324" cy="5621313"/>
        </p:xfrm>
        <a:graphic>
          <a:graphicData uri="http://schemas.openxmlformats.org/drawingml/2006/table">
            <a:tbl>
              <a:tblPr firstRow="1" bandRow="1">
                <a:tableStyleId>{073A0DAA-6AF3-43AB-8588-CEC1D06C72B9}</a:tableStyleId>
              </a:tblPr>
              <a:tblGrid>
                <a:gridCol w="1779764">
                  <a:extLst>
                    <a:ext uri="{9D8B030D-6E8A-4147-A177-3AD203B41FA5}">
                      <a16:colId xmlns:a16="http://schemas.microsoft.com/office/drawing/2014/main" val="2471000080"/>
                    </a:ext>
                  </a:extLst>
                </a:gridCol>
                <a:gridCol w="3110720">
                  <a:extLst>
                    <a:ext uri="{9D8B030D-6E8A-4147-A177-3AD203B41FA5}">
                      <a16:colId xmlns:a16="http://schemas.microsoft.com/office/drawing/2014/main" val="1534008945"/>
                    </a:ext>
                  </a:extLst>
                </a:gridCol>
                <a:gridCol w="1883282">
                  <a:extLst>
                    <a:ext uri="{9D8B030D-6E8A-4147-A177-3AD203B41FA5}">
                      <a16:colId xmlns:a16="http://schemas.microsoft.com/office/drawing/2014/main" val="764608550"/>
                    </a:ext>
                  </a:extLst>
                </a:gridCol>
                <a:gridCol w="1497184">
                  <a:extLst>
                    <a:ext uri="{9D8B030D-6E8A-4147-A177-3AD203B41FA5}">
                      <a16:colId xmlns:a16="http://schemas.microsoft.com/office/drawing/2014/main" val="765007182"/>
                    </a:ext>
                  </a:extLst>
                </a:gridCol>
                <a:gridCol w="1640589">
                  <a:extLst>
                    <a:ext uri="{9D8B030D-6E8A-4147-A177-3AD203B41FA5}">
                      <a16:colId xmlns:a16="http://schemas.microsoft.com/office/drawing/2014/main" val="4055209372"/>
                    </a:ext>
                  </a:extLst>
                </a:gridCol>
                <a:gridCol w="1451785">
                  <a:extLst>
                    <a:ext uri="{9D8B030D-6E8A-4147-A177-3AD203B41FA5}">
                      <a16:colId xmlns:a16="http://schemas.microsoft.com/office/drawing/2014/main" val="1462383986"/>
                    </a:ext>
                  </a:extLst>
                </a:gridCol>
              </a:tblGrid>
              <a:tr h="600075">
                <a:tc>
                  <a:txBody>
                    <a:bodyPr/>
                    <a:lstStyle/>
                    <a:p>
                      <a:r>
                        <a:rPr lang="fi-FI" sz="1600" dirty="0"/>
                        <a:t>AIHE</a:t>
                      </a:r>
                    </a:p>
                  </a:txBody>
                  <a:tcPr>
                    <a:solidFill>
                      <a:srgbClr val="4BBCA9"/>
                    </a:solidFill>
                  </a:tcPr>
                </a:tc>
                <a:tc>
                  <a:txBody>
                    <a:bodyPr/>
                    <a:lstStyle/>
                    <a:p>
                      <a:r>
                        <a:rPr lang="fi-FI" sz="1600" dirty="0"/>
                        <a:t>KUVAUS</a:t>
                      </a:r>
                    </a:p>
                  </a:txBody>
                  <a:tcPr>
                    <a:solidFill>
                      <a:srgbClr val="4BBCA9"/>
                    </a:solidFill>
                  </a:tcPr>
                </a:tc>
                <a:tc>
                  <a:txBody>
                    <a:bodyPr/>
                    <a:lstStyle/>
                    <a:p>
                      <a:r>
                        <a:rPr lang="fi-FI" sz="1600" dirty="0">
                          <a:solidFill>
                            <a:schemeClr val="bg1"/>
                          </a:solidFill>
                          <a:latin typeface="Calibri" panose="020F0502020204030204" pitchFamily="34" charset="0"/>
                          <a:cs typeface="Calibri" panose="020F0502020204030204" pitchFamily="34" charset="0"/>
                        </a:rPr>
                        <a:t> ● </a:t>
                      </a:r>
                      <a:r>
                        <a:rPr lang="fi-FI" sz="1600" dirty="0">
                          <a:solidFill>
                            <a:schemeClr val="bg1"/>
                          </a:solidFill>
                        </a:rPr>
                        <a:t>SOVELLUKSET</a:t>
                      </a:r>
                    </a:p>
                    <a:p>
                      <a:r>
                        <a:rPr lang="fi-FI" sz="1600" dirty="0">
                          <a:solidFill>
                            <a:schemeClr val="bg1"/>
                          </a:solidFill>
                          <a:sym typeface="Webdings" panose="05030102010509060703" pitchFamily="18" charset="2"/>
                        </a:rPr>
                        <a:t></a:t>
                      </a:r>
                      <a:r>
                        <a:rPr lang="fi-FI" sz="1600" dirty="0">
                          <a:solidFill>
                            <a:schemeClr val="bg1"/>
                          </a:solidFill>
                        </a:rPr>
                        <a:t>SIVUSTOT</a:t>
                      </a:r>
                    </a:p>
                  </a:txBody>
                  <a:tcPr>
                    <a:solidFill>
                      <a:srgbClr val="4BBCA9"/>
                    </a:solidFill>
                  </a:tcPr>
                </a:tc>
                <a:tc>
                  <a:txBody>
                    <a:bodyPr/>
                    <a:lstStyle/>
                    <a:p>
                      <a:r>
                        <a:rPr lang="fi-FI" sz="1600" dirty="0"/>
                        <a:t>LAITTEET</a:t>
                      </a:r>
                    </a:p>
                  </a:txBody>
                  <a:tcPr>
                    <a:solidFill>
                      <a:srgbClr val="4BBCA9"/>
                    </a:solidFill>
                  </a:tcPr>
                </a:tc>
                <a:tc>
                  <a:txBody>
                    <a:bodyPr/>
                    <a:lstStyle/>
                    <a:p>
                      <a:r>
                        <a:rPr lang="fi-FI" sz="1600" dirty="0"/>
                        <a:t>ARVIOINTI</a:t>
                      </a:r>
                    </a:p>
                  </a:txBody>
                  <a:tcPr>
                    <a:solidFill>
                      <a:srgbClr val="4BBCA9"/>
                    </a:solidFill>
                  </a:tcPr>
                </a:tc>
                <a:tc>
                  <a:txBody>
                    <a:bodyPr/>
                    <a:lstStyle/>
                    <a:p>
                      <a:r>
                        <a:rPr lang="fi-FI" sz="1600" dirty="0"/>
                        <a:t>OHJEET</a:t>
                      </a:r>
                    </a:p>
                    <a:p>
                      <a:r>
                        <a:rPr lang="fi-FI" sz="1600" dirty="0"/>
                        <a:t>LINKISSÄ</a:t>
                      </a:r>
                    </a:p>
                  </a:txBody>
                  <a:tcPr>
                    <a:solidFill>
                      <a:srgbClr val="4BBCA9"/>
                    </a:solidFill>
                  </a:tcPr>
                </a:tc>
                <a:extLst>
                  <a:ext uri="{0D108BD9-81ED-4DB2-BD59-A6C34878D82A}">
                    <a16:rowId xmlns:a16="http://schemas.microsoft.com/office/drawing/2014/main" val="1353390019"/>
                  </a:ext>
                </a:extLst>
              </a:tr>
              <a:tr h="761228">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AVARUUSSEIKKAILU</a:t>
                      </a:r>
                      <a:endParaRPr lang="fi-FI" sz="1200" dirty="0">
                        <a:solidFill>
                          <a:srgbClr val="0070C0"/>
                        </a:solidFill>
                        <a:latin typeface="Lato" panose="020F0502020204030203"/>
                      </a:endParaRPr>
                    </a:p>
                  </a:txBody>
                  <a:tcPr/>
                </a:tc>
                <a:tc>
                  <a:txBody>
                    <a:bodyPr/>
                    <a:lstStyle/>
                    <a:p>
                      <a:r>
                        <a:rPr lang="fi-FI" sz="1200" dirty="0">
                          <a:solidFill>
                            <a:srgbClr val="000000"/>
                          </a:solidFill>
                          <a:latin typeface="Lato"/>
                        </a:rPr>
                        <a:t>Tarinallinen, visuaalinen ja toiminnallinen oppimiskokonaisuus. </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err="1">
                          <a:latin typeface="Lato" panose="020F0502020204030203"/>
                          <a:hlinkClick r:id="rId3"/>
                        </a:rPr>
                        <a:t>Flinga</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a:latin typeface="Lato" panose="020F0502020204030203"/>
                          <a:hlinkClick r:id="rId4"/>
                        </a:rPr>
                        <a:t>Edu.fi avaruus</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latin typeface="Calibri" panose="020F0502020204030204" pitchFamily="34" charset="0"/>
                          <a:cs typeface="Calibri" panose="020F0502020204030204" pitchFamily="34" charset="0"/>
                        </a:rPr>
                        <a:t> ●</a:t>
                      </a:r>
                      <a:r>
                        <a:rPr lang="fi-FI" sz="1200" dirty="0" err="1">
                          <a:latin typeface="Lato" panose="020F0502020204030203"/>
                        </a:rPr>
                        <a:t>Greenscreen</a:t>
                      </a:r>
                      <a:r>
                        <a:rPr lang="fi-FI" sz="1200" dirty="0">
                          <a:latin typeface="Lato" panose="020F0502020204030203"/>
                        </a:rPr>
                        <a:t> </a:t>
                      </a:r>
                      <a:r>
                        <a:rPr lang="fi-FI" sz="1200" dirty="0" err="1">
                          <a:latin typeface="Lato" panose="020F0502020204030203"/>
                        </a:rPr>
                        <a:t>by</a:t>
                      </a:r>
                      <a:r>
                        <a:rPr lang="fi-FI" sz="1200" dirty="0">
                          <a:latin typeface="Lato" panose="020F0502020204030203"/>
                        </a:rPr>
                        <a:t> </a:t>
                      </a:r>
                      <a:r>
                        <a:rPr lang="fi-FI" sz="1200" dirty="0" err="1">
                          <a:latin typeface="Lato" panose="020F0502020204030203"/>
                        </a:rPr>
                        <a:t>DoInk</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latin typeface="Lato" panose="020F0502020204030203"/>
                        </a:rPr>
                        <a:t>Greenscreen</a:t>
                      </a:r>
                      <a:endParaRPr lang="fi-FI" sz="1200" dirty="0">
                        <a:latin typeface="Lato" panose="020F0502020204030203"/>
                      </a:endParaRPr>
                    </a:p>
                    <a:p>
                      <a:r>
                        <a:rPr lang="fi-FI" sz="1200" dirty="0">
                          <a:latin typeface="Lato" panose="020F0502020204030203"/>
                        </a:rPr>
                        <a:t>VR-lasit</a:t>
                      </a:r>
                    </a:p>
                    <a:p>
                      <a:r>
                        <a:rPr lang="fi-FI" sz="1200" dirty="0" err="1">
                          <a:latin typeface="Lato" panose="020F0502020204030203"/>
                        </a:rPr>
                        <a:t>iPad</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rPr>
                        <a:t>Formatiivinen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Diagnostinen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cs typeface="+mn-cs"/>
                          <a:sym typeface="Webdings" panose="05030102010509060703" pitchFamily="18" charset="2"/>
                        </a:rPr>
                        <a:t> </a:t>
                      </a:r>
                      <a:r>
                        <a:rPr lang="fi-FI" sz="1200" dirty="0">
                          <a:latin typeface="Calibri" panose="020F0502020204030204" pitchFamily="34" charset="0"/>
                          <a:cs typeface="Calibri" panose="020F0502020204030204" pitchFamily="34" charset="0"/>
                          <a:sym typeface="Webdings" panose="05030102010509060703" pitchFamily="18" charset="2"/>
                        </a:rPr>
                        <a:t>→</a:t>
                      </a:r>
                      <a:r>
                        <a:rPr lang="fi-FI" sz="1200" dirty="0">
                          <a:latin typeface="Lato" panose="020F0502020204030203"/>
                          <a:cs typeface="Calibri" panose="020F0502020204030204" pitchFamily="34" charset="0"/>
                          <a:sym typeface="Webdings" panose="05030102010509060703" pitchFamily="18" charset="2"/>
                        </a:rPr>
                        <a:t> </a:t>
                      </a:r>
                      <a:r>
                        <a:rPr lang="fi-FI" sz="1200" dirty="0">
                          <a:latin typeface="Lato" panose="020F0502020204030203"/>
                        </a:rPr>
                        <a:t>palautekeskustelu</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982615958"/>
                  </a:ext>
                </a:extLst>
              </a:tr>
              <a:tr h="68199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b="1" dirty="0">
                          <a:solidFill>
                            <a:srgbClr val="000000"/>
                          </a:solidFill>
                          <a:latin typeface="Lato"/>
                          <a:hlinkClick r:id="rId2"/>
                        </a:rPr>
                        <a:t>STILLKUVIA MUINAISESSA EGYPTISSÄ</a:t>
                      </a:r>
                      <a:endParaRPr lang="fi-FI" sz="1200" b="1" dirty="0">
                        <a:solidFill>
                          <a:srgbClr val="000000"/>
                        </a:solidFill>
                        <a:latin typeface="Lato"/>
                      </a:endParaRP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latin typeface="Lato" panose="020F0502020204030203"/>
                          <a:cs typeface="Arial" panose="020B0604020202020204" pitchFamily="34" charset="0"/>
                        </a:rPr>
                        <a:t>Tavoitteena syventää tietämystä Egyptin yhteiskuntaluokista tarinoitujen stillkuvien avulla.</a:t>
                      </a:r>
                    </a:p>
                  </a:txBody>
                  <a:tcPr/>
                </a:tc>
                <a:tc>
                  <a:txBody>
                    <a:bodyPr/>
                    <a:lstStyle/>
                    <a:p>
                      <a:r>
                        <a:rPr lang="fi-FI" sz="1200" dirty="0">
                          <a:solidFill>
                            <a:schemeClr val="tx1"/>
                          </a:solidFill>
                          <a:sym typeface="Webdings" panose="05030102010509060703" pitchFamily="18" charset="2"/>
                        </a:rPr>
                        <a:t></a:t>
                      </a:r>
                      <a:r>
                        <a:rPr lang="fi-FI" sz="1200" dirty="0">
                          <a:latin typeface="Lato" panose="020F0502020204030203"/>
                          <a:hlinkClick r:id="rId5"/>
                        </a:rPr>
                        <a:t>Pixabay.com</a:t>
                      </a:r>
                      <a:endParaRPr lang="fi-FI" sz="1200" dirty="0">
                        <a:latin typeface="Lato" panose="020F0502020204030203"/>
                      </a:endParaRPr>
                    </a:p>
                    <a:p>
                      <a:r>
                        <a:rPr lang="fi-FI" sz="1200" dirty="0">
                          <a:solidFill>
                            <a:schemeClr val="tx1"/>
                          </a:solidFill>
                          <a:sym typeface="Webdings" panose="05030102010509060703" pitchFamily="18" charset="2"/>
                        </a:rPr>
                        <a:t></a:t>
                      </a:r>
                      <a:r>
                        <a:rPr lang="fi-FI" sz="1200" dirty="0">
                          <a:latin typeface="Lato" panose="020F0502020204030203"/>
                          <a:hlinkClick r:id="rId6"/>
                        </a:rPr>
                        <a:t>Pexels.com</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latin typeface="Calibri" panose="020F0502020204030204" pitchFamily="34" charset="0"/>
                          <a:cs typeface="Calibri" panose="020F0502020204030204" pitchFamily="34" charset="0"/>
                        </a:rPr>
                        <a:t> ●</a:t>
                      </a:r>
                      <a:r>
                        <a:rPr lang="fi-FI" sz="1200" dirty="0" err="1">
                          <a:latin typeface="Lato" panose="020F0502020204030203"/>
                        </a:rPr>
                        <a:t>Greenscreen</a:t>
                      </a:r>
                      <a:r>
                        <a:rPr lang="fi-FI" sz="1200" dirty="0">
                          <a:latin typeface="Lato" panose="020F0502020204030203"/>
                        </a:rPr>
                        <a:t> </a:t>
                      </a:r>
                      <a:r>
                        <a:rPr lang="fi-FI" sz="1200" dirty="0" err="1">
                          <a:latin typeface="Lato" panose="020F0502020204030203"/>
                        </a:rPr>
                        <a:t>by</a:t>
                      </a:r>
                      <a:r>
                        <a:rPr lang="fi-FI" sz="1200" dirty="0">
                          <a:latin typeface="Lato" panose="020F0502020204030203"/>
                        </a:rPr>
                        <a:t> </a:t>
                      </a:r>
                      <a:r>
                        <a:rPr lang="fi-FI" sz="1200" dirty="0" err="1">
                          <a:latin typeface="Lato" panose="020F0502020204030203"/>
                        </a:rPr>
                        <a:t>DoInk</a:t>
                      </a:r>
                      <a:endParaRPr lang="fi-FI" sz="1200" dirty="0">
                        <a:latin typeface="Lato" panose="020F0502020204030203"/>
                      </a:endParaRPr>
                    </a:p>
                  </a:txBody>
                  <a:tcPr/>
                </a:tc>
                <a:tc>
                  <a:txBody>
                    <a:bodyPr/>
                    <a:lstStyle/>
                    <a:p>
                      <a:r>
                        <a:rPr lang="fi-FI" sz="1200" dirty="0" err="1">
                          <a:latin typeface="Lato" panose="020F0502020204030203"/>
                        </a:rPr>
                        <a:t>Greenscreen</a:t>
                      </a:r>
                      <a:endParaRPr lang="fi-FI" sz="1200" dirty="0">
                        <a:latin typeface="Lato" panose="020F0502020204030203"/>
                      </a:endParaRPr>
                    </a:p>
                    <a:p>
                      <a:r>
                        <a:rPr lang="fi-FI" sz="1200" dirty="0" err="1">
                          <a:latin typeface="Lato" panose="020F0502020204030203"/>
                        </a:rPr>
                        <a:t>iPad</a:t>
                      </a:r>
                      <a:endParaRPr lang="fi-FI" sz="1200" dirty="0">
                        <a:latin typeface="Lato" panose="020F0502020204030203"/>
                      </a:endParaRPr>
                    </a:p>
                  </a:txBody>
                  <a:tcPr/>
                </a:tc>
                <a:tc>
                  <a:txBody>
                    <a:bodyPr/>
                    <a:lstStyle/>
                    <a:p>
                      <a:r>
                        <a:rPr lang="fi-FI" sz="1200" dirty="0">
                          <a:latin typeface="+mn-lt"/>
                          <a:sym typeface="Webdings" panose="05030102010509060703" pitchFamily="18" charset="2"/>
                        </a:rPr>
                        <a:t> </a:t>
                      </a:r>
                      <a:r>
                        <a:rPr lang="fi-FI" sz="1200" dirty="0">
                          <a:latin typeface="Lato" panose="020F0502020204030203"/>
                        </a:rPr>
                        <a:t>Itsearviointi</a:t>
                      </a:r>
                    </a:p>
                    <a:p>
                      <a:r>
                        <a:rPr lang="fi-FI" sz="1200" dirty="0">
                          <a:latin typeface="+mn-lt"/>
                          <a:sym typeface="Webdings" panose="05030102010509060703" pitchFamily="18" charset="2"/>
                        </a:rPr>
                        <a:t> </a:t>
                      </a:r>
                      <a:r>
                        <a:rPr lang="fi-FI" sz="1200" dirty="0">
                          <a:latin typeface="Lato" panose="020F0502020204030203"/>
                        </a:rPr>
                        <a:t>Vertaisarviointi</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2545127803"/>
                  </a:ext>
                </a:extLst>
              </a:tr>
              <a:tr h="643530">
                <a:tc>
                  <a:txBody>
                    <a:bodyPr/>
                    <a:lstStyle/>
                    <a:p>
                      <a:r>
                        <a:rPr lang="fi-FI" sz="1200" b="1" dirty="0">
                          <a:solidFill>
                            <a:srgbClr val="000000"/>
                          </a:solidFill>
                          <a:latin typeface="Lato"/>
                        </a:rPr>
                        <a:t>HISTORIALLISTA DIALOGIA	</a:t>
                      </a:r>
                      <a:endParaRPr lang="fi-FI" sz="1200" dirty="0">
                        <a:latin typeface="Lato" panose="020F0502020204030203"/>
                      </a:endParaRPr>
                    </a:p>
                  </a:txBody>
                  <a:tcPr/>
                </a:tc>
                <a:tc>
                  <a:txBody>
                    <a:bodyPr/>
                    <a:lstStyle/>
                    <a:p>
                      <a:r>
                        <a:rPr lang="fi-FI" sz="1200" dirty="0">
                          <a:solidFill>
                            <a:srgbClr val="000000"/>
                          </a:solidFill>
                          <a:latin typeface="Lato"/>
                        </a:rPr>
                        <a:t>Aikamatka historiassa kuvaamalla käsikirjoitettuja ammatinharjoittajien esittelyjä </a:t>
                      </a:r>
                      <a:r>
                        <a:rPr lang="fi-FI" sz="1200" dirty="0" err="1">
                          <a:solidFill>
                            <a:srgbClr val="000000"/>
                          </a:solidFill>
                          <a:latin typeface="Lato"/>
                        </a:rPr>
                        <a:t>greenscreen</a:t>
                      </a:r>
                      <a:r>
                        <a:rPr lang="fi-FI" sz="1200" dirty="0">
                          <a:solidFill>
                            <a:srgbClr val="000000"/>
                          </a:solidFill>
                          <a:latin typeface="Lato"/>
                        </a:rPr>
                        <a:t>-tekniikalla.</a:t>
                      </a:r>
                      <a:endParaRPr lang="fi-FI" sz="1200" dirty="0">
                        <a:latin typeface="Lato" panose="020F0502020204030203"/>
                      </a:endParaRPr>
                    </a:p>
                  </a:txBody>
                  <a:tcPr/>
                </a:tc>
                <a:tc>
                  <a:txBody>
                    <a:bodyPr/>
                    <a:lstStyle/>
                    <a:p>
                      <a:r>
                        <a:rPr lang="fi-FI" sz="1200" dirty="0">
                          <a:solidFill>
                            <a:schemeClr val="tx1"/>
                          </a:solidFill>
                          <a:sym typeface="Webdings" panose="05030102010509060703" pitchFamily="18" charset="2"/>
                        </a:rPr>
                        <a:t></a:t>
                      </a:r>
                      <a:r>
                        <a:rPr lang="fi-FI" sz="1200" dirty="0">
                          <a:latin typeface="Lato" panose="020F0502020204030203"/>
                          <a:hlinkClick r:id="rId5"/>
                        </a:rPr>
                        <a:t>Pixabay.com</a:t>
                      </a:r>
                      <a:endParaRPr lang="fi-FI" sz="1200" dirty="0">
                        <a:latin typeface="Lato" panose="020F0502020204030203"/>
                      </a:endParaRPr>
                    </a:p>
                    <a:p>
                      <a:r>
                        <a:rPr lang="fi-FI" sz="1200" dirty="0">
                          <a:solidFill>
                            <a:schemeClr val="tx1"/>
                          </a:solidFill>
                          <a:sym typeface="Webdings" panose="05030102010509060703" pitchFamily="18" charset="2"/>
                        </a:rPr>
                        <a:t></a:t>
                      </a:r>
                      <a:r>
                        <a:rPr lang="fi-FI" sz="1200" dirty="0">
                          <a:latin typeface="Lato" panose="020F0502020204030203"/>
                          <a:hlinkClick r:id="rId6"/>
                        </a:rPr>
                        <a:t>Pexels.com</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latin typeface="Calibri" panose="020F0502020204030204" pitchFamily="34" charset="0"/>
                          <a:cs typeface="Calibri" panose="020F0502020204030204" pitchFamily="34" charset="0"/>
                        </a:rPr>
                        <a:t> ●</a:t>
                      </a:r>
                      <a:r>
                        <a:rPr lang="fi-FI" sz="1200" dirty="0" err="1">
                          <a:latin typeface="Lato" panose="020F0502020204030203"/>
                        </a:rPr>
                        <a:t>Greenscreen</a:t>
                      </a:r>
                      <a:r>
                        <a:rPr lang="fi-FI" sz="1200" dirty="0">
                          <a:latin typeface="Lato" panose="020F0502020204030203"/>
                        </a:rPr>
                        <a:t> </a:t>
                      </a:r>
                      <a:r>
                        <a:rPr lang="fi-FI" sz="1200" dirty="0" err="1">
                          <a:latin typeface="Lato" panose="020F0502020204030203"/>
                        </a:rPr>
                        <a:t>by</a:t>
                      </a:r>
                      <a:r>
                        <a:rPr lang="fi-FI" sz="1200" dirty="0">
                          <a:latin typeface="Lato" panose="020F0502020204030203"/>
                        </a:rPr>
                        <a:t> </a:t>
                      </a:r>
                      <a:r>
                        <a:rPr lang="fi-FI" sz="1200" dirty="0" err="1">
                          <a:latin typeface="Lato" panose="020F0502020204030203"/>
                        </a:rPr>
                        <a:t>DoInk</a:t>
                      </a:r>
                      <a:endParaRPr lang="fi-FI" sz="1200" dirty="0">
                        <a:latin typeface="Lato" panose="020F0502020204030203"/>
                      </a:endParaRPr>
                    </a:p>
                  </a:txBody>
                  <a:tcPr/>
                </a:tc>
                <a:tc>
                  <a:txBody>
                    <a:bodyPr/>
                    <a:lstStyle/>
                    <a:p>
                      <a:r>
                        <a:rPr lang="fi-FI" sz="1200" dirty="0" err="1">
                          <a:latin typeface="Lato" panose="020F0502020204030203"/>
                        </a:rPr>
                        <a:t>Greenscreen</a:t>
                      </a:r>
                      <a:endParaRPr lang="fi-FI" sz="1200" dirty="0">
                        <a:latin typeface="Lato" panose="020F0502020204030203"/>
                      </a:endParaRPr>
                    </a:p>
                    <a:p>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Mikrofoni</a:t>
                      </a:r>
                    </a:p>
                  </a:txBody>
                  <a:tcPr/>
                </a:tc>
                <a:tc>
                  <a:txBody>
                    <a:bodyPr/>
                    <a:lstStyle/>
                    <a:p>
                      <a:r>
                        <a:rPr lang="fi-FI" sz="1200" dirty="0">
                          <a:latin typeface="+mn-lt"/>
                          <a:sym typeface="Webdings" panose="05030102010509060703" pitchFamily="18" charset="2"/>
                        </a:rPr>
                        <a:t> </a:t>
                      </a:r>
                      <a:r>
                        <a:rPr lang="fi-FI" sz="1200" dirty="0">
                          <a:latin typeface="Lato" panose="020F0502020204030203"/>
                        </a:rPr>
                        <a:t>Vertaisarviointi</a:t>
                      </a:r>
                    </a:p>
                  </a:txBody>
                  <a:tcPr/>
                </a:tc>
                <a:tc>
                  <a:txBody>
                    <a:bodyPr/>
                    <a:lstStyle/>
                    <a:p>
                      <a:r>
                        <a:rPr lang="fi-FI" sz="1200" dirty="0">
                          <a:latin typeface="Lato" panose="020F0502020204030203"/>
                          <a:hlinkClick r:id="rId7"/>
                        </a:rPr>
                        <a:t>GS-sovellus käyttöön</a:t>
                      </a:r>
                      <a:endParaRPr lang="fi-FI" sz="1200" dirty="0">
                        <a:latin typeface="Lato" panose="020F0502020204030203"/>
                      </a:endParaRPr>
                    </a:p>
                  </a:txBody>
                  <a:tcPr/>
                </a:tc>
                <a:extLst>
                  <a:ext uri="{0D108BD9-81ED-4DB2-BD59-A6C34878D82A}">
                    <a16:rowId xmlns:a16="http://schemas.microsoft.com/office/drawing/2014/main" val="2122310608"/>
                  </a:ext>
                </a:extLst>
              </a:tr>
              <a:tr h="8164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ILMASTONMUUTOS</a:t>
                      </a:r>
                      <a:endParaRPr lang="fi-FI" sz="1200" dirty="0">
                        <a:solidFill>
                          <a:srgbClr val="0070C0"/>
                        </a:solidFill>
                        <a:latin typeface="Lato"/>
                      </a:endParaRPr>
                    </a:p>
                  </a:txBody>
                  <a:tcPr/>
                </a:tc>
                <a:tc>
                  <a:txBody>
                    <a:bodyPr/>
                    <a:lstStyle/>
                    <a:p>
                      <a:r>
                        <a:rPr lang="fi-FI" sz="1200" dirty="0">
                          <a:solidFill>
                            <a:srgbClr val="000000"/>
                          </a:solidFill>
                          <a:latin typeface="Lato"/>
                        </a:rPr>
                        <a:t>Sähköinen portfolio projektityössä. </a:t>
                      </a:r>
                    </a:p>
                    <a:p>
                      <a:r>
                        <a:rPr lang="fi-FI" sz="1200" dirty="0">
                          <a:solidFill>
                            <a:srgbClr val="000000"/>
                          </a:solidFill>
                          <a:latin typeface="Lato"/>
                        </a:rPr>
                        <a:t>Tavallisen perheen </a:t>
                      </a:r>
                      <a:endParaRPr lang="fi-FI" sz="1200" dirty="0">
                        <a:latin typeface="Lato" panose="020F0502020204030203"/>
                      </a:endParaRPr>
                    </a:p>
                  </a:txBody>
                  <a:tcPr/>
                </a:tc>
                <a:tc>
                  <a:txBody>
                    <a:bodyPr/>
                    <a:lstStyle/>
                    <a:p>
                      <a:r>
                        <a:rPr lang="fi-FI" sz="1200" dirty="0">
                          <a:solidFill>
                            <a:schemeClr val="tx1"/>
                          </a:solidFill>
                          <a:sym typeface="Webdings" panose="05030102010509060703" pitchFamily="18" charset="2"/>
                        </a:rPr>
                        <a:t></a:t>
                      </a:r>
                      <a:r>
                        <a:rPr lang="fi-FI" sz="1200" dirty="0">
                          <a:solidFill>
                            <a:schemeClr val="tx1"/>
                          </a:solidFill>
                          <a:latin typeface="Calibri" panose="020F0502020204030204" pitchFamily="34" charset="0"/>
                          <a:cs typeface="Calibri" panose="020F0502020204030204" pitchFamily="34" charset="0"/>
                        </a:rPr>
                        <a:t>●</a:t>
                      </a:r>
                      <a:r>
                        <a:rPr lang="fi-FI" sz="1200" dirty="0">
                          <a:latin typeface="Lato" panose="020F0502020204030203"/>
                        </a:rPr>
                        <a:t>Adobe </a:t>
                      </a:r>
                      <a:r>
                        <a:rPr lang="fi-FI" sz="1200" dirty="0" err="1">
                          <a:latin typeface="Lato" panose="020F0502020204030203"/>
                        </a:rPr>
                        <a:t>Spark</a:t>
                      </a:r>
                      <a:endParaRPr lang="fi-FI" sz="1200" dirty="0">
                        <a:latin typeface="Lato" panose="020F0502020204030203"/>
                      </a:endParaRPr>
                    </a:p>
                    <a:p>
                      <a:endParaRPr lang="fi-FI" sz="1200" dirty="0">
                        <a:latin typeface="Lato" panose="020F0502020204030203"/>
                      </a:endParaRPr>
                    </a:p>
                  </a:txBody>
                  <a:tcPr/>
                </a:tc>
                <a:tc>
                  <a:txBody>
                    <a:bodyPr/>
                    <a:lstStyle/>
                    <a:p>
                      <a:r>
                        <a:rPr lang="fi-FI" sz="1200" dirty="0">
                          <a:latin typeface="Lato" panose="020F0502020204030203"/>
                        </a:rPr>
                        <a:t>Mobiililaite / </a:t>
                      </a:r>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rPr>
                        <a:t>Formatiivinen</a:t>
                      </a:r>
                    </a:p>
                    <a:p>
                      <a:r>
                        <a:rPr lang="fi-FI" sz="1200" dirty="0">
                          <a:latin typeface="+mn-lt"/>
                          <a:sym typeface="Webdings" panose="05030102010509060703" pitchFamily="18" charset="2"/>
                        </a:rPr>
                        <a:t> </a:t>
                      </a:r>
                      <a:r>
                        <a:rPr lang="fi-FI" sz="1200" dirty="0">
                          <a:latin typeface="Lato" panose="020F0502020204030203"/>
                        </a:rPr>
                        <a:t>Itsearviointi</a:t>
                      </a:r>
                    </a:p>
                    <a:p>
                      <a:r>
                        <a:rPr lang="fi-FI" sz="1200" dirty="0">
                          <a:latin typeface="+mn-lt"/>
                          <a:sym typeface="Webdings" panose="05030102010509060703" pitchFamily="18" charset="2"/>
                        </a:rPr>
                        <a:t> </a:t>
                      </a:r>
                      <a:r>
                        <a:rPr lang="fi-FI" sz="1200" dirty="0">
                          <a:latin typeface="Lato" panose="020F0502020204030203"/>
                        </a:rPr>
                        <a:t>Vertaisarviointi</a:t>
                      </a:r>
                    </a:p>
                    <a:p>
                      <a:r>
                        <a:rPr lang="fi-FI" sz="1200" dirty="0">
                          <a:latin typeface="Lato" panose="020F0502020204030203"/>
                          <a:sym typeface="Webdings" panose="05030102010509060703" pitchFamily="18" charset="2"/>
                        </a:rPr>
                        <a:t></a:t>
                      </a:r>
                      <a:r>
                        <a:rPr lang="fi-FI" sz="1200" dirty="0">
                          <a:latin typeface="Lato" panose="020F0502020204030203"/>
                        </a:rPr>
                        <a:t>Summatiivinen</a:t>
                      </a:r>
                    </a:p>
                  </a:txBody>
                  <a:tcPr/>
                </a:tc>
                <a:tc>
                  <a:txBody>
                    <a:bodyPr/>
                    <a:lstStyle/>
                    <a:p>
                      <a:r>
                        <a:rPr lang="fi-FI" sz="1200" dirty="0">
                          <a:latin typeface="Lato" panose="020F0502020204030203"/>
                          <a:hlinkClick r:id="rId8"/>
                        </a:rPr>
                        <a:t>Ilmastonmuutos, työskentelyohjeet</a:t>
                      </a:r>
                      <a:endParaRPr lang="fi-FI" sz="1200" dirty="0">
                        <a:latin typeface="Lato" panose="020F0502020204030203"/>
                      </a:endParaRPr>
                    </a:p>
                  </a:txBody>
                  <a:tcPr/>
                </a:tc>
                <a:extLst>
                  <a:ext uri="{0D108BD9-81ED-4DB2-BD59-A6C34878D82A}">
                    <a16:rowId xmlns:a16="http://schemas.microsoft.com/office/drawing/2014/main" val="1372407751"/>
                  </a:ext>
                </a:extLst>
              </a:tr>
              <a:tr h="643530">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KUVATAITEEN PORTFOLIO</a:t>
                      </a:r>
                      <a:endParaRPr lang="fi-FI" sz="1200" dirty="0">
                        <a:solidFill>
                          <a:srgbClr val="0070C0"/>
                        </a:solidFill>
                        <a:latin typeface="Lato" panose="020F0502020204030203"/>
                      </a:endParaRPr>
                    </a:p>
                  </a:txBody>
                  <a:tcPr/>
                </a:tc>
                <a:tc>
                  <a:txBody>
                    <a:bodyPr/>
                    <a:lstStyle/>
                    <a:p>
                      <a:r>
                        <a:rPr lang="fi-FI" sz="1200" dirty="0">
                          <a:solidFill>
                            <a:srgbClr val="000000"/>
                          </a:solidFill>
                          <a:latin typeface="Lato"/>
                        </a:rPr>
                        <a:t>Dokumentointia, työskentelyn arviointia ja </a:t>
                      </a:r>
                      <a:r>
                        <a:rPr lang="fi-FI" sz="1200" dirty="0" err="1">
                          <a:solidFill>
                            <a:srgbClr val="000000"/>
                          </a:solidFill>
                          <a:latin typeface="Lato"/>
                        </a:rPr>
                        <a:t>oppilastutorointia</a:t>
                      </a:r>
                      <a:r>
                        <a:rPr lang="fi-FI" sz="1200" dirty="0">
                          <a:solidFill>
                            <a:srgbClr val="000000"/>
                          </a:solidFill>
                          <a:latin typeface="Lato"/>
                        </a:rPr>
                        <a:t>.</a:t>
                      </a:r>
                    </a:p>
                  </a:txBody>
                  <a:tcPr/>
                </a:tc>
                <a:tc>
                  <a:txBody>
                    <a:bodyPr/>
                    <a:lstStyle/>
                    <a:p>
                      <a:r>
                        <a:rPr lang="fi-FI" sz="1200" dirty="0">
                          <a:solidFill>
                            <a:schemeClr val="tx1"/>
                          </a:solidFill>
                          <a:latin typeface="Calibri" panose="020F0502020204030204" pitchFamily="34" charset="0"/>
                          <a:cs typeface="Calibri" panose="020F0502020204030204" pitchFamily="34" charset="0"/>
                        </a:rPr>
                        <a:t>●</a:t>
                      </a:r>
                      <a:r>
                        <a:rPr lang="fi-FI" sz="1200" dirty="0" err="1">
                          <a:latin typeface="Lato" panose="020F0502020204030203"/>
                        </a:rPr>
                        <a:t>Sway</a:t>
                      </a:r>
                      <a:endParaRPr lang="fi-FI" sz="1200" dirty="0">
                        <a:latin typeface="Lato" panose="020F0502020204030203"/>
                      </a:endParaRPr>
                    </a:p>
                  </a:txBody>
                  <a:tcPr/>
                </a:tc>
                <a:tc>
                  <a:txBody>
                    <a:bodyPr/>
                    <a:lstStyle/>
                    <a:p>
                      <a:r>
                        <a:rPr lang="fi-FI" sz="1200" dirty="0">
                          <a:latin typeface="Lato" panose="020F0502020204030203"/>
                        </a:rPr>
                        <a:t>Mobiililaite / </a:t>
                      </a:r>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rPr>
                        <a:t>Formatiivinen</a:t>
                      </a:r>
                    </a:p>
                    <a:p>
                      <a:r>
                        <a:rPr lang="fi-FI" sz="1200" dirty="0">
                          <a:latin typeface="+mn-lt"/>
                          <a:sym typeface="Webdings" panose="05030102010509060703" pitchFamily="18" charset="2"/>
                        </a:rPr>
                        <a:t> </a:t>
                      </a:r>
                      <a:r>
                        <a:rPr lang="fi-FI" sz="1200" dirty="0">
                          <a:latin typeface="Lato" panose="020F0502020204030203"/>
                        </a:rPr>
                        <a:t>Itsearviointi</a:t>
                      </a:r>
                    </a:p>
                    <a:p>
                      <a:r>
                        <a:rPr lang="fi-FI" sz="1200" dirty="0">
                          <a:latin typeface="+mn-lt"/>
                          <a:sym typeface="Webdings" panose="05030102010509060703" pitchFamily="18" charset="2"/>
                        </a:rPr>
                        <a:t> </a:t>
                      </a:r>
                      <a:r>
                        <a:rPr lang="fi-FI" sz="1200" dirty="0">
                          <a:latin typeface="Lato" panose="020F0502020204030203"/>
                        </a:rPr>
                        <a:t>Vertaisarviointi</a:t>
                      </a:r>
                    </a:p>
                    <a:p>
                      <a:r>
                        <a:rPr lang="fi-FI" sz="1200" dirty="0">
                          <a:latin typeface="Lato" panose="020F0502020204030203"/>
                          <a:sym typeface="Webdings" panose="05030102010509060703" pitchFamily="18" charset="2"/>
                        </a:rPr>
                        <a:t></a:t>
                      </a:r>
                      <a:r>
                        <a:rPr lang="fi-FI" sz="1200" dirty="0">
                          <a:latin typeface="Lato" panose="020F0502020204030203"/>
                        </a:rPr>
                        <a:t>Summatiivinen</a:t>
                      </a:r>
                    </a:p>
                  </a:txBody>
                  <a:tcPr/>
                </a:tc>
                <a:tc>
                  <a:txBody>
                    <a:bodyPr/>
                    <a:lstStyle/>
                    <a:p>
                      <a:r>
                        <a:rPr lang="fi-FI" sz="1200" dirty="0" err="1">
                          <a:latin typeface="Lato" panose="020F0502020204030203"/>
                          <a:hlinkClick r:id="rId9"/>
                        </a:rPr>
                        <a:t>Swayn</a:t>
                      </a:r>
                      <a:r>
                        <a:rPr lang="fi-FI" sz="1200" dirty="0">
                          <a:latin typeface="Lato" panose="020F0502020204030203"/>
                          <a:hlinkClick r:id="rId9"/>
                        </a:rPr>
                        <a:t> käytön ohjeistus</a:t>
                      </a:r>
                      <a:endParaRPr lang="fi-FI" sz="1200" dirty="0">
                        <a:latin typeface="Lato" panose="020F0502020204030203"/>
                      </a:endParaRPr>
                    </a:p>
                  </a:txBody>
                  <a:tcPr/>
                </a:tc>
                <a:extLst>
                  <a:ext uri="{0D108BD9-81ED-4DB2-BD59-A6C34878D82A}">
                    <a16:rowId xmlns:a16="http://schemas.microsoft.com/office/drawing/2014/main" val="2701784639"/>
                  </a:ext>
                </a:extLst>
              </a:tr>
              <a:tr h="648490">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KESTÄVÄN KEHITYKSEN VERKKOLEHTI</a:t>
                      </a:r>
                      <a:endParaRPr lang="fi-FI" sz="1200" dirty="0">
                        <a:solidFill>
                          <a:srgbClr val="0070C0"/>
                        </a:solidFill>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Lato"/>
                        </a:rPr>
                        <a:t>Teemoina kierrätys, ruokahävikki, muovi ja onnellisuus.</a:t>
                      </a:r>
                    </a:p>
                  </a:txBody>
                  <a:tcPr/>
                </a:tc>
                <a:tc>
                  <a:txBody>
                    <a:bodyPr/>
                    <a:lstStyle/>
                    <a:p>
                      <a:r>
                        <a:rPr lang="fi-FI" sz="1200" dirty="0">
                          <a:solidFill>
                            <a:schemeClr val="tx1"/>
                          </a:solidFill>
                          <a:latin typeface="Calibri" panose="020F0502020204030204" pitchFamily="34" charset="0"/>
                          <a:cs typeface="Calibri" panose="020F0502020204030204" pitchFamily="34" charset="0"/>
                        </a:rPr>
                        <a:t> ●</a:t>
                      </a:r>
                      <a:r>
                        <a:rPr lang="fi-FI" sz="1200" dirty="0" err="1">
                          <a:latin typeface="Lato" panose="020F0502020204030203"/>
                        </a:rPr>
                        <a:t>Sway</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err="1">
                          <a:latin typeface="Lato" panose="020F0502020204030203"/>
                          <a:hlinkClick r:id="rId3"/>
                        </a:rPr>
                        <a:t>Flinga</a:t>
                      </a:r>
                      <a:endParaRPr lang="fi-FI" sz="1200" dirty="0">
                        <a:latin typeface="Lato" panose="020F0502020204030203"/>
                      </a:endParaRPr>
                    </a:p>
                    <a:p>
                      <a:r>
                        <a:rPr lang="fi-FI" sz="1200" dirty="0">
                          <a:solidFill>
                            <a:schemeClr val="tx1"/>
                          </a:solidFill>
                          <a:sym typeface="Webdings" panose="05030102010509060703" pitchFamily="18" charset="2"/>
                        </a:rPr>
                        <a:t></a:t>
                      </a:r>
                      <a:r>
                        <a:rPr lang="fi-FI" sz="1200" dirty="0" err="1">
                          <a:latin typeface="Lato" panose="020F0502020204030203"/>
                        </a:rPr>
                        <a:t>Forms</a:t>
                      </a:r>
                      <a:endParaRPr lang="fi-FI" sz="1200" dirty="0">
                        <a:latin typeface="Lato" panose="020F0502020204030203"/>
                      </a:endParaRPr>
                    </a:p>
                  </a:txBody>
                  <a:tcPr/>
                </a:tc>
                <a:tc>
                  <a:txBody>
                    <a:bodyPr/>
                    <a:lstStyle/>
                    <a:p>
                      <a:r>
                        <a:rPr lang="fi-FI" sz="1200" dirty="0">
                          <a:latin typeface="Lato" panose="020F0502020204030203"/>
                        </a:rPr>
                        <a:t>Mobiililaite / </a:t>
                      </a:r>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p>
                      <a:endParaRPr lang="fi-FI" sz="1200" dirty="0">
                        <a:latin typeface="Lato" panose="020F0502020204030203"/>
                      </a:endParaRPr>
                    </a:p>
                  </a:txBody>
                  <a:tcPr/>
                </a:tc>
                <a:tc>
                  <a:txBody>
                    <a:bodyPr/>
                    <a:lstStyle/>
                    <a:p>
                      <a:r>
                        <a:rPr lang="fi-FI" sz="1200" dirty="0">
                          <a:latin typeface="+mn-lt"/>
                          <a:sym typeface="Webdings" panose="05030102010509060703" pitchFamily="18" charset="2"/>
                        </a:rPr>
                        <a:t> </a:t>
                      </a:r>
                      <a:r>
                        <a:rPr lang="fi-FI" sz="1200" dirty="0">
                          <a:latin typeface="Lato" panose="020F0502020204030203"/>
                        </a:rPr>
                        <a:t>Itsearviointi</a:t>
                      </a:r>
                    </a:p>
                    <a:p>
                      <a:r>
                        <a:rPr lang="fi-FI" sz="1200" dirty="0">
                          <a:latin typeface="+mn-lt"/>
                          <a:sym typeface="Webdings" panose="05030102010509060703" pitchFamily="18" charset="2"/>
                        </a:rPr>
                        <a:t> </a:t>
                      </a:r>
                      <a:r>
                        <a:rPr lang="fi-FI" sz="1200" dirty="0">
                          <a:latin typeface="Lato" panose="020F0502020204030203"/>
                        </a:rPr>
                        <a:t>Vertaisarviointi</a:t>
                      </a:r>
                    </a:p>
                    <a:p>
                      <a:endParaRPr lang="fi-FI" sz="1200" dirty="0">
                        <a:latin typeface="Lato" panose="020F0502020204030203"/>
                      </a:endParaRPr>
                    </a:p>
                  </a:txBody>
                  <a:tcPr/>
                </a:tc>
                <a:tc>
                  <a:txBody>
                    <a:bodyPr/>
                    <a:lstStyle/>
                    <a:p>
                      <a:r>
                        <a:rPr lang="fi-FI" sz="1200" dirty="0">
                          <a:latin typeface="Lato" panose="020F0502020204030203"/>
                          <a:hlinkClick r:id="rId10"/>
                        </a:rPr>
                        <a:t>Kestävä kehitys-sivusto</a:t>
                      </a:r>
                      <a:endParaRPr lang="fi-FI" sz="1200" dirty="0">
                        <a:latin typeface="Lato" panose="020F0502020204030203"/>
                      </a:endParaRPr>
                    </a:p>
                  </a:txBody>
                  <a:tcPr/>
                </a:tc>
                <a:extLst>
                  <a:ext uri="{0D108BD9-81ED-4DB2-BD59-A6C34878D82A}">
                    <a16:rowId xmlns:a16="http://schemas.microsoft.com/office/drawing/2014/main" val="69991826"/>
                  </a:ext>
                </a:extLst>
              </a:tr>
              <a:tr h="557086">
                <a:tc>
                  <a:txBody>
                    <a:bodyPr/>
                    <a:lstStyle/>
                    <a:p>
                      <a:r>
                        <a:rPr lang="fi-FI" sz="1200" b="1" dirty="0">
                          <a:solidFill>
                            <a:srgbClr val="000000"/>
                          </a:solidFill>
                          <a:latin typeface="Lato"/>
                        </a:rPr>
                        <a:t>DIGITAALISUUS LÄHIHISTORIAN OPETUKSESSA </a:t>
                      </a:r>
                      <a:endParaRPr lang="fi-FI" sz="1200" dirty="0">
                        <a:latin typeface="Lato" panose="020F0502020204030203"/>
                      </a:endParaRPr>
                    </a:p>
                  </a:txBody>
                  <a:tcPr/>
                </a:tc>
                <a:tc>
                  <a:txBody>
                    <a:bodyPr/>
                    <a:lstStyle/>
                    <a:p>
                      <a:r>
                        <a:rPr lang="fi-FI" sz="1200" dirty="0">
                          <a:latin typeface="Lato"/>
                        </a:rPr>
                        <a:t>Projektissa tarkastellaan oman ympäristön lähihistoriaa, esimerkiksi oman koulun historiaa.</a:t>
                      </a:r>
                    </a:p>
                  </a:txBody>
                  <a:tcPr/>
                </a:tc>
                <a:tc>
                  <a:txBody>
                    <a:bodyPr/>
                    <a:lstStyle/>
                    <a:p>
                      <a:r>
                        <a:rPr lang="fi-FI" sz="1200" dirty="0">
                          <a:solidFill>
                            <a:schemeClr val="tx1"/>
                          </a:solidFill>
                          <a:sym typeface="Webdings" panose="05030102010509060703" pitchFamily="18" charset="2"/>
                        </a:rPr>
                        <a:t></a:t>
                      </a:r>
                      <a:r>
                        <a:rPr lang="fi-FI" sz="1200" dirty="0">
                          <a:solidFill>
                            <a:schemeClr val="tx1"/>
                          </a:solidFill>
                          <a:latin typeface="Calibri" panose="020F0502020204030204" pitchFamily="34" charset="0"/>
                          <a:cs typeface="Calibri" panose="020F0502020204030204" pitchFamily="34" charset="0"/>
                        </a:rPr>
                        <a:t>●</a:t>
                      </a:r>
                      <a:r>
                        <a:rPr lang="fi-FI" sz="1200" dirty="0" err="1">
                          <a:solidFill>
                            <a:srgbClr val="000000"/>
                          </a:solidFill>
                          <a:latin typeface="Lato"/>
                        </a:rPr>
                        <a:t>Teams</a:t>
                      </a:r>
                      <a:endParaRPr lang="fi-FI" sz="1200" dirty="0">
                        <a:solidFill>
                          <a:srgbClr val="000000"/>
                        </a:solidFill>
                        <a:latin typeface="Lato"/>
                      </a:endParaRPr>
                    </a:p>
                    <a:p>
                      <a:r>
                        <a:rPr lang="fi-FI" sz="1200" dirty="0">
                          <a:solidFill>
                            <a:schemeClr val="tx1"/>
                          </a:solidFill>
                          <a:sym typeface="Webdings" panose="05030102010509060703" pitchFamily="18" charset="2"/>
                        </a:rPr>
                        <a:t></a:t>
                      </a:r>
                      <a:r>
                        <a:rPr lang="fi-FI" sz="1200" dirty="0" err="1">
                          <a:solidFill>
                            <a:srgbClr val="000000"/>
                          </a:solidFill>
                          <a:latin typeface="Lato"/>
                          <a:hlinkClick r:id="rId11"/>
                        </a:rPr>
                        <a:t>ThingLink</a:t>
                      </a:r>
                      <a:endParaRPr lang="fi-FI" sz="1200" dirty="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sym typeface="Webdings" panose="05030102010509060703" pitchFamily="18" charset="2"/>
                        </a:rPr>
                        <a:t></a:t>
                      </a:r>
                      <a:r>
                        <a:rPr lang="fi-FI" sz="1200" dirty="0">
                          <a:latin typeface="Lato" panose="020F0502020204030203"/>
                          <a:hlinkClick r:id="rId12"/>
                        </a:rPr>
                        <a:t>Pixnio.com</a:t>
                      </a:r>
                      <a:endParaRPr lang="fi-FI" sz="1200" dirty="0">
                        <a:latin typeface="Lato" panose="020F0502020204030203"/>
                      </a:endParaRPr>
                    </a:p>
                  </a:txBody>
                  <a:tcPr/>
                </a:tc>
                <a:tc>
                  <a:txBody>
                    <a:bodyPr/>
                    <a:lstStyle/>
                    <a:p>
                      <a:r>
                        <a:rPr lang="fi-FI" sz="1200" dirty="0">
                          <a:latin typeface="Lato" panose="020F0502020204030203"/>
                        </a:rPr>
                        <a:t>Tietokone</a:t>
                      </a:r>
                    </a:p>
                    <a:p>
                      <a:r>
                        <a:rPr lang="fi-FI" sz="1200" dirty="0">
                          <a:latin typeface="Lato" panose="020F0502020204030203"/>
                        </a:rPr>
                        <a:t>360</a:t>
                      </a:r>
                      <a:r>
                        <a:rPr lang="fi-FI" sz="1200" dirty="0">
                          <a:latin typeface="Verdana" panose="020B0604030504040204" pitchFamily="34" charset="0"/>
                          <a:ea typeface="Verdana" panose="020B0604030504040204" pitchFamily="34" charset="0"/>
                          <a:cs typeface="Arial" panose="020B0604020202020204" pitchFamily="34" charset="0"/>
                        </a:rPr>
                        <a:t>°</a:t>
                      </a:r>
                      <a:r>
                        <a:rPr lang="fi-FI" sz="1200" dirty="0">
                          <a:latin typeface="Lato" panose="020F0502020204030203"/>
                        </a:rPr>
                        <a:t>-kamera</a:t>
                      </a: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rPr>
                        <a:t>Formatiivinen</a:t>
                      </a:r>
                    </a:p>
                    <a:p>
                      <a:r>
                        <a:rPr lang="fi-FI" sz="1200" dirty="0">
                          <a:latin typeface="+mn-lt"/>
                          <a:sym typeface="Webdings" panose="05030102010509060703" pitchFamily="18" charset="2"/>
                        </a:rPr>
                        <a:t> </a:t>
                      </a:r>
                      <a:r>
                        <a:rPr lang="fi-FI" sz="1200" dirty="0">
                          <a:latin typeface="Lato" panose="020F0502020204030203"/>
                        </a:rPr>
                        <a:t>Itsearviointi</a:t>
                      </a:r>
                    </a:p>
                    <a:p>
                      <a:endParaRPr lang="fi-FI" sz="1200" dirty="0">
                        <a:latin typeface="Lato" panose="020F0502020204030203"/>
                      </a:endParaRP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852332147"/>
                  </a:ext>
                </a:extLst>
              </a:tr>
            </a:tbl>
          </a:graphicData>
        </a:graphic>
      </p:graphicFrame>
      <p:sp>
        <p:nvSpPr>
          <p:cNvPr id="7" name="Suorakulmio 6">
            <a:extLst>
              <a:ext uri="{FF2B5EF4-FFF2-40B4-BE49-F238E27FC236}">
                <a16:creationId xmlns:a16="http://schemas.microsoft.com/office/drawing/2014/main" id="{4578B90F-97DE-4A52-A6DA-EF509D8745A1}"/>
              </a:ext>
            </a:extLst>
          </p:cNvPr>
          <p:cNvSpPr/>
          <p:nvPr/>
        </p:nvSpPr>
        <p:spPr>
          <a:xfrm>
            <a:off x="523876" y="428625"/>
            <a:ext cx="11363324" cy="455536"/>
          </a:xfrm>
          <a:prstGeom prst="rect">
            <a:avLst/>
          </a:prstGeom>
          <a:solidFill>
            <a:srgbClr val="FF8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OPETUSKOKEILUJA     Portfoliot, </a:t>
            </a:r>
            <a:r>
              <a:rPr lang="fi-FI" sz="2000" b="1" dirty="0" err="1"/>
              <a:t>greenscreen</a:t>
            </a:r>
            <a:r>
              <a:rPr lang="fi-FI" sz="2000" b="1" dirty="0"/>
              <a:t> ja verkkolehdet</a:t>
            </a:r>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8242" y="449750"/>
            <a:ext cx="401884" cy="413285"/>
          </a:xfrm>
          <a:prstGeom prst="rect">
            <a:avLst/>
          </a:prstGeom>
        </p:spPr>
      </p:pic>
      <p:sp>
        <p:nvSpPr>
          <p:cNvPr id="6" name="Suorakulmio 5">
            <a:extLst>
              <a:ext uri="{FF2B5EF4-FFF2-40B4-BE49-F238E27FC236}">
                <a16:creationId xmlns:a16="http://schemas.microsoft.com/office/drawing/2014/main" id="{6972B5D5-558C-414B-904F-A7218D375E0C}"/>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6951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578B90F-97DE-4A52-A6DA-EF509D8745A1}"/>
              </a:ext>
            </a:extLst>
          </p:cNvPr>
          <p:cNvSpPr/>
          <p:nvPr/>
        </p:nvSpPr>
        <p:spPr>
          <a:xfrm>
            <a:off x="552450" y="346549"/>
            <a:ext cx="11344275" cy="472360"/>
          </a:xfrm>
          <a:prstGeom prst="rect">
            <a:avLst/>
          </a:prstGeom>
          <a:solidFill>
            <a:srgbClr val="FF8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OPETUSKOKEILUJA        Paikannusta ja tutoriaaleja</a:t>
            </a:r>
          </a:p>
        </p:txBody>
      </p:sp>
      <p:graphicFrame>
        <p:nvGraphicFramePr>
          <p:cNvPr id="15" name="Taulukko 15">
            <a:extLst>
              <a:ext uri="{FF2B5EF4-FFF2-40B4-BE49-F238E27FC236}">
                <a16:creationId xmlns:a16="http://schemas.microsoft.com/office/drawing/2014/main" id="{2B6DDA19-2CD5-425A-97D9-F616DB5E8E98}"/>
              </a:ext>
            </a:extLst>
          </p:cNvPr>
          <p:cNvGraphicFramePr>
            <a:graphicFrameLocks noGrp="1"/>
          </p:cNvGraphicFramePr>
          <p:nvPr>
            <p:extLst>
              <p:ext uri="{D42A27DB-BD31-4B8C-83A1-F6EECF244321}">
                <p14:modId xmlns:p14="http://schemas.microsoft.com/office/powerpoint/2010/main" val="3276553082"/>
              </p:ext>
            </p:extLst>
          </p:nvPr>
        </p:nvGraphicFramePr>
        <p:xfrm>
          <a:off x="552450" y="865243"/>
          <a:ext cx="11344275" cy="5661507"/>
        </p:xfrm>
        <a:graphic>
          <a:graphicData uri="http://schemas.openxmlformats.org/drawingml/2006/table">
            <a:tbl>
              <a:tblPr firstRow="1" bandRow="1">
                <a:tableStyleId>{073A0DAA-6AF3-43AB-8588-CEC1D06C72B9}</a:tableStyleId>
              </a:tblPr>
              <a:tblGrid>
                <a:gridCol w="2334160">
                  <a:extLst>
                    <a:ext uri="{9D8B030D-6E8A-4147-A177-3AD203B41FA5}">
                      <a16:colId xmlns:a16="http://schemas.microsoft.com/office/drawing/2014/main" val="2471000080"/>
                    </a:ext>
                  </a:extLst>
                </a:gridCol>
                <a:gridCol w="2843326">
                  <a:extLst>
                    <a:ext uri="{9D8B030D-6E8A-4147-A177-3AD203B41FA5}">
                      <a16:colId xmlns:a16="http://schemas.microsoft.com/office/drawing/2014/main" val="1534008945"/>
                    </a:ext>
                  </a:extLst>
                </a:gridCol>
                <a:gridCol w="1584924">
                  <a:extLst>
                    <a:ext uri="{9D8B030D-6E8A-4147-A177-3AD203B41FA5}">
                      <a16:colId xmlns:a16="http://schemas.microsoft.com/office/drawing/2014/main" val="764608550"/>
                    </a:ext>
                  </a:extLst>
                </a:gridCol>
                <a:gridCol w="1494673">
                  <a:extLst>
                    <a:ext uri="{9D8B030D-6E8A-4147-A177-3AD203B41FA5}">
                      <a16:colId xmlns:a16="http://schemas.microsoft.com/office/drawing/2014/main" val="765007182"/>
                    </a:ext>
                  </a:extLst>
                </a:gridCol>
                <a:gridCol w="1543596">
                  <a:extLst>
                    <a:ext uri="{9D8B030D-6E8A-4147-A177-3AD203B41FA5}">
                      <a16:colId xmlns:a16="http://schemas.microsoft.com/office/drawing/2014/main" val="4055209372"/>
                    </a:ext>
                  </a:extLst>
                </a:gridCol>
                <a:gridCol w="1543596">
                  <a:extLst>
                    <a:ext uri="{9D8B030D-6E8A-4147-A177-3AD203B41FA5}">
                      <a16:colId xmlns:a16="http://schemas.microsoft.com/office/drawing/2014/main" val="1462383986"/>
                    </a:ext>
                  </a:extLst>
                </a:gridCol>
              </a:tblGrid>
              <a:tr h="518422">
                <a:tc>
                  <a:txBody>
                    <a:bodyPr/>
                    <a:lstStyle/>
                    <a:p>
                      <a:r>
                        <a:rPr lang="fi-FI" sz="1200" dirty="0">
                          <a:latin typeface="Lato" panose="020F0502020204030203"/>
                        </a:rPr>
                        <a:t>AIHE</a:t>
                      </a:r>
                    </a:p>
                  </a:txBody>
                  <a:tcPr>
                    <a:solidFill>
                      <a:srgbClr val="4BBCA9"/>
                    </a:solidFill>
                  </a:tcPr>
                </a:tc>
                <a:tc>
                  <a:txBody>
                    <a:bodyPr/>
                    <a:lstStyle/>
                    <a:p>
                      <a:r>
                        <a:rPr lang="fi-FI" sz="1200" dirty="0">
                          <a:latin typeface="Lato" panose="020F0502020204030203"/>
                        </a:rPr>
                        <a:t>KUVAUS</a:t>
                      </a:r>
                    </a:p>
                  </a:txBody>
                  <a:tcPr>
                    <a:solidFill>
                      <a:srgbClr val="4BBCA9"/>
                    </a:solidFill>
                  </a:tcPr>
                </a:tc>
                <a:tc>
                  <a:txBody>
                    <a:bodyPr/>
                    <a:lstStyle/>
                    <a:p>
                      <a:r>
                        <a:rPr lang="fi-FI" sz="1200" dirty="0">
                          <a:solidFill>
                            <a:schemeClr val="bg1"/>
                          </a:solidFill>
                          <a:latin typeface="Lato" panose="020F0502020204030203"/>
                          <a:cs typeface="Calibri" panose="020F0502020204030204" pitchFamily="34" charset="0"/>
                        </a:rPr>
                        <a:t>● </a:t>
                      </a:r>
                      <a:r>
                        <a:rPr lang="fi-FI" sz="1200" dirty="0">
                          <a:solidFill>
                            <a:schemeClr val="bg1"/>
                          </a:solidFill>
                          <a:latin typeface="Lato" panose="020F0502020204030203"/>
                        </a:rPr>
                        <a:t>SOVELLUKSET</a:t>
                      </a:r>
                    </a:p>
                    <a:p>
                      <a:r>
                        <a:rPr lang="fi-FI" sz="1200" dirty="0">
                          <a:solidFill>
                            <a:schemeClr val="bg1"/>
                          </a:solidFill>
                          <a:latin typeface="Lato" panose="020F0502020204030203"/>
                          <a:sym typeface="Webdings" panose="05030102010509060703" pitchFamily="18" charset="2"/>
                        </a:rPr>
                        <a:t></a:t>
                      </a:r>
                      <a:r>
                        <a:rPr lang="fi-FI" sz="1200" dirty="0">
                          <a:solidFill>
                            <a:schemeClr val="bg1"/>
                          </a:solidFill>
                          <a:latin typeface="Lato" panose="020F0502020204030203"/>
                        </a:rPr>
                        <a:t>SIVUSTOT</a:t>
                      </a:r>
                    </a:p>
                  </a:txBody>
                  <a:tcPr>
                    <a:solidFill>
                      <a:srgbClr val="4BBCA9"/>
                    </a:solidFill>
                  </a:tcPr>
                </a:tc>
                <a:tc>
                  <a:txBody>
                    <a:bodyPr/>
                    <a:lstStyle/>
                    <a:p>
                      <a:r>
                        <a:rPr lang="fi-FI" sz="1200" dirty="0">
                          <a:latin typeface="Lato" panose="020F0502020204030203"/>
                        </a:rPr>
                        <a:t>LAITTEET</a:t>
                      </a:r>
                    </a:p>
                  </a:txBody>
                  <a:tcPr>
                    <a:solidFill>
                      <a:srgbClr val="4BBCA9"/>
                    </a:solidFill>
                  </a:tcPr>
                </a:tc>
                <a:tc>
                  <a:txBody>
                    <a:bodyPr/>
                    <a:lstStyle/>
                    <a:p>
                      <a:r>
                        <a:rPr lang="fi-FI" sz="1200" dirty="0">
                          <a:latin typeface="Lato" panose="020F0502020204030203"/>
                        </a:rPr>
                        <a:t>ARVIOINTI</a:t>
                      </a:r>
                    </a:p>
                  </a:txBody>
                  <a:tcPr>
                    <a:solidFill>
                      <a:srgbClr val="4BBCA9"/>
                    </a:solidFill>
                  </a:tcPr>
                </a:tc>
                <a:tc>
                  <a:txBody>
                    <a:bodyPr/>
                    <a:lstStyle/>
                    <a:p>
                      <a:r>
                        <a:rPr lang="fi-FI" sz="1200" dirty="0">
                          <a:latin typeface="Lato" panose="020F0502020204030203"/>
                        </a:rPr>
                        <a:t>MUUTA</a:t>
                      </a:r>
                    </a:p>
                  </a:txBody>
                  <a:tcPr>
                    <a:solidFill>
                      <a:srgbClr val="4BBCA9"/>
                    </a:solidFill>
                  </a:tcPr>
                </a:tc>
                <a:extLst>
                  <a:ext uri="{0D108BD9-81ED-4DB2-BD59-A6C34878D82A}">
                    <a16:rowId xmlns:a16="http://schemas.microsoft.com/office/drawing/2014/main" val="1353390019"/>
                  </a:ext>
                </a:extLst>
              </a:tr>
              <a:tr h="635635">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LÖYTÖRETKET</a:t>
                      </a:r>
                      <a:endParaRPr lang="fi-FI" sz="1200" dirty="0">
                        <a:solidFill>
                          <a:srgbClr val="0070C0"/>
                        </a:solidFill>
                        <a:latin typeface="Lato" panose="020F0502020204030203"/>
                      </a:endParaRPr>
                    </a:p>
                  </a:txBody>
                  <a:tcPr/>
                </a:tc>
                <a:tc>
                  <a:txBody>
                    <a:bodyPr/>
                    <a:lstStyle/>
                    <a:p>
                      <a:r>
                        <a:rPr lang="fi-FI" sz="1200" dirty="0">
                          <a:solidFill>
                            <a:srgbClr val="000000"/>
                          </a:solidFill>
                          <a:latin typeface="Lato"/>
                        </a:rPr>
                        <a:t>Historianopiskelua koulun lähiympäristössä</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hlinkClick r:id="rId3"/>
                        </a:rPr>
                        <a:t>Seppo.io</a:t>
                      </a:r>
                      <a:endParaRPr lang="fi-FI" sz="1200" dirty="0">
                        <a:latin typeface="Lato" panose="020F0502020204030203"/>
                      </a:endParaRPr>
                    </a:p>
                    <a:p>
                      <a:r>
                        <a:rPr lang="fi-FI" sz="1200" dirty="0">
                          <a:solidFill>
                            <a:schemeClr val="tx1"/>
                          </a:solidFill>
                          <a:latin typeface="Lato" panose="020F0502020204030203"/>
                          <a:cs typeface="Calibri" panose="020F0502020204030204" pitchFamily="34" charset="0"/>
                        </a:rPr>
                        <a:t> ● </a:t>
                      </a:r>
                      <a:r>
                        <a:rPr lang="fi-FI" sz="1200" dirty="0">
                          <a:latin typeface="Lato" panose="020F0502020204030203"/>
                        </a:rPr>
                        <a:t>PowerPoint</a:t>
                      </a:r>
                    </a:p>
                  </a:txBody>
                  <a:tcPr/>
                </a:tc>
                <a:tc>
                  <a:txBody>
                    <a:bodyPr/>
                    <a:lstStyle/>
                    <a:p>
                      <a:r>
                        <a:rPr lang="fi-FI" sz="1200" dirty="0">
                          <a:latin typeface="Lato" panose="020F0502020204030203"/>
                        </a:rPr>
                        <a:t>Mobiililaite</a:t>
                      </a:r>
                    </a:p>
                    <a:p>
                      <a:r>
                        <a:rPr lang="fi-FI" sz="1200" dirty="0">
                          <a:latin typeface="Lato" panose="020F0502020204030203"/>
                        </a:rPr>
                        <a:t>Tietokone</a:t>
                      </a:r>
                    </a:p>
                  </a:txBody>
                  <a:tcPr/>
                </a:tc>
                <a:tc>
                  <a:txBody>
                    <a:bodyPr/>
                    <a:lstStyle/>
                    <a:p>
                      <a:r>
                        <a:rPr lang="fi-FI" sz="1200" dirty="0">
                          <a:latin typeface="+mn-lt"/>
                          <a:sym typeface="Webdings" panose="05030102010509060703" pitchFamily="18" charset="2"/>
                        </a:rPr>
                        <a:t></a:t>
                      </a:r>
                      <a:r>
                        <a:rPr lang="fi-FI" sz="1200" dirty="0">
                          <a:latin typeface="Lato" panose="020F0502020204030203"/>
                        </a:rPr>
                        <a:t>Itsearviointi retkipäiväkirjana</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69991826"/>
                  </a:ext>
                </a:extLst>
              </a:tr>
              <a:tr h="533400">
                <a:tc>
                  <a:txBody>
                    <a:bodyPr/>
                    <a:lstStyle/>
                    <a:p>
                      <a:r>
                        <a:rPr lang="fi-FI" sz="1200" b="1" dirty="0">
                          <a:solidFill>
                            <a:srgbClr val="000000"/>
                          </a:solidFill>
                          <a:latin typeface="Lato"/>
                        </a:rPr>
                        <a:t>LIIKENNEKASVATUS JA KARTAT</a:t>
                      </a:r>
                      <a:endParaRPr lang="fi-FI" sz="1200" dirty="0">
                        <a:latin typeface="Lato" panose="020F0502020204030203"/>
                      </a:endParaRPr>
                    </a:p>
                  </a:txBody>
                  <a:tcPr/>
                </a:tc>
                <a:tc>
                  <a:txBody>
                    <a:bodyPr/>
                    <a:lstStyle/>
                    <a:p>
                      <a:r>
                        <a:rPr lang="fi-FI" sz="1200">
                          <a:solidFill>
                            <a:srgbClr val="000000"/>
                          </a:solidFill>
                          <a:latin typeface="Lato"/>
                        </a:rPr>
                        <a:t>Ympäristöopin, matematiikan ja suomen kielen aihealueita.</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hlinkClick r:id="rId3"/>
                        </a:rPr>
                        <a:t>Seppo.io</a:t>
                      </a:r>
                      <a:endParaRPr lang="fi-FI" sz="1200" dirty="0">
                        <a:latin typeface="Lato" panose="020F0502020204030203"/>
                      </a:endParaRPr>
                    </a:p>
                  </a:txBody>
                  <a:tcPr/>
                </a:tc>
                <a:tc>
                  <a:txBody>
                    <a:bodyPr/>
                    <a:lstStyle/>
                    <a:p>
                      <a:r>
                        <a:rPr lang="fi-FI" sz="1200">
                          <a:latin typeface="Lato" panose="020F0502020204030203"/>
                        </a:rPr>
                        <a:t>Mobiililaite</a:t>
                      </a:r>
                    </a:p>
                    <a:p>
                      <a:r>
                        <a:rPr lang="fi-FI" sz="1200">
                          <a:latin typeface="Lato" panose="020F0502020204030203"/>
                        </a:rPr>
                        <a:t>Tietokone</a:t>
                      </a:r>
                      <a:endParaRPr lang="fi-FI" sz="1200" dirty="0">
                        <a:latin typeface="Lato" panose="020F0502020204030203"/>
                      </a:endParaRPr>
                    </a:p>
                  </a:txBody>
                  <a:tcPr/>
                </a:tc>
                <a:tc>
                  <a:txBody>
                    <a:bodyPr/>
                    <a:lstStyle/>
                    <a:p>
                      <a:endParaRPr lang="fi-FI" sz="1200" dirty="0">
                        <a:latin typeface="Lato" panose="020F0502020204030203"/>
                      </a:endParaRP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852332147"/>
                  </a:ext>
                </a:extLst>
              </a:tr>
              <a:tr h="600075">
                <a:tc>
                  <a:txBody>
                    <a:bodyPr/>
                    <a:lstStyle/>
                    <a:p>
                      <a:r>
                        <a:rPr lang="fi-FI" sz="1200" b="1" dirty="0">
                          <a:solidFill>
                            <a:srgbClr val="000000"/>
                          </a:solidFill>
                          <a:latin typeface="Lato"/>
                        </a:rPr>
                        <a:t>LIIKUNTAA TEKNOLOGIAN TUELLA</a:t>
                      </a:r>
                      <a:endParaRPr lang="fi-FI" sz="1200" dirty="0">
                        <a:latin typeface="Lato" panose="020F0502020204030203"/>
                      </a:endParaRPr>
                    </a:p>
                  </a:txBody>
                  <a:tcPr/>
                </a:tc>
                <a:tc>
                  <a:txBody>
                    <a:bodyPr/>
                    <a:lstStyle/>
                    <a:p>
                      <a:r>
                        <a:rPr lang="fi-FI" sz="1200" dirty="0">
                          <a:solidFill>
                            <a:srgbClr val="000000"/>
                          </a:solidFill>
                          <a:latin typeface="Lato"/>
                        </a:rPr>
                        <a:t>Liikunnallinen tehtävärata, jossa oppilaat tekevät toiminnallisia tehtäviä kuvaten ja videoiden.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hlinkClick r:id="rId3"/>
                        </a:rPr>
                        <a:t>Seppo.io</a:t>
                      </a:r>
                      <a:endParaRPr lang="fi-FI" sz="1200" dirty="0">
                        <a:latin typeface="Lato" panose="020F0502020204030203"/>
                      </a:endParaRPr>
                    </a:p>
                  </a:txBody>
                  <a:tcPr/>
                </a:tc>
                <a:tc>
                  <a:txBody>
                    <a:bodyPr/>
                    <a:lstStyle/>
                    <a:p>
                      <a:r>
                        <a:rPr lang="fi-FI" sz="1200" dirty="0">
                          <a:latin typeface="Lato" panose="020F0502020204030203"/>
                        </a:rPr>
                        <a:t>Mobiililaite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a:t>
                      </a:r>
                      <a:r>
                        <a:rPr lang="fi-FI" sz="1200" dirty="0">
                          <a:latin typeface="+mn-lt"/>
                        </a:rPr>
                        <a:t>Formatiivinen </a:t>
                      </a:r>
                      <a:endParaRPr lang="fi-FI" sz="1200" dirty="0">
                        <a:latin typeface="+mn-lt"/>
                        <a:sym typeface="Webdings" panose="05030102010509060703" pitchFamily="18" charset="2"/>
                      </a:endParaRPr>
                    </a:p>
                    <a:p>
                      <a:r>
                        <a:rPr lang="fi-FI" sz="1200" dirty="0">
                          <a:latin typeface="Lato" panose="020F0502020204030203"/>
                        </a:rPr>
                        <a:t>  </a:t>
                      </a:r>
                      <a:r>
                        <a:rPr lang="fi-FI" sz="1200" dirty="0">
                          <a:latin typeface="+mn-lt"/>
                          <a:sym typeface="Webdings" panose="05030102010509060703" pitchFamily="18" charset="2"/>
                        </a:rPr>
                        <a:t></a:t>
                      </a:r>
                      <a:r>
                        <a:rPr lang="fi-FI" sz="1200" dirty="0">
                          <a:latin typeface="Lato" panose="020F0502020204030203"/>
                        </a:rPr>
                        <a:t>Välitön palaute</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1351971012"/>
                  </a:ext>
                </a:extLst>
              </a:tr>
              <a:tr h="835043">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ENERGIAMUODOT JA VAIKUTTAMINEN ILMASTOON</a:t>
                      </a:r>
                      <a:endParaRPr lang="fi-FI" sz="1200" dirty="0">
                        <a:solidFill>
                          <a:srgbClr val="0070C0"/>
                        </a:solidFill>
                        <a:latin typeface="Lato" panose="020F0502020204030203"/>
                      </a:endParaRPr>
                    </a:p>
                  </a:txBody>
                  <a:tcPr/>
                </a:tc>
                <a:tc>
                  <a:txBody>
                    <a:bodyPr/>
                    <a:lstStyle/>
                    <a:p>
                      <a:r>
                        <a:rPr lang="fi-FI" sz="1200" dirty="0">
                          <a:solidFill>
                            <a:srgbClr val="000000"/>
                          </a:solidFill>
                          <a:latin typeface="Lato"/>
                        </a:rPr>
                        <a:t>Ympäristötiedon ja yhteiskuntaopin uuteen aiheeseen tutustuminen pohtien ja toiminnallisesti.</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hlinkClick r:id="rId3"/>
                        </a:rPr>
                        <a:t>Seppo.io</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err="1">
                          <a:latin typeface="Lato" panose="020F0502020204030203"/>
                          <a:hlinkClick r:id="rId4"/>
                        </a:rPr>
                        <a:t>Flinga</a:t>
                      </a:r>
                      <a:endParaRPr lang="fi-FI" sz="1200" dirty="0">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solidFill>
                            <a:schemeClr val="tx1"/>
                          </a:solidFill>
                          <a:latin typeface="Lato" panose="020F0502020204030203"/>
                          <a:cs typeface="Calibri" panose="020F0502020204030204" pitchFamily="34" charset="0"/>
                        </a:rPr>
                        <a:t>● </a:t>
                      </a:r>
                      <a:r>
                        <a:rPr lang="fi-FI" sz="1200" dirty="0">
                          <a:latin typeface="Lato" panose="020F0502020204030203"/>
                        </a:rPr>
                        <a:t>PowerPoint</a:t>
                      </a:r>
                    </a:p>
                    <a:p>
                      <a:r>
                        <a:rPr lang="fi-FI" sz="1200" dirty="0">
                          <a:solidFill>
                            <a:schemeClr val="tx1"/>
                          </a:solidFill>
                          <a:latin typeface="Lato" panose="020F0502020204030203"/>
                          <a:cs typeface="Calibri" panose="020F0502020204030204" pitchFamily="34" charset="0"/>
                        </a:rPr>
                        <a:t> ● </a:t>
                      </a:r>
                      <a:r>
                        <a:rPr lang="fi-FI" sz="1200" dirty="0">
                          <a:latin typeface="Lato" panose="020F0502020204030203"/>
                        </a:rPr>
                        <a:t>QR-lukija</a:t>
                      </a:r>
                    </a:p>
                  </a:txBody>
                  <a:tcPr/>
                </a:tc>
                <a:tc>
                  <a:txBody>
                    <a:bodyPr/>
                    <a:lstStyle/>
                    <a:p>
                      <a:r>
                        <a:rPr lang="fi-FI" sz="1200" dirty="0">
                          <a:latin typeface="Lato" panose="020F0502020204030203"/>
                        </a:rPr>
                        <a:t>Mobiililaite / </a:t>
                      </a:r>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txBody>
                  <a:tcPr/>
                </a:tc>
                <a:tc>
                  <a:txBody>
                    <a:bodyPr/>
                    <a:lstStyle/>
                    <a:p>
                      <a:r>
                        <a:rPr lang="fi-FI" sz="1200" dirty="0">
                          <a:latin typeface="+mn-lt"/>
                          <a:sym typeface="Webdings" panose="05030102010509060703" pitchFamily="18" charset="2"/>
                        </a:rPr>
                        <a:t>Välitön palaute</a:t>
                      </a:r>
                    </a:p>
                    <a:p>
                      <a:r>
                        <a:rPr lang="fi-FI" sz="1200" dirty="0">
                          <a:latin typeface="+mn-lt"/>
                          <a:sym typeface="Webdings" panose="05030102010509060703" pitchFamily="18" charset="2"/>
                        </a:rPr>
                        <a:t></a:t>
                      </a:r>
                      <a:r>
                        <a:rPr lang="fi-FI" sz="1200" dirty="0">
                          <a:latin typeface="Lato" panose="020F0502020204030203"/>
                          <a:sym typeface="Webdings" panose="05030102010509060703" pitchFamily="18" charset="2"/>
                        </a:rPr>
                        <a:t>Diagnostinen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Calibri" panose="020F0502020204030204" pitchFamily="34" charset="0"/>
                          <a:cs typeface="Calibri" panose="020F0502020204030204" pitchFamily="34" charset="0"/>
                          <a:sym typeface="Webdings" panose="05030102010509060703" pitchFamily="18" charset="2"/>
                        </a:rPr>
                        <a:t>→</a:t>
                      </a:r>
                      <a:r>
                        <a:rPr lang="fi-FI" sz="1200" dirty="0">
                          <a:latin typeface="Lato" panose="020F0502020204030203"/>
                        </a:rPr>
                        <a:t>palautekeskustelu</a:t>
                      </a:r>
                    </a:p>
                  </a:txBody>
                  <a:tcPr/>
                </a:tc>
                <a:tc>
                  <a:txBody>
                    <a:bodyPr/>
                    <a:lstStyle/>
                    <a:p>
                      <a:r>
                        <a:rPr lang="fi-FI" sz="1200" dirty="0">
                          <a:latin typeface="Lato" panose="020F0502020204030203"/>
                          <a:hlinkClick r:id="rId5"/>
                        </a:rPr>
                        <a:t>Seppo-pelin näkymät laitteen näytöllä</a:t>
                      </a:r>
                      <a:endParaRPr lang="fi-FI" sz="1200" dirty="0">
                        <a:latin typeface="Lato" panose="020F0502020204030203"/>
                      </a:endParaRPr>
                    </a:p>
                  </a:txBody>
                  <a:tcPr/>
                </a:tc>
                <a:extLst>
                  <a:ext uri="{0D108BD9-81ED-4DB2-BD59-A6C34878D82A}">
                    <a16:rowId xmlns:a16="http://schemas.microsoft.com/office/drawing/2014/main" val="2655181706"/>
                  </a:ext>
                </a:extLst>
              </a:tr>
              <a:tr h="840924">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KERTOLASKUN JUNNAUS</a:t>
                      </a:r>
                      <a:endParaRPr lang="fi-FI" sz="1200" dirty="0">
                        <a:solidFill>
                          <a:srgbClr val="0070C0"/>
                        </a:solidFill>
                        <a:latin typeface="Lato" panose="020F0502020204030203"/>
                      </a:endParaRP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Lato"/>
                        </a:rPr>
                        <a:t>Toiminnallista matikkaa tiimeissä.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a:latin typeface="Lato" panose="020F0502020204030203"/>
                          <a:hlinkClick r:id="rId3"/>
                        </a:rPr>
                        <a:t>Seppo.io</a:t>
                      </a:r>
                      <a:endParaRPr lang="fi-FI" sz="1200" dirty="0">
                        <a:latin typeface="Lato" panose="020F0502020204030203"/>
                      </a:endParaRPr>
                    </a:p>
                  </a:txBody>
                  <a:tcPr/>
                </a:tc>
                <a:tc>
                  <a:txBody>
                    <a:bodyPr/>
                    <a:lstStyle/>
                    <a:p>
                      <a:r>
                        <a:rPr lang="fi-FI" sz="1200" dirty="0">
                          <a:latin typeface="Lato" panose="020F0502020204030203"/>
                        </a:rPr>
                        <a:t>Mobiililaite / </a:t>
                      </a:r>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a:t>
                      </a:r>
                      <a:r>
                        <a:rPr lang="fi-FI" sz="1200" dirty="0">
                          <a:latin typeface="+mn-lt"/>
                        </a:rPr>
                        <a:t>Formatiivinen </a:t>
                      </a:r>
                      <a:endParaRPr lang="fi-FI" sz="1200" dirty="0">
                        <a:latin typeface="+mn-lt"/>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a:t>
                      </a:r>
                      <a:r>
                        <a:rPr lang="fi-FI" sz="1200" dirty="0">
                          <a:latin typeface="Lato" panose="020F0502020204030203"/>
                        </a:rPr>
                        <a:t>Vertaisarviointi</a:t>
                      </a:r>
                    </a:p>
                    <a:p>
                      <a:r>
                        <a:rPr lang="fi-FI" sz="1200" dirty="0">
                          <a:latin typeface="+mn-lt"/>
                          <a:sym typeface="Webdings" panose="05030102010509060703" pitchFamily="18" charset="2"/>
                        </a:rPr>
                        <a:t></a:t>
                      </a:r>
                      <a:r>
                        <a:rPr lang="fi-FI" sz="1200" dirty="0">
                          <a:latin typeface="Lato" panose="020F0502020204030203"/>
                        </a:rPr>
                        <a:t>Välitön palaute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a:t>
                      </a:r>
                      <a:r>
                        <a:rPr lang="fi-FI" sz="1200" dirty="0">
                          <a:latin typeface="Lato" panose="020F0502020204030203"/>
                        </a:rPr>
                        <a:t>Palautekeskustelu</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3519797293"/>
                  </a:ext>
                </a:extLst>
              </a:tr>
              <a:tr h="835043">
                <a:tc>
                  <a:txBody>
                    <a:bodyPr/>
                    <a:lstStyle/>
                    <a:p>
                      <a:r>
                        <a:rPr lang="fi-FI" sz="1200" b="1" dirty="0">
                          <a:solidFill>
                            <a:srgbClr val="000000"/>
                          </a:solidFill>
                          <a:latin typeface="Lato"/>
                        </a:rPr>
                        <a:t>KEKSINTÖJEN TARKASTELUA TUTKIMALLA</a:t>
                      </a:r>
                      <a:endParaRPr lang="fi-FI" sz="1200" dirty="0">
                        <a:latin typeface="Lato" panose="020F0502020204030203"/>
                      </a:endParaRPr>
                    </a:p>
                  </a:txBody>
                  <a:tcPr/>
                </a:tc>
                <a:tc>
                  <a:txBody>
                    <a:bodyPr/>
                    <a:lstStyle/>
                    <a:p>
                      <a:r>
                        <a:rPr lang="fi-FI" sz="1200" dirty="0">
                          <a:latin typeface="Lato" panose="020F0502020204030203"/>
                        </a:rPr>
                        <a:t>Tutustutaan </a:t>
                      </a:r>
                      <a:r>
                        <a:rPr lang="fi-FI" sz="1200" dirty="0" err="1">
                          <a:latin typeface="Lato" panose="020F0502020204030203"/>
                        </a:rPr>
                        <a:t>ViLLE</a:t>
                      </a:r>
                      <a:r>
                        <a:rPr lang="fi-FI" sz="1200" dirty="0">
                          <a:latin typeface="Lato" panose="020F0502020204030203"/>
                        </a:rPr>
                        <a:t>-tutoriaalin tuella historiallisesti tärkeisiin keksintöihin tekemällä itse lämpömittari, tuulivoimala, sekuntikello ja kompassi.</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err="1">
                          <a:solidFill>
                            <a:srgbClr val="000000"/>
                          </a:solidFill>
                          <a:latin typeface="Lato"/>
                          <a:hlinkClick r:id="rId6"/>
                        </a:rPr>
                        <a:t>ViLLE</a:t>
                      </a:r>
                      <a:endParaRPr lang="fi-FI" sz="1200" dirty="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err="1">
                          <a:latin typeface="Lato" panose="020F0502020204030203"/>
                          <a:hlinkClick r:id="rId4"/>
                        </a:rPr>
                        <a:t>Flinga</a:t>
                      </a:r>
                      <a:endParaRPr lang="fi-FI" sz="1200" dirty="0">
                        <a:latin typeface="Lato" panose="020F0502020204030203"/>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err="1">
                          <a:latin typeface="Lato" panose="020F0502020204030203"/>
                          <a:hlinkClick r:id="rId7"/>
                        </a:rPr>
                        <a:t>Micro:bit-sivusto</a:t>
                      </a:r>
                      <a:endParaRPr lang="fi-FI" sz="1200" dirty="0">
                        <a:latin typeface="Lato" panose="020F0502020204030203"/>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lang="fi-FI" sz="1200" dirty="0">
                        <a:solidFill>
                          <a:srgbClr val="000000"/>
                        </a:solidFill>
                        <a:latin typeface="Lato"/>
                      </a:endParaRP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Lato"/>
                        </a:rPr>
                        <a:t>Tietokone</a:t>
                      </a:r>
                    </a:p>
                  </a:txBody>
                  <a:tcPr/>
                </a:tc>
                <a:tc>
                  <a:txBody>
                    <a:bodyPr/>
                    <a:lstStyle/>
                    <a:p>
                      <a:r>
                        <a:rPr lang="fi-FI" sz="1200" dirty="0">
                          <a:latin typeface="+mn-lt"/>
                          <a:sym typeface="Webdings" panose="05030102010509060703" pitchFamily="18" charset="2"/>
                        </a:rPr>
                        <a:t> </a:t>
                      </a:r>
                      <a:r>
                        <a:rPr lang="fi-FI" sz="1200" dirty="0">
                          <a:latin typeface="Lato" panose="020F0502020204030203"/>
                        </a:rPr>
                        <a:t>Itsearviointi</a:t>
                      </a:r>
                    </a:p>
                    <a:p>
                      <a:r>
                        <a:rPr lang="fi-FI" sz="1200" dirty="0">
                          <a:latin typeface="+mn-lt"/>
                          <a:sym typeface="Webdings" panose="05030102010509060703" pitchFamily="18" charset="2"/>
                        </a:rPr>
                        <a:t> </a:t>
                      </a:r>
                      <a:r>
                        <a:rPr lang="fi-FI" sz="1200" dirty="0">
                          <a:latin typeface="Lato" panose="020F0502020204030203"/>
                        </a:rPr>
                        <a:t>Vertaisarviointi</a:t>
                      </a:r>
                    </a:p>
                    <a:p>
                      <a:endParaRPr lang="fi-FI" sz="1200" dirty="0">
                        <a:latin typeface="Lato" panose="020F0502020204030203"/>
                      </a:endParaRP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3252113960"/>
                  </a:ext>
                </a:extLst>
              </a:tr>
              <a:tr h="62787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b="1" dirty="0">
                          <a:solidFill>
                            <a:srgbClr val="000000"/>
                          </a:solidFill>
                          <a:latin typeface="Lato"/>
                          <a:hlinkClick r:id="rId2"/>
                        </a:rPr>
                        <a:t>MEDIAKRIITTISYYS JA VASTUULLINEN TEKNOLOGIAN KÄYTTÖ</a:t>
                      </a:r>
                      <a:endParaRPr lang="fi-FI" sz="1200" b="1" dirty="0">
                        <a:solidFill>
                          <a:srgbClr val="000000"/>
                        </a:solidFill>
                        <a:latin typeface="Lato"/>
                      </a:endParaRP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Lato"/>
                        </a:rPr>
                        <a:t>Käänteistä ja yhteisöllistä oppimista </a:t>
                      </a:r>
                      <a:r>
                        <a:rPr lang="fi-FI" sz="1200" dirty="0" err="1">
                          <a:solidFill>
                            <a:srgbClr val="000000"/>
                          </a:solidFill>
                          <a:latin typeface="Lato"/>
                        </a:rPr>
                        <a:t>ViLLE</a:t>
                      </a:r>
                      <a:r>
                        <a:rPr lang="fi-FI" sz="1200" dirty="0">
                          <a:solidFill>
                            <a:srgbClr val="000000"/>
                          </a:solidFill>
                          <a:latin typeface="Lato"/>
                        </a:rPr>
                        <a:t>-tutoriaalin avulla. Oppilaat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err="1">
                          <a:solidFill>
                            <a:srgbClr val="000000"/>
                          </a:solidFill>
                          <a:latin typeface="Lato"/>
                          <a:hlinkClick r:id="rId6"/>
                        </a:rPr>
                        <a:t>ViLLE</a:t>
                      </a:r>
                      <a:endParaRPr lang="fi-FI" sz="1200" dirty="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ym typeface="Webdings" panose="05030102010509060703" pitchFamily="18" charset="2"/>
                        </a:rPr>
                        <a:t></a:t>
                      </a:r>
                      <a:r>
                        <a:rPr lang="fi-FI" sz="1200" dirty="0" err="1">
                          <a:latin typeface="Lato" panose="020F0502020204030203"/>
                          <a:hlinkClick r:id="rId4"/>
                        </a:rPr>
                        <a:t>Flinga</a:t>
                      </a:r>
                      <a:endParaRPr lang="fi-FI" sz="1200" dirty="0">
                        <a:latin typeface="Lato" panose="020F0502020204030203"/>
                      </a:endParaRPr>
                    </a:p>
                    <a:p>
                      <a:r>
                        <a:rPr lang="fi-FI" sz="1200" dirty="0">
                          <a:latin typeface="Lato" panose="020F0502020204030203"/>
                          <a:sym typeface="Webdings" panose="05030102010509060703" pitchFamily="18" charset="2"/>
                        </a:rPr>
                        <a:t></a:t>
                      </a:r>
                      <a:r>
                        <a:rPr lang="fi-FI" sz="1200" dirty="0">
                          <a:solidFill>
                            <a:schemeClr val="tx1"/>
                          </a:solidFill>
                          <a:latin typeface="Lato" panose="020F0502020204030203"/>
                          <a:cs typeface="Calibri" panose="020F0502020204030204" pitchFamily="34" charset="0"/>
                        </a:rPr>
                        <a:t>● </a:t>
                      </a:r>
                      <a:r>
                        <a:rPr lang="fi-FI" sz="1200" dirty="0">
                          <a:solidFill>
                            <a:srgbClr val="000000"/>
                          </a:solidFill>
                          <a:latin typeface="Lato"/>
                        </a:rPr>
                        <a:t>PowerPoint</a:t>
                      </a:r>
                      <a:endParaRPr lang="fi-FI" sz="1200" dirty="0">
                        <a:latin typeface="Lato" panose="020F0502020204030203"/>
                      </a:endParaRPr>
                    </a:p>
                  </a:txBody>
                  <a:tcPr/>
                </a:tc>
                <a:tc>
                  <a:txBody>
                    <a:bodyPr/>
                    <a:lstStyle/>
                    <a:p>
                      <a:r>
                        <a:rPr lang="fi-FI" sz="1200" dirty="0">
                          <a:solidFill>
                            <a:srgbClr val="000000"/>
                          </a:solidFill>
                          <a:latin typeface="Lato"/>
                        </a:rPr>
                        <a:t>Tietokone</a:t>
                      </a:r>
                      <a:endParaRPr lang="fi-FI" sz="1200" dirty="0">
                        <a:latin typeface="Lato" panose="020F0502020204030203"/>
                      </a:endParaRP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rPr>
                        <a:t>Diagnostinen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rPr>
                        <a:t> </a:t>
                      </a:r>
                      <a:r>
                        <a:rPr lang="fi-FI" sz="1200" dirty="0">
                          <a:latin typeface="+mn-lt"/>
                          <a:sym typeface="Webdings" panose="05030102010509060703" pitchFamily="18" charset="2"/>
                        </a:rPr>
                        <a:t></a:t>
                      </a:r>
                      <a:r>
                        <a:rPr lang="fi-FI" sz="1200" dirty="0">
                          <a:latin typeface="Lato" panose="020F0502020204030203"/>
                        </a:rPr>
                        <a:t> </a:t>
                      </a:r>
                      <a:r>
                        <a:rPr lang="fi-FI" sz="1200" dirty="0" err="1">
                          <a:latin typeface="Lato" panose="020F0502020204030203"/>
                        </a:rPr>
                        <a:t>ViLLE</a:t>
                      </a:r>
                      <a:r>
                        <a:rPr lang="fi-FI" sz="1200" dirty="0">
                          <a:latin typeface="Lato" panose="020F0502020204030203"/>
                        </a:rPr>
                        <a:t>: välitön ja  opettajan palaute.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rPr>
                        <a:t> </a:t>
                      </a:r>
                      <a:r>
                        <a:rPr lang="fi-FI" sz="1200" dirty="0">
                          <a:latin typeface="+mn-lt"/>
                          <a:sym typeface="Webdings" panose="05030102010509060703" pitchFamily="18" charset="2"/>
                        </a:rPr>
                        <a:t></a:t>
                      </a:r>
                      <a:r>
                        <a:rPr lang="fi-FI" sz="1200" dirty="0">
                          <a:latin typeface="Lato" panose="020F0502020204030203"/>
                        </a:rPr>
                        <a:t>Itsearviointi</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1908538177"/>
                  </a:ext>
                </a:extLst>
              </a:tr>
            </a:tbl>
          </a:graphicData>
        </a:graphic>
      </p:graphicFrame>
      <p:pic>
        <p:nvPicPr>
          <p:cNvPr id="6" name="Kuva 5" descr="Kuva, joka sisältää kohteen piirtäminen&#10;&#10;Kuvaus luotu automaattisesti">
            <a:extLst>
              <a:ext uri="{FF2B5EF4-FFF2-40B4-BE49-F238E27FC236}">
                <a16:creationId xmlns:a16="http://schemas.microsoft.com/office/drawing/2014/main" id="{E042DD5F-51C6-4EE1-A9CF-B3B491BEC6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175" y="382824"/>
            <a:ext cx="388779" cy="399809"/>
          </a:xfrm>
          <a:prstGeom prst="rect">
            <a:avLst/>
          </a:prstGeom>
        </p:spPr>
      </p:pic>
      <p:sp>
        <p:nvSpPr>
          <p:cNvPr id="8" name="Suorakulmio 7">
            <a:extLst>
              <a:ext uri="{FF2B5EF4-FFF2-40B4-BE49-F238E27FC236}">
                <a16:creationId xmlns:a16="http://schemas.microsoft.com/office/drawing/2014/main" id="{D01DC61A-3AAB-4D13-BE08-0968EF9A8FDE}"/>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1082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578B90F-97DE-4A52-A6DA-EF509D8745A1}"/>
              </a:ext>
            </a:extLst>
          </p:cNvPr>
          <p:cNvSpPr/>
          <p:nvPr/>
        </p:nvSpPr>
        <p:spPr>
          <a:xfrm>
            <a:off x="571501" y="317033"/>
            <a:ext cx="11251768" cy="470262"/>
          </a:xfrm>
          <a:prstGeom prst="rect">
            <a:avLst/>
          </a:prstGeom>
          <a:solidFill>
            <a:srgbClr val="FF8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OPETUSKOKEILUJA   Ohjelmointia, robotiikkaa, </a:t>
            </a:r>
            <a:r>
              <a:rPr lang="fi-FI" sz="2000" b="1" dirty="0" err="1"/>
              <a:t>maker</a:t>
            </a:r>
            <a:r>
              <a:rPr lang="fi-FI" sz="2000" b="1" dirty="0"/>
              <a:t>-kulttuuria ja etäopetusta</a:t>
            </a:r>
          </a:p>
        </p:txBody>
      </p:sp>
      <p:graphicFrame>
        <p:nvGraphicFramePr>
          <p:cNvPr id="8" name="Taulukko 7">
            <a:extLst>
              <a:ext uri="{FF2B5EF4-FFF2-40B4-BE49-F238E27FC236}">
                <a16:creationId xmlns:a16="http://schemas.microsoft.com/office/drawing/2014/main" id="{8B35D005-E118-4487-87FD-336AE99C57D8}"/>
              </a:ext>
            </a:extLst>
          </p:cNvPr>
          <p:cNvGraphicFramePr>
            <a:graphicFrameLocks noGrp="1"/>
          </p:cNvGraphicFramePr>
          <p:nvPr>
            <p:extLst>
              <p:ext uri="{D42A27DB-BD31-4B8C-83A1-F6EECF244321}">
                <p14:modId xmlns:p14="http://schemas.microsoft.com/office/powerpoint/2010/main" val="2234445860"/>
              </p:ext>
            </p:extLst>
          </p:nvPr>
        </p:nvGraphicFramePr>
        <p:xfrm>
          <a:off x="571501" y="832069"/>
          <a:ext cx="11251768" cy="5753522"/>
        </p:xfrm>
        <a:graphic>
          <a:graphicData uri="http://schemas.openxmlformats.org/drawingml/2006/table">
            <a:tbl>
              <a:tblPr firstRow="1" bandRow="1">
                <a:tableStyleId>{073A0DAA-6AF3-43AB-8588-CEC1D06C72B9}</a:tableStyleId>
              </a:tblPr>
              <a:tblGrid>
                <a:gridCol w="1840005">
                  <a:extLst>
                    <a:ext uri="{9D8B030D-6E8A-4147-A177-3AD203B41FA5}">
                      <a16:colId xmlns:a16="http://schemas.microsoft.com/office/drawing/2014/main" val="3523612186"/>
                    </a:ext>
                  </a:extLst>
                </a:gridCol>
                <a:gridCol w="3281082">
                  <a:extLst>
                    <a:ext uri="{9D8B030D-6E8A-4147-A177-3AD203B41FA5}">
                      <a16:colId xmlns:a16="http://schemas.microsoft.com/office/drawing/2014/main" val="3824394719"/>
                    </a:ext>
                  </a:extLst>
                </a:gridCol>
                <a:gridCol w="1909483">
                  <a:extLst>
                    <a:ext uri="{9D8B030D-6E8A-4147-A177-3AD203B41FA5}">
                      <a16:colId xmlns:a16="http://schemas.microsoft.com/office/drawing/2014/main" val="3454547880"/>
                    </a:ext>
                  </a:extLst>
                </a:gridCol>
                <a:gridCol w="1192305">
                  <a:extLst>
                    <a:ext uri="{9D8B030D-6E8A-4147-A177-3AD203B41FA5}">
                      <a16:colId xmlns:a16="http://schemas.microsoft.com/office/drawing/2014/main" val="4124308819"/>
                    </a:ext>
                  </a:extLst>
                </a:gridCol>
                <a:gridCol w="1597399">
                  <a:extLst>
                    <a:ext uri="{9D8B030D-6E8A-4147-A177-3AD203B41FA5}">
                      <a16:colId xmlns:a16="http://schemas.microsoft.com/office/drawing/2014/main" val="3972233067"/>
                    </a:ext>
                  </a:extLst>
                </a:gridCol>
                <a:gridCol w="1431494">
                  <a:extLst>
                    <a:ext uri="{9D8B030D-6E8A-4147-A177-3AD203B41FA5}">
                      <a16:colId xmlns:a16="http://schemas.microsoft.com/office/drawing/2014/main" val="1414673730"/>
                    </a:ext>
                  </a:extLst>
                </a:gridCol>
              </a:tblGrid>
              <a:tr h="532213">
                <a:tc>
                  <a:txBody>
                    <a:bodyPr/>
                    <a:lstStyle/>
                    <a:p>
                      <a:r>
                        <a:rPr lang="fi-FI" sz="1400" dirty="0"/>
                        <a:t>AIHE</a:t>
                      </a:r>
                    </a:p>
                  </a:txBody>
                  <a:tcPr>
                    <a:solidFill>
                      <a:srgbClr val="4BBCA9"/>
                    </a:solidFill>
                  </a:tcPr>
                </a:tc>
                <a:tc>
                  <a:txBody>
                    <a:bodyPr/>
                    <a:lstStyle/>
                    <a:p>
                      <a:r>
                        <a:rPr lang="fi-FI" sz="1400" dirty="0"/>
                        <a:t>KUVAUS</a:t>
                      </a:r>
                    </a:p>
                  </a:txBody>
                  <a:tcPr>
                    <a:solidFill>
                      <a:srgbClr val="4BBCA9"/>
                    </a:solidFill>
                  </a:tcPr>
                </a:tc>
                <a:tc>
                  <a:txBody>
                    <a:bodyPr/>
                    <a:lstStyle/>
                    <a:p>
                      <a:r>
                        <a:rPr lang="fi-FI" sz="1400" dirty="0">
                          <a:solidFill>
                            <a:schemeClr val="bg1"/>
                          </a:solidFill>
                          <a:latin typeface="Calibri" panose="020F0502020204030204" pitchFamily="34" charset="0"/>
                          <a:cs typeface="Calibri" panose="020F0502020204030204" pitchFamily="34" charset="0"/>
                        </a:rPr>
                        <a:t>● </a:t>
                      </a:r>
                      <a:r>
                        <a:rPr lang="fi-FI" sz="1400" dirty="0">
                          <a:solidFill>
                            <a:schemeClr val="bg1"/>
                          </a:solidFill>
                        </a:rPr>
                        <a:t>SOVELLUKSET</a:t>
                      </a:r>
                    </a:p>
                    <a:p>
                      <a:r>
                        <a:rPr lang="fi-FI" sz="1400" dirty="0">
                          <a:solidFill>
                            <a:schemeClr val="bg1"/>
                          </a:solidFill>
                          <a:sym typeface="Webdings" panose="05030102010509060703" pitchFamily="18" charset="2"/>
                        </a:rPr>
                        <a:t></a:t>
                      </a:r>
                      <a:r>
                        <a:rPr lang="fi-FI" sz="1400" dirty="0">
                          <a:solidFill>
                            <a:schemeClr val="bg1"/>
                          </a:solidFill>
                        </a:rPr>
                        <a:t>SIVUSTOT</a:t>
                      </a:r>
                    </a:p>
                  </a:txBody>
                  <a:tcPr>
                    <a:solidFill>
                      <a:srgbClr val="4BBCA9"/>
                    </a:solidFill>
                  </a:tcPr>
                </a:tc>
                <a:tc>
                  <a:txBody>
                    <a:bodyPr/>
                    <a:lstStyle/>
                    <a:p>
                      <a:r>
                        <a:rPr lang="fi-FI" sz="1400" dirty="0"/>
                        <a:t>LAITTEET</a:t>
                      </a:r>
                    </a:p>
                  </a:txBody>
                  <a:tcPr>
                    <a:solidFill>
                      <a:srgbClr val="4BBCA9"/>
                    </a:solidFill>
                  </a:tcPr>
                </a:tc>
                <a:tc>
                  <a:txBody>
                    <a:bodyPr/>
                    <a:lstStyle/>
                    <a:p>
                      <a:r>
                        <a:rPr lang="fi-FI" sz="1400" dirty="0"/>
                        <a:t>ARVIOINTI</a:t>
                      </a:r>
                    </a:p>
                  </a:txBody>
                  <a:tcPr>
                    <a:solidFill>
                      <a:srgbClr val="4BBCA9"/>
                    </a:solidFill>
                  </a:tcPr>
                </a:tc>
                <a:tc>
                  <a:txBody>
                    <a:bodyPr/>
                    <a:lstStyle/>
                    <a:p>
                      <a:r>
                        <a:rPr lang="fi-FI" sz="1400" dirty="0"/>
                        <a:t>MUUTA</a:t>
                      </a:r>
                    </a:p>
                  </a:txBody>
                  <a:tcPr>
                    <a:solidFill>
                      <a:srgbClr val="4BBCA9"/>
                    </a:solidFill>
                  </a:tcPr>
                </a:tc>
                <a:extLst>
                  <a:ext uri="{0D108BD9-81ED-4DB2-BD59-A6C34878D82A}">
                    <a16:rowId xmlns:a16="http://schemas.microsoft.com/office/drawing/2014/main" val="2291797122"/>
                  </a:ext>
                </a:extLst>
              </a:tr>
              <a:tr h="797893">
                <a:tc>
                  <a:txBody>
                    <a:bodyPr/>
                    <a:lstStyle/>
                    <a:p>
                      <a:r>
                        <a:rPr lang="fi-FI" sz="1200" b="1" dirty="0">
                          <a:solidFill>
                            <a:srgbClr val="000000"/>
                          </a:solidFill>
                          <a:latin typeface="Lato"/>
                          <a:hlinkClick r:id="rId2"/>
                        </a:rPr>
                        <a:t>OHJELMOINTI JA ROBOTIIKKA	</a:t>
                      </a:r>
                      <a:endParaRPr lang="fi-FI" sz="1200" dirty="0">
                        <a:latin typeface="Lato" panose="020F0502020204030203"/>
                      </a:endParaRPr>
                    </a:p>
                  </a:txBody>
                  <a:tcPr/>
                </a:tc>
                <a:tc>
                  <a:txBody>
                    <a:bodyPr/>
                    <a:lstStyle/>
                    <a:p>
                      <a:r>
                        <a:rPr lang="fi-FI" sz="1200" dirty="0">
                          <a:latin typeface="Lato" panose="020F0502020204030203"/>
                        </a:rPr>
                        <a:t>Ohjelmoinnin ja robotiikan alkeita leikinomaisilla harjoitteilla ja koodaamista </a:t>
                      </a:r>
                      <a:r>
                        <a:rPr lang="fi-FI" sz="1200" dirty="0" err="1">
                          <a:latin typeface="Lato" panose="020F0502020204030203"/>
                        </a:rPr>
                        <a:t>micro:bit-piirillä</a:t>
                      </a:r>
                      <a:r>
                        <a:rPr lang="fi-FI" sz="1200" dirty="0">
                          <a:latin typeface="Lato" panose="020F0502020204030203"/>
                        </a:rPr>
                        <a:t>.</a:t>
                      </a:r>
                    </a:p>
                  </a:txBody>
                  <a:tcPr/>
                </a:tc>
                <a:tc>
                  <a:txBody>
                    <a:bodyPr/>
                    <a:lstStyle/>
                    <a:p>
                      <a:r>
                        <a:rPr lang="fi-FI" sz="1200" dirty="0">
                          <a:latin typeface="Lato" panose="020F0502020204030203"/>
                          <a:sym typeface="Webdings" panose="05030102010509060703" pitchFamily="18" charset="2"/>
                        </a:rPr>
                        <a:t></a:t>
                      </a:r>
                      <a:r>
                        <a:rPr lang="fi-FI" sz="1200" dirty="0" err="1">
                          <a:latin typeface="Lato" panose="020F0502020204030203"/>
                          <a:hlinkClick r:id="rId3"/>
                        </a:rPr>
                        <a:t>Micro:bit-sivusto</a:t>
                      </a:r>
                      <a:endParaRPr lang="fi-FI" sz="1200" dirty="0">
                        <a:latin typeface="Lato" panose="020F0502020204030203"/>
                      </a:endParaRPr>
                    </a:p>
                    <a:p>
                      <a:r>
                        <a:rPr lang="fi-FI" sz="1200" dirty="0">
                          <a:latin typeface="Lato" panose="020F0502020204030203"/>
                          <a:sym typeface="Webdings" panose="05030102010509060703" pitchFamily="18" charset="2"/>
                        </a:rPr>
                        <a:t></a:t>
                      </a:r>
                      <a:r>
                        <a:rPr lang="fi-FI" sz="1200" dirty="0" err="1">
                          <a:latin typeface="Lato" panose="020F0502020204030203"/>
                        </a:rPr>
                        <a:t>Forms</a:t>
                      </a:r>
                      <a:endParaRPr lang="fi-FI" sz="1200" dirty="0">
                        <a:latin typeface="Lato" panose="020F0502020204030203"/>
                      </a:endParaRPr>
                    </a:p>
                  </a:txBody>
                  <a:tcPr/>
                </a:tc>
                <a:tc>
                  <a:txBody>
                    <a:bodyPr/>
                    <a:lstStyle/>
                    <a:p>
                      <a:r>
                        <a:rPr lang="fi-FI" sz="1200" dirty="0" err="1">
                          <a:latin typeface="Lato" panose="020F0502020204030203"/>
                        </a:rPr>
                        <a:t>iPad</a:t>
                      </a:r>
                      <a:endParaRPr lang="fi-FI" sz="1200" dirty="0">
                        <a:latin typeface="Lato" panose="020F0502020204030203"/>
                      </a:endParaRPr>
                    </a:p>
                    <a:p>
                      <a:r>
                        <a:rPr lang="fi-FI" sz="1200" dirty="0">
                          <a:latin typeface="Lato" panose="020F0502020204030203"/>
                        </a:rPr>
                        <a:t>Tietokone</a:t>
                      </a:r>
                    </a:p>
                    <a:p>
                      <a:r>
                        <a:rPr lang="fi-FI" sz="1200" dirty="0" err="1">
                          <a:latin typeface="Lato" panose="020F0502020204030203"/>
                        </a:rPr>
                        <a:t>Micro:bit-piirit</a:t>
                      </a:r>
                      <a:endParaRPr lang="fi-FI" sz="1200" dirty="0">
                        <a:latin typeface="Lato" panose="020F0502020204030203"/>
                      </a:endParaRP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rPr>
                        <a:t>Formatiivinen</a:t>
                      </a:r>
                    </a:p>
                    <a:p>
                      <a:r>
                        <a:rPr lang="fi-FI" sz="1200" dirty="0">
                          <a:latin typeface="Lato" panose="020F0502020204030203"/>
                        </a:rPr>
                        <a:t> </a:t>
                      </a:r>
                      <a:r>
                        <a:rPr lang="fi-FI" sz="1200" dirty="0">
                          <a:latin typeface="+mn-lt"/>
                          <a:sym typeface="Webdings" panose="05030102010509060703" pitchFamily="18" charset="2"/>
                        </a:rPr>
                        <a:t></a:t>
                      </a:r>
                      <a:r>
                        <a:rPr lang="fi-FI" sz="1200" dirty="0">
                          <a:latin typeface="Lato" panose="020F0502020204030203"/>
                        </a:rPr>
                        <a:t>Palautekeskustelu</a:t>
                      </a:r>
                    </a:p>
                  </a:txBody>
                  <a:tcPr/>
                </a:tc>
                <a:tc>
                  <a:txBody>
                    <a:bodyPr/>
                    <a:lstStyle/>
                    <a:p>
                      <a:r>
                        <a:rPr lang="fi-FI" sz="1200" dirty="0">
                          <a:latin typeface="Lato" panose="020F0502020204030203"/>
                          <a:hlinkClick r:id="rId4"/>
                        </a:rPr>
                        <a:t>Ohjelmointipäivä</a:t>
                      </a:r>
                      <a:endParaRPr lang="fi-FI" sz="1200" dirty="0">
                        <a:latin typeface="Lato" panose="020F0502020204030203"/>
                      </a:endParaRPr>
                    </a:p>
                  </a:txBody>
                  <a:tcPr/>
                </a:tc>
                <a:extLst>
                  <a:ext uri="{0D108BD9-81ED-4DB2-BD59-A6C34878D82A}">
                    <a16:rowId xmlns:a16="http://schemas.microsoft.com/office/drawing/2014/main" val="698626342"/>
                  </a:ext>
                </a:extLst>
              </a:tr>
              <a:tr h="791554">
                <a:tc>
                  <a:txBody>
                    <a:bodyPr/>
                    <a:lstStyle/>
                    <a:p>
                      <a:r>
                        <a:rPr lang="fi-FI" sz="1200" b="1" dirty="0">
                          <a:solidFill>
                            <a:srgbClr val="000000"/>
                          </a:solidFill>
                          <a:latin typeface="Lato"/>
                        </a:rPr>
                        <a:t>PAKOPELI MINECRAFTISSA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dirty="0">
                          <a:solidFill>
                            <a:srgbClr val="000000"/>
                          </a:solidFill>
                          <a:latin typeface="Lato"/>
                        </a:rPr>
                        <a:t>Yhteistyötaitoja virtuaalimaailmassa.</a:t>
                      </a:r>
                      <a:endParaRPr lang="fi-FI" sz="1200" b="0" dirty="0">
                        <a:latin typeface="Lato" panose="020F0502020204030203"/>
                      </a:endParaRPr>
                    </a:p>
                    <a:p>
                      <a:r>
                        <a:rPr lang="fi-FI" sz="1200" dirty="0">
                          <a:solidFill>
                            <a:srgbClr val="000000"/>
                          </a:solidFill>
                          <a:latin typeface="Lato"/>
                        </a:rPr>
                        <a:t>Tarinallinen pakopeli on oppimiskokonaisuus, johon voi koko luokka osallistua.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sym typeface="Webdings" panose="05030102010509060703" pitchFamily="18" charset="2"/>
                        </a:rPr>
                        <a:t></a:t>
                      </a:r>
                      <a:r>
                        <a:rPr lang="fi-FI" sz="1200" dirty="0" err="1">
                          <a:latin typeface="Lato" panose="020F0502020204030203"/>
                          <a:hlinkClick r:id="rId5"/>
                        </a:rPr>
                        <a:t>Mineraft</a:t>
                      </a:r>
                      <a:r>
                        <a:rPr lang="fi-FI" sz="1200" dirty="0">
                          <a:latin typeface="Lato" panose="020F0502020204030203"/>
                          <a:hlinkClick r:id="rId5"/>
                        </a:rPr>
                        <a:t> in </a:t>
                      </a:r>
                      <a:r>
                        <a:rPr lang="fi-FI" sz="1200" dirty="0" err="1">
                          <a:latin typeface="Lato" panose="020F0502020204030203"/>
                          <a:hlinkClick r:id="rId5"/>
                        </a:rPr>
                        <a:t>education</a:t>
                      </a:r>
                      <a:endParaRPr lang="fi-FI" sz="1200" dirty="0">
                        <a:latin typeface="Lato" panose="020F0502020204030203"/>
                      </a:endParaRPr>
                    </a:p>
                    <a:p>
                      <a:endParaRPr lang="fi-FI" sz="1200" dirty="0">
                        <a:latin typeface="Lato" panose="020F0502020204030203"/>
                      </a:endParaRPr>
                    </a:p>
                  </a:txBody>
                  <a:tcPr/>
                </a:tc>
                <a:tc>
                  <a:txBody>
                    <a:bodyPr/>
                    <a:lstStyle/>
                    <a:p>
                      <a:r>
                        <a:rPr lang="fi-FI" sz="1200" dirty="0">
                          <a:latin typeface="Lato" panose="020F0502020204030203"/>
                        </a:rPr>
                        <a:t>Tietokone</a:t>
                      </a:r>
                    </a:p>
                  </a:txBody>
                  <a:tcPr/>
                </a:tc>
                <a:tc>
                  <a:txBody>
                    <a:bodyPr/>
                    <a:lstStyle/>
                    <a:p>
                      <a:r>
                        <a:rPr lang="fi-FI" sz="1200" dirty="0">
                          <a:latin typeface="+mn-lt"/>
                          <a:sym typeface="Webdings" panose="05030102010509060703" pitchFamily="18" charset="2"/>
                        </a:rPr>
                        <a:t></a:t>
                      </a:r>
                      <a:r>
                        <a:rPr lang="fi-FI" sz="1200" dirty="0">
                          <a:latin typeface="Lato" panose="020F0502020204030203"/>
                        </a:rPr>
                        <a:t>Vertaisarviointi</a:t>
                      </a: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1680729327"/>
                  </a:ext>
                </a:extLst>
              </a:tr>
              <a:tr h="752475">
                <a:tc>
                  <a:txBody>
                    <a:bodyPr/>
                    <a:lstStyle/>
                    <a:p>
                      <a:r>
                        <a:rPr lang="fi-FI" sz="1200" b="1" dirty="0">
                          <a:solidFill>
                            <a:srgbClr val="0070C0"/>
                          </a:solidFill>
                          <a:latin typeface="Lato"/>
                          <a:hlinkClick r:id="rId2">
                            <a:extLst>
                              <a:ext uri="{A12FA001-AC4F-418D-AE19-62706E023703}">
                                <ahyp:hlinkClr xmlns:ahyp="http://schemas.microsoft.com/office/drawing/2018/hyperlinkcolor" val="tx"/>
                              </a:ext>
                            </a:extLst>
                          </a:hlinkClick>
                        </a:rPr>
                        <a:t>ROBOTIIKAN PERUSTEET</a:t>
                      </a:r>
                      <a:endParaRPr lang="fi-FI" sz="1200" dirty="0">
                        <a:solidFill>
                          <a:srgbClr val="0070C0"/>
                        </a:solidFill>
                        <a:latin typeface="Lato" panose="020F0502020204030203"/>
                      </a:endParaRPr>
                    </a:p>
                  </a:txBody>
                  <a:tcPr/>
                </a:tc>
                <a:tc>
                  <a:txBody>
                    <a:bodyPr/>
                    <a:lstStyle/>
                    <a:p>
                      <a:r>
                        <a:rPr lang="fi-FI" sz="1200" dirty="0">
                          <a:latin typeface="Lato" panose="020F0502020204030203"/>
                        </a:rPr>
                        <a:t>Tutustutaan erilaisiin robotteihin ja perehdytään tarkemmin legorobottien toimintaan.</a:t>
                      </a:r>
                    </a:p>
                  </a:txBody>
                  <a:tcPr/>
                </a:tc>
                <a:tc>
                  <a:txBody>
                    <a:bodyPr/>
                    <a:lstStyle/>
                    <a:p>
                      <a:r>
                        <a:rPr lang="fi-FI" sz="1200" dirty="0">
                          <a:latin typeface="Lato" panose="020F0502020204030203"/>
                          <a:sym typeface="Webdings" panose="05030102010509060703" pitchFamily="18" charset="2"/>
                        </a:rPr>
                        <a:t></a:t>
                      </a:r>
                      <a:r>
                        <a:rPr lang="fi-FI" sz="1200" dirty="0">
                          <a:latin typeface="Lato" panose="020F0502020204030203"/>
                          <a:hlinkClick r:id="rId6"/>
                        </a:rPr>
                        <a:t>EV3-perusteet, Innokas</a:t>
                      </a:r>
                      <a:endParaRPr lang="fi-FI" sz="1200" dirty="0">
                        <a:latin typeface="Lato" panose="020F0502020204030203"/>
                      </a:endParaRPr>
                    </a:p>
                    <a:p>
                      <a:r>
                        <a:rPr lang="fi-FI" sz="1200" dirty="0">
                          <a:latin typeface="Lato" panose="020F0502020204030203"/>
                          <a:sym typeface="Webdings" panose="05030102010509060703" pitchFamily="18" charset="2"/>
                        </a:rPr>
                        <a:t></a:t>
                      </a:r>
                      <a:r>
                        <a:rPr lang="fi-FI" sz="1200" dirty="0">
                          <a:latin typeface="Lato" panose="020F0502020204030203"/>
                          <a:hlinkClick r:id="rId7"/>
                        </a:rPr>
                        <a:t>Lego EV3 käyttöohjeet</a:t>
                      </a:r>
                      <a:endParaRPr lang="fi-FI" sz="1200" dirty="0">
                        <a:latin typeface="Lato" panose="020F0502020204030203"/>
                      </a:endParaRPr>
                    </a:p>
                  </a:txBody>
                  <a:tcPr/>
                </a:tc>
                <a:tc>
                  <a:txBody>
                    <a:bodyPr/>
                    <a:lstStyle/>
                    <a:p>
                      <a:r>
                        <a:rPr lang="fi-FI" sz="1200" dirty="0" err="1">
                          <a:latin typeface="Lato" panose="020F0502020204030203"/>
                        </a:rPr>
                        <a:t>Blue-bot</a:t>
                      </a:r>
                      <a:endParaRPr lang="fi-FI" sz="1200" dirty="0">
                        <a:latin typeface="Lato" panose="020F0502020204030203"/>
                      </a:endParaRPr>
                    </a:p>
                    <a:p>
                      <a:r>
                        <a:rPr lang="fi-FI" sz="1200" dirty="0">
                          <a:latin typeface="Lato" panose="020F0502020204030203"/>
                        </a:rPr>
                        <a:t>Robot </a:t>
                      </a:r>
                      <a:r>
                        <a:rPr lang="fi-FI" sz="1200" dirty="0" err="1">
                          <a:latin typeface="Lato" panose="020F0502020204030203"/>
                        </a:rPr>
                        <a:t>mouse</a:t>
                      </a:r>
                      <a:endParaRPr lang="fi-FI" sz="1200" dirty="0">
                        <a:latin typeface="Lato" panose="020F0502020204030203"/>
                      </a:endParaRPr>
                    </a:p>
                    <a:p>
                      <a:r>
                        <a:rPr lang="fi-FI" sz="1200" dirty="0">
                          <a:latin typeface="Lato" panose="020F0502020204030203"/>
                        </a:rPr>
                        <a:t>Lego-Robot</a:t>
                      </a:r>
                    </a:p>
                  </a:txBody>
                  <a:tcPr/>
                </a:tc>
                <a:tc>
                  <a:txBody>
                    <a:bodyPr/>
                    <a:lstStyle/>
                    <a:p>
                      <a:r>
                        <a:rPr lang="fi-FI" sz="1200" dirty="0">
                          <a:latin typeface="+mn-lt"/>
                          <a:sym typeface="Webdings" panose="05030102010509060703" pitchFamily="18" charset="2"/>
                        </a:rPr>
                        <a:t></a:t>
                      </a:r>
                      <a:r>
                        <a:rPr lang="fi-FI" sz="1200" dirty="0">
                          <a:latin typeface="Lato" panose="020F0502020204030203"/>
                        </a:rPr>
                        <a:t>Itsearviointi</a:t>
                      </a:r>
                    </a:p>
                    <a:p>
                      <a:r>
                        <a:rPr lang="fi-FI" sz="1200" dirty="0">
                          <a:latin typeface="+mn-lt"/>
                          <a:sym typeface="Webdings" panose="05030102010509060703" pitchFamily="18" charset="2"/>
                        </a:rPr>
                        <a:t></a:t>
                      </a:r>
                      <a:r>
                        <a:rPr lang="fi-FI" sz="1200" dirty="0">
                          <a:latin typeface="Lato" panose="020F0502020204030203"/>
                        </a:rPr>
                        <a:t>Vertaisarviointi</a:t>
                      </a:r>
                    </a:p>
                    <a:p>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Lato" panose="020F0502020204030203"/>
                          <a:hlinkClick r:id="rId8"/>
                        </a:rPr>
                        <a:t>Asimov - Ensimmäiset robottini, ohjekirja</a:t>
                      </a:r>
                      <a:endParaRPr lang="fi-FI" sz="1200" dirty="0">
                        <a:latin typeface="Lato" panose="020F0502020204030203"/>
                      </a:endParaRPr>
                    </a:p>
                  </a:txBody>
                  <a:tcPr/>
                </a:tc>
                <a:extLst>
                  <a:ext uri="{0D108BD9-81ED-4DB2-BD59-A6C34878D82A}">
                    <a16:rowId xmlns:a16="http://schemas.microsoft.com/office/drawing/2014/main" val="1318789078"/>
                  </a:ext>
                </a:extLst>
              </a:tr>
              <a:tr h="580052">
                <a:tc>
                  <a:txBody>
                    <a:bodyPr/>
                    <a:lstStyle/>
                    <a:p>
                      <a:r>
                        <a:rPr lang="fi-FI" sz="1200" b="1" dirty="0">
                          <a:solidFill>
                            <a:srgbClr val="000000"/>
                          </a:solidFill>
                          <a:latin typeface="Lato"/>
                        </a:rPr>
                        <a:t>KIRJALLISUUDEN KUVITUSPROJEKTI</a:t>
                      </a:r>
                      <a:endParaRPr lang="fi-FI" sz="1200" dirty="0">
                        <a:latin typeface="Lato" panose="020F0502020204030203"/>
                      </a:endParaRPr>
                    </a:p>
                  </a:txBody>
                  <a:tcPr/>
                </a:tc>
                <a:tc>
                  <a:txBody>
                    <a:bodyPr/>
                    <a:lstStyle/>
                    <a:p>
                      <a:r>
                        <a:rPr lang="fi-FI" sz="1200" dirty="0">
                          <a:solidFill>
                            <a:srgbClr val="000000"/>
                          </a:solidFill>
                          <a:latin typeface="Lato"/>
                        </a:rPr>
                        <a:t>Kaunokirjallisuuden teoksista etsitään kuvaus rakennuksesta ja toteutetaan se Minecraftissa.</a:t>
                      </a:r>
                    </a:p>
                  </a:txBody>
                  <a:tcPr/>
                </a:tc>
                <a:tc>
                  <a:txBody>
                    <a:bodyPr/>
                    <a:lstStyle/>
                    <a:p>
                      <a:r>
                        <a:rPr lang="fi-FI" sz="1200" dirty="0">
                          <a:latin typeface="Lato" panose="020F0502020204030203"/>
                          <a:sym typeface="Webdings" panose="05030102010509060703" pitchFamily="18" charset="2"/>
                        </a:rPr>
                        <a:t></a:t>
                      </a:r>
                      <a:r>
                        <a:rPr lang="fi-FI" sz="1200" dirty="0" err="1">
                          <a:latin typeface="Lato" panose="020F0502020204030203"/>
                          <a:hlinkClick r:id="rId5"/>
                        </a:rPr>
                        <a:t>Mineraft</a:t>
                      </a:r>
                      <a:r>
                        <a:rPr lang="fi-FI" sz="1200" dirty="0">
                          <a:latin typeface="Lato" panose="020F0502020204030203"/>
                          <a:hlinkClick r:id="rId5"/>
                        </a:rPr>
                        <a:t> in </a:t>
                      </a:r>
                      <a:r>
                        <a:rPr lang="fi-FI" sz="1200" dirty="0" err="1">
                          <a:latin typeface="Lato" panose="020F0502020204030203"/>
                          <a:hlinkClick r:id="rId5"/>
                        </a:rPr>
                        <a:t>education</a:t>
                      </a:r>
                      <a:endParaRPr lang="fi-FI" sz="1200" dirty="0">
                        <a:latin typeface="Lato" panose="020F0502020204030203"/>
                      </a:endParaRPr>
                    </a:p>
                    <a:p>
                      <a:r>
                        <a:rPr lang="fi-FI" sz="1200" dirty="0">
                          <a:latin typeface="Lato" panose="020F0502020204030203"/>
                          <a:sym typeface="Webdings" panose="05030102010509060703" pitchFamily="18" charset="2"/>
                        </a:rPr>
                        <a:t></a:t>
                      </a:r>
                      <a:r>
                        <a:rPr lang="fi-FI" sz="1200" dirty="0" err="1">
                          <a:latin typeface="Lato" panose="020F0502020204030203"/>
                        </a:rPr>
                        <a:t>Forms</a:t>
                      </a:r>
                      <a:endParaRPr lang="fi-FI" sz="1200" dirty="0">
                        <a:latin typeface="Lato" panose="020F0502020204030203"/>
                      </a:endParaRPr>
                    </a:p>
                  </a:txBody>
                  <a:tcPr/>
                </a:tc>
                <a:tc>
                  <a:txBody>
                    <a:bodyPr/>
                    <a:lstStyle/>
                    <a:p>
                      <a:r>
                        <a:rPr lang="fi-FI" sz="1200" dirty="0">
                          <a:latin typeface="Lato" panose="020F0502020204030203"/>
                        </a:rPr>
                        <a:t>Tietokone</a:t>
                      </a:r>
                    </a:p>
                  </a:txBody>
                  <a:tcPr/>
                </a:tc>
                <a:tc>
                  <a:txBody>
                    <a:bodyPr/>
                    <a:lstStyle/>
                    <a:p>
                      <a:r>
                        <a:rPr lang="fi-FI" sz="1200" dirty="0">
                          <a:latin typeface="+mn-lt"/>
                          <a:sym typeface="Webdings" panose="05030102010509060703" pitchFamily="18" charset="2"/>
                        </a:rPr>
                        <a:t> </a:t>
                      </a:r>
                      <a:r>
                        <a:rPr lang="fi-FI" sz="1200" dirty="0">
                          <a:latin typeface="Lato" panose="020F0502020204030203"/>
                          <a:hlinkClick r:id="rId9"/>
                        </a:rPr>
                        <a:t>Itsearviointi</a:t>
                      </a:r>
                      <a:endParaRPr lang="fi-FI" sz="1200" dirty="0">
                        <a:latin typeface="Lato" panose="020F0502020204030203"/>
                      </a:endParaRPr>
                    </a:p>
                  </a:txBody>
                  <a:tcPr/>
                </a:tc>
                <a:tc>
                  <a:txBody>
                    <a:bodyPr/>
                    <a:lstStyle/>
                    <a:p>
                      <a:r>
                        <a:rPr lang="fi-FI" sz="1200" dirty="0">
                          <a:latin typeface="Lato" panose="020F0502020204030203"/>
                          <a:hlinkClick r:id="rId10"/>
                        </a:rPr>
                        <a:t>Ohjeet ja itsearviointi</a:t>
                      </a:r>
                      <a:endParaRPr lang="fi-FI" sz="1200" dirty="0">
                        <a:latin typeface="Lato" panose="020F0502020204030203"/>
                      </a:endParaRPr>
                    </a:p>
                  </a:txBody>
                  <a:tcPr/>
                </a:tc>
                <a:extLst>
                  <a:ext uri="{0D108BD9-81ED-4DB2-BD59-A6C34878D82A}">
                    <a16:rowId xmlns:a16="http://schemas.microsoft.com/office/drawing/2014/main" val="179373601"/>
                  </a:ext>
                </a:extLst>
              </a:tr>
              <a:tr h="762000">
                <a:tc>
                  <a:txBody>
                    <a:bodyPr/>
                    <a:lstStyle/>
                    <a:p>
                      <a:r>
                        <a:rPr lang="fi-FI" sz="1200" b="1" dirty="0">
                          <a:solidFill>
                            <a:srgbClr val="000000"/>
                          </a:solidFill>
                          <a:latin typeface="Lato"/>
                        </a:rPr>
                        <a:t>VIRTAPIIRI</a:t>
                      </a:r>
                      <a:endParaRPr lang="fi-FI" sz="1200" dirty="0">
                        <a:latin typeface="Lato" panose="020F0502020204030203"/>
                      </a:endParaRPr>
                    </a:p>
                  </a:txBody>
                  <a:tcPr/>
                </a:tc>
                <a:tc>
                  <a:txBody>
                    <a:bodyPr/>
                    <a:lstStyle/>
                    <a:p>
                      <a:r>
                        <a:rPr lang="fi-FI" sz="1200" dirty="0">
                          <a:solidFill>
                            <a:srgbClr val="000000"/>
                          </a:solidFill>
                          <a:latin typeface="Lato"/>
                        </a:rPr>
                        <a:t>Virtapiiriin ja pienelektroniikkaan</a:t>
                      </a:r>
                    </a:p>
                    <a:p>
                      <a:r>
                        <a:rPr lang="fi-FI" sz="1200" dirty="0">
                          <a:solidFill>
                            <a:srgbClr val="000000"/>
                          </a:solidFill>
                          <a:latin typeface="Lato"/>
                        </a:rPr>
                        <a:t>tutustuminen Maker-kulttuurin</a:t>
                      </a:r>
                    </a:p>
                    <a:p>
                      <a:r>
                        <a:rPr lang="fi-FI" sz="1200" dirty="0">
                          <a:solidFill>
                            <a:srgbClr val="000000"/>
                          </a:solidFill>
                          <a:latin typeface="Lato"/>
                        </a:rPr>
                        <a:t>avulla</a:t>
                      </a:r>
                      <a:endParaRPr lang="fi-FI" sz="1200" dirty="0">
                        <a:latin typeface="Lato" panose="020F0502020204030203"/>
                      </a:endParaRPr>
                    </a:p>
                  </a:txBody>
                  <a:tcPr/>
                </a:tc>
                <a:tc>
                  <a:txBody>
                    <a:bodyPr/>
                    <a:lstStyle/>
                    <a:p>
                      <a:r>
                        <a:rPr lang="fi-FI" sz="1200" dirty="0">
                          <a:latin typeface="Lato" panose="020F0502020204030203"/>
                          <a:sym typeface="Webdings" panose="05030102010509060703" pitchFamily="18" charset="2"/>
                        </a:rPr>
                        <a:t></a:t>
                      </a:r>
                      <a:r>
                        <a:rPr lang="fi-FI" sz="1200" dirty="0" err="1">
                          <a:latin typeface="Lato" panose="020F0502020204030203"/>
                          <a:hlinkClick r:id="rId11"/>
                        </a:rPr>
                        <a:t>Makerspace</a:t>
                      </a:r>
                      <a:r>
                        <a:rPr lang="fi-FI" sz="1200" dirty="0">
                          <a:latin typeface="Lato" panose="020F0502020204030203"/>
                          <a:hlinkClick r:id="rId11"/>
                        </a:rPr>
                        <a:t> for </a:t>
                      </a:r>
                      <a:r>
                        <a:rPr lang="fi-FI" sz="1200" dirty="0" err="1">
                          <a:latin typeface="Lato" panose="020F0502020204030203"/>
                          <a:hlinkClick r:id="rId11"/>
                        </a:rPr>
                        <a:t>education</a:t>
                      </a:r>
                      <a:endParaRPr lang="fi-FI" sz="1200" dirty="0">
                        <a:latin typeface="Lato" panose="020F0502020204030203"/>
                      </a:endParaRPr>
                    </a:p>
                  </a:txBody>
                  <a:tcPr/>
                </a:tc>
                <a:tc>
                  <a:txBody>
                    <a:bodyPr/>
                    <a:lstStyle/>
                    <a:p>
                      <a:r>
                        <a:rPr lang="fi-FI" sz="1200" dirty="0" err="1">
                          <a:latin typeface="Lato" panose="020F0502020204030203"/>
                        </a:rPr>
                        <a:t>MakeyMakey</a:t>
                      </a:r>
                      <a:endParaRPr lang="fi-FI" sz="1200" dirty="0">
                        <a:latin typeface="Lato" panose="020F0502020204030203"/>
                      </a:endParaRPr>
                    </a:p>
                    <a:p>
                      <a:r>
                        <a:rPr lang="fi-FI" sz="1200" dirty="0">
                          <a:latin typeface="Lato" panose="020F0502020204030203"/>
                        </a:rPr>
                        <a:t>Tietokone</a:t>
                      </a:r>
                    </a:p>
                    <a:p>
                      <a:r>
                        <a:rPr lang="fi-FI" sz="1200" dirty="0">
                          <a:latin typeface="Lato" panose="020F0502020204030203"/>
                        </a:rPr>
                        <a:t>Virtapiirisarja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 </a:t>
                      </a:r>
                      <a:r>
                        <a:rPr lang="fi-FI" sz="1200" dirty="0">
                          <a:latin typeface="Lato" panose="020F0502020204030203"/>
                        </a:rPr>
                        <a:t>Itsearviointi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sym typeface="Webdings" panose="05030102010509060703" pitchFamily="18" charset="2"/>
                        </a:rPr>
                        <a:t> </a:t>
                      </a:r>
                      <a:r>
                        <a:rPr lang="fi-FI" sz="1200" dirty="0">
                          <a:latin typeface="Lato" panose="020F0502020204030203"/>
                        </a:rPr>
                        <a:t>Vertaisarviointi</a:t>
                      </a:r>
                    </a:p>
                    <a:p>
                      <a:endParaRPr lang="fi-FI" sz="1200" dirty="0">
                        <a:latin typeface="Lato" panose="020F0502020204030203"/>
                      </a:endParaRP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925418737"/>
                  </a:ext>
                </a:extLst>
              </a:tr>
              <a:tr h="714375">
                <a:tc>
                  <a:txBody>
                    <a:bodyPr/>
                    <a:lstStyle/>
                    <a:p>
                      <a:r>
                        <a:rPr lang="fi-FI" sz="1200" b="1" dirty="0">
                          <a:solidFill>
                            <a:srgbClr val="000000"/>
                          </a:solidFill>
                          <a:latin typeface="Lato"/>
                        </a:rPr>
                        <a:t>ETÄOPETUKSEN JA -KOKOUKSEN KOULUTTAMINEN </a:t>
                      </a:r>
                      <a:endParaRPr lang="fi-FI" sz="1200" dirty="0">
                        <a:latin typeface="Lato" panose="020F0502020204030203"/>
                      </a:endParaRPr>
                    </a:p>
                  </a:txBody>
                  <a:tcPr/>
                </a:tc>
                <a:tc>
                  <a:txBody>
                    <a:bodyPr/>
                    <a:lstStyle/>
                    <a:p>
                      <a:r>
                        <a:rPr lang="fi-FI" sz="1200" dirty="0">
                          <a:solidFill>
                            <a:srgbClr val="000000"/>
                          </a:solidFill>
                          <a:latin typeface="Lato"/>
                        </a:rPr>
                        <a:t>Koulutus ja siihen kuuluva materiaali </a:t>
                      </a:r>
                      <a:r>
                        <a:rPr lang="fi-FI" sz="1200" dirty="0" err="1">
                          <a:solidFill>
                            <a:srgbClr val="000000"/>
                          </a:solidFill>
                          <a:latin typeface="Lato"/>
                        </a:rPr>
                        <a:t>Zoom</a:t>
                      </a:r>
                      <a:r>
                        <a:rPr lang="fi-FI" sz="1200" dirty="0">
                          <a:solidFill>
                            <a:srgbClr val="000000"/>
                          </a:solidFill>
                          <a:latin typeface="Lato"/>
                        </a:rPr>
                        <a:t>-verkkotyökalun käyttöön etäkokouksissa</a:t>
                      </a:r>
                    </a:p>
                    <a:p>
                      <a:endParaRPr lang="fi-FI" sz="1200" dirty="0">
                        <a:latin typeface="Lato"/>
                      </a:endParaRPr>
                    </a:p>
                  </a:txBody>
                  <a:tcPr/>
                </a:tc>
                <a:tc>
                  <a:txBody>
                    <a:bodyPr/>
                    <a:lstStyle/>
                    <a:p>
                      <a:r>
                        <a:rPr lang="fi-FI" sz="1200" dirty="0">
                          <a:solidFill>
                            <a:schemeClr val="tx1"/>
                          </a:solidFill>
                          <a:latin typeface="Lato" panose="020F0502020204030203"/>
                          <a:cs typeface="Calibri" panose="020F0502020204030204" pitchFamily="34" charset="0"/>
                        </a:rPr>
                        <a:t> ●</a:t>
                      </a:r>
                      <a:r>
                        <a:rPr lang="fi-FI" sz="1200" dirty="0" err="1">
                          <a:latin typeface="Lato" panose="020F0502020204030203"/>
                        </a:rPr>
                        <a:t>Zoom</a:t>
                      </a:r>
                      <a:endParaRPr lang="fi-FI" sz="1200" dirty="0">
                        <a:latin typeface="Lato" panose="020F0502020204030203"/>
                      </a:endParaRPr>
                    </a:p>
                    <a:p>
                      <a:r>
                        <a:rPr lang="fi-FI" sz="1200" dirty="0">
                          <a:latin typeface="Lato" panose="020F0502020204030203"/>
                          <a:sym typeface="Webdings" panose="05030102010509060703" pitchFamily="18" charset="2"/>
                        </a:rPr>
                        <a:t></a:t>
                      </a:r>
                      <a:r>
                        <a:rPr lang="fi-FI" sz="1200" dirty="0">
                          <a:latin typeface="Lato" panose="020F0502020204030203"/>
                        </a:rPr>
                        <a:t>Moodle</a:t>
                      </a:r>
                    </a:p>
                  </a:txBody>
                  <a:tcPr/>
                </a:tc>
                <a:tc>
                  <a:txBody>
                    <a:bodyPr/>
                    <a:lstStyle/>
                    <a:p>
                      <a:r>
                        <a:rPr lang="fi-FI" sz="1200" dirty="0">
                          <a:latin typeface="Lato" panose="020F0502020204030203"/>
                        </a:rPr>
                        <a:t>Mobiililaite</a:t>
                      </a:r>
                    </a:p>
                    <a:p>
                      <a:r>
                        <a:rPr lang="fi-FI" sz="1200" dirty="0">
                          <a:latin typeface="Lato" panose="020F0502020204030203"/>
                        </a:rPr>
                        <a:t>Tietokone</a:t>
                      </a:r>
                    </a:p>
                  </a:txBody>
                  <a:tcPr/>
                </a:tc>
                <a:tc>
                  <a:txBody>
                    <a:bodyPr/>
                    <a:lstStyle/>
                    <a:p>
                      <a:endParaRPr lang="fi-FI" sz="1200" dirty="0">
                        <a:latin typeface="Lato" panose="020F0502020204030203"/>
                      </a:endParaRPr>
                    </a:p>
                  </a:txBody>
                  <a:tcPr/>
                </a:tc>
                <a:tc>
                  <a:txBody>
                    <a:bodyPr/>
                    <a:lstStyle/>
                    <a:p>
                      <a:endParaRPr lang="fi-FI" sz="1200" dirty="0">
                        <a:latin typeface="Lato" panose="020F0502020204030203"/>
                      </a:endParaRPr>
                    </a:p>
                  </a:txBody>
                  <a:tcPr/>
                </a:tc>
                <a:extLst>
                  <a:ext uri="{0D108BD9-81ED-4DB2-BD59-A6C34878D82A}">
                    <a16:rowId xmlns:a16="http://schemas.microsoft.com/office/drawing/2014/main" val="2485977891"/>
                  </a:ext>
                </a:extLst>
              </a:tr>
              <a:tr h="585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solidFill>
                            <a:srgbClr val="000000"/>
                          </a:solidFill>
                          <a:latin typeface="Lato"/>
                        </a:rPr>
                        <a:t>VAATTEEN ELINKAARI	</a:t>
                      </a:r>
                      <a:endParaRPr lang="fi-FI" sz="1200" dirty="0">
                        <a:latin typeface="Lato" panose="020F050202020403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dk1"/>
                          </a:solidFill>
                          <a:effectLst/>
                          <a:latin typeface="Lato" panose="020F0502020204030203"/>
                          <a:ea typeface="+mn-ea"/>
                          <a:cs typeface="+mn-cs"/>
                        </a:rPr>
                        <a:t>Opetusjaksolla syvennytään vaatteiden elinkaaren osiin ja pohditaan ekologisempia ja kestävämpiä tapoja kuluttaa.</a:t>
                      </a:r>
                      <a:endParaRPr lang="fi-FI" sz="1200" dirty="0">
                        <a:solidFill>
                          <a:srgbClr val="000000"/>
                        </a:solidFill>
                        <a:latin typeface="Lato"/>
                      </a:endParaRPr>
                    </a:p>
                  </a:txBody>
                  <a:tcPr/>
                </a:tc>
                <a:tc>
                  <a:txBody>
                    <a:bodyPr/>
                    <a:lstStyle/>
                    <a:p>
                      <a:r>
                        <a:rPr lang="fi-FI" sz="1200" dirty="0">
                          <a:latin typeface="Lato" panose="020F0502020204030203"/>
                          <a:sym typeface="Webdings" panose="05030102010509060703" pitchFamily="18" charset="2"/>
                        </a:rPr>
                        <a:t></a:t>
                      </a:r>
                      <a:r>
                        <a:rPr lang="fi-FI" sz="1200" dirty="0" err="1">
                          <a:latin typeface="Lato" panose="020F0502020204030203"/>
                        </a:rPr>
                        <a:t>ViLLE</a:t>
                      </a:r>
                      <a:r>
                        <a:rPr lang="fi-FI" sz="1200" dirty="0">
                          <a:latin typeface="Lato" panose="020F0502020204030203"/>
                        </a:rPr>
                        <a:t>-tutoriaali</a:t>
                      </a:r>
                    </a:p>
                    <a:p>
                      <a:r>
                        <a:rPr lang="fi-FI" sz="1200" dirty="0">
                          <a:latin typeface="Lato" panose="020F0502020204030203"/>
                          <a:sym typeface="Webdings" panose="05030102010509060703" pitchFamily="18" charset="2"/>
                        </a:rPr>
                        <a:t></a:t>
                      </a:r>
                      <a:r>
                        <a:rPr lang="fi-FI" sz="1200" dirty="0">
                          <a:solidFill>
                            <a:schemeClr val="tx1"/>
                          </a:solidFill>
                          <a:latin typeface="Lato" panose="020F0502020204030203"/>
                          <a:cs typeface="Calibri" panose="020F0502020204030204" pitchFamily="34" charset="0"/>
                        </a:rPr>
                        <a:t>● </a:t>
                      </a:r>
                      <a:r>
                        <a:rPr lang="fi-FI" sz="1200" dirty="0" err="1">
                          <a:solidFill>
                            <a:schemeClr val="tx1"/>
                          </a:solidFill>
                          <a:latin typeface="Lato" panose="020F0502020204030203"/>
                          <a:cs typeface="Calibri" panose="020F0502020204030204" pitchFamily="34" charset="0"/>
                        </a:rPr>
                        <a:t>Canva</a:t>
                      </a:r>
                      <a:endParaRPr lang="fi-FI" sz="1200" dirty="0">
                        <a:latin typeface="Lato" panose="020F0502020204030203"/>
                      </a:endParaRPr>
                    </a:p>
                  </a:txBody>
                  <a:tcPr/>
                </a:tc>
                <a:tc>
                  <a:txBody>
                    <a:bodyPr/>
                    <a:lstStyle/>
                    <a:p>
                      <a:r>
                        <a:rPr lang="fi-FI" sz="1200" dirty="0">
                          <a:latin typeface="Lato" panose="020F0502020204030203"/>
                        </a:rPr>
                        <a:t>Tietokone</a:t>
                      </a:r>
                    </a:p>
                  </a:txBody>
                  <a:tcPr/>
                </a:tc>
                <a:tc>
                  <a:txBody>
                    <a:bodyPr/>
                    <a:lstStyle/>
                    <a:p>
                      <a:r>
                        <a:rPr lang="fi-FI" sz="1200" dirty="0">
                          <a:latin typeface="+mn-lt"/>
                          <a:sym typeface="Webdings" panose="05030102010509060703" pitchFamily="18" charset="2"/>
                        </a:rPr>
                        <a:t>Summatiivinen</a:t>
                      </a:r>
                    </a:p>
                    <a:p>
                      <a:r>
                        <a:rPr lang="fi-FI" sz="1200" dirty="0">
                          <a:latin typeface="+mn-lt"/>
                          <a:sym typeface="Webdings" panose="05030102010509060703" pitchFamily="18" charset="2"/>
                        </a:rPr>
                        <a:t></a:t>
                      </a:r>
                      <a:r>
                        <a:rPr lang="fi-FI" sz="1200" dirty="0">
                          <a:latin typeface="Lato" panose="020F0502020204030203"/>
                        </a:rPr>
                        <a:t>Arvioitava tuotos: juliste, sarjakuva tai tutkimusraportti.</a:t>
                      </a:r>
                    </a:p>
                  </a:txBody>
                  <a:tcPr/>
                </a:tc>
                <a:tc>
                  <a:txBody>
                    <a:bodyPr/>
                    <a:lstStyle/>
                    <a:p>
                      <a:r>
                        <a:rPr lang="fi-FI" sz="1200" dirty="0">
                          <a:latin typeface="Lato" panose="020F0502020204030203"/>
                          <a:hlinkClick r:id="rId12"/>
                        </a:rPr>
                        <a:t>Jakson suunnitelma</a:t>
                      </a:r>
                      <a:endParaRPr lang="fi-FI" sz="1200" dirty="0">
                        <a:latin typeface="Lato" panose="020F0502020204030203"/>
                      </a:endParaRPr>
                    </a:p>
                  </a:txBody>
                  <a:tcPr/>
                </a:tc>
                <a:extLst>
                  <a:ext uri="{0D108BD9-81ED-4DB2-BD59-A6C34878D82A}">
                    <a16:rowId xmlns:a16="http://schemas.microsoft.com/office/drawing/2014/main" val="689651536"/>
                  </a:ext>
                </a:extLst>
              </a:tr>
            </a:tbl>
          </a:graphicData>
        </a:graphic>
      </p:graphicFrame>
      <p:sp>
        <p:nvSpPr>
          <p:cNvPr id="14" name="Suorakulmio 13">
            <a:extLst>
              <a:ext uri="{FF2B5EF4-FFF2-40B4-BE49-F238E27FC236}">
                <a16:creationId xmlns:a16="http://schemas.microsoft.com/office/drawing/2014/main" id="{0AD6C60D-5FA6-4263-A4AF-BEB2ACA2D523}"/>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4643" y="354990"/>
            <a:ext cx="367439" cy="377863"/>
          </a:xfrm>
          <a:prstGeom prst="rect">
            <a:avLst/>
          </a:prstGeom>
        </p:spPr>
      </p:pic>
    </p:spTree>
    <p:extLst>
      <p:ext uri="{BB962C8B-B14F-4D97-AF65-F5344CB8AC3E}">
        <p14:creationId xmlns:p14="http://schemas.microsoft.com/office/powerpoint/2010/main" val="206371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4578B90F-97DE-4A52-A6DA-EF509D8745A1}"/>
              </a:ext>
            </a:extLst>
          </p:cNvPr>
          <p:cNvSpPr/>
          <p:nvPr/>
        </p:nvSpPr>
        <p:spPr>
          <a:xfrm>
            <a:off x="671493" y="420129"/>
            <a:ext cx="8015306" cy="470262"/>
          </a:xfrm>
          <a:prstGeom prst="rect">
            <a:avLst/>
          </a:prstGeom>
          <a:solidFill>
            <a:srgbClr val="F68A2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PÄÄTELMIÄ JA SUOSITUKSIA 1</a:t>
            </a:r>
          </a:p>
        </p:txBody>
      </p:sp>
      <p:sp>
        <p:nvSpPr>
          <p:cNvPr id="2" name="Suorakulmio 1">
            <a:extLst>
              <a:ext uri="{FF2B5EF4-FFF2-40B4-BE49-F238E27FC236}">
                <a16:creationId xmlns:a16="http://schemas.microsoft.com/office/drawing/2014/main" id="{3DCA0136-4163-4974-BFA3-2B8780A1C568}"/>
              </a:ext>
            </a:extLst>
          </p:cNvPr>
          <p:cNvSpPr/>
          <p:nvPr/>
        </p:nvSpPr>
        <p:spPr>
          <a:xfrm>
            <a:off x="671492" y="928852"/>
            <a:ext cx="8015307" cy="5709255"/>
          </a:xfrm>
          <a:prstGeom prst="rect">
            <a:avLst/>
          </a:prstGeom>
        </p:spPr>
        <p:txBody>
          <a:bodyPr wrap="square">
            <a:spAutoFit/>
          </a:bodyPr>
          <a:lstStyle/>
          <a:p>
            <a:r>
              <a:rPr lang="fi-FI" sz="1300" dirty="0">
                <a:solidFill>
                  <a:srgbClr val="000000"/>
                </a:solidFill>
                <a:latin typeface="Lato"/>
              </a:rPr>
              <a:t>Pelit ovat esimerkkejä pedagogiikasta, jossa otetaan huomioon lapsen ja nuoren maailma. Peleihin kytkeytyvät oppimisen tavat ovat monille oppilaille luontaisia. Pelaamisen ollessa oppilaiden omaa toimintaa, opettaja voi keskittyä eriyttämiseen ja arviointiin. (Vesterinen &amp; Mylläri 2014, 57-59.)</a:t>
            </a:r>
            <a:endParaRPr lang="fi-FI" sz="1300" dirty="0">
              <a:latin typeface="Lato"/>
            </a:endParaRPr>
          </a:p>
          <a:p>
            <a:endParaRPr lang="fi-FI" sz="1300" dirty="0">
              <a:latin typeface="Lato"/>
            </a:endParaRPr>
          </a:p>
          <a:p>
            <a:r>
              <a:rPr lang="fi-FI" sz="1600" b="1" dirty="0">
                <a:latin typeface="Lato"/>
              </a:rPr>
              <a:t>SEPPO.IO</a:t>
            </a:r>
          </a:p>
          <a:p>
            <a:endParaRPr lang="fi-FI" sz="1400" dirty="0">
              <a:latin typeface="Lato"/>
            </a:endParaRPr>
          </a:p>
          <a:p>
            <a:r>
              <a:rPr lang="fi-FI" sz="1300" dirty="0">
                <a:solidFill>
                  <a:srgbClr val="000000"/>
                </a:solidFill>
                <a:latin typeface="Lato"/>
              </a:rPr>
              <a:t>Seppo-peli on mahdollista toteuttaa </a:t>
            </a:r>
            <a:r>
              <a:rPr lang="fi-FI" sz="1300" b="1" dirty="0">
                <a:solidFill>
                  <a:srgbClr val="000000"/>
                </a:solidFill>
                <a:latin typeface="Lato"/>
              </a:rPr>
              <a:t>kehystarinan</a:t>
            </a:r>
            <a:r>
              <a:rPr lang="fi-FI" sz="1300" dirty="0">
                <a:solidFill>
                  <a:srgbClr val="000000"/>
                </a:solidFill>
                <a:latin typeface="Lato"/>
              </a:rPr>
              <a:t> ympärille, mikä voi tuoda lisämotivaatiota. Pelillisessä ryhmätyöskentelyssä oppilaiden väliset suhteet ja yhteistyötaidot saadaan hyvin näkyviin, ja opettajalla on oivallinen hetki tarkastella näitä erilaisessa oppimisympäristössä. </a:t>
            </a:r>
          </a:p>
          <a:p>
            <a:r>
              <a:rPr lang="fi-FI" sz="1300" dirty="0">
                <a:latin typeface="Lato"/>
              </a:rPr>
              <a:t>	Sepon kaltaiset toiminnalliset opetuspelit sopivat hyvin </a:t>
            </a:r>
            <a:r>
              <a:rPr lang="fi-FI" sz="1300" b="1" dirty="0">
                <a:latin typeface="Lato"/>
              </a:rPr>
              <a:t>kertaaviin tehtäviin</a:t>
            </a:r>
            <a:r>
              <a:rPr lang="fi-FI" sz="1300" dirty="0">
                <a:latin typeface="Lato"/>
              </a:rPr>
              <a:t>. Sovellukseen tarvitaan joukkueen nimi, jonka voisi miettiä huolella etukäteen konfliktien välttämiseksi. Millainen on sopiva ryhmän nimi, jonka kaikki jäsenet voivat hyväksyä?  Näinkin pieneltä tuntuva asia voi vaikuttaa merkittävästi ryhmän työskentelyyn. Opetuskokeilujen perusteella suosittelemme ryhmään 3-5 oppilasta ja heillä on yksi yhteinen laite.</a:t>
            </a:r>
          </a:p>
          <a:p>
            <a:pPr fontAlgn="base"/>
            <a:endParaRPr lang="fi-FI" sz="1400" dirty="0">
              <a:latin typeface="Lato"/>
            </a:endParaRPr>
          </a:p>
          <a:p>
            <a:pPr lvl="0" defTabSz="914400" eaLnBrk="0" fontAlgn="base" hangingPunct="0">
              <a:spcBef>
                <a:spcPct val="0"/>
              </a:spcBef>
              <a:spcAft>
                <a:spcPct val="0"/>
              </a:spcAft>
            </a:pPr>
            <a:r>
              <a:rPr lang="fi-FI" altLang="fi-FI" sz="1400" dirty="0">
                <a:solidFill>
                  <a:srgbClr val="000000"/>
                </a:solidFill>
              </a:rPr>
              <a:t>SUUNNITTELU JA IDEOINTI</a:t>
            </a:r>
          </a:p>
          <a:p>
            <a:pPr lvl="0" defTabSz="914400" eaLnBrk="0" fontAlgn="base" hangingPunct="0">
              <a:spcBef>
                <a:spcPct val="0"/>
              </a:spcBef>
              <a:spcAft>
                <a:spcPct val="0"/>
              </a:spcAft>
            </a:pPr>
            <a:endParaRPr lang="fi-FI" altLang="fi-FI" sz="1300" b="1" dirty="0">
              <a:solidFill>
                <a:srgbClr val="000000"/>
              </a:solidFill>
            </a:endParaRP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rPr>
              <a:t>Radan suunnittelussa kannattaa hyödyntää ympäristöä. Laskutoimitukset portaista, leikkitelineistä, puista, kivistä ja pihamaalauksista ovat mitä parhainta matematiikan taitojen soveltamista.</a:t>
            </a:r>
          </a:p>
          <a:p>
            <a:pPr lvl="0" defTabSz="914400" eaLnBrk="0" fontAlgn="base" hangingPunct="0">
              <a:spcBef>
                <a:spcPct val="0"/>
              </a:spcBef>
              <a:spcAft>
                <a:spcPct val="0"/>
              </a:spcAft>
            </a:pPr>
            <a:endParaRPr lang="fi-FI" altLang="fi-FI" sz="1300" dirty="0">
              <a:solidFill>
                <a:srgbClr val="000000"/>
              </a:solidFill>
            </a:endParaRP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rPr>
              <a:t>Tehtävien ideointi saattaa tuntua aluksi työläältä. Itse sovellus on helppokäyttöinen. Seppo-sovellus mahdollistaa monipuolisesti erilaisten tehtävien luomisen, ja vain aika on rajana, kuinka laajan kokonaisuuden sovelluksella haluaa toteuttaa. Jatkossa myös oppilaat voisivat luoda tehtäviä toisilleen. </a:t>
            </a:r>
          </a:p>
          <a:p>
            <a:pPr marL="285750" lvl="0" indent="-285750" defTabSz="914400" eaLnBrk="0" fontAlgn="base" hangingPunct="0">
              <a:spcBef>
                <a:spcPct val="0"/>
              </a:spcBef>
              <a:spcAft>
                <a:spcPct val="0"/>
              </a:spcAft>
              <a:buFont typeface="Wingdings" panose="05000000000000000000" pitchFamily="2" charset="2"/>
              <a:buChar char="§"/>
            </a:pPr>
            <a:endParaRPr lang="fi-FI" altLang="fi-FI" sz="1300" dirty="0">
              <a:solidFill>
                <a:srgbClr val="000000"/>
              </a:solidFill>
            </a:endParaRPr>
          </a:p>
          <a:p>
            <a:pPr marL="285750" lvl="0" indent="-285750" defTabSz="914400" eaLnBrk="0" fontAlgn="base" hangingPunct="0">
              <a:spcBef>
                <a:spcPct val="0"/>
              </a:spcBef>
              <a:spcAft>
                <a:spcPct val="0"/>
              </a:spcAft>
              <a:buFont typeface="Wingdings" panose="05000000000000000000" pitchFamily="2" charset="2"/>
              <a:buChar char="§"/>
            </a:pPr>
            <a:r>
              <a:rPr lang="fi-FI" sz="1300" dirty="0">
                <a:latin typeface="Lato"/>
              </a:rPr>
              <a:t>Jos ryhmiä on paljon, on opettajalla kiire arvioida tehtäviä. Automaattisesti pisteytettäviä tehtäviä kannattaa olla riittävästi, jotta opettajalla on aikaa seurata myös toimintaa. Yksi oppitunti on sopiva aika pelaamiseen.</a:t>
            </a:r>
          </a:p>
        </p:txBody>
      </p:sp>
      <p:pic>
        <p:nvPicPr>
          <p:cNvPr id="1026" name="Picture 2" descr="Seppo lanseeraa täysin uudenlaisen palvelun ...">
            <a:extLst>
              <a:ext uri="{FF2B5EF4-FFF2-40B4-BE49-F238E27FC236}">
                <a16:creationId xmlns:a16="http://schemas.microsoft.com/office/drawing/2014/main" id="{F12512D6-D84F-40A3-8593-2C31CD9ED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7757" y="332414"/>
            <a:ext cx="807377" cy="8073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uva, joka sisältää kohteen moottori, kakku, juna, merkki&#10;&#10;Kuvaus luotu automaattisesti">
            <a:extLst>
              <a:ext uri="{FF2B5EF4-FFF2-40B4-BE49-F238E27FC236}">
                <a16:creationId xmlns:a16="http://schemas.microsoft.com/office/drawing/2014/main" id="{5C5DEB3A-2640-4B34-A71D-00B8D63A9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839" y="1139791"/>
            <a:ext cx="2615227" cy="4422809"/>
          </a:xfrm>
          <a:prstGeom prst="rect">
            <a:avLst/>
          </a:prstGeom>
          <a:noFill/>
          <a:effectLst>
            <a:glow rad="63500">
              <a:schemeClr val="tx1">
                <a:lumMod val="50000"/>
                <a:lumOff val="50000"/>
              </a:schemeClr>
            </a:glow>
            <a:softEdge rad="0"/>
          </a:effectLst>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B7AE3C89-B44B-4142-A178-4F659C32414C}"/>
              </a:ext>
            </a:extLst>
          </p:cNvPr>
          <p:cNvSpPr/>
          <p:nvPr/>
        </p:nvSpPr>
        <p:spPr>
          <a:xfrm>
            <a:off x="9107524" y="5662091"/>
            <a:ext cx="2817820" cy="707886"/>
          </a:xfrm>
          <a:prstGeom prst="rect">
            <a:avLst/>
          </a:prstGeom>
        </p:spPr>
        <p:txBody>
          <a:bodyPr wrap="square">
            <a:spAutoFit/>
          </a:bodyPr>
          <a:lstStyle/>
          <a:p>
            <a:r>
              <a:rPr lang="fi-FI" sz="1000" dirty="0">
                <a:solidFill>
                  <a:srgbClr val="000000"/>
                </a:solidFill>
                <a:latin typeface="Lato"/>
              </a:rPr>
              <a:t>Pelissä voidaan luoda tehtäväpisteet aidolle karttapohjalle koulun ympäristössä. Palautteen antaminen on pelin aikana on helppoa ja nopeaa. </a:t>
            </a:r>
            <a:endParaRPr lang="fi-FI" sz="1000" dirty="0"/>
          </a:p>
        </p:txBody>
      </p:sp>
      <p:pic>
        <p:nvPicPr>
          <p:cNvPr id="13" name="Kuva 12" descr="Kuva, joka sisältää kohteen piirtäminen&#10;&#10;Kuvaus luotu automaattisesti">
            <a:extLst>
              <a:ext uri="{FF2B5EF4-FFF2-40B4-BE49-F238E27FC236}">
                <a16:creationId xmlns:a16="http://schemas.microsoft.com/office/drawing/2014/main" id="{837E01A2-0C9B-4E4A-9AAF-E7BA1922F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33" y="458590"/>
            <a:ext cx="382490" cy="393341"/>
          </a:xfrm>
          <a:prstGeom prst="rect">
            <a:avLst/>
          </a:prstGeom>
        </p:spPr>
      </p:pic>
    </p:spTree>
    <p:extLst>
      <p:ext uri="{BB962C8B-B14F-4D97-AF65-F5344CB8AC3E}">
        <p14:creationId xmlns:p14="http://schemas.microsoft.com/office/powerpoint/2010/main" val="346289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50" name="Picture 2">
            <a:extLst>
              <a:ext uri="{FF2B5EF4-FFF2-40B4-BE49-F238E27FC236}">
                <a16:creationId xmlns:a16="http://schemas.microsoft.com/office/drawing/2014/main" id="{A9511516-9413-4CE9-AD6B-F98CFD62B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470343"/>
            <a:ext cx="5575150" cy="3097306"/>
          </a:xfrm>
          <a:prstGeom prst="rect">
            <a:avLst/>
          </a:prstGeom>
          <a:noFill/>
          <a:effectLst>
            <a:glow rad="63500">
              <a:schemeClr val="tx1">
                <a:lumMod val="50000"/>
                <a:lumOff val="50000"/>
              </a:schemeClr>
            </a:glow>
          </a:effectLst>
          <a:extLst>
            <a:ext uri="{909E8E84-426E-40DD-AFC4-6F175D3DCCD1}">
              <a14:hiddenFill xmlns:a14="http://schemas.microsoft.com/office/drawing/2010/main">
                <a:solidFill>
                  <a:srgbClr val="FFFFFF"/>
                </a:solidFill>
              </a14:hiddenFill>
            </a:ext>
          </a:extLst>
        </p:spPr>
      </p:pic>
      <p:sp>
        <p:nvSpPr>
          <p:cNvPr id="4" name="Suorakulmio 3">
            <a:extLst>
              <a:ext uri="{FF2B5EF4-FFF2-40B4-BE49-F238E27FC236}">
                <a16:creationId xmlns:a16="http://schemas.microsoft.com/office/drawing/2014/main" id="{6CC25F1F-5105-4855-8003-519677C3A9ED}"/>
              </a:ext>
            </a:extLst>
          </p:cNvPr>
          <p:cNvSpPr/>
          <p:nvPr/>
        </p:nvSpPr>
        <p:spPr>
          <a:xfrm>
            <a:off x="498740" y="382012"/>
            <a:ext cx="5204636" cy="3508653"/>
          </a:xfrm>
          <a:prstGeom prst="rect">
            <a:avLst/>
          </a:prstGeom>
        </p:spPr>
        <p:txBody>
          <a:bodyPr wrap="square">
            <a:spAutoFit/>
          </a:bodyPr>
          <a:lstStyle/>
          <a:p>
            <a:pPr lvl="0" defTabSz="914400" eaLnBrk="0" fontAlgn="base" hangingPunct="0">
              <a:spcBef>
                <a:spcPct val="0"/>
              </a:spcBef>
              <a:spcAft>
                <a:spcPct val="0"/>
              </a:spcAft>
            </a:pPr>
            <a:r>
              <a:rPr lang="fi-FI" altLang="fi-FI" sz="1400" dirty="0">
                <a:solidFill>
                  <a:srgbClr val="000000"/>
                </a:solidFill>
                <a:latin typeface="Lato" panose="020F0502020204030203"/>
              </a:rPr>
              <a:t>PAIKANNUS JA NETTIYHTEYS</a:t>
            </a:r>
          </a:p>
          <a:p>
            <a:pPr lvl="0" defTabSz="914400" eaLnBrk="0" fontAlgn="base" hangingPunct="0">
              <a:spcBef>
                <a:spcPct val="0"/>
              </a:spcBef>
              <a:spcAft>
                <a:spcPct val="0"/>
              </a:spcAft>
            </a:pPr>
            <a:endParaRPr lang="fi-FI" altLang="fi-FI" sz="1300" b="1" dirty="0">
              <a:solidFill>
                <a:srgbClr val="000000"/>
              </a:solidFill>
              <a:latin typeface="Lato" panose="020F0502020204030203"/>
            </a:endParaRP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Yhteys toimi hyvin sisätiloissa. Paikannus taas ei. Ulkona oppilaiden omien puhelinten erilaiset ominaisuudet saattoivat aiheuttaa ongelmia. Hyvä nettiyhteys tärkeä! </a:t>
            </a:r>
          </a:p>
          <a:p>
            <a:pPr lvl="0" defTabSz="914400" eaLnBrk="0" fontAlgn="base" hangingPunct="0">
              <a:spcBef>
                <a:spcPct val="0"/>
              </a:spcBef>
              <a:spcAft>
                <a:spcPct val="0"/>
              </a:spcAft>
            </a:pPr>
            <a:endParaRPr lang="fi-FI" altLang="fi-FI" sz="1300" dirty="0">
              <a:solidFill>
                <a:srgbClr val="000000"/>
              </a:solidFill>
              <a:latin typeface="Lato" panose="020F0502020204030203"/>
            </a:endParaRP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Kierrosta kannattaakin kokeilla testiryhmällä ennen kuin otetaan käyttöön isommalla porukalla.</a:t>
            </a:r>
          </a:p>
          <a:p>
            <a:pPr lvl="0" defTabSz="914400" eaLnBrk="0" fontAlgn="base" hangingPunct="0">
              <a:spcBef>
                <a:spcPct val="0"/>
              </a:spcBef>
              <a:spcAft>
                <a:spcPct val="0"/>
              </a:spcAft>
            </a:pPr>
            <a:endParaRPr lang="fi-FI" altLang="fi-FI" sz="1300" dirty="0">
              <a:solidFill>
                <a:srgbClr val="000000"/>
              </a:solidFill>
              <a:latin typeface="Lato" panose="020F0502020204030203"/>
            </a:endParaRPr>
          </a:p>
          <a:p>
            <a:pPr marL="28575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Jos käytössä on avustavia ohjaajia, heillä voi olla kysymykset ja vastaukset paperilla. Jos peli ei avaudu puhelimessa, osallistua voi kuitenkin ”perinteisemmällä” tavalla. Peliä voi pelata myös ilman live-karttaa – tekniset ongelmat vähentyvät ja suunnistustaitoa vaaditaan.</a:t>
            </a:r>
          </a:p>
          <a:p>
            <a:pPr lvl="0" defTabSz="914400" eaLnBrk="0" fontAlgn="base" hangingPunct="0">
              <a:spcBef>
                <a:spcPct val="0"/>
              </a:spcBef>
              <a:spcAft>
                <a:spcPct val="0"/>
              </a:spcAft>
            </a:pPr>
            <a:endParaRPr lang="fi-FI" altLang="fi-FI" sz="1300" dirty="0">
              <a:solidFill>
                <a:srgbClr val="000000"/>
              </a:solidFill>
              <a:latin typeface="Lato" panose="020F0502020204030203"/>
            </a:endParaRPr>
          </a:p>
          <a:p>
            <a:pPr marL="28575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Videoiden lataaminen ja palauttaminen takkuista, jos nettiyhteys on huono. Still-kuvat toimivat paremmin</a:t>
            </a:r>
          </a:p>
        </p:txBody>
      </p:sp>
      <p:sp>
        <p:nvSpPr>
          <p:cNvPr id="6" name="Suorakulmio 5">
            <a:extLst>
              <a:ext uri="{FF2B5EF4-FFF2-40B4-BE49-F238E27FC236}">
                <a16:creationId xmlns:a16="http://schemas.microsoft.com/office/drawing/2014/main" id="{34DD7127-8027-4807-995D-430780335666}"/>
              </a:ext>
            </a:extLst>
          </p:cNvPr>
          <p:cNvSpPr/>
          <p:nvPr/>
        </p:nvSpPr>
        <p:spPr>
          <a:xfrm>
            <a:off x="3844659" y="4001444"/>
            <a:ext cx="6724651" cy="2708434"/>
          </a:xfrm>
          <a:prstGeom prst="rect">
            <a:avLst/>
          </a:prstGeom>
        </p:spPr>
        <p:txBody>
          <a:bodyPr wrap="square">
            <a:spAutoFit/>
          </a:bodyPr>
          <a:lstStyle/>
          <a:p>
            <a:pPr lvl="0" defTabSz="914400" eaLnBrk="0" fontAlgn="base" hangingPunct="0">
              <a:spcBef>
                <a:spcPct val="0"/>
              </a:spcBef>
              <a:spcAft>
                <a:spcPct val="0"/>
              </a:spcAft>
            </a:pPr>
            <a:r>
              <a:rPr lang="fi-FI" altLang="fi-FI" sz="1400" dirty="0">
                <a:solidFill>
                  <a:srgbClr val="000000"/>
                </a:solidFill>
                <a:latin typeface="Lato" panose="020F0502020204030203"/>
              </a:rPr>
              <a:t>ARVIOINTI</a:t>
            </a:r>
          </a:p>
          <a:p>
            <a:pPr lvl="0" defTabSz="914400" eaLnBrk="0" fontAlgn="base" hangingPunct="0">
              <a:spcBef>
                <a:spcPct val="0"/>
              </a:spcBef>
              <a:spcAft>
                <a:spcPct val="0"/>
              </a:spcAft>
            </a:pPr>
            <a:endParaRPr lang="fi-FI" altLang="fi-FI" sz="1400" dirty="0">
              <a:solidFill>
                <a:srgbClr val="000000"/>
              </a:solidFill>
              <a:latin typeface="Lato" panose="020F0502020204030203"/>
            </a:endParaRPr>
          </a:p>
          <a:p>
            <a:pPr defTabSz="914400" eaLnBrk="0" fontAlgn="base" hangingPunct="0">
              <a:spcBef>
                <a:spcPct val="0"/>
              </a:spcBef>
              <a:spcAft>
                <a:spcPct val="0"/>
              </a:spcAft>
            </a:pPr>
            <a:r>
              <a:rPr lang="fi-FI" sz="1300" dirty="0">
                <a:solidFill>
                  <a:srgbClr val="000000"/>
                </a:solidFill>
              </a:rPr>
              <a:t>Uuden opetussuunnitelman (POPS 2014, 50-51) mukaan arvioinnin ja palautteen pitäisi olla jatkuvaa, konkreettista ja oppilaita tukevaa. Opetuspelien avulla oppilas tai oppilasryhmä saa välitöntä palautetta tehtävistään. Tämä tuo palautteen antoa konkreettisemmaksi oppilaalle sekä motivoi häntä tehtävissä. (Järvilehto 2014, 142.)</a:t>
            </a:r>
            <a:endParaRPr lang="fi-FI" sz="1300" dirty="0"/>
          </a:p>
          <a:p>
            <a:pPr lvl="0" defTabSz="914400" eaLnBrk="0" fontAlgn="base" hangingPunct="0">
              <a:spcBef>
                <a:spcPct val="0"/>
              </a:spcBef>
              <a:spcAft>
                <a:spcPct val="0"/>
              </a:spcAft>
            </a:pPr>
            <a:endParaRPr lang="fi-FI" altLang="fi-FI" sz="1300" b="1" dirty="0">
              <a:solidFill>
                <a:srgbClr val="000000"/>
              </a:solidFill>
              <a:latin typeface="Lato" panose="020F0502020204030203"/>
            </a:endParaRP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Jos kyse ei ole kertaavista tehtävistä, niin varaa hyvin aikaa loppukoontiin vastauksien tarkistamiseen. Itse- ja vertaisarviointiin </a:t>
            </a:r>
            <a:r>
              <a:rPr lang="fi-FI" altLang="fi-FI" sz="1300" dirty="0" err="1">
                <a:solidFill>
                  <a:srgbClr val="000000"/>
                </a:solidFill>
                <a:latin typeface="Lato" panose="020F0502020204030203"/>
              </a:rPr>
              <a:t>Flinga</a:t>
            </a:r>
            <a:r>
              <a:rPr lang="fi-FI" altLang="fi-FI" sz="1300" dirty="0">
                <a:solidFill>
                  <a:srgbClr val="000000"/>
                </a:solidFill>
                <a:latin typeface="Lato" panose="020F0502020204030203"/>
              </a:rPr>
              <a:t> tai </a:t>
            </a:r>
            <a:r>
              <a:rPr lang="fi-FI" altLang="fi-FI" sz="1300" dirty="0" err="1">
                <a:solidFill>
                  <a:srgbClr val="000000"/>
                </a:solidFill>
                <a:latin typeface="Lato" panose="020F0502020204030203"/>
              </a:rPr>
              <a:t>Forms</a:t>
            </a:r>
            <a:r>
              <a:rPr lang="fi-FI" altLang="fi-FI" sz="1300" dirty="0">
                <a:solidFill>
                  <a:srgbClr val="000000"/>
                </a:solidFill>
                <a:latin typeface="Lato" panose="020F0502020204030203"/>
              </a:rPr>
              <a:t> ovat hyväksi koettuja.</a:t>
            </a:r>
          </a:p>
          <a:p>
            <a:pPr marL="285750" lvl="0" indent="-2857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panose="020F0502020204030203"/>
              </a:rPr>
              <a:t>Palautekeskustelussa oppilaat pääsevät kertomaan myös teknisistä ongelmista. Peli voi herättää helposti myös kilpailuhenkeä, jolloin nopean etenemisen merkitystä ei pidä korostaa, vaan tärkeintä on hyvä tiimityö.</a:t>
            </a:r>
          </a:p>
          <a:p>
            <a:pPr marL="285750" lvl="0" indent="-285750" defTabSz="914400" eaLnBrk="0" fontAlgn="base" hangingPunct="0">
              <a:spcBef>
                <a:spcPct val="0"/>
              </a:spcBef>
              <a:spcAft>
                <a:spcPct val="0"/>
              </a:spcAft>
              <a:buFont typeface="Wingdings" panose="05000000000000000000" pitchFamily="2" charset="2"/>
              <a:buChar char="§"/>
            </a:pPr>
            <a:endParaRPr lang="fi-FI" altLang="fi-FI" sz="1200" dirty="0">
              <a:latin typeface="Lato" panose="020F0502020204030203"/>
            </a:endParaRPr>
          </a:p>
        </p:txBody>
      </p:sp>
      <p:sp>
        <p:nvSpPr>
          <p:cNvPr id="8" name="Suorakulmio 7">
            <a:extLst>
              <a:ext uri="{FF2B5EF4-FFF2-40B4-BE49-F238E27FC236}">
                <a16:creationId xmlns:a16="http://schemas.microsoft.com/office/drawing/2014/main" id="{AC76766A-C179-4CC7-9981-E1E999094A75}"/>
              </a:ext>
            </a:extLst>
          </p:cNvPr>
          <p:cNvSpPr/>
          <p:nvPr/>
        </p:nvSpPr>
        <p:spPr>
          <a:xfrm>
            <a:off x="5951349" y="3567649"/>
            <a:ext cx="3765774" cy="369332"/>
          </a:xfrm>
          <a:prstGeom prst="rect">
            <a:avLst/>
          </a:prstGeom>
        </p:spPr>
        <p:txBody>
          <a:bodyPr wrap="none">
            <a:spAutoFit/>
          </a:bodyPr>
          <a:lstStyle/>
          <a:p>
            <a:r>
              <a:rPr lang="fi-FI" altLang="fi-FI" sz="1000" dirty="0">
                <a:solidFill>
                  <a:srgbClr val="000000"/>
                </a:solidFill>
                <a:latin typeface="Lato"/>
              </a:rPr>
              <a:t>Tämä ohjekuva opastaa pelin tekemisessä ja live-seurannassa.</a:t>
            </a:r>
            <a:r>
              <a:rPr lang="fi-FI" altLang="fi-FI" dirty="0">
                <a:solidFill>
                  <a:srgbClr val="000000"/>
                </a:solidFill>
                <a:latin typeface="Nunito"/>
              </a:rPr>
              <a:t> </a:t>
            </a:r>
            <a:endParaRPr lang="fi-FI" dirty="0"/>
          </a:p>
        </p:txBody>
      </p:sp>
      <p:pic>
        <p:nvPicPr>
          <p:cNvPr id="11" name="Kuva 10" descr="Kuva, joka sisältää kohteen ruoho, ulko, kenttä, seisominen&#10;&#10;Kuvaus luotu automaattisesti">
            <a:extLst>
              <a:ext uri="{FF2B5EF4-FFF2-40B4-BE49-F238E27FC236}">
                <a16:creationId xmlns:a16="http://schemas.microsoft.com/office/drawing/2014/main" id="{0856F623-017D-48C3-8198-86EB324A3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4141163"/>
            <a:ext cx="2819399" cy="2111718"/>
          </a:xfrm>
          <a:prstGeom prst="rect">
            <a:avLst/>
          </a:prstGeom>
          <a:effectLst>
            <a:glow rad="63500">
              <a:schemeClr val="tx1">
                <a:lumMod val="50000"/>
                <a:lumOff val="50000"/>
              </a:schemeClr>
            </a:glow>
            <a:softEdge rad="0"/>
          </a:effectLst>
        </p:spPr>
      </p:pic>
      <p:sp>
        <p:nvSpPr>
          <p:cNvPr id="12" name="Suorakulmio 11">
            <a:extLst>
              <a:ext uri="{FF2B5EF4-FFF2-40B4-BE49-F238E27FC236}">
                <a16:creationId xmlns:a16="http://schemas.microsoft.com/office/drawing/2014/main" id="{C2199B3D-3BDA-46A3-9CF3-DBFC89593E8F}"/>
              </a:ext>
            </a:extLst>
          </p:cNvPr>
          <p:cNvSpPr/>
          <p:nvPr/>
        </p:nvSpPr>
        <p:spPr>
          <a:xfrm>
            <a:off x="628327" y="6333358"/>
            <a:ext cx="2258952" cy="246221"/>
          </a:xfrm>
          <a:prstGeom prst="rect">
            <a:avLst/>
          </a:prstGeom>
        </p:spPr>
        <p:txBody>
          <a:bodyPr wrap="none">
            <a:spAutoFit/>
          </a:bodyPr>
          <a:lstStyle/>
          <a:p>
            <a:r>
              <a:rPr lang="fi-FI" sz="1000" dirty="0">
                <a:solidFill>
                  <a:srgbClr val="000000"/>
                </a:solidFill>
              </a:rPr>
              <a:t>Tehtäväpiste voi joskus ruuhkaantua.</a:t>
            </a:r>
            <a:endParaRPr lang="fi-FI" sz="1000" dirty="0"/>
          </a:p>
        </p:txBody>
      </p:sp>
    </p:spTree>
    <p:extLst>
      <p:ext uri="{BB962C8B-B14F-4D97-AF65-F5344CB8AC3E}">
        <p14:creationId xmlns:p14="http://schemas.microsoft.com/office/powerpoint/2010/main" val="130788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4578B90F-97DE-4A52-A6DA-EF509D8745A1}"/>
              </a:ext>
            </a:extLst>
          </p:cNvPr>
          <p:cNvSpPr/>
          <p:nvPr/>
        </p:nvSpPr>
        <p:spPr>
          <a:xfrm>
            <a:off x="688180" y="273683"/>
            <a:ext cx="10858499" cy="470262"/>
          </a:xfrm>
          <a:prstGeom prst="rect">
            <a:avLst/>
          </a:prstGeom>
          <a:solidFill>
            <a:srgbClr val="F68A2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PÄÄTELMIÄ JA SUOSITUKSIA 2</a:t>
            </a:r>
          </a:p>
        </p:txBody>
      </p:sp>
      <p:sp>
        <p:nvSpPr>
          <p:cNvPr id="2" name="Suorakulmio 1">
            <a:extLst>
              <a:ext uri="{FF2B5EF4-FFF2-40B4-BE49-F238E27FC236}">
                <a16:creationId xmlns:a16="http://schemas.microsoft.com/office/drawing/2014/main" id="{61F55F0D-D979-486C-978B-B4A40C6DEB5E}"/>
              </a:ext>
            </a:extLst>
          </p:cNvPr>
          <p:cNvSpPr/>
          <p:nvPr/>
        </p:nvSpPr>
        <p:spPr>
          <a:xfrm>
            <a:off x="688180" y="782406"/>
            <a:ext cx="7401935" cy="4339650"/>
          </a:xfrm>
          <a:prstGeom prst="rect">
            <a:avLst/>
          </a:prstGeom>
        </p:spPr>
        <p:txBody>
          <a:bodyPr wrap="square">
            <a:spAutoFit/>
          </a:bodyPr>
          <a:lstStyle/>
          <a:p>
            <a:r>
              <a:rPr lang="fi-FI" sz="1600" b="1" dirty="0">
                <a:solidFill>
                  <a:srgbClr val="000000"/>
                </a:solidFill>
                <a:latin typeface="+mj-lt"/>
              </a:rPr>
              <a:t>GREENSCREEN</a:t>
            </a:r>
          </a:p>
          <a:p>
            <a:pPr marL="180975" indent="-180975"/>
            <a:endParaRPr lang="fi-FI" sz="1300" dirty="0">
              <a:latin typeface="+mj-lt"/>
            </a:endParaRPr>
          </a:p>
          <a:p>
            <a:pPr marL="180975" indent="-180975">
              <a:buFont typeface="Wingdings" panose="05000000000000000000" pitchFamily="2" charset="2"/>
              <a:buChar char="§"/>
            </a:pPr>
            <a:r>
              <a:rPr lang="fi-FI" sz="1300" dirty="0">
                <a:solidFill>
                  <a:srgbClr val="000000"/>
                </a:solidFill>
              </a:rPr>
              <a:t>Tekniikkaa voi käyttää stillkuvissa tai lyhytelokuvien tekoon. Taustan värin ei tarvitse olla nimenomaan vihreä, mutta se on hyväksi todettu. Väri ei saa olla yleinen vaatteissa, eikä lähellä ihonväriä.  </a:t>
            </a:r>
            <a:r>
              <a:rPr lang="fi-FI" sz="1300" dirty="0">
                <a:solidFill>
                  <a:srgbClr val="000000"/>
                </a:solidFill>
                <a:latin typeface="+mj-lt"/>
              </a:rPr>
              <a:t>Kannattaa tutustua muutamin esimerkein miten elokuvissa tai vaikkapa mainoskuvissa on käytetty </a:t>
            </a:r>
            <a:r>
              <a:rPr lang="fi-FI" sz="1300" dirty="0" err="1">
                <a:solidFill>
                  <a:srgbClr val="000000"/>
                </a:solidFill>
                <a:latin typeface="+mj-lt"/>
              </a:rPr>
              <a:t>väriavainnusta</a:t>
            </a:r>
            <a:r>
              <a:rPr lang="fi-FI" sz="1300" dirty="0">
                <a:solidFill>
                  <a:srgbClr val="000000"/>
                </a:solidFill>
                <a:latin typeface="+mj-lt"/>
              </a:rPr>
              <a:t> (</a:t>
            </a:r>
            <a:r>
              <a:rPr lang="fi-FI" sz="1300" dirty="0" err="1">
                <a:solidFill>
                  <a:srgbClr val="000000"/>
                </a:solidFill>
                <a:latin typeface="+mj-lt"/>
              </a:rPr>
              <a:t>ChromaKey</a:t>
            </a:r>
            <a:r>
              <a:rPr lang="fi-FI" sz="1300" dirty="0">
                <a:solidFill>
                  <a:srgbClr val="000000"/>
                </a:solidFill>
                <a:latin typeface="+mj-lt"/>
              </a:rPr>
              <a:t>). </a:t>
            </a:r>
          </a:p>
          <a:p>
            <a:endParaRPr lang="fi-FI" sz="1300" dirty="0">
              <a:solidFill>
                <a:srgbClr val="000000"/>
              </a:solidFill>
              <a:latin typeface="+mj-lt"/>
            </a:endParaRPr>
          </a:p>
          <a:p>
            <a:pPr marL="180975" indent="-180975">
              <a:buFont typeface="Wingdings" panose="05000000000000000000" pitchFamily="2" charset="2"/>
              <a:buChar char="§"/>
            </a:pPr>
            <a:r>
              <a:rPr lang="fi-FI" sz="1300" dirty="0">
                <a:solidFill>
                  <a:srgbClr val="000000"/>
                </a:solidFill>
                <a:latin typeface="+mj-lt"/>
              </a:rPr>
              <a:t>Esityksiä kannattaa käsikirjoittaa. Näin saadaan myös rytmitettyä kuvausaikataulua, jos laitteita on vähän ja yleensä kankaita vain yksi.</a:t>
            </a:r>
          </a:p>
          <a:p>
            <a:pPr marL="180975" indent="-180975">
              <a:buFont typeface="Wingdings" panose="05000000000000000000" pitchFamily="2" charset="2"/>
              <a:buChar char="§"/>
            </a:pPr>
            <a:endParaRPr lang="fi-FI" sz="1300" dirty="0">
              <a:solidFill>
                <a:srgbClr val="000000"/>
              </a:solidFill>
              <a:latin typeface="+mj-lt"/>
            </a:endParaRPr>
          </a:p>
          <a:p>
            <a:pPr marL="180975" indent="-180975">
              <a:buFont typeface="Wingdings" panose="05000000000000000000" pitchFamily="2" charset="2"/>
              <a:buChar char="§"/>
            </a:pPr>
            <a:r>
              <a:rPr lang="fi-FI" sz="1300" dirty="0">
                <a:solidFill>
                  <a:srgbClr val="000000"/>
                </a:solidFill>
              </a:rPr>
              <a:t>Oppilaat toimivat koko tunnin aktiivisina ja olivat innoissaan tekemistään töistä. Osa oppilaista jatkoi vielä välitunninkin kuvien tekemisen parissa, koska halusivat tehdä toisen kuvan.</a:t>
            </a:r>
          </a:p>
          <a:p>
            <a:pPr marL="180975" indent="-180975">
              <a:buFont typeface="Wingdings" panose="05000000000000000000" pitchFamily="2" charset="2"/>
              <a:buChar char="§"/>
            </a:pPr>
            <a:endParaRPr lang="fi-FI" sz="1300" dirty="0">
              <a:solidFill>
                <a:srgbClr val="000000"/>
              </a:solidFill>
            </a:endParaRPr>
          </a:p>
          <a:p>
            <a:pPr marL="180975" indent="-180975">
              <a:buFont typeface="Wingdings" panose="05000000000000000000" pitchFamily="2" charset="2"/>
              <a:buChar char="§"/>
            </a:pPr>
            <a:r>
              <a:rPr lang="fi-FI" sz="1300" dirty="0">
                <a:solidFill>
                  <a:srgbClr val="000000"/>
                </a:solidFill>
              </a:rPr>
              <a:t>Kun kuvataan kauempaa, ei </a:t>
            </a:r>
            <a:r>
              <a:rPr lang="fi-FI" sz="1300" dirty="0" err="1">
                <a:solidFill>
                  <a:srgbClr val="000000"/>
                </a:solidFill>
              </a:rPr>
              <a:t>padin</a:t>
            </a:r>
            <a:r>
              <a:rPr lang="fi-FI" sz="1300" dirty="0">
                <a:solidFill>
                  <a:srgbClr val="000000"/>
                </a:solidFill>
              </a:rPr>
              <a:t> oma mikrofoni riitä. Se on silti monia heikkolaatuisia lisämikrofoneja parempi. Oikean alakulman kuvassa on toimiva mikrofoniratkaisu. </a:t>
            </a:r>
          </a:p>
          <a:p>
            <a:pPr marL="180975" indent="-180975">
              <a:buFont typeface="Wingdings" panose="05000000000000000000" pitchFamily="2" charset="2"/>
              <a:buChar char="§"/>
            </a:pPr>
            <a:endParaRPr lang="fi-FI" sz="1300" dirty="0">
              <a:solidFill>
                <a:srgbClr val="000000"/>
              </a:solidFill>
            </a:endParaRPr>
          </a:p>
          <a:p>
            <a:pPr marL="180975" indent="-180975">
              <a:buFont typeface="Wingdings" panose="05000000000000000000" pitchFamily="2" charset="2"/>
              <a:buChar char="§"/>
            </a:pPr>
            <a:r>
              <a:rPr lang="fi-FI" sz="1300" dirty="0">
                <a:solidFill>
                  <a:srgbClr val="000000"/>
                </a:solidFill>
              </a:rPr>
              <a:t>Opiskeltavaan asiaan tämä teknologia tuo lisää omakohtaisuutta. Oppilas pääsee soveltamaan kirjoista ja muista lähteistä opittua.</a:t>
            </a:r>
          </a:p>
          <a:p>
            <a:pPr marL="180975" indent="-180975">
              <a:buFont typeface="Wingdings" panose="05000000000000000000" pitchFamily="2" charset="2"/>
              <a:buChar char="§"/>
            </a:pPr>
            <a:endParaRPr lang="fi-FI" sz="1300" dirty="0">
              <a:solidFill>
                <a:srgbClr val="000000"/>
              </a:solidFill>
            </a:endParaRPr>
          </a:p>
          <a:p>
            <a:pPr marL="180975" indent="-180975">
              <a:buFont typeface="Wingdings" panose="05000000000000000000" pitchFamily="2" charset="2"/>
              <a:buChar char="§"/>
            </a:pPr>
            <a:r>
              <a:rPr lang="fi-FI" sz="1300" dirty="0">
                <a:solidFill>
                  <a:srgbClr val="000000"/>
                </a:solidFill>
              </a:rPr>
              <a:t>Ensikertalaisia kuvaaminen jännittää, varsinkin videokuvaamisessa. Äänenkäytön taitoja oppii harjoittelemalla. Esiintymiseen varmuutta tuo, kun opettelee hyvin vuorosanat.</a:t>
            </a:r>
            <a:endParaRPr lang="fi-FI" sz="1300" dirty="0">
              <a:solidFill>
                <a:srgbClr val="000000"/>
              </a:solidFill>
              <a:latin typeface="+mj-lt"/>
            </a:endParaRPr>
          </a:p>
        </p:txBody>
      </p:sp>
      <p:sp>
        <p:nvSpPr>
          <p:cNvPr id="3" name="Suorakulmio 2">
            <a:extLst>
              <a:ext uri="{FF2B5EF4-FFF2-40B4-BE49-F238E27FC236}">
                <a16:creationId xmlns:a16="http://schemas.microsoft.com/office/drawing/2014/main" id="{6777B036-B397-4B1C-967D-7420AA4142FB}"/>
              </a:ext>
            </a:extLst>
          </p:cNvPr>
          <p:cNvSpPr/>
          <p:nvPr/>
        </p:nvSpPr>
        <p:spPr>
          <a:xfrm>
            <a:off x="8758657" y="2882627"/>
            <a:ext cx="2959475" cy="400110"/>
          </a:xfrm>
          <a:prstGeom prst="rect">
            <a:avLst/>
          </a:prstGeom>
        </p:spPr>
        <p:txBody>
          <a:bodyPr wrap="square">
            <a:spAutoFit/>
          </a:bodyPr>
          <a:lstStyle/>
          <a:p>
            <a:r>
              <a:rPr lang="fi-FI" sz="1000" dirty="0">
                <a:solidFill>
                  <a:srgbClr val="000000"/>
                </a:solidFill>
                <a:latin typeface="+mj-lt"/>
              </a:rPr>
              <a:t>Oppilaat sijoittivat itsensä mielikuvituksellisiin maisemiin vihreän taustakankaan avulla. </a:t>
            </a:r>
            <a:endParaRPr lang="fi-FI" sz="1000" dirty="0">
              <a:latin typeface="+mj-lt"/>
            </a:endParaRPr>
          </a:p>
        </p:txBody>
      </p:sp>
      <p:pic>
        <p:nvPicPr>
          <p:cNvPr id="8" name="Kuva 7" descr="Kuva, joka sisältää kohteen piirtäminen&#10;&#10;Kuvaus luotu automaattisesti">
            <a:extLst>
              <a:ext uri="{FF2B5EF4-FFF2-40B4-BE49-F238E27FC236}">
                <a16:creationId xmlns:a16="http://schemas.microsoft.com/office/drawing/2014/main" id="{CF102631-E162-4470-922A-7F00ED11C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3" y="312143"/>
            <a:ext cx="382490" cy="393341"/>
          </a:xfrm>
          <a:prstGeom prst="rect">
            <a:avLst/>
          </a:prstGeom>
        </p:spPr>
      </p:pic>
      <p:sp>
        <p:nvSpPr>
          <p:cNvPr id="12" name="Suorakulmio 11">
            <a:extLst>
              <a:ext uri="{FF2B5EF4-FFF2-40B4-BE49-F238E27FC236}">
                <a16:creationId xmlns:a16="http://schemas.microsoft.com/office/drawing/2014/main" id="{22B7C4EF-0F00-4C22-A5EC-24FD95BB0875}"/>
              </a:ext>
            </a:extLst>
          </p:cNvPr>
          <p:cNvSpPr/>
          <p:nvPr/>
        </p:nvSpPr>
        <p:spPr>
          <a:xfrm>
            <a:off x="758883" y="6027470"/>
            <a:ext cx="6791188" cy="400110"/>
          </a:xfrm>
          <a:prstGeom prst="rect">
            <a:avLst/>
          </a:prstGeom>
        </p:spPr>
        <p:txBody>
          <a:bodyPr wrap="square">
            <a:spAutoFit/>
          </a:bodyPr>
          <a:lstStyle/>
          <a:p>
            <a:r>
              <a:rPr lang="fi-FI" sz="1000" dirty="0">
                <a:solidFill>
                  <a:srgbClr val="000000"/>
                </a:solidFill>
              </a:rPr>
              <a:t>Opetuskokeiluissa käytettiin sovellusta, jonka tarjoamat värivaihtoehdot näkyvät kuvassa. Asetuksia säätämällä voidaan määritellä kuvattujen kohteiden läpinäkyvyyttä.</a:t>
            </a:r>
          </a:p>
        </p:txBody>
      </p:sp>
      <p:sp>
        <p:nvSpPr>
          <p:cNvPr id="15" name="Suorakulmio 14">
            <a:extLst>
              <a:ext uri="{FF2B5EF4-FFF2-40B4-BE49-F238E27FC236}">
                <a16:creationId xmlns:a16="http://schemas.microsoft.com/office/drawing/2014/main" id="{2B320F8A-0648-4BAB-A4AD-7788C70DB177}"/>
              </a:ext>
            </a:extLst>
          </p:cNvPr>
          <p:cNvSpPr/>
          <p:nvPr/>
        </p:nvSpPr>
        <p:spPr>
          <a:xfrm>
            <a:off x="8177209" y="5919187"/>
            <a:ext cx="3326611" cy="400110"/>
          </a:xfrm>
          <a:prstGeom prst="rect">
            <a:avLst/>
          </a:prstGeom>
        </p:spPr>
        <p:txBody>
          <a:bodyPr wrap="square">
            <a:spAutoFit/>
          </a:bodyPr>
          <a:lstStyle/>
          <a:p>
            <a:r>
              <a:rPr lang="fi-FI" sz="1000" dirty="0">
                <a:solidFill>
                  <a:srgbClr val="000000"/>
                </a:solidFill>
              </a:rPr>
              <a:t>Keppinukella  voidaan harjoitella esiintymistä ilman omia kasvoja. Silloin materiaalia voidaan julkaistakin.</a:t>
            </a:r>
            <a:endParaRPr lang="fi-FI" sz="1000" dirty="0"/>
          </a:p>
        </p:txBody>
      </p:sp>
      <p:pic>
        <p:nvPicPr>
          <p:cNvPr id="13" name="Kuva 12" descr="Kuva, joka sisältää kohteen vihreä, sisä, istuminen, huone&#10;&#10;Kuvaus luotu automaattisesti">
            <a:extLst>
              <a:ext uri="{FF2B5EF4-FFF2-40B4-BE49-F238E27FC236}">
                <a16:creationId xmlns:a16="http://schemas.microsoft.com/office/drawing/2014/main" id="{629576DA-545B-4A0C-8645-F77E9F5E5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310" y="3457308"/>
            <a:ext cx="3153690" cy="2351627"/>
          </a:xfrm>
          <a:prstGeom prst="rect">
            <a:avLst/>
          </a:prstGeom>
          <a:effectLst>
            <a:softEdge rad="63500"/>
          </a:effectLst>
        </p:spPr>
      </p:pic>
      <p:pic>
        <p:nvPicPr>
          <p:cNvPr id="17" name="Kuva 16">
            <a:extLst>
              <a:ext uri="{FF2B5EF4-FFF2-40B4-BE49-F238E27FC236}">
                <a16:creationId xmlns:a16="http://schemas.microsoft.com/office/drawing/2014/main" id="{E8AC2276-34CB-4569-B469-6280E9404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93" y="5241203"/>
            <a:ext cx="6861891" cy="677984"/>
          </a:xfrm>
          <a:prstGeom prst="rect">
            <a:avLst/>
          </a:prstGeom>
        </p:spPr>
      </p:pic>
      <p:pic>
        <p:nvPicPr>
          <p:cNvPr id="23" name="Kuva 22" descr="Kuva, joka sisältää kohteen henkilö, sisä, ryhmä, henkilöt&#10;&#10;Kuvaus luotu automaattisesti">
            <a:extLst>
              <a:ext uri="{FF2B5EF4-FFF2-40B4-BE49-F238E27FC236}">
                <a16:creationId xmlns:a16="http://schemas.microsoft.com/office/drawing/2014/main" id="{A53D5250-7CF2-4E86-80EE-8434D8C83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615" y="1063292"/>
            <a:ext cx="2613385" cy="1819335"/>
          </a:xfrm>
          <a:prstGeom prst="rect">
            <a:avLst/>
          </a:prstGeom>
          <a:effectLst>
            <a:softEdge rad="63500"/>
          </a:effectLst>
        </p:spPr>
      </p:pic>
    </p:spTree>
    <p:extLst>
      <p:ext uri="{BB962C8B-B14F-4D97-AF65-F5344CB8AC3E}">
        <p14:creationId xmlns:p14="http://schemas.microsoft.com/office/powerpoint/2010/main" val="136861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308830" y="3298404"/>
            <a:ext cx="6858000" cy="261192"/>
          </a:xfrm>
          <a:prstGeom prst="rect">
            <a:avLst/>
          </a:prstGeom>
          <a:solidFill>
            <a:srgbClr val="F6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146" name="Picture 2">
            <a:extLst>
              <a:ext uri="{FF2B5EF4-FFF2-40B4-BE49-F238E27FC236}">
                <a16:creationId xmlns:a16="http://schemas.microsoft.com/office/drawing/2014/main" id="{822FA23D-8AE9-472F-8281-8147DA4A2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9" y="2114550"/>
            <a:ext cx="2475202" cy="16630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3" name="Suorakulmio 12">
            <a:extLst>
              <a:ext uri="{FF2B5EF4-FFF2-40B4-BE49-F238E27FC236}">
                <a16:creationId xmlns:a16="http://schemas.microsoft.com/office/drawing/2014/main" id="{E52C86A4-FB5C-4653-9BA6-6B752EC3D865}"/>
              </a:ext>
            </a:extLst>
          </p:cNvPr>
          <p:cNvSpPr/>
          <p:nvPr/>
        </p:nvSpPr>
        <p:spPr>
          <a:xfrm>
            <a:off x="671493" y="420129"/>
            <a:ext cx="7453332" cy="470262"/>
          </a:xfrm>
          <a:prstGeom prst="rect">
            <a:avLst/>
          </a:prstGeom>
          <a:solidFill>
            <a:srgbClr val="F68A2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000" b="1" dirty="0"/>
              <a:t>PÄÄTELMIÄ JA SUOSITUKSIA 3</a:t>
            </a:r>
          </a:p>
        </p:txBody>
      </p:sp>
      <p:pic>
        <p:nvPicPr>
          <p:cNvPr id="14" name="Kuva 13" descr="Kuva, joka sisältää kohteen piirtäminen&#10;&#10;Kuvaus luotu automaattisesti">
            <a:extLst>
              <a:ext uri="{FF2B5EF4-FFF2-40B4-BE49-F238E27FC236}">
                <a16:creationId xmlns:a16="http://schemas.microsoft.com/office/drawing/2014/main" id="{6593B664-33F2-4729-A1FC-816E8026E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33" y="458590"/>
            <a:ext cx="382490" cy="393341"/>
          </a:xfrm>
          <a:prstGeom prst="rect">
            <a:avLst/>
          </a:prstGeom>
        </p:spPr>
      </p:pic>
      <p:sp>
        <p:nvSpPr>
          <p:cNvPr id="6" name="Suorakulmio 5">
            <a:extLst>
              <a:ext uri="{FF2B5EF4-FFF2-40B4-BE49-F238E27FC236}">
                <a16:creationId xmlns:a16="http://schemas.microsoft.com/office/drawing/2014/main" id="{56B96E20-0EDB-4656-8964-C4F2532E161C}"/>
              </a:ext>
            </a:extLst>
          </p:cNvPr>
          <p:cNvSpPr/>
          <p:nvPr/>
        </p:nvSpPr>
        <p:spPr>
          <a:xfrm>
            <a:off x="671493" y="2579570"/>
            <a:ext cx="4605358" cy="3077766"/>
          </a:xfrm>
          <a:prstGeom prst="rect">
            <a:avLst/>
          </a:prstGeom>
        </p:spPr>
        <p:txBody>
          <a:bodyPr wrap="square">
            <a:spAutoFit/>
          </a:bodyPr>
          <a:lstStyle/>
          <a:p>
            <a:pPr marL="171450" lvl="0" indent="-1714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rPr>
              <a:t>Ohjeiden tulee olla tarkkoja, selkeitä ja kattavia, sekä oikeassa järjestyksessä, ettei ymmärtämisessä tulisi virheitä. Aikaa kannattaa varata riittävästi, jotta koko ajan säilyy ymmärrys siitä mitä tehdään.</a:t>
            </a:r>
          </a:p>
          <a:p>
            <a:pPr lvl="0" defTabSz="914400" eaLnBrk="0" fontAlgn="base" hangingPunct="0">
              <a:spcBef>
                <a:spcPct val="0"/>
              </a:spcBef>
              <a:spcAft>
                <a:spcPct val="0"/>
              </a:spcAft>
            </a:pPr>
            <a:endParaRPr lang="fi-FI" altLang="fi-FI" sz="1300" dirty="0">
              <a:solidFill>
                <a:srgbClr val="000000"/>
              </a:solidFill>
            </a:endParaRPr>
          </a:p>
          <a:p>
            <a:pPr marL="171450" lvl="0" indent="-1714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rPr>
              <a:t>Ohjelmoinnin logiikkaa voi soveltaa muissakin yhteyksissä, esimerkiksi liikunnallisissa leikeissä, siirtymissä ja käsitöissä.</a:t>
            </a:r>
          </a:p>
          <a:p>
            <a:pPr marL="171450" lvl="0" indent="-171450" defTabSz="914400" eaLnBrk="0" fontAlgn="base" hangingPunct="0">
              <a:spcBef>
                <a:spcPct val="0"/>
              </a:spcBef>
              <a:spcAft>
                <a:spcPct val="0"/>
              </a:spcAft>
              <a:buFont typeface="Wingdings" panose="05000000000000000000" pitchFamily="2" charset="2"/>
              <a:buChar char="§"/>
            </a:pPr>
            <a:endParaRPr lang="fi-FI" altLang="fi-FI" sz="1300" dirty="0">
              <a:solidFill>
                <a:srgbClr val="000000"/>
              </a:solidFill>
              <a:latin typeface="Lato"/>
            </a:endParaRPr>
          </a:p>
          <a:p>
            <a:pPr marL="171450" lvl="0" indent="-171450" defTabSz="914400" eaLnBrk="0" fontAlgn="base" hangingPunct="0">
              <a:spcBef>
                <a:spcPct val="0"/>
              </a:spcBef>
              <a:spcAft>
                <a:spcPct val="0"/>
              </a:spcAft>
              <a:buFont typeface="Wingdings" panose="05000000000000000000" pitchFamily="2" charset="2"/>
              <a:buChar char="§"/>
            </a:pPr>
            <a:r>
              <a:rPr lang="fi-FI" altLang="fi-FI" sz="1300" dirty="0">
                <a:solidFill>
                  <a:srgbClr val="000000"/>
                </a:solidFill>
                <a:latin typeface="Lato"/>
              </a:rPr>
              <a:t>Oppilaat olivat motivoituneita ongelmanratkaisutehtäviin, jotka tehtiin ohjelmoimalla robotteja. Opettaja sai paljon virikkeitä ja ajatuksia robotiikan hyödyntämiseen huomattuaan oppilaiden kiinnostuksen ja innostumisen aiheeseen.</a:t>
            </a:r>
          </a:p>
          <a:p>
            <a:pPr lvl="0" defTabSz="914400" eaLnBrk="0" fontAlgn="base" hangingPunct="0">
              <a:spcBef>
                <a:spcPct val="0"/>
              </a:spcBef>
              <a:spcAft>
                <a:spcPct val="0"/>
              </a:spcAft>
              <a:buFontTx/>
              <a:buChar char="•"/>
            </a:pPr>
            <a:endParaRPr lang="fi-FI" altLang="fi-FI" sz="1200" dirty="0">
              <a:latin typeface="Lato"/>
            </a:endParaRPr>
          </a:p>
        </p:txBody>
      </p:sp>
      <p:sp>
        <p:nvSpPr>
          <p:cNvPr id="10" name="Suorakulmio 9">
            <a:extLst>
              <a:ext uri="{FF2B5EF4-FFF2-40B4-BE49-F238E27FC236}">
                <a16:creationId xmlns:a16="http://schemas.microsoft.com/office/drawing/2014/main" id="{A03D21F0-9F9A-4BD8-AF59-0AD8164B8E9E}"/>
              </a:ext>
            </a:extLst>
          </p:cNvPr>
          <p:cNvSpPr/>
          <p:nvPr/>
        </p:nvSpPr>
        <p:spPr>
          <a:xfrm>
            <a:off x="5501874" y="3774291"/>
            <a:ext cx="2475202" cy="400110"/>
          </a:xfrm>
          <a:prstGeom prst="rect">
            <a:avLst/>
          </a:prstGeom>
        </p:spPr>
        <p:txBody>
          <a:bodyPr wrap="square">
            <a:spAutoFit/>
          </a:bodyPr>
          <a:lstStyle/>
          <a:p>
            <a:pPr>
              <a:spcBef>
                <a:spcPts val="191"/>
              </a:spcBef>
              <a:buClr>
                <a:schemeClr val="dk1"/>
              </a:buClr>
              <a:buSzPts val="3200"/>
            </a:pPr>
            <a:r>
              <a:rPr lang="fi-FI" sz="1000" i="1" dirty="0">
                <a:solidFill>
                  <a:schemeClr val="dk1"/>
                </a:solidFill>
                <a:ea typeface="Arial"/>
                <a:cs typeface="Arial"/>
                <a:sym typeface="Arial"/>
              </a:rPr>
              <a:t>STEM Robot Mouse:</a:t>
            </a:r>
            <a:r>
              <a:rPr lang="fi-FI" sz="1000" dirty="0">
                <a:solidFill>
                  <a:schemeClr val="dk1"/>
                </a:solidFill>
                <a:ea typeface="Arial"/>
                <a:cs typeface="Arial"/>
                <a:sym typeface="Arial"/>
              </a:rPr>
              <a:t> reitin valitseminen ja hiiren ohjaaminen sokkelon läpi.</a:t>
            </a:r>
            <a:endParaRPr lang="fi-FI" sz="1000" i="1" dirty="0">
              <a:solidFill>
                <a:schemeClr val="dk1"/>
              </a:solidFill>
              <a:ea typeface="Arial"/>
              <a:cs typeface="Arial"/>
              <a:sym typeface="Arial"/>
            </a:endParaRPr>
          </a:p>
        </p:txBody>
      </p:sp>
      <p:sp>
        <p:nvSpPr>
          <p:cNvPr id="11" name="Tekstiruutu 10">
            <a:extLst>
              <a:ext uri="{FF2B5EF4-FFF2-40B4-BE49-F238E27FC236}">
                <a16:creationId xmlns:a16="http://schemas.microsoft.com/office/drawing/2014/main" id="{64138B85-02D8-4CA2-9BF6-3EEEAE60FFA1}"/>
              </a:ext>
            </a:extLst>
          </p:cNvPr>
          <p:cNvSpPr txBox="1"/>
          <p:nvPr/>
        </p:nvSpPr>
        <p:spPr>
          <a:xfrm>
            <a:off x="600074" y="972102"/>
            <a:ext cx="8103349" cy="892552"/>
          </a:xfrm>
          <a:prstGeom prst="rect">
            <a:avLst/>
          </a:prstGeom>
          <a:noFill/>
        </p:spPr>
        <p:txBody>
          <a:bodyPr wrap="square" rtlCol="0">
            <a:spAutoFit/>
          </a:bodyPr>
          <a:lstStyle/>
          <a:p>
            <a:r>
              <a:rPr lang="fi-FI" sz="1300" dirty="0">
                <a:latin typeface="Lato" panose="020F0502020204030203"/>
              </a:rPr>
              <a:t>Projektien alkuvaiheessa ei ole tarpeen opetella mitään tiettyä ohjelmointikieltä, vaan ohjelmoinnillista ajattelua. Sitä voidaan alkaa harjoitella luomalla käskyketjuja. Käskyillä voidaan komentaa vaikkapa luokkatoveria liikkumaan. ”Lämmittelyn” jälkeen voidaan tutustua käskyjen antamiseen esimerkiksi yksinkertaisilla </a:t>
            </a:r>
            <a:r>
              <a:rPr lang="fi-FI" sz="1300" dirty="0" err="1">
                <a:latin typeface="Lato" panose="020F0502020204030203"/>
              </a:rPr>
              <a:t>Bee</a:t>
            </a:r>
            <a:r>
              <a:rPr lang="fi-FI" sz="1300" dirty="0">
                <a:latin typeface="Lato" panose="020F0502020204030203"/>
              </a:rPr>
              <a:t>-Bot-roboteilla. (Korhonen ym. 2020, 178-179)</a:t>
            </a:r>
          </a:p>
        </p:txBody>
      </p:sp>
      <p:sp>
        <p:nvSpPr>
          <p:cNvPr id="15" name="Suorakulmio 14">
            <a:extLst>
              <a:ext uri="{FF2B5EF4-FFF2-40B4-BE49-F238E27FC236}">
                <a16:creationId xmlns:a16="http://schemas.microsoft.com/office/drawing/2014/main" id="{933924B9-D8B3-484E-9018-415E73C504BB}"/>
              </a:ext>
            </a:extLst>
          </p:cNvPr>
          <p:cNvSpPr/>
          <p:nvPr/>
        </p:nvSpPr>
        <p:spPr>
          <a:xfrm>
            <a:off x="647905" y="2037446"/>
            <a:ext cx="1557862" cy="338554"/>
          </a:xfrm>
          <a:prstGeom prst="rect">
            <a:avLst/>
          </a:prstGeom>
        </p:spPr>
        <p:txBody>
          <a:bodyPr wrap="none">
            <a:spAutoFit/>
          </a:bodyPr>
          <a:lstStyle/>
          <a:p>
            <a:pPr lvl="0" defTabSz="914400" eaLnBrk="0" fontAlgn="base" hangingPunct="0">
              <a:spcBef>
                <a:spcPct val="0"/>
              </a:spcBef>
              <a:spcAft>
                <a:spcPct val="0"/>
              </a:spcAft>
            </a:pPr>
            <a:r>
              <a:rPr lang="fi-FI" altLang="fi-FI" sz="1600" b="1" dirty="0">
                <a:solidFill>
                  <a:srgbClr val="000000"/>
                </a:solidFill>
              </a:rPr>
              <a:t>ROBOTIIKKAA</a:t>
            </a:r>
            <a:endParaRPr lang="fi-FI" altLang="fi-FI" sz="1600" dirty="0"/>
          </a:p>
        </p:txBody>
      </p:sp>
      <p:sp>
        <p:nvSpPr>
          <p:cNvPr id="16" name="Suorakulmio 15">
            <a:extLst>
              <a:ext uri="{FF2B5EF4-FFF2-40B4-BE49-F238E27FC236}">
                <a16:creationId xmlns:a16="http://schemas.microsoft.com/office/drawing/2014/main" id="{B136042D-F0DD-417A-A3DE-F7A14A881A00}"/>
              </a:ext>
            </a:extLst>
          </p:cNvPr>
          <p:cNvSpPr/>
          <p:nvPr/>
        </p:nvSpPr>
        <p:spPr>
          <a:xfrm>
            <a:off x="5501874" y="5921561"/>
            <a:ext cx="2475202" cy="400110"/>
          </a:xfrm>
          <a:prstGeom prst="rect">
            <a:avLst/>
          </a:prstGeom>
        </p:spPr>
        <p:txBody>
          <a:bodyPr wrap="square">
            <a:spAutoFit/>
          </a:bodyPr>
          <a:lstStyle/>
          <a:p>
            <a:pPr>
              <a:spcBef>
                <a:spcPts val="191"/>
              </a:spcBef>
              <a:buClr>
                <a:schemeClr val="dk1"/>
              </a:buClr>
              <a:buSzPts val="3200"/>
            </a:pPr>
            <a:r>
              <a:rPr lang="fi-FI" sz="1000" i="1" dirty="0" err="1">
                <a:solidFill>
                  <a:schemeClr val="dk1"/>
                </a:solidFill>
                <a:ea typeface="Arial"/>
                <a:cs typeface="Arial"/>
                <a:sym typeface="Arial"/>
              </a:rPr>
              <a:t>Blue</a:t>
            </a:r>
            <a:r>
              <a:rPr lang="fi-FI" sz="1000" i="1" dirty="0">
                <a:solidFill>
                  <a:schemeClr val="dk1"/>
                </a:solidFill>
                <a:ea typeface="Arial"/>
                <a:cs typeface="Arial"/>
                <a:sym typeface="Arial"/>
              </a:rPr>
              <a:t>-Bot: </a:t>
            </a:r>
            <a:r>
              <a:rPr lang="fi-FI" sz="1000" dirty="0">
                <a:solidFill>
                  <a:schemeClr val="dk1"/>
                </a:solidFill>
                <a:ea typeface="Arial"/>
                <a:cs typeface="Arial"/>
                <a:sym typeface="Arial"/>
              </a:rPr>
              <a:t>kertolaskujen laskeminen ja ohjauskomentojen syöttäminen</a:t>
            </a:r>
            <a:r>
              <a:rPr lang="fi-FI" sz="1000" i="1" dirty="0">
                <a:solidFill>
                  <a:schemeClr val="dk1"/>
                </a:solidFill>
                <a:ea typeface="Arial"/>
                <a:cs typeface="Arial"/>
                <a:sym typeface="Arial"/>
              </a:rPr>
              <a:t> </a:t>
            </a:r>
            <a:endParaRPr lang="fi-FI" sz="1000" dirty="0"/>
          </a:p>
        </p:txBody>
      </p:sp>
      <p:sp>
        <p:nvSpPr>
          <p:cNvPr id="17" name="Suorakulmio 16">
            <a:extLst>
              <a:ext uri="{FF2B5EF4-FFF2-40B4-BE49-F238E27FC236}">
                <a16:creationId xmlns:a16="http://schemas.microsoft.com/office/drawing/2014/main" id="{27758183-C434-4018-ABA8-CEEE58946F23}"/>
              </a:ext>
            </a:extLst>
          </p:cNvPr>
          <p:cNvSpPr/>
          <p:nvPr/>
        </p:nvSpPr>
        <p:spPr>
          <a:xfrm>
            <a:off x="8373774" y="2489248"/>
            <a:ext cx="2757232" cy="553998"/>
          </a:xfrm>
          <a:prstGeom prst="rect">
            <a:avLst/>
          </a:prstGeom>
        </p:spPr>
        <p:txBody>
          <a:bodyPr wrap="square">
            <a:spAutoFit/>
          </a:bodyPr>
          <a:lstStyle/>
          <a:p>
            <a:pPr>
              <a:spcBef>
                <a:spcPts val="191"/>
              </a:spcBef>
              <a:buClr>
                <a:schemeClr val="dk1"/>
              </a:buClr>
              <a:buSzPts val="3200"/>
            </a:pPr>
            <a:r>
              <a:rPr lang="fi-FI" sz="1000" i="1" dirty="0">
                <a:solidFill>
                  <a:schemeClr val="dk1"/>
                </a:solidFill>
                <a:ea typeface="Arial"/>
                <a:cs typeface="Arial"/>
                <a:sym typeface="Arial"/>
              </a:rPr>
              <a:t>Lego-robotit: </a:t>
            </a:r>
            <a:r>
              <a:rPr lang="fi-FI" sz="1000" dirty="0">
                <a:solidFill>
                  <a:schemeClr val="dk1"/>
                </a:solidFill>
                <a:ea typeface="Arial"/>
                <a:cs typeface="Arial"/>
                <a:sym typeface="Arial"/>
              </a:rPr>
              <a:t>liikkuvat ajoneuvot, jotka suorittavat annetut tehtävät. Ensimmäinen käyttäjä pääsee myös kokoamistehtäviin.</a:t>
            </a:r>
            <a:endParaRPr lang="fi-FI" sz="1000" i="1" dirty="0">
              <a:solidFill>
                <a:schemeClr val="dk1"/>
              </a:solidFill>
              <a:ea typeface="Arial"/>
              <a:cs typeface="Arial"/>
              <a:sym typeface="Arial"/>
            </a:endParaRPr>
          </a:p>
        </p:txBody>
      </p:sp>
      <p:pic>
        <p:nvPicPr>
          <p:cNvPr id="28" name="Google Shape;169;p3">
            <a:extLst>
              <a:ext uri="{FF2B5EF4-FFF2-40B4-BE49-F238E27FC236}">
                <a16:creationId xmlns:a16="http://schemas.microsoft.com/office/drawing/2014/main" id="{9EA15EF8-7E2C-44E0-898F-21BB23803561}"/>
              </a:ext>
            </a:extLst>
          </p:cNvPr>
          <p:cNvPicPr preferRelativeResize="0"/>
          <p:nvPr/>
        </p:nvPicPr>
        <p:blipFill rotWithShape="1">
          <a:blip r:embed="rId4">
            <a:alphaModFix/>
          </a:blip>
          <a:srcRect/>
          <a:stretch/>
        </p:blipFill>
        <p:spPr>
          <a:xfrm>
            <a:off x="5501874" y="4228934"/>
            <a:ext cx="2475202" cy="1656964"/>
          </a:xfrm>
          <a:prstGeom prst="rect">
            <a:avLst/>
          </a:prstGeom>
          <a:noFill/>
          <a:ln>
            <a:noFill/>
          </a:ln>
          <a:effectLst>
            <a:softEdge rad="63500"/>
          </a:effectLst>
        </p:spPr>
      </p:pic>
      <p:pic>
        <p:nvPicPr>
          <p:cNvPr id="29" name="Kuva 28" descr="Kuva, joka sisältää kohteen sisä, istuminen, kakku, pöytä&#10;&#10;Kuvaus luotu automaattisesti">
            <a:extLst>
              <a:ext uri="{FF2B5EF4-FFF2-40B4-BE49-F238E27FC236}">
                <a16:creationId xmlns:a16="http://schemas.microsoft.com/office/drawing/2014/main" id="{6CA5A698-7986-4C23-B053-D4CBECBC15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773" y="420129"/>
            <a:ext cx="2757232" cy="2069119"/>
          </a:xfrm>
          <a:prstGeom prst="rect">
            <a:avLst/>
          </a:prstGeom>
          <a:effectLst>
            <a:softEdge rad="63500"/>
          </a:effectLst>
        </p:spPr>
      </p:pic>
      <p:pic>
        <p:nvPicPr>
          <p:cNvPr id="2049" name="Kuva 2048" descr="Kuva, joka sisältää kohteen näyttökuva&#10;&#10;Kuvaus luotu automaattisesti">
            <a:extLst>
              <a:ext uri="{FF2B5EF4-FFF2-40B4-BE49-F238E27FC236}">
                <a16:creationId xmlns:a16="http://schemas.microsoft.com/office/drawing/2014/main" id="{40CA67D6-B18F-43CB-A887-E304E7E53F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3772" y="3138048"/>
            <a:ext cx="2656177" cy="2181772"/>
          </a:xfrm>
          <a:prstGeom prst="rect">
            <a:avLst/>
          </a:prstGeom>
          <a:effectLst>
            <a:softEdge rad="63500"/>
          </a:effectLst>
        </p:spPr>
      </p:pic>
      <p:pic>
        <p:nvPicPr>
          <p:cNvPr id="31" name="Kuva 30" descr="Kuva, joka sisältää kohteen lelu, rekka, istuminen, pöytä&#10;&#10;Kuvaus luotu automaattisesti">
            <a:extLst>
              <a:ext uri="{FF2B5EF4-FFF2-40B4-BE49-F238E27FC236}">
                <a16:creationId xmlns:a16="http://schemas.microsoft.com/office/drawing/2014/main" id="{562F0622-DC51-424F-898B-7CAEABD91D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16476">
            <a:off x="9818010" y="4067419"/>
            <a:ext cx="1234716" cy="1759898"/>
          </a:xfrm>
          <a:prstGeom prst="rect">
            <a:avLst/>
          </a:prstGeom>
        </p:spPr>
      </p:pic>
      <p:sp>
        <p:nvSpPr>
          <p:cNvPr id="2051" name="Suorakulmio 2050">
            <a:extLst>
              <a:ext uri="{FF2B5EF4-FFF2-40B4-BE49-F238E27FC236}">
                <a16:creationId xmlns:a16="http://schemas.microsoft.com/office/drawing/2014/main" id="{113E569A-2E60-42B9-A3DD-2F588FDD4418}"/>
              </a:ext>
            </a:extLst>
          </p:cNvPr>
          <p:cNvSpPr/>
          <p:nvPr/>
        </p:nvSpPr>
        <p:spPr>
          <a:xfrm>
            <a:off x="8373773" y="5780618"/>
            <a:ext cx="2757232" cy="553998"/>
          </a:xfrm>
          <a:prstGeom prst="rect">
            <a:avLst/>
          </a:prstGeom>
        </p:spPr>
        <p:txBody>
          <a:bodyPr wrap="square">
            <a:spAutoFit/>
          </a:bodyPr>
          <a:lstStyle/>
          <a:p>
            <a:pPr lvl="0" defTabSz="914400" eaLnBrk="0" fontAlgn="base" hangingPunct="0">
              <a:spcBef>
                <a:spcPct val="0"/>
              </a:spcBef>
              <a:spcAft>
                <a:spcPct val="0"/>
              </a:spcAft>
            </a:pPr>
            <a:r>
              <a:rPr lang="fi-FI" altLang="fi-FI" sz="1000" dirty="0">
                <a:solidFill>
                  <a:srgbClr val="000000"/>
                </a:solidFill>
              </a:rPr>
              <a:t>Oppaita ja nettisivustojen ohjeistuksia kannattaa hyödyntää. Tukimateriaalia löytyy jo paljon suomennettuna.</a:t>
            </a:r>
          </a:p>
        </p:txBody>
      </p:sp>
    </p:spTree>
    <p:extLst>
      <p:ext uri="{BB962C8B-B14F-4D97-AF65-F5344CB8AC3E}">
        <p14:creationId xmlns:p14="http://schemas.microsoft.com/office/powerpoint/2010/main" val="3805915269"/>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to">
      <a:majorFont>
        <a:latin typeface="Lato"/>
        <a:ea typeface=""/>
        <a:cs typeface=""/>
      </a:majorFont>
      <a:minorFont>
        <a:latin typeface="Lato"/>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a5b328ed-683d-495a-aaff-25e438424716" xsi:nil="true"/>
    <FolderType xmlns="a5b328ed-683d-495a-aaff-25e438424716" xsi:nil="true"/>
    <NotebookType xmlns="a5b328ed-683d-495a-aaff-25e438424716" xsi:nil="true"/>
    <Teachers xmlns="a5b328ed-683d-495a-aaff-25e438424716">
      <UserInfo>
        <DisplayName/>
        <AccountId xsi:nil="true"/>
        <AccountType/>
      </UserInfo>
    </Teachers>
    <AppVersion xmlns="a5b328ed-683d-495a-aaff-25e438424716" xsi:nil="true"/>
    <Invited_Teachers xmlns="a5b328ed-683d-495a-aaff-25e438424716" xsi:nil="true"/>
    <Owner xmlns="a5b328ed-683d-495a-aaff-25e438424716">
      <UserInfo>
        <DisplayName/>
        <AccountId xsi:nil="true"/>
        <AccountType/>
      </UserInfo>
    </Owner>
    <Students xmlns="a5b328ed-683d-495a-aaff-25e438424716">
      <UserInfo>
        <DisplayName/>
        <AccountId xsi:nil="true"/>
        <AccountType/>
      </UserInfo>
    </Students>
    <CultureName xmlns="a5b328ed-683d-495a-aaff-25e438424716" xsi:nil="true"/>
    <Student_Groups xmlns="a5b328ed-683d-495a-aaff-25e438424716">
      <UserInfo>
        <DisplayName/>
        <AccountId xsi:nil="true"/>
        <AccountType/>
      </UserInfo>
    </Student_Groups>
    <Invited_Students xmlns="a5b328ed-683d-495a-aaff-25e438424716" xsi:nil="true"/>
    <DefaultSectionNames xmlns="a5b328ed-683d-495a-aaff-25e438424716" xsi:nil="true"/>
    <Is_Collaboration_Space_Locked xmlns="a5b328ed-683d-495a-aaff-25e438424716" xsi:nil="true"/>
    <Self_Registration_Enabled xmlns="a5b328ed-683d-495a-aaff-25e438424716" xsi:nil="true"/>
    <Has_Teacher_Only_SectionGroup xmlns="a5b328ed-683d-495a-aaff-25e4384247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8BD0916923EB848AE74B00F90FCC655" ma:contentTypeVersion="30" ma:contentTypeDescription="Luo uusi asiakirja." ma:contentTypeScope="" ma:versionID="cfa6ac4dc72ebb94f0c7719a48e8b0db">
  <xsd:schema xmlns:xsd="http://www.w3.org/2001/XMLSchema" xmlns:xs="http://www.w3.org/2001/XMLSchema" xmlns:p="http://schemas.microsoft.com/office/2006/metadata/properties" xmlns:ns3="b9b414c6-b644-4fdb-a1a1-2f331db1b0ab" xmlns:ns4="a5b328ed-683d-495a-aaff-25e438424716" targetNamespace="http://schemas.microsoft.com/office/2006/metadata/properties" ma:root="true" ma:fieldsID="245ea9043706015c466c169283928b87" ns3:_="" ns4:_="">
    <xsd:import namespace="b9b414c6-b644-4fdb-a1a1-2f331db1b0ab"/>
    <xsd:import namespace="a5b328ed-683d-495a-aaff-25e438424716"/>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414c6-b644-4fdb-a1a1-2f331db1b0ab"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description="" ma:internalName="SharedWithDetails" ma:readOnly="true">
      <xsd:simpleType>
        <xsd:restriction base="dms:Note">
          <xsd:maxLength value="255"/>
        </xsd:restriction>
      </xsd:simpleType>
    </xsd:element>
    <xsd:element name="LastSharedByUser" ma:index="11" nillable="true" ma:displayName="Käyttäjä jakanut viimeksi" ma:description="" ma:internalName="LastSharedByUser" ma:readOnly="true">
      <xsd:simpleType>
        <xsd:restriction base="dms:Note">
          <xsd:maxLength value="255"/>
        </xsd:restriction>
      </xsd:simpleType>
    </xsd:element>
    <xsd:element name="LastSharedByTime" ma:index="12"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5b328ed-683d-495a-aaff-25e438424716"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11C60-3684-43CF-8544-8806A35577A6}">
  <ds:schemaRefs>
    <ds:schemaRef ds:uri="http://schemas.microsoft.com/sharepoint/v3/contenttype/forms"/>
  </ds:schemaRefs>
</ds:datastoreItem>
</file>

<file path=customXml/itemProps2.xml><?xml version="1.0" encoding="utf-8"?>
<ds:datastoreItem xmlns:ds="http://schemas.openxmlformats.org/officeDocument/2006/customXml" ds:itemID="{6E12B1DB-B680-4A06-8963-6197AEA5B609}">
  <ds:schemaRefs>
    <ds:schemaRef ds:uri="http://schemas.microsoft.com/office/2006/metadata/properties"/>
    <ds:schemaRef ds:uri="http://schemas.microsoft.com/office/infopath/2007/PartnerControls"/>
    <ds:schemaRef ds:uri="a5b328ed-683d-495a-aaff-25e438424716"/>
  </ds:schemaRefs>
</ds:datastoreItem>
</file>

<file path=customXml/itemProps3.xml><?xml version="1.0" encoding="utf-8"?>
<ds:datastoreItem xmlns:ds="http://schemas.openxmlformats.org/officeDocument/2006/customXml" ds:itemID="{4EA2CE78-74F6-4CD9-826F-BD8DDABC7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414c6-b644-4fdb-a1a1-2f331db1b0ab"/>
    <ds:schemaRef ds:uri="a5b328ed-683d-495a-aaff-25e438424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1363</TotalTime>
  <Words>2151</Words>
  <Application>Microsoft Office PowerPoint</Application>
  <PresentationFormat>Laajakuva</PresentationFormat>
  <Paragraphs>334</Paragraphs>
  <Slides>12</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12</vt:i4>
      </vt:variant>
    </vt:vector>
  </HeadingPairs>
  <TitlesOfParts>
    <vt:vector size="20" baseType="lpstr">
      <vt:lpstr>Arial</vt:lpstr>
      <vt:lpstr>Calibri</vt:lpstr>
      <vt:lpstr>Lato</vt:lpstr>
      <vt:lpstr>Nunito</vt:lpstr>
      <vt:lpstr>Webdings</vt:lpstr>
      <vt:lpstr>Verdana</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Kortelainen Arto</dc:creator>
  <cp:lastModifiedBy>arwokas</cp:lastModifiedBy>
  <cp:revision>44</cp:revision>
  <dcterms:created xsi:type="dcterms:W3CDTF">2020-06-08T15:30:58Z</dcterms:created>
  <dcterms:modified xsi:type="dcterms:W3CDTF">2020-06-14T17:24:20Z</dcterms:modified>
</cp:coreProperties>
</file>