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5" r:id="rId5"/>
  </p:sldMasterIdLst>
  <p:notesMasterIdLst>
    <p:notesMasterId r:id="rId17"/>
  </p:notesMasterIdLst>
  <p:sldIdLst>
    <p:sldId id="267" r:id="rId6"/>
    <p:sldId id="273" r:id="rId7"/>
    <p:sldId id="280" r:id="rId8"/>
    <p:sldId id="274" r:id="rId9"/>
    <p:sldId id="282" r:id="rId10"/>
    <p:sldId id="275" r:id="rId11"/>
    <p:sldId id="276" r:id="rId12"/>
    <p:sldId id="277" r:id="rId13"/>
    <p:sldId id="271" r:id="rId14"/>
    <p:sldId id="278" r:id="rId15"/>
    <p:sldId id="281"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004"/>
    <a:srgbClr val="005A8C"/>
    <a:srgbClr val="FFFFFF"/>
    <a:srgbClr val="E2066E"/>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01" autoAdjust="0"/>
    <p:restoredTop sz="96739"/>
  </p:normalViewPr>
  <p:slideViewPr>
    <p:cSldViewPr snapToGrid="0">
      <p:cViewPr varScale="1">
        <p:scale>
          <a:sx n="67" d="100"/>
          <a:sy n="67" d="100"/>
        </p:scale>
        <p:origin x="9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7E4D1A-04BD-C641-9499-3D8E00A015E9}" type="datetimeFigureOut">
              <a:rPr lang="fi-FI" smtClean="0"/>
              <a:t>10.1.2023</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DA67C-5201-BB44-9041-FA521B0921E3}" type="slidenum">
              <a:rPr lang="fi-FI" smtClean="0"/>
              <a:t>‹#›</a:t>
            </a:fld>
            <a:endParaRPr lang="fi-FI"/>
          </a:p>
        </p:txBody>
      </p:sp>
    </p:spTree>
    <p:extLst>
      <p:ext uri="{BB962C8B-B14F-4D97-AF65-F5344CB8AC3E}">
        <p14:creationId xmlns:p14="http://schemas.microsoft.com/office/powerpoint/2010/main" val="42977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ukautettu asettel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4" name="Picture 3">
            <a:extLst>
              <a:ext uri="{FF2B5EF4-FFF2-40B4-BE49-F238E27FC236}">
                <a16:creationId xmlns:a16="http://schemas.microsoft.com/office/drawing/2014/main" id="{B1F9C661-85FC-2C46-B6C7-3C02B014169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552" r="11764" b="4762"/>
          <a:stretch/>
        </p:blipFill>
        <p:spPr>
          <a:xfrm>
            <a:off x="7982519" y="0"/>
            <a:ext cx="4209482" cy="6858000"/>
          </a:xfrm>
          <a:prstGeom prst="rect">
            <a:avLst/>
          </a:prstGeom>
        </p:spPr>
      </p:pic>
      <p:pic>
        <p:nvPicPr>
          <p:cNvPr id="7" name="Picture 6">
            <a:extLst>
              <a:ext uri="{FF2B5EF4-FFF2-40B4-BE49-F238E27FC236}">
                <a16:creationId xmlns:a16="http://schemas.microsoft.com/office/drawing/2014/main" id="{1CBA9F32-B77B-C643-8CC6-703410AA62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pic>
        <p:nvPicPr>
          <p:cNvPr id="8" name="Picture 3" descr="Text&#10;&#10;Description automatically generated with medium confidence">
            <a:extLst>
              <a:ext uri="{FF2B5EF4-FFF2-40B4-BE49-F238E27FC236}">
                <a16:creationId xmlns:a16="http://schemas.microsoft.com/office/drawing/2014/main" id="{C4C19638-2C4B-500F-78E9-A86B23B75F6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664710" y="5551198"/>
            <a:ext cx="2201733" cy="648072"/>
          </a:xfrm>
          <a:prstGeom prst="rect">
            <a:avLst/>
          </a:prstGeom>
        </p:spPr>
      </p:pic>
    </p:spTree>
    <p:extLst>
      <p:ext uri="{BB962C8B-B14F-4D97-AF65-F5344CB8AC3E}">
        <p14:creationId xmlns:p14="http://schemas.microsoft.com/office/powerpoint/2010/main" val="178689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dia 2">
    <p:spTree>
      <p:nvGrpSpPr>
        <p:cNvPr id="1" name=""/>
        <p:cNvGrpSpPr/>
        <p:nvPr/>
      </p:nvGrpSpPr>
      <p:grpSpPr>
        <a:xfrm>
          <a:off x="0" y="0"/>
          <a:ext cx="0" cy="0"/>
          <a:chOff x="0" y="0"/>
          <a:chExt cx="0" cy="0"/>
        </a:xfrm>
      </p:grpSpPr>
      <p:sp>
        <p:nvSpPr>
          <p:cNvPr id="6" name="Tekstin paikkamerkki 2"/>
          <p:cNvSpPr>
            <a:spLocks noGrp="1"/>
          </p:cNvSpPr>
          <p:nvPr>
            <p:ph type="body" idx="10"/>
          </p:nvPr>
        </p:nvSpPr>
        <p:spPr>
          <a:xfrm>
            <a:off x="815412" y="1797968"/>
            <a:ext cx="10512988" cy="3967832"/>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Otsikko 1"/>
          <p:cNvSpPr>
            <a:spLocks noGrp="1"/>
          </p:cNvSpPr>
          <p:nvPr>
            <p:ph type="ctrTitle"/>
          </p:nvPr>
        </p:nvSpPr>
        <p:spPr>
          <a:xfrm>
            <a:off x="803055" y="745087"/>
            <a:ext cx="10525316" cy="792088"/>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9" name="Päivämäärän paikkamerkki 3">
            <a:extLst>
              <a:ext uri="{FF2B5EF4-FFF2-40B4-BE49-F238E27FC236}">
                <a16:creationId xmlns:a16="http://schemas.microsoft.com/office/drawing/2014/main" id="{E24697D7-EBCE-E441-8DE0-59AA8587FD36}"/>
              </a:ext>
            </a:extLst>
          </p:cNvPr>
          <p:cNvSpPr>
            <a:spLocks noGrp="1"/>
          </p:cNvSpPr>
          <p:nvPr>
            <p:ph type="dt" sz="half" idx="2"/>
          </p:nvPr>
        </p:nvSpPr>
        <p:spPr>
          <a:xfrm>
            <a:off x="803054"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a:extLst>
              <a:ext uri="{FF2B5EF4-FFF2-40B4-BE49-F238E27FC236}">
                <a16:creationId xmlns:a16="http://schemas.microsoft.com/office/drawing/2014/main" id="{DBFCED60-2B25-614B-8139-3642749E49BC}"/>
              </a:ext>
            </a:extLst>
          </p:cNvPr>
          <p:cNvSpPr>
            <a:spLocks noGrp="1"/>
          </p:cNvSpPr>
          <p:nvPr>
            <p:ph type="ftr" sz="quarter" idx="3"/>
          </p:nvPr>
        </p:nvSpPr>
        <p:spPr>
          <a:xfrm>
            <a:off x="2329014"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90578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tsikko ja bullet-lista">
    <p:spTree>
      <p:nvGrpSpPr>
        <p:cNvPr id="1" name=""/>
        <p:cNvGrpSpPr/>
        <p:nvPr/>
      </p:nvGrpSpPr>
      <p:grpSpPr>
        <a:xfrm>
          <a:off x="0" y="0"/>
          <a:ext cx="0" cy="0"/>
          <a:chOff x="0" y="0"/>
          <a:chExt cx="0" cy="0"/>
        </a:xfrm>
      </p:grpSpPr>
      <p:sp>
        <p:nvSpPr>
          <p:cNvPr id="8" name="Tekstin paikkamerkki 2"/>
          <p:cNvSpPr>
            <a:spLocks noGrp="1"/>
          </p:cNvSpPr>
          <p:nvPr>
            <p:ph idx="1"/>
          </p:nvPr>
        </p:nvSpPr>
        <p:spPr bwMode="auto">
          <a:xfrm>
            <a:off x="803056" y="2471440"/>
            <a:ext cx="10512644" cy="323086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2200">
                <a:solidFill>
                  <a:schemeClr val="tx2"/>
                </a:solidFill>
              </a:defRPr>
            </a:lvl1pPr>
            <a:lvl2pP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Alaotsikko 2">
            <a:extLst>
              <a:ext uri="{FF2B5EF4-FFF2-40B4-BE49-F238E27FC236}">
                <a16:creationId xmlns:a16="http://schemas.microsoft.com/office/drawing/2014/main" id="{AF145E5D-E5AC-6746-8C43-54171074E24D}"/>
              </a:ext>
            </a:extLst>
          </p:cNvPr>
          <p:cNvSpPr>
            <a:spLocks noGrp="1"/>
          </p:cNvSpPr>
          <p:nvPr>
            <p:ph type="subTitle" idx="10"/>
          </p:nvPr>
        </p:nvSpPr>
        <p:spPr>
          <a:xfrm>
            <a:off x="803055" y="16116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3" name="Otsikko 1">
            <a:extLst>
              <a:ext uri="{FF2B5EF4-FFF2-40B4-BE49-F238E27FC236}">
                <a16:creationId xmlns:a16="http://schemas.microsoft.com/office/drawing/2014/main" id="{A816A9B5-5722-4444-8409-AD6530953DB1}"/>
              </a:ext>
            </a:extLst>
          </p:cNvPr>
          <p:cNvSpPr>
            <a:spLocks noGrp="1"/>
          </p:cNvSpPr>
          <p:nvPr>
            <p:ph type="ctrTitle"/>
          </p:nvPr>
        </p:nvSpPr>
        <p:spPr>
          <a:xfrm>
            <a:off x="803055" y="7599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4" name="Päivämäärän paikkamerkki 3">
            <a:extLst>
              <a:ext uri="{FF2B5EF4-FFF2-40B4-BE49-F238E27FC236}">
                <a16:creationId xmlns:a16="http://schemas.microsoft.com/office/drawing/2014/main" id="{AB9D5E66-12AA-D144-A1C7-B039E5725D99}"/>
              </a:ext>
            </a:extLst>
          </p:cNvPr>
          <p:cNvSpPr>
            <a:spLocks noGrp="1"/>
          </p:cNvSpPr>
          <p:nvPr>
            <p:ph type="dt" sz="half" idx="2"/>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5" name="Alatunnisteen paikkamerkki 4">
            <a:extLst>
              <a:ext uri="{FF2B5EF4-FFF2-40B4-BE49-F238E27FC236}">
                <a16:creationId xmlns:a16="http://schemas.microsoft.com/office/drawing/2014/main" id="{B5915956-69E9-1F44-94B4-13F0249DAE00}"/>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287855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8" name="Sisällön paikkamerkki 3"/>
          <p:cNvSpPr>
            <a:spLocks noGrp="1"/>
          </p:cNvSpPr>
          <p:nvPr>
            <p:ph sz="half" idx="2"/>
          </p:nvPr>
        </p:nvSpPr>
        <p:spPr>
          <a:xfrm>
            <a:off x="6179410" y="2331740"/>
            <a:ext cx="5123590" cy="3459460"/>
          </a:xfrm>
          <a:prstGeom prst="rect">
            <a:avLst/>
          </a:prstGeom>
        </p:spPr>
        <p:txBody>
          <a:bodyPr>
            <a:normAutofit/>
          </a:bodyPr>
          <a:lstStyle>
            <a:lvl1pPr>
              <a:defRPr sz="22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Sisällön paikkamerkki 2"/>
          <p:cNvSpPr>
            <a:spLocks noGrp="1"/>
          </p:cNvSpPr>
          <p:nvPr>
            <p:ph sz="half" idx="1"/>
          </p:nvPr>
        </p:nvSpPr>
        <p:spPr>
          <a:xfrm>
            <a:off x="792122" y="2331740"/>
            <a:ext cx="5092659" cy="3459460"/>
          </a:xfrm>
          <a:prstGeom prst="rect">
            <a:avLst/>
          </a:prstGeom>
        </p:spPr>
        <p:txBody>
          <a:bodyPr>
            <a:normAutofit/>
          </a:bodyPr>
          <a:lstStyle>
            <a:lvl1pPr>
              <a:defRPr sz="2200">
                <a:solidFill>
                  <a:schemeClr val="tx2"/>
                </a:solidFill>
              </a:defRPr>
            </a:lvl1pPr>
            <a:lvl2pPr>
              <a:defRPr sz="2000">
                <a:solidFill>
                  <a:schemeClr val="tx2"/>
                </a:solidFill>
              </a:defRPr>
            </a:lvl2pPr>
            <a:lvl3pPr marL="1200150" indent="-285750">
              <a:buFont typeface="Arial" panose="020B0604020202020204" pitchFamily="34" charset="0"/>
              <a:buChar cha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Alaotsikko 2">
            <a:extLst>
              <a:ext uri="{FF2B5EF4-FFF2-40B4-BE49-F238E27FC236}">
                <a16:creationId xmlns:a16="http://schemas.microsoft.com/office/drawing/2014/main" id="{D3B85546-B3F2-7241-A601-16265374137C}"/>
              </a:ext>
            </a:extLst>
          </p:cNvPr>
          <p:cNvSpPr>
            <a:spLocks noGrp="1"/>
          </p:cNvSpPr>
          <p:nvPr>
            <p:ph type="subTitle" idx="13"/>
          </p:nvPr>
        </p:nvSpPr>
        <p:spPr>
          <a:xfrm>
            <a:off x="803055" y="1611660"/>
            <a:ext cx="104999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Otsikko 1">
            <a:extLst>
              <a:ext uri="{FF2B5EF4-FFF2-40B4-BE49-F238E27FC236}">
                <a16:creationId xmlns:a16="http://schemas.microsoft.com/office/drawing/2014/main" id="{50BF326E-66F7-3748-B519-45FEFCD2DEF0}"/>
              </a:ext>
            </a:extLst>
          </p:cNvPr>
          <p:cNvSpPr>
            <a:spLocks noGrp="1"/>
          </p:cNvSpPr>
          <p:nvPr>
            <p:ph type="ctrTitle"/>
          </p:nvPr>
        </p:nvSpPr>
        <p:spPr>
          <a:xfrm>
            <a:off x="803055" y="759921"/>
            <a:ext cx="104999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7" name="Päivämäärän paikkamerkki 3">
            <a:extLst>
              <a:ext uri="{FF2B5EF4-FFF2-40B4-BE49-F238E27FC236}">
                <a16:creationId xmlns:a16="http://schemas.microsoft.com/office/drawing/2014/main" id="{E0F015C5-516E-6B40-9FBA-B8C6F1D6D585}"/>
              </a:ext>
            </a:extLst>
          </p:cNvPr>
          <p:cNvSpPr>
            <a:spLocks noGrp="1"/>
          </p:cNvSpPr>
          <p:nvPr>
            <p:ph type="dt" sz="half" idx="14"/>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8" name="Alatunnisteen paikkamerkki 4">
            <a:extLst>
              <a:ext uri="{FF2B5EF4-FFF2-40B4-BE49-F238E27FC236}">
                <a16:creationId xmlns:a16="http://schemas.microsoft.com/office/drawing/2014/main" id="{4F144793-6417-3A42-AEF0-3E329877F92D}"/>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827232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uva/kaaviodia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95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opetusdia valkoinen">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10948E7E-E4CB-E34E-8863-0DD568F778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44" y="4980104"/>
            <a:ext cx="5391520" cy="683967"/>
          </a:xfrm>
          <a:prstGeom prst="rect">
            <a:avLst/>
          </a:prstGeom>
        </p:spPr>
      </p:pic>
    </p:spTree>
    <p:extLst>
      <p:ext uri="{BB962C8B-B14F-4D97-AF65-F5344CB8AC3E}">
        <p14:creationId xmlns:p14="http://schemas.microsoft.com/office/powerpoint/2010/main" val="4079737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tsikko- ja sisältödia sininen">
    <p:spTree>
      <p:nvGrpSpPr>
        <p:cNvPr id="1" name=""/>
        <p:cNvGrpSpPr/>
        <p:nvPr/>
      </p:nvGrpSpPr>
      <p:grpSpPr>
        <a:xfrm>
          <a:off x="0" y="0"/>
          <a:ext cx="0" cy="0"/>
          <a:chOff x="0" y="0"/>
          <a:chExt cx="0" cy="0"/>
        </a:xfrm>
      </p:grpSpPr>
      <p:sp>
        <p:nvSpPr>
          <p:cNvPr id="10" name="Alatunnisteen paikkamerkki 4"/>
          <p:cNvSpPr>
            <a:spLocks noGrp="1"/>
          </p:cNvSpPr>
          <p:nvPr>
            <p:ph type="ftr" sz="quarter" idx="3"/>
          </p:nvPr>
        </p:nvSpPr>
        <p:spPr>
          <a:xfrm>
            <a:off x="2169244" y="6237312"/>
            <a:ext cx="5570240"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9" name="Päivämäärän paikkamerkki 3"/>
          <p:cNvSpPr>
            <a:spLocks noGrp="1"/>
          </p:cNvSpPr>
          <p:nvPr>
            <p:ph type="dt" sz="half" idx="2"/>
          </p:nvPr>
        </p:nvSpPr>
        <p:spPr>
          <a:xfrm>
            <a:off x="715292" y="6237312"/>
            <a:ext cx="1453952"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11" name="Tekstin paikkamerkki 2"/>
          <p:cNvSpPr>
            <a:spLocks noGrp="1"/>
          </p:cNvSpPr>
          <p:nvPr>
            <p:ph type="body" idx="10"/>
          </p:nvPr>
        </p:nvSpPr>
        <p:spPr>
          <a:xfrm>
            <a:off x="719402" y="2556149"/>
            <a:ext cx="10705189" cy="3105099"/>
          </a:xfrm>
          <a:prstGeom prst="rect">
            <a:avLst/>
          </a:prstGeom>
        </p:spPr>
        <p:txBody>
          <a:bodyPr anchor="t">
            <a:normAutofit/>
          </a:bodyPr>
          <a:lstStyle>
            <a:lvl1pPr marL="285750" indent="-285750">
              <a:buFont typeface="Arial"/>
              <a:buChar char="•"/>
              <a:defRPr sz="2200">
                <a:solidFill>
                  <a:schemeClr val="bg1"/>
                </a:solidFill>
              </a:defRPr>
            </a:lvl1pPr>
            <a:lvl2pPr marL="742950" indent="-285750">
              <a:buFont typeface="Arial" panose="020B0604020202020204" pitchFamily="34" charset="0"/>
              <a:buChar char="•"/>
              <a:defRPr sz="2000">
                <a:solidFill>
                  <a:schemeClr val="bg1"/>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bg1"/>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bg1"/>
                </a:solidFill>
              </a:defRPr>
            </a:lvl4pPr>
            <a:lvl5pPr marL="1828800" inden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a:t>Muokkaa tekstin perustyylejä</a:t>
            </a:r>
          </a:p>
          <a:p>
            <a:pPr lvl="1"/>
            <a:r>
              <a:rPr lang="fi-FI" dirty="0"/>
              <a:t>Muokkaa tekstin perustyylejä</a:t>
            </a: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a:p>
            <a:pPr marL="1657350" marR="0" lvl="3"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a:p>
            <a:pPr marL="1828800" marR="0" lvl="4"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p:txBody>
      </p:sp>
      <p:sp>
        <p:nvSpPr>
          <p:cNvPr id="8" name="Alaotsikko 2"/>
          <p:cNvSpPr>
            <a:spLocks noGrp="1"/>
          </p:cNvSpPr>
          <p:nvPr>
            <p:ph type="subTitle" idx="1"/>
          </p:nvPr>
        </p:nvSpPr>
        <p:spPr>
          <a:xfrm>
            <a:off x="725355" y="1742976"/>
            <a:ext cx="10699044" cy="576064"/>
          </a:xfrm>
          <a:prstGeom prst="rect">
            <a:avLst/>
          </a:prstGeom>
        </p:spPr>
        <p:txBody>
          <a:bodyPr>
            <a:normAutofit/>
          </a:bodyPr>
          <a:lstStyle>
            <a:lvl1pPr marL="0" indent="0" algn="l">
              <a:buNone/>
              <a:defRPr sz="3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naps.</a:t>
            </a:r>
          </a:p>
        </p:txBody>
      </p:sp>
      <p:sp>
        <p:nvSpPr>
          <p:cNvPr id="7" name="Otsikko 1"/>
          <p:cNvSpPr>
            <a:spLocks noGrp="1"/>
          </p:cNvSpPr>
          <p:nvPr>
            <p:ph type="ctrTitle"/>
          </p:nvPr>
        </p:nvSpPr>
        <p:spPr>
          <a:xfrm>
            <a:off x="725355" y="878880"/>
            <a:ext cx="10699044" cy="864096"/>
          </a:xfrm>
          <a:prstGeom prst="rect">
            <a:avLst/>
          </a:prstGeom>
        </p:spPr>
        <p:txBody>
          <a:bodyPr>
            <a:normAutofit/>
          </a:bodyPr>
          <a:lstStyle>
            <a:lvl1pPr>
              <a:defRPr sz="5000" b="1">
                <a:solidFill>
                  <a:schemeClr val="bg1"/>
                </a:solidFill>
                <a:latin typeface="+mn-lt"/>
              </a:defRPr>
            </a:lvl1pPr>
          </a:lstStyle>
          <a:p>
            <a:r>
              <a:rPr lang="fi-FI" dirty="0"/>
              <a:t>Muokkaa perustyylejä naps.</a:t>
            </a:r>
          </a:p>
        </p:txBody>
      </p:sp>
    </p:spTree>
    <p:extLst>
      <p:ext uri="{BB962C8B-B14F-4D97-AF65-F5344CB8AC3E}">
        <p14:creationId xmlns:p14="http://schemas.microsoft.com/office/powerpoint/2010/main" val="2520809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dia sinine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DB01C81-6570-3E45-83E2-290FDFDD2B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50" y="4934383"/>
            <a:ext cx="5519057" cy="700147"/>
          </a:xfrm>
          <a:prstGeom prst="rect">
            <a:avLst/>
          </a:prstGeom>
        </p:spPr>
      </p:pic>
    </p:spTree>
    <p:extLst>
      <p:ext uri="{BB962C8B-B14F-4D97-AF65-F5344CB8AC3E}">
        <p14:creationId xmlns:p14="http://schemas.microsoft.com/office/powerpoint/2010/main" val="14638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7_Custom Layout">
    <p:bg>
      <p:bgPr>
        <a:gradFill flip="none" rotWithShape="1">
          <a:gsLst>
            <a:gs pos="0">
              <a:schemeClr val="tx1"/>
            </a:gs>
            <a:gs pos="40000">
              <a:schemeClr val="tx1"/>
            </a:gs>
            <a:gs pos="83000">
              <a:schemeClr val="accent1"/>
            </a:gs>
            <a:gs pos="99000">
              <a:schemeClr val="accent1"/>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8" name="Picture 3">
            <a:extLst>
              <a:ext uri="{FF2B5EF4-FFF2-40B4-BE49-F238E27FC236}">
                <a16:creationId xmlns:a16="http://schemas.microsoft.com/office/drawing/2014/main" id="{571F97DD-0BDA-774B-8B17-636487A9D7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Tree>
    <p:extLst>
      <p:ext uri="{BB962C8B-B14F-4D97-AF65-F5344CB8AC3E}">
        <p14:creationId xmlns:p14="http://schemas.microsoft.com/office/powerpoint/2010/main" val="379820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gradFill>
          <a:gsLst>
            <a:gs pos="0">
              <a:schemeClr val="tx1"/>
            </a:gs>
            <a:gs pos="41000">
              <a:schemeClr val="tx1"/>
            </a:gs>
            <a:gs pos="83000">
              <a:schemeClr val="accent1"/>
            </a:gs>
            <a:gs pos="99000">
              <a:schemeClr val="accent1"/>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09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99310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277010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5898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EC307230-6FA4-424E-BFCD-A7155CCA9A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368398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F9C661-85FC-2C46-B6C7-3C02B014169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717" r="11764" b="4599"/>
          <a:stretch/>
        </p:blipFill>
        <p:spPr>
          <a:xfrm>
            <a:off x="7982519" y="-1"/>
            <a:ext cx="4209482" cy="6858001"/>
          </a:xfrm>
          <a:prstGeom prst="rect">
            <a:avLst/>
          </a:prstGeom>
        </p:spPr>
      </p:pic>
      <p:sp>
        <p:nvSpPr>
          <p:cNvPr id="12" name="Title 1">
            <a:extLst>
              <a:ext uri="{FF2B5EF4-FFF2-40B4-BE49-F238E27FC236}">
                <a16:creationId xmlns:a16="http://schemas.microsoft.com/office/drawing/2014/main" id="{792E7A09-25E3-ED44-823F-AB6958F7A07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13" name="Alaotsikko 2">
            <a:extLst>
              <a:ext uri="{FF2B5EF4-FFF2-40B4-BE49-F238E27FC236}">
                <a16:creationId xmlns:a16="http://schemas.microsoft.com/office/drawing/2014/main" id="{E74052FB-1624-FE48-98E7-FEFB00A6C8BB}"/>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Tekstin paikkamerkki 2">
            <a:extLst>
              <a:ext uri="{FF2B5EF4-FFF2-40B4-BE49-F238E27FC236}">
                <a16:creationId xmlns:a16="http://schemas.microsoft.com/office/drawing/2014/main" id="{90E19B32-2364-234E-A420-95315E246963}"/>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15" name="Picture 14">
            <a:extLst>
              <a:ext uri="{FF2B5EF4-FFF2-40B4-BE49-F238E27FC236}">
                <a16:creationId xmlns:a16="http://schemas.microsoft.com/office/drawing/2014/main" id="{EFE23272-400E-5F44-AF29-8062EEE4190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325732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gradFill flip="none" rotWithShape="1">
          <a:gsLst>
            <a:gs pos="0">
              <a:schemeClr val="tx1"/>
            </a:gs>
            <a:gs pos="37000">
              <a:schemeClr val="tx1"/>
            </a:gs>
            <a:gs pos="83000">
              <a:schemeClr val="accent3"/>
            </a:gs>
            <a:gs pos="99000">
              <a:schemeClr val="accent3"/>
            </a:gs>
          </a:gsLst>
          <a:lin ang="2700000" scaled="1"/>
          <a:tileRect/>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5AD52F-2AB4-7C43-A9BD-390EF63312A2}"/>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7" name="Alaotsikko 2">
            <a:extLst>
              <a:ext uri="{FF2B5EF4-FFF2-40B4-BE49-F238E27FC236}">
                <a16:creationId xmlns:a16="http://schemas.microsoft.com/office/drawing/2014/main" id="{8F968CFA-EDB4-EE4E-A52B-C136D1AC71A5}"/>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6" name="Picture 3">
            <a:extLst>
              <a:ext uri="{FF2B5EF4-FFF2-40B4-BE49-F238E27FC236}">
                <a16:creationId xmlns:a16="http://schemas.microsoft.com/office/drawing/2014/main" id="{B80BB0DA-8924-BD4F-8DA9-86C5DE159F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
        <p:nvSpPr>
          <p:cNvPr id="8" name="Tekstin paikkamerkki 2">
            <a:extLst>
              <a:ext uri="{FF2B5EF4-FFF2-40B4-BE49-F238E27FC236}">
                <a16:creationId xmlns:a16="http://schemas.microsoft.com/office/drawing/2014/main" id="{143FF6FB-AD0E-7D47-B01F-AE492FB32267}"/>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Tree>
    <p:extLst>
      <p:ext uri="{BB962C8B-B14F-4D97-AF65-F5344CB8AC3E}">
        <p14:creationId xmlns:p14="http://schemas.microsoft.com/office/powerpoint/2010/main" val="231982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_Custom Layout">
    <p:bg>
      <p:bgPr>
        <a:gradFill>
          <a:gsLst>
            <a:gs pos="0">
              <a:schemeClr val="tx1"/>
            </a:gs>
            <a:gs pos="41000">
              <a:schemeClr val="tx1"/>
            </a:gs>
            <a:gs pos="83000">
              <a:schemeClr val="accent3"/>
            </a:gs>
            <a:gs pos="99000">
              <a:schemeClr val="accent3"/>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152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F01650AF-5566-7C4B-8FD1-C7AB19C63BA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410257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9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DCA86940-471A-214E-A720-28BB258C97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208481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sältödia 1">
    <p:spTree>
      <p:nvGrpSpPr>
        <p:cNvPr id="1" name=""/>
        <p:cNvGrpSpPr/>
        <p:nvPr/>
      </p:nvGrpSpPr>
      <p:grpSpPr>
        <a:xfrm>
          <a:off x="0" y="0"/>
          <a:ext cx="0" cy="0"/>
          <a:chOff x="0" y="0"/>
          <a:chExt cx="0" cy="0"/>
        </a:xfrm>
      </p:grpSpPr>
      <p:sp>
        <p:nvSpPr>
          <p:cNvPr id="11" name="Tekstin paikkamerkki 2"/>
          <p:cNvSpPr>
            <a:spLocks noGrp="1"/>
          </p:cNvSpPr>
          <p:nvPr>
            <p:ph type="body" idx="10"/>
          </p:nvPr>
        </p:nvSpPr>
        <p:spPr>
          <a:xfrm>
            <a:off x="803055" y="2471099"/>
            <a:ext cx="10512645" cy="3294701"/>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Alaotsikko 2"/>
          <p:cNvSpPr>
            <a:spLocks noGrp="1"/>
          </p:cNvSpPr>
          <p:nvPr>
            <p:ph type="subTitle" idx="1"/>
          </p:nvPr>
        </p:nvSpPr>
        <p:spPr>
          <a:xfrm>
            <a:off x="803055" y="15862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9" name="Otsikko 1"/>
          <p:cNvSpPr>
            <a:spLocks noGrp="1"/>
          </p:cNvSpPr>
          <p:nvPr>
            <p:ph type="ctrTitle"/>
          </p:nvPr>
        </p:nvSpPr>
        <p:spPr>
          <a:xfrm>
            <a:off x="803055" y="7345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2" name="Päivämäärän paikkamerkki 3">
            <a:extLst>
              <a:ext uri="{FF2B5EF4-FFF2-40B4-BE49-F238E27FC236}">
                <a16:creationId xmlns:a16="http://schemas.microsoft.com/office/drawing/2014/main" id="{283D7883-CE26-A84C-8BC9-C8CCFC3F0ADB}"/>
              </a:ext>
            </a:extLst>
          </p:cNvPr>
          <p:cNvSpPr>
            <a:spLocks noGrp="1"/>
          </p:cNvSpPr>
          <p:nvPr>
            <p:ph type="dt" sz="half" idx="2"/>
          </p:nvPr>
        </p:nvSpPr>
        <p:spPr>
          <a:xfrm>
            <a:off x="7903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3" name="Alatunnisteen paikkamerkki 4">
            <a:extLst>
              <a:ext uri="{FF2B5EF4-FFF2-40B4-BE49-F238E27FC236}">
                <a16:creationId xmlns:a16="http://schemas.microsoft.com/office/drawing/2014/main" id="{CA4EC108-BA92-6442-8755-E117D714B597}"/>
              </a:ext>
            </a:extLst>
          </p:cNvPr>
          <p:cNvSpPr>
            <a:spLocks noGrp="1"/>
          </p:cNvSpPr>
          <p:nvPr>
            <p:ph type="ftr" sz="quarter" idx="3"/>
          </p:nvPr>
        </p:nvSpPr>
        <p:spPr>
          <a:xfrm>
            <a:off x="23163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274616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äivämäärän paikkamerkki 3"/>
          <p:cNvSpPr>
            <a:spLocks noGrp="1"/>
          </p:cNvSpPr>
          <p:nvPr>
            <p:ph type="dt" sz="half" idx="2"/>
          </p:nvPr>
        </p:nvSpPr>
        <p:spPr>
          <a:xfrm>
            <a:off x="816901"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p:cNvSpPr>
            <a:spLocks noGrp="1"/>
          </p:cNvSpPr>
          <p:nvPr>
            <p:ph type="ftr" sz="quarter" idx="3"/>
          </p:nvPr>
        </p:nvSpPr>
        <p:spPr>
          <a:xfrm>
            <a:off x="2342861"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11"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579100" y="6005452"/>
            <a:ext cx="1273047" cy="636524"/>
          </a:xfrm>
          <a:prstGeom prst="rect">
            <a:avLst/>
          </a:prstGeom>
        </p:spPr>
      </p:pic>
    </p:spTree>
    <p:extLst>
      <p:ext uri="{BB962C8B-B14F-4D97-AF65-F5344CB8AC3E}">
        <p14:creationId xmlns:p14="http://schemas.microsoft.com/office/powerpoint/2010/main" val="1923229604"/>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72" r:id="rId3"/>
    <p:sldLayoutId id="2147483669" r:id="rId4"/>
    <p:sldLayoutId id="2147483679" r:id="rId5"/>
    <p:sldLayoutId id="2147483671" r:id="rId6"/>
    <p:sldLayoutId id="2147483673" r:id="rId7"/>
    <p:sldLayoutId id="2147483677" r:id="rId8"/>
    <p:sldLayoutId id="2147483650" r:id="rId9"/>
    <p:sldLayoutId id="2147483655" r:id="rId10"/>
    <p:sldLayoutId id="2147483656" r:id="rId11"/>
    <p:sldLayoutId id="2147483658" r:id="rId12"/>
    <p:sldLayoutId id="2147483664" r:id="rId13"/>
    <p:sldLayoutId id="2147483663"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Alatunnisteen paikkamerkki 4"/>
          <p:cNvSpPr>
            <a:spLocks noGrp="1"/>
          </p:cNvSpPr>
          <p:nvPr>
            <p:ph type="ftr" sz="quarter" idx="3"/>
          </p:nvPr>
        </p:nvSpPr>
        <p:spPr>
          <a:xfrm>
            <a:off x="2253952" y="6237312"/>
            <a:ext cx="5570240"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7" name="Päivämäärän paikkamerkki 3"/>
          <p:cNvSpPr>
            <a:spLocks noGrp="1"/>
          </p:cNvSpPr>
          <p:nvPr>
            <p:ph type="dt" sz="half" idx="2"/>
          </p:nvPr>
        </p:nvSpPr>
        <p:spPr>
          <a:xfrm>
            <a:off x="727992" y="6237312"/>
            <a:ext cx="1453952"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pic>
        <p:nvPicPr>
          <p:cNvPr id="6" name="Picture 3">
            <a:extLst>
              <a:ext uri="{FF2B5EF4-FFF2-40B4-BE49-F238E27FC236}">
                <a16:creationId xmlns:a16="http://schemas.microsoft.com/office/drawing/2014/main" id="{D23D67F7-17C9-DF4B-B0AB-2240EFA39E6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96526" y="5883215"/>
            <a:ext cx="1517521" cy="758760"/>
          </a:xfrm>
          <a:prstGeom prst="rect">
            <a:avLst/>
          </a:prstGeom>
        </p:spPr>
      </p:pic>
    </p:spTree>
    <p:extLst>
      <p:ext uri="{BB962C8B-B14F-4D97-AF65-F5344CB8AC3E}">
        <p14:creationId xmlns:p14="http://schemas.microsoft.com/office/powerpoint/2010/main" val="1230124479"/>
      </p:ext>
    </p:extLst>
  </p:cSld>
  <p:clrMap bg1="lt1" tx1="dk1" bg2="lt2" tx2="dk2" accent1="accent1" accent2="accent2" accent3="accent3" accent4="accent4" accent5="accent5" accent6="accent6" hlink="hlink" folHlink="folHlink"/>
  <p:sldLayoutIdLst>
    <p:sldLayoutId id="2147483666" r:id="rId1"/>
    <p:sldLayoutId id="2147483667"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kiwi.fi/pages/viewpage.action?pageId=86972529#S%C3%A4hk%C3%B6istenopinn%C3%A4ytteidenarkistointiohjekorkeakouluille-1.1P%C3%A4%C3%A4t%C3%B6syliopistojenopinn%C3%A4ytteist%C3%A429.9.2016"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arter.fi/"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47EC3EB8-8F2A-3244-97E9-C5A7C6DACBF6}"/>
              </a:ext>
            </a:extLst>
          </p:cNvPr>
          <p:cNvSpPr>
            <a:spLocks noGrp="1"/>
          </p:cNvSpPr>
          <p:nvPr>
            <p:ph type="title"/>
          </p:nvPr>
        </p:nvSpPr>
        <p:spPr>
          <a:xfrm>
            <a:off x="639024" y="1024418"/>
            <a:ext cx="7276252" cy="2943698"/>
          </a:xfrm>
        </p:spPr>
        <p:txBody>
          <a:bodyPr/>
          <a:lstStyle/>
          <a:p>
            <a:pPr>
              <a:lnSpc>
                <a:spcPct val="107000"/>
              </a:lnSpc>
              <a:spcAft>
                <a:spcPts val="800"/>
              </a:spcAft>
            </a:pPr>
            <a:r>
              <a:rPr lang="fi-FI" sz="3600" dirty="0">
                <a:effectLst/>
                <a:latin typeface="Calibri" panose="020F0502020204030204" pitchFamily="34" charset="0"/>
                <a:ea typeface="Calibri" panose="020F0502020204030204" pitchFamily="34" charset="0"/>
                <a:cs typeface="Times New Roman" panose="02020603050405020304" pitchFamily="18" charset="0"/>
              </a:rPr>
              <a:t>Digirobo! Digitalisaatio- ja </a:t>
            </a:r>
            <a:br>
              <a:rPr lang="fi-FI" sz="3600" dirty="0">
                <a:effectLst/>
                <a:latin typeface="Calibri" panose="020F0502020204030204" pitchFamily="34" charset="0"/>
                <a:ea typeface="Calibri" panose="020F0502020204030204" pitchFamily="34" charset="0"/>
                <a:cs typeface="Times New Roman" panose="02020603050405020304" pitchFamily="18" charset="0"/>
              </a:rPr>
            </a:br>
            <a:r>
              <a:rPr lang="fi-FI" sz="3600" dirty="0">
                <a:effectLst/>
                <a:latin typeface="Calibri" panose="020F0502020204030204" pitchFamily="34" charset="0"/>
                <a:ea typeface="Calibri" panose="020F0502020204030204" pitchFamily="34" charset="0"/>
                <a:cs typeface="Times New Roman" panose="02020603050405020304" pitchFamily="18" charset="0"/>
              </a:rPr>
              <a:t>robotiikkataidoilla yhdenvertaiseksi</a:t>
            </a:r>
            <a:r>
              <a:rPr lang="fi-FI" sz="3200" dirty="0">
                <a:latin typeface="Calibri" panose="020F0502020204030204" pitchFamily="34" charset="0"/>
                <a:ea typeface="Calibri" panose="020F0502020204030204" pitchFamily="34" charset="0"/>
                <a:cs typeface="Times New Roman" panose="02020603050405020304" pitchFamily="18" charset="0"/>
              </a:rPr>
              <a:t> </a:t>
            </a:r>
            <a:r>
              <a:rPr lang="fi-FI" sz="3200" dirty="0">
                <a:effectLst/>
                <a:latin typeface="Calibri" panose="020F0502020204030204" pitchFamily="34" charset="0"/>
                <a:ea typeface="Calibri" panose="020F0502020204030204" pitchFamily="34" charset="0"/>
                <a:cs typeface="Times New Roman" panose="02020603050405020304" pitchFamily="18" charset="0"/>
              </a:rPr>
              <a:t>-</a:t>
            </a:r>
            <a:br>
              <a:rPr lang="fi-FI" sz="3200" dirty="0">
                <a:effectLst/>
                <a:latin typeface="Calibri" panose="020F0502020204030204" pitchFamily="34" charset="0"/>
                <a:ea typeface="Calibri" panose="020F0502020204030204" pitchFamily="34" charset="0"/>
                <a:cs typeface="Times New Roman" panose="02020603050405020304" pitchFamily="18" charset="0"/>
              </a:rPr>
            </a:br>
            <a:r>
              <a:rPr lang="fi-FI" sz="3200" dirty="0">
                <a:effectLst/>
                <a:latin typeface="Calibri" panose="020F0502020204030204" pitchFamily="34" charset="0"/>
                <a:ea typeface="Calibri" panose="020F0502020204030204" pitchFamily="34" charset="0"/>
                <a:cs typeface="Times New Roman" panose="02020603050405020304" pitchFamily="18" charset="0"/>
              </a:rPr>
              <a:t>Digirobo - </a:t>
            </a:r>
            <a:r>
              <a:rPr lang="fi-FI" sz="3200" dirty="0">
                <a:latin typeface="Calibri" panose="020F0502020204030204" pitchFamily="34" charset="0"/>
                <a:cs typeface="Times New Roman" panose="02020603050405020304" pitchFamily="18" charset="0"/>
              </a:rPr>
              <a:t>Tietosuoja ja digitaalinen </a:t>
            </a:r>
            <a:r>
              <a:rPr lang="fi-FI" sz="3200" b="1" dirty="0">
                <a:effectLst/>
                <a:latin typeface="Calibri" panose="020F0502020204030204" pitchFamily="34" charset="0"/>
                <a:ea typeface="Calibri" panose="020F0502020204030204" pitchFamily="34" charset="0"/>
                <a:cs typeface="Times New Roman" panose="02020603050405020304" pitchFamily="18" charset="0"/>
              </a:rPr>
              <a:t>turvallisuus 2 op</a:t>
            </a:r>
            <a:br>
              <a:rPr lang="fi-FI" sz="3200" b="1" dirty="0">
                <a:effectLst/>
                <a:latin typeface="Calibri" panose="020F0502020204030204" pitchFamily="34" charset="0"/>
                <a:ea typeface="Calibri" panose="020F0502020204030204" pitchFamily="34" charset="0"/>
                <a:cs typeface="Times New Roman" panose="02020603050405020304" pitchFamily="18" charset="0"/>
              </a:rPr>
            </a:br>
            <a:br>
              <a:rPr lang="fi-FI" sz="3200" b="1" dirty="0">
                <a:effectLst/>
                <a:latin typeface="Calibri" panose="020F0502020204030204" pitchFamily="34" charset="0"/>
                <a:ea typeface="Calibri" panose="020F0502020204030204" pitchFamily="34" charset="0"/>
                <a:cs typeface="Times New Roman" panose="02020603050405020304" pitchFamily="18" charset="0"/>
              </a:rPr>
            </a:br>
            <a:br>
              <a:rPr lang="fi-FI" sz="1000" b="1" dirty="0"/>
            </a:br>
            <a:br>
              <a:rPr lang="fi-FI" sz="3200" dirty="0">
                <a:effectLst/>
                <a:latin typeface="Calibri" panose="020F0502020204030204" pitchFamily="34" charset="0"/>
                <a:ea typeface="Calibri" panose="020F0502020204030204" pitchFamily="34" charset="0"/>
                <a:cs typeface="Times New Roman" panose="02020603050405020304" pitchFamily="18" charset="0"/>
              </a:rPr>
            </a:br>
            <a:endParaRPr lang="fi-FI"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Alaotsikko 1"/>
          <p:cNvSpPr>
            <a:spLocks noGrp="1"/>
          </p:cNvSpPr>
          <p:nvPr>
            <p:ph type="subTitle" idx="1"/>
          </p:nvPr>
        </p:nvSpPr>
        <p:spPr>
          <a:xfrm>
            <a:off x="639024" y="3761658"/>
            <a:ext cx="5841152" cy="648072"/>
          </a:xfrm>
        </p:spPr>
        <p:txBody>
          <a:bodyPr>
            <a:normAutofit/>
          </a:bodyPr>
          <a:lstStyle/>
          <a:p>
            <a:r>
              <a:rPr lang="fi-FI" sz="1600" dirty="0"/>
              <a:t>Niilo Kuokkanen, Jyväskylän ammattikorkeakoulu</a:t>
            </a:r>
          </a:p>
        </p:txBody>
      </p:sp>
    </p:spTree>
    <p:extLst>
      <p:ext uri="{BB962C8B-B14F-4D97-AF65-F5344CB8AC3E}">
        <p14:creationId xmlns:p14="http://schemas.microsoft.com/office/powerpoint/2010/main" val="234346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4D66C18-93A5-86A4-B328-BB8A667AB5FB}"/>
              </a:ext>
            </a:extLst>
          </p:cNvPr>
          <p:cNvSpPr>
            <a:spLocks noGrp="1"/>
          </p:cNvSpPr>
          <p:nvPr>
            <p:ph type="title"/>
          </p:nvPr>
        </p:nvSpPr>
        <p:spPr>
          <a:xfrm>
            <a:off x="772065" y="906357"/>
            <a:ext cx="6101175" cy="602404"/>
          </a:xfrm>
        </p:spPr>
        <p:txBody>
          <a:bodyPr/>
          <a:lstStyle/>
          <a:p>
            <a:r>
              <a:rPr lang="fi-FI" sz="3200" dirty="0"/>
              <a:t>Kehittämistehtävä - Esimerkki 2 </a:t>
            </a:r>
          </a:p>
        </p:txBody>
      </p:sp>
      <p:sp>
        <p:nvSpPr>
          <p:cNvPr id="4" name="Otsikko 2">
            <a:extLst>
              <a:ext uri="{FF2B5EF4-FFF2-40B4-BE49-F238E27FC236}">
                <a16:creationId xmlns:a16="http://schemas.microsoft.com/office/drawing/2014/main" id="{42CA586A-57F8-F796-9E10-D0D3D48ED1E7}"/>
              </a:ext>
            </a:extLst>
          </p:cNvPr>
          <p:cNvSpPr txBox="1">
            <a:spLocks/>
          </p:cNvSpPr>
          <p:nvPr/>
        </p:nvSpPr>
        <p:spPr>
          <a:xfrm>
            <a:off x="772065" y="1508760"/>
            <a:ext cx="8912955" cy="4267199"/>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Tutki, havainnoi ja mieti jotakin organisaatiota, vaikkapa omaa työpaikkaasi tai kotiasi (huomioi tietosuoja ja tarkastele yleisellä tasolla)</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Mitä henkilötietoja käsitellään? </a:t>
            </a:r>
          </a:p>
          <a:p>
            <a:pPr>
              <a:lnSpc>
                <a:spcPct val="107000"/>
              </a:lnSpc>
              <a:spcAft>
                <a:spcPts val="800"/>
              </a:spcAft>
            </a:pPr>
            <a:r>
              <a:rPr lang="fi-FI" sz="1800" dirty="0">
                <a:latin typeface="Calibri" panose="020F0502020204030204" pitchFamily="34" charset="0"/>
                <a:ea typeface="Calibri" panose="020F0502020204030204" pitchFamily="34" charset="0"/>
                <a:cs typeface="Times New Roman" panose="02020603050405020304" pitchFamily="18" charset="0"/>
              </a:rPr>
              <a:t>Kuka käsittelee?</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Kuka vastaa?</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Mikä on tietojenkäsittelyn peruste?</a:t>
            </a: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Miten on huomioitu tietosuoja?</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1400" dirty="0"/>
              <a:t> </a:t>
            </a:r>
            <a:br>
              <a:rPr lang="fi-FI" sz="1400" dirty="0"/>
            </a:br>
            <a:endParaRPr lang="fi-FI" sz="1400" dirty="0"/>
          </a:p>
        </p:txBody>
      </p:sp>
    </p:spTree>
    <p:extLst>
      <p:ext uri="{BB962C8B-B14F-4D97-AF65-F5344CB8AC3E}">
        <p14:creationId xmlns:p14="http://schemas.microsoft.com/office/powerpoint/2010/main" val="265610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4D66C18-93A5-86A4-B328-BB8A667AB5FB}"/>
              </a:ext>
            </a:extLst>
          </p:cNvPr>
          <p:cNvSpPr>
            <a:spLocks noGrp="1"/>
          </p:cNvSpPr>
          <p:nvPr>
            <p:ph type="title"/>
          </p:nvPr>
        </p:nvSpPr>
        <p:spPr>
          <a:xfrm>
            <a:off x="772065" y="906357"/>
            <a:ext cx="7624589" cy="602404"/>
          </a:xfrm>
        </p:spPr>
        <p:txBody>
          <a:bodyPr/>
          <a:lstStyle/>
          <a:p>
            <a:r>
              <a:rPr lang="fi-FI" sz="3200" dirty="0"/>
              <a:t>Koulutusten vaikutukset työyhteisölle</a:t>
            </a:r>
          </a:p>
        </p:txBody>
      </p:sp>
      <p:sp>
        <p:nvSpPr>
          <p:cNvPr id="4" name="Otsikko 2">
            <a:extLst>
              <a:ext uri="{FF2B5EF4-FFF2-40B4-BE49-F238E27FC236}">
                <a16:creationId xmlns:a16="http://schemas.microsoft.com/office/drawing/2014/main" id="{42CA586A-57F8-F796-9E10-D0D3D48ED1E7}"/>
              </a:ext>
            </a:extLst>
          </p:cNvPr>
          <p:cNvSpPr txBox="1">
            <a:spLocks/>
          </p:cNvSpPr>
          <p:nvPr/>
        </p:nvSpPr>
        <p:spPr>
          <a:xfrm>
            <a:off x="772065" y="1508760"/>
            <a:ext cx="8912955" cy="4267199"/>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pPr>
              <a:lnSpc>
                <a:spcPct val="107000"/>
              </a:lnSpc>
              <a:spcAft>
                <a:spcPts val="800"/>
              </a:spcAft>
            </a:pPr>
            <a:r>
              <a:rPr lang="fi-FI" sz="2400" dirty="0">
                <a:latin typeface="Calibri" panose="020F0502020204030204" pitchFamily="34" charset="0"/>
                <a:cs typeface="Times New Roman" panose="02020603050405020304" pitchFamily="18" charset="0"/>
              </a:rPr>
              <a:t>Kehittämistehtävien kautta osallistujat ideoivat uusia käytänteitä fyysisen ja teknillisen tietoturvan huomioonottamiseen omassa toimintaympäristössään. Tällaisia huomioita olivat mm.</a:t>
            </a:r>
          </a:p>
          <a:p>
            <a:pPr marL="285750" indent="-285750">
              <a:lnSpc>
                <a:spcPct val="107000"/>
              </a:lnSpc>
              <a:spcAft>
                <a:spcPts val="800"/>
              </a:spcAft>
              <a:buFontTx/>
              <a:buChar char="-"/>
            </a:pPr>
            <a:r>
              <a:rPr lang="fi-FI" sz="1800" dirty="0">
                <a:effectLst/>
                <a:latin typeface="Calibri" panose="020F0502020204030204" pitchFamily="34" charset="0"/>
                <a:ea typeface="Calibri" panose="020F0502020204030204" pitchFamily="34" charset="0"/>
                <a:cs typeface="Times New Roman" panose="02020603050405020304" pitchFamily="18" charset="0"/>
              </a:rPr>
              <a:t>Konkreettinen ehdotus tietolaitteiden sijoitteluun luokkaympäristössä</a:t>
            </a:r>
          </a:p>
          <a:p>
            <a:pPr marL="285750" indent="-285750">
              <a:lnSpc>
                <a:spcPct val="107000"/>
              </a:lnSpc>
              <a:spcAft>
                <a:spcPts val="800"/>
              </a:spcAft>
              <a:buFontTx/>
              <a:buChar char="-"/>
            </a:pPr>
            <a:r>
              <a:rPr lang="fi-FI" sz="1800" dirty="0">
                <a:latin typeface="Calibri" panose="020F0502020204030204" pitchFamily="34" charset="0"/>
                <a:ea typeface="Calibri" panose="020F0502020204030204" pitchFamily="34" charset="0"/>
                <a:cs typeface="Times New Roman" panose="02020603050405020304" pitchFamily="18" charset="0"/>
              </a:rPr>
              <a:t>Mitä riskejä liittyy omien laitteiden käyttöön työasioiden hoidossa</a:t>
            </a:r>
          </a:p>
          <a:p>
            <a:pPr marL="285750" indent="-285750">
              <a:lnSpc>
                <a:spcPct val="107000"/>
              </a:lnSpc>
              <a:spcAft>
                <a:spcPts val="800"/>
              </a:spcAft>
              <a:buFontTx/>
              <a:buChar char="-"/>
            </a:pPr>
            <a:r>
              <a:rPr lang="fi-FI" sz="1800" dirty="0">
                <a:latin typeface="Calibri" panose="020F0502020204030204" pitchFamily="34" charset="0"/>
                <a:ea typeface="Calibri" panose="020F0502020204030204" pitchFamily="34" charset="0"/>
                <a:cs typeface="Times New Roman" panose="02020603050405020304" pitchFamily="18" charset="0"/>
              </a:rPr>
              <a:t>Millaisia tietoturvariskejä on omassa työyhteisössä. Miten niihin on varauduttu</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fi-FI" sz="1800" dirty="0">
                <a:latin typeface="Calibri" panose="020F0502020204030204" pitchFamily="34" charset="0"/>
                <a:ea typeface="Calibri" panose="020F0502020204030204" pitchFamily="34" charset="0"/>
                <a:cs typeface="Times New Roman" panose="02020603050405020304" pitchFamily="18" charset="0"/>
              </a:rPr>
              <a:t>Tietosuojaselosteiden löytyminen. Mistä ne löytyvät, kuka heillä vastaa</a:t>
            </a:r>
          </a:p>
          <a:p>
            <a:pPr marL="285750" indent="-285750">
              <a:lnSpc>
                <a:spcPct val="107000"/>
              </a:lnSpc>
              <a:spcAft>
                <a:spcPts val="800"/>
              </a:spcAft>
              <a:buFontTx/>
              <a:buChar char="-"/>
            </a:pPr>
            <a:r>
              <a:rPr lang="fi-FI" sz="1800" dirty="0">
                <a:latin typeface="Calibri" panose="020F0502020204030204" pitchFamily="34" charset="0"/>
                <a:ea typeface="Calibri" panose="020F0502020204030204" pitchFamily="34" charset="0"/>
                <a:cs typeface="Times New Roman" panose="02020603050405020304" pitchFamily="18" charset="0"/>
              </a:rPr>
              <a:t>Miten päivitetään ohjelmat uusimpaan ohjelma versioon</a:t>
            </a:r>
          </a:p>
          <a:p>
            <a:pPr marL="285750" indent="-285750">
              <a:lnSpc>
                <a:spcPct val="107000"/>
              </a:lnSpc>
              <a:spcAft>
                <a:spcPts val="800"/>
              </a:spcAft>
              <a:buFontTx/>
              <a:buChar char="-"/>
            </a:pPr>
            <a:r>
              <a:rPr lang="fi-FI" sz="1800" dirty="0">
                <a:latin typeface="Calibri" panose="020F0502020204030204" pitchFamily="34" charset="0"/>
                <a:ea typeface="Calibri" panose="020F0502020204030204" pitchFamily="34" charset="0"/>
                <a:cs typeface="Times New Roman" panose="02020603050405020304" pitchFamily="18" charset="0"/>
              </a:rPr>
              <a:t>Miten palautetaan puhelimen tehdasasetukset</a:t>
            </a:r>
          </a:p>
          <a:p>
            <a:pPr marL="285750" indent="-285750">
              <a:lnSpc>
                <a:spcPct val="107000"/>
              </a:lnSpc>
              <a:spcAft>
                <a:spcPts val="800"/>
              </a:spcAft>
              <a:buFontTx/>
              <a:buChar char="-"/>
            </a:pP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endParaRPr lang="fi-FI"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1400" dirty="0"/>
              <a:t> </a:t>
            </a:r>
            <a:br>
              <a:rPr lang="fi-FI" sz="1400" dirty="0"/>
            </a:br>
            <a:endParaRPr lang="fi-FI" sz="1400" dirty="0"/>
          </a:p>
        </p:txBody>
      </p:sp>
    </p:spTree>
    <p:extLst>
      <p:ext uri="{BB962C8B-B14F-4D97-AF65-F5344CB8AC3E}">
        <p14:creationId xmlns:p14="http://schemas.microsoft.com/office/powerpoint/2010/main" val="253760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8C1621E2-095E-9C6C-A0D3-F1074D069ECF}"/>
              </a:ext>
            </a:extLst>
          </p:cNvPr>
          <p:cNvSpPr>
            <a:spLocks noGrp="1"/>
          </p:cNvSpPr>
          <p:nvPr>
            <p:ph type="title"/>
          </p:nvPr>
        </p:nvSpPr>
        <p:spPr>
          <a:xfrm>
            <a:off x="772065" y="2198260"/>
            <a:ext cx="10511286" cy="3753384"/>
          </a:xfrm>
        </p:spPr>
        <p:txBody>
          <a:bodyPr/>
          <a:lstStyle/>
          <a:p>
            <a:r>
              <a:rPr lang="fi-FI" sz="2000" dirty="0"/>
              <a:t>Koulutushankkeen tavoitteena oli lisätä kasvatustyötä tekevien ammattilaisten tietoteknistä osaamista vahvistamalla osallistujan digi-identiteettiä osana kasvatus- ja opetustyötä. Tietosuoja ja digitaalinen turvallisuus osiossa lisättiin osallistujan tietämystä digitaalisesta maailmasta, tietosuojasta ja -turvasta. Lisäksi tutustuttiin muutamaan hyödylliseen sovellukseen esim. salasanan testaamiseksi ja verkkosivun tietojen tarkistamiseksi.</a:t>
            </a:r>
            <a:br>
              <a:rPr lang="fi-FI" sz="2000" dirty="0"/>
            </a:br>
            <a:br>
              <a:rPr lang="fi-FI" sz="2000" dirty="0"/>
            </a:br>
            <a:r>
              <a:rPr lang="fi-FI" sz="2000" dirty="0"/>
              <a:t>Tavoitteena oli hahmottaa ja tuoda esiin osallistujan digitaalinen turvallisuuskulttuuri ja  lisätä taitoa hahmottaa ajankohtaisia riskejä, etsiä tietoa järjestelmien ja sovelluksien haavoittuvuuksista ja osata toimia turvallisesti tietoverkoissa, kyberympäristöissä ja pilvipalveluissa. Tavoitteeseen päästiin mm. kokemuksellisuuden (digikokeilut), ymmärryksen, tiedon ja tietämyksen lisäämisen myötä.</a:t>
            </a:r>
            <a:br>
              <a:rPr lang="fi-FI" sz="2000" dirty="0"/>
            </a:br>
            <a:br>
              <a:rPr lang="fi-FI" sz="2000" dirty="0"/>
            </a:br>
            <a:endParaRPr lang="fi-FI" sz="2000" dirty="0"/>
          </a:p>
        </p:txBody>
      </p:sp>
      <p:sp>
        <p:nvSpPr>
          <p:cNvPr id="5" name="Otsikko 2">
            <a:extLst>
              <a:ext uri="{FF2B5EF4-FFF2-40B4-BE49-F238E27FC236}">
                <a16:creationId xmlns:a16="http://schemas.microsoft.com/office/drawing/2014/main" id="{F5CEC16C-D793-DC5E-B057-F04F38980336}"/>
              </a:ext>
            </a:extLst>
          </p:cNvPr>
          <p:cNvSpPr txBox="1">
            <a:spLocks/>
          </p:cNvSpPr>
          <p:nvPr/>
        </p:nvSpPr>
        <p:spPr>
          <a:xfrm>
            <a:off x="772065" y="906356"/>
            <a:ext cx="10511286" cy="1166284"/>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r>
              <a:rPr lang="fi-FI" sz="3200" dirty="0">
                <a:latin typeface="Calibri" panose="020F0502020204030204" pitchFamily="34" charset="0"/>
                <a:cs typeface="Times New Roman" panose="02020603050405020304" pitchFamily="18" charset="0"/>
              </a:rPr>
              <a:t>Tietosuoja ja digitaalinen </a:t>
            </a:r>
            <a:r>
              <a:rPr lang="fi-FI" sz="3200" b="1" dirty="0">
                <a:effectLst/>
                <a:latin typeface="Calibri" panose="020F0502020204030204" pitchFamily="34" charset="0"/>
                <a:ea typeface="Calibri" panose="020F0502020204030204" pitchFamily="34" charset="0"/>
                <a:cs typeface="Times New Roman" panose="02020603050405020304" pitchFamily="18" charset="0"/>
              </a:rPr>
              <a:t>turvallisuus:</a:t>
            </a:r>
            <a:br>
              <a:rPr lang="fi-FI" sz="3200" b="1" dirty="0">
                <a:effectLst/>
                <a:latin typeface="Calibri" panose="020F0502020204030204" pitchFamily="34" charset="0"/>
                <a:ea typeface="Calibri" panose="020F0502020204030204" pitchFamily="34" charset="0"/>
                <a:cs typeface="Times New Roman" panose="02020603050405020304" pitchFamily="18" charset="0"/>
              </a:rPr>
            </a:br>
            <a:r>
              <a:rPr lang="fi-FI" sz="3200" b="1" dirty="0">
                <a:effectLst/>
                <a:latin typeface="Calibri" panose="020F0502020204030204" pitchFamily="34" charset="0"/>
                <a:ea typeface="Calibri" panose="020F0502020204030204" pitchFamily="34" charset="0"/>
                <a:cs typeface="Times New Roman" panose="02020603050405020304" pitchFamily="18" charset="0"/>
              </a:rPr>
              <a:t>Koulutuksen </a:t>
            </a:r>
            <a:r>
              <a:rPr lang="fi-FI" sz="3200" i="0" dirty="0">
                <a:effectLst/>
                <a:latin typeface="Arial" panose="020B0604020202020204" pitchFamily="34" charset="0"/>
              </a:rPr>
              <a:t>tavoite</a:t>
            </a:r>
            <a:endParaRPr lang="fi-FI" sz="3200" dirty="0"/>
          </a:p>
          <a:p>
            <a:endParaRPr lang="fi-FI" sz="3200" dirty="0"/>
          </a:p>
        </p:txBody>
      </p:sp>
    </p:spTree>
    <p:extLst>
      <p:ext uri="{BB962C8B-B14F-4D97-AF65-F5344CB8AC3E}">
        <p14:creationId xmlns:p14="http://schemas.microsoft.com/office/powerpoint/2010/main" val="394325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01398-383B-4B32-6093-E9D9A95B695B}"/>
              </a:ext>
            </a:extLst>
          </p:cNvPr>
          <p:cNvSpPr>
            <a:spLocks noGrp="1"/>
          </p:cNvSpPr>
          <p:nvPr>
            <p:ph type="title"/>
          </p:nvPr>
        </p:nvSpPr>
        <p:spPr/>
        <p:txBody>
          <a:bodyPr/>
          <a:lstStyle/>
          <a:p>
            <a:r>
              <a:rPr lang="fi-FI" sz="4000" dirty="0">
                <a:latin typeface="Calibri" panose="020F0502020204030204" pitchFamily="34" charset="0"/>
                <a:cs typeface="Times New Roman" panose="02020603050405020304" pitchFamily="18" charset="0"/>
              </a:rPr>
              <a:t>Tietosuoja ja digitaalinen </a:t>
            </a:r>
            <a:r>
              <a:rPr lang="fi-FI" sz="4000" b="1" dirty="0">
                <a:effectLst/>
                <a:latin typeface="Calibri" panose="020F0502020204030204" pitchFamily="34" charset="0"/>
                <a:ea typeface="Calibri" panose="020F0502020204030204" pitchFamily="34" charset="0"/>
                <a:cs typeface="Times New Roman" panose="02020603050405020304" pitchFamily="18" charset="0"/>
              </a:rPr>
              <a:t>turvallisuus 2 op</a:t>
            </a:r>
            <a:endParaRPr lang="fi-FI" sz="4000" dirty="0"/>
          </a:p>
        </p:txBody>
      </p:sp>
      <p:sp>
        <p:nvSpPr>
          <p:cNvPr id="4" name="Text Placeholder 3">
            <a:extLst>
              <a:ext uri="{FF2B5EF4-FFF2-40B4-BE49-F238E27FC236}">
                <a16:creationId xmlns:a16="http://schemas.microsoft.com/office/drawing/2014/main" id="{E4A89E4C-FCBE-DDA3-BEAE-742EF53A156C}"/>
              </a:ext>
            </a:extLst>
          </p:cNvPr>
          <p:cNvSpPr>
            <a:spLocks noGrp="1"/>
          </p:cNvSpPr>
          <p:nvPr>
            <p:ph type="body" idx="12"/>
          </p:nvPr>
        </p:nvSpPr>
        <p:spPr>
          <a:xfrm>
            <a:off x="768550" y="1912776"/>
            <a:ext cx="10514802" cy="4038867"/>
          </a:xfrm>
        </p:spPr>
        <p:txBody>
          <a:bodyPr/>
          <a:lstStyle/>
          <a:p>
            <a:r>
              <a:rPr lang="fi-FI" dirty="0"/>
              <a:t>Koulutus toteutettiin kahtena toteutuksena, joista toinen oli suunnatta varhaiskasvatuksen ja esiopetuksen henkilöstölle ja toinen peruskoulun ja toisen asteen opetushenkilöstölle.</a:t>
            </a:r>
          </a:p>
          <a:p>
            <a:r>
              <a:rPr lang="fi-FI" dirty="0"/>
              <a:t>Koulutukset sisälsivät kaksi webinaaria, sekä ohjatun kehittämistehtävän, jossa osallistujat kartoittivat joustavasti omien tarpeidensa mukaisia turvallisuusriskejä ja turvallisuuskulttuuria.</a:t>
            </a:r>
          </a:p>
          <a:p>
            <a:r>
              <a:rPr lang="fi-FI" dirty="0"/>
              <a:t>Koulutusosiot toteutettiin </a:t>
            </a:r>
          </a:p>
          <a:p>
            <a:pPr lvl="1"/>
            <a:r>
              <a:rPr lang="fi-FI" dirty="0"/>
              <a:t>Varhaiskasvatus ja esiopetus -ryhmä 25.10.2021-10.12.2021</a:t>
            </a:r>
          </a:p>
          <a:p>
            <a:pPr lvl="1"/>
            <a:r>
              <a:rPr lang="fi-FI" dirty="0"/>
              <a:t>Perusopetus ja toinen aste –ryhmä 1.12.2021 – 10.12.2021</a:t>
            </a:r>
          </a:p>
        </p:txBody>
      </p:sp>
    </p:spTree>
    <p:extLst>
      <p:ext uri="{BB962C8B-B14F-4D97-AF65-F5344CB8AC3E}">
        <p14:creationId xmlns:p14="http://schemas.microsoft.com/office/powerpoint/2010/main" val="1647076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8C1621E2-095E-9C6C-A0D3-F1074D069ECF}"/>
              </a:ext>
            </a:extLst>
          </p:cNvPr>
          <p:cNvSpPr>
            <a:spLocks noGrp="1"/>
          </p:cNvSpPr>
          <p:nvPr>
            <p:ph type="title"/>
          </p:nvPr>
        </p:nvSpPr>
        <p:spPr>
          <a:xfrm>
            <a:off x="908649" y="1583771"/>
            <a:ext cx="9555332" cy="4308210"/>
          </a:xfrm>
        </p:spPr>
        <p:txBody>
          <a:bodyPr/>
          <a:lstStyle/>
          <a:p>
            <a:r>
              <a:rPr lang="fi-FI" sz="2000" dirty="0">
                <a:latin typeface="Calibri" panose="020F0502020204030204" pitchFamily="34" charset="0"/>
                <a:ea typeface="Calibri" panose="020F0502020204030204" pitchFamily="34" charset="0"/>
                <a:cs typeface="Arial" panose="020B0604020202020204" pitchFamily="34" charset="0"/>
              </a:rPr>
              <a:t>Digitaalisuus ja digitaalisen tiedon määrä ja kasvu. Data numeroina</a:t>
            </a:r>
            <a:br>
              <a:rPr lang="fi-FI" sz="2000" dirty="0">
                <a:latin typeface="Calibri" panose="020F0502020204030204" pitchFamily="34" charset="0"/>
                <a:ea typeface="Calibri" panose="020F0502020204030204" pitchFamily="34" charset="0"/>
                <a:cs typeface="Arial" panose="020B0604020202020204" pitchFamily="34" charset="0"/>
              </a:rPr>
            </a:br>
            <a:r>
              <a:rPr lang="fi-FI" sz="1200" dirty="0">
                <a:latin typeface="Calibri" panose="020F0502020204030204" pitchFamily="34" charset="0"/>
                <a:ea typeface="Calibri" panose="020F0502020204030204" pitchFamily="34" charset="0"/>
                <a:cs typeface="Arial" panose="020B0604020202020204" pitchFamily="34" charset="0"/>
              </a:rPr>
              <a:t> </a:t>
            </a:r>
            <a:r>
              <a:rPr lang="fi-FI" sz="1200" b="1" i="0" u="none" strike="noStrike" baseline="0" dirty="0">
                <a:solidFill>
                  <a:srgbClr val="000000"/>
                </a:solidFill>
                <a:latin typeface="Calibri" panose="020F0502020204030204" pitchFamily="34" charset="0"/>
              </a:rPr>
              <a:t>Maapallolla luodaan joka päivä dataa.</a:t>
            </a:r>
            <a:br>
              <a:rPr lang="fi-FI" sz="1200" b="0" i="0" u="none" strike="noStrike" baseline="0" dirty="0">
                <a:solidFill>
                  <a:srgbClr val="000000"/>
                </a:solidFill>
                <a:latin typeface="Calibri" panose="020F0502020204030204" pitchFamily="34" charset="0"/>
              </a:rPr>
            </a:br>
            <a:r>
              <a:rPr lang="fi-FI" sz="1200" b="0" i="0" u="none" strike="noStrike" baseline="0" dirty="0">
                <a:solidFill>
                  <a:srgbClr val="000000"/>
                </a:solidFill>
                <a:latin typeface="Courier New" panose="02070309020205020404" pitchFamily="49" charset="0"/>
              </a:rPr>
              <a:t>O </a:t>
            </a:r>
            <a:r>
              <a:rPr lang="fi-FI" sz="1200" b="1" i="0" u="none" strike="noStrike" baseline="0" dirty="0">
                <a:solidFill>
                  <a:srgbClr val="000000"/>
                </a:solidFill>
                <a:latin typeface="Calibri" panose="020F0502020204030204" pitchFamily="34" charset="0"/>
              </a:rPr>
              <a:t>500 miljoonaa </a:t>
            </a:r>
            <a:r>
              <a:rPr lang="fi-FI" sz="1200" b="1" i="0" u="none" strike="noStrike" baseline="0" dirty="0" err="1">
                <a:solidFill>
                  <a:srgbClr val="000000"/>
                </a:solidFill>
                <a:latin typeface="Calibri" panose="020F0502020204030204" pitchFamily="34" charset="0"/>
              </a:rPr>
              <a:t>twiittiä</a:t>
            </a:r>
            <a:br>
              <a:rPr lang="fi-FI" sz="1200" b="0" i="0" u="none" strike="noStrike" baseline="0" dirty="0">
                <a:solidFill>
                  <a:srgbClr val="000000"/>
                </a:solidFill>
                <a:latin typeface="Calibri" panose="020F0502020204030204" pitchFamily="34" charset="0"/>
              </a:rPr>
            </a:br>
            <a:r>
              <a:rPr lang="fi-FI" sz="1200" b="0" i="0" u="none" strike="noStrike" baseline="0" dirty="0">
                <a:solidFill>
                  <a:srgbClr val="000000"/>
                </a:solidFill>
                <a:latin typeface="Courier New" panose="02070309020205020404" pitchFamily="49" charset="0"/>
              </a:rPr>
              <a:t>o </a:t>
            </a:r>
            <a:r>
              <a:rPr lang="fi-FI" sz="1200" b="1" i="0" u="none" strike="noStrike" baseline="0" dirty="0">
                <a:solidFill>
                  <a:srgbClr val="000000"/>
                </a:solidFill>
                <a:latin typeface="Calibri" panose="020F0502020204030204" pitchFamily="34" charset="0"/>
              </a:rPr>
              <a:t>294 miljardia sähköpostia</a:t>
            </a:r>
            <a:br>
              <a:rPr lang="fi-FI" sz="1200" b="0" i="0" u="none" strike="noStrike" baseline="0" dirty="0">
                <a:solidFill>
                  <a:srgbClr val="000000"/>
                </a:solidFill>
                <a:latin typeface="Calibri" panose="020F0502020204030204" pitchFamily="34" charset="0"/>
              </a:rPr>
            </a:br>
            <a:r>
              <a:rPr lang="fi-FI" sz="1200" b="0" i="0" u="none" strike="noStrike" baseline="0" dirty="0">
                <a:solidFill>
                  <a:srgbClr val="000000"/>
                </a:solidFill>
                <a:latin typeface="Courier New" panose="02070309020205020404" pitchFamily="49" charset="0"/>
              </a:rPr>
              <a:t>o </a:t>
            </a:r>
            <a:r>
              <a:rPr lang="fi-FI" sz="1200" b="1" i="0" u="none" strike="noStrike" baseline="0" dirty="0">
                <a:solidFill>
                  <a:srgbClr val="000000"/>
                </a:solidFill>
                <a:latin typeface="Calibri" panose="020F0502020204030204" pitchFamily="34" charset="0"/>
              </a:rPr>
              <a:t>4 miljoonaa gigatavua Facebook-dataa</a:t>
            </a:r>
            <a:br>
              <a:rPr lang="fi-FI" sz="1200" b="0" i="0" u="none" strike="noStrike" baseline="0" dirty="0">
                <a:solidFill>
                  <a:srgbClr val="000000"/>
                </a:solidFill>
                <a:latin typeface="Calibri" panose="020F0502020204030204" pitchFamily="34" charset="0"/>
              </a:rPr>
            </a:br>
            <a:r>
              <a:rPr lang="fi-FI" sz="1200" b="0" i="0" u="none" strike="noStrike" baseline="0" dirty="0">
                <a:solidFill>
                  <a:srgbClr val="000000"/>
                </a:solidFill>
                <a:latin typeface="Courier New" panose="02070309020205020404" pitchFamily="49" charset="0"/>
              </a:rPr>
              <a:t>o </a:t>
            </a:r>
            <a:r>
              <a:rPr lang="fi-FI" sz="1200" b="1" i="0" u="none" strike="noStrike" baseline="0" dirty="0">
                <a:solidFill>
                  <a:srgbClr val="000000"/>
                </a:solidFill>
                <a:latin typeface="Calibri" panose="020F0502020204030204" pitchFamily="34" charset="0"/>
              </a:rPr>
              <a:t>65 miljardia WhatsApp-viestiä</a:t>
            </a:r>
            <a:br>
              <a:rPr lang="fi-FI" sz="1200" b="0" i="0" u="none" strike="noStrike" baseline="0" dirty="0">
                <a:solidFill>
                  <a:srgbClr val="000000"/>
                </a:solidFill>
                <a:latin typeface="Calibri" panose="020F0502020204030204" pitchFamily="34" charset="0"/>
              </a:rPr>
            </a:br>
            <a:r>
              <a:rPr lang="fi-FI" sz="1200" b="0" i="0" u="none" strike="noStrike" baseline="0" dirty="0">
                <a:solidFill>
                  <a:srgbClr val="000000"/>
                </a:solidFill>
                <a:latin typeface="Courier New" panose="02070309020205020404" pitchFamily="49" charset="0"/>
              </a:rPr>
              <a:t>o </a:t>
            </a:r>
            <a:r>
              <a:rPr lang="fi-FI" sz="1200" b="1" i="0" u="none" strike="noStrike" baseline="0" dirty="0">
                <a:solidFill>
                  <a:srgbClr val="000000"/>
                </a:solidFill>
                <a:latin typeface="Calibri" panose="020F0502020204030204" pitchFamily="34" charset="0"/>
              </a:rPr>
              <a:t>720 000 tuntia uutta sisältöä, jota lisätään päivittäin YouTubeen</a:t>
            </a:r>
            <a:br>
              <a:rPr lang="fi-FI" sz="1200" b="0" i="0" u="none" strike="noStrike" baseline="0" dirty="0">
                <a:solidFill>
                  <a:srgbClr val="000000"/>
                </a:solidFill>
                <a:latin typeface="Calibri" panose="020F0502020204030204" pitchFamily="34" charset="0"/>
              </a:rPr>
            </a:br>
            <a:r>
              <a:rPr lang="fi-FI" sz="1200" b="0" i="0" u="none" strike="noStrike" baseline="0" dirty="0">
                <a:solidFill>
                  <a:srgbClr val="000000"/>
                </a:solidFill>
                <a:latin typeface="Calibri" panose="020F0502020204030204" pitchFamily="34" charset="0"/>
              </a:rPr>
              <a:t>https://www.worldometers.info/computers/</a:t>
            </a:r>
            <a:br>
              <a:rPr lang="fi-FI" sz="1200" b="0" i="0" u="none" strike="noStrike" baseline="0" dirty="0">
                <a:solidFill>
                  <a:srgbClr val="000000"/>
                </a:solidFill>
                <a:latin typeface="Calibri" panose="020F0502020204030204" pitchFamily="34" charset="0"/>
              </a:rPr>
            </a:br>
            <a:r>
              <a:rPr lang="fi-FI" sz="1200" b="0" i="0" u="none" strike="noStrike" baseline="0" dirty="0">
                <a:solidFill>
                  <a:srgbClr val="000000"/>
                </a:solidFill>
                <a:latin typeface="Calibri" panose="020F0502020204030204" pitchFamily="34" charset="0"/>
              </a:rPr>
              <a:t>https://theconversation.com/the-worlds-data-explained-how</a:t>
            </a:r>
            <a:br>
              <a:rPr lang="fi-FI" sz="2000" dirty="0">
                <a:latin typeface="Calibri" panose="020F0502020204030204" pitchFamily="34" charset="0"/>
                <a:ea typeface="Calibri" panose="020F0502020204030204" pitchFamily="34" charset="0"/>
                <a:cs typeface="Arial" panose="020B0604020202020204" pitchFamily="34" charset="0"/>
              </a:rPr>
            </a:br>
            <a:br>
              <a:rPr lang="fi-FI" sz="2000" b="1" dirty="0">
                <a:solidFill>
                  <a:schemeClr val="accent1">
                    <a:lumMod val="75000"/>
                  </a:schemeClr>
                </a:solidFill>
                <a:latin typeface="Aharoni" panose="02010803020104030203" pitchFamily="2" charset="-79"/>
                <a:ea typeface="+mj-ea"/>
                <a:cs typeface="Aharoni" panose="02010803020104030203" pitchFamily="2" charset="-79"/>
              </a:rPr>
            </a:br>
            <a:r>
              <a:rPr lang="fi-FI" sz="2000" dirty="0">
                <a:latin typeface="Calibri" panose="020F0502020204030204" pitchFamily="34" charset="0"/>
                <a:cs typeface="Arial" panose="020B0604020202020204" pitchFamily="34" charset="0"/>
              </a:rPr>
              <a:t>Tietosuoja, - turva ja kyberturvallisuus (tietoturvallisuus)</a:t>
            </a:r>
            <a:br>
              <a:rPr lang="fi-FI" sz="2000" dirty="0">
                <a:latin typeface="Calibri" panose="020F0502020204030204" pitchFamily="34" charset="0"/>
                <a:cs typeface="Arial" panose="020B0604020202020204" pitchFamily="34" charset="0"/>
              </a:rPr>
            </a:br>
            <a:r>
              <a:rPr lang="fi-FI" sz="1200" dirty="0">
                <a:solidFill>
                  <a:srgbClr val="000000"/>
                </a:solidFill>
                <a:latin typeface="Calibri" panose="020F0502020204030204" pitchFamily="34" charset="0"/>
              </a:rPr>
              <a:t>Tutustuttiin tietoturvallisuuden auditointityökaluun (</a:t>
            </a:r>
            <a:r>
              <a:rPr lang="fi-FI" sz="1200" dirty="0" err="1">
                <a:solidFill>
                  <a:srgbClr val="000000"/>
                </a:solidFill>
                <a:latin typeface="Calibri" panose="020F0502020204030204" pitchFamily="34" charset="0"/>
              </a:rPr>
              <a:t>Katakri</a:t>
            </a:r>
            <a:r>
              <a:rPr lang="fi-FI" sz="1200" dirty="0">
                <a:solidFill>
                  <a:srgbClr val="000000"/>
                </a:solidFill>
                <a:latin typeface="Calibri" panose="020F0502020204030204" pitchFamily="34" charset="0"/>
              </a:rPr>
              <a:t> 2020), joka on suunnattu viranomaisille</a:t>
            </a:r>
            <a:br>
              <a:rPr lang="fi-FI" sz="1200" dirty="0">
                <a:solidFill>
                  <a:srgbClr val="000000"/>
                </a:solidFill>
                <a:latin typeface="Calibri" panose="020F0502020204030204" pitchFamily="34" charset="0"/>
              </a:rPr>
            </a:br>
            <a:r>
              <a:rPr lang="fi-FI" sz="1200" dirty="0">
                <a:solidFill>
                  <a:srgbClr val="000000"/>
                </a:solidFill>
                <a:latin typeface="Calibri" panose="020F0502020204030204" pitchFamily="34" charset="0"/>
              </a:rPr>
              <a:t>Mitä termit tarkoittavat</a:t>
            </a:r>
            <a:br>
              <a:rPr lang="fi-FI" sz="1200" dirty="0">
                <a:solidFill>
                  <a:srgbClr val="000000"/>
                </a:solidFill>
                <a:latin typeface="Calibri" panose="020F0502020204030204" pitchFamily="34" charset="0"/>
              </a:rPr>
            </a:br>
            <a:br>
              <a:rPr lang="fi-FI" sz="2000" dirty="0">
                <a:latin typeface="Calibri" panose="020F0502020204030204" pitchFamily="34" charset="0"/>
                <a:cs typeface="Arial" panose="020B0604020202020204" pitchFamily="34" charset="0"/>
              </a:rPr>
            </a:br>
            <a:r>
              <a:rPr lang="fi-FI" sz="2000" dirty="0">
                <a:latin typeface="Calibri" panose="020F0502020204030204" pitchFamily="34" charset="0"/>
                <a:cs typeface="Arial" panose="020B0604020202020204" pitchFamily="34" charset="0"/>
              </a:rPr>
              <a:t>Digitaalinen turvallisuus</a:t>
            </a:r>
            <a:br>
              <a:rPr lang="fi-FI" sz="2000" dirty="0">
                <a:latin typeface="Calibri" panose="020F0502020204030204" pitchFamily="34" charset="0"/>
                <a:cs typeface="Arial" panose="020B0604020202020204" pitchFamily="34" charset="0"/>
              </a:rPr>
            </a:br>
            <a:r>
              <a:rPr lang="fi-FI" sz="1200" dirty="0">
                <a:solidFill>
                  <a:srgbClr val="000000"/>
                </a:solidFill>
                <a:latin typeface="Calibri" panose="020F0502020204030204" pitchFamily="34" charset="0"/>
              </a:rPr>
              <a:t>Miten huomioidaan digitaalisessa muodossa olevan informaation turvallisuus: suojaaminen, säilyttäminen arkistointi, pysyvä säilytys, konvertointi, bittimätä, poistaminen ja hävittäminen</a:t>
            </a:r>
            <a:br>
              <a:rPr lang="fi-FI" sz="1200" dirty="0">
                <a:solidFill>
                  <a:srgbClr val="000000"/>
                </a:solidFill>
                <a:latin typeface="Calibri" panose="020F0502020204030204" pitchFamily="34" charset="0"/>
              </a:rPr>
            </a:br>
            <a:r>
              <a:rPr lang="fi-FI" sz="1200" b="1" dirty="0"/>
              <a:t>Pitkäaikaissäilytys kapseloi informaation tulevaisuutta varten.</a:t>
            </a:r>
            <a:br>
              <a:rPr lang="fi-FI" sz="1200" b="1" dirty="0"/>
            </a:br>
            <a:r>
              <a:rPr lang="fi-FI" sz="1200" dirty="0">
                <a:solidFill>
                  <a:srgbClr val="000000"/>
                </a:solidFill>
                <a:latin typeface="Calibri" panose="020F0502020204030204" pitchFamily="34" charset="0"/>
                <a:hlinkClick r:id="rId2">
                  <a:extLst>
                    <a:ext uri="{A12FA001-AC4F-418D-AE19-62706E023703}">
                      <ahyp:hlinkClr xmlns:ahyp="http://schemas.microsoft.com/office/drawing/2018/hyperlinkcolor" val="tx"/>
                    </a:ext>
                  </a:extLst>
                </a:hlinkClick>
              </a:rPr>
              <a:t>https://www.kiwi.fi/pages/viewpage.action?pageId=86972529#S%C3%A4hk%C3%B6istenopinn%C3%A4ytteidenarkistointiohjekorkeakouluille-1.1P%C3%A4%C3%A4t%C3%B6syliopistojenopinn%C3%A4ytteist%C3%A429.9.2016</a:t>
            </a:r>
            <a:br>
              <a:rPr lang="fi-FI" sz="1200" dirty="0">
                <a:solidFill>
                  <a:srgbClr val="000000"/>
                </a:solidFill>
                <a:latin typeface="Calibri" panose="020F0502020204030204" pitchFamily="34" charset="0"/>
              </a:rPr>
            </a:br>
            <a:br>
              <a:rPr lang="fi-FI" sz="1200" dirty="0">
                <a:solidFill>
                  <a:srgbClr val="000000"/>
                </a:solidFill>
                <a:latin typeface="Calibri" panose="020F0502020204030204" pitchFamily="34" charset="0"/>
              </a:rPr>
            </a:br>
            <a:br>
              <a:rPr lang="fi-FI" sz="2000" dirty="0">
                <a:latin typeface="Calibri" panose="020F0502020204030204" pitchFamily="34" charset="0"/>
                <a:cs typeface="Arial" panose="020B0604020202020204" pitchFamily="34" charset="0"/>
              </a:rPr>
            </a:br>
            <a:br>
              <a:rPr lang="fi-FI" sz="2000" dirty="0">
                <a:latin typeface="Calibri" panose="020F0502020204030204" pitchFamily="34" charset="0"/>
                <a:cs typeface="Arial" panose="020B0604020202020204" pitchFamily="34" charset="0"/>
              </a:rPr>
            </a:br>
            <a:br>
              <a:rPr lang="fi-FI" sz="2000" dirty="0">
                <a:latin typeface="Calibri" panose="020F0502020204030204" pitchFamily="34" charset="0"/>
                <a:cs typeface="Arial" panose="020B0604020202020204" pitchFamily="34" charset="0"/>
              </a:rPr>
            </a:br>
            <a:br>
              <a:rPr lang="fi-FI" sz="2000" dirty="0">
                <a:latin typeface="Calibri" panose="020F0502020204030204" pitchFamily="34" charset="0"/>
                <a:cs typeface="Arial" panose="020B0604020202020204" pitchFamily="34" charset="0"/>
              </a:rPr>
            </a:br>
            <a:br>
              <a:rPr lang="fi-FI" sz="2000" dirty="0">
                <a:latin typeface="Calibri" panose="020F0502020204030204" pitchFamily="34" charset="0"/>
                <a:cs typeface="Arial" panose="020B0604020202020204" pitchFamily="34" charset="0"/>
              </a:rPr>
            </a:br>
            <a:br>
              <a:rPr lang="fi-FI" sz="2000" dirty="0">
                <a:latin typeface="Calibri" panose="020F0502020204030204" pitchFamily="34" charset="0"/>
                <a:cs typeface="Arial" panose="020B0604020202020204" pitchFamily="34" charset="0"/>
              </a:rPr>
            </a:br>
            <a:br>
              <a:rPr lang="fi-FI" sz="2000" b="1" dirty="0"/>
            </a:br>
            <a:br>
              <a:rPr lang="fi-FI" sz="2000" b="1" dirty="0"/>
            </a:br>
            <a:endParaRPr lang="fi-FI" sz="2000" dirty="0"/>
          </a:p>
        </p:txBody>
      </p:sp>
      <p:sp>
        <p:nvSpPr>
          <p:cNvPr id="4" name="Otsikko 2">
            <a:extLst>
              <a:ext uri="{FF2B5EF4-FFF2-40B4-BE49-F238E27FC236}">
                <a16:creationId xmlns:a16="http://schemas.microsoft.com/office/drawing/2014/main" id="{A9B72BBE-1C1F-EDBF-171F-A2EB754C5405}"/>
              </a:ext>
            </a:extLst>
          </p:cNvPr>
          <p:cNvSpPr txBox="1">
            <a:spLocks/>
          </p:cNvSpPr>
          <p:nvPr/>
        </p:nvSpPr>
        <p:spPr>
          <a:xfrm>
            <a:off x="772065" y="2357651"/>
            <a:ext cx="10511286" cy="818927"/>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endParaRPr lang="fi-FI"/>
          </a:p>
        </p:txBody>
      </p:sp>
      <p:sp>
        <p:nvSpPr>
          <p:cNvPr id="5" name="Otsikko 2">
            <a:extLst>
              <a:ext uri="{FF2B5EF4-FFF2-40B4-BE49-F238E27FC236}">
                <a16:creationId xmlns:a16="http://schemas.microsoft.com/office/drawing/2014/main" id="{F5CEC16C-D793-DC5E-B057-F04F38980336}"/>
              </a:ext>
            </a:extLst>
          </p:cNvPr>
          <p:cNvSpPr txBox="1">
            <a:spLocks/>
          </p:cNvSpPr>
          <p:nvPr/>
        </p:nvSpPr>
        <p:spPr>
          <a:xfrm>
            <a:off x="772065" y="619432"/>
            <a:ext cx="10511286" cy="1128252"/>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r>
              <a:rPr lang="fi-FI" sz="3200" dirty="0">
                <a:latin typeface="Calibri" panose="020F0502020204030204" pitchFamily="34" charset="0"/>
                <a:cs typeface="Times New Roman" panose="02020603050405020304" pitchFamily="18" charset="0"/>
              </a:rPr>
              <a:t>Tietosuoja ja digitaalinen </a:t>
            </a:r>
            <a:r>
              <a:rPr lang="fi-FI" sz="3200" b="1" dirty="0">
                <a:effectLst/>
                <a:latin typeface="Calibri" panose="020F0502020204030204" pitchFamily="34" charset="0"/>
                <a:ea typeface="Calibri" panose="020F0502020204030204" pitchFamily="34" charset="0"/>
                <a:cs typeface="Times New Roman" panose="02020603050405020304" pitchFamily="18" charset="0"/>
              </a:rPr>
              <a:t>turvallisuus: </a:t>
            </a:r>
            <a:br>
              <a:rPr lang="fi-FI" sz="3200" b="1" dirty="0">
                <a:effectLst/>
                <a:latin typeface="Calibri" panose="020F0502020204030204" pitchFamily="34" charset="0"/>
                <a:ea typeface="Calibri" panose="020F0502020204030204" pitchFamily="34" charset="0"/>
                <a:cs typeface="Times New Roman" panose="02020603050405020304" pitchFamily="18" charset="0"/>
              </a:rPr>
            </a:br>
            <a:r>
              <a:rPr lang="fi-FI" sz="3200" i="0" dirty="0">
                <a:effectLst/>
                <a:latin typeface="Arial" panose="020B0604020202020204" pitchFamily="34" charset="0"/>
              </a:rPr>
              <a:t>Koulutuksen teemat</a:t>
            </a:r>
            <a:endParaRPr lang="fi-FI" sz="3200" dirty="0"/>
          </a:p>
        </p:txBody>
      </p:sp>
    </p:spTree>
    <p:extLst>
      <p:ext uri="{BB962C8B-B14F-4D97-AF65-F5344CB8AC3E}">
        <p14:creationId xmlns:p14="http://schemas.microsoft.com/office/powerpoint/2010/main" val="341444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8C1621E2-095E-9C6C-A0D3-F1074D069ECF}"/>
              </a:ext>
            </a:extLst>
          </p:cNvPr>
          <p:cNvSpPr>
            <a:spLocks noGrp="1"/>
          </p:cNvSpPr>
          <p:nvPr>
            <p:ph type="title"/>
          </p:nvPr>
        </p:nvSpPr>
        <p:spPr>
          <a:xfrm>
            <a:off x="908649" y="2123390"/>
            <a:ext cx="8912955" cy="3502129"/>
          </a:xfrm>
        </p:spPr>
        <p:txBody>
          <a:bodyPr/>
          <a:lstStyle/>
          <a:p>
            <a:r>
              <a:rPr lang="fi-FI" sz="2000" b="1" dirty="0"/>
              <a:t>Miten rakennetaan turvallinen tietoverkko ja -ympäristö</a:t>
            </a:r>
            <a:br>
              <a:rPr lang="fi-FI" sz="2000" b="1" dirty="0"/>
            </a:br>
            <a:r>
              <a:rPr lang="fi-FI" sz="1200" dirty="0">
                <a:solidFill>
                  <a:srgbClr val="000000"/>
                </a:solidFill>
                <a:latin typeface="Calibri" panose="020F0502020204030204" pitchFamily="34" charset="0"/>
              </a:rPr>
              <a:t>Suunnitelmallisuus, johtaminen</a:t>
            </a:r>
            <a:br>
              <a:rPr lang="fi-FI" sz="2000" b="1" dirty="0"/>
            </a:br>
            <a:r>
              <a:rPr lang="fi-FI" sz="1200" b="1" dirty="0">
                <a:solidFill>
                  <a:srgbClr val="000000"/>
                </a:solidFill>
                <a:latin typeface="Calibri" panose="020F0502020204030204" pitchFamily="34" charset="0"/>
              </a:rPr>
              <a:t>O</a:t>
            </a:r>
            <a:r>
              <a:rPr lang="fi-FI" sz="1200" dirty="0">
                <a:solidFill>
                  <a:srgbClr val="000000"/>
                </a:solidFill>
                <a:latin typeface="Calibri" panose="020F0502020204030204" pitchFamily="34" charset="0"/>
              </a:rPr>
              <a:t>rganisaatioon kohdistuvien uhkien arviointi ja hallinta – riskienhallinta. </a:t>
            </a:r>
            <a:br>
              <a:rPr lang="fi-FI" sz="1200" dirty="0">
                <a:solidFill>
                  <a:srgbClr val="000000"/>
                </a:solidFill>
                <a:latin typeface="Calibri" panose="020F0502020204030204" pitchFamily="34" charset="0"/>
              </a:rPr>
            </a:br>
            <a:r>
              <a:rPr lang="fi-FI" sz="1200" dirty="0">
                <a:solidFill>
                  <a:srgbClr val="000000"/>
                </a:solidFill>
                <a:latin typeface="Calibri" panose="020F0502020204030204" pitchFamily="34" charset="0"/>
              </a:rPr>
              <a:t>Se, kuinka paljon kannattaa maksaa turvallisuudesta, riippuu organisaatiosta ja mahdollisten tappioiden arvosta</a:t>
            </a:r>
            <a:br>
              <a:rPr lang="fi-FI" sz="2000" dirty="0">
                <a:solidFill>
                  <a:schemeClr val="tx2"/>
                </a:solidFill>
              </a:rPr>
            </a:br>
            <a:r>
              <a:rPr lang="fi-FI" sz="1200" dirty="0">
                <a:solidFill>
                  <a:srgbClr val="000000"/>
                </a:solidFill>
                <a:latin typeface="Calibri" panose="020F0502020204030204" pitchFamily="34" charset="0"/>
              </a:rPr>
              <a:t>Esim. Arter Oy:n riskien ja merkittävyyden arvioinnin malli</a:t>
            </a:r>
            <a:br>
              <a:rPr lang="fi-FI" sz="1200" dirty="0">
                <a:solidFill>
                  <a:srgbClr val="000000"/>
                </a:solidFill>
                <a:latin typeface="Calibri" panose="020F0502020204030204" pitchFamily="34" charset="0"/>
              </a:rPr>
            </a:br>
            <a:r>
              <a:rPr lang="fi-FI" sz="1200" dirty="0">
                <a:solidFill>
                  <a:srgbClr val="000000"/>
                </a:solidFill>
                <a:latin typeface="Calibri" panose="020F0502020204030204" pitchFamily="34" charset="0"/>
              </a:rPr>
              <a:t>koulutus, roolit, oikeudet, </a:t>
            </a:r>
            <a:r>
              <a:rPr lang="fi-FI" sz="1200" b="1" dirty="0"/>
              <a:t>etiikka/moraali, luottamus</a:t>
            </a:r>
            <a:br>
              <a:rPr lang="fi-FI" sz="1200" dirty="0">
                <a:solidFill>
                  <a:srgbClr val="000000"/>
                </a:solidFill>
                <a:latin typeface="Calibri" panose="020F0502020204030204" pitchFamily="34" charset="0"/>
              </a:rPr>
            </a:br>
            <a:r>
              <a:rPr lang="fi-FI" sz="1200" dirty="0">
                <a:solidFill>
                  <a:srgbClr val="000000"/>
                </a:solidFill>
                <a:latin typeface="Calibri" panose="020F0502020204030204" pitchFamily="34" charset="0"/>
              </a:rPr>
              <a:t>Dokumentointi, oppaat ja tuki</a:t>
            </a:r>
            <a:br>
              <a:rPr lang="fi-FI" sz="1200" dirty="0">
                <a:solidFill>
                  <a:srgbClr val="000000"/>
                </a:solidFill>
                <a:latin typeface="Calibri" panose="020F0502020204030204" pitchFamily="34" charset="0"/>
              </a:rPr>
            </a:br>
            <a:r>
              <a:rPr lang="fi-FI" sz="1200" dirty="0">
                <a:latin typeface="Calibri" panose="020F0502020204030204" pitchFamily="34" charset="0"/>
              </a:rPr>
              <a:t>H</a:t>
            </a:r>
            <a:r>
              <a:rPr lang="fi-FI" sz="1200" b="1" dirty="0">
                <a:solidFill>
                  <a:schemeClr val="tx1"/>
                </a:solidFill>
              </a:rPr>
              <a:t>uomioidaan tietosuojasäädökset ja organisaation omat käytänteet</a:t>
            </a:r>
            <a:br>
              <a:rPr lang="fi-FI" sz="1200" b="1" dirty="0">
                <a:solidFill>
                  <a:schemeClr val="tx1"/>
                </a:solidFill>
              </a:rPr>
            </a:br>
            <a:br>
              <a:rPr lang="fi-FI" sz="1200" b="1" dirty="0">
                <a:solidFill>
                  <a:schemeClr val="tx1"/>
                </a:solidFill>
              </a:rPr>
            </a:br>
            <a:r>
              <a:rPr lang="fi-FI" sz="2000" dirty="0"/>
              <a:t>Miten toimitaan </a:t>
            </a:r>
            <a:br>
              <a:rPr lang="fi-FI" sz="1200" b="1" dirty="0">
                <a:solidFill>
                  <a:schemeClr val="tx1"/>
                </a:solidFill>
              </a:rPr>
            </a:br>
            <a:r>
              <a:rPr lang="fi-FI" sz="1200" dirty="0"/>
              <a:t>Tietomurto-opas: näin reagoit ja varaudut uhkiin (F-Secure)</a:t>
            </a:r>
            <a:br>
              <a:rPr lang="fi-FI" sz="2000" b="1" dirty="0"/>
            </a:br>
            <a:r>
              <a:rPr lang="fi-FI" sz="1200" dirty="0"/>
              <a:t>Fyysiset avaimet (</a:t>
            </a:r>
            <a:r>
              <a:rPr lang="fi-FI" sz="1200" dirty="0" err="1"/>
              <a:t>yubikey</a:t>
            </a:r>
            <a:r>
              <a:rPr lang="fi-FI" sz="1200" dirty="0"/>
              <a:t>)</a:t>
            </a:r>
            <a:br>
              <a:rPr lang="fi-FI" sz="2000" b="1" dirty="0"/>
            </a:br>
            <a:r>
              <a:rPr lang="fi-FI" sz="1200" dirty="0"/>
              <a:t>Miten suojataan tietolaite</a:t>
            </a:r>
            <a:br>
              <a:rPr lang="fi-FI" sz="1200" dirty="0"/>
            </a:br>
            <a:r>
              <a:rPr lang="fi-FI" sz="1200" dirty="0"/>
              <a:t>Internet selainten turvallisuus ja evästeet</a:t>
            </a:r>
            <a:br>
              <a:rPr lang="fi-FI" sz="2000" b="1" dirty="0"/>
            </a:br>
            <a:br>
              <a:rPr lang="fi-FI" sz="2000" b="1" dirty="0"/>
            </a:br>
            <a:r>
              <a:rPr lang="fi-FI" sz="2000" b="1" dirty="0">
                <a:effectLst/>
                <a:latin typeface="Calibri" panose="020F0502020204030204" pitchFamily="34" charset="0"/>
                <a:ea typeface="Calibri" panose="020F0502020204030204" pitchFamily="34" charset="0"/>
                <a:cs typeface="Arial" panose="020B0604020202020204" pitchFamily="34" charset="0"/>
              </a:rPr>
              <a:t>Tärkeät toimijat</a:t>
            </a:r>
            <a:br>
              <a:rPr lang="fi-FI" sz="2000" b="1" dirty="0">
                <a:effectLst/>
                <a:latin typeface="Calibri" panose="020F0502020204030204" pitchFamily="34" charset="0"/>
                <a:ea typeface="Calibri" panose="020F0502020204030204" pitchFamily="34" charset="0"/>
                <a:cs typeface="Arial" panose="020B0604020202020204" pitchFamily="34" charset="0"/>
              </a:rPr>
            </a:br>
            <a:r>
              <a:rPr lang="fi-FI" sz="1200" dirty="0">
                <a:solidFill>
                  <a:srgbClr val="000000"/>
                </a:solidFill>
                <a:latin typeface="Calibri" panose="020F0502020204030204" pitchFamily="34" charset="0"/>
              </a:rPr>
              <a:t>Tärkeät toimijat: Tietosuojavaltuutetun toimisto, GDPR, Kyberturvallisuuskeskus, Digi- ja väestötietoviraston sivusto    </a:t>
            </a:r>
            <a:br>
              <a:rPr lang="fi-FI" sz="2000" b="1" dirty="0"/>
            </a:br>
            <a:br>
              <a:rPr lang="fi-FI" sz="2000" b="1" dirty="0">
                <a:effectLst/>
                <a:latin typeface="Calibri" panose="020F0502020204030204" pitchFamily="34" charset="0"/>
                <a:ea typeface="Calibri" panose="020F0502020204030204" pitchFamily="34" charset="0"/>
                <a:cs typeface="Arial" panose="020B0604020202020204" pitchFamily="34" charset="0"/>
              </a:rPr>
            </a:br>
            <a:br>
              <a:rPr lang="fi-FI" sz="2000" b="1" dirty="0">
                <a:solidFill>
                  <a:schemeClr val="accent2">
                    <a:lumMod val="50000"/>
                  </a:schemeClr>
                </a:solidFill>
              </a:rPr>
            </a:br>
            <a:endParaRPr lang="fi-FI" sz="2000" dirty="0"/>
          </a:p>
        </p:txBody>
      </p:sp>
      <p:sp>
        <p:nvSpPr>
          <p:cNvPr id="4" name="Otsikko 2">
            <a:extLst>
              <a:ext uri="{FF2B5EF4-FFF2-40B4-BE49-F238E27FC236}">
                <a16:creationId xmlns:a16="http://schemas.microsoft.com/office/drawing/2014/main" id="{A9B72BBE-1C1F-EDBF-171F-A2EB754C5405}"/>
              </a:ext>
            </a:extLst>
          </p:cNvPr>
          <p:cNvSpPr txBox="1">
            <a:spLocks/>
          </p:cNvSpPr>
          <p:nvPr/>
        </p:nvSpPr>
        <p:spPr>
          <a:xfrm>
            <a:off x="772065" y="2357651"/>
            <a:ext cx="10511286" cy="818927"/>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endParaRPr lang="fi-FI"/>
          </a:p>
        </p:txBody>
      </p:sp>
      <p:sp>
        <p:nvSpPr>
          <p:cNvPr id="5" name="Otsikko 2">
            <a:extLst>
              <a:ext uri="{FF2B5EF4-FFF2-40B4-BE49-F238E27FC236}">
                <a16:creationId xmlns:a16="http://schemas.microsoft.com/office/drawing/2014/main" id="{F5CEC16C-D793-DC5E-B057-F04F38980336}"/>
              </a:ext>
            </a:extLst>
          </p:cNvPr>
          <p:cNvSpPr txBox="1">
            <a:spLocks/>
          </p:cNvSpPr>
          <p:nvPr/>
        </p:nvSpPr>
        <p:spPr>
          <a:xfrm>
            <a:off x="772065" y="906355"/>
            <a:ext cx="10511286" cy="3024090"/>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r>
              <a:rPr lang="fi-FI" sz="3200" dirty="0">
                <a:latin typeface="Calibri" panose="020F0502020204030204" pitchFamily="34" charset="0"/>
                <a:cs typeface="Times New Roman" panose="02020603050405020304" pitchFamily="18" charset="0"/>
              </a:rPr>
              <a:t>Tietosuoja ja digitaalinen </a:t>
            </a:r>
            <a:r>
              <a:rPr lang="fi-FI" sz="3200" b="1" dirty="0">
                <a:effectLst/>
                <a:latin typeface="Calibri" panose="020F0502020204030204" pitchFamily="34" charset="0"/>
                <a:ea typeface="Calibri" panose="020F0502020204030204" pitchFamily="34" charset="0"/>
                <a:cs typeface="Times New Roman" panose="02020603050405020304" pitchFamily="18" charset="0"/>
              </a:rPr>
              <a:t>turvallisuus: </a:t>
            </a:r>
            <a:br>
              <a:rPr lang="fi-FI" sz="3200" b="1" dirty="0">
                <a:effectLst/>
                <a:latin typeface="Calibri" panose="020F0502020204030204" pitchFamily="34" charset="0"/>
                <a:ea typeface="Calibri" panose="020F0502020204030204" pitchFamily="34" charset="0"/>
                <a:cs typeface="Times New Roman" panose="02020603050405020304" pitchFamily="18" charset="0"/>
              </a:rPr>
            </a:br>
            <a:r>
              <a:rPr lang="fi-FI" sz="3200" i="0" dirty="0">
                <a:effectLst/>
                <a:latin typeface="Arial" panose="020B0604020202020204" pitchFamily="34" charset="0"/>
              </a:rPr>
              <a:t>Koulutuksen teemat</a:t>
            </a:r>
            <a:endParaRPr lang="fi-FI" sz="3200" dirty="0"/>
          </a:p>
        </p:txBody>
      </p:sp>
    </p:spTree>
    <p:extLst>
      <p:ext uri="{BB962C8B-B14F-4D97-AF65-F5344CB8AC3E}">
        <p14:creationId xmlns:p14="http://schemas.microsoft.com/office/powerpoint/2010/main" val="128198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8C1621E2-095E-9C6C-A0D3-F1074D069ECF}"/>
              </a:ext>
            </a:extLst>
          </p:cNvPr>
          <p:cNvSpPr>
            <a:spLocks noGrp="1"/>
          </p:cNvSpPr>
          <p:nvPr>
            <p:ph type="title"/>
          </p:nvPr>
        </p:nvSpPr>
        <p:spPr>
          <a:xfrm>
            <a:off x="772065" y="1661160"/>
            <a:ext cx="8912955" cy="4373880"/>
          </a:xfrm>
        </p:spPr>
        <p:txBody>
          <a:bodyPr/>
          <a:lstStyle/>
          <a:p>
            <a:r>
              <a:rPr lang="fi-FI" sz="2000" b="1" dirty="0">
                <a:effectLst/>
                <a:latin typeface="Calibri" panose="020F0502020204030204" pitchFamily="34" charset="0"/>
                <a:ea typeface="Calibri" panose="020F0502020204030204" pitchFamily="34" charset="0"/>
                <a:cs typeface="Arial" panose="020B0604020202020204" pitchFamily="34" charset="0"/>
              </a:rPr>
              <a:t>Tutustuttiin lähemmin alan tärkeisiin toimijoihin ja dokumentteihin, kuten:</a:t>
            </a:r>
            <a:br>
              <a:rPr lang="fi-FI" sz="2000" b="1" dirty="0">
                <a:effectLst/>
                <a:latin typeface="Calibri" panose="020F0502020204030204" pitchFamily="34" charset="0"/>
                <a:ea typeface="Calibri" panose="020F0502020204030204" pitchFamily="34" charset="0"/>
                <a:cs typeface="Arial" panose="020B0604020202020204" pitchFamily="34" charset="0"/>
              </a:rPr>
            </a:br>
            <a:br>
              <a:rPr lang="fi-FI" sz="1200" b="1" dirty="0">
                <a:solidFill>
                  <a:schemeClr val="accent1">
                    <a:lumMod val="75000"/>
                  </a:schemeClr>
                </a:solidFill>
                <a:latin typeface="Aharoni" panose="02010803020104030203" pitchFamily="2" charset="-79"/>
                <a:ea typeface="+mj-ea"/>
                <a:cs typeface="Aharoni" panose="02010803020104030203" pitchFamily="2" charset="-79"/>
              </a:rPr>
            </a:br>
            <a:br>
              <a:rPr lang="fi-FI" sz="1200" dirty="0"/>
            </a:br>
            <a:r>
              <a:rPr lang="fi-FI" sz="1600" dirty="0">
                <a:latin typeface="Calibri" panose="020F0502020204030204" pitchFamily="34" charset="0"/>
                <a:cs typeface="Arial" panose="020B0604020202020204" pitchFamily="34" charset="0"/>
              </a:rPr>
              <a:t>Tietosuojavaltuutetun toimisto</a:t>
            </a:r>
            <a:br>
              <a:rPr lang="fi-FI" sz="1600" dirty="0">
                <a:latin typeface="Calibri" panose="020F0502020204030204" pitchFamily="34" charset="0"/>
                <a:cs typeface="Arial" panose="020B0604020202020204" pitchFamily="34" charset="0"/>
              </a:rPr>
            </a:br>
            <a:br>
              <a:rPr lang="en-GB" altLang="fi-FI" sz="1600" dirty="0">
                <a:latin typeface="Calibri" panose="020F0502020204030204" pitchFamily="34" charset="0"/>
                <a:cs typeface="Arial" panose="020B0604020202020204" pitchFamily="34" charset="0"/>
              </a:rPr>
            </a:br>
            <a:r>
              <a:rPr lang="en-GB" altLang="fi-FI" sz="1600" dirty="0">
                <a:latin typeface="Calibri" panose="020F0502020204030204" pitchFamily="34" charset="0"/>
                <a:cs typeface="Arial" panose="020B0604020202020204" pitchFamily="34" charset="0"/>
              </a:rPr>
              <a:t>GDPR = General Data Protection Regulation  (</a:t>
            </a:r>
            <a:r>
              <a:rPr lang="en-GB" altLang="fi-FI" sz="1600" dirty="0" err="1">
                <a:latin typeface="Calibri" panose="020F0502020204030204" pitchFamily="34" charset="0"/>
                <a:cs typeface="Arial" panose="020B0604020202020204" pitchFamily="34" charset="0"/>
              </a:rPr>
              <a:t>EU:n</a:t>
            </a:r>
            <a:r>
              <a:rPr lang="en-GB" altLang="fi-FI" sz="1600" dirty="0">
                <a:latin typeface="Calibri" panose="020F0502020204030204" pitchFamily="34" charset="0"/>
                <a:cs typeface="Arial" panose="020B0604020202020204" pitchFamily="34" charset="0"/>
              </a:rPr>
              <a:t> </a:t>
            </a:r>
            <a:r>
              <a:rPr lang="en-GB" altLang="fi-FI" sz="1600" dirty="0" err="1">
                <a:latin typeface="Calibri" panose="020F0502020204030204" pitchFamily="34" charset="0"/>
                <a:cs typeface="Arial" panose="020B0604020202020204" pitchFamily="34" charset="0"/>
              </a:rPr>
              <a:t>yleinen</a:t>
            </a:r>
            <a:r>
              <a:rPr lang="en-GB" altLang="fi-FI" sz="1600" dirty="0">
                <a:latin typeface="Calibri" panose="020F0502020204030204" pitchFamily="34" charset="0"/>
                <a:cs typeface="Arial" panose="020B0604020202020204" pitchFamily="34" charset="0"/>
              </a:rPr>
              <a:t> </a:t>
            </a:r>
            <a:r>
              <a:rPr lang="en-GB" altLang="fi-FI" sz="1600" dirty="0" err="1">
                <a:latin typeface="Calibri" panose="020F0502020204030204" pitchFamily="34" charset="0"/>
                <a:cs typeface="Arial" panose="020B0604020202020204" pitchFamily="34" charset="0"/>
              </a:rPr>
              <a:t>tietosuoja-asetus</a:t>
            </a:r>
            <a:r>
              <a:rPr lang="en-GB" altLang="fi-FI" sz="1600" dirty="0">
                <a:latin typeface="Calibri" panose="020F0502020204030204" pitchFamily="34" charset="0"/>
                <a:cs typeface="Arial" panose="020B0604020202020204" pitchFamily="34" charset="0"/>
              </a:rPr>
              <a:t>)</a:t>
            </a:r>
            <a:br>
              <a:rPr lang="en-GB" altLang="fi-FI" sz="1600" dirty="0">
                <a:latin typeface="Calibri" panose="020F0502020204030204" pitchFamily="34" charset="0"/>
                <a:cs typeface="Arial" panose="020B0604020202020204" pitchFamily="34" charset="0"/>
              </a:rPr>
            </a:br>
            <a:br>
              <a:rPr lang="fi-FI" sz="1600" dirty="0">
                <a:latin typeface="Calibri" panose="020F0502020204030204" pitchFamily="34" charset="0"/>
                <a:cs typeface="Arial" panose="020B0604020202020204" pitchFamily="34" charset="0"/>
              </a:rPr>
            </a:br>
            <a:r>
              <a:rPr lang="fi-FI" sz="1600" dirty="0">
                <a:latin typeface="Calibri" panose="020F0502020204030204" pitchFamily="34" charset="0"/>
                <a:cs typeface="Arial" panose="020B0604020202020204" pitchFamily="34" charset="0"/>
              </a:rPr>
              <a:t>Kyberturvallisuuskeskus </a:t>
            </a:r>
            <a:br>
              <a:rPr lang="fi-FI" sz="1600" dirty="0">
                <a:latin typeface="Calibri" panose="020F0502020204030204" pitchFamily="34" charset="0"/>
                <a:cs typeface="Arial" panose="020B0604020202020204" pitchFamily="34" charset="0"/>
              </a:rPr>
            </a:br>
            <a:br>
              <a:rPr lang="fi-FI" sz="1600" dirty="0">
                <a:latin typeface="Calibri" panose="020F0502020204030204" pitchFamily="34" charset="0"/>
                <a:cs typeface="Arial" panose="020B0604020202020204" pitchFamily="34" charset="0"/>
              </a:rPr>
            </a:br>
            <a:r>
              <a:rPr lang="fi-FI" sz="1600" dirty="0">
                <a:latin typeface="Calibri" panose="020F0502020204030204" pitchFamily="34" charset="0"/>
                <a:cs typeface="Arial" panose="020B0604020202020204" pitchFamily="34" charset="0"/>
              </a:rPr>
              <a:t>Digi- ja väestötietoviraston sivusto</a:t>
            </a:r>
            <a:br>
              <a:rPr lang="fi-FI" altLang="fi-FI" sz="1600" dirty="0">
                <a:latin typeface="Calibri" panose="020F0502020204030204" pitchFamily="34" charset="0"/>
                <a:cs typeface="Arial" panose="020B0604020202020204" pitchFamily="34" charset="0"/>
              </a:rPr>
            </a:br>
            <a:br>
              <a:rPr lang="fi-FI" sz="1600" dirty="0">
                <a:latin typeface="Calibri" panose="020F0502020204030204" pitchFamily="34" charset="0"/>
                <a:cs typeface="Arial" panose="020B0604020202020204" pitchFamily="34" charset="0"/>
              </a:rPr>
            </a:br>
            <a:r>
              <a:rPr lang="fi-FI" sz="1600" dirty="0" err="1">
                <a:latin typeface="Calibri" panose="020F0502020204030204" pitchFamily="34" charset="0"/>
                <a:cs typeface="Arial" panose="020B0604020202020204" pitchFamily="34" charset="0"/>
              </a:rPr>
              <a:t>eOppiva</a:t>
            </a:r>
            <a:r>
              <a:rPr lang="fi-FI" sz="1600" dirty="0">
                <a:latin typeface="Calibri" panose="020F0502020204030204" pitchFamily="34" charset="0"/>
                <a:cs typeface="Arial" panose="020B0604020202020204" pitchFamily="34" charset="0"/>
              </a:rPr>
              <a:t> – tietosuojan ABC</a:t>
            </a:r>
            <a:br>
              <a:rPr lang="fi-FI" sz="1600" dirty="0">
                <a:latin typeface="Calibri" panose="020F0502020204030204" pitchFamily="34" charset="0"/>
                <a:cs typeface="Arial" panose="020B0604020202020204" pitchFamily="34" charset="0"/>
              </a:rPr>
            </a:br>
            <a:br>
              <a:rPr lang="fi-FI" sz="1600" dirty="0">
                <a:latin typeface="Calibri" panose="020F0502020204030204" pitchFamily="34" charset="0"/>
                <a:cs typeface="Arial" panose="020B0604020202020204" pitchFamily="34" charset="0"/>
              </a:rPr>
            </a:br>
            <a:r>
              <a:rPr lang="fi-FI" sz="1600" dirty="0">
                <a:latin typeface="Calibri" panose="020F0502020204030204" pitchFamily="34" charset="0"/>
                <a:cs typeface="Arial" panose="020B0604020202020204" pitchFamily="34" charset="0"/>
              </a:rPr>
              <a:t>Julkisuus ja tiedonhallinta opetustoimessa</a:t>
            </a:r>
            <a:br>
              <a:rPr lang="fi-FI" sz="1600" dirty="0">
                <a:latin typeface="Calibri" panose="020F0502020204030204" pitchFamily="34" charset="0"/>
                <a:cs typeface="Arial" panose="020B0604020202020204" pitchFamily="34" charset="0"/>
              </a:rPr>
            </a:br>
            <a:br>
              <a:rPr lang="fi-FI" sz="1600" dirty="0">
                <a:latin typeface="Calibri" panose="020F0502020204030204" pitchFamily="34" charset="0"/>
                <a:cs typeface="Arial" panose="020B0604020202020204" pitchFamily="34" charset="0"/>
              </a:rPr>
            </a:br>
            <a:r>
              <a:rPr lang="fi-FI" sz="1600" dirty="0" err="1">
                <a:latin typeface="Calibri" panose="020F0502020204030204" pitchFamily="34" charset="0"/>
                <a:cs typeface="Arial" panose="020B0604020202020204" pitchFamily="34" charset="0"/>
              </a:rPr>
              <a:t>Katakri</a:t>
            </a:r>
            <a:r>
              <a:rPr lang="fi-FI" sz="1600" dirty="0">
                <a:latin typeface="Calibri" panose="020F0502020204030204" pitchFamily="34" charset="0"/>
                <a:cs typeface="Arial" panose="020B0604020202020204" pitchFamily="34" charset="0"/>
              </a:rPr>
              <a:t> eli kansallinen turvallisuusauditointikriteeristö</a:t>
            </a:r>
          </a:p>
        </p:txBody>
      </p:sp>
      <p:sp>
        <p:nvSpPr>
          <p:cNvPr id="5" name="Otsikko 2">
            <a:extLst>
              <a:ext uri="{FF2B5EF4-FFF2-40B4-BE49-F238E27FC236}">
                <a16:creationId xmlns:a16="http://schemas.microsoft.com/office/drawing/2014/main" id="{F5CEC16C-D793-DC5E-B057-F04F38980336}"/>
              </a:ext>
            </a:extLst>
          </p:cNvPr>
          <p:cNvSpPr txBox="1">
            <a:spLocks/>
          </p:cNvSpPr>
          <p:nvPr/>
        </p:nvSpPr>
        <p:spPr>
          <a:xfrm>
            <a:off x="772065" y="906356"/>
            <a:ext cx="10511286" cy="818927"/>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r>
              <a:rPr lang="fi-FI" sz="3200" i="0" dirty="0">
                <a:effectLst/>
                <a:latin typeface="Arial" panose="020B0604020202020204" pitchFamily="34" charset="0"/>
              </a:rPr>
              <a:t>Koulutuksen sisältö 1/3</a:t>
            </a:r>
            <a:endParaRPr lang="fi-FI" sz="3200" dirty="0"/>
          </a:p>
        </p:txBody>
      </p:sp>
    </p:spTree>
    <p:extLst>
      <p:ext uri="{BB962C8B-B14F-4D97-AF65-F5344CB8AC3E}">
        <p14:creationId xmlns:p14="http://schemas.microsoft.com/office/powerpoint/2010/main" val="8245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8C1621E2-095E-9C6C-A0D3-F1074D069ECF}"/>
              </a:ext>
            </a:extLst>
          </p:cNvPr>
          <p:cNvSpPr>
            <a:spLocks noGrp="1"/>
          </p:cNvSpPr>
          <p:nvPr>
            <p:ph type="title"/>
          </p:nvPr>
        </p:nvSpPr>
        <p:spPr>
          <a:xfrm>
            <a:off x="772065" y="1661160"/>
            <a:ext cx="8912955" cy="4373880"/>
          </a:xfrm>
        </p:spPr>
        <p:txBody>
          <a:bodyPr/>
          <a:lstStyle/>
          <a:p>
            <a:r>
              <a:rPr lang="fi-FI" sz="2400" dirty="0">
                <a:solidFill>
                  <a:schemeClr val="tx2"/>
                </a:solidFill>
              </a:rPr>
              <a:t>Digitaalinen tieto:</a:t>
            </a:r>
            <a:br>
              <a:rPr lang="fi-FI" sz="2000" dirty="0"/>
            </a:br>
            <a:r>
              <a:rPr lang="fi-FI" sz="2000" dirty="0"/>
              <a:t> </a:t>
            </a:r>
            <a:br>
              <a:rPr lang="fi-FI" sz="2000" dirty="0"/>
            </a:br>
            <a:r>
              <a:rPr lang="fi-FI" sz="2000" dirty="0"/>
              <a:t>   Suojaaminen ja säilyttäminen</a:t>
            </a:r>
            <a:br>
              <a:rPr lang="fi-FI" sz="2000" dirty="0"/>
            </a:br>
            <a:br>
              <a:rPr lang="fi-FI" sz="2000" dirty="0"/>
            </a:br>
            <a:r>
              <a:rPr lang="fi-FI" sz="2000" dirty="0"/>
              <a:t>   Poistaminen ja hävittäminen</a:t>
            </a:r>
            <a:br>
              <a:rPr lang="fi-FI" sz="2000" dirty="0"/>
            </a:br>
            <a:br>
              <a:rPr lang="fi-FI" sz="2000" dirty="0"/>
            </a:br>
            <a:r>
              <a:rPr lang="fi-FI" sz="2000" dirty="0"/>
              <a:t>   Tieto </a:t>
            </a:r>
            <a:r>
              <a:rPr lang="fi-FI" sz="2000" b="1" dirty="0">
                <a:solidFill>
                  <a:schemeClr val="tx2"/>
                </a:solidFill>
              </a:rPr>
              <a:t>ei ole ikuista: dataa voidaan suojella – ja se voi tuhoutua</a:t>
            </a:r>
            <a:br>
              <a:rPr lang="fi-FI" sz="2000" b="1" dirty="0">
                <a:solidFill>
                  <a:schemeClr val="tx2"/>
                </a:solidFill>
              </a:rPr>
            </a:br>
            <a:br>
              <a:rPr lang="fi-FI" sz="2000" b="1" dirty="0">
                <a:solidFill>
                  <a:schemeClr val="tx2"/>
                </a:solidFill>
              </a:rPr>
            </a:br>
            <a:r>
              <a:rPr lang="fi-FI" sz="2000" b="1" dirty="0">
                <a:solidFill>
                  <a:schemeClr val="tx2"/>
                </a:solidFill>
              </a:rPr>
              <a:t>   </a:t>
            </a:r>
            <a:r>
              <a:rPr lang="fi-FI" sz="2000" b="1" dirty="0"/>
              <a:t>Tietomurrot näin reagoit ja varaudut uhkiin</a:t>
            </a:r>
            <a:br>
              <a:rPr lang="fi-FI" sz="2000" b="1" dirty="0"/>
            </a:br>
            <a:br>
              <a:rPr lang="fi-FI" sz="2000" b="1" dirty="0"/>
            </a:br>
            <a:r>
              <a:rPr lang="fi-FI" sz="2000" dirty="0"/>
              <a:t>    Tunnistautuminen</a:t>
            </a:r>
            <a:br>
              <a:rPr lang="fi-FI" sz="2000" dirty="0"/>
            </a:br>
            <a:br>
              <a:rPr lang="fi-FI" sz="2000" dirty="0"/>
            </a:br>
            <a:r>
              <a:rPr lang="fi-FI" sz="2000" dirty="0"/>
              <a:t>    Tietokoneen suojaaminen ja kyberturvallinen koti ja työpaikka</a:t>
            </a:r>
            <a:br>
              <a:rPr lang="fi-FI" sz="2000" b="1" dirty="0"/>
            </a:br>
            <a:br>
              <a:rPr lang="fi-FI" sz="2000" b="1" dirty="0"/>
            </a:br>
            <a:br>
              <a:rPr lang="fi-FI" sz="2000" dirty="0">
                <a:solidFill>
                  <a:schemeClr val="tx2"/>
                </a:solidFill>
              </a:rPr>
            </a:br>
            <a:br>
              <a:rPr lang="fi-FI" sz="2000" dirty="0">
                <a:solidFill>
                  <a:schemeClr val="tx2"/>
                </a:solidFill>
              </a:rPr>
            </a:br>
            <a:endParaRPr lang="fi-FI" sz="2000" dirty="0"/>
          </a:p>
        </p:txBody>
      </p:sp>
      <p:sp>
        <p:nvSpPr>
          <p:cNvPr id="5" name="Otsikko 2">
            <a:extLst>
              <a:ext uri="{FF2B5EF4-FFF2-40B4-BE49-F238E27FC236}">
                <a16:creationId xmlns:a16="http://schemas.microsoft.com/office/drawing/2014/main" id="{F5CEC16C-D793-DC5E-B057-F04F38980336}"/>
              </a:ext>
            </a:extLst>
          </p:cNvPr>
          <p:cNvSpPr txBox="1">
            <a:spLocks/>
          </p:cNvSpPr>
          <p:nvPr/>
        </p:nvSpPr>
        <p:spPr>
          <a:xfrm>
            <a:off x="772065" y="906356"/>
            <a:ext cx="10511286" cy="818927"/>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r>
              <a:rPr lang="fi-FI" sz="3200" i="0" dirty="0">
                <a:effectLst/>
                <a:latin typeface="Arial" panose="020B0604020202020204" pitchFamily="34" charset="0"/>
              </a:rPr>
              <a:t>Koulutuksen sisältö 2/3</a:t>
            </a:r>
            <a:endParaRPr lang="fi-FI" sz="3200" dirty="0"/>
          </a:p>
        </p:txBody>
      </p:sp>
    </p:spTree>
    <p:extLst>
      <p:ext uri="{BB962C8B-B14F-4D97-AF65-F5344CB8AC3E}">
        <p14:creationId xmlns:p14="http://schemas.microsoft.com/office/powerpoint/2010/main" val="21487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8C1621E2-095E-9C6C-A0D3-F1074D069ECF}"/>
              </a:ext>
            </a:extLst>
          </p:cNvPr>
          <p:cNvSpPr>
            <a:spLocks noGrp="1"/>
          </p:cNvSpPr>
          <p:nvPr>
            <p:ph type="title"/>
          </p:nvPr>
        </p:nvSpPr>
        <p:spPr>
          <a:xfrm>
            <a:off x="772065" y="1661160"/>
            <a:ext cx="8912955" cy="3093720"/>
          </a:xfrm>
        </p:spPr>
        <p:txBody>
          <a:bodyPr/>
          <a:lstStyle/>
          <a:p>
            <a:r>
              <a:rPr lang="fi-FI" sz="2400" b="1" dirty="0"/>
              <a:t>Tunnista luotettava tieto </a:t>
            </a:r>
            <a:r>
              <a:rPr lang="fi-FI" sz="2400" dirty="0"/>
              <a:t>ja l</a:t>
            </a:r>
            <a:r>
              <a:rPr lang="fi-FI" sz="2400" b="1" dirty="0"/>
              <a:t>ähdekritiikki</a:t>
            </a:r>
            <a:br>
              <a:rPr lang="fi-FI" sz="2400" dirty="0"/>
            </a:br>
            <a:br>
              <a:rPr lang="fi-FI" sz="2400" b="1" dirty="0"/>
            </a:br>
            <a:r>
              <a:rPr lang="fi-FI" sz="2400" b="1" dirty="0"/>
              <a:t>Huijauksen tunnusmerkit</a:t>
            </a:r>
            <a:br>
              <a:rPr lang="fi-FI" sz="2400" b="1" dirty="0"/>
            </a:br>
            <a:br>
              <a:rPr lang="fi-FI" sz="2400" b="1" dirty="0"/>
            </a:br>
            <a:r>
              <a:rPr lang="fi-FI" sz="2400" b="1" dirty="0"/>
              <a:t>Sosiaalinen media</a:t>
            </a:r>
            <a:br>
              <a:rPr lang="fi-FI" sz="2400" b="1" dirty="0"/>
            </a:br>
            <a:br>
              <a:rPr lang="fi-FI" sz="2400" b="1" dirty="0"/>
            </a:br>
            <a:r>
              <a:rPr lang="fi-FI" sz="2400" b="1" dirty="0"/>
              <a:t>Profiloiminen</a:t>
            </a:r>
            <a:br>
              <a:rPr lang="fi-FI" sz="2400" b="1" dirty="0"/>
            </a:br>
            <a:br>
              <a:rPr lang="fi-FI" sz="2400" b="1" dirty="0"/>
            </a:br>
            <a:br>
              <a:rPr lang="fi-FI" sz="2400" b="1" dirty="0"/>
            </a:br>
            <a:br>
              <a:rPr lang="fi-FI" sz="2000" dirty="0"/>
            </a:br>
            <a:r>
              <a:rPr lang="fi-FI" sz="2000" dirty="0"/>
              <a:t> </a:t>
            </a:r>
            <a:br>
              <a:rPr lang="fi-FI" sz="2000" dirty="0"/>
            </a:br>
            <a:endParaRPr lang="fi-FI" sz="2000" dirty="0"/>
          </a:p>
        </p:txBody>
      </p:sp>
      <p:sp>
        <p:nvSpPr>
          <p:cNvPr id="5" name="Otsikko 2">
            <a:extLst>
              <a:ext uri="{FF2B5EF4-FFF2-40B4-BE49-F238E27FC236}">
                <a16:creationId xmlns:a16="http://schemas.microsoft.com/office/drawing/2014/main" id="{F5CEC16C-D793-DC5E-B057-F04F38980336}"/>
              </a:ext>
            </a:extLst>
          </p:cNvPr>
          <p:cNvSpPr txBox="1">
            <a:spLocks/>
          </p:cNvSpPr>
          <p:nvPr/>
        </p:nvSpPr>
        <p:spPr>
          <a:xfrm>
            <a:off x="772065" y="906356"/>
            <a:ext cx="10511286" cy="818927"/>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r>
              <a:rPr lang="fi-FI" sz="3200" i="0" dirty="0">
                <a:effectLst/>
                <a:latin typeface="Arial" panose="020B0604020202020204" pitchFamily="34" charset="0"/>
              </a:rPr>
              <a:t>Koulutuksen sisältö 3/3</a:t>
            </a:r>
            <a:endParaRPr lang="fi-FI" sz="3200" dirty="0"/>
          </a:p>
        </p:txBody>
      </p:sp>
    </p:spTree>
    <p:extLst>
      <p:ext uri="{BB962C8B-B14F-4D97-AF65-F5344CB8AC3E}">
        <p14:creationId xmlns:p14="http://schemas.microsoft.com/office/powerpoint/2010/main" val="3960833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4D66C18-93A5-86A4-B328-BB8A667AB5FB}"/>
              </a:ext>
            </a:extLst>
          </p:cNvPr>
          <p:cNvSpPr>
            <a:spLocks noGrp="1"/>
          </p:cNvSpPr>
          <p:nvPr>
            <p:ph type="title"/>
          </p:nvPr>
        </p:nvSpPr>
        <p:spPr>
          <a:xfrm>
            <a:off x="772065" y="906357"/>
            <a:ext cx="6101175" cy="602404"/>
          </a:xfrm>
        </p:spPr>
        <p:txBody>
          <a:bodyPr/>
          <a:lstStyle/>
          <a:p>
            <a:r>
              <a:rPr lang="fi-FI" sz="3200" dirty="0"/>
              <a:t>Kehittämistehtävä - Esimerkki 1 </a:t>
            </a:r>
          </a:p>
        </p:txBody>
      </p:sp>
      <p:sp>
        <p:nvSpPr>
          <p:cNvPr id="4" name="Otsikko 2">
            <a:extLst>
              <a:ext uri="{FF2B5EF4-FFF2-40B4-BE49-F238E27FC236}">
                <a16:creationId xmlns:a16="http://schemas.microsoft.com/office/drawing/2014/main" id="{42CA586A-57F8-F796-9E10-D0D3D48ED1E7}"/>
              </a:ext>
            </a:extLst>
          </p:cNvPr>
          <p:cNvSpPr txBox="1">
            <a:spLocks/>
          </p:cNvSpPr>
          <p:nvPr/>
        </p:nvSpPr>
        <p:spPr>
          <a:xfrm>
            <a:off x="772065" y="1508760"/>
            <a:ext cx="8912955" cy="4267199"/>
          </a:xfrm>
          <a:prstGeom prst="rect">
            <a:avLst/>
          </a:prstGeom>
        </p:spPr>
        <p:txBody>
          <a:bodyPr/>
          <a:lstStyle>
            <a:lvl1pPr algn="l" defTabSz="914400" rtl="0" eaLnBrk="1" latinLnBrk="0" hangingPunct="1">
              <a:lnSpc>
                <a:spcPct val="90000"/>
              </a:lnSpc>
              <a:spcBef>
                <a:spcPct val="0"/>
              </a:spcBef>
              <a:buNone/>
              <a:defRPr sz="5400" b="1" i="0" kern="1200" baseline="0">
                <a:solidFill>
                  <a:schemeClr val="tx1"/>
                </a:solidFill>
                <a:latin typeface="+mj-lt"/>
                <a:ea typeface="+mj-ea"/>
                <a:cs typeface="+mj-cs"/>
              </a:defRPr>
            </a:lvl1pPr>
          </a:lstStyle>
          <a:p>
            <a:r>
              <a:rPr lang="fi-FI" sz="1400" dirty="0">
                <a:solidFill>
                  <a:srgbClr val="000000"/>
                </a:solidFill>
                <a:effectLst/>
                <a:latin typeface="Cresta"/>
                <a:ea typeface="Calibri" panose="020F0502020204030204" pitchFamily="34" charset="0"/>
                <a:cs typeface="Calibri" panose="020F0502020204030204" pitchFamily="34" charset="0"/>
              </a:rPr>
              <a:t>Tutustu liitteenä olevaan tai netistä löytyvään </a:t>
            </a:r>
            <a:r>
              <a:rPr lang="fi-FI" sz="1400" b="1" dirty="0" err="1">
                <a:solidFill>
                  <a:srgbClr val="000000"/>
                </a:solidFill>
                <a:effectLst/>
                <a:latin typeface="Cresta"/>
                <a:ea typeface="Calibri" panose="020F0502020204030204" pitchFamily="34" charset="0"/>
                <a:cs typeface="Calibri" panose="020F0502020204030204" pitchFamily="34" charset="0"/>
              </a:rPr>
              <a:t>Katakri</a:t>
            </a:r>
            <a:r>
              <a:rPr lang="fi-FI" sz="1400" b="1" dirty="0">
                <a:solidFill>
                  <a:srgbClr val="000000"/>
                </a:solidFill>
                <a:effectLst/>
                <a:latin typeface="Cresta"/>
                <a:ea typeface="Calibri" panose="020F0502020204030204" pitchFamily="34" charset="0"/>
                <a:cs typeface="Calibri" panose="020F0502020204030204" pitchFamily="34" charset="0"/>
              </a:rPr>
              <a:t> 2020 eli Tietoturvallisuuden auditointi - </a:t>
            </a:r>
            <a:r>
              <a:rPr lang="fi-FI" sz="1400" dirty="0">
                <a:solidFill>
                  <a:srgbClr val="000000"/>
                </a:solidFill>
                <a:effectLst/>
                <a:latin typeface="Cresta"/>
                <a:ea typeface="Calibri" panose="020F0502020204030204" pitchFamily="34" charset="0"/>
                <a:cs typeface="Calibri" panose="020F0502020204030204" pitchFamily="34" charset="0"/>
              </a:rPr>
              <a:t>työkaluun</a:t>
            </a:r>
          </a:p>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i-FI" sz="1400" b="1" dirty="0">
                <a:effectLst/>
                <a:latin typeface="Calibri" panose="020F0502020204030204" pitchFamily="34" charset="0"/>
                <a:ea typeface="Calibri" panose="020F0502020204030204" pitchFamily="34" charset="0"/>
                <a:cs typeface="Times New Roman" panose="02020603050405020304" pitchFamily="18" charset="0"/>
              </a:rPr>
              <a:t>Lue </a:t>
            </a:r>
            <a:r>
              <a:rPr lang="fi-FI" sz="1400" b="1" dirty="0">
                <a:solidFill>
                  <a:srgbClr val="000000"/>
                </a:solidFill>
                <a:effectLst/>
                <a:latin typeface="Cresta"/>
                <a:ea typeface="Calibri" panose="020F0502020204030204" pitchFamily="34" charset="0"/>
                <a:cs typeface="Times New Roman" panose="02020603050405020304" pitchFamily="18" charset="0"/>
              </a:rPr>
              <a:t>minimissään osa-alue T: Turvallisuusjohtaminen</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400" dirty="0">
              <a:solidFill>
                <a:srgbClr val="000000"/>
              </a:solidFill>
              <a:latin typeface="Cresta"/>
              <a:ea typeface="Calibri" panose="020F0502020204030204" pitchFamily="34" charset="0"/>
              <a:cs typeface="Times New Roman" panose="02020603050405020304" pitchFamily="18" charset="0"/>
            </a:endParaRPr>
          </a:p>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Tutki, havainnoi ja mieti jotakin organisaatiota, vaikkapa omaa työpaikkaasi tai kotiasi (huomioi tietosuoja):</a:t>
            </a:r>
          </a:p>
          <a:p>
            <a:pPr>
              <a:lnSpc>
                <a:spcPct val="107000"/>
              </a:lnSpc>
              <a:spcAft>
                <a:spcPts val="800"/>
              </a:spcAft>
            </a:pPr>
            <a:r>
              <a:rPr lang="fi-FI" sz="1400" dirty="0">
                <a:effectLst/>
                <a:latin typeface="Calibri" panose="020F0502020204030204" pitchFamily="34" charset="0"/>
                <a:ea typeface="Times New Roman" panose="02020603050405020304" pitchFamily="18" charset="0"/>
                <a:cs typeface="Times New Roman" panose="02020603050405020304" pitchFamily="18" charset="0"/>
              </a:rPr>
              <a:t>Etsi muutamia riskejä. Arvioi riskin suuruus esim. 0–100 % ja vakavuus.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fi-FI" sz="1400" dirty="0">
                <a:latin typeface="Calibri" panose="020F0502020204030204" pitchFamily="34" charset="0"/>
                <a:ea typeface="Calibri" panose="020F0502020204030204" pitchFamily="34" charset="0"/>
                <a:cs typeface="Times New Roman" panose="02020603050405020304" pitchFamily="18" charset="0"/>
              </a:rPr>
              <a:t>E</a:t>
            </a:r>
            <a:r>
              <a:rPr lang="fi-FI" sz="1400" dirty="0">
                <a:effectLst/>
                <a:latin typeface="Calibri" panose="020F0502020204030204" pitchFamily="34" charset="0"/>
                <a:ea typeface="Calibri" panose="020F0502020204030204" pitchFamily="34" charset="0"/>
                <a:cs typeface="Times New Roman" panose="02020603050405020304" pitchFamily="18" charset="0"/>
              </a:rPr>
              <a:t>sim. </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fi-FI" sz="1400" dirty="0">
                <a:effectLst/>
                <a:latin typeface="Calibri" panose="020F0502020204030204" pitchFamily="34" charset="0"/>
                <a:ea typeface="Calibri" panose="020F0502020204030204" pitchFamily="34" charset="0"/>
                <a:cs typeface="Times New Roman" panose="02020603050405020304" pitchFamily="18" charset="0"/>
              </a:rPr>
              <a:t>Riski 1: </a:t>
            </a:r>
            <a:r>
              <a:rPr lang="fi-FI" sz="1400" i="1" dirty="0">
                <a:effectLst/>
                <a:latin typeface="Calibri" panose="020F0502020204030204" pitchFamily="34" charset="0"/>
                <a:ea typeface="Calibri" panose="020F0502020204030204" pitchFamily="34" charset="0"/>
                <a:cs typeface="Times New Roman" panose="02020603050405020304" pitchFamily="18" charset="0"/>
              </a:rPr>
              <a:t>kodin ulko-ovi jää yöksi lukitsematta. Tapahtuu noin 2 kertaa kuukaudessa, joten tapahtuman todennäköisyys on noin  2/30 = 6,7 % =  7 %.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fi-FI" sz="1400" i="1" dirty="0">
                <a:effectLst/>
                <a:latin typeface="Calibri" panose="020F0502020204030204" pitchFamily="34" charset="0"/>
                <a:ea typeface="Calibri" panose="020F0502020204030204" pitchFamily="34" charset="0"/>
                <a:cs typeface="Times New Roman" panose="02020603050405020304" pitchFamily="18" charset="0"/>
              </a:rPr>
              <a:t>riski: 7</a:t>
            </a:r>
            <a:r>
              <a:rPr lang="fi-FI" sz="1400" b="1" i="1" dirty="0">
                <a:effectLst/>
                <a:latin typeface="Calibri" panose="020F0502020204030204" pitchFamily="34" charset="0"/>
                <a:ea typeface="Calibri" panose="020F0502020204030204" pitchFamily="34" charset="0"/>
                <a:cs typeface="Times New Roman" panose="02020603050405020304" pitchFamily="18" charset="0"/>
              </a:rPr>
              <a:t> %</a:t>
            </a:r>
            <a:r>
              <a:rPr lang="fi-FI" sz="1400" i="1" dirty="0">
                <a:effectLst/>
                <a:latin typeface="Calibri" panose="020F0502020204030204" pitchFamily="34" charset="0"/>
                <a:ea typeface="Calibri" panose="020F0502020204030204" pitchFamily="34" charset="0"/>
                <a:cs typeface="Times New Roman" panose="02020603050405020304" pitchFamily="18" charset="0"/>
              </a:rPr>
              <a:t>   ja vakavuus: </a:t>
            </a:r>
            <a:r>
              <a:rPr lang="fi-FI" sz="1400" b="1" i="1" dirty="0">
                <a:effectLst/>
                <a:latin typeface="Calibri" panose="020F0502020204030204" pitchFamily="34" charset="0"/>
                <a:ea typeface="Calibri" panose="020F0502020204030204" pitchFamily="34" charset="0"/>
                <a:cs typeface="Times New Roman" panose="02020603050405020304" pitchFamily="18" charset="0"/>
              </a:rPr>
              <a:t>Merkittävä </a:t>
            </a:r>
            <a:r>
              <a:rPr lang="fi-FI" sz="1400" i="1" dirty="0">
                <a:effectLst/>
                <a:latin typeface="Calibri" panose="020F0502020204030204" pitchFamily="34" charset="0"/>
                <a:ea typeface="Calibri" panose="020F0502020204030204" pitchFamily="34" charset="0"/>
                <a:cs typeface="Times New Roman" panose="02020603050405020304" pitchFamily="18" charset="0"/>
              </a:rPr>
              <a:t>(esim. </a:t>
            </a:r>
            <a:r>
              <a:rPr lang="fi-FI" sz="14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www.arter.fi</a:t>
            </a:r>
            <a:r>
              <a:rPr lang="fi-FI" sz="1400" i="1" dirty="0">
                <a:effectLst/>
                <a:latin typeface="Calibri" panose="020F0502020204030204" pitchFamily="34" charset="0"/>
                <a:ea typeface="Calibri" panose="020F0502020204030204" pitchFamily="34" charset="0"/>
                <a:cs typeface="Times New Roman" panose="02020603050405020304" pitchFamily="18" charset="0"/>
              </a:rPr>
              <a:t> käyttää tätä termiä)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buFont typeface="Calibri" panose="020F0502020204030204" pitchFamily="34" charset="0"/>
              <a:buChar char="-"/>
            </a:pPr>
            <a:r>
              <a:rPr lang="fi-FI" sz="1400" dirty="0">
                <a:effectLst/>
                <a:latin typeface="Calibri" panose="020F0502020204030204" pitchFamily="34" charset="0"/>
                <a:ea typeface="Times New Roman" panose="02020603050405020304" pitchFamily="18" charset="0"/>
              </a:rPr>
              <a:t>Mieti </a:t>
            </a:r>
            <a:r>
              <a:rPr lang="fi-FI" sz="1400" dirty="0">
                <a:solidFill>
                  <a:srgbClr val="000000"/>
                </a:solidFill>
                <a:effectLst/>
                <a:latin typeface="Calibri" panose="020F0502020204030204" pitchFamily="34" charset="0"/>
                <a:ea typeface="Times New Roman" panose="02020603050405020304" pitchFamily="18" charset="0"/>
              </a:rPr>
              <a:t>menettelytapoja riskien huomioimiseksi ja vähentämiseksi.</a:t>
            </a:r>
            <a:endParaRPr lang="fi-FI" sz="1400" dirty="0">
              <a:effectLst/>
              <a:latin typeface="Calibri" panose="020F0502020204030204" pitchFamily="34" charset="0"/>
              <a:ea typeface="Calibri" panose="020F0502020204030204" pitchFamily="34" charset="0"/>
            </a:endParaRPr>
          </a:p>
          <a:p>
            <a:pPr marL="342900" lvl="0" indent="-342900">
              <a:lnSpc>
                <a:spcPct val="105000"/>
              </a:lnSpc>
              <a:buFont typeface="Calibri" panose="020F0502020204030204" pitchFamily="34" charset="0"/>
              <a:buChar char="-"/>
            </a:pPr>
            <a:r>
              <a:rPr lang="fi-FI" sz="1400" dirty="0">
                <a:solidFill>
                  <a:srgbClr val="000000"/>
                </a:solidFill>
                <a:effectLst/>
                <a:latin typeface="Calibri" panose="020F0502020204030204" pitchFamily="34" charset="0"/>
                <a:ea typeface="Times New Roman" panose="02020603050405020304" pitchFamily="18" charset="0"/>
              </a:rPr>
              <a:t>Miten jalkautetaan osaksi toimintaa? seuranta, varmistaminen, valvonta</a:t>
            </a:r>
            <a:endParaRPr lang="fi-FI" sz="1400" dirty="0">
              <a:effectLst/>
              <a:latin typeface="Calibri" panose="020F0502020204030204" pitchFamily="34" charset="0"/>
              <a:ea typeface="Calibri" panose="020F0502020204030204" pitchFamily="34" charset="0"/>
            </a:endParaRPr>
          </a:p>
          <a:p>
            <a:pPr marL="342900" lvl="0" indent="-342900">
              <a:lnSpc>
                <a:spcPct val="105000"/>
              </a:lnSpc>
              <a:spcAft>
                <a:spcPts val="800"/>
              </a:spcAft>
              <a:buFont typeface="Calibri" panose="020F0502020204030204" pitchFamily="34" charset="0"/>
              <a:buChar char="-"/>
            </a:pPr>
            <a:r>
              <a:rPr lang="fi-FI" sz="1400" dirty="0">
                <a:solidFill>
                  <a:srgbClr val="000000"/>
                </a:solidFill>
                <a:effectLst/>
                <a:latin typeface="Calibri" panose="020F0502020204030204" pitchFamily="34" charset="0"/>
                <a:ea typeface="Times New Roman" panose="02020603050405020304" pitchFamily="18" charset="0"/>
              </a:rPr>
              <a:t>Dokumentoi muutama tiketti eli työmääräys riskin poistamiseksi tai vähentämisesi.</a:t>
            </a:r>
            <a:endParaRPr lang="fi-FI" sz="1400" dirty="0">
              <a:effectLst/>
              <a:latin typeface="Calibri" panose="020F0502020204030204" pitchFamily="34" charset="0"/>
              <a:ea typeface="Calibri" panose="020F0502020204030204" pitchFamily="34" charset="0"/>
            </a:endParaRPr>
          </a:p>
          <a:p>
            <a:r>
              <a:rPr lang="fi-FI" sz="1400" dirty="0"/>
              <a:t> </a:t>
            </a:r>
            <a:br>
              <a:rPr lang="fi-FI" sz="1400" dirty="0"/>
            </a:br>
            <a:endParaRPr lang="fi-FI" sz="1400" dirty="0"/>
          </a:p>
        </p:txBody>
      </p:sp>
    </p:spTree>
    <p:extLst>
      <p:ext uri="{BB962C8B-B14F-4D97-AF65-F5344CB8AC3E}">
        <p14:creationId xmlns:p14="http://schemas.microsoft.com/office/powerpoint/2010/main" val="3836981584"/>
      </p:ext>
    </p:extLst>
  </p:cSld>
  <p:clrMapOvr>
    <a:masterClrMapping/>
  </p:clrMapOvr>
</p:sld>
</file>

<file path=ppt/theme/theme1.xml><?xml version="1.0" encoding="utf-8"?>
<a:theme xmlns:a="http://schemas.openxmlformats.org/drawingml/2006/main" name="Office-teema">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ADCE0C6-BB30-1549-8AAE-4F638C060A8C}" vid="{FF09331E-EC46-1746-8554-AB8518F48F52}"/>
    </a:ext>
  </a:extLst>
</a:theme>
</file>

<file path=ppt/theme/theme2.xml><?xml version="1.0" encoding="utf-8"?>
<a:theme xmlns:a="http://schemas.openxmlformats.org/drawingml/2006/main" name="Mukautettu suunnittelumalli">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ADCE0C6-BB30-1549-8AAE-4F638C060A8C}" vid="{40BCA11B-DA12-6B41-B8C7-16D3C5CFE9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Type xmlns="6d512bee-6521-4902-a73b-3a3ee08ed03e" xsi:nil="true"/>
    <CultureName xmlns="6d512bee-6521-4902-a73b-3a3ee08ed03e" xsi:nil="true"/>
    <Students xmlns="6d512bee-6521-4902-a73b-3a3ee08ed03e">
      <UserInfo>
        <DisplayName/>
        <AccountId xsi:nil="true"/>
        <AccountType/>
      </UserInfo>
    </Students>
    <Student_Groups xmlns="6d512bee-6521-4902-a73b-3a3ee08ed03e">
      <UserInfo>
        <DisplayName/>
        <AccountId xsi:nil="true"/>
        <AccountType/>
      </UserInfo>
    </Student_Groups>
    <Templates xmlns="6d512bee-6521-4902-a73b-3a3ee08ed03e" xsi:nil="true"/>
    <DefaultSectionNames xmlns="6d512bee-6521-4902-a73b-3a3ee08ed03e" xsi:nil="true"/>
    <TeamsChannelId xmlns="6d512bee-6521-4902-a73b-3a3ee08ed03e" xsi:nil="true"/>
    <NotebookType xmlns="6d512bee-6521-4902-a73b-3a3ee08ed03e" xsi:nil="true"/>
    <Teachers xmlns="6d512bee-6521-4902-a73b-3a3ee08ed03e">
      <UserInfo>
        <DisplayName/>
        <AccountId xsi:nil="true"/>
        <AccountType/>
      </UserInfo>
    </Teachers>
    <Distribution_Groups xmlns="6d512bee-6521-4902-a73b-3a3ee08ed03e" xsi:nil="true"/>
    <Is_Collaboration_Space_Locked xmlns="6d512bee-6521-4902-a73b-3a3ee08ed03e" xsi:nil="true"/>
    <IsNotebookLocked xmlns="6d512bee-6521-4902-a73b-3a3ee08ed03e" xsi:nil="true"/>
    <Owner xmlns="6d512bee-6521-4902-a73b-3a3ee08ed03e">
      <UserInfo>
        <DisplayName/>
        <AccountId xsi:nil="true"/>
        <AccountType/>
      </UserInfo>
    </Owner>
    <Math_Settings xmlns="6d512bee-6521-4902-a73b-3a3ee08ed03e" xsi:nil="true"/>
    <Has_Teacher_Only_SectionGroup xmlns="6d512bee-6521-4902-a73b-3a3ee08ed03e" xsi:nil="true"/>
    <LMS_Mappings xmlns="6d512bee-6521-4902-a73b-3a3ee08ed03e" xsi:nil="true"/>
    <Teams_Channel_Section_Location xmlns="6d512bee-6521-4902-a73b-3a3ee08ed03e" xsi:nil="true"/>
    <AppVersion xmlns="6d512bee-6521-4902-a73b-3a3ee08ed03e" xsi:nil="true"/>
    <Invited_Students xmlns="6d512bee-6521-4902-a73b-3a3ee08ed03e" xsi:nil="true"/>
    <Self_Registration_Enabled xmlns="6d512bee-6521-4902-a73b-3a3ee08ed03e" xsi:nil="true"/>
    <Invited_Teachers xmlns="6d512bee-6521-4902-a73b-3a3ee08ed03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F1D5016D0726429C43ABBFFF17B398" ma:contentTypeVersion="36" ma:contentTypeDescription="Create a new document." ma:contentTypeScope="" ma:versionID="7539f073f200e3baeb54e04564ffb88d">
  <xsd:schema xmlns:xsd="http://www.w3.org/2001/XMLSchema" xmlns:xs="http://www.w3.org/2001/XMLSchema" xmlns:p="http://schemas.microsoft.com/office/2006/metadata/properties" xmlns:ns3="0542eeae-02f0-49ab-b960-6ac9fed77152" xmlns:ns4="6d512bee-6521-4902-a73b-3a3ee08ed03e" targetNamespace="http://schemas.microsoft.com/office/2006/metadata/properties" ma:root="true" ma:fieldsID="17c665a8b429b0fe7d68a6eec028702e" ns3:_="" ns4:_="">
    <xsd:import namespace="0542eeae-02f0-49ab-b960-6ac9fed77152"/>
    <xsd:import namespace="6d512bee-6521-4902-a73b-3a3ee08ed03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Distribution_Groups" minOccurs="0"/>
                <xsd:element ref="ns4:LMS_Mapping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Teams_Channel_Section_Location"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2eeae-02f0-49ab-b960-6ac9fed7715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512bee-6521-4902-a73b-3a3ee08ed03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NotebookType" ma:index="22" nillable="true" ma:displayName="Notebook Type" ma:internalName="NotebookType">
      <xsd:simpleType>
        <xsd:restriction base="dms:Text"/>
      </xsd:simpleType>
    </xsd:element>
    <xsd:element name="FolderType" ma:index="23" nillable="true" ma:displayName="Folder Type" ma:internalName="FolderType">
      <xsd:simpleType>
        <xsd:restriction base="dms:Text"/>
      </xsd:simpleType>
    </xsd:element>
    <xsd:element name="CultureName" ma:index="24" nillable="true" ma:displayName="Culture Name" ma:internalName="CultureName">
      <xsd:simpleType>
        <xsd:restriction base="dms:Text"/>
      </xsd:simpleType>
    </xsd:element>
    <xsd:element name="AppVersion" ma:index="25" nillable="true" ma:displayName="App Version" ma:internalName="AppVersion">
      <xsd:simpleType>
        <xsd:restriction base="dms:Text"/>
      </xsd:simpleType>
    </xsd:element>
    <xsd:element name="TeamsChannelId" ma:index="26" nillable="true" ma:displayName="Teams Channel Id" ma:internalName="TeamsChannelId">
      <xsd:simpleType>
        <xsd:restriction base="dms:Text"/>
      </xsd:simpleType>
    </xsd:element>
    <xsd:element name="Owner" ma:index="27"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8" nillable="true" ma:displayName="Math Settings" ma:internalName="Math_Settings">
      <xsd:simpleType>
        <xsd:restriction base="dms:Text"/>
      </xsd:simpleType>
    </xsd:element>
    <xsd:element name="DefaultSectionNames" ma:index="29" nillable="true" ma:displayName="Default Section Names" ma:internalName="DefaultSectionNames">
      <xsd:simpleType>
        <xsd:restriction base="dms:Note">
          <xsd:maxLength value="255"/>
        </xsd:restriction>
      </xsd:simpleType>
    </xsd:element>
    <xsd:element name="Templates" ma:index="30" nillable="true" ma:displayName="Templates" ma:internalName="Templates">
      <xsd:simpleType>
        <xsd:restriction base="dms:Note">
          <xsd:maxLength value="255"/>
        </xsd:restriction>
      </xsd:simpleType>
    </xsd:element>
    <xsd:element name="Teachers" ma:index="3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4" nillable="true" ma:displayName="Distribution Groups" ma:internalName="Distribution_Groups">
      <xsd:simpleType>
        <xsd:restriction base="dms:Note">
          <xsd:maxLength value="255"/>
        </xsd:restriction>
      </xsd:simpleType>
    </xsd:element>
    <xsd:element name="LMS_Mappings" ma:index="35" nillable="true" ma:displayName="LMS Mappings" ma:internalName="LMS_Mappings">
      <xsd:simpleType>
        <xsd:restriction base="dms:Note">
          <xsd:maxLength value="255"/>
        </xsd:restriction>
      </xsd:simpleType>
    </xsd:element>
    <xsd:element name="Invited_Teachers" ma:index="36" nillable="true" ma:displayName="Invited Teachers" ma:internalName="Invited_Teachers">
      <xsd:simpleType>
        <xsd:restriction base="dms:Note">
          <xsd:maxLength value="255"/>
        </xsd:restriction>
      </xsd:simpleType>
    </xsd:element>
    <xsd:element name="Invited_Students" ma:index="37" nillable="true" ma:displayName="Invited Students" ma:internalName="Invited_Students">
      <xsd:simpleType>
        <xsd:restriction base="dms:Note">
          <xsd:maxLength value="255"/>
        </xsd:restriction>
      </xsd:simpleType>
    </xsd:element>
    <xsd:element name="Self_Registration_Enabled" ma:index="38" nillable="true" ma:displayName="Self Registration Enabled" ma:internalName="Self_Registration_Enabled">
      <xsd:simpleType>
        <xsd:restriction base="dms:Boolean"/>
      </xsd:simpleType>
    </xsd:element>
    <xsd:element name="Has_Teacher_Only_SectionGroup" ma:index="39" nillable="true" ma:displayName="Has Teacher Only SectionGroup" ma:internalName="Has_Teacher_Only_SectionGroup">
      <xsd:simpleType>
        <xsd:restriction base="dms:Boolean"/>
      </xsd:simpleType>
    </xsd:element>
    <xsd:element name="Is_Collaboration_Space_Locked" ma:index="40" nillable="true" ma:displayName="Is Collaboration Space Locked" ma:internalName="Is_Collaboration_Space_Locked">
      <xsd:simpleType>
        <xsd:restriction base="dms:Boolean"/>
      </xsd:simpleType>
    </xsd:element>
    <xsd:element name="IsNotebookLocked" ma:index="41" nillable="true" ma:displayName="Is Notebook Locked" ma:internalName="IsNotebookLocked">
      <xsd:simpleType>
        <xsd:restriction base="dms:Boolean"/>
      </xsd:simpleType>
    </xsd:element>
    <xsd:element name="Teams_Channel_Section_Location" ma:index="42" nillable="true" ma:displayName="Teams Channel Section Location" ma:internalName="Teams_Channel_Section_Location">
      <xsd:simpleType>
        <xsd:restriction base="dms:Text"/>
      </xsd:simpleType>
    </xsd:element>
    <xsd:element name="MediaServiceSearchProperties" ma:index="4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098CE8-5BC6-4F7E-82CE-85E9884EA7B5}">
  <ds:schemaRefs>
    <ds:schemaRef ds:uri="0542eeae-02f0-49ab-b960-6ac9fed77152"/>
    <ds:schemaRef ds:uri="http://schemas.microsoft.com/office/2006/documentManagement/types"/>
    <ds:schemaRef ds:uri="http://purl.org/dc/elements/1.1/"/>
    <ds:schemaRef ds:uri="http://schemas.microsoft.com/office/2006/metadata/properties"/>
    <ds:schemaRef ds:uri="6d512bee-6521-4902-a73b-3a3ee08ed03e"/>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FFAB8D6-C9A0-42AC-B567-E6B6B8D2EF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2eeae-02f0-49ab-b960-6ac9fed77152"/>
    <ds:schemaRef ds:uri="6d512bee-6521-4902-a73b-3a3ee08ed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1D4305-8949-4114-9002-540CA666DA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jamk_kevyt_powerpoint_pohja_2020</Template>
  <TotalTime>15084</TotalTime>
  <Words>928</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Aharoni</vt:lpstr>
      <vt:lpstr>Arial</vt:lpstr>
      <vt:lpstr>Calibri</vt:lpstr>
      <vt:lpstr>Courier New</vt:lpstr>
      <vt:lpstr>Cresta</vt:lpstr>
      <vt:lpstr>Office-teema</vt:lpstr>
      <vt:lpstr>Mukautettu suunnittelumalli</vt:lpstr>
      <vt:lpstr>Digirobo! Digitalisaatio- ja  robotiikkataidoilla yhdenvertaiseksi - Digirobo - Tietosuoja ja digitaalinen turvallisuus 2 op    </vt:lpstr>
      <vt:lpstr>Koulutushankkeen tavoitteena oli lisätä kasvatustyötä tekevien ammattilaisten tietoteknistä osaamista vahvistamalla osallistujan digi-identiteettiä osana kasvatus- ja opetustyötä. Tietosuoja ja digitaalinen turvallisuus osiossa lisättiin osallistujan tietämystä digitaalisesta maailmasta, tietosuojasta ja -turvasta. Lisäksi tutustuttiin muutamaan hyödylliseen sovellukseen esim. salasanan testaamiseksi ja verkkosivun tietojen tarkistamiseksi.  Tavoitteena oli hahmottaa ja tuoda esiin osallistujan digitaalinen turvallisuuskulttuuri ja  lisätä taitoa hahmottaa ajankohtaisia riskejä, etsiä tietoa järjestelmien ja sovelluksien haavoittuvuuksista ja osata toimia turvallisesti tietoverkoissa, kyberympäristöissä ja pilvipalveluissa. Tavoitteeseen päästiin mm. kokemuksellisuuden (digikokeilut), ymmärryksen, tiedon ja tietämyksen lisäämisen myötä.  </vt:lpstr>
      <vt:lpstr>Tietosuoja ja digitaalinen turvallisuus 2 op</vt:lpstr>
      <vt:lpstr>Digitaalisuus ja digitaalisen tiedon määrä ja kasvu. Data numeroina  Maapallolla luodaan joka päivä dataa. O 500 miljoonaa twiittiä o 294 miljardia sähköpostia o 4 miljoonaa gigatavua Facebook-dataa o 65 miljardia WhatsApp-viestiä o 720 000 tuntia uutta sisältöä, jota lisätään päivittäin YouTubeen https://www.worldometers.info/computers/ https://theconversation.com/the-worlds-data-explained-how  Tietosuoja, - turva ja kyberturvallisuus (tietoturvallisuus) Tutustuttiin tietoturvallisuuden auditointityökaluun (Katakri 2020), joka on suunnattu viranomaisille Mitä termit tarkoittavat  Digitaalinen turvallisuus Miten huomioidaan digitaalisessa muodossa olevan informaation turvallisuus: suojaaminen, säilyttäminen arkistointi, pysyvä säilytys, konvertointi, bittimätä, poistaminen ja hävittäminen Pitkäaikaissäilytys kapseloi informaation tulevaisuutta varten. https://www.kiwi.fi/pages/viewpage.action?pageId=86972529#S%C3%A4hk%C3%B6istenopinn%C3%A4ytteidenarkistointiohjekorkeakouluille-1.1P%C3%A4%C3%A4t%C3%B6syliopistojenopinn%C3%A4ytteist%C3%A429.9.2016          </vt:lpstr>
      <vt:lpstr>Miten rakennetaan turvallinen tietoverkko ja -ympäristö Suunnitelmallisuus, johtaminen Organisaatioon kohdistuvien uhkien arviointi ja hallinta – riskienhallinta.  Se, kuinka paljon kannattaa maksaa turvallisuudesta, riippuu organisaatiosta ja mahdollisten tappioiden arvosta Esim. Arter Oy:n riskien ja merkittävyyden arvioinnin malli koulutus, roolit, oikeudet, etiikka/moraali, luottamus Dokumentointi, oppaat ja tuki Huomioidaan tietosuojasäädökset ja organisaation omat käytänteet  Miten toimitaan  Tietomurto-opas: näin reagoit ja varaudut uhkiin (F-Secure) Fyysiset avaimet (yubikey) Miten suojataan tietolaite Internet selainten turvallisuus ja evästeet  Tärkeät toimijat Tärkeät toimijat: Tietosuojavaltuutetun toimisto, GDPR, Kyberturvallisuuskeskus, Digi- ja väestötietoviraston sivusto       </vt:lpstr>
      <vt:lpstr>Tutustuttiin lähemmin alan tärkeisiin toimijoihin ja dokumentteihin, kuten:   Tietosuojavaltuutetun toimisto  GDPR = General Data Protection Regulation  (EU:n yleinen tietosuoja-asetus)  Kyberturvallisuuskeskus   Digi- ja väestötietoviraston sivusto  eOppiva – tietosuojan ABC  Julkisuus ja tiedonhallinta opetustoimessa  Katakri eli kansallinen turvallisuusauditointikriteeristö</vt:lpstr>
      <vt:lpstr>Digitaalinen tieto:      Suojaaminen ja säilyttäminen     Poistaminen ja hävittäminen     Tieto ei ole ikuista: dataa voidaan suojella – ja se voi tuhoutua     Tietomurrot näin reagoit ja varaudut uhkiin      Tunnistautuminen      Tietokoneen suojaaminen ja kyberturvallinen koti ja työpaikka    </vt:lpstr>
      <vt:lpstr>Tunnista luotettava tieto ja lähdekritiikki  Huijauksen tunnusmerkit  Sosiaalinen media  Profiloiminen      </vt:lpstr>
      <vt:lpstr>Kehittämistehtävä - Esimerkki 1 </vt:lpstr>
      <vt:lpstr>Kehittämistehtävä - Esimerkki 2 </vt:lpstr>
      <vt:lpstr>Koulutusten vaikutukset työyhteisölle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Tähän iso pääotsikko</dc:title>
  <dc:creator>Korhonen Kristiina</dc:creator>
  <cp:lastModifiedBy>Kuivalainen Hanna</cp:lastModifiedBy>
  <cp:revision>121</cp:revision>
  <dcterms:created xsi:type="dcterms:W3CDTF">2021-01-29T11:03:03Z</dcterms:created>
  <dcterms:modified xsi:type="dcterms:W3CDTF">2023-01-10T08:39:18Z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0x010100B5F1D5016D0726429C43ABBFFF17B398</vt:lpwstr>
  </property>
</Properties>
</file>