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Exo 2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xo2-bold.fntdata"/><Relationship Id="rId10" Type="http://schemas.openxmlformats.org/officeDocument/2006/relationships/slide" Target="slides/slide5.xml"/><Relationship Id="rId32" Type="http://schemas.openxmlformats.org/officeDocument/2006/relationships/font" Target="fonts/Exo2-regular.fntdata"/><Relationship Id="rId13" Type="http://schemas.openxmlformats.org/officeDocument/2006/relationships/slide" Target="slides/slide8.xml"/><Relationship Id="rId35" Type="http://schemas.openxmlformats.org/officeDocument/2006/relationships/font" Target="fonts/Exo2-boldItalic.fntdata"/><Relationship Id="rId12" Type="http://schemas.openxmlformats.org/officeDocument/2006/relationships/slide" Target="slides/slide7.xml"/><Relationship Id="rId34" Type="http://schemas.openxmlformats.org/officeDocument/2006/relationships/font" Target="fonts/Exo2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b780e2b0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b780e2b0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b780e2b06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0b780e2b0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b780e2b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b780e2b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b780e2b06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b780e2b0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b780e2b0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0b780e2b0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b780e2b0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0b780e2b0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0b780e2b0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0b780e2b0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b780e2b0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b780e2b0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b780e2b0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0b780e2b0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b780e2b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0b780e2b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b780e2b0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b780e2b0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0b780e2b0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0b780e2b0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b883eb68c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0b883eb68c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0b883eb68c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0b883eb68c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b883eb68c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0b883eb68c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0b883eb68c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0b883eb68c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0b883eb68c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0b883eb68c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b883eb68c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0b883eb68c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b780e2b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b780e2b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b780e2b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b780e2b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b780e2b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b780e2b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b780e2b0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b780e2b0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b780e2b0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b780e2b0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b780e2b0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b780e2b0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b780e2b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b780e2b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zpU3m4W6ACM" TargetMode="External"/><Relationship Id="rId4" Type="http://schemas.openxmlformats.org/officeDocument/2006/relationships/image" Target="../media/image5.png"/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9.png"/><Relationship Id="rId5" Type="http://schemas.openxmlformats.org/officeDocument/2006/relationships/hyperlink" Target="http://www.youtube.com/watch?v=USLgcCsk0JA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lay.google.com/store/apps/details?id=com.google.android.apps.tachyon" TargetMode="External"/><Relationship Id="rId4" Type="http://schemas.openxmlformats.org/officeDocument/2006/relationships/hyperlink" Target="https://apps.apple.com/us/app/google-meet/id1096918571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USLgcCsk0JA" TargetMode="External"/><Relationship Id="rId4" Type="http://schemas.openxmlformats.org/officeDocument/2006/relationships/hyperlink" Target="http://www.youtube.com/watch?v=USLgcCsk0JA" TargetMode="External"/><Relationship Id="rId5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alendar.google.com" TargetMode="External"/><Relationship Id="rId4" Type="http://schemas.openxmlformats.org/officeDocument/2006/relationships/hyperlink" Target="https://calendar.google.com" TargetMode="External"/><Relationship Id="rId9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eet.google.com/szf-nauu-hrd" TargetMode="External"/><Relationship Id="rId4" Type="http://schemas.openxmlformats.org/officeDocument/2006/relationships/hyperlink" Target="http://meet.google.com/qvk-cmup-spi" TargetMode="External"/><Relationship Id="rId9" Type="http://schemas.openxmlformats.org/officeDocument/2006/relationships/hyperlink" Target="http://meet.google.com/tcn-qvya-npk" TargetMode="External"/><Relationship Id="rId14" Type="http://schemas.openxmlformats.org/officeDocument/2006/relationships/image" Target="../media/image6.png"/><Relationship Id="rId5" Type="http://schemas.openxmlformats.org/officeDocument/2006/relationships/hyperlink" Target="http://meet.google.com/bgh-cwnd-kck" TargetMode="External"/><Relationship Id="rId6" Type="http://schemas.openxmlformats.org/officeDocument/2006/relationships/hyperlink" Target="http://meet.google.com/mtj-zuwt-tny" TargetMode="External"/><Relationship Id="rId7" Type="http://schemas.openxmlformats.org/officeDocument/2006/relationships/hyperlink" Target="http://meet.google.com/bcu-zarh-kyf" TargetMode="External"/><Relationship Id="rId8" Type="http://schemas.openxmlformats.org/officeDocument/2006/relationships/hyperlink" Target="http://meet.google.com/ygf-xsni-y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eet.google.com" TargetMode="External"/><Relationship Id="rId4" Type="http://schemas.openxmlformats.org/officeDocument/2006/relationships/hyperlink" Target="https://meet.google.com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meet.google.com/pib-bgox-xvf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Exo 2"/>
                <a:ea typeface="Exo 2"/>
                <a:cs typeface="Exo 2"/>
                <a:sym typeface="Exo 2"/>
              </a:rPr>
              <a:t>Digisiivet 55+ </a:t>
            </a:r>
            <a:endParaRPr b="1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Exo 2"/>
                <a:ea typeface="Exo 2"/>
                <a:cs typeface="Exo 2"/>
                <a:sym typeface="Exo 2"/>
              </a:rPr>
              <a:t>Google Meetin peruskäyttö</a:t>
            </a:r>
            <a:endParaRPr b="1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Exo 2"/>
                <a:ea typeface="Exo 2"/>
                <a:cs typeface="Exo 2"/>
                <a:sym typeface="Exo 2"/>
              </a:rPr>
              <a:t>Moduuli 1. Digitaidot 18.10.2024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Exo 2"/>
                <a:ea typeface="Exo 2"/>
                <a:cs typeface="Exo 2"/>
                <a:sym typeface="Exo 2"/>
              </a:rPr>
              <a:t>Lauri Ylä-Jussila ja Jari Sarja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2775" y="268225"/>
            <a:ext cx="1289525" cy="12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Dia 6: Keskustelu Google Meetissä</a:t>
            </a:r>
            <a:endParaRPr b="1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fi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Viestikenttä</a:t>
            </a:r>
            <a:r>
              <a:rPr lang="fi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Avaa viestikenttä painamalla </a:t>
            </a:r>
            <a:r>
              <a:rPr b="1"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Keskustelu-kuvaketta</a:t>
            </a: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kokouksen oikeassa ala</a:t>
            </a: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kulmassa</a:t>
            </a: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sz="14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Kirjoita viestisi ja paina </a:t>
            </a:r>
            <a:r>
              <a:rPr b="1"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Enter</a:t>
            </a: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lähettääksesi.</a:t>
            </a:r>
            <a:endParaRPr sz="14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76" name="Google Shape;176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2406"/>
            <a:ext cx="9144001" cy="4062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3"/>
          <p:cNvCxnSpPr/>
          <p:nvPr/>
        </p:nvCxnSpPr>
        <p:spPr>
          <a:xfrm>
            <a:off x="8222550" y="3151850"/>
            <a:ext cx="117300" cy="1186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23"/>
          <p:cNvSpPr txBox="1"/>
          <p:nvPr/>
        </p:nvSpPr>
        <p:spPr>
          <a:xfrm>
            <a:off x="7300200" y="2740875"/>
            <a:ext cx="1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accent4"/>
                </a:solidFill>
              </a:rPr>
              <a:t>Chatti, klikkaa </a:t>
            </a:r>
            <a:r>
              <a:rPr b="1" lang="fi" sz="1800">
                <a:solidFill>
                  <a:schemeClr val="accent4"/>
                </a:solidFill>
              </a:rPr>
              <a:t>avataksesi</a:t>
            </a:r>
            <a:r>
              <a:rPr b="1" lang="fi" sz="1800">
                <a:solidFill>
                  <a:schemeClr val="accent4"/>
                </a:solidFill>
              </a:rPr>
              <a:t> se</a:t>
            </a:r>
            <a:endParaRPr b="1" sz="1800">
              <a:solidFill>
                <a:schemeClr val="accent4"/>
              </a:solidFill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60" y="183154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1631" y="219650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232" y="146654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929" y="0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6233" y="0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200"/>
            <a:ext cx="9144001" cy="4562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4"/>
          <p:cNvCxnSpPr/>
          <p:nvPr/>
        </p:nvCxnSpPr>
        <p:spPr>
          <a:xfrm>
            <a:off x="4922725" y="2059750"/>
            <a:ext cx="2289900" cy="189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4"/>
          <p:cNvSpPr txBox="1"/>
          <p:nvPr/>
        </p:nvSpPr>
        <p:spPr>
          <a:xfrm>
            <a:off x="2973375" y="920675"/>
            <a:ext cx="34407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solidFill>
                  <a:schemeClr val="accent4"/>
                </a:solidFill>
              </a:rPr>
              <a:t>Klikkaa tänne </a:t>
            </a:r>
            <a:r>
              <a:rPr lang="fi" sz="1600">
                <a:solidFill>
                  <a:schemeClr val="accent4"/>
                </a:solidFill>
              </a:rPr>
              <a:t>aktivoidaksesi</a:t>
            </a:r>
            <a:r>
              <a:rPr lang="fi" sz="1600">
                <a:solidFill>
                  <a:schemeClr val="accent4"/>
                </a:solidFill>
              </a:rPr>
              <a:t> tekstikentän, ja kirjoita. Paina enter-näppäintä lähettääksesi viesti, tai klikkaa oikealla olevaa nuolta. </a:t>
            </a:r>
            <a:endParaRPr sz="1600">
              <a:solidFill>
                <a:schemeClr val="accent4"/>
              </a:solidFill>
            </a:endParaRPr>
          </a:p>
        </p:txBody>
      </p:sp>
      <p:cxnSp>
        <p:nvCxnSpPr>
          <p:cNvPr id="208" name="Google Shape;208;p24"/>
          <p:cNvCxnSpPr/>
          <p:nvPr/>
        </p:nvCxnSpPr>
        <p:spPr>
          <a:xfrm>
            <a:off x="2926400" y="3727275"/>
            <a:ext cx="5378400" cy="880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4"/>
          <p:cNvSpPr txBox="1"/>
          <p:nvPr/>
        </p:nvSpPr>
        <p:spPr>
          <a:xfrm>
            <a:off x="718675" y="3351500"/>
            <a:ext cx="3088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>
                <a:solidFill>
                  <a:schemeClr val="accent4"/>
                </a:solidFill>
              </a:rPr>
              <a:t>Klikka tätä piillottaaksesi chatti. </a:t>
            </a:r>
            <a:endParaRPr sz="1600">
              <a:solidFill>
                <a:schemeClr val="accent4"/>
              </a:solidFill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022" y="183154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2194" y="219650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7794" y="146654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2491" y="0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6795" y="0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1951"/>
            <a:ext cx="9144000" cy="4156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5"/>
          <p:cNvCxnSpPr>
            <a:stCxn id="224" idx="2"/>
          </p:cNvCxnSpPr>
          <p:nvPr/>
        </p:nvCxnSpPr>
        <p:spPr>
          <a:xfrm>
            <a:off x="706925" y="2632450"/>
            <a:ext cx="2583300" cy="1764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5"/>
          <p:cNvCxnSpPr/>
          <p:nvPr/>
        </p:nvCxnSpPr>
        <p:spPr>
          <a:xfrm>
            <a:off x="2190500" y="1752850"/>
            <a:ext cx="1641900" cy="2703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5"/>
          <p:cNvCxnSpPr/>
          <p:nvPr/>
        </p:nvCxnSpPr>
        <p:spPr>
          <a:xfrm>
            <a:off x="3724525" y="1662625"/>
            <a:ext cx="559200" cy="2734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5"/>
          <p:cNvCxnSpPr/>
          <p:nvPr/>
        </p:nvCxnSpPr>
        <p:spPr>
          <a:xfrm flipH="1">
            <a:off x="4652675" y="1527250"/>
            <a:ext cx="256200" cy="2717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5"/>
          <p:cNvCxnSpPr/>
          <p:nvPr/>
        </p:nvCxnSpPr>
        <p:spPr>
          <a:xfrm flipH="1">
            <a:off x="4881388" y="1456400"/>
            <a:ext cx="798600" cy="2947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25"/>
          <p:cNvCxnSpPr/>
          <p:nvPr/>
        </p:nvCxnSpPr>
        <p:spPr>
          <a:xfrm flipH="1">
            <a:off x="5368725" y="2881775"/>
            <a:ext cx="587400" cy="1315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25"/>
          <p:cNvSpPr txBox="1"/>
          <p:nvPr/>
        </p:nvSpPr>
        <p:spPr>
          <a:xfrm>
            <a:off x="49325" y="2059750"/>
            <a:ext cx="131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4"/>
                </a:solidFill>
              </a:rPr>
              <a:t>Mikrofoni päälle ja pois päältä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1528975" y="944250"/>
            <a:ext cx="1197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4"/>
                </a:solidFill>
              </a:rPr>
              <a:t>kamera päälle ja pois päältä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3090763" y="838450"/>
            <a:ext cx="11598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4"/>
                </a:solidFill>
              </a:rPr>
              <a:t>Tekstitykset päälle ja pois päältä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4382525" y="706375"/>
            <a:ext cx="1159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4"/>
                </a:solidFill>
              </a:rPr>
              <a:t>reaktiot esiin ja piiloon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5380700" y="791500"/>
            <a:ext cx="1021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4"/>
                </a:solidFill>
              </a:rPr>
              <a:t>esityksen jako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5920900" y="2144675"/>
            <a:ext cx="8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accent4"/>
                </a:solidFill>
              </a:rPr>
              <a:t>käden nosto / puheen vuoron pyyntö</a:t>
            </a:r>
            <a:endParaRPr>
              <a:solidFill>
                <a:schemeClr val="accent4"/>
              </a:solidFill>
            </a:endParaRPr>
          </a:p>
        </p:txBody>
      </p:sp>
      <p:cxnSp>
        <p:nvCxnSpPr>
          <p:cNvPr id="235" name="Google Shape;235;p25"/>
          <p:cNvCxnSpPr/>
          <p:nvPr/>
        </p:nvCxnSpPr>
        <p:spPr>
          <a:xfrm flipH="1">
            <a:off x="6160975" y="3421950"/>
            <a:ext cx="840300" cy="1015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25"/>
          <p:cNvSpPr txBox="1"/>
          <p:nvPr/>
        </p:nvSpPr>
        <p:spPr>
          <a:xfrm>
            <a:off x="6942450" y="2881775"/>
            <a:ext cx="2137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chemeClr val="accent4"/>
                </a:solidFill>
              </a:rPr>
              <a:t>puhelusta poistuminen / puhelun lopettaminen</a:t>
            </a:r>
            <a:endParaRPr sz="1500">
              <a:solidFill>
                <a:schemeClr val="accent4"/>
              </a:solidFill>
            </a:endParaRPr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60" y="183154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1631" y="219650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232" y="146654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929" y="0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6233" y="0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Dia 7: Näytön jakaminen kokouksen aikana</a:t>
            </a:r>
            <a:endParaRPr b="1"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Kuinka jakaa näyttösi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Paina kokouksen alareunassa olevaa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Esitä nyt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-painiketta.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Valitse, haluatko jakaa koko näytön, ikkunan tai välilehden.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Klikkaa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Jaa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Näytön jakamisen lopettaminen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Paina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Lopeta jakaminen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-painiketta näytön yläreunassa.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48" name="Google Shape;248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8725"/>
            <a:ext cx="9144001" cy="457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/>
        </p:nvSpPr>
        <p:spPr>
          <a:xfrm>
            <a:off x="0" y="1249075"/>
            <a:ext cx="2677500" cy="30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accent4"/>
                </a:solidFill>
              </a:rPr>
              <a:t>Jos käytät Google Meettiä </a:t>
            </a:r>
            <a:r>
              <a:rPr lang="fi" sz="1800">
                <a:solidFill>
                  <a:schemeClr val="accent4"/>
                </a:solidFill>
              </a:rPr>
              <a:t>Chrome</a:t>
            </a:r>
            <a:r>
              <a:rPr lang="fi" sz="1800">
                <a:solidFill>
                  <a:schemeClr val="accent4"/>
                </a:solidFill>
              </a:rPr>
              <a:t> selaimen kautta, on sinulla myös mahdollisuus valita selaimen välilehti, jota haluat näyttää. Valitse luettelosta välilehti jota haluat näyttää, ja valitse pienestä ikkunasta alhaalla “Jaa”. </a:t>
            </a:r>
            <a:endParaRPr sz="1800">
              <a:solidFill>
                <a:schemeClr val="accent4"/>
              </a:solidFill>
            </a:endParaRPr>
          </a:p>
        </p:txBody>
      </p:sp>
      <p:cxnSp>
        <p:nvCxnSpPr>
          <p:cNvPr id="264" name="Google Shape;264;p27"/>
          <p:cNvCxnSpPr/>
          <p:nvPr/>
        </p:nvCxnSpPr>
        <p:spPr>
          <a:xfrm flipH="1" rot="10800000">
            <a:off x="2080875" y="1594800"/>
            <a:ext cx="1215000" cy="641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27"/>
          <p:cNvCxnSpPr/>
          <p:nvPr/>
        </p:nvCxnSpPr>
        <p:spPr>
          <a:xfrm>
            <a:off x="2268625" y="2305738"/>
            <a:ext cx="693000" cy="164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27"/>
          <p:cNvCxnSpPr/>
          <p:nvPr/>
        </p:nvCxnSpPr>
        <p:spPr>
          <a:xfrm>
            <a:off x="1637800" y="4166675"/>
            <a:ext cx="3801300" cy="135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" name="Google Shape;267;p27"/>
          <p:cNvSpPr txBox="1"/>
          <p:nvPr/>
        </p:nvSpPr>
        <p:spPr>
          <a:xfrm>
            <a:off x="6578525" y="1167275"/>
            <a:ext cx="2137200" cy="28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accent4"/>
                </a:solidFill>
              </a:rPr>
              <a:t>Tämä ominaisuus toimii mm. myös Vivaldi selaimella. </a:t>
            </a:r>
            <a:endParaRPr sz="1800">
              <a:solidFill>
                <a:schemeClr val="accent4"/>
              </a:solidFill>
            </a:endParaRPr>
          </a:p>
        </p:txBody>
      </p:sp>
      <p:pic>
        <p:nvPicPr>
          <p:cNvPr id="268" name="Google Shape;2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60" y="183154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1631" y="219650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232" y="146654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929" y="0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6233" y="0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200"/>
            <a:ext cx="9143998" cy="45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 txBox="1"/>
          <p:nvPr/>
        </p:nvSpPr>
        <p:spPr>
          <a:xfrm>
            <a:off x="182850" y="944150"/>
            <a:ext cx="23604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>
                <a:solidFill>
                  <a:schemeClr val="accent4"/>
                </a:solidFill>
              </a:rPr>
              <a:t>Jos haluat jakaa jotain mikä on auki jossain toisessa ohjelmassa, valitse Ikkuna. Sieltä tulee esiin ne ohjelmat / sovellukset jotka ovat </a:t>
            </a:r>
            <a:r>
              <a:rPr lang="fi" sz="1700">
                <a:solidFill>
                  <a:schemeClr val="accent4"/>
                </a:solidFill>
              </a:rPr>
              <a:t>aktiivisina</a:t>
            </a:r>
            <a:r>
              <a:rPr lang="fi" sz="1700">
                <a:solidFill>
                  <a:schemeClr val="accent4"/>
                </a:solidFill>
              </a:rPr>
              <a:t> tällä </a:t>
            </a:r>
            <a:r>
              <a:rPr lang="fi" sz="1700">
                <a:solidFill>
                  <a:schemeClr val="accent4"/>
                </a:solidFill>
              </a:rPr>
              <a:t>hetkellä</a:t>
            </a:r>
            <a:r>
              <a:rPr lang="fi" sz="1700">
                <a:solidFill>
                  <a:schemeClr val="accent4"/>
                </a:solidFill>
              </a:rPr>
              <a:t>. Valitse niistä se mitä haluat jakaa. Sitten valitse samalla tavalla “Jaa” </a:t>
            </a:r>
            <a:endParaRPr sz="1700">
              <a:solidFill>
                <a:schemeClr val="accent4"/>
              </a:solidFill>
            </a:endParaRPr>
          </a:p>
        </p:txBody>
      </p:sp>
      <p:cxnSp>
        <p:nvCxnSpPr>
          <p:cNvPr id="282" name="Google Shape;282;p28"/>
          <p:cNvCxnSpPr/>
          <p:nvPr/>
        </p:nvCxnSpPr>
        <p:spPr>
          <a:xfrm>
            <a:off x="2543700" y="1310375"/>
            <a:ext cx="1926000" cy="1527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28"/>
          <p:cNvCxnSpPr/>
          <p:nvPr/>
        </p:nvCxnSpPr>
        <p:spPr>
          <a:xfrm flipH="1" rot="10800000">
            <a:off x="2644550" y="2324025"/>
            <a:ext cx="880800" cy="9042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28"/>
          <p:cNvCxnSpPr/>
          <p:nvPr/>
        </p:nvCxnSpPr>
        <p:spPr>
          <a:xfrm flipH="1" rot="10800000">
            <a:off x="2832450" y="2318175"/>
            <a:ext cx="1620600" cy="9159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28"/>
          <p:cNvCxnSpPr/>
          <p:nvPr/>
        </p:nvCxnSpPr>
        <p:spPr>
          <a:xfrm flipH="1" rot="10800000">
            <a:off x="2644550" y="2365150"/>
            <a:ext cx="2618700" cy="1162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1608150" y="3832850"/>
            <a:ext cx="3797100" cy="3339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7" name="Google Shape;2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60" y="183154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1631" y="219650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232" y="146654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929" y="0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6233" y="0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1050"/>
            <a:ext cx="9143998" cy="4496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29"/>
          <p:cNvCxnSpPr>
            <a:stCxn id="300" idx="3"/>
          </p:cNvCxnSpPr>
          <p:nvPr/>
        </p:nvCxnSpPr>
        <p:spPr>
          <a:xfrm flipH="1" rot="10800000">
            <a:off x="2116025" y="1459525"/>
            <a:ext cx="3277800" cy="957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p29"/>
          <p:cNvSpPr txBox="1"/>
          <p:nvPr/>
        </p:nvSpPr>
        <p:spPr>
          <a:xfrm>
            <a:off x="131525" y="791500"/>
            <a:ext cx="2196000" cy="30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2" name="Google Shape;302;p29"/>
          <p:cNvSpPr txBox="1"/>
          <p:nvPr/>
        </p:nvSpPr>
        <p:spPr>
          <a:xfrm>
            <a:off x="436850" y="1026350"/>
            <a:ext cx="187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2914650" y="1824875"/>
            <a:ext cx="625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131525" y="1152475"/>
            <a:ext cx="1984500" cy="25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>
                <a:solidFill>
                  <a:schemeClr val="accent4"/>
                </a:solidFill>
              </a:rPr>
              <a:t>Joissakin tapauksissa koko näytön jakaminen voi olla myös hyvä ajatus jos vaihtelet paljon sitä mitä olet näyttämässä, eikä ole tarpeen nähdä samaan aikaan Google Meettiä. </a:t>
            </a:r>
            <a:r>
              <a:rPr b="1" lang="fi" sz="1200">
                <a:solidFill>
                  <a:schemeClr val="accent4"/>
                </a:solidFill>
              </a:rPr>
              <a:t>Jaa -</a:t>
            </a:r>
            <a:r>
              <a:rPr lang="fi" sz="1200">
                <a:solidFill>
                  <a:schemeClr val="accent4"/>
                </a:solidFill>
              </a:rPr>
              <a:t>näppäin aloittaa tässä näytön jakamisen, eli puhelimeen osallistujat näkevät sitten koko ajan täsmälleen saman asian mitä sinä näet näytölläsi. </a:t>
            </a:r>
            <a:endParaRPr sz="1200">
              <a:solidFill>
                <a:schemeClr val="accent4"/>
              </a:solidFill>
            </a:endParaRPr>
          </a:p>
        </p:txBody>
      </p:sp>
      <p:pic>
        <p:nvPicPr>
          <p:cNvPr id="304" name="Google Shape;3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60" y="183154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1631" y="219650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7232" y="146654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929" y="0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6233" y="0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</a:rPr>
              <a:t>Dia 8: Yleisiä vinkkejä kokouksiin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</a:rPr>
              <a:t>Mikrofonin mykistys</a:t>
            </a:r>
            <a:r>
              <a:rPr lang="fi" sz="1300">
                <a:solidFill>
                  <a:schemeClr val="dk1"/>
                </a:solidFill>
              </a:rPr>
              <a:t>: Muista mykistää mikrofoni, kun et puhu, jotta taustamelu ei häiritse muita.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</a:rPr>
              <a:t>Valaistus ja ääni</a:t>
            </a:r>
            <a:r>
              <a:rPr lang="fi" sz="1300">
                <a:solidFill>
                  <a:schemeClr val="dk1"/>
                </a:solidFill>
              </a:rPr>
              <a:t>: Yritä olla hyvin valaistussa tilassa ja käytä kuulokkeita, jos mahdollista.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</a:rPr>
              <a:t>Kamera</a:t>
            </a:r>
            <a:r>
              <a:rPr lang="fi" sz="1300">
                <a:solidFill>
                  <a:schemeClr val="dk1"/>
                </a:solidFill>
              </a:rPr>
              <a:t>: Asetu niin kameran eteen, että kasvosi näkyvät hyvin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15" name="Google Shape;315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</a:rPr>
              <a:t>Dia 9: Ongelmien ratkaisu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</a:rPr>
              <a:t>Ääni ei kuulu</a:t>
            </a:r>
            <a:r>
              <a:rPr lang="fi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</a:rPr>
              <a:t>Varmista, että mikrofoni ei ole mykistetty.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</a:rPr>
              <a:t>Tarkista, onko tietokoneesi ääniasetukset kunnossa.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</a:rPr>
              <a:t>Kamera ei toimi</a:t>
            </a:r>
            <a:r>
              <a:rPr lang="fi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</a:rPr>
              <a:t>Varmista, että kamera ei ole estetty tai päällä toisessa sovelluksessa.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>
                <a:solidFill>
                  <a:schemeClr val="dk1"/>
                </a:solidFill>
              </a:rPr>
              <a:t>Joskus ongelmat ratkeavat poistumalla kokouksesta ja käynnistämällä kokous uudelleen. Joskus pitää käynnistää koko tietokone uudelleen, jotta kaikki toimii.</a:t>
            </a:r>
            <a:endParaRPr sz="1300"/>
          </a:p>
        </p:txBody>
      </p:sp>
      <p:sp>
        <p:nvSpPr>
          <p:cNvPr id="328" name="Google Shape;328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Exo 2"/>
                <a:ea typeface="Exo 2"/>
                <a:cs typeface="Exo 2"/>
                <a:sym typeface="Exo 2"/>
              </a:rPr>
              <a:t>Ohjevideo Google Meetin peruskäyttöön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fi" sz="2400" u="sng">
                <a:solidFill>
                  <a:srgbClr val="1155CC"/>
                </a:solidFill>
                <a:highlight>
                  <a:schemeClr val="lt1"/>
                </a:highlight>
                <a:latin typeface="Exo 2"/>
                <a:ea typeface="Exo 2"/>
                <a:cs typeface="Exo 2"/>
                <a:sym typeface="Exo 2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https://www.youtube.com/watch?v=zpU3m4W6ACM</a:t>
            </a:r>
            <a:r>
              <a:rPr lang="fi">
                <a:latin typeface="Exo 2"/>
                <a:ea typeface="Exo 2"/>
                <a:cs typeface="Exo 2"/>
                <a:sym typeface="Exo 2"/>
              </a:rPr>
              <a:t> 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90650" y="140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350" y="130250"/>
            <a:ext cx="945300" cy="9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Google Meet kokouksen luomine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5899" y="1520525"/>
            <a:ext cx="5333226" cy="29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</a:rPr>
              <a:t>Dia 10: Harjoittelu tekee mestarin</a:t>
            </a:r>
            <a:r>
              <a:rPr lang="fi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>
                <a:solidFill>
                  <a:schemeClr val="dk1"/>
                </a:solidFill>
              </a:rPr>
              <a:t>Älä pelkää kokeilla Google Meetin käyttöä. Voit harjoitella ystävän tai perheenjäsenen kanssa.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>
                <a:solidFill>
                  <a:schemeClr val="dk1"/>
                </a:solidFill>
              </a:rPr>
              <a:t>Tarvittaessa lisätukea on aina saatavilla!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41" name="Google Shape;341;p32"/>
          <p:cNvSpPr txBox="1"/>
          <p:nvPr>
            <p:ph idx="2" type="body"/>
          </p:nvPr>
        </p:nvSpPr>
        <p:spPr>
          <a:xfrm>
            <a:off x="4832400" y="10609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dk1"/>
                </a:solidFill>
              </a:rPr>
              <a:t>Google Meet toimii myös mobiililaitteella.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Löydät sen Googlen Play -kaupasta </a:t>
            </a:r>
            <a:r>
              <a:rPr lang="fi" u="sng">
                <a:solidFill>
                  <a:schemeClr val="hlink"/>
                </a:solidFill>
                <a:hlinkClick r:id="rId3"/>
              </a:rPr>
              <a:t>https://play.google.com/store/apps/details?id=com.google.android.apps.tachyon</a:t>
            </a:r>
            <a:r>
              <a:rPr lang="fi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>
                <a:solidFill>
                  <a:schemeClr val="dk1"/>
                </a:solidFill>
              </a:rPr>
              <a:t>Ja AppStoresta </a:t>
            </a:r>
            <a:r>
              <a:rPr lang="fi" u="sng">
                <a:solidFill>
                  <a:schemeClr val="hlink"/>
                </a:solidFill>
                <a:hlinkClick r:id="rId4"/>
              </a:rPr>
              <a:t>https://apps.apple.com/us/app/google-meet/id1096918571</a:t>
            </a:r>
            <a:r>
              <a:rPr lang="fi"/>
              <a:t> </a:t>
            </a:r>
            <a:endParaRPr/>
          </a:p>
        </p:txBody>
      </p:sp>
      <p:pic>
        <p:nvPicPr>
          <p:cNvPr id="342" name="Google Shape;34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5775" y="2709625"/>
            <a:ext cx="2073100" cy="191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/>
        </p:nvSpPr>
        <p:spPr>
          <a:xfrm>
            <a:off x="5204575" y="1425625"/>
            <a:ext cx="396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1360"/>
              <a:t>Ohjevideo Google Meet -kokouksen luomiseen:</a:t>
            </a:r>
            <a:r>
              <a:rPr b="1" lang="fi" sz="1360">
                <a:solidFill>
                  <a:srgbClr val="FF0000"/>
                </a:solidFill>
              </a:rPr>
              <a:t> </a:t>
            </a:r>
            <a:r>
              <a:rPr b="1" lang="fi" sz="1360" u="sng">
                <a:solidFill>
                  <a:schemeClr val="hlink"/>
                </a:solidFill>
                <a:hlinkClick r:id="rId3"/>
              </a:rPr>
              <a:t>https://www.youtube.com/watch?v=USLgcCsk0JA</a:t>
            </a:r>
            <a:endParaRPr b="1" sz="136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1" sz="1360">
              <a:solidFill>
                <a:srgbClr val="FF0000"/>
              </a:solidFill>
            </a:endParaRPr>
          </a:p>
        </p:txBody>
      </p:sp>
      <p:pic>
        <p:nvPicPr>
          <p:cNvPr id="354" name="Google Shape;354;p33" title="Google Meet kokouksen luomine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3475" y="1017725"/>
            <a:ext cx="6877050" cy="38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Google Meet kokouksen luonti</a:t>
            </a:r>
            <a:endParaRPr/>
          </a:p>
        </p:txBody>
      </p:sp>
      <p:sp>
        <p:nvSpPr>
          <p:cNvPr id="360" name="Google Shape;360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fi">
                <a:solidFill>
                  <a:schemeClr val="dk1"/>
                </a:solidFill>
              </a:rPr>
              <a:t>Avaa Google Kalenteri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">
                <a:solidFill>
                  <a:schemeClr val="dk1"/>
                </a:solidFill>
              </a:rPr>
              <a:t>Mene selaimessasi osoitteeseen</a:t>
            </a:r>
            <a:r>
              <a:rPr lang="fi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i" u="sng">
                <a:solidFill>
                  <a:schemeClr val="hlink"/>
                </a:solidFill>
                <a:hlinkClick r:id="rId4"/>
              </a:rPr>
              <a:t>calendar.google.com</a:t>
            </a:r>
            <a:r>
              <a:rPr lang="fi">
                <a:solidFill>
                  <a:schemeClr val="dk1"/>
                </a:solidFill>
              </a:rPr>
              <a:t> ja kirjaudu sisään Google-tililläsi.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fi">
                <a:solidFill>
                  <a:schemeClr val="dk1"/>
                </a:solidFill>
              </a:rPr>
              <a:t>Luo uusi tapahtuma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">
                <a:solidFill>
                  <a:schemeClr val="dk1"/>
                </a:solidFill>
              </a:rPr>
              <a:t>Klikkaa sivun vasemmassa yläkulmassa olevaa </a:t>
            </a:r>
            <a:r>
              <a:rPr b="1" lang="fi">
                <a:solidFill>
                  <a:schemeClr val="dk1"/>
                </a:solidFill>
              </a:rPr>
              <a:t>"Luo"</a:t>
            </a:r>
            <a:r>
              <a:rPr lang="fi">
                <a:solidFill>
                  <a:schemeClr val="dk1"/>
                </a:solidFill>
              </a:rPr>
              <a:t> -painiketta tai napsauta haluamaasi päivää ja kellonaikaa kalenterissa.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62" name="Google Shape;36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343"/>
            <a:ext cx="9144001" cy="41868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35"/>
          <p:cNvCxnSpPr/>
          <p:nvPr/>
        </p:nvCxnSpPr>
        <p:spPr>
          <a:xfrm rot="10800000">
            <a:off x="800925" y="1155500"/>
            <a:ext cx="1644000" cy="645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35"/>
          <p:cNvSpPr txBox="1"/>
          <p:nvPr/>
        </p:nvSpPr>
        <p:spPr>
          <a:xfrm>
            <a:off x="2280525" y="1472600"/>
            <a:ext cx="19377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8" name="Google Shape;378;p35"/>
          <p:cNvSpPr txBox="1"/>
          <p:nvPr/>
        </p:nvSpPr>
        <p:spPr>
          <a:xfrm>
            <a:off x="2280525" y="1637000"/>
            <a:ext cx="4274400" cy="2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accent4"/>
                </a:solidFill>
              </a:rPr>
              <a:t>“Luo” -painike</a:t>
            </a:r>
            <a:endParaRPr b="1"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accent4"/>
                </a:solidFill>
              </a:rPr>
              <a:t>Kalenterin kenttään klikkaamalla saa myös avattua tapahtuman luomisen.</a:t>
            </a:r>
            <a:endParaRPr b="1"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accent4"/>
                </a:solidFill>
              </a:rPr>
              <a:t>Esimerkiksi klikkaamalla hiirellä tiistain kello kymmen aikaa saan avattua tapahtuman luonnin, jossa alkuaika on jo valmiiksi tiistaina kello 10.  </a:t>
            </a:r>
            <a:endParaRPr b="1" sz="1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>
                <a:solidFill>
                  <a:schemeClr val="dk1"/>
                </a:solidFill>
              </a:rPr>
              <a:t>3. Anna tapahtumalle nimi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">
                <a:solidFill>
                  <a:schemeClr val="dk1"/>
                </a:solidFill>
              </a:rPr>
              <a:t>Kirjoita tapahtuman nimi, esim. "Google Meet -kokous".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>
                <a:solidFill>
                  <a:schemeClr val="dk1"/>
                </a:solidFill>
              </a:rPr>
              <a:t>4. Lisää Google Meet -kokous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">
                <a:solidFill>
                  <a:schemeClr val="dk1"/>
                </a:solidFill>
              </a:rPr>
              <a:t>Klikkaa tapahtuman luomisikkunassa </a:t>
            </a:r>
            <a:r>
              <a:rPr b="1" lang="fi">
                <a:solidFill>
                  <a:schemeClr val="dk1"/>
                </a:solidFill>
              </a:rPr>
              <a:t>"Lisää Google Meet -videokokous"</a:t>
            </a:r>
            <a:r>
              <a:rPr lang="fi">
                <a:solidFill>
                  <a:schemeClr val="dk1"/>
                </a:solidFill>
              </a:rPr>
              <a:t> -painiketta.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">
                <a:solidFill>
                  <a:schemeClr val="dk1"/>
                </a:solidFill>
              </a:rPr>
              <a:t>Kalenteri lisää automaattisesti Meet-linkin, jota osallistujat voivat käyttää liittyäkseen kokoukseen.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86" name="Google Shape;3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094"/>
            <a:ext cx="9144001" cy="4631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37"/>
          <p:cNvCxnSpPr/>
          <p:nvPr/>
        </p:nvCxnSpPr>
        <p:spPr>
          <a:xfrm>
            <a:off x="1628825" y="603600"/>
            <a:ext cx="1285800" cy="693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37"/>
          <p:cNvSpPr txBox="1"/>
          <p:nvPr/>
        </p:nvSpPr>
        <p:spPr>
          <a:xfrm>
            <a:off x="190225" y="255975"/>
            <a:ext cx="3264600" cy="51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800">
                <a:solidFill>
                  <a:schemeClr val="accent4"/>
                </a:solidFill>
              </a:rPr>
              <a:t>Lisää tänne kokouksen aihe</a:t>
            </a:r>
            <a:endParaRPr b="1" sz="1800">
              <a:solidFill>
                <a:schemeClr val="accent4"/>
              </a:solidFill>
            </a:endParaRPr>
          </a:p>
        </p:txBody>
      </p:sp>
      <p:cxnSp>
        <p:nvCxnSpPr>
          <p:cNvPr id="402" name="Google Shape;402;p37"/>
          <p:cNvCxnSpPr/>
          <p:nvPr/>
        </p:nvCxnSpPr>
        <p:spPr>
          <a:xfrm flipH="1" rot="10800000">
            <a:off x="1763825" y="2341425"/>
            <a:ext cx="1068600" cy="3642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3" name="Google Shape;403;p37"/>
          <p:cNvSpPr txBox="1"/>
          <p:nvPr/>
        </p:nvSpPr>
        <p:spPr>
          <a:xfrm>
            <a:off x="378125" y="2130200"/>
            <a:ext cx="1385700" cy="150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300">
                <a:solidFill>
                  <a:schemeClr val="accent4"/>
                </a:solidFill>
              </a:rPr>
              <a:t>Tästä voit muuttaa kokouksen alkamis- ja päättymisajan-</a:t>
            </a:r>
            <a:endParaRPr b="1" sz="13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300">
                <a:solidFill>
                  <a:schemeClr val="accent4"/>
                </a:solidFill>
              </a:rPr>
              <a:t>kohtaa. </a:t>
            </a:r>
            <a:endParaRPr b="1" sz="1300">
              <a:solidFill>
                <a:schemeClr val="accent4"/>
              </a:solidFill>
            </a:endParaRPr>
          </a:p>
        </p:txBody>
      </p:sp>
      <p:sp>
        <p:nvSpPr>
          <p:cNvPr id="404" name="Google Shape;404;p37"/>
          <p:cNvSpPr txBox="1"/>
          <p:nvPr/>
        </p:nvSpPr>
        <p:spPr>
          <a:xfrm>
            <a:off x="5216325" y="2341425"/>
            <a:ext cx="22194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chemeClr val="accent4"/>
                </a:solidFill>
              </a:rPr>
              <a:t>Lisää kalenterimerkintään Google Meet -videokokous tästä. Se tulee myös automaattisesti kun olet lisännyt osallistujia. </a:t>
            </a:r>
            <a:endParaRPr b="1">
              <a:solidFill>
                <a:schemeClr val="accent4"/>
              </a:solidFill>
            </a:endParaRPr>
          </a:p>
        </p:txBody>
      </p:sp>
      <p:cxnSp>
        <p:nvCxnSpPr>
          <p:cNvPr id="405" name="Google Shape;405;p37"/>
          <p:cNvCxnSpPr>
            <a:stCxn id="404" idx="1"/>
          </p:cNvCxnSpPr>
          <p:nvPr/>
        </p:nvCxnSpPr>
        <p:spPr>
          <a:xfrm flipH="1">
            <a:off x="4464525" y="2687925"/>
            <a:ext cx="751800" cy="147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6" name="Google Shape;406;p37"/>
          <p:cNvCxnSpPr/>
          <p:nvPr/>
        </p:nvCxnSpPr>
        <p:spPr>
          <a:xfrm flipH="1">
            <a:off x="3994875" y="1519575"/>
            <a:ext cx="939600" cy="1843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7" name="Google Shape;407;p37"/>
          <p:cNvSpPr txBox="1"/>
          <p:nvPr/>
        </p:nvSpPr>
        <p:spPr>
          <a:xfrm>
            <a:off x="4464525" y="16575"/>
            <a:ext cx="2971200" cy="150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>
                <a:solidFill>
                  <a:schemeClr val="accent4"/>
                </a:solidFill>
              </a:rPr>
              <a:t>Tästä voi lisätä myös lisätietoja kokouskutsuun, kuten vaikka kokouksen pöytäkirjan, tai muuta sellaista. </a:t>
            </a:r>
            <a:endParaRPr b="1" sz="1600">
              <a:solidFill>
                <a:schemeClr val="accent4"/>
              </a:solidFill>
            </a:endParaRPr>
          </a:p>
        </p:txBody>
      </p:sp>
      <p:cxnSp>
        <p:nvCxnSpPr>
          <p:cNvPr id="408" name="Google Shape;408;p37"/>
          <p:cNvCxnSpPr/>
          <p:nvPr/>
        </p:nvCxnSpPr>
        <p:spPr>
          <a:xfrm flipH="1" rot="10800000">
            <a:off x="4435150" y="4482500"/>
            <a:ext cx="1646700" cy="2256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9" name="Google Shape;409;p37"/>
          <p:cNvSpPr txBox="1"/>
          <p:nvPr/>
        </p:nvSpPr>
        <p:spPr>
          <a:xfrm>
            <a:off x="2563800" y="4003275"/>
            <a:ext cx="2008200" cy="92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300">
                <a:solidFill>
                  <a:schemeClr val="accent4"/>
                </a:solidFill>
              </a:rPr>
              <a:t>Paina tallenna näppäintä kun kaikki muut vaiheet ovat valmiita</a:t>
            </a:r>
            <a:endParaRPr b="1" sz="1300">
              <a:solidFill>
                <a:schemeClr val="accent4"/>
              </a:solidFill>
            </a:endParaRPr>
          </a:p>
        </p:txBody>
      </p:sp>
      <p:cxnSp>
        <p:nvCxnSpPr>
          <p:cNvPr id="410" name="Google Shape;410;p37"/>
          <p:cNvCxnSpPr/>
          <p:nvPr/>
        </p:nvCxnSpPr>
        <p:spPr>
          <a:xfrm flipH="1" rot="10800000">
            <a:off x="1446050" y="2745600"/>
            <a:ext cx="1173000" cy="1082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37"/>
          <p:cNvSpPr txBox="1"/>
          <p:nvPr/>
        </p:nvSpPr>
        <p:spPr>
          <a:xfrm>
            <a:off x="311700" y="3633200"/>
            <a:ext cx="1139100" cy="108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300">
                <a:solidFill>
                  <a:schemeClr val="accent4"/>
                </a:solidFill>
              </a:rPr>
              <a:t>Lisää osallistujien sähköpostiosoitteet</a:t>
            </a:r>
            <a:endParaRPr b="1" sz="1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</a:rPr>
              <a:t>5. Valitse päivämäärä ja aika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>
                <a:solidFill>
                  <a:schemeClr val="dk1"/>
                </a:solidFill>
              </a:rPr>
              <a:t>Määritä kokouksen päivämäärä ja aika.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</a:rPr>
              <a:t>6. Kutsu osallistujia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>
                <a:solidFill>
                  <a:schemeClr val="dk1"/>
                </a:solidFill>
              </a:rPr>
              <a:t>Kirjoita niiden henkilöiden sähköpostiosoitteet, jotka haluat kutsua kokoukseen, kohtaan </a:t>
            </a:r>
            <a:r>
              <a:rPr b="1" lang="fi" sz="1300">
                <a:solidFill>
                  <a:schemeClr val="dk1"/>
                </a:solidFill>
              </a:rPr>
              <a:t>"Osallistujat"</a:t>
            </a:r>
            <a:r>
              <a:rPr lang="fi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</a:rPr>
              <a:t>7. Tallenna ja lähetä kutsut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i" sz="1300">
                <a:solidFill>
                  <a:schemeClr val="dk1"/>
                </a:solidFill>
              </a:rPr>
              <a:t>Paina </a:t>
            </a:r>
            <a:r>
              <a:rPr b="1" lang="fi" sz="1300">
                <a:solidFill>
                  <a:schemeClr val="dk1"/>
                </a:solidFill>
              </a:rPr>
              <a:t>"Tallenna"</a:t>
            </a:r>
            <a:r>
              <a:rPr lang="fi" sz="1300">
                <a:solidFill>
                  <a:schemeClr val="dk1"/>
                </a:solidFill>
              </a:rPr>
              <a:t> ja valitse </a:t>
            </a:r>
            <a:r>
              <a:rPr b="1" lang="fi" sz="1300">
                <a:solidFill>
                  <a:schemeClr val="dk1"/>
                </a:solidFill>
              </a:rPr>
              <a:t>"Lähetä"</a:t>
            </a:r>
            <a:r>
              <a:rPr lang="fi" sz="1300">
                <a:solidFill>
                  <a:schemeClr val="dk1"/>
                </a:solidFill>
              </a:rPr>
              <a:t>, jotta osallistujat saavat sähköpostikutsun, jossa on mukana Google Meet -kokouslinkki.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418" name="Google Shape;418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19" name="Google Shape;4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Exo 2"/>
                <a:ea typeface="Exo 2"/>
                <a:cs typeface="Exo 2"/>
                <a:sym typeface="Exo 2"/>
              </a:rPr>
              <a:t>Digisiivet 55+ koulutuksen etätuki</a:t>
            </a:r>
            <a:endParaRPr b="1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Tiistai 15. lokakuuta klo 16.00–17.00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Linkki: </a:t>
            </a:r>
            <a:r>
              <a:rPr lang="fi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meet.google.com/szf-nauu-hrd</a:t>
            </a: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Tiistai 22. lokakuuta klo 16.00–17.00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Linkki: </a:t>
            </a:r>
            <a:r>
              <a:rPr lang="fi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meet.google.com/qvk-cmup-spi</a:t>
            </a: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Keskiviikko 30. lokakuuta klo 16.00–17.00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Linkki: </a:t>
            </a:r>
            <a:r>
              <a:rPr lang="fi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meet.google.com/bgh-cwnd-kck</a:t>
            </a: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88888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Tiistai 5. marraskuuta klo 16.00–17.00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Linkki: </a:t>
            </a:r>
            <a:r>
              <a:rPr lang="fi" u="sng">
                <a:solidFill>
                  <a:srgbClr val="1155CC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meet.google.com/mtj-zuwt-tny</a:t>
            </a: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Keskiviikko 13. marraskuuta klo 16.00–17.00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Linkki: </a:t>
            </a:r>
            <a:r>
              <a:rPr lang="fi" u="sng">
                <a:solidFill>
                  <a:srgbClr val="1155CC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meet.google.com/bcu-zarh-kyf</a:t>
            </a: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Tiistai 19. marraskuuta klo 16.00–17.00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Linkki: </a:t>
            </a:r>
            <a:r>
              <a:rPr lang="fi" u="sng">
                <a:solidFill>
                  <a:srgbClr val="1155CC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meet.google.com/ygf-xsni-yru</a:t>
            </a: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Keskiviikko 27. marraskuuta klo 16.00–17.00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Linkki: </a:t>
            </a:r>
            <a:r>
              <a:rPr lang="fi" u="sng">
                <a:solidFill>
                  <a:srgbClr val="1155CC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meet.google.com/tcn-qvya-npk</a:t>
            </a:r>
            <a:r>
              <a:rPr lang="fi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88888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Dia 2: Mikä on Google Meet?</a:t>
            </a:r>
            <a:endParaRPr b="1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fi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Google Meet</a:t>
            </a:r>
            <a:r>
              <a:rPr lang="fi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on videopuhelupalvelu, joka mahdollistaa:</a:t>
            </a:r>
            <a:endParaRPr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</a:pP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Videopuhelut ystävien, perheen tai työtovereiden kanssa.</a:t>
            </a:r>
            <a:endParaRPr sz="14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</a:pP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Etäkokouksiin osallistumiseen turvallisesti kotoa.</a:t>
            </a:r>
            <a:endParaRPr sz="14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</a:pPr>
            <a:r>
              <a:rPr lang="fi" sz="1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Mahdollisuuden jakaa näyttöä ja keskustella viestien kautta.</a:t>
            </a:r>
            <a:endParaRPr sz="14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93" name="Google Shape;9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86888" y="1714850"/>
            <a:ext cx="4290925" cy="229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311700" y="4450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9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Dia 3: Kuinka liittyä Google Meet -kokoukseen?</a:t>
            </a:r>
            <a:endParaRPr b="1" sz="19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AutoNum type="arabicPeriod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Sähköpostikutsu</a:t>
            </a:r>
            <a:endParaRPr b="1"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Usein saat kutsun Google Meet -kokoukseen sähköpostitse.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Klikkaa kutsun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Liity nyt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-painiketta, tai kutsussa olevaa meet.google/….. -linkkiä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AutoNum type="arabicPeriod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Kalenterikutsu</a:t>
            </a:r>
            <a:endParaRPr b="1"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Jos kutsu on Google Kalenterissa, voit liittyä suoraan kalenteritapahtumasta.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Paina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Liity Google Meetiin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-linkkiä.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AutoNum type="arabicPeriod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Kokouskoodi</a:t>
            </a:r>
            <a:endParaRPr b="1"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Voit myös kirjoittaa kokouskoodin suoraan Google Meet -sivustolla:</a:t>
            </a:r>
            <a:r>
              <a:rPr lang="fi" sz="1300">
                <a:solidFill>
                  <a:schemeClr val="dk1"/>
                </a:solidFill>
                <a:uFill>
                  <a:noFill/>
                </a:uFill>
                <a:latin typeface="Exo 2"/>
                <a:ea typeface="Exo 2"/>
                <a:cs typeface="Exo 2"/>
                <a:sym typeface="Exo 2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fi" sz="1300" u="sng">
                <a:solidFill>
                  <a:schemeClr val="hlink"/>
                </a:solidFill>
                <a:latin typeface="Exo 2"/>
                <a:ea typeface="Exo 2"/>
                <a:cs typeface="Exo 2"/>
                <a:sym typeface="Exo 2"/>
                <a:hlinkClick r:id="rId4"/>
              </a:rPr>
              <a:t>meet.google.com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</a:pPr>
            <a:r>
              <a:rPr lang="fi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Kokouskoodia tarvitaan vain silloin kun se on erikseen mainittu. Yleensä se ei ole päällä, eikä tämän koulutuksen tapaamisissa sitä ominaisuutta käytetä. </a:t>
            </a:r>
            <a:endParaRPr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9050" y="257175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296450"/>
            <a:ext cx="8520599" cy="4550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8"/>
          <p:cNvCxnSpPr/>
          <p:nvPr/>
        </p:nvCxnSpPr>
        <p:spPr>
          <a:xfrm rot="10800000">
            <a:off x="7459200" y="2846550"/>
            <a:ext cx="11274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60" y="46274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031" y="46639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2632" y="45909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7329" y="44442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1633" y="4444275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Dia 4: Google Meetin käyttö selaimessa</a:t>
            </a:r>
            <a:endParaRPr b="1"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Ensimmäinen kerta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Avaa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Google Chrome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,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Edge, Mozilla Firefox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tai muu selaimesi.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Kirjaudu Google-tilillesi (jos sinulla ei ole tiliä, voidaan auttaa luomaan sellainen).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Tämän kerran kokouksen meet -linkki:</a:t>
            </a:r>
            <a:endParaRPr sz="18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Font typeface="Exo 2"/>
              <a:buChar char="●"/>
            </a:pPr>
            <a:r>
              <a:rPr lang="fi" sz="1600" u="sng">
                <a:solidFill>
                  <a:schemeClr val="hlink"/>
                </a:solidFill>
                <a:highlight>
                  <a:srgbClr val="FFFFFF"/>
                </a:highlight>
                <a:latin typeface="Exo 2"/>
                <a:ea typeface="Exo 2"/>
                <a:cs typeface="Exo 2"/>
                <a:sym typeface="Exo 2"/>
                <a:hlinkClick r:id="rId3"/>
              </a:rPr>
              <a:t>meet.google.com/pib-bgox-xvf</a:t>
            </a:r>
            <a:r>
              <a:rPr lang="fi" sz="1600">
                <a:solidFill>
                  <a:srgbClr val="5F6368"/>
                </a:solidFill>
                <a:highlight>
                  <a:srgbClr val="FFFFFF"/>
                </a:highlight>
                <a:latin typeface="Exo 2"/>
                <a:ea typeface="Exo 2"/>
                <a:cs typeface="Exo 2"/>
                <a:sym typeface="Exo 2"/>
              </a:rPr>
              <a:t> </a:t>
            </a:r>
            <a:endParaRPr sz="1600">
              <a:solidFill>
                <a:srgbClr val="5F6368"/>
              </a:solidFill>
              <a:highlight>
                <a:srgbClr val="FFFFFF"/>
              </a:highlight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●"/>
            </a:pPr>
            <a:r>
              <a:rPr lang="fi" sz="1300">
                <a:solidFill>
                  <a:schemeClr val="dk1"/>
                </a:solidFill>
                <a:highlight>
                  <a:srgbClr val="FFFFFF"/>
                </a:highlight>
                <a:latin typeface="Exo 2"/>
                <a:ea typeface="Exo 2"/>
                <a:cs typeface="Exo 2"/>
                <a:sym typeface="Exo 2"/>
              </a:rPr>
              <a:t>Klikkaa tätä linkkiä, tai kirjoita se internetselaimen osoitekenttään.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Dia 5: Mikrofonin ja kameran hallinta</a:t>
            </a:r>
            <a:endParaRPr b="1"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Mikrofoni päälle ja pois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Paina mikrofonin kuvaketta kokouksen alareunassa.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Jos kuvake on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punainen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, mikrofoni on mykistetty.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Kamera päälle ja pois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xo 2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Paina kameran kuvaketta kokouksen alareunassa.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Jos kuvake on </a:t>
            </a:r>
            <a:r>
              <a:rPr b="1"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punainen</a:t>
            </a:r>
            <a:r>
              <a:rPr lang="fi" sz="13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, kamera on pois päältä.</a:t>
            </a:r>
            <a:endParaRPr sz="13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44" name="Google Shape;14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0" y="470362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031" y="474012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632" y="466712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329" y="452047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1633" y="4520475"/>
            <a:ext cx="593188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9050" y="1822100"/>
            <a:ext cx="1626599" cy="1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850"/>
            <a:ext cx="9144001" cy="499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1"/>
          <p:cNvCxnSpPr/>
          <p:nvPr/>
        </p:nvCxnSpPr>
        <p:spPr>
          <a:xfrm rot="10800000">
            <a:off x="3548650" y="4337800"/>
            <a:ext cx="129300" cy="70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1"/>
          <p:cNvCxnSpPr/>
          <p:nvPr/>
        </p:nvCxnSpPr>
        <p:spPr>
          <a:xfrm flipH="1" rot="10800000">
            <a:off x="2679750" y="4349650"/>
            <a:ext cx="117600" cy="68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1"/>
          <p:cNvSpPr txBox="1"/>
          <p:nvPr/>
        </p:nvSpPr>
        <p:spPr>
          <a:xfrm>
            <a:off x="1493700" y="4568875"/>
            <a:ext cx="12564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chemeClr val="dk1"/>
                </a:solidFill>
              </a:rPr>
              <a:t>mikrofoni, pois päältä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830625" y="4521925"/>
            <a:ext cx="11274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</a:rPr>
              <a:t>kamera, päällä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63" name="Google Shape;163;p21"/>
          <p:cNvCxnSpPr/>
          <p:nvPr/>
        </p:nvCxnSpPr>
        <p:spPr>
          <a:xfrm rot="10800000">
            <a:off x="5298600" y="4196900"/>
            <a:ext cx="434400" cy="704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1"/>
          <p:cNvSpPr txBox="1"/>
          <p:nvPr/>
        </p:nvSpPr>
        <p:spPr>
          <a:xfrm>
            <a:off x="5733000" y="4703625"/>
            <a:ext cx="1432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</a:rPr>
              <a:t>taustakuva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035" y="1200879"/>
            <a:ext cx="1028164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8206" y="1237375"/>
            <a:ext cx="1965745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3807" y="1164379"/>
            <a:ext cx="479772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8504" y="1017725"/>
            <a:ext cx="12089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2808" y="1017725"/>
            <a:ext cx="593188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