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</p:sldIdLst>
  <p:sldSz cy="5143500" cx="9144000"/>
  <p:notesSz cx="6858000" cy="9144000"/>
  <p:embeddedFontLst>
    <p:embeddedFont>
      <p:font typeface="Exo 2"/>
      <p:regular r:id="rId92"/>
      <p:bold r:id="rId93"/>
      <p:italic r:id="rId94"/>
      <p:boldItalic r:id="rId95"/>
    </p:embeddedFont>
    <p:embeddedFont>
      <p:font typeface="Exo 2 ExtraBold"/>
      <p:bold r:id="rId96"/>
      <p:boldItalic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Exo2-boldItalic.fntdata"/><Relationship Id="rId94" Type="http://schemas.openxmlformats.org/officeDocument/2006/relationships/font" Target="fonts/Exo2-italic.fntdata"/><Relationship Id="rId97" Type="http://schemas.openxmlformats.org/officeDocument/2006/relationships/font" Target="fonts/Exo2ExtraBold-boldItalic.fntdata"/><Relationship Id="rId96" Type="http://schemas.openxmlformats.org/officeDocument/2006/relationships/font" Target="fonts/Exo2Extra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font" Target="fonts/Exo2-bold.fntdata"/><Relationship Id="rId92" Type="http://schemas.openxmlformats.org/officeDocument/2006/relationships/font" Target="fonts/Exo2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0f62d79e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30f62d79e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0d1a726ce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0d1a726ce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d1a726ce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0d1a726ce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0cfd5a03b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0cfd5a03b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d1a726ce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d1a726ce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0d1a726ce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0d1a726ce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0d1a726ce6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0d1a726ce6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0d1a726ce6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0d1a726ce6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d1a726ce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d1a726ce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d1a726ce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0d1a726ce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cfd5a03b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0cfd5a03b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f62d79eb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f62d79eb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0d1a726ce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0d1a726ce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0d1a726ce6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0d1a726ce6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0d1a726ce6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0d1a726ce6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0d1a726ce6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0d1a726ce6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0d1a726ce6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0d1a726ce6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0d1a726ce6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0d1a726ce6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0cfd5a03b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0cfd5a03b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d1a726ce6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0d1a726ce6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0d1a726ce6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0d1a726ce6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0d1a726ce6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0d1a726ce6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0d1a726ce6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0d1a726ce6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0d1a726ce6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0d1a726ce6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0d1a726ce6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0d1a726ce6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0d1a726ce6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0d1a726ce6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0cfd5a03b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0cfd5a03b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d49af24db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d49af24db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49af24db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d49af24db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d49af24db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d49af24db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d49af24db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d49af24db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d49af24db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d49af24db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cfd5a03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cfd5a03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d49af24db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d49af24db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0cfd5a03b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0cfd5a03b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d49af24db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d49af24db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d49af24dbf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d49af24dbf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d49af24db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d49af24db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d49af24dbf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d49af24dbf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d49af24db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d49af24db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d49af24db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d49af24db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0cfd5a03b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0cfd5a03b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d49af24dbf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d49af24dbf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d1a726c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0d1a726c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d49af24db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d49af24db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d49af24db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2d49af24db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d49af24db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d49af24db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d49af24db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2d49af24db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d49af24db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d49af24db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d49af24dbf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d49af24dbf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0cfd5a03b6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0cfd5a03b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d49af24dbf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d49af24dbf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d49af24dbf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2d49af24dbf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d49af24dbf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d49af24db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d1a726ce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d1a726ce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d49af24dbf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d49af24dbf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d49af24dbf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d49af24dbf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d49af24dbf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2d49af24dbf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0cfd5a03b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0cfd5a03b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d49af24dbf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2d49af24dbf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0f62d79eb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0f62d79eb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0f62d79eb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0f62d79eb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d49af24dbf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d49af24dbf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d49af24dbf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2d49af24dbf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d49af24dbf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d49af24dbf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d1a726ce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d1a726ce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30dc1c60a6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30dc1c60a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0dc1c60a6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30dc1c60a6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0dc1c60a6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30dc1c60a6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0dc1c60a6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0dc1c60a6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2d49af24dbf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7" name="Google Shape;917;g2d49af24dbf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d49af24dbf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d49af24dbf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2d49af24dbf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2d49af24dbf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2d49af24dbf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2d49af24dbf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d49af24dbf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d49af24dbf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d49af24dbf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2d49af24dbf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0d1a726ce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0d1a726ce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d49af24dbf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d49af24dbf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0dcd140c0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30dcd140c0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30dcd140c0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30dcd140c0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d49af24dbf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2d49af24dbf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d49af24dbf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d49af24dbf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d49af24dbf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2d49af24dbf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0dc1c60a68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30dc1c60a68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d1a726ce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d1a726ce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-66300" y="0"/>
            <a:ext cx="92103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xo 2"/>
              <a:buChar char="●"/>
              <a:defRPr sz="1800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○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■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●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○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■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●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○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xo 2"/>
              <a:buChar char="■"/>
              <a:defRPr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8.png"/><Relationship Id="rId13" Type="http://schemas.openxmlformats.org/officeDocument/2006/relationships/image" Target="../media/image9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5" Type="http://schemas.openxmlformats.org/officeDocument/2006/relationships/image" Target="../media/image13.png"/><Relationship Id="rId14" Type="http://schemas.openxmlformats.org/officeDocument/2006/relationships/image" Target="../media/image11.png"/><Relationship Id="rId17" Type="http://schemas.openxmlformats.org/officeDocument/2006/relationships/image" Target="../media/image12.png"/><Relationship Id="rId16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2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3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0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notebooklm.google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Relationship Id="rId3" Type="http://schemas.openxmlformats.org/officeDocument/2006/relationships/hyperlink" Target="https://notebooklm.google.com" TargetMode="External"/><Relationship Id="rId4" Type="http://schemas.openxmlformats.org/officeDocument/2006/relationships/hyperlink" Target="https://notebooklm.google.com" TargetMode="External"/><Relationship Id="rId9" Type="http://schemas.openxmlformats.org/officeDocument/2006/relationships/image" Target="../media/image45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2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8.png"/><Relationship Id="rId4" Type="http://schemas.openxmlformats.org/officeDocument/2006/relationships/hyperlink" Target="http://drive.google.com/file/d/1RsvtckqOMb1tDHofEvqSV1RNJbNUWQXN/view" TargetMode="External"/><Relationship Id="rId9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2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hyperlink" Target="https://blog.google/technology/ai/notebooklm-beginner-tips/" TargetMode="External"/><Relationship Id="rId4" Type="http://schemas.openxmlformats.org/officeDocument/2006/relationships/image" Target="../media/image4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tinyurl.com/varakari2024" TargetMode="External"/><Relationship Id="rId4" Type="http://schemas.openxmlformats.org/officeDocument/2006/relationships/hyperlink" Target="https://tinyurl.com/varalauri2024" TargetMode="External"/><Relationship Id="rId9" Type="http://schemas.openxmlformats.org/officeDocument/2006/relationships/image" Target="../media/image3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10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hyperlink" Target="https://pika.art/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2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8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hyperlink" Target="https://pika.art/video/pikaffect-crumble-4b0be583-70bb-4c61-ad07-065a5d6f22fc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23.png"/><Relationship Id="rId5" Type="http://schemas.openxmlformats.org/officeDocument/2006/relationships/image" Target="../media/image48.png"/><Relationship Id="rId6" Type="http://schemas.openxmlformats.org/officeDocument/2006/relationships/image" Target="../media/image46.png"/><Relationship Id="rId7" Type="http://schemas.openxmlformats.org/officeDocument/2006/relationships/image" Target="../media/image3.png"/><Relationship Id="rId8" Type="http://schemas.openxmlformats.org/officeDocument/2006/relationships/image" Target="../media/image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Relationship Id="rId3" Type="http://schemas.openxmlformats.org/officeDocument/2006/relationships/hyperlink" Target="https://lumalabs.ai/dream-machine" TargetMode="External"/><Relationship Id="rId4" Type="http://schemas.openxmlformats.org/officeDocument/2006/relationships/image" Target="../media/image50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3.png"/><Relationship Id="rId8" Type="http://schemas.openxmlformats.org/officeDocument/2006/relationships/image" Target="../media/image1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7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23.png"/><Relationship Id="rId7" Type="http://schemas.openxmlformats.org/officeDocument/2006/relationships/image" Target="../media/image10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i" sz="6600">
                <a:latin typeface="Exo 2"/>
                <a:ea typeface="Exo 2"/>
                <a:cs typeface="Exo 2"/>
                <a:sym typeface="Exo 2"/>
              </a:rPr>
              <a:t>Digisiivet 55+ Luokkakokous</a:t>
            </a:r>
            <a:endParaRPr b="1" sz="660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k24 pilottiryhmä 29.10. 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25" y="4150526"/>
            <a:ext cx="1304148" cy="7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285" y="4218486"/>
            <a:ext cx="2493401" cy="65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7927" y="4082559"/>
            <a:ext cx="608556" cy="7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8098" y="3809475"/>
            <a:ext cx="1533435" cy="10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54460" y="3809475"/>
            <a:ext cx="752415" cy="10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Generatiiviset tekoälytyökalut ovat tulossa yhä käyttäjäystävällisemmiksi, mikä tekee niistä saavutettavampia myös vähemmän teknologia suuntautuneille käyttäjille.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Monet näistä työkaluista ovat saatavilla avoimen lähdekoodin projekteina tai pilvipohjaisina palveluina. Tämä demokratisoi luovaa prosessia ja antaa yksilöille ja pienille yrityksille mahdollisuuden hyödyntää huipputeknologiaa.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72" name="Google Shape;1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5050" y="1352338"/>
            <a:ext cx="3016676" cy="301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Vaikka generatiivinen tekoäly tarjoaa valtavia mahdollisuuksia, se tuo mukanaan myös haasteita.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Sisällön autenttisuuden varmistaminen, tekijänoikeuskysymykset ja väärinkäytön estäminen ovat keskeisiä huolenaiheita.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On tärkeää kehittää sääntelyä ja eettisiä ohjeistuksia, jotka ohjaavat teknologian vastuullista käyttöä.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1837" y="1288825"/>
            <a:ext cx="3121014" cy="312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2. Multimodaaliset tekoälymallit</a:t>
            </a:r>
            <a:endParaRPr b="1">
              <a:highlight>
                <a:schemeClr val="accent4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97" name="Google Shape;197;p2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Yksi merkittävimmistä edistysaskelista viimevuosina on ollut multimodaalisten tekoälymallien syntyminen.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Nämä mallit pystyvät käsittelemään ja yhdistämään eri tietomuotoja, kuten tekstiä, kuvia, ääntä ja videoita.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Tämä monipuolisuus mahdollistaa kattavampia ja tehokkaampia sovelluksia monilla aloilla, kuten terveydenhuollossa, jossa eri tietolähteiden yhdistäminen voi johtaa tarkempiin potilastietoihin ja parempiin hoitotuloksiin.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7950" y="1520800"/>
            <a:ext cx="3964576" cy="226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Multimodaaliset tekoälymallit </a:t>
            </a:r>
            <a:r>
              <a:rPr lang="fi">
                <a:solidFill>
                  <a:schemeClr val="dk1"/>
                </a:solidFill>
              </a:rPr>
              <a:t>ovat järjestelmiä, jotka on koulutettu ymmärtämään ja prosessoimaan useita eri tietomuotoja samanaikaisesti.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Toisin kuin perinteiset mallit, jotka keskittyvät yhteen datatyyppiin, multimodaaliset mallit pystyvät yhdistämään esimerkiksi tekstin, kuvan ja äänen yhdeksi yhtenäiseksi kokonaisuudeksi.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Tämä mahdollistaa monimutkaisempien ilmiöiden analysoinnin ja ymmärtämisen, sillä ne pystyvät hyödyntämään laajempaa tietopohjaa päätöksenteossaan.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6"/>
          <p:cNvSpPr txBox="1"/>
          <p:nvPr>
            <p:ph idx="1" type="body"/>
          </p:nvPr>
        </p:nvSpPr>
        <p:spPr>
          <a:xfrm>
            <a:off x="311700" y="6240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242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20"/>
              <a:buChar char="●"/>
            </a:pPr>
            <a:r>
              <a:rPr lang="fi" sz="1320">
                <a:solidFill>
                  <a:schemeClr val="dk1"/>
                </a:solidFill>
              </a:rPr>
              <a:t>Terveydenhuolto on yksi aloista, joka voisi hyötyä merkittävästi multimodaalisten mallien käytöstä:</a:t>
            </a:r>
            <a:endParaRPr sz="1320">
              <a:solidFill>
                <a:schemeClr val="dk1"/>
              </a:solidFill>
            </a:endParaRPr>
          </a:p>
          <a:p>
            <a:pPr indent="-312419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Char char="●"/>
            </a:pPr>
            <a:r>
              <a:rPr b="1" lang="fi" sz="1320">
                <a:solidFill>
                  <a:schemeClr val="dk1"/>
                </a:solidFill>
              </a:rPr>
              <a:t>Tarkempi diagnostiikka:</a:t>
            </a:r>
            <a:r>
              <a:rPr lang="fi" sz="1320">
                <a:solidFill>
                  <a:schemeClr val="dk1"/>
                </a:solidFill>
              </a:rPr>
              <a:t> Yhdistämällä potilaan tekstimuotoiset sairauskertomukset, laboratoriotulokset, kuvantamistiedot ja jopa geneettiset profiilit, lääkärit saavat kattavamman kuvan potilaan terveydentilasta.</a:t>
            </a:r>
            <a:endParaRPr sz="1320">
              <a:solidFill>
                <a:schemeClr val="dk1"/>
              </a:solidFill>
            </a:endParaRPr>
          </a:p>
          <a:p>
            <a:pPr indent="-312419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Char char="●"/>
            </a:pPr>
            <a:r>
              <a:rPr b="1" lang="fi" sz="1320">
                <a:solidFill>
                  <a:schemeClr val="dk1"/>
                </a:solidFill>
              </a:rPr>
              <a:t>Personoitu hoito:</a:t>
            </a:r>
            <a:r>
              <a:rPr lang="fi" sz="1320">
                <a:solidFill>
                  <a:schemeClr val="dk1"/>
                </a:solidFill>
              </a:rPr>
              <a:t> Multimodaalinen data mahdollistaa yksilöllisten hoitosuunnitelmien laatimisen, mikä parantaa hoidon tehokkuutta ja potilaan hyvinvointia.</a:t>
            </a:r>
            <a:endParaRPr sz="1320">
              <a:solidFill>
                <a:schemeClr val="dk1"/>
              </a:solidFill>
            </a:endParaRPr>
          </a:p>
          <a:p>
            <a:pPr indent="-312419" lvl="0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20"/>
              <a:buChar char="●"/>
            </a:pPr>
            <a:r>
              <a:rPr b="1" lang="fi" sz="1320">
                <a:solidFill>
                  <a:schemeClr val="dk1"/>
                </a:solidFill>
              </a:rPr>
              <a:t>Ennaltaehkäisy:</a:t>
            </a:r>
            <a:r>
              <a:rPr lang="fi" sz="1320">
                <a:solidFill>
                  <a:schemeClr val="dk1"/>
                </a:solidFill>
              </a:rPr>
              <a:t> Analysoimalla laajoja tietomääriä voidaan tunnistaa riskitekijöitä ja ennakoida sairauksien puhkeamista ennen oireiden ilmenemistä.</a:t>
            </a:r>
            <a:endParaRPr sz="132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t/>
            </a:r>
            <a:endParaRPr sz="1320"/>
          </a:p>
        </p:txBody>
      </p:sp>
      <p:pic>
        <p:nvPicPr>
          <p:cNvPr id="222" name="Google Shape;22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idx="1" type="body"/>
          </p:nvPr>
        </p:nvSpPr>
        <p:spPr>
          <a:xfrm>
            <a:off x="264775" y="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500">
                <a:solidFill>
                  <a:schemeClr val="dk1"/>
                </a:solidFill>
              </a:rPr>
              <a:t>Muut sovellusalueet</a:t>
            </a:r>
            <a:endParaRPr b="1" sz="15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Koneoppiminen ja luonnollisen kielen käsittely:</a:t>
            </a:r>
            <a:r>
              <a:rPr lang="fi">
                <a:solidFill>
                  <a:schemeClr val="dk1"/>
                </a:solidFill>
              </a:rPr>
              <a:t> Chatbotit ja virtuaaliassistentit voivat hyödyntää sekä ääntä että tekstiä vuorovaikutuksessa käyttäjän kanssa, tarjoten luonnollisemman ja tehokkaamman käyttökokemuksen.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Autonomiset järjestelmät:</a:t>
            </a:r>
            <a:r>
              <a:rPr lang="fi">
                <a:solidFill>
                  <a:schemeClr val="dk1"/>
                </a:solidFill>
              </a:rPr>
              <a:t> Itseohjautuvat ajoneuvot ja robotiikka hyödyntävät eri sensoreista saatavaa dataa, kuten kuvia, videoita ja ääntä, navigoidakseen ja tehdäkseen päätöksiä reaaliajassa.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Media ja viihde:</a:t>
            </a:r>
            <a:r>
              <a:rPr lang="fi">
                <a:solidFill>
                  <a:schemeClr val="dk1"/>
                </a:solidFill>
              </a:rPr>
              <a:t> Sisällöntuotannossa voidaan luoda interaktiivisia ja mukaansatempaavia kokemuksia yhdistämällä eri tietomuotoja, kuten virtuaalitodellisuus ja ääniohjaukset.</a:t>
            </a:r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Vaikka multimodaaliset mallit avaavat uusia mahdollisuuksia, ne tuovat mukanaan myös haasteita: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Datan yhdistäminen:</a:t>
            </a:r>
            <a:r>
              <a:rPr lang="fi" sz="1440">
                <a:solidFill>
                  <a:schemeClr val="dk1"/>
                </a:solidFill>
              </a:rPr>
              <a:t> Eri tietomuotojen integrointi vaatii monimutkaisia algoritmeja ja suurta laskentatehoa.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Tietosuoja:</a:t>
            </a:r>
            <a:r>
              <a:rPr lang="fi" sz="1440">
                <a:solidFill>
                  <a:schemeClr val="dk1"/>
                </a:solidFill>
              </a:rPr>
              <a:t> Etenkin terveydenhuollossa on tärkeää varmistaa potilastietojen luottamuksellisuus ja noudattaa tietosuojalakeja.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Väärinkäytön riski:</a:t>
            </a:r>
            <a:r>
              <a:rPr lang="fi" sz="1440">
                <a:solidFill>
                  <a:schemeClr val="dk1"/>
                </a:solidFill>
              </a:rPr>
              <a:t> Multimodaalisia malleja voidaan käyttää myös haitallisiin tarkoituksiin, kuten deepfake-videoiden luomiseen, mikä korostaa sääntelyn tarvetta.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311700" y="7649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Multimodaalisten tekoälymallien kehitys jatkuu kiihtyvällä tahdilla. Tulevaisuudessa voimme odottaa: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Parempaa yhteensopivuutta:</a:t>
            </a:r>
            <a:r>
              <a:rPr lang="fi" sz="1440">
                <a:solidFill>
                  <a:schemeClr val="dk1"/>
                </a:solidFill>
              </a:rPr>
              <a:t> Standardien kehittyessä eri järjestelmät voivat jakaa ja hyödyntää dataa tehokkaammin.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Laajempaa käyttöönottoa:</a:t>
            </a:r>
            <a:r>
              <a:rPr lang="fi" sz="1440">
                <a:solidFill>
                  <a:schemeClr val="dk1"/>
                </a:solidFill>
              </a:rPr>
              <a:t> Kun teknologia tulee saataville laajemmalle yleisölle, myös pienemmät yritykset ja organisaatiot voivat hyödyntää multimodaalisia malleja.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Käyttäjäkokemuksen parantumista:</a:t>
            </a:r>
            <a:r>
              <a:rPr lang="fi" sz="1440">
                <a:solidFill>
                  <a:schemeClr val="dk1"/>
                </a:solidFill>
              </a:rPr>
              <a:t> Sovellukset muuttuvat entistä intuitiivisemmiksi ja personoiduimmiksi, kun ne pystyvät ymmärtämään käyttäjää monipuolisemmin.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Multimodaaliset tekoälymallit edustavat merkittävää askelta kohti älykkäämpiä ja kokonaisvaltaisempia järjestelmiä.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Niiden kyky käsitellä ja yhdistää eri tietomuotoja mahdollistaa uudenlaisia sovelluksia ja parantaa olemassa olevia ratkaisuja monilla aloilla.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On tärkeää jatkaa tämän teknologian kehittämistä vastuullisesti, huomioiden eettiset näkökulmat ja tietosuojavaatimukset, jotta voimme hyödyntää sen täyden potentiaalin yhteiskunnan hyväksi.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520">
                <a:highlight>
                  <a:schemeClr val="accent4"/>
                </a:highlight>
              </a:rPr>
              <a:t>3. Tekoälyn “demokratisoituminen”</a:t>
            </a:r>
            <a:endParaRPr b="1" sz="2520">
              <a:highlight>
                <a:schemeClr val="accent4"/>
              </a:highlight>
            </a:endParaRPr>
          </a:p>
        </p:txBody>
      </p:sp>
      <p:sp>
        <p:nvSpPr>
          <p:cNvPr id="279" name="Google Shape;279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Tekoäly on pitkään ollut teknologia-alan asiantuntijoiden ja suuryritysten hallitsema kenttä.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Viime vuosina olemme kuitenkin nähneet merkittävän muutoksen: tekoälytyökalut ovat muuttuneet helpommin käytettäviksi ja laajemmin saavutettaviksi.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fi" sz="1500">
                <a:solidFill>
                  <a:schemeClr val="dk1"/>
                </a:solidFill>
              </a:rPr>
              <a:t>Tämä "tekoälyn demokratisoituminen" johtaa siihen, että yhä suurempi osa väestöstä omaksuu tekoälyteknologiat, jotka integroituvat arkipäivän elämään ja lisäävät yhteiskunnallisia vaikutuksia.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80" name="Google Shape;2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Ohjelma:</a:t>
            </a:r>
            <a:endParaRPr b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12:30 - 12:45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 Saapuminen, kahvit ja tervetuliaissanat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12:45 - 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13:30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Keynote-puheenvuoro - Jukka Lehtoranta: </a:t>
            </a:r>
            <a:r>
              <a:rPr i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"Koulutuksen ja jatkuvan oppimisen merkitys työelämässä: Tekoälytaidot / Digitaidot"</a:t>
            </a:r>
            <a:endParaRPr i="1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13:30 - 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14: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 Esitys: </a:t>
            </a:r>
            <a:r>
              <a:rPr i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Tekoälyn uudet tuulet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- Moduuli 3 päivitykset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14: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 - 1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 Keskustelua Digisiivet 55+ toteutusoppaasta ja koulutusmallista etenkin työ-, yritys- ja yhteisötoiminta näkökulmasta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14:45 - 15:15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 Digitaitojen osaamismerkit - Miten hakea ja hyödyntää osaamismerkkejä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5969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●"/>
            </a:pPr>
            <a:r>
              <a:rPr b="1"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15:15 - 15:30</a:t>
            </a:r>
            <a:r>
              <a:rPr lang="fi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: Yhteenveto ja päätössanat</a:t>
            </a:r>
            <a:endParaRPr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Mitä tekoälyn demokratisoituminen tarkoittaa?</a:t>
            </a:r>
            <a:endParaRPr b="1"/>
          </a:p>
        </p:txBody>
      </p:sp>
      <p:sp>
        <p:nvSpPr>
          <p:cNvPr id="291" name="Google Shape;291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Demokratisoituminen viittaa prosessiin, jossa monimutkaiset ja aiemmin harvojen saatavilla olleet teknologiat tulevat kaikkien ulottuville.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Tekoälyn kohdalla tämä tarkoittaa sitä, että kehittäjät, pienyritykset ja jopa yksityishenkilöt voivat nyt käyttää tekoälytyökaluja ilman syvällistä teknistä osaamista tai suuria taloudellisia resursseja.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Pilvipohjaiset palvelut, avoimen lähdekoodin projektit ja käyttäjäystävälliset käyttöliittymät ovat mahdollistaneet tämän muutoksen.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3"/>
          <p:cNvSpPr txBox="1"/>
          <p:nvPr>
            <p:ph type="title"/>
          </p:nvPr>
        </p:nvSpPr>
        <p:spPr>
          <a:xfrm>
            <a:off x="311700" y="139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Tekoäly arjessa</a:t>
            </a:r>
            <a:endParaRPr b="1"/>
          </a:p>
        </p:txBody>
      </p:sp>
      <p:sp>
        <p:nvSpPr>
          <p:cNvPr id="303" name="Google Shape;303;p33"/>
          <p:cNvSpPr txBox="1"/>
          <p:nvPr>
            <p:ph idx="1" type="body"/>
          </p:nvPr>
        </p:nvSpPr>
        <p:spPr>
          <a:xfrm>
            <a:off x="378150" y="5949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Tekoälyn integroituminen arkipäivän elämään näkyy monin tavoin: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Älykkäät kodinkoneet:</a:t>
            </a:r>
            <a:r>
              <a:rPr lang="fi" sz="1440">
                <a:solidFill>
                  <a:schemeClr val="dk1"/>
                </a:solidFill>
              </a:rPr>
              <a:t> Älykaiuttimet, termostaatit ja valaistusjärjestelmät oppivat käyttäjän tottumuksista ja mukautuvat niihin.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Personoidut palvelut:</a:t>
            </a:r>
            <a:r>
              <a:rPr lang="fi" sz="1440">
                <a:solidFill>
                  <a:schemeClr val="dk1"/>
                </a:solidFill>
              </a:rPr>
              <a:t> Suoratoistopalvelut ja verkkokaupat suosittelevat sisältöä ja tuotteita tekoälyn avulla, parantaen käyttäjäkokemusta.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Terveysteknologia:</a:t>
            </a:r>
            <a:r>
              <a:rPr lang="fi" sz="1440">
                <a:solidFill>
                  <a:schemeClr val="dk1"/>
                </a:solidFill>
              </a:rPr>
              <a:t> Puettavat laitteet seuraavat terveystietoja ja antavat henkilökohtaisia neuvoja hyvinvoinnin parantamiseksi.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Koulutus:</a:t>
            </a:r>
            <a:r>
              <a:rPr lang="fi" sz="1440">
                <a:solidFill>
                  <a:schemeClr val="dk1"/>
                </a:solidFill>
              </a:rPr>
              <a:t> Oppimisalustat käyttävät tekoälyä tarjotakseen räätälöityä opetusta eri oppijoille.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304" name="Google Shape;3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4"/>
          <p:cNvSpPr txBox="1"/>
          <p:nvPr>
            <p:ph type="title"/>
          </p:nvPr>
        </p:nvSpPr>
        <p:spPr>
          <a:xfrm>
            <a:off x="311700" y="523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Yhteiskunnalliset vaikutukset</a:t>
            </a:r>
            <a:endParaRPr b="1"/>
          </a:p>
        </p:txBody>
      </p:sp>
      <p:sp>
        <p:nvSpPr>
          <p:cNvPr id="315" name="Google Shape;315;p34"/>
          <p:cNvSpPr txBox="1"/>
          <p:nvPr>
            <p:ph idx="1" type="body"/>
          </p:nvPr>
        </p:nvSpPr>
        <p:spPr>
          <a:xfrm>
            <a:off x="46035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Laajempi tekoälyn omaksuminen tuo mukanaan merkittäviä yhteiskunnallisia vaikutuksia: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Taloudellinen kasvu:</a:t>
            </a:r>
            <a:r>
              <a:rPr lang="fi">
                <a:solidFill>
                  <a:schemeClr val="dk1"/>
                </a:solidFill>
              </a:rPr>
              <a:t> Pienyritykset voivat hyödyntää tekoälyä tehostaakseen toimintaansa, mikä lisää kilpailukykyä ja luo uusia työpaikkoja.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Koulutuksen saavutettavuus:</a:t>
            </a:r>
            <a:r>
              <a:rPr lang="fi">
                <a:solidFill>
                  <a:schemeClr val="dk1"/>
                </a:solidFill>
              </a:rPr>
              <a:t> Tekoälypohjaiset oppimisvälineet tekevät koulutuksesta saavutettavampaa eri taustoista tuleville ihmisille.</a:t>
            </a:r>
            <a:endParaRPr/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Osallistava innovaatio:</a:t>
            </a:r>
            <a:r>
              <a:rPr lang="fi">
                <a:solidFill>
                  <a:schemeClr val="dk1"/>
                </a:solidFill>
              </a:rPr>
              <a:t> Kun tekoälytyökalut ovat kaikkien saatavilla, innovaatioita syntyy laajemmalta joukolta ihmisiä, mikä monipuolistaa ratkaisujen kirjoa yhteiskunnallisiin haasteisiin.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Demokratian vahvistaminen:</a:t>
            </a:r>
            <a:r>
              <a:rPr lang="fi">
                <a:solidFill>
                  <a:schemeClr val="dk1"/>
                </a:solidFill>
              </a:rPr>
              <a:t> Tekoäly voi auttaa analysoimaan suuria tietomääriä ja tukea päätöksentekoa, mikä edistää läpinäkyvyyttä ja osallistumista.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 txBox="1"/>
          <p:nvPr>
            <p:ph type="title"/>
          </p:nvPr>
        </p:nvSpPr>
        <p:spPr>
          <a:xfrm>
            <a:off x="311700" y="245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Haasteet matkalla</a:t>
            </a:r>
            <a:endParaRPr b="1"/>
          </a:p>
        </p:txBody>
      </p:sp>
      <p:sp>
        <p:nvSpPr>
          <p:cNvPr id="327" name="Google Shape;327;p35"/>
          <p:cNvSpPr txBox="1"/>
          <p:nvPr>
            <p:ph idx="1" type="body"/>
          </p:nvPr>
        </p:nvSpPr>
        <p:spPr>
          <a:xfrm>
            <a:off x="311700" y="863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Vaikka tekoälyn demokratisoituminen tuo mukanaan monia etuja, on myös haasteita, jotka on otettava huomioon: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Tietoturva ja yksityisyys:</a:t>
            </a:r>
            <a:r>
              <a:rPr lang="fi" sz="1440">
                <a:solidFill>
                  <a:schemeClr val="dk1"/>
                </a:solidFill>
              </a:rPr>
              <a:t> Kun tekoälyä käytetään laajemmin, henkilökohtaisten tietojen suojaaminen on entistä tärkeämpää.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Osaamisen kehittäminen:</a:t>
            </a:r>
            <a:r>
              <a:rPr lang="fi" sz="1440">
                <a:solidFill>
                  <a:schemeClr val="dk1"/>
                </a:solidFill>
              </a:rPr>
              <a:t> Tarvitaan koulutusta ja resursseja, jotta ihmiset voivat käyttää tekoälytyökaluja tehokkaasti ja eettisesti.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Eettiset kysymykset:</a:t>
            </a:r>
            <a:r>
              <a:rPr lang="fi" sz="1440">
                <a:solidFill>
                  <a:schemeClr val="dk1"/>
                </a:solidFill>
              </a:rPr>
              <a:t> Tekoälyn käytössä on huomioitava ennakkoluulojen ja syrjinnän riskit sekä varmistettava, että teknologia palvelee kaikkia tasapuolisesti.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Miten edistää positiivista kehitystä?</a:t>
            </a:r>
            <a:endParaRPr b="1"/>
          </a:p>
        </p:txBody>
      </p:sp>
      <p:sp>
        <p:nvSpPr>
          <p:cNvPr id="339" name="Google Shape;339;p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Koulutus ja tietoisuus:</a:t>
            </a:r>
            <a:r>
              <a:rPr lang="fi">
                <a:solidFill>
                  <a:schemeClr val="dk1"/>
                </a:solidFill>
              </a:rPr>
              <a:t> Tarjoamalla koulutusta tekoälystä jo peruskoulutasolta lähtien voidaan lisätä yleistä ymmärrystä teknologiasta.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Avoimuus ja yhteistyö:</a:t>
            </a:r>
            <a:r>
              <a:rPr lang="fi">
                <a:solidFill>
                  <a:schemeClr val="dk1"/>
                </a:solidFill>
              </a:rPr>
              <a:t> Avoimen lähdekoodin projektit ja yhteisölliset alustat edistävät tiedon jakamista ja yhteiskehittämistä.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Sääntely ja standardit:</a:t>
            </a:r>
            <a:r>
              <a:rPr lang="fi">
                <a:solidFill>
                  <a:schemeClr val="dk1"/>
                </a:solidFill>
              </a:rPr>
              <a:t> Lainsäätäjien ja alan toimijoiden on tehtävä yhteistyötä sopivien sääntöjen ja eettisten ohjeiden luomiseksi.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>
            <p:ph idx="1" type="body"/>
          </p:nvPr>
        </p:nvSpPr>
        <p:spPr>
          <a:xfrm>
            <a:off x="323450" y="863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Tekoälyn demokratisoituminen on merkittävä askel kohti teknologian inklusiivisempaa tulevaisuutta.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Kun tekoälytyökalut tulevat helpommin käytettäviksi ja saavutettaviksi, yhä suurempi osa yhteiskunnasta voi hyödyntää niiden potentiaalia.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Tämä muutos ei ainoastaan tehosta arkea, vaan myös edistää taloudellista kasvua, koulutuksen saavutettavuutta ja demokratiaa.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On kuitenkin tärkeää kohdata tähän kehitykseen liittyvät haasteet vastuullisesti, jotta tekoäly voi toimia yhteisenä voimavarana kaikille.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1" name="Google Shape;3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500">
                <a:highlight>
                  <a:schemeClr val="accent4"/>
                </a:highlight>
              </a:rPr>
              <a:t>4. Tekoäly työpaikoilla – Mullistus tuottavuudessa ja työn tulevaisuudessa</a:t>
            </a:r>
            <a:endParaRPr b="1" sz="2500">
              <a:highlight>
                <a:schemeClr val="accent4"/>
              </a:highlight>
            </a:endParaRPr>
          </a:p>
        </p:txBody>
      </p:sp>
      <p:sp>
        <p:nvSpPr>
          <p:cNvPr id="362" name="Google Shape;362;p38"/>
          <p:cNvSpPr txBox="1"/>
          <p:nvPr>
            <p:ph idx="1" type="body"/>
          </p:nvPr>
        </p:nvSpPr>
        <p:spPr>
          <a:xfrm>
            <a:off x="252975" y="1337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Tekoäly on nopeasti muuttamassa työelämän maisemaa. Sen kyky parantaa tuottavuutta, automatisoida rutiinitehtäviä ja luoda uusia työmahdollisuuksia on kiistaton.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Samalla se kuitenkin korvaa joitakin nykyisiä tehtäviä, mikä tekee </a:t>
            </a:r>
            <a:r>
              <a:rPr lang="fi" sz="1600">
                <a:solidFill>
                  <a:schemeClr val="dk1"/>
                </a:solidFill>
              </a:rPr>
              <a:t>uudelleenkoulutuksesta ja osaamisen päivittämisestä entistä tärkeämpää. </a:t>
            </a:r>
            <a:endParaRPr sz="1600">
              <a:solidFill>
                <a:schemeClr val="dk1"/>
              </a:solidFill>
            </a:endParaRPr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 sz="1600">
                <a:solidFill>
                  <a:schemeClr val="dk1"/>
                </a:solidFill>
              </a:rPr>
              <a:t>Tässä osuudessa</a:t>
            </a:r>
            <a:r>
              <a:rPr lang="fi" sz="1600">
                <a:solidFill>
                  <a:schemeClr val="dk1"/>
                </a:solidFill>
              </a:rPr>
              <a:t> tarkastelemme, miten tekoäly vaikuttaa työpaikkoihin ja miksi jatkuva oppiminen on olennaista tulevaisuuden työelämässä.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63" name="Google Shape;36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9"/>
          <p:cNvSpPr txBox="1"/>
          <p:nvPr>
            <p:ph type="title"/>
          </p:nvPr>
        </p:nvSpPr>
        <p:spPr>
          <a:xfrm>
            <a:off x="311700" y="174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Tekoälyn vaikutus tuottavuuteen</a:t>
            </a:r>
            <a:endParaRPr b="1"/>
          </a:p>
        </p:txBody>
      </p:sp>
      <p:sp>
        <p:nvSpPr>
          <p:cNvPr id="374" name="Google Shape;374;p39"/>
          <p:cNvSpPr txBox="1"/>
          <p:nvPr>
            <p:ph idx="1" type="body"/>
          </p:nvPr>
        </p:nvSpPr>
        <p:spPr>
          <a:xfrm>
            <a:off x="311700" y="7476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Tekoäly tarjoaa yrityksille mahdollisuuden tehostaa toimintaansa monin tavoin: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Automaatio:</a:t>
            </a:r>
            <a:r>
              <a:rPr lang="fi" sz="1440">
                <a:solidFill>
                  <a:schemeClr val="dk1"/>
                </a:solidFill>
              </a:rPr>
              <a:t> Rutiininomaiset ja toistuvat tehtävät voidaan automatisoida, mikä vapauttaa työntekijöiden aikaa strategisempaan ja luovempaan työhön.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Analytiikka ja päätöksenteko:</a:t>
            </a:r>
            <a:r>
              <a:rPr lang="fi" sz="1440">
                <a:solidFill>
                  <a:schemeClr val="dk1"/>
                </a:solidFill>
              </a:rPr>
              <a:t> Tekoäly pystyy käsittelemään suuria tietomääriä nopeasti, tarjoten arvokkaita oivalluksia liiketoiminnan kehittämiseen.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Asiakaspalvelu:</a:t>
            </a:r>
            <a:r>
              <a:rPr lang="fi" sz="1440">
                <a:solidFill>
                  <a:schemeClr val="dk1"/>
                </a:solidFill>
              </a:rPr>
              <a:t> Chatbotit ja virtuaaliassistentit parantavat asiakaskokemusta vastaamalla kysymyksiin reaaliajassa ja ratkaisemalla ongelmia tehokkaasti.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375" name="Google Shape;3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Uusien työpaikkojen syntyminen</a:t>
            </a:r>
            <a:endParaRPr b="1"/>
          </a:p>
        </p:txBody>
      </p:sp>
      <p:sp>
        <p:nvSpPr>
          <p:cNvPr id="386" name="Google Shape;386;p4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440">
                <a:solidFill>
                  <a:schemeClr val="dk1"/>
                </a:solidFill>
              </a:rPr>
              <a:t>Vaikka tekoäly automatisoi tiettyjä tehtäviä, se myös luo uusia rooleja ja ammatteja: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Tekoälyasiantuntijat:</a:t>
            </a:r>
            <a:r>
              <a:rPr lang="fi" sz="1440">
                <a:solidFill>
                  <a:schemeClr val="dk1"/>
                </a:solidFill>
              </a:rPr>
              <a:t> Kasvava tarve tekoälyn kehittäjille, insinööreille ja eettisille asiantuntijoille.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Data-analyytikot ja -tieteilijät:</a:t>
            </a:r>
            <a:r>
              <a:rPr lang="fi" sz="1440">
                <a:solidFill>
                  <a:schemeClr val="dk1"/>
                </a:solidFill>
              </a:rPr>
              <a:t> Suuren datan hyödyntäminen vaatii osaajia, jotka pystyvät tulkitsemaan ja soveltamaan tietoa liiketoiminnassa.</a:t>
            </a:r>
            <a:endParaRPr sz="1440">
              <a:solidFill>
                <a:schemeClr val="dk1"/>
              </a:solidFill>
            </a:endParaRPr>
          </a:p>
          <a:p>
            <a:pPr indent="-32004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Char char="●"/>
            </a:pPr>
            <a:r>
              <a:rPr b="1" lang="fi" sz="1440">
                <a:solidFill>
                  <a:schemeClr val="dk1"/>
                </a:solidFill>
              </a:rPr>
              <a:t>Koulutus ja muutosjohtaminen:</a:t>
            </a:r>
            <a:r>
              <a:rPr lang="fi" sz="1440">
                <a:solidFill>
                  <a:schemeClr val="dk1"/>
                </a:solidFill>
              </a:rPr>
              <a:t> Organisaatioiden on koulutettava henkilöstöään uusiin teknologioihin, mikä luo kysyntää kouluttajille ja muutosjohtajille.</a:t>
            </a:r>
            <a:endParaRPr sz="144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440"/>
          </a:p>
        </p:txBody>
      </p:sp>
      <p:pic>
        <p:nvPicPr>
          <p:cNvPr id="387" name="Google Shape;38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Nykyisten tehtävien korvautuminen</a:t>
            </a:r>
            <a:endParaRPr b="1"/>
          </a:p>
        </p:txBody>
      </p:sp>
      <p:sp>
        <p:nvSpPr>
          <p:cNvPr id="398" name="Google Shape;398;p4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fi" sz="1600">
                <a:solidFill>
                  <a:schemeClr val="dk1"/>
                </a:solidFill>
              </a:rPr>
              <a:t>Tietyt työtehtävät ovat alttiita automatisoinnille:</a:t>
            </a:r>
            <a:endParaRPr sz="1600">
              <a:solidFill>
                <a:schemeClr val="dk1"/>
              </a:solidFill>
            </a:endParaRPr>
          </a:p>
          <a:p>
            <a:pPr indent="-31496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fi" sz="1600">
                <a:solidFill>
                  <a:schemeClr val="dk1"/>
                </a:solidFill>
              </a:rPr>
              <a:t>Hallinnolliset tehtävät:</a:t>
            </a:r>
            <a:r>
              <a:rPr lang="fi" sz="1600">
                <a:solidFill>
                  <a:schemeClr val="dk1"/>
                </a:solidFill>
              </a:rPr>
              <a:t> Tietojen syöttö, laskutus ja muut rutiininomaiset toiminnot voidaan hoitaa tekoälyn avulla.</a:t>
            </a:r>
            <a:endParaRPr sz="1600">
              <a:solidFill>
                <a:schemeClr val="dk1"/>
              </a:solidFill>
            </a:endParaRPr>
          </a:p>
          <a:p>
            <a:pPr indent="-31496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fi" sz="1600">
                <a:solidFill>
                  <a:schemeClr val="dk1"/>
                </a:solidFill>
              </a:rPr>
              <a:t>Asiakaspalvelun perustoiminnot:</a:t>
            </a:r>
            <a:r>
              <a:rPr lang="fi" sz="1600">
                <a:solidFill>
                  <a:schemeClr val="dk1"/>
                </a:solidFill>
              </a:rPr>
              <a:t> Yksinkertaiset kysymykset ja tukipyynnöt voidaan ratkaista chatbotien kautta.</a:t>
            </a:r>
            <a:endParaRPr sz="1600">
              <a:solidFill>
                <a:schemeClr val="dk1"/>
              </a:solidFill>
            </a:endParaRPr>
          </a:p>
          <a:p>
            <a:pPr indent="-31496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b="1" lang="fi" sz="1600">
                <a:solidFill>
                  <a:schemeClr val="dk1"/>
                </a:solidFill>
              </a:rPr>
              <a:t>Valmistus ja logistiikka:</a:t>
            </a:r>
            <a:r>
              <a:rPr lang="fi" sz="1600">
                <a:solidFill>
                  <a:schemeClr val="dk1"/>
                </a:solidFill>
              </a:rPr>
              <a:t> Robotiikka ja tekoäly tehostavat tuotantolinjoja ja varastonhallintaa.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399" name="Google Shape;3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 sz="5600">
                <a:latin typeface="Exo 2 ExtraBold"/>
                <a:ea typeface="Exo 2 ExtraBold"/>
                <a:cs typeface="Exo 2 ExtraBold"/>
                <a:sym typeface="Exo 2 ExtraBold"/>
              </a:rPr>
              <a:t>Tekoälyn uudet tuulet</a:t>
            </a:r>
            <a:endParaRPr sz="5600">
              <a:latin typeface="Exo 2 ExtraBold"/>
              <a:ea typeface="Exo 2 ExtraBold"/>
              <a:cs typeface="Exo 2 ExtraBold"/>
              <a:sym typeface="Exo 2 ExtraBold"/>
            </a:endParaRPr>
          </a:p>
        </p:txBody>
      </p:sp>
      <p:sp>
        <p:nvSpPr>
          <p:cNvPr id="73" name="Google Shape;73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Digisiivet 55+ k24 pilottiryhmän luokkakokous 29.10.2024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Lauri Ylä-Jussila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Uudelleenkoulutuksen merkitys</a:t>
            </a:r>
            <a:endParaRPr b="1"/>
          </a:p>
        </p:txBody>
      </p:sp>
      <p:sp>
        <p:nvSpPr>
          <p:cNvPr id="410" name="Google Shape;410;p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fi" sz="1340">
                <a:solidFill>
                  <a:schemeClr val="dk1"/>
                </a:solidFill>
              </a:rPr>
              <a:t>Muuttuva työympäristö edellyttää työntekijöiltä joustavuutta ja halua oppia uutta:</a:t>
            </a:r>
            <a:endParaRPr sz="1340">
              <a:solidFill>
                <a:schemeClr val="dk1"/>
              </a:solidFill>
            </a:endParaRPr>
          </a:p>
          <a:p>
            <a:pPr indent="-31369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40"/>
              <a:buChar char="●"/>
            </a:pPr>
            <a:r>
              <a:rPr b="1" lang="fi" sz="1340">
                <a:solidFill>
                  <a:schemeClr val="dk1"/>
                </a:solidFill>
              </a:rPr>
              <a:t>Elinikäinen oppiminen:</a:t>
            </a:r>
            <a:r>
              <a:rPr lang="fi" sz="1340">
                <a:solidFill>
                  <a:schemeClr val="dk1"/>
                </a:solidFill>
              </a:rPr>
              <a:t> Teknologian kehittyessä jatkuva kouluttautuminen on välttämätöntä työmarkkinoilla pysymiseksi.</a:t>
            </a:r>
            <a:endParaRPr sz="1340">
              <a:solidFill>
                <a:schemeClr val="dk1"/>
              </a:solidFill>
            </a:endParaRPr>
          </a:p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"/>
              <a:buChar char="●"/>
            </a:pPr>
            <a:r>
              <a:rPr b="1" lang="fi" sz="1340">
                <a:solidFill>
                  <a:schemeClr val="dk1"/>
                </a:solidFill>
              </a:rPr>
              <a:t>Pehmeät taidot:</a:t>
            </a:r>
            <a:r>
              <a:rPr lang="fi" sz="1340">
                <a:solidFill>
                  <a:schemeClr val="dk1"/>
                </a:solidFill>
              </a:rPr>
              <a:t> Luovuus, kriittinen ajattelu ja ongelmanratkaisukyky korostuvat tehtävissä, joita tekoäly ei voi korvata.</a:t>
            </a:r>
            <a:endParaRPr sz="1340">
              <a:solidFill>
                <a:schemeClr val="dk1"/>
              </a:solidFill>
            </a:endParaRPr>
          </a:p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"/>
              <a:buChar char="●"/>
            </a:pPr>
            <a:r>
              <a:rPr b="1" lang="fi" sz="1340">
                <a:solidFill>
                  <a:schemeClr val="dk1"/>
                </a:solidFill>
              </a:rPr>
              <a:t>Tekniset taidot:</a:t>
            </a:r>
            <a:r>
              <a:rPr lang="fi" sz="1340">
                <a:solidFill>
                  <a:schemeClr val="dk1"/>
                </a:solidFill>
              </a:rPr>
              <a:t> Perustiedot ohjelmoinnista, data-analytiikasta ja tekoälyn perusteista ovat yhä arvokkaampia.</a:t>
            </a:r>
            <a:endParaRPr sz="134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sz="1340"/>
          </a:p>
        </p:txBody>
      </p:sp>
      <p:pic>
        <p:nvPicPr>
          <p:cNvPr id="411" name="Google Shape;4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Haasteet ja eettiset näkökulmat</a:t>
            </a:r>
            <a:endParaRPr b="1"/>
          </a:p>
        </p:txBody>
      </p:sp>
      <p:sp>
        <p:nvSpPr>
          <p:cNvPr id="422" name="Google Shape;422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Työttömyysuhka:</a:t>
            </a:r>
            <a:r>
              <a:rPr lang="fi" sz="1600">
                <a:solidFill>
                  <a:schemeClr val="dk1"/>
                </a:solidFill>
              </a:rPr>
              <a:t> Automaatio voi johtaa tiettyjen työpaikkojen katoamiseen, mikä korostaa sosiaaliturvan ja uudelleenkoulutuksen tarvetta.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Eriarvoisuus:</a:t>
            </a:r>
            <a:r>
              <a:rPr lang="fi" sz="1600">
                <a:solidFill>
                  <a:schemeClr val="dk1"/>
                </a:solidFill>
              </a:rPr>
              <a:t> Teknologian tuomat hyödyt eivät aina jakaudu tasaisesti, mikä voi lisätä taloudellista ja sosiaalista eriarvoisuutta.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Eettiset kysymykset:</a:t>
            </a:r>
            <a:r>
              <a:rPr lang="fi" sz="1600">
                <a:solidFill>
                  <a:schemeClr val="dk1"/>
                </a:solidFill>
              </a:rPr>
              <a:t> Tekoälyn käyttöön liittyy kysymyksiä yksityisyydestä, tietoturvasta ja päätösten läpinäkyvyydestä.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23" name="Google Shape;4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/>
              <a:t>Y</a:t>
            </a:r>
            <a:r>
              <a:rPr b="1" lang="fi"/>
              <a:t>ritysten ja yhteiskunnan rooli</a:t>
            </a:r>
            <a:endParaRPr b="1"/>
          </a:p>
        </p:txBody>
      </p:sp>
      <p:sp>
        <p:nvSpPr>
          <p:cNvPr id="434" name="Google Shape;434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Investointi koulutukseen:</a:t>
            </a:r>
            <a:r>
              <a:rPr lang="fi" sz="1600">
                <a:solidFill>
                  <a:schemeClr val="dk1"/>
                </a:solidFill>
              </a:rPr>
              <a:t> Yritysten tulisi tarjota henkilöstölleen koulutusmahdollisuuksia ja tukea ammatillista kehittymistä.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Yhteistyö oppilaitosten kanssa:</a:t>
            </a:r>
            <a:r>
              <a:rPr lang="fi" sz="1600">
                <a:solidFill>
                  <a:schemeClr val="dk1"/>
                </a:solidFill>
              </a:rPr>
              <a:t> Koulutusjärjestelmän on päivitettävä opetussuunnitelmiaan vastaamaan työelämän tarpeita.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b="1" lang="fi" sz="1600">
                <a:solidFill>
                  <a:schemeClr val="dk1"/>
                </a:solidFill>
              </a:rPr>
              <a:t>Sääntely ja ohjeistus:</a:t>
            </a:r>
            <a:r>
              <a:rPr lang="fi" sz="1600">
                <a:solidFill>
                  <a:schemeClr val="dk1"/>
                </a:solidFill>
              </a:rPr>
              <a:t> Lainsäätäjien on varmistettava, että tekoälyn käyttö on eettistä ja yhteiskunnan etua palvelevaa.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435" name="Google Shape;4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</a:t>
            </a:r>
            <a:r>
              <a:rPr lang="fi">
                <a:solidFill>
                  <a:schemeClr val="dk1"/>
                </a:solidFill>
              </a:rPr>
              <a:t>ekoäly tarjoaa valtavia mahdollisuuksia parantaa tuottavuutta ja luoda uusia työpaikkoja.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Samalla se haastaa perinteiset työroolit ja korostaa uudelleenkoulutuksen merkitystä.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On olennaista, että sekä työntekijät, yritykset että yhteiskunta sopeutuvat tähän muutokseen.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Investoimalla koulutukseen ja osaamisen kehittämiseen voimme varmistaa, että tekoälyn tuomat hyödyt jakautuvat laajasti ja että työvoima on valmis kohtaamaan tulevaisuuden haasteet.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47" name="Google Shape;44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highlight>
                  <a:schemeClr val="accent4"/>
                </a:highlight>
              </a:rPr>
              <a:t>5. </a:t>
            </a:r>
            <a:r>
              <a:rPr b="1" lang="fi">
                <a:highlight>
                  <a:schemeClr val="accent4"/>
                </a:highlight>
              </a:rPr>
              <a:t>Tekoäly leviää eri toimialoille</a:t>
            </a:r>
            <a:endParaRPr b="1">
              <a:highlight>
                <a:schemeClr val="accent4"/>
              </a:highlight>
            </a:endParaRPr>
          </a:p>
        </p:txBody>
      </p:sp>
      <p:sp>
        <p:nvSpPr>
          <p:cNvPr id="458" name="Google Shape;458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 (AI) on siirtymässä nopeasti laboratorioista ja teknologiajättien kehitystyöstä osaksi arkipäiväämme.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Sen sovellukset eivät enää rajoitu vain tietotekniikkaan tai ohjelmistokehitykseen, vaan leviävät laajasti eri toimialoille.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Terveydenhuollossa, koulutuksessa ja valmistuksessa tekoäly tuo mukanaan uusia ratkaisuja, jotka parantavat tarkkuutta, nopeutta ja tehokkuutta.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59" name="Google Shape;4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7"/>
          <p:cNvSpPr txBox="1"/>
          <p:nvPr>
            <p:ph type="title"/>
          </p:nvPr>
        </p:nvSpPr>
        <p:spPr>
          <a:xfrm>
            <a:off x="311700" y="18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Terveydenhuolto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470" name="Google Shape;470;p47"/>
          <p:cNvSpPr txBox="1"/>
          <p:nvPr>
            <p:ph idx="1" type="body"/>
          </p:nvPr>
        </p:nvSpPr>
        <p:spPr>
          <a:xfrm>
            <a:off x="311700" y="7217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Tekoälyn soveltaminen terveydenhuollossa tarjoaa merkittäviä etuja: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Diagnostiikka ja kuvantaminen: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Tekoälyalgoritmit voivat analysoida röntgenkuvia, MRI-skannauksia ja muita lääketieteellisiä kuvia nopeammin ja usein tarkemmin kuin ihmiset, mikä nopeuttaa diagnoosin saamista.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Personoitu lääketiede: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Genomiikan ja potilastietojen yhdistäminen mahdollistaa yksilöllisten hoitosuunnitelmien laatimisen, parantaen hoidon tehokkuutta.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Ennaltaehkäisevä hoito: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voi ennustaa sairauksien puhkeamista analysoimalla potilaan elämäntapa- ja terveystietoja, mikä mahdollistaa varhaisen puuttumisen.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2" name="Google Shape;4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8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0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6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03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46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"/>
          <p:cNvSpPr txBox="1"/>
          <p:nvPr>
            <p:ph type="title"/>
          </p:nvPr>
        </p:nvSpPr>
        <p:spPr>
          <a:xfrm>
            <a:off x="311700" y="10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Koulutus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482" name="Google Shape;482;p48"/>
          <p:cNvSpPr txBox="1"/>
          <p:nvPr>
            <p:ph idx="1" type="body"/>
          </p:nvPr>
        </p:nvSpPr>
        <p:spPr>
          <a:xfrm>
            <a:off x="311700" y="863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Koulutussektori hyötyy tekoälystä monin tavoin: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Adaptatiivinen oppiminen: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Oppimisalustat mukautuvat opiskelijan tarpeisiin ja oppimistyyliin, tarjoten personoitua sisältöä ja harjoituksia.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Opettajan apuvälineet: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voi automatisoida arviointia ja antaa palautetta, vapauttaen opettajien aikaa opetuksen suunnitteluun ja henkilökohtaiseen ohjaukseen.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Esteettömyys: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Koneoppiminen mahdollistaa oppimateriaalien kääntämisen eri kielille ja saavutettavuuden parantamisen esimerkiksi tekstitysten ja äänikomentojen avulla.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4" name="Google Shape;48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8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0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56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03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946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Tuotantoteollisuus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494" name="Google Shape;494;p4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Tuontantoteollisuudessa tekoäly lisää kilpailukykyä ja tehokkuutta: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Ennakoiva huolto: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Koneiden ja laitteiden anturidatan analysointi mahdollistaa huoltotarpeen ennakoinnin, vähentäen seisokkiaikoja.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Prosessien optimointi: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voi optimoida tuotantolinjoja reaaliajassa, vähentäen hävikkiä ja parantaen laatua.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Laatukontrolli: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Kuvantunnistuksen avulla voidaan havaita virheet tuotteissa nopeammin kuin perinteisillä menetelmillä.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4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6" name="Google Shape;49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Esimerkkejä muilta toimialoilta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06" name="Google Shape;506;p5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Maatalous: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auttaa satomäärien ennustamisessa, tuholaisten torjunnassa ja resurssien tehokkaassa käytössä.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Rahoitus: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Riskienhallinta, petosten tunnistus ja asiakaspalvelu tehostuvat tekoälyn avulla.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Logistiikka: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Reittien optimointi ja toimitusketjun hallinta paranevat, mikä vähentää kustannuksia ja parantaa asiakastyytyväisyyttä.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08" name="Google Shape;50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Haasteet ja huomioitavat seikat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18" name="Google Shape;518;p5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Vaikka tekoälyn käyttöönotto tarjoaa monia etuja, siihen liittyy myös haasteita: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Tietosuoja ja turvallisuus: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Kun tekoäly käsittelee arkaluonteista dataa, on varmistettava, että tietosuoja- ja turvallisuusstandardit täyttyvät.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Osaamisvaje: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Uusien teknologioiden hyödyntäminen vaatii osaamista, mikä korostaa koulutuksen ja osaamisen kehittämisen tarvetta.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Eettiset kysymykset: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pohdittava tekoälyn päätöksenteon läpinäkyvyyttä ja mahdollisia ennakkoluuloja algoritmeissa.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Exo 2"/>
              <a:buAutoNum type="arabicPeriod"/>
            </a:pPr>
            <a:r>
              <a:rPr b="1" lang="fi" sz="1900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GENERATIIVINEN TEKOÄLY</a:t>
            </a:r>
            <a:endParaRPr b="1" sz="3100">
              <a:highlight>
                <a:schemeClr val="accent4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Ala kehittyy nopeasti, tuottaen uusia työkaluja tekstin, kuvien, äänen ja videoiden luomiseen, jotka tulevat yhä helpommin saataville ja laajempaan käyttöön.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2402" y="1352724"/>
            <a:ext cx="3999901" cy="228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9642" y="2763367"/>
            <a:ext cx="811150" cy="8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89476" y="3833801"/>
            <a:ext cx="1116400" cy="7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92193" y="3833800"/>
            <a:ext cx="155387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18088" y="2574550"/>
            <a:ext cx="911800" cy="9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40375" y="191300"/>
            <a:ext cx="1385893" cy="7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00900" y="56324"/>
            <a:ext cx="1553875" cy="69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79067" y="173767"/>
            <a:ext cx="811150" cy="8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3425" y="3156802"/>
            <a:ext cx="1208925" cy="67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22318" y="3903743"/>
            <a:ext cx="911800" cy="9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2"/>
          <p:cNvSpPr txBox="1"/>
          <p:nvPr>
            <p:ph type="title"/>
          </p:nvPr>
        </p:nvSpPr>
        <p:spPr>
          <a:xfrm>
            <a:off x="311700" y="30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Tulevaisuuden näkymät</a:t>
            </a:r>
            <a:endParaRPr/>
          </a:p>
        </p:txBody>
      </p:sp>
      <p:sp>
        <p:nvSpPr>
          <p:cNvPr id="525" name="Google Shape;525;p52"/>
          <p:cNvSpPr txBox="1"/>
          <p:nvPr>
            <p:ph idx="1" type="body"/>
          </p:nvPr>
        </p:nvSpPr>
        <p:spPr>
          <a:xfrm>
            <a:off x="343700" y="928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Tekoälyn leviäminen eri toimialoille tulee todennäköisesti jatkumaan ja kiihtymään. Innovaatioiden vauhdittamana voimme odottaa: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Integraation syventymistä: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integroituu syvemmälle yritysten prosesseihin ja palveluihin, muuttaen toimintatapoja perustavanlaatuisesti.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Yhteistyötä ihmisen ja koneen välillä: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 toimii yhä enemmän työntekijöiden tukena, ei vain korvaajana, yhdistäen teknologian tehokkuuden ja inhimillisen harkintakyvyn.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Uusia liiketoimintamalleja: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Tekoälyn mahdollistamat palvelut ja tuotteet luovat uusia markkinoita ja liiketoimintamahdollisuuksia.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Tekoälyn uudet käyttötapaukset eri toimialoilla osoittavat teknologian monipuolisuuden ja potentiaalin parantaa tehokkuutta, tarkkuutta ja nopeutta.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Sen leviämisen myötä on tärkeää kohdata siihen liittyvät haasteet vastuullisesti, panostaa koulutukseen ja varmistaa, että hyödyt jakautuvat tasaisesti.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Kun tekoälyä käytetään viisaasti, se voi toimia voimakkaana moottorina yhteiskunnan kehityksessä ja hyvinvoinnin lisäämisessä.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27" name="Google Shape;5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8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0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16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63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106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6. </a:t>
            </a: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Tekoälyn mahdollistama massapersonointi </a:t>
            </a:r>
            <a:endParaRPr b="1">
              <a:highlight>
                <a:schemeClr val="accent4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37" name="Google Shape;537;p5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Nykyajan kuluttajat odottavat yhä enemmän yksilöllisiä kokemuksia ja räätälöityä palvelua. Yritykset, jotka pystyvät vastaamaan näihin odotuksiin, saavat kilpailuetua markkinoilla.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Tekoälyn kehittyminen on mahdollistanut massapersonoinnin, jossa yksilölliset kokemukset voidaan tarjota laajalle asiakaskunnalle kustannustehokkaasti.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Tämä lisää käyttäjien sitoutumista ja uskollisuutta, mikä on kriittistä pitkän aikavälin menestykselle.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38" name="Google Shape;5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Mitä on massapersonointi?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49" name="Google Shape;549;p5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Massapersonointi tarkoittaa yksilöllisten kokemusten tarjoamista suurelle määrälle asiakkaita samanaikaisesti.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Se hyödyntää suuria tietomääriä ja tekoälyä ymmärtääkseen jokaisen asiakkaan tarpeet, mieltymykset ja käyttäytymisen.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Näin yritykset voivat räätälöidä tuotteitaan, palveluitaan ja viestintäänsä vastaamaan kunkin asiakkaan odotuksia.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50" name="Google Shape;550;p5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51" name="Google Shape;5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"/>
          <p:cNvSpPr txBox="1"/>
          <p:nvPr>
            <p:ph type="title"/>
          </p:nvPr>
        </p:nvSpPr>
        <p:spPr>
          <a:xfrm>
            <a:off x="311700" y="8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Tekoälyn rooli personoinnissa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61" name="Google Shape;561;p55"/>
          <p:cNvSpPr txBox="1"/>
          <p:nvPr>
            <p:ph idx="1" type="body"/>
          </p:nvPr>
        </p:nvSpPr>
        <p:spPr>
          <a:xfrm>
            <a:off x="343700" y="6577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Data-analyysi:</a:t>
            </a:r>
            <a:r>
              <a:rPr lang="fi">
                <a:solidFill>
                  <a:schemeClr val="dk1"/>
                </a:solidFill>
              </a:rPr>
              <a:t> Tekoäly pystyy käsittelemään valtavia määriä dataa nopeasti, tunnistaen patternit ja trendit, joita ihminen ei välttämättä huomaisi.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Asiakassegmentointi:</a:t>
            </a:r>
            <a:r>
              <a:rPr lang="fi">
                <a:solidFill>
                  <a:schemeClr val="dk1"/>
                </a:solidFill>
              </a:rPr>
              <a:t> Algoritmit voivat luoda tarkkoja asiakasprofiileja, mikä mahdollistaa kohdennetun markkinoinnin ja tuotesuositukset.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Reaaliaikainen interaktio:</a:t>
            </a:r>
            <a:r>
              <a:rPr lang="fi">
                <a:solidFill>
                  <a:schemeClr val="dk1"/>
                </a:solidFill>
              </a:rPr>
              <a:t> Chatbotit ja virtuaaliassistentit tarjoavat personoitua palvelua vuorokauden ympäri, vastaten asiakkaiden kysymyksiin ja tarpeisiin heti.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Ennakoiva analytiikka:</a:t>
            </a:r>
            <a:r>
              <a:rPr lang="fi">
                <a:solidFill>
                  <a:schemeClr val="dk1"/>
                </a:solidFill>
              </a:rPr>
              <a:t> Tekoäly voi ennustaa asiakkaiden tulevaa käyttäytymistä, mikä auttaa yrityksiä suunnittelemaan strategioitaan tehokkaammin.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52029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88525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715529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68875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68875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Hyödyt yrityksille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73" name="Google Shape;573;p5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Lisääntynyt sitoutuminen: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Personoidut kokemukset pitävät asiakkaat kiinnostuneina ja kannustavat heitä palaamaan palvelun tai tuotteen pariin.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Korkeampi konversioaste: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Räätälöity viestintä ja tarjonta johtavat usein parempiin myyntituloksiin.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Parempi asiakasuskollisuus: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Kun asiakkaat kokevat saavansa yksilöllistä huomiota, heidän uskollisuutensa brändiä kohtaan kasvaa.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Kilpailuetu: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Yritykset, jotka hyödyntävät massapersonointia tehokkaasti, erottuvat positiivisesti kilpailijoistaan.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75" name="Google Shape;5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Haasteet ja huomioitavat seikat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85" name="Google Shape;585;p5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Tietosuoja ja eettisyys: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Asiakastietojen keräämisen ja käytön on oltava läpinäkyvää ja tietosuojalakien mukaista.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Teknologian integraatio: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Tekoälyjärjestelmien integroiminen olemassa oleviin prosesseihin voi vaatia merkittäviä resursseja ja osaamista.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Yksityisyyden kunnioittaminen: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Liiallinen personointi voi tuntua tungettelevalta, joten on tärkeää löytää tasapaino.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Datan laatu: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Tekoälyn tehokkuus riippuu käytetyn datan laadusta; virheellinen data johtaa virheellisiin johtopäätöksiin.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8"/>
          <p:cNvSpPr txBox="1"/>
          <p:nvPr>
            <p:ph type="title"/>
          </p:nvPr>
        </p:nvSpPr>
        <p:spPr>
          <a:xfrm>
            <a:off x="311700" y="39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Esimerkkejä onnistuneesta massapersonoinnista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97" name="Google Shape;597;p5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Suoratoistopalvelut:</a:t>
            </a:r>
            <a:r>
              <a:rPr lang="fi">
                <a:solidFill>
                  <a:schemeClr val="dk1"/>
                </a:solidFill>
              </a:rPr>
              <a:t> Musiikki- ja elokuvapalvelut, kuten Spotify ja Netflix, suosittelevat sisältöä käyttäjän kuuntelu- ja katseluhistorian perusteella.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Verkkokaupat:</a:t>
            </a:r>
            <a:r>
              <a:rPr lang="fi">
                <a:solidFill>
                  <a:schemeClr val="dk1"/>
                </a:solidFill>
              </a:rPr>
              <a:t> Amazon ja muut verkkokaupat tarjoavat tuotesuosituksia aiempien ostosten ja selailuhistorian perusteella.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Sähköpostimarkkinointi:</a:t>
            </a:r>
            <a:r>
              <a:rPr lang="fi">
                <a:solidFill>
                  <a:schemeClr val="dk1"/>
                </a:solidFill>
              </a:rPr>
              <a:t> Yritykset lähettävät personoituja sähköposteja, jotka sisältävät tarjouksia ja sisältöä, joka vastaa vastaanottajan kiinnostuksen kohteita.</a:t>
            </a:r>
            <a:endParaRPr/>
          </a:p>
        </p:txBody>
      </p:sp>
      <p:sp>
        <p:nvSpPr>
          <p:cNvPr id="598" name="Google Shape;598;p5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Sosiaalisen median markkinointi:</a:t>
            </a:r>
            <a:r>
              <a:rPr lang="fi">
                <a:solidFill>
                  <a:schemeClr val="dk1"/>
                </a:solidFill>
              </a:rPr>
              <a:t> Facebook ja muut sosiaalisen median alustat käyttävät tekoälyä näyttääkseen käyttäjille personoituja mainoksia ja sisältöä heidän kiinnostuksen kohteidensa ja käyttäytymisensä perusteella, mikä tehostaa markkinoinnin kohdentamista ja lisää mainonnan tehokkuutta.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99" name="Google Shape;59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5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>
                <a:solidFill>
                  <a:schemeClr val="dk1"/>
                </a:solidFill>
              </a:rPr>
              <a:t>Tekoälyn mahdollistama massapersonointi on muuttamassa tapaa, jolla yritykset vuorovaikuttavat asiakkaidensa kanssa. </a:t>
            </a:r>
            <a:endParaRPr>
              <a:solidFill>
                <a:schemeClr val="dk1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>
                <a:solidFill>
                  <a:schemeClr val="dk1"/>
                </a:solidFill>
              </a:rPr>
              <a:t>Tarjoamalla yksilöllisiä kokemuksia suurelle yleisölle yritykset voivat lisätä käyttäjien sitoutumista ja uskollisuutta, mikä on ratkaisevaa menestyksen kannalta. </a:t>
            </a:r>
            <a:endParaRPr>
              <a:solidFill>
                <a:schemeClr val="dk1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>
                <a:solidFill>
                  <a:schemeClr val="dk1"/>
                </a:solidFill>
              </a:rPr>
              <a:t>On kuitenkin tärkeää toteuttaa personointi vastuullisesti ja eettisesti, huomioiden tietosuoja ja asiakkaiden yksityisyys. </a:t>
            </a:r>
            <a:endParaRPr>
              <a:solidFill>
                <a:schemeClr val="dk1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fi">
                <a:solidFill>
                  <a:schemeClr val="dk1"/>
                </a:solidFill>
              </a:rPr>
              <a:t>Kun nämä seikat otetaan huomioon, massapersonointi voi tarjota merkittävän kilpailuedun ja edistää pitkäaikaisia asiakassuhteita.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0" name="Google Shape;610;p5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11" name="Google Shape;61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60"/>
          <p:cNvSpPr txBox="1"/>
          <p:nvPr>
            <p:ph type="title"/>
          </p:nvPr>
        </p:nvSpPr>
        <p:spPr>
          <a:xfrm>
            <a:off x="311700" y="29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7. </a:t>
            </a: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Realistiset digitaaliset replikat virtuaalisessa vuorovaikutuksessa, asiakaspalvelussa ja viihteessä</a:t>
            </a:r>
            <a:endParaRPr b="1">
              <a:highlight>
                <a:schemeClr val="accent4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21" name="Google Shape;621;p60"/>
          <p:cNvSpPr txBox="1"/>
          <p:nvPr>
            <p:ph idx="1" type="body"/>
          </p:nvPr>
        </p:nvSpPr>
        <p:spPr>
          <a:xfrm>
            <a:off x="311700" y="1337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Teknologian kehitys on tuonut mukanaan uudenlaisia tapoja olla vuorovaikutuksessa digitaalisten maailmojen kanssa.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Digitaaliset ihmiset ja digitaaliset kaksoset ovat nousemassa merkittävään asemaan, tarjoten realistisia digitaalisia replikoita, jotka voivat muuttaa tapaamme kommunikoida, palvella asiakkaita ja nauttia viihteestä.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Nämä teknologiat mahdollistavat entistä immersiivisempiä kokemuksia ja tehokkaampia palveluita, jotka voivat mullistaa monia toimialoja.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22" name="Google Shape;62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Mitä ovat avatarit ja digitaaliset kaksoset?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33" name="Google Shape;633;p6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Avatarit:</a:t>
            </a:r>
            <a:r>
              <a:rPr lang="fi">
                <a:solidFill>
                  <a:schemeClr val="dk1"/>
                </a:solidFill>
              </a:rPr>
              <a:t> Nämä ovat tietokoneella luotuja hahmoja, jotka jäljittelevät ihmisen ulkonäköä, liikkeitä ja käyttäytymistä. Ne voivat toimia vuorovaikutteisina hahmoina erilaisissa digitaalisissa ympäristöissä.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Digitaaliset kaksoset:</a:t>
            </a:r>
            <a:r>
              <a:rPr lang="fi">
                <a:solidFill>
                  <a:schemeClr val="dk1"/>
                </a:solidFill>
              </a:rPr>
              <a:t> Alun perin teollisuudessa kehitetty konsepti, jossa fyysisestä laitteesta tai järjestelmästä luodaan tarkka virtuaalinen kopio. Tämä mahdollistaa järjestelmän simuloinnin, analysoinnin ja optimoinnin digitaalisessa ympäristössä.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6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5" name="Google Shape;63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311700" y="9528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Generatiivinen tekoäly on viime vuosina noussut teknologian eturintamaan, muuttaen tapaa, jolla luomme ja kulutamme digitaalista sisältöä.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Alan nopea kehitys on tuonut mukanaan uusia työkaluja, jotka mahdollistavat tekstin, kuvien, äänen ja videoiden luomisen ennennäkemättömällä helppoudella ja tarkkuudella.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Kuten olemme myös Digisiivet 55+ koulutuksessa oppineet, nämä teknologiat eivät ole enää vain tutkijoiden tai teknologiajättien ulottuvilla, vaan ne ovat tulossa yhä helpommin saataville laajemmalle yleisölle.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23962" y="1240950"/>
            <a:ext cx="3216776" cy="321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2"/>
          <p:cNvSpPr txBox="1"/>
          <p:nvPr>
            <p:ph type="title"/>
          </p:nvPr>
        </p:nvSpPr>
        <p:spPr>
          <a:xfrm>
            <a:off x="311700" y="6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Virtuaaliset vuorovaikutukset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45" name="Google Shape;645;p62"/>
          <p:cNvSpPr txBox="1"/>
          <p:nvPr>
            <p:ph idx="1" type="body"/>
          </p:nvPr>
        </p:nvSpPr>
        <p:spPr>
          <a:xfrm>
            <a:off x="311700" y="6337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Avatar ja digitaaliset kaksoset mahdollistavat uudenlaisia vuorovaikutustapoja: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Etäkokoukset ja yhteistyö:</a:t>
            </a:r>
            <a:r>
              <a:rPr lang="fi">
                <a:solidFill>
                  <a:schemeClr val="dk1"/>
                </a:solidFill>
              </a:rPr>
              <a:t> Realistiset avatarit voivat lisätä läsnäolon tunnetta virtuaalisissa kokouksissa, parantaen viestintää ja yhteistyötä etätyössä.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Koulutus ja oppiminen:</a:t>
            </a:r>
            <a:r>
              <a:rPr lang="fi">
                <a:solidFill>
                  <a:schemeClr val="dk1"/>
                </a:solidFill>
              </a:rPr>
              <a:t> Virtuaaliset ohjaajat ja opettajat voivat tarjota interaktiivista ja personoitua oppimista, mukautuen oppilaan tarpeisiin ja oppimistyyliin.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Sosiaaliset alustat:</a:t>
            </a:r>
            <a:r>
              <a:rPr lang="fi">
                <a:solidFill>
                  <a:schemeClr val="dk1"/>
                </a:solidFill>
              </a:rPr>
              <a:t> Virtuaalitodellisuuden ja lisätyn todellisuuden sovellukset mahdollistavat ystävien ja perheen tapaamisen digitaalisessa tilassa, rikastaen sosiaalista vuorovaikutusta.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6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7" name="Google Shape;6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3"/>
          <p:cNvSpPr txBox="1"/>
          <p:nvPr>
            <p:ph type="title"/>
          </p:nvPr>
        </p:nvSpPr>
        <p:spPr>
          <a:xfrm>
            <a:off x="311700" y="26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Asiakaspalvelu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57" name="Google Shape;657;p63"/>
          <p:cNvSpPr txBox="1"/>
          <p:nvPr>
            <p:ph idx="1" type="body"/>
          </p:nvPr>
        </p:nvSpPr>
        <p:spPr>
          <a:xfrm>
            <a:off x="311700" y="99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Digitaaliset ihmiset ovat mullistamassa asiakaspalvelua: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24/7 saatavuus:</a:t>
            </a:r>
            <a:r>
              <a:rPr lang="fi">
                <a:solidFill>
                  <a:schemeClr val="dk1"/>
                </a:solidFill>
              </a:rPr>
              <a:t> Virtuaaliset asiakaspalvelijat ovat aina käytettävissä, tarjoten nopeita vastauksia ja ratkaisuita asiakkaiden kysymyksiin.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Kustannustehokkuus:</a:t>
            </a:r>
            <a:r>
              <a:rPr lang="fi">
                <a:solidFill>
                  <a:schemeClr val="dk1"/>
                </a:solidFill>
              </a:rPr>
              <a:t> Automatisoitu asiakaspalvelu vähentää henkilöstökustannuksia ja vapauttaa resursseja monimutkaisempien ongelmien ratkaisuun.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Monikielisyys ja kulttuurinen herkkyys:</a:t>
            </a:r>
            <a:r>
              <a:rPr lang="fi">
                <a:solidFill>
                  <a:schemeClr val="dk1"/>
                </a:solidFill>
              </a:rPr>
              <a:t> Digitaaliset kaksoset voivat kommunikoida useilla kielillä ja mukauttaa viestintää asiakkaan kulttuuritaustan mukaan.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658" name="Google Shape;658;p6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9" name="Google Shape;65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507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872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7142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676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676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4"/>
          <p:cNvSpPr txBox="1"/>
          <p:nvPr>
            <p:ph type="title"/>
          </p:nvPr>
        </p:nvSpPr>
        <p:spPr>
          <a:xfrm>
            <a:off x="311700" y="22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Viihde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69" name="Google Shape;669;p64"/>
          <p:cNvSpPr txBox="1"/>
          <p:nvPr>
            <p:ph idx="1" type="body"/>
          </p:nvPr>
        </p:nvSpPr>
        <p:spPr>
          <a:xfrm>
            <a:off x="311700" y="7525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Viihdeteollisuudessa digitaaliset ihmiset ja kaksoset tarjoavat ennennäkemättömiä mahdollisuuksia: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Elokuvat ja animaatiot:</a:t>
            </a:r>
            <a:r>
              <a:rPr lang="fi">
                <a:solidFill>
                  <a:schemeClr val="dk1"/>
                </a:solidFill>
              </a:rPr>
              <a:t> Realistiset digitaaliset hahmot mahdollistavat monimutkaisempien tarinoiden kertomisen ja visuaalisesti vaikuttavien elämysten luomisen.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Pelit:</a:t>
            </a:r>
            <a:r>
              <a:rPr lang="fi">
                <a:solidFill>
                  <a:schemeClr val="dk1"/>
                </a:solidFill>
              </a:rPr>
              <a:t> Pelaajat voivat kohdata pelimaailmoissa eläviä ja reagoivia hahmoja, jotka lisäävät pelikokemuksen syvyyttä.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Virtuaaliset esiintyjät:</a:t>
            </a:r>
            <a:r>
              <a:rPr lang="fi">
                <a:solidFill>
                  <a:schemeClr val="dk1"/>
                </a:solidFill>
              </a:rPr>
              <a:t> Digitaaliset artistit ja julkisuuden henkilöt voivat esiintyä virtuaalisesti, tavoittaen yleisöjä ympäri maailman ilman fyysisiä rajoitteita.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670" name="Google Shape;670;p6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1" name="Google Shape;67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Teknologian kehitys ja haasteet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81" name="Google Shape;681;p6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Vaikka potentiaali on valtava, on myös haasteita: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Eettiset kysymykset:</a:t>
            </a:r>
            <a:r>
              <a:rPr lang="fi">
                <a:solidFill>
                  <a:schemeClr val="dk1"/>
                </a:solidFill>
              </a:rPr>
              <a:t> Miten varmistetaan, että digitaalisia ihmisiä ja kaksosia käytetään vastuullisesti ilman, että ne loukkaavat kenenkään oikeuksia tai yksityisyyttä?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Tietoturva:</a:t>
            </a:r>
            <a:r>
              <a:rPr lang="fi">
                <a:solidFill>
                  <a:schemeClr val="dk1"/>
                </a:solidFill>
              </a:rPr>
              <a:t> Kun digitaaliset kaksoset sisältävät arkaluonteista dataa, on kriittistä suojata tiedot väärinkäytöltä.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Realismi vs. epämukavuus:</a:t>
            </a:r>
            <a:r>
              <a:rPr lang="fi">
                <a:solidFill>
                  <a:schemeClr val="dk1"/>
                </a:solidFill>
              </a:rPr>
              <a:t> Liian realistiset digitaaliset hahmot voivat aiheuttaa "uncanny valley" -efektin, joka saa käyttäjät tuntemaan olonsa epämukavaksi.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682" name="Google Shape;682;p6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83" name="Google Shape;68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Tulevaisuuden näkymät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693" name="Google Shape;693;p6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Integrointi arkeen:</a:t>
            </a:r>
            <a:r>
              <a:rPr lang="fi">
                <a:solidFill>
                  <a:schemeClr val="dk1"/>
                </a:solidFill>
              </a:rPr>
              <a:t> On odotettavissa, että digitaaliset ihmiset tulevat yhä enemmän osaksi jokapäiväistä elämäämme, esimerkiksi henkilökohtaisina assistentteina tai oppaina julkisissa tiloissa.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Yhteistyö tekoälyn kanssa:</a:t>
            </a:r>
            <a:r>
              <a:rPr lang="fi">
                <a:solidFill>
                  <a:schemeClr val="dk1"/>
                </a:solidFill>
              </a:rPr>
              <a:t> Digitaaliset kaksoset toimivat käyttöliittymänä tekoälyjärjestelmiin, tehden vuorovaikutuksesta intuitiivisempaa ja luonnollisempaa.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fi">
                <a:solidFill>
                  <a:schemeClr val="dk1"/>
                </a:solidFill>
              </a:rPr>
              <a:t>Liiketoimintamahdollisuudet:</a:t>
            </a:r>
            <a:r>
              <a:rPr lang="fi">
                <a:solidFill>
                  <a:schemeClr val="dk1"/>
                </a:solidFill>
              </a:rPr>
              <a:t> Yritykset voivat luoda uusia palveluita ja tuotteita, jotka perustuvat digitaalisiin ihmisiin ja kaksosiin, avaten ovia innovaatioille ja talouskasvulle.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694" name="Google Shape;694;p6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5" name="Google Shape;69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216" y="4790450"/>
            <a:ext cx="851984" cy="35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/>
          <p:nvPr>
            <p:ph idx="1" type="body"/>
          </p:nvPr>
        </p:nvSpPr>
        <p:spPr>
          <a:xfrm>
            <a:off x="311700" y="57655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Digitaaliset ihmiset ja digitaaliset kaksoset ovat nousemassa tärkeään asemaan virtuaalisissa vuorovaikutuksissa, asiakaspalvelussa ja viihteessä.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Ne tarjoavat mahdollisuuden luoda entistä immersiivisempiä ja personoidumpia kokemuksia, jotka hyödyttävät sekä kuluttajia että yrityksiä.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On kuitenkin tärkeää käsitellä teknologian tuomat haasteet vastuullisesti, varmistaen eettiset käytännöt ja tietoturvan korkean tason.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Tulevaisuus näyttää lupaavalta, ja digitaaliset kaksoset saattavat olla avainasemassa digitaalisen ja fyysisen maailman yhdistämisessä.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05" name="Google Shape;705;p6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6" name="Google Shape;70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i">
                <a:highlight>
                  <a:schemeClr val="accent4"/>
                </a:highlight>
                <a:latin typeface="Exo 2"/>
                <a:ea typeface="Exo 2"/>
                <a:cs typeface="Exo 2"/>
                <a:sym typeface="Exo 2"/>
              </a:rPr>
              <a:t>8.  Tekoälyn kasvun myötä tarve sääntelylle kasvaa</a:t>
            </a:r>
            <a:endParaRPr b="1">
              <a:highlight>
                <a:schemeClr val="accent4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16" name="Google Shape;716;p6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 on muuttanut merkittävästi tapaamme elää, työskennellä ja kommunikoida.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Sen nopea kehitys ja laaja käyttöönotto ovat tuoneet mukanaan ennennäkemättömiä mahdollisuuksia, mutta myös uusia haasteita.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Eettiset kysymykset ja sääntelytarpeet ovat nousseet keskeisiksi keskustelunaiheiksi, kun pyritään hallitsemaan tekoälyn käyttöön liittyviä riskejä, kuten deepfake-sisältöjä, yksityisyysongelmia ja puolueellisuutta.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Hallitukset ja organisaatiot ympäri maailmaa, erityisesti Euroopan unioni, kehittävät aktiivisesti sääntelykehyksiä näiden haasteiden ratkaisemiseksi.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17" name="Google Shape;7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Joitakin t</a:t>
            </a:r>
            <a:r>
              <a:rPr lang="fi">
                <a:latin typeface="Exo 2"/>
                <a:ea typeface="Exo 2"/>
                <a:cs typeface="Exo 2"/>
                <a:sym typeface="Exo 2"/>
              </a:rPr>
              <a:t>ekoälyn käytön eettisiä haasteita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28" name="Google Shape;728;p6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Deepfake-sisällöt:</a:t>
            </a:r>
            <a:r>
              <a:rPr lang="fi">
                <a:solidFill>
                  <a:schemeClr val="dk1"/>
                </a:solidFill>
              </a:rPr>
              <a:t> Tekoälyn avulla luodut manipuloidut kuvat ja videot voivat levittää väärää tietoa, vaikuttaa poliittisiin prosesseihin ja vahingoittaa yksilöiden mainetta.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Yksityisyysongelmat:</a:t>
            </a:r>
            <a:r>
              <a:rPr lang="fi">
                <a:solidFill>
                  <a:schemeClr val="dk1"/>
                </a:solidFill>
              </a:rPr>
              <a:t> Tekoälyjärjestelmät keräävät ja käsittelevät valtavia määriä henkilötietoja, mikä nostaa esiin kysymyksiä tietosuojasta ja yksilön oikeuksista.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</a:rPr>
              <a:t>Puolueellisuus ja syrjintä:</a:t>
            </a:r>
            <a:r>
              <a:rPr lang="fi">
                <a:solidFill>
                  <a:schemeClr val="dk1"/>
                </a:solidFill>
              </a:rPr>
              <a:t> Algoritmit voivat heijastaa tai jopa vahvistaa yhteiskunnassa olevia ennakkoluuloja, mikä johtaa epäoikeudenmukaiseen kohteluun esimerkiksi rekrytoinnissa tai lainan myöntämisessä.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6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30" name="Google Shape;7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47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19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819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16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50820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0"/>
          <p:cNvSpPr txBox="1"/>
          <p:nvPr>
            <p:ph type="title"/>
          </p:nvPr>
        </p:nvSpPr>
        <p:spPr>
          <a:xfrm>
            <a:off x="423700" y="431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Euroopan unionin rooli sääntelyssä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40" name="Google Shape;740;p7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Euroopan unioni on tunnistanut tekoälyn eettiset ja yhteiskunnalliset vaikutukset ja ryhtynyt toimiin niiden hallitsemiseksi: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EU</a:t>
            </a:r>
            <a:br>
              <a:rPr b="1" lang="fi">
                <a:solidFill>
                  <a:schemeClr val="dk1"/>
                </a:solidFill>
              </a:rPr>
            </a:br>
            <a:r>
              <a:rPr b="1" lang="fi">
                <a:solidFill>
                  <a:schemeClr val="dk1"/>
                </a:solidFill>
              </a:rPr>
              <a:t>tekoälyasetus:</a:t>
            </a:r>
            <a:r>
              <a:rPr lang="fi">
                <a:solidFill>
                  <a:schemeClr val="dk1"/>
                </a:solidFill>
              </a:rPr>
              <a:t> Euroopan komissio esitti huhtikuussa 2021 ehdotuksen tekoälyasetukseksi (Artificial Intelligence Act), joka pyrkii luomaan yhtenäisen sääntelykehyksen tekoälyn käytölle EU</a:t>
            </a:r>
            <a:br>
              <a:rPr lang="fi">
                <a:solidFill>
                  <a:schemeClr val="dk1"/>
                </a:solidFill>
              </a:rPr>
            </a:br>
            <a:r>
              <a:rPr lang="fi">
                <a:solidFill>
                  <a:schemeClr val="dk1"/>
                </a:solidFill>
              </a:rPr>
              <a:t>. Asetus keskittyy riskiperusteiseen lähestymistapaan, jossa korkean riskin tekoälysovellukset ovat tiukemman valvonnan alaisia.</a:t>
            </a:r>
            <a:endParaRPr/>
          </a:p>
        </p:txBody>
      </p:sp>
      <p:sp>
        <p:nvSpPr>
          <p:cNvPr id="741" name="Google Shape;741;p7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Eettiset ohjeet:</a:t>
            </a:r>
            <a:r>
              <a:rPr lang="fi">
                <a:solidFill>
                  <a:schemeClr val="dk1"/>
                </a:solidFill>
              </a:rPr>
              <a:t> EU on julkaissut tekoälyn eettiset ohjeet, jotka korostavat ihmiskeskeistä lähestymistapaa ja perusoikeuksien kunnioittamista tekoälyn kehittämisessä ja käytössä.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2" name="Google Shape;74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1"/>
          <p:cNvSpPr txBox="1"/>
          <p:nvPr>
            <p:ph type="title"/>
          </p:nvPr>
        </p:nvSpPr>
        <p:spPr>
          <a:xfrm>
            <a:off x="311700" y="39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Kansallinen toimeenpano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52" name="Google Shape;752;p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EU:n jäsenvaltioiden on kansallisella tasolla pantava täytäntöön tekoälyasetuksen vaatimukset: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Lainsäädännön harmonisointi:</a:t>
            </a:r>
            <a:r>
              <a:rPr lang="fi">
                <a:solidFill>
                  <a:schemeClr val="dk1"/>
                </a:solidFill>
              </a:rPr>
              <a:t> Jäsenmaat päivittävät omia lakejaan ja säädöksiään vastaamaan EU</a:t>
            </a:r>
            <a:br>
              <a:rPr lang="fi">
                <a:solidFill>
                  <a:schemeClr val="dk1"/>
                </a:solidFill>
              </a:rPr>
            </a:br>
            <a:r>
              <a:rPr lang="fi">
                <a:solidFill>
                  <a:schemeClr val="dk1"/>
                </a:solidFill>
              </a:rPr>
              <a:t>asettamia standardeja, mikä helpottaa tekoälyratkaisujen kehittämistä ja käyttöönottoa koko unionin alueella.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Valvontaviranomaiset:</a:t>
            </a:r>
            <a:r>
              <a:rPr lang="fi">
                <a:solidFill>
                  <a:schemeClr val="dk1"/>
                </a:solidFill>
              </a:rPr>
              <a:t> Kansalliset viranomaiset saavat tehtäväkseen valvoa asetuksen noudattamista ja puuttua mahdollisiin rikkomuksiin.</a:t>
            </a:r>
            <a:endParaRPr/>
          </a:p>
        </p:txBody>
      </p:sp>
      <p:sp>
        <p:nvSpPr>
          <p:cNvPr id="753" name="Google Shape;753;p7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Koulutus ja osaaminen:</a:t>
            </a:r>
            <a:r>
              <a:rPr lang="fi">
                <a:solidFill>
                  <a:schemeClr val="dk1"/>
                </a:solidFill>
              </a:rPr>
              <a:t> Jäsenvaltiot edistävät tekoälyyn liittyvää koulutusta ja osaamisen kehittämistä varmistaakseen, että yritykset ja organisaatiot pystyvät toimimaan uuden sääntelyn mukaisesti.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4" name="Google Shape;75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Kielimallit kuten GPT-4 ovat mullistaneet tekstin generoinnin, mahdollistaen luonnollisen kielen tuottamisen, joka on vaikea erottaa ihmisen kirjoittamasta.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Näitä työkaluja käytetään laajalti esimerkiksi sisällöntuotannossa, asiakaspalvelussa ja käännöspalveluissa.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Ne voivat luoda artikkeleita, vastata kysymyksiin ja jopa osallistua luovaan kirjoittamiseen.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8350" y="1235337"/>
            <a:ext cx="3228001" cy="322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Organisaatioiden vastuu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64" name="Google Shape;764;p7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Yrityksillä ja muilla organisaatioilla on keskeinen rooli eettisen tekoälyn edistämisessä: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Vastuullinen kehitys:</a:t>
            </a:r>
            <a:r>
              <a:rPr lang="fi">
                <a:solidFill>
                  <a:schemeClr val="dk1"/>
                </a:solidFill>
              </a:rPr>
              <a:t> Organisaatioiden tulee ottaa huomioon eettiset näkökohdat jo tekoälyjärjestelmien suunnitteluvaiheessa, esimerkiksi suorittamalla vaikutusarviointeja.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Läpinäkyvyys:</a:t>
            </a:r>
            <a:r>
              <a:rPr lang="fi">
                <a:solidFill>
                  <a:schemeClr val="dk1"/>
                </a:solidFill>
              </a:rPr>
              <a:t> On tärkeää, että tekoälyjärjestelmien toiminta on mahdollisimman läpinäkyvää, jotta käyttäjät ymmärtävät, miten päätöksiä tehdään.</a:t>
            </a:r>
            <a:endParaRPr/>
          </a:p>
        </p:txBody>
      </p:sp>
      <p:sp>
        <p:nvSpPr>
          <p:cNvPr id="765" name="Google Shape;765;p7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Käyttäjien oikeudet:</a:t>
            </a:r>
            <a:r>
              <a:rPr lang="fi">
                <a:solidFill>
                  <a:schemeClr val="dk1"/>
                </a:solidFill>
              </a:rPr>
              <a:t> Organisaatioiden on kunnioitettava yksilöiden oikeuksia, kuten oikeutta tietää, milloin tekoälyä käytetään, ja mahdollisuutta haastaa tekoälyn tekemät päätökset.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6" name="Google Shape;7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Kansainvälinen yhteistyö</a:t>
            </a:r>
            <a:endParaRPr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76" name="Google Shape;776;p7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>
                <a:solidFill>
                  <a:schemeClr val="dk1"/>
                </a:solidFill>
              </a:rPr>
              <a:t>Tekoälyn eettiset haasteet eivät tunne rajoja, joten kansainvälinen yhteistyö on olennaista: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Standardien luominen:</a:t>
            </a:r>
            <a:r>
              <a:rPr lang="fi">
                <a:solidFill>
                  <a:schemeClr val="dk1"/>
                </a:solidFill>
              </a:rPr>
              <a:t> Yhteisten standardien ja parhaiden käytäntöjen kehittäminen auttaa varmistamaan, että tekoälyä käytetään eettisesti kaikkialla maailmassa.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</a:rPr>
              <a:t>Tutkimus ja innovaatio:</a:t>
            </a:r>
            <a:r>
              <a:rPr lang="fi">
                <a:solidFill>
                  <a:schemeClr val="dk1"/>
                </a:solidFill>
              </a:rPr>
              <a:t> Kansainvälinen yhteistyö tutkimuksessa edistää eettisten ja luotettavien tekoälyratkaisujen kehittämistä.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7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78" name="Google Shape;77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7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Tekoälyn kasvava rooli yhteiskunnassa tekee eettisyydestä ja sääntelystä entistä tärkeämpiä.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Hallitusten, organisaatioiden ja kansalaisten on tehtävä yhteistyötä varmistaakseen, että tekoälyn kehitys palvelee yhteistä hyvää ilman, että se aiheuttaa haittaa yksilöille tai yhteiskunnalle.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9" name="Google Shape;789;p7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Euroopan unionin tekoälyasetus ja sen kansallinen toimeenpano ovat merkittäviä askeleita kohti tätä tavoitetta.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Vastuullinen ja eettinen tekoäly ei ainoastaan vähennä riskejä, vaan myös lisää luottamusta teknologiaan, mikä on edellytys sen täysimääräiselle hyödyntämiselle.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0" name="Google Shape;79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120">
                <a:highlight>
                  <a:srgbClr val="D0E0E3"/>
                </a:highlight>
                <a:latin typeface="Exo 2"/>
                <a:ea typeface="Exo 2"/>
                <a:cs typeface="Exo 2"/>
                <a:sym typeface="Exo 2"/>
              </a:rPr>
              <a:t>Demoja mielenkiintoisista uutuuksista kielimallien maailmassa</a:t>
            </a:r>
            <a:endParaRPr b="1" sz="2120">
              <a:highlight>
                <a:srgbClr val="D0E0E3"/>
              </a:highlight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00" name="Google Shape;800;p7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i">
                <a:solidFill>
                  <a:srgbClr val="000000"/>
                </a:solidFill>
              </a:rPr>
              <a:t>Toukokuun jälkeen tekoälymaailmassa on tapahtunut merkittäviä kehityksiä. </a:t>
            </a:r>
            <a:endParaRPr>
              <a:solidFill>
                <a:srgbClr val="000000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i">
                <a:solidFill>
                  <a:srgbClr val="000000"/>
                </a:solidFill>
              </a:rPr>
              <a:t>Videogeneraattorien kyvyt ovat ottaneet suuria harppauksia eteenpäin, ja ChatGPT:n toiminnassa on huomattu merkittäviä parannuksia. Interaktiiviset avatarit ja niiden kouluttaminen on tullut myös peruskäyttäjille mahdolliseksi mm. HeyGenin “Interactive Avatar” palvelun kautta. </a:t>
            </a:r>
            <a:endParaRPr>
              <a:solidFill>
                <a:srgbClr val="000000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i">
                <a:solidFill>
                  <a:srgbClr val="000000"/>
                </a:solidFill>
              </a:rPr>
              <a:t>Myös datamassojen käsittely on tullut aiempaa nopeammaksi ja tarkemmaksi, mm. Googlen NotebookLM.</a:t>
            </a:r>
            <a:endParaRPr>
              <a:solidFill>
                <a:srgbClr val="000000"/>
              </a:solidFill>
            </a:endParaRPr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●"/>
            </a:pPr>
            <a:r>
              <a:rPr lang="fi">
                <a:solidFill>
                  <a:srgbClr val="000000"/>
                </a:solidFill>
              </a:rPr>
              <a:t>Tässä esityksessä tutustumme muutamiin mielenkiintoisiin uutuuksiin kielimallien ja generatiivisen tekoälyn maailmassa, sekä demoamme käytännön sovelluksia näistä innovaatioista.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801" name="Google Shape;80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7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7" name="Google Shape;807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8637" y="1151262"/>
            <a:ext cx="3249500" cy="32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i" sz="2420">
                <a:latin typeface="Exo 2"/>
                <a:ea typeface="Exo 2"/>
                <a:cs typeface="Exo 2"/>
                <a:sym typeface="Exo 2"/>
              </a:rPr>
              <a:t>ChatGPT:n päivityksiä toukokuu 2024 - marraskuu 2024</a:t>
            </a:r>
            <a:endParaRPr b="1" sz="242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13" name="Google Shape;813;p7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ChatGPT:hen on tullut lukuisia uusia päivityksiä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4o malli maksulliselle puolelle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Integrointi mahdollisuus omaan Google Driveen tai Microsoft O</a:t>
            </a:r>
            <a:r>
              <a:rPr lang="fi" sz="1400">
                <a:solidFill>
                  <a:schemeClr val="dk1"/>
                </a:solidFill>
              </a:rPr>
              <a:t>neDriveen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Mahdollisuus kokeilla ChatGPT:tä kirjautumatta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ChatGPT 4o Canvas, jossa voi editoida ChatGPT:n tuottamaa tekstiä monin eri tavoin. (Maksullinen versio)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Muisti ominaisuus, eli nyt ChatGPT ainakin jossain määrin muistaa käyttäjästä tiettyjä asioita myös keskusteluketjujen välillä.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fi" sz="1400">
                <a:solidFill>
                  <a:schemeClr val="dk1"/>
                </a:solidFill>
              </a:rPr>
              <a:t>Yleisesti 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814" name="Google Shape;814;p7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5" name="Google Shape;81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657" y="1152475"/>
            <a:ext cx="302464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7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7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3" name="Google Shape;82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3999900" cy="316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1" y="1152475"/>
            <a:ext cx="3999901" cy="291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7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7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2" name="Google Shape;83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0551"/>
            <a:ext cx="9144000" cy="504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>
                <a:latin typeface="Exo 2"/>
                <a:ea typeface="Exo 2"/>
                <a:cs typeface="Exo 2"/>
                <a:sym typeface="Exo 2"/>
              </a:rPr>
              <a:t>Googlen </a:t>
            </a:r>
            <a:r>
              <a:rPr b="1" lang="fi">
                <a:latin typeface="Exo 2"/>
                <a:ea typeface="Exo 2"/>
                <a:cs typeface="Exo 2"/>
                <a:sym typeface="Exo 2"/>
              </a:rPr>
              <a:t>NotebookLM</a:t>
            </a:r>
            <a:endParaRPr b="1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38" name="Google Shape;838;p7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Mikä on NotebookLM?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fi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Googlen kehittämä tekoälyyn perustuva työkalu, joka toimii henkilökohtaisena tutkimus- ja kirjoitusavustajana.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fi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Auttaa käyttäjiä saamaan syvällisiä oivalluksia analysoimalla heidän omia dokumenttejaan, kuten PDF-tiedostoja, Google Docs -asiakirjoja ja dioja.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fi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Käyttää Googlen </a:t>
            </a:r>
            <a:r>
              <a:rPr b="1" lang="fi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Gemini 1.5 Pro -mallia</a:t>
            </a:r>
            <a:r>
              <a:rPr lang="fi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joka mahdollistaa tiedostojen ja kuvien analysoinnin.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7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i" sz="1600" u="sng">
                <a:solidFill>
                  <a:schemeClr val="hlink"/>
                </a:solidFill>
                <a:hlinkClick r:id="rId3"/>
              </a:rPr>
              <a:t>notebooklm.google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840" name="Google Shape;84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725" y="1898429"/>
            <a:ext cx="4195575" cy="20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NotebookLM:n päänominaisuudet</a:t>
            </a:r>
            <a:endParaRPr/>
          </a:p>
        </p:txBody>
      </p:sp>
      <p:sp>
        <p:nvSpPr>
          <p:cNvPr id="850" name="Google Shape;850;p8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Dokumenttien lataus ja analysointi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ladata jopa </a:t>
            </a: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 dokumenttia</a:t>
            </a: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(PDF-tiedostoja, Docs-tiedostoja, tekstitiedostoja jne.).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NotebookLM tiivistää sisällön ja tarjoaa suosituksia tai viitteitä tiedostoistasi.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Tukee </a:t>
            </a: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monimodaalisia kykyjä</a:t>
            </a: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(analysoi myös kuvia ja kaavioita).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Kysymysten esittäminen ja tiivistelmät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esittää kysymyksiä tiedostojesi sisällöstä ja saada tekoälyn luomia tiivistelmiä tai vastauksia viitteineen.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Mukautetut podcastit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○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 tekoälyn isännöimiä podcasteja, joissa keskustellaan ja tiivistetään lataamasi aineisto.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851" name="Google Shape;851;p8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52" name="Google Shape;85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8800" y="1017727"/>
            <a:ext cx="4484076" cy="23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254" y="2799650"/>
            <a:ext cx="3037099" cy="20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7369" y="2196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2969" y="1466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7666" y="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91970" y="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Miten pääset alkuun NotebookLM kanssa?</a:t>
            </a:r>
            <a:endParaRPr/>
          </a:p>
        </p:txBody>
      </p:sp>
      <p:sp>
        <p:nvSpPr>
          <p:cNvPr id="863" name="Google Shape;863;p8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Kirjaudu sisään</a:t>
            </a:r>
            <a:r>
              <a:rPr lang="fi">
                <a:solidFill>
                  <a:schemeClr val="dk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i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NotebookLM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-sivulla Google-tililläsi.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 muistikirja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ja lataa tiedostoja (Google Docs, PDF, URL-linkkejä jne.).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Vuorovaikutus dokumenttien kanssa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Esitä kysymyksiä saadaksesi oivalluksia, tiivistelmiä ja vastauksia.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Tallenna ja järjestä vuorovaikutuksista syntyvät muistiinpanot.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8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5" name="Google Shape;865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36950" y="2262175"/>
            <a:ext cx="2590800" cy="6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Generatiiviset verkot, kuten GAN-mallit, ovat tuoneet uusia ulottuvuuksia kuvien luomiseen.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Työkalut kuten DALL·E ja Midjourney voivat tuottaa korkealaatuisia kuvia pelkästään tekstisyötteen perusteella.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Tämä avaa mahdollisuuksia muun muassa taiteessa, suunnittelussa ja markkinoinnissa, joissa voidaan nopeasti visualisoida ideoita ja konsepteja.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60814" y="1338087"/>
            <a:ext cx="3045161" cy="304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8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8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77" name="Google Shape;87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4654"/>
            <a:ext cx="9144001" cy="4714192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82"/>
          <p:cNvSpPr txBox="1"/>
          <p:nvPr/>
        </p:nvSpPr>
        <p:spPr>
          <a:xfrm>
            <a:off x="725375" y="494575"/>
            <a:ext cx="4278000" cy="6099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Kysy kysymyksiä materiaalista / anna kehotteita samaan tapaan kuin muillekin kielimalleille, esim. “Tee minulle tiivistelmä tämän aineiston keskeisimmistä mediataitoihin liittyvistä osuuksista.”</a:t>
            </a:r>
            <a:endParaRPr sz="1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8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8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6" name="Google Shape;88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190"/>
            <a:ext cx="9144002" cy="47871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7" name="Google Shape;887;p83"/>
          <p:cNvCxnSpPr/>
          <p:nvPr/>
        </p:nvCxnSpPr>
        <p:spPr>
          <a:xfrm>
            <a:off x="5069325" y="552275"/>
            <a:ext cx="132000" cy="154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8" name="Google Shape;888;p83"/>
          <p:cNvSpPr txBox="1"/>
          <p:nvPr/>
        </p:nvSpPr>
        <p:spPr>
          <a:xfrm>
            <a:off x="4789050" y="263775"/>
            <a:ext cx="2769600" cy="412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Tarkka viittaus siihen osaan mihin vastaus perustuu lähdeaineistossa</a:t>
            </a:r>
            <a:endParaRPr sz="1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8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8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6" name="Google Shape;896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25" y="0"/>
            <a:ext cx="765794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69" y="2866609"/>
            <a:ext cx="3999899" cy="17359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8" name="Google Shape;898;p84"/>
          <p:cNvCxnSpPr/>
          <p:nvPr/>
        </p:nvCxnSpPr>
        <p:spPr>
          <a:xfrm flipH="1">
            <a:off x="3824775" y="1665050"/>
            <a:ext cx="1219800" cy="1269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9" name="Google Shape;899;p84"/>
          <p:cNvSpPr txBox="1"/>
          <p:nvPr/>
        </p:nvSpPr>
        <p:spPr>
          <a:xfrm>
            <a:off x="1829900" y="2967400"/>
            <a:ext cx="1863000" cy="4122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Esim. “Kohdista Digisiivet 55+ koulutuksen käyneille.” </a:t>
            </a:r>
            <a:endParaRPr sz="1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900" name="Google Shape;900;p84"/>
          <p:cNvSpPr txBox="1"/>
          <p:nvPr/>
        </p:nvSpPr>
        <p:spPr>
          <a:xfrm>
            <a:off x="5333075" y="82425"/>
            <a:ext cx="2802600" cy="5358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9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Muokkausta / kohdistus ei tarvitse tehdä, mutta silloin siitä tulee hyvin yleispiirteinen podcasti, mutta yleensä varsin laadukas. </a:t>
            </a:r>
            <a:endParaRPr sz="9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901" name="Google Shape;901;p84"/>
          <p:cNvSpPr txBox="1"/>
          <p:nvPr/>
        </p:nvSpPr>
        <p:spPr>
          <a:xfrm>
            <a:off x="3297125" y="82425"/>
            <a:ext cx="1343700" cy="10701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200">
                <a:solidFill>
                  <a:schemeClr val="dk2"/>
                </a:solidFill>
                <a:latin typeface="Exo 2"/>
                <a:ea typeface="Exo 2"/>
                <a:cs typeface="Exo 2"/>
                <a:sym typeface="Exo 2"/>
              </a:rPr>
              <a:t>Tällä hetkellä vain englanniksi kaksi henkilöä ja aina samat äänet. </a:t>
            </a:r>
            <a:endParaRPr sz="1200">
              <a:solidFill>
                <a:schemeClr val="dk2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Audiotiedoston saa ladattu myös omalle koneelle</a:t>
            </a:r>
            <a:endParaRPr/>
          </a:p>
        </p:txBody>
      </p:sp>
      <p:sp>
        <p:nvSpPr>
          <p:cNvPr id="907" name="Google Shape;907;p8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8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9" name="Google Shape;90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99" y="1838075"/>
            <a:ext cx="3999899" cy="170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85" title="55+ chat (3)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7212" y="1896237"/>
            <a:ext cx="1928875" cy="19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NotebookLM:n esimerkkikäyttökohteita</a:t>
            </a:r>
            <a:endParaRPr/>
          </a:p>
        </p:txBody>
      </p:sp>
      <p:sp>
        <p:nvSpPr>
          <p:cNvPr id="920" name="Google Shape;920;p8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Tutkimus ja kirjoittaminen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Ihanteellinen opiskelijoille, tutkijoille ja kirjoittajille sisällön analysointiin ja yhteyksien löytämiseen.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Sisällön synteesi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Hallitse useita lähteitä, luo tiivistelmiä, UKK-asiakirjoja tai opaslehtisiä.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Ajansäästö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Mahdollistaa nopean pääsyn tietoihin tekoälyn luomien oivallusten ja tiivistelmien avulla.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Lisäideoita: </a:t>
            </a:r>
            <a:r>
              <a:rPr lang="fi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https://blog.google/technology/ai/notebooklm-beginner-tips/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8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22" name="Google Shape;922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675" y="1651000"/>
            <a:ext cx="2419351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8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8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NotebookLM on tehokas työkalu tutkimus- ja kirjoitusprojektien tukemiseen, muuttamalla dokumenttisi interaktiivisiksi ja syvällisiksi tietoresursseiksi.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i">
                <a:solidFill>
                  <a:schemeClr val="dk1"/>
                </a:solidFill>
              </a:rPr>
              <a:t>Se sopii erinomaisesti käyttäjille, jotka haluavat hyödyntää suuria tekstimäärä paremmin.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3" name="Google Shape;933;p8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34" name="Google Shape;93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275" y="1682600"/>
            <a:ext cx="2356150" cy="23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HeyGenin Interactive Avatar - Perusominaisuudet</a:t>
            </a:r>
            <a:endParaRPr/>
          </a:p>
        </p:txBody>
      </p:sp>
      <p:sp>
        <p:nvSpPr>
          <p:cNvPr id="944" name="Google Shape;944;p8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Mikä on Interactive Avatar?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HeyGenin Interactive Avatar on työkalu, jonka avulla voit luoda realistisia, vuorovaikutteisia avatareja.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 voivat vastata kysymyksiin reaaliaikaisesti ja hyödyntävät suuria kielimalleja, kuten ChatGPT:tä. Tämä tekee niistä hyödyllisiä esimerkiksi asiakaspalvelussa, opetuksessa tai virtuaalisissa kokouksissa.</a:t>
            </a:r>
            <a:endParaRPr/>
          </a:p>
        </p:txBody>
      </p:sp>
      <p:sp>
        <p:nvSpPr>
          <p:cNvPr id="945" name="Google Shape;945;p8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i" sz="1600" u="sng">
                <a:solidFill>
                  <a:schemeClr val="hlink"/>
                </a:solidFill>
                <a:hlinkClick r:id="rId3"/>
              </a:rPr>
              <a:t>https://tinyurl.com/varakari2024</a:t>
            </a:r>
            <a:r>
              <a:rPr lang="fi" sz="1600"/>
              <a:t>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i" sz="1600" u="sng">
                <a:solidFill>
                  <a:schemeClr val="hlink"/>
                </a:solidFill>
                <a:hlinkClick r:id="rId4"/>
              </a:rPr>
              <a:t>https://tinyurl.com/varalauri2024</a:t>
            </a:r>
            <a:r>
              <a:rPr lang="fi" sz="1600"/>
              <a:t> </a:t>
            </a:r>
            <a:endParaRPr sz="1600"/>
          </a:p>
        </p:txBody>
      </p:sp>
      <p:pic>
        <p:nvPicPr>
          <p:cNvPr id="946" name="Google Shape;946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0" y="2148276"/>
            <a:ext cx="4417773" cy="199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/>
              <a:t>Käyttöönotto</a:t>
            </a:r>
            <a:endParaRPr/>
          </a:p>
        </p:txBody>
      </p:sp>
      <p:sp>
        <p:nvSpPr>
          <p:cNvPr id="956" name="Google Shape;956;p89"/>
          <p:cNvSpPr txBox="1"/>
          <p:nvPr>
            <p:ph idx="1" type="body"/>
          </p:nvPr>
        </p:nvSpPr>
        <p:spPr>
          <a:xfrm>
            <a:off x="311700" y="9646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Avatarin luonti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Mene HeyGenin </a:t>
            </a:r>
            <a:r>
              <a:rPr i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Labs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-osioon ja valitse "Luo uusi avatar". Ilmaiset käyttäjät voivat käyttää valmiita julkisia avatareja, kun taas maksullisilla tileillä voit luoda oman avatarin.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Videovaatimukset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Avatarin luontiin tarvitaan 2 minuutin video, jossa on kolme osuutta: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Kuunteleminen (15 sek)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Puhuminen (90 sek)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Odottaminen (15 sek)</a:t>
            </a:r>
            <a:b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Tämä varmistaa avatarin luonnollisen ilmeen ja käyttäytymise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8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" sz="1800"/>
              <a:t>3. </a:t>
            </a:r>
            <a:r>
              <a:rPr b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Integraatio</a:t>
            </a: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Voit lisätä avatari verkkosivuille tai sovelluksiin käyttäen HeyGenin vähäkoodista upotusta tai API-rajapintaa. Kehittäjille on myös tarjolla HeyGenin </a:t>
            </a:r>
            <a:r>
              <a:rPr i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Streaming API</a:t>
            </a: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ja SDK.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Kustannukset</a:t>
            </a: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Mukautetun avatarin hinta alkaen $49/kk.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i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Streaming API</a:t>
            </a: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$0,10 minuutti puhetta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958" name="Google Shape;95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9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Kielet ja ohjeistus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Monikielisyys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Avatarin kieli riippuu käytetystä kielimallista, ja se voi puhua useita kieliä, kuten suomea, jos kielimalli tukee sitä.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Ohjeistus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Avatarille voidaan antaa ohjeita ns. "tietopohjan" avulla, joka ohjaa sen vastauksia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68" name="Google Shape;968;p9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i"/>
              <a:t>Huom.! Palvelu on vielä beta-vaiheessa, eli testausvaiheessa, ja monia erilaisia virheitä varmasti tulee vielä vastaan ja palvelun tarjoaja korjaa niitä sen mukaan kun niistä ilmoitellaan. </a:t>
            </a:r>
            <a:endParaRPr/>
          </a:p>
        </p:txBody>
      </p:sp>
      <p:pic>
        <p:nvPicPr>
          <p:cNvPr id="969" name="Google Shape;96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b="1" lang="fi" sz="2420">
                <a:latin typeface="Exo 2"/>
                <a:ea typeface="Exo 2"/>
                <a:cs typeface="Exo 2"/>
                <a:sym typeface="Exo 2"/>
              </a:rPr>
              <a:t>Videogeneraattorit Pika AI ja Lumalabs AI:n Dream machine</a:t>
            </a:r>
            <a:endParaRPr b="1" sz="2420"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978" name="Google Shape;978;p9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Pika AI - Videoiden luominen tekoälyllä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Mitä on Pika AI?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Pika AI on varsin intuitiivinen ja tehokas videonluontityökalu, joka hyödyntää tekoälyä muuttaakseen tekstin ja kuvat videoiksi.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Tämä työkalu soveltuu erityisesti sisällöntuottajille, markkinoijille, ja opettajille, jotka haluavat luoda vaikuttavaa videomateriaalia nopeasti ja vaivattomasti.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79" name="Google Shape;979;p9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 sz="1800" u="sng">
                <a:solidFill>
                  <a:schemeClr val="hlink"/>
                </a:solidFill>
                <a:hlinkClick r:id="rId3"/>
              </a:rPr>
              <a:t>https://pika.art/</a:t>
            </a:r>
            <a:r>
              <a:rPr lang="fi" sz="1800"/>
              <a:t> </a:t>
            </a:r>
            <a:endParaRPr sz="1800"/>
          </a:p>
        </p:txBody>
      </p:sp>
      <p:pic>
        <p:nvPicPr>
          <p:cNvPr id="980" name="Google Shape;980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7600" y="1797374"/>
            <a:ext cx="4571998" cy="21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Tekoäly pystyy nyt luomaan realistisia äänitehosteita, puhetta ja jopa säveltämään musiikkia.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Tämä on merkittävä etu musiikin tuotannossa, pelinkehityksessä ja elokuvateollisuudessa.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Esimerkiksi tekoäly voi säveltää taustamusiikkia elokuviin tai luoda personoituja ääniviestejä asiakaspalvelussa.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66938" y="1395263"/>
            <a:ext cx="2930826" cy="293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9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Pika AI - Ominaisuudet</a:t>
            </a:r>
            <a:endParaRPr b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b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Tekstistä videoksi</a:t>
            </a:r>
            <a:r>
              <a:rPr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Anna tekstikuvaus haluamastasi kohtauksesta, ja Pika luo sen perusteella videon.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991" name="Google Shape;991;p9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92" name="Google Shape;992;p92"/>
          <p:cNvPicPr preferRelativeResize="0"/>
          <p:nvPr/>
        </p:nvPicPr>
        <p:blipFill rotWithShape="1">
          <a:blip r:embed="rId3">
            <a:alphaModFix/>
          </a:blip>
          <a:srcRect b="2320" l="24810" r="20995" t="-2320"/>
          <a:stretch/>
        </p:blipFill>
        <p:spPr>
          <a:xfrm>
            <a:off x="4857950" y="863550"/>
            <a:ext cx="3721983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93"/>
          <p:cNvSpPr txBox="1"/>
          <p:nvPr>
            <p:ph idx="1" type="body"/>
          </p:nvPr>
        </p:nvSpPr>
        <p:spPr>
          <a:xfrm>
            <a:off x="191750" y="6123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Kuvista videoksi</a:t>
            </a: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Voit ladata staattisen kuvan, jonka Pika animoi ja lisää liikettä sekä syvyyttä. </a:t>
            </a:r>
            <a:r>
              <a:rPr i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Syötteenä: Cat yawns and gets up. </a:t>
            </a:r>
            <a:endParaRPr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1002" name="Google Shape;1002;p9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03" name="Google Shape;100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96" y="1504575"/>
            <a:ext cx="3935451" cy="3064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p93"/>
          <p:cNvCxnSpPr/>
          <p:nvPr/>
        </p:nvCxnSpPr>
        <p:spPr>
          <a:xfrm flipH="1" rot="10800000">
            <a:off x="4159425" y="3140175"/>
            <a:ext cx="669300" cy="4227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05" name="Google Shape;100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9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Pikaeffects: ääntä ja animaatio kuviin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fi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valmiista valikosta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9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i" u="sng">
                <a:solidFill>
                  <a:schemeClr val="hlink"/>
                </a:solidFill>
                <a:hlinkClick r:id="rId3"/>
              </a:rPr>
              <a:t>https://pika.art/video/pikaffect-crumble-4b0be583-70bb-4c61-ad07-065a5d6f22fc</a:t>
            </a:r>
            <a:r>
              <a:rPr lang="fi"/>
              <a:t> </a:t>
            </a:r>
            <a:r>
              <a:rPr lang="fi"/>
              <a:t> </a:t>
            </a:r>
            <a:endParaRPr/>
          </a:p>
        </p:txBody>
      </p:sp>
      <p:pic>
        <p:nvPicPr>
          <p:cNvPr id="1016" name="Google Shape;101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7" y="1977551"/>
            <a:ext cx="2911925" cy="242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94"/>
          <p:cNvPicPr preferRelativeResize="0"/>
          <p:nvPr/>
        </p:nvPicPr>
        <p:blipFill rotWithShape="1">
          <a:blip r:embed="rId5">
            <a:alphaModFix/>
          </a:blip>
          <a:srcRect b="0" l="0" r="55150" t="0"/>
          <a:stretch/>
        </p:blipFill>
        <p:spPr>
          <a:xfrm>
            <a:off x="3417213" y="2571750"/>
            <a:ext cx="2121849" cy="8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939" y="1831925"/>
            <a:ext cx="2199425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9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Luma Dream Machine - videogeneraattorin esittely</a:t>
            </a:r>
            <a:endParaRPr b="1"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Mikä on Dream Machine?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Luma Labsin kehittämä Dream Machine on tekoälypohjainen videoiden luontityökalu, joka tuottaa varsin korkealaatuisia ja realistisia videoita tekstin ja kuvien pohjalta.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hyödyntää skaalautuvaa ja tehokasta transformer-mallia, joka on koulutettu suoraan videoilla. 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●"/>
            </a:pPr>
            <a:r>
              <a:rPr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Tämä mahdollistaa fyysisesti tarkkojen ja johdonmukaisten videoleikkeiden nopean luomisen, mikä tekee siitä tehokkaan työkalun sisällöntuottajille ja markkinoijille​</a:t>
            </a:r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1029" name="Google Shape;1029;p9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i" sz="1600" u="sng">
                <a:solidFill>
                  <a:schemeClr val="hlink"/>
                </a:solidFill>
                <a:hlinkClick r:id="rId3"/>
              </a:rPr>
              <a:t>https://lumalabs.ai/dream-machine</a:t>
            </a:r>
            <a:r>
              <a:rPr lang="fi" sz="1600"/>
              <a:t> </a:t>
            </a:r>
            <a:endParaRPr sz="1600"/>
          </a:p>
        </p:txBody>
      </p:sp>
      <p:pic>
        <p:nvPicPr>
          <p:cNvPr id="1030" name="Google Shape;1030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841" y="1938263"/>
            <a:ext cx="3641023" cy="184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4519" y="4720975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0119" y="4647979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64816" y="4501325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9120" y="4501325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9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Dream Machinen ominaisuudet ovat hyvin saman tapaisia kuin Pika AI:lla 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b="1"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Tekstistä videoksi</a:t>
            </a:r>
            <a: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Käyttäjä voi syöttää tekstikuvauksia, joilla Dream Machine luo elokuvamaisia ja dramaattisia viiden sekunnin videoleikkeitä.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b="1"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Kuvista videoksi</a:t>
            </a:r>
            <a: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Työkalu pystyy muuntamaan staattiset kuvat dynaamisiksi videoiksi, jotka sisältävät sujuvaa liikettä ja elokuvallisia kamera-ajoja.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Dream Machine voi tuottaa 120 ruutua vain 120 sekunnissa, mikä mahdollistaa nopean iteroinnin ja luovien ideoiden tutkimisen​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9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2" name="Google Shape;104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800" y="1531369"/>
            <a:ext cx="4179102" cy="208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9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i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Dream Machinen käyttö</a:t>
            </a:r>
            <a:endParaRPr b="1"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b="1"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Luomisprosessi</a:t>
            </a:r>
            <a: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Käyttäjä voi luoda videoita syöttämällä tekstin tai lataamalla kuvan, jonka jälkeen Dream Machine muuntaa ne realistisiksi videoleikkeiksi muutamassa sekunnissa.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b="1"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Videoiden pidentäminen</a:t>
            </a:r>
            <a: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"Extend"-toiminnolla videon pituutta voidaan lisätä viisi sekuntia kerrallaan, säilyttäen hahmojen ja liikkeen johdonmukaisuus​</a:t>
            </a:r>
            <a:br>
              <a:rPr lang="fi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9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54" name="Google Shape;1054;p97"/>
          <p:cNvPicPr preferRelativeResize="0"/>
          <p:nvPr/>
        </p:nvPicPr>
        <p:blipFill rotWithShape="1">
          <a:blip r:embed="rId3">
            <a:alphaModFix/>
          </a:blip>
          <a:srcRect b="0" l="23071" r="6091" t="0"/>
          <a:stretch/>
        </p:blipFill>
        <p:spPr>
          <a:xfrm>
            <a:off x="4832400" y="1348038"/>
            <a:ext cx="4104902" cy="28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9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p9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6" name="Google Shape;106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475" y="904802"/>
            <a:ext cx="5943048" cy="33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Videon generoinnin saralla on saavutettu huomattavaa edistystä. Tekoäly voi nyt luoda lyhyitä videoleikkeitä tai muokata olemassa olevaa videomateriaalia realistisesti.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fi" sz="1600">
                <a:solidFill>
                  <a:schemeClr val="dk1"/>
                </a:solidFill>
              </a:rPr>
              <a:t>Tämä teknologia mahdollistaa myös esimerkiksi deepfake-videoiden luomisen, mikä herättää sekä innostusta että eettisiä kysymyksiä väärinkäytön mahdollisuuksista.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022" y="4717454"/>
            <a:ext cx="1028164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2194" y="4753950"/>
            <a:ext cx="1965745" cy="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794" y="4680954"/>
            <a:ext cx="479772" cy="4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2491" y="4534300"/>
            <a:ext cx="1208924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95" y="4534300"/>
            <a:ext cx="593188" cy="57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7512" y="1324800"/>
            <a:ext cx="3071749" cy="30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