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f1d4d92fa4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f1d4d92fa4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f1d4d92fa4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f1d4d92fa4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f1d4d92fa4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f1d4d92fa4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f1d4d92fa4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2f1d4d92fa4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f1d4d92fa4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f1d4d92fa4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f1d4d92fa4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f1d4d92fa4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f1d4d92fa4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f1d4d92fa4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f1d4d92fa4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2f1d4d92fa4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f1d4d92fa4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2f1d4d92fa4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f1d4d92fa4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2f1d4d92fa4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f309258b88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f309258b88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f1d4d92fa4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2f1d4d92fa4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f1d4d92fa4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2f1d4d92fa4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f1d4d92fa4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2f1d4d92fa4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f1d4d92fa4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f1d4d92fa4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f75d0fd8d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2f75d0fd8d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2f75d0fd8dc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2f75d0fd8dc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f1d4d92fa4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2f1d4d92fa4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f1d4d92fa4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f1d4d92fa4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f1d4d92fa4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f1d4d92fa4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f1d4d92fa4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2f1d4d92fa4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f1d4d92fa4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f1d4d92fa4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f1d4d92fa4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f1d4d92fa4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f1d4d92fa4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f1d4d92fa4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f1d4d92fa4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f1d4d92fa4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example.com" TargetMode="External"/><Relationship Id="rId4" Type="http://schemas.openxmlformats.org/officeDocument/2006/relationships/hyperlink" Target="http://www.example.com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://www.example.com" TargetMode="External"/><Relationship Id="rId4" Type="http://schemas.openxmlformats.org/officeDocument/2006/relationships/hyperlink" Target="http://www.example.com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sanastokeskus.fi/tsk/fi/termitalkoot/hakemistot-267.html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38FBC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3041550" cy="29365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type="ctrTitle"/>
          </p:nvPr>
        </p:nvSpPr>
        <p:spPr>
          <a:xfrm>
            <a:off x="2500602" y="744575"/>
            <a:ext cx="63318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Käsitteet haltuun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 sz="4100"/>
              <a:t>Tätä </a:t>
            </a:r>
            <a:r>
              <a:rPr lang="fi" sz="4100"/>
              <a:t>työstetään yhdessä</a:t>
            </a:r>
            <a:endParaRPr sz="4100"/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2594675" y="2834125"/>
            <a:ext cx="6237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lt1"/>
                </a:solidFill>
              </a:rPr>
              <a:t>Anne Rongas &amp; ChatGPT 2024</a:t>
            </a:r>
            <a:endParaRPr>
              <a:solidFill>
                <a:schemeClr val="lt1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4464925"/>
            <a:ext cx="8839204" cy="6474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Selaimen perustoiminnot</a:t>
            </a:r>
            <a:endParaRPr/>
          </a:p>
        </p:txBody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Selaimen osoiterivi</a:t>
            </a:r>
            <a:r>
              <a:rPr lang="fi" sz="1100">
                <a:solidFill>
                  <a:schemeClr val="dk1"/>
                </a:solidFill>
              </a:rPr>
              <a:t>: Yläreunassa oleva rivi, johon kirjoitetaan verkkosivuston osoite (esim.</a:t>
            </a:r>
            <a:r>
              <a:rPr lang="fi" sz="1100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fi" sz="1100" u="sng">
                <a:solidFill>
                  <a:schemeClr val="hlink"/>
                </a:solidFill>
                <a:hlinkClick r:id="rId4"/>
              </a:rPr>
              <a:t>www.example.com</a:t>
            </a:r>
            <a:r>
              <a:rPr lang="fi" sz="1100">
                <a:solidFill>
                  <a:schemeClr val="dk1"/>
                </a:solidFill>
              </a:rPr>
              <a:t>). Osoiterivin vieressä voi olla hakukone, johon kirjoitetaan hakusanoja.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Välilehti</a:t>
            </a:r>
            <a:r>
              <a:rPr lang="fi" sz="1100">
                <a:solidFill>
                  <a:schemeClr val="dk1"/>
                </a:solidFill>
              </a:rPr>
              <a:t>: Selaimessa avattava uusi ikkuna, jossa voi olla eri verkkosivu avoinna. Useita verkkosivuja voi olla auki samanaikaisesti.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Kirjanmerkit</a:t>
            </a:r>
            <a:r>
              <a:rPr lang="fi" sz="1100">
                <a:solidFill>
                  <a:schemeClr val="dk1"/>
                </a:solidFill>
              </a:rPr>
              <a:t>: Työkalu, jolla tallennetaan usein vieraillut verkkosivut helposti löydettäviksi. Ne tallennetaan selaimen kirjanmerkkipalkkiin.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Selaushistoria</a:t>
            </a:r>
            <a:r>
              <a:rPr lang="fi" sz="1100">
                <a:solidFill>
                  <a:schemeClr val="dk1"/>
                </a:solidFill>
              </a:rPr>
              <a:t>: Lista verkkosivuista, joilla on vierailtu. Selaushistorian voi tyhjentää tietosuojan parantamiseksi.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Ponnahdusikkuna (Pop-up)</a:t>
            </a:r>
            <a:r>
              <a:rPr lang="fi" sz="1100">
                <a:solidFill>
                  <a:schemeClr val="dk1"/>
                </a:solidFill>
              </a:rPr>
              <a:t>: Pieni ikkuna, joka avautuu verkkosivun päälle. Ponnahdusikkunat voivat sisältää mainoksia tai varoituksia, mutta ne voivat myös olla hyödyllisiä.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Verkkosivustot ja niiden käyttö</a:t>
            </a:r>
            <a:endParaRPr/>
          </a:p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Verkkokauppa</a:t>
            </a:r>
            <a:r>
              <a:rPr lang="fi" sz="1100">
                <a:solidFill>
                  <a:schemeClr val="dk1"/>
                </a:solidFill>
              </a:rPr>
              <a:t>: Sivusto, jossa voi tehdä ostoksia verkon kautta. Esimerkkejä ovat Amazon, eBay ja suomalainen Verkkokauppa.com.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HTTPS (HyperText Transfer Protocol Secure)</a:t>
            </a:r>
            <a:r>
              <a:rPr lang="fi" sz="1100">
                <a:solidFill>
                  <a:schemeClr val="dk1"/>
                </a:solidFill>
              </a:rPr>
              <a:t>: Turvallinen verkkoprotokolla, joka suojaa tietojen siirron verkkosivustojen ja käyttäjien välillä.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Evästeet</a:t>
            </a:r>
            <a:r>
              <a:rPr lang="fi" sz="1100">
                <a:solidFill>
                  <a:schemeClr val="dk1"/>
                </a:solidFill>
              </a:rPr>
              <a:t>: Pieniä tiedostoja, jotka tallentuvat käyttäjän laitteelle, kun hän vierailee verkkosivustolla. Evästeet tallentavat käyttäjän asetuksia ja käyttötietoja.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Responsiivisuus</a:t>
            </a:r>
            <a:r>
              <a:rPr lang="fi" sz="1100">
                <a:solidFill>
                  <a:schemeClr val="dk1"/>
                </a:solidFill>
              </a:rPr>
              <a:t>: Verkkosivujen suunnittelu, joka mukautuu automaattisesti eri laitteiden näyttökokojen mukaan, jotta sivustoa on helppo käyttää niin tietokoneella kuin mobiililaitteellakin.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Turvallisuuteen liittyvät termit</a:t>
            </a:r>
            <a:endParaRPr/>
          </a:p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Phishing (Kalastelu)</a:t>
            </a:r>
            <a:r>
              <a:rPr lang="fi" sz="1100">
                <a:solidFill>
                  <a:schemeClr val="dk1"/>
                </a:solidFill>
              </a:rPr>
              <a:t>: Huijausyritys, jossa väärennetyllä verkkosivulla tai sähköpostilla yritetään saada käyttäjän henkilökohtaisia tietoja, kuten salasanoja tai pankkitietoja.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HTTP ja HTTPS</a:t>
            </a:r>
            <a:r>
              <a:rPr lang="fi" sz="1100">
                <a:solidFill>
                  <a:schemeClr val="dk1"/>
                </a:solidFill>
              </a:rPr>
              <a:t>: HTTP on verkkosivujen perusprotokolla, mutta HTTPS on turvallisempi versio, joka salaa tiedot käyttäjän ja sivuston välillä. Tarkista aina, että verkkosivuilla, joille annat henkilökohtaisia tietoja, on HTTPS-alkuinen osoite.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Evästeet</a:t>
            </a:r>
            <a:r>
              <a:rPr lang="fi" sz="1100">
                <a:solidFill>
                  <a:schemeClr val="dk1"/>
                </a:solidFill>
              </a:rPr>
              <a:t>: Pieniä tiedostoja, jotka tallentuvat tietokoneelle, kun vierailet verkkosivuilla. Evästeitä käytetään tallentamaan asetuksia ja seuraamaan käyttäjän toimintaa verkossa. Evästeet voi hyväksyä tai estää selaimen asetuksista.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Virustorjunta</a:t>
            </a:r>
            <a:r>
              <a:rPr lang="fi" sz="1100">
                <a:solidFill>
                  <a:schemeClr val="dk1"/>
                </a:solidFill>
              </a:rPr>
              <a:t>: Ohjelmisto, joka suojaa tietokonetta haittaohjelmilta. On tärkeää, että virustorjunta on aina päivitetty.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VPN (Virtual Private Network)</a:t>
            </a:r>
            <a:r>
              <a:rPr lang="fi" sz="1100">
                <a:solidFill>
                  <a:schemeClr val="dk1"/>
                </a:solidFill>
              </a:rPr>
              <a:t>: Palvelu, joka salaa internetyhteyden ja piilottaa käyttäjän sijainnin. VPN:ää käytetään yksityisyyden suojaamiseksi erityisesti julkisissa Wi-Fi-verkoissa.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Selaimen asetukset ja tietosuoja</a:t>
            </a:r>
            <a:endParaRPr/>
          </a:p>
        </p:txBody>
      </p:sp>
      <p:sp>
        <p:nvSpPr>
          <p:cNvPr id="129" name="Google Shape;129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Yksityinen selaus (Incognito/Private Mode)</a:t>
            </a:r>
            <a:r>
              <a:rPr lang="fi" sz="1100">
                <a:solidFill>
                  <a:schemeClr val="dk1"/>
                </a:solidFill>
              </a:rPr>
              <a:t>: Selaustila, jossa selain ei tallenna selaushistoriaa, evästeitä tai muita tietoja vierailun ajalta. Tämä on hyödyllinen, kun haluat pitää selaamisen yksityisenä.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Salasananhallinta</a:t>
            </a:r>
            <a:r>
              <a:rPr lang="fi" sz="1100">
                <a:solidFill>
                  <a:schemeClr val="dk1"/>
                </a:solidFill>
              </a:rPr>
              <a:t>: Selaimen ominaisuus, joka tallentaa käyttäjän salasanat turvallisesti ja täyttää ne automaattisesti, kun käyttäjä kirjautuu verkkosivuille.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Tietojenkalastelun estot</a:t>
            </a:r>
            <a:r>
              <a:rPr lang="fi" sz="1100">
                <a:solidFill>
                  <a:schemeClr val="dk1"/>
                </a:solidFill>
              </a:rPr>
              <a:t>: Selaimen suojaukset, jotka estävät vaarallisten verkkosivujen ja tiedostojen avaamisen.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Sivun varmenteet (Certificates)</a:t>
            </a:r>
            <a:r>
              <a:rPr lang="fi" sz="1100">
                <a:solidFill>
                  <a:schemeClr val="dk1"/>
                </a:solidFill>
              </a:rPr>
              <a:t>: Digitaaliset varmennukset, jotka todistavat, että verkkosivu on luotettava ja turvallinen. Näitä varmennuksia voi tarkastella klikkaamalla lukkoikonia osoiterivin vieressä.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Automaattinen täyttö</a:t>
            </a:r>
            <a:r>
              <a:rPr lang="fi" sz="1100">
                <a:solidFill>
                  <a:schemeClr val="dk1"/>
                </a:solidFill>
              </a:rPr>
              <a:t>: Ominaisuus, joka tallentaa ja täyttää automaattisesti käyttäjän tiedot, kuten osoitteet ja maksutiedot. Tämän ominaisuuden voi poistaa käytöstä tietosuojan parantamiseksi.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Verkkorikollisuus ja tietoturva</a:t>
            </a:r>
            <a:endParaRPr/>
          </a:p>
        </p:txBody>
      </p:sp>
      <p:sp>
        <p:nvSpPr>
          <p:cNvPr id="135" name="Google Shape;135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Haittaohjelma (Malware)</a:t>
            </a:r>
            <a:r>
              <a:rPr lang="fi" sz="1100">
                <a:solidFill>
                  <a:schemeClr val="dk1"/>
                </a:solidFill>
              </a:rPr>
              <a:t>: Haitallisia ohjelmia, jotka voivat vahingoittaa tietokonetta tai varastaa tietoja. Haittaohjelmia voidaan levittää väärennetyillä verkkosivuilla tai sähköpostien liitetiedostoissa.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Mainosohjelma (Adware)</a:t>
            </a:r>
            <a:r>
              <a:rPr lang="fi" sz="1100">
                <a:solidFill>
                  <a:schemeClr val="dk1"/>
                </a:solidFill>
              </a:rPr>
              <a:t>: Ohjelma, joka näyttää mainoksia tai ohjaa käyttäjän ei-toivotuille verkkosivuille. Adware voi hidastaa tietokonetta ja sen poistaminen voi parantaa suorituskykyä.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Vakoiluohjelma (Spyware)</a:t>
            </a:r>
            <a:r>
              <a:rPr lang="fi" sz="1100">
                <a:solidFill>
                  <a:schemeClr val="dk1"/>
                </a:solidFill>
              </a:rPr>
              <a:t>: Ohjelma, joka seuraa käyttäjän toimintaa tietokoneella ilman lupaa ja voi varastaa henkilökohtaisia tietoja.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Tietojenkalastelu (Phishing)</a:t>
            </a:r>
            <a:r>
              <a:rPr lang="fi" sz="1100">
                <a:solidFill>
                  <a:schemeClr val="dk1"/>
                </a:solidFill>
              </a:rPr>
              <a:t>: Väärän verkkosivun tai sähköpostin kautta tehtävä yritys houkutella käyttäjältä luottamuksellisia tietoja, kuten salasanoja tai luottokorttitietoja.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Sivustojen musta lista (Blacklist)</a:t>
            </a:r>
            <a:r>
              <a:rPr lang="fi" sz="1100">
                <a:solidFill>
                  <a:schemeClr val="dk1"/>
                </a:solidFill>
              </a:rPr>
              <a:t>: Luettelo vaarallisista tai epäilyttävistä verkkosivuista, jotka selain estää automaattisesti.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Selaimen turvallinen käyttö</a:t>
            </a:r>
            <a:endParaRPr/>
          </a:p>
        </p:txBody>
      </p:sp>
      <p:sp>
        <p:nvSpPr>
          <p:cNvPr id="141" name="Google Shape;141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Päivitä selain</a:t>
            </a:r>
            <a:r>
              <a:rPr lang="fi" sz="1100">
                <a:solidFill>
                  <a:schemeClr val="dk1"/>
                </a:solidFill>
              </a:rPr>
              <a:t>: Selaimen ja sen lisäosien päivittäminen varmistaa, että käytössä on uusimmat tietoturvapäivitykset.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Ota varmuuskopiot</a:t>
            </a:r>
            <a:r>
              <a:rPr lang="fi" sz="1100">
                <a:solidFill>
                  <a:schemeClr val="dk1"/>
                </a:solidFill>
              </a:rPr>
              <a:t>: Tietokoneen tärkeiden tietojen säännöllinen varmuuskopiointi suojaa tietoja tietojen menetyksen varalta.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Ole varovainen liitteiden ja linkkien kanssa</a:t>
            </a:r>
            <a:r>
              <a:rPr lang="fi" sz="1100">
                <a:solidFill>
                  <a:schemeClr val="dk1"/>
                </a:solidFill>
              </a:rPr>
              <a:t>: Älä avaa sähköpostin liitetiedostoja tai klikkaa linkkejä, jos et ole varma niiden turvallisuudesta.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Älä tallenna arkaluontoisia tietoja</a:t>
            </a:r>
            <a:r>
              <a:rPr lang="fi" sz="1100">
                <a:solidFill>
                  <a:schemeClr val="dk1"/>
                </a:solidFill>
              </a:rPr>
              <a:t>: Vältä salasanojen, luottokorttitietojen tai muiden arkaluontoisten tietojen tallentamista selaimeen.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Käytä vahvoja salasanoja</a:t>
            </a:r>
            <a:r>
              <a:rPr lang="fi" sz="1100">
                <a:solidFill>
                  <a:schemeClr val="dk1"/>
                </a:solidFill>
              </a:rPr>
              <a:t>: Salasanojen tulisi olla pitkiä ja vaikeasti arvattavia. Vältä käyttämästä samaa salasanaa useilla verkkosivuilla.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Pilvipalvelut ja -tallennus</a:t>
            </a:r>
            <a:endParaRPr/>
          </a:p>
        </p:txBody>
      </p:sp>
      <p:sp>
        <p:nvSpPr>
          <p:cNvPr id="147" name="Google Shape;147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Pilvipalvelu</a:t>
            </a:r>
            <a:r>
              <a:rPr lang="fi" sz="1100">
                <a:solidFill>
                  <a:schemeClr val="dk1"/>
                </a:solidFill>
              </a:rPr>
              <a:t>: Palvelu, joka tarjoaa tallennustilaa, ohjelmistoja ja tietoja internetin kautta. Esimerkkejä ovat Google Drive, Dropbox ja OneDrive.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Pilvitallennus</a:t>
            </a:r>
            <a:r>
              <a:rPr lang="fi" sz="1100">
                <a:solidFill>
                  <a:schemeClr val="dk1"/>
                </a:solidFill>
              </a:rPr>
              <a:t>: Tiedostojen säilyttäminen internetissä palveluntarjoajan palvelimilla, josta ne ovat käytettävissä mistä tahansa laitteesta, jolla on internetyhteys.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Synkronointi</a:t>
            </a:r>
            <a:r>
              <a:rPr lang="fi" sz="1100">
                <a:solidFill>
                  <a:schemeClr val="dk1"/>
                </a:solidFill>
              </a:rPr>
              <a:t>: Tiedostojen tai tietojen päivittäminen ja yhtenäistäminen eri laitteiden välillä automaattisesti pilvipalvelun kautta.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Varjostus (Shadow Copy)</a:t>
            </a:r>
            <a:r>
              <a:rPr lang="fi" sz="1100">
                <a:solidFill>
                  <a:schemeClr val="dk1"/>
                </a:solidFill>
              </a:rPr>
              <a:t>: Pilvipalveluissa käytettävä tekniikka, jolla tallennetaan tiedostoista useita versioita tietoturvan lisäämiseksi.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Ohjelmistot ja sovellukset</a:t>
            </a:r>
            <a:endParaRPr/>
          </a:p>
        </p:txBody>
      </p:sp>
      <p:sp>
        <p:nvSpPr>
          <p:cNvPr id="153" name="Google Shape;153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SaaS (Software as a Service)</a:t>
            </a:r>
            <a:r>
              <a:rPr lang="fi" sz="1100">
                <a:solidFill>
                  <a:schemeClr val="dk1"/>
                </a:solidFill>
              </a:rPr>
              <a:t>: Ohjelmistopalvelu, jota käytetään internetin kautta ilman, että se tarvitsee asentaa tietokoneelle. Esimerkiksi Microsoft 365 tai Adobe Creative Cloud.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Verkkopohjainen sovellus</a:t>
            </a:r>
            <a:r>
              <a:rPr lang="fi" sz="1100">
                <a:solidFill>
                  <a:schemeClr val="dk1"/>
                </a:solidFill>
              </a:rPr>
              <a:t>: Sovellus, jota käytetään suoraan verkkoselaimessa, ilman että se tarvitsee asentaa laitteelle. Esimerkkejä ovat Google Docs ja Canva.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API (Application Programming Interface)</a:t>
            </a:r>
            <a:r>
              <a:rPr lang="fi" sz="1100">
                <a:solidFill>
                  <a:schemeClr val="dk1"/>
                </a:solidFill>
              </a:rPr>
              <a:t>: Rajapinta, joka mahdollistaa ohjelmistojen välisen kommunikoinnin ja tiedonsiirron, esimerkiksi sovellusten ja pilvipalveluiden välillä.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Kontti (Container)</a:t>
            </a:r>
            <a:r>
              <a:rPr lang="fi" sz="1100">
                <a:solidFill>
                  <a:schemeClr val="dk1"/>
                </a:solidFill>
              </a:rPr>
              <a:t>: Teknologia, joka mahdollistaa sovellusten ajamisen eristettyinä ympäristöinä, joissa niillä on omat riippuvuudet ja resurssit. Kontit ovat yleisiä pilvipalveluissa.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Turvallisuus ja tietosuoja</a:t>
            </a:r>
            <a:endParaRPr/>
          </a:p>
        </p:txBody>
      </p:sp>
      <p:sp>
        <p:nvSpPr>
          <p:cNvPr id="159" name="Google Shape;159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Monivaiheinen tunnistautuminen (MFA)</a:t>
            </a:r>
            <a:r>
              <a:rPr lang="fi" sz="1100">
                <a:solidFill>
                  <a:schemeClr val="dk1"/>
                </a:solidFill>
              </a:rPr>
              <a:t>: Tietoturvamenetelmä, jossa käyttäjän on todistettava henkilöllisyytensä useilla tavoilla, kuten salasanan ja puhelimeen lähetetyn koodin avulla.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VPN (Virtual Private Network)</a:t>
            </a:r>
            <a:r>
              <a:rPr lang="fi" sz="1100">
                <a:solidFill>
                  <a:schemeClr val="dk1"/>
                </a:solidFill>
              </a:rPr>
              <a:t>: Palvelu, joka suojaa internetyhteyden ja piilottaa käyttäjän IP-osoitteen, mahdollistaen turvallisemman ja yksityisemmän internetin käytön.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Tietomurto</a:t>
            </a:r>
            <a:r>
              <a:rPr lang="fi" sz="1100">
                <a:solidFill>
                  <a:schemeClr val="dk1"/>
                </a:solidFill>
              </a:rPr>
              <a:t>: Tilanne, jossa luvattomat henkilöt pääsevät käsiksi yksityisiin tietoihin tai järjestelmiin.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Phishing (Kalastelu)</a:t>
            </a:r>
            <a:r>
              <a:rPr lang="fi" sz="1100">
                <a:solidFill>
                  <a:schemeClr val="dk1"/>
                </a:solidFill>
              </a:rPr>
              <a:t>: Huijausyritys, jossa yritetään saada käyttäjältä henkilökohtaisia tietoja, kuten salasanoja tai luottokorttitietoja, esiintyen luotettavana tahona.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Verkkopalvelut ja sosiaalinen media</a:t>
            </a:r>
            <a:endParaRPr/>
          </a:p>
        </p:txBody>
      </p:sp>
      <p:sp>
        <p:nvSpPr>
          <p:cNvPr id="165" name="Google Shape;165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Verkkotunnus (Domain)</a:t>
            </a:r>
            <a:r>
              <a:rPr lang="fi" sz="1100">
                <a:solidFill>
                  <a:schemeClr val="dk1"/>
                </a:solidFill>
              </a:rPr>
              <a:t>: Internet-osoite, joka ohjaa tietylle verkkosivulle, kuten</a:t>
            </a:r>
            <a:r>
              <a:rPr lang="fi" sz="1100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fi" sz="1100" u="sng">
                <a:solidFill>
                  <a:schemeClr val="hlink"/>
                </a:solidFill>
                <a:hlinkClick r:id="rId4"/>
              </a:rPr>
              <a:t>www.example.com</a:t>
            </a:r>
            <a:r>
              <a:rPr lang="fi" sz="1100">
                <a:solidFill>
                  <a:schemeClr val="dk1"/>
                </a:solidFill>
              </a:rPr>
              <a:t>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Hashtag</a:t>
            </a:r>
            <a:r>
              <a:rPr lang="fi" sz="1100">
                <a:solidFill>
                  <a:schemeClr val="dk1"/>
                </a:solidFill>
              </a:rPr>
              <a:t>: Aihetunniste, jota käytetään sosiaalisessa mediassa ryhmittelemään ja löytämään aiheeseen liittyviä viestejä.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Algoritmi</a:t>
            </a:r>
            <a:r>
              <a:rPr lang="fi" sz="1100">
                <a:solidFill>
                  <a:schemeClr val="dk1"/>
                </a:solidFill>
              </a:rPr>
              <a:t>: Ohjelmointiin perustuva sääntöjoukko, joka määrittää, mitä sisältöä käyttäjälle näytetään sosiaalisessa mediassa tai hakukoneissa.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Tili</a:t>
            </a:r>
            <a:r>
              <a:rPr lang="fi" sz="1100">
                <a:solidFill>
                  <a:schemeClr val="dk1"/>
                </a:solidFill>
              </a:rPr>
              <a:t>: Käyttäjän oma profiili tai käyttöoikeus tiettyyn verkkopalveluun, esimerkiksi sähköpostitili tai sosiaalisen median tili.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OHJE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Tämä sanasto on alustava ehdotus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Poimi tuttuja tai tuntemattomia sanoja, arvioi omaa sanavarastoasi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Huomaa, että muut ihmiset, internet ja tekoäly voivat auttaa sanavaraston kasvattamisessa. Kysymällä lapsetkin oppivat.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Tuleeko mieleesi tietotekniikan sanoja, joita ei enää käytetä?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u="sng">
                <a:solidFill>
                  <a:schemeClr val="hlink"/>
                </a:solidFill>
                <a:hlinkClick r:id="rId3"/>
              </a:rPr>
              <a:t>Tietotekniikan termitalkoista</a:t>
            </a:r>
            <a:r>
              <a:rPr lang="fi"/>
              <a:t> löytyy paljon apua sananselitykseen.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Laitehallinta ja tekniikka</a:t>
            </a:r>
            <a:endParaRPr/>
          </a:p>
        </p:txBody>
      </p:sp>
      <p:sp>
        <p:nvSpPr>
          <p:cNvPr id="171" name="Google Shape;171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IoT (Internet of Things)</a:t>
            </a:r>
            <a:r>
              <a:rPr lang="fi" sz="1100">
                <a:solidFill>
                  <a:schemeClr val="dk1"/>
                </a:solidFill>
              </a:rPr>
              <a:t>: Esineiden internet, joka tarkoittaa laitteita, jotka ovat kytkettynä internetiin ja voivat kommunikoida keskenään, kuten älykellot tai älytermostaatit.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5G</a:t>
            </a:r>
            <a:r>
              <a:rPr lang="fi" sz="1100">
                <a:solidFill>
                  <a:schemeClr val="dk1"/>
                </a:solidFill>
              </a:rPr>
              <a:t>: Viidennen sukupolven mobiiliverkko, joka tarjoaa huomattavasti nopeamman internetyhteyden ja pienemmän viiveen kuin aikaisemmat verkot.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SSD (Solid State Drive)</a:t>
            </a:r>
            <a:r>
              <a:rPr lang="fi" sz="1100">
                <a:solidFill>
                  <a:schemeClr val="dk1"/>
                </a:solidFill>
              </a:rPr>
              <a:t>: Nopea tallennuslaite, joka korvaa perinteiset kiintolevyt (HDD) monissa tietokoneissa.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Virtuaalikone (VM, Virtual Machine)</a:t>
            </a:r>
            <a:r>
              <a:rPr lang="fi" sz="1100">
                <a:solidFill>
                  <a:schemeClr val="dk1"/>
                </a:solidFill>
              </a:rPr>
              <a:t>: Ohjelmisto, joka mahdollistaa useiden käyttöjärjestelmien ajamisen samanaikaisesti yhdellä fyysisellä tietokoneella.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Emulaattori</a:t>
            </a:r>
            <a:r>
              <a:rPr lang="fi" sz="1100">
                <a:solidFill>
                  <a:schemeClr val="dk1"/>
                </a:solidFill>
              </a:rPr>
              <a:t>: Ohjelmisto, joka jäljittelee toisen laitteen tai ohjelman toimintaa, mahdollistamalla esimerkiksi mobiilisovellusten käytön tietokoneella.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Data-analytiikka</a:t>
            </a:r>
            <a:endParaRPr/>
          </a:p>
        </p:txBody>
      </p:sp>
      <p:sp>
        <p:nvSpPr>
          <p:cNvPr id="177" name="Google Shape;177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Big Data</a:t>
            </a:r>
            <a:r>
              <a:rPr lang="fi" sz="1100">
                <a:solidFill>
                  <a:schemeClr val="dk1"/>
                </a:solidFill>
              </a:rPr>
              <a:t>: Suuria tietomääriä, joita kerätään ja analysoidaan löytämään trendejä, kuvioita ja yhteyksiä. Big Data -analytiikkaa käytetään muun muassa markkinoinnissa ja terveydenhuollossa.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Data Visualization (Datan visualisointi)</a:t>
            </a:r>
            <a:r>
              <a:rPr lang="fi" sz="1100">
                <a:solidFill>
                  <a:schemeClr val="dk1"/>
                </a:solidFill>
              </a:rPr>
              <a:t>: Tietojen esittäminen graafisessa muodossa, kuten kaavioina tai diagrammeina, jotta suurten datamäärien ymmärtäminen ja analysointi olisi helpompaa.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Machine Learning (Koneoppiminen)</a:t>
            </a:r>
            <a:r>
              <a:rPr lang="fi" sz="1100">
                <a:solidFill>
                  <a:schemeClr val="dk1"/>
                </a:solidFill>
              </a:rPr>
              <a:t>: Tekoälyn osa-alue, jossa tietokoneet oppivat ja parantavat suoritustaan ilman erillistä ohjelmointia, käyttämällä suuria tietomääriä.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Predictive Analytics (Ennakoiva analytiikka)</a:t>
            </a:r>
            <a:r>
              <a:rPr lang="fi" sz="1100">
                <a:solidFill>
                  <a:schemeClr val="dk1"/>
                </a:solidFill>
              </a:rPr>
              <a:t>: Tietomallien ja koneoppimisen käyttö tulevaisuuden tapahtumien ennustamiseen. Esimerkiksi sairaaloissa voidaan ennakoida potilaiden sairausriskejä.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Data Mining (Tietojen louhinta)</a:t>
            </a:r>
            <a:r>
              <a:rPr lang="fi" sz="1100">
                <a:solidFill>
                  <a:schemeClr val="dk1"/>
                </a:solidFill>
              </a:rPr>
              <a:t>: Prosessi, jossa suurista tietomassoista etsitään merkityksellisiä tietoja ja piileviä yhteyksiä, kuten ostokäyttäytymisen analysointi kaupan alalla.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Structured Data (Strukturoitu data)</a:t>
            </a:r>
            <a:r>
              <a:rPr lang="fi" sz="1100">
                <a:solidFill>
                  <a:schemeClr val="dk1"/>
                </a:solidFill>
              </a:rPr>
              <a:t>: Datan tyyppi, joka on järjestetty selkeästi määriteltyihin kenttiin, kuten taulukot ja tietokannat. Esimerkkejä ovat Excel-tiedostot ja SQL-tietokannat.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Unstructured Data (Strukturoimaton data)</a:t>
            </a:r>
            <a:r>
              <a:rPr lang="fi" sz="1100">
                <a:solidFill>
                  <a:schemeClr val="dk1"/>
                </a:solidFill>
              </a:rPr>
              <a:t>: Dataa, joka ei ole järjestetty selkeisiin kenttiin tai muotoihin, kuten teksti, kuvat ja videot. Tämä data on usein haasteellisempi analysoida.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Data Cleansing (Datan puhdistus)</a:t>
            </a:r>
            <a:r>
              <a:rPr lang="fi" sz="1100">
                <a:solidFill>
                  <a:schemeClr val="dk1"/>
                </a:solidFill>
              </a:rPr>
              <a:t>: Prosessi, jossa poistetaan tai korjataan virheellistä tai epäjohdonmukaista dataa ennen analysointia, jotta tulokset olisivat tarkempia.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Generatiivinen tekoäly</a:t>
            </a:r>
            <a:endParaRPr/>
          </a:p>
        </p:txBody>
      </p:sp>
      <p:sp>
        <p:nvSpPr>
          <p:cNvPr id="183" name="Google Shape;183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Generative AI (Generatiivinen tekoäly)</a:t>
            </a:r>
            <a:r>
              <a:rPr lang="fi" sz="1100">
                <a:solidFill>
                  <a:schemeClr val="dk1"/>
                </a:solidFill>
              </a:rPr>
              <a:t>: Tekoäly, joka kykenee tuottamaan uutta sisältöä, kuten tekstiä, kuvia, musiikkia tai jopa ohjelmakoodia. Esimerkkinä GPT-4 (kuten tämä ohjelma), joka generoi tekstiä annettujen ohjeiden mukaan.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Neural Networks (Neuroverkot)</a:t>
            </a:r>
            <a:r>
              <a:rPr lang="fi" sz="1100">
                <a:solidFill>
                  <a:schemeClr val="dk1"/>
                </a:solidFill>
              </a:rPr>
              <a:t>: Koneoppimisen malli, joka jäljittelee ihmisaivojen toimintaa, ja jonka avulla tekoäly voi oppia tunnistamaan kuvioita ja tekemään ennusteita. Ne ovat erityisen tärkeitä generatiivisessa tekoälyssä.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Deep Learning (Syväoppiminen)</a:t>
            </a:r>
            <a:r>
              <a:rPr lang="fi" sz="1100">
                <a:solidFill>
                  <a:schemeClr val="dk1"/>
                </a:solidFill>
              </a:rPr>
              <a:t>: Koneoppimisen muoto, joka käyttää monikerroksisia neuroverkkoja analysoimaan suuria tietomääriä ja tekemään monimutkaisia ennusteita, esimerkiksi kuvien ja puheen tunnistuksessa.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Natural Language Processing (NLP)</a:t>
            </a:r>
            <a:r>
              <a:rPr lang="fi" sz="1100">
                <a:solidFill>
                  <a:schemeClr val="dk1"/>
                </a:solidFill>
              </a:rPr>
              <a:t>: Tekoälyn osa-alue, joka mahdollistaa tietokoneiden ymmärtää ja tuottaa ihmiskieltä. NLP</a:t>
            </a:r>
            <a:br>
              <a:rPr lang="fi" sz="1100">
                <a:solidFill>
                  <a:schemeClr val="dk1"/>
                </a:solidFill>
              </a:rPr>
            </a:br>
            <a:r>
              <a:rPr lang="fi" sz="1100">
                <a:solidFill>
                  <a:schemeClr val="dk1"/>
                </a:solidFill>
              </a:rPr>
              <a:t>ä käytetään esimerkiksi puheentunnistuksessa, käännösohjelmissa ja chatbotissa.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GPT (Generative Pre-trained Transformer)</a:t>
            </a:r>
            <a:r>
              <a:rPr lang="fi" sz="1100">
                <a:solidFill>
                  <a:schemeClr val="dk1"/>
                </a:solidFill>
              </a:rPr>
              <a:t>: Tekoälymalli, joka on koulutettu suurilla tekstidatamäärillä ja joka pystyy luomaan luonnollista tekstiä. GPT-mallit ovat erityisen hyviä tekstin generoinnissa, kuten tarinoiden kirjoittamisessa tai koodin tuottamisessa.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Text-to-Image Generation (Tekstistä kuviin -generointi)</a:t>
            </a:r>
            <a:r>
              <a:rPr lang="fi" sz="1100">
                <a:solidFill>
                  <a:schemeClr val="dk1"/>
                </a:solidFill>
              </a:rPr>
              <a:t>: Teknologia, joka muuntaa kirjoitetun tekstin visuaalisiksi kuviksi, hyödyntäen generatiivisia neuroverkkoja. Tällaisia malleja ovat esimerkiksi DALL-E.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AI Ethics (Tekoälyn etiikka)</a:t>
            </a:r>
            <a:r>
              <a:rPr lang="fi" sz="1100">
                <a:solidFill>
                  <a:schemeClr val="dk1"/>
                </a:solidFill>
              </a:rPr>
              <a:t>: Eettiset kysymykset ja periaatteet, jotka liittyvät tekoälyn kehittämiseen ja käyttöön, kuten yksityisyys, läpinäkyvyys ja vastuu. Tämä on tärkeä keskustelunaihe tekoälyn vaikutuksista yhteiskuntaan.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Tietoturva ja yksityisyys</a:t>
            </a:r>
            <a:endParaRPr/>
          </a:p>
        </p:txBody>
      </p:sp>
      <p:sp>
        <p:nvSpPr>
          <p:cNvPr id="189" name="Google Shape;189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Anonymization (Anonymisointi)</a:t>
            </a:r>
            <a:r>
              <a:rPr lang="fi" sz="1100">
                <a:solidFill>
                  <a:schemeClr val="dk1"/>
                </a:solidFill>
              </a:rPr>
              <a:t>: Prosessi, jossa henkilökohtaiset tiedot poistetaan datasta, jotta yksilöitä ei voida tunnistaa. Tämä on erityisen tärkeää, kun analysoidaan suuria tietomääriä, kuten terveysdataa.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Encryption (Salaus)</a:t>
            </a:r>
            <a:r>
              <a:rPr lang="fi" sz="1100">
                <a:solidFill>
                  <a:schemeClr val="dk1"/>
                </a:solidFill>
              </a:rPr>
              <a:t>: Tiedon muuntaminen muotoon, jossa sitä ei voida lukea ilman erityistä avainta. Salaus suojaa tietoja luvattomalta pääsyltä ja on keskeinen tietoturvamenetelmä.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Zero-Trust Architecture (Nollaluottamusarkkitehtuuri)</a:t>
            </a:r>
            <a:r>
              <a:rPr lang="fi" sz="1100">
                <a:solidFill>
                  <a:schemeClr val="dk1"/>
                </a:solidFill>
              </a:rPr>
              <a:t>: Tietoturvamalli, jossa kaikki verkon käyttäjät ja laitteet tarkistetaan ja validoidaan jatkuvasti, riippumatta niiden sijainnista tai aikaisemmasta luotettavuudesta.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Federated Learning (Federatiivinen oppiminen)</a:t>
            </a:r>
            <a:r>
              <a:rPr lang="fi" sz="1100">
                <a:solidFill>
                  <a:schemeClr val="dk1"/>
                </a:solidFill>
              </a:rPr>
              <a:t>: Koneoppimisen menetelmä, jossa mallit koulutetaan suoraan käyttäjien laitteilla ilman, että dataa lähetetään keskitettyyn paikkaan. Tämä lisää tietosuojaa ja yksityisyyttä.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Data Sovereignty (Datansuvereniteetti)</a:t>
            </a:r>
            <a:r>
              <a:rPr lang="fi" sz="1100">
                <a:solidFill>
                  <a:schemeClr val="dk1"/>
                </a:solidFill>
              </a:rPr>
              <a:t>: Periaate, jonka mukaan tietyn valtion tai alueen lainsäädäntö määrää, miten dataa saa käsitellä ja tallentaa. Tämä on tärkeää erityisesti pilvipalveluiden käytössä.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Kyberturvallisuus</a:t>
            </a:r>
            <a:endParaRPr/>
          </a:p>
        </p:txBody>
      </p:sp>
      <p:sp>
        <p:nvSpPr>
          <p:cNvPr id="195" name="Google Shape;195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Kyberturvallisuus</a:t>
            </a:r>
            <a:r>
              <a:rPr lang="fi" sz="1100">
                <a:solidFill>
                  <a:schemeClr val="dk1"/>
                </a:solidFill>
              </a:rPr>
              <a:t>: Toimenpiteet ja teknologiat, joilla suojataan tietokoneita, verkkoja ja dataa hakkereilta, viruksilta ja muilta digitaalisilta uhkilta. Tavoitteena on estää luvaton pääsy tietoihin ja suojata yksityisyyttä.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Hakkeri</a:t>
            </a:r>
            <a:r>
              <a:rPr lang="fi" sz="1100">
                <a:solidFill>
                  <a:schemeClr val="dk1"/>
                </a:solidFill>
              </a:rPr>
              <a:t>: Henkilö, joka tunkeutuu tietokonejärjestelmiin ilman lupaa. Hakkerit voivat tehdä tämän vahingoittaakseen järjestelmää, varastaakseen tietoja tai aiheuttaakseen häiriöitä.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Tietomurto</a:t>
            </a:r>
            <a:r>
              <a:rPr lang="fi" sz="1100">
                <a:solidFill>
                  <a:schemeClr val="dk1"/>
                </a:solidFill>
              </a:rPr>
              <a:t>: Tilanne, jossa ulkopuolinen pääsee käsiksi järjestelmään tai tietoihin ilman lupaa. Tietomurto voi johtaa luottamuksellisten tietojen vuotamiseen tai vahingoittumiseen.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Palomuuri</a:t>
            </a:r>
            <a:r>
              <a:rPr lang="fi" sz="1100">
                <a:solidFill>
                  <a:schemeClr val="dk1"/>
                </a:solidFill>
              </a:rPr>
              <a:t>: Turvajärjestelmä, joka suojaa tietokoneita ja verkkoja estämällä luvattoman pääsyn. Se toimii eräänlaisena suojana internetin ja käyttäjän tietokoneen välillä.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Virustorjunta</a:t>
            </a:r>
            <a:r>
              <a:rPr lang="fi" sz="1100">
                <a:solidFill>
                  <a:schemeClr val="dk1"/>
                </a:solidFill>
              </a:rPr>
              <a:t>: Ohjelma, joka on suunniteltu havaitsemaan, estämään ja poistamaan haittaohjelmia, kuten viruksia ja matoja. Se auttaa suojaamaan tietokonetta haitallisilta ohjelmilta.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Haittaohjelma (Malware)</a:t>
            </a:r>
            <a:r>
              <a:rPr lang="fi" sz="1100">
                <a:solidFill>
                  <a:schemeClr val="dk1"/>
                </a:solidFill>
              </a:rPr>
              <a:t>: Yleisnimitys erilaisille ohjelmille, jotka on suunniteltu vahingoittamaan tietokoneita tai varastamaan tietoja. Esimerkkejä ovat virukset, madot, troijalaiset ja vakoiluohjelmat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Kyberturvallisuus</a:t>
            </a:r>
            <a:endParaRPr/>
          </a:p>
        </p:txBody>
      </p:sp>
      <p:sp>
        <p:nvSpPr>
          <p:cNvPr id="201" name="Google Shape;201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Phishing (Kalastelu)</a:t>
            </a:r>
            <a:r>
              <a:rPr lang="fi" sz="1100">
                <a:solidFill>
                  <a:schemeClr val="dk1"/>
                </a:solidFill>
              </a:rPr>
              <a:t>: Huijausmenetelmä, jossa rikolliset yrittävät saada ihmisiä paljastamaan henkilökohtaisia tietojaan, kuten käyttäjätunnuksia ja salasanoja, usein lähettämällä väärennettyjä sähköposteja tai verkkosivustoja.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Salasana</a:t>
            </a:r>
            <a:r>
              <a:rPr lang="fi" sz="1100">
                <a:solidFill>
                  <a:schemeClr val="dk1"/>
                </a:solidFill>
              </a:rPr>
              <a:t>: Salainen koodi tai sana, jonka käyttäjä määrittää suojatakseen tilinsä tai tietonsa. Salasana toimii tunnistuskeinona, joka estää luvattoman pääsyn.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Kaksivaiheinen tunnistautuminen</a:t>
            </a:r>
            <a:r>
              <a:rPr lang="fi" sz="1100">
                <a:solidFill>
                  <a:schemeClr val="dk1"/>
                </a:solidFill>
              </a:rPr>
              <a:t>: Turvatoimi, jossa käyttäjä kirjautuessaan tarvitsee salasanan lisäksi toisen tunnistuskeinon, kuten puhelimeen lähetetyn koodin. Tämä tekee luvattomasta pääsystä vaikeampaa.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Tietoturvapäivitykset</a:t>
            </a:r>
            <a:r>
              <a:rPr lang="fi" sz="1100">
                <a:solidFill>
                  <a:schemeClr val="dk1"/>
                </a:solidFill>
              </a:rPr>
              <a:t>: Ohjelmistojen ja käyttöjärjestelmien päivityksiä, jotka sisältävät korjauksia tietoturva-aukkoihin. Säännölliset päivitykset ovat tärkeitä tietoturvan ylläpitämiseksi.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Kryptaus (Salaus)</a:t>
            </a:r>
            <a:r>
              <a:rPr lang="fi" sz="1100">
                <a:solidFill>
                  <a:schemeClr val="dk1"/>
                </a:solidFill>
              </a:rPr>
              <a:t>: Tekniikka, jolla tietoja muutetaan niin, että ne ovat lukukelpoisia vain niille, joilla on oikea avain. Salaus suojaa tietoa estämällä luvattomia osapuolia lukemasta tai muuttamasta sitä.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Haavoittuvuus</a:t>
            </a:r>
            <a:r>
              <a:rPr lang="fi" sz="1100">
                <a:solidFill>
                  <a:schemeClr val="dk1"/>
                </a:solidFill>
              </a:rPr>
              <a:t>: Heikko kohta tietokoneohjelmassa tai -järjestelmässä, joka voi altistaa sen hyökkäyksille. Haavoittuvuuksia pyritään korjaamaan tietoturvapäivityksillä.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DDoS-hyökkäys, palvelunestohyökkäys (Distributed Denial of Service)</a:t>
            </a:r>
            <a:r>
              <a:rPr lang="fi" sz="1100">
                <a:solidFill>
                  <a:schemeClr val="dk1"/>
                </a:solidFill>
              </a:rPr>
              <a:t>: Hyökkäys, jossa useat tietokoneet yrittävät ylikuormittaa palvelimen tai verkkosivuston, jolloin se hidastuu tai lakkaa toimimasta. Tavoitteena on tehdä palvelu käyttökelvottomaksi.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Sovellukset ja tulevaisuus</a:t>
            </a:r>
            <a:endParaRPr/>
          </a:p>
        </p:txBody>
      </p:sp>
      <p:sp>
        <p:nvSpPr>
          <p:cNvPr id="207" name="Google Shape;207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Digital Twin (Digitaalinen kaksonen)</a:t>
            </a:r>
            <a:r>
              <a:rPr lang="fi" sz="1100">
                <a:solidFill>
                  <a:schemeClr val="dk1"/>
                </a:solidFill>
              </a:rPr>
              <a:t>: Virtuaalinen kopio fyysisestä esineestä tai prosessista, jota käytetään analysointiin ja optimointiin esimerkiksi teollisuudessa tai terveydenhuollossa.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Augmented Reality (AR, Lisätty todellisuus)</a:t>
            </a:r>
            <a:r>
              <a:rPr lang="fi" sz="1100">
                <a:solidFill>
                  <a:schemeClr val="dk1"/>
                </a:solidFill>
              </a:rPr>
              <a:t>: Teknologia, joka yhdistää todellisen maailman ja digitaalisen sisällön, kuten 3D-mallien tai tietojen näyttämisen älypuhelimen kameran kautta.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Smart Contracts (Älysopimukset)</a:t>
            </a:r>
            <a:r>
              <a:rPr lang="fi" sz="1100">
                <a:solidFill>
                  <a:schemeClr val="dk1"/>
                </a:solidFill>
              </a:rPr>
              <a:t>: Itseään toteuttavat sopimukset, jotka ovat ohjelmoitu lohkoketjuun ja suorittavat automaattisesti sopimusehtojen mukaiset toimenpiteet ilman välikäsiä.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Edge Computing (Reunalaskenta)</a:t>
            </a:r>
            <a:r>
              <a:rPr lang="fi" sz="1100">
                <a:solidFill>
                  <a:schemeClr val="dk1"/>
                </a:solidFill>
              </a:rPr>
              <a:t>: Tietojenkäsittelyä, joka suoritetaan lähellä datan lähdettä tai käyttäjää, vähentäen viiveitä ja parantaen suorituskykyä esimerkiksi IoT-laitteissa.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Quantum Computing (Kvanttitietokoneet)</a:t>
            </a:r>
            <a:r>
              <a:rPr lang="fi" sz="1100">
                <a:solidFill>
                  <a:schemeClr val="dk1"/>
                </a:solidFill>
              </a:rPr>
              <a:t>: Uuden sukupolven tietokoneet, jotka käyttävät kvanttimekaniikkaa ratkaistakseen ongelmia huomattavasti nopeammin kuin perinteiset tietokoneet. Tämä teknologia on vasta kehitysvaiheessa, mutta sen vaikutukset voivat olla mullistavia.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Yleiset tietokone- ja laitteistotermit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Tietokone</a:t>
            </a:r>
            <a:r>
              <a:rPr lang="fi" sz="1100">
                <a:solidFill>
                  <a:schemeClr val="dk1"/>
                </a:solidFill>
              </a:rPr>
              <a:t>: Laite, jota käytetään erilaisten tehtävien suorittamiseen, kuten kirjoittamiseen, laskemiseen ja internetin selaamiseen.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Tabletti</a:t>
            </a:r>
            <a:r>
              <a:rPr lang="fi" sz="1100">
                <a:solidFill>
                  <a:schemeClr val="dk1"/>
                </a:solidFill>
              </a:rPr>
              <a:t>: Kannettava laite, jossa on kosketusnäyttö. Käytetään kuten tietokonetta, mutta ilman fyysistä näppäimistöä.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Älypuhelin</a:t>
            </a:r>
            <a:r>
              <a:rPr lang="fi" sz="1100">
                <a:solidFill>
                  <a:schemeClr val="dk1"/>
                </a:solidFill>
              </a:rPr>
              <a:t>: Puhelin, joka sisältää tietokoneen kaltaisia ominaisuuksia, kuten sovelluksia ja internetin käyttömahdollisuuden.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Näyttö</a:t>
            </a:r>
            <a:r>
              <a:rPr lang="fi" sz="1100">
                <a:solidFill>
                  <a:schemeClr val="dk1"/>
                </a:solidFill>
              </a:rPr>
              <a:t>: Laite, joka näyttää tietokoneen tai mobiililaitteen sisällön.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Näytön peilaaminen</a:t>
            </a:r>
            <a:r>
              <a:rPr lang="fi" sz="1100">
                <a:solidFill>
                  <a:schemeClr val="dk1"/>
                </a:solidFill>
              </a:rPr>
              <a:t>: Tietokoneen tai mobiililaitteen näytön esittäminen kaapelilla tai langattomasti erillisellä näytöllä, kuten TV.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Näppäimistö</a:t>
            </a:r>
            <a:r>
              <a:rPr lang="fi" sz="1100">
                <a:solidFill>
                  <a:schemeClr val="dk1"/>
                </a:solidFill>
              </a:rPr>
              <a:t>: Laite, jossa on kirjaimia ja numeroita sisältäviä painikkeita tekstin syöttämiseen.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Hiiri</a:t>
            </a:r>
            <a:r>
              <a:rPr lang="fi" sz="1100">
                <a:solidFill>
                  <a:schemeClr val="dk1"/>
                </a:solidFill>
              </a:rPr>
              <a:t>: Käsiin sopiva laite tai kosketuslevy, jolla osoitetaan ja napsautetaan tietokoneen näyttöä.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Kosketusnäyttö</a:t>
            </a:r>
            <a:r>
              <a:rPr lang="fi" sz="1100">
                <a:solidFill>
                  <a:schemeClr val="dk1"/>
                </a:solidFill>
              </a:rPr>
              <a:t>: Sormella tai tarkoitukseen sopivalla kynällä ohjattava näyttö.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Adapteri</a:t>
            </a:r>
            <a:r>
              <a:rPr lang="fi" sz="1100">
                <a:solidFill>
                  <a:schemeClr val="dk1"/>
                </a:solidFill>
              </a:rPr>
              <a:t>: Sovitin, jolla voidaan liittää oheislaitteita ellei yhteenliittäminen laitteiden välillä onnistu suoraan.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Modeemi</a:t>
            </a:r>
            <a:r>
              <a:rPr lang="fi" sz="1100">
                <a:solidFill>
                  <a:schemeClr val="dk1"/>
                </a:solidFill>
              </a:rPr>
              <a:t>: Laite, joka luo yhteyden internetiin. Langatonta modeemia kutsutaan mokkulaksi.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Reititin</a:t>
            </a:r>
            <a:r>
              <a:rPr lang="fi" sz="1100">
                <a:solidFill>
                  <a:schemeClr val="dk1"/>
                </a:solidFill>
              </a:rPr>
              <a:t>: Laite, jonka avulla jaetaan internetyhteys ulkoverkosta sisäverkkoon ja luodaan langaton Wi-Fi-verkko.</a:t>
            </a: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Perustoiminnot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Käynnistä</a:t>
            </a:r>
            <a:r>
              <a:rPr lang="fi" sz="1100">
                <a:solidFill>
                  <a:schemeClr val="dk1"/>
                </a:solidFill>
              </a:rPr>
              <a:t>: Tietokoneen tai laitteen laittaminen päälle.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Sammuta</a:t>
            </a:r>
            <a:r>
              <a:rPr lang="fi" sz="1100">
                <a:solidFill>
                  <a:schemeClr val="dk1"/>
                </a:solidFill>
              </a:rPr>
              <a:t>: Laitteen virran katkaiseminen.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Kaksoisnapsautus</a:t>
            </a:r>
            <a:r>
              <a:rPr lang="fi" sz="1100">
                <a:solidFill>
                  <a:schemeClr val="dk1"/>
                </a:solidFill>
              </a:rPr>
              <a:t>: Kaksi nopeaa napsautusta hiiren ykköspainikkella (oikeakätisillä vasemmalla), yleensä ohjelman avaamiseen.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Kakkospainikkeella napauttaminen</a:t>
            </a:r>
            <a:r>
              <a:rPr lang="fi" sz="1100">
                <a:solidFill>
                  <a:schemeClr val="dk1"/>
                </a:solidFill>
              </a:rPr>
              <a:t>: Yksi napautus hiiren vähemmän käytetyllä painikkeella (oikeakätisillä oikealla), avaa osoittimen alla olevasta kohteesta riippuvan toimintovalikon.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Selaa</a:t>
            </a:r>
            <a:r>
              <a:rPr lang="fi" sz="1100">
                <a:solidFill>
                  <a:schemeClr val="dk1"/>
                </a:solidFill>
              </a:rPr>
              <a:t>: Liikkua verkkosivujen tai tiedostojen välillä.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Skrollaa, vieritä</a:t>
            </a:r>
            <a:r>
              <a:rPr lang="fi" sz="1100">
                <a:solidFill>
                  <a:schemeClr val="dk1"/>
                </a:solidFill>
              </a:rPr>
              <a:t>: Siirry ylös tai alas verkkosivulla.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Kirjaudu sisään</a:t>
            </a:r>
            <a:r>
              <a:rPr lang="fi" sz="1100">
                <a:solidFill>
                  <a:schemeClr val="dk1"/>
                </a:solidFill>
              </a:rPr>
              <a:t>: Kirjautuminen laitteelle tai palveluun käyttäjätunnuksella ja salasanalla.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Lataa koneelle, (imuroi, download)</a:t>
            </a:r>
            <a:r>
              <a:rPr lang="fi" sz="1100">
                <a:solidFill>
                  <a:schemeClr val="dk1"/>
                </a:solidFill>
              </a:rPr>
              <a:t>: Tiedoston siirtäminen internetistä omalle laitteelle.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Lataa (upload)</a:t>
            </a:r>
            <a:r>
              <a:rPr lang="fi" sz="1100">
                <a:solidFill>
                  <a:schemeClr val="dk1"/>
                </a:solidFill>
              </a:rPr>
              <a:t>: Tiedoston siirtäminen omalta laitteelta internetiin.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Ohjelmistot ja sovellukset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Sovellus (äppi, app)</a:t>
            </a:r>
            <a:r>
              <a:rPr lang="fi" sz="1100">
                <a:solidFill>
                  <a:schemeClr val="dk1"/>
                </a:solidFill>
              </a:rPr>
              <a:t>: Ohjelma, joka suorittaa tietyn tehtävän mobiililaitteessa tai tietokoneessa.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Ohjelma</a:t>
            </a:r>
            <a:r>
              <a:rPr lang="fi" sz="1100">
                <a:solidFill>
                  <a:schemeClr val="dk1"/>
                </a:solidFill>
              </a:rPr>
              <a:t>: Laitteelle ladattu ohjelmisto, joka suorittaa tiettyjä toimintoja tietokoneessa, kuten tekstinkäsittely tai virustarkistus.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Palvelu, pilvipalvelu</a:t>
            </a:r>
            <a:r>
              <a:rPr lang="fi" sz="1100">
                <a:solidFill>
                  <a:schemeClr val="dk1"/>
                </a:solidFill>
              </a:rPr>
              <a:t>: Selaimen kautta toimiva ohjelma, jota ei tarvitse ladata omalle laitteelle.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Internet</a:t>
            </a:r>
            <a:r>
              <a:rPr lang="fi" sz="1100">
                <a:solidFill>
                  <a:schemeClr val="dk1"/>
                </a:solidFill>
              </a:rPr>
              <a:t>: Maailmanlaajuinen tietoverkko, joka yhdistää tietokoneet ja mobiililaitteet toisiinsa.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Verkkoselain</a:t>
            </a:r>
            <a:r>
              <a:rPr lang="fi" sz="1100">
                <a:solidFill>
                  <a:schemeClr val="dk1"/>
                </a:solidFill>
              </a:rPr>
              <a:t>: Ohjelma, jonka avulla pääsee internettiin ja selataan verkkosivuja (esim. Edge, Chrome, Firefox, Safari).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Verkkosivu</a:t>
            </a:r>
            <a:r>
              <a:rPr lang="fi" sz="1100">
                <a:solidFill>
                  <a:schemeClr val="dk1"/>
                </a:solidFill>
              </a:rPr>
              <a:t>: Internetissä oleva sivu, joka sisältää tekstiä, kuvia ja muita tietoja.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Kommunikaatiotermit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Sähköposti</a:t>
            </a:r>
            <a:r>
              <a:rPr lang="fi" sz="1100">
                <a:solidFill>
                  <a:schemeClr val="dk1"/>
                </a:solidFill>
              </a:rPr>
              <a:t>: Viestien lähettäminen ja vastaanottaminen internetin kautta.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Tekstiviesti (SMS)</a:t>
            </a:r>
            <a:r>
              <a:rPr lang="fi" sz="1100">
                <a:solidFill>
                  <a:schemeClr val="dk1"/>
                </a:solidFill>
              </a:rPr>
              <a:t>: Lyhyiden viestien lähettäminen puhelimen kautta.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Videopuhelu</a:t>
            </a:r>
            <a:r>
              <a:rPr lang="fi" sz="1100">
                <a:solidFill>
                  <a:schemeClr val="dk1"/>
                </a:solidFill>
              </a:rPr>
              <a:t>: Puhelu, jossa puhutaan ja nähdään toinen henkilö videoyhteyden kautta.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Sosiaalinen media</a:t>
            </a:r>
            <a:r>
              <a:rPr lang="fi" sz="1100">
                <a:solidFill>
                  <a:schemeClr val="dk1"/>
                </a:solidFill>
              </a:rPr>
              <a:t>: Internetissä olevat palvelut, kuten Facebook, Instagram ja Twitter, joilla voi olla yhteydessä muihin ihmisiin.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Turvallisuus</a:t>
            </a:r>
            <a:endParaRPr/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Salasana</a:t>
            </a:r>
            <a:r>
              <a:rPr lang="fi" sz="1100">
                <a:solidFill>
                  <a:schemeClr val="dk1"/>
                </a:solidFill>
              </a:rPr>
              <a:t>: Salainen koodi, jolla suojataan oma käyttäjätili tai laite.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Tietosuoja</a:t>
            </a:r>
            <a:r>
              <a:rPr lang="fi" sz="1100">
                <a:solidFill>
                  <a:schemeClr val="dk1"/>
                </a:solidFill>
              </a:rPr>
              <a:t>: Käyttäjän henkilökohtaisten tietojen suojaaminen.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Tietoturva</a:t>
            </a:r>
            <a:r>
              <a:rPr lang="fi" sz="1100">
                <a:solidFill>
                  <a:schemeClr val="dk1"/>
                </a:solidFill>
              </a:rPr>
              <a:t>: Laitteen suojaaminen viruksilta ja muilta uhilta.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Laitteen asetukset</a:t>
            </a:r>
            <a:endParaRPr/>
          </a:p>
        </p:txBody>
      </p:sp>
      <p:sp>
        <p:nvSpPr>
          <p:cNvPr id="99" name="Google Shape;99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Wi-Fi</a:t>
            </a:r>
            <a:r>
              <a:rPr lang="fi" sz="1100">
                <a:solidFill>
                  <a:schemeClr val="dk1"/>
                </a:solidFill>
              </a:rPr>
              <a:t>: Langaton verkko, jolla liitytään internettiin.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Bluetooth</a:t>
            </a:r>
            <a:r>
              <a:rPr lang="fi" sz="1100">
                <a:solidFill>
                  <a:schemeClr val="dk1"/>
                </a:solidFill>
              </a:rPr>
              <a:t>: Teknologia, jonka avulla voi yhdistää laitteita toisiinsa langattomasti, kuten kuulokkeet tai kaiuttimen.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Päivitys</a:t>
            </a:r>
            <a:r>
              <a:rPr lang="fi" sz="1100">
                <a:solidFill>
                  <a:schemeClr val="dk1"/>
                </a:solidFill>
              </a:rPr>
              <a:t>: Ohjelmiston tai laitteen uuden version asentaminen, jotta se toimisi paremmin ja turvallisemmin.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 sz="1100">
                <a:solidFill>
                  <a:schemeClr val="dk1"/>
                </a:solidFill>
              </a:rPr>
              <a:t>Ilmoitukset</a:t>
            </a:r>
            <a:r>
              <a:rPr lang="fi" sz="1100">
                <a:solidFill>
                  <a:schemeClr val="dk1"/>
                </a:solidFill>
              </a:rPr>
              <a:t>: Viestit tai muistutukset, joita laite lähettää käyttäjälle erilaisista tapahtumista.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Tiedonkäsittelyn perusasiat</a:t>
            </a:r>
            <a:endParaRPr/>
          </a:p>
        </p:txBody>
      </p:sp>
      <p:sp>
        <p:nvSpPr>
          <p:cNvPr id="105" name="Google Shape;105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Tiedosto</a:t>
            </a:r>
            <a:r>
              <a:rPr lang="fi" sz="1100">
                <a:solidFill>
                  <a:schemeClr val="dk1"/>
                </a:solidFill>
              </a:rPr>
              <a:t>: Asiakirja, kuva, video tai muu tallennettu tieto laitteella.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Kansio</a:t>
            </a:r>
            <a:r>
              <a:rPr lang="fi" sz="1100">
                <a:solidFill>
                  <a:schemeClr val="dk1"/>
                </a:solidFill>
              </a:rPr>
              <a:t>: Paikka, jossa useita tiedostoja säilytetään järjestyksessä.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Tallenna</a:t>
            </a:r>
            <a:r>
              <a:rPr lang="fi" sz="1100">
                <a:solidFill>
                  <a:schemeClr val="dk1"/>
                </a:solidFill>
              </a:rPr>
              <a:t>: Tiedon säilyttäminen laitteella myöhempää käyttöä varten.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Avaa</a:t>
            </a:r>
            <a:r>
              <a:rPr lang="fi" sz="1100">
                <a:solidFill>
                  <a:schemeClr val="dk1"/>
                </a:solidFill>
              </a:rPr>
              <a:t>: Tiedoston tai ohjelman käynnistäminen käyttöä varten.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100">
                <a:solidFill>
                  <a:schemeClr val="dk1"/>
                </a:solidFill>
              </a:rPr>
              <a:t>Kopioi ja liitä</a:t>
            </a:r>
            <a:r>
              <a:rPr lang="fi" sz="1100">
                <a:solidFill>
                  <a:schemeClr val="dk1"/>
                </a:solidFill>
              </a:rPr>
              <a:t>: Tekstin tai tiedoston kopioiminen ja siirtäminen toiseen paikkaan.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