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Lst>
  <p:sldSz cy="5143500" cx="9144000"/>
  <p:notesSz cx="6858000" cy="9144000"/>
  <p:embeddedFontLst>
    <p:embeddedFont>
      <p:font typeface="Exo 2"/>
      <p:regular r:id="rId107"/>
      <p:bold r:id="rId108"/>
      <p:italic r:id="rId109"/>
      <p:boldItalic r:id="rId110"/>
    </p:embeddedFont>
    <p:embeddedFont>
      <p:font typeface="Exo 2 ExtraBold"/>
      <p:bold r:id="rId111"/>
      <p:boldItalic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Exo2-regular.fntdata"/><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font" Target="fonts/Exo2-italic.fntdata"/><Relationship Id="rId108" Type="http://schemas.openxmlformats.org/officeDocument/2006/relationships/font" Target="fonts/Exo2-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Exo2-boldItalic.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2" Type="http://schemas.openxmlformats.org/officeDocument/2006/relationships/font" Target="fonts/Exo2ExtraBold-boldItalic.fntdata"/><Relationship Id="rId111" Type="http://schemas.openxmlformats.org/officeDocument/2006/relationships/font" Target="fonts/Exo2ExtraBold-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0f62d79e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0f62d79e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0d1a726ce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0d1a726ce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327561044ba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327561044ba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0d1a726ce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0d1a726ce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0d1a726ce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0d1a726ce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0cfd5a03b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0cfd5a03b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0d1a726ce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0d1a726ce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0d1a726ce6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0d1a726ce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0d1a726ce6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0d1a726ce6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0d1a726ce6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0d1a726ce6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0d1a726ce6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0d1a726ce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d1a726ce6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0d1a726ce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0f62d79eb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0f62d79eb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0cfd5a03b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0cfd5a03b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0d1a726ce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0d1a726ce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0d1a726ce6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0d1a726ce6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0d1a726ce6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0d1a726ce6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0d1a726ce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0d1a726ce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0d1a726ce6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0d1a726ce6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0d1a726ce6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0d1a726ce6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0cfd5a03b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0cfd5a03b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0d1a726ce6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0d1a726ce6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0d1a726ce6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0d1a726ce6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0d1a726ce6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0d1a726ce6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0d1a726ce6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0d1a726ce6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0d1a726ce6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0d1a726ce6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0d1a726ce6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0d1a726ce6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0d1a726ce6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0d1a726ce6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0cfd5a03b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0cfd5a03b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d49af24db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d49af24db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d49af24db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d49af24db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d49af24db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d49af24db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d49af24db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d49af24db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27cf6ca01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27cf6ca0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d49af24db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d49af24db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d49af24db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d49af24db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0cfd5a03b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0cfd5a03b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d49af24db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d49af24db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d49af24db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d49af24db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d49af24db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d49af24db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d49af24db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d49af24db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d49af24db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d49af24db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d49af24dbf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d49af24dbf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30cfd5a03b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30cfd5a03b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0cfd5a03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0cfd5a03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d49af24db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d49af24db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d49af24dbf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2d49af24db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d49af24dbf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d49af24dbf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d49af24dbf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d49af24dbf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d49af24dbf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d49af24db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d49af24dbf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d49af24dbf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d49af24dbf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2d49af24dbf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0cfd5a03b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0cfd5a03b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d49af24dbf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2d49af24dbf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d49af24dbf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d49af24dbf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d1a726c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0d1a726c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d49af24dbf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d49af24dbf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d49af24dbf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d49af24dbf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d49af24dbf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d49af24dbf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d49af24dbf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2d49af24db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30cfd5a03b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30cfd5a03b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d49af24dbf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2d49af24dbf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30f62d79eb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30f62d79eb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0f62d79eb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30f62d79eb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d49af24dbf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2d49af24dbf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2d49af24dbf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2d49af24dbf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0d1a726ce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0d1a726ce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d49af24dbf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2d49af24dbf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30dc1c60a6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30dc1c60a6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30dc1c60a6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30dc1c60a6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30dc1c60a6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30dc1c60a6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0dc1c60a6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30dc1c60a6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d49af24dbf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2d49af24dbf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2d49af24dbf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2d49af24dbf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d49af24dbf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2d49af24dbf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d49af24dbf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d49af24dbf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d49af24dbf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2d49af24dbf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0d1a726ce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0d1a726ce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d49af24dbf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2d49af24dbf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2d49af24dbf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2d49af24dbf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0dcd140c0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30dcd140c0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30dcd140c0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30dcd140c0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2d49af24dbf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2d49af24dbf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d49af24dbf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2d49af24dbf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d49af24dbf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2d49af24dbf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30dc1c60a6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30dc1c60a6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27561044ba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27561044ba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327561044ba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327561044ba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0d1a726ce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0d1a726ce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327561044ba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327561044ba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327561044ba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327561044ba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327561044ba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327561044ba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327561044ba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327561044ba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327561044ba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327561044ba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327561044ba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327561044ba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327561044ba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327561044ba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327561044ba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327561044ba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327561044ba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327561044ba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327561044ba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1" name="Google Shape;1251;g327561044ba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 name="Shape 55"/>
        <p:cNvGrpSpPr/>
        <p:nvPr/>
      </p:nvGrpSpPr>
      <p:grpSpPr>
        <a:xfrm>
          <a:off x="0" y="0"/>
          <a:ext cx="0" cy="0"/>
          <a:chOff x="0" y="0"/>
          <a:chExt cx="0" cy="0"/>
        </a:xfrm>
      </p:grpSpPr>
      <p:sp>
        <p:nvSpPr>
          <p:cNvPr id="56" name="Google Shape;56;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7" name="Google Shape;57;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 name="Shape 62"/>
        <p:cNvGrpSpPr/>
        <p:nvPr/>
      </p:nvGrpSpPr>
      <p:grpSpPr>
        <a:xfrm>
          <a:off x="0" y="0"/>
          <a:ext cx="0" cy="0"/>
          <a:chOff x="0" y="0"/>
          <a:chExt cx="0" cy="0"/>
        </a:xfrm>
      </p:grpSpPr>
      <p:sp>
        <p:nvSpPr>
          <p:cNvPr id="63" name="Google Shape;63;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 name="Google Shape;6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5" name="Google Shape;6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6" name="Shape 66"/>
        <p:cNvGrpSpPr/>
        <p:nvPr/>
      </p:nvGrpSpPr>
      <p:grpSpPr>
        <a:xfrm>
          <a:off x="0" y="0"/>
          <a:ext cx="0" cy="0"/>
          <a:chOff x="0" y="0"/>
          <a:chExt cx="0" cy="0"/>
        </a:xfrm>
      </p:grpSpPr>
      <p:sp>
        <p:nvSpPr>
          <p:cNvPr id="67" name="Google Shape;67;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8" name="Google Shape;68;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9" name="Google Shape;69;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 name="Google Shape;7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4" name="Shape 74"/>
        <p:cNvGrpSpPr/>
        <p:nvPr/>
      </p:nvGrpSpPr>
      <p:grpSpPr>
        <a:xfrm>
          <a:off x="0" y="0"/>
          <a:ext cx="0" cy="0"/>
          <a:chOff x="0" y="0"/>
          <a:chExt cx="0" cy="0"/>
        </a:xfrm>
      </p:grpSpPr>
      <p:sp>
        <p:nvSpPr>
          <p:cNvPr id="75" name="Google Shape;75;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6" name="Google Shape;76;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8" name="Shape 78"/>
        <p:cNvGrpSpPr/>
        <p:nvPr/>
      </p:nvGrpSpPr>
      <p:grpSpPr>
        <a:xfrm>
          <a:off x="0" y="0"/>
          <a:ext cx="0" cy="0"/>
          <a:chOff x="0" y="0"/>
          <a:chExt cx="0" cy="0"/>
        </a:xfrm>
      </p:grpSpPr>
      <p:sp>
        <p:nvSpPr>
          <p:cNvPr id="79" name="Google Shape;79;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0" name="Google Shape;8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1" name="Shape 81"/>
        <p:cNvGrpSpPr/>
        <p:nvPr/>
      </p:nvGrpSpPr>
      <p:grpSpPr>
        <a:xfrm>
          <a:off x="0" y="0"/>
          <a:ext cx="0" cy="0"/>
          <a:chOff x="0" y="0"/>
          <a:chExt cx="0" cy="0"/>
        </a:xfrm>
      </p:grpSpPr>
      <p:sp>
        <p:nvSpPr>
          <p:cNvPr id="82" name="Google Shape;82;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4" name="Google Shape;84;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5" name="Google Shape;85;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6" name="Google Shape;8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7" name="Shape 87"/>
        <p:cNvGrpSpPr/>
        <p:nvPr/>
      </p:nvGrpSpPr>
      <p:grpSpPr>
        <a:xfrm>
          <a:off x="0" y="0"/>
          <a:ext cx="0" cy="0"/>
          <a:chOff x="0" y="0"/>
          <a:chExt cx="0" cy="0"/>
        </a:xfrm>
      </p:grpSpPr>
      <p:sp>
        <p:nvSpPr>
          <p:cNvPr id="88" name="Google Shape;88;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9" name="Google Shape;8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0" name="Shape 90"/>
        <p:cNvGrpSpPr/>
        <p:nvPr/>
      </p:nvGrpSpPr>
      <p:grpSpPr>
        <a:xfrm>
          <a:off x="0" y="0"/>
          <a:ext cx="0" cy="0"/>
          <a:chOff x="0" y="0"/>
          <a:chExt cx="0" cy="0"/>
        </a:xfrm>
      </p:grpSpPr>
      <p:sp>
        <p:nvSpPr>
          <p:cNvPr id="91" name="Google Shape;91;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2" name="Google Shape;92;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3" name="Google Shape;93;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mt="10000"/>
          </a:blip>
          <a:stretch>
            <a:fillRect/>
          </a:stretch>
        </p:blipFill>
        <p:spPr>
          <a:xfrm>
            <a:off x="-66300" y="0"/>
            <a:ext cx="9210302" cy="5143501"/>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Exo 2"/>
              <a:buChar char="●"/>
              <a:defRPr sz="1800">
                <a:solidFill>
                  <a:schemeClr val="dk2"/>
                </a:solidFill>
                <a:latin typeface="Exo 2"/>
                <a:ea typeface="Exo 2"/>
                <a:cs typeface="Exo 2"/>
                <a:sym typeface="Exo 2"/>
              </a:defRPr>
            </a:lvl1pPr>
            <a:lvl2pPr indent="-317500" lvl="1" marL="9144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2pPr>
            <a:lvl3pPr indent="-317500" lvl="2" marL="13716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3pPr>
            <a:lvl4pPr indent="-317500" lvl="3" marL="18288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4pPr>
            <a:lvl5pPr indent="-317500" lvl="4" marL="22860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5pPr>
            <a:lvl6pPr indent="-317500" lvl="5" marL="27432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6pPr>
            <a:lvl7pPr indent="-317500" lvl="6" marL="32004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7pPr>
            <a:lvl8pPr indent="-317500" lvl="7" marL="36576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8pPr>
            <a:lvl9pPr indent="-317500" lvl="8" marL="4114800">
              <a:lnSpc>
                <a:spcPct val="115000"/>
              </a:lnSpc>
              <a:spcBef>
                <a:spcPts val="0"/>
              </a:spcBef>
              <a:spcAft>
                <a:spcPts val="0"/>
              </a:spcAft>
              <a:buClr>
                <a:schemeClr val="dk2"/>
              </a:buClr>
              <a:buSzPts val="1400"/>
              <a:buFont typeface="Exo 2"/>
              <a:buChar char="■"/>
              <a:defRPr>
                <a:solidFill>
                  <a:schemeClr val="dk2"/>
                </a:solidFill>
                <a:latin typeface="Exo 2"/>
                <a:ea typeface="Exo 2"/>
                <a:cs typeface="Exo 2"/>
                <a:sym typeface="Exo 2"/>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1" name="Shape 51"/>
        <p:cNvGrpSpPr/>
        <p:nvPr/>
      </p:nvGrpSpPr>
      <p:grpSpPr>
        <a:xfrm>
          <a:off x="0" y="0"/>
          <a:ext cx="0" cy="0"/>
          <a:chOff x="0" y="0"/>
          <a:chExt cx="0" cy="0"/>
        </a:xfrm>
      </p:grpSpPr>
      <p:sp>
        <p:nvSpPr>
          <p:cNvPr id="52" name="Google Shape;52;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3" name="Google Shape;53;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54" name="Google Shape;5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2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0.xml"/><Relationship Id="rId3" Type="http://schemas.openxmlformats.org/officeDocument/2006/relationships/hyperlink" Target="https://openbadgefactory.com/c/earnablebadge/R3JJEMa618a78T/apply" TargetMode="External"/><Relationship Id="rId4" Type="http://schemas.openxmlformats.org/officeDocument/2006/relationships/image" Target="../media/image11.png"/><Relationship Id="rId9" Type="http://schemas.openxmlformats.org/officeDocument/2006/relationships/hyperlink" Target="https://creativecommons.org/licenses/by-nc-nd/4.0" TargetMode="External"/><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www.mentimeter.com/app/presentation/alrdix335b7axmb4a2hsqd1tfg27syf6/edit?question=eer6y2g5m3e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5.png"/><Relationship Id="rId13" Type="http://schemas.openxmlformats.org/officeDocument/2006/relationships/image" Target="../media/image6.png"/><Relationship Id="rId12"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4.png"/><Relationship Id="rId15" Type="http://schemas.openxmlformats.org/officeDocument/2006/relationships/image" Target="../media/image8.png"/><Relationship Id="rId14" Type="http://schemas.openxmlformats.org/officeDocument/2006/relationships/image" Target="../media/image10.png"/><Relationship Id="rId17" Type="http://schemas.openxmlformats.org/officeDocument/2006/relationships/image" Target="../media/image14.png"/><Relationship Id="rId16"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54.png"/><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hyperlink" Target="http://notebooklm.google" TargetMode="External"/><Relationship Id="rId4" Type="http://schemas.openxmlformats.org/officeDocument/2006/relationships/image" Target="../media/image31.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5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hyperlink" Target="https://notebooklm.google.com" TargetMode="External"/><Relationship Id="rId4" Type="http://schemas.openxmlformats.org/officeDocument/2006/relationships/hyperlink" Target="https://notebooklm.google.com" TargetMode="External"/><Relationship Id="rId9"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3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38.png"/><Relationship Id="rId4" Type="http://schemas.openxmlformats.org/officeDocument/2006/relationships/image" Target="../media/image2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33.png"/><Relationship Id="rId4" Type="http://schemas.openxmlformats.org/officeDocument/2006/relationships/hyperlink" Target="http://drive.google.com/file/d/1RsvtckqOMb1tDHofEvqSV1RNJbNUWQXN/view" TargetMode="External"/><Relationship Id="rId9"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12.png"/><Relationship Id="rId8" Type="http://schemas.openxmlformats.org/officeDocument/2006/relationships/image" Target="../media/image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hyperlink" Target="https://blog.google/technology/ai/notebooklm-beginner-tips/" TargetMode="External"/><Relationship Id="rId4" Type="http://schemas.openxmlformats.org/officeDocument/2006/relationships/image" Target="../media/image53.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45.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77.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9.png"/><Relationship Id="rId12"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hyperlink" Target="https://tinyurl.com/varakari2024" TargetMode="External"/><Relationship Id="rId4" Type="http://schemas.openxmlformats.org/officeDocument/2006/relationships/hyperlink" Target="https://tinyurl.com/varalauri2024" TargetMode="External"/><Relationship Id="rId9" Type="http://schemas.openxmlformats.org/officeDocument/2006/relationships/image" Target="../media/image12.png"/><Relationship Id="rId5" Type="http://schemas.openxmlformats.org/officeDocument/2006/relationships/hyperlink" Target="https://tinyurl.com/varakari2024" TargetMode="External"/><Relationship Id="rId6" Type="http://schemas.openxmlformats.org/officeDocument/2006/relationships/hyperlink" Target="https://tinyurl.com/varakari2024" TargetMode="External"/><Relationship Id="rId7" Type="http://schemas.openxmlformats.org/officeDocument/2006/relationships/hyperlink" Target="https://tinyurl.com/varalauri2024" TargetMode="External"/><Relationship Id="rId8"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hyperlink" Target="https://pika.art/" TargetMode="External"/><Relationship Id="rId4" Type="http://schemas.openxmlformats.org/officeDocument/2006/relationships/image" Target="../media/image43.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83.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hyperlink" Target="https://pika.art/video/pikaffect-crumble-4b0be583-70bb-4c61-ad07-065a5d6f22fc" TargetMode="External"/><Relationship Id="rId4" Type="http://schemas.openxmlformats.org/officeDocument/2006/relationships/image" Target="../media/image48.png"/><Relationship Id="rId9" Type="http://schemas.openxmlformats.org/officeDocument/2006/relationships/image" Target="../media/image9.png"/><Relationship Id="rId5" Type="http://schemas.openxmlformats.org/officeDocument/2006/relationships/image" Target="../media/image47.png"/><Relationship Id="rId6" Type="http://schemas.openxmlformats.org/officeDocument/2006/relationships/image" Target="../media/image41.png"/><Relationship Id="rId7" Type="http://schemas.openxmlformats.org/officeDocument/2006/relationships/image" Target="../media/image1.png"/><Relationship Id="rId8" Type="http://schemas.openxmlformats.org/officeDocument/2006/relationships/image" Target="../media/image1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hyperlink" Target="https://lumalabs.ai/dream-machine" TargetMode="External"/><Relationship Id="rId4" Type="http://schemas.openxmlformats.org/officeDocument/2006/relationships/image" Target="../media/image59.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46.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5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55.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 Id="rId3" Type="http://schemas.openxmlformats.org/officeDocument/2006/relationships/hyperlink" Target="https://creativecommons.org/licenses/by-nc-nd/4.0" TargetMode="External"/><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4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56.png"/><Relationship Id="rId4" Type="http://schemas.openxmlformats.org/officeDocument/2006/relationships/image" Target="../media/image11.png"/><Relationship Id="rId9" Type="http://schemas.openxmlformats.org/officeDocument/2006/relationships/hyperlink" Target="https://creativecommons.org/licenses/by-nc-nd/4.0" TargetMode="External"/><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hyperlink" Target="https://creativecommons.org/licenses/by-nc-nd/4.0"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 Id="rId3" Type="http://schemas.openxmlformats.org/officeDocument/2006/relationships/image" Target="../media/image58.png"/><Relationship Id="rId4" Type="http://schemas.openxmlformats.org/officeDocument/2006/relationships/hyperlink" Target="https://creativecommons.org/licenses/by-nc-nd/4.0" TargetMode="External"/><Relationship Id="rId9"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png"/><Relationship Id="rId7" Type="http://schemas.openxmlformats.org/officeDocument/2006/relationships/image" Target="../media/image12.png"/><Relationship Id="rId8" Type="http://schemas.openxmlformats.org/officeDocument/2006/relationships/image" Target="../media/image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 Id="rId3" Type="http://schemas.openxmlformats.org/officeDocument/2006/relationships/hyperlink" Target="https://creativecommons.org/licenses/by-nc-nd/4.0" TargetMode="External"/><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5.xml"/><Relationship Id="rId3" Type="http://schemas.openxmlformats.org/officeDocument/2006/relationships/hyperlink" Target="https://openbadgefactory.com/c/earnablebadge/R3JJEMa618a78O/apply" TargetMode="External"/><Relationship Id="rId4" Type="http://schemas.openxmlformats.org/officeDocument/2006/relationships/hyperlink" Target="https://creativecommons.org/licenses/by-nc-nd/4.0" TargetMode="External"/></Relationships>
</file>

<file path=ppt/slides/_rels/slide96.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png"/><Relationship Id="rId13" Type="http://schemas.openxmlformats.org/officeDocument/2006/relationships/image" Target="../media/image3.png"/><Relationship Id="rId12"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96.xml"/><Relationship Id="rId3" Type="http://schemas.openxmlformats.org/officeDocument/2006/relationships/hyperlink" Target="https://openbadgefactory.com/c/earnablebadge/R3JJEMa618a78P/apply" TargetMode="External"/><Relationship Id="rId4" Type="http://schemas.openxmlformats.org/officeDocument/2006/relationships/hyperlink" Target="https://creativecommons.org/licenses/by-nc-nd/4.0" TargetMode="External"/><Relationship Id="rId9" Type="http://schemas.openxmlformats.org/officeDocument/2006/relationships/image" Target="../media/image11.png"/><Relationship Id="rId14" Type="http://schemas.openxmlformats.org/officeDocument/2006/relationships/hyperlink" Target="https://creativecommons.org/licenses/by-nc-nd/4.0" TargetMode="External"/><Relationship Id="rId5" Type="http://schemas.openxmlformats.org/officeDocument/2006/relationships/hyperlink" Target="https://creativecommons.org/licenses/by-nc-nd/4.0" TargetMode="External"/><Relationship Id="rId6" Type="http://schemas.openxmlformats.org/officeDocument/2006/relationships/hyperlink" Target="https://creativecommons.org/licenses/by-nc-nd/4.0" TargetMode="External"/><Relationship Id="rId7" Type="http://schemas.openxmlformats.org/officeDocument/2006/relationships/hyperlink" Target="https://creativecommons.org/licenses/by-nc-nd/4.0" TargetMode="External"/><Relationship Id="rId8" Type="http://schemas.openxmlformats.org/officeDocument/2006/relationships/hyperlink" Target="https://creativecommons.org/licenses/by-nc-nd/4.0"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7.xml"/><Relationship Id="rId3" Type="http://schemas.openxmlformats.org/officeDocument/2006/relationships/hyperlink" Target="https://openbadgefactory.com/c/earnablebadge/R3JJEMa618a78Q/apply" TargetMode="External"/><Relationship Id="rId4" Type="http://schemas.openxmlformats.org/officeDocument/2006/relationships/hyperlink" Target="https://creativecommons.org/licenses/by-nc-nd/4.0" TargetMode="External"/><Relationship Id="rId9"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png"/><Relationship Id="rId7" Type="http://schemas.openxmlformats.org/officeDocument/2006/relationships/image" Target="../media/image12.png"/><Relationship Id="rId8" Type="http://schemas.openxmlformats.org/officeDocument/2006/relationships/image" Target="../media/image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8.xml"/><Relationship Id="rId3" Type="http://schemas.openxmlformats.org/officeDocument/2006/relationships/hyperlink" Target="https://openbadgefactory.com/c/earnablebadge/R3JJEMa618a78R/apply" TargetMode="External"/><Relationship Id="rId4" Type="http://schemas.openxmlformats.org/officeDocument/2006/relationships/image" Target="../media/image11.png"/><Relationship Id="rId9" Type="http://schemas.openxmlformats.org/officeDocument/2006/relationships/hyperlink" Target="https://creativecommons.org/licenses/by-nc-nd/4.0" TargetMode="External"/><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9.xml"/><Relationship Id="rId3" Type="http://schemas.openxmlformats.org/officeDocument/2006/relationships/hyperlink" Target="https://openbadgefactory.com/c/earnablebadge/R3JJEMa618a78S/apply" TargetMode="External"/><Relationship Id="rId4" Type="http://schemas.openxmlformats.org/officeDocument/2006/relationships/hyperlink" Target="https://creativecommons.org/licenses/by-nc-nd/4.0" TargetMode="External"/><Relationship Id="rId9"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png"/><Relationship Id="rId7" Type="http://schemas.openxmlformats.org/officeDocument/2006/relationships/image" Target="../media/image12.png"/><Relationship Id="rId8"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fi" sz="6600">
                <a:latin typeface="Exo 2"/>
                <a:ea typeface="Exo 2"/>
                <a:cs typeface="Exo 2"/>
                <a:sym typeface="Exo 2"/>
              </a:rPr>
              <a:t>Digisiivet 55+ luokkakokous</a:t>
            </a:r>
            <a:endParaRPr b="1" sz="6600">
              <a:latin typeface="Exo 2"/>
              <a:ea typeface="Exo 2"/>
              <a:cs typeface="Exo 2"/>
              <a:sym typeface="Exo 2"/>
            </a:endParaRPr>
          </a:p>
        </p:txBody>
      </p:sp>
      <p:sp>
        <p:nvSpPr>
          <p:cNvPr id="101" name="Google Shape;101;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fi"/>
              <a:t>s24 pilottiryhmä 22.1.2025</a:t>
            </a:r>
            <a:endParaRPr/>
          </a:p>
          <a:p>
            <a:pPr indent="0" lvl="0" marL="0" rtl="0" algn="ctr">
              <a:spcBef>
                <a:spcPts val="0"/>
              </a:spcBef>
              <a:spcAft>
                <a:spcPts val="0"/>
              </a:spcAft>
              <a:buNone/>
            </a:pPr>
            <a:r>
              <a:rPr lang="fi"/>
              <a:t>Jyväskylän Kristillinen Opisto </a:t>
            </a:r>
            <a:endParaRPr/>
          </a:p>
        </p:txBody>
      </p:sp>
      <p:pic>
        <p:nvPicPr>
          <p:cNvPr id="102" name="Google Shape;102;p25"/>
          <p:cNvPicPr preferRelativeResize="0"/>
          <p:nvPr/>
        </p:nvPicPr>
        <p:blipFill>
          <a:blip r:embed="rId3">
            <a:alphaModFix/>
          </a:blip>
          <a:stretch>
            <a:fillRect/>
          </a:stretch>
        </p:blipFill>
        <p:spPr>
          <a:xfrm>
            <a:off x="1137125" y="4150526"/>
            <a:ext cx="1304148" cy="793349"/>
          </a:xfrm>
          <a:prstGeom prst="rect">
            <a:avLst/>
          </a:prstGeom>
          <a:noFill/>
          <a:ln>
            <a:noFill/>
          </a:ln>
        </p:spPr>
      </p:pic>
      <p:pic>
        <p:nvPicPr>
          <p:cNvPr id="103" name="Google Shape;103;p25"/>
          <p:cNvPicPr preferRelativeResize="0"/>
          <p:nvPr/>
        </p:nvPicPr>
        <p:blipFill>
          <a:blip r:embed="rId4">
            <a:alphaModFix/>
          </a:blip>
          <a:stretch>
            <a:fillRect/>
          </a:stretch>
        </p:blipFill>
        <p:spPr>
          <a:xfrm>
            <a:off x="2441285" y="4218486"/>
            <a:ext cx="2493401" cy="657414"/>
          </a:xfrm>
          <a:prstGeom prst="rect">
            <a:avLst/>
          </a:prstGeom>
          <a:noFill/>
          <a:ln>
            <a:noFill/>
          </a:ln>
        </p:spPr>
      </p:pic>
      <p:pic>
        <p:nvPicPr>
          <p:cNvPr id="104" name="Google Shape;104;p25"/>
          <p:cNvPicPr preferRelativeResize="0"/>
          <p:nvPr/>
        </p:nvPicPr>
        <p:blipFill>
          <a:blip r:embed="rId5">
            <a:alphaModFix/>
          </a:blip>
          <a:stretch>
            <a:fillRect/>
          </a:stretch>
        </p:blipFill>
        <p:spPr>
          <a:xfrm>
            <a:off x="4997927" y="4082559"/>
            <a:ext cx="608556" cy="793348"/>
          </a:xfrm>
          <a:prstGeom prst="rect">
            <a:avLst/>
          </a:prstGeom>
          <a:noFill/>
          <a:ln>
            <a:noFill/>
          </a:ln>
        </p:spPr>
      </p:pic>
      <p:pic>
        <p:nvPicPr>
          <p:cNvPr id="105" name="Google Shape;105;p25"/>
          <p:cNvPicPr preferRelativeResize="0"/>
          <p:nvPr/>
        </p:nvPicPr>
        <p:blipFill>
          <a:blip r:embed="rId6">
            <a:alphaModFix/>
          </a:blip>
          <a:stretch>
            <a:fillRect/>
          </a:stretch>
        </p:blipFill>
        <p:spPr>
          <a:xfrm>
            <a:off x="5638098" y="3809475"/>
            <a:ext cx="1533435" cy="1066426"/>
          </a:xfrm>
          <a:prstGeom prst="rect">
            <a:avLst/>
          </a:prstGeom>
          <a:noFill/>
          <a:ln>
            <a:noFill/>
          </a:ln>
        </p:spPr>
      </p:pic>
      <p:pic>
        <p:nvPicPr>
          <p:cNvPr id="106" name="Google Shape;106;p25"/>
          <p:cNvPicPr preferRelativeResize="0"/>
          <p:nvPr/>
        </p:nvPicPr>
        <p:blipFill>
          <a:blip r:embed="rId7">
            <a:alphaModFix/>
          </a:blip>
          <a:stretch>
            <a:fillRect/>
          </a:stretch>
        </p:blipFill>
        <p:spPr>
          <a:xfrm>
            <a:off x="7254460" y="3809475"/>
            <a:ext cx="752415" cy="1066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9" name="Google Shape;209;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Char char="●"/>
            </a:pPr>
            <a:r>
              <a:rPr lang="fi" sz="1600">
                <a:solidFill>
                  <a:schemeClr val="dk1"/>
                </a:solidFill>
              </a:rPr>
              <a:t>Videon generoinnin saralla on saavutettu huomattavaa edistystä. Tekoäly voi nyt luoda lyhyitä videoleikkeitä tai muokata olemassa olevaa videomateriaalia realistisesti. </a:t>
            </a:r>
            <a:endParaRPr sz="1600">
              <a:solidFill>
                <a:schemeClr val="dk1"/>
              </a:solidFill>
            </a:endParaRPr>
          </a:p>
          <a:p>
            <a:pPr indent="-330200" lvl="0" marL="457200" rtl="0" algn="l">
              <a:spcBef>
                <a:spcPts val="0"/>
              </a:spcBef>
              <a:spcAft>
                <a:spcPts val="0"/>
              </a:spcAft>
              <a:buClr>
                <a:schemeClr val="dk1"/>
              </a:buClr>
              <a:buSzPts val="1600"/>
              <a:buChar char="●"/>
            </a:pPr>
            <a:r>
              <a:rPr lang="fi" sz="1600">
                <a:solidFill>
                  <a:schemeClr val="dk1"/>
                </a:solidFill>
              </a:rPr>
              <a:t>Tämä teknologia mahdollistaa myös esimerkiksi deepfake-videoiden luomisen, mikä herättää sekä innostusta että eettisiä kysymyksiä väärinkäytön mahdollisuuksista.</a:t>
            </a:r>
            <a:endParaRPr sz="1600">
              <a:solidFill>
                <a:schemeClr val="dk1"/>
              </a:solidFill>
            </a:endParaRPr>
          </a:p>
        </p:txBody>
      </p:sp>
      <p:pic>
        <p:nvPicPr>
          <p:cNvPr id="210" name="Google Shape;210;p34"/>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211" name="Google Shape;211;p34"/>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212" name="Google Shape;212;p34"/>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213" name="Google Shape;213;p34"/>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214" name="Google Shape;214;p34"/>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215" name="Google Shape;215;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6" name="Google Shape;216;p34"/>
          <p:cNvPicPr preferRelativeResize="0"/>
          <p:nvPr/>
        </p:nvPicPr>
        <p:blipFill>
          <a:blip r:embed="rId8">
            <a:alphaModFix/>
          </a:blip>
          <a:stretch>
            <a:fillRect/>
          </a:stretch>
        </p:blipFill>
        <p:spPr>
          <a:xfrm>
            <a:off x="5447512" y="1324800"/>
            <a:ext cx="3071749" cy="307174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190500" rtl="0" algn="l">
              <a:lnSpc>
                <a:spcPct val="115000"/>
              </a:lnSpc>
              <a:spcBef>
                <a:spcPts val="1500"/>
              </a:spcBef>
              <a:spcAft>
                <a:spcPts val="0"/>
              </a:spcAft>
              <a:buClr>
                <a:schemeClr val="dk1"/>
              </a:buClr>
              <a:buSzPts val="1100"/>
              <a:buFont typeface="Arial"/>
              <a:buNone/>
            </a:pPr>
            <a:r>
              <a:rPr b="1" lang="fi" sz="2200">
                <a:solidFill>
                  <a:srgbClr val="2C2C2C"/>
                </a:solidFill>
                <a:highlight>
                  <a:srgbClr val="FFFFFF"/>
                </a:highlight>
              </a:rPr>
              <a:t>1.6 Sovellusten käyttö ja hallinta</a:t>
            </a:r>
            <a:endParaRPr b="1" sz="2200">
              <a:solidFill>
                <a:srgbClr val="2C2C2C"/>
              </a:solidFill>
              <a:highlight>
                <a:srgbClr val="FFFFFF"/>
              </a:highlight>
            </a:endParaRPr>
          </a:p>
          <a:p>
            <a:pPr indent="0" lvl="0" marL="0" rtl="0" algn="l">
              <a:lnSpc>
                <a:spcPct val="115000"/>
              </a:lnSpc>
              <a:spcBef>
                <a:spcPts val="1500"/>
              </a:spcBef>
              <a:spcAft>
                <a:spcPts val="0"/>
              </a:spcAft>
              <a:buClr>
                <a:schemeClr val="dk1"/>
              </a:buClr>
              <a:buSzPts val="1100"/>
              <a:buFont typeface="Arial"/>
              <a:buNone/>
            </a:pPr>
            <a:r>
              <a:t/>
            </a:r>
            <a:endParaRPr b="1" sz="2200"/>
          </a:p>
          <a:p>
            <a:pPr indent="0" lvl="0" marL="0" rtl="0" algn="l">
              <a:spcBef>
                <a:spcPts val="0"/>
              </a:spcBef>
              <a:spcAft>
                <a:spcPts val="0"/>
              </a:spcAft>
              <a:buNone/>
            </a:pPr>
            <a:r>
              <a:t/>
            </a:r>
            <a:endParaRPr b="1" sz="2200"/>
          </a:p>
        </p:txBody>
      </p:sp>
      <p:sp>
        <p:nvSpPr>
          <p:cNvPr id="1266" name="Google Shape;1266;p1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spcBef>
                <a:spcPts val="800"/>
              </a:spcBef>
              <a:spcAft>
                <a:spcPts val="0"/>
              </a:spcAft>
              <a:buClr>
                <a:srgbClr val="2C2C2C"/>
              </a:buClr>
              <a:buSzPts val="1600"/>
              <a:buChar char="●"/>
            </a:pPr>
            <a:r>
              <a:rPr lang="fi" sz="1600">
                <a:solidFill>
                  <a:srgbClr val="2C2C2C"/>
                </a:solidFill>
                <a:highlight>
                  <a:srgbClr val="FFFFFF"/>
                </a:highlight>
              </a:rPr>
              <a:t>valita ja käyttää tekstinkäsittely- ja taulukkolaskentasovelluksia</a:t>
            </a:r>
            <a:endParaRPr sz="1600">
              <a:solidFill>
                <a:srgbClr val="2C2C2C"/>
              </a:solidFill>
              <a:highlight>
                <a:srgbClr val="FFFFFF"/>
              </a:highlight>
            </a:endParaRPr>
          </a:p>
          <a:p>
            <a:pPr indent="-330200" lvl="0" marL="457200" rtl="0" algn="l">
              <a:spcBef>
                <a:spcPts val="0"/>
              </a:spcBef>
              <a:spcAft>
                <a:spcPts val="0"/>
              </a:spcAft>
              <a:buClr>
                <a:srgbClr val="2C2C2C"/>
              </a:buClr>
              <a:buSzPts val="1600"/>
              <a:buChar char="●"/>
            </a:pPr>
            <a:r>
              <a:rPr lang="fi" sz="1600">
                <a:solidFill>
                  <a:srgbClr val="2C2C2C"/>
                </a:solidFill>
                <a:highlight>
                  <a:srgbClr val="FFFFFF"/>
                </a:highlight>
              </a:rPr>
              <a:t>tunnistaa erilaisia tiedostomuotoja</a:t>
            </a:r>
            <a:endParaRPr sz="1600">
              <a:solidFill>
                <a:srgbClr val="2C2C2C"/>
              </a:solidFill>
              <a:highlight>
                <a:srgbClr val="FFFFFF"/>
              </a:highlight>
            </a:endParaRPr>
          </a:p>
          <a:p>
            <a:pPr indent="-330200" lvl="0" marL="457200" rtl="0" algn="l">
              <a:spcBef>
                <a:spcPts val="0"/>
              </a:spcBef>
              <a:spcAft>
                <a:spcPts val="0"/>
              </a:spcAft>
              <a:buClr>
                <a:srgbClr val="2C2C2C"/>
              </a:buClr>
              <a:buSzPts val="1600"/>
              <a:buChar char="●"/>
            </a:pPr>
            <a:r>
              <a:rPr lang="fi" sz="1600">
                <a:solidFill>
                  <a:srgbClr val="2C2C2C"/>
                </a:solidFill>
                <a:highlight>
                  <a:srgbClr val="FFFFFF"/>
                </a:highlight>
              </a:rPr>
              <a:t>tehdä standardin mukaisia tekstidokumentteja</a:t>
            </a:r>
            <a:endParaRPr sz="1600">
              <a:solidFill>
                <a:srgbClr val="2C2C2C"/>
              </a:solidFill>
              <a:highlight>
                <a:srgbClr val="FFFFFF"/>
              </a:highlight>
            </a:endParaRPr>
          </a:p>
          <a:p>
            <a:pPr indent="-330200" lvl="0" marL="457200" rtl="0" algn="l">
              <a:spcBef>
                <a:spcPts val="0"/>
              </a:spcBef>
              <a:spcAft>
                <a:spcPts val="0"/>
              </a:spcAft>
              <a:buClr>
                <a:srgbClr val="2C2C2C"/>
              </a:buClr>
              <a:buSzPts val="1600"/>
              <a:buChar char="●"/>
            </a:pPr>
            <a:r>
              <a:rPr lang="fi" sz="1600">
                <a:solidFill>
                  <a:srgbClr val="2C2C2C"/>
                </a:solidFill>
                <a:highlight>
                  <a:srgbClr val="FFFFFF"/>
                </a:highlight>
              </a:rPr>
              <a:t>tehdä laskentataulukkoja ja hyödyntää laskukaavoja tietojen laskennassa</a:t>
            </a:r>
            <a:endParaRPr sz="1600">
              <a:solidFill>
                <a:srgbClr val="2C2C2C"/>
              </a:solidFill>
              <a:highlight>
                <a:srgbClr val="FFFFFF"/>
              </a:highlight>
            </a:endParaRPr>
          </a:p>
          <a:p>
            <a:pPr indent="-330200" lvl="0" marL="457200" rtl="0" algn="l">
              <a:spcBef>
                <a:spcPts val="0"/>
              </a:spcBef>
              <a:spcAft>
                <a:spcPts val="0"/>
              </a:spcAft>
              <a:buClr>
                <a:srgbClr val="2C2C2C"/>
              </a:buClr>
              <a:buSzPts val="1600"/>
              <a:buChar char="●"/>
            </a:pPr>
            <a:r>
              <a:rPr lang="fi" sz="1600">
                <a:solidFill>
                  <a:srgbClr val="2C2C2C"/>
                </a:solidFill>
                <a:highlight>
                  <a:srgbClr val="FFFFFF"/>
                </a:highlight>
              </a:rPr>
              <a:t>käsitellä ja siirtää eri muotoista tietoa</a:t>
            </a:r>
            <a:endParaRPr sz="1600">
              <a:solidFill>
                <a:srgbClr val="2C2C2C"/>
              </a:solidFill>
              <a:highlight>
                <a:srgbClr val="FFFFFF"/>
              </a:highlight>
            </a:endParaRPr>
          </a:p>
          <a:p>
            <a:pPr indent="0" lvl="0" marL="0" rtl="0" algn="l">
              <a:spcBef>
                <a:spcPts val="800"/>
              </a:spcBef>
              <a:spcAft>
                <a:spcPts val="0"/>
              </a:spcAft>
              <a:buNone/>
            </a:pPr>
            <a:r>
              <a:t/>
            </a:r>
            <a:endParaRPr sz="1600">
              <a:solidFill>
                <a:srgbClr val="2C2C2C"/>
              </a:solidFill>
              <a:highlight>
                <a:srgbClr val="FFFFFF"/>
              </a:highlight>
            </a:endParaRPr>
          </a:p>
          <a:p>
            <a:pPr indent="0" lvl="0" marL="0" rtl="0" algn="l">
              <a:spcBef>
                <a:spcPts val="800"/>
              </a:spcBef>
              <a:spcAft>
                <a:spcPts val="0"/>
              </a:spcAft>
              <a:buClr>
                <a:schemeClr val="dk1"/>
              </a:buClr>
              <a:buSzPts val="1100"/>
              <a:buFont typeface="Arial"/>
              <a:buNone/>
            </a:pPr>
            <a:r>
              <a:rPr b="1" lang="fi" sz="1600">
                <a:solidFill>
                  <a:srgbClr val="2C2C2C"/>
                </a:solidFill>
                <a:highlight>
                  <a:srgbClr val="FFFFFF"/>
                </a:highlight>
              </a:rPr>
              <a:t>Hakulomake: Sovellusten käyttö ja hallinta</a:t>
            </a:r>
            <a:endParaRPr b="1" sz="1600">
              <a:solidFill>
                <a:srgbClr val="2C2C2C"/>
              </a:solidFill>
              <a:highlight>
                <a:srgbClr val="FFFFFF"/>
              </a:highlight>
            </a:endParaRPr>
          </a:p>
          <a:p>
            <a:pPr indent="0" lvl="0" marL="0" rtl="0" algn="l">
              <a:spcBef>
                <a:spcPts val="800"/>
              </a:spcBef>
              <a:spcAft>
                <a:spcPts val="0"/>
              </a:spcAft>
              <a:buClr>
                <a:schemeClr val="dk1"/>
              </a:buClr>
              <a:buSzPts val="1100"/>
              <a:buFont typeface="Arial"/>
              <a:buNone/>
            </a:pPr>
            <a:r>
              <a:rPr lang="fi" sz="1600" u="sng">
                <a:solidFill>
                  <a:srgbClr val="0670B7"/>
                </a:solidFill>
                <a:highlight>
                  <a:srgbClr val="FFFFFF"/>
                </a:highlight>
                <a:hlinkClick r:id="rId3">
                  <a:extLst>
                    <a:ext uri="{A12FA001-AC4F-418D-AE19-62706E023703}">
                      <ahyp:hlinkClr val="tx"/>
                    </a:ext>
                  </a:extLst>
                </a:hlinkClick>
              </a:rPr>
              <a:t>https://openbadgefactory.com/c/earnablebadge/R3JJEMa618a78T/apply</a:t>
            </a:r>
            <a:endParaRPr sz="1600" u="sng">
              <a:solidFill>
                <a:srgbClr val="0670B7"/>
              </a:solidFill>
              <a:highlight>
                <a:srgbClr val="FFFFFF"/>
              </a:highlight>
            </a:endParaRPr>
          </a:p>
          <a:p>
            <a:pPr indent="0" lvl="0" marL="0" rtl="0" algn="l">
              <a:spcBef>
                <a:spcPts val="800"/>
              </a:spcBef>
              <a:spcAft>
                <a:spcPts val="0"/>
              </a:spcAft>
              <a:buClr>
                <a:schemeClr val="dk1"/>
              </a:buClr>
              <a:buSzPts val="1100"/>
              <a:buFont typeface="Arial"/>
              <a:buNone/>
            </a:pPr>
            <a:r>
              <a:t/>
            </a:r>
            <a:endParaRPr sz="1600" u="sng">
              <a:solidFill>
                <a:srgbClr val="0670B7"/>
              </a:solidFill>
              <a:highlight>
                <a:srgbClr val="FFFFFF"/>
              </a:highlight>
            </a:endParaRPr>
          </a:p>
          <a:p>
            <a:pPr indent="0" lvl="0" marL="0" rtl="0" algn="l">
              <a:spcBef>
                <a:spcPts val="800"/>
              </a:spcBef>
              <a:spcAft>
                <a:spcPts val="0"/>
              </a:spcAft>
              <a:buClr>
                <a:schemeClr val="dk1"/>
              </a:buClr>
              <a:buSzPts val="1100"/>
              <a:buFont typeface="Arial"/>
              <a:buNone/>
            </a:pPr>
            <a:r>
              <a:t/>
            </a:r>
            <a:endParaRPr sz="1600">
              <a:solidFill>
                <a:srgbClr val="2C2C2C"/>
              </a:solidFill>
              <a:highlight>
                <a:srgbClr val="FFFFFF"/>
              </a:highlight>
            </a:endParaRPr>
          </a:p>
          <a:p>
            <a:pPr indent="0" lvl="0" marL="0" rtl="0" algn="l">
              <a:spcBef>
                <a:spcPts val="0"/>
              </a:spcBef>
              <a:spcAft>
                <a:spcPts val="1200"/>
              </a:spcAft>
              <a:buNone/>
            </a:pPr>
            <a:r>
              <a:t/>
            </a:r>
            <a:endParaRPr sz="1600"/>
          </a:p>
        </p:txBody>
      </p:sp>
      <p:pic>
        <p:nvPicPr>
          <p:cNvPr id="1267" name="Google Shape;1267;p124"/>
          <p:cNvPicPr preferRelativeResize="0"/>
          <p:nvPr/>
        </p:nvPicPr>
        <p:blipFill>
          <a:blip r:embed="rId4">
            <a:alphaModFix/>
          </a:blip>
          <a:stretch>
            <a:fillRect/>
          </a:stretch>
        </p:blipFill>
        <p:spPr>
          <a:xfrm>
            <a:off x="1864022" y="4717454"/>
            <a:ext cx="1028164" cy="426050"/>
          </a:xfrm>
          <a:prstGeom prst="rect">
            <a:avLst/>
          </a:prstGeom>
          <a:noFill/>
          <a:ln>
            <a:noFill/>
          </a:ln>
        </p:spPr>
      </p:pic>
      <p:pic>
        <p:nvPicPr>
          <p:cNvPr id="1268" name="Google Shape;1268;p124"/>
          <p:cNvPicPr preferRelativeResize="0"/>
          <p:nvPr/>
        </p:nvPicPr>
        <p:blipFill>
          <a:blip r:embed="rId5">
            <a:alphaModFix/>
          </a:blip>
          <a:stretch>
            <a:fillRect/>
          </a:stretch>
        </p:blipFill>
        <p:spPr>
          <a:xfrm>
            <a:off x="2892194" y="4753950"/>
            <a:ext cx="1965745" cy="353050"/>
          </a:xfrm>
          <a:prstGeom prst="rect">
            <a:avLst/>
          </a:prstGeom>
          <a:noFill/>
          <a:ln>
            <a:noFill/>
          </a:ln>
        </p:spPr>
      </p:pic>
      <p:pic>
        <p:nvPicPr>
          <p:cNvPr id="1269" name="Google Shape;1269;p124"/>
          <p:cNvPicPr preferRelativeResize="0"/>
          <p:nvPr/>
        </p:nvPicPr>
        <p:blipFill>
          <a:blip r:embed="rId6">
            <a:alphaModFix/>
          </a:blip>
          <a:stretch>
            <a:fillRect/>
          </a:stretch>
        </p:blipFill>
        <p:spPr>
          <a:xfrm>
            <a:off x="4907794" y="4680954"/>
            <a:ext cx="479772" cy="426050"/>
          </a:xfrm>
          <a:prstGeom prst="rect">
            <a:avLst/>
          </a:prstGeom>
          <a:noFill/>
          <a:ln>
            <a:noFill/>
          </a:ln>
        </p:spPr>
      </p:pic>
      <p:pic>
        <p:nvPicPr>
          <p:cNvPr id="1270" name="Google Shape;1270;p124"/>
          <p:cNvPicPr preferRelativeResize="0"/>
          <p:nvPr/>
        </p:nvPicPr>
        <p:blipFill>
          <a:blip r:embed="rId7">
            <a:alphaModFix/>
          </a:blip>
          <a:stretch>
            <a:fillRect/>
          </a:stretch>
        </p:blipFill>
        <p:spPr>
          <a:xfrm>
            <a:off x="5412491" y="4534300"/>
            <a:ext cx="1208924" cy="572700"/>
          </a:xfrm>
          <a:prstGeom prst="rect">
            <a:avLst/>
          </a:prstGeom>
          <a:noFill/>
          <a:ln>
            <a:noFill/>
          </a:ln>
        </p:spPr>
      </p:pic>
      <p:pic>
        <p:nvPicPr>
          <p:cNvPr id="1271" name="Google Shape;1271;p124"/>
          <p:cNvPicPr preferRelativeResize="0"/>
          <p:nvPr/>
        </p:nvPicPr>
        <p:blipFill>
          <a:blip r:embed="rId8">
            <a:alphaModFix/>
          </a:blip>
          <a:stretch>
            <a:fillRect/>
          </a:stretch>
        </p:blipFill>
        <p:spPr>
          <a:xfrm>
            <a:off x="6686795" y="4534300"/>
            <a:ext cx="593188" cy="572699"/>
          </a:xfrm>
          <a:prstGeom prst="rect">
            <a:avLst/>
          </a:prstGeom>
          <a:noFill/>
          <a:ln>
            <a:noFill/>
          </a:ln>
        </p:spPr>
      </p:pic>
      <p:sp>
        <p:nvSpPr>
          <p:cNvPr id="1272" name="Google Shape;1272;p124"/>
          <p:cNvSpPr txBox="1"/>
          <p:nvPr/>
        </p:nvSpPr>
        <p:spPr>
          <a:xfrm>
            <a:off x="6686800" y="28925"/>
            <a:ext cx="23727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9">
                  <a:extLst>
                    <a:ext uri="{A12FA001-AC4F-418D-AE19-62706E023703}">
                      <ahyp:hlinkClr val="tx"/>
                    </a:ext>
                  </a:extLst>
                </a:hlinkClick>
              </a:rPr>
              <a:t>https://creativecommons.org/licenses/by-nc-nd/4.0</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2" name="Google Shape;222;p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a:bodyPr>
          <a:lstStyle/>
          <a:p>
            <a:pPr indent="-322580" lvl="0" marL="457200" rtl="0" algn="l">
              <a:spcBef>
                <a:spcPts val="0"/>
              </a:spcBef>
              <a:spcAft>
                <a:spcPts val="0"/>
              </a:spcAft>
              <a:buClr>
                <a:schemeClr val="dk1"/>
              </a:buClr>
              <a:buSzPct val="100000"/>
              <a:buChar char="●"/>
            </a:pPr>
            <a:r>
              <a:rPr lang="fi" sz="1600">
                <a:solidFill>
                  <a:schemeClr val="dk1"/>
                </a:solidFill>
              </a:rPr>
              <a:t>Generatiiviset tekoälytyökalut ovat tulossa yhä käyttäjäystävällisemmiksi, mikä tekee niistä saavutettavampia myös vähemmän teknologia suuntautuneille käyttäjille. </a:t>
            </a:r>
            <a:endParaRPr sz="1600">
              <a:solidFill>
                <a:schemeClr val="dk1"/>
              </a:solidFill>
            </a:endParaRPr>
          </a:p>
          <a:p>
            <a:pPr indent="-322580" lvl="0" marL="457200" rtl="0" algn="l">
              <a:spcBef>
                <a:spcPts val="0"/>
              </a:spcBef>
              <a:spcAft>
                <a:spcPts val="0"/>
              </a:spcAft>
              <a:buClr>
                <a:schemeClr val="dk1"/>
              </a:buClr>
              <a:buSzPct val="100000"/>
              <a:buChar char="●"/>
            </a:pPr>
            <a:r>
              <a:rPr lang="fi" sz="1600">
                <a:solidFill>
                  <a:schemeClr val="dk1"/>
                </a:solidFill>
              </a:rPr>
              <a:t>Monet näistä työkaluista ovat saatavilla avoimen lähdekoodin projekteina tai pilvipohjaisina palveluina. Tämä demokratisoi luovaa prosessia ja antaa yksilöille ja pienille yrityksille mahdollisuuden hyödyntää huipputeknologiaa.</a:t>
            </a:r>
            <a:endParaRPr sz="1600">
              <a:solidFill>
                <a:schemeClr val="dk1"/>
              </a:solidFill>
            </a:endParaRPr>
          </a:p>
        </p:txBody>
      </p:sp>
      <p:pic>
        <p:nvPicPr>
          <p:cNvPr id="223" name="Google Shape;223;p35"/>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224" name="Google Shape;224;p35"/>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225" name="Google Shape;225;p35"/>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226" name="Google Shape;226;p35"/>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227" name="Google Shape;227;p35"/>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228" name="Google Shape;228;p3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9" name="Google Shape;229;p35"/>
          <p:cNvPicPr preferRelativeResize="0"/>
          <p:nvPr/>
        </p:nvPicPr>
        <p:blipFill>
          <a:blip r:embed="rId8">
            <a:alphaModFix/>
          </a:blip>
          <a:stretch>
            <a:fillRect/>
          </a:stretch>
        </p:blipFill>
        <p:spPr>
          <a:xfrm>
            <a:off x="5475050" y="1352338"/>
            <a:ext cx="3016676" cy="30166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5" name="Google Shape;235;p3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Char char="●"/>
            </a:pPr>
            <a:r>
              <a:rPr lang="fi" sz="1600">
                <a:solidFill>
                  <a:schemeClr val="dk1"/>
                </a:solidFill>
              </a:rPr>
              <a:t>Vaikka generatiivinen tekoäly tarjoaa valtavia mahdollisuuksia, se tuo mukanaan myös haasteita. </a:t>
            </a:r>
            <a:endParaRPr sz="1600">
              <a:solidFill>
                <a:schemeClr val="dk1"/>
              </a:solidFill>
            </a:endParaRPr>
          </a:p>
          <a:p>
            <a:pPr indent="-330200" lvl="0" marL="457200" rtl="0" algn="l">
              <a:spcBef>
                <a:spcPts val="0"/>
              </a:spcBef>
              <a:spcAft>
                <a:spcPts val="0"/>
              </a:spcAft>
              <a:buClr>
                <a:schemeClr val="dk1"/>
              </a:buClr>
              <a:buSzPts val="1600"/>
              <a:buChar char="●"/>
            </a:pPr>
            <a:r>
              <a:rPr lang="fi" sz="1600">
                <a:solidFill>
                  <a:schemeClr val="dk1"/>
                </a:solidFill>
              </a:rPr>
              <a:t>Sisällön autenttisuuden varmistaminen, tekijänoikeuskysymykset ja väärinkäytön estäminen ovat keskeisiä huolenaiheita. </a:t>
            </a:r>
            <a:endParaRPr sz="1600">
              <a:solidFill>
                <a:schemeClr val="dk1"/>
              </a:solidFill>
            </a:endParaRPr>
          </a:p>
          <a:p>
            <a:pPr indent="-330200" lvl="0" marL="457200" rtl="0" algn="l">
              <a:spcBef>
                <a:spcPts val="0"/>
              </a:spcBef>
              <a:spcAft>
                <a:spcPts val="0"/>
              </a:spcAft>
              <a:buClr>
                <a:schemeClr val="dk1"/>
              </a:buClr>
              <a:buSzPts val="1600"/>
              <a:buChar char="●"/>
            </a:pPr>
            <a:r>
              <a:rPr lang="fi" sz="1600">
                <a:solidFill>
                  <a:schemeClr val="dk1"/>
                </a:solidFill>
              </a:rPr>
              <a:t>On tärkeää kehittää sääntelyä ja eettisiä ohjeistuksia, jotka ohjaavat teknologian vastuullista käyttöä.</a:t>
            </a:r>
            <a:endParaRPr sz="1600">
              <a:solidFill>
                <a:schemeClr val="dk1"/>
              </a:solidFill>
            </a:endParaRPr>
          </a:p>
        </p:txBody>
      </p:sp>
      <p:pic>
        <p:nvPicPr>
          <p:cNvPr id="236" name="Google Shape;236;p36"/>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237" name="Google Shape;237;p36"/>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238" name="Google Shape;238;p36"/>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239" name="Google Shape;239;p36"/>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240" name="Google Shape;240;p36"/>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241" name="Google Shape;241;p3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2" name="Google Shape;242;p36"/>
          <p:cNvPicPr preferRelativeResize="0"/>
          <p:nvPr/>
        </p:nvPicPr>
        <p:blipFill>
          <a:blip r:embed="rId8">
            <a:alphaModFix/>
          </a:blip>
          <a:stretch>
            <a:fillRect/>
          </a:stretch>
        </p:blipFill>
        <p:spPr>
          <a:xfrm>
            <a:off x="5271837" y="1288825"/>
            <a:ext cx="3121014" cy="31210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highlight>
                  <a:schemeClr val="accent4"/>
                </a:highlight>
                <a:latin typeface="Exo 2"/>
                <a:ea typeface="Exo 2"/>
                <a:cs typeface="Exo 2"/>
                <a:sym typeface="Exo 2"/>
              </a:rPr>
              <a:t>2. Multimodaaliset tekoälymallit</a:t>
            </a:r>
            <a:endParaRPr b="1">
              <a:highlight>
                <a:schemeClr val="accent4"/>
              </a:highlight>
              <a:latin typeface="Exo 2"/>
              <a:ea typeface="Exo 2"/>
              <a:cs typeface="Exo 2"/>
              <a:sym typeface="Exo 2"/>
            </a:endParaRPr>
          </a:p>
        </p:txBody>
      </p:sp>
      <p:sp>
        <p:nvSpPr>
          <p:cNvPr id="248" name="Google Shape;248;p3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322580" lvl="0" marL="457200" rtl="0" algn="l">
              <a:spcBef>
                <a:spcPts val="0"/>
              </a:spcBef>
              <a:spcAft>
                <a:spcPts val="0"/>
              </a:spcAft>
              <a:buClr>
                <a:schemeClr val="dk1"/>
              </a:buClr>
              <a:buSzPct val="100000"/>
              <a:buChar char="●"/>
            </a:pPr>
            <a:r>
              <a:rPr lang="fi" sz="1600">
                <a:solidFill>
                  <a:schemeClr val="dk1"/>
                </a:solidFill>
              </a:rPr>
              <a:t>Yksi merkittävimmistä edistysaskelista viimevuosina on ollut multimodaalisten tekoälymallien syntyminen. </a:t>
            </a:r>
            <a:endParaRPr sz="1600">
              <a:solidFill>
                <a:schemeClr val="dk1"/>
              </a:solidFill>
            </a:endParaRPr>
          </a:p>
          <a:p>
            <a:pPr indent="-322580" lvl="0" marL="457200" rtl="0" algn="l">
              <a:spcBef>
                <a:spcPts val="0"/>
              </a:spcBef>
              <a:spcAft>
                <a:spcPts val="0"/>
              </a:spcAft>
              <a:buClr>
                <a:schemeClr val="dk1"/>
              </a:buClr>
              <a:buSzPct val="100000"/>
              <a:buChar char="●"/>
            </a:pPr>
            <a:r>
              <a:rPr lang="fi" sz="1600">
                <a:solidFill>
                  <a:schemeClr val="dk1"/>
                </a:solidFill>
              </a:rPr>
              <a:t>Nämä mallit pystyvät käsittelemään ja yhdistämään eri tietomuotoja, kuten tekstiä, kuvia, ääntä ja videoita. </a:t>
            </a:r>
            <a:endParaRPr sz="1600">
              <a:solidFill>
                <a:schemeClr val="dk1"/>
              </a:solidFill>
            </a:endParaRPr>
          </a:p>
          <a:p>
            <a:pPr indent="-322580" lvl="0" marL="457200" rtl="0" algn="l">
              <a:spcBef>
                <a:spcPts val="0"/>
              </a:spcBef>
              <a:spcAft>
                <a:spcPts val="0"/>
              </a:spcAft>
              <a:buClr>
                <a:schemeClr val="dk1"/>
              </a:buClr>
              <a:buSzPct val="100000"/>
              <a:buChar char="●"/>
            </a:pPr>
            <a:r>
              <a:rPr lang="fi" sz="1600">
                <a:solidFill>
                  <a:schemeClr val="dk1"/>
                </a:solidFill>
              </a:rPr>
              <a:t>Tämä monipuolisuus mahdollistaa kattavampia ja tehokkaampia sovelluksia monilla aloilla, kuten terveydenhuollossa, jossa eri tietolähteiden yhdistäminen voi johtaa tarkempiin potilastietoihin ja parempiin hoitotuloksiin.</a:t>
            </a:r>
            <a:endParaRPr sz="1600">
              <a:solidFill>
                <a:schemeClr val="dk1"/>
              </a:solidFill>
            </a:endParaRPr>
          </a:p>
        </p:txBody>
      </p:sp>
      <p:pic>
        <p:nvPicPr>
          <p:cNvPr id="249" name="Google Shape;249;p37"/>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250" name="Google Shape;250;p37"/>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251" name="Google Shape;251;p37"/>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252" name="Google Shape;252;p37"/>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253" name="Google Shape;253;p37"/>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254" name="Google Shape;254;p3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5" name="Google Shape;255;p37"/>
          <p:cNvPicPr preferRelativeResize="0"/>
          <p:nvPr/>
        </p:nvPicPr>
        <p:blipFill>
          <a:blip r:embed="rId8">
            <a:alphaModFix/>
          </a:blip>
          <a:stretch>
            <a:fillRect/>
          </a:stretch>
        </p:blipFill>
        <p:spPr>
          <a:xfrm>
            <a:off x="4857950" y="1520800"/>
            <a:ext cx="3964576" cy="22654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1" name="Google Shape;261;p3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20000"/>
          </a:bodyPr>
          <a:lstStyle/>
          <a:p>
            <a:pPr indent="-317500" lvl="0" marL="457200" rtl="0" algn="l">
              <a:spcBef>
                <a:spcPts val="0"/>
              </a:spcBef>
              <a:spcAft>
                <a:spcPts val="0"/>
              </a:spcAft>
              <a:buClr>
                <a:schemeClr val="dk1"/>
              </a:buClr>
              <a:buSzPts val="1400"/>
              <a:buChar char="●"/>
            </a:pPr>
            <a:r>
              <a:rPr b="1" lang="fi">
                <a:solidFill>
                  <a:schemeClr val="dk1"/>
                </a:solidFill>
              </a:rPr>
              <a:t>Multimodaaliset tekoälymallit </a:t>
            </a:r>
            <a:r>
              <a:rPr lang="fi">
                <a:solidFill>
                  <a:schemeClr val="dk1"/>
                </a:solidFill>
              </a:rPr>
              <a:t>ovat järjestelmiä, jotka on koulutettu ymmärtämään ja prosessoimaan useita eri tietomuotoja samanaikaisesti.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Toisin kuin perinteiset mallit, jotka keskittyvät yhteen datatyyppiin, multimodaaliset mallit pystyvät yhdistämään esimerkiksi tekstin, kuvan ja äänen yhdeksi yhtenäiseksi kokonaisuudeksi.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Tämä mahdollistaa monimutkaisempien ilmiöiden analysoinnin ja ymmärtämisen, sillä ne pystyvät hyödyntämään laajempaa tietopohjaa päätöksenteossaan.</a:t>
            </a:r>
            <a:endParaRPr>
              <a:solidFill>
                <a:schemeClr val="dk1"/>
              </a:solidFill>
            </a:endParaRPr>
          </a:p>
        </p:txBody>
      </p:sp>
      <p:pic>
        <p:nvPicPr>
          <p:cNvPr id="262" name="Google Shape;262;p38"/>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263" name="Google Shape;263;p38"/>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264" name="Google Shape;264;p38"/>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265" name="Google Shape;265;p38"/>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266" name="Google Shape;266;p38"/>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267" name="Google Shape;267;p3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9"/>
          <p:cNvSpPr txBox="1"/>
          <p:nvPr>
            <p:ph idx="1" type="body"/>
          </p:nvPr>
        </p:nvSpPr>
        <p:spPr>
          <a:xfrm>
            <a:off x="311700" y="624025"/>
            <a:ext cx="3999900" cy="3416400"/>
          </a:xfrm>
          <a:prstGeom prst="rect">
            <a:avLst/>
          </a:prstGeom>
        </p:spPr>
        <p:txBody>
          <a:bodyPr anchorCtr="0" anchor="t" bIns="91425" lIns="91425" spcFirstLastPara="1" rIns="91425" wrap="square" tIns="91425">
            <a:noAutofit/>
          </a:bodyPr>
          <a:lstStyle/>
          <a:p>
            <a:pPr indent="-312420" lvl="0" marL="457200" rtl="0" algn="l">
              <a:lnSpc>
                <a:spcPct val="95000"/>
              </a:lnSpc>
              <a:spcBef>
                <a:spcPts val="1200"/>
              </a:spcBef>
              <a:spcAft>
                <a:spcPts val="0"/>
              </a:spcAft>
              <a:buClr>
                <a:schemeClr val="dk1"/>
              </a:buClr>
              <a:buSzPts val="1320"/>
              <a:buChar char="●"/>
            </a:pPr>
            <a:r>
              <a:rPr lang="fi" sz="1320">
                <a:solidFill>
                  <a:schemeClr val="dk1"/>
                </a:solidFill>
              </a:rPr>
              <a:t>Terveydenhuolto on yksi aloista, joka voisi hyötyä merkittävästi multimodaalisten mallien käytöstä:</a:t>
            </a:r>
            <a:endParaRPr sz="1320">
              <a:solidFill>
                <a:schemeClr val="dk1"/>
              </a:solidFill>
            </a:endParaRPr>
          </a:p>
          <a:p>
            <a:pPr indent="-312419" lvl="0" marL="914400" rtl="0" algn="l">
              <a:lnSpc>
                <a:spcPct val="95000"/>
              </a:lnSpc>
              <a:spcBef>
                <a:spcPts val="0"/>
              </a:spcBef>
              <a:spcAft>
                <a:spcPts val="0"/>
              </a:spcAft>
              <a:buClr>
                <a:schemeClr val="dk1"/>
              </a:buClr>
              <a:buSzPts val="1320"/>
              <a:buChar char="●"/>
            </a:pPr>
            <a:r>
              <a:rPr b="1" lang="fi" sz="1320">
                <a:solidFill>
                  <a:schemeClr val="dk1"/>
                </a:solidFill>
              </a:rPr>
              <a:t>Tarkempi diagnostiikka:</a:t>
            </a:r>
            <a:r>
              <a:rPr lang="fi" sz="1320">
                <a:solidFill>
                  <a:schemeClr val="dk1"/>
                </a:solidFill>
              </a:rPr>
              <a:t> Yhdistämällä potilaan tekstimuotoiset sairauskertomukset, laboratoriotulokset, kuvantamistiedot ja jopa geneettiset profiilit, lääkärit saavat kattavamman kuvan potilaan terveydentilasta.</a:t>
            </a:r>
            <a:endParaRPr sz="1320">
              <a:solidFill>
                <a:schemeClr val="dk1"/>
              </a:solidFill>
            </a:endParaRPr>
          </a:p>
          <a:p>
            <a:pPr indent="-312419" lvl="0" marL="914400" rtl="0" algn="l">
              <a:lnSpc>
                <a:spcPct val="95000"/>
              </a:lnSpc>
              <a:spcBef>
                <a:spcPts val="0"/>
              </a:spcBef>
              <a:spcAft>
                <a:spcPts val="0"/>
              </a:spcAft>
              <a:buClr>
                <a:schemeClr val="dk1"/>
              </a:buClr>
              <a:buSzPts val="1320"/>
              <a:buChar char="●"/>
            </a:pPr>
            <a:r>
              <a:rPr b="1" lang="fi" sz="1320">
                <a:solidFill>
                  <a:schemeClr val="dk1"/>
                </a:solidFill>
              </a:rPr>
              <a:t>Personoitu hoito:</a:t>
            </a:r>
            <a:r>
              <a:rPr lang="fi" sz="1320">
                <a:solidFill>
                  <a:schemeClr val="dk1"/>
                </a:solidFill>
              </a:rPr>
              <a:t> Multimodaalinen data mahdollistaa yksilöllisten hoitosuunnitelmien laatimisen, mikä parantaa hoidon tehokkuutta ja potilaan hyvinvointia.</a:t>
            </a:r>
            <a:endParaRPr sz="1320">
              <a:solidFill>
                <a:schemeClr val="dk1"/>
              </a:solidFill>
            </a:endParaRPr>
          </a:p>
          <a:p>
            <a:pPr indent="-312419" lvl="0" marL="914400" rtl="0" algn="l">
              <a:lnSpc>
                <a:spcPct val="95000"/>
              </a:lnSpc>
              <a:spcBef>
                <a:spcPts val="0"/>
              </a:spcBef>
              <a:spcAft>
                <a:spcPts val="0"/>
              </a:spcAft>
              <a:buClr>
                <a:schemeClr val="dk1"/>
              </a:buClr>
              <a:buSzPts val="1320"/>
              <a:buChar char="●"/>
            </a:pPr>
            <a:r>
              <a:rPr b="1" lang="fi" sz="1320">
                <a:solidFill>
                  <a:schemeClr val="dk1"/>
                </a:solidFill>
              </a:rPr>
              <a:t>Ennaltaehkäisy:</a:t>
            </a:r>
            <a:r>
              <a:rPr lang="fi" sz="1320">
                <a:solidFill>
                  <a:schemeClr val="dk1"/>
                </a:solidFill>
              </a:rPr>
              <a:t> Analysoimalla laajoja tietomääriä voidaan tunnistaa riskitekijöitä ja ennakoida sairauksien puhkeamista ennen oireiden ilmenemistä.</a:t>
            </a:r>
            <a:endParaRPr sz="1320">
              <a:solidFill>
                <a:schemeClr val="dk1"/>
              </a:solidFill>
            </a:endParaRPr>
          </a:p>
          <a:p>
            <a:pPr indent="0" lvl="0" marL="0" rtl="0" algn="l">
              <a:lnSpc>
                <a:spcPct val="95000"/>
              </a:lnSpc>
              <a:spcBef>
                <a:spcPts val="1200"/>
              </a:spcBef>
              <a:spcAft>
                <a:spcPts val="1200"/>
              </a:spcAft>
              <a:buSzPts val="770"/>
              <a:buNone/>
            </a:pPr>
            <a:r>
              <a:t/>
            </a:r>
            <a:endParaRPr sz="1320"/>
          </a:p>
        </p:txBody>
      </p:sp>
      <p:pic>
        <p:nvPicPr>
          <p:cNvPr id="273" name="Google Shape;273;p39"/>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274" name="Google Shape;274;p39"/>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275" name="Google Shape;275;p39"/>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276" name="Google Shape;276;p39"/>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277" name="Google Shape;277;p39"/>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278" name="Google Shape;278;p3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idx="1" type="body"/>
          </p:nvPr>
        </p:nvSpPr>
        <p:spPr>
          <a:xfrm>
            <a:off x="264775" y="0"/>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fi" sz="1500">
                <a:solidFill>
                  <a:schemeClr val="dk1"/>
                </a:solidFill>
              </a:rPr>
              <a:t>Muut sovellusalueet</a:t>
            </a:r>
            <a:endParaRPr b="1" sz="1500">
              <a:solidFill>
                <a:schemeClr val="dk1"/>
              </a:solidFill>
            </a:endParaRPr>
          </a:p>
          <a:p>
            <a:pPr indent="-317500" lvl="0" marL="457200" rtl="0" algn="l">
              <a:spcBef>
                <a:spcPts val="1200"/>
              </a:spcBef>
              <a:spcAft>
                <a:spcPts val="0"/>
              </a:spcAft>
              <a:buClr>
                <a:schemeClr val="dk1"/>
              </a:buClr>
              <a:buSzPts val="1400"/>
              <a:buChar char="●"/>
            </a:pPr>
            <a:r>
              <a:rPr b="1" lang="fi">
                <a:solidFill>
                  <a:schemeClr val="dk1"/>
                </a:solidFill>
              </a:rPr>
              <a:t>Koneoppiminen ja luonnollisen kielen käsittely:</a:t>
            </a:r>
            <a:r>
              <a:rPr lang="fi">
                <a:solidFill>
                  <a:schemeClr val="dk1"/>
                </a:solidFill>
              </a:rPr>
              <a:t> Chatbotit ja virtuaaliassistentit voivat hyödyntää sekä ääntä että tekstiä vuorovaikutuksessa käyttäjän kanssa, tarjoten luonnollisemman ja tehokkaamman käyttökokemuksen.</a:t>
            </a:r>
            <a:endParaRPr>
              <a:solidFill>
                <a:schemeClr val="dk1"/>
              </a:solidFill>
            </a:endParaRPr>
          </a:p>
          <a:p>
            <a:pPr indent="-317500" lvl="0" marL="457200" rtl="0" algn="l">
              <a:spcBef>
                <a:spcPts val="0"/>
              </a:spcBef>
              <a:spcAft>
                <a:spcPts val="0"/>
              </a:spcAft>
              <a:buClr>
                <a:schemeClr val="dk1"/>
              </a:buClr>
              <a:buSzPts val="1400"/>
              <a:buChar char="●"/>
            </a:pPr>
            <a:r>
              <a:rPr b="1" lang="fi">
                <a:solidFill>
                  <a:schemeClr val="dk1"/>
                </a:solidFill>
              </a:rPr>
              <a:t>Autonomiset järjestelmät:</a:t>
            </a:r>
            <a:r>
              <a:rPr lang="fi">
                <a:solidFill>
                  <a:schemeClr val="dk1"/>
                </a:solidFill>
              </a:rPr>
              <a:t> Itseohjautuvat ajoneuvot ja robotiikka hyödyntävät eri sensoreista saatavaa dataa, kuten kuvia, videoita ja ääntä, navigoidakseen ja tehdäkseen päätöksiä reaaliajassa.</a:t>
            </a:r>
            <a:endParaRPr>
              <a:solidFill>
                <a:schemeClr val="dk1"/>
              </a:solidFill>
            </a:endParaRPr>
          </a:p>
          <a:p>
            <a:pPr indent="-317500" lvl="0" marL="457200" rtl="0" algn="l">
              <a:spcBef>
                <a:spcPts val="0"/>
              </a:spcBef>
              <a:spcAft>
                <a:spcPts val="0"/>
              </a:spcAft>
              <a:buClr>
                <a:schemeClr val="dk1"/>
              </a:buClr>
              <a:buSzPts val="1400"/>
              <a:buChar char="●"/>
            </a:pPr>
            <a:r>
              <a:rPr b="1" lang="fi">
                <a:solidFill>
                  <a:schemeClr val="dk1"/>
                </a:solidFill>
              </a:rPr>
              <a:t>Media ja viihde:</a:t>
            </a:r>
            <a:r>
              <a:rPr lang="fi">
                <a:solidFill>
                  <a:schemeClr val="dk1"/>
                </a:solidFill>
              </a:rPr>
              <a:t> Sisällöntuotannossa voidaan luoda interaktiivisia ja mukaansatempaavia kokemuksia yhdistämällä eri tietomuotoja, kuten virtuaalitodellisuus ja ääniohjaukset.</a:t>
            </a:r>
            <a:endParaRPr/>
          </a:p>
        </p:txBody>
      </p:sp>
      <p:pic>
        <p:nvPicPr>
          <p:cNvPr id="284" name="Google Shape;284;p40"/>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285" name="Google Shape;285;p40"/>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286" name="Google Shape;286;p40"/>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287" name="Google Shape;287;p40"/>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288" name="Google Shape;288;p40"/>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289" name="Google Shape;289;p4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5" name="Google Shape;295;p41"/>
          <p:cNvSpPr txBox="1"/>
          <p:nvPr>
            <p:ph idx="1" type="body"/>
          </p:nvPr>
        </p:nvSpPr>
        <p:spPr>
          <a:xfrm>
            <a:off x="311700" y="1017725"/>
            <a:ext cx="39999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1"/>
              </a:buClr>
              <a:buSzPts val="852"/>
              <a:buFont typeface="Arial"/>
              <a:buNone/>
            </a:pPr>
            <a:r>
              <a:rPr lang="fi" sz="1440">
                <a:solidFill>
                  <a:schemeClr val="dk1"/>
                </a:solidFill>
              </a:rPr>
              <a:t>Vaikka multimodaaliset mallit avaavat uusia mahdollisuuksia, ne tuovat mukanaan myös haasteita:</a:t>
            </a:r>
            <a:endParaRPr sz="1440">
              <a:solidFill>
                <a:schemeClr val="dk1"/>
              </a:solidFill>
            </a:endParaRPr>
          </a:p>
          <a:p>
            <a:pPr indent="-320040" lvl="0" marL="457200" rtl="0" algn="l">
              <a:lnSpc>
                <a:spcPct val="95000"/>
              </a:lnSpc>
              <a:spcBef>
                <a:spcPts val="1200"/>
              </a:spcBef>
              <a:spcAft>
                <a:spcPts val="0"/>
              </a:spcAft>
              <a:buClr>
                <a:schemeClr val="dk1"/>
              </a:buClr>
              <a:buSzPts val="1440"/>
              <a:buChar char="●"/>
            </a:pPr>
            <a:r>
              <a:rPr b="1" lang="fi" sz="1440">
                <a:solidFill>
                  <a:schemeClr val="dk1"/>
                </a:solidFill>
              </a:rPr>
              <a:t>Datan yhdistäminen:</a:t>
            </a:r>
            <a:r>
              <a:rPr lang="fi" sz="1440">
                <a:solidFill>
                  <a:schemeClr val="dk1"/>
                </a:solidFill>
              </a:rPr>
              <a:t> Eri tietomuotojen integrointi vaatii monimutkaisia algoritmeja ja suurta laskentatehoa.</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Tietosuoja:</a:t>
            </a:r>
            <a:r>
              <a:rPr lang="fi" sz="1440">
                <a:solidFill>
                  <a:schemeClr val="dk1"/>
                </a:solidFill>
              </a:rPr>
              <a:t> Etenkin terveydenhuollossa on tärkeää varmistaa potilastietojen luottamuksellisuus ja noudattaa tietosuojalakeja.</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Väärinkäytön riski:</a:t>
            </a:r>
            <a:r>
              <a:rPr lang="fi" sz="1440">
                <a:solidFill>
                  <a:schemeClr val="dk1"/>
                </a:solidFill>
              </a:rPr>
              <a:t> Multimodaalisia malleja voidaan käyttää myös haitallisiin tarkoituksiin, kuten deepfake-videoiden luomiseen, mikä korostaa sääntelyn tarvetta.</a:t>
            </a:r>
            <a:endParaRPr sz="1440">
              <a:solidFill>
                <a:schemeClr val="dk1"/>
              </a:solidFill>
            </a:endParaRPr>
          </a:p>
          <a:p>
            <a:pPr indent="0" lvl="0" marL="0" rtl="0" algn="l">
              <a:lnSpc>
                <a:spcPct val="95000"/>
              </a:lnSpc>
              <a:spcBef>
                <a:spcPts val="1200"/>
              </a:spcBef>
              <a:spcAft>
                <a:spcPts val="1200"/>
              </a:spcAft>
              <a:buSzPts val="852"/>
              <a:buNone/>
            </a:pPr>
            <a:r>
              <a:t/>
            </a:r>
            <a:endParaRPr sz="1440"/>
          </a:p>
        </p:txBody>
      </p:sp>
      <p:pic>
        <p:nvPicPr>
          <p:cNvPr id="296" name="Google Shape;296;p41"/>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297" name="Google Shape;297;p41"/>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298" name="Google Shape;298;p41"/>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299" name="Google Shape;299;p41"/>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300" name="Google Shape;300;p41"/>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301" name="Google Shape;301;p4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2"/>
          <p:cNvSpPr txBox="1"/>
          <p:nvPr>
            <p:ph idx="1" type="body"/>
          </p:nvPr>
        </p:nvSpPr>
        <p:spPr>
          <a:xfrm>
            <a:off x="311700" y="764950"/>
            <a:ext cx="39999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1"/>
              </a:buClr>
              <a:buSzPts val="852"/>
              <a:buFont typeface="Arial"/>
              <a:buNone/>
            </a:pPr>
            <a:r>
              <a:rPr lang="fi" sz="1440">
                <a:solidFill>
                  <a:schemeClr val="dk1"/>
                </a:solidFill>
              </a:rPr>
              <a:t>Multimodaalisten tekoälymallien kehitys jatkuu kiihtyvällä tahdilla. Tulevaisuudessa voimme odottaa:</a:t>
            </a:r>
            <a:endParaRPr sz="1440">
              <a:solidFill>
                <a:schemeClr val="dk1"/>
              </a:solidFill>
            </a:endParaRPr>
          </a:p>
          <a:p>
            <a:pPr indent="-320040" lvl="0" marL="457200" rtl="0" algn="l">
              <a:lnSpc>
                <a:spcPct val="95000"/>
              </a:lnSpc>
              <a:spcBef>
                <a:spcPts val="1200"/>
              </a:spcBef>
              <a:spcAft>
                <a:spcPts val="0"/>
              </a:spcAft>
              <a:buClr>
                <a:schemeClr val="dk1"/>
              </a:buClr>
              <a:buSzPts val="1440"/>
              <a:buChar char="●"/>
            </a:pPr>
            <a:r>
              <a:rPr b="1" lang="fi" sz="1440">
                <a:solidFill>
                  <a:schemeClr val="dk1"/>
                </a:solidFill>
              </a:rPr>
              <a:t>Parempaa yhteensopivuutta:</a:t>
            </a:r>
            <a:r>
              <a:rPr lang="fi" sz="1440">
                <a:solidFill>
                  <a:schemeClr val="dk1"/>
                </a:solidFill>
              </a:rPr>
              <a:t> Standardien kehittyessä eri järjestelmät voivat jakaa ja hyödyntää dataa tehokkaammin.</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Laajempaa käyttöönottoa:</a:t>
            </a:r>
            <a:r>
              <a:rPr lang="fi" sz="1440">
                <a:solidFill>
                  <a:schemeClr val="dk1"/>
                </a:solidFill>
              </a:rPr>
              <a:t> Kun teknologia tulee saataville laajemmalle yleisölle, myös pienemmät yritykset ja organisaatiot voivat hyödyntää multimodaalisia malleja.</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Käyttäjäkokemuksen parantumista:</a:t>
            </a:r>
            <a:r>
              <a:rPr lang="fi" sz="1440">
                <a:solidFill>
                  <a:schemeClr val="dk1"/>
                </a:solidFill>
              </a:rPr>
              <a:t> Sovellukset muuttuvat entistä intuitiivisemmiksi ja personoiduimmiksi, kun ne pystyvät ymmärtämään käyttäjää monipuolisemmin.</a:t>
            </a:r>
            <a:endParaRPr sz="1440">
              <a:solidFill>
                <a:schemeClr val="dk1"/>
              </a:solidFill>
            </a:endParaRPr>
          </a:p>
          <a:p>
            <a:pPr indent="0" lvl="0" marL="0" rtl="0" algn="l">
              <a:lnSpc>
                <a:spcPct val="95000"/>
              </a:lnSpc>
              <a:spcBef>
                <a:spcPts val="1200"/>
              </a:spcBef>
              <a:spcAft>
                <a:spcPts val="1200"/>
              </a:spcAft>
              <a:buSzPts val="852"/>
              <a:buNone/>
            </a:pPr>
            <a:r>
              <a:t/>
            </a:r>
            <a:endParaRPr sz="1440"/>
          </a:p>
        </p:txBody>
      </p:sp>
      <p:pic>
        <p:nvPicPr>
          <p:cNvPr id="307" name="Google Shape;307;p42"/>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308" name="Google Shape;308;p42"/>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309" name="Google Shape;309;p42"/>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310" name="Google Shape;310;p42"/>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311" name="Google Shape;311;p42"/>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312" name="Google Shape;312;p4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8" name="Google Shape;318;p4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322580" lvl="0" marL="457200" rtl="0" algn="l">
              <a:spcBef>
                <a:spcPts val="0"/>
              </a:spcBef>
              <a:spcAft>
                <a:spcPts val="0"/>
              </a:spcAft>
              <a:buClr>
                <a:schemeClr val="dk1"/>
              </a:buClr>
              <a:buSzPct val="100000"/>
              <a:buChar char="●"/>
            </a:pPr>
            <a:r>
              <a:rPr lang="fi" sz="1600">
                <a:solidFill>
                  <a:schemeClr val="dk1"/>
                </a:solidFill>
              </a:rPr>
              <a:t>Multimodaaliset tekoälymallit edustavat merkittävää askelta kohti älykkäämpiä ja kokonaisvaltaisempia järjestelmiä. </a:t>
            </a:r>
            <a:endParaRPr sz="1600">
              <a:solidFill>
                <a:schemeClr val="dk1"/>
              </a:solidFill>
            </a:endParaRPr>
          </a:p>
          <a:p>
            <a:pPr indent="-322580" lvl="0" marL="457200" rtl="0" algn="l">
              <a:spcBef>
                <a:spcPts val="0"/>
              </a:spcBef>
              <a:spcAft>
                <a:spcPts val="0"/>
              </a:spcAft>
              <a:buClr>
                <a:schemeClr val="dk1"/>
              </a:buClr>
              <a:buSzPct val="100000"/>
              <a:buChar char="●"/>
            </a:pPr>
            <a:r>
              <a:rPr lang="fi" sz="1600">
                <a:solidFill>
                  <a:schemeClr val="dk1"/>
                </a:solidFill>
              </a:rPr>
              <a:t>Niiden kyky käsitellä ja yhdistää eri tietomuotoja mahdollistaa uudenlaisia sovelluksia ja parantaa olemassa olevia ratkaisuja monilla aloilla. </a:t>
            </a:r>
            <a:endParaRPr sz="1600">
              <a:solidFill>
                <a:schemeClr val="dk1"/>
              </a:solidFill>
            </a:endParaRPr>
          </a:p>
          <a:p>
            <a:pPr indent="-322580" lvl="0" marL="457200" rtl="0" algn="l">
              <a:spcBef>
                <a:spcPts val="0"/>
              </a:spcBef>
              <a:spcAft>
                <a:spcPts val="0"/>
              </a:spcAft>
              <a:buClr>
                <a:schemeClr val="dk1"/>
              </a:buClr>
              <a:buSzPct val="100000"/>
              <a:buChar char="●"/>
            </a:pPr>
            <a:r>
              <a:rPr lang="fi" sz="1600">
                <a:solidFill>
                  <a:schemeClr val="dk1"/>
                </a:solidFill>
              </a:rPr>
              <a:t>On tärkeää jatkaa tämän teknologian kehittämistä vastuullisesti, huomioiden eettiset näkökulmat ja tietosuojavaatimukset, jotta voimme hyödyntää sen täyden potentiaalin yhteiskunnan hyväksi.</a:t>
            </a:r>
            <a:endParaRPr sz="1600">
              <a:solidFill>
                <a:schemeClr val="dk1"/>
              </a:solidFill>
            </a:endParaRPr>
          </a:p>
        </p:txBody>
      </p:sp>
      <p:pic>
        <p:nvPicPr>
          <p:cNvPr id="319" name="Google Shape;319;p43"/>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320" name="Google Shape;320;p43"/>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321" name="Google Shape;321;p43"/>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322" name="Google Shape;322;p43"/>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323" name="Google Shape;323;p43"/>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324" name="Google Shape;324;p4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2" name="Google Shape;112;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fi">
                <a:solidFill>
                  <a:srgbClr val="222222"/>
                </a:solidFill>
                <a:latin typeface="Arial"/>
                <a:ea typeface="Arial"/>
                <a:cs typeface="Arial"/>
                <a:sym typeface="Arial"/>
              </a:rPr>
              <a:t>Ohjelma:</a:t>
            </a:r>
            <a:endParaRPr b="1">
              <a:solidFill>
                <a:srgbClr val="222222"/>
              </a:solidFill>
              <a:latin typeface="Arial"/>
              <a:ea typeface="Arial"/>
              <a:cs typeface="Arial"/>
              <a:sym typeface="Arial"/>
            </a:endParaRPr>
          </a:p>
          <a:p>
            <a:pPr indent="-342900" lvl="0" marL="596900" rtl="0" algn="l">
              <a:spcBef>
                <a:spcPts val="1000"/>
              </a:spcBef>
              <a:spcAft>
                <a:spcPts val="0"/>
              </a:spcAft>
              <a:buClr>
                <a:srgbClr val="222222"/>
              </a:buClr>
              <a:buSzPts val="1800"/>
              <a:buFont typeface="Arial"/>
              <a:buChar char="●"/>
            </a:pPr>
            <a:r>
              <a:rPr b="1" lang="fi">
                <a:solidFill>
                  <a:srgbClr val="222222"/>
                </a:solidFill>
                <a:latin typeface="Arial"/>
                <a:ea typeface="Arial"/>
                <a:cs typeface="Arial"/>
                <a:sym typeface="Arial"/>
              </a:rPr>
              <a:t>12:30 - 12:45</a:t>
            </a:r>
            <a:r>
              <a:rPr lang="fi">
                <a:solidFill>
                  <a:srgbClr val="222222"/>
                </a:solidFill>
                <a:latin typeface="Arial"/>
                <a:ea typeface="Arial"/>
                <a:cs typeface="Arial"/>
                <a:sym typeface="Arial"/>
              </a:rPr>
              <a:t>: Saapuminen, kahvit ja tervetuliaissanat</a:t>
            </a:r>
            <a:endParaRPr i="1">
              <a:solidFill>
                <a:srgbClr val="222222"/>
              </a:solidFill>
              <a:latin typeface="Arial"/>
              <a:ea typeface="Arial"/>
              <a:cs typeface="Arial"/>
              <a:sym typeface="Arial"/>
            </a:endParaRPr>
          </a:p>
          <a:p>
            <a:pPr indent="-342900" lvl="0" marL="596900" rtl="0" algn="l">
              <a:spcBef>
                <a:spcPts val="0"/>
              </a:spcBef>
              <a:spcAft>
                <a:spcPts val="0"/>
              </a:spcAft>
              <a:buClr>
                <a:srgbClr val="222222"/>
              </a:buClr>
              <a:buSzPts val="1800"/>
              <a:buFont typeface="Arial"/>
              <a:buChar char="●"/>
            </a:pPr>
            <a:r>
              <a:rPr b="1" lang="fi">
                <a:solidFill>
                  <a:srgbClr val="222222"/>
                </a:solidFill>
                <a:latin typeface="Arial"/>
                <a:ea typeface="Arial"/>
                <a:cs typeface="Arial"/>
                <a:sym typeface="Arial"/>
              </a:rPr>
              <a:t>13:00 - </a:t>
            </a:r>
            <a:r>
              <a:rPr b="1" lang="fi">
                <a:solidFill>
                  <a:srgbClr val="222222"/>
                </a:solidFill>
                <a:latin typeface="Arial"/>
                <a:ea typeface="Arial"/>
                <a:cs typeface="Arial"/>
                <a:sym typeface="Arial"/>
              </a:rPr>
              <a:t>14:00</a:t>
            </a:r>
            <a:r>
              <a:rPr lang="fi">
                <a:solidFill>
                  <a:srgbClr val="222222"/>
                </a:solidFill>
                <a:latin typeface="Arial"/>
                <a:ea typeface="Arial"/>
                <a:cs typeface="Arial"/>
                <a:sym typeface="Arial"/>
              </a:rPr>
              <a:t>: Esitys: </a:t>
            </a:r>
            <a:r>
              <a:rPr i="1" lang="fi">
                <a:solidFill>
                  <a:srgbClr val="222222"/>
                </a:solidFill>
                <a:latin typeface="Arial"/>
                <a:ea typeface="Arial"/>
                <a:cs typeface="Arial"/>
                <a:sym typeface="Arial"/>
              </a:rPr>
              <a:t>Tekoälyn uudet tuulet</a:t>
            </a:r>
            <a:r>
              <a:rPr lang="fi">
                <a:solidFill>
                  <a:srgbClr val="222222"/>
                </a:solidFill>
                <a:latin typeface="Arial"/>
                <a:ea typeface="Arial"/>
                <a:cs typeface="Arial"/>
                <a:sym typeface="Arial"/>
              </a:rPr>
              <a:t> - Moduuli 3 päivitykset</a:t>
            </a:r>
            <a:endParaRPr>
              <a:solidFill>
                <a:srgbClr val="222222"/>
              </a:solidFill>
              <a:latin typeface="Arial"/>
              <a:ea typeface="Arial"/>
              <a:cs typeface="Arial"/>
              <a:sym typeface="Arial"/>
            </a:endParaRPr>
          </a:p>
          <a:p>
            <a:pPr indent="-342900" lvl="0" marL="596900" rtl="0" algn="l">
              <a:spcBef>
                <a:spcPts val="0"/>
              </a:spcBef>
              <a:spcAft>
                <a:spcPts val="0"/>
              </a:spcAft>
              <a:buClr>
                <a:srgbClr val="222222"/>
              </a:buClr>
              <a:buSzPts val="1800"/>
              <a:buFont typeface="Arial"/>
              <a:buChar char="●"/>
            </a:pPr>
            <a:r>
              <a:rPr b="1" lang="fi">
                <a:solidFill>
                  <a:srgbClr val="222222"/>
                </a:solidFill>
                <a:latin typeface="Arial"/>
                <a:ea typeface="Arial"/>
                <a:cs typeface="Arial"/>
                <a:sym typeface="Arial"/>
              </a:rPr>
              <a:t>14:</a:t>
            </a:r>
            <a:r>
              <a:rPr b="1" lang="fi">
                <a:solidFill>
                  <a:srgbClr val="222222"/>
                </a:solidFill>
                <a:latin typeface="Arial"/>
                <a:ea typeface="Arial"/>
                <a:cs typeface="Arial"/>
                <a:sym typeface="Arial"/>
              </a:rPr>
              <a:t>10</a:t>
            </a:r>
            <a:r>
              <a:rPr b="1" lang="fi">
                <a:solidFill>
                  <a:srgbClr val="222222"/>
                </a:solidFill>
                <a:latin typeface="Arial"/>
                <a:ea typeface="Arial"/>
                <a:cs typeface="Arial"/>
                <a:sym typeface="Arial"/>
              </a:rPr>
              <a:t> - 1</a:t>
            </a:r>
            <a:r>
              <a:rPr b="1" lang="fi">
                <a:solidFill>
                  <a:srgbClr val="222222"/>
                </a:solidFill>
                <a:latin typeface="Arial"/>
                <a:ea typeface="Arial"/>
                <a:cs typeface="Arial"/>
                <a:sym typeface="Arial"/>
              </a:rPr>
              <a:t>4</a:t>
            </a:r>
            <a:r>
              <a:rPr b="1" lang="fi">
                <a:solidFill>
                  <a:srgbClr val="222222"/>
                </a:solidFill>
                <a:latin typeface="Arial"/>
                <a:ea typeface="Arial"/>
                <a:cs typeface="Arial"/>
                <a:sym typeface="Arial"/>
              </a:rPr>
              <a:t>:</a:t>
            </a:r>
            <a:r>
              <a:rPr b="1" lang="fi">
                <a:solidFill>
                  <a:srgbClr val="222222"/>
                </a:solidFill>
                <a:latin typeface="Arial"/>
                <a:ea typeface="Arial"/>
                <a:cs typeface="Arial"/>
                <a:sym typeface="Arial"/>
              </a:rPr>
              <a:t>45</a:t>
            </a:r>
            <a:r>
              <a:rPr lang="fi">
                <a:solidFill>
                  <a:srgbClr val="222222"/>
                </a:solidFill>
                <a:latin typeface="Arial"/>
                <a:ea typeface="Arial"/>
                <a:cs typeface="Arial"/>
                <a:sym typeface="Arial"/>
              </a:rPr>
              <a:t>: </a:t>
            </a:r>
            <a:r>
              <a:rPr lang="fi">
                <a:solidFill>
                  <a:srgbClr val="222222"/>
                </a:solidFill>
                <a:latin typeface="Arial"/>
                <a:ea typeface="Arial"/>
                <a:cs typeface="Arial"/>
                <a:sym typeface="Arial"/>
              </a:rPr>
              <a:t> Digitaitojen osaamismerkit - Miten hakea ja hyödyntää osaamismerkkejä</a:t>
            </a:r>
            <a:endParaRPr>
              <a:solidFill>
                <a:srgbClr val="222222"/>
              </a:solidFill>
              <a:latin typeface="Arial"/>
              <a:ea typeface="Arial"/>
              <a:cs typeface="Arial"/>
              <a:sym typeface="Arial"/>
            </a:endParaRPr>
          </a:p>
          <a:p>
            <a:pPr indent="-342900" lvl="0" marL="596900" rtl="0" algn="l">
              <a:spcBef>
                <a:spcPts val="0"/>
              </a:spcBef>
              <a:spcAft>
                <a:spcPts val="0"/>
              </a:spcAft>
              <a:buClr>
                <a:srgbClr val="222222"/>
              </a:buClr>
              <a:buSzPts val="1800"/>
              <a:buFont typeface="Arial"/>
              <a:buChar char="●"/>
            </a:pPr>
            <a:r>
              <a:rPr b="1" lang="fi">
                <a:solidFill>
                  <a:srgbClr val="222222"/>
                </a:solidFill>
                <a:latin typeface="Arial"/>
                <a:ea typeface="Arial"/>
                <a:cs typeface="Arial"/>
                <a:sym typeface="Arial"/>
              </a:rPr>
              <a:t>14:45 - 15:15</a:t>
            </a:r>
            <a:r>
              <a:rPr lang="fi">
                <a:solidFill>
                  <a:srgbClr val="222222"/>
                </a:solidFill>
                <a:latin typeface="Arial"/>
                <a:ea typeface="Arial"/>
                <a:cs typeface="Arial"/>
                <a:sym typeface="Arial"/>
              </a:rPr>
              <a:t>:</a:t>
            </a:r>
            <a:r>
              <a:rPr lang="fi">
                <a:solidFill>
                  <a:srgbClr val="222222"/>
                </a:solidFill>
                <a:latin typeface="Arial"/>
                <a:ea typeface="Arial"/>
                <a:cs typeface="Arial"/>
                <a:sym typeface="Arial"/>
              </a:rPr>
              <a:t>Keskustelua Digisiivet 55+ toteutusoppaasta ja koulutusmallista etenkin työ-, yritys- ja yhteisötoiminta näkökulmasta</a:t>
            </a:r>
            <a:endParaRPr>
              <a:solidFill>
                <a:srgbClr val="222222"/>
              </a:solidFill>
              <a:latin typeface="Arial"/>
              <a:ea typeface="Arial"/>
              <a:cs typeface="Arial"/>
              <a:sym typeface="Arial"/>
            </a:endParaRPr>
          </a:p>
          <a:p>
            <a:pPr indent="-342900" lvl="0" marL="596900" rtl="0" algn="l">
              <a:spcBef>
                <a:spcPts val="0"/>
              </a:spcBef>
              <a:spcAft>
                <a:spcPts val="0"/>
              </a:spcAft>
              <a:buClr>
                <a:srgbClr val="222222"/>
              </a:buClr>
              <a:buSzPts val="1800"/>
              <a:buFont typeface="Arial"/>
              <a:buChar char="●"/>
            </a:pPr>
            <a:r>
              <a:rPr b="1" lang="fi">
                <a:solidFill>
                  <a:srgbClr val="222222"/>
                </a:solidFill>
                <a:latin typeface="Arial"/>
                <a:ea typeface="Arial"/>
                <a:cs typeface="Arial"/>
                <a:sym typeface="Arial"/>
              </a:rPr>
              <a:t>15:15 - 15:30</a:t>
            </a:r>
            <a:r>
              <a:rPr lang="fi">
                <a:solidFill>
                  <a:srgbClr val="222222"/>
                </a:solidFill>
                <a:latin typeface="Arial"/>
                <a:ea typeface="Arial"/>
                <a:cs typeface="Arial"/>
                <a:sym typeface="Arial"/>
              </a:rPr>
              <a:t>: Yhteenveto ja päätössanat → Loppuruokailu ja näkemiin!</a:t>
            </a:r>
            <a:endParaRPr>
              <a:solidFill>
                <a:srgbClr val="222222"/>
              </a:solidFill>
              <a:latin typeface="Arial"/>
              <a:ea typeface="Arial"/>
              <a:cs typeface="Arial"/>
              <a:sym typeface="Arial"/>
            </a:endParaRPr>
          </a:p>
          <a:p>
            <a:pPr indent="0" lvl="0" marL="0" rtl="0" algn="l">
              <a:spcBef>
                <a:spcPts val="1000"/>
              </a:spcBef>
              <a:spcAft>
                <a:spcPts val="1200"/>
              </a:spcAft>
              <a:buNone/>
            </a:pPr>
            <a:r>
              <a:t/>
            </a: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2520">
                <a:highlight>
                  <a:schemeClr val="accent4"/>
                </a:highlight>
              </a:rPr>
              <a:t>3. Tekoälyn “demokratisoituminen”</a:t>
            </a:r>
            <a:endParaRPr b="1" sz="2520">
              <a:highlight>
                <a:schemeClr val="accent4"/>
              </a:highlight>
            </a:endParaRPr>
          </a:p>
        </p:txBody>
      </p:sp>
      <p:sp>
        <p:nvSpPr>
          <p:cNvPr id="330" name="Google Shape;330;p4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20000"/>
          </a:bodyPr>
          <a:lstStyle/>
          <a:p>
            <a:pPr indent="-323850" lvl="0" marL="457200" rtl="0" algn="l">
              <a:spcBef>
                <a:spcPts val="0"/>
              </a:spcBef>
              <a:spcAft>
                <a:spcPts val="0"/>
              </a:spcAft>
              <a:buClr>
                <a:schemeClr val="dk1"/>
              </a:buClr>
              <a:buSzPts val="1500"/>
              <a:buChar char="●"/>
            </a:pPr>
            <a:r>
              <a:rPr lang="fi" sz="1500">
                <a:solidFill>
                  <a:schemeClr val="dk1"/>
                </a:solidFill>
              </a:rPr>
              <a:t>Tekoäly on pitkään ollut teknologia-alan asiantuntijoiden ja suuryritysten hallitsema kenttä. </a:t>
            </a:r>
            <a:endParaRPr sz="1500">
              <a:solidFill>
                <a:schemeClr val="dk1"/>
              </a:solidFill>
            </a:endParaRPr>
          </a:p>
          <a:p>
            <a:pPr indent="-323850" lvl="0" marL="457200" rtl="0" algn="l">
              <a:spcBef>
                <a:spcPts val="0"/>
              </a:spcBef>
              <a:spcAft>
                <a:spcPts val="0"/>
              </a:spcAft>
              <a:buClr>
                <a:schemeClr val="dk1"/>
              </a:buClr>
              <a:buSzPts val="1500"/>
              <a:buChar char="●"/>
            </a:pPr>
            <a:r>
              <a:rPr lang="fi" sz="1500">
                <a:solidFill>
                  <a:schemeClr val="dk1"/>
                </a:solidFill>
              </a:rPr>
              <a:t>Viime vuosina olemme kuitenkin nähneet merkittävän muutoksen: tekoälytyökalut ovat muuttuneet helpommin käytettäviksi ja laajemmin saavutettaviksi. </a:t>
            </a:r>
            <a:endParaRPr sz="1500">
              <a:solidFill>
                <a:schemeClr val="dk1"/>
              </a:solidFill>
            </a:endParaRPr>
          </a:p>
          <a:p>
            <a:pPr indent="-323850" lvl="0" marL="457200" rtl="0" algn="l">
              <a:spcBef>
                <a:spcPts val="0"/>
              </a:spcBef>
              <a:spcAft>
                <a:spcPts val="0"/>
              </a:spcAft>
              <a:buClr>
                <a:schemeClr val="dk1"/>
              </a:buClr>
              <a:buSzPts val="1500"/>
              <a:buChar char="●"/>
            </a:pPr>
            <a:r>
              <a:rPr lang="fi" sz="1500">
                <a:solidFill>
                  <a:schemeClr val="dk1"/>
                </a:solidFill>
              </a:rPr>
              <a:t>Tämä "tekoälyn demokratisoituminen" johtaa siihen, että yhä suurempi osa väestöstä omaksuu tekoälyteknologiat, jotka integroituvat arkipäivän elämään ja lisäävät yhteiskunnallisia vaikutuksia.</a:t>
            </a:r>
            <a:endParaRPr sz="1500">
              <a:solidFill>
                <a:schemeClr val="dk1"/>
              </a:solidFill>
            </a:endParaRPr>
          </a:p>
        </p:txBody>
      </p:sp>
      <p:pic>
        <p:nvPicPr>
          <p:cNvPr id="331" name="Google Shape;331;p44"/>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332" name="Google Shape;332;p44"/>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333" name="Google Shape;333;p44"/>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334" name="Google Shape;334;p44"/>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335" name="Google Shape;335;p44"/>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336" name="Google Shape;336;p4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Mitä tekoälyn demokratisoituminen tarkoittaa?</a:t>
            </a:r>
            <a:endParaRPr b="1"/>
          </a:p>
        </p:txBody>
      </p:sp>
      <p:sp>
        <p:nvSpPr>
          <p:cNvPr id="342" name="Google Shape;342;p4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322580" lvl="0" marL="457200" rtl="0" algn="l">
              <a:spcBef>
                <a:spcPts val="0"/>
              </a:spcBef>
              <a:spcAft>
                <a:spcPts val="0"/>
              </a:spcAft>
              <a:buClr>
                <a:schemeClr val="dk1"/>
              </a:buClr>
              <a:buSzPct val="100000"/>
              <a:buChar char="●"/>
            </a:pPr>
            <a:r>
              <a:rPr lang="fi" sz="1600">
                <a:solidFill>
                  <a:schemeClr val="dk1"/>
                </a:solidFill>
              </a:rPr>
              <a:t>Demokratisoituminen viittaa prosessiin, jossa monimutkaiset ja aiemmin harvojen saatavilla olleet teknologiat tulevat kaikkien ulottuville. </a:t>
            </a:r>
            <a:endParaRPr sz="1600">
              <a:solidFill>
                <a:schemeClr val="dk1"/>
              </a:solidFill>
            </a:endParaRPr>
          </a:p>
          <a:p>
            <a:pPr indent="-322580" lvl="0" marL="457200" rtl="0" algn="l">
              <a:spcBef>
                <a:spcPts val="0"/>
              </a:spcBef>
              <a:spcAft>
                <a:spcPts val="0"/>
              </a:spcAft>
              <a:buClr>
                <a:schemeClr val="dk1"/>
              </a:buClr>
              <a:buSzPct val="100000"/>
              <a:buChar char="●"/>
            </a:pPr>
            <a:r>
              <a:rPr lang="fi" sz="1600">
                <a:solidFill>
                  <a:schemeClr val="dk1"/>
                </a:solidFill>
              </a:rPr>
              <a:t>Tekoälyn kohdalla tämä tarkoittaa sitä, että kehittäjät, pienyritykset ja jopa yksityishenkilöt voivat nyt käyttää tekoälytyökaluja ilman syvällistä teknistä osaamista tai suuria taloudellisia resursseja. </a:t>
            </a:r>
            <a:endParaRPr sz="1600">
              <a:solidFill>
                <a:schemeClr val="dk1"/>
              </a:solidFill>
            </a:endParaRPr>
          </a:p>
          <a:p>
            <a:pPr indent="-322580" lvl="0" marL="457200" rtl="0" algn="l">
              <a:spcBef>
                <a:spcPts val="0"/>
              </a:spcBef>
              <a:spcAft>
                <a:spcPts val="0"/>
              </a:spcAft>
              <a:buClr>
                <a:schemeClr val="dk1"/>
              </a:buClr>
              <a:buSzPct val="100000"/>
              <a:buChar char="●"/>
            </a:pPr>
            <a:r>
              <a:rPr lang="fi" sz="1600">
                <a:solidFill>
                  <a:schemeClr val="dk1"/>
                </a:solidFill>
              </a:rPr>
              <a:t>Pilvipohjaiset palvelut, avoimen lähdekoodin projektit ja käyttäjäystävälliset käyttöliittymät ovat mahdollistaneet tämän muutoksen.</a:t>
            </a:r>
            <a:endParaRPr sz="1600">
              <a:solidFill>
                <a:schemeClr val="dk1"/>
              </a:solidFill>
            </a:endParaRPr>
          </a:p>
        </p:txBody>
      </p:sp>
      <p:pic>
        <p:nvPicPr>
          <p:cNvPr id="343" name="Google Shape;343;p45"/>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344" name="Google Shape;344;p45"/>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345" name="Google Shape;345;p45"/>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346" name="Google Shape;346;p45"/>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347" name="Google Shape;347;p45"/>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348" name="Google Shape;348;p4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6"/>
          <p:cNvSpPr txBox="1"/>
          <p:nvPr>
            <p:ph type="title"/>
          </p:nvPr>
        </p:nvSpPr>
        <p:spPr>
          <a:xfrm>
            <a:off x="311700" y="139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Tekoäly arjessa</a:t>
            </a:r>
            <a:endParaRPr b="1"/>
          </a:p>
        </p:txBody>
      </p:sp>
      <p:sp>
        <p:nvSpPr>
          <p:cNvPr id="354" name="Google Shape;354;p46"/>
          <p:cNvSpPr txBox="1"/>
          <p:nvPr>
            <p:ph idx="1" type="body"/>
          </p:nvPr>
        </p:nvSpPr>
        <p:spPr>
          <a:xfrm>
            <a:off x="378150" y="594975"/>
            <a:ext cx="39999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1"/>
              </a:buClr>
              <a:buSzPts val="852"/>
              <a:buFont typeface="Arial"/>
              <a:buNone/>
            </a:pPr>
            <a:r>
              <a:rPr lang="fi" sz="1440">
                <a:solidFill>
                  <a:schemeClr val="dk1"/>
                </a:solidFill>
              </a:rPr>
              <a:t>Tekoälyn integroituminen arkipäivän elämään näkyy monin tavoin:</a:t>
            </a:r>
            <a:endParaRPr sz="1440">
              <a:solidFill>
                <a:schemeClr val="dk1"/>
              </a:solidFill>
            </a:endParaRPr>
          </a:p>
          <a:p>
            <a:pPr indent="-320040" lvl="0" marL="457200" rtl="0" algn="l">
              <a:lnSpc>
                <a:spcPct val="95000"/>
              </a:lnSpc>
              <a:spcBef>
                <a:spcPts val="1200"/>
              </a:spcBef>
              <a:spcAft>
                <a:spcPts val="0"/>
              </a:spcAft>
              <a:buClr>
                <a:schemeClr val="dk1"/>
              </a:buClr>
              <a:buSzPts val="1440"/>
              <a:buChar char="●"/>
            </a:pPr>
            <a:r>
              <a:rPr b="1" lang="fi" sz="1440">
                <a:solidFill>
                  <a:schemeClr val="dk1"/>
                </a:solidFill>
              </a:rPr>
              <a:t>Älykkäät kodinkoneet:</a:t>
            </a:r>
            <a:r>
              <a:rPr lang="fi" sz="1440">
                <a:solidFill>
                  <a:schemeClr val="dk1"/>
                </a:solidFill>
              </a:rPr>
              <a:t> Älykaiuttimet, termostaatit ja valaistusjärjestelmät oppivat käyttäjän tottumuksista ja mukautuvat niihin.</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Personoidut palvelut:</a:t>
            </a:r>
            <a:r>
              <a:rPr lang="fi" sz="1440">
                <a:solidFill>
                  <a:schemeClr val="dk1"/>
                </a:solidFill>
              </a:rPr>
              <a:t> Suoratoistopalvelut ja verkkokaupat suosittelevat sisältöä ja tuotteita tekoälyn avulla, parantaen käyttäjäkokemusta.</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Terveysteknologia:</a:t>
            </a:r>
            <a:r>
              <a:rPr lang="fi" sz="1440">
                <a:solidFill>
                  <a:schemeClr val="dk1"/>
                </a:solidFill>
              </a:rPr>
              <a:t> Puettavat laitteet seuraavat terveystietoja ja antavat henkilökohtaisia neuvoja hyvinvoinnin parantamiseksi.</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Koulutus:</a:t>
            </a:r>
            <a:r>
              <a:rPr lang="fi" sz="1440">
                <a:solidFill>
                  <a:schemeClr val="dk1"/>
                </a:solidFill>
              </a:rPr>
              <a:t> Oppimisalustat käyttävät tekoälyä tarjotakseen räätälöityä opetusta eri oppijoille.</a:t>
            </a:r>
            <a:endParaRPr sz="1440">
              <a:solidFill>
                <a:schemeClr val="dk1"/>
              </a:solidFill>
            </a:endParaRPr>
          </a:p>
          <a:p>
            <a:pPr indent="0" lvl="0" marL="0" rtl="0" algn="l">
              <a:lnSpc>
                <a:spcPct val="95000"/>
              </a:lnSpc>
              <a:spcBef>
                <a:spcPts val="1200"/>
              </a:spcBef>
              <a:spcAft>
                <a:spcPts val="1200"/>
              </a:spcAft>
              <a:buSzPts val="852"/>
              <a:buNone/>
            </a:pPr>
            <a:r>
              <a:t/>
            </a:r>
            <a:endParaRPr sz="1440"/>
          </a:p>
        </p:txBody>
      </p:sp>
      <p:pic>
        <p:nvPicPr>
          <p:cNvPr id="355" name="Google Shape;355;p46"/>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356" name="Google Shape;356;p46"/>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357" name="Google Shape;357;p46"/>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358" name="Google Shape;358;p46"/>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359" name="Google Shape;359;p46"/>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360" name="Google Shape;360;p4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7"/>
          <p:cNvSpPr txBox="1"/>
          <p:nvPr>
            <p:ph type="title"/>
          </p:nvPr>
        </p:nvSpPr>
        <p:spPr>
          <a:xfrm>
            <a:off x="311700" y="523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Yhteiskunnalliset vaikutukset</a:t>
            </a:r>
            <a:endParaRPr b="1"/>
          </a:p>
        </p:txBody>
      </p:sp>
      <p:sp>
        <p:nvSpPr>
          <p:cNvPr id="366" name="Google Shape;366;p47"/>
          <p:cNvSpPr txBox="1"/>
          <p:nvPr>
            <p:ph idx="1" type="body"/>
          </p:nvPr>
        </p:nvSpPr>
        <p:spPr>
          <a:xfrm>
            <a:off x="460350" y="1152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rPr>
              <a:t>Laajempi tekoälyn omaksuminen tuo mukanaan merkittäviä yhteiskunnallisia vaikutuksia:</a:t>
            </a:r>
            <a:endParaRPr>
              <a:solidFill>
                <a:schemeClr val="dk1"/>
              </a:solidFill>
            </a:endParaRPr>
          </a:p>
          <a:p>
            <a:pPr indent="-317500" lvl="0" marL="457200" rtl="0" algn="l">
              <a:spcBef>
                <a:spcPts val="1200"/>
              </a:spcBef>
              <a:spcAft>
                <a:spcPts val="0"/>
              </a:spcAft>
              <a:buClr>
                <a:schemeClr val="dk1"/>
              </a:buClr>
              <a:buSzPts val="1400"/>
              <a:buChar char="●"/>
            </a:pPr>
            <a:r>
              <a:rPr b="1" lang="fi">
                <a:solidFill>
                  <a:schemeClr val="dk1"/>
                </a:solidFill>
              </a:rPr>
              <a:t>Taloudellinen kasvu:</a:t>
            </a:r>
            <a:r>
              <a:rPr lang="fi">
                <a:solidFill>
                  <a:schemeClr val="dk1"/>
                </a:solidFill>
              </a:rPr>
              <a:t> Pienyritykset voivat hyödyntää tekoälyä tehostaakseen toimintaansa, mikä lisää kilpailukykyä ja luo uusia työpaikkoja.</a:t>
            </a:r>
            <a:endParaRPr>
              <a:solidFill>
                <a:schemeClr val="dk1"/>
              </a:solidFill>
            </a:endParaRPr>
          </a:p>
          <a:p>
            <a:pPr indent="-317500" lvl="0" marL="457200" rtl="0" algn="l">
              <a:spcBef>
                <a:spcPts val="0"/>
              </a:spcBef>
              <a:spcAft>
                <a:spcPts val="0"/>
              </a:spcAft>
              <a:buClr>
                <a:schemeClr val="dk1"/>
              </a:buClr>
              <a:buSzPts val="1400"/>
              <a:buChar char="●"/>
            </a:pPr>
            <a:r>
              <a:rPr b="1" lang="fi">
                <a:solidFill>
                  <a:schemeClr val="dk1"/>
                </a:solidFill>
              </a:rPr>
              <a:t>Koulutuksen saavutettavuus:</a:t>
            </a:r>
            <a:r>
              <a:rPr lang="fi">
                <a:solidFill>
                  <a:schemeClr val="dk1"/>
                </a:solidFill>
              </a:rPr>
              <a:t> Tekoälypohjaiset oppimisvälineet tekevät koulutuksesta saavutettavampaa eri taustoista tuleville ihmisille.</a:t>
            </a:r>
            <a:endParaRPr/>
          </a:p>
        </p:txBody>
      </p:sp>
      <p:pic>
        <p:nvPicPr>
          <p:cNvPr id="367" name="Google Shape;367;p47"/>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368" name="Google Shape;368;p47"/>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369" name="Google Shape;369;p47"/>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370" name="Google Shape;370;p47"/>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371" name="Google Shape;371;p47"/>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372" name="Google Shape;372;p4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1200"/>
              </a:spcBef>
              <a:spcAft>
                <a:spcPts val="0"/>
              </a:spcAft>
              <a:buClr>
                <a:schemeClr val="dk1"/>
              </a:buClr>
              <a:buSzPts val="1400"/>
              <a:buChar char="●"/>
            </a:pPr>
            <a:r>
              <a:rPr b="1" lang="fi">
                <a:solidFill>
                  <a:schemeClr val="dk1"/>
                </a:solidFill>
              </a:rPr>
              <a:t>Osallistava innovaatio:</a:t>
            </a:r>
            <a:r>
              <a:rPr lang="fi">
                <a:solidFill>
                  <a:schemeClr val="dk1"/>
                </a:solidFill>
              </a:rPr>
              <a:t> Kun tekoälytyökalut ovat kaikkien saatavilla, innovaatioita syntyy laajemmalta joukolta ihmisiä, mikä monipuolistaa ratkaisujen kirjoa yhteiskunnallisiin haasteisiin.</a:t>
            </a:r>
            <a:endParaRPr>
              <a:solidFill>
                <a:schemeClr val="dk1"/>
              </a:solidFill>
            </a:endParaRPr>
          </a:p>
          <a:p>
            <a:pPr indent="-317500" lvl="0" marL="457200" rtl="0" algn="l">
              <a:spcBef>
                <a:spcPts val="0"/>
              </a:spcBef>
              <a:spcAft>
                <a:spcPts val="0"/>
              </a:spcAft>
              <a:buClr>
                <a:schemeClr val="dk1"/>
              </a:buClr>
              <a:buSzPts val="1400"/>
              <a:buChar char="●"/>
            </a:pPr>
            <a:r>
              <a:rPr b="1" lang="fi">
                <a:solidFill>
                  <a:schemeClr val="dk1"/>
                </a:solidFill>
              </a:rPr>
              <a:t>Demokratian vahvistaminen:</a:t>
            </a:r>
            <a:r>
              <a:rPr lang="fi">
                <a:solidFill>
                  <a:schemeClr val="dk1"/>
                </a:solidFill>
              </a:rPr>
              <a:t> Tekoäly voi auttaa analysoimaan suuria tietomääriä ja tukea päätöksentekoa, mikä edistää läpinäkyvyyttä ja osallistumista.</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8"/>
          <p:cNvSpPr txBox="1"/>
          <p:nvPr>
            <p:ph type="title"/>
          </p:nvPr>
        </p:nvSpPr>
        <p:spPr>
          <a:xfrm>
            <a:off x="311700" y="245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Haasteet matkalla</a:t>
            </a:r>
            <a:endParaRPr b="1"/>
          </a:p>
        </p:txBody>
      </p:sp>
      <p:sp>
        <p:nvSpPr>
          <p:cNvPr id="378" name="Google Shape;378;p48"/>
          <p:cNvSpPr txBox="1"/>
          <p:nvPr>
            <p:ph idx="1" type="body"/>
          </p:nvPr>
        </p:nvSpPr>
        <p:spPr>
          <a:xfrm>
            <a:off x="311700" y="863550"/>
            <a:ext cx="39999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1"/>
              </a:buClr>
              <a:buSzPts val="852"/>
              <a:buFont typeface="Arial"/>
              <a:buNone/>
            </a:pPr>
            <a:r>
              <a:rPr lang="fi" sz="1440">
                <a:solidFill>
                  <a:schemeClr val="dk1"/>
                </a:solidFill>
              </a:rPr>
              <a:t>Vaikka tekoälyn demokratisoituminen tuo mukanaan monia etuja, on myös haasteita, jotka on otettava huomioon:</a:t>
            </a:r>
            <a:endParaRPr sz="1440">
              <a:solidFill>
                <a:schemeClr val="dk1"/>
              </a:solidFill>
            </a:endParaRPr>
          </a:p>
          <a:p>
            <a:pPr indent="-320040" lvl="0" marL="457200" rtl="0" algn="l">
              <a:lnSpc>
                <a:spcPct val="95000"/>
              </a:lnSpc>
              <a:spcBef>
                <a:spcPts val="1200"/>
              </a:spcBef>
              <a:spcAft>
                <a:spcPts val="0"/>
              </a:spcAft>
              <a:buClr>
                <a:schemeClr val="dk1"/>
              </a:buClr>
              <a:buSzPts val="1440"/>
              <a:buChar char="●"/>
            </a:pPr>
            <a:r>
              <a:rPr b="1" lang="fi" sz="1440">
                <a:solidFill>
                  <a:schemeClr val="dk1"/>
                </a:solidFill>
              </a:rPr>
              <a:t>Tietoturva ja yksityisyys:</a:t>
            </a:r>
            <a:r>
              <a:rPr lang="fi" sz="1440">
                <a:solidFill>
                  <a:schemeClr val="dk1"/>
                </a:solidFill>
              </a:rPr>
              <a:t> Kun tekoälyä käytetään laajemmin, henkilökohtaisten tietojen suojaaminen on entistä tärkeämpää.</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Osaamisen kehittäminen:</a:t>
            </a:r>
            <a:r>
              <a:rPr lang="fi" sz="1440">
                <a:solidFill>
                  <a:schemeClr val="dk1"/>
                </a:solidFill>
              </a:rPr>
              <a:t> Tarvitaan koulutusta ja resursseja, jotta ihmiset voivat käyttää tekoälytyökaluja tehokkaasti ja eettisesti.</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Eettiset kysymykset:</a:t>
            </a:r>
            <a:r>
              <a:rPr lang="fi" sz="1440">
                <a:solidFill>
                  <a:schemeClr val="dk1"/>
                </a:solidFill>
              </a:rPr>
              <a:t> Tekoälyn käytössä on huomioitava ennakkoluulojen ja syrjinnän riskit sekä varmistettava, että teknologia palvelee kaikkia tasapuolisesti.</a:t>
            </a:r>
            <a:endParaRPr sz="1440">
              <a:solidFill>
                <a:schemeClr val="dk1"/>
              </a:solidFill>
            </a:endParaRPr>
          </a:p>
          <a:p>
            <a:pPr indent="0" lvl="0" marL="0" rtl="0" algn="l">
              <a:lnSpc>
                <a:spcPct val="95000"/>
              </a:lnSpc>
              <a:spcBef>
                <a:spcPts val="1200"/>
              </a:spcBef>
              <a:spcAft>
                <a:spcPts val="1200"/>
              </a:spcAft>
              <a:buSzPts val="852"/>
              <a:buNone/>
            </a:pPr>
            <a:r>
              <a:t/>
            </a:r>
            <a:endParaRPr sz="1440"/>
          </a:p>
        </p:txBody>
      </p:sp>
      <p:pic>
        <p:nvPicPr>
          <p:cNvPr id="379" name="Google Shape;379;p48"/>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380" name="Google Shape;380;p48"/>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381" name="Google Shape;381;p48"/>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382" name="Google Shape;382;p48"/>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383" name="Google Shape;383;p48"/>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384" name="Google Shape;384;p4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Miten edistää positiivista kehitystä?</a:t>
            </a:r>
            <a:endParaRPr b="1"/>
          </a:p>
        </p:txBody>
      </p:sp>
      <p:sp>
        <p:nvSpPr>
          <p:cNvPr id="390" name="Google Shape;390;p4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fi">
                <a:solidFill>
                  <a:schemeClr val="dk1"/>
                </a:solidFill>
              </a:rPr>
              <a:t>Koulutus ja tietoisuus:</a:t>
            </a:r>
            <a:r>
              <a:rPr lang="fi">
                <a:solidFill>
                  <a:schemeClr val="dk1"/>
                </a:solidFill>
              </a:rPr>
              <a:t> Tarjoamalla koulutusta tekoälystä jo peruskoulutasolta lähtien voidaan lisätä yleistä ymmärrystä teknologiasta.</a:t>
            </a:r>
            <a:endParaRPr>
              <a:solidFill>
                <a:schemeClr val="dk1"/>
              </a:solidFill>
            </a:endParaRPr>
          </a:p>
          <a:p>
            <a:pPr indent="0" lvl="0" marL="0" rtl="0" algn="l">
              <a:spcBef>
                <a:spcPts val="1200"/>
              </a:spcBef>
              <a:spcAft>
                <a:spcPts val="0"/>
              </a:spcAft>
              <a:buClr>
                <a:schemeClr val="dk1"/>
              </a:buClr>
              <a:buSzPts val="1100"/>
              <a:buFont typeface="Arial"/>
              <a:buNone/>
            </a:pPr>
            <a:r>
              <a:rPr b="1" lang="fi">
                <a:solidFill>
                  <a:schemeClr val="dk1"/>
                </a:solidFill>
              </a:rPr>
              <a:t>Avoimuus ja yhteistyö:</a:t>
            </a:r>
            <a:r>
              <a:rPr lang="fi">
                <a:solidFill>
                  <a:schemeClr val="dk1"/>
                </a:solidFill>
              </a:rPr>
              <a:t> Avoimen lähdekoodin projektit ja yhteisölliset alustat edistävät tiedon jakamista ja yhteiskehittämistä.</a:t>
            </a:r>
            <a:endParaRPr>
              <a:solidFill>
                <a:schemeClr val="dk1"/>
              </a:solidFill>
            </a:endParaRPr>
          </a:p>
          <a:p>
            <a:pPr indent="0" lvl="0" marL="0" rtl="0" algn="l">
              <a:spcBef>
                <a:spcPts val="1200"/>
              </a:spcBef>
              <a:spcAft>
                <a:spcPts val="0"/>
              </a:spcAft>
              <a:buClr>
                <a:schemeClr val="dk1"/>
              </a:buClr>
              <a:buSzPts val="1100"/>
              <a:buFont typeface="Arial"/>
              <a:buNone/>
            </a:pPr>
            <a:r>
              <a:rPr b="1" lang="fi">
                <a:solidFill>
                  <a:schemeClr val="dk1"/>
                </a:solidFill>
              </a:rPr>
              <a:t>Sääntely ja standardit:</a:t>
            </a:r>
            <a:r>
              <a:rPr lang="fi">
                <a:solidFill>
                  <a:schemeClr val="dk1"/>
                </a:solidFill>
              </a:rPr>
              <a:t> Lainsäätäjien ja alan toimijoiden on tehtävä yhteistyötä sopivien sääntöjen ja eettisten ohjeiden luomiseksi.</a:t>
            </a:r>
            <a:endParaRPr>
              <a:solidFill>
                <a:schemeClr val="dk1"/>
              </a:solidFill>
            </a:endParaRPr>
          </a:p>
          <a:p>
            <a:pPr indent="0" lvl="0" marL="0" rtl="0" algn="l">
              <a:spcBef>
                <a:spcPts val="1200"/>
              </a:spcBef>
              <a:spcAft>
                <a:spcPts val="1200"/>
              </a:spcAft>
              <a:buNone/>
            </a:pPr>
            <a:r>
              <a:t/>
            </a:r>
            <a:endParaRPr/>
          </a:p>
        </p:txBody>
      </p:sp>
      <p:pic>
        <p:nvPicPr>
          <p:cNvPr id="391" name="Google Shape;391;p49"/>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392" name="Google Shape;392;p49"/>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393" name="Google Shape;393;p49"/>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394" name="Google Shape;394;p49"/>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395" name="Google Shape;395;p49"/>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396" name="Google Shape;396;p4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0"/>
          <p:cNvSpPr txBox="1"/>
          <p:nvPr>
            <p:ph idx="1" type="body"/>
          </p:nvPr>
        </p:nvSpPr>
        <p:spPr>
          <a:xfrm>
            <a:off x="323450" y="863550"/>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fi">
                <a:solidFill>
                  <a:schemeClr val="dk1"/>
                </a:solidFill>
              </a:rPr>
              <a:t>Tekoälyn demokratisoituminen on merkittävä askel kohti teknologian inklusiivisempaa tulevaisuutta.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Kun tekoälytyökalut tulevat helpommin käytettäviksi ja saavutettaviksi, yhä suurempi osa yhteiskunnasta voi hyödyntää niiden potentiaalia.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Tämä muutos ei ainoastaan tehosta arkea, vaan myös edistää taloudellista kasvua, koulutuksen saavutettavuutta ja demokratiaa.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On kuitenkin tärkeää kohdata tähän kehitykseen liittyvät haasteet vastuullisesti, jotta tekoäly voi toimia yhteisenä voimavarana kaikille.</a:t>
            </a:r>
            <a:endParaRPr>
              <a:solidFill>
                <a:schemeClr val="dk1"/>
              </a:solidFill>
            </a:endParaRPr>
          </a:p>
        </p:txBody>
      </p:sp>
      <p:pic>
        <p:nvPicPr>
          <p:cNvPr id="402" name="Google Shape;402;p50"/>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403" name="Google Shape;403;p50"/>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404" name="Google Shape;404;p50"/>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405" name="Google Shape;405;p50"/>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406" name="Google Shape;406;p50"/>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407" name="Google Shape;407;p5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2500">
                <a:highlight>
                  <a:schemeClr val="accent4"/>
                </a:highlight>
              </a:rPr>
              <a:t>4. Tekoäly työpaikoilla – Mullistus tuottavuudessa ja työn tulevaisuudessa</a:t>
            </a:r>
            <a:endParaRPr b="1" sz="2500">
              <a:highlight>
                <a:schemeClr val="accent4"/>
              </a:highlight>
            </a:endParaRPr>
          </a:p>
        </p:txBody>
      </p:sp>
      <p:sp>
        <p:nvSpPr>
          <p:cNvPr id="413" name="Google Shape;413;p51"/>
          <p:cNvSpPr txBox="1"/>
          <p:nvPr>
            <p:ph idx="1" type="body"/>
          </p:nvPr>
        </p:nvSpPr>
        <p:spPr>
          <a:xfrm>
            <a:off x="252975" y="1337550"/>
            <a:ext cx="3999900" cy="3416400"/>
          </a:xfrm>
          <a:prstGeom prst="rect">
            <a:avLst/>
          </a:prstGeom>
        </p:spPr>
        <p:txBody>
          <a:bodyPr anchorCtr="0" anchor="t" bIns="91425" lIns="91425" spcFirstLastPara="1" rIns="91425" wrap="square" tIns="91425">
            <a:normAutofit fontScale="92500" lnSpcReduction="10000"/>
          </a:bodyPr>
          <a:lstStyle/>
          <a:p>
            <a:pPr indent="-322580" lvl="0" marL="457200" rtl="0" algn="l">
              <a:spcBef>
                <a:spcPts val="0"/>
              </a:spcBef>
              <a:spcAft>
                <a:spcPts val="0"/>
              </a:spcAft>
              <a:buClr>
                <a:schemeClr val="dk1"/>
              </a:buClr>
              <a:buSzPct val="100000"/>
              <a:buChar char="●"/>
            </a:pPr>
            <a:r>
              <a:rPr lang="fi" sz="1600">
                <a:solidFill>
                  <a:schemeClr val="dk1"/>
                </a:solidFill>
              </a:rPr>
              <a:t>Tekoäly on nopeasti muuttamassa työelämän maisemaa. Sen kyky parantaa tuottavuutta, automatisoida rutiinitehtäviä ja luoda uusia työmahdollisuuksia on kiistaton. </a:t>
            </a:r>
            <a:endParaRPr sz="1600">
              <a:solidFill>
                <a:schemeClr val="dk1"/>
              </a:solidFill>
            </a:endParaRPr>
          </a:p>
          <a:p>
            <a:pPr indent="-322580" lvl="0" marL="457200" rtl="0" algn="l">
              <a:spcBef>
                <a:spcPts val="0"/>
              </a:spcBef>
              <a:spcAft>
                <a:spcPts val="0"/>
              </a:spcAft>
              <a:buClr>
                <a:schemeClr val="dk1"/>
              </a:buClr>
              <a:buSzPct val="100000"/>
              <a:buChar char="●"/>
            </a:pPr>
            <a:r>
              <a:rPr lang="fi" sz="1600">
                <a:solidFill>
                  <a:schemeClr val="dk1"/>
                </a:solidFill>
              </a:rPr>
              <a:t>Samalla se kuitenkin korvaa joitakin nykyisiä tehtäviä, mikä tekee </a:t>
            </a:r>
            <a:r>
              <a:rPr lang="fi" sz="1600">
                <a:solidFill>
                  <a:schemeClr val="dk1"/>
                </a:solidFill>
              </a:rPr>
              <a:t>uudelleenkoulutuksesta ja osaamisen päivittämisestä entistä tärkeämpää. </a:t>
            </a:r>
            <a:endParaRPr sz="1600">
              <a:solidFill>
                <a:schemeClr val="dk1"/>
              </a:solidFill>
            </a:endParaRPr>
          </a:p>
          <a:p>
            <a:pPr indent="-322580" lvl="0" marL="457200" rtl="0" algn="l">
              <a:spcBef>
                <a:spcPts val="0"/>
              </a:spcBef>
              <a:spcAft>
                <a:spcPts val="0"/>
              </a:spcAft>
              <a:buClr>
                <a:schemeClr val="dk1"/>
              </a:buClr>
              <a:buSzPct val="100000"/>
              <a:buChar char="●"/>
            </a:pPr>
            <a:r>
              <a:rPr lang="fi" sz="1600">
                <a:solidFill>
                  <a:schemeClr val="dk1"/>
                </a:solidFill>
              </a:rPr>
              <a:t>Tässä osuudessa</a:t>
            </a:r>
            <a:r>
              <a:rPr lang="fi" sz="1600">
                <a:solidFill>
                  <a:schemeClr val="dk1"/>
                </a:solidFill>
              </a:rPr>
              <a:t> tarkastelemme, miten tekoäly vaikuttaa työpaikkoihin ja miksi jatkuva oppiminen on olennaista tulevaisuuden työelämässä.</a:t>
            </a:r>
            <a:endParaRPr sz="1600">
              <a:solidFill>
                <a:schemeClr val="dk1"/>
              </a:solidFill>
            </a:endParaRPr>
          </a:p>
        </p:txBody>
      </p:sp>
      <p:pic>
        <p:nvPicPr>
          <p:cNvPr id="414" name="Google Shape;414;p51"/>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415" name="Google Shape;415;p51"/>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416" name="Google Shape;416;p51"/>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417" name="Google Shape;417;p51"/>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418" name="Google Shape;418;p51"/>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419" name="Google Shape;419;p5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2"/>
          <p:cNvSpPr txBox="1"/>
          <p:nvPr>
            <p:ph type="title"/>
          </p:nvPr>
        </p:nvSpPr>
        <p:spPr>
          <a:xfrm>
            <a:off x="311700" y="174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Tekoälyn vaikutus tuottavuuteen</a:t>
            </a:r>
            <a:endParaRPr b="1"/>
          </a:p>
        </p:txBody>
      </p:sp>
      <p:sp>
        <p:nvSpPr>
          <p:cNvPr id="425" name="Google Shape;425;p52"/>
          <p:cNvSpPr txBox="1"/>
          <p:nvPr>
            <p:ph idx="1" type="body"/>
          </p:nvPr>
        </p:nvSpPr>
        <p:spPr>
          <a:xfrm>
            <a:off x="311700" y="747625"/>
            <a:ext cx="39999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1"/>
              </a:buClr>
              <a:buSzPts val="852"/>
              <a:buFont typeface="Arial"/>
              <a:buNone/>
            </a:pPr>
            <a:r>
              <a:rPr lang="fi" sz="1440">
                <a:solidFill>
                  <a:schemeClr val="dk1"/>
                </a:solidFill>
              </a:rPr>
              <a:t>Tekoäly tarjoaa yrityksille mahdollisuuden tehostaa toimintaansa monin tavoin:</a:t>
            </a:r>
            <a:endParaRPr sz="1440">
              <a:solidFill>
                <a:schemeClr val="dk1"/>
              </a:solidFill>
            </a:endParaRPr>
          </a:p>
          <a:p>
            <a:pPr indent="-320040" lvl="0" marL="457200" rtl="0" algn="l">
              <a:lnSpc>
                <a:spcPct val="95000"/>
              </a:lnSpc>
              <a:spcBef>
                <a:spcPts val="1200"/>
              </a:spcBef>
              <a:spcAft>
                <a:spcPts val="0"/>
              </a:spcAft>
              <a:buClr>
                <a:schemeClr val="dk1"/>
              </a:buClr>
              <a:buSzPts val="1440"/>
              <a:buChar char="●"/>
            </a:pPr>
            <a:r>
              <a:rPr b="1" lang="fi" sz="1440">
                <a:solidFill>
                  <a:schemeClr val="dk1"/>
                </a:solidFill>
              </a:rPr>
              <a:t>Automaatio:</a:t>
            </a:r>
            <a:r>
              <a:rPr lang="fi" sz="1440">
                <a:solidFill>
                  <a:schemeClr val="dk1"/>
                </a:solidFill>
              </a:rPr>
              <a:t> Rutiininomaiset ja toistuvat tehtävät voidaan automatisoida, mikä vapauttaa työntekijöiden aikaa strategisempaan ja luovempaan työhön.</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Analytiikka ja päätöksenteko:</a:t>
            </a:r>
            <a:r>
              <a:rPr lang="fi" sz="1440">
                <a:solidFill>
                  <a:schemeClr val="dk1"/>
                </a:solidFill>
              </a:rPr>
              <a:t> Tekoäly pystyy käsittelemään suuria tietomääriä nopeasti, tarjoten arvokkaita oivalluksia liiketoiminnan kehittämiseen.</a:t>
            </a:r>
            <a:endParaRPr sz="1440">
              <a:solidFill>
                <a:schemeClr val="dk1"/>
              </a:solidFill>
            </a:endParaRPr>
          </a:p>
          <a:p>
            <a:pPr indent="-320040" lvl="0" marL="457200" rtl="0" algn="l">
              <a:lnSpc>
                <a:spcPct val="95000"/>
              </a:lnSpc>
              <a:spcBef>
                <a:spcPts val="0"/>
              </a:spcBef>
              <a:spcAft>
                <a:spcPts val="0"/>
              </a:spcAft>
              <a:buClr>
                <a:schemeClr val="dk1"/>
              </a:buClr>
              <a:buSzPts val="1440"/>
              <a:buChar char="●"/>
            </a:pPr>
            <a:r>
              <a:rPr b="1" lang="fi" sz="1440">
                <a:solidFill>
                  <a:schemeClr val="dk1"/>
                </a:solidFill>
              </a:rPr>
              <a:t>Asiakaspalvelu:</a:t>
            </a:r>
            <a:r>
              <a:rPr lang="fi" sz="1440">
                <a:solidFill>
                  <a:schemeClr val="dk1"/>
                </a:solidFill>
              </a:rPr>
              <a:t> Chatbotit ja virtuaaliassistentit parantavat asiakaskokemusta vastaamalla kysymyksiin reaaliajassa ja ratkaisemalla ongelmia tehokkaasti.</a:t>
            </a:r>
            <a:endParaRPr sz="1440">
              <a:solidFill>
                <a:schemeClr val="dk1"/>
              </a:solidFill>
            </a:endParaRPr>
          </a:p>
          <a:p>
            <a:pPr indent="0" lvl="0" marL="0" rtl="0" algn="l">
              <a:lnSpc>
                <a:spcPct val="95000"/>
              </a:lnSpc>
              <a:spcBef>
                <a:spcPts val="1200"/>
              </a:spcBef>
              <a:spcAft>
                <a:spcPts val="1200"/>
              </a:spcAft>
              <a:buSzPts val="852"/>
              <a:buNone/>
            </a:pPr>
            <a:r>
              <a:t/>
            </a:r>
            <a:endParaRPr sz="1440"/>
          </a:p>
        </p:txBody>
      </p:sp>
      <p:pic>
        <p:nvPicPr>
          <p:cNvPr id="426" name="Google Shape;426;p52"/>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427" name="Google Shape;427;p52"/>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428" name="Google Shape;428;p52"/>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429" name="Google Shape;429;p52"/>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430" name="Google Shape;430;p52"/>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431" name="Google Shape;431;p5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Uusien työpaikkojen syntyminen</a:t>
            </a:r>
            <a:endParaRPr b="1"/>
          </a:p>
        </p:txBody>
      </p:sp>
      <p:sp>
        <p:nvSpPr>
          <p:cNvPr id="437" name="Google Shape;437;p5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1200"/>
              </a:spcBef>
              <a:spcAft>
                <a:spcPts val="0"/>
              </a:spcAft>
              <a:buClr>
                <a:schemeClr val="dk1"/>
              </a:buClr>
              <a:buSzPts val="852"/>
              <a:buFont typeface="Arial"/>
              <a:buNone/>
            </a:pPr>
            <a:r>
              <a:rPr lang="fi" sz="1440">
                <a:solidFill>
                  <a:schemeClr val="dk1"/>
                </a:solidFill>
              </a:rPr>
              <a:t>Vaikka tekoäly automatisoi tiettyjä tehtäviä, se myös luo uusia rooleja ja ammatteja:</a:t>
            </a:r>
            <a:endParaRPr sz="1440">
              <a:solidFill>
                <a:schemeClr val="dk1"/>
              </a:solidFill>
            </a:endParaRPr>
          </a:p>
          <a:p>
            <a:pPr indent="-320040" lvl="0" marL="457200" rtl="0" algn="l">
              <a:lnSpc>
                <a:spcPct val="105000"/>
              </a:lnSpc>
              <a:spcBef>
                <a:spcPts val="1200"/>
              </a:spcBef>
              <a:spcAft>
                <a:spcPts val="0"/>
              </a:spcAft>
              <a:buClr>
                <a:schemeClr val="dk1"/>
              </a:buClr>
              <a:buSzPts val="1440"/>
              <a:buChar char="●"/>
            </a:pPr>
            <a:r>
              <a:rPr b="1" lang="fi" sz="1440">
                <a:solidFill>
                  <a:schemeClr val="dk1"/>
                </a:solidFill>
              </a:rPr>
              <a:t>Tekoälyasiantuntijat:</a:t>
            </a:r>
            <a:r>
              <a:rPr lang="fi" sz="1440">
                <a:solidFill>
                  <a:schemeClr val="dk1"/>
                </a:solidFill>
              </a:rPr>
              <a:t> Kasvava tarve tekoälyn kehittäjille, insinööreille ja eettisille asiantuntijoille.</a:t>
            </a:r>
            <a:endParaRPr sz="1440">
              <a:solidFill>
                <a:schemeClr val="dk1"/>
              </a:solidFill>
            </a:endParaRPr>
          </a:p>
          <a:p>
            <a:pPr indent="-320040" lvl="0" marL="457200" rtl="0" algn="l">
              <a:lnSpc>
                <a:spcPct val="105000"/>
              </a:lnSpc>
              <a:spcBef>
                <a:spcPts val="0"/>
              </a:spcBef>
              <a:spcAft>
                <a:spcPts val="0"/>
              </a:spcAft>
              <a:buClr>
                <a:schemeClr val="dk1"/>
              </a:buClr>
              <a:buSzPts val="1440"/>
              <a:buChar char="●"/>
            </a:pPr>
            <a:r>
              <a:rPr b="1" lang="fi" sz="1440">
                <a:solidFill>
                  <a:schemeClr val="dk1"/>
                </a:solidFill>
              </a:rPr>
              <a:t>Data-analyytikot ja -tieteilijät:</a:t>
            </a:r>
            <a:r>
              <a:rPr lang="fi" sz="1440">
                <a:solidFill>
                  <a:schemeClr val="dk1"/>
                </a:solidFill>
              </a:rPr>
              <a:t> Suuren datan hyödyntäminen vaatii osaajia, jotka pystyvät tulkitsemaan ja soveltamaan tietoa liiketoiminnassa.</a:t>
            </a:r>
            <a:endParaRPr sz="1440">
              <a:solidFill>
                <a:schemeClr val="dk1"/>
              </a:solidFill>
            </a:endParaRPr>
          </a:p>
          <a:p>
            <a:pPr indent="-320040" lvl="0" marL="457200" rtl="0" algn="l">
              <a:lnSpc>
                <a:spcPct val="105000"/>
              </a:lnSpc>
              <a:spcBef>
                <a:spcPts val="0"/>
              </a:spcBef>
              <a:spcAft>
                <a:spcPts val="0"/>
              </a:spcAft>
              <a:buClr>
                <a:schemeClr val="dk1"/>
              </a:buClr>
              <a:buSzPts val="1440"/>
              <a:buChar char="●"/>
            </a:pPr>
            <a:r>
              <a:rPr b="1" lang="fi" sz="1440">
                <a:solidFill>
                  <a:schemeClr val="dk1"/>
                </a:solidFill>
              </a:rPr>
              <a:t>Koulutus ja muutosjohtaminen:</a:t>
            </a:r>
            <a:r>
              <a:rPr lang="fi" sz="1440">
                <a:solidFill>
                  <a:schemeClr val="dk1"/>
                </a:solidFill>
              </a:rPr>
              <a:t> Organisaatioiden on koulutettava henkilöstöään uusiin teknologioihin, mikä luo kysyntää kouluttajille ja muutosjohtajille.</a:t>
            </a:r>
            <a:endParaRPr sz="1440">
              <a:solidFill>
                <a:schemeClr val="dk1"/>
              </a:solidFill>
            </a:endParaRPr>
          </a:p>
          <a:p>
            <a:pPr indent="0" lvl="0" marL="0" rtl="0" algn="l">
              <a:lnSpc>
                <a:spcPct val="105000"/>
              </a:lnSpc>
              <a:spcBef>
                <a:spcPts val="1200"/>
              </a:spcBef>
              <a:spcAft>
                <a:spcPts val="1200"/>
              </a:spcAft>
              <a:buSzPts val="852"/>
              <a:buNone/>
            </a:pPr>
            <a:r>
              <a:t/>
            </a:r>
            <a:endParaRPr sz="1440"/>
          </a:p>
        </p:txBody>
      </p:sp>
      <p:pic>
        <p:nvPicPr>
          <p:cNvPr id="438" name="Google Shape;438;p53"/>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439" name="Google Shape;439;p53"/>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440" name="Google Shape;440;p53"/>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441" name="Google Shape;441;p53"/>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442" name="Google Shape;442;p53"/>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443" name="Google Shape;443;p5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sz="5600">
                <a:latin typeface="Exo 2 ExtraBold"/>
                <a:ea typeface="Exo 2 ExtraBold"/>
                <a:cs typeface="Exo 2 ExtraBold"/>
                <a:sym typeface="Exo 2 ExtraBold"/>
              </a:rPr>
              <a:t>Tekoälyn uudet tuulet</a:t>
            </a:r>
            <a:endParaRPr sz="5600">
              <a:latin typeface="Exo 2 ExtraBold"/>
              <a:ea typeface="Exo 2 ExtraBold"/>
              <a:cs typeface="Exo 2 ExtraBold"/>
              <a:sym typeface="Exo 2 ExtraBold"/>
            </a:endParaRPr>
          </a:p>
        </p:txBody>
      </p:sp>
      <p:sp>
        <p:nvSpPr>
          <p:cNvPr id="118" name="Google Shape;118;p2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fi"/>
              <a:t>Digisiivet 55+ k24 pilottiryhmän luokkakokous 29.10.2024</a:t>
            </a:r>
            <a:endParaRPr/>
          </a:p>
          <a:p>
            <a:pPr indent="0" lvl="0" marL="0" rtl="0" algn="ctr">
              <a:spcBef>
                <a:spcPts val="0"/>
              </a:spcBef>
              <a:spcAft>
                <a:spcPts val="0"/>
              </a:spcAft>
              <a:buNone/>
            </a:pPr>
            <a:r>
              <a:rPr lang="fi"/>
              <a:t>Lauri Ylä-Jussila</a:t>
            </a:r>
            <a:endParaRPr/>
          </a:p>
        </p:txBody>
      </p:sp>
      <p:pic>
        <p:nvPicPr>
          <p:cNvPr id="119" name="Google Shape;119;p27"/>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120" name="Google Shape;120;p27"/>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21" name="Google Shape;121;p27"/>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22" name="Google Shape;122;p27"/>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23" name="Google Shape;123;p27"/>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Nykyisten tehtävien korvautuminen</a:t>
            </a:r>
            <a:endParaRPr b="1"/>
          </a:p>
        </p:txBody>
      </p:sp>
      <p:sp>
        <p:nvSpPr>
          <p:cNvPr id="449" name="Google Shape;449;p5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85000"/>
          </a:bodyPr>
          <a:lstStyle/>
          <a:p>
            <a:pPr indent="0" lvl="0" marL="0" rtl="0" algn="l">
              <a:spcBef>
                <a:spcPts val="1200"/>
              </a:spcBef>
              <a:spcAft>
                <a:spcPts val="0"/>
              </a:spcAft>
              <a:buClr>
                <a:schemeClr val="dk1"/>
              </a:buClr>
              <a:buSzPct val="68750"/>
              <a:buFont typeface="Arial"/>
              <a:buNone/>
            </a:pPr>
            <a:r>
              <a:rPr lang="fi" sz="1600">
                <a:solidFill>
                  <a:schemeClr val="dk1"/>
                </a:solidFill>
              </a:rPr>
              <a:t>Tietyt työtehtävät ovat alttiita automatisoinnille:</a:t>
            </a:r>
            <a:endParaRPr sz="1600">
              <a:solidFill>
                <a:schemeClr val="dk1"/>
              </a:solidFill>
            </a:endParaRPr>
          </a:p>
          <a:p>
            <a:pPr indent="-314960" lvl="0" marL="457200" rtl="0" algn="l">
              <a:spcBef>
                <a:spcPts val="1200"/>
              </a:spcBef>
              <a:spcAft>
                <a:spcPts val="0"/>
              </a:spcAft>
              <a:buClr>
                <a:schemeClr val="dk1"/>
              </a:buClr>
              <a:buSzPct val="100000"/>
              <a:buChar char="●"/>
            </a:pPr>
            <a:r>
              <a:rPr b="1" lang="fi" sz="1600">
                <a:solidFill>
                  <a:schemeClr val="dk1"/>
                </a:solidFill>
              </a:rPr>
              <a:t>Hallinnolliset tehtävät:</a:t>
            </a:r>
            <a:r>
              <a:rPr lang="fi" sz="1600">
                <a:solidFill>
                  <a:schemeClr val="dk1"/>
                </a:solidFill>
              </a:rPr>
              <a:t> Tietojen syöttö, laskutus ja muut rutiininomaiset toiminnot voidaan hoitaa tekoälyn avulla.</a:t>
            </a:r>
            <a:endParaRPr sz="1600">
              <a:solidFill>
                <a:schemeClr val="dk1"/>
              </a:solidFill>
            </a:endParaRPr>
          </a:p>
          <a:p>
            <a:pPr indent="-314960" lvl="0" marL="457200" rtl="0" algn="l">
              <a:spcBef>
                <a:spcPts val="0"/>
              </a:spcBef>
              <a:spcAft>
                <a:spcPts val="0"/>
              </a:spcAft>
              <a:buClr>
                <a:schemeClr val="dk1"/>
              </a:buClr>
              <a:buSzPct val="100000"/>
              <a:buChar char="●"/>
            </a:pPr>
            <a:r>
              <a:rPr b="1" lang="fi" sz="1600">
                <a:solidFill>
                  <a:schemeClr val="dk1"/>
                </a:solidFill>
              </a:rPr>
              <a:t>Asiakaspalvelun perustoiminnot:</a:t>
            </a:r>
            <a:r>
              <a:rPr lang="fi" sz="1600">
                <a:solidFill>
                  <a:schemeClr val="dk1"/>
                </a:solidFill>
              </a:rPr>
              <a:t> Yksinkertaiset kysymykset ja tukipyynnöt voidaan ratkaista chatbotien kautta.</a:t>
            </a:r>
            <a:endParaRPr sz="1600">
              <a:solidFill>
                <a:schemeClr val="dk1"/>
              </a:solidFill>
            </a:endParaRPr>
          </a:p>
          <a:p>
            <a:pPr indent="-314960" lvl="0" marL="457200" rtl="0" algn="l">
              <a:spcBef>
                <a:spcPts val="0"/>
              </a:spcBef>
              <a:spcAft>
                <a:spcPts val="0"/>
              </a:spcAft>
              <a:buClr>
                <a:schemeClr val="dk1"/>
              </a:buClr>
              <a:buSzPct val="100000"/>
              <a:buChar char="●"/>
            </a:pPr>
            <a:r>
              <a:rPr b="1" lang="fi" sz="1600">
                <a:solidFill>
                  <a:schemeClr val="dk1"/>
                </a:solidFill>
              </a:rPr>
              <a:t>Valmistus ja logistiikka:</a:t>
            </a:r>
            <a:r>
              <a:rPr lang="fi" sz="1600">
                <a:solidFill>
                  <a:schemeClr val="dk1"/>
                </a:solidFill>
              </a:rPr>
              <a:t> Robotiikka ja tekoäly tehostavat tuotantolinjoja ja varastonhallintaa.</a:t>
            </a:r>
            <a:endParaRPr sz="1600">
              <a:solidFill>
                <a:schemeClr val="dk1"/>
              </a:solidFill>
            </a:endParaRPr>
          </a:p>
          <a:p>
            <a:pPr indent="0" lvl="0" marL="0" rtl="0" algn="l">
              <a:spcBef>
                <a:spcPts val="1200"/>
              </a:spcBef>
              <a:spcAft>
                <a:spcPts val="1200"/>
              </a:spcAft>
              <a:buNone/>
            </a:pPr>
            <a:r>
              <a:t/>
            </a:r>
            <a:endParaRPr sz="1600"/>
          </a:p>
        </p:txBody>
      </p:sp>
      <p:pic>
        <p:nvPicPr>
          <p:cNvPr id="450" name="Google Shape;450;p54"/>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451" name="Google Shape;451;p54"/>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452" name="Google Shape;452;p54"/>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453" name="Google Shape;453;p54"/>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454" name="Google Shape;454;p54"/>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455" name="Google Shape;455;p5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Uudelleenkoulutuksen merkitys</a:t>
            </a:r>
            <a:endParaRPr b="1"/>
          </a:p>
        </p:txBody>
      </p:sp>
      <p:sp>
        <p:nvSpPr>
          <p:cNvPr id="461" name="Google Shape;461;p5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852"/>
              <a:buFont typeface="Arial"/>
              <a:buNone/>
            </a:pPr>
            <a:r>
              <a:rPr lang="fi" sz="1340">
                <a:solidFill>
                  <a:schemeClr val="dk1"/>
                </a:solidFill>
              </a:rPr>
              <a:t>Muuttuva työympäristö edellyttää työntekijöiltä joustavuutta ja halua oppia uutta:</a:t>
            </a:r>
            <a:endParaRPr sz="1340">
              <a:solidFill>
                <a:schemeClr val="dk1"/>
              </a:solidFill>
            </a:endParaRPr>
          </a:p>
          <a:p>
            <a:pPr indent="-313690" lvl="0" marL="457200" rtl="0" algn="l">
              <a:spcBef>
                <a:spcPts val="1200"/>
              </a:spcBef>
              <a:spcAft>
                <a:spcPts val="0"/>
              </a:spcAft>
              <a:buClr>
                <a:schemeClr val="dk1"/>
              </a:buClr>
              <a:buSzPts val="1340"/>
              <a:buChar char="●"/>
            </a:pPr>
            <a:r>
              <a:rPr b="1" lang="fi" sz="1340">
                <a:solidFill>
                  <a:schemeClr val="dk1"/>
                </a:solidFill>
              </a:rPr>
              <a:t>Elinikäinen oppiminen:</a:t>
            </a:r>
            <a:r>
              <a:rPr lang="fi" sz="1340">
                <a:solidFill>
                  <a:schemeClr val="dk1"/>
                </a:solidFill>
              </a:rPr>
              <a:t> Teknologian kehittyessä jatkuva kouluttautuminen on välttämätöntä työmarkkinoilla pysymiseksi.</a:t>
            </a:r>
            <a:endParaRPr sz="1340">
              <a:solidFill>
                <a:schemeClr val="dk1"/>
              </a:solidFill>
            </a:endParaRPr>
          </a:p>
          <a:p>
            <a:pPr indent="-313690" lvl="0" marL="457200" rtl="0" algn="l">
              <a:spcBef>
                <a:spcPts val="0"/>
              </a:spcBef>
              <a:spcAft>
                <a:spcPts val="0"/>
              </a:spcAft>
              <a:buClr>
                <a:schemeClr val="dk1"/>
              </a:buClr>
              <a:buSzPts val="1340"/>
              <a:buChar char="●"/>
            </a:pPr>
            <a:r>
              <a:rPr b="1" lang="fi" sz="1340">
                <a:solidFill>
                  <a:schemeClr val="dk1"/>
                </a:solidFill>
              </a:rPr>
              <a:t>Pehmeät taidot:</a:t>
            </a:r>
            <a:r>
              <a:rPr lang="fi" sz="1340">
                <a:solidFill>
                  <a:schemeClr val="dk1"/>
                </a:solidFill>
              </a:rPr>
              <a:t> Luovuus, kriittinen ajattelu ja ongelmanratkaisukyky korostuvat tehtävissä, joita tekoäly ei voi korvata.</a:t>
            </a:r>
            <a:endParaRPr sz="1340">
              <a:solidFill>
                <a:schemeClr val="dk1"/>
              </a:solidFill>
            </a:endParaRPr>
          </a:p>
          <a:p>
            <a:pPr indent="-313690" lvl="0" marL="457200" rtl="0" algn="l">
              <a:spcBef>
                <a:spcPts val="0"/>
              </a:spcBef>
              <a:spcAft>
                <a:spcPts val="0"/>
              </a:spcAft>
              <a:buClr>
                <a:schemeClr val="dk1"/>
              </a:buClr>
              <a:buSzPts val="1340"/>
              <a:buChar char="●"/>
            </a:pPr>
            <a:r>
              <a:rPr b="1" lang="fi" sz="1340">
                <a:solidFill>
                  <a:schemeClr val="dk1"/>
                </a:solidFill>
              </a:rPr>
              <a:t>Tekniset taidot:</a:t>
            </a:r>
            <a:r>
              <a:rPr lang="fi" sz="1340">
                <a:solidFill>
                  <a:schemeClr val="dk1"/>
                </a:solidFill>
              </a:rPr>
              <a:t> Perustiedot ohjelmoinnista, data-analytiikasta ja tekoälyn perusteista ovat yhä arvokkaampia.</a:t>
            </a:r>
            <a:endParaRPr sz="1340">
              <a:solidFill>
                <a:schemeClr val="dk1"/>
              </a:solidFill>
            </a:endParaRPr>
          </a:p>
          <a:p>
            <a:pPr indent="0" lvl="0" marL="0" rtl="0" algn="l">
              <a:spcBef>
                <a:spcPts val="1200"/>
              </a:spcBef>
              <a:spcAft>
                <a:spcPts val="1200"/>
              </a:spcAft>
              <a:buSzPts val="852"/>
              <a:buNone/>
            </a:pPr>
            <a:r>
              <a:t/>
            </a:r>
            <a:endParaRPr sz="1340"/>
          </a:p>
        </p:txBody>
      </p:sp>
      <p:pic>
        <p:nvPicPr>
          <p:cNvPr id="462" name="Google Shape;462;p55"/>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463" name="Google Shape;463;p55"/>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464" name="Google Shape;464;p55"/>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465" name="Google Shape;465;p55"/>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466" name="Google Shape;466;p55"/>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467" name="Google Shape;467;p5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Haasteet ja eettiset näkökulmat</a:t>
            </a:r>
            <a:endParaRPr b="1"/>
          </a:p>
        </p:txBody>
      </p:sp>
      <p:sp>
        <p:nvSpPr>
          <p:cNvPr id="473" name="Google Shape;473;p5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Clr>
                <a:schemeClr val="dk1"/>
              </a:buClr>
              <a:buSzPct val="68750"/>
              <a:buFont typeface="Arial"/>
              <a:buNone/>
            </a:pPr>
            <a:r>
              <a:rPr b="1" lang="fi" sz="1600">
                <a:solidFill>
                  <a:schemeClr val="dk1"/>
                </a:solidFill>
              </a:rPr>
              <a:t>Työttömyysuhka:</a:t>
            </a:r>
            <a:r>
              <a:rPr lang="fi" sz="1600">
                <a:solidFill>
                  <a:schemeClr val="dk1"/>
                </a:solidFill>
              </a:rPr>
              <a:t> Automaatio voi johtaa tiettyjen työpaikkojen katoamiseen, mikä korostaa sosiaaliturvan ja uudelleenkoulutuksen tarvetta.</a:t>
            </a:r>
            <a:endParaRPr sz="1600">
              <a:solidFill>
                <a:schemeClr val="dk1"/>
              </a:solidFill>
            </a:endParaRPr>
          </a:p>
          <a:p>
            <a:pPr indent="0" lvl="0" marL="0" rtl="0" algn="l">
              <a:spcBef>
                <a:spcPts val="1200"/>
              </a:spcBef>
              <a:spcAft>
                <a:spcPts val="0"/>
              </a:spcAft>
              <a:buClr>
                <a:schemeClr val="dk1"/>
              </a:buClr>
              <a:buSzPct val="68750"/>
              <a:buFont typeface="Arial"/>
              <a:buNone/>
            </a:pPr>
            <a:r>
              <a:rPr b="1" lang="fi" sz="1600">
                <a:solidFill>
                  <a:schemeClr val="dk1"/>
                </a:solidFill>
              </a:rPr>
              <a:t>Eriarvoisuus:</a:t>
            </a:r>
            <a:r>
              <a:rPr lang="fi" sz="1600">
                <a:solidFill>
                  <a:schemeClr val="dk1"/>
                </a:solidFill>
              </a:rPr>
              <a:t> Teknologian tuomat hyödyt eivät aina jakaudu tasaisesti, mikä voi lisätä taloudellista ja sosiaalista eriarvoisuutta.</a:t>
            </a:r>
            <a:endParaRPr sz="1600">
              <a:solidFill>
                <a:schemeClr val="dk1"/>
              </a:solidFill>
            </a:endParaRPr>
          </a:p>
          <a:p>
            <a:pPr indent="0" lvl="0" marL="0" rtl="0" algn="l">
              <a:spcBef>
                <a:spcPts val="1200"/>
              </a:spcBef>
              <a:spcAft>
                <a:spcPts val="0"/>
              </a:spcAft>
              <a:buClr>
                <a:schemeClr val="dk1"/>
              </a:buClr>
              <a:buSzPct val="68750"/>
              <a:buFont typeface="Arial"/>
              <a:buNone/>
            </a:pPr>
            <a:r>
              <a:rPr b="1" lang="fi" sz="1600">
                <a:solidFill>
                  <a:schemeClr val="dk1"/>
                </a:solidFill>
              </a:rPr>
              <a:t>Eettiset kysymykset:</a:t>
            </a:r>
            <a:r>
              <a:rPr lang="fi" sz="1600">
                <a:solidFill>
                  <a:schemeClr val="dk1"/>
                </a:solidFill>
              </a:rPr>
              <a:t> Tekoälyn käyttöön liittyy kysymyksiä yksityisyydestä, tietoturvasta ja päätösten läpinäkyvyydestä.</a:t>
            </a:r>
            <a:endParaRPr sz="1600">
              <a:solidFill>
                <a:schemeClr val="dk1"/>
              </a:solidFill>
            </a:endParaRPr>
          </a:p>
          <a:p>
            <a:pPr indent="0" lvl="0" marL="0" rtl="0" algn="l">
              <a:spcBef>
                <a:spcPts val="1200"/>
              </a:spcBef>
              <a:spcAft>
                <a:spcPts val="1200"/>
              </a:spcAft>
              <a:buNone/>
            </a:pPr>
            <a:r>
              <a:t/>
            </a:r>
            <a:endParaRPr sz="1600"/>
          </a:p>
        </p:txBody>
      </p:sp>
      <p:pic>
        <p:nvPicPr>
          <p:cNvPr id="474" name="Google Shape;474;p56"/>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475" name="Google Shape;475;p56"/>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476" name="Google Shape;476;p56"/>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477" name="Google Shape;477;p56"/>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478" name="Google Shape;478;p56"/>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479" name="Google Shape;479;p5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t>Y</a:t>
            </a:r>
            <a:r>
              <a:rPr b="1" lang="fi"/>
              <a:t>ritysten ja yhteiskunnan rooli</a:t>
            </a:r>
            <a:endParaRPr b="1"/>
          </a:p>
        </p:txBody>
      </p:sp>
      <p:sp>
        <p:nvSpPr>
          <p:cNvPr id="485" name="Google Shape;485;p5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chemeClr val="dk1"/>
              </a:buClr>
              <a:buSzPct val="68750"/>
              <a:buFont typeface="Arial"/>
              <a:buNone/>
            </a:pPr>
            <a:r>
              <a:rPr b="1" lang="fi" sz="1600">
                <a:solidFill>
                  <a:schemeClr val="dk1"/>
                </a:solidFill>
              </a:rPr>
              <a:t>Investointi koulutukseen:</a:t>
            </a:r>
            <a:r>
              <a:rPr lang="fi" sz="1600">
                <a:solidFill>
                  <a:schemeClr val="dk1"/>
                </a:solidFill>
              </a:rPr>
              <a:t> Yritysten tulisi tarjota henkilöstölleen koulutusmahdollisuuksia ja tukea ammatillista kehittymistä.</a:t>
            </a:r>
            <a:endParaRPr sz="1600">
              <a:solidFill>
                <a:schemeClr val="dk1"/>
              </a:solidFill>
            </a:endParaRPr>
          </a:p>
          <a:p>
            <a:pPr indent="0" lvl="0" marL="0" rtl="0" algn="l">
              <a:spcBef>
                <a:spcPts val="1200"/>
              </a:spcBef>
              <a:spcAft>
                <a:spcPts val="0"/>
              </a:spcAft>
              <a:buClr>
                <a:schemeClr val="dk1"/>
              </a:buClr>
              <a:buSzPct val="68750"/>
              <a:buFont typeface="Arial"/>
              <a:buNone/>
            </a:pPr>
            <a:r>
              <a:rPr b="1" lang="fi" sz="1600">
                <a:solidFill>
                  <a:schemeClr val="dk1"/>
                </a:solidFill>
              </a:rPr>
              <a:t>Yhteistyö oppilaitosten kanssa:</a:t>
            </a:r>
            <a:r>
              <a:rPr lang="fi" sz="1600">
                <a:solidFill>
                  <a:schemeClr val="dk1"/>
                </a:solidFill>
              </a:rPr>
              <a:t> Koulutusjärjestelmän on päivitettävä opetussuunnitelmiaan vastaamaan työelämän tarpeita.</a:t>
            </a:r>
            <a:endParaRPr sz="1600">
              <a:solidFill>
                <a:schemeClr val="dk1"/>
              </a:solidFill>
            </a:endParaRPr>
          </a:p>
          <a:p>
            <a:pPr indent="0" lvl="0" marL="0" rtl="0" algn="l">
              <a:spcBef>
                <a:spcPts val="1200"/>
              </a:spcBef>
              <a:spcAft>
                <a:spcPts val="0"/>
              </a:spcAft>
              <a:buClr>
                <a:schemeClr val="dk1"/>
              </a:buClr>
              <a:buSzPct val="68750"/>
              <a:buFont typeface="Arial"/>
              <a:buNone/>
            </a:pPr>
            <a:r>
              <a:rPr b="1" lang="fi" sz="1600">
                <a:solidFill>
                  <a:schemeClr val="dk1"/>
                </a:solidFill>
              </a:rPr>
              <a:t>Sääntely ja ohjeistus:</a:t>
            </a:r>
            <a:r>
              <a:rPr lang="fi" sz="1600">
                <a:solidFill>
                  <a:schemeClr val="dk1"/>
                </a:solidFill>
              </a:rPr>
              <a:t> Lainsäätäjien on varmistettava, että tekoälyn käyttö on eettistä ja yhteiskunnan etua palvelevaa.</a:t>
            </a:r>
            <a:endParaRPr sz="1600">
              <a:solidFill>
                <a:schemeClr val="dk1"/>
              </a:solidFill>
            </a:endParaRPr>
          </a:p>
          <a:p>
            <a:pPr indent="0" lvl="0" marL="0" rtl="0" algn="l">
              <a:spcBef>
                <a:spcPts val="1200"/>
              </a:spcBef>
              <a:spcAft>
                <a:spcPts val="1200"/>
              </a:spcAft>
              <a:buNone/>
            </a:pPr>
            <a:r>
              <a:t/>
            </a:r>
            <a:endParaRPr sz="1600"/>
          </a:p>
        </p:txBody>
      </p:sp>
      <p:pic>
        <p:nvPicPr>
          <p:cNvPr id="486" name="Google Shape;486;p57"/>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487" name="Google Shape;487;p57"/>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488" name="Google Shape;488;p57"/>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489" name="Google Shape;489;p57"/>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490" name="Google Shape;490;p57"/>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491" name="Google Shape;491;p5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97" name="Google Shape;497;p5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Clr>
                <a:schemeClr val="dk1"/>
              </a:buClr>
              <a:buSzPts val="1400"/>
              <a:buChar char="●"/>
            </a:pPr>
            <a:r>
              <a:rPr lang="fi">
                <a:solidFill>
                  <a:schemeClr val="dk1"/>
                </a:solidFill>
              </a:rPr>
              <a:t>T</a:t>
            </a:r>
            <a:r>
              <a:rPr lang="fi">
                <a:solidFill>
                  <a:schemeClr val="dk1"/>
                </a:solidFill>
              </a:rPr>
              <a:t>ekoäly tarjoaa valtavia mahdollisuuksia parantaa tuottavuutta ja luoda uusia työpaikkoja.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Samalla se haastaa perinteiset työroolit ja korostaa uudelleenkoulutuksen merkitystä.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On olennaista, että sekä työntekijät, yritykset että yhteiskunta sopeutuvat tähän muutokseen.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Investoimalla koulutukseen ja osaamisen kehittämiseen voimme varmistaa, että tekoälyn tuomat hyödyt jakautuvat laajasti ja että työvoima on valmis kohtaamaan tulevaisuuden haasteet.</a:t>
            </a:r>
            <a:endParaRPr>
              <a:solidFill>
                <a:schemeClr val="dk1"/>
              </a:solidFill>
            </a:endParaRPr>
          </a:p>
        </p:txBody>
      </p:sp>
      <p:pic>
        <p:nvPicPr>
          <p:cNvPr id="498" name="Google Shape;498;p58"/>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499" name="Google Shape;499;p58"/>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500" name="Google Shape;500;p58"/>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501" name="Google Shape;501;p58"/>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502" name="Google Shape;502;p58"/>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503" name="Google Shape;503;p5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highlight>
                  <a:schemeClr val="accent4"/>
                </a:highlight>
              </a:rPr>
              <a:t>5. </a:t>
            </a:r>
            <a:r>
              <a:rPr b="1" lang="fi">
                <a:highlight>
                  <a:schemeClr val="accent4"/>
                </a:highlight>
              </a:rPr>
              <a:t>Tekoäly leviää eri toimialoille</a:t>
            </a:r>
            <a:endParaRPr b="1">
              <a:highlight>
                <a:schemeClr val="accent4"/>
              </a:highlight>
            </a:endParaRPr>
          </a:p>
        </p:txBody>
      </p:sp>
      <p:sp>
        <p:nvSpPr>
          <p:cNvPr id="509" name="Google Shape;509;p5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fi">
                <a:solidFill>
                  <a:schemeClr val="dk1"/>
                </a:solidFill>
              </a:rPr>
              <a:t>Tekoäly (AI) on siirtymässä nopeasti laboratorioista ja teknologiajättien kehitystyöstä osaksi arkipäiväämme.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Sen sovellukset eivät enää rajoitu vain tietotekniikkaan tai ohjelmistokehitykseen, vaan leviävät laajasti eri toimialoille.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Terveydenhuollossa, koulutuksessa ja valmistuksessa tekoäly tuo mukanaan uusia ratkaisuja, jotka parantavat tarkkuutta, nopeutta ja tehokkuutta. </a:t>
            </a:r>
            <a:endParaRPr>
              <a:solidFill>
                <a:schemeClr val="dk1"/>
              </a:solidFill>
            </a:endParaRPr>
          </a:p>
        </p:txBody>
      </p:sp>
      <p:pic>
        <p:nvPicPr>
          <p:cNvPr id="510" name="Google Shape;510;p59"/>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511" name="Google Shape;511;p59"/>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512" name="Google Shape;512;p59"/>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513" name="Google Shape;513;p59"/>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514" name="Google Shape;514;p59"/>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515" name="Google Shape;515;p5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0"/>
          <p:cNvSpPr txBox="1"/>
          <p:nvPr>
            <p:ph type="title"/>
          </p:nvPr>
        </p:nvSpPr>
        <p:spPr>
          <a:xfrm>
            <a:off x="311700" y="189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Terveydenhuolto</a:t>
            </a:r>
            <a:endParaRPr>
              <a:latin typeface="Exo 2"/>
              <a:ea typeface="Exo 2"/>
              <a:cs typeface="Exo 2"/>
              <a:sym typeface="Exo 2"/>
            </a:endParaRPr>
          </a:p>
        </p:txBody>
      </p:sp>
      <p:sp>
        <p:nvSpPr>
          <p:cNvPr id="521" name="Google Shape;521;p60"/>
          <p:cNvSpPr txBox="1"/>
          <p:nvPr>
            <p:ph idx="1" type="body"/>
          </p:nvPr>
        </p:nvSpPr>
        <p:spPr>
          <a:xfrm>
            <a:off x="311700" y="721750"/>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latin typeface="Arial"/>
                <a:ea typeface="Arial"/>
                <a:cs typeface="Arial"/>
                <a:sym typeface="Arial"/>
              </a:rPr>
              <a:t>Tekoälyn soveltaminen terveydenhuollossa tarjoaa merkittäviä etuja:</a:t>
            </a:r>
            <a:endParaRPr>
              <a:solidFill>
                <a:schemeClr val="dk1"/>
              </a:solidFill>
              <a:latin typeface="Arial"/>
              <a:ea typeface="Arial"/>
              <a:cs typeface="Arial"/>
              <a:sym typeface="Arial"/>
            </a:endParaRPr>
          </a:p>
          <a:p>
            <a:pPr indent="-317500" lvl="0" marL="457200" rtl="0" algn="l">
              <a:spcBef>
                <a:spcPts val="1200"/>
              </a:spcBef>
              <a:spcAft>
                <a:spcPts val="0"/>
              </a:spcAft>
              <a:buClr>
                <a:schemeClr val="dk1"/>
              </a:buClr>
              <a:buSzPts val="1400"/>
              <a:buFont typeface="Arial"/>
              <a:buChar char="●"/>
            </a:pPr>
            <a:r>
              <a:rPr b="1" lang="fi">
                <a:solidFill>
                  <a:schemeClr val="dk1"/>
                </a:solidFill>
                <a:latin typeface="Arial"/>
                <a:ea typeface="Arial"/>
                <a:cs typeface="Arial"/>
                <a:sym typeface="Arial"/>
              </a:rPr>
              <a:t>Diagnostiikka ja kuvantaminen:</a:t>
            </a:r>
            <a:r>
              <a:rPr lang="fi">
                <a:solidFill>
                  <a:schemeClr val="dk1"/>
                </a:solidFill>
                <a:latin typeface="Arial"/>
                <a:ea typeface="Arial"/>
                <a:cs typeface="Arial"/>
                <a:sym typeface="Arial"/>
              </a:rPr>
              <a:t> Tekoälyalgoritmit voivat analysoida röntgenkuvia, MRI-skannauksia ja muita lääketieteellisiä kuvia nopeammin ja usein tarkemmin kuin ihmiset, mikä nopeuttaa diagnoosin saamista.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Personoitu lääketiede:</a:t>
            </a:r>
            <a:r>
              <a:rPr lang="fi">
                <a:solidFill>
                  <a:schemeClr val="dk1"/>
                </a:solidFill>
                <a:latin typeface="Arial"/>
                <a:ea typeface="Arial"/>
                <a:cs typeface="Arial"/>
                <a:sym typeface="Arial"/>
              </a:rPr>
              <a:t> Genomiikan ja potilastietojen yhdistäminen mahdollistaa yksilöllisten hoitosuunnitelmien laatimisen, parantaen hoidon tehokkuutta.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Ennaltaehkäisevä hoito:</a:t>
            </a:r>
            <a:r>
              <a:rPr lang="fi">
                <a:solidFill>
                  <a:schemeClr val="dk1"/>
                </a:solidFill>
                <a:latin typeface="Arial"/>
                <a:ea typeface="Arial"/>
                <a:cs typeface="Arial"/>
                <a:sym typeface="Arial"/>
              </a:rPr>
              <a:t> Tekoäly voi ennustaa sairauksien puhkeamista analysoimalla potilaan elämäntapa- ja terveystietoja, mikä mahdollistaa varhaisen puuttumisen.</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522" name="Google Shape;522;p6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23" name="Google Shape;523;p60"/>
          <p:cNvPicPr preferRelativeResize="0"/>
          <p:nvPr/>
        </p:nvPicPr>
        <p:blipFill>
          <a:blip r:embed="rId3">
            <a:alphaModFix/>
          </a:blip>
          <a:stretch>
            <a:fillRect/>
          </a:stretch>
        </p:blipFill>
        <p:spPr>
          <a:xfrm>
            <a:off x="3671847" y="4717454"/>
            <a:ext cx="1028164" cy="426050"/>
          </a:xfrm>
          <a:prstGeom prst="rect">
            <a:avLst/>
          </a:prstGeom>
          <a:noFill/>
          <a:ln>
            <a:noFill/>
          </a:ln>
        </p:spPr>
      </p:pic>
      <p:pic>
        <p:nvPicPr>
          <p:cNvPr id="524" name="Google Shape;524;p60"/>
          <p:cNvPicPr preferRelativeResize="0"/>
          <p:nvPr/>
        </p:nvPicPr>
        <p:blipFill>
          <a:blip r:embed="rId4">
            <a:alphaModFix/>
          </a:blip>
          <a:stretch>
            <a:fillRect/>
          </a:stretch>
        </p:blipFill>
        <p:spPr>
          <a:xfrm>
            <a:off x="4700019" y="4753950"/>
            <a:ext cx="1965745" cy="353050"/>
          </a:xfrm>
          <a:prstGeom prst="rect">
            <a:avLst/>
          </a:prstGeom>
          <a:noFill/>
          <a:ln>
            <a:noFill/>
          </a:ln>
        </p:spPr>
      </p:pic>
      <p:pic>
        <p:nvPicPr>
          <p:cNvPr id="525" name="Google Shape;525;p60"/>
          <p:cNvPicPr preferRelativeResize="0"/>
          <p:nvPr/>
        </p:nvPicPr>
        <p:blipFill>
          <a:blip r:embed="rId5">
            <a:alphaModFix/>
          </a:blip>
          <a:stretch>
            <a:fillRect/>
          </a:stretch>
        </p:blipFill>
        <p:spPr>
          <a:xfrm>
            <a:off x="6715619" y="4680954"/>
            <a:ext cx="479772" cy="426050"/>
          </a:xfrm>
          <a:prstGeom prst="rect">
            <a:avLst/>
          </a:prstGeom>
          <a:noFill/>
          <a:ln>
            <a:noFill/>
          </a:ln>
        </p:spPr>
      </p:pic>
      <p:pic>
        <p:nvPicPr>
          <p:cNvPr id="526" name="Google Shape;526;p60"/>
          <p:cNvPicPr preferRelativeResize="0"/>
          <p:nvPr/>
        </p:nvPicPr>
        <p:blipFill>
          <a:blip r:embed="rId6">
            <a:alphaModFix/>
          </a:blip>
          <a:stretch>
            <a:fillRect/>
          </a:stretch>
        </p:blipFill>
        <p:spPr>
          <a:xfrm>
            <a:off x="7220316" y="4534300"/>
            <a:ext cx="1208924" cy="572700"/>
          </a:xfrm>
          <a:prstGeom prst="rect">
            <a:avLst/>
          </a:prstGeom>
          <a:noFill/>
          <a:ln>
            <a:noFill/>
          </a:ln>
        </p:spPr>
      </p:pic>
      <p:pic>
        <p:nvPicPr>
          <p:cNvPr id="527" name="Google Shape;527;p60"/>
          <p:cNvPicPr preferRelativeResize="0"/>
          <p:nvPr/>
        </p:nvPicPr>
        <p:blipFill>
          <a:blip r:embed="rId7">
            <a:alphaModFix/>
          </a:blip>
          <a:stretch>
            <a:fillRect/>
          </a:stretch>
        </p:blipFill>
        <p:spPr>
          <a:xfrm>
            <a:off x="8494620" y="4534300"/>
            <a:ext cx="593188" cy="572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1"/>
          <p:cNvSpPr txBox="1"/>
          <p:nvPr>
            <p:ph type="title"/>
          </p:nvPr>
        </p:nvSpPr>
        <p:spPr>
          <a:xfrm>
            <a:off x="311700" y="101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Koulutus</a:t>
            </a:r>
            <a:endParaRPr>
              <a:latin typeface="Exo 2"/>
              <a:ea typeface="Exo 2"/>
              <a:cs typeface="Exo 2"/>
              <a:sym typeface="Exo 2"/>
            </a:endParaRPr>
          </a:p>
        </p:txBody>
      </p:sp>
      <p:sp>
        <p:nvSpPr>
          <p:cNvPr id="533" name="Google Shape;533;p61"/>
          <p:cNvSpPr txBox="1"/>
          <p:nvPr>
            <p:ph idx="1" type="body"/>
          </p:nvPr>
        </p:nvSpPr>
        <p:spPr>
          <a:xfrm>
            <a:off x="311700" y="863550"/>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latin typeface="Arial"/>
                <a:ea typeface="Arial"/>
                <a:cs typeface="Arial"/>
                <a:sym typeface="Arial"/>
              </a:rPr>
              <a:t>Koulutussektori hyötyy tekoälystä monin tavoin:</a:t>
            </a:r>
            <a:endParaRPr>
              <a:solidFill>
                <a:schemeClr val="dk1"/>
              </a:solidFill>
              <a:latin typeface="Arial"/>
              <a:ea typeface="Arial"/>
              <a:cs typeface="Arial"/>
              <a:sym typeface="Arial"/>
            </a:endParaRPr>
          </a:p>
          <a:p>
            <a:pPr indent="-317500" lvl="0" marL="457200" rtl="0" algn="l">
              <a:spcBef>
                <a:spcPts val="1200"/>
              </a:spcBef>
              <a:spcAft>
                <a:spcPts val="0"/>
              </a:spcAft>
              <a:buClr>
                <a:schemeClr val="dk1"/>
              </a:buClr>
              <a:buSzPts val="1400"/>
              <a:buFont typeface="Arial"/>
              <a:buChar char="●"/>
            </a:pPr>
            <a:r>
              <a:rPr b="1" lang="fi">
                <a:solidFill>
                  <a:schemeClr val="dk1"/>
                </a:solidFill>
                <a:latin typeface="Arial"/>
                <a:ea typeface="Arial"/>
                <a:cs typeface="Arial"/>
                <a:sym typeface="Arial"/>
              </a:rPr>
              <a:t>Adaptatiivinen oppiminen:</a:t>
            </a:r>
            <a:r>
              <a:rPr lang="fi">
                <a:solidFill>
                  <a:schemeClr val="dk1"/>
                </a:solidFill>
                <a:latin typeface="Arial"/>
                <a:ea typeface="Arial"/>
                <a:cs typeface="Arial"/>
                <a:sym typeface="Arial"/>
              </a:rPr>
              <a:t> Oppimisalustat mukautuvat opiskelijan tarpeisiin ja oppimistyyliin, tarjoten personoitua sisältöä ja harjoituksia.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Opettajan apuvälineet:</a:t>
            </a:r>
            <a:r>
              <a:rPr lang="fi">
                <a:solidFill>
                  <a:schemeClr val="dk1"/>
                </a:solidFill>
                <a:latin typeface="Arial"/>
                <a:ea typeface="Arial"/>
                <a:cs typeface="Arial"/>
                <a:sym typeface="Arial"/>
              </a:rPr>
              <a:t> Tekoäly voi automatisoida arviointia ja antaa palautetta, vapauttaen opettajien aikaa opetuksen suunnitteluun ja henkilökohtaiseen ohjaukseen.</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Esteettömyys:</a:t>
            </a:r>
            <a:r>
              <a:rPr lang="fi">
                <a:solidFill>
                  <a:schemeClr val="dk1"/>
                </a:solidFill>
                <a:latin typeface="Arial"/>
                <a:ea typeface="Arial"/>
                <a:cs typeface="Arial"/>
                <a:sym typeface="Arial"/>
              </a:rPr>
              <a:t> Koneoppiminen mahdollistaa oppimateriaalien kääntämisen eri kielille ja saavutettavuuden parantamisen esimerkiksi tekstitysten ja äänikomentojen avulla.</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534" name="Google Shape;534;p6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35" name="Google Shape;535;p61"/>
          <p:cNvPicPr preferRelativeResize="0"/>
          <p:nvPr/>
        </p:nvPicPr>
        <p:blipFill>
          <a:blip r:embed="rId3">
            <a:alphaModFix/>
          </a:blip>
          <a:stretch>
            <a:fillRect/>
          </a:stretch>
        </p:blipFill>
        <p:spPr>
          <a:xfrm>
            <a:off x="3671847" y="4717454"/>
            <a:ext cx="1028164" cy="426050"/>
          </a:xfrm>
          <a:prstGeom prst="rect">
            <a:avLst/>
          </a:prstGeom>
          <a:noFill/>
          <a:ln>
            <a:noFill/>
          </a:ln>
        </p:spPr>
      </p:pic>
      <p:pic>
        <p:nvPicPr>
          <p:cNvPr id="536" name="Google Shape;536;p61"/>
          <p:cNvPicPr preferRelativeResize="0"/>
          <p:nvPr/>
        </p:nvPicPr>
        <p:blipFill>
          <a:blip r:embed="rId4">
            <a:alphaModFix/>
          </a:blip>
          <a:stretch>
            <a:fillRect/>
          </a:stretch>
        </p:blipFill>
        <p:spPr>
          <a:xfrm>
            <a:off x="4700019" y="4753950"/>
            <a:ext cx="1965745" cy="353050"/>
          </a:xfrm>
          <a:prstGeom prst="rect">
            <a:avLst/>
          </a:prstGeom>
          <a:noFill/>
          <a:ln>
            <a:noFill/>
          </a:ln>
        </p:spPr>
      </p:pic>
      <p:pic>
        <p:nvPicPr>
          <p:cNvPr id="537" name="Google Shape;537;p61"/>
          <p:cNvPicPr preferRelativeResize="0"/>
          <p:nvPr/>
        </p:nvPicPr>
        <p:blipFill>
          <a:blip r:embed="rId5">
            <a:alphaModFix/>
          </a:blip>
          <a:stretch>
            <a:fillRect/>
          </a:stretch>
        </p:blipFill>
        <p:spPr>
          <a:xfrm>
            <a:off x="6715619" y="4680954"/>
            <a:ext cx="479772" cy="426050"/>
          </a:xfrm>
          <a:prstGeom prst="rect">
            <a:avLst/>
          </a:prstGeom>
          <a:noFill/>
          <a:ln>
            <a:noFill/>
          </a:ln>
        </p:spPr>
      </p:pic>
      <p:pic>
        <p:nvPicPr>
          <p:cNvPr id="538" name="Google Shape;538;p61"/>
          <p:cNvPicPr preferRelativeResize="0"/>
          <p:nvPr/>
        </p:nvPicPr>
        <p:blipFill>
          <a:blip r:embed="rId6">
            <a:alphaModFix/>
          </a:blip>
          <a:stretch>
            <a:fillRect/>
          </a:stretch>
        </p:blipFill>
        <p:spPr>
          <a:xfrm>
            <a:off x="7220316" y="4534300"/>
            <a:ext cx="1208924" cy="572700"/>
          </a:xfrm>
          <a:prstGeom prst="rect">
            <a:avLst/>
          </a:prstGeom>
          <a:noFill/>
          <a:ln>
            <a:noFill/>
          </a:ln>
        </p:spPr>
      </p:pic>
      <p:pic>
        <p:nvPicPr>
          <p:cNvPr id="539" name="Google Shape;539;p61"/>
          <p:cNvPicPr preferRelativeResize="0"/>
          <p:nvPr/>
        </p:nvPicPr>
        <p:blipFill>
          <a:blip r:embed="rId7">
            <a:alphaModFix/>
          </a:blip>
          <a:stretch>
            <a:fillRect/>
          </a:stretch>
        </p:blipFill>
        <p:spPr>
          <a:xfrm>
            <a:off x="8494620" y="4534300"/>
            <a:ext cx="593188" cy="572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Tuotantoteollisuus</a:t>
            </a:r>
            <a:endParaRPr>
              <a:latin typeface="Exo 2"/>
              <a:ea typeface="Exo 2"/>
              <a:cs typeface="Exo 2"/>
              <a:sym typeface="Exo 2"/>
            </a:endParaRPr>
          </a:p>
        </p:txBody>
      </p:sp>
      <p:sp>
        <p:nvSpPr>
          <p:cNvPr id="545" name="Google Shape;545;p6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latin typeface="Arial"/>
                <a:ea typeface="Arial"/>
                <a:cs typeface="Arial"/>
                <a:sym typeface="Arial"/>
              </a:rPr>
              <a:t>Tuontantoteollisuudessa tekoäly lisää kilpailukykyä ja tehokkuutta:</a:t>
            </a:r>
            <a:endParaRPr>
              <a:solidFill>
                <a:schemeClr val="dk1"/>
              </a:solidFill>
              <a:latin typeface="Arial"/>
              <a:ea typeface="Arial"/>
              <a:cs typeface="Arial"/>
              <a:sym typeface="Arial"/>
            </a:endParaRPr>
          </a:p>
          <a:p>
            <a:pPr indent="-317500" lvl="0" marL="457200" rtl="0" algn="l">
              <a:spcBef>
                <a:spcPts val="1200"/>
              </a:spcBef>
              <a:spcAft>
                <a:spcPts val="0"/>
              </a:spcAft>
              <a:buClr>
                <a:schemeClr val="dk1"/>
              </a:buClr>
              <a:buSzPts val="1400"/>
              <a:buFont typeface="Arial"/>
              <a:buChar char="●"/>
            </a:pPr>
            <a:r>
              <a:rPr b="1" lang="fi">
                <a:solidFill>
                  <a:schemeClr val="dk1"/>
                </a:solidFill>
                <a:latin typeface="Arial"/>
                <a:ea typeface="Arial"/>
                <a:cs typeface="Arial"/>
                <a:sym typeface="Arial"/>
              </a:rPr>
              <a:t>Ennakoiva huolto:</a:t>
            </a:r>
            <a:r>
              <a:rPr lang="fi">
                <a:solidFill>
                  <a:schemeClr val="dk1"/>
                </a:solidFill>
                <a:latin typeface="Arial"/>
                <a:ea typeface="Arial"/>
                <a:cs typeface="Arial"/>
                <a:sym typeface="Arial"/>
              </a:rPr>
              <a:t> Koneiden ja laitteiden anturidatan analysointi mahdollistaa huoltotarpeen ennakoinnin, vähentäen seisokkiaikoja.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Prosessien optimointi:</a:t>
            </a:r>
            <a:r>
              <a:rPr lang="fi">
                <a:solidFill>
                  <a:schemeClr val="dk1"/>
                </a:solidFill>
                <a:latin typeface="Arial"/>
                <a:ea typeface="Arial"/>
                <a:cs typeface="Arial"/>
                <a:sym typeface="Arial"/>
              </a:rPr>
              <a:t> Tekoäly voi optimoida tuotantolinjoja reaaliajassa, vähentäen hävikkiä ja parantaen laatua.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Laatukontrolli:</a:t>
            </a:r>
            <a:r>
              <a:rPr lang="fi">
                <a:solidFill>
                  <a:schemeClr val="dk1"/>
                </a:solidFill>
                <a:latin typeface="Arial"/>
                <a:ea typeface="Arial"/>
                <a:cs typeface="Arial"/>
                <a:sym typeface="Arial"/>
              </a:rPr>
              <a:t> Kuvantunnistuksen avulla voidaan havaita virheet tuotteissa nopeammin kuin perinteisillä menetelmillä.</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546" name="Google Shape;546;p6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47" name="Google Shape;547;p62"/>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548" name="Google Shape;548;p62"/>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549" name="Google Shape;549;p62"/>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550" name="Google Shape;550;p62"/>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551" name="Google Shape;551;p62"/>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Esimerkkejä muilta toimialoilta</a:t>
            </a:r>
            <a:endParaRPr>
              <a:latin typeface="Exo 2"/>
              <a:ea typeface="Exo 2"/>
              <a:cs typeface="Exo 2"/>
              <a:sym typeface="Exo 2"/>
            </a:endParaRPr>
          </a:p>
        </p:txBody>
      </p:sp>
      <p:sp>
        <p:nvSpPr>
          <p:cNvPr id="557" name="Google Shape;557;p6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fi">
                <a:solidFill>
                  <a:schemeClr val="dk1"/>
                </a:solidFill>
                <a:latin typeface="Arial"/>
                <a:ea typeface="Arial"/>
                <a:cs typeface="Arial"/>
                <a:sym typeface="Arial"/>
              </a:rPr>
              <a:t>Maatalous:</a:t>
            </a:r>
            <a:r>
              <a:rPr lang="fi">
                <a:solidFill>
                  <a:schemeClr val="dk1"/>
                </a:solidFill>
                <a:latin typeface="Arial"/>
                <a:ea typeface="Arial"/>
                <a:cs typeface="Arial"/>
                <a:sym typeface="Arial"/>
              </a:rPr>
              <a:t> Tekoäly auttaa satomäärien ennustamisessa, tuholaisten torjunnassa ja resurssien tehokkaassa käytössä.</a:t>
            </a:r>
            <a:endParaRPr>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fi">
                <a:solidFill>
                  <a:schemeClr val="dk1"/>
                </a:solidFill>
                <a:latin typeface="Arial"/>
                <a:ea typeface="Arial"/>
                <a:cs typeface="Arial"/>
                <a:sym typeface="Arial"/>
              </a:rPr>
              <a:t>Rahoitus:</a:t>
            </a:r>
            <a:r>
              <a:rPr lang="fi">
                <a:solidFill>
                  <a:schemeClr val="dk1"/>
                </a:solidFill>
                <a:latin typeface="Arial"/>
                <a:ea typeface="Arial"/>
                <a:cs typeface="Arial"/>
                <a:sym typeface="Arial"/>
              </a:rPr>
              <a:t> Riskienhallinta, petosten tunnistus ja asiakaspalvelu tehostuvat tekoälyn avulla.</a:t>
            </a:r>
            <a:endParaRPr>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fi">
                <a:solidFill>
                  <a:schemeClr val="dk1"/>
                </a:solidFill>
                <a:latin typeface="Arial"/>
                <a:ea typeface="Arial"/>
                <a:cs typeface="Arial"/>
                <a:sym typeface="Arial"/>
              </a:rPr>
              <a:t>Logistiikka:</a:t>
            </a:r>
            <a:r>
              <a:rPr lang="fi">
                <a:solidFill>
                  <a:schemeClr val="dk1"/>
                </a:solidFill>
                <a:latin typeface="Arial"/>
                <a:ea typeface="Arial"/>
                <a:cs typeface="Arial"/>
                <a:sym typeface="Arial"/>
              </a:rPr>
              <a:t> Reittien optimointi ja toimitusketjun hallinta paranevat, mikä vähentää kustannuksia ja parantaa asiakastyytyväisyyttä.</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558" name="Google Shape;558;p6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59" name="Google Shape;559;p63"/>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560" name="Google Shape;560;p63"/>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561" name="Google Shape;561;p63"/>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562" name="Google Shape;562;p63"/>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563" name="Google Shape;563;p63"/>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Aluksi</a:t>
            </a:r>
            <a:endParaRPr/>
          </a:p>
        </p:txBody>
      </p:sp>
      <p:sp>
        <p:nvSpPr>
          <p:cNvPr id="129" name="Google Shape;129;p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fi" u="sng">
                <a:solidFill>
                  <a:schemeClr val="hlink"/>
                </a:solidFill>
                <a:hlinkClick r:id="rId3"/>
              </a:rPr>
              <a:t>https://www.mentimeter.com/app/presentation/alrdix335b7axmb4a2hsqd1tfg27syf6/edit?question=eer6y2g5m3ef</a:t>
            </a:r>
            <a:r>
              <a:rPr lang="fi"/>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Haasteet ja huomioitavat seikat</a:t>
            </a:r>
            <a:endParaRPr>
              <a:latin typeface="Exo 2"/>
              <a:ea typeface="Exo 2"/>
              <a:cs typeface="Exo 2"/>
              <a:sym typeface="Exo 2"/>
            </a:endParaRPr>
          </a:p>
        </p:txBody>
      </p:sp>
      <p:sp>
        <p:nvSpPr>
          <p:cNvPr id="569" name="Google Shape;569;p6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latin typeface="Arial"/>
                <a:ea typeface="Arial"/>
                <a:cs typeface="Arial"/>
                <a:sym typeface="Arial"/>
              </a:rPr>
              <a:t>Vaikka tekoälyn käyttöönotto tarjoaa monia etuja, siihen liittyy myös haasteita:</a:t>
            </a:r>
            <a:endParaRPr>
              <a:solidFill>
                <a:schemeClr val="dk1"/>
              </a:solidFill>
              <a:latin typeface="Arial"/>
              <a:ea typeface="Arial"/>
              <a:cs typeface="Arial"/>
              <a:sym typeface="Arial"/>
            </a:endParaRPr>
          </a:p>
          <a:p>
            <a:pPr indent="-317500" lvl="0" marL="457200" rtl="0" algn="l">
              <a:spcBef>
                <a:spcPts val="1200"/>
              </a:spcBef>
              <a:spcAft>
                <a:spcPts val="0"/>
              </a:spcAft>
              <a:buClr>
                <a:schemeClr val="dk1"/>
              </a:buClr>
              <a:buSzPts val="1400"/>
              <a:buFont typeface="Arial"/>
              <a:buChar char="●"/>
            </a:pPr>
            <a:r>
              <a:rPr b="1" lang="fi">
                <a:solidFill>
                  <a:schemeClr val="dk1"/>
                </a:solidFill>
                <a:latin typeface="Arial"/>
                <a:ea typeface="Arial"/>
                <a:cs typeface="Arial"/>
                <a:sym typeface="Arial"/>
              </a:rPr>
              <a:t>Tietosuoja ja turvallisuus:</a:t>
            </a:r>
            <a:r>
              <a:rPr lang="fi">
                <a:solidFill>
                  <a:schemeClr val="dk1"/>
                </a:solidFill>
                <a:latin typeface="Arial"/>
                <a:ea typeface="Arial"/>
                <a:cs typeface="Arial"/>
                <a:sym typeface="Arial"/>
              </a:rPr>
              <a:t> Kun tekoäly käsittelee arkaluonteista dataa, on varmistettava, että tietosuoja- ja turvallisuusstandardit täyttyvät.</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Osaamisvaje:</a:t>
            </a:r>
            <a:r>
              <a:rPr lang="fi">
                <a:solidFill>
                  <a:schemeClr val="dk1"/>
                </a:solidFill>
                <a:latin typeface="Arial"/>
                <a:ea typeface="Arial"/>
                <a:cs typeface="Arial"/>
                <a:sym typeface="Arial"/>
              </a:rPr>
              <a:t> Uusien teknologioiden hyödyntäminen vaatii osaamista, mikä korostaa koulutuksen ja osaamisen kehittämisen tarvetta.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Eettiset kysymykset:</a:t>
            </a:r>
            <a:r>
              <a:rPr lang="fi">
                <a:solidFill>
                  <a:schemeClr val="dk1"/>
                </a:solidFill>
                <a:latin typeface="Arial"/>
                <a:ea typeface="Arial"/>
                <a:cs typeface="Arial"/>
                <a:sym typeface="Arial"/>
              </a:rPr>
              <a:t> On pohdittava tekoälyn päätöksenteon läpinäkyvyyttä ja mahdollisia ennakkoluuloja algoritmeissa.</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570" name="Google Shape;570;p6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5"/>
          <p:cNvSpPr txBox="1"/>
          <p:nvPr>
            <p:ph type="title"/>
          </p:nvPr>
        </p:nvSpPr>
        <p:spPr>
          <a:xfrm>
            <a:off x="311700" y="309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Tulevaisuuden näkymät</a:t>
            </a:r>
            <a:endParaRPr/>
          </a:p>
        </p:txBody>
      </p:sp>
      <p:sp>
        <p:nvSpPr>
          <p:cNvPr id="576" name="Google Shape;576;p65"/>
          <p:cNvSpPr txBox="1"/>
          <p:nvPr>
            <p:ph idx="1" type="body"/>
          </p:nvPr>
        </p:nvSpPr>
        <p:spPr>
          <a:xfrm>
            <a:off x="343700" y="928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latin typeface="Arial"/>
                <a:ea typeface="Arial"/>
                <a:cs typeface="Arial"/>
                <a:sym typeface="Arial"/>
              </a:rPr>
              <a:t>Tekoälyn leviäminen eri toimialoille tulee todennäköisesti jatkumaan ja kiihtymään. Innovaatioiden vauhdittamana voimme odottaa:</a:t>
            </a:r>
            <a:endParaRPr>
              <a:solidFill>
                <a:schemeClr val="dk1"/>
              </a:solidFill>
              <a:latin typeface="Arial"/>
              <a:ea typeface="Arial"/>
              <a:cs typeface="Arial"/>
              <a:sym typeface="Arial"/>
            </a:endParaRPr>
          </a:p>
          <a:p>
            <a:pPr indent="-317500" lvl="0" marL="457200" rtl="0" algn="l">
              <a:spcBef>
                <a:spcPts val="1200"/>
              </a:spcBef>
              <a:spcAft>
                <a:spcPts val="0"/>
              </a:spcAft>
              <a:buClr>
                <a:schemeClr val="dk1"/>
              </a:buClr>
              <a:buSzPts val="1400"/>
              <a:buFont typeface="Arial"/>
              <a:buChar char="●"/>
            </a:pPr>
            <a:r>
              <a:rPr b="1" lang="fi">
                <a:solidFill>
                  <a:schemeClr val="dk1"/>
                </a:solidFill>
                <a:latin typeface="Arial"/>
                <a:ea typeface="Arial"/>
                <a:cs typeface="Arial"/>
                <a:sym typeface="Arial"/>
              </a:rPr>
              <a:t>Integraation syventymistä:</a:t>
            </a:r>
            <a:r>
              <a:rPr lang="fi">
                <a:solidFill>
                  <a:schemeClr val="dk1"/>
                </a:solidFill>
                <a:latin typeface="Arial"/>
                <a:ea typeface="Arial"/>
                <a:cs typeface="Arial"/>
                <a:sym typeface="Arial"/>
              </a:rPr>
              <a:t> Tekoäly integroituu syvemmälle yritysten prosesseihin ja palveluihin, muuttaen toimintatapoja perustavanlaatuisesti.</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Yhteistyötä ihmisen ja koneen välillä:</a:t>
            </a:r>
            <a:r>
              <a:rPr lang="fi">
                <a:solidFill>
                  <a:schemeClr val="dk1"/>
                </a:solidFill>
                <a:latin typeface="Arial"/>
                <a:ea typeface="Arial"/>
                <a:cs typeface="Arial"/>
                <a:sym typeface="Arial"/>
              </a:rPr>
              <a:t> Tekoäly toimii yhä enemmän työntekijöiden tukena, ei vain korvaajana, yhdistäen teknologian tehokkuuden ja inhimillisen harkintakyvyn.</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Uusia liiketoimintamalleja:</a:t>
            </a:r>
            <a:r>
              <a:rPr lang="fi">
                <a:solidFill>
                  <a:schemeClr val="dk1"/>
                </a:solidFill>
                <a:latin typeface="Arial"/>
                <a:ea typeface="Arial"/>
                <a:cs typeface="Arial"/>
                <a:sym typeface="Arial"/>
              </a:rPr>
              <a:t> Tekoälyn mahdollistamat palvelut ja tuotteet luovat uusia markkinoita ja liiketoimintamahdollisuuksia.</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577" name="Google Shape;577;p6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Clr>
                <a:schemeClr val="dk1"/>
              </a:buClr>
              <a:buSzPts val="1400"/>
              <a:buChar char="●"/>
            </a:pPr>
            <a:r>
              <a:rPr lang="fi">
                <a:solidFill>
                  <a:schemeClr val="dk1"/>
                </a:solidFill>
              </a:rPr>
              <a:t>Tekoälyn uudet käyttötapaukset eri toimialoilla osoittavat teknologian monipuolisuuden ja potentiaalin parantaa tehokkuutta, tarkkuutta ja nopeutta.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Sen leviämisen myötä on tärkeää kohdata siihen liittyvät haasteet vastuullisesti, panostaa koulutukseen ja varmistaa, että hyödyt jakautuvat tasaisesti.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Kun tekoälyä käytetään viisaasti, se voi toimia voimakkaana moottorina yhteiskunnan kehityksessä ja hyvinvoinnin lisäämisessä.</a:t>
            </a:r>
            <a:endParaRPr>
              <a:solidFill>
                <a:schemeClr val="dk1"/>
              </a:solidFill>
            </a:endParaRPr>
          </a:p>
        </p:txBody>
      </p:sp>
      <p:pic>
        <p:nvPicPr>
          <p:cNvPr id="578" name="Google Shape;578;p65"/>
          <p:cNvPicPr preferRelativeResize="0"/>
          <p:nvPr/>
        </p:nvPicPr>
        <p:blipFill>
          <a:blip r:embed="rId3">
            <a:alphaModFix/>
          </a:blip>
          <a:stretch>
            <a:fillRect/>
          </a:stretch>
        </p:blipFill>
        <p:spPr>
          <a:xfrm>
            <a:off x="3687847" y="4717454"/>
            <a:ext cx="1028164" cy="426050"/>
          </a:xfrm>
          <a:prstGeom prst="rect">
            <a:avLst/>
          </a:prstGeom>
          <a:noFill/>
          <a:ln>
            <a:noFill/>
          </a:ln>
        </p:spPr>
      </p:pic>
      <p:pic>
        <p:nvPicPr>
          <p:cNvPr id="579" name="Google Shape;579;p65"/>
          <p:cNvPicPr preferRelativeResize="0"/>
          <p:nvPr/>
        </p:nvPicPr>
        <p:blipFill>
          <a:blip r:embed="rId4">
            <a:alphaModFix/>
          </a:blip>
          <a:stretch>
            <a:fillRect/>
          </a:stretch>
        </p:blipFill>
        <p:spPr>
          <a:xfrm>
            <a:off x="4716019" y="4753950"/>
            <a:ext cx="1965745" cy="353050"/>
          </a:xfrm>
          <a:prstGeom prst="rect">
            <a:avLst/>
          </a:prstGeom>
          <a:noFill/>
          <a:ln>
            <a:noFill/>
          </a:ln>
        </p:spPr>
      </p:pic>
      <p:pic>
        <p:nvPicPr>
          <p:cNvPr id="580" name="Google Shape;580;p65"/>
          <p:cNvPicPr preferRelativeResize="0"/>
          <p:nvPr/>
        </p:nvPicPr>
        <p:blipFill>
          <a:blip r:embed="rId5">
            <a:alphaModFix/>
          </a:blip>
          <a:stretch>
            <a:fillRect/>
          </a:stretch>
        </p:blipFill>
        <p:spPr>
          <a:xfrm>
            <a:off x="6731619" y="4680954"/>
            <a:ext cx="479772" cy="426050"/>
          </a:xfrm>
          <a:prstGeom prst="rect">
            <a:avLst/>
          </a:prstGeom>
          <a:noFill/>
          <a:ln>
            <a:noFill/>
          </a:ln>
        </p:spPr>
      </p:pic>
      <p:pic>
        <p:nvPicPr>
          <p:cNvPr id="581" name="Google Shape;581;p65"/>
          <p:cNvPicPr preferRelativeResize="0"/>
          <p:nvPr/>
        </p:nvPicPr>
        <p:blipFill>
          <a:blip r:embed="rId6">
            <a:alphaModFix/>
          </a:blip>
          <a:stretch>
            <a:fillRect/>
          </a:stretch>
        </p:blipFill>
        <p:spPr>
          <a:xfrm>
            <a:off x="7236316" y="4534300"/>
            <a:ext cx="1208924" cy="572700"/>
          </a:xfrm>
          <a:prstGeom prst="rect">
            <a:avLst/>
          </a:prstGeom>
          <a:noFill/>
          <a:ln>
            <a:noFill/>
          </a:ln>
        </p:spPr>
      </p:pic>
      <p:pic>
        <p:nvPicPr>
          <p:cNvPr id="582" name="Google Shape;582;p65"/>
          <p:cNvPicPr preferRelativeResize="0"/>
          <p:nvPr/>
        </p:nvPicPr>
        <p:blipFill>
          <a:blip r:embed="rId7">
            <a:alphaModFix/>
          </a:blip>
          <a:stretch>
            <a:fillRect/>
          </a:stretch>
        </p:blipFill>
        <p:spPr>
          <a:xfrm>
            <a:off x="8510620" y="4534300"/>
            <a:ext cx="593188" cy="5726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highlight>
                  <a:schemeClr val="accent4"/>
                </a:highlight>
                <a:latin typeface="Exo 2"/>
                <a:ea typeface="Exo 2"/>
                <a:cs typeface="Exo 2"/>
                <a:sym typeface="Exo 2"/>
              </a:rPr>
              <a:t>6. </a:t>
            </a:r>
            <a:r>
              <a:rPr b="1" lang="fi">
                <a:highlight>
                  <a:schemeClr val="accent4"/>
                </a:highlight>
                <a:latin typeface="Exo 2"/>
                <a:ea typeface="Exo 2"/>
                <a:cs typeface="Exo 2"/>
                <a:sym typeface="Exo 2"/>
              </a:rPr>
              <a:t>Tekoälyn mahdollistama massapersonointi </a:t>
            </a:r>
            <a:endParaRPr b="1">
              <a:highlight>
                <a:schemeClr val="accent4"/>
              </a:highlight>
              <a:latin typeface="Exo 2"/>
              <a:ea typeface="Exo 2"/>
              <a:cs typeface="Exo 2"/>
              <a:sym typeface="Exo 2"/>
            </a:endParaRPr>
          </a:p>
        </p:txBody>
      </p:sp>
      <p:sp>
        <p:nvSpPr>
          <p:cNvPr id="588" name="Google Shape;588;p6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fi">
                <a:solidFill>
                  <a:schemeClr val="dk1"/>
                </a:solidFill>
              </a:rPr>
              <a:t>Nykyajan kuluttajat odottavat yhä enemmän yksilöllisiä kokemuksia ja räätälöityä palvelua. Yritykset, jotka pystyvät vastaamaan näihin odotuksiin, saavat kilpailuetua markkinoilla.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Tekoälyn kehittyminen on mahdollistanut massapersonoinnin, jossa yksilölliset kokemukset voidaan tarjota laajalle asiakaskunnalle kustannustehokkaasti.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Tämä lisää käyttäjien sitoutumista ja uskollisuutta, mikä on kriittistä pitkän aikavälin menestykselle.</a:t>
            </a:r>
            <a:endParaRPr>
              <a:solidFill>
                <a:schemeClr val="dk1"/>
              </a:solidFill>
            </a:endParaRPr>
          </a:p>
        </p:txBody>
      </p:sp>
      <p:pic>
        <p:nvPicPr>
          <p:cNvPr id="589" name="Google Shape;589;p66"/>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590" name="Google Shape;590;p66"/>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591" name="Google Shape;591;p66"/>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592" name="Google Shape;592;p66"/>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593" name="Google Shape;593;p66"/>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594" name="Google Shape;594;p6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Mitä on massapersonointi?</a:t>
            </a:r>
            <a:endParaRPr>
              <a:latin typeface="Exo 2"/>
              <a:ea typeface="Exo 2"/>
              <a:cs typeface="Exo 2"/>
              <a:sym typeface="Exo 2"/>
            </a:endParaRPr>
          </a:p>
        </p:txBody>
      </p:sp>
      <p:sp>
        <p:nvSpPr>
          <p:cNvPr id="600" name="Google Shape;600;p6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fi">
                <a:solidFill>
                  <a:schemeClr val="dk1"/>
                </a:solidFill>
              </a:rPr>
              <a:t>Massapersonointi tarkoittaa yksilöllisten kokemusten tarjoamista suurelle määrälle asiakkaita samanaikaisesti.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Se hyödyntää suuria tietomääriä ja tekoälyä ymmärtääkseen jokaisen asiakkaan tarpeet, mieltymykset ja käyttäytymisen.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Näin yritykset voivat räätälöidä tuotteitaan, palveluitaan ja viestintäänsä vastaamaan kunkin asiakkaan odotuksia.</a:t>
            </a:r>
            <a:endParaRPr>
              <a:solidFill>
                <a:schemeClr val="dk1"/>
              </a:solidFill>
            </a:endParaRPr>
          </a:p>
        </p:txBody>
      </p:sp>
      <p:sp>
        <p:nvSpPr>
          <p:cNvPr id="601" name="Google Shape;601;p6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02" name="Google Shape;602;p67"/>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603" name="Google Shape;603;p67"/>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604" name="Google Shape;604;p67"/>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605" name="Google Shape;605;p67"/>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606" name="Google Shape;606;p67"/>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68"/>
          <p:cNvSpPr txBox="1"/>
          <p:nvPr>
            <p:ph type="title"/>
          </p:nvPr>
        </p:nvSpPr>
        <p:spPr>
          <a:xfrm>
            <a:off x="311700" y="85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Tekoälyn rooli personoinnissa</a:t>
            </a:r>
            <a:endParaRPr>
              <a:latin typeface="Exo 2"/>
              <a:ea typeface="Exo 2"/>
              <a:cs typeface="Exo 2"/>
              <a:sym typeface="Exo 2"/>
            </a:endParaRPr>
          </a:p>
        </p:txBody>
      </p:sp>
      <p:sp>
        <p:nvSpPr>
          <p:cNvPr id="612" name="Google Shape;612;p68"/>
          <p:cNvSpPr txBox="1"/>
          <p:nvPr>
            <p:ph idx="1" type="body"/>
          </p:nvPr>
        </p:nvSpPr>
        <p:spPr>
          <a:xfrm>
            <a:off x="343700" y="6577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b="1" lang="fi">
                <a:solidFill>
                  <a:schemeClr val="dk1"/>
                </a:solidFill>
              </a:rPr>
              <a:t>Data-analyysi:</a:t>
            </a:r>
            <a:r>
              <a:rPr lang="fi">
                <a:solidFill>
                  <a:schemeClr val="dk1"/>
                </a:solidFill>
              </a:rPr>
              <a:t> Tekoäly pystyy käsittelemään valtavia määriä dataa nopeasti, tunnistaen patternit ja trendit, joita ihminen ei välttämättä huomaisi.</a:t>
            </a:r>
            <a:endParaRPr>
              <a:solidFill>
                <a:schemeClr val="dk1"/>
              </a:solidFill>
            </a:endParaRPr>
          </a:p>
          <a:p>
            <a:pPr indent="-317500" lvl="0" marL="457200" rtl="0" algn="l">
              <a:spcBef>
                <a:spcPts val="0"/>
              </a:spcBef>
              <a:spcAft>
                <a:spcPts val="0"/>
              </a:spcAft>
              <a:buClr>
                <a:schemeClr val="dk1"/>
              </a:buClr>
              <a:buSzPts val="1400"/>
              <a:buChar char="●"/>
            </a:pPr>
            <a:r>
              <a:rPr b="1" lang="fi">
                <a:solidFill>
                  <a:schemeClr val="dk1"/>
                </a:solidFill>
              </a:rPr>
              <a:t>Asiakassegmentointi:</a:t>
            </a:r>
            <a:r>
              <a:rPr lang="fi">
                <a:solidFill>
                  <a:schemeClr val="dk1"/>
                </a:solidFill>
              </a:rPr>
              <a:t> Algoritmit voivat luoda tarkkoja asiakasprofiileja, mikä mahdollistaa kohdennetun markkinoinnin ja tuotesuositukset.</a:t>
            </a:r>
            <a:endParaRPr>
              <a:solidFill>
                <a:schemeClr val="dk1"/>
              </a:solidFill>
            </a:endParaRPr>
          </a:p>
          <a:p>
            <a:pPr indent="-317500" lvl="0" marL="457200" rtl="0" algn="l">
              <a:spcBef>
                <a:spcPts val="0"/>
              </a:spcBef>
              <a:spcAft>
                <a:spcPts val="0"/>
              </a:spcAft>
              <a:buClr>
                <a:schemeClr val="dk1"/>
              </a:buClr>
              <a:buSzPts val="1400"/>
              <a:buChar char="●"/>
            </a:pPr>
            <a:r>
              <a:rPr b="1" lang="fi">
                <a:solidFill>
                  <a:schemeClr val="dk1"/>
                </a:solidFill>
              </a:rPr>
              <a:t>Reaaliaikainen interaktio:</a:t>
            </a:r>
            <a:r>
              <a:rPr lang="fi">
                <a:solidFill>
                  <a:schemeClr val="dk1"/>
                </a:solidFill>
              </a:rPr>
              <a:t> Chatbotit ja virtuaaliassistentit tarjoavat personoitua palvelua vuorokauden ympäri, vastaten asiakkaiden kysymyksiin ja tarpeisiin heti.</a:t>
            </a:r>
            <a:endParaRPr>
              <a:solidFill>
                <a:schemeClr val="dk1"/>
              </a:solidFill>
            </a:endParaRPr>
          </a:p>
          <a:p>
            <a:pPr indent="-317500" lvl="0" marL="457200" rtl="0" algn="l">
              <a:spcBef>
                <a:spcPts val="0"/>
              </a:spcBef>
              <a:spcAft>
                <a:spcPts val="0"/>
              </a:spcAft>
              <a:buClr>
                <a:schemeClr val="dk1"/>
              </a:buClr>
              <a:buSzPts val="1400"/>
              <a:buChar char="●"/>
            </a:pPr>
            <a:r>
              <a:rPr b="1" lang="fi">
                <a:solidFill>
                  <a:schemeClr val="dk1"/>
                </a:solidFill>
              </a:rPr>
              <a:t>Ennakoiva analytiikka:</a:t>
            </a:r>
            <a:r>
              <a:rPr lang="fi">
                <a:solidFill>
                  <a:schemeClr val="dk1"/>
                </a:solidFill>
              </a:rPr>
              <a:t> Tekoäly voi ennustaa asiakkaiden tulevaa käyttäytymistä, mikä auttaa yrityksiä suunnittelemaan strategioitaan tehokkaammin.</a:t>
            </a:r>
            <a:endParaRPr>
              <a:solidFill>
                <a:schemeClr val="dk1"/>
              </a:solidFill>
            </a:endParaRPr>
          </a:p>
          <a:p>
            <a:pPr indent="0" lvl="0" marL="0" rtl="0" algn="l">
              <a:spcBef>
                <a:spcPts val="1200"/>
              </a:spcBef>
              <a:spcAft>
                <a:spcPts val="1200"/>
              </a:spcAft>
              <a:buNone/>
            </a:pPr>
            <a:r>
              <a:t/>
            </a:r>
            <a:endParaRPr/>
          </a:p>
        </p:txBody>
      </p:sp>
      <p:sp>
        <p:nvSpPr>
          <p:cNvPr id="613" name="Google Shape;613;p6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14" name="Google Shape;614;p68"/>
          <p:cNvPicPr preferRelativeResize="0"/>
          <p:nvPr/>
        </p:nvPicPr>
        <p:blipFill>
          <a:blip r:embed="rId3">
            <a:alphaModFix/>
          </a:blip>
          <a:stretch>
            <a:fillRect/>
          </a:stretch>
        </p:blipFill>
        <p:spPr>
          <a:xfrm>
            <a:off x="3728047" y="4752029"/>
            <a:ext cx="1028164" cy="426050"/>
          </a:xfrm>
          <a:prstGeom prst="rect">
            <a:avLst/>
          </a:prstGeom>
          <a:noFill/>
          <a:ln>
            <a:noFill/>
          </a:ln>
        </p:spPr>
      </p:pic>
      <p:pic>
        <p:nvPicPr>
          <p:cNvPr id="615" name="Google Shape;615;p68"/>
          <p:cNvPicPr preferRelativeResize="0"/>
          <p:nvPr/>
        </p:nvPicPr>
        <p:blipFill>
          <a:blip r:embed="rId4">
            <a:alphaModFix/>
          </a:blip>
          <a:stretch>
            <a:fillRect/>
          </a:stretch>
        </p:blipFill>
        <p:spPr>
          <a:xfrm>
            <a:off x="4756219" y="4788525"/>
            <a:ext cx="1965745" cy="353050"/>
          </a:xfrm>
          <a:prstGeom prst="rect">
            <a:avLst/>
          </a:prstGeom>
          <a:noFill/>
          <a:ln>
            <a:noFill/>
          </a:ln>
        </p:spPr>
      </p:pic>
      <p:pic>
        <p:nvPicPr>
          <p:cNvPr id="616" name="Google Shape;616;p68"/>
          <p:cNvPicPr preferRelativeResize="0"/>
          <p:nvPr/>
        </p:nvPicPr>
        <p:blipFill>
          <a:blip r:embed="rId5">
            <a:alphaModFix/>
          </a:blip>
          <a:stretch>
            <a:fillRect/>
          </a:stretch>
        </p:blipFill>
        <p:spPr>
          <a:xfrm>
            <a:off x="6771819" y="4715529"/>
            <a:ext cx="479772" cy="426050"/>
          </a:xfrm>
          <a:prstGeom prst="rect">
            <a:avLst/>
          </a:prstGeom>
          <a:noFill/>
          <a:ln>
            <a:noFill/>
          </a:ln>
        </p:spPr>
      </p:pic>
      <p:pic>
        <p:nvPicPr>
          <p:cNvPr id="617" name="Google Shape;617;p68"/>
          <p:cNvPicPr preferRelativeResize="0"/>
          <p:nvPr/>
        </p:nvPicPr>
        <p:blipFill>
          <a:blip r:embed="rId6">
            <a:alphaModFix/>
          </a:blip>
          <a:stretch>
            <a:fillRect/>
          </a:stretch>
        </p:blipFill>
        <p:spPr>
          <a:xfrm>
            <a:off x="7276516" y="4568875"/>
            <a:ext cx="1208924" cy="572700"/>
          </a:xfrm>
          <a:prstGeom prst="rect">
            <a:avLst/>
          </a:prstGeom>
          <a:noFill/>
          <a:ln>
            <a:noFill/>
          </a:ln>
        </p:spPr>
      </p:pic>
      <p:pic>
        <p:nvPicPr>
          <p:cNvPr id="618" name="Google Shape;618;p68"/>
          <p:cNvPicPr preferRelativeResize="0"/>
          <p:nvPr/>
        </p:nvPicPr>
        <p:blipFill>
          <a:blip r:embed="rId7">
            <a:alphaModFix/>
          </a:blip>
          <a:stretch>
            <a:fillRect/>
          </a:stretch>
        </p:blipFill>
        <p:spPr>
          <a:xfrm>
            <a:off x="8550820" y="4568875"/>
            <a:ext cx="593188" cy="5726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Hyödyt yrityksille</a:t>
            </a:r>
            <a:endParaRPr>
              <a:latin typeface="Exo 2"/>
              <a:ea typeface="Exo 2"/>
              <a:cs typeface="Exo 2"/>
              <a:sym typeface="Exo 2"/>
            </a:endParaRPr>
          </a:p>
        </p:txBody>
      </p:sp>
      <p:sp>
        <p:nvSpPr>
          <p:cNvPr id="624" name="Google Shape;624;p6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Lisääntynyt sitoutuminen:</a:t>
            </a:r>
            <a:r>
              <a:rPr lang="fi">
                <a:solidFill>
                  <a:schemeClr val="dk1"/>
                </a:solidFill>
                <a:latin typeface="Arial"/>
                <a:ea typeface="Arial"/>
                <a:cs typeface="Arial"/>
                <a:sym typeface="Arial"/>
              </a:rPr>
              <a:t> Personoidut kokemukset pitävät asiakkaat kiinnostuneina ja kannustavat heitä palaamaan palvelun tai tuotteen pariin.</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Korkeampi konversioaste:</a:t>
            </a:r>
            <a:r>
              <a:rPr lang="fi">
                <a:solidFill>
                  <a:schemeClr val="dk1"/>
                </a:solidFill>
                <a:latin typeface="Arial"/>
                <a:ea typeface="Arial"/>
                <a:cs typeface="Arial"/>
                <a:sym typeface="Arial"/>
              </a:rPr>
              <a:t> Räätälöity viestintä ja tarjonta johtavat usein parempiin myyntituloksiin.</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Parempi asiakasuskollisuus:</a:t>
            </a:r>
            <a:r>
              <a:rPr lang="fi">
                <a:solidFill>
                  <a:schemeClr val="dk1"/>
                </a:solidFill>
                <a:latin typeface="Arial"/>
                <a:ea typeface="Arial"/>
                <a:cs typeface="Arial"/>
                <a:sym typeface="Arial"/>
              </a:rPr>
              <a:t> Kun asiakkaat kokevat saavansa yksilöllistä huomiota, heidän uskollisuutensa brändiä kohtaan kasvaa.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Kilpailuetu:</a:t>
            </a:r>
            <a:r>
              <a:rPr lang="fi">
                <a:solidFill>
                  <a:schemeClr val="dk1"/>
                </a:solidFill>
                <a:latin typeface="Arial"/>
                <a:ea typeface="Arial"/>
                <a:cs typeface="Arial"/>
                <a:sym typeface="Arial"/>
              </a:rPr>
              <a:t> Yritykset, jotka hyödyntävät massapersonointia tehokkaasti, erottuvat positiivisesti kilpailijoistaan.</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625" name="Google Shape;625;p6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26" name="Google Shape;626;p69"/>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627" name="Google Shape;627;p69"/>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628" name="Google Shape;628;p69"/>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629" name="Google Shape;629;p69"/>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630" name="Google Shape;630;p69"/>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Haasteet ja huomioitavat seikat</a:t>
            </a:r>
            <a:endParaRPr>
              <a:latin typeface="Exo 2"/>
              <a:ea typeface="Exo 2"/>
              <a:cs typeface="Exo 2"/>
              <a:sym typeface="Exo 2"/>
            </a:endParaRPr>
          </a:p>
        </p:txBody>
      </p:sp>
      <p:sp>
        <p:nvSpPr>
          <p:cNvPr id="636" name="Google Shape;636;p7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Tietosuoja ja eettisyys:</a:t>
            </a:r>
            <a:r>
              <a:rPr lang="fi">
                <a:solidFill>
                  <a:schemeClr val="dk1"/>
                </a:solidFill>
                <a:latin typeface="Arial"/>
                <a:ea typeface="Arial"/>
                <a:cs typeface="Arial"/>
                <a:sym typeface="Arial"/>
              </a:rPr>
              <a:t> Asiakastietojen keräämisen ja käytön on oltava läpinäkyvää ja tietosuojalakien mukaista.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Teknologian integraatio:</a:t>
            </a:r>
            <a:r>
              <a:rPr lang="fi">
                <a:solidFill>
                  <a:schemeClr val="dk1"/>
                </a:solidFill>
                <a:latin typeface="Arial"/>
                <a:ea typeface="Arial"/>
                <a:cs typeface="Arial"/>
                <a:sym typeface="Arial"/>
              </a:rPr>
              <a:t> Tekoälyjärjestelmien integroiminen olemassa oleviin prosesseihin voi vaatia merkittäviä resursseja ja osaamista.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Yksityisyyden kunnioittaminen:</a:t>
            </a:r>
            <a:r>
              <a:rPr lang="fi">
                <a:solidFill>
                  <a:schemeClr val="dk1"/>
                </a:solidFill>
                <a:latin typeface="Arial"/>
                <a:ea typeface="Arial"/>
                <a:cs typeface="Arial"/>
                <a:sym typeface="Arial"/>
              </a:rPr>
              <a:t> Liiallinen personointi voi tuntua tungettelevalta, joten on tärkeää löytää tasapaino.</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Datan laatu:</a:t>
            </a:r>
            <a:r>
              <a:rPr lang="fi">
                <a:solidFill>
                  <a:schemeClr val="dk1"/>
                </a:solidFill>
                <a:latin typeface="Arial"/>
                <a:ea typeface="Arial"/>
                <a:cs typeface="Arial"/>
                <a:sym typeface="Arial"/>
              </a:rPr>
              <a:t> Tekoälyn tehokkuus riippuu käytetyn datan laadusta; virheellinen data johtaa virheellisiin johtopäätöksiin.</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637" name="Google Shape;637;p7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38" name="Google Shape;638;p70"/>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639" name="Google Shape;639;p70"/>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640" name="Google Shape;640;p70"/>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641" name="Google Shape;641;p70"/>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642" name="Google Shape;642;p70"/>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1"/>
          <p:cNvSpPr txBox="1"/>
          <p:nvPr>
            <p:ph type="title"/>
          </p:nvPr>
        </p:nvSpPr>
        <p:spPr>
          <a:xfrm>
            <a:off x="311700" y="394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Esimerkkejä onnistuneesta massapersonoinnista</a:t>
            </a:r>
            <a:endParaRPr>
              <a:latin typeface="Exo 2"/>
              <a:ea typeface="Exo 2"/>
              <a:cs typeface="Exo 2"/>
              <a:sym typeface="Exo 2"/>
            </a:endParaRPr>
          </a:p>
        </p:txBody>
      </p:sp>
      <p:sp>
        <p:nvSpPr>
          <p:cNvPr id="648" name="Google Shape;648;p7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Arial"/>
              <a:buChar char="●"/>
            </a:pPr>
            <a:r>
              <a:rPr b="1" lang="fi">
                <a:solidFill>
                  <a:schemeClr val="dk1"/>
                </a:solidFill>
              </a:rPr>
              <a:t>Suoratoistopalvelut:</a:t>
            </a:r>
            <a:r>
              <a:rPr lang="fi">
                <a:solidFill>
                  <a:schemeClr val="dk1"/>
                </a:solidFill>
              </a:rPr>
              <a:t> Musiikki- ja elokuvapalvelut, kuten Spotify ja Netflix, suosittelevat sisältöä käyttäjän kuuntelu- ja katseluhistorian perusteella.</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Verkkokaupat:</a:t>
            </a:r>
            <a:r>
              <a:rPr lang="fi">
                <a:solidFill>
                  <a:schemeClr val="dk1"/>
                </a:solidFill>
              </a:rPr>
              <a:t> Amazon ja muut verkkokaupat tarjoavat tuotesuosituksia aiempien ostosten ja selailuhistorian perusteella.</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Sähköpostimarkkinointi:</a:t>
            </a:r>
            <a:r>
              <a:rPr lang="fi">
                <a:solidFill>
                  <a:schemeClr val="dk1"/>
                </a:solidFill>
              </a:rPr>
              <a:t> Yritykset lähettävät personoituja sähköposteja, jotka sisältävät tarjouksia ja sisältöä, joka vastaa vastaanottajan kiinnostuksen kohteita.</a:t>
            </a:r>
            <a:endParaRPr/>
          </a:p>
        </p:txBody>
      </p:sp>
      <p:sp>
        <p:nvSpPr>
          <p:cNvPr id="649" name="Google Shape;649;p7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Font typeface="Arial"/>
              <a:buChar char="●"/>
            </a:pPr>
            <a:r>
              <a:rPr b="1" lang="fi">
                <a:solidFill>
                  <a:schemeClr val="dk1"/>
                </a:solidFill>
              </a:rPr>
              <a:t>Sosiaalisen median markkinointi:</a:t>
            </a:r>
            <a:r>
              <a:rPr lang="fi">
                <a:solidFill>
                  <a:schemeClr val="dk1"/>
                </a:solidFill>
              </a:rPr>
              <a:t> Facebook ja muut sosiaalisen median alustat käyttävät tekoälyä näyttääkseen käyttäjille personoituja mainoksia ja sisältöä heidän kiinnostuksen kohteidensa ja käyttäytymisensä perusteella, mikä tehostaa markkinoinnin kohdentamista ja lisää mainonnan tehokkuutta.</a:t>
            </a:r>
            <a:endParaRPr>
              <a:solidFill>
                <a:schemeClr val="dk1"/>
              </a:solidFill>
            </a:endParaRPr>
          </a:p>
          <a:p>
            <a:pPr indent="0" lvl="0" marL="0" rtl="0" algn="l">
              <a:spcBef>
                <a:spcPts val="1200"/>
              </a:spcBef>
              <a:spcAft>
                <a:spcPts val="1200"/>
              </a:spcAft>
              <a:buNone/>
            </a:pPr>
            <a:r>
              <a:t/>
            </a:r>
            <a:endParaRPr/>
          </a:p>
        </p:txBody>
      </p:sp>
      <p:pic>
        <p:nvPicPr>
          <p:cNvPr id="650" name="Google Shape;650;p71"/>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651" name="Google Shape;651;p71"/>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652" name="Google Shape;652;p71"/>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653" name="Google Shape;653;p71"/>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654" name="Google Shape;654;p71"/>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60" name="Google Shape;660;p7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a:bodyPr>
          <a:lstStyle/>
          <a:p>
            <a:pPr indent="-310832" lvl="0" marL="457200" rtl="0" algn="l">
              <a:spcBef>
                <a:spcPts val="0"/>
              </a:spcBef>
              <a:spcAft>
                <a:spcPts val="0"/>
              </a:spcAft>
              <a:buClr>
                <a:schemeClr val="dk1"/>
              </a:buClr>
              <a:buSzPct val="100000"/>
              <a:buChar char="●"/>
            </a:pPr>
            <a:r>
              <a:rPr lang="fi">
                <a:solidFill>
                  <a:schemeClr val="dk1"/>
                </a:solidFill>
              </a:rPr>
              <a:t>Tekoälyn mahdollistama massapersonointi on muuttamassa tapaa, jolla yritykset vuorovaikuttavat asiakkaidensa kanssa. </a:t>
            </a:r>
            <a:endParaRPr>
              <a:solidFill>
                <a:schemeClr val="dk1"/>
              </a:solidFill>
            </a:endParaRPr>
          </a:p>
          <a:p>
            <a:pPr indent="-310832" lvl="0" marL="457200" rtl="0" algn="l">
              <a:spcBef>
                <a:spcPts val="0"/>
              </a:spcBef>
              <a:spcAft>
                <a:spcPts val="0"/>
              </a:spcAft>
              <a:buClr>
                <a:schemeClr val="dk1"/>
              </a:buClr>
              <a:buSzPct val="100000"/>
              <a:buChar char="●"/>
            </a:pPr>
            <a:r>
              <a:rPr lang="fi">
                <a:solidFill>
                  <a:schemeClr val="dk1"/>
                </a:solidFill>
              </a:rPr>
              <a:t>Tarjoamalla yksilöllisiä kokemuksia suurelle yleisölle yritykset voivat lisätä käyttäjien sitoutumista ja uskollisuutta, mikä on ratkaisevaa menestyksen kannalta. </a:t>
            </a:r>
            <a:endParaRPr>
              <a:solidFill>
                <a:schemeClr val="dk1"/>
              </a:solidFill>
            </a:endParaRPr>
          </a:p>
          <a:p>
            <a:pPr indent="-310832" lvl="0" marL="457200" rtl="0" algn="l">
              <a:spcBef>
                <a:spcPts val="0"/>
              </a:spcBef>
              <a:spcAft>
                <a:spcPts val="0"/>
              </a:spcAft>
              <a:buClr>
                <a:schemeClr val="dk1"/>
              </a:buClr>
              <a:buSzPct val="100000"/>
              <a:buChar char="●"/>
            </a:pPr>
            <a:r>
              <a:rPr lang="fi">
                <a:solidFill>
                  <a:schemeClr val="dk1"/>
                </a:solidFill>
              </a:rPr>
              <a:t>On kuitenkin tärkeää toteuttaa personointi vastuullisesti ja eettisesti, huomioiden tietosuoja ja asiakkaiden yksityisyys. </a:t>
            </a:r>
            <a:endParaRPr>
              <a:solidFill>
                <a:schemeClr val="dk1"/>
              </a:solidFill>
            </a:endParaRPr>
          </a:p>
          <a:p>
            <a:pPr indent="-310832" lvl="0" marL="457200" rtl="0" algn="l">
              <a:spcBef>
                <a:spcPts val="0"/>
              </a:spcBef>
              <a:spcAft>
                <a:spcPts val="0"/>
              </a:spcAft>
              <a:buClr>
                <a:schemeClr val="dk1"/>
              </a:buClr>
              <a:buSzPct val="100000"/>
              <a:buChar char="●"/>
            </a:pPr>
            <a:r>
              <a:rPr lang="fi">
                <a:solidFill>
                  <a:schemeClr val="dk1"/>
                </a:solidFill>
              </a:rPr>
              <a:t>Kun nämä seikat otetaan huomioon, massapersonointi voi tarjota merkittävän kilpailuedun ja edistää pitkäaikaisia asiakassuhteita.</a:t>
            </a:r>
            <a:endParaRPr>
              <a:solidFill>
                <a:schemeClr val="dk1"/>
              </a:solidFill>
            </a:endParaRPr>
          </a:p>
        </p:txBody>
      </p:sp>
      <p:sp>
        <p:nvSpPr>
          <p:cNvPr id="661" name="Google Shape;661;p7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62" name="Google Shape;662;p72"/>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663" name="Google Shape;663;p72"/>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664" name="Google Shape;664;p72"/>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665" name="Google Shape;665;p72"/>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666" name="Google Shape;666;p72"/>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73"/>
          <p:cNvSpPr txBox="1"/>
          <p:nvPr>
            <p:ph type="title"/>
          </p:nvPr>
        </p:nvSpPr>
        <p:spPr>
          <a:xfrm>
            <a:off x="311700" y="293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highlight>
                  <a:schemeClr val="accent4"/>
                </a:highlight>
                <a:latin typeface="Exo 2"/>
                <a:ea typeface="Exo 2"/>
                <a:cs typeface="Exo 2"/>
                <a:sym typeface="Exo 2"/>
              </a:rPr>
              <a:t>7. </a:t>
            </a:r>
            <a:r>
              <a:rPr b="1" lang="fi">
                <a:highlight>
                  <a:schemeClr val="accent4"/>
                </a:highlight>
                <a:latin typeface="Exo 2"/>
                <a:ea typeface="Exo 2"/>
                <a:cs typeface="Exo 2"/>
                <a:sym typeface="Exo 2"/>
              </a:rPr>
              <a:t>Realistiset digitaaliset replikat virtuaalisessa vuorovaikutuksessa, asiakaspalvelussa ja viihteessä</a:t>
            </a:r>
            <a:endParaRPr b="1">
              <a:highlight>
                <a:schemeClr val="accent4"/>
              </a:highlight>
              <a:latin typeface="Exo 2"/>
              <a:ea typeface="Exo 2"/>
              <a:cs typeface="Exo 2"/>
              <a:sym typeface="Exo 2"/>
            </a:endParaRPr>
          </a:p>
        </p:txBody>
      </p:sp>
      <p:sp>
        <p:nvSpPr>
          <p:cNvPr id="672" name="Google Shape;672;p73"/>
          <p:cNvSpPr txBox="1"/>
          <p:nvPr>
            <p:ph idx="1" type="body"/>
          </p:nvPr>
        </p:nvSpPr>
        <p:spPr>
          <a:xfrm>
            <a:off x="311700" y="1337550"/>
            <a:ext cx="3999900" cy="34164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Clr>
                <a:schemeClr val="dk1"/>
              </a:buClr>
              <a:buSzPts val="1400"/>
              <a:buChar char="●"/>
            </a:pPr>
            <a:r>
              <a:rPr lang="fi">
                <a:solidFill>
                  <a:schemeClr val="dk1"/>
                </a:solidFill>
              </a:rPr>
              <a:t>Teknologian kehitys on tuonut mukanaan uudenlaisia tapoja olla vuorovaikutuksessa digitaalisten maailmojen kanssa.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Digitaaliset ihmiset ja digitaaliset kaksoset ovat nousemassa merkittävään asemaan, tarjoten realistisia digitaalisia replikoita, jotka voivat muuttaa tapaamme kommunikoida, palvella asiakkaita ja nauttia viihteestä.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Nämä teknologiat mahdollistavat entistä immersiivisempiä kokemuksia ja tehokkaampia palveluita, jotka voivat mullistaa monia toimialoja.</a:t>
            </a:r>
            <a:endParaRPr>
              <a:solidFill>
                <a:schemeClr val="dk1"/>
              </a:solidFill>
            </a:endParaRPr>
          </a:p>
        </p:txBody>
      </p:sp>
      <p:pic>
        <p:nvPicPr>
          <p:cNvPr id="673" name="Google Shape;673;p73"/>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674" name="Google Shape;674;p73"/>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675" name="Google Shape;675;p73"/>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676" name="Google Shape;676;p73"/>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677" name="Google Shape;677;p73"/>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678" name="Google Shape;678;p7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Font typeface="Exo 2"/>
              <a:buAutoNum type="arabicPeriod"/>
            </a:pPr>
            <a:r>
              <a:rPr b="1" lang="fi" sz="1900">
                <a:highlight>
                  <a:schemeClr val="accent4"/>
                </a:highlight>
                <a:latin typeface="Exo 2"/>
                <a:ea typeface="Exo 2"/>
                <a:cs typeface="Exo 2"/>
                <a:sym typeface="Exo 2"/>
              </a:rPr>
              <a:t>GENERATIIVINEN TEKOÄLY</a:t>
            </a:r>
            <a:endParaRPr b="1" sz="3100">
              <a:highlight>
                <a:schemeClr val="accent4"/>
              </a:highlight>
              <a:latin typeface="Exo 2"/>
              <a:ea typeface="Exo 2"/>
              <a:cs typeface="Exo 2"/>
              <a:sym typeface="Exo 2"/>
            </a:endParaRPr>
          </a:p>
        </p:txBody>
      </p:sp>
      <p:sp>
        <p:nvSpPr>
          <p:cNvPr id="135" name="Google Shape;135;p2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Char char="●"/>
            </a:pPr>
            <a:r>
              <a:rPr lang="fi" sz="1600">
                <a:solidFill>
                  <a:schemeClr val="dk1"/>
                </a:solidFill>
              </a:rPr>
              <a:t>Ala kehittyy nopeasti, tuottaen uusia työkaluja tekstin, kuvien, äänen ja videoiden luomiseen, jotka tulevat yhä helpommin saataville ja laajempaan käyttöön.</a:t>
            </a:r>
            <a:endParaRPr sz="1600">
              <a:solidFill>
                <a:schemeClr val="dk1"/>
              </a:solidFill>
            </a:endParaRPr>
          </a:p>
        </p:txBody>
      </p:sp>
      <p:pic>
        <p:nvPicPr>
          <p:cNvPr id="136" name="Google Shape;136;p29"/>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137" name="Google Shape;137;p29"/>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38" name="Google Shape;138;p29"/>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39" name="Google Shape;139;p29"/>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40" name="Google Shape;140;p29"/>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141" name="Google Shape;141;p2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2" name="Google Shape;142;p29"/>
          <p:cNvPicPr preferRelativeResize="0"/>
          <p:nvPr/>
        </p:nvPicPr>
        <p:blipFill>
          <a:blip r:embed="rId8">
            <a:alphaModFix/>
          </a:blip>
          <a:stretch>
            <a:fillRect/>
          </a:stretch>
        </p:blipFill>
        <p:spPr>
          <a:xfrm>
            <a:off x="4832402" y="1352724"/>
            <a:ext cx="3999901" cy="2285658"/>
          </a:xfrm>
          <a:prstGeom prst="rect">
            <a:avLst/>
          </a:prstGeom>
          <a:noFill/>
          <a:ln>
            <a:noFill/>
          </a:ln>
        </p:spPr>
      </p:pic>
      <p:pic>
        <p:nvPicPr>
          <p:cNvPr id="143" name="Google Shape;143;p29"/>
          <p:cNvPicPr preferRelativeResize="0"/>
          <p:nvPr/>
        </p:nvPicPr>
        <p:blipFill>
          <a:blip r:embed="rId9">
            <a:alphaModFix/>
          </a:blip>
          <a:stretch>
            <a:fillRect/>
          </a:stretch>
        </p:blipFill>
        <p:spPr>
          <a:xfrm>
            <a:off x="1869642" y="2763367"/>
            <a:ext cx="811150" cy="811150"/>
          </a:xfrm>
          <a:prstGeom prst="rect">
            <a:avLst/>
          </a:prstGeom>
          <a:noFill/>
          <a:ln>
            <a:noFill/>
          </a:ln>
        </p:spPr>
      </p:pic>
      <p:pic>
        <p:nvPicPr>
          <p:cNvPr id="144" name="Google Shape;144;p29"/>
          <p:cNvPicPr preferRelativeResize="0"/>
          <p:nvPr/>
        </p:nvPicPr>
        <p:blipFill>
          <a:blip r:embed="rId10">
            <a:alphaModFix/>
          </a:blip>
          <a:stretch>
            <a:fillRect/>
          </a:stretch>
        </p:blipFill>
        <p:spPr>
          <a:xfrm>
            <a:off x="1389476" y="3833801"/>
            <a:ext cx="1116400" cy="776100"/>
          </a:xfrm>
          <a:prstGeom prst="rect">
            <a:avLst/>
          </a:prstGeom>
          <a:noFill/>
          <a:ln>
            <a:noFill/>
          </a:ln>
        </p:spPr>
      </p:pic>
      <p:pic>
        <p:nvPicPr>
          <p:cNvPr id="145" name="Google Shape;145;p29"/>
          <p:cNvPicPr preferRelativeResize="0"/>
          <p:nvPr/>
        </p:nvPicPr>
        <p:blipFill>
          <a:blip r:embed="rId11">
            <a:alphaModFix/>
          </a:blip>
          <a:stretch>
            <a:fillRect/>
          </a:stretch>
        </p:blipFill>
        <p:spPr>
          <a:xfrm>
            <a:off x="2892193" y="3833800"/>
            <a:ext cx="1553870" cy="572700"/>
          </a:xfrm>
          <a:prstGeom prst="rect">
            <a:avLst/>
          </a:prstGeom>
          <a:noFill/>
          <a:ln>
            <a:noFill/>
          </a:ln>
        </p:spPr>
      </p:pic>
      <p:pic>
        <p:nvPicPr>
          <p:cNvPr id="146" name="Google Shape;146;p29"/>
          <p:cNvPicPr preferRelativeResize="0"/>
          <p:nvPr/>
        </p:nvPicPr>
        <p:blipFill>
          <a:blip r:embed="rId12">
            <a:alphaModFix/>
          </a:blip>
          <a:stretch>
            <a:fillRect/>
          </a:stretch>
        </p:blipFill>
        <p:spPr>
          <a:xfrm>
            <a:off x="3218088" y="2574550"/>
            <a:ext cx="911800" cy="911800"/>
          </a:xfrm>
          <a:prstGeom prst="rect">
            <a:avLst/>
          </a:prstGeom>
          <a:noFill/>
          <a:ln>
            <a:noFill/>
          </a:ln>
        </p:spPr>
      </p:pic>
      <p:pic>
        <p:nvPicPr>
          <p:cNvPr id="147" name="Google Shape;147;p29"/>
          <p:cNvPicPr preferRelativeResize="0"/>
          <p:nvPr/>
        </p:nvPicPr>
        <p:blipFill>
          <a:blip r:embed="rId13">
            <a:alphaModFix/>
          </a:blip>
          <a:stretch>
            <a:fillRect/>
          </a:stretch>
        </p:blipFill>
        <p:spPr>
          <a:xfrm>
            <a:off x="4140375" y="191300"/>
            <a:ext cx="1385893" cy="776100"/>
          </a:xfrm>
          <a:prstGeom prst="rect">
            <a:avLst/>
          </a:prstGeom>
          <a:noFill/>
          <a:ln>
            <a:noFill/>
          </a:ln>
        </p:spPr>
      </p:pic>
      <p:pic>
        <p:nvPicPr>
          <p:cNvPr id="148" name="Google Shape;148;p29"/>
          <p:cNvPicPr preferRelativeResize="0"/>
          <p:nvPr/>
        </p:nvPicPr>
        <p:blipFill>
          <a:blip r:embed="rId14">
            <a:alphaModFix/>
          </a:blip>
          <a:stretch>
            <a:fillRect/>
          </a:stretch>
        </p:blipFill>
        <p:spPr>
          <a:xfrm>
            <a:off x="5800900" y="56324"/>
            <a:ext cx="1553875" cy="695790"/>
          </a:xfrm>
          <a:prstGeom prst="rect">
            <a:avLst/>
          </a:prstGeom>
          <a:noFill/>
          <a:ln>
            <a:noFill/>
          </a:ln>
        </p:spPr>
      </p:pic>
      <p:pic>
        <p:nvPicPr>
          <p:cNvPr id="149" name="Google Shape;149;p29"/>
          <p:cNvPicPr preferRelativeResize="0"/>
          <p:nvPr/>
        </p:nvPicPr>
        <p:blipFill>
          <a:blip r:embed="rId15">
            <a:alphaModFix/>
          </a:blip>
          <a:stretch>
            <a:fillRect/>
          </a:stretch>
        </p:blipFill>
        <p:spPr>
          <a:xfrm>
            <a:off x="7879067" y="173767"/>
            <a:ext cx="811150" cy="811150"/>
          </a:xfrm>
          <a:prstGeom prst="rect">
            <a:avLst/>
          </a:prstGeom>
          <a:noFill/>
          <a:ln>
            <a:noFill/>
          </a:ln>
        </p:spPr>
      </p:pic>
      <p:pic>
        <p:nvPicPr>
          <p:cNvPr id="150" name="Google Shape;150;p29"/>
          <p:cNvPicPr preferRelativeResize="0"/>
          <p:nvPr/>
        </p:nvPicPr>
        <p:blipFill>
          <a:blip r:embed="rId16">
            <a:alphaModFix/>
          </a:blip>
          <a:stretch>
            <a:fillRect/>
          </a:stretch>
        </p:blipFill>
        <p:spPr>
          <a:xfrm>
            <a:off x="123425" y="3156802"/>
            <a:ext cx="1208925" cy="676998"/>
          </a:xfrm>
          <a:prstGeom prst="rect">
            <a:avLst/>
          </a:prstGeom>
          <a:noFill/>
          <a:ln>
            <a:noFill/>
          </a:ln>
        </p:spPr>
      </p:pic>
      <p:pic>
        <p:nvPicPr>
          <p:cNvPr id="151" name="Google Shape;151;p29"/>
          <p:cNvPicPr preferRelativeResize="0"/>
          <p:nvPr/>
        </p:nvPicPr>
        <p:blipFill>
          <a:blip r:embed="rId17">
            <a:alphaModFix/>
          </a:blip>
          <a:stretch>
            <a:fillRect/>
          </a:stretch>
        </p:blipFill>
        <p:spPr>
          <a:xfrm>
            <a:off x="7722318" y="3903743"/>
            <a:ext cx="911800" cy="911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Mitä ovat avatarit ja digitaaliset kaksoset?</a:t>
            </a:r>
            <a:endParaRPr>
              <a:latin typeface="Exo 2"/>
              <a:ea typeface="Exo 2"/>
              <a:cs typeface="Exo 2"/>
              <a:sym typeface="Exo 2"/>
            </a:endParaRPr>
          </a:p>
        </p:txBody>
      </p:sp>
      <p:sp>
        <p:nvSpPr>
          <p:cNvPr id="684" name="Google Shape;684;p7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20000"/>
          </a:bodyPr>
          <a:lstStyle/>
          <a:p>
            <a:pPr indent="-317500" lvl="0" marL="457200" rtl="0" algn="l">
              <a:spcBef>
                <a:spcPts val="0"/>
              </a:spcBef>
              <a:spcAft>
                <a:spcPts val="0"/>
              </a:spcAft>
              <a:buClr>
                <a:schemeClr val="dk1"/>
              </a:buClr>
              <a:buSzPts val="1400"/>
              <a:buFont typeface="Arial"/>
              <a:buChar char="●"/>
            </a:pPr>
            <a:r>
              <a:rPr b="1" lang="fi">
                <a:solidFill>
                  <a:schemeClr val="dk1"/>
                </a:solidFill>
              </a:rPr>
              <a:t>Avatarit:</a:t>
            </a:r>
            <a:r>
              <a:rPr lang="fi">
                <a:solidFill>
                  <a:schemeClr val="dk1"/>
                </a:solidFill>
              </a:rPr>
              <a:t> Nämä ovat tietokoneella luotuja hahmoja, jotka jäljittelevät ihmisen ulkonäköä, liikkeitä ja käyttäytymistä. Ne voivat toimia vuorovaikutteisina hahmoina erilaisissa digitaalisissa ympäristöissä.</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Digitaaliset kaksoset:</a:t>
            </a:r>
            <a:r>
              <a:rPr lang="fi">
                <a:solidFill>
                  <a:schemeClr val="dk1"/>
                </a:solidFill>
              </a:rPr>
              <a:t> Alun perin teollisuudessa kehitetty konsepti, jossa fyysisestä laitteesta tai järjestelmästä luodaan tarkka virtuaalinen kopio. Tämä mahdollistaa järjestelmän simuloinnin, analysoinnin ja optimoinnin digitaalisessa ympäristössä.</a:t>
            </a:r>
            <a:endParaRPr>
              <a:solidFill>
                <a:schemeClr val="dk1"/>
              </a:solidFill>
            </a:endParaRPr>
          </a:p>
          <a:p>
            <a:pPr indent="0" lvl="0" marL="0" rtl="0" algn="l">
              <a:spcBef>
                <a:spcPts val="1200"/>
              </a:spcBef>
              <a:spcAft>
                <a:spcPts val="1200"/>
              </a:spcAft>
              <a:buNone/>
            </a:pPr>
            <a:r>
              <a:t/>
            </a:r>
            <a:endParaRPr/>
          </a:p>
        </p:txBody>
      </p:sp>
      <p:sp>
        <p:nvSpPr>
          <p:cNvPr id="685" name="Google Shape;685;p7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86" name="Google Shape;686;p74"/>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687" name="Google Shape;687;p74"/>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688" name="Google Shape;688;p74"/>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689" name="Google Shape;689;p74"/>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690" name="Google Shape;690;p74"/>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5"/>
          <p:cNvSpPr txBox="1"/>
          <p:nvPr>
            <p:ph type="title"/>
          </p:nvPr>
        </p:nvSpPr>
        <p:spPr>
          <a:xfrm>
            <a:off x="311700" y="61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Virtuaaliset vuorovaikutukset</a:t>
            </a:r>
            <a:endParaRPr>
              <a:latin typeface="Exo 2"/>
              <a:ea typeface="Exo 2"/>
              <a:cs typeface="Exo 2"/>
              <a:sym typeface="Exo 2"/>
            </a:endParaRPr>
          </a:p>
        </p:txBody>
      </p:sp>
      <p:sp>
        <p:nvSpPr>
          <p:cNvPr id="696" name="Google Shape;696;p75"/>
          <p:cNvSpPr txBox="1"/>
          <p:nvPr>
            <p:ph idx="1" type="body"/>
          </p:nvPr>
        </p:nvSpPr>
        <p:spPr>
          <a:xfrm>
            <a:off x="311700" y="6337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rPr>
              <a:t>Avatar ja digitaaliset kaksoset mahdollistavat uudenlaisia vuorovaikutustapoja:</a:t>
            </a:r>
            <a:endParaRPr>
              <a:solidFill>
                <a:schemeClr val="dk1"/>
              </a:solidFill>
            </a:endParaRPr>
          </a:p>
          <a:p>
            <a:pPr indent="-317500" lvl="0" marL="457200" rtl="0" algn="l">
              <a:spcBef>
                <a:spcPts val="1200"/>
              </a:spcBef>
              <a:spcAft>
                <a:spcPts val="0"/>
              </a:spcAft>
              <a:buClr>
                <a:schemeClr val="dk1"/>
              </a:buClr>
              <a:buSzPts val="1400"/>
              <a:buFont typeface="Arial"/>
              <a:buChar char="●"/>
            </a:pPr>
            <a:r>
              <a:rPr b="1" lang="fi">
                <a:solidFill>
                  <a:schemeClr val="dk1"/>
                </a:solidFill>
              </a:rPr>
              <a:t>Etäkokoukset ja yhteistyö:</a:t>
            </a:r>
            <a:r>
              <a:rPr lang="fi">
                <a:solidFill>
                  <a:schemeClr val="dk1"/>
                </a:solidFill>
              </a:rPr>
              <a:t> Realistiset avatarit voivat lisätä läsnäolon tunnetta virtuaalisissa kokouksissa, parantaen viestintää ja yhteistyötä etätyössä.</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Koulutus ja oppiminen:</a:t>
            </a:r>
            <a:r>
              <a:rPr lang="fi">
                <a:solidFill>
                  <a:schemeClr val="dk1"/>
                </a:solidFill>
              </a:rPr>
              <a:t> Virtuaaliset ohjaajat ja opettajat voivat tarjota interaktiivista ja personoitua oppimista, mukautuen oppilaan tarpeisiin ja oppimistyyliin.</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Sosiaaliset alustat:</a:t>
            </a:r>
            <a:r>
              <a:rPr lang="fi">
                <a:solidFill>
                  <a:schemeClr val="dk1"/>
                </a:solidFill>
              </a:rPr>
              <a:t> Virtuaalitodellisuuden ja lisätyn todellisuuden sovellukset mahdollistavat ystävien ja perheen tapaamisen digitaalisessa tilassa, rikastaen sosiaalista vuorovaikutusta.</a:t>
            </a:r>
            <a:endParaRPr>
              <a:solidFill>
                <a:schemeClr val="dk1"/>
              </a:solidFill>
            </a:endParaRPr>
          </a:p>
          <a:p>
            <a:pPr indent="0" lvl="0" marL="0" rtl="0" algn="l">
              <a:spcBef>
                <a:spcPts val="1200"/>
              </a:spcBef>
              <a:spcAft>
                <a:spcPts val="1200"/>
              </a:spcAft>
              <a:buNone/>
            </a:pPr>
            <a:r>
              <a:t/>
            </a:r>
            <a:endParaRPr/>
          </a:p>
        </p:txBody>
      </p:sp>
      <p:sp>
        <p:nvSpPr>
          <p:cNvPr id="697" name="Google Shape;697;p7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98" name="Google Shape;698;p75"/>
          <p:cNvPicPr preferRelativeResize="0"/>
          <p:nvPr/>
        </p:nvPicPr>
        <p:blipFill>
          <a:blip r:embed="rId3">
            <a:alphaModFix/>
          </a:blip>
          <a:stretch>
            <a:fillRect/>
          </a:stretch>
        </p:blipFill>
        <p:spPr>
          <a:xfrm>
            <a:off x="3728047" y="4717454"/>
            <a:ext cx="1028164" cy="426050"/>
          </a:xfrm>
          <a:prstGeom prst="rect">
            <a:avLst/>
          </a:prstGeom>
          <a:noFill/>
          <a:ln>
            <a:noFill/>
          </a:ln>
        </p:spPr>
      </p:pic>
      <p:pic>
        <p:nvPicPr>
          <p:cNvPr id="699" name="Google Shape;699;p75"/>
          <p:cNvPicPr preferRelativeResize="0"/>
          <p:nvPr/>
        </p:nvPicPr>
        <p:blipFill>
          <a:blip r:embed="rId4">
            <a:alphaModFix/>
          </a:blip>
          <a:stretch>
            <a:fillRect/>
          </a:stretch>
        </p:blipFill>
        <p:spPr>
          <a:xfrm>
            <a:off x="4756219" y="4753950"/>
            <a:ext cx="1965745" cy="353050"/>
          </a:xfrm>
          <a:prstGeom prst="rect">
            <a:avLst/>
          </a:prstGeom>
          <a:noFill/>
          <a:ln>
            <a:noFill/>
          </a:ln>
        </p:spPr>
      </p:pic>
      <p:pic>
        <p:nvPicPr>
          <p:cNvPr id="700" name="Google Shape;700;p75"/>
          <p:cNvPicPr preferRelativeResize="0"/>
          <p:nvPr/>
        </p:nvPicPr>
        <p:blipFill>
          <a:blip r:embed="rId5">
            <a:alphaModFix/>
          </a:blip>
          <a:stretch>
            <a:fillRect/>
          </a:stretch>
        </p:blipFill>
        <p:spPr>
          <a:xfrm>
            <a:off x="6771819" y="4680954"/>
            <a:ext cx="479772" cy="426050"/>
          </a:xfrm>
          <a:prstGeom prst="rect">
            <a:avLst/>
          </a:prstGeom>
          <a:noFill/>
          <a:ln>
            <a:noFill/>
          </a:ln>
        </p:spPr>
      </p:pic>
      <p:pic>
        <p:nvPicPr>
          <p:cNvPr id="701" name="Google Shape;701;p75"/>
          <p:cNvPicPr preferRelativeResize="0"/>
          <p:nvPr/>
        </p:nvPicPr>
        <p:blipFill>
          <a:blip r:embed="rId6">
            <a:alphaModFix/>
          </a:blip>
          <a:stretch>
            <a:fillRect/>
          </a:stretch>
        </p:blipFill>
        <p:spPr>
          <a:xfrm>
            <a:off x="7276516" y="4534300"/>
            <a:ext cx="1208924" cy="572700"/>
          </a:xfrm>
          <a:prstGeom prst="rect">
            <a:avLst/>
          </a:prstGeom>
          <a:noFill/>
          <a:ln>
            <a:noFill/>
          </a:ln>
        </p:spPr>
      </p:pic>
      <p:pic>
        <p:nvPicPr>
          <p:cNvPr id="702" name="Google Shape;702;p75"/>
          <p:cNvPicPr preferRelativeResize="0"/>
          <p:nvPr/>
        </p:nvPicPr>
        <p:blipFill>
          <a:blip r:embed="rId7">
            <a:alphaModFix/>
          </a:blip>
          <a:stretch>
            <a:fillRect/>
          </a:stretch>
        </p:blipFill>
        <p:spPr>
          <a:xfrm>
            <a:off x="8550820" y="4534300"/>
            <a:ext cx="593188" cy="5726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76"/>
          <p:cNvSpPr txBox="1"/>
          <p:nvPr>
            <p:ph type="title"/>
          </p:nvPr>
        </p:nvSpPr>
        <p:spPr>
          <a:xfrm>
            <a:off x="311700" y="261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Asiakaspalvelu</a:t>
            </a:r>
            <a:endParaRPr>
              <a:latin typeface="Exo 2"/>
              <a:ea typeface="Exo 2"/>
              <a:cs typeface="Exo 2"/>
              <a:sym typeface="Exo 2"/>
            </a:endParaRPr>
          </a:p>
        </p:txBody>
      </p:sp>
      <p:sp>
        <p:nvSpPr>
          <p:cNvPr id="708" name="Google Shape;708;p76"/>
          <p:cNvSpPr txBox="1"/>
          <p:nvPr>
            <p:ph idx="1" type="body"/>
          </p:nvPr>
        </p:nvSpPr>
        <p:spPr>
          <a:xfrm>
            <a:off x="311700" y="992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rPr>
              <a:t>Digitaaliset ihmiset ovat mullistamassa asiakaspalvelua:</a:t>
            </a:r>
            <a:endParaRPr>
              <a:solidFill>
                <a:schemeClr val="dk1"/>
              </a:solidFill>
            </a:endParaRPr>
          </a:p>
          <a:p>
            <a:pPr indent="-317500" lvl="0" marL="457200" rtl="0" algn="l">
              <a:spcBef>
                <a:spcPts val="1200"/>
              </a:spcBef>
              <a:spcAft>
                <a:spcPts val="0"/>
              </a:spcAft>
              <a:buClr>
                <a:schemeClr val="dk1"/>
              </a:buClr>
              <a:buSzPts val="1400"/>
              <a:buFont typeface="Arial"/>
              <a:buChar char="●"/>
            </a:pPr>
            <a:r>
              <a:rPr b="1" lang="fi">
                <a:solidFill>
                  <a:schemeClr val="dk1"/>
                </a:solidFill>
              </a:rPr>
              <a:t>24/7 saatavuus:</a:t>
            </a:r>
            <a:r>
              <a:rPr lang="fi">
                <a:solidFill>
                  <a:schemeClr val="dk1"/>
                </a:solidFill>
              </a:rPr>
              <a:t> Virtuaaliset asiakaspalvelijat ovat aina käytettävissä, tarjoten nopeita vastauksia ja ratkaisuita asiakkaiden kysymyksiin.</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Kustannustehokkuus:</a:t>
            </a:r>
            <a:r>
              <a:rPr lang="fi">
                <a:solidFill>
                  <a:schemeClr val="dk1"/>
                </a:solidFill>
              </a:rPr>
              <a:t> Automatisoitu asiakaspalvelu vähentää henkilöstökustannuksia ja vapauttaa resursseja monimutkaisempien ongelmien ratkaisuun.</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Monikielisyys ja kulttuurinen herkkyys:</a:t>
            </a:r>
            <a:r>
              <a:rPr lang="fi">
                <a:solidFill>
                  <a:schemeClr val="dk1"/>
                </a:solidFill>
              </a:rPr>
              <a:t> Digitaaliset kaksoset voivat kommunikoida useilla kielillä ja mukauttaa viestintää asiakkaan kulttuuritaustan mukaan.</a:t>
            </a:r>
            <a:endParaRPr>
              <a:solidFill>
                <a:schemeClr val="dk1"/>
              </a:solidFill>
            </a:endParaRPr>
          </a:p>
          <a:p>
            <a:pPr indent="0" lvl="0" marL="0" rtl="0" algn="l">
              <a:spcBef>
                <a:spcPts val="1200"/>
              </a:spcBef>
              <a:spcAft>
                <a:spcPts val="1200"/>
              </a:spcAft>
              <a:buNone/>
            </a:pPr>
            <a:r>
              <a:t/>
            </a:r>
            <a:endParaRPr sz="1700"/>
          </a:p>
        </p:txBody>
      </p:sp>
      <p:sp>
        <p:nvSpPr>
          <p:cNvPr id="709" name="Google Shape;709;p7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10" name="Google Shape;710;p76"/>
          <p:cNvPicPr preferRelativeResize="0"/>
          <p:nvPr/>
        </p:nvPicPr>
        <p:blipFill>
          <a:blip r:embed="rId3">
            <a:alphaModFix/>
          </a:blip>
          <a:stretch>
            <a:fillRect/>
          </a:stretch>
        </p:blipFill>
        <p:spPr>
          <a:xfrm>
            <a:off x="3728047" y="4750754"/>
            <a:ext cx="1028164" cy="426050"/>
          </a:xfrm>
          <a:prstGeom prst="rect">
            <a:avLst/>
          </a:prstGeom>
          <a:noFill/>
          <a:ln>
            <a:noFill/>
          </a:ln>
        </p:spPr>
      </p:pic>
      <p:pic>
        <p:nvPicPr>
          <p:cNvPr id="711" name="Google Shape;711;p76"/>
          <p:cNvPicPr preferRelativeResize="0"/>
          <p:nvPr/>
        </p:nvPicPr>
        <p:blipFill>
          <a:blip r:embed="rId4">
            <a:alphaModFix/>
          </a:blip>
          <a:stretch>
            <a:fillRect/>
          </a:stretch>
        </p:blipFill>
        <p:spPr>
          <a:xfrm>
            <a:off x="4756219" y="4787250"/>
            <a:ext cx="1965745" cy="353050"/>
          </a:xfrm>
          <a:prstGeom prst="rect">
            <a:avLst/>
          </a:prstGeom>
          <a:noFill/>
          <a:ln>
            <a:noFill/>
          </a:ln>
        </p:spPr>
      </p:pic>
      <p:pic>
        <p:nvPicPr>
          <p:cNvPr id="712" name="Google Shape;712;p76"/>
          <p:cNvPicPr preferRelativeResize="0"/>
          <p:nvPr/>
        </p:nvPicPr>
        <p:blipFill>
          <a:blip r:embed="rId5">
            <a:alphaModFix/>
          </a:blip>
          <a:stretch>
            <a:fillRect/>
          </a:stretch>
        </p:blipFill>
        <p:spPr>
          <a:xfrm>
            <a:off x="6771819" y="4714254"/>
            <a:ext cx="479772" cy="426050"/>
          </a:xfrm>
          <a:prstGeom prst="rect">
            <a:avLst/>
          </a:prstGeom>
          <a:noFill/>
          <a:ln>
            <a:noFill/>
          </a:ln>
        </p:spPr>
      </p:pic>
      <p:pic>
        <p:nvPicPr>
          <p:cNvPr id="713" name="Google Shape;713;p76"/>
          <p:cNvPicPr preferRelativeResize="0"/>
          <p:nvPr/>
        </p:nvPicPr>
        <p:blipFill>
          <a:blip r:embed="rId6">
            <a:alphaModFix/>
          </a:blip>
          <a:stretch>
            <a:fillRect/>
          </a:stretch>
        </p:blipFill>
        <p:spPr>
          <a:xfrm>
            <a:off x="7276516" y="4567600"/>
            <a:ext cx="1208924" cy="572700"/>
          </a:xfrm>
          <a:prstGeom prst="rect">
            <a:avLst/>
          </a:prstGeom>
          <a:noFill/>
          <a:ln>
            <a:noFill/>
          </a:ln>
        </p:spPr>
      </p:pic>
      <p:pic>
        <p:nvPicPr>
          <p:cNvPr id="714" name="Google Shape;714;p76"/>
          <p:cNvPicPr preferRelativeResize="0"/>
          <p:nvPr/>
        </p:nvPicPr>
        <p:blipFill>
          <a:blip r:embed="rId7">
            <a:alphaModFix/>
          </a:blip>
          <a:stretch>
            <a:fillRect/>
          </a:stretch>
        </p:blipFill>
        <p:spPr>
          <a:xfrm>
            <a:off x="8550820" y="4567600"/>
            <a:ext cx="593188" cy="5726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77"/>
          <p:cNvSpPr txBox="1"/>
          <p:nvPr>
            <p:ph type="title"/>
          </p:nvPr>
        </p:nvSpPr>
        <p:spPr>
          <a:xfrm>
            <a:off x="311700" y="229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Viihde</a:t>
            </a:r>
            <a:endParaRPr>
              <a:latin typeface="Exo 2"/>
              <a:ea typeface="Exo 2"/>
              <a:cs typeface="Exo 2"/>
              <a:sym typeface="Exo 2"/>
            </a:endParaRPr>
          </a:p>
        </p:txBody>
      </p:sp>
      <p:sp>
        <p:nvSpPr>
          <p:cNvPr id="720" name="Google Shape;720;p77"/>
          <p:cNvSpPr txBox="1"/>
          <p:nvPr>
            <p:ph idx="1" type="body"/>
          </p:nvPr>
        </p:nvSpPr>
        <p:spPr>
          <a:xfrm>
            <a:off x="311700" y="75252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rPr>
              <a:t>Viihdeteollisuudessa digitaaliset ihmiset ja kaksoset tarjoavat ennennäkemättömiä mahdollisuuksia:</a:t>
            </a:r>
            <a:endParaRPr>
              <a:solidFill>
                <a:schemeClr val="dk1"/>
              </a:solidFill>
            </a:endParaRPr>
          </a:p>
          <a:p>
            <a:pPr indent="-317500" lvl="0" marL="457200" rtl="0" algn="l">
              <a:spcBef>
                <a:spcPts val="1200"/>
              </a:spcBef>
              <a:spcAft>
                <a:spcPts val="0"/>
              </a:spcAft>
              <a:buClr>
                <a:schemeClr val="dk1"/>
              </a:buClr>
              <a:buSzPts val="1400"/>
              <a:buFont typeface="Arial"/>
              <a:buChar char="●"/>
            </a:pPr>
            <a:r>
              <a:rPr b="1" lang="fi">
                <a:solidFill>
                  <a:schemeClr val="dk1"/>
                </a:solidFill>
              </a:rPr>
              <a:t>Elokuvat ja animaatiot:</a:t>
            </a:r>
            <a:r>
              <a:rPr lang="fi">
                <a:solidFill>
                  <a:schemeClr val="dk1"/>
                </a:solidFill>
              </a:rPr>
              <a:t> Realistiset digitaaliset hahmot mahdollistavat monimutkaisempien tarinoiden kertomisen ja visuaalisesti vaikuttavien elämysten luomisen.</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Pelit:</a:t>
            </a:r>
            <a:r>
              <a:rPr lang="fi">
                <a:solidFill>
                  <a:schemeClr val="dk1"/>
                </a:solidFill>
              </a:rPr>
              <a:t> Pelaajat voivat kohdata pelimaailmoissa eläviä ja reagoivia hahmoja, jotka lisäävät pelikokemuksen syvyyttä.</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Virtuaaliset esiintyjät:</a:t>
            </a:r>
            <a:r>
              <a:rPr lang="fi">
                <a:solidFill>
                  <a:schemeClr val="dk1"/>
                </a:solidFill>
              </a:rPr>
              <a:t> Digitaaliset artistit ja julkisuuden henkilöt voivat esiintyä virtuaalisesti, tavoittaen yleisöjä ympäri maailman ilman fyysisiä rajoitteita.</a:t>
            </a:r>
            <a:endParaRPr>
              <a:solidFill>
                <a:schemeClr val="dk1"/>
              </a:solidFill>
            </a:endParaRPr>
          </a:p>
          <a:p>
            <a:pPr indent="0" lvl="0" marL="0" rtl="0" algn="l">
              <a:spcBef>
                <a:spcPts val="1200"/>
              </a:spcBef>
              <a:spcAft>
                <a:spcPts val="1200"/>
              </a:spcAft>
              <a:buNone/>
            </a:pPr>
            <a:r>
              <a:t/>
            </a:r>
            <a:endParaRPr sz="1700"/>
          </a:p>
        </p:txBody>
      </p:sp>
      <p:sp>
        <p:nvSpPr>
          <p:cNvPr id="721" name="Google Shape;721;p7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22" name="Google Shape;722;p77"/>
          <p:cNvPicPr preferRelativeResize="0"/>
          <p:nvPr/>
        </p:nvPicPr>
        <p:blipFill>
          <a:blip r:embed="rId3">
            <a:alphaModFix/>
          </a:blip>
          <a:stretch>
            <a:fillRect/>
          </a:stretch>
        </p:blipFill>
        <p:spPr>
          <a:xfrm>
            <a:off x="3728047" y="4717454"/>
            <a:ext cx="1028164" cy="426050"/>
          </a:xfrm>
          <a:prstGeom prst="rect">
            <a:avLst/>
          </a:prstGeom>
          <a:noFill/>
          <a:ln>
            <a:noFill/>
          </a:ln>
        </p:spPr>
      </p:pic>
      <p:pic>
        <p:nvPicPr>
          <p:cNvPr id="723" name="Google Shape;723;p77"/>
          <p:cNvPicPr preferRelativeResize="0"/>
          <p:nvPr/>
        </p:nvPicPr>
        <p:blipFill>
          <a:blip r:embed="rId4">
            <a:alphaModFix/>
          </a:blip>
          <a:stretch>
            <a:fillRect/>
          </a:stretch>
        </p:blipFill>
        <p:spPr>
          <a:xfrm>
            <a:off x="4756219" y="4753950"/>
            <a:ext cx="1965745" cy="353050"/>
          </a:xfrm>
          <a:prstGeom prst="rect">
            <a:avLst/>
          </a:prstGeom>
          <a:noFill/>
          <a:ln>
            <a:noFill/>
          </a:ln>
        </p:spPr>
      </p:pic>
      <p:pic>
        <p:nvPicPr>
          <p:cNvPr id="724" name="Google Shape;724;p77"/>
          <p:cNvPicPr preferRelativeResize="0"/>
          <p:nvPr/>
        </p:nvPicPr>
        <p:blipFill>
          <a:blip r:embed="rId5">
            <a:alphaModFix/>
          </a:blip>
          <a:stretch>
            <a:fillRect/>
          </a:stretch>
        </p:blipFill>
        <p:spPr>
          <a:xfrm>
            <a:off x="6771819" y="4680954"/>
            <a:ext cx="479772" cy="426050"/>
          </a:xfrm>
          <a:prstGeom prst="rect">
            <a:avLst/>
          </a:prstGeom>
          <a:noFill/>
          <a:ln>
            <a:noFill/>
          </a:ln>
        </p:spPr>
      </p:pic>
      <p:pic>
        <p:nvPicPr>
          <p:cNvPr id="725" name="Google Shape;725;p77"/>
          <p:cNvPicPr preferRelativeResize="0"/>
          <p:nvPr/>
        </p:nvPicPr>
        <p:blipFill>
          <a:blip r:embed="rId6">
            <a:alphaModFix/>
          </a:blip>
          <a:stretch>
            <a:fillRect/>
          </a:stretch>
        </p:blipFill>
        <p:spPr>
          <a:xfrm>
            <a:off x="7276516" y="4534300"/>
            <a:ext cx="1208924" cy="572700"/>
          </a:xfrm>
          <a:prstGeom prst="rect">
            <a:avLst/>
          </a:prstGeom>
          <a:noFill/>
          <a:ln>
            <a:noFill/>
          </a:ln>
        </p:spPr>
      </p:pic>
      <p:pic>
        <p:nvPicPr>
          <p:cNvPr id="726" name="Google Shape;726;p77"/>
          <p:cNvPicPr preferRelativeResize="0"/>
          <p:nvPr/>
        </p:nvPicPr>
        <p:blipFill>
          <a:blip r:embed="rId7">
            <a:alphaModFix/>
          </a:blip>
          <a:stretch>
            <a:fillRect/>
          </a:stretch>
        </p:blipFill>
        <p:spPr>
          <a:xfrm>
            <a:off x="8550820" y="4534300"/>
            <a:ext cx="593188" cy="5726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Teknologian kehitys ja haasteet</a:t>
            </a:r>
            <a:endParaRPr>
              <a:latin typeface="Exo 2"/>
              <a:ea typeface="Exo 2"/>
              <a:cs typeface="Exo 2"/>
              <a:sym typeface="Exo 2"/>
            </a:endParaRPr>
          </a:p>
        </p:txBody>
      </p:sp>
      <p:sp>
        <p:nvSpPr>
          <p:cNvPr id="732" name="Google Shape;732;p7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rPr>
              <a:t>Vaikka potentiaali on valtava, on myös haasteita:</a:t>
            </a:r>
            <a:endParaRPr>
              <a:solidFill>
                <a:schemeClr val="dk1"/>
              </a:solidFill>
            </a:endParaRPr>
          </a:p>
          <a:p>
            <a:pPr indent="-317500" lvl="0" marL="457200" rtl="0" algn="l">
              <a:spcBef>
                <a:spcPts val="1200"/>
              </a:spcBef>
              <a:spcAft>
                <a:spcPts val="0"/>
              </a:spcAft>
              <a:buClr>
                <a:schemeClr val="dk1"/>
              </a:buClr>
              <a:buSzPts val="1400"/>
              <a:buFont typeface="Arial"/>
              <a:buChar char="●"/>
            </a:pPr>
            <a:r>
              <a:rPr b="1" lang="fi">
                <a:solidFill>
                  <a:schemeClr val="dk1"/>
                </a:solidFill>
              </a:rPr>
              <a:t>Eettiset kysymykset:</a:t>
            </a:r>
            <a:r>
              <a:rPr lang="fi">
                <a:solidFill>
                  <a:schemeClr val="dk1"/>
                </a:solidFill>
              </a:rPr>
              <a:t> Miten varmistetaan, että digitaalisia ihmisiä ja kaksosia käytetään vastuullisesti ilman, että ne loukkaavat kenenkään oikeuksia tai yksityisyyttä?</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Tietoturva:</a:t>
            </a:r>
            <a:r>
              <a:rPr lang="fi">
                <a:solidFill>
                  <a:schemeClr val="dk1"/>
                </a:solidFill>
              </a:rPr>
              <a:t> Kun digitaaliset kaksoset sisältävät arkaluonteista dataa, on kriittistä suojata tiedot väärinkäytöltä.</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Realismi vs. epämukavuus:</a:t>
            </a:r>
            <a:r>
              <a:rPr lang="fi">
                <a:solidFill>
                  <a:schemeClr val="dk1"/>
                </a:solidFill>
              </a:rPr>
              <a:t> Liian realistiset digitaaliset hahmot voivat aiheuttaa "uncanny valley" -efektin, joka saa käyttäjät tuntemaan olonsa epämukavaksi.</a:t>
            </a:r>
            <a:endParaRPr>
              <a:solidFill>
                <a:schemeClr val="dk1"/>
              </a:solidFill>
            </a:endParaRPr>
          </a:p>
          <a:p>
            <a:pPr indent="0" lvl="0" marL="0" rtl="0" algn="l">
              <a:spcBef>
                <a:spcPts val="1200"/>
              </a:spcBef>
              <a:spcAft>
                <a:spcPts val="1200"/>
              </a:spcAft>
              <a:buNone/>
            </a:pPr>
            <a:r>
              <a:t/>
            </a:r>
            <a:endParaRPr sz="1700"/>
          </a:p>
        </p:txBody>
      </p:sp>
      <p:sp>
        <p:nvSpPr>
          <p:cNvPr id="733" name="Google Shape;733;p7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34" name="Google Shape;734;p78"/>
          <p:cNvPicPr preferRelativeResize="0"/>
          <p:nvPr/>
        </p:nvPicPr>
        <p:blipFill>
          <a:blip r:embed="rId3">
            <a:alphaModFix/>
          </a:blip>
          <a:stretch>
            <a:fillRect/>
          </a:stretch>
        </p:blipFill>
        <p:spPr>
          <a:xfrm>
            <a:off x="3728047" y="4717454"/>
            <a:ext cx="1028164" cy="426050"/>
          </a:xfrm>
          <a:prstGeom prst="rect">
            <a:avLst/>
          </a:prstGeom>
          <a:noFill/>
          <a:ln>
            <a:noFill/>
          </a:ln>
        </p:spPr>
      </p:pic>
      <p:pic>
        <p:nvPicPr>
          <p:cNvPr id="735" name="Google Shape;735;p78"/>
          <p:cNvPicPr preferRelativeResize="0"/>
          <p:nvPr/>
        </p:nvPicPr>
        <p:blipFill>
          <a:blip r:embed="rId4">
            <a:alphaModFix/>
          </a:blip>
          <a:stretch>
            <a:fillRect/>
          </a:stretch>
        </p:blipFill>
        <p:spPr>
          <a:xfrm>
            <a:off x="4756219" y="4753950"/>
            <a:ext cx="1965745" cy="353050"/>
          </a:xfrm>
          <a:prstGeom prst="rect">
            <a:avLst/>
          </a:prstGeom>
          <a:noFill/>
          <a:ln>
            <a:noFill/>
          </a:ln>
        </p:spPr>
      </p:pic>
      <p:pic>
        <p:nvPicPr>
          <p:cNvPr id="736" name="Google Shape;736;p78"/>
          <p:cNvPicPr preferRelativeResize="0"/>
          <p:nvPr/>
        </p:nvPicPr>
        <p:blipFill>
          <a:blip r:embed="rId5">
            <a:alphaModFix/>
          </a:blip>
          <a:stretch>
            <a:fillRect/>
          </a:stretch>
        </p:blipFill>
        <p:spPr>
          <a:xfrm>
            <a:off x="6771819" y="4680954"/>
            <a:ext cx="479772" cy="426050"/>
          </a:xfrm>
          <a:prstGeom prst="rect">
            <a:avLst/>
          </a:prstGeom>
          <a:noFill/>
          <a:ln>
            <a:noFill/>
          </a:ln>
        </p:spPr>
      </p:pic>
      <p:pic>
        <p:nvPicPr>
          <p:cNvPr id="737" name="Google Shape;737;p78"/>
          <p:cNvPicPr preferRelativeResize="0"/>
          <p:nvPr/>
        </p:nvPicPr>
        <p:blipFill>
          <a:blip r:embed="rId6">
            <a:alphaModFix/>
          </a:blip>
          <a:stretch>
            <a:fillRect/>
          </a:stretch>
        </p:blipFill>
        <p:spPr>
          <a:xfrm>
            <a:off x="7276516" y="4534300"/>
            <a:ext cx="1208924" cy="572700"/>
          </a:xfrm>
          <a:prstGeom prst="rect">
            <a:avLst/>
          </a:prstGeom>
          <a:noFill/>
          <a:ln>
            <a:noFill/>
          </a:ln>
        </p:spPr>
      </p:pic>
      <p:pic>
        <p:nvPicPr>
          <p:cNvPr id="738" name="Google Shape;738;p78"/>
          <p:cNvPicPr preferRelativeResize="0"/>
          <p:nvPr/>
        </p:nvPicPr>
        <p:blipFill>
          <a:blip r:embed="rId7">
            <a:alphaModFix/>
          </a:blip>
          <a:stretch>
            <a:fillRect/>
          </a:stretch>
        </p:blipFill>
        <p:spPr>
          <a:xfrm>
            <a:off x="8550820" y="4534300"/>
            <a:ext cx="593188" cy="5726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Tulevaisuuden näkymät</a:t>
            </a:r>
            <a:endParaRPr>
              <a:latin typeface="Exo 2"/>
              <a:ea typeface="Exo 2"/>
              <a:cs typeface="Exo 2"/>
              <a:sym typeface="Exo 2"/>
            </a:endParaRPr>
          </a:p>
        </p:txBody>
      </p:sp>
      <p:sp>
        <p:nvSpPr>
          <p:cNvPr id="744" name="Google Shape;744;p7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b="1" lang="fi">
                <a:solidFill>
                  <a:schemeClr val="dk1"/>
                </a:solidFill>
              </a:rPr>
              <a:t>Integrointi arkeen:</a:t>
            </a:r>
            <a:r>
              <a:rPr lang="fi">
                <a:solidFill>
                  <a:schemeClr val="dk1"/>
                </a:solidFill>
              </a:rPr>
              <a:t> On odotettavissa, että digitaaliset ihmiset tulevat yhä enemmän osaksi jokapäiväistä elämäämme, esimerkiksi henkilökohtaisina assistentteina tai oppaina julkisissa tiloissa.</a:t>
            </a:r>
            <a:endParaRPr>
              <a:solidFill>
                <a:schemeClr val="dk1"/>
              </a:solidFill>
            </a:endParaRPr>
          </a:p>
          <a:p>
            <a:pPr indent="-317500" lvl="0" marL="457200" rtl="0" algn="l">
              <a:spcBef>
                <a:spcPts val="0"/>
              </a:spcBef>
              <a:spcAft>
                <a:spcPts val="0"/>
              </a:spcAft>
              <a:buClr>
                <a:schemeClr val="dk1"/>
              </a:buClr>
              <a:buSzPts val="1400"/>
              <a:buChar char="●"/>
            </a:pPr>
            <a:r>
              <a:rPr b="1" lang="fi">
                <a:solidFill>
                  <a:schemeClr val="dk1"/>
                </a:solidFill>
              </a:rPr>
              <a:t>Yhteistyö tekoälyn kanssa:</a:t>
            </a:r>
            <a:r>
              <a:rPr lang="fi">
                <a:solidFill>
                  <a:schemeClr val="dk1"/>
                </a:solidFill>
              </a:rPr>
              <a:t> Digitaaliset kaksoset toimivat käyttöliittymänä tekoälyjärjestelmiin, tehden vuorovaikutuksesta intuitiivisempaa ja luonnollisempaa.</a:t>
            </a:r>
            <a:endParaRPr>
              <a:solidFill>
                <a:schemeClr val="dk1"/>
              </a:solidFill>
            </a:endParaRPr>
          </a:p>
          <a:p>
            <a:pPr indent="-317500" lvl="0" marL="457200" rtl="0" algn="l">
              <a:spcBef>
                <a:spcPts val="0"/>
              </a:spcBef>
              <a:spcAft>
                <a:spcPts val="0"/>
              </a:spcAft>
              <a:buClr>
                <a:schemeClr val="dk1"/>
              </a:buClr>
              <a:buSzPts val="1400"/>
              <a:buChar char="●"/>
            </a:pPr>
            <a:r>
              <a:rPr b="1" lang="fi">
                <a:solidFill>
                  <a:schemeClr val="dk1"/>
                </a:solidFill>
              </a:rPr>
              <a:t>Liiketoimintamahdollisuudet:</a:t>
            </a:r>
            <a:r>
              <a:rPr lang="fi">
                <a:solidFill>
                  <a:schemeClr val="dk1"/>
                </a:solidFill>
              </a:rPr>
              <a:t> Yritykset voivat luoda uusia palveluita ja tuotteita, jotka perustuvat digitaalisiin ihmisiin ja kaksosiin, avaten ovia innovaatioille ja talouskasvulle.</a:t>
            </a:r>
            <a:endParaRPr>
              <a:solidFill>
                <a:schemeClr val="dk1"/>
              </a:solidFill>
            </a:endParaRPr>
          </a:p>
          <a:p>
            <a:pPr indent="0" lvl="0" marL="0" rtl="0" algn="l">
              <a:spcBef>
                <a:spcPts val="1200"/>
              </a:spcBef>
              <a:spcAft>
                <a:spcPts val="1200"/>
              </a:spcAft>
              <a:buNone/>
            </a:pPr>
            <a:r>
              <a:t/>
            </a:r>
            <a:endParaRPr sz="1700"/>
          </a:p>
        </p:txBody>
      </p:sp>
      <p:sp>
        <p:nvSpPr>
          <p:cNvPr id="745" name="Google Shape;745;p7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46" name="Google Shape;746;p79"/>
          <p:cNvPicPr preferRelativeResize="0"/>
          <p:nvPr/>
        </p:nvPicPr>
        <p:blipFill>
          <a:blip r:embed="rId3">
            <a:alphaModFix/>
          </a:blip>
          <a:stretch>
            <a:fillRect/>
          </a:stretch>
        </p:blipFill>
        <p:spPr>
          <a:xfrm>
            <a:off x="3904216" y="4790450"/>
            <a:ext cx="851984" cy="353051"/>
          </a:xfrm>
          <a:prstGeom prst="rect">
            <a:avLst/>
          </a:prstGeom>
          <a:noFill/>
          <a:ln>
            <a:noFill/>
          </a:ln>
        </p:spPr>
      </p:pic>
      <p:pic>
        <p:nvPicPr>
          <p:cNvPr id="747" name="Google Shape;747;p79"/>
          <p:cNvPicPr preferRelativeResize="0"/>
          <p:nvPr/>
        </p:nvPicPr>
        <p:blipFill>
          <a:blip r:embed="rId4">
            <a:alphaModFix/>
          </a:blip>
          <a:stretch>
            <a:fillRect/>
          </a:stretch>
        </p:blipFill>
        <p:spPr>
          <a:xfrm>
            <a:off x="4756219" y="4753950"/>
            <a:ext cx="1965745" cy="353050"/>
          </a:xfrm>
          <a:prstGeom prst="rect">
            <a:avLst/>
          </a:prstGeom>
          <a:noFill/>
          <a:ln>
            <a:noFill/>
          </a:ln>
        </p:spPr>
      </p:pic>
      <p:pic>
        <p:nvPicPr>
          <p:cNvPr id="748" name="Google Shape;748;p79"/>
          <p:cNvPicPr preferRelativeResize="0"/>
          <p:nvPr/>
        </p:nvPicPr>
        <p:blipFill>
          <a:blip r:embed="rId5">
            <a:alphaModFix/>
          </a:blip>
          <a:stretch>
            <a:fillRect/>
          </a:stretch>
        </p:blipFill>
        <p:spPr>
          <a:xfrm>
            <a:off x="6771819" y="4680954"/>
            <a:ext cx="479772" cy="426050"/>
          </a:xfrm>
          <a:prstGeom prst="rect">
            <a:avLst/>
          </a:prstGeom>
          <a:noFill/>
          <a:ln>
            <a:noFill/>
          </a:ln>
        </p:spPr>
      </p:pic>
      <p:pic>
        <p:nvPicPr>
          <p:cNvPr id="749" name="Google Shape;749;p79"/>
          <p:cNvPicPr preferRelativeResize="0"/>
          <p:nvPr/>
        </p:nvPicPr>
        <p:blipFill>
          <a:blip r:embed="rId6">
            <a:alphaModFix/>
          </a:blip>
          <a:stretch>
            <a:fillRect/>
          </a:stretch>
        </p:blipFill>
        <p:spPr>
          <a:xfrm>
            <a:off x="7276516" y="4534300"/>
            <a:ext cx="1208924" cy="572700"/>
          </a:xfrm>
          <a:prstGeom prst="rect">
            <a:avLst/>
          </a:prstGeom>
          <a:noFill/>
          <a:ln>
            <a:noFill/>
          </a:ln>
        </p:spPr>
      </p:pic>
      <p:pic>
        <p:nvPicPr>
          <p:cNvPr id="750" name="Google Shape;750;p79"/>
          <p:cNvPicPr preferRelativeResize="0"/>
          <p:nvPr/>
        </p:nvPicPr>
        <p:blipFill>
          <a:blip r:embed="rId7">
            <a:alphaModFix/>
          </a:blip>
          <a:stretch>
            <a:fillRect/>
          </a:stretch>
        </p:blipFill>
        <p:spPr>
          <a:xfrm>
            <a:off x="8550820" y="4534300"/>
            <a:ext cx="593188" cy="5726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80"/>
          <p:cNvSpPr txBox="1"/>
          <p:nvPr>
            <p:ph idx="1" type="body"/>
          </p:nvPr>
        </p:nvSpPr>
        <p:spPr>
          <a:xfrm>
            <a:off x="311700" y="576550"/>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fi">
                <a:solidFill>
                  <a:schemeClr val="dk1"/>
                </a:solidFill>
              </a:rPr>
              <a:t>Digitaaliset ihmiset ja digitaaliset kaksoset ovat nousemassa tärkeään asemaan virtuaalisissa vuorovaikutuksissa, asiakaspalvelussa ja viihteessä.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Ne tarjoavat mahdollisuuden luoda entistä immersiivisempiä ja personoidumpia kokemuksia, jotka hyödyttävät sekä kuluttajia että yrityksiä.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On kuitenkin tärkeää käsitellä teknologian tuomat haasteet vastuullisesti, varmistaen eettiset käytännöt ja tietoturvan korkean tason.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Tulevaisuus näyttää lupaavalta, ja digitaaliset kaksoset saattavat olla avainasemassa digitaalisen ja fyysisen maailman yhdistämisessä.</a:t>
            </a:r>
            <a:endParaRPr>
              <a:solidFill>
                <a:schemeClr val="dk1"/>
              </a:solidFill>
            </a:endParaRPr>
          </a:p>
        </p:txBody>
      </p:sp>
      <p:sp>
        <p:nvSpPr>
          <p:cNvPr id="756" name="Google Shape;756;p8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57" name="Google Shape;757;p80"/>
          <p:cNvPicPr preferRelativeResize="0"/>
          <p:nvPr/>
        </p:nvPicPr>
        <p:blipFill>
          <a:blip r:embed="rId3">
            <a:alphaModFix/>
          </a:blip>
          <a:stretch>
            <a:fillRect/>
          </a:stretch>
        </p:blipFill>
        <p:spPr>
          <a:xfrm>
            <a:off x="3728047" y="4717454"/>
            <a:ext cx="1028164" cy="426050"/>
          </a:xfrm>
          <a:prstGeom prst="rect">
            <a:avLst/>
          </a:prstGeom>
          <a:noFill/>
          <a:ln>
            <a:noFill/>
          </a:ln>
        </p:spPr>
      </p:pic>
      <p:pic>
        <p:nvPicPr>
          <p:cNvPr id="758" name="Google Shape;758;p80"/>
          <p:cNvPicPr preferRelativeResize="0"/>
          <p:nvPr/>
        </p:nvPicPr>
        <p:blipFill>
          <a:blip r:embed="rId4">
            <a:alphaModFix/>
          </a:blip>
          <a:stretch>
            <a:fillRect/>
          </a:stretch>
        </p:blipFill>
        <p:spPr>
          <a:xfrm>
            <a:off x="4756219" y="4753950"/>
            <a:ext cx="1965745" cy="353050"/>
          </a:xfrm>
          <a:prstGeom prst="rect">
            <a:avLst/>
          </a:prstGeom>
          <a:noFill/>
          <a:ln>
            <a:noFill/>
          </a:ln>
        </p:spPr>
      </p:pic>
      <p:pic>
        <p:nvPicPr>
          <p:cNvPr id="759" name="Google Shape;759;p80"/>
          <p:cNvPicPr preferRelativeResize="0"/>
          <p:nvPr/>
        </p:nvPicPr>
        <p:blipFill>
          <a:blip r:embed="rId5">
            <a:alphaModFix/>
          </a:blip>
          <a:stretch>
            <a:fillRect/>
          </a:stretch>
        </p:blipFill>
        <p:spPr>
          <a:xfrm>
            <a:off x="6771819" y="4680954"/>
            <a:ext cx="479772" cy="426050"/>
          </a:xfrm>
          <a:prstGeom prst="rect">
            <a:avLst/>
          </a:prstGeom>
          <a:noFill/>
          <a:ln>
            <a:noFill/>
          </a:ln>
        </p:spPr>
      </p:pic>
      <p:pic>
        <p:nvPicPr>
          <p:cNvPr id="760" name="Google Shape;760;p80"/>
          <p:cNvPicPr preferRelativeResize="0"/>
          <p:nvPr/>
        </p:nvPicPr>
        <p:blipFill>
          <a:blip r:embed="rId6">
            <a:alphaModFix/>
          </a:blip>
          <a:stretch>
            <a:fillRect/>
          </a:stretch>
        </p:blipFill>
        <p:spPr>
          <a:xfrm>
            <a:off x="7276516" y="4534300"/>
            <a:ext cx="1208924" cy="572700"/>
          </a:xfrm>
          <a:prstGeom prst="rect">
            <a:avLst/>
          </a:prstGeom>
          <a:noFill/>
          <a:ln>
            <a:noFill/>
          </a:ln>
        </p:spPr>
      </p:pic>
      <p:pic>
        <p:nvPicPr>
          <p:cNvPr id="761" name="Google Shape;761;p80"/>
          <p:cNvPicPr preferRelativeResize="0"/>
          <p:nvPr/>
        </p:nvPicPr>
        <p:blipFill>
          <a:blip r:embed="rId7">
            <a:alphaModFix/>
          </a:blip>
          <a:stretch>
            <a:fillRect/>
          </a:stretch>
        </p:blipFill>
        <p:spPr>
          <a:xfrm>
            <a:off x="8550820" y="4534300"/>
            <a:ext cx="593188" cy="5726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highlight>
                  <a:schemeClr val="accent4"/>
                </a:highlight>
                <a:latin typeface="Exo 2"/>
                <a:ea typeface="Exo 2"/>
                <a:cs typeface="Exo 2"/>
                <a:sym typeface="Exo 2"/>
              </a:rPr>
              <a:t>8.  Tekoälyn kasvun myötä tarve sääntelylle kasvaa</a:t>
            </a:r>
            <a:endParaRPr b="1">
              <a:highlight>
                <a:schemeClr val="accent4"/>
              </a:highlight>
              <a:latin typeface="Exo 2"/>
              <a:ea typeface="Exo 2"/>
              <a:cs typeface="Exo 2"/>
              <a:sym typeface="Exo 2"/>
            </a:endParaRPr>
          </a:p>
        </p:txBody>
      </p:sp>
      <p:sp>
        <p:nvSpPr>
          <p:cNvPr id="767" name="Google Shape;767;p8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lnSpc>
                <a:spcPct val="95000"/>
              </a:lnSpc>
              <a:spcBef>
                <a:spcPts val="0"/>
              </a:spcBef>
              <a:spcAft>
                <a:spcPts val="0"/>
              </a:spcAft>
              <a:buClr>
                <a:schemeClr val="dk1"/>
              </a:buClr>
              <a:buSzPts val="1400"/>
              <a:buChar char="●"/>
            </a:pPr>
            <a:r>
              <a:rPr lang="fi">
                <a:solidFill>
                  <a:schemeClr val="dk1"/>
                </a:solidFill>
              </a:rPr>
              <a:t>Tekoäly on muuttanut merkittävästi tapaamme elää, työskennellä ja kommunikoida. </a:t>
            </a:r>
            <a:endParaRPr>
              <a:solidFill>
                <a:schemeClr val="dk1"/>
              </a:solidFill>
            </a:endParaRPr>
          </a:p>
          <a:p>
            <a:pPr indent="-317500" lvl="0" marL="457200" rtl="0" algn="l">
              <a:lnSpc>
                <a:spcPct val="95000"/>
              </a:lnSpc>
              <a:spcBef>
                <a:spcPts val="0"/>
              </a:spcBef>
              <a:spcAft>
                <a:spcPts val="0"/>
              </a:spcAft>
              <a:buClr>
                <a:schemeClr val="dk1"/>
              </a:buClr>
              <a:buSzPts val="1400"/>
              <a:buChar char="●"/>
            </a:pPr>
            <a:r>
              <a:rPr lang="fi">
                <a:solidFill>
                  <a:schemeClr val="dk1"/>
                </a:solidFill>
              </a:rPr>
              <a:t>Sen nopea kehitys ja laaja käyttöönotto ovat tuoneet mukanaan ennennäkemättömiä mahdollisuuksia, mutta myös uusia haasteita. </a:t>
            </a:r>
            <a:endParaRPr>
              <a:solidFill>
                <a:schemeClr val="dk1"/>
              </a:solidFill>
            </a:endParaRPr>
          </a:p>
          <a:p>
            <a:pPr indent="-317500" lvl="0" marL="457200" rtl="0" algn="l">
              <a:lnSpc>
                <a:spcPct val="95000"/>
              </a:lnSpc>
              <a:spcBef>
                <a:spcPts val="0"/>
              </a:spcBef>
              <a:spcAft>
                <a:spcPts val="0"/>
              </a:spcAft>
              <a:buClr>
                <a:schemeClr val="dk1"/>
              </a:buClr>
              <a:buSzPts val="1400"/>
              <a:buChar char="●"/>
            </a:pPr>
            <a:r>
              <a:rPr lang="fi">
                <a:solidFill>
                  <a:schemeClr val="dk1"/>
                </a:solidFill>
              </a:rPr>
              <a:t>Eettiset kysymykset ja sääntelytarpeet ovat nousseet keskeisiksi keskustelunaiheiksi, kun pyritään hallitsemaan tekoälyn käyttöön liittyviä riskejä, kuten deepfake-sisältöjä, yksityisyysongelmia ja puolueellisuutta. </a:t>
            </a:r>
            <a:endParaRPr>
              <a:solidFill>
                <a:schemeClr val="dk1"/>
              </a:solidFill>
            </a:endParaRPr>
          </a:p>
          <a:p>
            <a:pPr indent="-317500" lvl="0" marL="457200" rtl="0" algn="l">
              <a:lnSpc>
                <a:spcPct val="95000"/>
              </a:lnSpc>
              <a:spcBef>
                <a:spcPts val="0"/>
              </a:spcBef>
              <a:spcAft>
                <a:spcPts val="0"/>
              </a:spcAft>
              <a:buClr>
                <a:schemeClr val="dk1"/>
              </a:buClr>
              <a:buSzPts val="1400"/>
              <a:buChar char="●"/>
            </a:pPr>
            <a:r>
              <a:rPr lang="fi">
                <a:solidFill>
                  <a:schemeClr val="dk1"/>
                </a:solidFill>
              </a:rPr>
              <a:t>Hallitukset ja organisaatiot ympäri maailmaa, erityisesti Euroopan unioni, kehittävät aktiivisesti sääntelykehyksiä näiden haasteiden ratkaisemiseksi.</a:t>
            </a:r>
            <a:endParaRPr>
              <a:solidFill>
                <a:schemeClr val="dk1"/>
              </a:solidFill>
            </a:endParaRPr>
          </a:p>
        </p:txBody>
      </p:sp>
      <p:pic>
        <p:nvPicPr>
          <p:cNvPr id="768" name="Google Shape;768;p81"/>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769" name="Google Shape;769;p81"/>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770" name="Google Shape;770;p81"/>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771" name="Google Shape;771;p81"/>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772" name="Google Shape;772;p81"/>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773" name="Google Shape;773;p8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Joitakin t</a:t>
            </a:r>
            <a:r>
              <a:rPr lang="fi">
                <a:latin typeface="Exo 2"/>
                <a:ea typeface="Exo 2"/>
                <a:cs typeface="Exo 2"/>
                <a:sym typeface="Exo 2"/>
              </a:rPr>
              <a:t>ekoälyn käytön eettisiä haasteita</a:t>
            </a:r>
            <a:endParaRPr>
              <a:latin typeface="Exo 2"/>
              <a:ea typeface="Exo 2"/>
              <a:cs typeface="Exo 2"/>
              <a:sym typeface="Exo 2"/>
            </a:endParaRPr>
          </a:p>
        </p:txBody>
      </p:sp>
      <p:sp>
        <p:nvSpPr>
          <p:cNvPr id="779" name="Google Shape;779;p8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i">
                <a:solidFill>
                  <a:schemeClr val="dk1"/>
                </a:solidFill>
              </a:rPr>
              <a:t>Deepfake-sisällöt:</a:t>
            </a:r>
            <a:r>
              <a:rPr lang="fi">
                <a:solidFill>
                  <a:schemeClr val="dk1"/>
                </a:solidFill>
              </a:rPr>
              <a:t> Tekoälyn avulla luodut manipuloidut kuvat ja videot voivat levittää väärää tietoa, vaikuttaa poliittisiin prosesseihin ja vahingoittaa yksilöiden mainetta.</a:t>
            </a:r>
            <a:endParaRPr>
              <a:solidFill>
                <a:schemeClr val="dk1"/>
              </a:solidFill>
            </a:endParaRPr>
          </a:p>
          <a:p>
            <a:pPr indent="0" lvl="0" marL="0" rtl="0" algn="l">
              <a:spcBef>
                <a:spcPts val="1200"/>
              </a:spcBef>
              <a:spcAft>
                <a:spcPts val="0"/>
              </a:spcAft>
              <a:buClr>
                <a:schemeClr val="dk1"/>
              </a:buClr>
              <a:buSzPts val="1100"/>
              <a:buFont typeface="Arial"/>
              <a:buNone/>
            </a:pPr>
            <a:r>
              <a:rPr b="1" lang="fi">
                <a:solidFill>
                  <a:schemeClr val="dk1"/>
                </a:solidFill>
              </a:rPr>
              <a:t>Yksityisyysongelmat:</a:t>
            </a:r>
            <a:r>
              <a:rPr lang="fi">
                <a:solidFill>
                  <a:schemeClr val="dk1"/>
                </a:solidFill>
              </a:rPr>
              <a:t> Tekoälyjärjestelmät keräävät ja käsittelevät valtavia määriä henkilötietoja, mikä nostaa esiin kysymyksiä tietosuojasta ja yksilön oikeuksista.</a:t>
            </a:r>
            <a:endParaRPr>
              <a:solidFill>
                <a:schemeClr val="dk1"/>
              </a:solidFill>
            </a:endParaRPr>
          </a:p>
          <a:p>
            <a:pPr indent="0" lvl="0" marL="0" rtl="0" algn="l">
              <a:spcBef>
                <a:spcPts val="1200"/>
              </a:spcBef>
              <a:spcAft>
                <a:spcPts val="0"/>
              </a:spcAft>
              <a:buClr>
                <a:schemeClr val="dk1"/>
              </a:buClr>
              <a:buSzPts val="1100"/>
              <a:buFont typeface="Arial"/>
              <a:buNone/>
            </a:pPr>
            <a:r>
              <a:rPr b="1" lang="fi">
                <a:solidFill>
                  <a:schemeClr val="dk1"/>
                </a:solidFill>
              </a:rPr>
              <a:t>Puolueellisuus ja syrjintä:</a:t>
            </a:r>
            <a:r>
              <a:rPr lang="fi">
                <a:solidFill>
                  <a:schemeClr val="dk1"/>
                </a:solidFill>
              </a:rPr>
              <a:t> Algoritmit voivat heijastaa tai jopa vahvistaa yhteiskunnassa olevia ennakkoluuloja, mikä johtaa epäoikeudenmukaiseen kohteluun esimerkiksi rekrytoinnissa tai lainan myöntämisessä.</a:t>
            </a:r>
            <a:endParaRPr>
              <a:solidFill>
                <a:schemeClr val="dk1"/>
              </a:solidFill>
            </a:endParaRPr>
          </a:p>
          <a:p>
            <a:pPr indent="0" lvl="0" marL="0" rtl="0" algn="l">
              <a:spcBef>
                <a:spcPts val="1200"/>
              </a:spcBef>
              <a:spcAft>
                <a:spcPts val="1200"/>
              </a:spcAft>
              <a:buNone/>
            </a:pPr>
            <a:r>
              <a:t/>
            </a:r>
            <a:endParaRPr/>
          </a:p>
        </p:txBody>
      </p:sp>
      <p:sp>
        <p:nvSpPr>
          <p:cNvPr id="780" name="Google Shape;780;p8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81" name="Google Shape;781;p82"/>
          <p:cNvPicPr preferRelativeResize="0"/>
          <p:nvPr/>
        </p:nvPicPr>
        <p:blipFill>
          <a:blip r:embed="rId3">
            <a:alphaModFix/>
          </a:blip>
          <a:stretch>
            <a:fillRect/>
          </a:stretch>
        </p:blipFill>
        <p:spPr>
          <a:xfrm>
            <a:off x="3728047" y="4717454"/>
            <a:ext cx="1028164" cy="426050"/>
          </a:xfrm>
          <a:prstGeom prst="rect">
            <a:avLst/>
          </a:prstGeom>
          <a:noFill/>
          <a:ln>
            <a:noFill/>
          </a:ln>
        </p:spPr>
      </p:pic>
      <p:pic>
        <p:nvPicPr>
          <p:cNvPr id="782" name="Google Shape;782;p82"/>
          <p:cNvPicPr preferRelativeResize="0"/>
          <p:nvPr/>
        </p:nvPicPr>
        <p:blipFill>
          <a:blip r:embed="rId4">
            <a:alphaModFix/>
          </a:blip>
          <a:stretch>
            <a:fillRect/>
          </a:stretch>
        </p:blipFill>
        <p:spPr>
          <a:xfrm>
            <a:off x="4756219" y="4753950"/>
            <a:ext cx="1965745" cy="353050"/>
          </a:xfrm>
          <a:prstGeom prst="rect">
            <a:avLst/>
          </a:prstGeom>
          <a:noFill/>
          <a:ln>
            <a:noFill/>
          </a:ln>
        </p:spPr>
      </p:pic>
      <p:pic>
        <p:nvPicPr>
          <p:cNvPr id="783" name="Google Shape;783;p82"/>
          <p:cNvPicPr preferRelativeResize="0"/>
          <p:nvPr/>
        </p:nvPicPr>
        <p:blipFill>
          <a:blip r:embed="rId5">
            <a:alphaModFix/>
          </a:blip>
          <a:stretch>
            <a:fillRect/>
          </a:stretch>
        </p:blipFill>
        <p:spPr>
          <a:xfrm>
            <a:off x="6771819" y="4680954"/>
            <a:ext cx="479772" cy="426050"/>
          </a:xfrm>
          <a:prstGeom prst="rect">
            <a:avLst/>
          </a:prstGeom>
          <a:noFill/>
          <a:ln>
            <a:noFill/>
          </a:ln>
        </p:spPr>
      </p:pic>
      <p:pic>
        <p:nvPicPr>
          <p:cNvPr id="784" name="Google Shape;784;p82"/>
          <p:cNvPicPr preferRelativeResize="0"/>
          <p:nvPr/>
        </p:nvPicPr>
        <p:blipFill>
          <a:blip r:embed="rId6">
            <a:alphaModFix/>
          </a:blip>
          <a:stretch>
            <a:fillRect/>
          </a:stretch>
        </p:blipFill>
        <p:spPr>
          <a:xfrm>
            <a:off x="7276516" y="4534300"/>
            <a:ext cx="1208924" cy="572700"/>
          </a:xfrm>
          <a:prstGeom prst="rect">
            <a:avLst/>
          </a:prstGeom>
          <a:noFill/>
          <a:ln>
            <a:noFill/>
          </a:ln>
        </p:spPr>
      </p:pic>
      <p:pic>
        <p:nvPicPr>
          <p:cNvPr id="785" name="Google Shape;785;p82"/>
          <p:cNvPicPr preferRelativeResize="0"/>
          <p:nvPr/>
        </p:nvPicPr>
        <p:blipFill>
          <a:blip r:embed="rId7">
            <a:alphaModFix/>
          </a:blip>
          <a:stretch>
            <a:fillRect/>
          </a:stretch>
        </p:blipFill>
        <p:spPr>
          <a:xfrm>
            <a:off x="8550820" y="4534300"/>
            <a:ext cx="593188" cy="5726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83"/>
          <p:cNvSpPr txBox="1"/>
          <p:nvPr>
            <p:ph type="title"/>
          </p:nvPr>
        </p:nvSpPr>
        <p:spPr>
          <a:xfrm>
            <a:off x="423700" y="43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Euroopan unionin rooli sääntelyssä</a:t>
            </a:r>
            <a:endParaRPr>
              <a:latin typeface="Exo 2"/>
              <a:ea typeface="Exo 2"/>
              <a:cs typeface="Exo 2"/>
              <a:sym typeface="Exo 2"/>
            </a:endParaRPr>
          </a:p>
        </p:txBody>
      </p:sp>
      <p:sp>
        <p:nvSpPr>
          <p:cNvPr id="791" name="Google Shape;791;p8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rPr>
              <a:t>Euroopan unioni on tunnistanut tekoälyn eettiset ja yhteiskunnalliset vaikutukset ja ryhtynyt toimiin niiden hallitsemiseksi:</a:t>
            </a:r>
            <a:endParaRPr>
              <a:solidFill>
                <a:schemeClr val="dk1"/>
              </a:solidFill>
            </a:endParaRPr>
          </a:p>
          <a:p>
            <a:pPr indent="-317500" lvl="0" marL="457200" rtl="0" algn="l">
              <a:spcBef>
                <a:spcPts val="1200"/>
              </a:spcBef>
              <a:spcAft>
                <a:spcPts val="0"/>
              </a:spcAft>
              <a:buClr>
                <a:schemeClr val="dk1"/>
              </a:buClr>
              <a:buSzPts val="1400"/>
              <a:buFont typeface="Arial"/>
              <a:buChar char="●"/>
            </a:pPr>
            <a:r>
              <a:rPr b="1" lang="fi">
                <a:solidFill>
                  <a:schemeClr val="dk1"/>
                </a:solidFill>
              </a:rPr>
              <a:t>EU</a:t>
            </a:r>
            <a:br>
              <a:rPr b="1" lang="fi">
                <a:solidFill>
                  <a:schemeClr val="dk1"/>
                </a:solidFill>
              </a:rPr>
            </a:br>
            <a:r>
              <a:rPr b="1" lang="fi">
                <a:solidFill>
                  <a:schemeClr val="dk1"/>
                </a:solidFill>
              </a:rPr>
              <a:t>tekoälyasetus:</a:t>
            </a:r>
            <a:r>
              <a:rPr lang="fi">
                <a:solidFill>
                  <a:schemeClr val="dk1"/>
                </a:solidFill>
              </a:rPr>
              <a:t> Euroopan komissio esitti huhtikuussa 2021 ehdotuksen tekoälyasetukseksi (Artificial Intelligence Act), joka pyrkii luomaan yhtenäisen sääntelykehyksen tekoälyn käytölle EU</a:t>
            </a:r>
            <a:br>
              <a:rPr lang="fi">
                <a:solidFill>
                  <a:schemeClr val="dk1"/>
                </a:solidFill>
              </a:rPr>
            </a:br>
            <a:r>
              <a:rPr lang="fi">
                <a:solidFill>
                  <a:schemeClr val="dk1"/>
                </a:solidFill>
              </a:rPr>
              <a:t>. Asetus keskittyy riskiperusteiseen lähestymistapaan, jossa korkean riskin tekoälysovellukset ovat tiukemman valvonnan alaisia.</a:t>
            </a:r>
            <a:endParaRPr/>
          </a:p>
        </p:txBody>
      </p:sp>
      <p:sp>
        <p:nvSpPr>
          <p:cNvPr id="792" name="Google Shape;792;p8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1200"/>
              </a:spcBef>
              <a:spcAft>
                <a:spcPts val="0"/>
              </a:spcAft>
              <a:buClr>
                <a:schemeClr val="dk1"/>
              </a:buClr>
              <a:buSzPts val="1400"/>
              <a:buFont typeface="Arial"/>
              <a:buChar char="●"/>
            </a:pPr>
            <a:r>
              <a:rPr b="1" lang="fi">
                <a:solidFill>
                  <a:schemeClr val="dk1"/>
                </a:solidFill>
              </a:rPr>
              <a:t>Eettiset ohjeet:</a:t>
            </a:r>
            <a:r>
              <a:rPr lang="fi">
                <a:solidFill>
                  <a:schemeClr val="dk1"/>
                </a:solidFill>
              </a:rPr>
              <a:t> EU on julkaissut tekoälyn eettiset ohjeet, jotka korostavat ihmiskeskeistä lähestymistapaa ja perusoikeuksien kunnioittamista tekoälyn kehittämisessä ja käytössä.</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pic>
        <p:nvPicPr>
          <p:cNvPr id="793" name="Google Shape;793;p83"/>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794" name="Google Shape;794;p83"/>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795" name="Google Shape;795;p83"/>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796" name="Google Shape;796;p83"/>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797" name="Google Shape;797;p83"/>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7" name="Google Shape;157;p30"/>
          <p:cNvSpPr txBox="1"/>
          <p:nvPr>
            <p:ph idx="1" type="body"/>
          </p:nvPr>
        </p:nvSpPr>
        <p:spPr>
          <a:xfrm>
            <a:off x="311700" y="952850"/>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fi">
                <a:solidFill>
                  <a:schemeClr val="dk1"/>
                </a:solidFill>
              </a:rPr>
              <a:t>Generatiivinen tekoäly on viime vuosina noussut teknologian eturintamaan, muuttaen tapaa, jolla luomme ja kulutamme digitaalista sisältöä.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Alan nopea kehitys on tuonut mukanaan uusia työkaluja, jotka mahdollistavat tekstin, kuvien, äänen ja videoiden luomisen ennennäkemättömällä helppoudella ja tarkkuudella.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Kuten olemme myös Digisiivet 55+ koulutuksessa oppineet, nämä teknologiat eivät ole enää vain tutkijoiden tai teknologiajättien ulottuvilla, vaan ne ovat tulossa yhä helpommin saataville laajemmalle yleisölle.</a:t>
            </a:r>
            <a:endParaRPr>
              <a:solidFill>
                <a:schemeClr val="dk1"/>
              </a:solidFill>
            </a:endParaRPr>
          </a:p>
        </p:txBody>
      </p:sp>
      <p:pic>
        <p:nvPicPr>
          <p:cNvPr id="158" name="Google Shape;158;p30"/>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159" name="Google Shape;159;p30"/>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60" name="Google Shape;160;p30"/>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61" name="Google Shape;161;p30"/>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62" name="Google Shape;162;p30"/>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163" name="Google Shape;163;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4" name="Google Shape;164;p30"/>
          <p:cNvPicPr preferRelativeResize="0"/>
          <p:nvPr/>
        </p:nvPicPr>
        <p:blipFill>
          <a:blip r:embed="rId8">
            <a:alphaModFix/>
          </a:blip>
          <a:stretch>
            <a:fillRect/>
          </a:stretch>
        </p:blipFill>
        <p:spPr>
          <a:xfrm>
            <a:off x="5223962" y="1240950"/>
            <a:ext cx="3216776" cy="321677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84"/>
          <p:cNvSpPr txBox="1"/>
          <p:nvPr>
            <p:ph type="title"/>
          </p:nvPr>
        </p:nvSpPr>
        <p:spPr>
          <a:xfrm>
            <a:off x="311700" y="394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Kansallinen toimeenpano</a:t>
            </a:r>
            <a:endParaRPr>
              <a:latin typeface="Exo 2"/>
              <a:ea typeface="Exo 2"/>
              <a:cs typeface="Exo 2"/>
              <a:sym typeface="Exo 2"/>
            </a:endParaRPr>
          </a:p>
        </p:txBody>
      </p:sp>
      <p:sp>
        <p:nvSpPr>
          <p:cNvPr id="803" name="Google Shape;803;p8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rPr>
              <a:t>EU:n jäsenvaltioiden on kansallisella tasolla pantava täytäntöön tekoälyasetuksen vaatimukset:</a:t>
            </a:r>
            <a:endParaRPr>
              <a:solidFill>
                <a:schemeClr val="dk1"/>
              </a:solidFill>
            </a:endParaRPr>
          </a:p>
          <a:p>
            <a:pPr indent="-317500" lvl="0" marL="457200" rtl="0" algn="l">
              <a:spcBef>
                <a:spcPts val="1200"/>
              </a:spcBef>
              <a:spcAft>
                <a:spcPts val="0"/>
              </a:spcAft>
              <a:buClr>
                <a:schemeClr val="dk1"/>
              </a:buClr>
              <a:buSzPts val="1400"/>
              <a:buFont typeface="Arial"/>
              <a:buChar char="●"/>
            </a:pPr>
            <a:r>
              <a:rPr b="1" lang="fi">
                <a:solidFill>
                  <a:schemeClr val="dk1"/>
                </a:solidFill>
              </a:rPr>
              <a:t>Lainsäädännön harmonisointi:</a:t>
            </a:r>
            <a:r>
              <a:rPr lang="fi">
                <a:solidFill>
                  <a:schemeClr val="dk1"/>
                </a:solidFill>
              </a:rPr>
              <a:t> Jäsenmaat päivittävät omia lakejaan ja säädöksiään vastaamaan EU</a:t>
            </a:r>
            <a:br>
              <a:rPr lang="fi">
                <a:solidFill>
                  <a:schemeClr val="dk1"/>
                </a:solidFill>
              </a:rPr>
            </a:br>
            <a:r>
              <a:rPr lang="fi">
                <a:solidFill>
                  <a:schemeClr val="dk1"/>
                </a:solidFill>
              </a:rPr>
              <a:t>asettamia standardeja, mikä helpottaa tekoälyratkaisujen kehittämistä ja käyttöönottoa koko unionin alueella.</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Valvontaviranomaiset:</a:t>
            </a:r>
            <a:r>
              <a:rPr lang="fi">
                <a:solidFill>
                  <a:schemeClr val="dk1"/>
                </a:solidFill>
              </a:rPr>
              <a:t> Kansalliset viranomaiset saavat tehtäväkseen valvoa asetuksen noudattamista ja puuttua mahdollisiin rikkomuksiin.</a:t>
            </a:r>
            <a:endParaRPr/>
          </a:p>
        </p:txBody>
      </p:sp>
      <p:sp>
        <p:nvSpPr>
          <p:cNvPr id="804" name="Google Shape;804;p8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1200"/>
              </a:spcBef>
              <a:spcAft>
                <a:spcPts val="0"/>
              </a:spcAft>
              <a:buClr>
                <a:schemeClr val="dk1"/>
              </a:buClr>
              <a:buSzPts val="1400"/>
              <a:buFont typeface="Arial"/>
              <a:buChar char="●"/>
            </a:pPr>
            <a:r>
              <a:rPr b="1" lang="fi">
                <a:solidFill>
                  <a:schemeClr val="dk1"/>
                </a:solidFill>
              </a:rPr>
              <a:t>Koulutus ja osaaminen:</a:t>
            </a:r>
            <a:r>
              <a:rPr lang="fi">
                <a:solidFill>
                  <a:schemeClr val="dk1"/>
                </a:solidFill>
              </a:rPr>
              <a:t> Jäsenvaltiot edistävät tekoälyyn liittyvää koulutusta ja osaamisen kehittämistä varmistaakseen, että yritykset ja organisaatiot pystyvät toimimaan uuden sääntelyn mukaisesti.</a:t>
            </a:r>
            <a:endParaRPr>
              <a:solidFill>
                <a:schemeClr val="dk1"/>
              </a:solidFill>
            </a:endParaRPr>
          </a:p>
          <a:p>
            <a:pPr indent="0" lvl="0" marL="0" rtl="0" algn="l">
              <a:spcBef>
                <a:spcPts val="1200"/>
              </a:spcBef>
              <a:spcAft>
                <a:spcPts val="1200"/>
              </a:spcAft>
              <a:buNone/>
            </a:pPr>
            <a:r>
              <a:t/>
            </a:r>
            <a:endParaRPr/>
          </a:p>
        </p:txBody>
      </p:sp>
      <p:pic>
        <p:nvPicPr>
          <p:cNvPr id="805" name="Google Shape;805;p84"/>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806" name="Google Shape;806;p84"/>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807" name="Google Shape;807;p84"/>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808" name="Google Shape;808;p84"/>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809" name="Google Shape;809;p84"/>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Organisaatioiden vastuu</a:t>
            </a:r>
            <a:endParaRPr>
              <a:latin typeface="Exo 2"/>
              <a:ea typeface="Exo 2"/>
              <a:cs typeface="Exo 2"/>
              <a:sym typeface="Exo 2"/>
            </a:endParaRPr>
          </a:p>
        </p:txBody>
      </p:sp>
      <p:sp>
        <p:nvSpPr>
          <p:cNvPr id="815" name="Google Shape;815;p8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fi">
                <a:solidFill>
                  <a:schemeClr val="dk1"/>
                </a:solidFill>
              </a:rPr>
              <a:t>Yrityksillä ja muilla organisaatioilla on keskeinen rooli eettisen tekoälyn edistämisessä:</a:t>
            </a:r>
            <a:endParaRPr>
              <a:solidFill>
                <a:schemeClr val="dk1"/>
              </a:solidFill>
            </a:endParaRPr>
          </a:p>
          <a:p>
            <a:pPr indent="-317500" lvl="0" marL="457200" rtl="0" algn="l">
              <a:spcBef>
                <a:spcPts val="1200"/>
              </a:spcBef>
              <a:spcAft>
                <a:spcPts val="0"/>
              </a:spcAft>
              <a:buClr>
                <a:schemeClr val="dk1"/>
              </a:buClr>
              <a:buSzPts val="1400"/>
              <a:buFont typeface="Arial"/>
              <a:buChar char="●"/>
            </a:pPr>
            <a:r>
              <a:rPr b="1" lang="fi">
                <a:solidFill>
                  <a:schemeClr val="dk1"/>
                </a:solidFill>
              </a:rPr>
              <a:t>Vastuullinen kehitys:</a:t>
            </a:r>
            <a:r>
              <a:rPr lang="fi">
                <a:solidFill>
                  <a:schemeClr val="dk1"/>
                </a:solidFill>
              </a:rPr>
              <a:t> Organisaatioiden tulee ottaa huomioon eettiset näkökohdat jo tekoälyjärjestelmien suunnitteluvaiheessa, esimerkiksi suorittamalla vaikutusarviointeja.</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Läpinäkyvyys:</a:t>
            </a:r>
            <a:r>
              <a:rPr lang="fi">
                <a:solidFill>
                  <a:schemeClr val="dk1"/>
                </a:solidFill>
              </a:rPr>
              <a:t> On tärkeää, että tekoälyjärjestelmien toiminta on mahdollisimman läpinäkyvää, jotta käyttäjät ymmärtävät, miten päätöksiä tehdään.</a:t>
            </a:r>
            <a:endParaRPr/>
          </a:p>
        </p:txBody>
      </p:sp>
      <p:sp>
        <p:nvSpPr>
          <p:cNvPr id="816" name="Google Shape;816;p8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1200"/>
              </a:spcBef>
              <a:spcAft>
                <a:spcPts val="0"/>
              </a:spcAft>
              <a:buClr>
                <a:schemeClr val="dk1"/>
              </a:buClr>
              <a:buSzPts val="1400"/>
              <a:buFont typeface="Arial"/>
              <a:buChar char="●"/>
            </a:pPr>
            <a:r>
              <a:rPr b="1" lang="fi">
                <a:solidFill>
                  <a:schemeClr val="dk1"/>
                </a:solidFill>
              </a:rPr>
              <a:t>Käyttäjien oikeudet:</a:t>
            </a:r>
            <a:r>
              <a:rPr lang="fi">
                <a:solidFill>
                  <a:schemeClr val="dk1"/>
                </a:solidFill>
              </a:rPr>
              <a:t> Organisaatioiden on kunnioitettava yksilöiden oikeuksia, kuten oikeutta tietää, milloin tekoälyä käytetään, ja mahdollisuutta haastaa tekoälyn tekemät päätökset.</a:t>
            </a:r>
            <a:endParaRPr>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817" name="Google Shape;817;p85"/>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818" name="Google Shape;818;p85"/>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819" name="Google Shape;819;p85"/>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820" name="Google Shape;820;p85"/>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821" name="Google Shape;821;p85"/>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Kansainvälinen yhteistyö</a:t>
            </a:r>
            <a:endParaRPr>
              <a:latin typeface="Exo 2"/>
              <a:ea typeface="Exo 2"/>
              <a:cs typeface="Exo 2"/>
              <a:sym typeface="Exo 2"/>
            </a:endParaRPr>
          </a:p>
        </p:txBody>
      </p:sp>
      <p:sp>
        <p:nvSpPr>
          <p:cNvPr id="827" name="Google Shape;827;p8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fi">
                <a:solidFill>
                  <a:schemeClr val="dk1"/>
                </a:solidFill>
              </a:rPr>
              <a:t>Tekoälyn eettiset haasteet eivät tunne rajoja, joten kansainvälinen yhteistyö on olennaista:</a:t>
            </a:r>
            <a:endParaRPr>
              <a:solidFill>
                <a:schemeClr val="dk1"/>
              </a:solidFill>
            </a:endParaRPr>
          </a:p>
          <a:p>
            <a:pPr indent="-317500" lvl="0" marL="457200" rtl="0" algn="l">
              <a:spcBef>
                <a:spcPts val="1200"/>
              </a:spcBef>
              <a:spcAft>
                <a:spcPts val="0"/>
              </a:spcAft>
              <a:buClr>
                <a:schemeClr val="dk1"/>
              </a:buClr>
              <a:buSzPts val="1400"/>
              <a:buFont typeface="Arial"/>
              <a:buChar char="●"/>
            </a:pPr>
            <a:r>
              <a:rPr b="1" lang="fi">
                <a:solidFill>
                  <a:schemeClr val="dk1"/>
                </a:solidFill>
              </a:rPr>
              <a:t>Standardien luominen:</a:t>
            </a:r>
            <a:r>
              <a:rPr lang="fi">
                <a:solidFill>
                  <a:schemeClr val="dk1"/>
                </a:solidFill>
              </a:rPr>
              <a:t> Yhteisten standardien ja parhaiden käytäntöjen kehittäminen auttaa varmistamaan, että tekoälyä käytetään eettisesti kaikkialla maailmassa.</a:t>
            </a:r>
            <a:endParaRPr>
              <a:solidFill>
                <a:schemeClr val="dk1"/>
              </a:solidFill>
            </a:endParaRPr>
          </a:p>
          <a:p>
            <a:pPr indent="-317500" lvl="0" marL="457200" rtl="0" algn="l">
              <a:spcBef>
                <a:spcPts val="0"/>
              </a:spcBef>
              <a:spcAft>
                <a:spcPts val="0"/>
              </a:spcAft>
              <a:buClr>
                <a:schemeClr val="dk1"/>
              </a:buClr>
              <a:buSzPts val="1400"/>
              <a:buFont typeface="Arial"/>
              <a:buChar char="●"/>
            </a:pPr>
            <a:r>
              <a:rPr b="1" lang="fi">
                <a:solidFill>
                  <a:schemeClr val="dk1"/>
                </a:solidFill>
              </a:rPr>
              <a:t>Tutkimus ja innovaatio:</a:t>
            </a:r>
            <a:r>
              <a:rPr lang="fi">
                <a:solidFill>
                  <a:schemeClr val="dk1"/>
                </a:solidFill>
              </a:rPr>
              <a:t> Kansainvälinen yhteistyö tutkimuksessa edistää eettisten ja luotettavien tekoälyratkaisujen kehittämistä.</a:t>
            </a:r>
            <a:endParaRPr>
              <a:solidFill>
                <a:schemeClr val="dk1"/>
              </a:solidFill>
            </a:endParaRPr>
          </a:p>
          <a:p>
            <a:pPr indent="0" lvl="0" marL="0" rtl="0" algn="l">
              <a:spcBef>
                <a:spcPts val="1200"/>
              </a:spcBef>
              <a:spcAft>
                <a:spcPts val="1200"/>
              </a:spcAft>
              <a:buNone/>
            </a:pPr>
            <a:r>
              <a:t/>
            </a:r>
            <a:endParaRPr/>
          </a:p>
        </p:txBody>
      </p:sp>
      <p:sp>
        <p:nvSpPr>
          <p:cNvPr id="828" name="Google Shape;828;p8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29" name="Google Shape;829;p86"/>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830" name="Google Shape;830;p86"/>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831" name="Google Shape;831;p86"/>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832" name="Google Shape;832;p86"/>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833" name="Google Shape;833;p86"/>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39" name="Google Shape;839;p8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fi">
                <a:solidFill>
                  <a:schemeClr val="dk1"/>
                </a:solidFill>
              </a:rPr>
              <a:t>Tekoälyn kasvava rooli yhteiskunnassa tekee eettisyydestä ja sääntelystä entistä tärkeämpiä.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Hallitusten, organisaatioiden ja kansalaisten on tehtävä yhteistyötä varmistaakseen, että tekoälyn kehitys palvelee yhteistä hyvää ilman, että se aiheuttaa haittaa yksilöille tai yhteiskunnalle. </a:t>
            </a:r>
            <a:endParaRPr>
              <a:solidFill>
                <a:schemeClr val="dk1"/>
              </a:solidFill>
            </a:endParaRPr>
          </a:p>
        </p:txBody>
      </p:sp>
      <p:sp>
        <p:nvSpPr>
          <p:cNvPr id="840" name="Google Shape;840;p8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fi">
                <a:solidFill>
                  <a:schemeClr val="dk1"/>
                </a:solidFill>
              </a:rPr>
              <a:t>Euroopan unionin tekoälyasetus ja sen kansallinen toimeenpano ovat merkittäviä askeleita kohti tätä tavoitetta.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Vastuullinen ja eettinen tekoäly ei ainoastaan vähennä riskejä, vaan myös lisää luottamusta teknologiaan, mikä on edellytys sen täysimääräiselle hyödyntämiselle.</a:t>
            </a:r>
            <a:endParaRPr>
              <a:solidFill>
                <a:schemeClr val="dk1"/>
              </a:solidFill>
            </a:endParaRPr>
          </a:p>
          <a:p>
            <a:pPr indent="0" lvl="0" marL="0" rtl="0" algn="l">
              <a:spcBef>
                <a:spcPts val="1200"/>
              </a:spcBef>
              <a:spcAft>
                <a:spcPts val="1200"/>
              </a:spcAft>
              <a:buNone/>
            </a:pPr>
            <a:r>
              <a:t/>
            </a:r>
            <a:endParaRPr/>
          </a:p>
        </p:txBody>
      </p:sp>
      <p:pic>
        <p:nvPicPr>
          <p:cNvPr id="841" name="Google Shape;841;p87"/>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842" name="Google Shape;842;p87"/>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843" name="Google Shape;843;p87"/>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844" name="Google Shape;844;p87"/>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845" name="Google Shape;845;p87"/>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2120">
                <a:highlight>
                  <a:srgbClr val="D0E0E3"/>
                </a:highlight>
                <a:latin typeface="Exo 2"/>
                <a:ea typeface="Exo 2"/>
                <a:cs typeface="Exo 2"/>
                <a:sym typeface="Exo 2"/>
              </a:rPr>
              <a:t>Demoja mielenkiintoisista uutuuksista kielimallien maailmassa</a:t>
            </a:r>
            <a:endParaRPr b="1" sz="2120">
              <a:highlight>
                <a:srgbClr val="D0E0E3"/>
              </a:highlight>
              <a:latin typeface="Exo 2"/>
              <a:ea typeface="Exo 2"/>
              <a:cs typeface="Exo 2"/>
              <a:sym typeface="Exo 2"/>
            </a:endParaRPr>
          </a:p>
        </p:txBody>
      </p:sp>
      <p:sp>
        <p:nvSpPr>
          <p:cNvPr id="851" name="Google Shape;851;p8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310832" lvl="0" marL="457200" rtl="0" algn="l">
              <a:spcBef>
                <a:spcPts val="0"/>
              </a:spcBef>
              <a:spcAft>
                <a:spcPts val="0"/>
              </a:spcAft>
              <a:buClr>
                <a:srgbClr val="000000"/>
              </a:buClr>
              <a:buSzPct val="100000"/>
              <a:buChar char="●"/>
            </a:pPr>
            <a:r>
              <a:rPr lang="fi">
                <a:solidFill>
                  <a:srgbClr val="000000"/>
                </a:solidFill>
              </a:rPr>
              <a:t>Toukokuun jälkeen tekoälymaailmassa on tapahtunut merkittäviä kehityksiä. </a:t>
            </a:r>
            <a:endParaRPr>
              <a:solidFill>
                <a:srgbClr val="000000"/>
              </a:solidFill>
            </a:endParaRPr>
          </a:p>
          <a:p>
            <a:pPr indent="-310832" lvl="0" marL="457200" rtl="0" algn="l">
              <a:spcBef>
                <a:spcPts val="0"/>
              </a:spcBef>
              <a:spcAft>
                <a:spcPts val="0"/>
              </a:spcAft>
              <a:buClr>
                <a:srgbClr val="000000"/>
              </a:buClr>
              <a:buSzPct val="100000"/>
              <a:buChar char="●"/>
            </a:pPr>
            <a:r>
              <a:rPr lang="fi">
                <a:solidFill>
                  <a:srgbClr val="000000"/>
                </a:solidFill>
              </a:rPr>
              <a:t>Videogeneraattorien kyvyt ovat ottaneet suuria harppauksia eteenpäin, ja ChatGPT:n toiminnassa on huomattu merkittäviä parannuksia. Interaktiiviset avatarit ja niiden kouluttaminen on tullut myös peruskäyttäjille mahdolliseksi mm. HeyGenin “Interactive Avatar” palvelun kautta. </a:t>
            </a:r>
            <a:endParaRPr>
              <a:solidFill>
                <a:srgbClr val="000000"/>
              </a:solidFill>
            </a:endParaRPr>
          </a:p>
          <a:p>
            <a:pPr indent="-310832" lvl="0" marL="457200" rtl="0" algn="l">
              <a:spcBef>
                <a:spcPts val="0"/>
              </a:spcBef>
              <a:spcAft>
                <a:spcPts val="0"/>
              </a:spcAft>
              <a:buClr>
                <a:srgbClr val="000000"/>
              </a:buClr>
              <a:buSzPct val="100000"/>
              <a:buChar char="●"/>
            </a:pPr>
            <a:r>
              <a:rPr lang="fi">
                <a:solidFill>
                  <a:srgbClr val="000000"/>
                </a:solidFill>
              </a:rPr>
              <a:t>Myös datamassojen käsittely on tullut aiempaa nopeammaksi ja tarkemmaksi, mm. Googlen NotebookLM.</a:t>
            </a:r>
            <a:endParaRPr>
              <a:solidFill>
                <a:srgbClr val="000000"/>
              </a:solidFill>
            </a:endParaRPr>
          </a:p>
          <a:p>
            <a:pPr indent="-310832" lvl="0" marL="457200" rtl="0" algn="l">
              <a:spcBef>
                <a:spcPts val="0"/>
              </a:spcBef>
              <a:spcAft>
                <a:spcPts val="0"/>
              </a:spcAft>
              <a:buClr>
                <a:srgbClr val="000000"/>
              </a:buClr>
              <a:buSzPct val="100000"/>
              <a:buChar char="●"/>
            </a:pPr>
            <a:r>
              <a:rPr lang="fi">
                <a:solidFill>
                  <a:srgbClr val="000000"/>
                </a:solidFill>
              </a:rPr>
              <a:t>Tässä esityksessä tutustumme muutamiin mielenkiintoisiin uutuuksiin kielimallien ja generatiivisen tekoälyn maailmassa, sekä demoamme käytännön sovelluksia näistä innovaatioista.</a:t>
            </a:r>
            <a:endParaRPr>
              <a:solidFill>
                <a:srgbClr val="000000"/>
              </a:solidFill>
            </a:endParaRPr>
          </a:p>
        </p:txBody>
      </p:sp>
      <p:pic>
        <p:nvPicPr>
          <p:cNvPr id="852" name="Google Shape;852;p88"/>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853" name="Google Shape;853;p88"/>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854" name="Google Shape;854;p88"/>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855" name="Google Shape;855;p88"/>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856" name="Google Shape;856;p88"/>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857" name="Google Shape;857;p8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58" name="Google Shape;858;p88"/>
          <p:cNvPicPr preferRelativeResize="0"/>
          <p:nvPr/>
        </p:nvPicPr>
        <p:blipFill>
          <a:blip r:embed="rId8">
            <a:alphaModFix/>
          </a:blip>
          <a:stretch>
            <a:fillRect/>
          </a:stretch>
        </p:blipFill>
        <p:spPr>
          <a:xfrm>
            <a:off x="5358637" y="1151262"/>
            <a:ext cx="3249500" cy="3249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8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fi" sz="2420">
                <a:latin typeface="Exo 2"/>
                <a:ea typeface="Exo 2"/>
                <a:cs typeface="Exo 2"/>
                <a:sym typeface="Exo 2"/>
              </a:rPr>
              <a:t>ChatGPT:n päivityksiä toukokuu 2024 - marraskuu 2024</a:t>
            </a:r>
            <a:endParaRPr b="1" sz="2420">
              <a:latin typeface="Exo 2"/>
              <a:ea typeface="Exo 2"/>
              <a:cs typeface="Exo 2"/>
              <a:sym typeface="Exo 2"/>
            </a:endParaRPr>
          </a:p>
        </p:txBody>
      </p:sp>
      <p:sp>
        <p:nvSpPr>
          <p:cNvPr id="864" name="Google Shape;864;p8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lnSpc>
                <a:spcPct val="95000"/>
              </a:lnSpc>
              <a:spcBef>
                <a:spcPts val="0"/>
              </a:spcBef>
              <a:spcAft>
                <a:spcPts val="0"/>
              </a:spcAft>
              <a:buClr>
                <a:schemeClr val="dk1"/>
              </a:buClr>
              <a:buSzPts val="1400"/>
              <a:buChar char="●"/>
            </a:pPr>
            <a:r>
              <a:rPr lang="fi">
                <a:solidFill>
                  <a:schemeClr val="dk1"/>
                </a:solidFill>
              </a:rPr>
              <a:t>ChatGPT:hen on tullut lukuisia uusia päivityksiä</a:t>
            </a:r>
            <a:endParaRPr>
              <a:solidFill>
                <a:schemeClr val="dk1"/>
              </a:solidFill>
            </a:endParaRPr>
          </a:p>
          <a:p>
            <a:pPr indent="-317500" lvl="1" marL="914400" rtl="0" algn="l">
              <a:lnSpc>
                <a:spcPct val="95000"/>
              </a:lnSpc>
              <a:spcBef>
                <a:spcPts val="0"/>
              </a:spcBef>
              <a:spcAft>
                <a:spcPts val="0"/>
              </a:spcAft>
              <a:buClr>
                <a:schemeClr val="dk1"/>
              </a:buClr>
              <a:buSzPts val="1400"/>
              <a:buChar char="○"/>
            </a:pPr>
            <a:r>
              <a:rPr lang="fi" sz="1400">
                <a:solidFill>
                  <a:schemeClr val="dk1"/>
                </a:solidFill>
              </a:rPr>
              <a:t>4o malli maksulliselle puolelle</a:t>
            </a:r>
            <a:endParaRPr sz="1400">
              <a:solidFill>
                <a:schemeClr val="dk1"/>
              </a:solidFill>
            </a:endParaRPr>
          </a:p>
          <a:p>
            <a:pPr indent="-317500" lvl="1" marL="914400" rtl="0" algn="l">
              <a:lnSpc>
                <a:spcPct val="95000"/>
              </a:lnSpc>
              <a:spcBef>
                <a:spcPts val="0"/>
              </a:spcBef>
              <a:spcAft>
                <a:spcPts val="0"/>
              </a:spcAft>
              <a:buClr>
                <a:schemeClr val="dk1"/>
              </a:buClr>
              <a:buSzPts val="1400"/>
              <a:buChar char="○"/>
            </a:pPr>
            <a:r>
              <a:rPr lang="fi" sz="1400">
                <a:solidFill>
                  <a:schemeClr val="dk1"/>
                </a:solidFill>
              </a:rPr>
              <a:t>Integrointi mahdollisuus omaan Google Driveen tai Microsoft O</a:t>
            </a:r>
            <a:r>
              <a:rPr lang="fi" sz="1400">
                <a:solidFill>
                  <a:schemeClr val="dk1"/>
                </a:solidFill>
              </a:rPr>
              <a:t>neDriveen</a:t>
            </a:r>
            <a:endParaRPr sz="1400">
              <a:solidFill>
                <a:schemeClr val="dk1"/>
              </a:solidFill>
            </a:endParaRPr>
          </a:p>
          <a:p>
            <a:pPr indent="-317500" lvl="1" marL="914400" rtl="0" algn="l">
              <a:lnSpc>
                <a:spcPct val="95000"/>
              </a:lnSpc>
              <a:spcBef>
                <a:spcPts val="0"/>
              </a:spcBef>
              <a:spcAft>
                <a:spcPts val="0"/>
              </a:spcAft>
              <a:buClr>
                <a:schemeClr val="dk1"/>
              </a:buClr>
              <a:buSzPts val="1400"/>
              <a:buChar char="○"/>
            </a:pPr>
            <a:r>
              <a:rPr lang="fi" sz="1400">
                <a:solidFill>
                  <a:schemeClr val="dk1"/>
                </a:solidFill>
              </a:rPr>
              <a:t>Mahdollisuus kokeilla ChatGPT:tä kirjautumatta</a:t>
            </a:r>
            <a:endParaRPr sz="1400">
              <a:solidFill>
                <a:schemeClr val="dk1"/>
              </a:solidFill>
            </a:endParaRPr>
          </a:p>
          <a:p>
            <a:pPr indent="-317500" lvl="1" marL="914400" rtl="0" algn="l">
              <a:lnSpc>
                <a:spcPct val="95000"/>
              </a:lnSpc>
              <a:spcBef>
                <a:spcPts val="0"/>
              </a:spcBef>
              <a:spcAft>
                <a:spcPts val="0"/>
              </a:spcAft>
              <a:buClr>
                <a:schemeClr val="dk1"/>
              </a:buClr>
              <a:buSzPts val="1400"/>
              <a:buChar char="○"/>
            </a:pPr>
            <a:r>
              <a:rPr lang="fi" sz="1400">
                <a:solidFill>
                  <a:schemeClr val="dk1"/>
                </a:solidFill>
              </a:rPr>
              <a:t>ChatGPT 4o Canvas, jossa voi editoida ChatGPT:n tuottamaa tekstiä monin eri tavoin. (Maksullinen versio)</a:t>
            </a:r>
            <a:endParaRPr sz="1400">
              <a:solidFill>
                <a:schemeClr val="dk1"/>
              </a:solidFill>
            </a:endParaRPr>
          </a:p>
          <a:p>
            <a:pPr indent="-317500" lvl="1" marL="914400" rtl="0" algn="l">
              <a:lnSpc>
                <a:spcPct val="95000"/>
              </a:lnSpc>
              <a:spcBef>
                <a:spcPts val="0"/>
              </a:spcBef>
              <a:spcAft>
                <a:spcPts val="0"/>
              </a:spcAft>
              <a:buClr>
                <a:schemeClr val="dk1"/>
              </a:buClr>
              <a:buSzPts val="1400"/>
              <a:buChar char="○"/>
            </a:pPr>
            <a:r>
              <a:rPr lang="fi" sz="1400">
                <a:solidFill>
                  <a:schemeClr val="dk1"/>
                </a:solidFill>
              </a:rPr>
              <a:t>Muisti ominaisuus, eli nyt ChatGPT ainakin jossain määrin muistaa käyttäjästä tiettyjä asioita myös keskusteluketjujen välillä. </a:t>
            </a:r>
            <a:endParaRPr sz="1400">
              <a:solidFill>
                <a:schemeClr val="dk1"/>
              </a:solidFill>
            </a:endParaRPr>
          </a:p>
          <a:p>
            <a:pPr indent="-317500" lvl="1" marL="914400" rtl="0" algn="l">
              <a:lnSpc>
                <a:spcPct val="95000"/>
              </a:lnSpc>
              <a:spcBef>
                <a:spcPts val="0"/>
              </a:spcBef>
              <a:spcAft>
                <a:spcPts val="0"/>
              </a:spcAft>
              <a:buClr>
                <a:schemeClr val="dk1"/>
              </a:buClr>
              <a:buSzPts val="1400"/>
              <a:buChar char="○"/>
            </a:pPr>
            <a:r>
              <a:rPr lang="fi" sz="1400">
                <a:solidFill>
                  <a:schemeClr val="dk1"/>
                </a:solidFill>
              </a:rPr>
              <a:t>Yleisesti </a:t>
            </a:r>
            <a:endParaRPr sz="1400">
              <a:solidFill>
                <a:schemeClr val="dk1"/>
              </a:solidFill>
            </a:endParaRPr>
          </a:p>
        </p:txBody>
      </p:sp>
      <p:sp>
        <p:nvSpPr>
          <p:cNvPr id="865" name="Google Shape;865;p8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66" name="Google Shape;866;p89"/>
          <p:cNvPicPr preferRelativeResize="0"/>
          <p:nvPr/>
        </p:nvPicPr>
        <p:blipFill>
          <a:blip r:embed="rId3">
            <a:alphaModFix/>
          </a:blip>
          <a:stretch>
            <a:fillRect/>
          </a:stretch>
        </p:blipFill>
        <p:spPr>
          <a:xfrm>
            <a:off x="5807657" y="1152475"/>
            <a:ext cx="3024643" cy="3416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72" name="Google Shape;872;p9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73" name="Google Shape;873;p9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74" name="Google Shape;874;p90"/>
          <p:cNvPicPr preferRelativeResize="0"/>
          <p:nvPr/>
        </p:nvPicPr>
        <p:blipFill>
          <a:blip r:embed="rId3">
            <a:alphaModFix/>
          </a:blip>
          <a:stretch>
            <a:fillRect/>
          </a:stretch>
        </p:blipFill>
        <p:spPr>
          <a:xfrm>
            <a:off x="311700" y="1152475"/>
            <a:ext cx="3999900" cy="3160323"/>
          </a:xfrm>
          <a:prstGeom prst="rect">
            <a:avLst/>
          </a:prstGeom>
          <a:noFill/>
          <a:ln>
            <a:noFill/>
          </a:ln>
        </p:spPr>
      </p:pic>
      <p:pic>
        <p:nvPicPr>
          <p:cNvPr id="875" name="Google Shape;875;p90"/>
          <p:cNvPicPr preferRelativeResize="0"/>
          <p:nvPr/>
        </p:nvPicPr>
        <p:blipFill>
          <a:blip r:embed="rId4">
            <a:alphaModFix/>
          </a:blip>
          <a:stretch>
            <a:fillRect/>
          </a:stretch>
        </p:blipFill>
        <p:spPr>
          <a:xfrm>
            <a:off x="4832401" y="1152475"/>
            <a:ext cx="3999901" cy="29178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81" name="Google Shape;881;p9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82" name="Google Shape;882;p9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83" name="Google Shape;883;p91"/>
          <p:cNvPicPr preferRelativeResize="0"/>
          <p:nvPr/>
        </p:nvPicPr>
        <p:blipFill>
          <a:blip r:embed="rId3">
            <a:alphaModFix/>
          </a:blip>
          <a:stretch>
            <a:fillRect/>
          </a:stretch>
        </p:blipFill>
        <p:spPr>
          <a:xfrm>
            <a:off x="0" y="50551"/>
            <a:ext cx="9144000" cy="504239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latin typeface="Exo 2"/>
                <a:ea typeface="Exo 2"/>
                <a:cs typeface="Exo 2"/>
                <a:sym typeface="Exo 2"/>
              </a:rPr>
              <a:t>Googlen </a:t>
            </a:r>
            <a:r>
              <a:rPr b="1" lang="fi">
                <a:latin typeface="Exo 2"/>
                <a:ea typeface="Exo 2"/>
                <a:cs typeface="Exo 2"/>
                <a:sym typeface="Exo 2"/>
              </a:rPr>
              <a:t>NotebookLM</a:t>
            </a:r>
            <a:endParaRPr b="1">
              <a:latin typeface="Exo 2"/>
              <a:ea typeface="Exo 2"/>
              <a:cs typeface="Exo 2"/>
              <a:sym typeface="Exo 2"/>
            </a:endParaRPr>
          </a:p>
        </p:txBody>
      </p:sp>
      <p:sp>
        <p:nvSpPr>
          <p:cNvPr id="889" name="Google Shape;889;p9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1200"/>
              </a:spcBef>
              <a:spcAft>
                <a:spcPts val="0"/>
              </a:spcAft>
              <a:buClr>
                <a:schemeClr val="dk1"/>
              </a:buClr>
              <a:buSzPts val="1400"/>
              <a:buFont typeface="Arial"/>
              <a:buChar char="●"/>
            </a:pPr>
            <a:r>
              <a:rPr b="1" lang="fi">
                <a:solidFill>
                  <a:schemeClr val="dk1"/>
                </a:solidFill>
                <a:latin typeface="Arial"/>
                <a:ea typeface="Arial"/>
                <a:cs typeface="Arial"/>
                <a:sym typeface="Arial"/>
              </a:rPr>
              <a:t>Mikä on NotebookLM?</a:t>
            </a:r>
            <a:endParaRPr b="1">
              <a:solidFill>
                <a:schemeClr val="dk1"/>
              </a:solidFill>
              <a:latin typeface="Arial"/>
              <a:ea typeface="Arial"/>
              <a:cs typeface="Arial"/>
              <a:sym typeface="Arial"/>
            </a:endParaRPr>
          </a:p>
          <a:p>
            <a:pPr indent="-317500" lvl="1" marL="914400" rtl="0" algn="l">
              <a:spcBef>
                <a:spcPts val="0"/>
              </a:spcBef>
              <a:spcAft>
                <a:spcPts val="0"/>
              </a:spcAft>
              <a:buClr>
                <a:schemeClr val="dk1"/>
              </a:buClr>
              <a:buSzPts val="1400"/>
              <a:buFont typeface="Arial"/>
              <a:buChar char="○"/>
            </a:pPr>
            <a:r>
              <a:rPr lang="fi" sz="1400">
                <a:solidFill>
                  <a:schemeClr val="dk1"/>
                </a:solidFill>
                <a:latin typeface="Arial"/>
                <a:ea typeface="Arial"/>
                <a:cs typeface="Arial"/>
                <a:sym typeface="Arial"/>
              </a:rPr>
              <a:t>Googlen kehittämä tekoälyyn perustuva työkalu, joka toimii henkilökohtaisena tutkimus- ja kirjoitusavustajana.</a:t>
            </a:r>
            <a:endParaRPr sz="1400">
              <a:solidFill>
                <a:schemeClr val="dk1"/>
              </a:solidFill>
              <a:latin typeface="Arial"/>
              <a:ea typeface="Arial"/>
              <a:cs typeface="Arial"/>
              <a:sym typeface="Arial"/>
            </a:endParaRPr>
          </a:p>
          <a:p>
            <a:pPr indent="-317500" lvl="1" marL="914400" rtl="0" algn="l">
              <a:spcBef>
                <a:spcPts val="0"/>
              </a:spcBef>
              <a:spcAft>
                <a:spcPts val="0"/>
              </a:spcAft>
              <a:buClr>
                <a:schemeClr val="dk1"/>
              </a:buClr>
              <a:buSzPts val="1400"/>
              <a:buFont typeface="Arial"/>
              <a:buChar char="○"/>
            </a:pPr>
            <a:r>
              <a:rPr lang="fi" sz="1400">
                <a:solidFill>
                  <a:schemeClr val="dk1"/>
                </a:solidFill>
                <a:latin typeface="Arial"/>
                <a:ea typeface="Arial"/>
                <a:cs typeface="Arial"/>
                <a:sym typeface="Arial"/>
              </a:rPr>
              <a:t>Auttaa käyttäjiä saamaan syvällisiä oivalluksia analysoimalla heidän omia dokumenttejaan, kuten PDF-tiedostoja, Google Docs -asiakirjoja ja dioja.</a:t>
            </a:r>
            <a:endParaRPr sz="1400">
              <a:solidFill>
                <a:schemeClr val="dk1"/>
              </a:solidFill>
              <a:latin typeface="Arial"/>
              <a:ea typeface="Arial"/>
              <a:cs typeface="Arial"/>
              <a:sym typeface="Arial"/>
            </a:endParaRPr>
          </a:p>
          <a:p>
            <a:pPr indent="-317500" lvl="1" marL="914400" rtl="0" algn="l">
              <a:spcBef>
                <a:spcPts val="0"/>
              </a:spcBef>
              <a:spcAft>
                <a:spcPts val="0"/>
              </a:spcAft>
              <a:buClr>
                <a:schemeClr val="dk1"/>
              </a:buClr>
              <a:buSzPts val="1400"/>
              <a:buFont typeface="Arial"/>
              <a:buChar char="○"/>
            </a:pPr>
            <a:r>
              <a:rPr lang="fi" sz="1400">
                <a:solidFill>
                  <a:schemeClr val="dk1"/>
                </a:solidFill>
                <a:latin typeface="Arial"/>
                <a:ea typeface="Arial"/>
                <a:cs typeface="Arial"/>
                <a:sym typeface="Arial"/>
              </a:rPr>
              <a:t>Käyttää Googlen </a:t>
            </a:r>
            <a:r>
              <a:rPr b="1" lang="fi" sz="1400">
                <a:solidFill>
                  <a:schemeClr val="dk1"/>
                </a:solidFill>
                <a:latin typeface="Arial"/>
                <a:ea typeface="Arial"/>
                <a:cs typeface="Arial"/>
                <a:sym typeface="Arial"/>
              </a:rPr>
              <a:t>Gemini 1.5 Pro -mallia</a:t>
            </a:r>
            <a:r>
              <a:rPr lang="fi" sz="1400">
                <a:solidFill>
                  <a:schemeClr val="dk1"/>
                </a:solidFill>
                <a:latin typeface="Arial"/>
                <a:ea typeface="Arial"/>
                <a:cs typeface="Arial"/>
                <a:sym typeface="Arial"/>
              </a:rPr>
              <a:t>, joka mahdollistaa tiedostojen ja kuvien analysoinnin.</a:t>
            </a:r>
            <a:endParaRPr sz="1400">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890" name="Google Shape;890;p9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fi" sz="1600" u="sng">
                <a:solidFill>
                  <a:schemeClr val="hlink"/>
                </a:solidFill>
                <a:hlinkClick r:id="rId3"/>
              </a:rPr>
              <a:t>notebooklm.google</a:t>
            </a:r>
            <a:endParaRPr sz="1600"/>
          </a:p>
          <a:p>
            <a:pPr indent="0" lvl="0" marL="457200" rtl="0" algn="l">
              <a:spcBef>
                <a:spcPts val="1200"/>
              </a:spcBef>
              <a:spcAft>
                <a:spcPts val="1200"/>
              </a:spcAft>
              <a:buNone/>
            </a:pPr>
            <a:r>
              <a:t/>
            </a:r>
            <a:endParaRPr sz="1600"/>
          </a:p>
        </p:txBody>
      </p:sp>
      <p:pic>
        <p:nvPicPr>
          <p:cNvPr id="891" name="Google Shape;891;p92"/>
          <p:cNvPicPr preferRelativeResize="0"/>
          <p:nvPr/>
        </p:nvPicPr>
        <p:blipFill>
          <a:blip r:embed="rId4">
            <a:alphaModFix/>
          </a:blip>
          <a:stretch>
            <a:fillRect/>
          </a:stretch>
        </p:blipFill>
        <p:spPr>
          <a:xfrm>
            <a:off x="4636725" y="1898429"/>
            <a:ext cx="4195575" cy="2049925"/>
          </a:xfrm>
          <a:prstGeom prst="rect">
            <a:avLst/>
          </a:prstGeom>
          <a:noFill/>
          <a:ln>
            <a:noFill/>
          </a:ln>
        </p:spPr>
      </p:pic>
      <p:pic>
        <p:nvPicPr>
          <p:cNvPr id="892" name="Google Shape;892;p92"/>
          <p:cNvPicPr preferRelativeResize="0"/>
          <p:nvPr/>
        </p:nvPicPr>
        <p:blipFill>
          <a:blip r:embed="rId5">
            <a:alphaModFix/>
          </a:blip>
          <a:stretch>
            <a:fillRect/>
          </a:stretch>
        </p:blipFill>
        <p:spPr>
          <a:xfrm>
            <a:off x="2892194" y="4753950"/>
            <a:ext cx="1965745" cy="353050"/>
          </a:xfrm>
          <a:prstGeom prst="rect">
            <a:avLst/>
          </a:prstGeom>
          <a:noFill/>
          <a:ln>
            <a:noFill/>
          </a:ln>
        </p:spPr>
      </p:pic>
      <p:pic>
        <p:nvPicPr>
          <p:cNvPr id="893" name="Google Shape;893;p92"/>
          <p:cNvPicPr preferRelativeResize="0"/>
          <p:nvPr/>
        </p:nvPicPr>
        <p:blipFill>
          <a:blip r:embed="rId6">
            <a:alphaModFix/>
          </a:blip>
          <a:stretch>
            <a:fillRect/>
          </a:stretch>
        </p:blipFill>
        <p:spPr>
          <a:xfrm>
            <a:off x="4907794" y="4680954"/>
            <a:ext cx="479772" cy="426050"/>
          </a:xfrm>
          <a:prstGeom prst="rect">
            <a:avLst/>
          </a:prstGeom>
          <a:noFill/>
          <a:ln>
            <a:noFill/>
          </a:ln>
        </p:spPr>
      </p:pic>
      <p:pic>
        <p:nvPicPr>
          <p:cNvPr id="894" name="Google Shape;894;p92"/>
          <p:cNvPicPr preferRelativeResize="0"/>
          <p:nvPr/>
        </p:nvPicPr>
        <p:blipFill>
          <a:blip r:embed="rId7">
            <a:alphaModFix/>
          </a:blip>
          <a:stretch>
            <a:fillRect/>
          </a:stretch>
        </p:blipFill>
        <p:spPr>
          <a:xfrm>
            <a:off x="5412491" y="4534300"/>
            <a:ext cx="1208924" cy="572700"/>
          </a:xfrm>
          <a:prstGeom prst="rect">
            <a:avLst/>
          </a:prstGeom>
          <a:noFill/>
          <a:ln>
            <a:noFill/>
          </a:ln>
        </p:spPr>
      </p:pic>
      <p:pic>
        <p:nvPicPr>
          <p:cNvPr id="895" name="Google Shape;895;p92"/>
          <p:cNvPicPr preferRelativeResize="0"/>
          <p:nvPr/>
        </p:nvPicPr>
        <p:blipFill>
          <a:blip r:embed="rId8">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NotebookLM:n pääominaisuudet</a:t>
            </a:r>
            <a:endParaRPr/>
          </a:p>
        </p:txBody>
      </p:sp>
      <p:sp>
        <p:nvSpPr>
          <p:cNvPr id="901" name="Google Shape;901;p9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1150" lvl="0" marL="457200" rtl="0" algn="l">
              <a:spcBef>
                <a:spcPts val="1200"/>
              </a:spcBef>
              <a:spcAft>
                <a:spcPts val="0"/>
              </a:spcAft>
              <a:buClr>
                <a:schemeClr val="dk1"/>
              </a:buClr>
              <a:buSzPts val="1300"/>
              <a:buFont typeface="Arial"/>
              <a:buChar char="●"/>
            </a:pPr>
            <a:r>
              <a:rPr b="1" lang="fi" sz="1300">
                <a:solidFill>
                  <a:schemeClr val="dk1"/>
                </a:solidFill>
                <a:latin typeface="Arial"/>
                <a:ea typeface="Arial"/>
                <a:cs typeface="Arial"/>
                <a:sym typeface="Arial"/>
              </a:rPr>
              <a:t>Dokumenttien lataus ja analysointi</a:t>
            </a:r>
            <a:endParaRPr b="1" sz="1300">
              <a:solidFill>
                <a:schemeClr val="dk1"/>
              </a:solidFill>
              <a:latin typeface="Arial"/>
              <a:ea typeface="Arial"/>
              <a:cs typeface="Arial"/>
              <a:sym typeface="Arial"/>
            </a:endParaRPr>
          </a:p>
          <a:p>
            <a:pPr indent="-311150" lvl="1" marL="914400" rtl="0" algn="l">
              <a:spcBef>
                <a:spcPts val="0"/>
              </a:spcBef>
              <a:spcAft>
                <a:spcPts val="0"/>
              </a:spcAft>
              <a:buClr>
                <a:schemeClr val="dk1"/>
              </a:buClr>
              <a:buSzPts val="1300"/>
              <a:buFont typeface="Arial"/>
              <a:buChar char="○"/>
            </a:pPr>
            <a:r>
              <a:rPr lang="fi" sz="1300">
                <a:solidFill>
                  <a:schemeClr val="dk1"/>
                </a:solidFill>
                <a:latin typeface="Arial"/>
                <a:ea typeface="Arial"/>
                <a:cs typeface="Arial"/>
                <a:sym typeface="Arial"/>
              </a:rPr>
              <a:t>Voit ladata jopa </a:t>
            </a:r>
            <a:r>
              <a:rPr b="1" lang="fi" sz="1300">
                <a:solidFill>
                  <a:schemeClr val="dk1"/>
                </a:solidFill>
                <a:latin typeface="Arial"/>
                <a:ea typeface="Arial"/>
                <a:cs typeface="Arial"/>
                <a:sym typeface="Arial"/>
              </a:rPr>
              <a:t>50 dokumenttia</a:t>
            </a:r>
            <a:r>
              <a:rPr lang="fi" sz="1300">
                <a:solidFill>
                  <a:schemeClr val="dk1"/>
                </a:solidFill>
                <a:latin typeface="Arial"/>
                <a:ea typeface="Arial"/>
                <a:cs typeface="Arial"/>
                <a:sym typeface="Arial"/>
              </a:rPr>
              <a:t> (PDF-tiedostoja, Docs-tiedostoja, tekstitiedostoja jne.).</a:t>
            </a:r>
            <a:endParaRPr sz="1300">
              <a:solidFill>
                <a:schemeClr val="dk1"/>
              </a:solidFill>
              <a:latin typeface="Arial"/>
              <a:ea typeface="Arial"/>
              <a:cs typeface="Arial"/>
              <a:sym typeface="Arial"/>
            </a:endParaRPr>
          </a:p>
          <a:p>
            <a:pPr indent="-311150" lvl="1" marL="914400" rtl="0" algn="l">
              <a:spcBef>
                <a:spcPts val="0"/>
              </a:spcBef>
              <a:spcAft>
                <a:spcPts val="0"/>
              </a:spcAft>
              <a:buClr>
                <a:schemeClr val="dk1"/>
              </a:buClr>
              <a:buSzPts val="1300"/>
              <a:buFont typeface="Arial"/>
              <a:buChar char="○"/>
            </a:pPr>
            <a:r>
              <a:rPr lang="fi" sz="1300">
                <a:solidFill>
                  <a:schemeClr val="dk1"/>
                </a:solidFill>
                <a:latin typeface="Arial"/>
                <a:ea typeface="Arial"/>
                <a:cs typeface="Arial"/>
                <a:sym typeface="Arial"/>
              </a:rPr>
              <a:t>NotebookLM tiivistää sisällön ja tarjoaa suosituksia tai viitteitä tiedostoistasi.</a:t>
            </a:r>
            <a:endParaRPr sz="1300">
              <a:solidFill>
                <a:schemeClr val="dk1"/>
              </a:solidFill>
              <a:latin typeface="Arial"/>
              <a:ea typeface="Arial"/>
              <a:cs typeface="Arial"/>
              <a:sym typeface="Arial"/>
            </a:endParaRPr>
          </a:p>
          <a:p>
            <a:pPr indent="-311150" lvl="1" marL="914400" rtl="0" algn="l">
              <a:spcBef>
                <a:spcPts val="0"/>
              </a:spcBef>
              <a:spcAft>
                <a:spcPts val="0"/>
              </a:spcAft>
              <a:buClr>
                <a:schemeClr val="dk1"/>
              </a:buClr>
              <a:buSzPts val="1300"/>
              <a:buFont typeface="Arial"/>
              <a:buChar char="○"/>
            </a:pPr>
            <a:r>
              <a:rPr lang="fi" sz="1300">
                <a:solidFill>
                  <a:schemeClr val="dk1"/>
                </a:solidFill>
                <a:latin typeface="Arial"/>
                <a:ea typeface="Arial"/>
                <a:cs typeface="Arial"/>
                <a:sym typeface="Arial"/>
              </a:rPr>
              <a:t>Tukee </a:t>
            </a:r>
            <a:r>
              <a:rPr b="1" lang="fi" sz="1300">
                <a:solidFill>
                  <a:schemeClr val="dk1"/>
                </a:solidFill>
                <a:latin typeface="Arial"/>
                <a:ea typeface="Arial"/>
                <a:cs typeface="Arial"/>
                <a:sym typeface="Arial"/>
              </a:rPr>
              <a:t>monimodaalisia kykyjä</a:t>
            </a:r>
            <a:r>
              <a:rPr lang="fi" sz="1300">
                <a:solidFill>
                  <a:schemeClr val="dk1"/>
                </a:solidFill>
                <a:latin typeface="Arial"/>
                <a:ea typeface="Arial"/>
                <a:cs typeface="Arial"/>
                <a:sym typeface="Arial"/>
              </a:rPr>
              <a:t> (analysoi myös kuvia ja kaavioita).</a:t>
            </a:r>
            <a:endParaRPr sz="1300">
              <a:solidFill>
                <a:schemeClr val="dk1"/>
              </a:solidFill>
              <a:latin typeface="Arial"/>
              <a:ea typeface="Arial"/>
              <a:cs typeface="Arial"/>
              <a:sym typeface="Arial"/>
            </a:endParaRPr>
          </a:p>
          <a:p>
            <a:pPr indent="-311150" lvl="0" marL="457200" rtl="0" algn="l">
              <a:spcBef>
                <a:spcPts val="0"/>
              </a:spcBef>
              <a:spcAft>
                <a:spcPts val="0"/>
              </a:spcAft>
              <a:buClr>
                <a:schemeClr val="dk1"/>
              </a:buClr>
              <a:buSzPts val="1300"/>
              <a:buFont typeface="Arial"/>
              <a:buChar char="●"/>
            </a:pPr>
            <a:r>
              <a:rPr b="1" lang="fi" sz="1300">
                <a:solidFill>
                  <a:schemeClr val="dk1"/>
                </a:solidFill>
                <a:latin typeface="Arial"/>
                <a:ea typeface="Arial"/>
                <a:cs typeface="Arial"/>
                <a:sym typeface="Arial"/>
              </a:rPr>
              <a:t>Kysymysten esittäminen ja tiivistelmät</a:t>
            </a:r>
            <a:endParaRPr b="1" sz="1300">
              <a:solidFill>
                <a:schemeClr val="dk1"/>
              </a:solidFill>
              <a:latin typeface="Arial"/>
              <a:ea typeface="Arial"/>
              <a:cs typeface="Arial"/>
              <a:sym typeface="Arial"/>
            </a:endParaRPr>
          </a:p>
          <a:p>
            <a:pPr indent="-311150" lvl="1" marL="914400" rtl="0" algn="l">
              <a:spcBef>
                <a:spcPts val="0"/>
              </a:spcBef>
              <a:spcAft>
                <a:spcPts val="0"/>
              </a:spcAft>
              <a:buClr>
                <a:schemeClr val="dk1"/>
              </a:buClr>
              <a:buSzPts val="1300"/>
              <a:buFont typeface="Arial"/>
              <a:buChar char="○"/>
            </a:pPr>
            <a:r>
              <a:rPr lang="fi" sz="1300">
                <a:solidFill>
                  <a:schemeClr val="dk1"/>
                </a:solidFill>
                <a:latin typeface="Arial"/>
                <a:ea typeface="Arial"/>
                <a:cs typeface="Arial"/>
                <a:sym typeface="Arial"/>
              </a:rPr>
              <a:t>Voit esittää kysymyksiä tiedostojesi sisällöstä ja saada tekoälyn luomia tiivistelmiä tai vastauksia viitteineen.</a:t>
            </a:r>
            <a:endParaRPr sz="1300">
              <a:solidFill>
                <a:schemeClr val="dk1"/>
              </a:solidFill>
              <a:latin typeface="Arial"/>
              <a:ea typeface="Arial"/>
              <a:cs typeface="Arial"/>
              <a:sym typeface="Arial"/>
            </a:endParaRPr>
          </a:p>
          <a:p>
            <a:pPr indent="-311150" lvl="0" marL="457200" rtl="0" algn="l">
              <a:spcBef>
                <a:spcPts val="0"/>
              </a:spcBef>
              <a:spcAft>
                <a:spcPts val="0"/>
              </a:spcAft>
              <a:buClr>
                <a:schemeClr val="dk1"/>
              </a:buClr>
              <a:buSzPts val="1300"/>
              <a:buFont typeface="Arial"/>
              <a:buChar char="●"/>
            </a:pPr>
            <a:r>
              <a:rPr b="1" lang="fi" sz="1300">
                <a:solidFill>
                  <a:schemeClr val="dk1"/>
                </a:solidFill>
                <a:latin typeface="Arial"/>
                <a:ea typeface="Arial"/>
                <a:cs typeface="Arial"/>
                <a:sym typeface="Arial"/>
              </a:rPr>
              <a:t>Mukautetut podcastit</a:t>
            </a:r>
            <a:endParaRPr b="1" sz="1300">
              <a:solidFill>
                <a:schemeClr val="dk1"/>
              </a:solidFill>
              <a:latin typeface="Arial"/>
              <a:ea typeface="Arial"/>
              <a:cs typeface="Arial"/>
              <a:sym typeface="Arial"/>
            </a:endParaRPr>
          </a:p>
          <a:p>
            <a:pPr indent="-311150" lvl="1" marL="914400" rtl="0" algn="l">
              <a:spcBef>
                <a:spcPts val="0"/>
              </a:spcBef>
              <a:spcAft>
                <a:spcPts val="0"/>
              </a:spcAft>
              <a:buClr>
                <a:schemeClr val="dk1"/>
              </a:buClr>
              <a:buSzPts val="1300"/>
              <a:buFont typeface="Arial"/>
              <a:buChar char="○"/>
            </a:pPr>
            <a:r>
              <a:rPr lang="fi" sz="1300">
                <a:solidFill>
                  <a:schemeClr val="dk1"/>
                </a:solidFill>
                <a:latin typeface="Arial"/>
                <a:ea typeface="Arial"/>
                <a:cs typeface="Arial"/>
                <a:sym typeface="Arial"/>
              </a:rPr>
              <a:t>Luo tekoälyn isännöimiä podcasteja, joissa keskustellaan ja tiivistetään lataamasi aineisto.</a:t>
            </a:r>
            <a:endParaRPr sz="1300">
              <a:solidFill>
                <a:schemeClr val="dk1"/>
              </a:solidFill>
              <a:latin typeface="Arial"/>
              <a:ea typeface="Arial"/>
              <a:cs typeface="Arial"/>
              <a:sym typeface="Arial"/>
            </a:endParaRPr>
          </a:p>
          <a:p>
            <a:pPr indent="0" lvl="0" marL="0" rtl="0" algn="l">
              <a:spcBef>
                <a:spcPts val="1200"/>
              </a:spcBef>
              <a:spcAft>
                <a:spcPts val="1200"/>
              </a:spcAft>
              <a:buNone/>
            </a:pPr>
            <a:r>
              <a:t/>
            </a:r>
            <a:endParaRPr sz="1300"/>
          </a:p>
        </p:txBody>
      </p:sp>
      <p:sp>
        <p:nvSpPr>
          <p:cNvPr id="902" name="Google Shape;902;p9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03" name="Google Shape;903;p93"/>
          <p:cNvPicPr preferRelativeResize="0"/>
          <p:nvPr/>
        </p:nvPicPr>
        <p:blipFill>
          <a:blip r:embed="rId3">
            <a:alphaModFix/>
          </a:blip>
          <a:stretch>
            <a:fillRect/>
          </a:stretch>
        </p:blipFill>
        <p:spPr>
          <a:xfrm>
            <a:off x="4508800" y="1017727"/>
            <a:ext cx="4484076" cy="2339750"/>
          </a:xfrm>
          <a:prstGeom prst="rect">
            <a:avLst/>
          </a:prstGeom>
          <a:noFill/>
          <a:ln>
            <a:noFill/>
          </a:ln>
        </p:spPr>
      </p:pic>
      <p:pic>
        <p:nvPicPr>
          <p:cNvPr id="904" name="Google Shape;904;p93"/>
          <p:cNvPicPr preferRelativeResize="0"/>
          <p:nvPr/>
        </p:nvPicPr>
        <p:blipFill>
          <a:blip r:embed="rId4">
            <a:alphaModFix/>
          </a:blip>
          <a:stretch>
            <a:fillRect/>
          </a:stretch>
        </p:blipFill>
        <p:spPr>
          <a:xfrm>
            <a:off x="5700254" y="2799650"/>
            <a:ext cx="3037099" cy="2026425"/>
          </a:xfrm>
          <a:prstGeom prst="rect">
            <a:avLst/>
          </a:prstGeom>
          <a:noFill/>
          <a:ln>
            <a:noFill/>
          </a:ln>
        </p:spPr>
      </p:pic>
      <p:pic>
        <p:nvPicPr>
          <p:cNvPr id="905" name="Google Shape;905;p93"/>
          <p:cNvPicPr preferRelativeResize="0"/>
          <p:nvPr/>
        </p:nvPicPr>
        <p:blipFill>
          <a:blip r:embed="rId5">
            <a:alphaModFix/>
          </a:blip>
          <a:stretch>
            <a:fillRect/>
          </a:stretch>
        </p:blipFill>
        <p:spPr>
          <a:xfrm>
            <a:off x="4697369" y="219650"/>
            <a:ext cx="1965745" cy="353050"/>
          </a:xfrm>
          <a:prstGeom prst="rect">
            <a:avLst/>
          </a:prstGeom>
          <a:noFill/>
          <a:ln>
            <a:noFill/>
          </a:ln>
        </p:spPr>
      </p:pic>
      <p:pic>
        <p:nvPicPr>
          <p:cNvPr id="906" name="Google Shape;906;p93"/>
          <p:cNvPicPr preferRelativeResize="0"/>
          <p:nvPr/>
        </p:nvPicPr>
        <p:blipFill>
          <a:blip r:embed="rId6">
            <a:alphaModFix/>
          </a:blip>
          <a:stretch>
            <a:fillRect/>
          </a:stretch>
        </p:blipFill>
        <p:spPr>
          <a:xfrm>
            <a:off x="6712969" y="146654"/>
            <a:ext cx="479772" cy="426050"/>
          </a:xfrm>
          <a:prstGeom prst="rect">
            <a:avLst/>
          </a:prstGeom>
          <a:noFill/>
          <a:ln>
            <a:noFill/>
          </a:ln>
        </p:spPr>
      </p:pic>
      <p:pic>
        <p:nvPicPr>
          <p:cNvPr id="907" name="Google Shape;907;p93"/>
          <p:cNvPicPr preferRelativeResize="0"/>
          <p:nvPr/>
        </p:nvPicPr>
        <p:blipFill>
          <a:blip r:embed="rId7">
            <a:alphaModFix/>
          </a:blip>
          <a:stretch>
            <a:fillRect/>
          </a:stretch>
        </p:blipFill>
        <p:spPr>
          <a:xfrm>
            <a:off x="7217666" y="0"/>
            <a:ext cx="1208924" cy="572700"/>
          </a:xfrm>
          <a:prstGeom prst="rect">
            <a:avLst/>
          </a:prstGeom>
          <a:noFill/>
          <a:ln>
            <a:noFill/>
          </a:ln>
        </p:spPr>
      </p:pic>
      <p:pic>
        <p:nvPicPr>
          <p:cNvPr id="908" name="Google Shape;908;p93"/>
          <p:cNvPicPr preferRelativeResize="0"/>
          <p:nvPr/>
        </p:nvPicPr>
        <p:blipFill>
          <a:blip r:embed="rId8">
            <a:alphaModFix/>
          </a:blip>
          <a:stretch>
            <a:fillRect/>
          </a:stretch>
        </p:blipFill>
        <p:spPr>
          <a:xfrm>
            <a:off x="8491970" y="0"/>
            <a:ext cx="593188" cy="572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0" name="Google Shape;170;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330200" lvl="0" marL="457200" rtl="0" algn="l">
              <a:spcBef>
                <a:spcPts val="0"/>
              </a:spcBef>
              <a:spcAft>
                <a:spcPts val="0"/>
              </a:spcAft>
              <a:buClr>
                <a:schemeClr val="dk1"/>
              </a:buClr>
              <a:buSzPts val="1600"/>
              <a:buChar char="●"/>
            </a:pPr>
            <a:r>
              <a:rPr lang="fi" sz="1600">
                <a:solidFill>
                  <a:schemeClr val="dk1"/>
                </a:solidFill>
              </a:rPr>
              <a:t>Kielimallit kuten GPT-4 ovat mullistaneet tekstin generoinnin, mahdollistaen luonnollisen kielen tuottamisen, joka on vaikea erottaa ihmisen kirjoittamasta. </a:t>
            </a:r>
            <a:endParaRPr sz="1600">
              <a:solidFill>
                <a:schemeClr val="dk1"/>
              </a:solidFill>
            </a:endParaRPr>
          </a:p>
          <a:p>
            <a:pPr indent="-330200" lvl="0" marL="457200" rtl="0" algn="l">
              <a:spcBef>
                <a:spcPts val="0"/>
              </a:spcBef>
              <a:spcAft>
                <a:spcPts val="0"/>
              </a:spcAft>
              <a:buClr>
                <a:schemeClr val="dk1"/>
              </a:buClr>
              <a:buSzPts val="1600"/>
              <a:buChar char="●"/>
            </a:pPr>
            <a:r>
              <a:rPr lang="fi" sz="1600">
                <a:solidFill>
                  <a:schemeClr val="dk1"/>
                </a:solidFill>
              </a:rPr>
              <a:t>Näitä työkaluja käytetään laajalti esimerkiksi sisällöntuotannossa, asiakaspalvelussa ja käännöspalveluissa. </a:t>
            </a:r>
            <a:endParaRPr sz="1600">
              <a:solidFill>
                <a:schemeClr val="dk1"/>
              </a:solidFill>
            </a:endParaRPr>
          </a:p>
          <a:p>
            <a:pPr indent="-330200" lvl="0" marL="457200" rtl="0" algn="l">
              <a:spcBef>
                <a:spcPts val="0"/>
              </a:spcBef>
              <a:spcAft>
                <a:spcPts val="0"/>
              </a:spcAft>
              <a:buClr>
                <a:schemeClr val="dk1"/>
              </a:buClr>
              <a:buSzPts val="1600"/>
              <a:buChar char="●"/>
            </a:pPr>
            <a:r>
              <a:rPr lang="fi" sz="1600">
                <a:solidFill>
                  <a:schemeClr val="dk1"/>
                </a:solidFill>
              </a:rPr>
              <a:t>Ne voivat luoda artikkeleita, vastata kysymyksiin ja jopa osallistua luovaan kirjoittamiseen.</a:t>
            </a:r>
            <a:endParaRPr sz="1600">
              <a:solidFill>
                <a:schemeClr val="dk1"/>
              </a:solidFill>
            </a:endParaRPr>
          </a:p>
        </p:txBody>
      </p:sp>
      <p:pic>
        <p:nvPicPr>
          <p:cNvPr id="171" name="Google Shape;171;p31"/>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172" name="Google Shape;172;p31"/>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73" name="Google Shape;173;p31"/>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74" name="Google Shape;174;p31"/>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75" name="Google Shape;175;p31"/>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176" name="Google Shape;176;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7" name="Google Shape;177;p31"/>
          <p:cNvPicPr preferRelativeResize="0"/>
          <p:nvPr/>
        </p:nvPicPr>
        <p:blipFill>
          <a:blip r:embed="rId8">
            <a:alphaModFix/>
          </a:blip>
          <a:stretch>
            <a:fillRect/>
          </a:stretch>
        </p:blipFill>
        <p:spPr>
          <a:xfrm>
            <a:off x="5218350" y="1235337"/>
            <a:ext cx="3228001" cy="32280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Miten pääset alkuun NotebookLM kanssa?</a:t>
            </a:r>
            <a:endParaRPr/>
          </a:p>
        </p:txBody>
      </p:sp>
      <p:sp>
        <p:nvSpPr>
          <p:cNvPr id="914" name="Google Shape;914;p9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Font typeface="Arial"/>
              <a:buAutoNum type="arabicPeriod"/>
            </a:pPr>
            <a:r>
              <a:rPr b="1" lang="fi">
                <a:solidFill>
                  <a:schemeClr val="dk1"/>
                </a:solidFill>
                <a:latin typeface="Arial"/>
                <a:ea typeface="Arial"/>
                <a:cs typeface="Arial"/>
                <a:sym typeface="Arial"/>
              </a:rPr>
              <a:t>Kirjaudu sisään</a:t>
            </a:r>
            <a:r>
              <a:rPr lang="fi">
                <a:solidFill>
                  <a:schemeClr val="dk1"/>
                </a:solidFill>
                <a:uFill>
                  <a:noFill/>
                </a:uFill>
                <a:latin typeface="Arial"/>
                <a:ea typeface="Arial"/>
                <a:cs typeface="Arial"/>
                <a:sym typeface="Arial"/>
                <a:hlinkClick r:id="rId3">
                  <a:extLst>
                    <a:ext uri="{A12FA001-AC4F-418D-AE19-62706E023703}">
                      <ahyp:hlinkClr val="tx"/>
                    </a:ext>
                  </a:extLst>
                </a:hlinkClick>
              </a:rPr>
              <a:t> </a:t>
            </a:r>
            <a:r>
              <a:rPr lang="fi" u="sng">
                <a:solidFill>
                  <a:schemeClr val="hlink"/>
                </a:solidFill>
                <a:latin typeface="Arial"/>
                <a:ea typeface="Arial"/>
                <a:cs typeface="Arial"/>
                <a:sym typeface="Arial"/>
                <a:hlinkClick r:id="rId4"/>
              </a:rPr>
              <a:t>NotebookLM</a:t>
            </a:r>
            <a:r>
              <a:rPr lang="fi">
                <a:solidFill>
                  <a:schemeClr val="dk1"/>
                </a:solidFill>
                <a:latin typeface="Arial"/>
                <a:ea typeface="Arial"/>
                <a:cs typeface="Arial"/>
                <a:sym typeface="Arial"/>
              </a:rPr>
              <a:t>-sivulla Google-tililläsi.</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AutoNum type="arabicPeriod"/>
            </a:pPr>
            <a:r>
              <a:rPr b="1" lang="fi">
                <a:solidFill>
                  <a:schemeClr val="dk1"/>
                </a:solidFill>
                <a:latin typeface="Arial"/>
                <a:ea typeface="Arial"/>
                <a:cs typeface="Arial"/>
                <a:sym typeface="Arial"/>
              </a:rPr>
              <a:t>Luo muistikirja</a:t>
            </a:r>
            <a:r>
              <a:rPr lang="fi">
                <a:solidFill>
                  <a:schemeClr val="dk1"/>
                </a:solidFill>
                <a:latin typeface="Arial"/>
                <a:ea typeface="Arial"/>
                <a:cs typeface="Arial"/>
                <a:sym typeface="Arial"/>
              </a:rPr>
              <a:t> ja lataa tiedostoja (Google Docs, PDF, URL-linkkejä jne.).</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AutoNum type="arabicPeriod"/>
            </a:pPr>
            <a:r>
              <a:rPr b="1" lang="fi">
                <a:solidFill>
                  <a:schemeClr val="dk1"/>
                </a:solidFill>
                <a:latin typeface="Arial"/>
                <a:ea typeface="Arial"/>
                <a:cs typeface="Arial"/>
                <a:sym typeface="Arial"/>
              </a:rPr>
              <a:t>Vuorovaikutus dokumenttien kanssa</a:t>
            </a:r>
            <a:r>
              <a:rPr lang="fi">
                <a:solidFill>
                  <a:schemeClr val="dk1"/>
                </a:solidFill>
                <a:latin typeface="Arial"/>
                <a:ea typeface="Arial"/>
                <a:cs typeface="Arial"/>
                <a:sym typeface="Arial"/>
              </a:rPr>
              <a:t>:</a:t>
            </a:r>
            <a:endParaRPr>
              <a:solidFill>
                <a:schemeClr val="dk1"/>
              </a:solidFill>
              <a:latin typeface="Arial"/>
              <a:ea typeface="Arial"/>
              <a:cs typeface="Arial"/>
              <a:sym typeface="Arial"/>
            </a:endParaRPr>
          </a:p>
          <a:p>
            <a:pPr indent="-317500" lvl="0" marL="914400" rtl="0" algn="l">
              <a:spcBef>
                <a:spcPts val="0"/>
              </a:spcBef>
              <a:spcAft>
                <a:spcPts val="0"/>
              </a:spcAft>
              <a:buClr>
                <a:schemeClr val="dk1"/>
              </a:buClr>
              <a:buSzPts val="1400"/>
              <a:buFont typeface="Arial"/>
              <a:buChar char="●"/>
            </a:pPr>
            <a:r>
              <a:rPr lang="fi">
                <a:solidFill>
                  <a:schemeClr val="dk1"/>
                </a:solidFill>
                <a:latin typeface="Arial"/>
                <a:ea typeface="Arial"/>
                <a:cs typeface="Arial"/>
                <a:sym typeface="Arial"/>
              </a:rPr>
              <a:t>Esitä kysymyksiä saadaksesi oivalluksia, tiivistelmiä ja vastauksia.</a:t>
            </a:r>
            <a:endParaRPr>
              <a:solidFill>
                <a:schemeClr val="dk1"/>
              </a:solidFill>
              <a:latin typeface="Arial"/>
              <a:ea typeface="Arial"/>
              <a:cs typeface="Arial"/>
              <a:sym typeface="Arial"/>
            </a:endParaRPr>
          </a:p>
          <a:p>
            <a:pPr indent="-317500" lvl="0" marL="914400" rtl="0" algn="l">
              <a:spcBef>
                <a:spcPts val="0"/>
              </a:spcBef>
              <a:spcAft>
                <a:spcPts val="0"/>
              </a:spcAft>
              <a:buClr>
                <a:schemeClr val="dk1"/>
              </a:buClr>
              <a:buSzPts val="1400"/>
              <a:buFont typeface="Arial"/>
              <a:buChar char="●"/>
            </a:pPr>
            <a:r>
              <a:rPr lang="fi">
                <a:solidFill>
                  <a:schemeClr val="dk1"/>
                </a:solidFill>
                <a:latin typeface="Arial"/>
                <a:ea typeface="Arial"/>
                <a:cs typeface="Arial"/>
                <a:sym typeface="Arial"/>
              </a:rPr>
              <a:t>Tallenna ja järjestä vuorovaikutuksista syntyvät muistiinpanot.</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915" name="Google Shape;915;p9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16" name="Google Shape;916;p94"/>
          <p:cNvPicPr preferRelativeResize="0"/>
          <p:nvPr/>
        </p:nvPicPr>
        <p:blipFill>
          <a:blip r:embed="rId5">
            <a:alphaModFix/>
          </a:blip>
          <a:stretch>
            <a:fillRect/>
          </a:stretch>
        </p:blipFill>
        <p:spPr>
          <a:xfrm>
            <a:off x="2892194" y="4753950"/>
            <a:ext cx="1965745" cy="353050"/>
          </a:xfrm>
          <a:prstGeom prst="rect">
            <a:avLst/>
          </a:prstGeom>
          <a:noFill/>
          <a:ln>
            <a:noFill/>
          </a:ln>
        </p:spPr>
      </p:pic>
      <p:pic>
        <p:nvPicPr>
          <p:cNvPr id="917" name="Google Shape;917;p94"/>
          <p:cNvPicPr preferRelativeResize="0"/>
          <p:nvPr/>
        </p:nvPicPr>
        <p:blipFill>
          <a:blip r:embed="rId6">
            <a:alphaModFix/>
          </a:blip>
          <a:stretch>
            <a:fillRect/>
          </a:stretch>
        </p:blipFill>
        <p:spPr>
          <a:xfrm>
            <a:off x="4907794" y="4680954"/>
            <a:ext cx="479772" cy="426050"/>
          </a:xfrm>
          <a:prstGeom prst="rect">
            <a:avLst/>
          </a:prstGeom>
          <a:noFill/>
          <a:ln>
            <a:noFill/>
          </a:ln>
        </p:spPr>
      </p:pic>
      <p:pic>
        <p:nvPicPr>
          <p:cNvPr id="918" name="Google Shape;918;p94"/>
          <p:cNvPicPr preferRelativeResize="0"/>
          <p:nvPr/>
        </p:nvPicPr>
        <p:blipFill>
          <a:blip r:embed="rId7">
            <a:alphaModFix/>
          </a:blip>
          <a:stretch>
            <a:fillRect/>
          </a:stretch>
        </p:blipFill>
        <p:spPr>
          <a:xfrm>
            <a:off x="5412491" y="4534300"/>
            <a:ext cx="1208924" cy="572700"/>
          </a:xfrm>
          <a:prstGeom prst="rect">
            <a:avLst/>
          </a:prstGeom>
          <a:noFill/>
          <a:ln>
            <a:noFill/>
          </a:ln>
        </p:spPr>
      </p:pic>
      <p:pic>
        <p:nvPicPr>
          <p:cNvPr id="919" name="Google Shape;919;p94"/>
          <p:cNvPicPr preferRelativeResize="0"/>
          <p:nvPr/>
        </p:nvPicPr>
        <p:blipFill>
          <a:blip r:embed="rId8">
            <a:alphaModFix/>
          </a:blip>
          <a:stretch>
            <a:fillRect/>
          </a:stretch>
        </p:blipFill>
        <p:spPr>
          <a:xfrm>
            <a:off x="6686795" y="4534300"/>
            <a:ext cx="593188" cy="572699"/>
          </a:xfrm>
          <a:prstGeom prst="rect">
            <a:avLst/>
          </a:prstGeom>
          <a:noFill/>
          <a:ln>
            <a:noFill/>
          </a:ln>
        </p:spPr>
      </p:pic>
      <p:pic>
        <p:nvPicPr>
          <p:cNvPr id="920" name="Google Shape;920;p94"/>
          <p:cNvPicPr preferRelativeResize="0"/>
          <p:nvPr/>
        </p:nvPicPr>
        <p:blipFill>
          <a:blip r:embed="rId9">
            <a:alphaModFix/>
          </a:blip>
          <a:stretch>
            <a:fillRect/>
          </a:stretch>
        </p:blipFill>
        <p:spPr>
          <a:xfrm>
            <a:off x="5536950" y="2262175"/>
            <a:ext cx="2590800" cy="6191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26" name="Google Shape;926;p9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27" name="Google Shape;927;p9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28" name="Google Shape;928;p95"/>
          <p:cNvPicPr preferRelativeResize="0"/>
          <p:nvPr/>
        </p:nvPicPr>
        <p:blipFill>
          <a:blip r:embed="rId3">
            <a:alphaModFix/>
          </a:blip>
          <a:stretch>
            <a:fillRect/>
          </a:stretch>
        </p:blipFill>
        <p:spPr>
          <a:xfrm>
            <a:off x="0" y="214654"/>
            <a:ext cx="9144001" cy="4714192"/>
          </a:xfrm>
          <a:prstGeom prst="rect">
            <a:avLst/>
          </a:prstGeom>
          <a:noFill/>
          <a:ln>
            <a:noFill/>
          </a:ln>
        </p:spPr>
      </p:pic>
      <p:sp>
        <p:nvSpPr>
          <p:cNvPr id="929" name="Google Shape;929;p95"/>
          <p:cNvSpPr txBox="1"/>
          <p:nvPr/>
        </p:nvSpPr>
        <p:spPr>
          <a:xfrm>
            <a:off x="725375" y="494575"/>
            <a:ext cx="4278000" cy="6099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i" sz="1000">
                <a:solidFill>
                  <a:schemeClr val="dk1"/>
                </a:solidFill>
                <a:latin typeface="Exo 2"/>
                <a:ea typeface="Exo 2"/>
                <a:cs typeface="Exo 2"/>
                <a:sym typeface="Exo 2"/>
              </a:rPr>
              <a:t>Kysy kysymyksiä materiaalista / anna kehotteita samaan tapaan kuin muillekin kielimalleille, esim. “Tee minulle tiivistelmä tämän aineiston keskeisimmistä mediataitoihin liittyvistä osuuksista.”</a:t>
            </a:r>
            <a:endParaRPr sz="1000">
              <a:solidFill>
                <a:schemeClr val="dk1"/>
              </a:solidFill>
              <a:latin typeface="Exo 2"/>
              <a:ea typeface="Exo 2"/>
              <a:cs typeface="Exo 2"/>
              <a:sym typeface="Exo 2"/>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35" name="Google Shape;935;p9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36" name="Google Shape;936;p9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37" name="Google Shape;937;p96"/>
          <p:cNvPicPr preferRelativeResize="0"/>
          <p:nvPr/>
        </p:nvPicPr>
        <p:blipFill>
          <a:blip r:embed="rId3">
            <a:alphaModFix/>
          </a:blip>
          <a:stretch>
            <a:fillRect/>
          </a:stretch>
        </p:blipFill>
        <p:spPr>
          <a:xfrm>
            <a:off x="0" y="178190"/>
            <a:ext cx="9144002" cy="4787122"/>
          </a:xfrm>
          <a:prstGeom prst="rect">
            <a:avLst/>
          </a:prstGeom>
          <a:noFill/>
          <a:ln>
            <a:noFill/>
          </a:ln>
        </p:spPr>
      </p:pic>
      <p:cxnSp>
        <p:nvCxnSpPr>
          <p:cNvPr id="938" name="Google Shape;938;p96"/>
          <p:cNvCxnSpPr/>
          <p:nvPr/>
        </p:nvCxnSpPr>
        <p:spPr>
          <a:xfrm>
            <a:off x="5069325" y="552275"/>
            <a:ext cx="132000" cy="1549500"/>
          </a:xfrm>
          <a:prstGeom prst="straightConnector1">
            <a:avLst/>
          </a:prstGeom>
          <a:noFill/>
          <a:ln cap="flat" cmpd="sng" w="9525">
            <a:solidFill>
              <a:schemeClr val="dk2"/>
            </a:solidFill>
            <a:prstDash val="solid"/>
            <a:round/>
            <a:headEnd len="med" w="med" type="none"/>
            <a:tailEnd len="med" w="med" type="triangle"/>
          </a:ln>
        </p:spPr>
      </p:cxnSp>
      <p:sp>
        <p:nvSpPr>
          <p:cNvPr id="939" name="Google Shape;939;p96"/>
          <p:cNvSpPr txBox="1"/>
          <p:nvPr/>
        </p:nvSpPr>
        <p:spPr>
          <a:xfrm>
            <a:off x="4789050" y="263775"/>
            <a:ext cx="2769600" cy="412200"/>
          </a:xfrm>
          <a:prstGeom prst="rect">
            <a:avLst/>
          </a:prstGeom>
          <a:solidFill>
            <a:schemeClr val="lt1"/>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i" sz="1000">
                <a:solidFill>
                  <a:schemeClr val="dk1"/>
                </a:solidFill>
                <a:latin typeface="Exo 2"/>
                <a:ea typeface="Exo 2"/>
                <a:cs typeface="Exo 2"/>
                <a:sym typeface="Exo 2"/>
              </a:rPr>
              <a:t>Tarkka viittaus siihen osaan mihin vastaus perustuu lähdeaineistossa</a:t>
            </a:r>
            <a:endParaRPr sz="1000">
              <a:solidFill>
                <a:schemeClr val="dk1"/>
              </a:solidFill>
              <a:latin typeface="Exo 2"/>
              <a:ea typeface="Exo 2"/>
              <a:cs typeface="Exo 2"/>
              <a:sym typeface="Exo 2"/>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45" name="Google Shape;945;p9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46" name="Google Shape;946;p9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47" name="Google Shape;947;p97"/>
          <p:cNvPicPr preferRelativeResize="0"/>
          <p:nvPr/>
        </p:nvPicPr>
        <p:blipFill>
          <a:blip r:embed="rId3">
            <a:alphaModFix/>
          </a:blip>
          <a:stretch>
            <a:fillRect/>
          </a:stretch>
        </p:blipFill>
        <p:spPr>
          <a:xfrm>
            <a:off x="743025" y="0"/>
            <a:ext cx="7657949" cy="5143499"/>
          </a:xfrm>
          <a:prstGeom prst="rect">
            <a:avLst/>
          </a:prstGeom>
          <a:noFill/>
          <a:ln>
            <a:noFill/>
          </a:ln>
        </p:spPr>
      </p:pic>
      <p:pic>
        <p:nvPicPr>
          <p:cNvPr id="948" name="Google Shape;948;p97"/>
          <p:cNvPicPr preferRelativeResize="0"/>
          <p:nvPr/>
        </p:nvPicPr>
        <p:blipFill>
          <a:blip r:embed="rId4">
            <a:alphaModFix/>
          </a:blip>
          <a:stretch>
            <a:fillRect/>
          </a:stretch>
        </p:blipFill>
        <p:spPr>
          <a:xfrm>
            <a:off x="109169" y="2866609"/>
            <a:ext cx="3999899" cy="1735985"/>
          </a:xfrm>
          <a:prstGeom prst="rect">
            <a:avLst/>
          </a:prstGeom>
          <a:noFill/>
          <a:ln>
            <a:noFill/>
          </a:ln>
        </p:spPr>
      </p:pic>
      <p:cxnSp>
        <p:nvCxnSpPr>
          <p:cNvPr id="949" name="Google Shape;949;p97"/>
          <p:cNvCxnSpPr/>
          <p:nvPr/>
        </p:nvCxnSpPr>
        <p:spPr>
          <a:xfrm flipH="1">
            <a:off x="3824775" y="1665050"/>
            <a:ext cx="1219800" cy="1269300"/>
          </a:xfrm>
          <a:prstGeom prst="straightConnector1">
            <a:avLst/>
          </a:prstGeom>
          <a:noFill/>
          <a:ln cap="flat" cmpd="sng" w="38100">
            <a:solidFill>
              <a:schemeClr val="accent4"/>
            </a:solidFill>
            <a:prstDash val="solid"/>
            <a:round/>
            <a:headEnd len="med" w="med" type="none"/>
            <a:tailEnd len="med" w="med" type="triangle"/>
          </a:ln>
        </p:spPr>
      </p:cxnSp>
      <p:sp>
        <p:nvSpPr>
          <p:cNvPr id="950" name="Google Shape;950;p97"/>
          <p:cNvSpPr txBox="1"/>
          <p:nvPr/>
        </p:nvSpPr>
        <p:spPr>
          <a:xfrm>
            <a:off x="1829900" y="2967400"/>
            <a:ext cx="1863000" cy="4122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i" sz="1000">
                <a:solidFill>
                  <a:schemeClr val="dk1"/>
                </a:solidFill>
                <a:latin typeface="Exo 2"/>
                <a:ea typeface="Exo 2"/>
                <a:cs typeface="Exo 2"/>
                <a:sym typeface="Exo 2"/>
              </a:rPr>
              <a:t>Esim. “Kohdista Digisiivet 55+ koulutuksen käyneille.” </a:t>
            </a:r>
            <a:endParaRPr sz="1000">
              <a:solidFill>
                <a:schemeClr val="dk1"/>
              </a:solidFill>
              <a:latin typeface="Exo 2"/>
              <a:ea typeface="Exo 2"/>
              <a:cs typeface="Exo 2"/>
              <a:sym typeface="Exo 2"/>
            </a:endParaRPr>
          </a:p>
        </p:txBody>
      </p:sp>
      <p:sp>
        <p:nvSpPr>
          <p:cNvPr id="951" name="Google Shape;951;p97"/>
          <p:cNvSpPr txBox="1"/>
          <p:nvPr/>
        </p:nvSpPr>
        <p:spPr>
          <a:xfrm>
            <a:off x="5333075" y="82425"/>
            <a:ext cx="2802600" cy="5358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i" sz="900">
                <a:solidFill>
                  <a:schemeClr val="dk1"/>
                </a:solidFill>
                <a:latin typeface="Exo 2"/>
                <a:ea typeface="Exo 2"/>
                <a:cs typeface="Exo 2"/>
                <a:sym typeface="Exo 2"/>
              </a:rPr>
              <a:t>Muokkausta / kohdistus ei tarvitse tehdä, mutta silloin siitä tulee hyvin yleispiirteinen podcasti, mutta yleensä varsin laadukas. </a:t>
            </a:r>
            <a:endParaRPr sz="900">
              <a:solidFill>
                <a:schemeClr val="dk1"/>
              </a:solidFill>
              <a:latin typeface="Exo 2"/>
              <a:ea typeface="Exo 2"/>
              <a:cs typeface="Exo 2"/>
              <a:sym typeface="Exo 2"/>
            </a:endParaRPr>
          </a:p>
        </p:txBody>
      </p:sp>
      <p:sp>
        <p:nvSpPr>
          <p:cNvPr id="952" name="Google Shape;952;p97"/>
          <p:cNvSpPr txBox="1"/>
          <p:nvPr/>
        </p:nvSpPr>
        <p:spPr>
          <a:xfrm>
            <a:off x="3297125" y="82425"/>
            <a:ext cx="1343700" cy="10701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i" sz="1200">
                <a:solidFill>
                  <a:schemeClr val="dk2"/>
                </a:solidFill>
                <a:latin typeface="Exo 2"/>
                <a:ea typeface="Exo 2"/>
                <a:cs typeface="Exo 2"/>
                <a:sym typeface="Exo 2"/>
              </a:rPr>
              <a:t>Tällä hetkellä vain englanniksi kaksi henkilöä ja aina samat äänet. </a:t>
            </a:r>
            <a:endParaRPr sz="1200">
              <a:solidFill>
                <a:schemeClr val="dk2"/>
              </a:solidFill>
              <a:latin typeface="Exo 2"/>
              <a:ea typeface="Exo 2"/>
              <a:cs typeface="Exo 2"/>
              <a:sym typeface="Exo 2"/>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Audiotiedoston saa ladattu myös omalle koneelle</a:t>
            </a:r>
            <a:endParaRPr/>
          </a:p>
        </p:txBody>
      </p:sp>
      <p:sp>
        <p:nvSpPr>
          <p:cNvPr id="958" name="Google Shape;958;p9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59" name="Google Shape;959;p9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60" name="Google Shape;960;p98"/>
          <p:cNvPicPr preferRelativeResize="0"/>
          <p:nvPr/>
        </p:nvPicPr>
        <p:blipFill>
          <a:blip r:embed="rId3">
            <a:alphaModFix/>
          </a:blip>
          <a:stretch>
            <a:fillRect/>
          </a:stretch>
        </p:blipFill>
        <p:spPr>
          <a:xfrm>
            <a:off x="4832399" y="1838075"/>
            <a:ext cx="3999899" cy="1709436"/>
          </a:xfrm>
          <a:prstGeom prst="rect">
            <a:avLst/>
          </a:prstGeom>
          <a:noFill/>
          <a:ln>
            <a:noFill/>
          </a:ln>
        </p:spPr>
      </p:pic>
      <p:pic>
        <p:nvPicPr>
          <p:cNvPr id="961" name="Google Shape;961;p98" title="55+ chat (3).wav">
            <a:hlinkClick r:id="rId4"/>
          </p:cNvPr>
          <p:cNvPicPr preferRelativeResize="0"/>
          <p:nvPr/>
        </p:nvPicPr>
        <p:blipFill>
          <a:blip r:embed="rId5">
            <a:alphaModFix/>
          </a:blip>
          <a:stretch>
            <a:fillRect/>
          </a:stretch>
        </p:blipFill>
        <p:spPr>
          <a:xfrm>
            <a:off x="1347212" y="1896237"/>
            <a:ext cx="1928875" cy="1928875"/>
          </a:xfrm>
          <a:prstGeom prst="rect">
            <a:avLst/>
          </a:prstGeom>
          <a:noFill/>
          <a:ln>
            <a:noFill/>
          </a:ln>
        </p:spPr>
      </p:pic>
      <p:pic>
        <p:nvPicPr>
          <p:cNvPr id="962" name="Google Shape;962;p98"/>
          <p:cNvPicPr preferRelativeResize="0"/>
          <p:nvPr/>
        </p:nvPicPr>
        <p:blipFill>
          <a:blip r:embed="rId6">
            <a:alphaModFix/>
          </a:blip>
          <a:stretch>
            <a:fillRect/>
          </a:stretch>
        </p:blipFill>
        <p:spPr>
          <a:xfrm>
            <a:off x="2892194" y="4753950"/>
            <a:ext cx="1965745" cy="353050"/>
          </a:xfrm>
          <a:prstGeom prst="rect">
            <a:avLst/>
          </a:prstGeom>
          <a:noFill/>
          <a:ln>
            <a:noFill/>
          </a:ln>
        </p:spPr>
      </p:pic>
      <p:pic>
        <p:nvPicPr>
          <p:cNvPr id="963" name="Google Shape;963;p98"/>
          <p:cNvPicPr preferRelativeResize="0"/>
          <p:nvPr/>
        </p:nvPicPr>
        <p:blipFill>
          <a:blip r:embed="rId7">
            <a:alphaModFix/>
          </a:blip>
          <a:stretch>
            <a:fillRect/>
          </a:stretch>
        </p:blipFill>
        <p:spPr>
          <a:xfrm>
            <a:off x="4907794" y="4680954"/>
            <a:ext cx="479772" cy="426050"/>
          </a:xfrm>
          <a:prstGeom prst="rect">
            <a:avLst/>
          </a:prstGeom>
          <a:noFill/>
          <a:ln>
            <a:noFill/>
          </a:ln>
        </p:spPr>
      </p:pic>
      <p:pic>
        <p:nvPicPr>
          <p:cNvPr id="964" name="Google Shape;964;p98"/>
          <p:cNvPicPr preferRelativeResize="0"/>
          <p:nvPr/>
        </p:nvPicPr>
        <p:blipFill>
          <a:blip r:embed="rId8">
            <a:alphaModFix/>
          </a:blip>
          <a:stretch>
            <a:fillRect/>
          </a:stretch>
        </p:blipFill>
        <p:spPr>
          <a:xfrm>
            <a:off x="5412491" y="4534300"/>
            <a:ext cx="1208924" cy="572700"/>
          </a:xfrm>
          <a:prstGeom prst="rect">
            <a:avLst/>
          </a:prstGeom>
          <a:noFill/>
          <a:ln>
            <a:noFill/>
          </a:ln>
        </p:spPr>
      </p:pic>
      <p:pic>
        <p:nvPicPr>
          <p:cNvPr id="965" name="Google Shape;965;p98"/>
          <p:cNvPicPr preferRelativeResize="0"/>
          <p:nvPr/>
        </p:nvPicPr>
        <p:blipFill>
          <a:blip r:embed="rId9">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NotebookLM:n esimerkkikäyttökohteita</a:t>
            </a:r>
            <a:endParaRPr/>
          </a:p>
        </p:txBody>
      </p:sp>
      <p:sp>
        <p:nvSpPr>
          <p:cNvPr id="971" name="Google Shape;971;p9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20000"/>
          </a:bodyPr>
          <a:lstStyle/>
          <a:p>
            <a:pPr indent="-317500" lvl="0" marL="457200" rtl="0" algn="l">
              <a:spcBef>
                <a:spcPts val="1200"/>
              </a:spcBef>
              <a:spcAft>
                <a:spcPts val="0"/>
              </a:spcAft>
              <a:buClr>
                <a:schemeClr val="dk1"/>
              </a:buClr>
              <a:buSzPts val="1400"/>
              <a:buFont typeface="Arial"/>
              <a:buChar char="●"/>
            </a:pPr>
            <a:r>
              <a:rPr b="1" lang="fi">
                <a:solidFill>
                  <a:schemeClr val="dk1"/>
                </a:solidFill>
                <a:latin typeface="Arial"/>
                <a:ea typeface="Arial"/>
                <a:cs typeface="Arial"/>
                <a:sym typeface="Arial"/>
              </a:rPr>
              <a:t>Tutkimus ja kirjoittaminen</a:t>
            </a:r>
            <a:r>
              <a:rPr lang="fi">
                <a:solidFill>
                  <a:schemeClr val="dk1"/>
                </a:solidFill>
                <a:latin typeface="Arial"/>
                <a:ea typeface="Arial"/>
                <a:cs typeface="Arial"/>
                <a:sym typeface="Arial"/>
              </a:rPr>
              <a:t>: Ihanteellinen opiskelijoille, tutkijoille ja kirjoittajille sisällön analysointiin ja yhteyksien löytämiseen.</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Sisällön synteesi</a:t>
            </a:r>
            <a:r>
              <a:rPr lang="fi">
                <a:solidFill>
                  <a:schemeClr val="dk1"/>
                </a:solidFill>
                <a:latin typeface="Arial"/>
                <a:ea typeface="Arial"/>
                <a:cs typeface="Arial"/>
                <a:sym typeface="Arial"/>
              </a:rPr>
              <a:t>: Hallitse useita lähteitä, luo tiivistelmiä, UKK-asiakirjoja tai opaslehtisiä.</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b="1" lang="fi">
                <a:solidFill>
                  <a:schemeClr val="dk1"/>
                </a:solidFill>
                <a:latin typeface="Arial"/>
                <a:ea typeface="Arial"/>
                <a:cs typeface="Arial"/>
                <a:sym typeface="Arial"/>
              </a:rPr>
              <a:t>Ajansäästö</a:t>
            </a:r>
            <a:r>
              <a:rPr lang="fi">
                <a:solidFill>
                  <a:schemeClr val="dk1"/>
                </a:solidFill>
                <a:latin typeface="Arial"/>
                <a:ea typeface="Arial"/>
                <a:cs typeface="Arial"/>
                <a:sym typeface="Arial"/>
              </a:rPr>
              <a:t>: Mahdollistaa nopean pääsyn tietoihin tekoälyn luomien oivallusten ja tiivistelmien avulla.</a:t>
            </a:r>
            <a:endParaRPr>
              <a:solidFill>
                <a:schemeClr val="dk1"/>
              </a:solidFill>
              <a:latin typeface="Arial"/>
              <a:ea typeface="Arial"/>
              <a:cs typeface="Arial"/>
              <a:sym typeface="Arial"/>
            </a:endParaRPr>
          </a:p>
          <a:p>
            <a:pPr indent="0" lvl="0" marL="0" rtl="0" algn="l">
              <a:spcBef>
                <a:spcPts val="1200"/>
              </a:spcBef>
              <a:spcAft>
                <a:spcPts val="0"/>
              </a:spcAft>
              <a:buNone/>
            </a:pPr>
            <a:r>
              <a:rPr b="1" lang="fi">
                <a:solidFill>
                  <a:schemeClr val="dk1"/>
                </a:solidFill>
                <a:latin typeface="Arial"/>
                <a:ea typeface="Arial"/>
                <a:cs typeface="Arial"/>
                <a:sym typeface="Arial"/>
              </a:rPr>
              <a:t>Lisäideoita: </a:t>
            </a:r>
            <a:r>
              <a:rPr lang="fi" u="sng">
                <a:solidFill>
                  <a:schemeClr val="hlink"/>
                </a:solidFill>
                <a:latin typeface="Arial"/>
                <a:ea typeface="Arial"/>
                <a:cs typeface="Arial"/>
                <a:sym typeface="Arial"/>
                <a:hlinkClick r:id="rId3"/>
              </a:rPr>
              <a:t>https://blog.google/technology/ai/notebooklm-beginner-tips/</a:t>
            </a:r>
            <a:r>
              <a:rPr lang="fi">
                <a:solidFill>
                  <a:schemeClr val="dk1"/>
                </a:solidFill>
                <a:latin typeface="Arial"/>
                <a:ea typeface="Arial"/>
                <a:cs typeface="Arial"/>
                <a:sym typeface="Arial"/>
              </a:rPr>
              <a:t> </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972" name="Google Shape;972;p9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73" name="Google Shape;973;p99"/>
          <p:cNvPicPr preferRelativeResize="0"/>
          <p:nvPr/>
        </p:nvPicPr>
        <p:blipFill>
          <a:blip r:embed="rId4">
            <a:alphaModFix/>
          </a:blip>
          <a:stretch>
            <a:fillRect/>
          </a:stretch>
        </p:blipFill>
        <p:spPr>
          <a:xfrm>
            <a:off x="5622675" y="1651000"/>
            <a:ext cx="2419351" cy="2419351"/>
          </a:xfrm>
          <a:prstGeom prst="rect">
            <a:avLst/>
          </a:prstGeom>
          <a:noFill/>
          <a:ln>
            <a:noFill/>
          </a:ln>
        </p:spPr>
      </p:pic>
      <p:pic>
        <p:nvPicPr>
          <p:cNvPr id="974" name="Google Shape;974;p99"/>
          <p:cNvPicPr preferRelativeResize="0"/>
          <p:nvPr/>
        </p:nvPicPr>
        <p:blipFill>
          <a:blip r:embed="rId5">
            <a:alphaModFix/>
          </a:blip>
          <a:stretch>
            <a:fillRect/>
          </a:stretch>
        </p:blipFill>
        <p:spPr>
          <a:xfrm>
            <a:off x="2892194" y="4753950"/>
            <a:ext cx="1965745" cy="353050"/>
          </a:xfrm>
          <a:prstGeom prst="rect">
            <a:avLst/>
          </a:prstGeom>
          <a:noFill/>
          <a:ln>
            <a:noFill/>
          </a:ln>
        </p:spPr>
      </p:pic>
      <p:pic>
        <p:nvPicPr>
          <p:cNvPr id="975" name="Google Shape;975;p99"/>
          <p:cNvPicPr preferRelativeResize="0"/>
          <p:nvPr/>
        </p:nvPicPr>
        <p:blipFill>
          <a:blip r:embed="rId6">
            <a:alphaModFix/>
          </a:blip>
          <a:stretch>
            <a:fillRect/>
          </a:stretch>
        </p:blipFill>
        <p:spPr>
          <a:xfrm>
            <a:off x="4907794" y="4680954"/>
            <a:ext cx="479772" cy="426050"/>
          </a:xfrm>
          <a:prstGeom prst="rect">
            <a:avLst/>
          </a:prstGeom>
          <a:noFill/>
          <a:ln>
            <a:noFill/>
          </a:ln>
        </p:spPr>
      </p:pic>
      <p:pic>
        <p:nvPicPr>
          <p:cNvPr id="976" name="Google Shape;976;p99"/>
          <p:cNvPicPr preferRelativeResize="0"/>
          <p:nvPr/>
        </p:nvPicPr>
        <p:blipFill>
          <a:blip r:embed="rId7">
            <a:alphaModFix/>
          </a:blip>
          <a:stretch>
            <a:fillRect/>
          </a:stretch>
        </p:blipFill>
        <p:spPr>
          <a:xfrm>
            <a:off x="5412491" y="4534300"/>
            <a:ext cx="1208924" cy="572700"/>
          </a:xfrm>
          <a:prstGeom prst="rect">
            <a:avLst/>
          </a:prstGeom>
          <a:noFill/>
          <a:ln>
            <a:noFill/>
          </a:ln>
        </p:spPr>
      </p:pic>
      <p:pic>
        <p:nvPicPr>
          <p:cNvPr id="977" name="Google Shape;977;p99"/>
          <p:cNvPicPr preferRelativeResize="0"/>
          <p:nvPr/>
        </p:nvPicPr>
        <p:blipFill>
          <a:blip r:embed="rId8">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83" name="Google Shape;983;p10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fi">
                <a:solidFill>
                  <a:schemeClr val="dk1"/>
                </a:solidFill>
              </a:rPr>
              <a:t>NotebookLM on tehokas työkalu tutkimus- ja kirjoitusprojektien tukemiseen, muuttamalla dokumenttisi interaktiivisiksi ja syvällisiksi tietoresursseiksi. </a:t>
            </a:r>
            <a:endParaRPr>
              <a:solidFill>
                <a:schemeClr val="dk1"/>
              </a:solidFill>
            </a:endParaRPr>
          </a:p>
          <a:p>
            <a:pPr indent="-317500" lvl="0" marL="457200" rtl="0" algn="l">
              <a:spcBef>
                <a:spcPts val="0"/>
              </a:spcBef>
              <a:spcAft>
                <a:spcPts val="0"/>
              </a:spcAft>
              <a:buClr>
                <a:schemeClr val="dk1"/>
              </a:buClr>
              <a:buSzPts val="1400"/>
              <a:buChar char="●"/>
            </a:pPr>
            <a:r>
              <a:rPr lang="fi">
                <a:solidFill>
                  <a:schemeClr val="dk1"/>
                </a:solidFill>
              </a:rPr>
              <a:t>Se sopii erinomaisesti käyttäjille, jotka haluavat hyödyntää suuria tekstimäärä paremmin.</a:t>
            </a:r>
            <a:endParaRPr>
              <a:solidFill>
                <a:schemeClr val="dk1"/>
              </a:solidFill>
            </a:endParaRPr>
          </a:p>
        </p:txBody>
      </p:sp>
      <p:sp>
        <p:nvSpPr>
          <p:cNvPr id="984" name="Google Shape;984;p10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85" name="Google Shape;985;p100"/>
          <p:cNvPicPr preferRelativeResize="0"/>
          <p:nvPr/>
        </p:nvPicPr>
        <p:blipFill>
          <a:blip r:embed="rId3">
            <a:alphaModFix/>
          </a:blip>
          <a:stretch>
            <a:fillRect/>
          </a:stretch>
        </p:blipFill>
        <p:spPr>
          <a:xfrm>
            <a:off x="5654275" y="1682600"/>
            <a:ext cx="2356150" cy="2356150"/>
          </a:xfrm>
          <a:prstGeom prst="rect">
            <a:avLst/>
          </a:prstGeom>
          <a:noFill/>
          <a:ln>
            <a:noFill/>
          </a:ln>
        </p:spPr>
      </p:pic>
      <p:pic>
        <p:nvPicPr>
          <p:cNvPr id="986" name="Google Shape;986;p100"/>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987" name="Google Shape;987;p100"/>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988" name="Google Shape;988;p100"/>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989" name="Google Shape;989;p100"/>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HeyGenin Interactive Avatar - Perusominaisuudet</a:t>
            </a:r>
            <a:endParaRPr/>
          </a:p>
        </p:txBody>
      </p:sp>
      <p:sp>
        <p:nvSpPr>
          <p:cNvPr id="995" name="Google Shape;995;p10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fi">
                <a:solidFill>
                  <a:schemeClr val="dk1"/>
                </a:solidFill>
                <a:latin typeface="Arial"/>
                <a:ea typeface="Arial"/>
                <a:cs typeface="Arial"/>
                <a:sym typeface="Arial"/>
              </a:rPr>
              <a:t>Mikä on Interactive Avatar?</a:t>
            </a:r>
            <a:endParaRPr b="1">
              <a:solidFill>
                <a:schemeClr val="dk1"/>
              </a:solidFill>
              <a:latin typeface="Arial"/>
              <a:ea typeface="Arial"/>
              <a:cs typeface="Arial"/>
              <a:sym typeface="Arial"/>
            </a:endParaRPr>
          </a:p>
          <a:p>
            <a:pPr indent="-317500" lvl="0" marL="457200" rtl="0" algn="l">
              <a:spcBef>
                <a:spcPts val="1200"/>
              </a:spcBef>
              <a:spcAft>
                <a:spcPts val="0"/>
              </a:spcAft>
              <a:buClr>
                <a:schemeClr val="dk1"/>
              </a:buClr>
              <a:buSzPts val="1400"/>
              <a:buFont typeface="Arial"/>
              <a:buChar char="●"/>
            </a:pPr>
            <a:r>
              <a:rPr lang="fi">
                <a:solidFill>
                  <a:schemeClr val="dk1"/>
                </a:solidFill>
                <a:latin typeface="Arial"/>
                <a:ea typeface="Arial"/>
                <a:cs typeface="Arial"/>
                <a:sym typeface="Arial"/>
              </a:rPr>
              <a:t>HeyGenin Interactive Avatar on työkalu, jonka avulla voit luoda realistisia, vuorovaikutteisia avatareja. </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fi">
                <a:solidFill>
                  <a:schemeClr val="dk1"/>
                </a:solidFill>
                <a:latin typeface="Arial"/>
                <a:ea typeface="Arial"/>
                <a:cs typeface="Arial"/>
                <a:sym typeface="Arial"/>
              </a:rPr>
              <a:t>Ne voivat vastata kysymyksiin reaaliaikaisesti ja hyödyntävät suuria kielimalleja, kuten ChatGPT:tä. Tämä tekee niistä hyödyllisiä esimerkiksi asiakaspalvelussa, opetuksessa tai virtuaalisissa kokouksissa.</a:t>
            </a:r>
            <a:endParaRPr/>
          </a:p>
        </p:txBody>
      </p:sp>
      <p:sp>
        <p:nvSpPr>
          <p:cNvPr id="996" name="Google Shape;996;p101"/>
          <p:cNvSpPr txBox="1"/>
          <p:nvPr>
            <p:ph idx="2" type="body"/>
          </p:nvPr>
        </p:nvSpPr>
        <p:spPr>
          <a:xfrm>
            <a:off x="4726700" y="1141138"/>
            <a:ext cx="39999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fi" sz="1600" u="sng">
                <a:solidFill>
                  <a:schemeClr val="hlink"/>
                </a:solidFill>
                <a:hlinkClick r:id="rId3"/>
              </a:rPr>
              <a:t>https://tinyurl.com/v</a:t>
            </a:r>
            <a:r>
              <a:rPr lang="fi" sz="1600" u="sng">
                <a:solidFill>
                  <a:schemeClr val="hlink"/>
                </a:solidFill>
                <a:hlinkClick r:id="rId4"/>
              </a:rPr>
              <a:t>4</a:t>
            </a:r>
            <a:r>
              <a:rPr lang="fi" sz="1600">
                <a:uFill>
                  <a:noFill/>
                </a:uFill>
                <a:hlinkClick r:id="rId5"/>
              </a:rPr>
              <a:t> </a:t>
            </a:r>
            <a:r>
              <a:rPr lang="fi" sz="1600" u="sng">
                <a:solidFill>
                  <a:schemeClr val="hlink"/>
                </a:solidFill>
                <a:hlinkClick r:id="rId6"/>
              </a:rPr>
              <a:t>arakari2024</a:t>
            </a:r>
            <a:r>
              <a:rPr lang="fi" sz="1600"/>
              <a:t> </a:t>
            </a:r>
            <a:endParaRPr sz="1600"/>
          </a:p>
          <a:p>
            <a:pPr indent="-330200" lvl="0" marL="457200" rtl="0" algn="l">
              <a:spcBef>
                <a:spcPts val="0"/>
              </a:spcBef>
              <a:spcAft>
                <a:spcPts val="0"/>
              </a:spcAft>
              <a:buSzPts val="1600"/>
              <a:buChar char="●"/>
            </a:pPr>
            <a:r>
              <a:rPr lang="fi" sz="1600" u="sng">
                <a:solidFill>
                  <a:schemeClr val="hlink"/>
                </a:solidFill>
                <a:hlinkClick r:id="rId7"/>
              </a:rPr>
              <a:t>https://tinyurl.com/varalauri202</a:t>
            </a:r>
            <a:endParaRPr sz="1600"/>
          </a:p>
        </p:txBody>
      </p:sp>
      <p:pic>
        <p:nvPicPr>
          <p:cNvPr id="997" name="Google Shape;997;p101"/>
          <p:cNvPicPr preferRelativeResize="0"/>
          <p:nvPr/>
        </p:nvPicPr>
        <p:blipFill>
          <a:blip r:embed="rId8">
            <a:alphaModFix/>
          </a:blip>
          <a:stretch>
            <a:fillRect/>
          </a:stretch>
        </p:blipFill>
        <p:spPr>
          <a:xfrm>
            <a:off x="2892194" y="4753950"/>
            <a:ext cx="1965745" cy="353050"/>
          </a:xfrm>
          <a:prstGeom prst="rect">
            <a:avLst/>
          </a:prstGeom>
          <a:noFill/>
          <a:ln>
            <a:noFill/>
          </a:ln>
        </p:spPr>
      </p:pic>
      <p:pic>
        <p:nvPicPr>
          <p:cNvPr id="998" name="Google Shape;998;p101"/>
          <p:cNvPicPr preferRelativeResize="0"/>
          <p:nvPr/>
        </p:nvPicPr>
        <p:blipFill>
          <a:blip r:embed="rId9">
            <a:alphaModFix/>
          </a:blip>
          <a:stretch>
            <a:fillRect/>
          </a:stretch>
        </p:blipFill>
        <p:spPr>
          <a:xfrm>
            <a:off x="4907794" y="4680954"/>
            <a:ext cx="479772" cy="426050"/>
          </a:xfrm>
          <a:prstGeom prst="rect">
            <a:avLst/>
          </a:prstGeom>
          <a:noFill/>
          <a:ln>
            <a:noFill/>
          </a:ln>
        </p:spPr>
      </p:pic>
      <p:pic>
        <p:nvPicPr>
          <p:cNvPr id="999" name="Google Shape;999;p101"/>
          <p:cNvPicPr preferRelativeResize="0"/>
          <p:nvPr/>
        </p:nvPicPr>
        <p:blipFill>
          <a:blip r:embed="rId10">
            <a:alphaModFix/>
          </a:blip>
          <a:stretch>
            <a:fillRect/>
          </a:stretch>
        </p:blipFill>
        <p:spPr>
          <a:xfrm>
            <a:off x="5412491" y="4534300"/>
            <a:ext cx="1208924" cy="572700"/>
          </a:xfrm>
          <a:prstGeom prst="rect">
            <a:avLst/>
          </a:prstGeom>
          <a:noFill/>
          <a:ln>
            <a:noFill/>
          </a:ln>
        </p:spPr>
      </p:pic>
      <p:pic>
        <p:nvPicPr>
          <p:cNvPr id="1000" name="Google Shape;1000;p101"/>
          <p:cNvPicPr preferRelativeResize="0"/>
          <p:nvPr/>
        </p:nvPicPr>
        <p:blipFill>
          <a:blip r:embed="rId11">
            <a:alphaModFix/>
          </a:blip>
          <a:stretch>
            <a:fillRect/>
          </a:stretch>
        </p:blipFill>
        <p:spPr>
          <a:xfrm>
            <a:off x="6686795" y="4534300"/>
            <a:ext cx="593188" cy="572699"/>
          </a:xfrm>
          <a:prstGeom prst="rect">
            <a:avLst/>
          </a:prstGeom>
          <a:noFill/>
          <a:ln>
            <a:noFill/>
          </a:ln>
        </p:spPr>
      </p:pic>
      <p:pic>
        <p:nvPicPr>
          <p:cNvPr id="1001" name="Google Shape;1001;p101"/>
          <p:cNvPicPr preferRelativeResize="0"/>
          <p:nvPr/>
        </p:nvPicPr>
        <p:blipFill>
          <a:blip r:embed="rId12">
            <a:alphaModFix/>
          </a:blip>
          <a:stretch>
            <a:fillRect/>
          </a:stretch>
        </p:blipFill>
        <p:spPr>
          <a:xfrm>
            <a:off x="4572000" y="2148276"/>
            <a:ext cx="4417773" cy="199825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Käyttöönotto</a:t>
            </a:r>
            <a:endParaRPr/>
          </a:p>
        </p:txBody>
      </p:sp>
      <p:sp>
        <p:nvSpPr>
          <p:cNvPr id="1007" name="Google Shape;1007;p102"/>
          <p:cNvSpPr txBox="1"/>
          <p:nvPr>
            <p:ph idx="1" type="body"/>
          </p:nvPr>
        </p:nvSpPr>
        <p:spPr>
          <a:xfrm>
            <a:off x="311700" y="964600"/>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Arial"/>
              <a:buAutoNum type="arabicPeriod"/>
            </a:pPr>
            <a:r>
              <a:rPr b="1" lang="fi">
                <a:solidFill>
                  <a:schemeClr val="dk1"/>
                </a:solidFill>
                <a:latin typeface="Arial"/>
                <a:ea typeface="Arial"/>
                <a:cs typeface="Arial"/>
                <a:sym typeface="Arial"/>
              </a:rPr>
              <a:t>Avatarin luonti</a:t>
            </a:r>
            <a:r>
              <a:rPr lang="fi">
                <a:solidFill>
                  <a:schemeClr val="dk1"/>
                </a:solidFill>
                <a:latin typeface="Arial"/>
                <a:ea typeface="Arial"/>
                <a:cs typeface="Arial"/>
                <a:sym typeface="Arial"/>
              </a:rPr>
              <a:t>:</a:t>
            </a:r>
            <a:endParaRPr>
              <a:solidFill>
                <a:schemeClr val="dk1"/>
              </a:solidFill>
              <a:latin typeface="Arial"/>
              <a:ea typeface="Arial"/>
              <a:cs typeface="Arial"/>
              <a:sym typeface="Arial"/>
            </a:endParaRPr>
          </a:p>
          <a:p>
            <a:pPr indent="0" lvl="0" marL="0" rtl="0" algn="l">
              <a:spcBef>
                <a:spcPts val="1200"/>
              </a:spcBef>
              <a:spcAft>
                <a:spcPts val="0"/>
              </a:spcAft>
              <a:buNone/>
            </a:pPr>
            <a:r>
              <a:rPr lang="fi">
                <a:solidFill>
                  <a:schemeClr val="dk1"/>
                </a:solidFill>
                <a:latin typeface="Arial"/>
                <a:ea typeface="Arial"/>
                <a:cs typeface="Arial"/>
                <a:sym typeface="Arial"/>
              </a:rPr>
              <a:t>Mene HeyGenin </a:t>
            </a:r>
            <a:r>
              <a:rPr i="1" lang="fi">
                <a:solidFill>
                  <a:schemeClr val="dk1"/>
                </a:solidFill>
                <a:latin typeface="Arial"/>
                <a:ea typeface="Arial"/>
                <a:cs typeface="Arial"/>
                <a:sym typeface="Arial"/>
              </a:rPr>
              <a:t>Labs</a:t>
            </a:r>
            <a:r>
              <a:rPr lang="fi">
                <a:solidFill>
                  <a:schemeClr val="dk1"/>
                </a:solidFill>
                <a:latin typeface="Arial"/>
                <a:ea typeface="Arial"/>
                <a:cs typeface="Arial"/>
                <a:sym typeface="Arial"/>
              </a:rPr>
              <a:t>-osioon ja valitse "Luo uusi avatar". Ilmaiset käyttäjät voivat käyttää valmiita julkisia avatareja, kun taas maksullisilla tileillä voit luoda oman avatarin.</a:t>
            </a:r>
            <a:endParaRPr>
              <a:solidFill>
                <a:schemeClr val="dk1"/>
              </a:solidFill>
              <a:latin typeface="Arial"/>
              <a:ea typeface="Arial"/>
              <a:cs typeface="Arial"/>
              <a:sym typeface="Arial"/>
            </a:endParaRPr>
          </a:p>
          <a:p>
            <a:pPr indent="-317500" lvl="0" marL="457200" rtl="0" algn="l">
              <a:spcBef>
                <a:spcPts val="1200"/>
              </a:spcBef>
              <a:spcAft>
                <a:spcPts val="0"/>
              </a:spcAft>
              <a:buClr>
                <a:schemeClr val="dk1"/>
              </a:buClr>
              <a:buSzPts val="1400"/>
              <a:buFont typeface="Arial"/>
              <a:buAutoNum type="arabicPeriod"/>
            </a:pPr>
            <a:r>
              <a:rPr b="1" lang="fi">
                <a:solidFill>
                  <a:schemeClr val="dk1"/>
                </a:solidFill>
                <a:latin typeface="Arial"/>
                <a:ea typeface="Arial"/>
                <a:cs typeface="Arial"/>
                <a:sym typeface="Arial"/>
              </a:rPr>
              <a:t>Videovaatimukset</a:t>
            </a:r>
            <a:r>
              <a:rPr lang="fi">
                <a:solidFill>
                  <a:schemeClr val="dk1"/>
                </a:solidFill>
                <a:latin typeface="Arial"/>
                <a:ea typeface="Arial"/>
                <a:cs typeface="Arial"/>
                <a:sym typeface="Arial"/>
              </a:rPr>
              <a:t>:</a:t>
            </a:r>
            <a:br>
              <a:rPr lang="fi">
                <a:solidFill>
                  <a:schemeClr val="dk1"/>
                </a:solidFill>
                <a:latin typeface="Arial"/>
                <a:ea typeface="Arial"/>
                <a:cs typeface="Arial"/>
                <a:sym typeface="Arial"/>
              </a:rPr>
            </a:br>
            <a:r>
              <a:rPr lang="fi">
                <a:solidFill>
                  <a:schemeClr val="dk1"/>
                </a:solidFill>
                <a:latin typeface="Arial"/>
                <a:ea typeface="Arial"/>
                <a:cs typeface="Arial"/>
                <a:sym typeface="Arial"/>
              </a:rPr>
              <a:t>Avatarin luontiin tarvitaan 2 minuutin video, jossa on kolme osuutta: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fi">
                <a:solidFill>
                  <a:schemeClr val="dk1"/>
                </a:solidFill>
                <a:latin typeface="Arial"/>
                <a:ea typeface="Arial"/>
                <a:cs typeface="Arial"/>
                <a:sym typeface="Arial"/>
              </a:rPr>
              <a:t>Kuunteleminen (15 sek)</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fi">
                <a:solidFill>
                  <a:schemeClr val="dk1"/>
                </a:solidFill>
                <a:latin typeface="Arial"/>
                <a:ea typeface="Arial"/>
                <a:cs typeface="Arial"/>
                <a:sym typeface="Arial"/>
              </a:rPr>
              <a:t>Puhuminen (90 sek)</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fi">
                <a:solidFill>
                  <a:schemeClr val="dk1"/>
                </a:solidFill>
                <a:latin typeface="Arial"/>
                <a:ea typeface="Arial"/>
                <a:cs typeface="Arial"/>
                <a:sym typeface="Arial"/>
              </a:rPr>
              <a:t>Odottaminen (15 sek)</a:t>
            </a:r>
            <a:br>
              <a:rPr lang="fi">
                <a:solidFill>
                  <a:schemeClr val="dk1"/>
                </a:solidFill>
                <a:latin typeface="Arial"/>
                <a:ea typeface="Arial"/>
                <a:cs typeface="Arial"/>
                <a:sym typeface="Arial"/>
              </a:rPr>
            </a:br>
            <a:r>
              <a:rPr lang="fi">
                <a:solidFill>
                  <a:schemeClr val="dk1"/>
                </a:solidFill>
                <a:latin typeface="Arial"/>
                <a:ea typeface="Arial"/>
                <a:cs typeface="Arial"/>
                <a:sym typeface="Arial"/>
              </a:rPr>
              <a:t>Tämä varmistaa avatarin luonnollisen ilmeen ja käyttäytymise</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solidFill>
                <a:schemeClr val="dk1"/>
              </a:solidFill>
              <a:latin typeface="Arial"/>
              <a:ea typeface="Arial"/>
              <a:cs typeface="Arial"/>
              <a:sym typeface="Arial"/>
            </a:endParaRPr>
          </a:p>
        </p:txBody>
      </p:sp>
      <p:sp>
        <p:nvSpPr>
          <p:cNvPr id="1008" name="Google Shape;1008;p10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sz="1800"/>
              <a:t>3. </a:t>
            </a:r>
            <a:r>
              <a:rPr b="1" lang="fi" sz="1500">
                <a:solidFill>
                  <a:schemeClr val="dk1"/>
                </a:solidFill>
                <a:latin typeface="Arial"/>
                <a:ea typeface="Arial"/>
                <a:cs typeface="Arial"/>
                <a:sym typeface="Arial"/>
              </a:rPr>
              <a:t>Integraatio</a:t>
            </a:r>
            <a:r>
              <a:rPr lang="fi" sz="1500">
                <a:solidFill>
                  <a:schemeClr val="dk1"/>
                </a:solidFill>
                <a:latin typeface="Arial"/>
                <a:ea typeface="Arial"/>
                <a:cs typeface="Arial"/>
                <a:sym typeface="Arial"/>
              </a:rPr>
              <a:t>:</a:t>
            </a:r>
            <a:br>
              <a:rPr lang="fi" sz="1500">
                <a:solidFill>
                  <a:schemeClr val="dk1"/>
                </a:solidFill>
                <a:latin typeface="Arial"/>
                <a:ea typeface="Arial"/>
                <a:cs typeface="Arial"/>
                <a:sym typeface="Arial"/>
              </a:rPr>
            </a:br>
            <a:r>
              <a:rPr lang="fi" sz="1500">
                <a:solidFill>
                  <a:schemeClr val="dk1"/>
                </a:solidFill>
                <a:latin typeface="Arial"/>
                <a:ea typeface="Arial"/>
                <a:cs typeface="Arial"/>
                <a:sym typeface="Arial"/>
              </a:rPr>
              <a:t>Voit lisätä avatari verkkosivuille tai sovelluksiin käyttäen HeyGenin vähäkoodista upotusta tai API-rajapintaa. Kehittäjille on myös tarjolla HeyGenin </a:t>
            </a:r>
            <a:r>
              <a:rPr i="1" lang="fi" sz="1500">
                <a:solidFill>
                  <a:schemeClr val="dk1"/>
                </a:solidFill>
                <a:latin typeface="Arial"/>
                <a:ea typeface="Arial"/>
                <a:cs typeface="Arial"/>
                <a:sym typeface="Arial"/>
              </a:rPr>
              <a:t>Streaming API</a:t>
            </a:r>
            <a:r>
              <a:rPr lang="fi" sz="1500">
                <a:solidFill>
                  <a:schemeClr val="dk1"/>
                </a:solidFill>
                <a:latin typeface="Arial"/>
                <a:ea typeface="Arial"/>
                <a:cs typeface="Arial"/>
                <a:sym typeface="Arial"/>
              </a:rPr>
              <a:t> ja SDK.</a:t>
            </a:r>
            <a:endParaRPr sz="1500">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fi" sz="1500">
                <a:solidFill>
                  <a:schemeClr val="dk1"/>
                </a:solidFill>
                <a:latin typeface="Arial"/>
                <a:ea typeface="Arial"/>
                <a:cs typeface="Arial"/>
                <a:sym typeface="Arial"/>
              </a:rPr>
              <a:t>Kustannukset</a:t>
            </a:r>
            <a:r>
              <a:rPr lang="fi" sz="1500">
                <a:solidFill>
                  <a:schemeClr val="dk1"/>
                </a:solidFill>
                <a:latin typeface="Arial"/>
                <a:ea typeface="Arial"/>
                <a:cs typeface="Arial"/>
                <a:sym typeface="Arial"/>
              </a:rPr>
              <a:t>:</a:t>
            </a:r>
            <a:endParaRPr sz="1500">
              <a:solidFill>
                <a:schemeClr val="dk1"/>
              </a:solidFill>
              <a:latin typeface="Arial"/>
              <a:ea typeface="Arial"/>
              <a:cs typeface="Arial"/>
              <a:sym typeface="Arial"/>
            </a:endParaRPr>
          </a:p>
          <a:p>
            <a:pPr indent="-323850" lvl="0" marL="457200" rtl="0" algn="l">
              <a:spcBef>
                <a:spcPts val="1200"/>
              </a:spcBef>
              <a:spcAft>
                <a:spcPts val="0"/>
              </a:spcAft>
              <a:buClr>
                <a:schemeClr val="dk1"/>
              </a:buClr>
              <a:buSzPts val="1500"/>
              <a:buFont typeface="Arial"/>
              <a:buChar char="●"/>
            </a:pPr>
            <a:r>
              <a:rPr lang="fi" sz="1500">
                <a:solidFill>
                  <a:schemeClr val="dk1"/>
                </a:solidFill>
                <a:latin typeface="Arial"/>
                <a:ea typeface="Arial"/>
                <a:cs typeface="Arial"/>
                <a:sym typeface="Arial"/>
              </a:rPr>
              <a:t>Mukautetun avatarin hinta alkaen $49/kk.</a:t>
            </a:r>
            <a:endParaRPr sz="1500">
              <a:solidFill>
                <a:schemeClr val="dk1"/>
              </a:solidFill>
              <a:latin typeface="Arial"/>
              <a:ea typeface="Arial"/>
              <a:cs typeface="Arial"/>
              <a:sym typeface="Arial"/>
            </a:endParaRPr>
          </a:p>
          <a:p>
            <a:pPr indent="-323850" lvl="0" marL="457200" rtl="0" algn="l">
              <a:spcBef>
                <a:spcPts val="0"/>
              </a:spcBef>
              <a:spcAft>
                <a:spcPts val="0"/>
              </a:spcAft>
              <a:buClr>
                <a:schemeClr val="dk1"/>
              </a:buClr>
              <a:buSzPts val="1500"/>
              <a:buFont typeface="Arial"/>
              <a:buChar char="●"/>
            </a:pPr>
            <a:r>
              <a:rPr i="1" lang="fi" sz="1500">
                <a:solidFill>
                  <a:schemeClr val="dk1"/>
                </a:solidFill>
                <a:latin typeface="Arial"/>
                <a:ea typeface="Arial"/>
                <a:cs typeface="Arial"/>
                <a:sym typeface="Arial"/>
              </a:rPr>
              <a:t>Streaming API</a:t>
            </a:r>
            <a:r>
              <a:rPr lang="fi" sz="1500">
                <a:solidFill>
                  <a:schemeClr val="dk1"/>
                </a:solidFill>
                <a:latin typeface="Arial"/>
                <a:ea typeface="Arial"/>
                <a:cs typeface="Arial"/>
                <a:sym typeface="Arial"/>
              </a:rPr>
              <a:t>: $0,10 minuutti puhetta</a:t>
            </a:r>
            <a:endParaRPr sz="1500">
              <a:solidFill>
                <a:schemeClr val="dk1"/>
              </a:solidFill>
              <a:latin typeface="Arial"/>
              <a:ea typeface="Arial"/>
              <a:cs typeface="Arial"/>
              <a:sym typeface="Arial"/>
            </a:endParaRPr>
          </a:p>
          <a:p>
            <a:pPr indent="0" lvl="0" marL="0" rtl="0" algn="l">
              <a:spcBef>
                <a:spcPts val="1200"/>
              </a:spcBef>
              <a:spcAft>
                <a:spcPts val="1200"/>
              </a:spcAft>
              <a:buNone/>
            </a:pPr>
            <a:r>
              <a:t/>
            </a:r>
            <a:endParaRPr sz="1800"/>
          </a:p>
        </p:txBody>
      </p:sp>
      <p:pic>
        <p:nvPicPr>
          <p:cNvPr id="1009" name="Google Shape;1009;p102"/>
          <p:cNvPicPr preferRelativeResize="0"/>
          <p:nvPr/>
        </p:nvPicPr>
        <p:blipFill>
          <a:blip r:embed="rId3">
            <a:alphaModFix/>
          </a:blip>
          <a:stretch>
            <a:fillRect/>
          </a:stretch>
        </p:blipFill>
        <p:spPr>
          <a:xfrm>
            <a:off x="2892194" y="4753950"/>
            <a:ext cx="1965745" cy="353050"/>
          </a:xfrm>
          <a:prstGeom prst="rect">
            <a:avLst/>
          </a:prstGeom>
          <a:noFill/>
          <a:ln>
            <a:noFill/>
          </a:ln>
        </p:spPr>
      </p:pic>
      <p:pic>
        <p:nvPicPr>
          <p:cNvPr id="1010" name="Google Shape;1010;p102"/>
          <p:cNvPicPr preferRelativeResize="0"/>
          <p:nvPr/>
        </p:nvPicPr>
        <p:blipFill>
          <a:blip r:embed="rId4">
            <a:alphaModFix/>
          </a:blip>
          <a:stretch>
            <a:fillRect/>
          </a:stretch>
        </p:blipFill>
        <p:spPr>
          <a:xfrm>
            <a:off x="4907794" y="4680954"/>
            <a:ext cx="479772" cy="426050"/>
          </a:xfrm>
          <a:prstGeom prst="rect">
            <a:avLst/>
          </a:prstGeom>
          <a:noFill/>
          <a:ln>
            <a:noFill/>
          </a:ln>
        </p:spPr>
      </p:pic>
      <p:pic>
        <p:nvPicPr>
          <p:cNvPr id="1011" name="Google Shape;1011;p102"/>
          <p:cNvPicPr preferRelativeResize="0"/>
          <p:nvPr/>
        </p:nvPicPr>
        <p:blipFill>
          <a:blip r:embed="rId5">
            <a:alphaModFix/>
          </a:blip>
          <a:stretch>
            <a:fillRect/>
          </a:stretch>
        </p:blipFill>
        <p:spPr>
          <a:xfrm>
            <a:off x="5412491" y="4534300"/>
            <a:ext cx="1208924" cy="572700"/>
          </a:xfrm>
          <a:prstGeom prst="rect">
            <a:avLst/>
          </a:prstGeom>
          <a:noFill/>
          <a:ln>
            <a:noFill/>
          </a:ln>
        </p:spPr>
      </p:pic>
      <p:pic>
        <p:nvPicPr>
          <p:cNvPr id="1012" name="Google Shape;1012;p102"/>
          <p:cNvPicPr preferRelativeResize="0"/>
          <p:nvPr/>
        </p:nvPicPr>
        <p:blipFill>
          <a:blip r:embed="rId6">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0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18" name="Google Shape;1018;p10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1400"/>
              </a:spcBef>
              <a:spcAft>
                <a:spcPts val="0"/>
              </a:spcAft>
              <a:buClr>
                <a:schemeClr val="dk1"/>
              </a:buClr>
              <a:buSzPts val="1100"/>
              <a:buFont typeface="Arial"/>
              <a:buNone/>
            </a:pPr>
            <a:r>
              <a:rPr b="1" lang="fi" sz="1600">
                <a:solidFill>
                  <a:schemeClr val="dk1"/>
                </a:solidFill>
                <a:latin typeface="Arial"/>
                <a:ea typeface="Arial"/>
                <a:cs typeface="Arial"/>
                <a:sym typeface="Arial"/>
              </a:rPr>
              <a:t>4. Kielet ja ohjeistus</a:t>
            </a:r>
            <a:endParaRPr b="1" sz="1600">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fi">
                <a:solidFill>
                  <a:schemeClr val="dk1"/>
                </a:solidFill>
                <a:latin typeface="Arial"/>
                <a:ea typeface="Arial"/>
                <a:cs typeface="Arial"/>
                <a:sym typeface="Arial"/>
              </a:rPr>
              <a:t>Monikielisyys</a:t>
            </a:r>
            <a:r>
              <a:rPr lang="fi">
                <a:solidFill>
                  <a:schemeClr val="dk1"/>
                </a:solidFill>
                <a:latin typeface="Arial"/>
                <a:ea typeface="Arial"/>
                <a:cs typeface="Arial"/>
                <a:sym typeface="Arial"/>
              </a:rPr>
              <a:t>:</a:t>
            </a:r>
            <a:br>
              <a:rPr lang="fi">
                <a:solidFill>
                  <a:schemeClr val="dk1"/>
                </a:solidFill>
                <a:latin typeface="Arial"/>
                <a:ea typeface="Arial"/>
                <a:cs typeface="Arial"/>
                <a:sym typeface="Arial"/>
              </a:rPr>
            </a:br>
            <a:r>
              <a:rPr lang="fi">
                <a:solidFill>
                  <a:schemeClr val="dk1"/>
                </a:solidFill>
                <a:latin typeface="Arial"/>
                <a:ea typeface="Arial"/>
                <a:cs typeface="Arial"/>
                <a:sym typeface="Arial"/>
              </a:rPr>
              <a:t>Avatarin kieli riippuu käytetystä kielimallista, ja se voi puhua useita kieliä, kuten suomea, jos kielimalli tukee sitä.</a:t>
            </a:r>
            <a:endParaRPr>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fi">
                <a:solidFill>
                  <a:schemeClr val="dk1"/>
                </a:solidFill>
                <a:latin typeface="Arial"/>
                <a:ea typeface="Arial"/>
                <a:cs typeface="Arial"/>
                <a:sym typeface="Arial"/>
              </a:rPr>
              <a:t>Ohjeistus</a:t>
            </a:r>
            <a:r>
              <a:rPr lang="fi">
                <a:solidFill>
                  <a:schemeClr val="dk1"/>
                </a:solidFill>
                <a:latin typeface="Arial"/>
                <a:ea typeface="Arial"/>
                <a:cs typeface="Arial"/>
                <a:sym typeface="Arial"/>
              </a:rPr>
              <a:t>:</a:t>
            </a:r>
            <a:br>
              <a:rPr lang="fi">
                <a:solidFill>
                  <a:schemeClr val="dk1"/>
                </a:solidFill>
                <a:latin typeface="Arial"/>
                <a:ea typeface="Arial"/>
                <a:cs typeface="Arial"/>
                <a:sym typeface="Arial"/>
              </a:rPr>
            </a:br>
            <a:r>
              <a:rPr lang="fi">
                <a:solidFill>
                  <a:schemeClr val="dk1"/>
                </a:solidFill>
                <a:latin typeface="Arial"/>
                <a:ea typeface="Arial"/>
                <a:cs typeface="Arial"/>
                <a:sym typeface="Arial"/>
              </a:rPr>
              <a:t>Avatarille voidaan antaa ohjeita ns. "tietopohjan" avulla, joka ohjaa sen vastauksia</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sz="1700"/>
          </a:p>
        </p:txBody>
      </p:sp>
      <p:sp>
        <p:nvSpPr>
          <p:cNvPr id="1019" name="Google Shape;1019;p10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914400" rtl="0" algn="l">
              <a:spcBef>
                <a:spcPts val="0"/>
              </a:spcBef>
              <a:spcAft>
                <a:spcPts val="0"/>
              </a:spcAft>
              <a:buSzPts val="1400"/>
              <a:buChar char="●"/>
            </a:pPr>
            <a:r>
              <a:rPr lang="fi"/>
              <a:t>Huom.! Palvelu on vielä beta-vaiheessa, eli testausvaiheessa, ja monia erilaisia virheitä varmasti tulee vielä vastaan ja palvelun tarjoaja korjaa niitä sen mukaan kun niistä ilmoitellaan. </a:t>
            </a:r>
            <a:endParaRPr/>
          </a:p>
        </p:txBody>
      </p:sp>
      <p:pic>
        <p:nvPicPr>
          <p:cNvPr id="1020" name="Google Shape;1020;p103"/>
          <p:cNvPicPr preferRelativeResize="0"/>
          <p:nvPr/>
        </p:nvPicPr>
        <p:blipFill>
          <a:blip r:embed="rId3">
            <a:alphaModFix/>
          </a:blip>
          <a:stretch>
            <a:fillRect/>
          </a:stretch>
        </p:blipFill>
        <p:spPr>
          <a:xfrm>
            <a:off x="2892194" y="4753950"/>
            <a:ext cx="1965745" cy="353050"/>
          </a:xfrm>
          <a:prstGeom prst="rect">
            <a:avLst/>
          </a:prstGeom>
          <a:noFill/>
          <a:ln>
            <a:noFill/>
          </a:ln>
        </p:spPr>
      </p:pic>
      <p:pic>
        <p:nvPicPr>
          <p:cNvPr id="1021" name="Google Shape;1021;p103"/>
          <p:cNvPicPr preferRelativeResize="0"/>
          <p:nvPr/>
        </p:nvPicPr>
        <p:blipFill>
          <a:blip r:embed="rId4">
            <a:alphaModFix/>
          </a:blip>
          <a:stretch>
            <a:fillRect/>
          </a:stretch>
        </p:blipFill>
        <p:spPr>
          <a:xfrm>
            <a:off x="4907794" y="4680954"/>
            <a:ext cx="479772" cy="426050"/>
          </a:xfrm>
          <a:prstGeom prst="rect">
            <a:avLst/>
          </a:prstGeom>
          <a:noFill/>
          <a:ln>
            <a:noFill/>
          </a:ln>
        </p:spPr>
      </p:pic>
      <p:pic>
        <p:nvPicPr>
          <p:cNvPr id="1022" name="Google Shape;1022;p103"/>
          <p:cNvPicPr preferRelativeResize="0"/>
          <p:nvPr/>
        </p:nvPicPr>
        <p:blipFill>
          <a:blip r:embed="rId5">
            <a:alphaModFix/>
          </a:blip>
          <a:stretch>
            <a:fillRect/>
          </a:stretch>
        </p:blipFill>
        <p:spPr>
          <a:xfrm>
            <a:off x="5412491" y="4534300"/>
            <a:ext cx="1208924" cy="572700"/>
          </a:xfrm>
          <a:prstGeom prst="rect">
            <a:avLst/>
          </a:prstGeom>
          <a:noFill/>
          <a:ln>
            <a:noFill/>
          </a:ln>
        </p:spPr>
      </p:pic>
      <p:pic>
        <p:nvPicPr>
          <p:cNvPr id="1023" name="Google Shape;1023;p103"/>
          <p:cNvPicPr preferRelativeResize="0"/>
          <p:nvPr/>
        </p:nvPicPr>
        <p:blipFill>
          <a:blip r:embed="rId6">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3" name="Google Shape;183;p3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330200" lvl="0" marL="457200" rtl="0" algn="l">
              <a:spcBef>
                <a:spcPts val="0"/>
              </a:spcBef>
              <a:spcAft>
                <a:spcPts val="0"/>
              </a:spcAft>
              <a:buClr>
                <a:schemeClr val="dk1"/>
              </a:buClr>
              <a:buSzPts val="1600"/>
              <a:buChar char="●"/>
            </a:pPr>
            <a:r>
              <a:rPr lang="fi" sz="1600">
                <a:solidFill>
                  <a:schemeClr val="dk1"/>
                </a:solidFill>
              </a:rPr>
              <a:t>Generatiiviset verkot, kuten GAN-mallit, ovat tuoneet uusia ulottuvuuksia kuvien luomiseen. </a:t>
            </a:r>
            <a:endParaRPr sz="1600">
              <a:solidFill>
                <a:schemeClr val="dk1"/>
              </a:solidFill>
            </a:endParaRPr>
          </a:p>
          <a:p>
            <a:pPr indent="-330200" lvl="0" marL="457200" rtl="0" algn="l">
              <a:spcBef>
                <a:spcPts val="0"/>
              </a:spcBef>
              <a:spcAft>
                <a:spcPts val="0"/>
              </a:spcAft>
              <a:buClr>
                <a:schemeClr val="dk1"/>
              </a:buClr>
              <a:buSzPts val="1600"/>
              <a:buChar char="●"/>
            </a:pPr>
            <a:r>
              <a:rPr lang="fi" sz="1600">
                <a:solidFill>
                  <a:schemeClr val="dk1"/>
                </a:solidFill>
              </a:rPr>
              <a:t>Työkalut kuten DALL·E ja Midjourney voivat tuottaa korkealaatuisia kuvia pelkästään tekstisyötteen perusteella. </a:t>
            </a:r>
            <a:endParaRPr sz="1600">
              <a:solidFill>
                <a:schemeClr val="dk1"/>
              </a:solidFill>
            </a:endParaRPr>
          </a:p>
          <a:p>
            <a:pPr indent="-330200" lvl="0" marL="457200" rtl="0" algn="l">
              <a:spcBef>
                <a:spcPts val="0"/>
              </a:spcBef>
              <a:spcAft>
                <a:spcPts val="0"/>
              </a:spcAft>
              <a:buClr>
                <a:schemeClr val="dk1"/>
              </a:buClr>
              <a:buSzPts val="1600"/>
              <a:buChar char="●"/>
            </a:pPr>
            <a:r>
              <a:rPr lang="fi" sz="1600">
                <a:solidFill>
                  <a:schemeClr val="dk1"/>
                </a:solidFill>
              </a:rPr>
              <a:t>Tämä avaa mahdollisuuksia muun muassa taiteessa, suunnittelussa ja markkinoinnissa, joissa voidaan nopeasti visualisoida ideoita ja konsepteja.</a:t>
            </a:r>
            <a:endParaRPr sz="1600">
              <a:solidFill>
                <a:schemeClr val="dk1"/>
              </a:solidFill>
            </a:endParaRPr>
          </a:p>
        </p:txBody>
      </p:sp>
      <p:pic>
        <p:nvPicPr>
          <p:cNvPr id="184" name="Google Shape;184;p32"/>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185" name="Google Shape;185;p32"/>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86" name="Google Shape;186;p32"/>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87" name="Google Shape;187;p32"/>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88" name="Google Shape;188;p32"/>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189" name="Google Shape;189;p3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0" name="Google Shape;190;p32"/>
          <p:cNvPicPr preferRelativeResize="0"/>
          <p:nvPr/>
        </p:nvPicPr>
        <p:blipFill>
          <a:blip r:embed="rId8">
            <a:alphaModFix/>
          </a:blip>
          <a:stretch>
            <a:fillRect/>
          </a:stretch>
        </p:blipFill>
        <p:spPr>
          <a:xfrm>
            <a:off x="5460814" y="1338087"/>
            <a:ext cx="3045161" cy="304518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40909"/>
              <a:buNone/>
            </a:pPr>
            <a:r>
              <a:rPr b="1" lang="fi" sz="2420">
                <a:latin typeface="Exo 2"/>
                <a:ea typeface="Exo 2"/>
                <a:cs typeface="Exo 2"/>
                <a:sym typeface="Exo 2"/>
              </a:rPr>
              <a:t>Videogeneraattorit Pika AI ja Lumalabs AI:n Dream machine</a:t>
            </a:r>
            <a:endParaRPr b="1" sz="2420">
              <a:latin typeface="Exo 2"/>
              <a:ea typeface="Exo 2"/>
              <a:cs typeface="Exo 2"/>
              <a:sym typeface="Exo 2"/>
            </a:endParaRPr>
          </a:p>
        </p:txBody>
      </p:sp>
      <p:sp>
        <p:nvSpPr>
          <p:cNvPr id="1029" name="Google Shape;1029;p10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0" lvl="0" marL="0" rtl="0" algn="l">
              <a:spcBef>
                <a:spcPts val="1400"/>
              </a:spcBef>
              <a:spcAft>
                <a:spcPts val="0"/>
              </a:spcAft>
              <a:buClr>
                <a:schemeClr val="dk1"/>
              </a:buClr>
              <a:buSzPts val="1100"/>
              <a:buFont typeface="Arial"/>
              <a:buNone/>
            </a:pPr>
            <a:r>
              <a:rPr b="1" lang="fi" sz="1600">
                <a:solidFill>
                  <a:schemeClr val="dk1"/>
                </a:solidFill>
                <a:latin typeface="Arial"/>
                <a:ea typeface="Arial"/>
                <a:cs typeface="Arial"/>
                <a:sym typeface="Arial"/>
              </a:rPr>
              <a:t>Pika AI - Videoiden luominen tekoälyllä</a:t>
            </a:r>
            <a:endParaRPr b="1" sz="1600">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fi">
                <a:solidFill>
                  <a:schemeClr val="dk1"/>
                </a:solidFill>
                <a:latin typeface="Arial"/>
                <a:ea typeface="Arial"/>
                <a:cs typeface="Arial"/>
                <a:sym typeface="Arial"/>
              </a:rPr>
              <a:t>Mitä on Pika AI?</a:t>
            </a:r>
            <a:endParaRPr b="1">
              <a:solidFill>
                <a:schemeClr val="dk1"/>
              </a:solidFill>
              <a:latin typeface="Arial"/>
              <a:ea typeface="Arial"/>
              <a:cs typeface="Arial"/>
              <a:sym typeface="Arial"/>
            </a:endParaRPr>
          </a:p>
          <a:p>
            <a:pPr indent="-317500" lvl="0" marL="457200" rtl="0" algn="l">
              <a:spcBef>
                <a:spcPts val="1200"/>
              </a:spcBef>
              <a:spcAft>
                <a:spcPts val="0"/>
              </a:spcAft>
              <a:buClr>
                <a:schemeClr val="dk1"/>
              </a:buClr>
              <a:buSzPts val="1400"/>
              <a:buFont typeface="Arial"/>
              <a:buChar char="●"/>
            </a:pPr>
            <a:r>
              <a:rPr lang="fi">
                <a:solidFill>
                  <a:schemeClr val="dk1"/>
                </a:solidFill>
                <a:latin typeface="Arial"/>
                <a:ea typeface="Arial"/>
                <a:cs typeface="Arial"/>
                <a:sym typeface="Arial"/>
              </a:rPr>
              <a:t>Pika AI on varsin intuitiivinen ja tehokas videonluontityökalu, joka hyödyntää tekoälyä muuttaakseen tekstin ja kuvat videoiksi. </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fi">
                <a:solidFill>
                  <a:schemeClr val="dk1"/>
                </a:solidFill>
                <a:latin typeface="Arial"/>
                <a:ea typeface="Arial"/>
                <a:cs typeface="Arial"/>
                <a:sym typeface="Arial"/>
              </a:rPr>
              <a:t>Tämä työkalu soveltuu erityisesti sisällöntuottajille, markkinoijille, ja opettajille, jotka haluavat luoda vaikuttavaa videomateriaalia nopeasti ja vaivattomasti.</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sz="1700"/>
          </a:p>
        </p:txBody>
      </p:sp>
      <p:sp>
        <p:nvSpPr>
          <p:cNvPr id="1030" name="Google Shape;1030;p10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i" sz="1800" u="sng">
                <a:solidFill>
                  <a:schemeClr val="hlink"/>
                </a:solidFill>
                <a:hlinkClick r:id="rId3"/>
              </a:rPr>
              <a:t>https://pika.art/</a:t>
            </a:r>
            <a:r>
              <a:rPr lang="fi" sz="1800"/>
              <a:t> </a:t>
            </a:r>
            <a:endParaRPr sz="1800"/>
          </a:p>
        </p:txBody>
      </p:sp>
      <p:pic>
        <p:nvPicPr>
          <p:cNvPr id="1031" name="Google Shape;1031;p104"/>
          <p:cNvPicPr preferRelativeResize="0"/>
          <p:nvPr/>
        </p:nvPicPr>
        <p:blipFill>
          <a:blip r:embed="rId4">
            <a:alphaModFix/>
          </a:blip>
          <a:stretch>
            <a:fillRect/>
          </a:stretch>
        </p:blipFill>
        <p:spPr>
          <a:xfrm>
            <a:off x="4407600" y="1797374"/>
            <a:ext cx="4571998" cy="2126624"/>
          </a:xfrm>
          <a:prstGeom prst="rect">
            <a:avLst/>
          </a:prstGeom>
          <a:noFill/>
          <a:ln>
            <a:noFill/>
          </a:ln>
        </p:spPr>
      </p:pic>
      <p:pic>
        <p:nvPicPr>
          <p:cNvPr id="1032" name="Google Shape;1032;p104"/>
          <p:cNvPicPr preferRelativeResize="0"/>
          <p:nvPr/>
        </p:nvPicPr>
        <p:blipFill>
          <a:blip r:embed="rId5">
            <a:alphaModFix/>
          </a:blip>
          <a:stretch>
            <a:fillRect/>
          </a:stretch>
        </p:blipFill>
        <p:spPr>
          <a:xfrm>
            <a:off x="2892194" y="4753950"/>
            <a:ext cx="1965745" cy="353050"/>
          </a:xfrm>
          <a:prstGeom prst="rect">
            <a:avLst/>
          </a:prstGeom>
          <a:noFill/>
          <a:ln>
            <a:noFill/>
          </a:ln>
        </p:spPr>
      </p:pic>
      <p:pic>
        <p:nvPicPr>
          <p:cNvPr id="1033" name="Google Shape;1033;p104"/>
          <p:cNvPicPr preferRelativeResize="0"/>
          <p:nvPr/>
        </p:nvPicPr>
        <p:blipFill>
          <a:blip r:embed="rId6">
            <a:alphaModFix/>
          </a:blip>
          <a:stretch>
            <a:fillRect/>
          </a:stretch>
        </p:blipFill>
        <p:spPr>
          <a:xfrm>
            <a:off x="4907794" y="4680954"/>
            <a:ext cx="479772" cy="426050"/>
          </a:xfrm>
          <a:prstGeom prst="rect">
            <a:avLst/>
          </a:prstGeom>
          <a:noFill/>
          <a:ln>
            <a:noFill/>
          </a:ln>
        </p:spPr>
      </p:pic>
      <p:pic>
        <p:nvPicPr>
          <p:cNvPr id="1034" name="Google Shape;1034;p104"/>
          <p:cNvPicPr preferRelativeResize="0"/>
          <p:nvPr/>
        </p:nvPicPr>
        <p:blipFill>
          <a:blip r:embed="rId7">
            <a:alphaModFix/>
          </a:blip>
          <a:stretch>
            <a:fillRect/>
          </a:stretch>
        </p:blipFill>
        <p:spPr>
          <a:xfrm>
            <a:off x="5412491" y="4534300"/>
            <a:ext cx="1208924" cy="572700"/>
          </a:xfrm>
          <a:prstGeom prst="rect">
            <a:avLst/>
          </a:prstGeom>
          <a:noFill/>
          <a:ln>
            <a:noFill/>
          </a:ln>
        </p:spPr>
      </p:pic>
      <p:pic>
        <p:nvPicPr>
          <p:cNvPr id="1035" name="Google Shape;1035;p104"/>
          <p:cNvPicPr preferRelativeResize="0"/>
          <p:nvPr/>
        </p:nvPicPr>
        <p:blipFill>
          <a:blip r:embed="rId8">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41" name="Google Shape;1041;p10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1400"/>
              </a:spcBef>
              <a:spcAft>
                <a:spcPts val="0"/>
              </a:spcAft>
              <a:buClr>
                <a:schemeClr val="dk1"/>
              </a:buClr>
              <a:buSzPts val="1100"/>
              <a:buFont typeface="Arial"/>
              <a:buNone/>
            </a:pPr>
            <a:r>
              <a:rPr b="1" lang="fi" sz="1700">
                <a:solidFill>
                  <a:schemeClr val="dk1"/>
                </a:solidFill>
                <a:latin typeface="Arial"/>
                <a:ea typeface="Arial"/>
                <a:cs typeface="Arial"/>
                <a:sym typeface="Arial"/>
              </a:rPr>
              <a:t>Pika AI - Ominaisuudet</a:t>
            </a:r>
            <a:endParaRPr b="1" sz="1700">
              <a:solidFill>
                <a:schemeClr val="dk1"/>
              </a:solidFill>
              <a:latin typeface="Arial"/>
              <a:ea typeface="Arial"/>
              <a:cs typeface="Arial"/>
              <a:sym typeface="Arial"/>
            </a:endParaRPr>
          </a:p>
          <a:p>
            <a:pPr indent="-323850" lvl="0" marL="457200" rtl="0" algn="l">
              <a:spcBef>
                <a:spcPts val="1200"/>
              </a:spcBef>
              <a:spcAft>
                <a:spcPts val="0"/>
              </a:spcAft>
              <a:buClr>
                <a:schemeClr val="dk1"/>
              </a:buClr>
              <a:buSzPts val="1500"/>
              <a:buFont typeface="Arial"/>
              <a:buAutoNum type="arabicPeriod"/>
            </a:pPr>
            <a:r>
              <a:rPr b="1" lang="fi" sz="1500">
                <a:solidFill>
                  <a:schemeClr val="dk1"/>
                </a:solidFill>
                <a:latin typeface="Arial"/>
                <a:ea typeface="Arial"/>
                <a:cs typeface="Arial"/>
                <a:sym typeface="Arial"/>
              </a:rPr>
              <a:t>Tekstistä videoksi</a:t>
            </a:r>
            <a:r>
              <a:rPr lang="fi" sz="1500">
                <a:solidFill>
                  <a:schemeClr val="dk1"/>
                </a:solidFill>
                <a:latin typeface="Arial"/>
                <a:ea typeface="Arial"/>
                <a:cs typeface="Arial"/>
                <a:sym typeface="Arial"/>
              </a:rPr>
              <a:t>: Anna tekstikuvaus haluamastasi kohtauksesta, ja Pika luo sen perusteella videon.</a:t>
            </a:r>
            <a:endParaRPr sz="1500">
              <a:solidFill>
                <a:schemeClr val="dk1"/>
              </a:solidFill>
              <a:latin typeface="Arial"/>
              <a:ea typeface="Arial"/>
              <a:cs typeface="Arial"/>
              <a:sym typeface="Arial"/>
            </a:endParaRPr>
          </a:p>
          <a:p>
            <a:pPr indent="0" lvl="0" marL="0" rtl="0" algn="l">
              <a:spcBef>
                <a:spcPts val="1200"/>
              </a:spcBef>
              <a:spcAft>
                <a:spcPts val="1200"/>
              </a:spcAft>
              <a:buNone/>
            </a:pPr>
            <a:r>
              <a:t/>
            </a:r>
            <a:endParaRPr sz="1800"/>
          </a:p>
        </p:txBody>
      </p:sp>
      <p:sp>
        <p:nvSpPr>
          <p:cNvPr id="1042" name="Google Shape;1042;p10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43" name="Google Shape;1043;p105"/>
          <p:cNvPicPr preferRelativeResize="0"/>
          <p:nvPr/>
        </p:nvPicPr>
        <p:blipFill rotWithShape="1">
          <a:blip r:embed="rId3">
            <a:alphaModFix/>
          </a:blip>
          <a:srcRect b="2320" l="24810" r="20995" t="-2320"/>
          <a:stretch/>
        </p:blipFill>
        <p:spPr>
          <a:xfrm>
            <a:off x="4857950" y="863550"/>
            <a:ext cx="3721983" cy="3416400"/>
          </a:xfrm>
          <a:prstGeom prst="rect">
            <a:avLst/>
          </a:prstGeom>
          <a:noFill/>
          <a:ln>
            <a:noFill/>
          </a:ln>
        </p:spPr>
      </p:pic>
      <p:pic>
        <p:nvPicPr>
          <p:cNvPr id="1044" name="Google Shape;1044;p105"/>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045" name="Google Shape;1045;p105"/>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046" name="Google Shape;1046;p105"/>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047" name="Google Shape;1047;p105"/>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06"/>
          <p:cNvSpPr txBox="1"/>
          <p:nvPr>
            <p:ph idx="1" type="body"/>
          </p:nvPr>
        </p:nvSpPr>
        <p:spPr>
          <a:xfrm>
            <a:off x="191750" y="612300"/>
            <a:ext cx="39999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b="1" lang="fi">
                <a:solidFill>
                  <a:schemeClr val="dk1"/>
                </a:solidFill>
                <a:latin typeface="Arial"/>
                <a:ea typeface="Arial"/>
                <a:cs typeface="Arial"/>
                <a:sym typeface="Arial"/>
              </a:rPr>
              <a:t>2. </a:t>
            </a:r>
            <a:r>
              <a:rPr b="1" lang="fi">
                <a:solidFill>
                  <a:schemeClr val="dk1"/>
                </a:solidFill>
                <a:latin typeface="Arial"/>
                <a:ea typeface="Arial"/>
                <a:cs typeface="Arial"/>
                <a:sym typeface="Arial"/>
              </a:rPr>
              <a:t>Kuvista videoksi</a:t>
            </a:r>
            <a:r>
              <a:rPr lang="fi">
                <a:solidFill>
                  <a:schemeClr val="dk1"/>
                </a:solidFill>
                <a:latin typeface="Arial"/>
                <a:ea typeface="Arial"/>
                <a:cs typeface="Arial"/>
                <a:sym typeface="Arial"/>
              </a:rPr>
              <a:t>: Voit ladata staattisen kuvan, jonka Pika animoi ja lisää liikettä sekä syvyyttä. </a:t>
            </a:r>
            <a:r>
              <a:rPr i="1" lang="fi">
                <a:solidFill>
                  <a:schemeClr val="dk1"/>
                </a:solidFill>
                <a:latin typeface="Arial"/>
                <a:ea typeface="Arial"/>
                <a:cs typeface="Arial"/>
                <a:sym typeface="Arial"/>
              </a:rPr>
              <a:t>- Syötteenä: Cat yawns and gets up. </a:t>
            </a:r>
            <a:endParaRPr i="1">
              <a:solidFill>
                <a:schemeClr val="dk1"/>
              </a:solidFill>
              <a:latin typeface="Arial"/>
              <a:ea typeface="Arial"/>
              <a:cs typeface="Arial"/>
              <a:sym typeface="Arial"/>
            </a:endParaRPr>
          </a:p>
          <a:p>
            <a:pPr indent="0" lvl="0" marL="0" rtl="0" algn="l">
              <a:spcBef>
                <a:spcPts val="1200"/>
              </a:spcBef>
              <a:spcAft>
                <a:spcPts val="1200"/>
              </a:spcAft>
              <a:buNone/>
            </a:pPr>
            <a:r>
              <a:t/>
            </a:r>
            <a:endParaRPr sz="1700"/>
          </a:p>
        </p:txBody>
      </p:sp>
      <p:sp>
        <p:nvSpPr>
          <p:cNvPr id="1053" name="Google Shape;1053;p10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54" name="Google Shape;1054;p106"/>
          <p:cNvPicPr preferRelativeResize="0"/>
          <p:nvPr/>
        </p:nvPicPr>
        <p:blipFill>
          <a:blip r:embed="rId3">
            <a:alphaModFix/>
          </a:blip>
          <a:stretch>
            <a:fillRect/>
          </a:stretch>
        </p:blipFill>
        <p:spPr>
          <a:xfrm>
            <a:off x="220296" y="1504575"/>
            <a:ext cx="3935451" cy="3064301"/>
          </a:xfrm>
          <a:prstGeom prst="rect">
            <a:avLst/>
          </a:prstGeom>
          <a:noFill/>
          <a:ln>
            <a:noFill/>
          </a:ln>
        </p:spPr>
      </p:pic>
      <p:cxnSp>
        <p:nvCxnSpPr>
          <p:cNvPr id="1055" name="Google Shape;1055;p106"/>
          <p:cNvCxnSpPr/>
          <p:nvPr/>
        </p:nvCxnSpPr>
        <p:spPr>
          <a:xfrm flipH="1" rot="10800000">
            <a:off x="4159425" y="3140175"/>
            <a:ext cx="669300" cy="422700"/>
          </a:xfrm>
          <a:prstGeom prst="straightConnector1">
            <a:avLst/>
          </a:prstGeom>
          <a:noFill/>
          <a:ln cap="flat" cmpd="sng" w="38100">
            <a:solidFill>
              <a:schemeClr val="accent4"/>
            </a:solidFill>
            <a:prstDash val="solid"/>
            <a:round/>
            <a:headEnd len="med" w="med" type="none"/>
            <a:tailEnd len="med" w="med" type="triangle"/>
          </a:ln>
        </p:spPr>
      </p:cxnSp>
      <p:pic>
        <p:nvPicPr>
          <p:cNvPr id="1056" name="Google Shape;1056;p106"/>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057" name="Google Shape;1057;p106"/>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058" name="Google Shape;1058;p106"/>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059" name="Google Shape;1059;p106"/>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65" name="Google Shape;1065;p10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b="1" lang="fi">
                <a:solidFill>
                  <a:schemeClr val="dk1"/>
                </a:solidFill>
                <a:latin typeface="Arial"/>
                <a:ea typeface="Arial"/>
                <a:cs typeface="Arial"/>
                <a:sym typeface="Arial"/>
              </a:rPr>
              <a:t>3. Pikaeffects: ääntä ja animaatio kuviin</a:t>
            </a:r>
            <a:endParaRPr b="1">
              <a:solidFill>
                <a:schemeClr val="dk1"/>
              </a:solidFill>
              <a:latin typeface="Arial"/>
              <a:ea typeface="Arial"/>
              <a:cs typeface="Arial"/>
              <a:sym typeface="Arial"/>
            </a:endParaRPr>
          </a:p>
          <a:p>
            <a:pPr indent="-317500" lvl="0" marL="457200" rtl="0" algn="l">
              <a:spcBef>
                <a:spcPts val="1200"/>
              </a:spcBef>
              <a:spcAft>
                <a:spcPts val="0"/>
              </a:spcAft>
              <a:buClr>
                <a:schemeClr val="dk1"/>
              </a:buClr>
              <a:buSzPts val="1400"/>
              <a:buFont typeface="Arial"/>
              <a:buChar char="-"/>
            </a:pPr>
            <a:r>
              <a:rPr lang="fi">
                <a:solidFill>
                  <a:schemeClr val="dk1"/>
                </a:solidFill>
                <a:latin typeface="Arial"/>
                <a:ea typeface="Arial"/>
                <a:cs typeface="Arial"/>
                <a:sym typeface="Arial"/>
              </a:rPr>
              <a:t>valmiista valikosta </a:t>
            </a:r>
            <a:endParaRPr>
              <a:solidFill>
                <a:schemeClr val="dk1"/>
              </a:solidFill>
              <a:latin typeface="Arial"/>
              <a:ea typeface="Arial"/>
              <a:cs typeface="Arial"/>
              <a:sym typeface="Arial"/>
            </a:endParaRPr>
          </a:p>
          <a:p>
            <a:pPr indent="0" lvl="0" marL="0" rtl="0" algn="l">
              <a:spcBef>
                <a:spcPts val="1200"/>
              </a:spcBef>
              <a:spcAft>
                <a:spcPts val="1200"/>
              </a:spcAft>
              <a:buNone/>
            </a:pPr>
            <a:r>
              <a:t/>
            </a:r>
            <a:endParaRPr>
              <a:solidFill>
                <a:schemeClr val="dk1"/>
              </a:solidFill>
              <a:latin typeface="Arial"/>
              <a:ea typeface="Arial"/>
              <a:cs typeface="Arial"/>
              <a:sym typeface="Arial"/>
            </a:endParaRPr>
          </a:p>
        </p:txBody>
      </p:sp>
      <p:sp>
        <p:nvSpPr>
          <p:cNvPr id="1066" name="Google Shape;1066;p10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fi" u="sng">
                <a:solidFill>
                  <a:schemeClr val="hlink"/>
                </a:solidFill>
                <a:hlinkClick r:id="rId3"/>
              </a:rPr>
              <a:t>https://pika.art/video/pikaffect-crumble-4b0be583-70bb-4c61-ad07-065a5d6f22fc</a:t>
            </a:r>
            <a:r>
              <a:rPr lang="fi"/>
              <a:t> </a:t>
            </a:r>
            <a:r>
              <a:rPr lang="fi"/>
              <a:t> </a:t>
            </a:r>
            <a:endParaRPr/>
          </a:p>
        </p:txBody>
      </p:sp>
      <p:pic>
        <p:nvPicPr>
          <p:cNvPr id="1067" name="Google Shape;1067;p107"/>
          <p:cNvPicPr preferRelativeResize="0"/>
          <p:nvPr/>
        </p:nvPicPr>
        <p:blipFill>
          <a:blip r:embed="rId4">
            <a:alphaModFix/>
          </a:blip>
          <a:stretch>
            <a:fillRect/>
          </a:stretch>
        </p:blipFill>
        <p:spPr>
          <a:xfrm>
            <a:off x="311697" y="1977551"/>
            <a:ext cx="2911925" cy="2426126"/>
          </a:xfrm>
          <a:prstGeom prst="rect">
            <a:avLst/>
          </a:prstGeom>
          <a:noFill/>
          <a:ln>
            <a:noFill/>
          </a:ln>
        </p:spPr>
      </p:pic>
      <p:pic>
        <p:nvPicPr>
          <p:cNvPr id="1068" name="Google Shape;1068;p107"/>
          <p:cNvPicPr preferRelativeResize="0"/>
          <p:nvPr/>
        </p:nvPicPr>
        <p:blipFill rotWithShape="1">
          <a:blip r:embed="rId5">
            <a:alphaModFix/>
          </a:blip>
          <a:srcRect b="0" l="0" r="55150" t="0"/>
          <a:stretch/>
        </p:blipFill>
        <p:spPr>
          <a:xfrm>
            <a:off x="3417213" y="2571750"/>
            <a:ext cx="2121849" cy="825350"/>
          </a:xfrm>
          <a:prstGeom prst="rect">
            <a:avLst/>
          </a:prstGeom>
          <a:noFill/>
          <a:ln>
            <a:noFill/>
          </a:ln>
        </p:spPr>
      </p:pic>
      <p:pic>
        <p:nvPicPr>
          <p:cNvPr id="1069" name="Google Shape;1069;p107"/>
          <p:cNvPicPr preferRelativeResize="0"/>
          <p:nvPr/>
        </p:nvPicPr>
        <p:blipFill>
          <a:blip r:embed="rId6">
            <a:alphaModFix/>
          </a:blip>
          <a:stretch>
            <a:fillRect/>
          </a:stretch>
        </p:blipFill>
        <p:spPr>
          <a:xfrm>
            <a:off x="5979939" y="1831925"/>
            <a:ext cx="2199425" cy="2571750"/>
          </a:xfrm>
          <a:prstGeom prst="rect">
            <a:avLst/>
          </a:prstGeom>
          <a:noFill/>
          <a:ln>
            <a:noFill/>
          </a:ln>
        </p:spPr>
      </p:pic>
      <p:pic>
        <p:nvPicPr>
          <p:cNvPr id="1070" name="Google Shape;1070;p107"/>
          <p:cNvPicPr preferRelativeResize="0"/>
          <p:nvPr/>
        </p:nvPicPr>
        <p:blipFill>
          <a:blip r:embed="rId7">
            <a:alphaModFix/>
          </a:blip>
          <a:stretch>
            <a:fillRect/>
          </a:stretch>
        </p:blipFill>
        <p:spPr>
          <a:xfrm>
            <a:off x="2892194" y="4753950"/>
            <a:ext cx="1965745" cy="353050"/>
          </a:xfrm>
          <a:prstGeom prst="rect">
            <a:avLst/>
          </a:prstGeom>
          <a:noFill/>
          <a:ln>
            <a:noFill/>
          </a:ln>
        </p:spPr>
      </p:pic>
      <p:pic>
        <p:nvPicPr>
          <p:cNvPr id="1071" name="Google Shape;1071;p107"/>
          <p:cNvPicPr preferRelativeResize="0"/>
          <p:nvPr/>
        </p:nvPicPr>
        <p:blipFill>
          <a:blip r:embed="rId8">
            <a:alphaModFix/>
          </a:blip>
          <a:stretch>
            <a:fillRect/>
          </a:stretch>
        </p:blipFill>
        <p:spPr>
          <a:xfrm>
            <a:off x="4907794" y="4680954"/>
            <a:ext cx="479772" cy="426050"/>
          </a:xfrm>
          <a:prstGeom prst="rect">
            <a:avLst/>
          </a:prstGeom>
          <a:noFill/>
          <a:ln>
            <a:noFill/>
          </a:ln>
        </p:spPr>
      </p:pic>
      <p:pic>
        <p:nvPicPr>
          <p:cNvPr id="1072" name="Google Shape;1072;p107"/>
          <p:cNvPicPr preferRelativeResize="0"/>
          <p:nvPr/>
        </p:nvPicPr>
        <p:blipFill>
          <a:blip r:embed="rId9">
            <a:alphaModFix/>
          </a:blip>
          <a:stretch>
            <a:fillRect/>
          </a:stretch>
        </p:blipFill>
        <p:spPr>
          <a:xfrm>
            <a:off x="5412491" y="4534300"/>
            <a:ext cx="1208924" cy="572700"/>
          </a:xfrm>
          <a:prstGeom prst="rect">
            <a:avLst/>
          </a:prstGeom>
          <a:noFill/>
          <a:ln>
            <a:noFill/>
          </a:ln>
        </p:spPr>
      </p:pic>
      <p:pic>
        <p:nvPicPr>
          <p:cNvPr id="1073" name="Google Shape;1073;p107"/>
          <p:cNvPicPr preferRelativeResize="0"/>
          <p:nvPr/>
        </p:nvPicPr>
        <p:blipFill>
          <a:blip r:embed="rId10">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79" name="Google Shape;1079;p10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b="1" lang="fi" sz="1500">
                <a:solidFill>
                  <a:schemeClr val="dk1"/>
                </a:solidFill>
                <a:latin typeface="Arial"/>
                <a:ea typeface="Arial"/>
                <a:cs typeface="Arial"/>
                <a:sym typeface="Arial"/>
              </a:rPr>
              <a:t>Luma Dream Machine - videogeneraattorin esittely</a:t>
            </a:r>
            <a:endParaRPr b="1" sz="1500">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fi" sz="1300">
                <a:solidFill>
                  <a:schemeClr val="dk1"/>
                </a:solidFill>
                <a:latin typeface="Arial"/>
                <a:ea typeface="Arial"/>
                <a:cs typeface="Arial"/>
                <a:sym typeface="Arial"/>
              </a:rPr>
              <a:t>Mikä on Dream Machine?</a:t>
            </a:r>
            <a:endParaRPr b="1" sz="1300">
              <a:solidFill>
                <a:schemeClr val="dk1"/>
              </a:solidFill>
              <a:latin typeface="Arial"/>
              <a:ea typeface="Arial"/>
              <a:cs typeface="Arial"/>
              <a:sym typeface="Arial"/>
            </a:endParaRPr>
          </a:p>
          <a:p>
            <a:pPr indent="-311150" lvl="0" marL="457200" rtl="0" algn="l">
              <a:spcBef>
                <a:spcPts val="1200"/>
              </a:spcBef>
              <a:spcAft>
                <a:spcPts val="0"/>
              </a:spcAft>
              <a:buClr>
                <a:schemeClr val="dk1"/>
              </a:buClr>
              <a:buSzPts val="1300"/>
              <a:buFont typeface="Arial"/>
              <a:buChar char="●"/>
            </a:pPr>
            <a:r>
              <a:rPr lang="fi" sz="1300">
                <a:solidFill>
                  <a:schemeClr val="dk1"/>
                </a:solidFill>
                <a:latin typeface="Arial"/>
                <a:ea typeface="Arial"/>
                <a:cs typeface="Arial"/>
                <a:sym typeface="Arial"/>
              </a:rPr>
              <a:t>Luma Labsin kehittämä Dream Machine on tekoälypohjainen videoiden luontityökalu, joka tuottaa varsin korkealaatuisia ja realistisia videoita tekstin ja kuvien pohjalta. </a:t>
            </a:r>
            <a:endParaRPr sz="1300">
              <a:solidFill>
                <a:schemeClr val="dk1"/>
              </a:solidFill>
              <a:latin typeface="Arial"/>
              <a:ea typeface="Arial"/>
              <a:cs typeface="Arial"/>
              <a:sym typeface="Arial"/>
            </a:endParaRPr>
          </a:p>
          <a:p>
            <a:pPr indent="-311150" lvl="0" marL="457200" rtl="0" algn="l">
              <a:spcBef>
                <a:spcPts val="0"/>
              </a:spcBef>
              <a:spcAft>
                <a:spcPts val="0"/>
              </a:spcAft>
              <a:buClr>
                <a:schemeClr val="dk1"/>
              </a:buClr>
              <a:buSzPts val="1300"/>
              <a:buFont typeface="Arial"/>
              <a:buChar char="●"/>
            </a:pPr>
            <a:r>
              <a:rPr lang="fi" sz="1300">
                <a:solidFill>
                  <a:schemeClr val="dk1"/>
                </a:solidFill>
                <a:latin typeface="Arial"/>
                <a:ea typeface="Arial"/>
                <a:cs typeface="Arial"/>
                <a:sym typeface="Arial"/>
              </a:rPr>
              <a:t>Se hyödyntää skaalautuvaa ja tehokasta transformer-mallia, joka on koulutettu suoraan videoilla. </a:t>
            </a:r>
            <a:endParaRPr sz="1300">
              <a:solidFill>
                <a:schemeClr val="dk1"/>
              </a:solidFill>
              <a:latin typeface="Arial"/>
              <a:ea typeface="Arial"/>
              <a:cs typeface="Arial"/>
              <a:sym typeface="Arial"/>
            </a:endParaRPr>
          </a:p>
          <a:p>
            <a:pPr indent="-311150" lvl="0" marL="457200" rtl="0" algn="l">
              <a:spcBef>
                <a:spcPts val="0"/>
              </a:spcBef>
              <a:spcAft>
                <a:spcPts val="0"/>
              </a:spcAft>
              <a:buClr>
                <a:schemeClr val="dk1"/>
              </a:buClr>
              <a:buSzPts val="1300"/>
              <a:buFont typeface="Arial"/>
              <a:buChar char="●"/>
            </a:pPr>
            <a:r>
              <a:rPr lang="fi" sz="1300">
                <a:solidFill>
                  <a:schemeClr val="dk1"/>
                </a:solidFill>
                <a:latin typeface="Arial"/>
                <a:ea typeface="Arial"/>
                <a:cs typeface="Arial"/>
                <a:sym typeface="Arial"/>
              </a:rPr>
              <a:t>Tämä mahdollistaa fyysisesti tarkkojen ja johdonmukaisten videoleikkeiden nopean luomisen, mikä tekee siitä tehokkaan työkalun sisällöntuottajille ja markkinoijille​</a:t>
            </a:r>
            <a:endParaRPr sz="1300">
              <a:solidFill>
                <a:schemeClr val="dk1"/>
              </a:solidFill>
              <a:latin typeface="Arial"/>
              <a:ea typeface="Arial"/>
              <a:cs typeface="Arial"/>
              <a:sym typeface="Arial"/>
            </a:endParaRPr>
          </a:p>
          <a:p>
            <a:pPr indent="0" lvl="0" marL="0" rtl="0" algn="l">
              <a:spcBef>
                <a:spcPts val="1200"/>
              </a:spcBef>
              <a:spcAft>
                <a:spcPts val="1200"/>
              </a:spcAft>
              <a:buNone/>
            </a:pPr>
            <a:r>
              <a:t/>
            </a:r>
            <a:endParaRPr sz="1600"/>
          </a:p>
        </p:txBody>
      </p:sp>
      <p:sp>
        <p:nvSpPr>
          <p:cNvPr id="1080" name="Google Shape;1080;p10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i" sz="1600" u="sng">
                <a:solidFill>
                  <a:schemeClr val="hlink"/>
                </a:solidFill>
                <a:hlinkClick r:id="rId3"/>
              </a:rPr>
              <a:t>https://lumalabs.ai/dream-machine</a:t>
            </a:r>
            <a:r>
              <a:rPr lang="fi" sz="1600"/>
              <a:t> </a:t>
            </a:r>
            <a:endParaRPr sz="1600"/>
          </a:p>
        </p:txBody>
      </p:sp>
      <p:pic>
        <p:nvPicPr>
          <p:cNvPr id="1081" name="Google Shape;1081;p108"/>
          <p:cNvPicPr preferRelativeResize="0"/>
          <p:nvPr/>
        </p:nvPicPr>
        <p:blipFill>
          <a:blip r:embed="rId4">
            <a:alphaModFix/>
          </a:blip>
          <a:stretch>
            <a:fillRect/>
          </a:stretch>
        </p:blipFill>
        <p:spPr>
          <a:xfrm>
            <a:off x="5011841" y="1938263"/>
            <a:ext cx="3641023" cy="1844823"/>
          </a:xfrm>
          <a:prstGeom prst="rect">
            <a:avLst/>
          </a:prstGeom>
          <a:noFill/>
          <a:ln>
            <a:noFill/>
          </a:ln>
        </p:spPr>
      </p:pic>
      <p:pic>
        <p:nvPicPr>
          <p:cNvPr id="1082" name="Google Shape;1082;p108"/>
          <p:cNvPicPr preferRelativeResize="0"/>
          <p:nvPr/>
        </p:nvPicPr>
        <p:blipFill>
          <a:blip r:embed="rId5">
            <a:alphaModFix/>
          </a:blip>
          <a:stretch>
            <a:fillRect/>
          </a:stretch>
        </p:blipFill>
        <p:spPr>
          <a:xfrm>
            <a:off x="4444519" y="4720975"/>
            <a:ext cx="1965745" cy="353050"/>
          </a:xfrm>
          <a:prstGeom prst="rect">
            <a:avLst/>
          </a:prstGeom>
          <a:noFill/>
          <a:ln>
            <a:noFill/>
          </a:ln>
        </p:spPr>
      </p:pic>
      <p:pic>
        <p:nvPicPr>
          <p:cNvPr id="1083" name="Google Shape;1083;p108"/>
          <p:cNvPicPr preferRelativeResize="0"/>
          <p:nvPr/>
        </p:nvPicPr>
        <p:blipFill>
          <a:blip r:embed="rId6">
            <a:alphaModFix/>
          </a:blip>
          <a:stretch>
            <a:fillRect/>
          </a:stretch>
        </p:blipFill>
        <p:spPr>
          <a:xfrm>
            <a:off x="6460119" y="4647979"/>
            <a:ext cx="479772" cy="426050"/>
          </a:xfrm>
          <a:prstGeom prst="rect">
            <a:avLst/>
          </a:prstGeom>
          <a:noFill/>
          <a:ln>
            <a:noFill/>
          </a:ln>
        </p:spPr>
      </p:pic>
      <p:pic>
        <p:nvPicPr>
          <p:cNvPr id="1084" name="Google Shape;1084;p108"/>
          <p:cNvPicPr preferRelativeResize="0"/>
          <p:nvPr/>
        </p:nvPicPr>
        <p:blipFill>
          <a:blip r:embed="rId7">
            <a:alphaModFix/>
          </a:blip>
          <a:stretch>
            <a:fillRect/>
          </a:stretch>
        </p:blipFill>
        <p:spPr>
          <a:xfrm>
            <a:off x="6964816" y="4501325"/>
            <a:ext cx="1208924" cy="572700"/>
          </a:xfrm>
          <a:prstGeom prst="rect">
            <a:avLst/>
          </a:prstGeom>
          <a:noFill/>
          <a:ln>
            <a:noFill/>
          </a:ln>
        </p:spPr>
      </p:pic>
      <p:pic>
        <p:nvPicPr>
          <p:cNvPr id="1085" name="Google Shape;1085;p108"/>
          <p:cNvPicPr preferRelativeResize="0"/>
          <p:nvPr/>
        </p:nvPicPr>
        <p:blipFill>
          <a:blip r:embed="rId8">
            <a:alphaModFix/>
          </a:blip>
          <a:stretch>
            <a:fillRect/>
          </a:stretch>
        </p:blipFill>
        <p:spPr>
          <a:xfrm>
            <a:off x="8239120" y="4501325"/>
            <a:ext cx="593188" cy="57269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91" name="Google Shape;1091;p10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1400"/>
              </a:spcBef>
              <a:spcAft>
                <a:spcPts val="0"/>
              </a:spcAft>
              <a:buClr>
                <a:schemeClr val="dk1"/>
              </a:buClr>
              <a:buSzPts val="1100"/>
              <a:buFont typeface="Arial"/>
              <a:buNone/>
            </a:pPr>
            <a:r>
              <a:rPr b="1" lang="fi" sz="1300">
                <a:solidFill>
                  <a:schemeClr val="dk1"/>
                </a:solidFill>
                <a:latin typeface="Arial"/>
                <a:ea typeface="Arial"/>
                <a:cs typeface="Arial"/>
                <a:sym typeface="Arial"/>
              </a:rPr>
              <a:t>Dream Machinen ominaisuudet ovat hyvin saman tapaisia kuin Pika AI:lla </a:t>
            </a:r>
            <a:endParaRPr b="1" sz="1300">
              <a:solidFill>
                <a:schemeClr val="dk1"/>
              </a:solidFill>
              <a:latin typeface="Arial"/>
              <a:ea typeface="Arial"/>
              <a:cs typeface="Arial"/>
              <a:sym typeface="Arial"/>
            </a:endParaRPr>
          </a:p>
          <a:p>
            <a:pPr indent="-298450" lvl="0" marL="457200" rtl="0" algn="l">
              <a:spcBef>
                <a:spcPts val="1200"/>
              </a:spcBef>
              <a:spcAft>
                <a:spcPts val="0"/>
              </a:spcAft>
              <a:buClr>
                <a:schemeClr val="dk1"/>
              </a:buClr>
              <a:buSzPts val="1100"/>
              <a:buFont typeface="Arial"/>
              <a:buAutoNum type="arabicPeriod"/>
            </a:pPr>
            <a:r>
              <a:rPr b="1" lang="fi" sz="1100">
                <a:solidFill>
                  <a:schemeClr val="dk1"/>
                </a:solidFill>
                <a:latin typeface="Arial"/>
                <a:ea typeface="Arial"/>
                <a:cs typeface="Arial"/>
                <a:sym typeface="Arial"/>
              </a:rPr>
              <a:t>Tekstistä videoksi</a:t>
            </a:r>
            <a:r>
              <a:rPr lang="fi" sz="1100">
                <a:solidFill>
                  <a:schemeClr val="dk1"/>
                </a:solidFill>
                <a:latin typeface="Arial"/>
                <a:ea typeface="Arial"/>
                <a:cs typeface="Arial"/>
                <a:sym typeface="Arial"/>
              </a:rPr>
              <a:t>: Käyttäjä voi syöttää tekstikuvauksia, joilla Dream Machine luo elokuvamaisia ja dramaattisia viiden sekunnin videoleikkeitä.</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AutoNum type="arabicPeriod"/>
            </a:pPr>
            <a:r>
              <a:rPr b="1" lang="fi" sz="1100">
                <a:solidFill>
                  <a:schemeClr val="dk1"/>
                </a:solidFill>
                <a:latin typeface="Arial"/>
                <a:ea typeface="Arial"/>
                <a:cs typeface="Arial"/>
                <a:sym typeface="Arial"/>
              </a:rPr>
              <a:t>Kuvista videoksi</a:t>
            </a:r>
            <a:r>
              <a:rPr lang="fi" sz="1100">
                <a:solidFill>
                  <a:schemeClr val="dk1"/>
                </a:solidFill>
                <a:latin typeface="Arial"/>
                <a:ea typeface="Arial"/>
                <a:cs typeface="Arial"/>
                <a:sym typeface="Arial"/>
              </a:rPr>
              <a:t>: Työkalu pystyy muuntamaan staattiset kuvat dynaamisiksi videoiksi, jotka sisältävät sujuvaa liikettä ja elokuvallisia kamera-ajoja.</a:t>
            </a:r>
            <a:endParaRPr sz="1100">
              <a:solidFill>
                <a:schemeClr val="dk1"/>
              </a:solidFill>
              <a:latin typeface="Arial"/>
              <a:ea typeface="Arial"/>
              <a:cs typeface="Arial"/>
              <a:sym typeface="Arial"/>
            </a:endParaRPr>
          </a:p>
          <a:p>
            <a:pPr indent="0" lvl="0" marL="0" rtl="0" algn="l">
              <a:spcBef>
                <a:spcPts val="1200"/>
              </a:spcBef>
              <a:spcAft>
                <a:spcPts val="0"/>
              </a:spcAft>
              <a:buNone/>
            </a:pPr>
            <a:r>
              <a:rPr lang="fi" sz="1100">
                <a:solidFill>
                  <a:schemeClr val="dk1"/>
                </a:solidFill>
                <a:latin typeface="Arial"/>
                <a:ea typeface="Arial"/>
                <a:cs typeface="Arial"/>
                <a:sym typeface="Arial"/>
              </a:rPr>
              <a:t>Dream Machine voi tuottaa 120 ruutua vain 120 sekunnissa, mikä mahdollistaa nopean iteroinnin ja luovien ideoiden tutkimisen​</a:t>
            </a:r>
            <a:endParaRPr sz="1100">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1092" name="Google Shape;1092;p10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93" name="Google Shape;1093;p109"/>
          <p:cNvPicPr preferRelativeResize="0"/>
          <p:nvPr/>
        </p:nvPicPr>
        <p:blipFill>
          <a:blip r:embed="rId3">
            <a:alphaModFix/>
          </a:blip>
          <a:stretch>
            <a:fillRect/>
          </a:stretch>
        </p:blipFill>
        <p:spPr>
          <a:xfrm>
            <a:off x="4742800" y="1531369"/>
            <a:ext cx="4179102" cy="2080751"/>
          </a:xfrm>
          <a:prstGeom prst="rect">
            <a:avLst/>
          </a:prstGeom>
          <a:noFill/>
          <a:ln>
            <a:noFill/>
          </a:ln>
        </p:spPr>
      </p:pic>
      <p:pic>
        <p:nvPicPr>
          <p:cNvPr id="1094" name="Google Shape;1094;p109"/>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095" name="Google Shape;1095;p109"/>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096" name="Google Shape;1096;p109"/>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097" name="Google Shape;1097;p109"/>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03" name="Google Shape;1103;p11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1400"/>
              </a:spcBef>
              <a:spcAft>
                <a:spcPts val="0"/>
              </a:spcAft>
              <a:buClr>
                <a:schemeClr val="dk1"/>
              </a:buClr>
              <a:buSzPts val="1100"/>
              <a:buFont typeface="Arial"/>
              <a:buNone/>
            </a:pPr>
            <a:r>
              <a:rPr b="1" lang="fi" sz="1300">
                <a:solidFill>
                  <a:schemeClr val="dk1"/>
                </a:solidFill>
                <a:latin typeface="Arial"/>
                <a:ea typeface="Arial"/>
                <a:cs typeface="Arial"/>
                <a:sym typeface="Arial"/>
              </a:rPr>
              <a:t>Dream Machinen käyttö</a:t>
            </a:r>
            <a:endParaRPr b="1" sz="1300">
              <a:solidFill>
                <a:schemeClr val="dk1"/>
              </a:solidFill>
              <a:latin typeface="Arial"/>
              <a:ea typeface="Arial"/>
              <a:cs typeface="Arial"/>
              <a:sym typeface="Arial"/>
            </a:endParaRPr>
          </a:p>
          <a:p>
            <a:pPr indent="-298450" lvl="0" marL="457200" rtl="0" algn="l">
              <a:spcBef>
                <a:spcPts val="1200"/>
              </a:spcBef>
              <a:spcAft>
                <a:spcPts val="0"/>
              </a:spcAft>
              <a:buClr>
                <a:schemeClr val="dk1"/>
              </a:buClr>
              <a:buSzPts val="1100"/>
              <a:buFont typeface="Arial"/>
              <a:buAutoNum type="arabicPeriod"/>
            </a:pPr>
            <a:r>
              <a:rPr b="1" lang="fi" sz="1100">
                <a:solidFill>
                  <a:schemeClr val="dk1"/>
                </a:solidFill>
                <a:latin typeface="Arial"/>
                <a:ea typeface="Arial"/>
                <a:cs typeface="Arial"/>
                <a:sym typeface="Arial"/>
              </a:rPr>
              <a:t>Luomisprosessi</a:t>
            </a:r>
            <a:r>
              <a:rPr lang="fi" sz="1100">
                <a:solidFill>
                  <a:schemeClr val="dk1"/>
                </a:solidFill>
                <a:latin typeface="Arial"/>
                <a:ea typeface="Arial"/>
                <a:cs typeface="Arial"/>
                <a:sym typeface="Arial"/>
              </a:rPr>
              <a:t>: Käyttäjä voi luoda videoita syöttämällä tekstin tai lataamalla kuvan, jonka jälkeen Dream Machine muuntaa ne realistisiksi videoleikkeiksi muutamassa sekunnissa.</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AutoNum type="arabicPeriod"/>
            </a:pPr>
            <a:r>
              <a:rPr b="1" lang="fi" sz="1100">
                <a:solidFill>
                  <a:schemeClr val="dk1"/>
                </a:solidFill>
                <a:latin typeface="Arial"/>
                <a:ea typeface="Arial"/>
                <a:cs typeface="Arial"/>
                <a:sym typeface="Arial"/>
              </a:rPr>
              <a:t>Videoiden pidentäminen</a:t>
            </a:r>
            <a:r>
              <a:rPr lang="fi" sz="1100">
                <a:solidFill>
                  <a:schemeClr val="dk1"/>
                </a:solidFill>
                <a:latin typeface="Arial"/>
                <a:ea typeface="Arial"/>
                <a:cs typeface="Arial"/>
                <a:sym typeface="Arial"/>
              </a:rPr>
              <a:t>: "Extend"-toiminnolla videon pituutta voidaan lisätä viisi sekuntia kerrallaan, säilyttäen hahmojen ja liikkeen johdonmukaisuus​</a:t>
            </a:r>
            <a:br>
              <a:rPr lang="fi"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a:p>
            <a:pPr indent="0" lvl="0" marL="0" rtl="0" algn="l">
              <a:spcBef>
                <a:spcPts val="1200"/>
              </a:spcBef>
              <a:spcAft>
                <a:spcPts val="1200"/>
              </a:spcAft>
              <a:buNone/>
            </a:pPr>
            <a:r>
              <a:t/>
            </a:r>
            <a:endParaRPr/>
          </a:p>
        </p:txBody>
      </p:sp>
      <p:sp>
        <p:nvSpPr>
          <p:cNvPr id="1104" name="Google Shape;1104;p11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05" name="Google Shape;1105;p110"/>
          <p:cNvPicPr preferRelativeResize="0"/>
          <p:nvPr/>
        </p:nvPicPr>
        <p:blipFill rotWithShape="1">
          <a:blip r:embed="rId3">
            <a:alphaModFix/>
          </a:blip>
          <a:srcRect b="0" l="23071" r="6091" t="0"/>
          <a:stretch/>
        </p:blipFill>
        <p:spPr>
          <a:xfrm>
            <a:off x="4832400" y="1348038"/>
            <a:ext cx="4104902" cy="2826575"/>
          </a:xfrm>
          <a:prstGeom prst="rect">
            <a:avLst/>
          </a:prstGeom>
          <a:noFill/>
          <a:ln>
            <a:noFill/>
          </a:ln>
        </p:spPr>
      </p:pic>
      <p:pic>
        <p:nvPicPr>
          <p:cNvPr id="1106" name="Google Shape;1106;p110"/>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107" name="Google Shape;1107;p110"/>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108" name="Google Shape;1108;p110"/>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109" name="Google Shape;1109;p110"/>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15" name="Google Shape;1115;p11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116" name="Google Shape;1116;p11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17" name="Google Shape;1117;p111"/>
          <p:cNvPicPr preferRelativeResize="0"/>
          <p:nvPr/>
        </p:nvPicPr>
        <p:blipFill>
          <a:blip r:embed="rId3">
            <a:alphaModFix/>
          </a:blip>
          <a:stretch>
            <a:fillRect/>
          </a:stretch>
        </p:blipFill>
        <p:spPr>
          <a:xfrm>
            <a:off x="1600475" y="904802"/>
            <a:ext cx="5943048" cy="3333900"/>
          </a:xfrm>
          <a:prstGeom prst="rect">
            <a:avLst/>
          </a:prstGeom>
          <a:noFill/>
          <a:ln>
            <a:noFill/>
          </a:ln>
        </p:spPr>
      </p:pic>
      <p:pic>
        <p:nvPicPr>
          <p:cNvPr id="1118" name="Google Shape;1118;p111"/>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119" name="Google Shape;1119;p111"/>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120" name="Google Shape;1120;p111"/>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121" name="Google Shape;1121;p111"/>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1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fi" sz="4500">
                <a:latin typeface="Exo 2"/>
                <a:ea typeface="Exo 2"/>
                <a:cs typeface="Exo 2"/>
                <a:sym typeface="Exo 2"/>
              </a:rPr>
              <a:t>DIGITAITOJEN OSAAMISMERKKIJÄRJESTELMÄ</a:t>
            </a:r>
            <a:endParaRPr b="1" sz="4500">
              <a:latin typeface="Exo 2"/>
              <a:ea typeface="Exo 2"/>
              <a:cs typeface="Exo 2"/>
              <a:sym typeface="Exo 2"/>
            </a:endParaRPr>
          </a:p>
        </p:txBody>
      </p:sp>
      <p:sp>
        <p:nvSpPr>
          <p:cNvPr id="1127" name="Google Shape;1127;p11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fi"/>
              <a:t>Digisiivet 55+ k24 pilottikurssin luokkakokous 29.10.2024</a:t>
            </a:r>
            <a:endParaRPr/>
          </a:p>
          <a:p>
            <a:pPr indent="0" lvl="0" marL="0" rtl="0" algn="ctr">
              <a:spcBef>
                <a:spcPts val="0"/>
              </a:spcBef>
              <a:spcAft>
                <a:spcPts val="0"/>
              </a:spcAft>
              <a:buNone/>
            </a:pPr>
            <a:r>
              <a:rPr lang="fi"/>
              <a:t>Lauri Ylä-Jussila, Otavia</a:t>
            </a:r>
            <a:endParaRPr/>
          </a:p>
        </p:txBody>
      </p:sp>
      <p:pic>
        <p:nvPicPr>
          <p:cNvPr id="1128" name="Google Shape;1128;p112"/>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1129" name="Google Shape;1129;p112"/>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130" name="Google Shape;1130;p112"/>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131" name="Google Shape;1131;p112"/>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132" name="Google Shape;1132;p112"/>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38" name="Google Shape;1138;p1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800"/>
              </a:spcBef>
              <a:spcAft>
                <a:spcPts val="0"/>
              </a:spcAft>
              <a:buClr>
                <a:schemeClr val="dk1"/>
              </a:buClr>
              <a:buSzPct val="91666"/>
              <a:buFont typeface="Arial"/>
              <a:buNone/>
            </a:pPr>
            <a:r>
              <a:rPr lang="fi" sz="1200">
                <a:solidFill>
                  <a:srgbClr val="2C2C2C"/>
                </a:solidFill>
                <a:highlight>
                  <a:srgbClr val="FFFFFF"/>
                </a:highlight>
              </a:rPr>
              <a:t>Meillä kaikilla on monenlaista osaamista. Osaaminen karttuu vapaa-ajalla ja opinnoissa, työssä ja harrastuksissa. Osaamista ei ole aina helppo saada näkyväksi, vaikka monenlaisesta osaamisesta on hyötyä esimerkiksi työnhaussa. </a:t>
            </a:r>
            <a:endParaRPr sz="1200">
              <a:solidFill>
                <a:srgbClr val="2C2C2C"/>
              </a:solidFill>
              <a:highlight>
                <a:srgbClr val="FFFFFF"/>
              </a:highlight>
            </a:endParaRPr>
          </a:p>
          <a:p>
            <a:pPr indent="0" lvl="0" marL="0" rtl="0" algn="l">
              <a:spcBef>
                <a:spcPts val="800"/>
              </a:spcBef>
              <a:spcAft>
                <a:spcPts val="0"/>
              </a:spcAft>
              <a:buClr>
                <a:schemeClr val="dk1"/>
              </a:buClr>
              <a:buSzPct val="91666"/>
              <a:buFont typeface="Arial"/>
              <a:buNone/>
            </a:pPr>
            <a:r>
              <a:rPr lang="fi" sz="1200">
                <a:solidFill>
                  <a:srgbClr val="2C2C2C"/>
                </a:solidFill>
                <a:highlight>
                  <a:srgbClr val="FFFFFF"/>
                </a:highlight>
              </a:rPr>
              <a:t>Osaamismerkit ovat yksi keino tuoda osaamistaan näkyväksi ja saada tunnustusta osaamisestaan. Osaamismerkki on digitaalinen todiste, joka kertoo</a:t>
            </a:r>
            <a:endParaRPr sz="1200">
              <a:solidFill>
                <a:srgbClr val="2C2C2C"/>
              </a:solidFill>
              <a:highlight>
                <a:srgbClr val="FFFFFF"/>
              </a:highlight>
            </a:endParaRPr>
          </a:p>
          <a:p>
            <a:pPr indent="-293370" lvl="0" marL="457200" rtl="0" algn="l">
              <a:spcBef>
                <a:spcPts val="800"/>
              </a:spcBef>
              <a:spcAft>
                <a:spcPts val="0"/>
              </a:spcAft>
              <a:buClr>
                <a:srgbClr val="2C2C2C"/>
              </a:buClr>
              <a:buSzPct val="100000"/>
              <a:buChar char="●"/>
            </a:pPr>
            <a:r>
              <a:rPr lang="fi" sz="1200">
                <a:solidFill>
                  <a:srgbClr val="2C2C2C"/>
                </a:solidFill>
                <a:highlight>
                  <a:srgbClr val="FFFFFF"/>
                </a:highlight>
              </a:rPr>
              <a:t>mistä osaamisesta merkki on myönnetty</a:t>
            </a:r>
            <a:endParaRPr sz="1200">
              <a:solidFill>
                <a:srgbClr val="2C2C2C"/>
              </a:solidFill>
              <a:highlight>
                <a:srgbClr val="FFFFFF"/>
              </a:highlight>
            </a:endParaRPr>
          </a:p>
          <a:p>
            <a:pPr indent="-293370" lvl="0" marL="457200" rtl="0" algn="l">
              <a:spcBef>
                <a:spcPts val="0"/>
              </a:spcBef>
              <a:spcAft>
                <a:spcPts val="0"/>
              </a:spcAft>
              <a:buClr>
                <a:srgbClr val="2C2C2C"/>
              </a:buClr>
              <a:buSzPct val="100000"/>
              <a:buChar char="●"/>
            </a:pPr>
            <a:r>
              <a:rPr lang="fi" sz="1200">
                <a:solidFill>
                  <a:srgbClr val="2C2C2C"/>
                </a:solidFill>
                <a:highlight>
                  <a:srgbClr val="FFFFFF"/>
                </a:highlight>
              </a:rPr>
              <a:t>millä perusteella se on myönnetty</a:t>
            </a:r>
            <a:endParaRPr sz="1200">
              <a:solidFill>
                <a:srgbClr val="2C2C2C"/>
              </a:solidFill>
              <a:highlight>
                <a:srgbClr val="FFFFFF"/>
              </a:highlight>
            </a:endParaRPr>
          </a:p>
          <a:p>
            <a:pPr indent="-293370" lvl="0" marL="457200" rtl="0" algn="l">
              <a:spcBef>
                <a:spcPts val="0"/>
              </a:spcBef>
              <a:spcAft>
                <a:spcPts val="0"/>
              </a:spcAft>
              <a:buClr>
                <a:srgbClr val="2C2C2C"/>
              </a:buClr>
              <a:buSzPct val="100000"/>
              <a:buChar char="●"/>
            </a:pPr>
            <a:r>
              <a:rPr lang="fi" sz="1200">
                <a:solidFill>
                  <a:srgbClr val="2C2C2C"/>
                </a:solidFill>
                <a:highlight>
                  <a:srgbClr val="FFFFFF"/>
                </a:highlight>
              </a:rPr>
              <a:t>kuka sen on myöntänyt</a:t>
            </a:r>
            <a:endParaRPr sz="1200">
              <a:solidFill>
                <a:srgbClr val="2C2C2C"/>
              </a:solidFill>
              <a:highlight>
                <a:srgbClr val="FFFFFF"/>
              </a:highlight>
            </a:endParaRPr>
          </a:p>
          <a:p>
            <a:pPr indent="0" lvl="0" marL="0" rtl="0" algn="l">
              <a:spcBef>
                <a:spcPts val="800"/>
              </a:spcBef>
              <a:spcAft>
                <a:spcPts val="0"/>
              </a:spcAft>
              <a:buNone/>
            </a:pPr>
            <a:r>
              <a:rPr lang="fi" sz="1200">
                <a:solidFill>
                  <a:srgbClr val="2C2C2C"/>
                </a:solidFill>
                <a:highlight>
                  <a:srgbClr val="FFFFFF"/>
                </a:highlight>
              </a:rPr>
              <a:t>Tällä sivustolla saat tietoa, millaisia osaamismerkkejä Otavialla on käytössä ja millaisesta osaamisesta voit saada tunnustusta merkkien avulla.</a:t>
            </a:r>
            <a:endParaRPr sz="1200">
              <a:solidFill>
                <a:srgbClr val="2C2C2C"/>
              </a:solidFill>
              <a:highlight>
                <a:srgbClr val="FFFFFF"/>
              </a:highlight>
            </a:endParaRPr>
          </a:p>
          <a:p>
            <a:pPr indent="0" lvl="0" marL="0" rtl="0" algn="l">
              <a:spcBef>
                <a:spcPts val="800"/>
              </a:spcBef>
              <a:spcAft>
                <a:spcPts val="0"/>
              </a:spcAft>
              <a:buNone/>
            </a:pPr>
            <a:r>
              <a:t/>
            </a:r>
            <a:endParaRPr sz="1200">
              <a:solidFill>
                <a:srgbClr val="2C2C2C"/>
              </a:solidFill>
              <a:highlight>
                <a:srgbClr val="FFFFFF"/>
              </a:highlight>
            </a:endParaRPr>
          </a:p>
          <a:p>
            <a:pPr indent="0" lvl="0" marL="0" marR="50800" rtl="0" algn="l">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spcBef>
                <a:spcPts val="0"/>
              </a:spcBef>
              <a:spcAft>
                <a:spcPts val="0"/>
              </a:spcAft>
              <a:buNone/>
            </a:pPr>
            <a:r>
              <a:rPr lang="fi" sz="1050">
                <a:solidFill>
                  <a:srgbClr val="0670B7"/>
                </a:solidFill>
                <a:highlight>
                  <a:srgbClr val="FFFFFF"/>
                </a:highlight>
                <a:uFill>
                  <a:noFill/>
                </a:uFill>
                <a:hlinkClick r:id="rId3">
                  <a:extLst>
                    <a:ext uri="{A12FA001-AC4F-418D-AE19-62706E023703}">
                      <ahyp:hlinkClr val="tx"/>
                    </a:ext>
                  </a:extLst>
                </a:hlinkClick>
              </a:rPr>
              <a:t>https://creativecommons.org/licenses/by-nc-nd/4.0</a:t>
            </a:r>
            <a:endParaRPr sz="1050">
              <a:solidFill>
                <a:srgbClr val="0670B7"/>
              </a:solidFill>
              <a:highlight>
                <a:srgbClr val="FFFFFF"/>
              </a:highlight>
            </a:endParaRPr>
          </a:p>
          <a:p>
            <a:pPr indent="0" lvl="0" marL="0" rtl="0" algn="l">
              <a:spcBef>
                <a:spcPts val="0"/>
              </a:spcBef>
              <a:spcAft>
                <a:spcPts val="0"/>
              </a:spcAft>
              <a:buNone/>
            </a:pPr>
            <a:r>
              <a:t/>
            </a:r>
            <a:endParaRPr sz="1100">
              <a:solidFill>
                <a:schemeClr val="dk1"/>
              </a:solidFill>
            </a:endParaRPr>
          </a:p>
          <a:p>
            <a:pPr indent="0" lvl="0" marL="0" rtl="0" algn="l">
              <a:spcBef>
                <a:spcPts val="800"/>
              </a:spcBef>
              <a:spcAft>
                <a:spcPts val="0"/>
              </a:spcAft>
              <a:buClr>
                <a:schemeClr val="dk1"/>
              </a:buClr>
              <a:buSzPct val="91666"/>
              <a:buFont typeface="Arial"/>
              <a:buNone/>
            </a:pPr>
            <a:r>
              <a:t/>
            </a:r>
            <a:endParaRPr sz="1200">
              <a:solidFill>
                <a:srgbClr val="2C2C2C"/>
              </a:solidFill>
              <a:highlight>
                <a:srgbClr val="FFFFFF"/>
              </a:highlight>
            </a:endParaRPr>
          </a:p>
          <a:p>
            <a:pPr indent="0" lvl="0" marL="0" rtl="0" algn="l">
              <a:spcBef>
                <a:spcPts val="800"/>
              </a:spcBef>
              <a:spcAft>
                <a:spcPts val="1200"/>
              </a:spcAft>
              <a:buNone/>
            </a:pPr>
            <a:r>
              <a:t/>
            </a:r>
            <a:endParaRPr/>
          </a:p>
        </p:txBody>
      </p:sp>
      <p:pic>
        <p:nvPicPr>
          <p:cNvPr id="1139" name="Google Shape;1139;p113"/>
          <p:cNvPicPr preferRelativeResize="0"/>
          <p:nvPr/>
        </p:nvPicPr>
        <p:blipFill>
          <a:blip r:embed="rId4">
            <a:alphaModFix/>
          </a:blip>
          <a:stretch>
            <a:fillRect/>
          </a:stretch>
        </p:blipFill>
        <p:spPr>
          <a:xfrm>
            <a:off x="1864022" y="4717454"/>
            <a:ext cx="1028164" cy="426050"/>
          </a:xfrm>
          <a:prstGeom prst="rect">
            <a:avLst/>
          </a:prstGeom>
          <a:noFill/>
          <a:ln>
            <a:noFill/>
          </a:ln>
        </p:spPr>
      </p:pic>
      <p:pic>
        <p:nvPicPr>
          <p:cNvPr id="1140" name="Google Shape;1140;p113"/>
          <p:cNvPicPr preferRelativeResize="0"/>
          <p:nvPr/>
        </p:nvPicPr>
        <p:blipFill>
          <a:blip r:embed="rId5">
            <a:alphaModFix/>
          </a:blip>
          <a:stretch>
            <a:fillRect/>
          </a:stretch>
        </p:blipFill>
        <p:spPr>
          <a:xfrm>
            <a:off x="2892194" y="4753950"/>
            <a:ext cx="1965745" cy="353050"/>
          </a:xfrm>
          <a:prstGeom prst="rect">
            <a:avLst/>
          </a:prstGeom>
          <a:noFill/>
          <a:ln>
            <a:noFill/>
          </a:ln>
        </p:spPr>
      </p:pic>
      <p:pic>
        <p:nvPicPr>
          <p:cNvPr id="1141" name="Google Shape;1141;p113"/>
          <p:cNvPicPr preferRelativeResize="0"/>
          <p:nvPr/>
        </p:nvPicPr>
        <p:blipFill>
          <a:blip r:embed="rId6">
            <a:alphaModFix/>
          </a:blip>
          <a:stretch>
            <a:fillRect/>
          </a:stretch>
        </p:blipFill>
        <p:spPr>
          <a:xfrm>
            <a:off x="4907794" y="4680954"/>
            <a:ext cx="479772" cy="426050"/>
          </a:xfrm>
          <a:prstGeom prst="rect">
            <a:avLst/>
          </a:prstGeom>
          <a:noFill/>
          <a:ln>
            <a:noFill/>
          </a:ln>
        </p:spPr>
      </p:pic>
      <p:pic>
        <p:nvPicPr>
          <p:cNvPr id="1142" name="Google Shape;1142;p113"/>
          <p:cNvPicPr preferRelativeResize="0"/>
          <p:nvPr/>
        </p:nvPicPr>
        <p:blipFill>
          <a:blip r:embed="rId7">
            <a:alphaModFix/>
          </a:blip>
          <a:stretch>
            <a:fillRect/>
          </a:stretch>
        </p:blipFill>
        <p:spPr>
          <a:xfrm>
            <a:off x="5412491" y="4534300"/>
            <a:ext cx="1208924" cy="572700"/>
          </a:xfrm>
          <a:prstGeom prst="rect">
            <a:avLst/>
          </a:prstGeom>
          <a:noFill/>
          <a:ln>
            <a:noFill/>
          </a:ln>
        </p:spPr>
      </p:pic>
      <p:pic>
        <p:nvPicPr>
          <p:cNvPr id="1143" name="Google Shape;1143;p113"/>
          <p:cNvPicPr preferRelativeResize="0"/>
          <p:nvPr/>
        </p:nvPicPr>
        <p:blipFill>
          <a:blip r:embed="rId8">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6" name="Google Shape;196;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Char char="●"/>
            </a:pPr>
            <a:r>
              <a:rPr lang="fi" sz="1600">
                <a:solidFill>
                  <a:schemeClr val="dk1"/>
                </a:solidFill>
              </a:rPr>
              <a:t>Tekoäly pystyy nyt luomaan realistisia äänitehosteita, puhetta ja jopa säveltämään musiikkia. </a:t>
            </a:r>
            <a:endParaRPr sz="1600">
              <a:solidFill>
                <a:schemeClr val="dk1"/>
              </a:solidFill>
            </a:endParaRPr>
          </a:p>
          <a:p>
            <a:pPr indent="-330200" lvl="0" marL="457200" rtl="0" algn="l">
              <a:spcBef>
                <a:spcPts val="0"/>
              </a:spcBef>
              <a:spcAft>
                <a:spcPts val="0"/>
              </a:spcAft>
              <a:buClr>
                <a:schemeClr val="dk1"/>
              </a:buClr>
              <a:buSzPts val="1600"/>
              <a:buChar char="●"/>
            </a:pPr>
            <a:r>
              <a:rPr lang="fi" sz="1600">
                <a:solidFill>
                  <a:schemeClr val="dk1"/>
                </a:solidFill>
              </a:rPr>
              <a:t>Tämä on merkittävä etu musiikin tuotannossa, pelinkehityksessä ja elokuvateollisuudessa. </a:t>
            </a:r>
            <a:endParaRPr sz="1600">
              <a:solidFill>
                <a:schemeClr val="dk1"/>
              </a:solidFill>
            </a:endParaRPr>
          </a:p>
          <a:p>
            <a:pPr indent="-330200" lvl="0" marL="457200" rtl="0" algn="l">
              <a:spcBef>
                <a:spcPts val="0"/>
              </a:spcBef>
              <a:spcAft>
                <a:spcPts val="0"/>
              </a:spcAft>
              <a:buClr>
                <a:schemeClr val="dk1"/>
              </a:buClr>
              <a:buSzPts val="1600"/>
              <a:buChar char="●"/>
            </a:pPr>
            <a:r>
              <a:rPr lang="fi" sz="1600">
                <a:solidFill>
                  <a:schemeClr val="dk1"/>
                </a:solidFill>
              </a:rPr>
              <a:t>Esimerkiksi tekoäly voi säveltää taustamusiikkia elokuviin tai luoda personoituja ääniviestejä asiakaspalvelussa.</a:t>
            </a:r>
            <a:endParaRPr sz="1600">
              <a:solidFill>
                <a:schemeClr val="dk1"/>
              </a:solidFill>
            </a:endParaRPr>
          </a:p>
        </p:txBody>
      </p:sp>
      <p:pic>
        <p:nvPicPr>
          <p:cNvPr id="197" name="Google Shape;197;p33"/>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198" name="Google Shape;198;p33"/>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99" name="Google Shape;199;p33"/>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200" name="Google Shape;200;p33"/>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201" name="Google Shape;201;p33"/>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202" name="Google Shape;202;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3" name="Google Shape;203;p33"/>
          <p:cNvPicPr preferRelativeResize="0"/>
          <p:nvPr/>
        </p:nvPicPr>
        <p:blipFill>
          <a:blip r:embed="rId8">
            <a:alphaModFix/>
          </a:blip>
          <a:stretch>
            <a:fillRect/>
          </a:stretch>
        </p:blipFill>
        <p:spPr>
          <a:xfrm>
            <a:off x="5366938" y="1395263"/>
            <a:ext cx="2930826" cy="2930826"/>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i" sz="2200"/>
              <a:t>Digisiivet 55+ koulutuksen osallistujille haettavissa</a:t>
            </a:r>
            <a:endParaRPr b="1" sz="2200"/>
          </a:p>
        </p:txBody>
      </p:sp>
      <p:sp>
        <p:nvSpPr>
          <p:cNvPr id="1149" name="Google Shape;1149;p1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i" sz="1600"/>
              <a:t>T1 - Perusosaaja</a:t>
            </a:r>
            <a:endParaRPr b="1" sz="1600"/>
          </a:p>
          <a:p>
            <a:pPr indent="0" lvl="0" marL="0" rtl="0" algn="l">
              <a:spcBef>
                <a:spcPts val="1200"/>
              </a:spcBef>
              <a:spcAft>
                <a:spcPts val="0"/>
              </a:spcAft>
              <a:buNone/>
            </a:pPr>
            <a:r>
              <a:t/>
            </a:r>
            <a:endParaRPr b="1" sz="1600"/>
          </a:p>
          <a:p>
            <a:pPr indent="-330200" lvl="0" marL="457200" rtl="0" algn="l">
              <a:spcBef>
                <a:spcPts val="1200"/>
              </a:spcBef>
              <a:spcAft>
                <a:spcPts val="0"/>
              </a:spcAft>
              <a:buSzPts val="1600"/>
              <a:buChar char="-"/>
            </a:pPr>
            <a:r>
              <a:rPr b="1" lang="fi" sz="1600"/>
              <a:t>Hankkeessa kehitetään myös tekoälyperustaidot merkistöä, joka on tulossa myöhemmin alkuvuodesta 2025. Siitä tulee kaikille osallistujille tarkempaa tietoa sähköpostitse tuolloin </a:t>
            </a:r>
            <a:endParaRPr b="1" sz="1600"/>
          </a:p>
          <a:p>
            <a:pPr indent="0" lvl="0" marL="0" rtl="0" algn="l">
              <a:spcBef>
                <a:spcPts val="1200"/>
              </a:spcBef>
              <a:spcAft>
                <a:spcPts val="0"/>
              </a:spcAft>
              <a:buNone/>
            </a:pPr>
            <a:r>
              <a:t/>
            </a:r>
            <a:endParaRPr sz="1600"/>
          </a:p>
          <a:p>
            <a:pPr indent="0" lvl="0" marL="0" rtl="0" algn="l">
              <a:spcBef>
                <a:spcPts val="1200"/>
              </a:spcBef>
              <a:spcAft>
                <a:spcPts val="1200"/>
              </a:spcAft>
              <a:buNone/>
            </a:pPr>
            <a:r>
              <a:t/>
            </a:r>
            <a:endParaRPr sz="1600"/>
          </a:p>
        </p:txBody>
      </p:sp>
      <p:pic>
        <p:nvPicPr>
          <p:cNvPr id="1150" name="Google Shape;1150;p114"/>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1151" name="Google Shape;1151;p114"/>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152" name="Google Shape;1152;p114"/>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153" name="Google Shape;1153;p114"/>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154" name="Google Shape;1154;p114"/>
          <p:cNvPicPr preferRelativeResize="0"/>
          <p:nvPr/>
        </p:nvPicPr>
        <p:blipFill>
          <a:blip r:embed="rId7">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190500" rtl="0" algn="l">
              <a:lnSpc>
                <a:spcPct val="115000"/>
              </a:lnSpc>
              <a:spcBef>
                <a:spcPts val="1500"/>
              </a:spcBef>
              <a:spcAft>
                <a:spcPts val="0"/>
              </a:spcAft>
              <a:buClr>
                <a:schemeClr val="dk1"/>
              </a:buClr>
              <a:buSzPts val="990"/>
              <a:buFont typeface="Arial"/>
              <a:buNone/>
            </a:pPr>
            <a:r>
              <a:rPr b="1" lang="fi" sz="2200">
                <a:solidFill>
                  <a:srgbClr val="2C2C2C"/>
                </a:solidFill>
                <a:highlight>
                  <a:srgbClr val="FFFFFF"/>
                </a:highlight>
                <a:latin typeface="Exo 2"/>
                <a:ea typeface="Exo 2"/>
                <a:cs typeface="Exo 2"/>
                <a:sym typeface="Exo 2"/>
              </a:rPr>
              <a:t>Digitaitojen osaamismerkkijärjestelmä</a:t>
            </a:r>
            <a:endParaRPr b="1" sz="2200">
              <a:solidFill>
                <a:srgbClr val="2C2C2C"/>
              </a:solidFill>
              <a:highlight>
                <a:srgbClr val="FFFFFF"/>
              </a:highlight>
              <a:latin typeface="Exo 2"/>
              <a:ea typeface="Exo 2"/>
              <a:cs typeface="Exo 2"/>
              <a:sym typeface="Exo 2"/>
            </a:endParaRPr>
          </a:p>
          <a:p>
            <a:pPr indent="0" lvl="0" marL="0" rtl="0" algn="l">
              <a:lnSpc>
                <a:spcPct val="115000"/>
              </a:lnSpc>
              <a:spcBef>
                <a:spcPts val="1500"/>
              </a:spcBef>
              <a:spcAft>
                <a:spcPts val="0"/>
              </a:spcAft>
              <a:buClr>
                <a:schemeClr val="dk1"/>
              </a:buClr>
              <a:buSzPts val="990"/>
              <a:buFont typeface="Arial"/>
              <a:buNone/>
            </a:pPr>
            <a:r>
              <a:t/>
            </a:r>
            <a:endParaRPr b="1" sz="2200">
              <a:latin typeface="Exo 2"/>
              <a:ea typeface="Exo 2"/>
              <a:cs typeface="Exo 2"/>
              <a:sym typeface="Exo 2"/>
            </a:endParaRPr>
          </a:p>
          <a:p>
            <a:pPr indent="0" lvl="0" marL="0" rtl="0" algn="l">
              <a:spcBef>
                <a:spcPts val="0"/>
              </a:spcBef>
              <a:spcAft>
                <a:spcPts val="0"/>
              </a:spcAft>
              <a:buSzPts val="990"/>
              <a:buNone/>
            </a:pPr>
            <a:r>
              <a:t/>
            </a:r>
            <a:endParaRPr b="1" sz="2200">
              <a:latin typeface="Exo 2"/>
              <a:ea typeface="Exo 2"/>
              <a:cs typeface="Exo 2"/>
              <a:sym typeface="Exo 2"/>
            </a:endParaRPr>
          </a:p>
        </p:txBody>
      </p:sp>
      <p:sp>
        <p:nvSpPr>
          <p:cNvPr id="1160" name="Google Shape;1160;p1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61" name="Google Shape;1161;p115"/>
          <p:cNvPicPr preferRelativeResize="0"/>
          <p:nvPr/>
        </p:nvPicPr>
        <p:blipFill>
          <a:blip r:embed="rId3">
            <a:alphaModFix/>
          </a:blip>
          <a:stretch>
            <a:fillRect/>
          </a:stretch>
        </p:blipFill>
        <p:spPr>
          <a:xfrm>
            <a:off x="1761475" y="873175"/>
            <a:ext cx="5715000" cy="3695700"/>
          </a:xfrm>
          <a:prstGeom prst="rect">
            <a:avLst/>
          </a:prstGeom>
          <a:noFill/>
          <a:ln>
            <a:noFill/>
          </a:ln>
        </p:spPr>
      </p:pic>
      <p:pic>
        <p:nvPicPr>
          <p:cNvPr id="1162" name="Google Shape;1162;p115"/>
          <p:cNvPicPr preferRelativeResize="0"/>
          <p:nvPr/>
        </p:nvPicPr>
        <p:blipFill>
          <a:blip r:embed="rId4">
            <a:alphaModFix/>
          </a:blip>
          <a:stretch>
            <a:fillRect/>
          </a:stretch>
        </p:blipFill>
        <p:spPr>
          <a:xfrm>
            <a:off x="1864022" y="4717454"/>
            <a:ext cx="1028164" cy="426050"/>
          </a:xfrm>
          <a:prstGeom prst="rect">
            <a:avLst/>
          </a:prstGeom>
          <a:noFill/>
          <a:ln>
            <a:noFill/>
          </a:ln>
        </p:spPr>
      </p:pic>
      <p:pic>
        <p:nvPicPr>
          <p:cNvPr id="1163" name="Google Shape;1163;p115"/>
          <p:cNvPicPr preferRelativeResize="0"/>
          <p:nvPr/>
        </p:nvPicPr>
        <p:blipFill>
          <a:blip r:embed="rId5">
            <a:alphaModFix/>
          </a:blip>
          <a:stretch>
            <a:fillRect/>
          </a:stretch>
        </p:blipFill>
        <p:spPr>
          <a:xfrm>
            <a:off x="2892194" y="4753950"/>
            <a:ext cx="1965745" cy="353050"/>
          </a:xfrm>
          <a:prstGeom prst="rect">
            <a:avLst/>
          </a:prstGeom>
          <a:noFill/>
          <a:ln>
            <a:noFill/>
          </a:ln>
        </p:spPr>
      </p:pic>
      <p:pic>
        <p:nvPicPr>
          <p:cNvPr id="1164" name="Google Shape;1164;p115"/>
          <p:cNvPicPr preferRelativeResize="0"/>
          <p:nvPr/>
        </p:nvPicPr>
        <p:blipFill>
          <a:blip r:embed="rId6">
            <a:alphaModFix/>
          </a:blip>
          <a:stretch>
            <a:fillRect/>
          </a:stretch>
        </p:blipFill>
        <p:spPr>
          <a:xfrm>
            <a:off x="4907794" y="4680954"/>
            <a:ext cx="479772" cy="426050"/>
          </a:xfrm>
          <a:prstGeom prst="rect">
            <a:avLst/>
          </a:prstGeom>
          <a:noFill/>
          <a:ln>
            <a:noFill/>
          </a:ln>
        </p:spPr>
      </p:pic>
      <p:pic>
        <p:nvPicPr>
          <p:cNvPr id="1165" name="Google Shape;1165;p115"/>
          <p:cNvPicPr preferRelativeResize="0"/>
          <p:nvPr/>
        </p:nvPicPr>
        <p:blipFill>
          <a:blip r:embed="rId7">
            <a:alphaModFix/>
          </a:blip>
          <a:stretch>
            <a:fillRect/>
          </a:stretch>
        </p:blipFill>
        <p:spPr>
          <a:xfrm>
            <a:off x="5412491" y="4534300"/>
            <a:ext cx="1208924" cy="572700"/>
          </a:xfrm>
          <a:prstGeom prst="rect">
            <a:avLst/>
          </a:prstGeom>
          <a:noFill/>
          <a:ln>
            <a:noFill/>
          </a:ln>
        </p:spPr>
      </p:pic>
      <p:pic>
        <p:nvPicPr>
          <p:cNvPr id="1166" name="Google Shape;1166;p115"/>
          <p:cNvPicPr preferRelativeResize="0"/>
          <p:nvPr/>
        </p:nvPicPr>
        <p:blipFill>
          <a:blip r:embed="rId8">
            <a:alphaModFix/>
          </a:blip>
          <a:stretch>
            <a:fillRect/>
          </a:stretch>
        </p:blipFill>
        <p:spPr>
          <a:xfrm>
            <a:off x="6686795" y="4534300"/>
            <a:ext cx="593188" cy="572699"/>
          </a:xfrm>
          <a:prstGeom prst="rect">
            <a:avLst/>
          </a:prstGeom>
          <a:noFill/>
          <a:ln>
            <a:noFill/>
          </a:ln>
        </p:spPr>
      </p:pic>
      <p:sp>
        <p:nvSpPr>
          <p:cNvPr id="1167" name="Google Shape;1167;p115"/>
          <p:cNvSpPr txBox="1"/>
          <p:nvPr/>
        </p:nvSpPr>
        <p:spPr>
          <a:xfrm>
            <a:off x="311700" y="3163975"/>
            <a:ext cx="30000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9">
                  <a:extLst>
                    <a:ext uri="{A12FA001-AC4F-418D-AE19-62706E023703}">
                      <ahyp:hlinkClr val="tx"/>
                    </a:ext>
                  </a:extLst>
                </a:hlinkClick>
              </a:rPr>
              <a:t>https://creativecommons.org/licenses/by-nc-nd/4.0</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73" name="Google Shape;1173;p1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800"/>
              </a:spcBef>
              <a:spcAft>
                <a:spcPts val="0"/>
              </a:spcAft>
              <a:buClr>
                <a:schemeClr val="dk1"/>
              </a:buClr>
              <a:buSzPts val="1100"/>
              <a:buFont typeface="Arial"/>
              <a:buNone/>
            </a:pPr>
            <a:r>
              <a:rPr lang="fi" sz="1200">
                <a:solidFill>
                  <a:srgbClr val="2C2C2C"/>
                </a:solidFill>
                <a:highlight>
                  <a:srgbClr val="FFFFFF"/>
                </a:highlight>
              </a:rPr>
              <a:t>Digitaitojen osaamismerkkiärjestelmä koostuu kymmenestä osaamismerkistä ja viidestä koontimerkistä. Koontimerkin saa aina, kun kyseisen osaamistason kaikki osaamismerkit ja edelllisen tason koontimerkki suoritettu hyväksytysti.</a:t>
            </a:r>
            <a:endParaRPr sz="1200">
              <a:solidFill>
                <a:srgbClr val="2C2C2C"/>
              </a:solidFill>
              <a:highlight>
                <a:srgbClr val="FFFFFF"/>
              </a:highlight>
            </a:endParaRPr>
          </a:p>
          <a:p>
            <a:pPr indent="0" lvl="0" marL="0" rtl="0" algn="l">
              <a:spcBef>
                <a:spcPts val="800"/>
              </a:spcBef>
              <a:spcAft>
                <a:spcPts val="0"/>
              </a:spcAft>
              <a:buClr>
                <a:schemeClr val="dk1"/>
              </a:buClr>
              <a:buSzPts val="1100"/>
              <a:buFont typeface="Arial"/>
              <a:buNone/>
            </a:pPr>
            <a:r>
              <a:rPr lang="fi" sz="1200">
                <a:solidFill>
                  <a:srgbClr val="2C2C2C"/>
                </a:solidFill>
                <a:highlight>
                  <a:srgbClr val="FFFFFF"/>
                </a:highlight>
              </a:rPr>
              <a:t> Osaamismerkkijärjestelmän viisi tasoa noudattaa ammatillisen koulutuksen osaamistasoja T1 – K5.</a:t>
            </a:r>
            <a:endParaRPr sz="1200">
              <a:solidFill>
                <a:srgbClr val="2C2C2C"/>
              </a:solidFill>
              <a:highlight>
                <a:srgbClr val="FFFFFF"/>
              </a:highlight>
            </a:endParaRPr>
          </a:p>
          <a:p>
            <a:pPr indent="0" lvl="0" marL="0" rtl="0" algn="l">
              <a:spcBef>
                <a:spcPts val="800"/>
              </a:spcBef>
              <a:spcAft>
                <a:spcPts val="0"/>
              </a:spcAft>
              <a:buClr>
                <a:schemeClr val="dk1"/>
              </a:buClr>
              <a:buSzPts val="1100"/>
              <a:buFont typeface="Arial"/>
              <a:buNone/>
            </a:pPr>
            <a:r>
              <a:rPr lang="fi" sz="1200">
                <a:solidFill>
                  <a:srgbClr val="2C2C2C"/>
                </a:solidFill>
                <a:highlight>
                  <a:srgbClr val="FFFFFF"/>
                </a:highlight>
              </a:rPr>
              <a:t>Osaamismerkkejä voi suorittaa osana koulutusta, mutta yhtä lailla merkin voi saada täyttämällä osaamismerkkihakemuksen, jolla osoitetaan osaaminen.</a:t>
            </a:r>
            <a:endParaRPr sz="1200">
              <a:solidFill>
                <a:srgbClr val="2C2C2C"/>
              </a:solidFill>
              <a:highlight>
                <a:srgbClr val="FFFFFF"/>
              </a:highlight>
            </a:endParaRPr>
          </a:p>
          <a:p>
            <a:pPr indent="0" lvl="0" marL="0" rtl="0" algn="l">
              <a:spcBef>
                <a:spcPts val="800"/>
              </a:spcBef>
              <a:spcAft>
                <a:spcPts val="1200"/>
              </a:spcAft>
              <a:buNone/>
            </a:pPr>
            <a:r>
              <a:t/>
            </a:r>
            <a:endParaRPr/>
          </a:p>
        </p:txBody>
      </p:sp>
      <p:pic>
        <p:nvPicPr>
          <p:cNvPr id="1174" name="Google Shape;1174;p116"/>
          <p:cNvPicPr preferRelativeResize="0"/>
          <p:nvPr/>
        </p:nvPicPr>
        <p:blipFill>
          <a:blip r:embed="rId3">
            <a:alphaModFix/>
          </a:blip>
          <a:stretch>
            <a:fillRect/>
          </a:stretch>
        </p:blipFill>
        <p:spPr>
          <a:xfrm>
            <a:off x="1864022" y="4717454"/>
            <a:ext cx="1028164" cy="426050"/>
          </a:xfrm>
          <a:prstGeom prst="rect">
            <a:avLst/>
          </a:prstGeom>
          <a:noFill/>
          <a:ln>
            <a:noFill/>
          </a:ln>
        </p:spPr>
      </p:pic>
      <p:pic>
        <p:nvPicPr>
          <p:cNvPr id="1175" name="Google Shape;1175;p116"/>
          <p:cNvPicPr preferRelativeResize="0"/>
          <p:nvPr/>
        </p:nvPicPr>
        <p:blipFill>
          <a:blip r:embed="rId4">
            <a:alphaModFix/>
          </a:blip>
          <a:stretch>
            <a:fillRect/>
          </a:stretch>
        </p:blipFill>
        <p:spPr>
          <a:xfrm>
            <a:off x="2892194" y="4753950"/>
            <a:ext cx="1965745" cy="353050"/>
          </a:xfrm>
          <a:prstGeom prst="rect">
            <a:avLst/>
          </a:prstGeom>
          <a:noFill/>
          <a:ln>
            <a:noFill/>
          </a:ln>
        </p:spPr>
      </p:pic>
      <p:pic>
        <p:nvPicPr>
          <p:cNvPr id="1176" name="Google Shape;1176;p116"/>
          <p:cNvPicPr preferRelativeResize="0"/>
          <p:nvPr/>
        </p:nvPicPr>
        <p:blipFill>
          <a:blip r:embed="rId5">
            <a:alphaModFix/>
          </a:blip>
          <a:stretch>
            <a:fillRect/>
          </a:stretch>
        </p:blipFill>
        <p:spPr>
          <a:xfrm>
            <a:off x="4907794" y="4680954"/>
            <a:ext cx="479772" cy="426050"/>
          </a:xfrm>
          <a:prstGeom prst="rect">
            <a:avLst/>
          </a:prstGeom>
          <a:noFill/>
          <a:ln>
            <a:noFill/>
          </a:ln>
        </p:spPr>
      </p:pic>
      <p:pic>
        <p:nvPicPr>
          <p:cNvPr id="1177" name="Google Shape;1177;p116"/>
          <p:cNvPicPr preferRelativeResize="0"/>
          <p:nvPr/>
        </p:nvPicPr>
        <p:blipFill>
          <a:blip r:embed="rId6">
            <a:alphaModFix/>
          </a:blip>
          <a:stretch>
            <a:fillRect/>
          </a:stretch>
        </p:blipFill>
        <p:spPr>
          <a:xfrm>
            <a:off x="5412491" y="4534300"/>
            <a:ext cx="1208924" cy="572700"/>
          </a:xfrm>
          <a:prstGeom prst="rect">
            <a:avLst/>
          </a:prstGeom>
          <a:noFill/>
          <a:ln>
            <a:noFill/>
          </a:ln>
        </p:spPr>
      </p:pic>
      <p:pic>
        <p:nvPicPr>
          <p:cNvPr id="1178" name="Google Shape;1178;p116"/>
          <p:cNvPicPr preferRelativeResize="0"/>
          <p:nvPr/>
        </p:nvPicPr>
        <p:blipFill>
          <a:blip r:embed="rId7">
            <a:alphaModFix/>
          </a:blip>
          <a:stretch>
            <a:fillRect/>
          </a:stretch>
        </p:blipFill>
        <p:spPr>
          <a:xfrm>
            <a:off x="6686795" y="4534300"/>
            <a:ext cx="593188" cy="572699"/>
          </a:xfrm>
          <a:prstGeom prst="rect">
            <a:avLst/>
          </a:prstGeom>
          <a:noFill/>
          <a:ln>
            <a:noFill/>
          </a:ln>
        </p:spPr>
      </p:pic>
      <p:sp>
        <p:nvSpPr>
          <p:cNvPr id="1179" name="Google Shape;1179;p116"/>
          <p:cNvSpPr txBox="1"/>
          <p:nvPr/>
        </p:nvSpPr>
        <p:spPr>
          <a:xfrm>
            <a:off x="6036000" y="3070675"/>
            <a:ext cx="30000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8">
                  <a:extLst>
                    <a:ext uri="{A12FA001-AC4F-418D-AE19-62706E023703}">
                      <ahyp:hlinkClr val="tx"/>
                    </a:ext>
                  </a:extLst>
                </a:hlinkClick>
              </a:rPr>
              <a:t>https://creativecommons.org/licenses/by-nc-nd/4.0</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190500" marR="190500" rtl="0" algn="l">
              <a:lnSpc>
                <a:spcPct val="115000"/>
              </a:lnSpc>
              <a:spcBef>
                <a:spcPts val="1500"/>
              </a:spcBef>
              <a:spcAft>
                <a:spcPts val="0"/>
              </a:spcAft>
              <a:buClr>
                <a:schemeClr val="dk1"/>
              </a:buClr>
              <a:buSzPts val="1100"/>
              <a:buFont typeface="Arial"/>
              <a:buNone/>
            </a:pPr>
            <a:r>
              <a:rPr b="1" lang="fi" sz="2200">
                <a:solidFill>
                  <a:srgbClr val="2C2C2C"/>
                </a:solidFill>
                <a:highlight>
                  <a:srgbClr val="FFFFFF"/>
                </a:highlight>
              </a:rPr>
              <a:t>1 Perusosaaja</a:t>
            </a:r>
            <a:endParaRPr b="1" sz="2200">
              <a:solidFill>
                <a:srgbClr val="2C2C2C"/>
              </a:solidFill>
              <a:highlight>
                <a:srgbClr val="FFFFFF"/>
              </a:highlight>
            </a:endParaRPr>
          </a:p>
          <a:p>
            <a:pPr indent="0" lvl="0" marL="0" rtl="0" algn="l">
              <a:lnSpc>
                <a:spcPct val="115000"/>
              </a:lnSpc>
              <a:spcBef>
                <a:spcPts val="1500"/>
              </a:spcBef>
              <a:spcAft>
                <a:spcPts val="0"/>
              </a:spcAft>
              <a:buClr>
                <a:schemeClr val="dk1"/>
              </a:buClr>
              <a:buSzPts val="1100"/>
              <a:buFont typeface="Arial"/>
              <a:buNone/>
            </a:pPr>
            <a:r>
              <a:t/>
            </a:r>
            <a:endParaRPr b="1" sz="2200"/>
          </a:p>
          <a:p>
            <a:pPr indent="0" lvl="0" marL="0" rtl="0" algn="l">
              <a:spcBef>
                <a:spcPts val="0"/>
              </a:spcBef>
              <a:spcAft>
                <a:spcPts val="0"/>
              </a:spcAft>
              <a:buNone/>
            </a:pPr>
            <a:r>
              <a:t/>
            </a:r>
            <a:endParaRPr b="1" sz="2200"/>
          </a:p>
        </p:txBody>
      </p:sp>
      <p:sp>
        <p:nvSpPr>
          <p:cNvPr id="1185" name="Google Shape;1185;p1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86" name="Google Shape;1186;p117"/>
          <p:cNvPicPr preferRelativeResize="0"/>
          <p:nvPr/>
        </p:nvPicPr>
        <p:blipFill>
          <a:blip r:embed="rId3">
            <a:alphaModFix/>
          </a:blip>
          <a:stretch>
            <a:fillRect/>
          </a:stretch>
        </p:blipFill>
        <p:spPr>
          <a:xfrm>
            <a:off x="762000" y="955675"/>
            <a:ext cx="7620000" cy="3810000"/>
          </a:xfrm>
          <a:prstGeom prst="rect">
            <a:avLst/>
          </a:prstGeom>
          <a:noFill/>
          <a:ln>
            <a:noFill/>
          </a:ln>
        </p:spPr>
      </p:pic>
      <p:sp>
        <p:nvSpPr>
          <p:cNvPr id="1187" name="Google Shape;1187;p117"/>
          <p:cNvSpPr txBox="1"/>
          <p:nvPr/>
        </p:nvSpPr>
        <p:spPr>
          <a:xfrm>
            <a:off x="6144000" y="28925"/>
            <a:ext cx="30000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4">
                  <a:extLst>
                    <a:ext uri="{A12FA001-AC4F-418D-AE19-62706E023703}">
                      <ahyp:hlinkClr val="tx"/>
                    </a:ext>
                  </a:extLst>
                </a:hlinkClick>
              </a:rPr>
              <a:t>https://creativecommons.org/licenses/by-nc-nd/4.0</a:t>
            </a:r>
            <a:endParaRPr/>
          </a:p>
        </p:txBody>
      </p:sp>
      <p:pic>
        <p:nvPicPr>
          <p:cNvPr id="1188" name="Google Shape;1188;p117"/>
          <p:cNvPicPr preferRelativeResize="0"/>
          <p:nvPr/>
        </p:nvPicPr>
        <p:blipFill>
          <a:blip r:embed="rId5">
            <a:alphaModFix/>
          </a:blip>
          <a:stretch>
            <a:fillRect/>
          </a:stretch>
        </p:blipFill>
        <p:spPr>
          <a:xfrm>
            <a:off x="1864022" y="4717454"/>
            <a:ext cx="1028164" cy="426050"/>
          </a:xfrm>
          <a:prstGeom prst="rect">
            <a:avLst/>
          </a:prstGeom>
          <a:noFill/>
          <a:ln>
            <a:noFill/>
          </a:ln>
        </p:spPr>
      </p:pic>
      <p:pic>
        <p:nvPicPr>
          <p:cNvPr id="1189" name="Google Shape;1189;p117"/>
          <p:cNvPicPr preferRelativeResize="0"/>
          <p:nvPr/>
        </p:nvPicPr>
        <p:blipFill>
          <a:blip r:embed="rId6">
            <a:alphaModFix/>
          </a:blip>
          <a:stretch>
            <a:fillRect/>
          </a:stretch>
        </p:blipFill>
        <p:spPr>
          <a:xfrm>
            <a:off x="2892194" y="4753950"/>
            <a:ext cx="1965745" cy="353050"/>
          </a:xfrm>
          <a:prstGeom prst="rect">
            <a:avLst/>
          </a:prstGeom>
          <a:noFill/>
          <a:ln>
            <a:noFill/>
          </a:ln>
        </p:spPr>
      </p:pic>
      <p:pic>
        <p:nvPicPr>
          <p:cNvPr id="1190" name="Google Shape;1190;p117"/>
          <p:cNvPicPr preferRelativeResize="0"/>
          <p:nvPr/>
        </p:nvPicPr>
        <p:blipFill>
          <a:blip r:embed="rId7">
            <a:alphaModFix/>
          </a:blip>
          <a:stretch>
            <a:fillRect/>
          </a:stretch>
        </p:blipFill>
        <p:spPr>
          <a:xfrm>
            <a:off x="4907794" y="4680954"/>
            <a:ext cx="479772" cy="426050"/>
          </a:xfrm>
          <a:prstGeom prst="rect">
            <a:avLst/>
          </a:prstGeom>
          <a:noFill/>
          <a:ln>
            <a:noFill/>
          </a:ln>
        </p:spPr>
      </p:pic>
      <p:pic>
        <p:nvPicPr>
          <p:cNvPr id="1191" name="Google Shape;1191;p117"/>
          <p:cNvPicPr preferRelativeResize="0"/>
          <p:nvPr/>
        </p:nvPicPr>
        <p:blipFill>
          <a:blip r:embed="rId8">
            <a:alphaModFix/>
          </a:blip>
          <a:stretch>
            <a:fillRect/>
          </a:stretch>
        </p:blipFill>
        <p:spPr>
          <a:xfrm>
            <a:off x="5412491" y="4534300"/>
            <a:ext cx="1208924" cy="572700"/>
          </a:xfrm>
          <a:prstGeom prst="rect">
            <a:avLst/>
          </a:prstGeom>
          <a:noFill/>
          <a:ln>
            <a:noFill/>
          </a:ln>
        </p:spPr>
      </p:pic>
      <p:pic>
        <p:nvPicPr>
          <p:cNvPr id="1192" name="Google Shape;1192;p117"/>
          <p:cNvPicPr preferRelativeResize="0"/>
          <p:nvPr/>
        </p:nvPicPr>
        <p:blipFill>
          <a:blip r:embed="rId9">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98" name="Google Shape;1198;p1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rgbClr val="2C2C2C"/>
              </a:buClr>
              <a:buSzPts val="1600"/>
              <a:buChar char="●"/>
            </a:pPr>
            <a:r>
              <a:rPr b="1" lang="fi" sz="1600">
                <a:solidFill>
                  <a:srgbClr val="2C2C2C"/>
                </a:solidFill>
                <a:highlight>
                  <a:srgbClr val="FFFFFF"/>
                </a:highlight>
              </a:rPr>
              <a:t>Perusosaaja</a:t>
            </a:r>
            <a:r>
              <a:rPr lang="fi" sz="1600">
                <a:solidFill>
                  <a:srgbClr val="2C2C2C"/>
                </a:solidFill>
                <a:highlight>
                  <a:srgbClr val="FFFFFF"/>
                </a:highlight>
              </a:rPr>
              <a:t>-koontimerkin saaja osaa käyttää digitaalisia laitteita ja palveluita turvallisesti ja vastuullisesti viestinnässä ja asioinnissa. Hän osaa etsiä tietoa digitaalisissa ympäristöissä ja arvioida tiedon luotettavuutta sekä suojata henkilökohtaisia tietoja ja yksityisyyttä. Hän osaa käyttää yleisimpiä toimistosovelluksia sekä hyödyntää, tuottaa ja jakaa digitaalista sisältöä tekijänoikeuksia noudattaen.</a:t>
            </a:r>
            <a:endParaRPr sz="1600"/>
          </a:p>
        </p:txBody>
      </p:sp>
      <p:sp>
        <p:nvSpPr>
          <p:cNvPr id="1199" name="Google Shape;1199;p118"/>
          <p:cNvSpPr txBox="1"/>
          <p:nvPr/>
        </p:nvSpPr>
        <p:spPr>
          <a:xfrm>
            <a:off x="5989000" y="3163975"/>
            <a:ext cx="30000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3">
                  <a:extLst>
                    <a:ext uri="{A12FA001-AC4F-418D-AE19-62706E023703}">
                      <ahyp:hlinkClr val="tx"/>
                    </a:ext>
                  </a:extLst>
                </a:hlinkClick>
              </a:rPr>
              <a:t>https://creativecommons.org/licenses/by-nc-nd/4.0</a:t>
            </a:r>
            <a:endParaRPr/>
          </a:p>
        </p:txBody>
      </p:sp>
      <p:pic>
        <p:nvPicPr>
          <p:cNvPr id="1200" name="Google Shape;1200;p118"/>
          <p:cNvPicPr preferRelativeResize="0"/>
          <p:nvPr/>
        </p:nvPicPr>
        <p:blipFill>
          <a:blip r:embed="rId4">
            <a:alphaModFix/>
          </a:blip>
          <a:stretch>
            <a:fillRect/>
          </a:stretch>
        </p:blipFill>
        <p:spPr>
          <a:xfrm>
            <a:off x="1864022" y="4717454"/>
            <a:ext cx="1028164" cy="426050"/>
          </a:xfrm>
          <a:prstGeom prst="rect">
            <a:avLst/>
          </a:prstGeom>
          <a:noFill/>
          <a:ln>
            <a:noFill/>
          </a:ln>
        </p:spPr>
      </p:pic>
      <p:pic>
        <p:nvPicPr>
          <p:cNvPr id="1201" name="Google Shape;1201;p118"/>
          <p:cNvPicPr preferRelativeResize="0"/>
          <p:nvPr/>
        </p:nvPicPr>
        <p:blipFill>
          <a:blip r:embed="rId5">
            <a:alphaModFix/>
          </a:blip>
          <a:stretch>
            <a:fillRect/>
          </a:stretch>
        </p:blipFill>
        <p:spPr>
          <a:xfrm>
            <a:off x="2892194" y="4753950"/>
            <a:ext cx="1965745" cy="353050"/>
          </a:xfrm>
          <a:prstGeom prst="rect">
            <a:avLst/>
          </a:prstGeom>
          <a:noFill/>
          <a:ln>
            <a:noFill/>
          </a:ln>
        </p:spPr>
      </p:pic>
      <p:pic>
        <p:nvPicPr>
          <p:cNvPr id="1202" name="Google Shape;1202;p118"/>
          <p:cNvPicPr preferRelativeResize="0"/>
          <p:nvPr/>
        </p:nvPicPr>
        <p:blipFill>
          <a:blip r:embed="rId6">
            <a:alphaModFix/>
          </a:blip>
          <a:stretch>
            <a:fillRect/>
          </a:stretch>
        </p:blipFill>
        <p:spPr>
          <a:xfrm>
            <a:off x="4907794" y="4680954"/>
            <a:ext cx="479772" cy="426050"/>
          </a:xfrm>
          <a:prstGeom prst="rect">
            <a:avLst/>
          </a:prstGeom>
          <a:noFill/>
          <a:ln>
            <a:noFill/>
          </a:ln>
        </p:spPr>
      </p:pic>
      <p:pic>
        <p:nvPicPr>
          <p:cNvPr id="1203" name="Google Shape;1203;p118"/>
          <p:cNvPicPr preferRelativeResize="0"/>
          <p:nvPr/>
        </p:nvPicPr>
        <p:blipFill>
          <a:blip r:embed="rId7">
            <a:alphaModFix/>
          </a:blip>
          <a:stretch>
            <a:fillRect/>
          </a:stretch>
        </p:blipFill>
        <p:spPr>
          <a:xfrm>
            <a:off x="5412491" y="4534300"/>
            <a:ext cx="1208924" cy="572700"/>
          </a:xfrm>
          <a:prstGeom prst="rect">
            <a:avLst/>
          </a:prstGeom>
          <a:noFill/>
          <a:ln>
            <a:noFill/>
          </a:ln>
        </p:spPr>
      </p:pic>
      <p:pic>
        <p:nvPicPr>
          <p:cNvPr id="1204" name="Google Shape;1204;p118"/>
          <p:cNvPicPr preferRelativeResize="0"/>
          <p:nvPr/>
        </p:nvPicPr>
        <p:blipFill>
          <a:blip r:embed="rId8">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marR="190500" rtl="0" algn="l">
              <a:lnSpc>
                <a:spcPct val="115000"/>
              </a:lnSpc>
              <a:spcBef>
                <a:spcPts val="1500"/>
              </a:spcBef>
              <a:spcAft>
                <a:spcPts val="1500"/>
              </a:spcAft>
              <a:buClr>
                <a:schemeClr val="dk1"/>
              </a:buClr>
              <a:buSzPts val="1100"/>
              <a:buFont typeface="Arial"/>
              <a:buNone/>
            </a:pPr>
            <a:r>
              <a:rPr b="1" lang="fi" sz="2200">
                <a:solidFill>
                  <a:srgbClr val="2C2C2C"/>
                </a:solidFill>
                <a:highlight>
                  <a:srgbClr val="FFFFFF"/>
                </a:highlight>
              </a:rPr>
              <a:t>1.1 Laitteen valinta ja käyttö</a:t>
            </a:r>
            <a:endParaRPr b="1" sz="2200"/>
          </a:p>
        </p:txBody>
      </p:sp>
      <p:sp>
        <p:nvSpPr>
          <p:cNvPr id="1210" name="Google Shape;1210;p1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190500" rtl="0" algn="l">
              <a:lnSpc>
                <a:spcPct val="105000"/>
              </a:lnSpc>
              <a:spcBef>
                <a:spcPts val="2300"/>
              </a:spcBef>
              <a:spcAft>
                <a:spcPts val="0"/>
              </a:spcAft>
              <a:buClr>
                <a:schemeClr val="dk1"/>
              </a:buClr>
              <a:buSzPts val="688"/>
              <a:buFont typeface="Arial"/>
              <a:buNone/>
            </a:pPr>
            <a:r>
              <a:rPr lang="fi" sz="1456">
                <a:solidFill>
                  <a:srgbClr val="2C2C2C"/>
                </a:solidFill>
                <a:highlight>
                  <a:srgbClr val="FFFFFF"/>
                </a:highlight>
              </a:rPr>
              <a:t>Laitteen valinta ja käyttö -merkin saaja osaa</a:t>
            </a:r>
            <a:endParaRPr sz="1456">
              <a:solidFill>
                <a:srgbClr val="2C2C2C"/>
              </a:solidFill>
              <a:highlight>
                <a:srgbClr val="FFFFFF"/>
              </a:highlight>
            </a:endParaRPr>
          </a:p>
          <a:p>
            <a:pPr indent="-321071" lvl="0" marL="647700" marR="190500" rtl="0" algn="l">
              <a:lnSpc>
                <a:spcPct val="105000"/>
              </a:lnSpc>
              <a:spcBef>
                <a:spcPts val="2300"/>
              </a:spcBef>
              <a:spcAft>
                <a:spcPts val="0"/>
              </a:spcAft>
              <a:buClr>
                <a:srgbClr val="2C2C2C"/>
              </a:buClr>
              <a:buSzPts val="1456"/>
              <a:buChar char="●"/>
            </a:pPr>
            <a:r>
              <a:rPr lang="fi" sz="1456">
                <a:solidFill>
                  <a:srgbClr val="2C2C2C"/>
                </a:solidFill>
                <a:highlight>
                  <a:srgbClr val="FFFFFF"/>
                </a:highlight>
              </a:rPr>
              <a:t>tunnistaa ja valita käyttötarkoituksen mukaisen laitteen (esim. tietokone, tabletti, puhelin)</a:t>
            </a:r>
            <a:endParaRPr sz="1456">
              <a:solidFill>
                <a:srgbClr val="2C2C2C"/>
              </a:solidFill>
              <a:highlight>
                <a:srgbClr val="FFFFFF"/>
              </a:highlight>
            </a:endParaRPr>
          </a:p>
          <a:p>
            <a:pPr indent="-321071" lvl="0" marL="647700" marR="190500" rtl="0" algn="l">
              <a:lnSpc>
                <a:spcPct val="105000"/>
              </a:lnSpc>
              <a:spcBef>
                <a:spcPts val="0"/>
              </a:spcBef>
              <a:spcAft>
                <a:spcPts val="0"/>
              </a:spcAft>
              <a:buClr>
                <a:srgbClr val="2C2C2C"/>
              </a:buClr>
              <a:buSzPts val="1456"/>
              <a:buChar char="●"/>
            </a:pPr>
            <a:r>
              <a:rPr lang="fi" sz="1456">
                <a:solidFill>
                  <a:srgbClr val="2C2C2C"/>
                </a:solidFill>
                <a:highlight>
                  <a:srgbClr val="FFFFFF"/>
                </a:highlight>
              </a:rPr>
              <a:t>käyttää yleisimpiä digitaalisia laitteita sekä niiden perustoimintoja ja –asetuksia</a:t>
            </a:r>
            <a:endParaRPr sz="1456">
              <a:solidFill>
                <a:srgbClr val="2C2C2C"/>
              </a:solidFill>
              <a:highlight>
                <a:srgbClr val="FFFFFF"/>
              </a:highlight>
            </a:endParaRPr>
          </a:p>
          <a:p>
            <a:pPr indent="-321071" lvl="0" marL="647700" marR="190500" rtl="0" algn="l">
              <a:lnSpc>
                <a:spcPct val="105000"/>
              </a:lnSpc>
              <a:spcBef>
                <a:spcPts val="0"/>
              </a:spcBef>
              <a:spcAft>
                <a:spcPts val="0"/>
              </a:spcAft>
              <a:buClr>
                <a:srgbClr val="2C2C2C"/>
              </a:buClr>
              <a:buSzPts val="1456"/>
              <a:buChar char="●"/>
            </a:pPr>
            <a:r>
              <a:rPr lang="fi" sz="1456">
                <a:solidFill>
                  <a:srgbClr val="2C2C2C"/>
                </a:solidFill>
                <a:highlight>
                  <a:srgbClr val="FFFFFF"/>
                </a:highlight>
              </a:rPr>
              <a:t>tarkistaa, onko liittynyt johonkin langattomaan tai langalliseen verkkoon</a:t>
            </a:r>
            <a:endParaRPr sz="1456">
              <a:solidFill>
                <a:srgbClr val="2C2C2C"/>
              </a:solidFill>
              <a:highlight>
                <a:srgbClr val="FFFFFF"/>
              </a:highlight>
            </a:endParaRPr>
          </a:p>
          <a:p>
            <a:pPr indent="0" lvl="0" marL="0" rtl="0" algn="l">
              <a:lnSpc>
                <a:spcPct val="105000"/>
              </a:lnSpc>
              <a:spcBef>
                <a:spcPts val="2300"/>
              </a:spcBef>
              <a:spcAft>
                <a:spcPts val="0"/>
              </a:spcAft>
              <a:buSzPts val="688"/>
              <a:buNone/>
            </a:pPr>
            <a:r>
              <a:rPr lang="fi" sz="1550">
                <a:solidFill>
                  <a:srgbClr val="2C2C2C"/>
                </a:solidFill>
                <a:highlight>
                  <a:srgbClr val="FFFFFF"/>
                </a:highlight>
              </a:rPr>
              <a:t>Laitteen valinta ja käyttö -merkin saaja osaa</a:t>
            </a:r>
            <a:endParaRPr sz="1550">
              <a:solidFill>
                <a:srgbClr val="2C2C2C"/>
              </a:solidFill>
              <a:highlight>
                <a:srgbClr val="FFFFFF"/>
              </a:highlight>
            </a:endParaRPr>
          </a:p>
          <a:p>
            <a:pPr indent="-327025" lvl="0" marL="457200" rtl="0" algn="l">
              <a:lnSpc>
                <a:spcPct val="105000"/>
              </a:lnSpc>
              <a:spcBef>
                <a:spcPts val="800"/>
              </a:spcBef>
              <a:spcAft>
                <a:spcPts val="0"/>
              </a:spcAft>
              <a:buClr>
                <a:srgbClr val="2C2C2C"/>
              </a:buClr>
              <a:buSzPts val="1550"/>
              <a:buChar char="●"/>
            </a:pPr>
            <a:r>
              <a:rPr lang="fi" sz="1550">
                <a:solidFill>
                  <a:srgbClr val="2C2C2C"/>
                </a:solidFill>
                <a:highlight>
                  <a:srgbClr val="FFFFFF"/>
                </a:highlight>
              </a:rPr>
              <a:t>tunnistaa ja valita käyttötarkoituksen mukaisen laitteen (esim. tietokone, tabletti, puhelin)</a:t>
            </a:r>
            <a:endParaRPr sz="1550">
              <a:solidFill>
                <a:srgbClr val="2C2C2C"/>
              </a:solidFill>
              <a:highlight>
                <a:srgbClr val="FFFFFF"/>
              </a:highlight>
            </a:endParaRPr>
          </a:p>
          <a:p>
            <a:pPr indent="-327025" lvl="0" marL="457200" rtl="0" algn="l">
              <a:lnSpc>
                <a:spcPct val="105000"/>
              </a:lnSpc>
              <a:spcBef>
                <a:spcPts val="0"/>
              </a:spcBef>
              <a:spcAft>
                <a:spcPts val="0"/>
              </a:spcAft>
              <a:buClr>
                <a:srgbClr val="2C2C2C"/>
              </a:buClr>
              <a:buSzPts val="1550"/>
              <a:buChar char="●"/>
            </a:pPr>
            <a:r>
              <a:rPr lang="fi" sz="1550">
                <a:solidFill>
                  <a:srgbClr val="2C2C2C"/>
                </a:solidFill>
                <a:highlight>
                  <a:srgbClr val="FFFFFF"/>
                </a:highlight>
              </a:rPr>
              <a:t>käyttää yleisimpiä digitaalisia laitteita sekä niiden perustoimintoja ja –asetuksia</a:t>
            </a:r>
            <a:endParaRPr sz="1550">
              <a:solidFill>
                <a:srgbClr val="2C2C2C"/>
              </a:solidFill>
              <a:highlight>
                <a:srgbClr val="FFFFFF"/>
              </a:highlight>
            </a:endParaRPr>
          </a:p>
          <a:p>
            <a:pPr indent="-327025" lvl="0" marL="457200" rtl="0" algn="l">
              <a:lnSpc>
                <a:spcPct val="105000"/>
              </a:lnSpc>
              <a:spcBef>
                <a:spcPts val="0"/>
              </a:spcBef>
              <a:spcAft>
                <a:spcPts val="0"/>
              </a:spcAft>
              <a:buClr>
                <a:srgbClr val="2C2C2C"/>
              </a:buClr>
              <a:buSzPts val="1550"/>
              <a:buChar char="●"/>
            </a:pPr>
            <a:r>
              <a:rPr lang="fi" sz="1550">
                <a:solidFill>
                  <a:srgbClr val="2C2C2C"/>
                </a:solidFill>
                <a:highlight>
                  <a:srgbClr val="FFFFFF"/>
                </a:highlight>
              </a:rPr>
              <a:t>tarkistaa, onko liittynyt johonkin langattomaan tai langalliseen verkkoon</a:t>
            </a:r>
            <a:endParaRPr sz="1550">
              <a:solidFill>
                <a:srgbClr val="2C2C2C"/>
              </a:solidFill>
              <a:highlight>
                <a:srgbClr val="FFFFFF"/>
              </a:highlight>
            </a:endParaRPr>
          </a:p>
          <a:p>
            <a:pPr indent="0" lvl="0" marL="0" rtl="0" algn="l">
              <a:lnSpc>
                <a:spcPct val="105000"/>
              </a:lnSpc>
              <a:spcBef>
                <a:spcPts val="0"/>
              </a:spcBef>
              <a:spcAft>
                <a:spcPts val="0"/>
              </a:spcAft>
              <a:buSzPts val="688"/>
              <a:buNone/>
            </a:pPr>
            <a:r>
              <a:t/>
            </a:r>
            <a:endParaRPr sz="1550">
              <a:solidFill>
                <a:srgbClr val="2C2C2C"/>
              </a:solidFill>
              <a:highlight>
                <a:srgbClr val="FFFFFF"/>
              </a:highlight>
            </a:endParaRPr>
          </a:p>
          <a:p>
            <a:pPr indent="0" lvl="0" marL="0" rtl="0" algn="l">
              <a:lnSpc>
                <a:spcPct val="105000"/>
              </a:lnSpc>
              <a:spcBef>
                <a:spcPts val="800"/>
              </a:spcBef>
              <a:spcAft>
                <a:spcPts val="0"/>
              </a:spcAft>
              <a:buSzPts val="688"/>
              <a:buNone/>
            </a:pPr>
            <a:r>
              <a:rPr b="1" lang="fi" sz="1550">
                <a:solidFill>
                  <a:srgbClr val="2C2C2C"/>
                </a:solidFill>
                <a:highlight>
                  <a:srgbClr val="FFFFFF"/>
                </a:highlight>
              </a:rPr>
              <a:t>Hakulomake: Laitteen valinta ja käyttö</a:t>
            </a:r>
            <a:endParaRPr b="1" sz="1550">
              <a:solidFill>
                <a:srgbClr val="2C2C2C"/>
              </a:solidFill>
              <a:highlight>
                <a:srgbClr val="FFFFFF"/>
              </a:highlight>
            </a:endParaRPr>
          </a:p>
          <a:p>
            <a:pPr indent="0" lvl="0" marL="0" rtl="0" algn="l">
              <a:lnSpc>
                <a:spcPct val="105000"/>
              </a:lnSpc>
              <a:spcBef>
                <a:spcPts val="800"/>
              </a:spcBef>
              <a:spcAft>
                <a:spcPts val="0"/>
              </a:spcAft>
              <a:buSzPts val="688"/>
              <a:buNone/>
            </a:pPr>
            <a:r>
              <a:rPr lang="fi" sz="1550" u="sng">
                <a:solidFill>
                  <a:srgbClr val="0670B7"/>
                </a:solidFill>
                <a:highlight>
                  <a:srgbClr val="FFFFFF"/>
                </a:highlight>
                <a:hlinkClick r:id="rId3">
                  <a:extLst>
                    <a:ext uri="{A12FA001-AC4F-418D-AE19-62706E023703}">
                      <ahyp:hlinkClr val="tx"/>
                    </a:ext>
                  </a:extLst>
                </a:hlinkClick>
              </a:rPr>
              <a:t>https://openbadgefactory.com/c/earnablebadge/R3JJEMa618a78O/apply</a:t>
            </a:r>
            <a:endParaRPr sz="1550" u="sng">
              <a:solidFill>
                <a:srgbClr val="0670B7"/>
              </a:solidFill>
              <a:highlight>
                <a:srgbClr val="FFFFFF"/>
              </a:highlight>
            </a:endParaRPr>
          </a:p>
          <a:p>
            <a:pPr indent="0" lvl="0" marL="0" rtl="0" algn="l">
              <a:lnSpc>
                <a:spcPct val="105000"/>
              </a:lnSpc>
              <a:spcBef>
                <a:spcPts val="800"/>
              </a:spcBef>
              <a:spcAft>
                <a:spcPts val="0"/>
              </a:spcAft>
              <a:buSzPts val="688"/>
              <a:buNone/>
            </a:pPr>
            <a:r>
              <a:t/>
            </a:r>
            <a:endParaRPr sz="1550" u="sng">
              <a:solidFill>
                <a:srgbClr val="0670B7"/>
              </a:solidFill>
              <a:highlight>
                <a:srgbClr val="FFFFFF"/>
              </a:highlight>
            </a:endParaRPr>
          </a:p>
          <a:p>
            <a:pPr indent="0" lvl="0" marL="0" rtl="0" algn="l">
              <a:lnSpc>
                <a:spcPct val="105000"/>
              </a:lnSpc>
              <a:spcBef>
                <a:spcPts val="800"/>
              </a:spcBef>
              <a:spcAft>
                <a:spcPts val="0"/>
              </a:spcAft>
              <a:buSzPts val="688"/>
              <a:buNone/>
            </a:pPr>
            <a:r>
              <a:t/>
            </a:r>
            <a:endParaRPr sz="1550">
              <a:solidFill>
                <a:srgbClr val="2C2C2C"/>
              </a:solidFill>
              <a:highlight>
                <a:srgbClr val="FFFFFF"/>
              </a:highlight>
            </a:endParaRPr>
          </a:p>
          <a:p>
            <a:pPr indent="0" lvl="0" marL="0" marR="190500" rtl="0" algn="l">
              <a:lnSpc>
                <a:spcPct val="105000"/>
              </a:lnSpc>
              <a:spcBef>
                <a:spcPts val="2300"/>
              </a:spcBef>
              <a:spcAft>
                <a:spcPts val="0"/>
              </a:spcAft>
              <a:buSzPts val="688"/>
              <a:buNone/>
            </a:pPr>
            <a:r>
              <a:t/>
            </a:r>
            <a:endParaRPr sz="1456">
              <a:solidFill>
                <a:srgbClr val="2C2C2C"/>
              </a:solidFill>
              <a:highlight>
                <a:srgbClr val="FFFFFF"/>
              </a:highlight>
            </a:endParaRPr>
          </a:p>
          <a:p>
            <a:pPr indent="0" lvl="0" marL="0" rtl="0" algn="l">
              <a:lnSpc>
                <a:spcPct val="105000"/>
              </a:lnSpc>
              <a:spcBef>
                <a:spcPts val="2300"/>
              </a:spcBef>
              <a:spcAft>
                <a:spcPts val="1200"/>
              </a:spcAft>
              <a:buSzPts val="688"/>
              <a:buNone/>
            </a:pPr>
            <a:r>
              <a:t/>
            </a:r>
            <a:endParaRPr sz="1925"/>
          </a:p>
        </p:txBody>
      </p:sp>
      <p:sp>
        <p:nvSpPr>
          <p:cNvPr id="1211" name="Google Shape;1211;p119"/>
          <p:cNvSpPr txBox="1"/>
          <p:nvPr/>
        </p:nvSpPr>
        <p:spPr>
          <a:xfrm>
            <a:off x="6024225" y="82200"/>
            <a:ext cx="30000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4">
                  <a:extLst>
                    <a:ext uri="{A12FA001-AC4F-418D-AE19-62706E023703}">
                      <ahyp:hlinkClr val="tx"/>
                    </a:ext>
                  </a:extLst>
                </a:hlinkClick>
              </a:rPr>
              <a:t>https://creativecommons.org/licenses/by-nc-nd/4.0</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190500" marR="190500" rtl="0" algn="l">
              <a:lnSpc>
                <a:spcPct val="115000"/>
              </a:lnSpc>
              <a:spcBef>
                <a:spcPts val="1500"/>
              </a:spcBef>
              <a:spcAft>
                <a:spcPts val="0"/>
              </a:spcAft>
              <a:buClr>
                <a:schemeClr val="dk1"/>
              </a:buClr>
              <a:buSzPct val="45833"/>
              <a:buFont typeface="Arial"/>
              <a:buNone/>
            </a:pPr>
            <a:r>
              <a:rPr b="1" lang="fi" sz="2400">
                <a:solidFill>
                  <a:srgbClr val="2C2C2C"/>
                </a:solidFill>
                <a:highlight>
                  <a:srgbClr val="FFFFFF"/>
                </a:highlight>
              </a:rPr>
              <a:t>1.2 Tiedon haku ja arviointi</a:t>
            </a:r>
            <a:endParaRPr b="1" sz="2400">
              <a:solidFill>
                <a:srgbClr val="2C2C2C"/>
              </a:solidFill>
              <a:highlight>
                <a:srgbClr val="FFFFFF"/>
              </a:highlight>
            </a:endParaRPr>
          </a:p>
          <a:p>
            <a:pPr indent="0" lvl="0" marL="0" rtl="0" algn="l">
              <a:lnSpc>
                <a:spcPct val="115000"/>
              </a:lnSpc>
              <a:spcBef>
                <a:spcPts val="1500"/>
              </a:spcBef>
              <a:spcAft>
                <a:spcPts val="0"/>
              </a:spcAft>
              <a:buClr>
                <a:schemeClr val="dk1"/>
              </a:buClr>
              <a:buSzPct val="100000"/>
              <a:buFont typeface="Arial"/>
              <a:buNone/>
            </a:pPr>
            <a:r>
              <a:t/>
            </a:r>
            <a:endParaRPr b="1" sz="1100"/>
          </a:p>
          <a:p>
            <a:pPr indent="0" lvl="0" marL="0" rtl="0" algn="l">
              <a:spcBef>
                <a:spcPts val="0"/>
              </a:spcBef>
              <a:spcAft>
                <a:spcPts val="0"/>
              </a:spcAft>
              <a:buNone/>
            </a:pPr>
            <a:r>
              <a:t/>
            </a:r>
            <a:endParaRPr b="1"/>
          </a:p>
        </p:txBody>
      </p:sp>
      <p:sp>
        <p:nvSpPr>
          <p:cNvPr id="1217" name="Google Shape;1217;p1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100"/>
              <a:buFont typeface="Arial"/>
              <a:buNone/>
            </a:pPr>
            <a:r>
              <a:rPr lang="fi" sz="1400">
                <a:solidFill>
                  <a:srgbClr val="2C2C2C"/>
                </a:solidFill>
              </a:rPr>
              <a:t>Tiedon haku ja arviointi -merkin saaja osaa</a:t>
            </a:r>
            <a:endParaRPr sz="1400">
              <a:solidFill>
                <a:srgbClr val="2C2C2C"/>
              </a:solidFill>
            </a:endParaRPr>
          </a:p>
          <a:p>
            <a:pPr indent="-317500" lvl="0" marL="457200" rtl="0" algn="l">
              <a:spcBef>
                <a:spcPts val="800"/>
              </a:spcBef>
              <a:spcAft>
                <a:spcPts val="0"/>
              </a:spcAft>
              <a:buClr>
                <a:srgbClr val="2C2C2C"/>
              </a:buClr>
              <a:buSzPts val="1400"/>
              <a:buChar char="●"/>
            </a:pPr>
            <a:r>
              <a:rPr lang="fi" sz="1400">
                <a:solidFill>
                  <a:srgbClr val="2C2C2C"/>
                </a:solidFill>
              </a:rPr>
              <a:t>etsiä tietoa digitaalisissa ympäristöissä (hakusanat, hakukoneet)</a:t>
            </a:r>
            <a:endParaRPr sz="1400">
              <a:solidFill>
                <a:srgbClr val="2C2C2C"/>
              </a:solidFill>
            </a:endParaRPr>
          </a:p>
          <a:p>
            <a:pPr indent="-317500" lvl="0" marL="457200" rtl="0" algn="l">
              <a:spcBef>
                <a:spcPts val="0"/>
              </a:spcBef>
              <a:spcAft>
                <a:spcPts val="0"/>
              </a:spcAft>
              <a:buClr>
                <a:srgbClr val="2C2C2C"/>
              </a:buClr>
              <a:buSzPts val="1400"/>
              <a:buChar char="●"/>
            </a:pPr>
            <a:r>
              <a:rPr lang="fi" sz="1400">
                <a:solidFill>
                  <a:srgbClr val="2C2C2C"/>
                </a:solidFill>
              </a:rPr>
              <a:t>hakea eri muotoista tietoa (teksti, kuva, video)</a:t>
            </a:r>
            <a:endParaRPr sz="1400">
              <a:solidFill>
                <a:srgbClr val="2C2C2C"/>
              </a:solidFill>
            </a:endParaRPr>
          </a:p>
          <a:p>
            <a:pPr indent="-317500" lvl="0" marL="457200" rtl="0" algn="l">
              <a:spcBef>
                <a:spcPts val="0"/>
              </a:spcBef>
              <a:spcAft>
                <a:spcPts val="0"/>
              </a:spcAft>
              <a:buClr>
                <a:srgbClr val="2C2C2C"/>
              </a:buClr>
              <a:buSzPts val="1400"/>
              <a:buChar char="●"/>
            </a:pPr>
            <a:r>
              <a:rPr lang="fi" sz="1400">
                <a:solidFill>
                  <a:srgbClr val="2C2C2C"/>
                </a:solidFill>
              </a:rPr>
              <a:t>arvioida digitaalisen sisällön luotettavuutta</a:t>
            </a:r>
            <a:endParaRPr sz="1400">
              <a:solidFill>
                <a:srgbClr val="2C2C2C"/>
              </a:solidFill>
            </a:endParaRPr>
          </a:p>
          <a:p>
            <a:pPr indent="-317500" lvl="0" marL="457200" rtl="0" algn="l">
              <a:spcBef>
                <a:spcPts val="0"/>
              </a:spcBef>
              <a:spcAft>
                <a:spcPts val="0"/>
              </a:spcAft>
              <a:buClr>
                <a:srgbClr val="2C2C2C"/>
              </a:buClr>
              <a:buSzPts val="1400"/>
              <a:buChar char="●"/>
            </a:pPr>
            <a:r>
              <a:rPr lang="fi" sz="1400">
                <a:solidFill>
                  <a:srgbClr val="2C2C2C"/>
                </a:solidFill>
              </a:rPr>
              <a:t>tunnistaa, miten tekijänoikeudet liittyvät tietoon ja tiedon jakamiseen</a:t>
            </a:r>
            <a:endParaRPr sz="1400">
              <a:solidFill>
                <a:srgbClr val="2C2C2C"/>
              </a:solidFill>
            </a:endParaRPr>
          </a:p>
          <a:p>
            <a:pPr indent="0" lvl="0" marL="0" rtl="0" algn="l">
              <a:spcBef>
                <a:spcPts val="800"/>
              </a:spcBef>
              <a:spcAft>
                <a:spcPts val="0"/>
              </a:spcAft>
              <a:buNone/>
            </a:pPr>
            <a:r>
              <a:t/>
            </a:r>
            <a:endParaRPr sz="1400">
              <a:solidFill>
                <a:srgbClr val="2C2C2C"/>
              </a:solidFill>
            </a:endParaRPr>
          </a:p>
          <a:p>
            <a:pPr indent="0" lvl="0" marL="0" rtl="0" algn="l">
              <a:spcBef>
                <a:spcPts val="800"/>
              </a:spcBef>
              <a:spcAft>
                <a:spcPts val="0"/>
              </a:spcAft>
              <a:buNone/>
            </a:pPr>
            <a:r>
              <a:rPr b="1" lang="fi" sz="1400">
                <a:solidFill>
                  <a:srgbClr val="2C2C2C"/>
                </a:solidFill>
              </a:rPr>
              <a:t>Hakulomake: Tiedon haku ja arviointi</a:t>
            </a:r>
            <a:endParaRPr b="1" sz="1400">
              <a:solidFill>
                <a:srgbClr val="2C2C2C"/>
              </a:solidFill>
            </a:endParaRPr>
          </a:p>
          <a:p>
            <a:pPr indent="0" lvl="0" marL="0" rtl="0" algn="l">
              <a:spcBef>
                <a:spcPts val="800"/>
              </a:spcBef>
              <a:spcAft>
                <a:spcPts val="0"/>
              </a:spcAft>
              <a:buNone/>
            </a:pPr>
            <a:r>
              <a:rPr lang="fi" sz="1400" u="sng">
                <a:solidFill>
                  <a:srgbClr val="0670B7"/>
                </a:solidFill>
                <a:hlinkClick r:id="rId3">
                  <a:extLst>
                    <a:ext uri="{A12FA001-AC4F-418D-AE19-62706E023703}">
                      <ahyp:hlinkClr val="tx"/>
                    </a:ext>
                  </a:extLst>
                </a:hlinkClick>
              </a:rPr>
              <a:t>https://openbadgefactory.com/c/earnablebadge/R3JJEMa618a78P/apply</a:t>
            </a:r>
            <a:endParaRPr sz="1400" u="sng">
              <a:solidFill>
                <a:srgbClr val="0670B7"/>
              </a:solidFill>
            </a:endParaRPr>
          </a:p>
          <a:p>
            <a:pPr indent="0" lvl="0" marL="0" rtl="0" algn="l">
              <a:spcBef>
                <a:spcPts val="800"/>
              </a:spcBef>
              <a:spcAft>
                <a:spcPts val="0"/>
              </a:spcAft>
              <a:buNone/>
            </a:pPr>
            <a:r>
              <a:t/>
            </a:r>
            <a:endParaRPr sz="1400" u="sng">
              <a:solidFill>
                <a:srgbClr val="0670B7"/>
              </a:solidFill>
            </a:endParaRPr>
          </a:p>
          <a:p>
            <a:pPr indent="0" lvl="0" marL="0" rtl="0" algn="l">
              <a:spcBef>
                <a:spcPts val="800"/>
              </a:spcBef>
              <a:spcAft>
                <a:spcPts val="0"/>
              </a:spcAft>
              <a:buNone/>
            </a:pPr>
            <a:r>
              <a:t/>
            </a:r>
            <a:endParaRPr sz="1400">
              <a:solidFill>
                <a:srgbClr val="2C2C2C"/>
              </a:solidFill>
            </a:endParaRPr>
          </a:p>
          <a:p>
            <a:pPr indent="0" lvl="0" marL="0" rtl="0" algn="l">
              <a:spcBef>
                <a:spcPts val="0"/>
              </a:spcBef>
              <a:spcAft>
                <a:spcPts val="1200"/>
              </a:spcAft>
              <a:buNone/>
            </a:pPr>
            <a:r>
              <a:t/>
            </a:r>
            <a:endParaRPr sz="1400"/>
          </a:p>
        </p:txBody>
      </p:sp>
      <p:sp>
        <p:nvSpPr>
          <p:cNvPr id="1218" name="Google Shape;1218;p120"/>
          <p:cNvSpPr txBox="1"/>
          <p:nvPr/>
        </p:nvSpPr>
        <p:spPr>
          <a:xfrm>
            <a:off x="6296675" y="3259925"/>
            <a:ext cx="2747100" cy="1461600"/>
          </a:xfrm>
          <a:prstGeom prst="rect">
            <a:avLst/>
          </a:prstGeom>
          <a:noFill/>
          <a:ln>
            <a:noFill/>
          </a:ln>
        </p:spPr>
        <p:txBody>
          <a:bodyPr anchorCtr="0" anchor="t" bIns="91425" lIns="91425" spcFirstLastPara="1" rIns="91425" wrap="square" tIns="91425">
            <a:spAutoFit/>
          </a:bodyPr>
          <a:lstStyle/>
          <a:p>
            <a:pPr indent="0" lvl="0" marL="0" marR="50800" rtl="0" algn="l">
              <a:lnSpc>
                <a:spcPct val="115000"/>
              </a:lnSpc>
              <a:spcBef>
                <a:spcPts val="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4">
                  <a:extLst>
                    <a:ext uri="{A12FA001-AC4F-418D-AE19-62706E023703}">
                      <ahyp:hlinkClr val="tx"/>
                    </a:ext>
                  </a:extLst>
                </a:hlinkClick>
              </a:rPr>
              <a:t>https://creativecommons.org/licenses/by-nc-nd/4.0</a:t>
            </a:r>
            <a:endParaRPr sz="1050">
              <a:solidFill>
                <a:srgbClr val="0670B7"/>
              </a:solidFill>
              <a:highlight>
                <a:srgbClr val="FFFFFF"/>
              </a:highlight>
              <a:uFill>
                <a:noFill/>
              </a:uFill>
              <a:hlinkClick r:id="rId5">
                <a:extLst>
                  <a:ext uri="{A12FA001-AC4F-418D-AE19-62706E023703}">
                    <ahyp:hlinkClr val="tx"/>
                  </a:ext>
                </a:extLst>
              </a:hlinkClick>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6">
                  <a:extLst>
                    <a:ext uri="{A12FA001-AC4F-418D-AE19-62706E023703}">
                      <ahyp:hlinkClr val="tx"/>
                    </a:ext>
                  </a:extLst>
                </a:hlinkClick>
              </a:rPr>
              <a:t>Avautuu uuteen välilehteen</a:t>
            </a:r>
            <a:endParaRPr sz="1050">
              <a:solidFill>
                <a:srgbClr val="0670B7"/>
              </a:solidFill>
              <a:highlight>
                <a:srgbClr val="FFFFFF"/>
              </a:highlight>
              <a:uFill>
                <a:noFill/>
              </a:uFill>
              <a:hlinkClick r:id="rId7">
                <a:extLst>
                  <a:ext uri="{A12FA001-AC4F-418D-AE19-62706E023703}">
                    <ahyp:hlinkClr val="tx"/>
                  </a:ext>
                </a:extLst>
              </a:hlinkClick>
            </a:endParaRPr>
          </a:p>
          <a:p>
            <a:pPr indent="0" lvl="0" marL="0" rtl="0" algn="l">
              <a:lnSpc>
                <a:spcPct val="115000"/>
              </a:lnSpc>
              <a:spcBef>
                <a:spcPts val="0"/>
              </a:spcBef>
              <a:spcAft>
                <a:spcPts val="0"/>
              </a:spcAft>
              <a:buNone/>
            </a:pPr>
            <a:r>
              <a:t/>
            </a:r>
            <a:endParaRPr sz="1050">
              <a:solidFill>
                <a:srgbClr val="0670B7"/>
              </a:solidFill>
              <a:highlight>
                <a:srgbClr val="FFFFFF"/>
              </a:highlight>
              <a:uFill>
                <a:noFill/>
              </a:uFill>
              <a:hlinkClick r:id="rId8">
                <a:extLst>
                  <a:ext uri="{A12FA001-AC4F-418D-AE19-62706E023703}">
                    <ahyp:hlinkClr val="tx"/>
                  </a:ext>
                </a:extLst>
              </a:hlinkClick>
            </a:endParaRPr>
          </a:p>
        </p:txBody>
      </p:sp>
      <p:pic>
        <p:nvPicPr>
          <p:cNvPr id="1219" name="Google Shape;1219;p120"/>
          <p:cNvPicPr preferRelativeResize="0"/>
          <p:nvPr/>
        </p:nvPicPr>
        <p:blipFill>
          <a:blip r:embed="rId9">
            <a:alphaModFix/>
          </a:blip>
          <a:stretch>
            <a:fillRect/>
          </a:stretch>
        </p:blipFill>
        <p:spPr>
          <a:xfrm>
            <a:off x="1864022" y="4717454"/>
            <a:ext cx="1028164" cy="426050"/>
          </a:xfrm>
          <a:prstGeom prst="rect">
            <a:avLst/>
          </a:prstGeom>
          <a:noFill/>
          <a:ln>
            <a:noFill/>
          </a:ln>
        </p:spPr>
      </p:pic>
      <p:pic>
        <p:nvPicPr>
          <p:cNvPr id="1220" name="Google Shape;1220;p120"/>
          <p:cNvPicPr preferRelativeResize="0"/>
          <p:nvPr/>
        </p:nvPicPr>
        <p:blipFill>
          <a:blip r:embed="rId10">
            <a:alphaModFix/>
          </a:blip>
          <a:stretch>
            <a:fillRect/>
          </a:stretch>
        </p:blipFill>
        <p:spPr>
          <a:xfrm>
            <a:off x="2892194" y="4753950"/>
            <a:ext cx="1965745" cy="353050"/>
          </a:xfrm>
          <a:prstGeom prst="rect">
            <a:avLst/>
          </a:prstGeom>
          <a:noFill/>
          <a:ln>
            <a:noFill/>
          </a:ln>
        </p:spPr>
      </p:pic>
      <p:pic>
        <p:nvPicPr>
          <p:cNvPr id="1221" name="Google Shape;1221;p120"/>
          <p:cNvPicPr preferRelativeResize="0"/>
          <p:nvPr/>
        </p:nvPicPr>
        <p:blipFill>
          <a:blip r:embed="rId11">
            <a:alphaModFix/>
          </a:blip>
          <a:stretch>
            <a:fillRect/>
          </a:stretch>
        </p:blipFill>
        <p:spPr>
          <a:xfrm>
            <a:off x="4907794" y="4680954"/>
            <a:ext cx="479772" cy="426050"/>
          </a:xfrm>
          <a:prstGeom prst="rect">
            <a:avLst/>
          </a:prstGeom>
          <a:noFill/>
          <a:ln>
            <a:noFill/>
          </a:ln>
        </p:spPr>
      </p:pic>
      <p:pic>
        <p:nvPicPr>
          <p:cNvPr id="1222" name="Google Shape;1222;p120"/>
          <p:cNvPicPr preferRelativeResize="0"/>
          <p:nvPr/>
        </p:nvPicPr>
        <p:blipFill>
          <a:blip r:embed="rId12">
            <a:alphaModFix/>
          </a:blip>
          <a:stretch>
            <a:fillRect/>
          </a:stretch>
        </p:blipFill>
        <p:spPr>
          <a:xfrm>
            <a:off x="5412491" y="4534300"/>
            <a:ext cx="1208924" cy="572700"/>
          </a:xfrm>
          <a:prstGeom prst="rect">
            <a:avLst/>
          </a:prstGeom>
          <a:noFill/>
          <a:ln>
            <a:noFill/>
          </a:ln>
        </p:spPr>
      </p:pic>
      <p:pic>
        <p:nvPicPr>
          <p:cNvPr id="1223" name="Google Shape;1223;p120"/>
          <p:cNvPicPr preferRelativeResize="0"/>
          <p:nvPr/>
        </p:nvPicPr>
        <p:blipFill>
          <a:blip r:embed="rId13">
            <a:alphaModFix/>
          </a:blip>
          <a:stretch>
            <a:fillRect/>
          </a:stretch>
        </p:blipFill>
        <p:spPr>
          <a:xfrm>
            <a:off x="6686795" y="4534300"/>
            <a:ext cx="593188" cy="572699"/>
          </a:xfrm>
          <a:prstGeom prst="rect">
            <a:avLst/>
          </a:prstGeom>
          <a:noFill/>
          <a:ln>
            <a:noFill/>
          </a:ln>
        </p:spPr>
      </p:pic>
      <p:sp>
        <p:nvSpPr>
          <p:cNvPr id="1224" name="Google Shape;1224;p120"/>
          <p:cNvSpPr txBox="1"/>
          <p:nvPr/>
        </p:nvSpPr>
        <p:spPr>
          <a:xfrm>
            <a:off x="5994075" y="117425"/>
            <a:ext cx="30000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14">
                  <a:extLst>
                    <a:ext uri="{A12FA001-AC4F-418D-AE19-62706E023703}">
                      <ahyp:hlinkClr val="tx"/>
                    </a:ext>
                  </a:extLst>
                </a:hlinkClick>
              </a:rPr>
              <a:t>https://creativecommons.org/licenses/by-nc-nd/4.0</a:t>
            </a:r>
            <a:endParaRPr>
              <a:solidFill>
                <a:schemeClr val="dk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190500" rtl="0" algn="l">
              <a:lnSpc>
                <a:spcPct val="115000"/>
              </a:lnSpc>
              <a:spcBef>
                <a:spcPts val="1500"/>
              </a:spcBef>
              <a:spcAft>
                <a:spcPts val="0"/>
              </a:spcAft>
              <a:buClr>
                <a:schemeClr val="dk1"/>
              </a:buClr>
              <a:buSzPts val="1100"/>
              <a:buFont typeface="Arial"/>
              <a:buNone/>
            </a:pPr>
            <a:r>
              <a:rPr b="1" lang="fi" sz="2200">
                <a:solidFill>
                  <a:srgbClr val="2C2C2C"/>
                </a:solidFill>
                <a:highlight>
                  <a:srgbClr val="FFFFFF"/>
                </a:highlight>
              </a:rPr>
              <a:t>1.3 Turvallinen toiminta</a:t>
            </a:r>
            <a:endParaRPr b="1" sz="2200">
              <a:solidFill>
                <a:srgbClr val="2C2C2C"/>
              </a:solidFill>
              <a:highlight>
                <a:srgbClr val="FFFFFF"/>
              </a:highlight>
            </a:endParaRPr>
          </a:p>
          <a:p>
            <a:pPr indent="0" lvl="0" marL="0" rtl="0" algn="l">
              <a:lnSpc>
                <a:spcPct val="115000"/>
              </a:lnSpc>
              <a:spcBef>
                <a:spcPts val="1500"/>
              </a:spcBef>
              <a:spcAft>
                <a:spcPts val="0"/>
              </a:spcAft>
              <a:buClr>
                <a:schemeClr val="dk1"/>
              </a:buClr>
              <a:buSzPts val="1100"/>
              <a:buFont typeface="Arial"/>
              <a:buNone/>
            </a:pPr>
            <a:r>
              <a:t/>
            </a:r>
            <a:endParaRPr sz="2200"/>
          </a:p>
          <a:p>
            <a:pPr indent="0" lvl="0" marL="0" rtl="0" algn="l">
              <a:spcBef>
                <a:spcPts val="0"/>
              </a:spcBef>
              <a:spcAft>
                <a:spcPts val="0"/>
              </a:spcAft>
              <a:buNone/>
            </a:pPr>
            <a:r>
              <a:t/>
            </a:r>
            <a:endParaRPr sz="2200"/>
          </a:p>
        </p:txBody>
      </p:sp>
      <p:sp>
        <p:nvSpPr>
          <p:cNvPr id="1230" name="Google Shape;1230;p1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100"/>
              <a:buFont typeface="Arial"/>
              <a:buNone/>
            </a:pPr>
            <a:r>
              <a:rPr lang="fi" sz="1400">
                <a:solidFill>
                  <a:srgbClr val="2C2C2C"/>
                </a:solidFill>
              </a:rPr>
              <a:t>Turvallinen toiminta -merkin saaja osaa</a:t>
            </a:r>
            <a:endParaRPr sz="1400">
              <a:solidFill>
                <a:srgbClr val="2C2C2C"/>
              </a:solidFill>
            </a:endParaRPr>
          </a:p>
          <a:p>
            <a:pPr indent="-317500" lvl="0" marL="457200" rtl="0" algn="l">
              <a:spcBef>
                <a:spcPts val="800"/>
              </a:spcBef>
              <a:spcAft>
                <a:spcPts val="0"/>
              </a:spcAft>
              <a:buClr>
                <a:srgbClr val="2C2C2C"/>
              </a:buClr>
              <a:buSzPts val="1400"/>
              <a:buChar char="●"/>
            </a:pPr>
            <a:r>
              <a:rPr lang="fi" sz="1400">
                <a:solidFill>
                  <a:srgbClr val="2C2C2C"/>
                </a:solidFill>
              </a:rPr>
              <a:t>tunnistaa tyypillisimpiä kyber- ja tietoturvauhkia</a:t>
            </a:r>
            <a:endParaRPr sz="1400">
              <a:solidFill>
                <a:srgbClr val="2C2C2C"/>
              </a:solidFill>
            </a:endParaRPr>
          </a:p>
          <a:p>
            <a:pPr indent="-317500" lvl="0" marL="457200" rtl="0" algn="l">
              <a:spcBef>
                <a:spcPts val="0"/>
              </a:spcBef>
              <a:spcAft>
                <a:spcPts val="0"/>
              </a:spcAft>
              <a:buClr>
                <a:srgbClr val="2C2C2C"/>
              </a:buClr>
              <a:buSzPts val="1400"/>
              <a:buChar char="●"/>
            </a:pPr>
            <a:r>
              <a:rPr lang="fi" sz="1400">
                <a:solidFill>
                  <a:srgbClr val="2C2C2C"/>
                </a:solidFill>
              </a:rPr>
              <a:t>suojata käytössään olevat laitteet (esim. virustorjunta, laitteiden lukitseminen ja haittaohjelmien estäminen)</a:t>
            </a:r>
            <a:endParaRPr sz="1400">
              <a:solidFill>
                <a:srgbClr val="2C2C2C"/>
              </a:solidFill>
            </a:endParaRPr>
          </a:p>
          <a:p>
            <a:pPr indent="-317500" lvl="0" marL="457200" rtl="0" algn="l">
              <a:spcBef>
                <a:spcPts val="0"/>
              </a:spcBef>
              <a:spcAft>
                <a:spcPts val="0"/>
              </a:spcAft>
              <a:buClr>
                <a:srgbClr val="2C2C2C"/>
              </a:buClr>
              <a:buSzPts val="1400"/>
              <a:buChar char="●"/>
            </a:pPr>
            <a:r>
              <a:rPr lang="fi" sz="1400">
                <a:solidFill>
                  <a:srgbClr val="2C2C2C"/>
                </a:solidFill>
              </a:rPr>
              <a:t>tunnistaa, kun tietoturvaa on loukattu ja tietää miten toimia</a:t>
            </a:r>
            <a:endParaRPr sz="1400">
              <a:solidFill>
                <a:srgbClr val="2C2C2C"/>
              </a:solidFill>
            </a:endParaRPr>
          </a:p>
          <a:p>
            <a:pPr indent="0" lvl="0" marL="0" rtl="0" algn="l">
              <a:spcBef>
                <a:spcPts val="800"/>
              </a:spcBef>
              <a:spcAft>
                <a:spcPts val="0"/>
              </a:spcAft>
              <a:buNone/>
            </a:pPr>
            <a:r>
              <a:t/>
            </a:r>
            <a:endParaRPr b="1" sz="1400">
              <a:solidFill>
                <a:srgbClr val="2C2C2C"/>
              </a:solidFill>
            </a:endParaRPr>
          </a:p>
          <a:p>
            <a:pPr indent="0" lvl="0" marL="0" rtl="0" algn="l">
              <a:spcBef>
                <a:spcPts val="800"/>
              </a:spcBef>
              <a:spcAft>
                <a:spcPts val="0"/>
              </a:spcAft>
              <a:buClr>
                <a:schemeClr val="dk1"/>
              </a:buClr>
              <a:buSzPts val="1100"/>
              <a:buFont typeface="Arial"/>
              <a:buNone/>
            </a:pPr>
            <a:r>
              <a:rPr b="1" lang="fi" sz="1400">
                <a:solidFill>
                  <a:srgbClr val="2C2C2C"/>
                </a:solidFill>
              </a:rPr>
              <a:t>Hakulomake: Turvallinen toiminta</a:t>
            </a:r>
            <a:endParaRPr b="1" sz="1400">
              <a:solidFill>
                <a:srgbClr val="2C2C2C"/>
              </a:solidFill>
            </a:endParaRPr>
          </a:p>
          <a:p>
            <a:pPr indent="0" lvl="0" marL="0" rtl="0" algn="l">
              <a:spcBef>
                <a:spcPts val="800"/>
              </a:spcBef>
              <a:spcAft>
                <a:spcPts val="0"/>
              </a:spcAft>
              <a:buClr>
                <a:schemeClr val="dk1"/>
              </a:buClr>
              <a:buSzPts val="1100"/>
              <a:buFont typeface="Arial"/>
              <a:buNone/>
            </a:pPr>
            <a:r>
              <a:rPr lang="fi" sz="1400" u="sng">
                <a:solidFill>
                  <a:srgbClr val="0670B7"/>
                </a:solidFill>
                <a:hlinkClick r:id="rId3">
                  <a:extLst>
                    <a:ext uri="{A12FA001-AC4F-418D-AE19-62706E023703}">
                      <ahyp:hlinkClr val="tx"/>
                    </a:ext>
                  </a:extLst>
                </a:hlinkClick>
              </a:rPr>
              <a:t>https://openbadgefactory.com/c/earnablebadge/R3JJEMa618a78Q/apply</a:t>
            </a:r>
            <a:endParaRPr sz="1400" u="sng">
              <a:solidFill>
                <a:srgbClr val="0670B7"/>
              </a:solidFill>
            </a:endParaRPr>
          </a:p>
          <a:p>
            <a:pPr indent="0" lvl="0" marL="0" rtl="0" algn="l">
              <a:spcBef>
                <a:spcPts val="800"/>
              </a:spcBef>
              <a:spcAft>
                <a:spcPts val="0"/>
              </a:spcAft>
              <a:buClr>
                <a:schemeClr val="dk1"/>
              </a:buClr>
              <a:buSzPts val="1100"/>
              <a:buFont typeface="Arial"/>
              <a:buNone/>
            </a:pPr>
            <a:r>
              <a:t/>
            </a:r>
            <a:endParaRPr sz="1400" u="sng">
              <a:solidFill>
                <a:srgbClr val="0670B7"/>
              </a:solidFill>
            </a:endParaRPr>
          </a:p>
          <a:p>
            <a:pPr indent="0" lvl="0" marL="0" rtl="0" algn="l">
              <a:spcBef>
                <a:spcPts val="800"/>
              </a:spcBef>
              <a:spcAft>
                <a:spcPts val="0"/>
              </a:spcAft>
              <a:buClr>
                <a:schemeClr val="dk1"/>
              </a:buClr>
              <a:buSzPts val="1100"/>
              <a:buFont typeface="Arial"/>
              <a:buNone/>
            </a:pPr>
            <a:r>
              <a:t/>
            </a:r>
            <a:endParaRPr sz="1400">
              <a:solidFill>
                <a:srgbClr val="2C2C2C"/>
              </a:solidFill>
            </a:endParaRPr>
          </a:p>
          <a:p>
            <a:pPr indent="0" lvl="0" marL="0" rtl="0" algn="l">
              <a:spcBef>
                <a:spcPts val="800"/>
              </a:spcBef>
              <a:spcAft>
                <a:spcPts val="0"/>
              </a:spcAft>
              <a:buNone/>
            </a:pPr>
            <a:r>
              <a:t/>
            </a:r>
            <a:endParaRPr sz="1400">
              <a:solidFill>
                <a:srgbClr val="2C2C2C"/>
              </a:solidFill>
            </a:endParaRPr>
          </a:p>
          <a:p>
            <a:pPr indent="0" lvl="0" marL="0" rtl="0" algn="l">
              <a:spcBef>
                <a:spcPts val="800"/>
              </a:spcBef>
              <a:spcAft>
                <a:spcPts val="1200"/>
              </a:spcAft>
              <a:buNone/>
            </a:pPr>
            <a:r>
              <a:t/>
            </a:r>
            <a:endParaRPr sz="1400"/>
          </a:p>
        </p:txBody>
      </p:sp>
      <p:sp>
        <p:nvSpPr>
          <p:cNvPr id="1231" name="Google Shape;1231;p121"/>
          <p:cNvSpPr txBox="1"/>
          <p:nvPr/>
        </p:nvSpPr>
        <p:spPr>
          <a:xfrm>
            <a:off x="5977250" y="93925"/>
            <a:ext cx="30000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4">
                  <a:extLst>
                    <a:ext uri="{A12FA001-AC4F-418D-AE19-62706E023703}">
                      <ahyp:hlinkClr val="tx"/>
                    </a:ext>
                  </a:extLst>
                </a:hlinkClick>
              </a:rPr>
              <a:t>https://creativecommons.org/licenses/by-nc-nd/4.0</a:t>
            </a:r>
            <a:endParaRPr>
              <a:solidFill>
                <a:schemeClr val="dk1"/>
              </a:solidFill>
            </a:endParaRPr>
          </a:p>
        </p:txBody>
      </p:sp>
      <p:pic>
        <p:nvPicPr>
          <p:cNvPr id="1232" name="Google Shape;1232;p121"/>
          <p:cNvPicPr preferRelativeResize="0"/>
          <p:nvPr/>
        </p:nvPicPr>
        <p:blipFill>
          <a:blip r:embed="rId5">
            <a:alphaModFix/>
          </a:blip>
          <a:stretch>
            <a:fillRect/>
          </a:stretch>
        </p:blipFill>
        <p:spPr>
          <a:xfrm>
            <a:off x="1864022" y="4717454"/>
            <a:ext cx="1028164" cy="426050"/>
          </a:xfrm>
          <a:prstGeom prst="rect">
            <a:avLst/>
          </a:prstGeom>
          <a:noFill/>
          <a:ln>
            <a:noFill/>
          </a:ln>
        </p:spPr>
      </p:pic>
      <p:pic>
        <p:nvPicPr>
          <p:cNvPr id="1233" name="Google Shape;1233;p121"/>
          <p:cNvPicPr preferRelativeResize="0"/>
          <p:nvPr/>
        </p:nvPicPr>
        <p:blipFill>
          <a:blip r:embed="rId6">
            <a:alphaModFix/>
          </a:blip>
          <a:stretch>
            <a:fillRect/>
          </a:stretch>
        </p:blipFill>
        <p:spPr>
          <a:xfrm>
            <a:off x="2892194" y="4753950"/>
            <a:ext cx="1965745" cy="353050"/>
          </a:xfrm>
          <a:prstGeom prst="rect">
            <a:avLst/>
          </a:prstGeom>
          <a:noFill/>
          <a:ln>
            <a:noFill/>
          </a:ln>
        </p:spPr>
      </p:pic>
      <p:pic>
        <p:nvPicPr>
          <p:cNvPr id="1234" name="Google Shape;1234;p121"/>
          <p:cNvPicPr preferRelativeResize="0"/>
          <p:nvPr/>
        </p:nvPicPr>
        <p:blipFill>
          <a:blip r:embed="rId7">
            <a:alphaModFix/>
          </a:blip>
          <a:stretch>
            <a:fillRect/>
          </a:stretch>
        </p:blipFill>
        <p:spPr>
          <a:xfrm>
            <a:off x="4907794" y="4680954"/>
            <a:ext cx="479772" cy="426050"/>
          </a:xfrm>
          <a:prstGeom prst="rect">
            <a:avLst/>
          </a:prstGeom>
          <a:noFill/>
          <a:ln>
            <a:noFill/>
          </a:ln>
        </p:spPr>
      </p:pic>
      <p:pic>
        <p:nvPicPr>
          <p:cNvPr id="1235" name="Google Shape;1235;p121"/>
          <p:cNvPicPr preferRelativeResize="0"/>
          <p:nvPr/>
        </p:nvPicPr>
        <p:blipFill>
          <a:blip r:embed="rId8">
            <a:alphaModFix/>
          </a:blip>
          <a:stretch>
            <a:fillRect/>
          </a:stretch>
        </p:blipFill>
        <p:spPr>
          <a:xfrm>
            <a:off x="5412491" y="4534300"/>
            <a:ext cx="1208924" cy="572700"/>
          </a:xfrm>
          <a:prstGeom prst="rect">
            <a:avLst/>
          </a:prstGeom>
          <a:noFill/>
          <a:ln>
            <a:noFill/>
          </a:ln>
        </p:spPr>
      </p:pic>
      <p:pic>
        <p:nvPicPr>
          <p:cNvPr id="1236" name="Google Shape;1236;p121"/>
          <p:cNvPicPr preferRelativeResize="0"/>
          <p:nvPr/>
        </p:nvPicPr>
        <p:blipFill>
          <a:blip r:embed="rId9">
            <a:alphaModFix/>
          </a:blip>
          <a:stretch>
            <a:fillRect/>
          </a:stretch>
        </p:blipFill>
        <p:spPr>
          <a:xfrm>
            <a:off x="6686795" y="4534300"/>
            <a:ext cx="593188" cy="57269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122"/>
          <p:cNvSpPr txBox="1"/>
          <p:nvPr>
            <p:ph type="title"/>
          </p:nvPr>
        </p:nvSpPr>
        <p:spPr>
          <a:xfrm>
            <a:off x="358675" y="467700"/>
            <a:ext cx="8520600" cy="572700"/>
          </a:xfrm>
          <a:prstGeom prst="rect">
            <a:avLst/>
          </a:prstGeom>
        </p:spPr>
        <p:txBody>
          <a:bodyPr anchorCtr="0" anchor="t" bIns="91425" lIns="91425" spcFirstLastPara="1" rIns="91425" wrap="square" tIns="91425">
            <a:noAutofit/>
          </a:bodyPr>
          <a:lstStyle/>
          <a:p>
            <a:pPr indent="0" lvl="0" marL="0" marR="190500" rtl="0" algn="l">
              <a:lnSpc>
                <a:spcPct val="115000"/>
              </a:lnSpc>
              <a:spcBef>
                <a:spcPts val="1500"/>
              </a:spcBef>
              <a:spcAft>
                <a:spcPts val="0"/>
              </a:spcAft>
              <a:buClr>
                <a:schemeClr val="dk1"/>
              </a:buClr>
              <a:buSzPts val="1100"/>
              <a:buFont typeface="Arial"/>
              <a:buNone/>
            </a:pPr>
            <a:r>
              <a:rPr b="1" lang="fi" sz="2200">
                <a:solidFill>
                  <a:srgbClr val="2C2C2C"/>
                </a:solidFill>
                <a:highlight>
                  <a:srgbClr val="FFFFFF"/>
                </a:highlight>
                <a:latin typeface="Exo 2"/>
                <a:ea typeface="Exo 2"/>
                <a:cs typeface="Exo 2"/>
                <a:sym typeface="Exo 2"/>
              </a:rPr>
              <a:t>1.4 Vastuullinen toiminta</a:t>
            </a:r>
            <a:endParaRPr b="1" sz="2200">
              <a:solidFill>
                <a:srgbClr val="2C2C2C"/>
              </a:solidFill>
              <a:highlight>
                <a:srgbClr val="FFFFFF"/>
              </a:highlight>
              <a:latin typeface="Exo 2"/>
              <a:ea typeface="Exo 2"/>
              <a:cs typeface="Exo 2"/>
              <a:sym typeface="Exo 2"/>
            </a:endParaRPr>
          </a:p>
          <a:p>
            <a:pPr indent="0" lvl="0" marL="0" rtl="0" algn="l">
              <a:lnSpc>
                <a:spcPct val="115000"/>
              </a:lnSpc>
              <a:spcBef>
                <a:spcPts val="1500"/>
              </a:spcBef>
              <a:spcAft>
                <a:spcPts val="0"/>
              </a:spcAft>
              <a:buClr>
                <a:schemeClr val="dk1"/>
              </a:buClr>
              <a:buSzPts val="1100"/>
              <a:buFont typeface="Arial"/>
              <a:buNone/>
            </a:pPr>
            <a:r>
              <a:t/>
            </a:r>
            <a:endParaRPr b="1" sz="2200">
              <a:latin typeface="Exo 2"/>
              <a:ea typeface="Exo 2"/>
              <a:cs typeface="Exo 2"/>
              <a:sym typeface="Exo 2"/>
            </a:endParaRPr>
          </a:p>
          <a:p>
            <a:pPr indent="0" lvl="0" marL="0" rtl="0" algn="l">
              <a:spcBef>
                <a:spcPts val="0"/>
              </a:spcBef>
              <a:spcAft>
                <a:spcPts val="0"/>
              </a:spcAft>
              <a:buNone/>
            </a:pPr>
            <a:r>
              <a:t/>
            </a:r>
            <a:endParaRPr b="1" sz="2200">
              <a:latin typeface="Exo 2"/>
              <a:ea typeface="Exo 2"/>
              <a:cs typeface="Exo 2"/>
              <a:sym typeface="Exo 2"/>
            </a:endParaRPr>
          </a:p>
        </p:txBody>
      </p:sp>
      <p:sp>
        <p:nvSpPr>
          <p:cNvPr id="1242" name="Google Shape;1242;p1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100"/>
              <a:buFont typeface="Arial"/>
              <a:buNone/>
            </a:pPr>
            <a:r>
              <a:rPr lang="fi" sz="1600">
                <a:solidFill>
                  <a:srgbClr val="2C2C2C"/>
                </a:solidFill>
              </a:rPr>
              <a:t>Vastuullinen toiminta -merkin saaja osaa</a:t>
            </a:r>
            <a:endParaRPr sz="1600">
              <a:solidFill>
                <a:srgbClr val="2C2C2C"/>
              </a:solidFill>
            </a:endParaRPr>
          </a:p>
          <a:p>
            <a:pPr indent="-330200" lvl="0" marL="457200" rtl="0" algn="l">
              <a:spcBef>
                <a:spcPts val="800"/>
              </a:spcBef>
              <a:spcAft>
                <a:spcPts val="0"/>
              </a:spcAft>
              <a:buClr>
                <a:srgbClr val="2C2C2C"/>
              </a:buClr>
              <a:buSzPts val="1600"/>
              <a:buChar char="●"/>
            </a:pPr>
            <a:r>
              <a:rPr lang="fi" sz="1600">
                <a:solidFill>
                  <a:srgbClr val="2C2C2C"/>
                </a:solidFill>
              </a:rPr>
              <a:t>tunnistaa digitaalisten laitteiden ja sovellusten käytön vaikutuksia terveyteen ja hyvinvointiin</a:t>
            </a:r>
            <a:endParaRPr sz="1600">
              <a:solidFill>
                <a:srgbClr val="2C2C2C"/>
              </a:solidFill>
            </a:endParaRPr>
          </a:p>
          <a:p>
            <a:pPr indent="-330200" lvl="0" marL="457200" rtl="0" algn="l">
              <a:spcBef>
                <a:spcPts val="0"/>
              </a:spcBef>
              <a:spcAft>
                <a:spcPts val="0"/>
              </a:spcAft>
              <a:buClr>
                <a:srgbClr val="2C2C2C"/>
              </a:buClr>
              <a:buSzPts val="1600"/>
              <a:buChar char="●"/>
            </a:pPr>
            <a:r>
              <a:rPr lang="fi" sz="1600">
                <a:solidFill>
                  <a:srgbClr val="2C2C2C"/>
                </a:solidFill>
              </a:rPr>
              <a:t>käyttää viestipalveluita ja sosiaalisen median palveluita vastuullisesti</a:t>
            </a:r>
            <a:endParaRPr sz="1600">
              <a:solidFill>
                <a:srgbClr val="2C2C2C"/>
              </a:solidFill>
            </a:endParaRPr>
          </a:p>
          <a:p>
            <a:pPr indent="-330200" lvl="0" marL="457200" rtl="0" algn="l">
              <a:spcBef>
                <a:spcPts val="0"/>
              </a:spcBef>
              <a:spcAft>
                <a:spcPts val="0"/>
              </a:spcAft>
              <a:buClr>
                <a:srgbClr val="2C2C2C"/>
              </a:buClr>
              <a:buSzPts val="1600"/>
              <a:buChar char="●"/>
            </a:pPr>
            <a:r>
              <a:rPr lang="fi" sz="1600">
                <a:solidFill>
                  <a:srgbClr val="2C2C2C"/>
                </a:solidFill>
              </a:rPr>
              <a:t>ottaa huomioon tekijänoikeudet tiedon käyttämisessä ja jakamisessa</a:t>
            </a:r>
            <a:endParaRPr sz="1600">
              <a:solidFill>
                <a:srgbClr val="2C2C2C"/>
              </a:solidFill>
            </a:endParaRPr>
          </a:p>
          <a:p>
            <a:pPr indent="-330200" lvl="0" marL="457200" rtl="0" algn="l">
              <a:spcBef>
                <a:spcPts val="0"/>
              </a:spcBef>
              <a:spcAft>
                <a:spcPts val="0"/>
              </a:spcAft>
              <a:buClr>
                <a:srgbClr val="2C2C2C"/>
              </a:buClr>
              <a:buSzPts val="1600"/>
              <a:buChar char="●"/>
            </a:pPr>
            <a:r>
              <a:rPr lang="fi" sz="1600">
                <a:solidFill>
                  <a:srgbClr val="2C2C2C"/>
                </a:solidFill>
              </a:rPr>
              <a:t>luoda ja muokata kuvallista digitaalista sisältöä (esitysgrafiikka) tekijänoikeuksia noudattaen</a:t>
            </a:r>
            <a:endParaRPr sz="1600">
              <a:solidFill>
                <a:srgbClr val="2C2C2C"/>
              </a:solidFill>
            </a:endParaRPr>
          </a:p>
          <a:p>
            <a:pPr indent="0" lvl="0" marL="0" rtl="0" algn="l">
              <a:spcBef>
                <a:spcPts val="800"/>
              </a:spcBef>
              <a:spcAft>
                <a:spcPts val="0"/>
              </a:spcAft>
              <a:buNone/>
            </a:pPr>
            <a:r>
              <a:t/>
            </a:r>
            <a:endParaRPr sz="1600">
              <a:solidFill>
                <a:srgbClr val="2C2C2C"/>
              </a:solidFill>
            </a:endParaRPr>
          </a:p>
          <a:p>
            <a:pPr indent="0" lvl="0" marL="0" rtl="0" algn="l">
              <a:spcBef>
                <a:spcPts val="800"/>
              </a:spcBef>
              <a:spcAft>
                <a:spcPts val="0"/>
              </a:spcAft>
              <a:buClr>
                <a:schemeClr val="dk1"/>
              </a:buClr>
              <a:buSzPts val="1100"/>
              <a:buFont typeface="Arial"/>
              <a:buNone/>
            </a:pPr>
            <a:r>
              <a:rPr b="1" lang="fi" sz="1600">
                <a:solidFill>
                  <a:srgbClr val="2C2C2C"/>
                </a:solidFill>
                <a:highlight>
                  <a:srgbClr val="FFFFFF"/>
                </a:highlight>
              </a:rPr>
              <a:t>Hakulomake</a:t>
            </a:r>
            <a:endParaRPr b="1" sz="1600">
              <a:solidFill>
                <a:srgbClr val="2C2C2C"/>
              </a:solidFill>
              <a:highlight>
                <a:srgbClr val="FFFFFF"/>
              </a:highlight>
            </a:endParaRPr>
          </a:p>
          <a:p>
            <a:pPr indent="0" lvl="0" marL="0" rtl="0" algn="l">
              <a:spcBef>
                <a:spcPts val="800"/>
              </a:spcBef>
              <a:spcAft>
                <a:spcPts val="0"/>
              </a:spcAft>
              <a:buClr>
                <a:schemeClr val="dk1"/>
              </a:buClr>
              <a:buSzPts val="1100"/>
              <a:buFont typeface="Arial"/>
              <a:buNone/>
            </a:pPr>
            <a:r>
              <a:rPr lang="fi" sz="1600" u="sng">
                <a:solidFill>
                  <a:srgbClr val="0670B7"/>
                </a:solidFill>
                <a:highlight>
                  <a:srgbClr val="FFFFFF"/>
                </a:highlight>
                <a:hlinkClick r:id="rId3">
                  <a:extLst>
                    <a:ext uri="{A12FA001-AC4F-418D-AE19-62706E023703}">
                      <ahyp:hlinkClr val="tx"/>
                    </a:ext>
                  </a:extLst>
                </a:hlinkClick>
              </a:rPr>
              <a:t>https://openbadgefactory.com/c/earnablebadge/R3JJEMa618a78R/apply</a:t>
            </a:r>
            <a:endParaRPr sz="1600" u="sng">
              <a:solidFill>
                <a:srgbClr val="0670B7"/>
              </a:solidFill>
              <a:highlight>
                <a:srgbClr val="FFFFFF"/>
              </a:highlight>
            </a:endParaRPr>
          </a:p>
          <a:p>
            <a:pPr indent="0" lvl="0" marL="0" rtl="0" algn="l">
              <a:spcBef>
                <a:spcPts val="800"/>
              </a:spcBef>
              <a:spcAft>
                <a:spcPts val="0"/>
              </a:spcAft>
              <a:buClr>
                <a:schemeClr val="dk1"/>
              </a:buClr>
              <a:buSzPts val="1100"/>
              <a:buFont typeface="Arial"/>
              <a:buNone/>
            </a:pPr>
            <a:r>
              <a:t/>
            </a:r>
            <a:endParaRPr sz="1600" u="sng">
              <a:solidFill>
                <a:srgbClr val="0670B7"/>
              </a:solidFill>
              <a:highlight>
                <a:srgbClr val="FFFFFF"/>
              </a:highlight>
            </a:endParaRPr>
          </a:p>
          <a:p>
            <a:pPr indent="0" lvl="0" marL="0" rtl="0" algn="l">
              <a:spcBef>
                <a:spcPts val="800"/>
              </a:spcBef>
              <a:spcAft>
                <a:spcPts val="0"/>
              </a:spcAft>
              <a:buClr>
                <a:schemeClr val="dk1"/>
              </a:buClr>
              <a:buSzPts val="1100"/>
              <a:buFont typeface="Arial"/>
              <a:buNone/>
            </a:pPr>
            <a:r>
              <a:t/>
            </a:r>
            <a:endParaRPr sz="1600">
              <a:solidFill>
                <a:srgbClr val="2C2C2C"/>
              </a:solidFill>
              <a:highlight>
                <a:srgbClr val="FFFFFF"/>
              </a:highlight>
            </a:endParaRPr>
          </a:p>
          <a:p>
            <a:pPr indent="0" lvl="0" marL="0" rtl="0" algn="l">
              <a:spcBef>
                <a:spcPts val="800"/>
              </a:spcBef>
              <a:spcAft>
                <a:spcPts val="0"/>
              </a:spcAft>
              <a:buNone/>
            </a:pPr>
            <a:r>
              <a:t/>
            </a:r>
            <a:endParaRPr sz="1600">
              <a:solidFill>
                <a:srgbClr val="2C2C2C"/>
              </a:solidFill>
            </a:endParaRPr>
          </a:p>
          <a:p>
            <a:pPr indent="0" lvl="0" marL="0" rtl="0" algn="l">
              <a:spcBef>
                <a:spcPts val="800"/>
              </a:spcBef>
              <a:spcAft>
                <a:spcPts val="1200"/>
              </a:spcAft>
              <a:buNone/>
            </a:pPr>
            <a:r>
              <a:t/>
            </a:r>
            <a:endParaRPr sz="1600"/>
          </a:p>
        </p:txBody>
      </p:sp>
      <p:pic>
        <p:nvPicPr>
          <p:cNvPr id="1243" name="Google Shape;1243;p122"/>
          <p:cNvPicPr preferRelativeResize="0"/>
          <p:nvPr/>
        </p:nvPicPr>
        <p:blipFill>
          <a:blip r:embed="rId4">
            <a:alphaModFix/>
          </a:blip>
          <a:stretch>
            <a:fillRect/>
          </a:stretch>
        </p:blipFill>
        <p:spPr>
          <a:xfrm>
            <a:off x="1864022" y="4717454"/>
            <a:ext cx="1028164" cy="426050"/>
          </a:xfrm>
          <a:prstGeom prst="rect">
            <a:avLst/>
          </a:prstGeom>
          <a:noFill/>
          <a:ln>
            <a:noFill/>
          </a:ln>
        </p:spPr>
      </p:pic>
      <p:pic>
        <p:nvPicPr>
          <p:cNvPr id="1244" name="Google Shape;1244;p122"/>
          <p:cNvPicPr preferRelativeResize="0"/>
          <p:nvPr/>
        </p:nvPicPr>
        <p:blipFill>
          <a:blip r:embed="rId5">
            <a:alphaModFix/>
          </a:blip>
          <a:stretch>
            <a:fillRect/>
          </a:stretch>
        </p:blipFill>
        <p:spPr>
          <a:xfrm>
            <a:off x="2892194" y="4753950"/>
            <a:ext cx="1965745" cy="353050"/>
          </a:xfrm>
          <a:prstGeom prst="rect">
            <a:avLst/>
          </a:prstGeom>
          <a:noFill/>
          <a:ln>
            <a:noFill/>
          </a:ln>
        </p:spPr>
      </p:pic>
      <p:pic>
        <p:nvPicPr>
          <p:cNvPr id="1245" name="Google Shape;1245;p122"/>
          <p:cNvPicPr preferRelativeResize="0"/>
          <p:nvPr/>
        </p:nvPicPr>
        <p:blipFill>
          <a:blip r:embed="rId6">
            <a:alphaModFix/>
          </a:blip>
          <a:stretch>
            <a:fillRect/>
          </a:stretch>
        </p:blipFill>
        <p:spPr>
          <a:xfrm>
            <a:off x="4907794" y="4680954"/>
            <a:ext cx="479772" cy="426050"/>
          </a:xfrm>
          <a:prstGeom prst="rect">
            <a:avLst/>
          </a:prstGeom>
          <a:noFill/>
          <a:ln>
            <a:noFill/>
          </a:ln>
        </p:spPr>
      </p:pic>
      <p:pic>
        <p:nvPicPr>
          <p:cNvPr id="1246" name="Google Shape;1246;p122"/>
          <p:cNvPicPr preferRelativeResize="0"/>
          <p:nvPr/>
        </p:nvPicPr>
        <p:blipFill>
          <a:blip r:embed="rId7">
            <a:alphaModFix/>
          </a:blip>
          <a:stretch>
            <a:fillRect/>
          </a:stretch>
        </p:blipFill>
        <p:spPr>
          <a:xfrm>
            <a:off x="5412491" y="4534300"/>
            <a:ext cx="1208924" cy="572700"/>
          </a:xfrm>
          <a:prstGeom prst="rect">
            <a:avLst/>
          </a:prstGeom>
          <a:noFill/>
          <a:ln>
            <a:noFill/>
          </a:ln>
        </p:spPr>
      </p:pic>
      <p:pic>
        <p:nvPicPr>
          <p:cNvPr id="1247" name="Google Shape;1247;p122"/>
          <p:cNvPicPr preferRelativeResize="0"/>
          <p:nvPr/>
        </p:nvPicPr>
        <p:blipFill>
          <a:blip r:embed="rId8">
            <a:alphaModFix/>
          </a:blip>
          <a:stretch>
            <a:fillRect/>
          </a:stretch>
        </p:blipFill>
        <p:spPr>
          <a:xfrm>
            <a:off x="6686795" y="4534300"/>
            <a:ext cx="593188" cy="572699"/>
          </a:xfrm>
          <a:prstGeom prst="rect">
            <a:avLst/>
          </a:prstGeom>
          <a:noFill/>
          <a:ln>
            <a:noFill/>
          </a:ln>
        </p:spPr>
      </p:pic>
      <p:sp>
        <p:nvSpPr>
          <p:cNvPr id="1248" name="Google Shape;1248;p122"/>
          <p:cNvSpPr txBox="1"/>
          <p:nvPr/>
        </p:nvSpPr>
        <p:spPr>
          <a:xfrm>
            <a:off x="6035975" y="51600"/>
            <a:ext cx="30000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9">
                  <a:extLst>
                    <a:ext uri="{A12FA001-AC4F-418D-AE19-62706E023703}">
                      <ahyp:hlinkClr val="tx"/>
                    </a:ext>
                  </a:extLst>
                </a:hlinkClick>
              </a:rPr>
              <a:t>https://creativecommons.org/licenses/by-nc-nd/4.0</a:t>
            </a:r>
            <a:endParaRPr>
              <a:solidFill>
                <a:schemeClr val="dk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1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190500" rtl="0" algn="l">
              <a:lnSpc>
                <a:spcPct val="115000"/>
              </a:lnSpc>
              <a:spcBef>
                <a:spcPts val="1500"/>
              </a:spcBef>
              <a:spcAft>
                <a:spcPts val="0"/>
              </a:spcAft>
              <a:buClr>
                <a:schemeClr val="dk1"/>
              </a:buClr>
              <a:buSzPct val="45833"/>
              <a:buFont typeface="Arial"/>
              <a:buNone/>
            </a:pPr>
            <a:r>
              <a:rPr b="1" lang="fi" sz="2400">
                <a:solidFill>
                  <a:srgbClr val="2C2C2C"/>
                </a:solidFill>
                <a:highlight>
                  <a:srgbClr val="FFFFFF"/>
                </a:highlight>
              </a:rPr>
              <a:t>1.5 Viestintä ja asiointi</a:t>
            </a:r>
            <a:endParaRPr b="1" sz="2400">
              <a:solidFill>
                <a:srgbClr val="2C2C2C"/>
              </a:solidFill>
              <a:highlight>
                <a:srgbClr val="FFFFFF"/>
              </a:highlight>
            </a:endParaRPr>
          </a:p>
          <a:p>
            <a:pPr indent="0" lvl="0" marL="0" rtl="0" algn="l">
              <a:lnSpc>
                <a:spcPct val="115000"/>
              </a:lnSpc>
              <a:spcBef>
                <a:spcPts val="1500"/>
              </a:spcBef>
              <a:spcAft>
                <a:spcPts val="0"/>
              </a:spcAft>
              <a:buClr>
                <a:schemeClr val="dk1"/>
              </a:buClr>
              <a:buSzPct val="100000"/>
              <a:buFont typeface="Arial"/>
              <a:buNone/>
            </a:pPr>
            <a:r>
              <a:t/>
            </a:r>
            <a:endParaRPr b="1" sz="1100"/>
          </a:p>
          <a:p>
            <a:pPr indent="0" lvl="0" marL="0" rtl="0" algn="l">
              <a:spcBef>
                <a:spcPts val="0"/>
              </a:spcBef>
              <a:spcAft>
                <a:spcPts val="0"/>
              </a:spcAft>
              <a:buNone/>
            </a:pPr>
            <a:r>
              <a:t/>
            </a:r>
            <a:endParaRPr b="1"/>
          </a:p>
        </p:txBody>
      </p:sp>
      <p:sp>
        <p:nvSpPr>
          <p:cNvPr id="1254" name="Google Shape;1254;p1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100"/>
              <a:buFont typeface="Arial"/>
              <a:buNone/>
            </a:pPr>
            <a:r>
              <a:rPr lang="fi" sz="1600">
                <a:solidFill>
                  <a:srgbClr val="2C2C2C"/>
                </a:solidFill>
                <a:highlight>
                  <a:srgbClr val="FFFFFF"/>
                </a:highlight>
              </a:rPr>
              <a:t>Viestintä ja asiointi -merkin saaja osaa</a:t>
            </a:r>
            <a:endParaRPr sz="1600">
              <a:solidFill>
                <a:srgbClr val="2C2C2C"/>
              </a:solidFill>
              <a:highlight>
                <a:srgbClr val="FFFFFF"/>
              </a:highlight>
            </a:endParaRPr>
          </a:p>
          <a:p>
            <a:pPr indent="-330200" lvl="0" marL="457200" rtl="0" algn="l">
              <a:spcBef>
                <a:spcPts val="800"/>
              </a:spcBef>
              <a:spcAft>
                <a:spcPts val="0"/>
              </a:spcAft>
              <a:buClr>
                <a:srgbClr val="2C2C2C"/>
              </a:buClr>
              <a:buSzPts val="1600"/>
              <a:buChar char="●"/>
            </a:pPr>
            <a:r>
              <a:rPr lang="fi" sz="1600">
                <a:solidFill>
                  <a:srgbClr val="2C2C2C"/>
                </a:solidFill>
                <a:highlight>
                  <a:srgbClr val="FFFFFF"/>
                </a:highlight>
              </a:rPr>
              <a:t>tunnistaa oikeutensa ja vastuunsa omien tietojen luovuttamisessa sähköisiin palveluihin</a:t>
            </a:r>
            <a:endParaRPr sz="1600">
              <a:solidFill>
                <a:srgbClr val="2C2C2C"/>
              </a:solidFill>
              <a:highlight>
                <a:srgbClr val="FFFFFF"/>
              </a:highlight>
            </a:endParaRPr>
          </a:p>
          <a:p>
            <a:pPr indent="-330200" lvl="0" marL="457200" rtl="0" algn="l">
              <a:spcBef>
                <a:spcPts val="0"/>
              </a:spcBef>
              <a:spcAft>
                <a:spcPts val="0"/>
              </a:spcAft>
              <a:buClr>
                <a:srgbClr val="2C2C2C"/>
              </a:buClr>
              <a:buSzPts val="1600"/>
              <a:buChar char="●"/>
            </a:pPr>
            <a:r>
              <a:rPr lang="fi" sz="1600">
                <a:solidFill>
                  <a:srgbClr val="2C2C2C"/>
                </a:solidFill>
                <a:highlight>
                  <a:srgbClr val="FFFFFF"/>
                </a:highlight>
              </a:rPr>
              <a:t>käyttää sähköisiä asiointipalveluja</a:t>
            </a:r>
            <a:endParaRPr sz="1600">
              <a:solidFill>
                <a:srgbClr val="2C2C2C"/>
              </a:solidFill>
              <a:highlight>
                <a:srgbClr val="FFFFFF"/>
              </a:highlight>
            </a:endParaRPr>
          </a:p>
          <a:p>
            <a:pPr indent="-330200" lvl="0" marL="457200" rtl="0" algn="l">
              <a:spcBef>
                <a:spcPts val="0"/>
              </a:spcBef>
              <a:spcAft>
                <a:spcPts val="0"/>
              </a:spcAft>
              <a:buClr>
                <a:srgbClr val="2C2C2C"/>
              </a:buClr>
              <a:buSzPts val="1600"/>
              <a:buChar char="●"/>
            </a:pPr>
            <a:r>
              <a:rPr lang="fi" sz="1600">
                <a:solidFill>
                  <a:srgbClr val="2C2C2C"/>
                </a:solidFill>
                <a:highlight>
                  <a:srgbClr val="FFFFFF"/>
                </a:highlight>
              </a:rPr>
              <a:t>tunnistaa vahvan tunnistautumisen menetelmiä</a:t>
            </a:r>
            <a:endParaRPr sz="1600">
              <a:solidFill>
                <a:srgbClr val="2C2C2C"/>
              </a:solidFill>
              <a:highlight>
                <a:srgbClr val="FFFFFF"/>
              </a:highlight>
            </a:endParaRPr>
          </a:p>
          <a:p>
            <a:pPr indent="-330200" lvl="0" marL="457200" rtl="0" algn="l">
              <a:spcBef>
                <a:spcPts val="0"/>
              </a:spcBef>
              <a:spcAft>
                <a:spcPts val="0"/>
              </a:spcAft>
              <a:buClr>
                <a:srgbClr val="2C2C2C"/>
              </a:buClr>
              <a:buSzPts val="1600"/>
              <a:buChar char="●"/>
            </a:pPr>
            <a:r>
              <a:rPr lang="fi" sz="1600">
                <a:solidFill>
                  <a:srgbClr val="2C2C2C"/>
                </a:solidFill>
                <a:highlight>
                  <a:srgbClr val="FFFFFF"/>
                </a:highlight>
              </a:rPr>
              <a:t>suojata henkilökohtaisia tietojaan ja yksityisyyttään</a:t>
            </a:r>
            <a:endParaRPr sz="1600">
              <a:solidFill>
                <a:srgbClr val="2C2C2C"/>
              </a:solidFill>
              <a:highlight>
                <a:srgbClr val="FFFFFF"/>
              </a:highlight>
            </a:endParaRPr>
          </a:p>
          <a:p>
            <a:pPr indent="-330200" lvl="0" marL="457200" rtl="0" algn="l">
              <a:spcBef>
                <a:spcPts val="0"/>
              </a:spcBef>
              <a:spcAft>
                <a:spcPts val="0"/>
              </a:spcAft>
              <a:buClr>
                <a:srgbClr val="2C2C2C"/>
              </a:buClr>
              <a:buSzPts val="1600"/>
              <a:buChar char="●"/>
            </a:pPr>
            <a:r>
              <a:rPr lang="fi" sz="1600">
                <a:solidFill>
                  <a:srgbClr val="2C2C2C"/>
                </a:solidFill>
                <a:highlight>
                  <a:srgbClr val="FFFFFF"/>
                </a:highlight>
              </a:rPr>
              <a:t>tunnistaa tietosuojan periaatteita ja noudattaa niitä</a:t>
            </a:r>
            <a:endParaRPr sz="1600">
              <a:solidFill>
                <a:srgbClr val="2C2C2C"/>
              </a:solidFill>
              <a:highlight>
                <a:srgbClr val="FFFFFF"/>
              </a:highlight>
            </a:endParaRPr>
          </a:p>
          <a:p>
            <a:pPr indent="-330200" lvl="0" marL="457200" rtl="0" algn="l">
              <a:spcBef>
                <a:spcPts val="0"/>
              </a:spcBef>
              <a:spcAft>
                <a:spcPts val="0"/>
              </a:spcAft>
              <a:buClr>
                <a:srgbClr val="2C2C2C"/>
              </a:buClr>
              <a:buSzPts val="1600"/>
              <a:buChar char="●"/>
            </a:pPr>
            <a:r>
              <a:rPr lang="fi" sz="1600">
                <a:solidFill>
                  <a:srgbClr val="2C2C2C"/>
                </a:solidFill>
                <a:highlight>
                  <a:srgbClr val="FFFFFF"/>
                </a:highlight>
              </a:rPr>
              <a:t>käyttää sähköpostia ja sen perustoimintoja</a:t>
            </a:r>
            <a:endParaRPr sz="1600">
              <a:solidFill>
                <a:srgbClr val="2C2C2C"/>
              </a:solidFill>
              <a:highlight>
                <a:srgbClr val="FFFFFF"/>
              </a:highlight>
            </a:endParaRPr>
          </a:p>
          <a:p>
            <a:pPr indent="0" lvl="0" marL="0" rtl="0" algn="l">
              <a:spcBef>
                <a:spcPts val="800"/>
              </a:spcBef>
              <a:spcAft>
                <a:spcPts val="0"/>
              </a:spcAft>
              <a:buNone/>
            </a:pPr>
            <a:r>
              <a:t/>
            </a:r>
            <a:endParaRPr sz="1600"/>
          </a:p>
          <a:p>
            <a:pPr indent="0" lvl="0" marL="0" rtl="0" algn="l">
              <a:spcBef>
                <a:spcPts val="1200"/>
              </a:spcBef>
              <a:spcAft>
                <a:spcPts val="0"/>
              </a:spcAft>
              <a:buClr>
                <a:schemeClr val="dk1"/>
              </a:buClr>
              <a:buSzPts val="1100"/>
              <a:buFont typeface="Arial"/>
              <a:buNone/>
            </a:pPr>
            <a:r>
              <a:rPr b="1" lang="fi" sz="1600">
                <a:solidFill>
                  <a:srgbClr val="2C2C2C"/>
                </a:solidFill>
                <a:highlight>
                  <a:srgbClr val="FFFFFF"/>
                </a:highlight>
              </a:rPr>
              <a:t>Hakulomake: Viestintä ja asiointi</a:t>
            </a:r>
            <a:endParaRPr b="1" sz="1600">
              <a:solidFill>
                <a:srgbClr val="2C2C2C"/>
              </a:solidFill>
              <a:highlight>
                <a:srgbClr val="FFFFFF"/>
              </a:highlight>
            </a:endParaRPr>
          </a:p>
          <a:p>
            <a:pPr indent="0" lvl="0" marL="0" rtl="0" algn="l">
              <a:spcBef>
                <a:spcPts val="800"/>
              </a:spcBef>
              <a:spcAft>
                <a:spcPts val="0"/>
              </a:spcAft>
              <a:buClr>
                <a:schemeClr val="dk1"/>
              </a:buClr>
              <a:buSzPts val="1100"/>
              <a:buFont typeface="Arial"/>
              <a:buNone/>
            </a:pPr>
            <a:r>
              <a:rPr lang="fi" sz="1600" u="sng">
                <a:solidFill>
                  <a:srgbClr val="0670B7"/>
                </a:solidFill>
                <a:highlight>
                  <a:srgbClr val="FFFFFF"/>
                </a:highlight>
                <a:hlinkClick r:id="rId3">
                  <a:extLst>
                    <a:ext uri="{A12FA001-AC4F-418D-AE19-62706E023703}">
                      <ahyp:hlinkClr val="tx"/>
                    </a:ext>
                  </a:extLst>
                </a:hlinkClick>
              </a:rPr>
              <a:t>https://openbadgefactory.com/c/earnablebadge/R3JJEMa618a78S/apply</a:t>
            </a:r>
            <a:endParaRPr sz="1600" u="sng">
              <a:solidFill>
                <a:srgbClr val="0670B7"/>
              </a:solidFill>
              <a:highlight>
                <a:srgbClr val="FFFFFF"/>
              </a:highlight>
            </a:endParaRPr>
          </a:p>
          <a:p>
            <a:pPr indent="0" lvl="0" marL="0" rtl="0" algn="l">
              <a:spcBef>
                <a:spcPts val="800"/>
              </a:spcBef>
              <a:spcAft>
                <a:spcPts val="0"/>
              </a:spcAft>
              <a:buClr>
                <a:schemeClr val="dk1"/>
              </a:buClr>
              <a:buSzPts val="1100"/>
              <a:buFont typeface="Arial"/>
              <a:buNone/>
            </a:pPr>
            <a:r>
              <a:t/>
            </a:r>
            <a:endParaRPr sz="1600" u="sng">
              <a:solidFill>
                <a:srgbClr val="0670B7"/>
              </a:solidFill>
              <a:highlight>
                <a:srgbClr val="FFFFFF"/>
              </a:highlight>
            </a:endParaRPr>
          </a:p>
          <a:p>
            <a:pPr indent="0" lvl="0" marL="0" rtl="0" algn="l">
              <a:spcBef>
                <a:spcPts val="800"/>
              </a:spcBef>
              <a:spcAft>
                <a:spcPts val="0"/>
              </a:spcAft>
              <a:buClr>
                <a:schemeClr val="dk1"/>
              </a:buClr>
              <a:buSzPts val="1100"/>
              <a:buFont typeface="Arial"/>
              <a:buNone/>
            </a:pPr>
            <a:r>
              <a:t/>
            </a:r>
            <a:endParaRPr sz="1600">
              <a:solidFill>
                <a:srgbClr val="2C2C2C"/>
              </a:solidFill>
              <a:highlight>
                <a:srgbClr val="FFFFFF"/>
              </a:highlight>
            </a:endParaRPr>
          </a:p>
          <a:p>
            <a:pPr indent="0" lvl="0" marL="0" rtl="0" algn="l">
              <a:spcBef>
                <a:spcPts val="0"/>
              </a:spcBef>
              <a:spcAft>
                <a:spcPts val="1200"/>
              </a:spcAft>
              <a:buNone/>
            </a:pPr>
            <a:r>
              <a:t/>
            </a:r>
            <a:endParaRPr sz="1600"/>
          </a:p>
        </p:txBody>
      </p:sp>
      <p:sp>
        <p:nvSpPr>
          <p:cNvPr id="1255" name="Google Shape;1255;p123"/>
          <p:cNvSpPr txBox="1"/>
          <p:nvPr/>
        </p:nvSpPr>
        <p:spPr>
          <a:xfrm>
            <a:off x="6047725" y="28925"/>
            <a:ext cx="3000000" cy="14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sz="1200">
              <a:solidFill>
                <a:srgbClr val="2C2C2C"/>
              </a:solidFill>
              <a:highlight>
                <a:srgbClr val="FFFFFF"/>
              </a:highlight>
            </a:endParaRPr>
          </a:p>
          <a:p>
            <a:pPr indent="0" lvl="0" marL="0" marR="50800" rtl="0" algn="l">
              <a:lnSpc>
                <a:spcPct val="115000"/>
              </a:lnSpc>
              <a:spcBef>
                <a:spcPts val="800"/>
              </a:spcBef>
              <a:spcAft>
                <a:spcPts val="0"/>
              </a:spcAft>
              <a:buNone/>
            </a:pPr>
            <a:r>
              <a:rPr lang="fi" sz="1050">
                <a:solidFill>
                  <a:srgbClr val="2C2C2C"/>
                </a:solidFill>
                <a:highlight>
                  <a:srgbClr val="FFFFFF"/>
                </a:highlight>
              </a:rPr>
              <a:t>Materiaalin tuottajat:</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2C2C2C"/>
                </a:solidFill>
                <a:highlight>
                  <a:srgbClr val="FFFFFF"/>
                </a:highlight>
              </a:rPr>
              <a:t>TIEKE</a:t>
            </a:r>
            <a:endParaRPr sz="1050">
              <a:solidFill>
                <a:srgbClr val="2C2C2C"/>
              </a:solidFill>
              <a:highlight>
                <a:srgbClr val="FFFFFF"/>
              </a:highlight>
            </a:endParaRPr>
          </a:p>
          <a:p>
            <a:pPr indent="0" lvl="0" marL="0" marR="50800" rtl="0" algn="l">
              <a:lnSpc>
                <a:spcPct val="115000"/>
              </a:lnSpc>
              <a:spcBef>
                <a:spcPts val="0"/>
              </a:spcBef>
              <a:spcAft>
                <a:spcPts val="0"/>
              </a:spcAft>
              <a:buNone/>
            </a:pPr>
            <a:r>
              <a:rPr lang="fi" sz="1050">
                <a:solidFill>
                  <a:srgbClr val="2C2C2C"/>
                </a:solidFill>
                <a:highlight>
                  <a:srgbClr val="FFFFFF"/>
                </a:highlight>
              </a:rPr>
              <a:t>Materiaalin käyttöoikeus:</a:t>
            </a:r>
            <a:endParaRPr sz="1050">
              <a:solidFill>
                <a:srgbClr val="2C2C2C"/>
              </a:solidFill>
              <a:highlight>
                <a:srgbClr val="FFFFFF"/>
              </a:highlight>
            </a:endParaRPr>
          </a:p>
          <a:p>
            <a:pPr indent="0" lvl="0" marL="0" rtl="0" algn="l">
              <a:lnSpc>
                <a:spcPct val="115000"/>
              </a:lnSpc>
              <a:spcBef>
                <a:spcPts val="0"/>
              </a:spcBef>
              <a:spcAft>
                <a:spcPts val="0"/>
              </a:spcAft>
              <a:buNone/>
            </a:pPr>
            <a:r>
              <a:rPr lang="fi" sz="1050">
                <a:solidFill>
                  <a:srgbClr val="0670B7"/>
                </a:solidFill>
                <a:highlight>
                  <a:srgbClr val="FFFFFF"/>
                </a:highlight>
                <a:uFill>
                  <a:noFill/>
                </a:uFill>
                <a:hlinkClick r:id="rId4">
                  <a:extLst>
                    <a:ext uri="{A12FA001-AC4F-418D-AE19-62706E023703}">
                      <ahyp:hlinkClr val="tx"/>
                    </a:ext>
                  </a:extLst>
                </a:hlinkClick>
              </a:rPr>
              <a:t>https://creativecommons.org/licenses/by-nc-nd/4.0</a:t>
            </a:r>
            <a:endParaRPr>
              <a:solidFill>
                <a:schemeClr val="dk1"/>
              </a:solidFill>
            </a:endParaRPr>
          </a:p>
        </p:txBody>
      </p:sp>
      <p:pic>
        <p:nvPicPr>
          <p:cNvPr id="1256" name="Google Shape;1256;p123"/>
          <p:cNvPicPr preferRelativeResize="0"/>
          <p:nvPr/>
        </p:nvPicPr>
        <p:blipFill>
          <a:blip r:embed="rId5">
            <a:alphaModFix/>
          </a:blip>
          <a:stretch>
            <a:fillRect/>
          </a:stretch>
        </p:blipFill>
        <p:spPr>
          <a:xfrm>
            <a:off x="1864022" y="4717454"/>
            <a:ext cx="1028164" cy="426050"/>
          </a:xfrm>
          <a:prstGeom prst="rect">
            <a:avLst/>
          </a:prstGeom>
          <a:noFill/>
          <a:ln>
            <a:noFill/>
          </a:ln>
        </p:spPr>
      </p:pic>
      <p:pic>
        <p:nvPicPr>
          <p:cNvPr id="1257" name="Google Shape;1257;p123"/>
          <p:cNvPicPr preferRelativeResize="0"/>
          <p:nvPr/>
        </p:nvPicPr>
        <p:blipFill>
          <a:blip r:embed="rId6">
            <a:alphaModFix/>
          </a:blip>
          <a:stretch>
            <a:fillRect/>
          </a:stretch>
        </p:blipFill>
        <p:spPr>
          <a:xfrm>
            <a:off x="2892194" y="4753950"/>
            <a:ext cx="1965745" cy="353050"/>
          </a:xfrm>
          <a:prstGeom prst="rect">
            <a:avLst/>
          </a:prstGeom>
          <a:noFill/>
          <a:ln>
            <a:noFill/>
          </a:ln>
        </p:spPr>
      </p:pic>
      <p:pic>
        <p:nvPicPr>
          <p:cNvPr id="1258" name="Google Shape;1258;p123"/>
          <p:cNvPicPr preferRelativeResize="0"/>
          <p:nvPr/>
        </p:nvPicPr>
        <p:blipFill>
          <a:blip r:embed="rId7">
            <a:alphaModFix/>
          </a:blip>
          <a:stretch>
            <a:fillRect/>
          </a:stretch>
        </p:blipFill>
        <p:spPr>
          <a:xfrm>
            <a:off x="4907794" y="4680954"/>
            <a:ext cx="479772" cy="426050"/>
          </a:xfrm>
          <a:prstGeom prst="rect">
            <a:avLst/>
          </a:prstGeom>
          <a:noFill/>
          <a:ln>
            <a:noFill/>
          </a:ln>
        </p:spPr>
      </p:pic>
      <p:pic>
        <p:nvPicPr>
          <p:cNvPr id="1259" name="Google Shape;1259;p123"/>
          <p:cNvPicPr preferRelativeResize="0"/>
          <p:nvPr/>
        </p:nvPicPr>
        <p:blipFill>
          <a:blip r:embed="rId8">
            <a:alphaModFix/>
          </a:blip>
          <a:stretch>
            <a:fillRect/>
          </a:stretch>
        </p:blipFill>
        <p:spPr>
          <a:xfrm>
            <a:off x="5412491" y="4534300"/>
            <a:ext cx="1208924" cy="572700"/>
          </a:xfrm>
          <a:prstGeom prst="rect">
            <a:avLst/>
          </a:prstGeom>
          <a:noFill/>
          <a:ln>
            <a:noFill/>
          </a:ln>
        </p:spPr>
      </p:pic>
      <p:pic>
        <p:nvPicPr>
          <p:cNvPr id="1260" name="Google Shape;1260;p123"/>
          <p:cNvPicPr preferRelativeResize="0"/>
          <p:nvPr/>
        </p:nvPicPr>
        <p:blipFill>
          <a:blip r:embed="rId9">
            <a:alphaModFix/>
          </a:blip>
          <a:stretch>
            <a:fillRect/>
          </a:stretch>
        </p:blipFill>
        <p:spPr>
          <a:xfrm>
            <a:off x="6686795" y="4534300"/>
            <a:ext cx="593188" cy="572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