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Exo 2"/>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xo2-regular.fntdata"/><Relationship Id="rId25" Type="http://schemas.openxmlformats.org/officeDocument/2006/relationships/font" Target="fonts/Montserrat-boldItalic.fntdata"/><Relationship Id="rId28" Type="http://schemas.openxmlformats.org/officeDocument/2006/relationships/font" Target="fonts/Exo2-italic.fntdata"/><Relationship Id="rId27" Type="http://schemas.openxmlformats.org/officeDocument/2006/relationships/font" Target="fonts/Exo2-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xo2-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204bff66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204bff66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a42832f8c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0a42832f8c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a42832f8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0a42832f8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0a42832f8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0a42832f8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a42832f8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a42832f8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0a42832f8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0a42832f8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a42832f8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a42832f8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a42832f8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a42832f8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f3097f86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f3097f86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a428335c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a428335c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a428335cd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a428335cd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a428335cd_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a428335cd_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a428335cd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0a428335cd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a428335cd_3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a428335cd_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0a42832f8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0a42832f8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a42832f8c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a42832f8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example.com" TargetMode="External"/><Relationship Id="rId4" Type="http://schemas.openxmlformats.org/officeDocument/2006/relationships/hyperlink" Target="http://www.example.com" TargetMode="External"/><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kotimikro.fi" TargetMode="External"/><Relationship Id="rId4" Type="http://schemas.openxmlformats.org/officeDocument/2006/relationships/hyperlink" Target="https://www.is.fi/digitoday/" TargetMode="External"/><Relationship Id="rId11" Type="http://schemas.openxmlformats.org/officeDocument/2006/relationships/image" Target="../media/image5.png"/><Relationship Id="rId10" Type="http://schemas.openxmlformats.org/officeDocument/2006/relationships/image" Target="../media/image9.png"/><Relationship Id="rId9" Type="http://schemas.openxmlformats.org/officeDocument/2006/relationships/image" Target="../media/image4.png"/><Relationship Id="rId5" Type="http://schemas.openxmlformats.org/officeDocument/2006/relationships/hyperlink" Target="https://www.is.fi/digitoday/tietoturva/" TargetMode="External"/><Relationship Id="rId6" Type="http://schemas.openxmlformats.org/officeDocument/2006/relationships/hyperlink" Target="https://www.iltalehti.fi/digiuutiset" TargetMode="External"/><Relationship Id="rId7" Type="http://schemas.openxmlformats.org/officeDocument/2006/relationships/hyperlink" Target="https://www.iltalehti.fi/tietoturva" TargetMode="External"/><Relationship Id="rId8"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tietosuoja.fi/etusivu" TargetMode="External"/><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hyperlink" Target="https://tieke.fi/hankkeet/gdpr4chldrn/blogit-ja-artikkel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hyperlink" Target="https://mobiilivarmenne.fi" TargetMode="External"/><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peda.net/digisiivet/syksy-2024-mikkelin-kansalaisopiston-kurssi/moduuli-1.-digitaidot-1op"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f-secure.com/fi/articles/what-is-two-factor-authentication" TargetMode="External"/><Relationship Id="rId4" Type="http://schemas.openxmlformats.org/officeDocument/2006/relationships/hyperlink" Target="https://help.f-secure.com/product.html?home/total-ios/latest/fi/concept_AED69B42DC76454BBB3FA35515E65C2D-latest-fi" TargetMode="External"/><Relationship Id="rId9" Type="http://schemas.openxmlformats.org/officeDocument/2006/relationships/image" Target="../media/image5.png"/><Relationship Id="rId5" Type="http://schemas.openxmlformats.org/officeDocument/2006/relationships/hyperlink" Target="https://www.kyberturvallisuuskeskus.fi/fi/ajankohtaista/ohjeet-ja-oppaat/pidempi-parempi-nain-teet-hyvan-salasanan" TargetMode="External"/><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oph.fi/fi/palvelumme/koski-palvelu" TargetMode="External"/><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8FBC"/>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3041550" cy="2936501"/>
          </a:xfrm>
          <a:prstGeom prst="rect">
            <a:avLst/>
          </a:prstGeom>
          <a:noFill/>
          <a:ln>
            <a:noFill/>
          </a:ln>
        </p:spPr>
      </p:pic>
      <p:sp>
        <p:nvSpPr>
          <p:cNvPr id="55" name="Google Shape;55;p13"/>
          <p:cNvSpPr txBox="1"/>
          <p:nvPr>
            <p:ph type="ctrTitle"/>
          </p:nvPr>
        </p:nvSpPr>
        <p:spPr>
          <a:xfrm>
            <a:off x="2500602" y="744575"/>
            <a:ext cx="63318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i"/>
              <a:t>Digitaaliset perustaidot</a:t>
            </a:r>
            <a:endParaRPr/>
          </a:p>
        </p:txBody>
      </p:sp>
      <p:sp>
        <p:nvSpPr>
          <p:cNvPr id="56" name="Google Shape;56;p13"/>
          <p:cNvSpPr txBox="1"/>
          <p:nvPr>
            <p:ph idx="1" type="subTitle"/>
          </p:nvPr>
        </p:nvSpPr>
        <p:spPr>
          <a:xfrm>
            <a:off x="2594675" y="2834125"/>
            <a:ext cx="6237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i">
                <a:solidFill>
                  <a:schemeClr val="lt1"/>
                </a:solidFill>
              </a:rPr>
              <a:t>Anne Rongas 2024</a:t>
            </a:r>
            <a:endParaRPr>
              <a:solidFill>
                <a:schemeClr val="lt1"/>
              </a:solidFill>
            </a:endParaRPr>
          </a:p>
        </p:txBody>
      </p:sp>
      <p:pic>
        <p:nvPicPr>
          <p:cNvPr id="57" name="Google Shape;57;p13"/>
          <p:cNvPicPr preferRelativeResize="0"/>
          <p:nvPr/>
        </p:nvPicPr>
        <p:blipFill>
          <a:blip r:embed="rId4">
            <a:alphaModFix/>
          </a:blip>
          <a:stretch>
            <a:fillRect/>
          </a:stretch>
        </p:blipFill>
        <p:spPr>
          <a:xfrm>
            <a:off x="152400" y="4464925"/>
            <a:ext cx="8839204" cy="6474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Selaimen perustoiminnot</a:t>
            </a:r>
            <a:endParaRPr/>
          </a:p>
        </p:txBody>
      </p:sp>
      <p:sp>
        <p:nvSpPr>
          <p:cNvPr id="140" name="Google Shape;14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fi" sz="1500">
                <a:solidFill>
                  <a:schemeClr val="dk1"/>
                </a:solidFill>
              </a:rPr>
              <a:t>Selaimen osoiterivi</a:t>
            </a:r>
            <a:r>
              <a:rPr lang="fi" sz="1500">
                <a:solidFill>
                  <a:schemeClr val="dk1"/>
                </a:solidFill>
              </a:rPr>
              <a:t>: Yläreunassa oleva rivi, johon kirjoitetaan verkkosivuston osoite (esim.</a:t>
            </a:r>
            <a:r>
              <a:rPr lang="fi" sz="1500">
                <a:solidFill>
                  <a:schemeClr val="dk1"/>
                </a:solidFill>
                <a:uFill>
                  <a:noFill/>
                </a:uFill>
                <a:hlinkClick r:id="rId3">
                  <a:extLst>
                    <a:ext uri="{A12FA001-AC4F-418D-AE19-62706E023703}">
                      <ahyp:hlinkClr val="tx"/>
                    </a:ext>
                  </a:extLst>
                </a:hlinkClick>
              </a:rPr>
              <a:t> </a:t>
            </a:r>
            <a:r>
              <a:rPr lang="fi" sz="1500" u="sng">
                <a:solidFill>
                  <a:schemeClr val="hlink"/>
                </a:solidFill>
                <a:hlinkClick r:id="rId4"/>
              </a:rPr>
              <a:t>www.example.com</a:t>
            </a:r>
            <a:r>
              <a:rPr lang="fi" sz="1500">
                <a:solidFill>
                  <a:schemeClr val="dk1"/>
                </a:solidFill>
              </a:rPr>
              <a:t>). Osoiterivin vieressä voi olla hakukone, johon kirjoitetaan hakusanoja.</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Välilehti</a:t>
            </a:r>
            <a:r>
              <a:rPr lang="fi" sz="1500">
                <a:solidFill>
                  <a:schemeClr val="dk1"/>
                </a:solidFill>
              </a:rPr>
              <a:t>: Selaimessa avattava uusi ikkuna, jossa voi olla eri verkkosivu avoinna. Useita verkkosivuja voi olla auki samanaikaisesti.</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Kirjanmerkit</a:t>
            </a:r>
            <a:r>
              <a:rPr lang="fi" sz="1500">
                <a:solidFill>
                  <a:schemeClr val="dk1"/>
                </a:solidFill>
              </a:rPr>
              <a:t>: Työkalu, jolla tallennetaan usein vieraillut verkkosivut helposti löydettäviksi. Ne tallennetaan selaimen kirjanmerkkipalkkiin.</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Selaushistoria</a:t>
            </a:r>
            <a:r>
              <a:rPr lang="fi" sz="1500">
                <a:solidFill>
                  <a:schemeClr val="dk1"/>
                </a:solidFill>
              </a:rPr>
              <a:t>: Lista verkkosivuista, joilla on vierailtu. Selaushistorian voi tyhjentää tietosuojan parantamiseksi.</a:t>
            </a:r>
            <a:endParaRPr sz="1500">
              <a:solidFill>
                <a:schemeClr val="dk1"/>
              </a:solidFill>
            </a:endParaRPr>
          </a:p>
          <a:p>
            <a:pPr indent="0" lvl="0" marL="0" rtl="0" algn="l">
              <a:spcBef>
                <a:spcPts val="1200"/>
              </a:spcBef>
              <a:spcAft>
                <a:spcPts val="1200"/>
              </a:spcAft>
              <a:buNone/>
            </a:pPr>
            <a:r>
              <a:rPr b="1" lang="fi" sz="1500">
                <a:solidFill>
                  <a:schemeClr val="dk1"/>
                </a:solidFill>
              </a:rPr>
              <a:t>Ponnahdusikkuna (Pop-up)</a:t>
            </a:r>
            <a:r>
              <a:rPr lang="fi" sz="1500">
                <a:solidFill>
                  <a:schemeClr val="dk1"/>
                </a:solidFill>
              </a:rPr>
              <a:t>: Pieni ikkuna, joka avautuu verkkosivun päälle. Ponnahdusikkunat voivat sisältää mainoksia tai varoituksia, mutta ne voivat myös olla hyödyllisiä.</a:t>
            </a:r>
            <a:endParaRPr sz="1500"/>
          </a:p>
        </p:txBody>
      </p:sp>
      <p:pic>
        <p:nvPicPr>
          <p:cNvPr id="141" name="Google Shape;141;p22"/>
          <p:cNvPicPr preferRelativeResize="0"/>
          <p:nvPr/>
        </p:nvPicPr>
        <p:blipFill>
          <a:blip r:embed="rId5">
            <a:alphaModFix/>
          </a:blip>
          <a:stretch>
            <a:fillRect/>
          </a:stretch>
        </p:blipFill>
        <p:spPr>
          <a:xfrm>
            <a:off x="3641625" y="4750715"/>
            <a:ext cx="952128" cy="331984"/>
          </a:xfrm>
          <a:prstGeom prst="rect">
            <a:avLst/>
          </a:prstGeom>
          <a:noFill/>
          <a:ln>
            <a:noFill/>
          </a:ln>
        </p:spPr>
      </p:pic>
      <p:pic>
        <p:nvPicPr>
          <p:cNvPr id="142" name="Google Shape;142;p22"/>
          <p:cNvPicPr preferRelativeResize="0"/>
          <p:nvPr/>
        </p:nvPicPr>
        <p:blipFill>
          <a:blip r:embed="rId6">
            <a:alphaModFix/>
          </a:blip>
          <a:stretch>
            <a:fillRect/>
          </a:stretch>
        </p:blipFill>
        <p:spPr>
          <a:xfrm>
            <a:off x="4593758" y="4779154"/>
            <a:ext cx="1820368" cy="275101"/>
          </a:xfrm>
          <a:prstGeom prst="rect">
            <a:avLst/>
          </a:prstGeom>
          <a:noFill/>
          <a:ln>
            <a:noFill/>
          </a:ln>
        </p:spPr>
      </p:pic>
      <p:pic>
        <p:nvPicPr>
          <p:cNvPr id="143" name="Google Shape;143;p22"/>
          <p:cNvPicPr preferRelativeResize="0"/>
          <p:nvPr/>
        </p:nvPicPr>
        <p:blipFill>
          <a:blip r:embed="rId7">
            <a:alphaModFix/>
          </a:blip>
          <a:stretch>
            <a:fillRect/>
          </a:stretch>
        </p:blipFill>
        <p:spPr>
          <a:xfrm>
            <a:off x="6927668" y="4607999"/>
            <a:ext cx="1119519" cy="446256"/>
          </a:xfrm>
          <a:prstGeom prst="rect">
            <a:avLst/>
          </a:prstGeom>
          <a:noFill/>
          <a:ln>
            <a:noFill/>
          </a:ln>
        </p:spPr>
      </p:pic>
      <p:pic>
        <p:nvPicPr>
          <p:cNvPr id="144" name="Google Shape;144;p22"/>
          <p:cNvPicPr preferRelativeResize="0"/>
          <p:nvPr/>
        </p:nvPicPr>
        <p:blipFill>
          <a:blip r:embed="rId8">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06825"/>
            <a:ext cx="8520600" cy="174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fi"/>
              <a:t>Miksi tietotekniikan peruskäytön kohdalla tietoturva on tärkeää? Mitä siihen kuuluu? Miten sitä oppii?</a:t>
            </a:r>
            <a:endParaRPr/>
          </a:p>
        </p:txBody>
      </p:sp>
      <p:pic>
        <p:nvPicPr>
          <p:cNvPr descr="Ilmaisia Kuvia : hakata, petos, kortti-, koodi, luotto ..." id="150" name="Google Shape;150;p23"/>
          <p:cNvPicPr preferRelativeResize="0"/>
          <p:nvPr/>
        </p:nvPicPr>
        <p:blipFill>
          <a:blip r:embed="rId3">
            <a:alphaModFix/>
          </a:blip>
          <a:stretch>
            <a:fillRect/>
          </a:stretch>
        </p:blipFill>
        <p:spPr>
          <a:xfrm>
            <a:off x="2585413" y="2282400"/>
            <a:ext cx="3973171" cy="2688875"/>
          </a:xfrm>
          <a:prstGeom prst="rect">
            <a:avLst/>
          </a:prstGeom>
          <a:noFill/>
          <a:ln>
            <a:noFill/>
          </a:ln>
        </p:spPr>
      </p:pic>
      <p:pic>
        <p:nvPicPr>
          <p:cNvPr id="151" name="Google Shape;151;p23"/>
          <p:cNvPicPr preferRelativeResize="0"/>
          <p:nvPr/>
        </p:nvPicPr>
        <p:blipFill>
          <a:blip r:embed="rId4">
            <a:alphaModFix/>
          </a:blip>
          <a:stretch>
            <a:fillRect/>
          </a:stretch>
        </p:blipFill>
        <p:spPr>
          <a:xfrm>
            <a:off x="2009325" y="217865"/>
            <a:ext cx="952128" cy="331984"/>
          </a:xfrm>
          <a:prstGeom prst="rect">
            <a:avLst/>
          </a:prstGeom>
          <a:noFill/>
          <a:ln>
            <a:noFill/>
          </a:ln>
        </p:spPr>
      </p:pic>
      <p:pic>
        <p:nvPicPr>
          <p:cNvPr id="152" name="Google Shape;152;p23"/>
          <p:cNvPicPr preferRelativeResize="0"/>
          <p:nvPr/>
        </p:nvPicPr>
        <p:blipFill>
          <a:blip r:embed="rId5">
            <a:alphaModFix/>
          </a:blip>
          <a:stretch>
            <a:fillRect/>
          </a:stretch>
        </p:blipFill>
        <p:spPr>
          <a:xfrm>
            <a:off x="2961458" y="246304"/>
            <a:ext cx="1820368" cy="275101"/>
          </a:xfrm>
          <a:prstGeom prst="rect">
            <a:avLst/>
          </a:prstGeom>
          <a:noFill/>
          <a:ln>
            <a:noFill/>
          </a:ln>
        </p:spPr>
      </p:pic>
      <p:pic>
        <p:nvPicPr>
          <p:cNvPr id="153" name="Google Shape;153;p23"/>
          <p:cNvPicPr preferRelativeResize="0"/>
          <p:nvPr/>
        </p:nvPicPr>
        <p:blipFill>
          <a:blip r:embed="rId6">
            <a:alphaModFix/>
          </a:blip>
          <a:stretch>
            <a:fillRect/>
          </a:stretch>
        </p:blipFill>
        <p:spPr>
          <a:xfrm>
            <a:off x="5295368" y="75149"/>
            <a:ext cx="1119519" cy="446256"/>
          </a:xfrm>
          <a:prstGeom prst="rect">
            <a:avLst/>
          </a:prstGeom>
          <a:noFill/>
          <a:ln>
            <a:noFill/>
          </a:ln>
        </p:spPr>
      </p:pic>
      <p:pic>
        <p:nvPicPr>
          <p:cNvPr id="154" name="Google Shape;154;p23"/>
          <p:cNvPicPr preferRelativeResize="0"/>
          <p:nvPr/>
        </p:nvPicPr>
        <p:blipFill>
          <a:blip r:embed="rId7">
            <a:alphaModFix/>
          </a:blip>
          <a:stretch>
            <a:fillRect/>
          </a:stretch>
        </p:blipFill>
        <p:spPr>
          <a:xfrm>
            <a:off x="6475431" y="75149"/>
            <a:ext cx="549318" cy="4462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Ajankohtaista tietoa</a:t>
            </a:r>
            <a:endParaRPr/>
          </a:p>
        </p:txBody>
      </p:sp>
      <p:sp>
        <p:nvSpPr>
          <p:cNvPr id="160" name="Google Shape;16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a:t>Kotimikro-lehti: selkeitä opastuksia </a:t>
            </a:r>
            <a:r>
              <a:rPr lang="fi" u="sng">
                <a:solidFill>
                  <a:schemeClr val="hlink"/>
                </a:solidFill>
                <a:hlinkClick r:id="rId3"/>
              </a:rPr>
              <a:t>https://kotimikro.fi</a:t>
            </a:r>
            <a:r>
              <a:rPr lang="fi"/>
              <a:t> </a:t>
            </a:r>
            <a:endParaRPr/>
          </a:p>
          <a:p>
            <a:pPr indent="0" lvl="0" marL="0" rtl="0" algn="l">
              <a:spcBef>
                <a:spcPts val="1200"/>
              </a:spcBef>
              <a:spcAft>
                <a:spcPts val="0"/>
              </a:spcAft>
              <a:buNone/>
            </a:pPr>
            <a:r>
              <a:rPr lang="fi"/>
              <a:t>Ilta-Sanomien Digitoday </a:t>
            </a:r>
            <a:r>
              <a:rPr lang="fi" u="sng">
                <a:solidFill>
                  <a:schemeClr val="hlink"/>
                </a:solidFill>
                <a:hlinkClick r:id="rId4"/>
              </a:rPr>
              <a:t>https://www.is.fi/digitoday/</a:t>
            </a:r>
            <a:r>
              <a:rPr lang="fi"/>
              <a:t> ja poimintoina Digitodaysta Tietoturva </a:t>
            </a:r>
            <a:r>
              <a:rPr lang="fi" u="sng">
                <a:solidFill>
                  <a:schemeClr val="hlink"/>
                </a:solidFill>
                <a:hlinkClick r:id="rId5"/>
              </a:rPr>
              <a:t>https://www.is.fi/digitoday/tietoturva/</a:t>
            </a:r>
            <a:r>
              <a:rPr lang="fi"/>
              <a:t> </a:t>
            </a:r>
            <a:endParaRPr/>
          </a:p>
          <a:p>
            <a:pPr indent="0" lvl="0" marL="0" rtl="0" algn="l">
              <a:spcBef>
                <a:spcPts val="1200"/>
              </a:spcBef>
              <a:spcAft>
                <a:spcPts val="1200"/>
              </a:spcAft>
              <a:buNone/>
            </a:pPr>
            <a:r>
              <a:rPr lang="fi"/>
              <a:t>Iltalehden Digiuutiset </a:t>
            </a:r>
            <a:r>
              <a:rPr lang="fi" u="sng">
                <a:solidFill>
                  <a:schemeClr val="hlink"/>
                </a:solidFill>
                <a:hlinkClick r:id="rId6"/>
              </a:rPr>
              <a:t>https://www.iltalehti.fi/digiuutiset</a:t>
            </a:r>
            <a:r>
              <a:rPr lang="fi"/>
              <a:t> ja poimintoina Digiuutisista Tietoturva </a:t>
            </a:r>
            <a:r>
              <a:rPr lang="fi" u="sng">
                <a:solidFill>
                  <a:schemeClr val="hlink"/>
                </a:solidFill>
                <a:hlinkClick r:id="rId7"/>
              </a:rPr>
              <a:t>https://www.iltalehti.fi/tietoturva</a:t>
            </a:r>
            <a:r>
              <a:rPr lang="fi"/>
              <a:t> </a:t>
            </a:r>
            <a:endParaRPr/>
          </a:p>
        </p:txBody>
      </p:sp>
      <p:pic>
        <p:nvPicPr>
          <p:cNvPr id="161" name="Google Shape;161;p24"/>
          <p:cNvPicPr preferRelativeResize="0"/>
          <p:nvPr/>
        </p:nvPicPr>
        <p:blipFill>
          <a:blip r:embed="rId8">
            <a:alphaModFix/>
          </a:blip>
          <a:stretch>
            <a:fillRect/>
          </a:stretch>
        </p:blipFill>
        <p:spPr>
          <a:xfrm>
            <a:off x="3641625" y="4750715"/>
            <a:ext cx="952128" cy="331984"/>
          </a:xfrm>
          <a:prstGeom prst="rect">
            <a:avLst/>
          </a:prstGeom>
          <a:noFill/>
          <a:ln>
            <a:noFill/>
          </a:ln>
        </p:spPr>
      </p:pic>
      <p:pic>
        <p:nvPicPr>
          <p:cNvPr id="162" name="Google Shape;162;p24"/>
          <p:cNvPicPr preferRelativeResize="0"/>
          <p:nvPr/>
        </p:nvPicPr>
        <p:blipFill>
          <a:blip r:embed="rId9">
            <a:alphaModFix/>
          </a:blip>
          <a:stretch>
            <a:fillRect/>
          </a:stretch>
        </p:blipFill>
        <p:spPr>
          <a:xfrm>
            <a:off x="4593758" y="4779154"/>
            <a:ext cx="1820368" cy="275101"/>
          </a:xfrm>
          <a:prstGeom prst="rect">
            <a:avLst/>
          </a:prstGeom>
          <a:noFill/>
          <a:ln>
            <a:noFill/>
          </a:ln>
        </p:spPr>
      </p:pic>
      <p:pic>
        <p:nvPicPr>
          <p:cNvPr id="163" name="Google Shape;163;p24"/>
          <p:cNvPicPr preferRelativeResize="0"/>
          <p:nvPr/>
        </p:nvPicPr>
        <p:blipFill>
          <a:blip r:embed="rId10">
            <a:alphaModFix/>
          </a:blip>
          <a:stretch>
            <a:fillRect/>
          </a:stretch>
        </p:blipFill>
        <p:spPr>
          <a:xfrm>
            <a:off x="6927668" y="4607999"/>
            <a:ext cx="1119519" cy="446256"/>
          </a:xfrm>
          <a:prstGeom prst="rect">
            <a:avLst/>
          </a:prstGeom>
          <a:noFill/>
          <a:ln>
            <a:noFill/>
          </a:ln>
        </p:spPr>
      </p:pic>
      <p:pic>
        <p:nvPicPr>
          <p:cNvPr id="164" name="Google Shape;164;p24"/>
          <p:cNvPicPr preferRelativeResize="0"/>
          <p:nvPr/>
        </p:nvPicPr>
        <p:blipFill>
          <a:blip r:embed="rId11">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Tietoturvasta: </a:t>
            </a:r>
            <a:r>
              <a:rPr lang="fi" u="sng">
                <a:solidFill>
                  <a:schemeClr val="hlink"/>
                </a:solidFill>
                <a:hlinkClick r:id="rId3"/>
              </a:rPr>
              <a:t>Tietosuojavaltuutetun toimisto</a:t>
            </a:r>
            <a:endParaRPr/>
          </a:p>
        </p:txBody>
      </p:sp>
      <p:pic>
        <p:nvPicPr>
          <p:cNvPr id="170" name="Google Shape;170;p25"/>
          <p:cNvPicPr preferRelativeResize="0"/>
          <p:nvPr/>
        </p:nvPicPr>
        <p:blipFill>
          <a:blip r:embed="rId4">
            <a:alphaModFix/>
          </a:blip>
          <a:stretch>
            <a:fillRect/>
          </a:stretch>
        </p:blipFill>
        <p:spPr>
          <a:xfrm>
            <a:off x="501100" y="1017725"/>
            <a:ext cx="7199043" cy="3820976"/>
          </a:xfrm>
          <a:prstGeom prst="rect">
            <a:avLst/>
          </a:prstGeom>
          <a:noFill/>
          <a:ln>
            <a:noFill/>
          </a:ln>
        </p:spPr>
      </p:pic>
      <p:pic>
        <p:nvPicPr>
          <p:cNvPr id="171" name="Google Shape;171;p25"/>
          <p:cNvPicPr preferRelativeResize="0"/>
          <p:nvPr/>
        </p:nvPicPr>
        <p:blipFill>
          <a:blip r:embed="rId5">
            <a:alphaModFix/>
          </a:blip>
          <a:stretch>
            <a:fillRect/>
          </a:stretch>
        </p:blipFill>
        <p:spPr>
          <a:xfrm>
            <a:off x="2009325" y="217865"/>
            <a:ext cx="952128" cy="331984"/>
          </a:xfrm>
          <a:prstGeom prst="rect">
            <a:avLst/>
          </a:prstGeom>
          <a:noFill/>
          <a:ln>
            <a:noFill/>
          </a:ln>
        </p:spPr>
      </p:pic>
      <p:pic>
        <p:nvPicPr>
          <p:cNvPr id="172" name="Google Shape;172;p25"/>
          <p:cNvPicPr preferRelativeResize="0"/>
          <p:nvPr/>
        </p:nvPicPr>
        <p:blipFill>
          <a:blip r:embed="rId6">
            <a:alphaModFix/>
          </a:blip>
          <a:stretch>
            <a:fillRect/>
          </a:stretch>
        </p:blipFill>
        <p:spPr>
          <a:xfrm>
            <a:off x="2961458" y="246304"/>
            <a:ext cx="1820368" cy="275101"/>
          </a:xfrm>
          <a:prstGeom prst="rect">
            <a:avLst/>
          </a:prstGeom>
          <a:noFill/>
          <a:ln>
            <a:noFill/>
          </a:ln>
        </p:spPr>
      </p:pic>
      <p:pic>
        <p:nvPicPr>
          <p:cNvPr id="173" name="Google Shape;173;p25"/>
          <p:cNvPicPr preferRelativeResize="0"/>
          <p:nvPr/>
        </p:nvPicPr>
        <p:blipFill>
          <a:blip r:embed="rId7">
            <a:alphaModFix/>
          </a:blip>
          <a:stretch>
            <a:fillRect/>
          </a:stretch>
        </p:blipFill>
        <p:spPr>
          <a:xfrm>
            <a:off x="6475431" y="75149"/>
            <a:ext cx="549318" cy="4462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6"/>
          <p:cNvPicPr preferRelativeResize="0"/>
          <p:nvPr/>
        </p:nvPicPr>
        <p:blipFill>
          <a:blip r:embed="rId3">
            <a:alphaModFix/>
          </a:blip>
          <a:stretch>
            <a:fillRect/>
          </a:stretch>
        </p:blipFill>
        <p:spPr>
          <a:xfrm>
            <a:off x="152400" y="0"/>
            <a:ext cx="8047288" cy="5143500"/>
          </a:xfrm>
          <a:prstGeom prst="rect">
            <a:avLst/>
          </a:prstGeom>
          <a:noFill/>
          <a:ln>
            <a:noFill/>
          </a:ln>
        </p:spPr>
      </p:pic>
      <p:sp>
        <p:nvSpPr>
          <p:cNvPr id="179" name="Google Shape;179;p26"/>
          <p:cNvSpPr txBox="1"/>
          <p:nvPr>
            <p:ph type="title"/>
          </p:nvPr>
        </p:nvSpPr>
        <p:spPr>
          <a:xfrm>
            <a:off x="5560025" y="1743000"/>
            <a:ext cx="3534000" cy="109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Tieke: </a:t>
            </a:r>
            <a:r>
              <a:rPr lang="fi" u="sng">
                <a:solidFill>
                  <a:schemeClr val="hlink"/>
                </a:solidFill>
                <a:hlinkClick r:id="rId4"/>
              </a:rPr>
              <a:t>Tietosuojaa harrastustoiminnassa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7"/>
          <p:cNvPicPr preferRelativeResize="0"/>
          <p:nvPr/>
        </p:nvPicPr>
        <p:blipFill>
          <a:blip r:embed="rId3">
            <a:alphaModFix/>
          </a:blip>
          <a:stretch>
            <a:fillRect/>
          </a:stretch>
        </p:blipFill>
        <p:spPr>
          <a:xfrm>
            <a:off x="1338800" y="61775"/>
            <a:ext cx="6248400" cy="1828800"/>
          </a:xfrm>
          <a:prstGeom prst="rect">
            <a:avLst/>
          </a:prstGeom>
          <a:noFill/>
          <a:ln>
            <a:noFill/>
          </a:ln>
        </p:spPr>
      </p:pic>
      <p:sp>
        <p:nvSpPr>
          <p:cNvPr id="185" name="Google Shape;185;p27"/>
          <p:cNvSpPr txBox="1"/>
          <p:nvPr>
            <p:ph type="title"/>
          </p:nvPr>
        </p:nvSpPr>
        <p:spPr>
          <a:xfrm>
            <a:off x="311700" y="961300"/>
            <a:ext cx="8520600" cy="39741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fi" sz="2700">
                <a:solidFill>
                  <a:schemeClr val="dk2"/>
                </a:solidFill>
              </a:rPr>
              <a:t>Mobiilivarmenne </a:t>
            </a:r>
            <a:r>
              <a:rPr lang="fi" sz="2700" u="sng">
                <a:solidFill>
                  <a:schemeClr val="accent5"/>
                </a:solidFill>
                <a:hlinkClick r:id="rId4">
                  <a:extLst>
                    <a:ext uri="{A12FA001-AC4F-418D-AE19-62706E023703}">
                      <ahyp:hlinkClr val="tx"/>
                    </a:ext>
                  </a:extLst>
                </a:hlinkClick>
              </a:rPr>
              <a:t>https://mobiilivarmenne.fi</a:t>
            </a:r>
            <a:r>
              <a:rPr lang="fi" sz="2700">
                <a:solidFill>
                  <a:schemeClr val="dk2"/>
                </a:solidFill>
              </a:rPr>
              <a:t> </a:t>
            </a:r>
            <a:endParaRPr sz="2700">
              <a:solidFill>
                <a:schemeClr val="dk2"/>
              </a:solidFill>
            </a:endParaRPr>
          </a:p>
          <a:p>
            <a:pPr indent="0" lvl="0" marL="0" rtl="0" algn="l">
              <a:lnSpc>
                <a:spcPct val="115000"/>
              </a:lnSpc>
              <a:spcBef>
                <a:spcPts val="1200"/>
              </a:spcBef>
              <a:spcAft>
                <a:spcPts val="0"/>
              </a:spcAft>
              <a:buNone/>
            </a:pPr>
            <a:r>
              <a:rPr lang="fi" sz="1850">
                <a:highlight>
                  <a:srgbClr val="FFFFFF"/>
                </a:highlight>
                <a:latin typeface="Montserrat"/>
                <a:ea typeface="Montserrat"/>
                <a:cs typeface="Montserrat"/>
                <a:sym typeface="Montserrat"/>
              </a:rPr>
              <a:t>Mobiilivarmenne tarjoaa vahvan ja lainmukaisen tunnistautumistavan digipalveluihin. Se toimii siis </a:t>
            </a:r>
            <a:r>
              <a:rPr b="1" lang="fi" sz="1850">
                <a:highlight>
                  <a:srgbClr val="FFFFFF"/>
                </a:highlight>
                <a:latin typeface="Montserrat"/>
                <a:ea typeface="Montserrat"/>
                <a:cs typeface="Montserrat"/>
                <a:sym typeface="Montserrat"/>
              </a:rPr>
              <a:t>digitaalisena henkilöllisyystodistuksena</a:t>
            </a:r>
            <a:r>
              <a:rPr lang="fi" sz="1850">
                <a:highlight>
                  <a:srgbClr val="FFFFFF"/>
                </a:highlight>
                <a:latin typeface="Montserrat"/>
                <a:ea typeface="Montserrat"/>
                <a:cs typeface="Montserrat"/>
                <a:sym typeface="Montserrat"/>
              </a:rPr>
              <a:t>. </a:t>
            </a:r>
            <a:endParaRPr sz="1850">
              <a:highlight>
                <a:srgbClr val="FFFFFF"/>
              </a:highlight>
              <a:latin typeface="Montserrat"/>
              <a:ea typeface="Montserrat"/>
              <a:cs typeface="Montserrat"/>
              <a:sym typeface="Montserrat"/>
            </a:endParaRPr>
          </a:p>
          <a:p>
            <a:pPr indent="0" lvl="0" marL="0" rtl="0" algn="l">
              <a:lnSpc>
                <a:spcPct val="115000"/>
              </a:lnSpc>
              <a:spcBef>
                <a:spcPts val="1200"/>
              </a:spcBef>
              <a:spcAft>
                <a:spcPts val="1200"/>
              </a:spcAft>
              <a:buNone/>
            </a:pPr>
            <a:r>
              <a:rPr lang="fi" sz="1850">
                <a:highlight>
                  <a:srgbClr val="FFFFFF"/>
                </a:highlight>
                <a:latin typeface="Montserrat"/>
                <a:ea typeface="Montserrat"/>
                <a:cs typeface="Montserrat"/>
                <a:sym typeface="Montserrat"/>
              </a:rPr>
              <a:t>Mobiilivarmennetta käyttämällä voit tunnistautua eri verkkopalveluihin, kuten Verohallintoon, Kelaan, OmaKantaan, vakuutusyhtiöihin, julkishallinnon sivustoille ja moniin muihin palveluihin. Voit myös esimerkiksi tehdä verkkokauppaostoksia tai sähköisiä sopimuksia.</a:t>
            </a:r>
            <a:endParaRPr sz="3400">
              <a:solidFill>
                <a:schemeClr val="dk2"/>
              </a:solidFill>
            </a:endParaRPr>
          </a:p>
        </p:txBody>
      </p:sp>
      <p:pic>
        <p:nvPicPr>
          <p:cNvPr id="186" name="Google Shape;186;p27"/>
          <p:cNvPicPr preferRelativeResize="0"/>
          <p:nvPr/>
        </p:nvPicPr>
        <p:blipFill>
          <a:blip r:embed="rId5">
            <a:alphaModFix/>
          </a:blip>
          <a:stretch>
            <a:fillRect/>
          </a:stretch>
        </p:blipFill>
        <p:spPr>
          <a:xfrm>
            <a:off x="3641625" y="4750715"/>
            <a:ext cx="952128" cy="331984"/>
          </a:xfrm>
          <a:prstGeom prst="rect">
            <a:avLst/>
          </a:prstGeom>
          <a:noFill/>
          <a:ln>
            <a:noFill/>
          </a:ln>
        </p:spPr>
      </p:pic>
      <p:pic>
        <p:nvPicPr>
          <p:cNvPr id="187" name="Google Shape;187;p27"/>
          <p:cNvPicPr preferRelativeResize="0"/>
          <p:nvPr/>
        </p:nvPicPr>
        <p:blipFill>
          <a:blip r:embed="rId6">
            <a:alphaModFix/>
          </a:blip>
          <a:stretch>
            <a:fillRect/>
          </a:stretch>
        </p:blipFill>
        <p:spPr>
          <a:xfrm>
            <a:off x="4593758" y="4779154"/>
            <a:ext cx="1820368" cy="275101"/>
          </a:xfrm>
          <a:prstGeom prst="rect">
            <a:avLst/>
          </a:prstGeom>
          <a:noFill/>
          <a:ln>
            <a:noFill/>
          </a:ln>
        </p:spPr>
      </p:pic>
      <p:pic>
        <p:nvPicPr>
          <p:cNvPr id="188" name="Google Shape;188;p27"/>
          <p:cNvPicPr preferRelativeResize="0"/>
          <p:nvPr/>
        </p:nvPicPr>
        <p:blipFill>
          <a:blip r:embed="rId7">
            <a:alphaModFix/>
          </a:blip>
          <a:stretch>
            <a:fillRect/>
          </a:stretch>
        </p:blipFill>
        <p:spPr>
          <a:xfrm>
            <a:off x="6927668" y="4607999"/>
            <a:ext cx="1119519" cy="446256"/>
          </a:xfrm>
          <a:prstGeom prst="rect">
            <a:avLst/>
          </a:prstGeom>
          <a:noFill/>
          <a:ln>
            <a:noFill/>
          </a:ln>
        </p:spPr>
      </p:pic>
      <p:pic>
        <p:nvPicPr>
          <p:cNvPr id="189" name="Google Shape;189;p27"/>
          <p:cNvPicPr preferRelativeResize="0"/>
          <p:nvPr/>
        </p:nvPicPr>
        <p:blipFill>
          <a:blip r:embed="rId8">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311700" y="1298275"/>
            <a:ext cx="8520600" cy="1694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i"/>
              <a:t>Omien laitteiden päivittäminen</a:t>
            </a:r>
            <a:endParaRPr/>
          </a:p>
          <a:p>
            <a:pPr indent="0" lvl="0" marL="0" rtl="0" algn="ctr">
              <a:spcBef>
                <a:spcPts val="0"/>
              </a:spcBef>
              <a:spcAft>
                <a:spcPts val="0"/>
              </a:spcAft>
              <a:buNone/>
            </a:pPr>
            <a:r>
              <a:rPr lang="fi"/>
              <a:t>Harjoitellaan yhdessä</a:t>
            </a:r>
            <a:endParaRPr/>
          </a:p>
        </p:txBody>
      </p:sp>
      <p:pic>
        <p:nvPicPr>
          <p:cNvPr id="195" name="Google Shape;195;p28"/>
          <p:cNvPicPr preferRelativeResize="0"/>
          <p:nvPr/>
        </p:nvPicPr>
        <p:blipFill>
          <a:blip r:embed="rId3">
            <a:alphaModFix/>
          </a:blip>
          <a:stretch>
            <a:fillRect/>
          </a:stretch>
        </p:blipFill>
        <p:spPr>
          <a:xfrm>
            <a:off x="3641625" y="4750715"/>
            <a:ext cx="952128" cy="331984"/>
          </a:xfrm>
          <a:prstGeom prst="rect">
            <a:avLst/>
          </a:prstGeom>
          <a:noFill/>
          <a:ln>
            <a:noFill/>
          </a:ln>
        </p:spPr>
      </p:pic>
      <p:pic>
        <p:nvPicPr>
          <p:cNvPr id="196" name="Google Shape;196;p28"/>
          <p:cNvPicPr preferRelativeResize="0"/>
          <p:nvPr/>
        </p:nvPicPr>
        <p:blipFill>
          <a:blip r:embed="rId4">
            <a:alphaModFix/>
          </a:blip>
          <a:stretch>
            <a:fillRect/>
          </a:stretch>
        </p:blipFill>
        <p:spPr>
          <a:xfrm>
            <a:off x="4593758" y="4779154"/>
            <a:ext cx="1820368" cy="275101"/>
          </a:xfrm>
          <a:prstGeom prst="rect">
            <a:avLst/>
          </a:prstGeom>
          <a:noFill/>
          <a:ln>
            <a:noFill/>
          </a:ln>
        </p:spPr>
      </p:pic>
      <p:pic>
        <p:nvPicPr>
          <p:cNvPr id="197" name="Google Shape;197;p28"/>
          <p:cNvPicPr preferRelativeResize="0"/>
          <p:nvPr/>
        </p:nvPicPr>
        <p:blipFill>
          <a:blip r:embed="rId5">
            <a:alphaModFix/>
          </a:blip>
          <a:stretch>
            <a:fillRect/>
          </a:stretch>
        </p:blipFill>
        <p:spPr>
          <a:xfrm>
            <a:off x="6927668" y="4607999"/>
            <a:ext cx="1119519" cy="446256"/>
          </a:xfrm>
          <a:prstGeom prst="rect">
            <a:avLst/>
          </a:prstGeom>
          <a:noFill/>
          <a:ln>
            <a:noFill/>
          </a:ln>
        </p:spPr>
      </p:pic>
      <p:pic>
        <p:nvPicPr>
          <p:cNvPr id="198" name="Google Shape;198;p28"/>
          <p:cNvPicPr preferRelativeResize="0"/>
          <p:nvPr/>
        </p:nvPicPr>
        <p:blipFill>
          <a:blip r:embed="rId6">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263275" y="67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i" sz="2820"/>
              <a:t>Pedanet: koulutuksen aineistot </a:t>
            </a:r>
            <a:r>
              <a:rPr lang="fi" sz="2820" u="sng">
                <a:solidFill>
                  <a:schemeClr val="hlink"/>
                </a:solidFill>
                <a:hlinkClick r:id="rId3"/>
              </a:rPr>
              <a:t>peda.net/digisiivet</a:t>
            </a:r>
            <a:r>
              <a:rPr lang="fi" sz="2820"/>
              <a:t> </a:t>
            </a:r>
            <a:endParaRPr sz="2820"/>
          </a:p>
        </p:txBody>
      </p:sp>
      <p:pic>
        <p:nvPicPr>
          <p:cNvPr id="63" name="Google Shape;63;p14"/>
          <p:cNvPicPr preferRelativeResize="0"/>
          <p:nvPr/>
        </p:nvPicPr>
        <p:blipFill>
          <a:blip r:embed="rId4">
            <a:alphaModFix/>
          </a:blip>
          <a:stretch>
            <a:fillRect/>
          </a:stretch>
        </p:blipFill>
        <p:spPr>
          <a:xfrm>
            <a:off x="422325" y="661277"/>
            <a:ext cx="7694556" cy="4482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i">
                <a:latin typeface="Exo 2"/>
                <a:ea typeface="Exo 2"/>
                <a:cs typeface="Exo 2"/>
                <a:sym typeface="Exo 2"/>
              </a:rPr>
              <a:t>Ohjeistus: Hyvän salasanan luominen </a:t>
            </a:r>
            <a:endParaRPr b="1">
              <a:latin typeface="Exo 2"/>
              <a:ea typeface="Exo 2"/>
              <a:cs typeface="Exo 2"/>
              <a:sym typeface="Exo 2"/>
            </a:endParaRPr>
          </a:p>
        </p:txBody>
      </p:sp>
      <p:sp>
        <p:nvSpPr>
          <p:cNvPr id="69" name="Google Shape;69;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6865" lvl="0" marL="457200" rtl="0" algn="l">
              <a:lnSpc>
                <a:spcPct val="95000"/>
              </a:lnSpc>
              <a:spcBef>
                <a:spcPts val="1200"/>
              </a:spcBef>
              <a:spcAft>
                <a:spcPts val="0"/>
              </a:spcAft>
              <a:buClr>
                <a:schemeClr val="dk1"/>
              </a:buClr>
              <a:buSzPts val="1390"/>
              <a:buFont typeface="Exo 2"/>
              <a:buAutoNum type="arabicPeriod"/>
            </a:pPr>
            <a:r>
              <a:rPr b="1" lang="fi" sz="1390">
                <a:solidFill>
                  <a:schemeClr val="dk1"/>
                </a:solidFill>
                <a:latin typeface="Exo 2"/>
                <a:ea typeface="Exo 2"/>
                <a:cs typeface="Exo 2"/>
                <a:sym typeface="Exo 2"/>
              </a:rPr>
              <a:t>Käytä riittävän pitkää salasanaa:</a:t>
            </a:r>
            <a:endParaRPr b="1" sz="1390">
              <a:solidFill>
                <a:schemeClr val="dk1"/>
              </a:solidFill>
              <a:latin typeface="Exo 2"/>
              <a:ea typeface="Exo 2"/>
              <a:cs typeface="Exo 2"/>
              <a:sym typeface="Exo 2"/>
            </a:endParaRPr>
          </a:p>
          <a:p>
            <a:pPr indent="-316865" lvl="0" marL="914400" rtl="0" algn="l">
              <a:lnSpc>
                <a:spcPct val="95000"/>
              </a:lnSpc>
              <a:spcBef>
                <a:spcPts val="0"/>
              </a:spcBef>
              <a:spcAft>
                <a:spcPts val="0"/>
              </a:spcAft>
              <a:buClr>
                <a:schemeClr val="dk1"/>
              </a:buClr>
              <a:buSzPts val="1390"/>
              <a:buFont typeface="Exo 2"/>
              <a:buChar char="●"/>
            </a:pPr>
            <a:r>
              <a:rPr lang="fi" sz="1390">
                <a:solidFill>
                  <a:schemeClr val="dk1"/>
                </a:solidFill>
                <a:latin typeface="Exo 2"/>
                <a:ea typeface="Exo 2"/>
                <a:cs typeface="Exo 2"/>
                <a:sym typeface="Exo 2"/>
              </a:rPr>
              <a:t>Suositeltava pituus on vähintään 12 merkkiä. Pidempi salasana on vaikeampi murtaa.</a:t>
            </a:r>
            <a:endParaRPr sz="1390">
              <a:solidFill>
                <a:schemeClr val="dk1"/>
              </a:solidFill>
              <a:latin typeface="Exo 2"/>
              <a:ea typeface="Exo 2"/>
              <a:cs typeface="Exo 2"/>
              <a:sym typeface="Exo 2"/>
            </a:endParaRPr>
          </a:p>
          <a:p>
            <a:pPr indent="-316865" lvl="0" marL="457200" rtl="0" algn="l">
              <a:lnSpc>
                <a:spcPct val="95000"/>
              </a:lnSpc>
              <a:spcBef>
                <a:spcPts val="0"/>
              </a:spcBef>
              <a:spcAft>
                <a:spcPts val="0"/>
              </a:spcAft>
              <a:buClr>
                <a:schemeClr val="dk1"/>
              </a:buClr>
              <a:buSzPts val="1390"/>
              <a:buFont typeface="Exo 2"/>
              <a:buAutoNum type="arabicPeriod"/>
            </a:pPr>
            <a:r>
              <a:rPr b="1" lang="fi" sz="1390">
                <a:solidFill>
                  <a:schemeClr val="dk1"/>
                </a:solidFill>
                <a:latin typeface="Exo 2"/>
                <a:ea typeface="Exo 2"/>
                <a:cs typeface="Exo 2"/>
                <a:sym typeface="Exo 2"/>
              </a:rPr>
              <a:t>Yhdistä erilaisia merkkejä:</a:t>
            </a:r>
            <a:endParaRPr b="1" sz="1390">
              <a:solidFill>
                <a:schemeClr val="dk1"/>
              </a:solidFill>
              <a:latin typeface="Exo 2"/>
              <a:ea typeface="Exo 2"/>
              <a:cs typeface="Exo 2"/>
              <a:sym typeface="Exo 2"/>
            </a:endParaRPr>
          </a:p>
          <a:p>
            <a:pPr indent="-316865" lvl="0" marL="914400" rtl="0" algn="l">
              <a:lnSpc>
                <a:spcPct val="95000"/>
              </a:lnSpc>
              <a:spcBef>
                <a:spcPts val="0"/>
              </a:spcBef>
              <a:spcAft>
                <a:spcPts val="0"/>
              </a:spcAft>
              <a:buClr>
                <a:schemeClr val="dk1"/>
              </a:buClr>
              <a:buSzPts val="1390"/>
              <a:buFont typeface="Exo 2"/>
              <a:buChar char="●"/>
            </a:pPr>
            <a:r>
              <a:rPr lang="fi" sz="1390">
                <a:solidFill>
                  <a:schemeClr val="dk1"/>
                </a:solidFill>
                <a:latin typeface="Exo 2"/>
                <a:ea typeface="Exo 2"/>
                <a:cs typeface="Exo 2"/>
                <a:sym typeface="Exo 2"/>
              </a:rPr>
              <a:t>Käytä isoja ja pieniä kirjaimia (A–Z, a–z).</a:t>
            </a:r>
            <a:endParaRPr sz="1390">
              <a:solidFill>
                <a:schemeClr val="dk1"/>
              </a:solidFill>
              <a:latin typeface="Exo 2"/>
              <a:ea typeface="Exo 2"/>
              <a:cs typeface="Exo 2"/>
              <a:sym typeface="Exo 2"/>
            </a:endParaRPr>
          </a:p>
          <a:p>
            <a:pPr indent="-316865" lvl="0" marL="914400" rtl="0" algn="l">
              <a:lnSpc>
                <a:spcPct val="95000"/>
              </a:lnSpc>
              <a:spcBef>
                <a:spcPts val="0"/>
              </a:spcBef>
              <a:spcAft>
                <a:spcPts val="0"/>
              </a:spcAft>
              <a:buClr>
                <a:schemeClr val="dk1"/>
              </a:buClr>
              <a:buSzPts val="1390"/>
              <a:buFont typeface="Exo 2"/>
              <a:buChar char="●"/>
            </a:pPr>
            <a:r>
              <a:rPr lang="fi" sz="1390">
                <a:solidFill>
                  <a:schemeClr val="dk1"/>
                </a:solidFill>
                <a:latin typeface="Exo 2"/>
                <a:ea typeface="Exo 2"/>
                <a:cs typeface="Exo 2"/>
                <a:sym typeface="Exo 2"/>
              </a:rPr>
              <a:t>Sisällytä numeroita (0–9).</a:t>
            </a:r>
            <a:endParaRPr sz="1390">
              <a:solidFill>
                <a:schemeClr val="dk1"/>
              </a:solidFill>
              <a:latin typeface="Exo 2"/>
              <a:ea typeface="Exo 2"/>
              <a:cs typeface="Exo 2"/>
              <a:sym typeface="Exo 2"/>
            </a:endParaRPr>
          </a:p>
          <a:p>
            <a:pPr indent="-316865" lvl="0" marL="914400" rtl="0" algn="l">
              <a:lnSpc>
                <a:spcPct val="95000"/>
              </a:lnSpc>
              <a:spcBef>
                <a:spcPts val="0"/>
              </a:spcBef>
              <a:spcAft>
                <a:spcPts val="0"/>
              </a:spcAft>
              <a:buClr>
                <a:schemeClr val="dk1"/>
              </a:buClr>
              <a:buSzPts val="1390"/>
              <a:buFont typeface="Exo 2"/>
              <a:buChar char="●"/>
            </a:pPr>
            <a:r>
              <a:rPr lang="fi" sz="1390">
                <a:solidFill>
                  <a:schemeClr val="dk1"/>
                </a:solidFill>
                <a:latin typeface="Exo 2"/>
                <a:ea typeface="Exo 2"/>
                <a:cs typeface="Exo 2"/>
                <a:sym typeface="Exo 2"/>
              </a:rPr>
              <a:t>Käytä erikoismerkkejä (esim. !, ?, @, #, $, %, &amp;).</a:t>
            </a:r>
            <a:endParaRPr sz="1390">
              <a:solidFill>
                <a:schemeClr val="dk1"/>
              </a:solidFill>
              <a:latin typeface="Exo 2"/>
              <a:ea typeface="Exo 2"/>
              <a:cs typeface="Exo 2"/>
              <a:sym typeface="Exo 2"/>
            </a:endParaRPr>
          </a:p>
          <a:p>
            <a:pPr indent="-316865" lvl="0" marL="457200" rtl="0" algn="l">
              <a:lnSpc>
                <a:spcPct val="95000"/>
              </a:lnSpc>
              <a:spcBef>
                <a:spcPts val="0"/>
              </a:spcBef>
              <a:spcAft>
                <a:spcPts val="0"/>
              </a:spcAft>
              <a:buClr>
                <a:schemeClr val="dk1"/>
              </a:buClr>
              <a:buSzPts val="1390"/>
              <a:buFont typeface="Exo 2"/>
              <a:buAutoNum type="arabicPeriod"/>
            </a:pPr>
            <a:r>
              <a:rPr b="1" lang="fi" sz="1390">
                <a:solidFill>
                  <a:schemeClr val="dk1"/>
                </a:solidFill>
                <a:latin typeface="Exo 2"/>
                <a:ea typeface="Exo 2"/>
                <a:cs typeface="Exo 2"/>
                <a:sym typeface="Exo 2"/>
              </a:rPr>
              <a:t>Vältä helposti arvattavia tietoja:</a:t>
            </a:r>
            <a:endParaRPr b="1" sz="1390">
              <a:solidFill>
                <a:schemeClr val="dk1"/>
              </a:solidFill>
              <a:latin typeface="Exo 2"/>
              <a:ea typeface="Exo 2"/>
              <a:cs typeface="Exo 2"/>
              <a:sym typeface="Exo 2"/>
            </a:endParaRPr>
          </a:p>
          <a:p>
            <a:pPr indent="-316865" lvl="0" marL="914400" rtl="0" algn="l">
              <a:lnSpc>
                <a:spcPct val="95000"/>
              </a:lnSpc>
              <a:spcBef>
                <a:spcPts val="0"/>
              </a:spcBef>
              <a:spcAft>
                <a:spcPts val="0"/>
              </a:spcAft>
              <a:buClr>
                <a:schemeClr val="dk1"/>
              </a:buClr>
              <a:buSzPts val="1390"/>
              <a:buFont typeface="Exo 2"/>
              <a:buChar char="●"/>
            </a:pPr>
            <a:r>
              <a:rPr lang="fi" sz="1390">
                <a:solidFill>
                  <a:schemeClr val="dk1"/>
                </a:solidFill>
                <a:latin typeface="Exo 2"/>
                <a:ea typeface="Exo 2"/>
                <a:cs typeface="Exo 2"/>
                <a:sym typeface="Exo 2"/>
              </a:rPr>
              <a:t>Älä käytä henkilökohtaisia tietoja, kuten nimeäsi, syntymäpäivää tai osoitetta.</a:t>
            </a:r>
            <a:endParaRPr sz="1390">
              <a:solidFill>
                <a:schemeClr val="dk1"/>
              </a:solidFill>
              <a:latin typeface="Exo 2"/>
              <a:ea typeface="Exo 2"/>
              <a:cs typeface="Exo 2"/>
              <a:sym typeface="Exo 2"/>
            </a:endParaRPr>
          </a:p>
          <a:p>
            <a:pPr indent="-316865" lvl="0" marL="914400" rtl="0" algn="l">
              <a:lnSpc>
                <a:spcPct val="95000"/>
              </a:lnSpc>
              <a:spcBef>
                <a:spcPts val="0"/>
              </a:spcBef>
              <a:spcAft>
                <a:spcPts val="0"/>
              </a:spcAft>
              <a:buClr>
                <a:schemeClr val="dk1"/>
              </a:buClr>
              <a:buSzPts val="1390"/>
              <a:buFont typeface="Exo 2"/>
              <a:buChar char="●"/>
            </a:pPr>
            <a:r>
              <a:rPr lang="fi" sz="1390">
                <a:solidFill>
                  <a:schemeClr val="dk1"/>
                </a:solidFill>
                <a:latin typeface="Exo 2"/>
                <a:ea typeface="Exo 2"/>
                <a:cs typeface="Exo 2"/>
                <a:sym typeface="Exo 2"/>
              </a:rPr>
              <a:t>Vältä yleisiä sanoja ja fraaseja (esim. "salasana", "123456", "qwerty").</a:t>
            </a:r>
            <a:endParaRPr sz="1390">
              <a:solidFill>
                <a:schemeClr val="dk1"/>
              </a:solidFill>
              <a:latin typeface="Exo 2"/>
              <a:ea typeface="Exo 2"/>
              <a:cs typeface="Exo 2"/>
              <a:sym typeface="Exo 2"/>
            </a:endParaRPr>
          </a:p>
          <a:p>
            <a:pPr indent="0" lvl="0" marL="0" rtl="0" algn="l">
              <a:lnSpc>
                <a:spcPct val="95000"/>
              </a:lnSpc>
              <a:spcBef>
                <a:spcPts val="1200"/>
              </a:spcBef>
              <a:spcAft>
                <a:spcPts val="0"/>
              </a:spcAft>
              <a:buClr>
                <a:schemeClr val="dk1"/>
              </a:buClr>
              <a:buSzPts val="935"/>
              <a:buFont typeface="Arial"/>
              <a:buNone/>
            </a:pPr>
            <a:r>
              <a:t/>
            </a:r>
            <a:endParaRPr sz="1390">
              <a:latin typeface="Exo 2"/>
              <a:ea typeface="Exo 2"/>
              <a:cs typeface="Exo 2"/>
              <a:sym typeface="Exo 2"/>
            </a:endParaRPr>
          </a:p>
          <a:p>
            <a:pPr indent="0" lvl="0" marL="0" rtl="0" algn="l">
              <a:lnSpc>
                <a:spcPct val="95000"/>
              </a:lnSpc>
              <a:spcBef>
                <a:spcPts val="1200"/>
              </a:spcBef>
              <a:spcAft>
                <a:spcPts val="1200"/>
              </a:spcAft>
              <a:buSzPts val="935"/>
              <a:buNone/>
            </a:pPr>
            <a:r>
              <a:t/>
            </a:r>
            <a:endParaRPr sz="1390">
              <a:latin typeface="Exo 2"/>
              <a:ea typeface="Exo 2"/>
              <a:cs typeface="Exo 2"/>
              <a:sym typeface="Exo 2"/>
            </a:endParaRPr>
          </a:p>
        </p:txBody>
      </p:sp>
      <p:sp>
        <p:nvSpPr>
          <p:cNvPr id="70" name="Google Shape;70;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4. </a:t>
            </a:r>
            <a:r>
              <a:rPr b="1" lang="fi" sz="1100">
                <a:solidFill>
                  <a:schemeClr val="dk1"/>
                </a:solidFill>
              </a:rPr>
              <a:t>Käytä uniikkia salasanaa jokaisessa palvelussa:</a:t>
            </a:r>
            <a:endParaRPr b="1" sz="1100">
              <a:solidFill>
                <a:schemeClr val="dk1"/>
              </a:solidFill>
            </a:endParaRPr>
          </a:p>
          <a:p>
            <a:pPr indent="-298450" lvl="0" marL="457200" rtl="0" algn="l">
              <a:spcBef>
                <a:spcPts val="1200"/>
              </a:spcBef>
              <a:spcAft>
                <a:spcPts val="0"/>
              </a:spcAft>
              <a:buClr>
                <a:schemeClr val="dk1"/>
              </a:buClr>
              <a:buSzPts val="1100"/>
              <a:buChar char="●"/>
            </a:pPr>
            <a:r>
              <a:rPr lang="fi" sz="1100">
                <a:solidFill>
                  <a:schemeClr val="dk1"/>
                </a:solidFill>
              </a:rPr>
              <a:t>Älä käytä samaa salasanaa useammassa paikassa. Jos yksi palvelu joutuu tietomurron kohteeksi, muut tilisi pysyvät turvassa.</a:t>
            </a:r>
            <a:endParaRPr sz="1100">
              <a:solidFill>
                <a:schemeClr val="dk1"/>
              </a:solidFill>
            </a:endParaRPr>
          </a:p>
          <a:p>
            <a:pPr indent="0" lvl="0" marL="0" rtl="0" algn="l">
              <a:spcBef>
                <a:spcPts val="1200"/>
              </a:spcBef>
              <a:spcAft>
                <a:spcPts val="0"/>
              </a:spcAft>
              <a:buNone/>
            </a:pPr>
            <a:r>
              <a:rPr lang="fi"/>
              <a:t>5. </a:t>
            </a:r>
            <a:r>
              <a:rPr b="1" lang="fi" sz="1100">
                <a:solidFill>
                  <a:schemeClr val="dk1"/>
                </a:solidFill>
              </a:rPr>
              <a:t>Harkitse salalauseen käyttöä:</a:t>
            </a:r>
            <a:endParaRPr b="1" sz="1100">
              <a:solidFill>
                <a:schemeClr val="dk1"/>
              </a:solidFill>
            </a:endParaRPr>
          </a:p>
          <a:p>
            <a:pPr indent="-298450" lvl="0" marL="457200" rtl="0" algn="l">
              <a:spcBef>
                <a:spcPts val="1200"/>
              </a:spcBef>
              <a:spcAft>
                <a:spcPts val="0"/>
              </a:spcAft>
              <a:buClr>
                <a:schemeClr val="dk1"/>
              </a:buClr>
              <a:buSzPts val="1100"/>
              <a:buChar char="●"/>
            </a:pPr>
            <a:r>
              <a:rPr lang="fi" sz="1100">
                <a:solidFill>
                  <a:schemeClr val="dk1"/>
                </a:solidFill>
              </a:rPr>
              <a:t>Muodosta lause, jonka muistat helposti, ja käytä sen ensimmäisiä kirjaimia tai muokattua versiota salasanana. Esimerkiksi lauseesta "Minun ensimmäinen autoni oli punainen Volvo vuonna 1975" voi muodostaa salasanan: "MeaopVv1975!"</a:t>
            </a:r>
            <a:endParaRPr sz="1100">
              <a:solidFill>
                <a:schemeClr val="dk1"/>
              </a:solidFill>
            </a:endParaRPr>
          </a:p>
          <a:p>
            <a:pPr indent="0" lvl="0" marL="0" rtl="0" algn="l">
              <a:spcBef>
                <a:spcPts val="1200"/>
              </a:spcBef>
              <a:spcAft>
                <a:spcPts val="0"/>
              </a:spcAft>
              <a:buNone/>
            </a:pPr>
            <a:r>
              <a:rPr lang="fi"/>
              <a:t>6. </a:t>
            </a:r>
            <a:r>
              <a:rPr b="1" lang="fi" sz="1100">
                <a:solidFill>
                  <a:schemeClr val="dk1"/>
                </a:solidFill>
              </a:rPr>
              <a:t>Päivitä salasanasi säännöllisesti:</a:t>
            </a:r>
            <a:endParaRPr b="1" sz="1100">
              <a:solidFill>
                <a:schemeClr val="dk1"/>
              </a:solidFill>
            </a:endParaRPr>
          </a:p>
          <a:p>
            <a:pPr indent="-298450" lvl="0" marL="457200" rtl="0" algn="l">
              <a:spcBef>
                <a:spcPts val="1200"/>
              </a:spcBef>
              <a:spcAft>
                <a:spcPts val="0"/>
              </a:spcAft>
              <a:buClr>
                <a:schemeClr val="dk1"/>
              </a:buClr>
              <a:buSzPts val="1100"/>
              <a:buChar char="●"/>
            </a:pPr>
            <a:r>
              <a:rPr lang="fi" sz="1100">
                <a:solidFill>
                  <a:schemeClr val="dk1"/>
                </a:solidFill>
              </a:rPr>
              <a:t>Vaihda salasanasi ainakin kerran vuodessa tai heti, jos epäilet sen joutuneen vääriin käsiin.</a:t>
            </a:r>
            <a:endParaRPr sz="1100">
              <a:solidFill>
                <a:schemeClr val="dk1"/>
              </a:solidFill>
            </a:endParaRPr>
          </a:p>
          <a:p>
            <a:pPr indent="0" lvl="0" marL="0" rtl="0" algn="l">
              <a:spcBef>
                <a:spcPts val="1200"/>
              </a:spcBef>
              <a:spcAft>
                <a:spcPts val="1200"/>
              </a:spcAft>
              <a:buNone/>
            </a:pPr>
            <a:r>
              <a:t/>
            </a:r>
            <a:endParaRPr/>
          </a:p>
        </p:txBody>
      </p:sp>
      <p:pic>
        <p:nvPicPr>
          <p:cNvPr id="71" name="Google Shape;71;p15"/>
          <p:cNvPicPr preferRelativeResize="0"/>
          <p:nvPr/>
        </p:nvPicPr>
        <p:blipFill>
          <a:blip r:embed="rId3">
            <a:alphaModFix/>
          </a:blip>
          <a:stretch>
            <a:fillRect/>
          </a:stretch>
        </p:blipFill>
        <p:spPr>
          <a:xfrm>
            <a:off x="3641625" y="4750715"/>
            <a:ext cx="952128" cy="331984"/>
          </a:xfrm>
          <a:prstGeom prst="rect">
            <a:avLst/>
          </a:prstGeom>
          <a:noFill/>
          <a:ln>
            <a:noFill/>
          </a:ln>
        </p:spPr>
      </p:pic>
      <p:pic>
        <p:nvPicPr>
          <p:cNvPr id="72" name="Google Shape;72;p15"/>
          <p:cNvPicPr preferRelativeResize="0"/>
          <p:nvPr/>
        </p:nvPicPr>
        <p:blipFill>
          <a:blip r:embed="rId4">
            <a:alphaModFix/>
          </a:blip>
          <a:stretch>
            <a:fillRect/>
          </a:stretch>
        </p:blipFill>
        <p:spPr>
          <a:xfrm>
            <a:off x="4593758" y="4779154"/>
            <a:ext cx="1820368" cy="275101"/>
          </a:xfrm>
          <a:prstGeom prst="rect">
            <a:avLst/>
          </a:prstGeom>
          <a:noFill/>
          <a:ln>
            <a:noFill/>
          </a:ln>
        </p:spPr>
      </p:pic>
      <p:pic>
        <p:nvPicPr>
          <p:cNvPr id="73" name="Google Shape;73;p15"/>
          <p:cNvPicPr preferRelativeResize="0"/>
          <p:nvPr/>
        </p:nvPicPr>
        <p:blipFill>
          <a:blip r:embed="rId5">
            <a:alphaModFix/>
          </a:blip>
          <a:stretch>
            <a:fillRect/>
          </a:stretch>
        </p:blipFill>
        <p:spPr>
          <a:xfrm>
            <a:off x="6927668" y="4607999"/>
            <a:ext cx="1119519" cy="446256"/>
          </a:xfrm>
          <a:prstGeom prst="rect">
            <a:avLst/>
          </a:prstGeom>
          <a:noFill/>
          <a:ln>
            <a:noFill/>
          </a:ln>
        </p:spPr>
      </p:pic>
      <p:pic>
        <p:nvPicPr>
          <p:cNvPr id="74" name="Google Shape;74;p15"/>
          <p:cNvPicPr preferRelativeResize="0"/>
          <p:nvPr/>
        </p:nvPicPr>
        <p:blipFill>
          <a:blip r:embed="rId6">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299950" y="236500"/>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fi" sz="1700"/>
              <a:t>7. </a:t>
            </a:r>
            <a:r>
              <a:rPr b="1" lang="fi">
                <a:solidFill>
                  <a:schemeClr val="dk1"/>
                </a:solidFill>
              </a:rPr>
              <a:t>Ota käyttöön kaksivaiheinen tunnistautuminen (2FA):</a:t>
            </a:r>
            <a:endParaRPr b="1">
              <a:solidFill>
                <a:schemeClr val="dk1"/>
              </a:solidFill>
            </a:endParaRPr>
          </a:p>
          <a:p>
            <a:pPr indent="-317500" lvl="0" marL="457200" rtl="0" algn="l">
              <a:lnSpc>
                <a:spcPct val="95000"/>
              </a:lnSpc>
              <a:spcBef>
                <a:spcPts val="1200"/>
              </a:spcBef>
              <a:spcAft>
                <a:spcPts val="0"/>
              </a:spcAft>
              <a:buClr>
                <a:schemeClr val="dk1"/>
              </a:buClr>
              <a:buSzPts val="1400"/>
              <a:buChar char="●"/>
            </a:pPr>
            <a:r>
              <a:rPr lang="fi">
                <a:solidFill>
                  <a:schemeClr val="dk1"/>
                </a:solidFill>
              </a:rPr>
              <a:t>Jos palvelu tarjoaa mahdollisuuden kaksivaiheiseen tunnistautumiseen, ota se käyttöön lisäturvan takaamiseksi.</a:t>
            </a:r>
            <a:endParaRPr>
              <a:solidFill>
                <a:schemeClr val="dk1"/>
              </a:solidFill>
            </a:endParaRPr>
          </a:p>
          <a:p>
            <a:pPr indent="-317500" lvl="0" marL="457200" rtl="0" algn="l">
              <a:lnSpc>
                <a:spcPct val="95000"/>
              </a:lnSpc>
              <a:spcBef>
                <a:spcPts val="0"/>
              </a:spcBef>
              <a:spcAft>
                <a:spcPts val="0"/>
              </a:spcAft>
              <a:buClr>
                <a:schemeClr val="dk1"/>
              </a:buClr>
              <a:buSzPts val="1400"/>
              <a:buChar char="●"/>
            </a:pPr>
            <a:r>
              <a:rPr lang="fi" u="sng">
                <a:solidFill>
                  <a:schemeClr val="hlink"/>
                </a:solidFill>
                <a:hlinkClick r:id="rId3"/>
              </a:rPr>
              <a:t>Tässä tarkemmin kaksivaiheisesta tunnistautumisesta</a:t>
            </a:r>
            <a:endParaRPr>
              <a:solidFill>
                <a:schemeClr val="dk1"/>
              </a:solidFill>
            </a:endParaRPr>
          </a:p>
          <a:p>
            <a:pPr indent="0" lvl="0" marL="0" rtl="0" algn="l">
              <a:lnSpc>
                <a:spcPct val="95000"/>
              </a:lnSpc>
              <a:spcBef>
                <a:spcPts val="1200"/>
              </a:spcBef>
              <a:spcAft>
                <a:spcPts val="0"/>
              </a:spcAft>
              <a:buNone/>
            </a:pPr>
            <a:r>
              <a:rPr lang="fi">
                <a:solidFill>
                  <a:schemeClr val="dk1"/>
                </a:solidFill>
              </a:rPr>
              <a:t>8. </a:t>
            </a:r>
            <a:r>
              <a:rPr b="1" lang="fi">
                <a:solidFill>
                  <a:schemeClr val="dk1"/>
                </a:solidFill>
              </a:rPr>
              <a:t>Ole varovainen kirjautuessasi julkisilla laitteilla:</a:t>
            </a:r>
            <a:endParaRPr b="1">
              <a:solidFill>
                <a:schemeClr val="dk1"/>
              </a:solidFill>
            </a:endParaRPr>
          </a:p>
          <a:p>
            <a:pPr indent="-317500" lvl="0" marL="457200" rtl="0" algn="l">
              <a:lnSpc>
                <a:spcPct val="95000"/>
              </a:lnSpc>
              <a:spcBef>
                <a:spcPts val="1200"/>
              </a:spcBef>
              <a:spcAft>
                <a:spcPts val="0"/>
              </a:spcAft>
              <a:buClr>
                <a:schemeClr val="dk1"/>
              </a:buClr>
              <a:buSzPts val="1400"/>
              <a:buChar char="●"/>
            </a:pPr>
            <a:r>
              <a:rPr lang="fi">
                <a:solidFill>
                  <a:schemeClr val="dk1"/>
                </a:solidFill>
              </a:rPr>
              <a:t>Vältä kirjautumista henkilökohtaisille tileillesi julkisilla tai jaetuilla tietokoneilla. Jos sinun on pakko, muista kirjautua ulos ja olla tallentamatta salasanaa.</a:t>
            </a:r>
            <a:endParaRPr>
              <a:solidFill>
                <a:schemeClr val="dk1"/>
              </a:solidFill>
            </a:endParaRPr>
          </a:p>
          <a:p>
            <a:pPr indent="0" lvl="0" marL="0" rtl="0" algn="l">
              <a:lnSpc>
                <a:spcPct val="95000"/>
              </a:lnSpc>
              <a:spcBef>
                <a:spcPts val="1200"/>
              </a:spcBef>
              <a:spcAft>
                <a:spcPts val="0"/>
              </a:spcAft>
              <a:buClr>
                <a:schemeClr val="dk1"/>
              </a:buClr>
              <a:buSzPts val="1100"/>
              <a:buFont typeface="Arial"/>
              <a:buNone/>
            </a:pPr>
            <a:r>
              <a:rPr b="1" lang="fi">
                <a:solidFill>
                  <a:schemeClr val="dk1"/>
                </a:solidFill>
              </a:rPr>
              <a:t>9. Varo tietojenkalastelua:</a:t>
            </a:r>
            <a:endParaRPr b="1">
              <a:solidFill>
                <a:schemeClr val="dk1"/>
              </a:solidFill>
            </a:endParaRPr>
          </a:p>
          <a:p>
            <a:pPr indent="0" lvl="0" marL="0" rtl="0" algn="l">
              <a:lnSpc>
                <a:spcPct val="95000"/>
              </a:lnSpc>
              <a:spcBef>
                <a:spcPts val="1200"/>
              </a:spcBef>
              <a:spcAft>
                <a:spcPts val="0"/>
              </a:spcAft>
              <a:buNone/>
            </a:pPr>
            <a:r>
              <a:rPr lang="fi">
                <a:solidFill>
                  <a:schemeClr val="dk1"/>
                </a:solidFill>
              </a:rPr>
              <a:t>Älä anna salasanaasi kenellekään. Ole varuillasi epäilyttävistä sähköposteista tai viesteistä, jotka pyytävät kirjautumistietojasi.</a:t>
            </a:r>
            <a:endParaRPr>
              <a:solidFill>
                <a:schemeClr val="dk1"/>
              </a:solidFill>
            </a:endParaRPr>
          </a:p>
          <a:p>
            <a:pPr indent="0" lvl="0" marL="0" rtl="0" algn="l">
              <a:lnSpc>
                <a:spcPct val="95000"/>
              </a:lnSpc>
              <a:spcBef>
                <a:spcPts val="1200"/>
              </a:spcBef>
              <a:spcAft>
                <a:spcPts val="1200"/>
              </a:spcAft>
              <a:buNone/>
            </a:pPr>
            <a:r>
              <a:t/>
            </a:r>
            <a:endParaRPr sz="1700"/>
          </a:p>
        </p:txBody>
      </p:sp>
      <p:sp>
        <p:nvSpPr>
          <p:cNvPr id="80" name="Google Shape;80;p16"/>
          <p:cNvSpPr txBox="1"/>
          <p:nvPr>
            <p:ph idx="2" type="body"/>
          </p:nvPr>
        </p:nvSpPr>
        <p:spPr>
          <a:xfrm>
            <a:off x="4750200" y="236500"/>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i">
                <a:solidFill>
                  <a:schemeClr val="dk1"/>
                </a:solidFill>
              </a:rPr>
              <a:t>Lisätietoja:</a:t>
            </a:r>
            <a:endParaRPr b="1">
              <a:solidFill>
                <a:schemeClr val="dk1"/>
              </a:solidFill>
            </a:endParaRPr>
          </a:p>
          <a:p>
            <a:pPr indent="-317500" lvl="0" marL="457200" rtl="0" algn="l">
              <a:spcBef>
                <a:spcPts val="1200"/>
              </a:spcBef>
              <a:spcAft>
                <a:spcPts val="0"/>
              </a:spcAft>
              <a:buSzPts val="1400"/>
              <a:buChar char="-"/>
            </a:pPr>
            <a:r>
              <a:rPr lang="fi" u="sng">
                <a:solidFill>
                  <a:schemeClr val="hlink"/>
                </a:solidFill>
                <a:hlinkClick r:id="rId4"/>
              </a:rPr>
              <a:t>https://help.f-secure.com/product.html?home/total-ios/latest/fi/concept_AED69B42DC76454BBB3FA35515E65C2D-latest-fi</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fi" u="sng">
                <a:solidFill>
                  <a:schemeClr val="hlink"/>
                </a:solidFill>
                <a:hlinkClick r:id="rId5"/>
              </a:rPr>
              <a:t>https://www.kyberturvallisuuskeskus.fi/fi/ajankohtaista/ohjeet-ja-oppaat/pidempi-parempi-nain-teet-hyvan-salasanan</a:t>
            </a:r>
            <a:r>
              <a:rPr lang="fi"/>
              <a:t> </a:t>
            </a:r>
            <a:endParaRPr/>
          </a:p>
        </p:txBody>
      </p:sp>
      <p:pic>
        <p:nvPicPr>
          <p:cNvPr id="81" name="Google Shape;81;p16"/>
          <p:cNvPicPr preferRelativeResize="0"/>
          <p:nvPr/>
        </p:nvPicPr>
        <p:blipFill>
          <a:blip r:embed="rId6">
            <a:alphaModFix/>
          </a:blip>
          <a:stretch>
            <a:fillRect/>
          </a:stretch>
        </p:blipFill>
        <p:spPr>
          <a:xfrm>
            <a:off x="3641625" y="4750715"/>
            <a:ext cx="952128" cy="331984"/>
          </a:xfrm>
          <a:prstGeom prst="rect">
            <a:avLst/>
          </a:prstGeom>
          <a:noFill/>
          <a:ln>
            <a:noFill/>
          </a:ln>
        </p:spPr>
      </p:pic>
      <p:pic>
        <p:nvPicPr>
          <p:cNvPr id="82" name="Google Shape;82;p16"/>
          <p:cNvPicPr preferRelativeResize="0"/>
          <p:nvPr/>
        </p:nvPicPr>
        <p:blipFill>
          <a:blip r:embed="rId7">
            <a:alphaModFix/>
          </a:blip>
          <a:stretch>
            <a:fillRect/>
          </a:stretch>
        </p:blipFill>
        <p:spPr>
          <a:xfrm>
            <a:off x="4593758" y="4779154"/>
            <a:ext cx="1820368" cy="275101"/>
          </a:xfrm>
          <a:prstGeom prst="rect">
            <a:avLst/>
          </a:prstGeom>
          <a:noFill/>
          <a:ln>
            <a:noFill/>
          </a:ln>
        </p:spPr>
      </p:pic>
      <p:pic>
        <p:nvPicPr>
          <p:cNvPr id="83" name="Google Shape;83;p16"/>
          <p:cNvPicPr preferRelativeResize="0"/>
          <p:nvPr/>
        </p:nvPicPr>
        <p:blipFill>
          <a:blip r:embed="rId8">
            <a:alphaModFix/>
          </a:blip>
          <a:stretch>
            <a:fillRect/>
          </a:stretch>
        </p:blipFill>
        <p:spPr>
          <a:xfrm>
            <a:off x="6927668" y="4607999"/>
            <a:ext cx="1119519" cy="446256"/>
          </a:xfrm>
          <a:prstGeom prst="rect">
            <a:avLst/>
          </a:prstGeom>
          <a:noFill/>
          <a:ln>
            <a:noFill/>
          </a:ln>
        </p:spPr>
      </p:pic>
      <p:pic>
        <p:nvPicPr>
          <p:cNvPr id="84" name="Google Shape;84;p16"/>
          <p:cNvPicPr preferRelativeResize="0"/>
          <p:nvPr/>
        </p:nvPicPr>
        <p:blipFill>
          <a:blip r:embed="rId9">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1279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lang="fi" sz="2100"/>
              <a:t>Koulutuksen tietonkeruusta: Mikä on Koski-tietokanta?</a:t>
            </a:r>
            <a:endParaRPr sz="3800"/>
          </a:p>
        </p:txBody>
      </p:sp>
      <p:sp>
        <p:nvSpPr>
          <p:cNvPr id="90" name="Google Shape;90;p17"/>
          <p:cNvSpPr txBox="1"/>
          <p:nvPr>
            <p:ph idx="1" type="body"/>
          </p:nvPr>
        </p:nvSpPr>
        <p:spPr>
          <a:xfrm>
            <a:off x="311700" y="565300"/>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1400">
              <a:solidFill>
                <a:schemeClr val="dk1"/>
              </a:solidFill>
            </a:endParaRPr>
          </a:p>
          <a:p>
            <a:pPr indent="-317500" lvl="0" marL="457200" rtl="0" algn="l">
              <a:spcBef>
                <a:spcPts val="1200"/>
              </a:spcBef>
              <a:spcAft>
                <a:spcPts val="0"/>
              </a:spcAft>
              <a:buClr>
                <a:schemeClr val="dk1"/>
              </a:buClr>
              <a:buSzPts val="1400"/>
              <a:buChar char="●"/>
            </a:pPr>
            <a:r>
              <a:rPr b="1" lang="fi" sz="1400">
                <a:solidFill>
                  <a:schemeClr val="dk1"/>
                </a:solidFill>
              </a:rPr>
              <a:t>Virallinen rekisteri</a:t>
            </a:r>
            <a:r>
              <a:rPr lang="fi" sz="1400">
                <a:solidFill>
                  <a:schemeClr val="dk1"/>
                </a:solidFill>
              </a:rPr>
              <a:t>: Koski-tietokanta on valtakunnallinen rekisteri, jota hallinnoi Opetushallitus. Se sisältää tiedot kaikista Suomessa suoritetuista koulutuksista.</a:t>
            </a:r>
            <a:endParaRPr sz="1400">
              <a:solidFill>
                <a:schemeClr val="dk1"/>
              </a:solidFill>
            </a:endParaRPr>
          </a:p>
          <a:p>
            <a:pPr indent="-317500" lvl="0" marL="457200" rtl="0" algn="l">
              <a:spcBef>
                <a:spcPts val="0"/>
              </a:spcBef>
              <a:spcAft>
                <a:spcPts val="0"/>
              </a:spcAft>
              <a:buClr>
                <a:schemeClr val="dk1"/>
              </a:buClr>
              <a:buSzPts val="1400"/>
              <a:buChar char="●"/>
            </a:pPr>
            <a:r>
              <a:rPr b="1" lang="fi" sz="1400">
                <a:solidFill>
                  <a:schemeClr val="dk1"/>
                </a:solidFill>
              </a:rPr>
              <a:t>Opiskelutietojen hallinnointi</a:t>
            </a:r>
            <a:r>
              <a:rPr lang="fi" sz="1400">
                <a:solidFill>
                  <a:schemeClr val="dk1"/>
                </a:solidFill>
              </a:rPr>
              <a:t>: Koski-järjestelmä varmistaa, että kaikki opintosuorituksesi – kuten kurssit ja opintopisteet – kirjautuvat oikein ja ovat tarvittaessa helposti saatavilla.</a:t>
            </a:r>
            <a:endParaRPr sz="1400">
              <a:solidFill>
                <a:schemeClr val="dk1"/>
              </a:solidFill>
            </a:endParaRPr>
          </a:p>
          <a:p>
            <a:pPr indent="-317500" lvl="0" marL="457200" rtl="0" algn="l">
              <a:spcBef>
                <a:spcPts val="0"/>
              </a:spcBef>
              <a:spcAft>
                <a:spcPts val="0"/>
              </a:spcAft>
              <a:buClr>
                <a:schemeClr val="dk1"/>
              </a:buClr>
              <a:buSzPts val="1400"/>
              <a:buChar char="●"/>
            </a:pPr>
            <a:r>
              <a:rPr b="1" lang="fi" sz="1400">
                <a:solidFill>
                  <a:schemeClr val="dk1"/>
                </a:solidFill>
              </a:rPr>
              <a:t>Miksi henkilötunnus tarvitaan?</a:t>
            </a:r>
            <a:r>
              <a:rPr lang="fi" sz="1400">
                <a:solidFill>
                  <a:schemeClr val="dk1"/>
                </a:solidFill>
              </a:rPr>
              <a:t>: Henkilötunnusta käytetään opiskelijan yksilöintiin. Se varmistaa, että juuri sinun tietosi yhdistyvät oikeaan henkilön ja pysyvät täsmällisinä. Ilman henkilötunnusta emme voi varmistaa tietojen oikeellisuutta eikä koulutustasi voida rekisteröidä oikein virallisiin järjestelmiin. Muuten meille voisi tulla esimerkiksi päällekkäisyyksiä koulutuksiin samannimisten henkilöiden kautta yms. Kaikista koulutukseen osallistujista pitää jäädä jonkin suoritusmerkintä sinne, ja se ei ole tässä mahdollista ilman henkilötunnusta.</a:t>
            </a:r>
            <a:endParaRPr sz="1400">
              <a:solidFill>
                <a:schemeClr val="dk1"/>
              </a:solidFill>
            </a:endParaRPr>
          </a:p>
          <a:p>
            <a:pPr indent="-317500" lvl="0" marL="457200" rtl="0" algn="l">
              <a:spcBef>
                <a:spcPts val="0"/>
              </a:spcBef>
              <a:spcAft>
                <a:spcPts val="0"/>
              </a:spcAft>
              <a:buClr>
                <a:schemeClr val="dk1"/>
              </a:buClr>
              <a:buSzPts val="1400"/>
              <a:buChar char="●"/>
            </a:pPr>
            <a:r>
              <a:rPr b="1" lang="fi" sz="1400">
                <a:solidFill>
                  <a:schemeClr val="dk1"/>
                </a:solidFill>
              </a:rPr>
              <a:t>Luottamuksellisuus</a:t>
            </a:r>
            <a:r>
              <a:rPr lang="fi" sz="1400">
                <a:solidFill>
                  <a:schemeClr val="dk1"/>
                </a:solidFill>
              </a:rPr>
              <a:t>: Henkilötietosi, kuten henkilötunnus, ovat täysin suojattuja ja niitä käytetään ainoastaan virallisessa raportoinnissa ja koulutustietojen hallinnassa.</a:t>
            </a:r>
            <a:endParaRPr sz="1400">
              <a:solidFill>
                <a:schemeClr val="dk1"/>
              </a:solidFill>
            </a:endParaRPr>
          </a:p>
          <a:p>
            <a:pPr indent="-317500" lvl="0" marL="457200" rtl="0" algn="l">
              <a:spcBef>
                <a:spcPts val="0"/>
              </a:spcBef>
              <a:spcAft>
                <a:spcPts val="0"/>
              </a:spcAft>
              <a:buClr>
                <a:schemeClr val="dk1"/>
              </a:buClr>
              <a:buSzPts val="1400"/>
              <a:buChar char="●"/>
            </a:pPr>
            <a:r>
              <a:rPr b="1" lang="fi" sz="1400">
                <a:solidFill>
                  <a:schemeClr val="dk1"/>
                </a:solidFill>
              </a:rPr>
              <a:t>Tiedon saatavuus</a:t>
            </a:r>
            <a:r>
              <a:rPr lang="fi" sz="1400">
                <a:solidFill>
                  <a:schemeClr val="dk1"/>
                </a:solidFill>
              </a:rPr>
              <a:t>: Koski-tietokanta mahdollistaa myös sinulle omien opintosuoritusten tarkistamisen esimerkiksi jatko-opintoja tai työpaikkoja hakiessa.</a:t>
            </a:r>
            <a:endParaRPr sz="1400">
              <a:solidFill>
                <a:schemeClr val="dk1"/>
              </a:solidFill>
            </a:endParaRPr>
          </a:p>
          <a:p>
            <a:pPr indent="0" lvl="0" marL="0" rtl="0" algn="l">
              <a:spcBef>
                <a:spcPts val="1200"/>
              </a:spcBef>
              <a:spcAft>
                <a:spcPts val="1200"/>
              </a:spcAft>
              <a:buNone/>
            </a:pPr>
            <a:r>
              <a:rPr lang="fi" sz="1400" u="sng">
                <a:solidFill>
                  <a:schemeClr val="hlink"/>
                </a:solidFill>
                <a:hlinkClick r:id="rId3"/>
              </a:rPr>
              <a:t>https://www.oph.fi/fi/palvelumme/koski-palvelu</a:t>
            </a:r>
            <a:r>
              <a:rPr lang="fi" sz="1400"/>
              <a:t> </a:t>
            </a:r>
            <a:endParaRPr sz="1400"/>
          </a:p>
        </p:txBody>
      </p:sp>
      <p:pic>
        <p:nvPicPr>
          <p:cNvPr id="91" name="Google Shape;91;p17"/>
          <p:cNvPicPr preferRelativeResize="0"/>
          <p:nvPr/>
        </p:nvPicPr>
        <p:blipFill>
          <a:blip r:embed="rId4">
            <a:alphaModFix/>
          </a:blip>
          <a:stretch>
            <a:fillRect/>
          </a:stretch>
        </p:blipFill>
        <p:spPr>
          <a:xfrm>
            <a:off x="4229875" y="4729614"/>
            <a:ext cx="914024" cy="364836"/>
          </a:xfrm>
          <a:prstGeom prst="rect">
            <a:avLst/>
          </a:prstGeom>
          <a:noFill/>
          <a:ln>
            <a:noFill/>
          </a:ln>
        </p:spPr>
      </p:pic>
      <p:pic>
        <p:nvPicPr>
          <p:cNvPr id="92" name="Google Shape;92;p17"/>
          <p:cNvPicPr preferRelativeResize="0"/>
          <p:nvPr/>
        </p:nvPicPr>
        <p:blipFill>
          <a:blip r:embed="rId5">
            <a:alphaModFix/>
          </a:blip>
          <a:stretch>
            <a:fillRect/>
          </a:stretch>
        </p:blipFill>
        <p:spPr>
          <a:xfrm>
            <a:off x="5143903" y="4760867"/>
            <a:ext cx="1747513" cy="302325"/>
          </a:xfrm>
          <a:prstGeom prst="rect">
            <a:avLst/>
          </a:prstGeom>
          <a:noFill/>
          <a:ln>
            <a:noFill/>
          </a:ln>
        </p:spPr>
      </p:pic>
      <p:pic>
        <p:nvPicPr>
          <p:cNvPr id="93" name="Google Shape;93;p17"/>
          <p:cNvPicPr preferRelativeResize="0"/>
          <p:nvPr/>
        </p:nvPicPr>
        <p:blipFill>
          <a:blip r:embed="rId6">
            <a:alphaModFix/>
          </a:blip>
          <a:stretch>
            <a:fillRect/>
          </a:stretch>
        </p:blipFill>
        <p:spPr>
          <a:xfrm>
            <a:off x="7384406" y="4572775"/>
            <a:ext cx="1074714" cy="490417"/>
          </a:xfrm>
          <a:prstGeom prst="rect">
            <a:avLst/>
          </a:prstGeom>
          <a:noFill/>
          <a:ln>
            <a:noFill/>
          </a:ln>
        </p:spPr>
      </p:pic>
      <p:pic>
        <p:nvPicPr>
          <p:cNvPr id="94" name="Google Shape;94;p17"/>
          <p:cNvPicPr preferRelativeResize="0"/>
          <p:nvPr/>
        </p:nvPicPr>
        <p:blipFill>
          <a:blip r:embed="rId7">
            <a:alphaModFix/>
          </a:blip>
          <a:stretch>
            <a:fillRect/>
          </a:stretch>
        </p:blipFill>
        <p:spPr>
          <a:xfrm>
            <a:off x="8517241" y="4572775"/>
            <a:ext cx="527334" cy="4904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163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Koulutuksen tiedonkeruusta 2. Muut kyselyt</a:t>
            </a:r>
            <a:endParaRPr/>
          </a:p>
        </p:txBody>
      </p:sp>
      <p:sp>
        <p:nvSpPr>
          <p:cNvPr id="100" name="Google Shape;100;p18"/>
          <p:cNvSpPr txBox="1"/>
          <p:nvPr>
            <p:ph idx="1" type="body"/>
          </p:nvPr>
        </p:nvSpPr>
        <p:spPr>
          <a:xfrm>
            <a:off x="311700" y="483100"/>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1200"/>
              </a:spcBef>
              <a:spcAft>
                <a:spcPts val="0"/>
              </a:spcAft>
              <a:buNone/>
            </a:pPr>
            <a:r>
              <a:t/>
            </a:r>
            <a:endParaRPr b="1" sz="1400">
              <a:solidFill>
                <a:schemeClr val="dk1"/>
              </a:solidFill>
            </a:endParaRPr>
          </a:p>
          <a:p>
            <a:pPr indent="-317500" lvl="0" marL="457200" rtl="0" algn="l">
              <a:lnSpc>
                <a:spcPct val="105000"/>
              </a:lnSpc>
              <a:spcBef>
                <a:spcPts val="1200"/>
              </a:spcBef>
              <a:spcAft>
                <a:spcPts val="0"/>
              </a:spcAft>
              <a:buClr>
                <a:schemeClr val="dk1"/>
              </a:buClr>
              <a:buSzPts val="1400"/>
              <a:buChar char="●"/>
            </a:pPr>
            <a:r>
              <a:rPr b="1" lang="fi" sz="1400">
                <a:solidFill>
                  <a:schemeClr val="dk1"/>
                </a:solidFill>
              </a:rPr>
              <a:t>Miksi kysymme muita tietoja?</a:t>
            </a:r>
            <a:br>
              <a:rPr b="1" lang="fi" sz="1400">
                <a:solidFill>
                  <a:schemeClr val="dk1"/>
                </a:solidFill>
              </a:rPr>
            </a:br>
            <a:r>
              <a:rPr lang="fi" sz="1400">
                <a:solidFill>
                  <a:schemeClr val="dk1"/>
                </a:solidFill>
              </a:rPr>
              <a:t>Kurssin aikana keräämme myös muita tietoja kyselyjen ja palautteiden avulla. Näitä tietoja käytetään </a:t>
            </a:r>
            <a:r>
              <a:rPr b="1" lang="fi" sz="1400">
                <a:solidFill>
                  <a:schemeClr val="dk1"/>
                </a:solidFill>
              </a:rPr>
              <a:t>Digisiivet 55+ -hankkeen</a:t>
            </a:r>
            <a:r>
              <a:rPr lang="fi" sz="1400">
                <a:solidFill>
                  <a:schemeClr val="dk1"/>
                </a:solidFill>
              </a:rPr>
              <a:t> kehittämiseen ja sen vaikutusten arviointiin, jotta voimme parantaa ohjelmaa tuleville osallistujille.</a:t>
            </a:r>
            <a:endParaRPr sz="1400">
              <a:solidFill>
                <a:schemeClr val="dk1"/>
              </a:solidFill>
            </a:endParaRPr>
          </a:p>
          <a:p>
            <a:pPr indent="-317500" lvl="0" marL="457200" rtl="0" algn="l">
              <a:lnSpc>
                <a:spcPct val="105000"/>
              </a:lnSpc>
              <a:spcBef>
                <a:spcPts val="0"/>
              </a:spcBef>
              <a:spcAft>
                <a:spcPts val="0"/>
              </a:spcAft>
              <a:buClr>
                <a:schemeClr val="dk1"/>
              </a:buClr>
              <a:buSzPts val="1400"/>
              <a:buChar char="●"/>
            </a:pPr>
            <a:r>
              <a:rPr b="1" lang="fi" sz="1400">
                <a:solidFill>
                  <a:schemeClr val="dk1"/>
                </a:solidFill>
              </a:rPr>
              <a:t>Hankkeen vaikutusten osoittaminen</a:t>
            </a:r>
            <a:br>
              <a:rPr b="1" lang="fi" sz="1400">
                <a:solidFill>
                  <a:schemeClr val="dk1"/>
                </a:solidFill>
              </a:rPr>
            </a:br>
            <a:r>
              <a:rPr lang="fi" sz="1400">
                <a:solidFill>
                  <a:schemeClr val="dk1"/>
                </a:solidFill>
              </a:rPr>
              <a:t>Tiedot auttavat meitä osoittamaan </a:t>
            </a:r>
            <a:r>
              <a:rPr b="1" lang="fi" sz="1400">
                <a:solidFill>
                  <a:schemeClr val="dk1"/>
                </a:solidFill>
              </a:rPr>
              <a:t>Digisiivet 55+ -hankkeen</a:t>
            </a:r>
            <a:r>
              <a:rPr lang="fi" sz="1400">
                <a:solidFill>
                  <a:schemeClr val="dk1"/>
                </a:solidFill>
              </a:rPr>
              <a:t> tuloksista, mikä on tärkeää rahoittajallemme, </a:t>
            </a:r>
            <a:r>
              <a:rPr b="1" lang="fi" sz="1400">
                <a:solidFill>
                  <a:schemeClr val="dk1"/>
                </a:solidFill>
              </a:rPr>
              <a:t>Jotpalle</a:t>
            </a:r>
            <a:r>
              <a:rPr lang="fi" sz="1400">
                <a:solidFill>
                  <a:schemeClr val="dk1"/>
                </a:solidFill>
              </a:rPr>
              <a:t>. Keräämme tietoja esimerkiksi siitä, miten hyvin kurssi on vastannut osallistujien tarpeisiin ja millaisia taitoja he ovat oppineet, sekä koulutuksen mahdollisia vaikutuksia osallistujan osallistumiseen työelämään.</a:t>
            </a:r>
            <a:endParaRPr sz="1400">
              <a:solidFill>
                <a:schemeClr val="dk1"/>
              </a:solidFill>
            </a:endParaRPr>
          </a:p>
          <a:p>
            <a:pPr indent="-317500" lvl="0" marL="457200" rtl="0" algn="l">
              <a:lnSpc>
                <a:spcPct val="105000"/>
              </a:lnSpc>
              <a:spcBef>
                <a:spcPts val="0"/>
              </a:spcBef>
              <a:spcAft>
                <a:spcPts val="0"/>
              </a:spcAft>
              <a:buClr>
                <a:schemeClr val="dk1"/>
              </a:buClr>
              <a:buSzPts val="1400"/>
              <a:buChar char="●"/>
            </a:pPr>
            <a:r>
              <a:rPr b="1" lang="fi" sz="1400">
                <a:solidFill>
                  <a:schemeClr val="dk1"/>
                </a:solidFill>
              </a:rPr>
              <a:t>Raportointi Jotpalle</a:t>
            </a:r>
            <a:br>
              <a:rPr b="1" lang="fi" sz="1400">
                <a:solidFill>
                  <a:schemeClr val="dk1"/>
                </a:solidFill>
              </a:rPr>
            </a:br>
            <a:r>
              <a:rPr lang="fi" sz="1400">
                <a:solidFill>
                  <a:schemeClr val="dk1"/>
                </a:solidFill>
              </a:rPr>
              <a:t>Kaikki kerätyt anonyymit tiedot lähetetään hankeraportointia varten </a:t>
            </a:r>
            <a:r>
              <a:rPr b="1" lang="fi" sz="1400">
                <a:solidFill>
                  <a:schemeClr val="dk1"/>
                </a:solidFill>
              </a:rPr>
              <a:t>Jotpalle</a:t>
            </a:r>
            <a:r>
              <a:rPr lang="fi" sz="1400">
                <a:solidFill>
                  <a:schemeClr val="dk1"/>
                </a:solidFill>
              </a:rPr>
              <a:t> (Jatkuvan oppimisen ja työllisyyden palvelukeskus), joka edellyttää meiltä tietoja </a:t>
            </a:r>
            <a:r>
              <a:rPr b="1" lang="fi" sz="1400">
                <a:solidFill>
                  <a:schemeClr val="dk1"/>
                </a:solidFill>
              </a:rPr>
              <a:t>Digisiivet 55+ -hankkeen</a:t>
            </a:r>
            <a:r>
              <a:rPr lang="fi" sz="1400">
                <a:solidFill>
                  <a:schemeClr val="dk1"/>
                </a:solidFill>
              </a:rPr>
              <a:t> onnistumisesta. Näitä tietoja käytetään vain raportointiin ja kehittämiseen.</a:t>
            </a:r>
            <a:endParaRPr sz="1400">
              <a:solidFill>
                <a:schemeClr val="dk1"/>
              </a:solidFill>
            </a:endParaRPr>
          </a:p>
          <a:p>
            <a:pPr indent="-317500" lvl="0" marL="457200" rtl="0" algn="l">
              <a:lnSpc>
                <a:spcPct val="105000"/>
              </a:lnSpc>
              <a:spcBef>
                <a:spcPts val="0"/>
              </a:spcBef>
              <a:spcAft>
                <a:spcPts val="0"/>
              </a:spcAft>
              <a:buClr>
                <a:schemeClr val="dk1"/>
              </a:buClr>
              <a:buSzPts val="1400"/>
              <a:buChar char="●"/>
            </a:pPr>
            <a:r>
              <a:rPr b="1" lang="fi" sz="1400">
                <a:solidFill>
                  <a:schemeClr val="dk1"/>
                </a:solidFill>
              </a:rPr>
              <a:t>Tietojesi anonymiteetti Otavian laajassa alkukartoituskyselyssä</a:t>
            </a:r>
            <a:br>
              <a:rPr b="1" lang="fi" sz="1400">
                <a:solidFill>
                  <a:schemeClr val="dk1"/>
                </a:solidFill>
              </a:rPr>
            </a:br>
            <a:r>
              <a:rPr lang="fi" sz="1400">
                <a:solidFill>
                  <a:schemeClr val="dk1"/>
                </a:solidFill>
              </a:rPr>
              <a:t>Koska kyse on anonyymeistä tiedoista, niitä ei voi yhdistää sinuun henkilökohtaisesti. Ne käsitellään niin, että yksittäisiä opiskelijoita ei voida tunnistaa, vaan niitä käytetään vain yleisessä muodossa tilastollisena aineistona.</a:t>
            </a:r>
            <a:endParaRPr sz="1400">
              <a:solidFill>
                <a:schemeClr val="dk1"/>
              </a:solidFill>
            </a:endParaRPr>
          </a:p>
          <a:p>
            <a:pPr indent="0" lvl="0" marL="0" rtl="0" algn="l">
              <a:lnSpc>
                <a:spcPct val="105000"/>
              </a:lnSpc>
              <a:spcBef>
                <a:spcPts val="1200"/>
              </a:spcBef>
              <a:spcAft>
                <a:spcPts val="1200"/>
              </a:spcAft>
              <a:buNone/>
            </a:pPr>
            <a:r>
              <a:t/>
            </a:r>
            <a:endParaRPr sz="2100"/>
          </a:p>
        </p:txBody>
      </p:sp>
      <p:pic>
        <p:nvPicPr>
          <p:cNvPr id="101" name="Google Shape;101;p18"/>
          <p:cNvPicPr preferRelativeResize="0"/>
          <p:nvPr/>
        </p:nvPicPr>
        <p:blipFill>
          <a:blip r:embed="rId3">
            <a:alphaModFix/>
          </a:blip>
          <a:stretch>
            <a:fillRect/>
          </a:stretch>
        </p:blipFill>
        <p:spPr>
          <a:xfrm>
            <a:off x="3641625" y="4750715"/>
            <a:ext cx="952128" cy="331984"/>
          </a:xfrm>
          <a:prstGeom prst="rect">
            <a:avLst/>
          </a:prstGeom>
          <a:noFill/>
          <a:ln>
            <a:noFill/>
          </a:ln>
        </p:spPr>
      </p:pic>
      <p:pic>
        <p:nvPicPr>
          <p:cNvPr id="102" name="Google Shape;102;p18"/>
          <p:cNvPicPr preferRelativeResize="0"/>
          <p:nvPr/>
        </p:nvPicPr>
        <p:blipFill>
          <a:blip r:embed="rId4">
            <a:alphaModFix/>
          </a:blip>
          <a:stretch>
            <a:fillRect/>
          </a:stretch>
        </p:blipFill>
        <p:spPr>
          <a:xfrm>
            <a:off x="4593758" y="4779154"/>
            <a:ext cx="1820368" cy="275101"/>
          </a:xfrm>
          <a:prstGeom prst="rect">
            <a:avLst/>
          </a:prstGeom>
          <a:noFill/>
          <a:ln>
            <a:noFill/>
          </a:ln>
        </p:spPr>
      </p:pic>
      <p:pic>
        <p:nvPicPr>
          <p:cNvPr id="103" name="Google Shape;103;p18"/>
          <p:cNvPicPr preferRelativeResize="0"/>
          <p:nvPr/>
        </p:nvPicPr>
        <p:blipFill>
          <a:blip r:embed="rId5">
            <a:alphaModFix/>
          </a:blip>
          <a:stretch>
            <a:fillRect/>
          </a:stretch>
        </p:blipFill>
        <p:spPr>
          <a:xfrm>
            <a:off x="6927668" y="4607999"/>
            <a:ext cx="1119519" cy="446256"/>
          </a:xfrm>
          <a:prstGeom prst="rect">
            <a:avLst/>
          </a:prstGeom>
          <a:noFill/>
          <a:ln>
            <a:noFill/>
          </a:ln>
        </p:spPr>
      </p:pic>
      <p:pic>
        <p:nvPicPr>
          <p:cNvPr id="104" name="Google Shape;104;p18"/>
          <p:cNvPicPr preferRelativeResize="0"/>
          <p:nvPr/>
        </p:nvPicPr>
        <p:blipFill>
          <a:blip r:embed="rId6">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151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Koulutuksen tiedonkeruusta 3. Palautteet yms.</a:t>
            </a:r>
            <a:endParaRPr/>
          </a:p>
        </p:txBody>
      </p:sp>
      <p:sp>
        <p:nvSpPr>
          <p:cNvPr id="110" name="Google Shape;110;p19"/>
          <p:cNvSpPr txBox="1"/>
          <p:nvPr>
            <p:ph idx="1" type="body"/>
          </p:nvPr>
        </p:nvSpPr>
        <p:spPr>
          <a:xfrm>
            <a:off x="311700" y="788450"/>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fi" sz="1400">
                <a:solidFill>
                  <a:schemeClr val="dk1"/>
                </a:solidFill>
              </a:rPr>
              <a:t>Miksi keräämme tietoja?</a:t>
            </a:r>
            <a:br>
              <a:rPr b="1" lang="fi" sz="1400">
                <a:solidFill>
                  <a:schemeClr val="dk1"/>
                </a:solidFill>
              </a:rPr>
            </a:br>
            <a:r>
              <a:rPr lang="fi" sz="1400">
                <a:solidFill>
                  <a:schemeClr val="dk1"/>
                </a:solidFill>
              </a:rPr>
              <a:t>Keräämme tietoja, jotta voimme </a:t>
            </a:r>
            <a:r>
              <a:rPr b="1" lang="fi" sz="1400">
                <a:solidFill>
                  <a:schemeClr val="dk1"/>
                </a:solidFill>
              </a:rPr>
              <a:t>kehittää tästä uudesta Digisiivet 55+ -koulutusmallista entistä paremman ja toimivamman kokonaisuuden</a:t>
            </a:r>
            <a:r>
              <a:rPr lang="fi" sz="1400">
                <a:solidFill>
                  <a:schemeClr val="dk1"/>
                </a:solidFill>
              </a:rPr>
              <a:t>. Tavoitteenamme on luoda kurssi, joka vastaa osallistujien tarpeisiin ja auttaa heitä saavuttamaan tavoitteensa digitaalisissa ja AI-taidoissa.</a:t>
            </a:r>
            <a:endParaRPr sz="1400">
              <a:solidFill>
                <a:schemeClr val="dk1"/>
              </a:solidFill>
            </a:endParaRPr>
          </a:p>
          <a:p>
            <a:pPr indent="0" lvl="0" marL="0" rtl="0" algn="l">
              <a:lnSpc>
                <a:spcPct val="95000"/>
              </a:lnSpc>
              <a:spcBef>
                <a:spcPts val="1200"/>
              </a:spcBef>
              <a:spcAft>
                <a:spcPts val="0"/>
              </a:spcAft>
              <a:buNone/>
            </a:pPr>
            <a:r>
              <a:rPr b="1" lang="fi" sz="1400">
                <a:solidFill>
                  <a:schemeClr val="dk1"/>
                </a:solidFill>
              </a:rPr>
              <a:t>Kurssin parantaminen osallistujien palautteella</a:t>
            </a:r>
            <a:br>
              <a:rPr b="1" lang="fi" sz="1400">
                <a:solidFill>
                  <a:schemeClr val="dk1"/>
                </a:solidFill>
              </a:rPr>
            </a:br>
            <a:r>
              <a:rPr lang="fi" sz="1400">
                <a:solidFill>
                  <a:schemeClr val="dk1"/>
                </a:solidFill>
              </a:rPr>
              <a:t>Keräämällä tietoja siitä, miten kurssi on edennyt ja mitä taitoja osallistujat ovat oppineet, voimme tunnistaa vahvuudet ja kehittämiskohdat. Tämä auttaa meitä parantamaan kurssin rakennetta ja sisältöä tulevia toteutuksia varten.</a:t>
            </a:r>
            <a:endParaRPr sz="1400">
              <a:solidFill>
                <a:schemeClr val="dk1"/>
              </a:solidFill>
            </a:endParaRPr>
          </a:p>
          <a:p>
            <a:pPr indent="0" lvl="0" marL="0" rtl="0" algn="l">
              <a:lnSpc>
                <a:spcPct val="95000"/>
              </a:lnSpc>
              <a:spcBef>
                <a:spcPts val="1200"/>
              </a:spcBef>
              <a:spcAft>
                <a:spcPts val="0"/>
              </a:spcAft>
              <a:buNone/>
            </a:pPr>
            <a:r>
              <a:rPr b="1" lang="fi" sz="1400">
                <a:solidFill>
                  <a:schemeClr val="dk1"/>
                </a:solidFill>
              </a:rPr>
              <a:t>Tiedot rakentavat valmiin kokonaisuuden</a:t>
            </a:r>
            <a:br>
              <a:rPr b="1" lang="fi" sz="1400">
                <a:solidFill>
                  <a:schemeClr val="dk1"/>
                </a:solidFill>
              </a:rPr>
            </a:br>
            <a:r>
              <a:rPr lang="fi" sz="1400">
                <a:solidFill>
                  <a:schemeClr val="dk1"/>
                </a:solidFill>
              </a:rPr>
              <a:t>Kurssin tavoitteena on kehittää </a:t>
            </a:r>
            <a:r>
              <a:rPr b="1" lang="fi" sz="1400">
                <a:solidFill>
                  <a:schemeClr val="dk1"/>
                </a:solidFill>
              </a:rPr>
              <a:t>valmis ja toimiva koulutusmalli</a:t>
            </a:r>
            <a:r>
              <a:rPr lang="fi" sz="1400">
                <a:solidFill>
                  <a:schemeClr val="dk1"/>
                </a:solidFill>
              </a:rPr>
              <a:t>, jota voidaan käyttää myös muissa koulutuksissa. Osallistujien antamat tiedot ovat keskeisessä roolissa, kun varmistamme, että kurssista tulee mahdollisimman tehokas ja hyödyllinen kaikille tuleville osallistujille.</a:t>
            </a:r>
            <a:endParaRPr sz="1400">
              <a:solidFill>
                <a:schemeClr val="dk1"/>
              </a:solidFill>
            </a:endParaRPr>
          </a:p>
          <a:p>
            <a:pPr indent="0" lvl="0" marL="0" rtl="0" algn="l">
              <a:lnSpc>
                <a:spcPct val="95000"/>
              </a:lnSpc>
              <a:spcBef>
                <a:spcPts val="1200"/>
              </a:spcBef>
              <a:spcAft>
                <a:spcPts val="0"/>
              </a:spcAft>
              <a:buNone/>
            </a:pPr>
            <a:r>
              <a:rPr b="1" lang="fi" sz="1400">
                <a:solidFill>
                  <a:schemeClr val="dk1"/>
                </a:solidFill>
              </a:rPr>
              <a:t>Palautteesi on tärkeä</a:t>
            </a:r>
            <a:br>
              <a:rPr b="1" lang="fi" sz="1400">
                <a:solidFill>
                  <a:schemeClr val="dk1"/>
                </a:solidFill>
              </a:rPr>
            </a:br>
            <a:r>
              <a:rPr lang="fi" sz="1400">
                <a:solidFill>
                  <a:schemeClr val="dk1"/>
                </a:solidFill>
              </a:rPr>
              <a:t>Jokainen tieto ja palaute, jota keräämme, auttaa meitä tekemään koulutuksesta paremman kokonaisuuden. Palautteesi vaikuttaa suoraan siihen, millainen lopullinen koulutusmalli on ja miten se palvelee tulevia osallistujia.</a:t>
            </a:r>
            <a:endParaRPr sz="1400">
              <a:solidFill>
                <a:schemeClr val="dk1"/>
              </a:solidFill>
            </a:endParaRPr>
          </a:p>
          <a:p>
            <a:pPr indent="0" lvl="0" marL="0" rtl="0" algn="l">
              <a:lnSpc>
                <a:spcPct val="95000"/>
              </a:lnSpc>
              <a:spcBef>
                <a:spcPts val="1200"/>
              </a:spcBef>
              <a:spcAft>
                <a:spcPts val="1200"/>
              </a:spcAft>
              <a:buNone/>
            </a:pPr>
            <a:r>
              <a:t/>
            </a:r>
            <a:endParaRPr sz="2100"/>
          </a:p>
        </p:txBody>
      </p:sp>
      <p:pic>
        <p:nvPicPr>
          <p:cNvPr id="111" name="Google Shape;111;p19"/>
          <p:cNvPicPr preferRelativeResize="0"/>
          <p:nvPr/>
        </p:nvPicPr>
        <p:blipFill>
          <a:blip r:embed="rId3">
            <a:alphaModFix/>
          </a:blip>
          <a:stretch>
            <a:fillRect/>
          </a:stretch>
        </p:blipFill>
        <p:spPr>
          <a:xfrm>
            <a:off x="3641625" y="4750715"/>
            <a:ext cx="952128" cy="331984"/>
          </a:xfrm>
          <a:prstGeom prst="rect">
            <a:avLst/>
          </a:prstGeom>
          <a:noFill/>
          <a:ln>
            <a:noFill/>
          </a:ln>
        </p:spPr>
      </p:pic>
      <p:pic>
        <p:nvPicPr>
          <p:cNvPr id="112" name="Google Shape;112;p19"/>
          <p:cNvPicPr preferRelativeResize="0"/>
          <p:nvPr/>
        </p:nvPicPr>
        <p:blipFill>
          <a:blip r:embed="rId4">
            <a:alphaModFix/>
          </a:blip>
          <a:stretch>
            <a:fillRect/>
          </a:stretch>
        </p:blipFill>
        <p:spPr>
          <a:xfrm>
            <a:off x="4593758" y="4779154"/>
            <a:ext cx="1820368" cy="275101"/>
          </a:xfrm>
          <a:prstGeom prst="rect">
            <a:avLst/>
          </a:prstGeom>
          <a:noFill/>
          <a:ln>
            <a:noFill/>
          </a:ln>
        </p:spPr>
      </p:pic>
      <p:pic>
        <p:nvPicPr>
          <p:cNvPr id="113" name="Google Shape;113;p19"/>
          <p:cNvPicPr preferRelativeResize="0"/>
          <p:nvPr/>
        </p:nvPicPr>
        <p:blipFill>
          <a:blip r:embed="rId5">
            <a:alphaModFix/>
          </a:blip>
          <a:stretch>
            <a:fillRect/>
          </a:stretch>
        </p:blipFill>
        <p:spPr>
          <a:xfrm>
            <a:off x="6927668" y="4607999"/>
            <a:ext cx="1119519" cy="446256"/>
          </a:xfrm>
          <a:prstGeom prst="rect">
            <a:avLst/>
          </a:prstGeom>
          <a:noFill/>
          <a:ln>
            <a:noFill/>
          </a:ln>
        </p:spPr>
      </p:pic>
      <p:pic>
        <p:nvPicPr>
          <p:cNvPr id="114" name="Google Shape;114;p19"/>
          <p:cNvPicPr preferRelativeResize="0"/>
          <p:nvPr/>
        </p:nvPicPr>
        <p:blipFill>
          <a:blip r:embed="rId6">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Laitteen asetukset</a:t>
            </a:r>
            <a:endParaRPr/>
          </a:p>
        </p:txBody>
      </p:sp>
      <p:sp>
        <p:nvSpPr>
          <p:cNvPr id="120" name="Google Shape;12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fi" sz="1500">
                <a:solidFill>
                  <a:schemeClr val="dk1"/>
                </a:solidFill>
              </a:rPr>
              <a:t>Wi-Fi</a:t>
            </a:r>
            <a:r>
              <a:rPr lang="fi" sz="1500">
                <a:solidFill>
                  <a:schemeClr val="dk1"/>
                </a:solidFill>
              </a:rPr>
              <a:t>: Langaton verkko, jolla liitytään internettiin.</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Bluetooth</a:t>
            </a:r>
            <a:r>
              <a:rPr lang="fi" sz="1500">
                <a:solidFill>
                  <a:schemeClr val="dk1"/>
                </a:solidFill>
              </a:rPr>
              <a:t>: Teknologia, jonka avulla voi yhdistää laitteita toisiinsa langattomasti, kuten kuulokkeet tai kaiuttimen.</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Päivitys</a:t>
            </a:r>
            <a:r>
              <a:rPr lang="fi" sz="1500">
                <a:solidFill>
                  <a:schemeClr val="dk1"/>
                </a:solidFill>
              </a:rPr>
              <a:t>: Ohjelmiston tai laitteen uuden version asentaminen, jotta se toimisi paremmin ja turvallisemmin.</a:t>
            </a:r>
            <a:endParaRPr sz="1500">
              <a:solidFill>
                <a:schemeClr val="dk1"/>
              </a:solidFill>
            </a:endParaRPr>
          </a:p>
          <a:p>
            <a:pPr indent="0" lvl="0" marL="0" rtl="0" algn="l">
              <a:spcBef>
                <a:spcPts val="1200"/>
              </a:spcBef>
              <a:spcAft>
                <a:spcPts val="1200"/>
              </a:spcAft>
              <a:buNone/>
            </a:pPr>
            <a:r>
              <a:rPr b="1" lang="fi" sz="1500">
                <a:solidFill>
                  <a:schemeClr val="dk1"/>
                </a:solidFill>
              </a:rPr>
              <a:t>Ilmoitukset</a:t>
            </a:r>
            <a:r>
              <a:rPr lang="fi" sz="1500">
                <a:solidFill>
                  <a:schemeClr val="dk1"/>
                </a:solidFill>
              </a:rPr>
              <a:t>: Viestit tai muistutukset, joita laite lähettää käyttäjälle erilaisista tapahtumista.</a:t>
            </a:r>
            <a:endParaRPr sz="1500"/>
          </a:p>
        </p:txBody>
      </p:sp>
      <p:pic>
        <p:nvPicPr>
          <p:cNvPr id="121" name="Google Shape;121;p20"/>
          <p:cNvPicPr preferRelativeResize="0"/>
          <p:nvPr/>
        </p:nvPicPr>
        <p:blipFill>
          <a:blip r:embed="rId3">
            <a:alphaModFix/>
          </a:blip>
          <a:stretch>
            <a:fillRect/>
          </a:stretch>
        </p:blipFill>
        <p:spPr>
          <a:xfrm>
            <a:off x="3641625" y="4750715"/>
            <a:ext cx="952128" cy="331984"/>
          </a:xfrm>
          <a:prstGeom prst="rect">
            <a:avLst/>
          </a:prstGeom>
          <a:noFill/>
          <a:ln>
            <a:noFill/>
          </a:ln>
        </p:spPr>
      </p:pic>
      <p:pic>
        <p:nvPicPr>
          <p:cNvPr id="122" name="Google Shape;122;p20"/>
          <p:cNvPicPr preferRelativeResize="0"/>
          <p:nvPr/>
        </p:nvPicPr>
        <p:blipFill>
          <a:blip r:embed="rId4">
            <a:alphaModFix/>
          </a:blip>
          <a:stretch>
            <a:fillRect/>
          </a:stretch>
        </p:blipFill>
        <p:spPr>
          <a:xfrm>
            <a:off x="4593758" y="4779154"/>
            <a:ext cx="1820368" cy="275101"/>
          </a:xfrm>
          <a:prstGeom prst="rect">
            <a:avLst/>
          </a:prstGeom>
          <a:noFill/>
          <a:ln>
            <a:noFill/>
          </a:ln>
        </p:spPr>
      </p:pic>
      <p:pic>
        <p:nvPicPr>
          <p:cNvPr id="123" name="Google Shape;123;p20"/>
          <p:cNvPicPr preferRelativeResize="0"/>
          <p:nvPr/>
        </p:nvPicPr>
        <p:blipFill>
          <a:blip r:embed="rId5">
            <a:alphaModFix/>
          </a:blip>
          <a:stretch>
            <a:fillRect/>
          </a:stretch>
        </p:blipFill>
        <p:spPr>
          <a:xfrm>
            <a:off x="6927668" y="4607999"/>
            <a:ext cx="1119519" cy="446256"/>
          </a:xfrm>
          <a:prstGeom prst="rect">
            <a:avLst/>
          </a:prstGeom>
          <a:noFill/>
          <a:ln>
            <a:noFill/>
          </a:ln>
        </p:spPr>
      </p:pic>
      <p:pic>
        <p:nvPicPr>
          <p:cNvPr id="124" name="Google Shape;124;p20"/>
          <p:cNvPicPr preferRelativeResize="0"/>
          <p:nvPr/>
        </p:nvPicPr>
        <p:blipFill>
          <a:blip r:embed="rId6">
            <a:alphaModFix/>
          </a:blip>
          <a:stretch>
            <a:fillRect/>
          </a:stretch>
        </p:blipFill>
        <p:spPr>
          <a:xfrm>
            <a:off x="8107731" y="4607999"/>
            <a:ext cx="549318" cy="4462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Tiedonkäsittelyn perusasiat</a:t>
            </a:r>
            <a:endParaRPr/>
          </a:p>
        </p:txBody>
      </p:sp>
      <p:sp>
        <p:nvSpPr>
          <p:cNvPr id="130" name="Google Shape;13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fi" sz="1500">
                <a:solidFill>
                  <a:schemeClr val="dk1"/>
                </a:solidFill>
              </a:rPr>
              <a:t>Tiedosto</a:t>
            </a:r>
            <a:r>
              <a:rPr lang="fi" sz="1500">
                <a:solidFill>
                  <a:schemeClr val="dk1"/>
                </a:solidFill>
              </a:rPr>
              <a:t>: Asiakirja, kuva, video tai muu tallennettu tieto laitteella.</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Kansio</a:t>
            </a:r>
            <a:r>
              <a:rPr lang="fi" sz="1500">
                <a:solidFill>
                  <a:schemeClr val="dk1"/>
                </a:solidFill>
              </a:rPr>
              <a:t>: Paikka, jossa useita tiedostoja säilytetään järjestyksessä.</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Tallenna</a:t>
            </a:r>
            <a:r>
              <a:rPr lang="fi" sz="1500">
                <a:solidFill>
                  <a:schemeClr val="dk1"/>
                </a:solidFill>
              </a:rPr>
              <a:t>: Tiedon säilyttäminen laitteella myöhempää käyttöä varten.</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Avaa</a:t>
            </a:r>
            <a:r>
              <a:rPr lang="fi" sz="1500">
                <a:solidFill>
                  <a:schemeClr val="dk1"/>
                </a:solidFill>
              </a:rPr>
              <a:t>: Tiedoston tai ohjelman käynnistäminen käyttöä varten.</a:t>
            </a:r>
            <a:endParaRPr sz="1500">
              <a:solidFill>
                <a:schemeClr val="dk1"/>
              </a:solidFill>
            </a:endParaRPr>
          </a:p>
          <a:p>
            <a:pPr indent="0" lvl="0" marL="0" rtl="0" algn="l">
              <a:spcBef>
                <a:spcPts val="1200"/>
              </a:spcBef>
              <a:spcAft>
                <a:spcPts val="0"/>
              </a:spcAft>
              <a:buClr>
                <a:schemeClr val="dk1"/>
              </a:buClr>
              <a:buSzPts val="1100"/>
              <a:buFont typeface="Arial"/>
              <a:buNone/>
            </a:pPr>
            <a:r>
              <a:rPr b="1" lang="fi" sz="1500">
                <a:solidFill>
                  <a:schemeClr val="dk1"/>
                </a:solidFill>
              </a:rPr>
              <a:t>Kopioi ja liitä</a:t>
            </a:r>
            <a:r>
              <a:rPr lang="fi" sz="1500">
                <a:solidFill>
                  <a:schemeClr val="dk1"/>
                </a:solidFill>
              </a:rPr>
              <a:t>: Tekstin tai tiedoston kopioiminen ja siirtäminen toiseen paikkaan.</a:t>
            </a:r>
            <a:endParaRPr sz="1500">
              <a:solidFill>
                <a:schemeClr val="dk1"/>
              </a:solidFill>
            </a:endParaRPr>
          </a:p>
          <a:p>
            <a:pPr indent="0" lvl="0" marL="0" rtl="0" algn="l">
              <a:spcBef>
                <a:spcPts val="1200"/>
              </a:spcBef>
              <a:spcAft>
                <a:spcPts val="1200"/>
              </a:spcAft>
              <a:buNone/>
            </a:pPr>
            <a:r>
              <a:t/>
            </a:r>
            <a:endParaRPr/>
          </a:p>
        </p:txBody>
      </p:sp>
      <p:pic>
        <p:nvPicPr>
          <p:cNvPr id="131" name="Google Shape;131;p21"/>
          <p:cNvPicPr preferRelativeResize="0"/>
          <p:nvPr/>
        </p:nvPicPr>
        <p:blipFill>
          <a:blip r:embed="rId3">
            <a:alphaModFix/>
          </a:blip>
          <a:stretch>
            <a:fillRect/>
          </a:stretch>
        </p:blipFill>
        <p:spPr>
          <a:xfrm>
            <a:off x="3641625" y="4750715"/>
            <a:ext cx="952128" cy="331984"/>
          </a:xfrm>
          <a:prstGeom prst="rect">
            <a:avLst/>
          </a:prstGeom>
          <a:noFill/>
          <a:ln>
            <a:noFill/>
          </a:ln>
        </p:spPr>
      </p:pic>
      <p:pic>
        <p:nvPicPr>
          <p:cNvPr id="132" name="Google Shape;132;p21"/>
          <p:cNvPicPr preferRelativeResize="0"/>
          <p:nvPr/>
        </p:nvPicPr>
        <p:blipFill>
          <a:blip r:embed="rId4">
            <a:alphaModFix/>
          </a:blip>
          <a:stretch>
            <a:fillRect/>
          </a:stretch>
        </p:blipFill>
        <p:spPr>
          <a:xfrm>
            <a:off x="4593758" y="4779154"/>
            <a:ext cx="1820368" cy="275101"/>
          </a:xfrm>
          <a:prstGeom prst="rect">
            <a:avLst/>
          </a:prstGeom>
          <a:noFill/>
          <a:ln>
            <a:noFill/>
          </a:ln>
        </p:spPr>
      </p:pic>
      <p:pic>
        <p:nvPicPr>
          <p:cNvPr id="133" name="Google Shape;133;p21"/>
          <p:cNvPicPr preferRelativeResize="0"/>
          <p:nvPr/>
        </p:nvPicPr>
        <p:blipFill>
          <a:blip r:embed="rId5">
            <a:alphaModFix/>
          </a:blip>
          <a:stretch>
            <a:fillRect/>
          </a:stretch>
        </p:blipFill>
        <p:spPr>
          <a:xfrm>
            <a:off x="6927668" y="4607999"/>
            <a:ext cx="1119519" cy="446256"/>
          </a:xfrm>
          <a:prstGeom prst="rect">
            <a:avLst/>
          </a:prstGeom>
          <a:noFill/>
          <a:ln>
            <a:noFill/>
          </a:ln>
        </p:spPr>
      </p:pic>
      <p:pic>
        <p:nvPicPr>
          <p:cNvPr id="134" name="Google Shape;134;p21"/>
          <p:cNvPicPr preferRelativeResize="0"/>
          <p:nvPr/>
        </p:nvPicPr>
        <p:blipFill>
          <a:blip r:embed="rId6">
            <a:alphaModFix/>
          </a:blip>
          <a:stretch>
            <a:fillRect/>
          </a:stretch>
        </p:blipFill>
        <p:spPr>
          <a:xfrm>
            <a:off x="8107731" y="4607999"/>
            <a:ext cx="549318" cy="4462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