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3" r:id="rId5"/>
    <p:sldId id="268" r:id="rId6"/>
    <p:sldId id="266" r:id="rId7"/>
    <p:sldId id="257" r:id="rId8"/>
    <p:sldId id="264" r:id="rId9"/>
    <p:sldId id="262" r:id="rId10"/>
    <p:sldId id="265" r:id="rId11"/>
    <p:sldId id="261" r:id="rId12"/>
    <p:sldId id="267" r:id="rId13"/>
  </p:sldIdLst>
  <p:sldSz cx="12192000" cy="6858000"/>
  <p:notesSz cx="6858000" cy="99472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8DE"/>
    <a:srgbClr val="4D7DB1"/>
    <a:srgbClr val="BEDEB4"/>
    <a:srgbClr val="65B14D"/>
    <a:srgbClr val="DEC8B4"/>
    <a:srgbClr val="BF9000"/>
    <a:srgbClr val="C55A11"/>
    <a:srgbClr val="8497B0"/>
    <a:srgbClr val="548235"/>
    <a:srgbClr val="33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D0759-6AF5-4842-8583-C95E2B011A86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7C116-0EBC-448D-9A3B-E40937B3E1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630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altLang="fi-FI" smtClean="0"/>
              <a:t/>
            </a:r>
            <a:br>
              <a:rPr lang="fi-FI" altLang="fi-FI" smtClean="0"/>
            </a:br>
            <a:endParaRPr lang="fi-FI" altLang="fi-FI" smtClean="0"/>
          </a:p>
        </p:txBody>
      </p:sp>
      <p:sp>
        <p:nvSpPr>
          <p:cNvPr id="5632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AA361F-B29C-4542-B9B7-E9B5F5DCDBBE}" type="slidenum">
              <a:rPr lang="fi-FI" altLang="fi-FI" smtClean="0">
                <a:latin typeface="Calibri" panose="020F0502020204030204" pitchFamily="34" charset="0"/>
              </a:rPr>
              <a:pPr/>
              <a:t>4</a:t>
            </a:fld>
            <a:endParaRPr lang="fi-FI" altLang="fi-FI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0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i-FI" altLang="fi-FI" smtClean="0"/>
              <a:t/>
            </a:r>
            <a:br>
              <a:rPr lang="fi-FI" altLang="fi-FI" smtClean="0"/>
            </a:br>
            <a:endParaRPr lang="fi-FI" altLang="fi-FI" smtClean="0"/>
          </a:p>
        </p:txBody>
      </p:sp>
      <p:sp>
        <p:nvSpPr>
          <p:cNvPr id="5632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AA361F-B29C-4542-B9B7-E9B5F5DCDBBE}" type="slidenum">
              <a:rPr lang="fi-FI" altLang="fi-FI" smtClean="0">
                <a:latin typeface="Calibri" panose="020F0502020204030204" pitchFamily="34" charset="0"/>
              </a:rPr>
              <a:pPr/>
              <a:t>8</a:t>
            </a:fld>
            <a:endParaRPr lang="fi-FI" altLang="fi-FI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4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95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225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5494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1C69-836A-0748-A2B0-73C374DB8AF3}" type="datetime1">
              <a:rPr lang="fi-FI" smtClean="0"/>
              <a:t>4.6.2019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Rahoittajat ym maininnat tarvittaessa tähän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97963" y="207390"/>
            <a:ext cx="11774078" cy="557124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 b="-67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232635" y="1686137"/>
            <a:ext cx="6819507" cy="2990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1748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45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538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595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321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314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226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175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191D-7CFE-47FD-86C1-FEA25166A83F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561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6191D-7CFE-47FD-86C1-FEA25166A83F}" type="datetimeFigureOut">
              <a:rPr lang="fi-FI" smtClean="0"/>
              <a:t>4.6.2019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CCF7C-C8D8-4C3F-864E-9F42D7B3D9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558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amk.fi/fi/tyoelamayhteistyo/digimentorointi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7715" y="1122363"/>
            <a:ext cx="6731726" cy="2387600"/>
          </a:xfrm>
        </p:spPr>
        <p:txBody>
          <a:bodyPr/>
          <a:lstStyle/>
          <a:p>
            <a:r>
              <a:rPr lang="fi-FI" b="1" dirty="0" smtClean="0">
                <a:solidFill>
                  <a:srgbClr val="C00000"/>
                </a:solidFill>
              </a:rPr>
              <a:t>Digitaalinen laatumatto</a:t>
            </a:r>
            <a:endParaRPr lang="fi-FI" b="1" dirty="0">
              <a:solidFill>
                <a:srgbClr val="C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2445" y="3671707"/>
            <a:ext cx="5146766" cy="2163036"/>
          </a:xfrm>
        </p:spPr>
        <p:txBody>
          <a:bodyPr>
            <a:normAutofit fontScale="92500" lnSpcReduction="20000"/>
          </a:bodyPr>
          <a:lstStyle/>
          <a:p>
            <a:endParaRPr lang="fi-FI" dirty="0"/>
          </a:p>
          <a:p>
            <a:r>
              <a:rPr lang="fi-FI" dirty="0" smtClean="0"/>
              <a:t>@</a:t>
            </a:r>
            <a:r>
              <a:rPr lang="fi-FI" dirty="0" err="1" smtClean="0"/>
              <a:t>Centria</a:t>
            </a:r>
            <a:r>
              <a:rPr lang="fi-FI" dirty="0" smtClean="0"/>
              <a:t>-amk/</a:t>
            </a:r>
            <a:r>
              <a:rPr lang="fi-FI" dirty="0" err="1" smtClean="0"/>
              <a:t>eAMK</a:t>
            </a:r>
            <a:r>
              <a:rPr lang="fi-FI" dirty="0" smtClean="0"/>
              <a:t>-hanke/</a:t>
            </a:r>
            <a:br>
              <a:rPr lang="fi-FI" dirty="0" smtClean="0"/>
            </a:br>
            <a:r>
              <a:rPr lang="fi-FI" dirty="0" smtClean="0"/>
              <a:t>Irja Leppisaari, Asko Mentu ja Satu Hangasmaa</a:t>
            </a:r>
            <a:br>
              <a:rPr lang="fi-FI" dirty="0" smtClean="0"/>
            </a:br>
            <a:endParaRPr lang="fi-FI" dirty="0" smtClean="0"/>
          </a:p>
          <a:p>
            <a:r>
              <a:rPr lang="fi-FI" i="1" dirty="0" smtClean="0"/>
              <a:t/>
            </a:r>
            <a:br>
              <a:rPr lang="fi-FI" i="1" dirty="0" smtClean="0"/>
            </a:br>
            <a:endParaRPr lang="fi-FI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556" y="709222"/>
            <a:ext cx="4277322" cy="56014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5" y="4955177"/>
            <a:ext cx="1506581" cy="1419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335" y="5448023"/>
            <a:ext cx="2517866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1297577"/>
            <a:ext cx="10500360" cy="415398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i-FI" sz="2400" dirty="0" smtClean="0"/>
              <a:t>Tässä PowerPoint -esityksessä </a:t>
            </a:r>
            <a:r>
              <a:rPr lang="fi-FI" sz="2400" dirty="0"/>
              <a:t>esitellään </a:t>
            </a:r>
            <a:r>
              <a:rPr lang="fi-FI" sz="2400" b="1" dirty="0"/>
              <a:t>digitaalinen laatumatto </a:t>
            </a:r>
            <a:r>
              <a:rPr lang="fi-FI" sz="2400" dirty="0"/>
              <a:t>ja miten ryhmä voi käyttää sitä yhteistyöskentelyyn Skypessä.</a:t>
            </a:r>
          </a:p>
          <a:p>
            <a:r>
              <a:rPr lang="fi-FI" sz="2400" dirty="0"/>
              <a:t>Ensin esitellään millaisiin tilanteisiin digitaalinen laatumatto sopii käytettäväksi. </a:t>
            </a:r>
          </a:p>
          <a:p>
            <a:r>
              <a:rPr lang="fi-FI" sz="2400" dirty="0" smtClean="0"/>
              <a:t>Case-esimerkkinä käytetään </a:t>
            </a:r>
            <a:r>
              <a:rPr lang="fi-FI" sz="2400" dirty="0"/>
              <a:t>opiskelijaryhmää, joka pohtii tavoitteidensa saavuttamista </a:t>
            </a:r>
            <a:r>
              <a:rPr lang="fi-FI" sz="2400" dirty="0" err="1"/>
              <a:t>eRyhmämentoroinnissa</a:t>
            </a:r>
            <a:r>
              <a:rPr lang="fi-FI" sz="2400" dirty="0"/>
              <a:t>. </a:t>
            </a:r>
          </a:p>
          <a:p>
            <a:r>
              <a:rPr lang="fi-FI" sz="2400" dirty="0" smtClean="0"/>
              <a:t>Seuraavaksi </a:t>
            </a:r>
            <a:r>
              <a:rPr lang="fi-FI" sz="2400" dirty="0"/>
              <a:t>esitellään havainnollistavan esimerkin avulla digitaalisen laatumaton käyttöä yhteistyöskentelyssä ja lopuksi näytetään, kuinka digitaalinen laatumatto toimii Skypessä</a:t>
            </a:r>
            <a:r>
              <a:rPr lang="fi-FI" sz="2400" dirty="0" smtClean="0"/>
              <a:t>.</a:t>
            </a:r>
          </a:p>
          <a:p>
            <a:r>
              <a:rPr lang="fi-FI" sz="2400" dirty="0" smtClean="0"/>
              <a:t>Tarkempi ohjeistus yhteistyöskentelyyn Skypessä on saatavana video-ohjeistuksena </a:t>
            </a:r>
            <a:r>
              <a:rPr lang="fi-FI" sz="2400" i="1" dirty="0" smtClean="0"/>
              <a:t>Kehittyvä digimentorointi </a:t>
            </a:r>
            <a:r>
              <a:rPr lang="fi-FI" sz="2400" dirty="0"/>
              <a:t>-</a:t>
            </a:r>
            <a:r>
              <a:rPr lang="fi-FI" sz="2400" dirty="0" smtClean="0"/>
              <a:t>sivustolla. </a:t>
            </a:r>
            <a:endParaRPr 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591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 smtClean="0">
                <a:solidFill>
                  <a:srgbClr val="C00000"/>
                </a:solidFill>
              </a:rPr>
              <a:t>Mistä on kyse?</a:t>
            </a:r>
            <a:endParaRPr lang="fi-FI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7" y="1690688"/>
            <a:ext cx="7045233" cy="4486274"/>
          </a:xfrm>
        </p:spPr>
        <p:txBody>
          <a:bodyPr>
            <a:normAutofit fontScale="92500"/>
          </a:bodyPr>
          <a:lstStyle/>
          <a:p>
            <a:r>
              <a:rPr lang="fi-FI" sz="2400" b="1" dirty="0" smtClean="0">
                <a:solidFill>
                  <a:srgbClr val="C00000"/>
                </a:solidFill>
              </a:rPr>
              <a:t>Digitaalinen laatumatto </a:t>
            </a:r>
            <a:r>
              <a:rPr lang="fi-FI" sz="2400" dirty="0" smtClean="0"/>
              <a:t>on kehitetty </a:t>
            </a:r>
            <a:r>
              <a:rPr lang="fi-FI" sz="2400" dirty="0" err="1" smtClean="0"/>
              <a:t>eAMK</a:t>
            </a:r>
            <a:r>
              <a:rPr lang="fi-FI" sz="2400" dirty="0" smtClean="0"/>
              <a:t>-hankkeessa testialustana toimineessa kolmen ammattikorkeakoulun </a:t>
            </a:r>
            <a:r>
              <a:rPr lang="fi-FI" sz="2400" dirty="0" err="1" smtClean="0"/>
              <a:t>eMentorointikoulutuksessa</a:t>
            </a:r>
            <a:r>
              <a:rPr lang="fi-FI" sz="2400" dirty="0" smtClean="0"/>
              <a:t> 2018-2019.</a:t>
            </a:r>
          </a:p>
          <a:p>
            <a:r>
              <a:rPr lang="fi-FI" sz="2400" dirty="0"/>
              <a:t>Työkalu on </a:t>
            </a:r>
            <a:r>
              <a:rPr lang="fi-FI" sz="2400" dirty="0" smtClean="0"/>
              <a:t>tarkoitettu </a:t>
            </a:r>
            <a:r>
              <a:rPr lang="fi-FI" sz="2400" dirty="0"/>
              <a:t>avuksi </a:t>
            </a:r>
            <a:r>
              <a:rPr lang="fi-FI" sz="2400" dirty="0" smtClean="0"/>
              <a:t>yhteisölliseen reflektointiin erilaisissa käyttöyhteyksissä, esim. oppimistavoitteiden suunnittelun ja jatkuvan arvioinnin tueksi. </a:t>
            </a:r>
          </a:p>
          <a:p>
            <a:r>
              <a:rPr lang="fi-FI" sz="2400" dirty="0" smtClean="0"/>
              <a:t>Ryhmä</a:t>
            </a:r>
            <a:r>
              <a:rPr lang="fi-FI" sz="2400" dirty="0"/>
              <a:t>, tiimi tai yhteisö voi käyttää </a:t>
            </a:r>
            <a:r>
              <a:rPr lang="fi-FI" sz="2400" dirty="0" smtClean="0"/>
              <a:t>työkalua </a:t>
            </a:r>
            <a:r>
              <a:rPr lang="fi-FI" sz="2400" dirty="0" smtClean="0"/>
              <a:t>tavoitteidensa </a:t>
            </a:r>
            <a:r>
              <a:rPr lang="fi-FI" sz="2400" dirty="0"/>
              <a:t>saavuttamisen ja </a:t>
            </a:r>
            <a:r>
              <a:rPr lang="fi-FI" sz="2400" dirty="0" smtClean="0"/>
              <a:t>kehittämistarpeidensa </a:t>
            </a:r>
            <a:r>
              <a:rPr lang="fi-FI" sz="2400" dirty="0"/>
              <a:t>tarkastelussa.</a:t>
            </a:r>
          </a:p>
          <a:p>
            <a:r>
              <a:rPr lang="fi-FI" sz="2400" dirty="0" smtClean="0"/>
              <a:t>Työkalua voidaan soveltaen käyttää myös itse- ja </a:t>
            </a:r>
            <a:r>
              <a:rPr lang="fi-FI" sz="2400" dirty="0" err="1" smtClean="0"/>
              <a:t>vertais</a:t>
            </a:r>
            <a:r>
              <a:rPr lang="fi-FI" sz="2400" dirty="0" smtClean="0"/>
              <a:t>- ja asiantuntija-arviointiin, esim. metataitojen arvioinnissa työelämäprojekteissa.</a:t>
            </a:r>
            <a:endParaRPr lang="fi-FI" sz="2400" dirty="0"/>
          </a:p>
          <a:p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69" y="2185852"/>
            <a:ext cx="3623555" cy="2311962"/>
          </a:xfrm>
          <a:prstGeom prst="rect">
            <a:avLst/>
          </a:prstGeom>
          <a:solidFill>
            <a:schemeClr val="accent3"/>
          </a:solidFill>
          <a:ln w="28575">
            <a:solidFill>
              <a:srgbClr val="C00000"/>
            </a:solidFill>
            <a:prstDash val="solid"/>
          </a:ln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110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altLang="fi-FI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Arviointimatto</a:t>
            </a:r>
          </a:p>
        </p:txBody>
      </p:sp>
      <p:sp>
        <p:nvSpPr>
          <p:cNvPr id="55299" name="Sisällön paikkamerkk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fi-FI" altLang="fi-FI" smtClean="0"/>
          </a:p>
          <a:p>
            <a:pPr marL="0" indent="0">
              <a:buNone/>
            </a:pPr>
            <a:endParaRPr lang="fi-FI" altLang="fi-FI" smtClean="0"/>
          </a:p>
        </p:txBody>
      </p:sp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172068"/>
              </p:ext>
            </p:extLst>
          </p:nvPr>
        </p:nvGraphicFramePr>
        <p:xfrm>
          <a:off x="-1" y="-30686"/>
          <a:ext cx="12192001" cy="7005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6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7811"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endParaRPr lang="fi-FI" sz="20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r>
                        <a:rPr lang="fi-FI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DIGITAALINEN LAATUMATTO </a:t>
                      </a:r>
                      <a:r>
                        <a:rPr lang="fi-FI" sz="1600" b="0" dirty="0" smtClean="0">
                          <a:solidFill>
                            <a:schemeClr val="tx1"/>
                          </a:solidFill>
                          <a:effectLst/>
                        </a:rPr>
                        <a:t>(Leppisaari 2018c;</a:t>
                      </a:r>
                      <a:r>
                        <a:rPr lang="fi-FI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i-FI" sz="16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eMentorointikoulutus</a:t>
                      </a:r>
                      <a:r>
                        <a:rPr lang="fi-FI" sz="16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br>
                        <a:rPr lang="fi-FI" sz="1600" b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i-FI" sz="1600" b="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fi-FI" sz="1600" b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i-FI" sz="2000" dirty="0" smtClean="0">
                          <a:solidFill>
                            <a:schemeClr val="tx1"/>
                          </a:solidFill>
                          <a:effectLst/>
                        </a:rPr>
                        <a:t>1. Asettamamme TAVOITTEET ovat toteutuneet</a:t>
                      </a:r>
                      <a:endParaRPr lang="fi-F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AutoNum type="arabicPeriod"/>
                      </a:pPr>
                      <a:endParaRPr lang="fi-FI" sz="2000" dirty="0" smtClean="0">
                        <a:effectLst/>
                      </a:endParaRPr>
                    </a:p>
                    <a:p>
                      <a:pPr marL="0" lvl="0" indent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endParaRPr lang="fi-FI" sz="2000" dirty="0" smtClean="0">
                        <a:effectLst/>
                      </a:endParaRPr>
                    </a:p>
                    <a:p>
                      <a:pPr marL="0" lvl="0" indent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r>
                        <a:rPr lang="fi-FI" sz="2000" dirty="0" smtClean="0">
                          <a:effectLst/>
                        </a:rPr>
                        <a:t>2. VUOROVAIKUTUSSUHTEEMME </a:t>
                      </a:r>
                      <a:r>
                        <a:rPr lang="fi-FI" sz="2000" dirty="0">
                          <a:effectLst/>
                        </a:rPr>
                        <a:t>toimii </a:t>
                      </a:r>
                      <a:r>
                        <a:rPr lang="fi-FI" sz="2000" dirty="0" smtClean="0">
                          <a:effectLst/>
                        </a:rPr>
                        <a:t>  </a:t>
                      </a:r>
                      <a:br>
                        <a:rPr lang="fi-FI" sz="2000" dirty="0" smtClean="0">
                          <a:effectLst/>
                        </a:rPr>
                      </a:br>
                      <a:r>
                        <a:rPr lang="fi-FI" sz="2000" dirty="0" smtClean="0">
                          <a:effectLst/>
                        </a:rPr>
                        <a:t>     hyvin</a:t>
                      </a:r>
                      <a:r>
                        <a:rPr lang="fi-FI" sz="2000" dirty="0">
                          <a:effectLst/>
                        </a:rPr>
                        <a:t> </a:t>
                      </a:r>
                      <a:endParaRPr lang="fi-F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1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endParaRPr lang="fi-FI" sz="1500" b="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500" b="0" dirty="0" smtClean="0">
                          <a:effectLst/>
                        </a:rPr>
                        <a:t>Miten </a:t>
                      </a:r>
                      <a:r>
                        <a:rPr lang="fi-FI" sz="1500" b="0" dirty="0">
                          <a:effectLst/>
                        </a:rPr>
                        <a:t>asettamamme osaamistavoitteet (ks. mentorointisopimus) ovat toteutuneet?</a:t>
                      </a: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500" b="0" dirty="0">
                          <a:effectLst/>
                        </a:rPr>
                        <a:t>Mitä aiheita olemme käsitelleet ja mitä aiheita arviointimme perusteella pitäisi vielä käsitellä?</a:t>
                      </a: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500" b="0" dirty="0">
                          <a:effectLst/>
                        </a:rPr>
                        <a:t>Miten olemme arvioineet omaa ja </a:t>
                      </a:r>
                      <a:r>
                        <a:rPr lang="fi-FI" sz="1500" b="0" dirty="0" smtClean="0">
                          <a:effectLst/>
                        </a:rPr>
                        <a:t>parimme/ryhmämme </a:t>
                      </a:r>
                      <a:r>
                        <a:rPr lang="fi-FI" sz="1500" b="0" dirty="0">
                          <a:effectLst/>
                        </a:rPr>
                        <a:t>toimintaa? Mitä olemme arvioinneista oppineet? </a:t>
                      </a: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500" b="0" dirty="0">
                          <a:effectLst/>
                        </a:rPr>
                        <a:t>Mitä tavoitteita meidän tulee täsmentää tai/ja asettaa lisää arviointiemme perusteella?</a:t>
                      </a:r>
                    </a:p>
                    <a:p>
                      <a:pPr marL="457200">
                        <a:lnSpc>
                          <a:spcPts val="1500"/>
                        </a:lnSpc>
                        <a:spcAft>
                          <a:spcPts val="375"/>
                        </a:spcAft>
                      </a:pPr>
                      <a:r>
                        <a:rPr lang="fi-FI" sz="800" dirty="0">
                          <a:effectLst/>
                        </a:rPr>
                        <a:t> </a:t>
                      </a:r>
                      <a:endParaRPr lang="fi-FI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endParaRPr lang="fi-FI" sz="16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500" dirty="0" smtClean="0">
                          <a:effectLst/>
                        </a:rPr>
                        <a:t>Minkälainen </a:t>
                      </a:r>
                      <a:r>
                        <a:rPr lang="fi-FI" sz="1500" dirty="0">
                          <a:effectLst/>
                        </a:rPr>
                        <a:t>ilmapiiri meillä </a:t>
                      </a:r>
                      <a:r>
                        <a:rPr lang="fi-FI" sz="1500" dirty="0" smtClean="0">
                          <a:effectLst/>
                        </a:rPr>
                        <a:t>on parina/ryhmänä? </a:t>
                      </a:r>
                      <a:endParaRPr lang="fi-FI" sz="15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500" dirty="0">
                          <a:effectLst/>
                        </a:rPr>
                        <a:t>Miten luottamus rakentui välillemme?</a:t>
                      </a: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500" dirty="0">
                          <a:effectLst/>
                        </a:rPr>
                        <a:t>Miten pidämme yllä vuorovaikutussuhdettamme? </a:t>
                      </a: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500" dirty="0">
                          <a:effectLst/>
                        </a:rPr>
                        <a:t>Millä menetelmillä vahvistamme </a:t>
                      </a:r>
                      <a:r>
                        <a:rPr lang="fi-FI" sz="1500" dirty="0" smtClean="0">
                          <a:effectLst/>
                        </a:rPr>
                        <a:t>(virtuaalista)</a:t>
                      </a:r>
                      <a:r>
                        <a:rPr lang="fi-FI" sz="1500" baseline="0" dirty="0" smtClean="0">
                          <a:effectLst/>
                        </a:rPr>
                        <a:t> </a:t>
                      </a:r>
                      <a:r>
                        <a:rPr lang="fi-FI" sz="1500" dirty="0" smtClean="0">
                          <a:effectLst/>
                        </a:rPr>
                        <a:t>läsnäoloamme</a:t>
                      </a:r>
                      <a:r>
                        <a:rPr lang="fi-FI" sz="1500" dirty="0">
                          <a:effectLst/>
                        </a:rPr>
                        <a:t>?</a:t>
                      </a: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500" dirty="0">
                          <a:effectLst/>
                        </a:rPr>
                        <a:t>Miten olemme hyödyntäneet toistemme moninaisuutta / erilaisuutta?</a:t>
                      </a:r>
                      <a:endParaRPr lang="fi-FI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764"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endParaRPr lang="fi-FI" sz="2000" dirty="0" smtClean="0">
                        <a:effectLst/>
                      </a:endParaRPr>
                    </a:p>
                    <a:p>
                      <a:pPr marL="0" lvl="0" indent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r>
                        <a:rPr lang="fi-FI" sz="2000" dirty="0" smtClean="0">
                          <a:effectLst/>
                        </a:rPr>
                        <a:t>3. Olemme </a:t>
                      </a:r>
                      <a:r>
                        <a:rPr lang="fi-FI" sz="2000" dirty="0">
                          <a:effectLst/>
                        </a:rPr>
                        <a:t>löytäneet oppimistamme </a:t>
                      </a:r>
                      <a:r>
                        <a:rPr lang="fi-FI" sz="2000" dirty="0" smtClean="0">
                          <a:effectLst/>
                        </a:rPr>
                        <a:t> </a:t>
                      </a:r>
                      <a:br>
                        <a:rPr lang="fi-FI" sz="2000" dirty="0" smtClean="0">
                          <a:effectLst/>
                        </a:rPr>
                      </a:br>
                      <a:r>
                        <a:rPr lang="fi-FI" sz="2000" dirty="0" smtClean="0">
                          <a:effectLst/>
                        </a:rPr>
                        <a:t>    tukevan TOIMINTAMALLIN </a:t>
                      </a:r>
                      <a:r>
                        <a:rPr lang="fi-FI" sz="2000" dirty="0">
                          <a:effectLst/>
                        </a:rPr>
                        <a:t>ja </a:t>
                      </a:r>
                      <a:r>
                        <a:rPr lang="fi-FI" sz="2000" dirty="0" smtClean="0">
                          <a:effectLst/>
                        </a:rPr>
                        <a:t/>
                      </a:r>
                      <a:br>
                        <a:rPr lang="fi-FI" sz="2000" dirty="0" smtClean="0">
                          <a:effectLst/>
                        </a:rPr>
                      </a:br>
                      <a:r>
                        <a:rPr lang="fi-FI" sz="2000" dirty="0" smtClean="0">
                          <a:effectLst/>
                        </a:rPr>
                        <a:t>    MENTOROINTIMENETELMIÄ</a:t>
                      </a:r>
                      <a:endParaRPr lang="fi-FI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endParaRPr lang="fi-FI" sz="2000" b="1" dirty="0" smtClean="0">
                        <a:effectLst/>
                      </a:endParaRPr>
                    </a:p>
                    <a:p>
                      <a:pPr marL="0" lvl="0" indent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r>
                        <a:rPr lang="fi-FI" sz="2000" b="1" dirty="0" smtClean="0">
                          <a:effectLst/>
                        </a:rPr>
                        <a:t>4. Käytämme DIGIMENETELMIÄ </a:t>
                      </a:r>
                      <a:r>
                        <a:rPr lang="fi-FI" sz="2000" b="1" dirty="0">
                          <a:effectLst/>
                        </a:rPr>
                        <a:t>ja </a:t>
                      </a:r>
                      <a:r>
                        <a:rPr lang="fi-FI" sz="2000" b="1" dirty="0" smtClean="0">
                          <a:effectLst/>
                        </a:rPr>
                        <a:t/>
                      </a:r>
                      <a:br>
                        <a:rPr lang="fi-FI" sz="2000" b="1" dirty="0" smtClean="0">
                          <a:effectLst/>
                        </a:rPr>
                      </a:br>
                      <a:r>
                        <a:rPr lang="fi-FI" sz="2000" b="1" baseline="0" dirty="0" smtClean="0">
                          <a:effectLst/>
                        </a:rPr>
                        <a:t>     </a:t>
                      </a:r>
                      <a:r>
                        <a:rPr lang="fi-FI" sz="2000" b="1" dirty="0" smtClean="0">
                          <a:effectLst/>
                        </a:rPr>
                        <a:t>-VÄLINEITÄ </a:t>
                      </a:r>
                      <a:r>
                        <a:rPr lang="fi-FI" sz="2000" b="1" dirty="0">
                          <a:effectLst/>
                        </a:rPr>
                        <a:t>mielekkäällä tavalla </a:t>
                      </a:r>
                      <a:r>
                        <a:rPr lang="fi-FI" sz="2000" b="1" dirty="0" smtClean="0">
                          <a:effectLst/>
                        </a:rPr>
                        <a:t/>
                      </a:r>
                      <a:br>
                        <a:rPr lang="fi-FI" sz="2000" b="1" dirty="0" smtClean="0">
                          <a:effectLst/>
                        </a:rPr>
                      </a:br>
                      <a:r>
                        <a:rPr lang="fi-FI" sz="2000" b="1" dirty="0" smtClean="0">
                          <a:effectLst/>
                        </a:rPr>
                        <a:t>     mentoroinnissa</a:t>
                      </a:r>
                      <a:endParaRPr lang="fi-F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328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endParaRPr lang="fi-FI" sz="1500" b="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500" b="0" dirty="0" smtClean="0">
                          <a:effectLst/>
                        </a:rPr>
                        <a:t>Minkälaisen mentoroinnin </a:t>
                      </a:r>
                      <a:r>
                        <a:rPr lang="fi-FI" sz="1500" b="0" dirty="0">
                          <a:effectLst/>
                        </a:rPr>
                        <a:t>toimintamallimallin olemme rakentaneet? Miten se tukee asettamiamme tavoitteita? </a:t>
                      </a: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500" b="0" dirty="0">
                          <a:effectLst/>
                        </a:rPr>
                        <a:t>Mitä mentorointimenetelmiä/-tekniikoita olemme käyttäneet? Miten ne ovat tukeneet tavoitteiden saavuttamistamme?</a:t>
                      </a: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500" b="0" dirty="0">
                          <a:effectLst/>
                        </a:rPr>
                        <a:t>Miten olemme hyödyntäneet </a:t>
                      </a:r>
                      <a:r>
                        <a:rPr lang="fi-FI" sz="1500" b="0" dirty="0" smtClean="0">
                          <a:effectLst/>
                        </a:rPr>
                        <a:t>mentorin </a:t>
                      </a:r>
                      <a:r>
                        <a:rPr lang="fi-FI" sz="1500" b="0" dirty="0">
                          <a:effectLst/>
                        </a:rPr>
                        <a:t>erilaisia rooleja? </a:t>
                      </a:r>
                      <a:r>
                        <a:rPr lang="fi-FI" sz="1500" b="0" dirty="0" smtClean="0">
                          <a:effectLst/>
                        </a:rPr>
                        <a:t>Mitä </a:t>
                      </a:r>
                      <a:r>
                        <a:rPr lang="fi-FI" sz="1500" b="0" dirty="0">
                          <a:effectLst/>
                        </a:rPr>
                        <a:t>havaintoja olemme tehneet toimivasta </a:t>
                      </a:r>
                      <a:r>
                        <a:rPr lang="fi-FI" sz="1500" b="0" dirty="0" err="1" smtClean="0">
                          <a:effectLst/>
                        </a:rPr>
                        <a:t>aktorin</a:t>
                      </a:r>
                      <a:r>
                        <a:rPr lang="fi-FI" sz="1500" b="0" dirty="0" smtClean="0">
                          <a:effectLst/>
                        </a:rPr>
                        <a:t> </a:t>
                      </a:r>
                      <a:r>
                        <a:rPr lang="fi-FI" sz="1500" b="0" dirty="0">
                          <a:effectLst/>
                        </a:rPr>
                        <a:t>roolista?</a:t>
                      </a: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500" b="0" dirty="0">
                          <a:effectLst/>
                        </a:rPr>
                        <a:t>Miten hyödynnämme  vertaismentorointia?</a:t>
                      </a: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500" b="0" dirty="0" smtClean="0">
                          <a:effectLst/>
                        </a:rPr>
                        <a:t>Miten </a:t>
                      </a:r>
                      <a:r>
                        <a:rPr lang="fi-FI" sz="1500" b="0" dirty="0">
                          <a:effectLst/>
                        </a:rPr>
                        <a:t>syvennämme osaamistamme mentorointimenetelmien käytössä?</a:t>
                      </a:r>
                    </a:p>
                    <a:p>
                      <a:pPr marL="457200">
                        <a:lnSpc>
                          <a:spcPts val="1500"/>
                        </a:lnSpc>
                        <a:spcAft>
                          <a:spcPts val="375"/>
                        </a:spcAft>
                      </a:pPr>
                      <a:r>
                        <a:rPr lang="fi-FI" sz="1500" dirty="0">
                          <a:effectLst/>
                        </a:rPr>
                        <a:t> </a:t>
                      </a:r>
                      <a:endParaRPr lang="fi-FI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endParaRPr lang="fi-FI" sz="14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500" dirty="0" smtClean="0">
                          <a:effectLst/>
                        </a:rPr>
                        <a:t>Miten </a:t>
                      </a:r>
                      <a:r>
                        <a:rPr lang="fi-FI" sz="1500" dirty="0">
                          <a:effectLst/>
                        </a:rPr>
                        <a:t>olemme kokeneet </a:t>
                      </a:r>
                      <a:r>
                        <a:rPr lang="fi-FI" sz="1500" dirty="0" smtClean="0">
                          <a:effectLst/>
                        </a:rPr>
                        <a:t>digitaalisuuden </a:t>
                      </a:r>
                      <a:r>
                        <a:rPr lang="fi-FI" sz="1500" dirty="0">
                          <a:effectLst/>
                        </a:rPr>
                        <a:t>(videoneuvottelut, blogit yms. yhteiset dokumentit, pikaviestintä) </a:t>
                      </a:r>
                      <a:r>
                        <a:rPr lang="fi-FI" sz="1500" dirty="0" smtClean="0">
                          <a:effectLst/>
                        </a:rPr>
                        <a:t>mentoroinnissamme</a:t>
                      </a:r>
                      <a:r>
                        <a:rPr lang="fi-FI" sz="1500" dirty="0">
                          <a:effectLst/>
                        </a:rPr>
                        <a:t>?</a:t>
                      </a: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500" dirty="0">
                          <a:effectLst/>
                        </a:rPr>
                        <a:t>Miten toimintamme on onnistunut teknisesti? Miten olemme ratkaisseet teknisiä ongelmiamme?</a:t>
                      </a: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500" dirty="0">
                          <a:effectLst/>
                        </a:rPr>
                        <a:t>Miten valitsemamme yhteydenpitovälineet ovat tukeneet tavoitteiden saavuttamistamme?</a:t>
                      </a: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500" dirty="0">
                          <a:effectLst/>
                        </a:rPr>
                        <a:t>Minkälaista </a:t>
                      </a:r>
                      <a:r>
                        <a:rPr lang="fi-FI" sz="1500" dirty="0" smtClean="0">
                          <a:effectLst/>
                        </a:rPr>
                        <a:t>vuorovaikutusta</a:t>
                      </a:r>
                      <a:r>
                        <a:rPr lang="fi-FI" sz="1500" baseline="0" dirty="0" smtClean="0">
                          <a:effectLst/>
                        </a:rPr>
                        <a:t> </a:t>
                      </a:r>
                      <a:r>
                        <a:rPr lang="fi-FI" sz="1500" dirty="0" smtClean="0">
                          <a:effectLst/>
                        </a:rPr>
                        <a:t>digitaalinen </a:t>
                      </a:r>
                      <a:r>
                        <a:rPr lang="fi-FI" sz="1500" dirty="0">
                          <a:effectLst/>
                        </a:rPr>
                        <a:t>toimintaympäristö on mahdollistanut?</a:t>
                      </a:r>
                    </a:p>
                    <a:p>
                      <a:pPr marL="45720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fi-FI" sz="1600" dirty="0">
                        <a:effectLst/>
                      </a:endParaRPr>
                    </a:p>
                  </a:txBody>
                  <a:tcPr marL="44770" marR="4477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5317" name="Rectangle 4"/>
          <p:cNvSpPr>
            <a:spLocks noChangeArrowheads="1"/>
          </p:cNvSpPr>
          <p:nvPr/>
        </p:nvSpPr>
        <p:spPr bwMode="auto">
          <a:xfrm>
            <a:off x="3979864" y="3646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fi-FI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9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784"/>
          </a:xfrm>
        </p:spPr>
        <p:txBody>
          <a:bodyPr>
            <a:normAutofit fontScale="90000"/>
          </a:bodyPr>
          <a:lstStyle/>
          <a:p>
            <a:r>
              <a:rPr lang="fi-FI" sz="3600" b="1" dirty="0" smtClean="0">
                <a:solidFill>
                  <a:srgbClr val="C00000"/>
                </a:solidFill>
              </a:rPr>
              <a:t>Etäisyys-ryhmätyöskentely -esimerkki</a:t>
            </a:r>
            <a:br>
              <a:rPr lang="fi-FI" sz="3600" b="1" dirty="0" smtClean="0">
                <a:solidFill>
                  <a:srgbClr val="C00000"/>
                </a:solidFill>
              </a:rPr>
            </a:br>
            <a:r>
              <a:rPr lang="fi-FI" sz="1800" b="1" dirty="0" smtClean="0">
                <a:solidFill>
                  <a:srgbClr val="C00000"/>
                </a:solidFill>
              </a:rPr>
              <a:t>(työskentelyidea sovellettu </a:t>
            </a:r>
            <a:r>
              <a:rPr lang="fi-FI" sz="1800" b="1" dirty="0">
                <a:solidFill>
                  <a:srgbClr val="C00000"/>
                </a:solidFill>
              </a:rPr>
              <a:t>Oppiminen ja Ryhmätyöskentely @ Ideapakka.fi </a:t>
            </a:r>
            <a:r>
              <a:rPr lang="fi-FI" sz="1800" b="1" dirty="0" smtClean="0">
                <a:solidFill>
                  <a:srgbClr val="C00000"/>
                </a:solidFill>
              </a:rPr>
              <a:t>2017)</a:t>
            </a:r>
            <a:r>
              <a:rPr lang="fi-FI" sz="3200" b="1" dirty="0">
                <a:solidFill>
                  <a:srgbClr val="C00000"/>
                </a:solidFill>
              </a:rPr>
              <a:t/>
            </a:r>
            <a:br>
              <a:rPr lang="fi-FI" sz="3200" b="1" dirty="0">
                <a:solidFill>
                  <a:srgbClr val="C00000"/>
                </a:solidFill>
              </a:rPr>
            </a:br>
            <a:endParaRPr lang="fi-FI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7910"/>
            <a:ext cx="10515600" cy="54254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PowerPoint-pohjaan </a:t>
            </a:r>
            <a:r>
              <a:rPr lang="fi-FI" b="1" dirty="0"/>
              <a:t>on kirjattu tavoitelauseet </a:t>
            </a:r>
            <a:r>
              <a:rPr lang="fi-FI" b="1" dirty="0" smtClean="0"/>
              <a:t>(teemat 1–4</a:t>
            </a:r>
            <a:r>
              <a:rPr lang="fi-FI" b="1" dirty="0"/>
              <a:t>) ja kunkin tavoitteen arviointikysymykset</a:t>
            </a:r>
            <a:r>
              <a:rPr lang="fi-FI" dirty="0"/>
              <a:t>. Ympyrän keskipiste merkitsee 100 % tavoitteen saavuttamista. </a:t>
            </a:r>
            <a:endParaRPr lang="fi-FI" dirty="0" smtClean="0"/>
          </a:p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Jokaisen dian (teemat 1-4) kohdalla käykää alla olevat kolme asiaa läpi. Aikaa </a:t>
            </a:r>
            <a:r>
              <a:rPr lang="fi-FI" dirty="0"/>
              <a:t>yhden teeman tavoitteen havainnollistamiseen ja käsittelyyn </a:t>
            </a:r>
            <a:r>
              <a:rPr lang="fi-FI" dirty="0" smtClean="0"/>
              <a:t>on käytettävissä </a:t>
            </a:r>
            <a:r>
              <a:rPr lang="fi-FI" dirty="0"/>
              <a:t>noin </a:t>
            </a:r>
            <a:r>
              <a:rPr lang="fi-FI" b="1" u="sng" dirty="0"/>
              <a:t>10 </a:t>
            </a:r>
            <a:r>
              <a:rPr lang="fi-FI" b="1" u="sng" dirty="0" smtClean="0"/>
              <a:t>min</a:t>
            </a:r>
            <a:r>
              <a:rPr lang="fi-FI" dirty="0" smtClean="0"/>
              <a:t>.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b="1" dirty="0" smtClean="0">
                <a:solidFill>
                  <a:srgbClr val="C00000"/>
                </a:solidFill>
              </a:rPr>
              <a:t>1</a:t>
            </a:r>
            <a:r>
              <a:rPr lang="fi-FI" dirty="0" smtClean="0">
                <a:solidFill>
                  <a:srgbClr val="C00000"/>
                </a:solidFill>
              </a:rPr>
              <a:t> </a:t>
            </a:r>
            <a:r>
              <a:rPr lang="fi-FI" dirty="0">
                <a:solidFill>
                  <a:srgbClr val="C00000"/>
                </a:solidFill>
              </a:rPr>
              <a:t>- </a:t>
            </a:r>
            <a:r>
              <a:rPr lang="fi-FI" b="1" dirty="0" smtClean="0">
                <a:solidFill>
                  <a:srgbClr val="C00000"/>
                </a:solidFill>
              </a:rPr>
              <a:t>Asettukaa ensin siihen </a:t>
            </a:r>
            <a:r>
              <a:rPr lang="fi-FI" b="1" dirty="0">
                <a:solidFill>
                  <a:srgbClr val="C00000"/>
                </a:solidFill>
              </a:rPr>
              <a:t>kohtaan, </a:t>
            </a:r>
            <a:r>
              <a:rPr lang="fi-FI" b="1" dirty="0" smtClean="0">
                <a:solidFill>
                  <a:srgbClr val="C00000"/>
                </a:solidFill>
              </a:rPr>
              <a:t>jossa te omasta mielestänne </a:t>
            </a:r>
            <a:r>
              <a:rPr lang="fi-FI" b="1" dirty="0">
                <a:solidFill>
                  <a:srgbClr val="C00000"/>
                </a:solidFill>
              </a:rPr>
              <a:t>olette nyt suhteessa nimettyyn tavoitteeseen. </a:t>
            </a:r>
            <a:r>
              <a:rPr lang="fi-FI" dirty="0" smtClean="0">
                <a:solidFill>
                  <a:schemeClr val="accent5">
                    <a:lumMod val="75000"/>
                  </a:schemeClr>
                </a:solidFill>
              </a:rPr>
              <a:t>Kukin käyttää omaa sovittua merkintätapaa.  </a:t>
            </a:r>
            <a:br>
              <a:rPr lang="fi-FI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i-FI" b="1" dirty="0" smtClean="0"/>
              <a:t>Perustelkaa </a:t>
            </a:r>
            <a:r>
              <a:rPr lang="fi-FI" b="1" dirty="0"/>
              <a:t>paikkanne</a:t>
            </a:r>
            <a:r>
              <a:rPr lang="fi-FI" dirty="0"/>
              <a:t>. Miksi valitsitte kyseisen eli tämän etäisyyden? Kysykää toinen toisiltanne lisäkysymyksiä. Mikä on asetelman viesti ryhmällenne?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b="1" dirty="0" smtClean="0">
                <a:solidFill>
                  <a:srgbClr val="C00000"/>
                </a:solidFill>
              </a:rPr>
              <a:t>2</a:t>
            </a:r>
            <a:r>
              <a:rPr lang="fi-FI" dirty="0" smtClean="0">
                <a:solidFill>
                  <a:srgbClr val="C00000"/>
                </a:solidFill>
              </a:rPr>
              <a:t> </a:t>
            </a:r>
            <a:r>
              <a:rPr lang="fi-FI" b="1" dirty="0">
                <a:solidFill>
                  <a:srgbClr val="C00000"/>
                </a:solidFill>
              </a:rPr>
              <a:t>- Siirtykää </a:t>
            </a:r>
            <a:r>
              <a:rPr lang="fi-FI" b="1" dirty="0" smtClean="0">
                <a:solidFill>
                  <a:srgbClr val="C00000"/>
                </a:solidFill>
              </a:rPr>
              <a:t>sitten jokainen </a:t>
            </a:r>
            <a:r>
              <a:rPr lang="fi-FI" b="1" dirty="0">
                <a:solidFill>
                  <a:srgbClr val="C00000"/>
                </a:solidFill>
              </a:rPr>
              <a:t>niin lähelle tavoitetta kuin kukin teistä toivoisi olevansa </a:t>
            </a:r>
            <a:r>
              <a:rPr lang="fi-FI" b="1" dirty="0" err="1" smtClean="0">
                <a:solidFill>
                  <a:srgbClr val="C00000"/>
                </a:solidFill>
              </a:rPr>
              <a:t>eRyhmämentoroinnin</a:t>
            </a:r>
            <a:r>
              <a:rPr lang="fi-FI" b="1" dirty="0" smtClean="0">
                <a:solidFill>
                  <a:srgbClr val="C00000"/>
                </a:solidFill>
              </a:rPr>
              <a:t> </a:t>
            </a:r>
            <a:r>
              <a:rPr lang="fi-FI" b="1" dirty="0">
                <a:solidFill>
                  <a:srgbClr val="C00000"/>
                </a:solidFill>
              </a:rPr>
              <a:t>lopussa.</a:t>
            </a:r>
            <a:r>
              <a:rPr lang="fi-FI" b="1" dirty="0">
                <a:solidFill>
                  <a:srgbClr val="FF0000"/>
                </a:solidFill>
              </a:rPr>
              <a:t> </a:t>
            </a:r>
            <a:r>
              <a:rPr lang="fi-FI" dirty="0" smtClean="0">
                <a:solidFill>
                  <a:schemeClr val="accent5">
                    <a:lumMod val="75000"/>
                  </a:schemeClr>
                </a:solidFill>
              </a:rPr>
              <a:t>Kukin tekee uuden merkinnän aikaisemmin sovitulla merkintätavalla. </a:t>
            </a:r>
            <a:r>
              <a:rPr lang="fi-FI" dirty="0" smtClean="0"/>
              <a:t>Tehkää </a:t>
            </a:r>
            <a:r>
              <a:rPr lang="fi-FI" dirty="0"/>
              <a:t>yleisiä havaintoja siitä, miltä tilanne tuolloin näyttää? </a:t>
            </a:r>
            <a:r>
              <a:rPr lang="fi-FI" dirty="0" smtClean="0"/>
              <a:t>Mikä </a:t>
            </a:r>
            <a:r>
              <a:rPr lang="fi-FI" dirty="0"/>
              <a:t>on asetelman viesti ryhmällenne? 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i-FI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i-FI" dirty="0"/>
              <a:t/>
            </a:r>
            <a:br>
              <a:rPr lang="fi-FI" dirty="0"/>
            </a:br>
            <a:r>
              <a:rPr lang="fi-FI" b="1" dirty="0" smtClean="0">
                <a:solidFill>
                  <a:srgbClr val="C00000"/>
                </a:solidFill>
              </a:rPr>
              <a:t>3</a:t>
            </a:r>
            <a:r>
              <a:rPr lang="fi-FI" dirty="0" smtClean="0"/>
              <a:t> </a:t>
            </a:r>
            <a:r>
              <a:rPr lang="fi-FI" dirty="0">
                <a:solidFill>
                  <a:srgbClr val="C00000"/>
                </a:solidFill>
              </a:rPr>
              <a:t>-</a:t>
            </a:r>
            <a:r>
              <a:rPr lang="fi-FI" dirty="0"/>
              <a:t> </a:t>
            </a:r>
            <a:r>
              <a:rPr lang="fi-FI" b="1" dirty="0">
                <a:solidFill>
                  <a:srgbClr val="C00000"/>
                </a:solidFill>
              </a:rPr>
              <a:t>Kirjatkaa dian tyhjään tilaan arviointinne tulokset. </a:t>
            </a:r>
            <a:r>
              <a:rPr lang="fi-FI" dirty="0" smtClean="0"/>
              <a:t>Pohtikaa </a:t>
            </a:r>
            <a:r>
              <a:rPr lang="fi-FI" dirty="0"/>
              <a:t>ao. </a:t>
            </a:r>
            <a:r>
              <a:rPr lang="fi-FI" b="1" dirty="0"/>
              <a:t>tavoitelausetta</a:t>
            </a:r>
            <a:r>
              <a:rPr lang="fi-FI" dirty="0"/>
              <a:t> tarkemmin </a:t>
            </a:r>
            <a:r>
              <a:rPr lang="fi-FI" b="1" dirty="0"/>
              <a:t>avaavia</a:t>
            </a:r>
            <a:r>
              <a:rPr lang="fi-FI" dirty="0"/>
              <a:t> </a:t>
            </a:r>
            <a:r>
              <a:rPr lang="fi-FI" b="1" dirty="0"/>
              <a:t>arviointikysymyksiä arviointimatosta</a:t>
            </a:r>
            <a:r>
              <a:rPr lang="fi-FI" dirty="0"/>
              <a:t>. Käykää keskustelua. Miettikää tekijöitä, jotka estävät teitä tulemasta lähemmäksi tavoitetta. Pohtikaa, miten nämä esteet voitaisiin ylittää/</a:t>
            </a:r>
            <a:r>
              <a:rPr lang="fi-FI" b="1" i="1" dirty="0"/>
              <a:t>kääntää mahdollisuuksiksi</a:t>
            </a:r>
            <a:r>
              <a:rPr lang="fi-FI" dirty="0"/>
              <a:t>. </a:t>
            </a:r>
            <a:endParaRPr lang="fi-FI" dirty="0" smtClean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04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36086" cy="1002121"/>
          </a:xfrm>
        </p:spPr>
        <p:txBody>
          <a:bodyPr>
            <a:normAutofit fontScale="90000"/>
          </a:bodyPr>
          <a:lstStyle/>
          <a:p>
            <a:r>
              <a:rPr lang="fi-FI" sz="3600" b="1" dirty="0" smtClean="0">
                <a:solidFill>
                  <a:srgbClr val="C00000"/>
                </a:solidFill>
              </a:rPr>
              <a:t>Toimintaohje Digitaalinen laatumatto -työskentelyyn Skypessä</a:t>
            </a:r>
            <a:r>
              <a:rPr lang="fi-FI" dirty="0">
                <a:solidFill>
                  <a:srgbClr val="C00000"/>
                </a:solidFill>
              </a:rPr>
              <a:t/>
            </a:r>
            <a:br>
              <a:rPr lang="fi-FI" dirty="0">
                <a:solidFill>
                  <a:srgbClr val="C00000"/>
                </a:solidFill>
              </a:rPr>
            </a:br>
            <a:endParaRPr lang="fi-FI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874060"/>
            <a:ext cx="11136087" cy="57879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900" dirty="0" smtClean="0"/>
              <a:t>1. Ryhmän sihteeri tallentaa Moodlesta </a:t>
            </a:r>
            <a:r>
              <a:rPr lang="fi-FI" sz="1900" dirty="0"/>
              <a:t>PowerPoint </a:t>
            </a:r>
            <a:r>
              <a:rPr lang="fi-FI" sz="1900" dirty="0" smtClean="0"/>
              <a:t>-tiedoston </a:t>
            </a:r>
            <a:r>
              <a:rPr lang="fi-FI" sz="1900" i="1" dirty="0" smtClean="0"/>
              <a:t>Digitaalinen laatumatto </a:t>
            </a:r>
            <a:r>
              <a:rPr lang="fi-FI" sz="1900" dirty="0"/>
              <a:t>omalle </a:t>
            </a:r>
            <a:r>
              <a:rPr lang="fi-FI" sz="1900" dirty="0" smtClean="0"/>
              <a:t>koneelle </a:t>
            </a:r>
          </a:p>
          <a:p>
            <a:pPr marL="0" indent="0">
              <a:buNone/>
            </a:pPr>
            <a:r>
              <a:rPr lang="fi-FI" sz="1900" dirty="0" smtClean="0"/>
              <a:t>2. Sihteeri luo Skype-kokouskutsun omalle ryhmälle yhteistyöskentelyä varten</a:t>
            </a:r>
          </a:p>
          <a:p>
            <a:pPr marL="0" lvl="0" indent="0">
              <a:buNone/>
            </a:pPr>
            <a:r>
              <a:rPr lang="fi-FI" sz="1900" dirty="0" smtClean="0"/>
              <a:t>3. Muokkaa Skype-kokousasetuksia: Lisää vaihtoehtoja -valikossa (alareunassa kolme pistettä) antakaa </a:t>
            </a:r>
            <a:r>
              <a:rPr lang="fi-FI" sz="1900" dirty="0"/>
              <a:t>jokaiselle oikeus käyttää huomautustyökaluja </a:t>
            </a:r>
            <a:r>
              <a:rPr lang="fi-FI" sz="1900" dirty="0" smtClean="0"/>
              <a:t>PowerPoint-esityksessä </a:t>
            </a:r>
            <a:r>
              <a:rPr lang="fi-FI" sz="1900" i="1" dirty="0" smtClean="0"/>
              <a:t>(”Kuka tahansa voi käyttää Power Point -esityksessä huomautuksia?” -&gt; Kaikki)</a:t>
            </a:r>
            <a:endParaRPr lang="fi-FI" sz="1900" dirty="0"/>
          </a:p>
          <a:p>
            <a:pPr marL="0" lvl="0" indent="0">
              <a:buNone/>
            </a:pPr>
            <a:r>
              <a:rPr lang="fi-FI" sz="1900" dirty="0"/>
              <a:t>4</a:t>
            </a:r>
            <a:r>
              <a:rPr lang="fi-FI" sz="1900" dirty="0" smtClean="0"/>
              <a:t>. Esitä tallentamasi Digitaalinen laatumatto Power Point -tiedosto (Esitä Power Point -tiedostoja…) </a:t>
            </a:r>
          </a:p>
          <a:p>
            <a:pPr marL="0" lvl="0" indent="0">
              <a:buNone/>
            </a:pPr>
            <a:r>
              <a:rPr lang="fi-FI" sz="1900" dirty="0"/>
              <a:t>5</a:t>
            </a:r>
            <a:r>
              <a:rPr lang="fi-FI" sz="1900" dirty="0" smtClean="0"/>
              <a:t>. Kaikilla osallistujilla pitäisi näkyä muokkaustyökalut ts. kynäkuvake ruudulla oikealla </a:t>
            </a:r>
            <a:r>
              <a:rPr lang="fi-FI" sz="1900" dirty="0"/>
              <a:t>ylhäällä </a:t>
            </a:r>
            <a:r>
              <a:rPr lang="fi-FI" sz="1900" dirty="0" smtClean="0"/>
              <a:t>sekä alhaalla nuolinäppäimet, joilla pääsee selaamaan esitystä eteen ja taaksepäin</a:t>
            </a:r>
            <a:endParaRPr lang="fi-FI" sz="1900" dirty="0"/>
          </a:p>
          <a:p>
            <a:pPr marL="0" indent="0">
              <a:buNone/>
            </a:pPr>
            <a:r>
              <a:rPr lang="fi-FI" sz="1900" dirty="0"/>
              <a:t>6</a:t>
            </a:r>
            <a:r>
              <a:rPr lang="fi-FI" sz="1900" dirty="0" smtClean="0"/>
              <a:t>. </a:t>
            </a:r>
            <a:r>
              <a:rPr lang="fi-FI" sz="1900" dirty="0"/>
              <a:t>Tehkää </a:t>
            </a:r>
            <a:r>
              <a:rPr lang="fi-FI" sz="1900" dirty="0" smtClean="0"/>
              <a:t>itsearviointinne </a:t>
            </a:r>
            <a:r>
              <a:rPr lang="fi-FI" sz="1900" dirty="0"/>
              <a:t>dia kerrallaan (4 teemaa) käyttämällä huomautustyökaluja etäisyys-merkintöjen </a:t>
            </a:r>
            <a:r>
              <a:rPr lang="fi-FI" sz="1900" dirty="0" smtClean="0"/>
              <a:t>tekemiseen.</a:t>
            </a:r>
            <a:r>
              <a:rPr lang="fi-FI" sz="1900" dirty="0"/>
              <a:t> </a:t>
            </a:r>
            <a:r>
              <a:rPr lang="fi-FI" sz="1900" b="1" dirty="0" smtClean="0"/>
              <a:t>Etäisyys-työskentelyssä</a:t>
            </a:r>
            <a:r>
              <a:rPr lang="fi-FI" sz="1900" dirty="0" smtClean="0"/>
              <a:t> </a:t>
            </a:r>
            <a:r>
              <a:rPr lang="fi-FI" sz="1900" dirty="0"/>
              <a:t>merkitään oikealla diassa olevaan ympyrään oma etäisyys suhteessa </a:t>
            </a:r>
            <a:r>
              <a:rPr lang="fi-FI" sz="1900" dirty="0" smtClean="0"/>
              <a:t>ympyrän keskipisteeseen yhdessä sovituilla merkitsemistavoilla. Sopikaa ryhmänne </a:t>
            </a:r>
            <a:r>
              <a:rPr lang="fi-FI" sz="1900" dirty="0"/>
              <a:t>sisällä </a:t>
            </a:r>
            <a:r>
              <a:rPr lang="fi-FI" sz="1900" dirty="0" smtClean="0"/>
              <a:t>kullekin oma </a:t>
            </a:r>
            <a:r>
              <a:rPr lang="fi-FI" sz="1900" dirty="0"/>
              <a:t>väri ja kuvio, jota </a:t>
            </a:r>
            <a:r>
              <a:rPr lang="fi-FI" sz="1900" dirty="0" smtClean="0"/>
              <a:t>hän käyttää </a:t>
            </a:r>
            <a:r>
              <a:rPr lang="fi-FI" sz="1900" dirty="0"/>
              <a:t>kaikissa teemoissa.</a:t>
            </a:r>
            <a:r>
              <a:rPr lang="fi-FI" sz="1900" dirty="0" smtClean="0"/>
              <a:t> </a:t>
            </a:r>
            <a:endParaRPr lang="fi-FI" sz="19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i-FI" sz="1900" dirty="0"/>
              <a:t>7</a:t>
            </a:r>
            <a:r>
              <a:rPr lang="fi-FI" sz="1900" dirty="0" smtClean="0"/>
              <a:t>. Kunkin </a:t>
            </a:r>
            <a:r>
              <a:rPr lang="fi-FI" sz="1900" dirty="0"/>
              <a:t>dian </a:t>
            </a:r>
            <a:r>
              <a:rPr lang="fi-FI" sz="1900" dirty="0" smtClean="0"/>
              <a:t>tyhjään kommentointitilaan </a:t>
            </a:r>
            <a:r>
              <a:rPr lang="fi-FI" sz="1900" dirty="0"/>
              <a:t>kirjoittakaa </a:t>
            </a:r>
            <a:r>
              <a:rPr lang="fi-FI" sz="1900" dirty="0" smtClean="0"/>
              <a:t>yhteisiä havaintojanne </a:t>
            </a:r>
            <a:r>
              <a:rPr lang="fi-FI" sz="1900" dirty="0"/>
              <a:t>ja kehittämistarpeitanne tarkasteltavan teeman </a:t>
            </a:r>
            <a:r>
              <a:rPr lang="fi-FI" sz="1900" dirty="0" smtClean="0"/>
              <a:t>näkökulmasta. </a:t>
            </a:r>
            <a:endParaRPr lang="fi-FI" sz="1900" b="1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fi-FI" sz="1900" dirty="0" smtClean="0"/>
              <a:t>8</a:t>
            </a:r>
            <a:r>
              <a:rPr lang="fi-FI" sz="1900" dirty="0"/>
              <a:t>. Sihteeri huolehtii tallentamisesta. Tallentakaa tuotos varmuuden vuoksi jokaisen dian jälkeen. Tallentaminen tapahtuu kynäkuvakkeen kautta -&gt; kolme pistettä -&gt; </a:t>
            </a:r>
            <a:r>
              <a:rPr lang="fi-FI" sz="1900" dirty="0" err="1"/>
              <a:t>Save</a:t>
            </a:r>
            <a:r>
              <a:rPr lang="fi-FI" sz="1900" dirty="0"/>
              <a:t> as. ​</a:t>
            </a:r>
          </a:p>
          <a:p>
            <a:pPr marL="0" lvl="0" indent="0">
              <a:buNone/>
            </a:pPr>
            <a:r>
              <a:rPr lang="fi-FI" sz="1900" dirty="0"/>
              <a:t>9. Liittäkää ryhmänne tuotos blogiinne tai vastaavaan työtilaanne.​</a:t>
            </a:r>
          </a:p>
        </p:txBody>
      </p:sp>
    </p:spTree>
    <p:extLst>
      <p:ext uri="{BB962C8B-B14F-4D97-AF65-F5344CB8AC3E}">
        <p14:creationId xmlns:p14="http://schemas.microsoft.com/office/powerpoint/2010/main" val="113970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573578" y="224444"/>
            <a:ext cx="659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Havainnollistava esimerkki yhteistyöskentelystä: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78" y="593776"/>
            <a:ext cx="11000016" cy="621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tsikko 1"/>
          <p:cNvSpPr>
            <a:spLocks noGrp="1"/>
          </p:cNvSpPr>
          <p:nvPr>
            <p:ph type="title"/>
          </p:nvPr>
        </p:nvSpPr>
        <p:spPr>
          <a:xfrm>
            <a:off x="1271588" y="274638"/>
            <a:ext cx="8939213" cy="1143000"/>
          </a:xfrm>
        </p:spPr>
        <p:txBody>
          <a:bodyPr/>
          <a:lstStyle/>
          <a:p>
            <a:r>
              <a:rPr lang="fi-FI" altLang="fi-FI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Arviointimatto</a:t>
            </a:r>
          </a:p>
        </p:txBody>
      </p:sp>
      <p:sp>
        <p:nvSpPr>
          <p:cNvPr id="55299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altLang="fi-FI" smtClean="0"/>
          </a:p>
          <a:p>
            <a:pPr marL="0" indent="0">
              <a:buNone/>
            </a:pPr>
            <a:endParaRPr lang="fi-FI" altLang="fi-FI" smtClean="0"/>
          </a:p>
        </p:txBody>
      </p:sp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978979"/>
              </p:ext>
            </p:extLst>
          </p:nvPr>
        </p:nvGraphicFramePr>
        <p:xfrm>
          <a:off x="-1" y="-30686"/>
          <a:ext cx="12192001" cy="7002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06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5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22"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endParaRPr lang="fi-FI" sz="2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r>
                        <a:rPr lang="fi-FI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DIGITAALINEN</a:t>
                      </a:r>
                      <a:r>
                        <a:rPr lang="fi-FI" sz="2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LAATUMATTO </a:t>
                      </a:r>
                      <a:r>
                        <a:rPr lang="fi-FI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(Leppisaari 2018c)</a:t>
                      </a:r>
                    </a:p>
                    <a:p>
                      <a:pPr marL="0" lvl="0" indent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endParaRPr lang="fi-FI" sz="16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r>
                        <a:rPr lang="fi-FI" sz="2000" dirty="0" smtClean="0">
                          <a:effectLst/>
                        </a:rPr>
                        <a:t>4. Käytämme DIGIMENETELMIÄ ja -VÄLINEITÄ mielekkäällä tavalla </a:t>
                      </a:r>
                      <a:br>
                        <a:rPr lang="fi-FI" sz="2000" dirty="0" smtClean="0">
                          <a:effectLst/>
                        </a:rPr>
                      </a:br>
                      <a:r>
                        <a:rPr lang="fi-FI" sz="2000" dirty="0" smtClean="0">
                          <a:effectLst/>
                        </a:rPr>
                        <a:t>     mentoroinnissa</a:t>
                      </a:r>
                    </a:p>
                  </a:txBody>
                  <a:tcPr marL="44770" marR="44770" marT="0" marB="0"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+mj-lt"/>
                        <a:buNone/>
                      </a:pPr>
                      <a:r>
                        <a:rPr lang="fi-FI" sz="1000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fi-FI" sz="10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fi-FI" sz="1000" b="0" dirty="0" smtClean="0">
                          <a:solidFill>
                            <a:schemeClr val="tx1"/>
                          </a:solidFill>
                        </a:rPr>
                        <a:t>Digitaalinen laatumatto @</a:t>
                      </a:r>
                      <a:r>
                        <a:rPr lang="fi-FI" sz="1000" b="0" dirty="0" err="1" smtClean="0">
                          <a:solidFill>
                            <a:schemeClr val="tx1"/>
                          </a:solidFill>
                        </a:rPr>
                        <a:t>Centria</a:t>
                      </a:r>
                      <a:r>
                        <a:rPr lang="fi-FI" sz="1000" b="0" dirty="0" smtClean="0">
                          <a:solidFill>
                            <a:schemeClr val="tx1"/>
                          </a:solidFill>
                        </a:rPr>
                        <a:t>-amk/</a:t>
                      </a:r>
                      <a:r>
                        <a:rPr lang="fi-FI" sz="1000" b="0" dirty="0" err="1" smtClean="0">
                          <a:solidFill>
                            <a:schemeClr val="tx1"/>
                          </a:solidFill>
                        </a:rPr>
                        <a:t>eAMK</a:t>
                      </a:r>
                      <a:r>
                        <a:rPr lang="fi-FI" sz="1000" b="0" dirty="0" smtClean="0">
                          <a:solidFill>
                            <a:schemeClr val="tx1"/>
                          </a:solidFill>
                        </a:rPr>
                        <a:t>-hanke</a:t>
                      </a: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fi-FI" sz="1000" b="0" dirty="0" smtClean="0">
                          <a:solidFill>
                            <a:schemeClr val="tx1"/>
                          </a:solidFill>
                        </a:rPr>
                        <a:t>Irja Leppisaari, Asko Mentu ja Satu Hangasmaa</a:t>
                      </a:r>
                      <a:r>
                        <a:rPr lang="fi-FI" sz="1000" dirty="0" smtClean="0"/>
                        <a:t/>
                      </a:r>
                      <a:br>
                        <a:rPr lang="fi-FI" sz="1000" dirty="0" smtClean="0"/>
                      </a:br>
                      <a:r>
                        <a:rPr lang="fi-FI" sz="1000" dirty="0" smtClean="0"/>
                        <a:t/>
                      </a:r>
                      <a:br>
                        <a:rPr lang="fi-FI" sz="1000" dirty="0" smtClean="0"/>
                      </a:br>
                      <a:r>
                        <a:rPr lang="fi-FI" sz="1000" b="0" dirty="0" smtClean="0">
                          <a:solidFill>
                            <a:schemeClr val="tx1"/>
                          </a:solidFill>
                        </a:rPr>
                        <a:t>Etäisyys-työskentely </a:t>
                      </a:r>
                      <a:r>
                        <a:rPr lang="fi-FI" sz="1000" b="0" dirty="0" err="1" smtClean="0">
                          <a:solidFill>
                            <a:schemeClr val="tx1"/>
                          </a:solidFill>
                        </a:rPr>
                        <a:t>sov</a:t>
                      </a:r>
                      <a:r>
                        <a:rPr lang="fi-FI" sz="10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 Oppiminen ja Ryhmätyöskentely @ Ideapakka.fi 2017</a:t>
                      </a:r>
                      <a:endParaRPr lang="fi-FI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806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endParaRPr lang="fi-FI" sz="1500" b="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500" dirty="0" smtClean="0">
                          <a:solidFill>
                            <a:schemeClr val="tx1"/>
                          </a:solidFill>
                          <a:effectLst/>
                        </a:rPr>
                        <a:t>Miten olemme kokeneet digitaalisuuden (videoneuvottelut, blogit yms. yhteiset dokumentit, pikaviestintä) mentoroinnissamme?</a:t>
                      </a: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500" dirty="0" smtClean="0">
                          <a:solidFill>
                            <a:schemeClr val="tx1"/>
                          </a:solidFill>
                          <a:effectLst/>
                        </a:rPr>
                        <a:t>Miten toimintamme on onnistunut teknisesti? Miten olemme ratkaisseet teknisiä ongelmiamme?</a:t>
                      </a: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500" dirty="0" smtClean="0">
                          <a:solidFill>
                            <a:schemeClr val="tx1"/>
                          </a:solidFill>
                          <a:effectLst/>
                        </a:rPr>
                        <a:t>Miten valitsemamme yhteydenpitovälineet ovat tukeneet tavoitteiden saavuttamistamme?</a:t>
                      </a: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500" dirty="0" smtClean="0">
                          <a:solidFill>
                            <a:schemeClr val="tx1"/>
                          </a:solidFill>
                          <a:effectLst/>
                        </a:rPr>
                        <a:t>Minkälaista vuorovaikutusta digitaalinen toimintaympäristö on mahdollistanut?</a:t>
                      </a:r>
                    </a:p>
                    <a:p>
                      <a:pPr marL="457200">
                        <a:lnSpc>
                          <a:spcPts val="1500"/>
                        </a:lnSpc>
                        <a:spcAft>
                          <a:spcPts val="375"/>
                        </a:spcAft>
                      </a:pPr>
                      <a:r>
                        <a:rPr lang="fi-FI" sz="800" dirty="0">
                          <a:effectLst/>
                        </a:rPr>
                        <a:t> </a:t>
                      </a:r>
                      <a:endParaRPr lang="fi-FI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Char char="-"/>
                      </a:pPr>
                      <a:endParaRPr lang="fi-FI" sz="15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lnSpc>
                          <a:spcPts val="1500"/>
                        </a:lnSpc>
                        <a:spcAft>
                          <a:spcPts val="375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i-FI" sz="15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fi-FI" sz="15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ota </a:t>
                      </a:r>
                      <a:r>
                        <a:rPr lang="fi-FI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etäisyys suhteessa ympyrän keskipisteeseen</a:t>
                      </a:r>
                      <a:endParaRPr lang="fi-FI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70" marR="44770" marT="0" marB="0"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5317" name="Rectangle 4"/>
          <p:cNvSpPr>
            <a:spLocks noChangeArrowheads="1"/>
          </p:cNvSpPr>
          <p:nvPr/>
        </p:nvSpPr>
        <p:spPr bwMode="auto">
          <a:xfrm>
            <a:off x="3979864" y="3646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fi-FI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129395" y="2758587"/>
            <a:ext cx="7531579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</p:txBody>
      </p:sp>
      <p:sp>
        <p:nvSpPr>
          <p:cNvPr id="11" name="Ellipsi 10"/>
          <p:cNvSpPr/>
          <p:nvPr/>
        </p:nvSpPr>
        <p:spPr>
          <a:xfrm>
            <a:off x="7957459" y="2548016"/>
            <a:ext cx="4068000" cy="4068000"/>
          </a:xfrm>
          <a:prstGeom prst="ellipse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/>
          <p:cNvSpPr/>
          <p:nvPr/>
        </p:nvSpPr>
        <p:spPr>
          <a:xfrm>
            <a:off x="7919751" y="2506627"/>
            <a:ext cx="4140000" cy="4140000"/>
          </a:xfrm>
          <a:prstGeom prst="ellipse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/>
          <p:cNvSpPr/>
          <p:nvPr/>
        </p:nvSpPr>
        <p:spPr>
          <a:xfrm>
            <a:off x="8004594" y="2588149"/>
            <a:ext cx="3980372" cy="398037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000">
                <a:schemeClr val="accent5">
                  <a:lumMod val="0"/>
                  <a:lumOff val="100000"/>
                </a:schemeClr>
              </a:gs>
              <a:gs pos="51000">
                <a:srgbClr val="B4C8DE"/>
              </a:gs>
              <a:gs pos="80000">
                <a:srgbClr val="4D7DB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39528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1E1E7-C6E3-9240-A5D9-3CCAB67FC35B}" type="datetime1">
              <a:rPr lang="fi-FI" smtClean="0"/>
              <a:t>4.6.2019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6937" y="2037807"/>
            <a:ext cx="7255205" cy="2639148"/>
          </a:xfrm>
        </p:spPr>
        <p:txBody>
          <a:bodyPr>
            <a:normAutofit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sz="2700" b="1" i="0" dirty="0"/>
          </a:p>
        </p:txBody>
      </p:sp>
      <p:sp>
        <p:nvSpPr>
          <p:cNvPr id="4" name="TextBox 3"/>
          <p:cNvSpPr txBox="1"/>
          <p:nvPr/>
        </p:nvSpPr>
        <p:spPr>
          <a:xfrm>
            <a:off x="2272936" y="2786743"/>
            <a:ext cx="9283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Lisäinfoa</a:t>
            </a:r>
            <a:r>
              <a:rPr lang="fi-FI" sz="2800" dirty="0" smtClean="0">
                <a:solidFill>
                  <a:srgbClr val="C00000"/>
                </a:solidFill>
              </a:rPr>
              <a:t> Kehittyvä digimentorointi </a:t>
            </a:r>
            <a:r>
              <a:rPr lang="fi-FI" sz="2800" dirty="0"/>
              <a:t>-</a:t>
            </a:r>
            <a:r>
              <a:rPr lang="fi-FI" sz="2800" dirty="0" smtClean="0"/>
              <a:t>sivustolla:</a:t>
            </a:r>
            <a:br>
              <a:rPr lang="fi-FI" sz="2800" dirty="0" smtClean="0"/>
            </a:br>
            <a:r>
              <a:rPr lang="fi-FI" sz="2800" dirty="0">
                <a:hlinkClick r:id="rId2"/>
              </a:rPr>
              <a:t>https://www.eamk.fi/fi/tyoelamayhteistyo/digimentorointi/</a:t>
            </a:r>
            <a:endParaRPr lang="fi-FI" sz="2800" dirty="0"/>
          </a:p>
          <a:p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6723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D9E58104F924893526222F4D642A3" ma:contentTypeVersion="2" ma:contentTypeDescription="Create a new document." ma:contentTypeScope="" ma:versionID="c9d4f32a23cf366949965e2f432130f9">
  <xsd:schema xmlns:xsd="http://www.w3.org/2001/XMLSchema" xmlns:xs="http://www.w3.org/2001/XMLSchema" xmlns:p="http://schemas.microsoft.com/office/2006/metadata/properties" xmlns:ns2="d6ab58f5-98c5-4348-96ae-4c944f99fba1" targetNamespace="http://schemas.microsoft.com/office/2006/metadata/properties" ma:root="true" ma:fieldsID="d5c0d0276c433abe35534ff0ba884af2" ns2:_="">
    <xsd:import namespace="d6ab58f5-98c5-4348-96ae-4c944f99fb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b58f5-98c5-4348-96ae-4c944f99fb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5F05AF-E45C-4F61-806F-5621111D49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ab58f5-98c5-4348-96ae-4c944f99fb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D6B2FF-0D18-4BA7-9A38-883F11F574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E7F226-BE48-4FB3-9FCA-EFD5306BF800}">
  <ds:schemaRefs>
    <ds:schemaRef ds:uri="d6ab58f5-98c5-4348-96ae-4c944f99fba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TM03457452[[fn=Taivaallinen]]</Template>
  <TotalTime>418</TotalTime>
  <Words>611</Words>
  <Application>Microsoft Office PowerPoint</Application>
  <PresentationFormat>Widescreen</PresentationFormat>
  <Paragraphs>97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Digitaalinen laatumatto</vt:lpstr>
      <vt:lpstr>PowerPoint Presentation</vt:lpstr>
      <vt:lpstr>Mistä on kyse?</vt:lpstr>
      <vt:lpstr>Arviointimatto</vt:lpstr>
      <vt:lpstr>Etäisyys-ryhmätyöskentely -esimerkki (työskentelyidea sovellettu Oppiminen ja Ryhmätyöskentely @ Ideapakka.fi 2017) </vt:lpstr>
      <vt:lpstr>Toimintaohje Digitaalinen laatumatto -työskentelyyn Skypessä </vt:lpstr>
      <vt:lpstr>PowerPoint Presentation</vt:lpstr>
      <vt:lpstr>Arviointimatto</vt:lpstr>
      <vt:lpstr>  </vt:lpstr>
    </vt:vector>
  </TitlesOfParts>
  <Company>Centria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Arviointimatto</dc:title>
  <dc:creator>Irja Leppisaari</dc:creator>
  <cp:lastModifiedBy>Irja Leppisaari</cp:lastModifiedBy>
  <cp:revision>97</cp:revision>
  <cp:lastPrinted>2019-01-28T09:58:22Z</cp:lastPrinted>
  <dcterms:created xsi:type="dcterms:W3CDTF">2018-08-31T06:45:54Z</dcterms:created>
  <dcterms:modified xsi:type="dcterms:W3CDTF">2019-06-04T08:15:24Z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0x010100FCFD9E58104F924893526222F4D642A3</vt:lpwstr>
  </property>
</Properties>
</file>