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82" r:id="rId5"/>
    <p:sldId id="260" r:id="rId6"/>
    <p:sldId id="265" r:id="rId7"/>
    <p:sldId id="266" r:id="rId8"/>
    <p:sldId id="276" r:id="rId9"/>
    <p:sldId id="262" r:id="rId10"/>
    <p:sldId id="267" r:id="rId11"/>
    <p:sldId id="278" r:id="rId12"/>
    <p:sldId id="268" r:id="rId13"/>
    <p:sldId id="269" r:id="rId14"/>
    <p:sldId id="275" r:id="rId15"/>
    <p:sldId id="271" r:id="rId16"/>
    <p:sldId id="272" r:id="rId17"/>
    <p:sldId id="273" r:id="rId18"/>
    <p:sldId id="274" r:id="rId19"/>
    <p:sldId id="277" r:id="rId20"/>
    <p:sldId id="279" r:id="rId21"/>
    <p:sldId id="280" r:id="rId22"/>
    <p:sldId id="281" r:id="rId23"/>
    <p:sldId id="263" r:id="rId24"/>
    <p:sldId id="284" r:id="rId25"/>
    <p:sldId id="283" r:id="rId26"/>
    <p:sldId id="264" r:id="rId27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6FA92-E267-4397-9894-80977D05955A}" v="1" dt="2024-03-05T11:56:44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2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97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 rtlCol="0"/>
        <a:lstStyle/>
        <a:p>
          <a:pPr rtl="0"/>
          <a:endParaRPr lang="en-US"/>
        </a:p>
      </dgm:t>
    </dgm:pt>
    <dgm:pt modelId="{30269CC2-8DD6-4402-82F3-18F164A732FF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1  Digitaitojen perusosaaja - kertausta</a:t>
          </a:r>
        </a:p>
      </dgm:t>
    </dgm:pt>
    <dgm:pt modelId="{4A8A3B18-A3DE-475C-8BF1-FB4B84DDA43B}" type="parTrans" cxnId="{813C1BD6-5A4A-43F4-8BF7-0645F72381AA}">
      <dgm:prSet/>
      <dgm:spPr/>
      <dgm:t>
        <a:bodyPr rtlCol="0"/>
        <a:lstStyle/>
        <a:p>
          <a:pPr rtl="0"/>
          <a:endParaRPr lang="en-US"/>
        </a:p>
      </dgm:t>
    </dgm:pt>
    <dgm:pt modelId="{2DAA2C1D-14F6-4BCA-B047-0B53ADD46F43}" type="sibTrans" cxnId="{813C1BD6-5A4A-43F4-8BF7-0645F72381AA}">
      <dgm:prSet/>
      <dgm:spPr/>
      <dgm:t>
        <a:bodyPr rtlCol="0"/>
        <a:lstStyle/>
        <a:p>
          <a:pPr rtl="0"/>
          <a:endParaRPr lang="en-US"/>
        </a:p>
      </dgm:t>
    </dgm:pt>
    <dgm:pt modelId="{2B87ECDB-C552-42F6-9B52-6548A18B206B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2 Yhteistyö</a:t>
          </a:r>
        </a:p>
      </dgm:t>
    </dgm:pt>
    <dgm:pt modelId="{0DC560D9-C62C-41BA-8D68-CB78933BFF0C}" type="parTrans" cxnId="{91AFA996-5E3B-401C-B400-E70DBD4A4AB6}">
      <dgm:prSet/>
      <dgm:spPr/>
      <dgm:t>
        <a:bodyPr rtlCol="0"/>
        <a:lstStyle/>
        <a:p>
          <a:pPr rtl="0"/>
          <a:endParaRPr lang="en-US"/>
        </a:p>
      </dgm:t>
    </dgm:pt>
    <dgm:pt modelId="{80EFB54F-1AC8-40D9-981D-4C85160A5799}" type="sibTrans" cxnId="{91AFA996-5E3B-401C-B400-E70DBD4A4AB6}">
      <dgm:prSet/>
      <dgm:spPr/>
      <dgm:t>
        <a:bodyPr rtlCol="0"/>
        <a:lstStyle/>
        <a:p>
          <a:pPr rtl="0"/>
          <a:endParaRPr lang="en-US"/>
        </a:p>
      </dgm:t>
    </dgm:pt>
    <dgm:pt modelId="{419DF63C-9792-4EF5-9125-1EEF4D07C33F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3 Digiosaaja</a:t>
          </a:r>
        </a:p>
      </dgm:t>
    </dgm:pt>
    <dgm:pt modelId="{2B95E8EF-82FE-4F54-970D-D55C9AD8EC00}" type="parTrans" cxnId="{024B121E-3EE5-42C9-97D1-5E0D27C29DC3}">
      <dgm:prSet/>
      <dgm:spPr/>
      <dgm:t>
        <a:bodyPr rtlCol="0"/>
        <a:lstStyle/>
        <a:p>
          <a:pPr rtl="0"/>
          <a:endParaRPr lang="en-US"/>
        </a:p>
      </dgm:t>
    </dgm:pt>
    <dgm:pt modelId="{EA8773AB-BB82-4BF6-944E-80CD2086CE93}" type="sibTrans" cxnId="{024B121E-3EE5-42C9-97D1-5E0D27C29DC3}">
      <dgm:prSet/>
      <dgm:spPr/>
      <dgm:t>
        <a:bodyPr rtlCol="0"/>
        <a:lstStyle/>
        <a:p>
          <a:pPr rtl="0"/>
          <a:endParaRPr lang="en-US"/>
        </a:p>
      </dgm:t>
    </dgm:pt>
    <dgm:pt modelId="{1B1E513F-BEB7-483A-8F12-A8210AEF19E9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4 Oman työn organisointi</a:t>
          </a:r>
        </a:p>
      </dgm:t>
    </dgm:pt>
    <dgm:pt modelId="{DB284026-3063-4705-B72C-ADE04469BE6D}" type="parTrans" cxnId="{9CD469EF-CF99-411A-B4B3-5B2C59AF684C}">
      <dgm:prSet/>
      <dgm:spPr/>
      <dgm:t>
        <a:bodyPr rtlCol="0"/>
        <a:lstStyle/>
        <a:p>
          <a:pPr rtl="0"/>
          <a:endParaRPr lang="en-US"/>
        </a:p>
      </dgm:t>
    </dgm:pt>
    <dgm:pt modelId="{D99C9B80-BA48-46B7-8B67-372E2AFD9E86}" type="sibTrans" cxnId="{9CD469EF-CF99-411A-B4B3-5B2C59AF684C}">
      <dgm:prSet/>
      <dgm:spPr/>
      <dgm:t>
        <a:bodyPr rtlCol="0"/>
        <a:lstStyle/>
        <a:p>
          <a:pPr rtl="0"/>
          <a:endParaRPr lang="en-US"/>
        </a:p>
      </dgm:t>
    </dgm:pt>
    <dgm:pt modelId="{F4A56385-3827-49D1-B533-953BA75136B7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5 Hyötykäyttäjä</a:t>
          </a:r>
        </a:p>
      </dgm:t>
    </dgm:pt>
    <dgm:pt modelId="{5C6E35C5-B6D6-42D4-9FF2-63E3FEC1E45F}" type="parTrans" cxnId="{D572C096-14C8-487B-ABCD-6354192B80BA}">
      <dgm:prSet/>
      <dgm:spPr/>
      <dgm:t>
        <a:bodyPr rtlCol="0"/>
        <a:lstStyle/>
        <a:p>
          <a:pPr rtl="0"/>
          <a:endParaRPr lang="en-US"/>
        </a:p>
      </dgm:t>
    </dgm:pt>
    <dgm:pt modelId="{E866DA3A-B427-429E-A892-4812B432ED79}" type="sibTrans" cxnId="{D572C096-14C8-487B-ABCD-6354192B80BA}">
      <dgm:prSet/>
      <dgm:spPr/>
      <dgm:t>
        <a:bodyPr rtlCol="0"/>
        <a:lstStyle/>
        <a:p>
          <a:pPr rtl="0"/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 custLinFactNeighborX="0" custLinFactNeighborY="-2649"/>
      <dgm:spPr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 custLinFactNeighborX="0" custLinFactNeighborY="-2649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0"/>
          <a:ext cx="6791323" cy="995920"/>
        </a:xfrm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01265" y="228757"/>
          <a:ext cx="547756" cy="54775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150288" y="4675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1  Digitaitojen perusosaaja - kertausta</a:t>
          </a:r>
        </a:p>
      </dsp:txBody>
      <dsp:txXfrm>
        <a:off x="1150288" y="4675"/>
        <a:ext cx="5641034" cy="995920"/>
      </dsp:txXfrm>
    </dsp:sp>
    <dsp:sp modelId="{FA3369E0-5B38-4FDD-A9F5-22B9810A03F7}">
      <dsp:nvSpPr>
        <dsp:cNvPr id="0" name=""/>
        <dsp:cNvSpPr/>
      </dsp:nvSpPr>
      <dsp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301265" y="1473658"/>
          <a:ext cx="547756" cy="54775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150288" y="1249576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2 Yhteistyö</a:t>
          </a:r>
        </a:p>
      </dsp:txBody>
      <dsp:txXfrm>
        <a:off x="1150288" y="1249576"/>
        <a:ext cx="5641034" cy="995920"/>
      </dsp:txXfrm>
    </dsp:sp>
    <dsp:sp modelId="{DB8ABDAA-976A-4A84-A3C3-277080E19DCA}">
      <dsp:nvSpPr>
        <dsp:cNvPr id="0" name=""/>
        <dsp:cNvSpPr/>
      </dsp:nvSpPr>
      <dsp:spPr>
        <a:xfrm>
          <a:off x="0" y="2468095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01265" y="2718559"/>
          <a:ext cx="547756" cy="54775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150288" y="24944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3 Digiosaaja</a:t>
          </a:r>
        </a:p>
      </dsp:txBody>
      <dsp:txXfrm>
        <a:off x="1150288" y="2494477"/>
        <a:ext cx="5641034" cy="995920"/>
      </dsp:txXfrm>
    </dsp:sp>
    <dsp:sp modelId="{C2FCE80A-DCA0-4D7F-8F72-19CB2337E588}">
      <dsp:nvSpPr>
        <dsp:cNvPr id="0" name=""/>
        <dsp:cNvSpPr/>
      </dsp:nvSpPr>
      <dsp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301265" y="3963460"/>
          <a:ext cx="547756" cy="547756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150288" y="37393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4 Oman työn organisointi</a:t>
          </a:r>
        </a:p>
      </dsp:txBody>
      <dsp:txXfrm>
        <a:off x="1150288" y="3739377"/>
        <a:ext cx="5641034" cy="995920"/>
      </dsp:txXfrm>
    </dsp:sp>
    <dsp:sp modelId="{343A76ED-9DD6-4B0A-830E-16ED952B3D06}">
      <dsp:nvSpPr>
        <dsp:cNvPr id="0" name=""/>
        <dsp:cNvSpPr/>
      </dsp:nvSpPr>
      <dsp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01265" y="5208360"/>
          <a:ext cx="547756" cy="547756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150288" y="4984278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5 Hyötykäyttäjä</a:t>
          </a:r>
        </a:p>
      </dsp:txBody>
      <dsp:txXfrm>
        <a:off x="1150288" y="4984278"/>
        <a:ext cx="5641034" cy="99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Pystysuuntainen kiinteä kuvakeluettelo"/>
  <dgm:desc val="Käytä tätä, kun haluat esittää ylhäältä alaspäin sarjan visualisointeja, joissa on tason 1 tai tason 1 ja tason 2 tekstiä ryhmitettynä muotoon. Soveltuu parhaiten kuvakkeisiin ja pieniin kuviin, joissa on pitkähkö kuvau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EA1B90-5178-4170-92B1-8893BD08564F}" type="datetime1">
              <a:rPr lang="fi-FI" smtClean="0"/>
              <a:t>17.6.2024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89B6C8-888A-401B-9F9B-D41D36B6C3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34DA7C-E4CC-4BCA-BF4B-EC009506CAB4}" type="datetime1">
              <a:rPr lang="fi-FI" noProof="0" smtClean="0"/>
              <a:t>17.6.2024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F28A1F-3E69-47E5-AE93-E7F2155A242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14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658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34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972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2890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913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088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70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505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7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612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963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915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734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941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325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65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73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87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31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65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84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27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62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0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leveä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1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 rtl="0">
              <a:lnSpc>
                <a:spcPct val="100000"/>
              </a:lnSpc>
            </a:pPr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303301"/>
            <a:ext cx="4695825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– vaakasuuntain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– vaakasuuntain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– vaakasuuntain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1076"/>
            <a:ext cx="3440502" cy="2680322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opiraittila.f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kopiraittila.fi/muistilistakon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opiraittila.fi/muistilistakon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astamalanopisto.fi/hankkeet/tsemppia-urapolulle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Digitaidot II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1"/>
            <a:ext cx="3924000" cy="1065330"/>
          </a:xfrm>
        </p:spPr>
        <p:txBody>
          <a:bodyPr rtlCol="0"/>
          <a:lstStyle/>
          <a:p>
            <a:pPr rtl="0"/>
            <a:r>
              <a:rPr lang="fi-FI" dirty="0"/>
              <a:t>Tsemppiä urapolulle! –hanke</a:t>
            </a:r>
          </a:p>
          <a:p>
            <a:pPr rtl="0"/>
            <a:r>
              <a:rPr lang="fi-FI" dirty="0"/>
              <a:t>Kouluttaja Markku Salo</a:t>
            </a:r>
          </a:p>
          <a:p>
            <a:pPr rtl="0"/>
            <a:r>
              <a:rPr lang="fi-FI" dirty="0"/>
              <a:t>Kevät 2024</a:t>
            </a:r>
          </a:p>
          <a:p>
            <a:pPr rtl="0"/>
            <a:endParaRPr lang="fi-FI" dirty="0"/>
          </a:p>
          <a:p>
            <a:pPr rtl="0"/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13" name="Kuva 12" descr="Kuva, joka sisältää kohteen Fontti, Grafiikka, teksti, kuvakaappaus&#10;&#10;Kuvaus luotu automaattisesti">
            <a:extLst>
              <a:ext uri="{FF2B5EF4-FFF2-40B4-BE49-F238E27FC236}">
                <a16:creationId xmlns:a16="http://schemas.microsoft.com/office/drawing/2014/main" id="{1B343EDF-7206-4F52-33A8-E72DA50205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11" y="5857475"/>
            <a:ext cx="2182069" cy="684000"/>
          </a:xfrm>
          <a:prstGeom prst="rect">
            <a:avLst/>
          </a:prstGeom>
        </p:spPr>
      </p:pic>
      <p:pic>
        <p:nvPicPr>
          <p:cNvPr id="8" name="Sisällön paikkamerkk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757118"/>
            <a:ext cx="6754168" cy="18385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2855485"/>
            <a:ext cx="6801799" cy="185763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29107" y="4972904"/>
            <a:ext cx="546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FFFF00"/>
                </a:solidFill>
              </a:rPr>
              <a:t>Yhteistyöskentelijä &amp; Hyötykäyttäjä 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90" y="5103719"/>
            <a:ext cx="113201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364858"/>
            <a:ext cx="4695825" cy="1326105"/>
          </a:xfrm>
        </p:spPr>
        <p:txBody>
          <a:bodyPr rtlCol="0"/>
          <a:lstStyle/>
          <a:p>
            <a:pPr rtl="0"/>
            <a:r>
              <a:rPr lang="fi-FI" sz="3600" dirty="0" err="1"/>
              <a:t>Olemassaolevan</a:t>
            </a:r>
            <a:r>
              <a:rPr lang="fi-FI" sz="3600" dirty="0"/>
              <a:t> tiedon hyödyntäminen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sz="2800" dirty="0"/>
              <a:t>Arviointi</a:t>
            </a:r>
          </a:p>
          <a:p>
            <a:pPr rtl="0"/>
            <a:endParaRPr lang="fi-FI" dirty="0"/>
          </a:p>
          <a:p>
            <a:pPr rtl="0"/>
            <a:r>
              <a:rPr lang="fi-FI" dirty="0"/>
              <a:t>Suhtaudu kriittisesti tietolähteisiin</a:t>
            </a:r>
          </a:p>
          <a:p>
            <a:pPr rtl="0"/>
            <a:r>
              <a:rPr lang="fi-FI" noProof="1"/>
              <a:t>Pyri vahvistamaan tietoa eri lähteistä</a:t>
            </a:r>
          </a:p>
          <a:p>
            <a:pPr rtl="0"/>
            <a:r>
              <a:rPr lang="fi-FI" noProof="1"/>
              <a:t>Muista mainita lähde, jos käytät sen tietoa omassa tekstissäsi.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10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 rot="21356981">
            <a:off x="844061" y="1506297"/>
            <a:ext cx="45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/>
                </a:solidFill>
              </a:rPr>
              <a:t>Onko Facebook hyvä tietolähde?</a:t>
            </a:r>
          </a:p>
        </p:txBody>
      </p:sp>
    </p:spTree>
    <p:extLst>
      <p:ext uri="{BB962C8B-B14F-4D97-AF65-F5344CB8AC3E}">
        <p14:creationId xmlns:p14="http://schemas.microsoft.com/office/powerpoint/2010/main" val="216599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364858"/>
            <a:ext cx="4695825" cy="1326105"/>
          </a:xfrm>
        </p:spPr>
        <p:txBody>
          <a:bodyPr rtlCol="0"/>
          <a:lstStyle/>
          <a:p>
            <a:pPr rtl="0"/>
            <a:r>
              <a:rPr lang="fi-FI" sz="3600" dirty="0" err="1"/>
              <a:t>Olemassaolevan</a:t>
            </a:r>
            <a:r>
              <a:rPr lang="fi-FI" sz="3600" dirty="0"/>
              <a:t> tiedon hyödyntäminen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294134">
            <a:off x="6739518" y="2393935"/>
            <a:ext cx="4695826" cy="100549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fi-FI" dirty="0"/>
          </a:p>
          <a:p>
            <a:pPr marL="0" indent="0" rtl="0">
              <a:buNone/>
            </a:pPr>
            <a:r>
              <a:rPr lang="fi-FI" i="1" dirty="0"/>
              <a:t>Tietolähde voi olla myös ns.  perinteinen</a:t>
            </a:r>
          </a:p>
          <a:p>
            <a:pPr marL="0" indent="0" rtl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11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545123" y="756138"/>
            <a:ext cx="4598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HARJOITUSTEHTÄVÄ</a:t>
            </a:r>
          </a:p>
          <a:p>
            <a:endParaRPr lang="fi-FI" sz="20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Mainitse viisi eri paikkaa, mistä voit hankkia tietoa.</a:t>
            </a:r>
          </a:p>
          <a:p>
            <a:endParaRPr lang="fi-FI" sz="20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7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364858"/>
            <a:ext cx="4695825" cy="1326105"/>
          </a:xfrm>
        </p:spPr>
        <p:txBody>
          <a:bodyPr rtlCol="0"/>
          <a:lstStyle/>
          <a:p>
            <a:pPr rtl="0"/>
            <a:r>
              <a:rPr lang="fi-FI" sz="3600" dirty="0"/>
              <a:t>Olemassa olevan tiedon hyödyntäminen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sz="2800" noProof="1"/>
              <a:t>Tekijänoikeudet</a:t>
            </a: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Suurimmalla osalla internetissä saatavissa olevasta aineistosta on oikeudenomistaja – se on jonkun tekemä.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Kuvat, tekstit, videot ja musiikki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Usein merkitty </a:t>
            </a:r>
            <a:r>
              <a:rPr lang="fi-FI" b="1" noProof="1"/>
              <a:t>© </a:t>
            </a:r>
            <a:r>
              <a:rPr lang="fi-FI" noProof="1"/>
              <a:t>tai vastaavalla merkinnällä, ei kuitenkaan välttämättä.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12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703385" y="1690963"/>
            <a:ext cx="39213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solidFill>
                  <a:schemeClr val="bg1"/>
                </a:solidFill>
              </a:rPr>
              <a:t>Kopiraittila</a:t>
            </a:r>
            <a:endParaRPr lang="fi-FI" sz="2400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  <a:hlinkClick r:id="rId3"/>
              </a:rPr>
              <a:t>https://kopiraittila.fi/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  <a:hlinkClick r:id="rId4"/>
              </a:rPr>
              <a:t>https://kopiraittila.fi/muistilistakone/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Vapaasti käytettävää aineistoa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Pixabay</a:t>
            </a: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archive.org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soundbible.com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0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364858"/>
            <a:ext cx="4695825" cy="1326105"/>
          </a:xfrm>
        </p:spPr>
        <p:txBody>
          <a:bodyPr rtlCol="0"/>
          <a:lstStyle/>
          <a:p>
            <a:pPr rtl="0"/>
            <a:r>
              <a:rPr lang="fi-FI" sz="3600" dirty="0"/>
              <a:t>Olemassa olevan tiedon hyödyntäminen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sz="2800" noProof="1"/>
              <a:t>Tekijänoikeudet</a:t>
            </a: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r>
              <a:rPr lang="fi-FI" noProof="1"/>
              <a:t>Aineistoa ei lähtökohtaisesti voi ottaa omaan käyttöön ja julkisesti.</a:t>
            </a:r>
          </a:p>
          <a:p>
            <a:endParaRPr lang="fi-FI" noProof="1"/>
          </a:p>
          <a:p>
            <a:r>
              <a:rPr lang="fi-FI" noProof="1"/>
              <a:t>Poikkeuksena kuitenkin CC- eli Creative Common –lisenssit.</a:t>
            </a:r>
          </a:p>
          <a:p>
            <a:endParaRPr lang="fi-FI" noProof="1"/>
          </a:p>
          <a:p>
            <a:r>
              <a:rPr lang="fi-FI" noProof="1"/>
              <a:t>Myös linkkejä saa käyttää ja jakaa. Linkin kuvaustekstissä on fiksua mainita linkin kohde (esim.  Lue </a:t>
            </a:r>
            <a:r>
              <a:rPr lang="fi-FI" noProof="1">
                <a:hlinkClick r:id="rId3"/>
              </a:rPr>
              <a:t>Peda.net</a:t>
            </a:r>
            <a:r>
              <a:rPr lang="fi-FI" noProof="1"/>
              <a:t>-palvelusta lisää asiasta.)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13</a:t>
            </a:fld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08" y="2597913"/>
            <a:ext cx="3273792" cy="1279495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1362808" y="4018085"/>
            <a:ext cx="3683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Creative </a:t>
            </a:r>
            <a:r>
              <a:rPr lang="fi-FI" dirty="0" err="1">
                <a:solidFill>
                  <a:schemeClr val="bg1"/>
                </a:solidFill>
              </a:rPr>
              <a:t>Commons</a:t>
            </a:r>
            <a:r>
              <a:rPr lang="fi-FI" dirty="0">
                <a:solidFill>
                  <a:schemeClr val="bg1"/>
                </a:solidFill>
              </a:rPr>
              <a:t> –lisenssillä tekijänoikeus säilyy alkuperäisellä tekijällä, mutta toisetkin voivat käyttää teosta tekijän sallimalla tavalla.</a:t>
            </a:r>
          </a:p>
        </p:txBody>
      </p:sp>
    </p:spTree>
    <p:extLst>
      <p:ext uri="{BB962C8B-B14F-4D97-AF65-F5344CB8AC3E}">
        <p14:creationId xmlns:p14="http://schemas.microsoft.com/office/powerpoint/2010/main" val="301251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364858"/>
            <a:ext cx="4695825" cy="1326105"/>
          </a:xfrm>
        </p:spPr>
        <p:txBody>
          <a:bodyPr rtlCol="0"/>
          <a:lstStyle/>
          <a:p>
            <a:pPr rtl="0"/>
            <a:r>
              <a:rPr lang="fi-FI" sz="3600" dirty="0"/>
              <a:t>Olemassa olevan tiedon hyödyntäminen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fi-FI" sz="2400" noProof="1"/>
          </a:p>
          <a:p>
            <a:pPr marL="0" indent="0" rtl="0">
              <a:buNone/>
            </a:pPr>
            <a:r>
              <a:rPr lang="fi-FI" sz="2400" noProof="1"/>
              <a:t>Käytä suunnittelussa Kopiraittilan Muistilistakonetta</a:t>
            </a:r>
          </a:p>
          <a:p>
            <a:pPr marL="0" indent="0" rtl="0">
              <a:buNone/>
            </a:pPr>
            <a:endParaRPr lang="fi-FI" sz="2800" noProof="1"/>
          </a:p>
          <a:p>
            <a:pPr marL="0" indent="0">
              <a:buNone/>
            </a:pPr>
            <a:r>
              <a:rPr lang="fi-FI" noProof="1">
                <a:hlinkClick r:id="rId3"/>
              </a:rPr>
              <a:t>https://kopiraittila.fi/muistilistakone/</a:t>
            </a:r>
            <a:endParaRPr lang="fi-FI" noProof="1"/>
          </a:p>
          <a:p>
            <a:pPr marL="0" indent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14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659423" y="694592"/>
            <a:ext cx="5117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HARJOITUSTEHTÄVÄ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738554" y="1690963"/>
            <a:ext cx="49764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noProof="1">
                <a:solidFill>
                  <a:schemeClr val="bg1"/>
                </a:solidFill>
              </a:rPr>
              <a:t>Suunnittele oma projekti, jossa käytät valmista aineistoa.</a:t>
            </a:r>
          </a:p>
          <a:p>
            <a:endParaRPr lang="fi-FI" sz="2400" noProof="1">
              <a:solidFill>
                <a:schemeClr val="bg1"/>
              </a:solidFill>
            </a:endParaRPr>
          </a:p>
          <a:p>
            <a:r>
              <a:rPr lang="fi-FI" sz="2400" noProof="1">
                <a:solidFill>
                  <a:schemeClr val="bg1"/>
                </a:solidFill>
              </a:rPr>
              <a:t>Ota huomioon tekijäinoikeusasiat.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670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01"/>
            <a:ext cx="5695950" cy="1449216"/>
          </a:xfrm>
        </p:spPr>
        <p:txBody>
          <a:bodyPr rtlCol="0"/>
          <a:lstStyle/>
          <a:p>
            <a:pPr rtl="0"/>
            <a:r>
              <a:rPr lang="fi-FI" dirty="0"/>
              <a:t>Viestintä ja aineiston jakaminen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Viestintä on useimmiten suullista.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Digitaalisia työkaluja ovat:</a:t>
            </a:r>
          </a:p>
          <a:p>
            <a:pPr marL="0" indent="0" rtl="0">
              <a:buNone/>
            </a:pPr>
            <a:endParaRPr lang="fi-FI" noProof="1"/>
          </a:p>
          <a:p>
            <a:pPr lvl="1"/>
            <a:r>
              <a:rPr lang="fi-FI" sz="2000" noProof="1"/>
              <a:t>Sähköposti</a:t>
            </a:r>
          </a:p>
          <a:p>
            <a:pPr lvl="1"/>
            <a:r>
              <a:rPr lang="fi-FI" sz="2000" noProof="1"/>
              <a:t>Pilvipalvelut</a:t>
            </a:r>
          </a:p>
          <a:p>
            <a:pPr lvl="1"/>
            <a:r>
              <a:rPr lang="fi-FI" sz="2000" noProof="1"/>
              <a:t>Yrityksen Intra</a:t>
            </a:r>
          </a:p>
          <a:p>
            <a:pPr lvl="1"/>
            <a:r>
              <a:rPr lang="fi-FI" sz="2000" noProof="1"/>
              <a:t>Pikaviestimet</a:t>
            </a:r>
          </a:p>
          <a:p>
            <a:pPr lvl="1"/>
            <a:r>
              <a:rPr lang="fi-FI" sz="2000" noProof="1"/>
              <a:t>Verkkotapaamiset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15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71" y="2454219"/>
            <a:ext cx="5203012" cy="30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0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01"/>
            <a:ext cx="5695950" cy="1449216"/>
          </a:xfrm>
        </p:spPr>
        <p:txBody>
          <a:bodyPr rtlCol="0"/>
          <a:lstStyle/>
          <a:p>
            <a:pPr rtl="0"/>
            <a:r>
              <a:rPr lang="fi-FI" dirty="0"/>
              <a:t>Viestintä ja aineiston jakaminen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fi-FI" sz="2800" noProof="1"/>
          </a:p>
          <a:p>
            <a:pPr marL="0" indent="0" rtl="0">
              <a:buNone/>
            </a:pPr>
            <a:r>
              <a:rPr lang="fi-FI" sz="2800" noProof="1"/>
              <a:t>Sähköposti</a:t>
            </a:r>
            <a:endParaRPr lang="fi-FI" noProof="1"/>
          </a:p>
          <a:p>
            <a:pPr marL="0" indent="0" rtl="0">
              <a:buNone/>
            </a:pPr>
            <a:endParaRPr lang="fi-FI" sz="2000" noProof="1"/>
          </a:p>
          <a:p>
            <a:r>
              <a:rPr lang="fi-FI" sz="2000" noProof="1"/>
              <a:t>Toimii hyvin pienemmissä työryhmissä</a:t>
            </a:r>
          </a:p>
          <a:p>
            <a:r>
              <a:rPr lang="fi-FI" noProof="1"/>
              <a:t>Muista hyödyntää CC ja BCC –ominaisuuksia tarvittaessa</a:t>
            </a:r>
          </a:p>
          <a:p>
            <a:r>
              <a:rPr lang="fi-FI" sz="2000" noProof="1"/>
              <a:t>Älä lähetä liian suuria liitteitä – käytä pilvipalvelun jakoa sen sijaan</a:t>
            </a:r>
          </a:p>
          <a:p>
            <a:pPr marL="0" indent="0" rtl="0">
              <a:buNone/>
            </a:pPr>
            <a:endParaRPr lang="fi-FI" sz="2000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352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01"/>
            <a:ext cx="5695950" cy="1449216"/>
          </a:xfrm>
        </p:spPr>
        <p:txBody>
          <a:bodyPr rtlCol="0"/>
          <a:lstStyle/>
          <a:p>
            <a:pPr rtl="0"/>
            <a:r>
              <a:rPr lang="fi-FI" dirty="0"/>
              <a:t>Viestintä ja aineiston jakaminen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fi-FI" sz="2800" noProof="1"/>
          </a:p>
          <a:p>
            <a:pPr marL="0" indent="0" rtl="0">
              <a:buNone/>
            </a:pPr>
            <a:r>
              <a:rPr lang="fi-FI" sz="2800" noProof="1"/>
              <a:t>Pilvipalvelut</a:t>
            </a: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r>
              <a:rPr lang="fi-FI" sz="2000" noProof="1"/>
              <a:t>Google Drive, Microsoft OneDrive, DropBox, iCloud ym.</a:t>
            </a:r>
          </a:p>
          <a:p>
            <a:r>
              <a:rPr lang="fi-FI" noProof="1"/>
              <a:t>Käytä jakolinkkejä sähköpostissa</a:t>
            </a:r>
          </a:p>
          <a:p>
            <a:r>
              <a:rPr lang="fi-FI" noProof="1"/>
              <a:t>Varmista, että vastaanottajalla on riittävät oikeudet</a:t>
            </a:r>
          </a:p>
          <a:p>
            <a:pPr marL="0" indent="0" rtl="0">
              <a:buNone/>
            </a:pPr>
            <a:endParaRPr lang="fi-FI" sz="2000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17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085" y="1226968"/>
            <a:ext cx="4164700" cy="33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4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01"/>
            <a:ext cx="5695950" cy="1449216"/>
          </a:xfrm>
        </p:spPr>
        <p:txBody>
          <a:bodyPr rtlCol="0"/>
          <a:lstStyle/>
          <a:p>
            <a:pPr rtl="0"/>
            <a:r>
              <a:rPr lang="fi-FI" dirty="0"/>
              <a:t>Viestintä ja aineiston jakaminen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endParaRPr lang="fi-FI" sz="2800" noProof="1"/>
          </a:p>
          <a:p>
            <a:pPr marL="0" indent="0" rtl="0">
              <a:buNone/>
            </a:pPr>
            <a:r>
              <a:rPr lang="fi-FI" sz="2800" noProof="1"/>
              <a:t>Pikaviestimet</a:t>
            </a:r>
          </a:p>
          <a:p>
            <a:pPr marL="0" indent="0" rtl="0">
              <a:buNone/>
            </a:pPr>
            <a:endParaRPr lang="fi-FI" sz="2800" noProof="1"/>
          </a:p>
          <a:p>
            <a:pPr lvl="1"/>
            <a:r>
              <a:rPr lang="fi-FI" sz="2400" noProof="1"/>
              <a:t>WhatsApp</a:t>
            </a:r>
          </a:p>
          <a:p>
            <a:pPr marL="914400" lvl="2" indent="0">
              <a:buNone/>
            </a:pPr>
            <a:r>
              <a:rPr lang="fi-FI" sz="2000" noProof="1"/>
              <a:t>Suosituin, hieman ongelmallinen</a:t>
            </a:r>
          </a:p>
          <a:p>
            <a:pPr marL="914400" lvl="2" indent="0">
              <a:buNone/>
            </a:pPr>
            <a:endParaRPr lang="fi-FI" sz="2000" noProof="1"/>
          </a:p>
          <a:p>
            <a:pPr lvl="1"/>
            <a:r>
              <a:rPr lang="fi-FI" sz="2600" noProof="1"/>
              <a:t>Signal</a:t>
            </a:r>
          </a:p>
          <a:p>
            <a:pPr marL="914400" lvl="2" indent="0">
              <a:buNone/>
            </a:pPr>
            <a:r>
              <a:rPr lang="fi-FI" sz="2000" noProof="1"/>
              <a:t>Turvallisempi vaihtoehto</a:t>
            </a:r>
          </a:p>
          <a:p>
            <a:pPr marL="914400" lvl="2" indent="0">
              <a:buNone/>
            </a:pPr>
            <a:endParaRPr lang="fi-FI" sz="2000" noProof="1"/>
          </a:p>
          <a:p>
            <a:pPr lvl="1"/>
            <a:r>
              <a:rPr lang="fi-FI" sz="2600" noProof="1"/>
              <a:t>Tekstiviestit &amp; RCS / iMessage</a:t>
            </a:r>
          </a:p>
          <a:p>
            <a:pPr marL="914400" lvl="2" indent="0">
              <a:buNone/>
            </a:pPr>
            <a:r>
              <a:rPr lang="fi-FI" sz="2000" noProof="1"/>
              <a:t>Puhelinten tekstiviestitkin ovat nykyään monipuolisia ja tietoturvamielessä hieman parempi vaihtoehto.</a:t>
            </a:r>
            <a:endParaRPr lang="fi-FI" sz="1400" noProof="1"/>
          </a:p>
          <a:p>
            <a:pPr marL="0" indent="0" rtl="0">
              <a:buNone/>
            </a:pPr>
            <a:endParaRPr lang="fi-FI" sz="2000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sz="2000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18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 rot="247827">
            <a:off x="7350369" y="1640959"/>
            <a:ext cx="4273062" cy="262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/>
                </a:solidFill>
              </a:rPr>
              <a:t>Jos lähetät liitteen, mieti missä se on tarkoitettu avattavaksi? Tietokoneella vai puhelimessa?</a:t>
            </a:r>
          </a:p>
          <a:p>
            <a:endParaRPr lang="fi-FI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1"/>
                </a:solidFill>
              </a:rPr>
              <a:t>Tietokoneella on helpointa käyttää sähköpostia ja hallita liitteitä.</a:t>
            </a:r>
          </a:p>
          <a:p>
            <a:endParaRPr lang="fi-FI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1"/>
                </a:solidFill>
              </a:rPr>
              <a:t>Pikaviestinten tietokonekäyttö ei ole kaikille tuttua </a:t>
            </a:r>
          </a:p>
        </p:txBody>
      </p:sp>
    </p:spTree>
    <p:extLst>
      <p:ext uri="{BB962C8B-B14F-4D97-AF65-F5344CB8AC3E}">
        <p14:creationId xmlns:p14="http://schemas.microsoft.com/office/powerpoint/2010/main" val="78392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01"/>
            <a:ext cx="5695950" cy="1449216"/>
          </a:xfrm>
        </p:spPr>
        <p:txBody>
          <a:bodyPr rtlCol="0"/>
          <a:lstStyle/>
          <a:p>
            <a:pPr rtl="0"/>
            <a:r>
              <a:rPr lang="fi-FI" dirty="0"/>
              <a:t>Viestintä ja aineiston jakaminen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81646" cy="435133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sz="2800" noProof="1"/>
              <a:t>HARJOITUSTEHTÄVÄ</a:t>
            </a:r>
          </a:p>
          <a:p>
            <a:pPr marL="0" indent="0" rtl="0">
              <a:buNone/>
            </a:pPr>
            <a:endParaRPr lang="fi-FI" sz="2800" noProof="1"/>
          </a:p>
          <a:p>
            <a:pPr marL="0" indent="0" rtl="0">
              <a:buNone/>
            </a:pPr>
            <a:r>
              <a:rPr lang="fi-FI" noProof="1"/>
              <a:t>Saat viestin, joka sisältää liitteenä PDF-tiedoston. Tarvitset liitteen tietoja työssäsi/opiskelussasi: Sinun pitää kopioida liitteestä tietoja omalla tietokoneellasi olevaan Word-tiedostoon. </a:t>
            </a:r>
          </a:p>
          <a:p>
            <a:pPr marL="0" indent="0" rtl="0">
              <a:buNone/>
            </a:pPr>
            <a:r>
              <a:rPr lang="fi-FI" noProof="1"/>
              <a:t>Ongelma on, että olet vastaanottanut liitteen WhatsApp-viestinä puhelimeesi.</a:t>
            </a:r>
          </a:p>
          <a:p>
            <a:pPr marL="0" indent="0" rtl="0">
              <a:buNone/>
            </a:pPr>
            <a:r>
              <a:rPr lang="fi-FI" noProof="1"/>
              <a:t>Miten toimit?</a:t>
            </a:r>
            <a:endParaRPr lang="fi-FI" sz="1200" noProof="1"/>
          </a:p>
          <a:p>
            <a:pPr marL="0" indent="0" rtl="0">
              <a:buNone/>
            </a:pPr>
            <a:endParaRPr lang="fi-FI" sz="2000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sz="2000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666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 rtlCol="0"/>
          <a:lstStyle/>
          <a:p>
            <a:pPr algn="r" rtl="0"/>
            <a:r>
              <a:rPr lang="fi-FI" dirty="0">
                <a:solidFill>
                  <a:schemeClr val="bg1"/>
                </a:solidFill>
              </a:rPr>
              <a:t>Kurssi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Jäsennys</a:t>
            </a:r>
          </a:p>
        </p:txBody>
      </p:sp>
      <p:graphicFrame>
        <p:nvGraphicFramePr>
          <p:cNvPr id="10" name="Sisällön paikkamerkki 2" descr="Luettelon sisällön paikkamerkki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913643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dirty="0"/>
              <a:t>SIVU </a:t>
            </a:r>
            <a:fld id="{4A9B5881-4007-4345-955A-79C2656F0C49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41857"/>
            <a:ext cx="4695825" cy="772107"/>
          </a:xfrm>
        </p:spPr>
        <p:txBody>
          <a:bodyPr rtlCol="0"/>
          <a:lstStyle/>
          <a:p>
            <a:pPr rtl="0"/>
            <a:r>
              <a:rPr lang="fi-FI" sz="3600" dirty="0"/>
              <a:t>Verkkotapaamiset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fi-FI" sz="2400" noProof="1"/>
          </a:p>
          <a:p>
            <a:pPr marL="0" indent="0" rtl="0">
              <a:buNone/>
            </a:pPr>
            <a:r>
              <a:rPr lang="fi-FI" sz="2400" noProof="1"/>
              <a:t>Verkkopalaverit ja verkkokurssit ovat videojakotekniikalla toteutettavaa tiedonjakoa ja kommunikointia.</a:t>
            </a:r>
          </a:p>
          <a:p>
            <a:pPr marL="0" indent="0" rtl="0">
              <a:buNone/>
            </a:pPr>
            <a:endParaRPr lang="fi-FI" sz="2400" noProof="1"/>
          </a:p>
          <a:p>
            <a:pPr marL="0" indent="0" rtl="0">
              <a:buNone/>
            </a:pPr>
            <a:r>
              <a:rPr lang="fi-FI" sz="2400" noProof="1"/>
              <a:t>Parhaimmillaan vastaa lähes autenttista reaalielämän tilannetta.</a:t>
            </a:r>
          </a:p>
          <a:p>
            <a:pPr marL="0" indent="0" rtl="0">
              <a:buNone/>
            </a:pPr>
            <a:endParaRPr lang="fi-FI" sz="2400" noProof="1"/>
          </a:p>
          <a:p>
            <a:pPr marL="0" indent="0" rtl="0">
              <a:buNone/>
            </a:pPr>
            <a:r>
              <a:rPr lang="fi-FI" sz="2400" noProof="1"/>
              <a:t>Covid-pandemian aikana yleistyivät nopeasti.</a:t>
            </a:r>
            <a:endParaRPr lang="fi-FI" noProof="1"/>
          </a:p>
          <a:p>
            <a:pPr marL="0" indent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20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91" y="641857"/>
            <a:ext cx="5012993" cy="34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2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41857"/>
            <a:ext cx="4695825" cy="772107"/>
          </a:xfrm>
        </p:spPr>
        <p:txBody>
          <a:bodyPr rtlCol="0"/>
          <a:lstStyle/>
          <a:p>
            <a:pPr rtl="0"/>
            <a:r>
              <a:rPr lang="fi-FI" sz="3600" dirty="0"/>
              <a:t>Verkkotapaamiset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fi-FI" sz="2400" noProof="1"/>
          </a:p>
          <a:p>
            <a:pPr marL="0" indent="0" rtl="0">
              <a:buNone/>
            </a:pPr>
            <a:r>
              <a:rPr lang="fi-FI" sz="2400" noProof="1"/>
              <a:t>Käyttö onnistuu sekä tietokoneella että älylaitteella. </a:t>
            </a:r>
          </a:p>
          <a:p>
            <a:pPr marL="0" indent="0" rtl="0">
              <a:buNone/>
            </a:pPr>
            <a:endParaRPr lang="fi-FI" sz="2400" noProof="1"/>
          </a:p>
          <a:p>
            <a:pPr marL="0" indent="0" rtl="0">
              <a:buNone/>
            </a:pPr>
            <a:r>
              <a:rPr lang="fi-FI" sz="2400" noProof="1"/>
              <a:t>Tietokonekäyttö onnistuu nettiselaimella, puhelimeen tarvitaan sovellus.</a:t>
            </a:r>
          </a:p>
          <a:p>
            <a:pPr marL="0" indent="0" rtl="0">
              <a:buNone/>
            </a:pPr>
            <a:endParaRPr lang="fi-FI" sz="2400" noProof="1"/>
          </a:p>
          <a:p>
            <a:pPr marL="0" indent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21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734690" y="901323"/>
            <a:ext cx="49764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Suosituimpia verkkotapaamisen alustoja: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pPr lvl="1"/>
            <a:r>
              <a:rPr lang="fi-FI" sz="2400" b="1" dirty="0">
                <a:solidFill>
                  <a:schemeClr val="bg1"/>
                </a:solidFill>
              </a:rPr>
              <a:t>Google </a:t>
            </a:r>
            <a:r>
              <a:rPr lang="fi-FI" sz="2400" b="1" dirty="0" err="1">
                <a:solidFill>
                  <a:schemeClr val="bg1"/>
                </a:solidFill>
              </a:rPr>
              <a:t>Meet</a:t>
            </a:r>
            <a:endParaRPr lang="fi-FI" sz="2400" b="1" dirty="0">
              <a:solidFill>
                <a:schemeClr val="bg1"/>
              </a:solidFill>
            </a:endParaRPr>
          </a:p>
          <a:p>
            <a:pPr lvl="1"/>
            <a:endParaRPr lang="fi-FI" sz="2400" b="1" dirty="0">
              <a:solidFill>
                <a:schemeClr val="bg1"/>
              </a:solidFill>
            </a:endParaRPr>
          </a:p>
          <a:p>
            <a:pPr lvl="1"/>
            <a:r>
              <a:rPr lang="fi-FI" sz="2400" b="1" dirty="0">
                <a:solidFill>
                  <a:schemeClr val="bg1"/>
                </a:solidFill>
              </a:rPr>
              <a:t>Microsoft </a:t>
            </a:r>
            <a:r>
              <a:rPr lang="fi-FI" sz="2400" b="1" dirty="0" err="1">
                <a:solidFill>
                  <a:schemeClr val="bg1"/>
                </a:solidFill>
              </a:rPr>
              <a:t>Teams</a:t>
            </a:r>
            <a:endParaRPr lang="fi-FI" sz="2400" b="1" dirty="0">
              <a:solidFill>
                <a:schemeClr val="bg1"/>
              </a:solidFill>
            </a:endParaRPr>
          </a:p>
          <a:p>
            <a:pPr lvl="1"/>
            <a:endParaRPr lang="fi-FI" sz="2400" b="1" dirty="0">
              <a:solidFill>
                <a:schemeClr val="bg1"/>
              </a:solidFill>
            </a:endParaRPr>
          </a:p>
          <a:p>
            <a:pPr lvl="1"/>
            <a:r>
              <a:rPr lang="fi-FI" sz="2400" b="1" dirty="0" err="1">
                <a:solidFill>
                  <a:schemeClr val="bg1"/>
                </a:solidFill>
              </a:rPr>
              <a:t>Zoom</a:t>
            </a:r>
            <a:endParaRPr lang="fi-FI" sz="2400" b="1" dirty="0">
              <a:solidFill>
                <a:schemeClr val="bg1"/>
              </a:solidFill>
            </a:endParaRPr>
          </a:p>
          <a:p>
            <a:pPr lvl="1"/>
            <a:endParaRPr lang="fi-FI" sz="2400" b="1" dirty="0">
              <a:solidFill>
                <a:schemeClr val="bg1"/>
              </a:solidFill>
            </a:endParaRPr>
          </a:p>
          <a:p>
            <a:pPr lvl="1"/>
            <a:r>
              <a:rPr lang="fi-FI" sz="2400" b="1" dirty="0">
                <a:solidFill>
                  <a:schemeClr val="bg1"/>
                </a:solidFill>
              </a:rPr>
              <a:t>Peda.net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Ilmainen käyttö on mahdollista, mutta siinä on usein rajoituksia, kuten </a:t>
            </a:r>
            <a:r>
              <a:rPr lang="fi-FI" dirty="0" err="1">
                <a:solidFill>
                  <a:schemeClr val="bg1"/>
                </a:solidFill>
              </a:rPr>
              <a:t>max</a:t>
            </a:r>
            <a:r>
              <a:rPr lang="fi-FI" dirty="0">
                <a:solidFill>
                  <a:schemeClr val="bg1"/>
                </a:solidFill>
              </a:rPr>
              <a:t>. 1 tunnin kesto.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Google </a:t>
            </a:r>
            <a:r>
              <a:rPr lang="fi-FI" dirty="0" err="1">
                <a:solidFill>
                  <a:schemeClr val="bg1"/>
                </a:solidFill>
              </a:rPr>
              <a:t>Meet</a:t>
            </a:r>
            <a:r>
              <a:rPr lang="fi-FI" dirty="0">
                <a:solidFill>
                  <a:schemeClr val="bg1"/>
                </a:solidFill>
              </a:rPr>
              <a:t> –ilmaisversion käyttö onnistuu vain Google-tilillä.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Peda.net:n</a:t>
            </a:r>
            <a:r>
              <a:rPr lang="fi-FI" dirty="0">
                <a:solidFill>
                  <a:schemeClr val="bg1"/>
                </a:solidFill>
              </a:rPr>
              <a:t> verkkoalusta on ilmainen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7810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41857"/>
            <a:ext cx="4695825" cy="772107"/>
          </a:xfrm>
        </p:spPr>
        <p:txBody>
          <a:bodyPr rtlCol="0"/>
          <a:lstStyle/>
          <a:p>
            <a:pPr rtl="0"/>
            <a:r>
              <a:rPr lang="fi-FI" sz="3600" dirty="0"/>
              <a:t>Verkkotapaamiset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endParaRPr lang="fi-FI" sz="2400" noProof="1"/>
          </a:p>
          <a:p>
            <a:pPr marL="0" indent="0" algn="ctr" rtl="0">
              <a:buNone/>
            </a:pPr>
            <a:r>
              <a:rPr lang="fi-FI" sz="2400" noProof="1"/>
              <a:t>Järjestäjänä:</a:t>
            </a:r>
          </a:p>
          <a:p>
            <a:pPr marL="0" indent="0" rtl="0">
              <a:buNone/>
            </a:pPr>
            <a:endParaRPr lang="fi-FI" sz="2400" noProof="1"/>
          </a:p>
          <a:p>
            <a:r>
              <a:rPr lang="fi-FI" noProof="1"/>
              <a:t>Muista lähettää kutsulinkki ja varmista tarvittaessa, että se on mennyt perille</a:t>
            </a:r>
          </a:p>
          <a:p>
            <a:r>
              <a:rPr lang="fi-FI" noProof="1"/>
              <a:t>Anna yhteystietosi (esim. puhelinnumero) ongelmatilanteita varten erityisesti  ennen 1. kertaa</a:t>
            </a:r>
          </a:p>
          <a:p>
            <a:r>
              <a:rPr lang="fi-FI" noProof="1"/>
              <a:t>Opettele käyttämään palvelun toimintoja, kuten näytön jakoa</a:t>
            </a:r>
          </a:p>
          <a:p>
            <a:r>
              <a:rPr lang="fi-FI" noProof="1"/>
              <a:t>Testaa toiminta ennen tapaamista.</a:t>
            </a:r>
          </a:p>
          <a:p>
            <a:r>
              <a:rPr lang="fi-FI" sz="1800" noProof="1"/>
              <a:t>Muista seurata puheenvuoropyyntöjä ja chattia.</a:t>
            </a:r>
          </a:p>
          <a:p>
            <a:pPr marL="0" indent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22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734690" y="901323"/>
            <a:ext cx="4976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Hyvä muistaa verkkotapaamisessa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pPr algn="ctr"/>
            <a:r>
              <a:rPr lang="fi-FI" sz="2400" dirty="0">
                <a:solidFill>
                  <a:schemeClr val="bg1"/>
                </a:solidFill>
              </a:rPr>
              <a:t>Osallistujana: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Pidä mikrofonisi mykistettynä, jos et puhu (taustahälinän välttämiseksi)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Isommissa (yli 6 henkilön) tapaamisissa pyydä puheenvuoroa heilautus-toiminnalla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Paras hyöty tapaamisesta saadaan, kun videokamerakin on käytössä. On kuitenkin oma valintasi haluatko näyttää videokuvaa.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3534">
            <a:off x="5396203" y="392833"/>
            <a:ext cx="854457" cy="15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2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fi-FI" dirty="0" err="1"/>
              <a:t>Omatyös-kentelyä</a:t>
            </a:r>
            <a:br>
              <a:rPr lang="fi-FI" dirty="0"/>
            </a:br>
            <a:r>
              <a:rPr lang="fi-FI" dirty="0"/>
              <a:t>1h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sz="2400" dirty="0"/>
              <a:t>ITSENÄISTÄ TYÖSKENTELYÄ TEHTÄVÄ 1</a:t>
            </a:r>
          </a:p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r>
              <a:rPr lang="fi-FI" sz="2400" dirty="0"/>
              <a:t>Palauta mieleesi Digitaidot 1 –kurssilla oppimiasi asioita.</a:t>
            </a:r>
          </a:p>
          <a:p>
            <a:pPr marL="0" indent="0" rtl="0">
              <a:buNone/>
            </a:pPr>
            <a:r>
              <a:rPr lang="fi-FI" sz="2400" dirty="0"/>
              <a:t>Mitä osaamismerkkejä sinulla on?</a:t>
            </a:r>
          </a:p>
          <a:p>
            <a:pPr marL="0" indent="0" rtl="0">
              <a:buNone/>
            </a:pPr>
            <a:r>
              <a:rPr lang="fi-FI" sz="2400" dirty="0"/>
              <a:t>Kirjaudu tarvittaessa sisään </a:t>
            </a:r>
            <a:r>
              <a:rPr lang="fi-FI" sz="2400"/>
              <a:t>omalle OBP-tilillesi</a:t>
            </a:r>
            <a:r>
              <a:rPr lang="fi-FI" sz="2400" dirty="0"/>
              <a:t>.</a:t>
            </a:r>
          </a:p>
          <a:p>
            <a:pPr marL="0" indent="0" rtl="0">
              <a:buNone/>
            </a:pPr>
            <a:r>
              <a:rPr lang="fi-FI" sz="2400" dirty="0"/>
              <a:t>Mikä on mielestäsi hyödyllisin?</a:t>
            </a:r>
          </a:p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291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fi-FI" dirty="0" err="1"/>
              <a:t>Omatyös-kentelyä</a:t>
            </a:r>
            <a:br>
              <a:rPr lang="fi-FI" dirty="0"/>
            </a:br>
            <a:r>
              <a:rPr lang="fi-FI" dirty="0"/>
              <a:t>1h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4875091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r>
              <a:rPr lang="fi-FI" sz="2400" dirty="0"/>
              <a:t>ITSENÄISTÄ TYÖSKENTELYÄ TEHTÄVÄ 2</a:t>
            </a:r>
          </a:p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r>
              <a:rPr lang="fi-FI" sz="2400" dirty="0"/>
              <a:t>Haluat perustaa oman keskusteluryhmän. Tarvitset sitä varten:</a:t>
            </a:r>
          </a:p>
          <a:p>
            <a:r>
              <a:rPr lang="fi-FI" sz="2400" dirty="0"/>
              <a:t>Dia-esityksen (jonka teet itse)</a:t>
            </a:r>
          </a:p>
          <a:p>
            <a:r>
              <a:rPr lang="fi-FI" sz="2400" dirty="0"/>
              <a:t>Helpon tavan kommunikoida ryhmän sisällä</a:t>
            </a:r>
          </a:p>
          <a:p>
            <a:r>
              <a:rPr lang="fi-FI" sz="2400" dirty="0"/>
              <a:t>Keinon jakaa liitteitä muille ryhmäläisille</a:t>
            </a:r>
          </a:p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r>
              <a:rPr lang="fi-FI" sz="2400" dirty="0"/>
              <a:t>Mitä asioita sinun täytyy huomioida? Mieti aineistoa ja sen tekemistä, tekijänoikeuksia, kommunikointia ja tiedon jakamista.  Käytä hyväksesi Digitaidot 1 –valmennuksessa ja tällä kurssilla oppimiasi asioita.</a:t>
            </a:r>
          </a:p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71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lnSpc>
                <a:spcPct val="90000"/>
              </a:lnSpc>
            </a:pPr>
            <a:r>
              <a:rPr lang="fi-FI" dirty="0" err="1"/>
              <a:t>Omatyös-kentelyä</a:t>
            </a:r>
            <a:br>
              <a:rPr lang="fi-FI" dirty="0"/>
            </a:br>
            <a:r>
              <a:rPr lang="fi-FI" dirty="0"/>
              <a:t>1h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sz="2400" dirty="0"/>
              <a:t>ITSENÄISTÄ TYÖSKENTELYÄ</a:t>
            </a:r>
          </a:p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r>
              <a:rPr lang="fi-FI" sz="2400" dirty="0"/>
              <a:t>Nyt voit suorittaa Yhteistyö-osaamismerkin </a:t>
            </a:r>
          </a:p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endParaRPr lang="fi-FI" sz="2400" dirty="0"/>
          </a:p>
          <a:p>
            <a:pPr marL="0" indent="0" rtl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5596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0A00AA4-6487-1D39-20CF-126D4ED1C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 rtl="0"/>
              <a:t>26</a:t>
            </a:fld>
            <a:endParaRPr lang="fi-FI" noProof="0"/>
          </a:p>
        </p:txBody>
      </p:sp>
      <p:pic>
        <p:nvPicPr>
          <p:cNvPr id="4" name="Kuva 3" descr="Kuva, joka sisältää kohteen Fontti, Grafiikka, teksti, logo&#10;&#10;Kuvaus luotu automaattisesti">
            <a:extLst>
              <a:ext uri="{FF2B5EF4-FFF2-40B4-BE49-F238E27FC236}">
                <a16:creationId xmlns:a16="http://schemas.microsoft.com/office/drawing/2014/main" id="{72F05356-2BC6-2C35-DB1E-45968689D2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54" y="744115"/>
            <a:ext cx="2027305" cy="1075823"/>
          </a:xfrm>
          <a:prstGeom prst="rect">
            <a:avLst/>
          </a:prstGeom>
        </p:spPr>
      </p:pic>
      <p:pic>
        <p:nvPicPr>
          <p:cNvPr id="10" name="Kuva 9" descr="Kuva, joka sisältää kohteen Fontti, Grafiikka, teksti, kuvakaappaus&#10;&#10;Kuvaus luotu automaattisesti">
            <a:extLst>
              <a:ext uri="{FF2B5EF4-FFF2-40B4-BE49-F238E27FC236}">
                <a16:creationId xmlns:a16="http://schemas.microsoft.com/office/drawing/2014/main" id="{BCFD1178-159C-E17B-388A-3BEB33A81A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02" y="522987"/>
            <a:ext cx="4362798" cy="1367580"/>
          </a:xfrm>
          <a:prstGeom prst="rect">
            <a:avLst/>
          </a:prstGeom>
        </p:spPr>
      </p:pic>
      <p:pic>
        <p:nvPicPr>
          <p:cNvPr id="12" name="Kuva 11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961D769-1022-D2A6-B4CA-E7A7005B0E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02" y="1843238"/>
            <a:ext cx="3961723" cy="1585762"/>
          </a:xfrm>
          <a:prstGeom prst="rect">
            <a:avLst/>
          </a:prstGeom>
        </p:spPr>
      </p:pic>
      <p:pic>
        <p:nvPicPr>
          <p:cNvPr id="16" name="Kuva 1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A9F80009-1B78-80CB-D4BA-88485A661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74" y="1999146"/>
            <a:ext cx="4088128" cy="1075823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A0CE6BFF-2263-1371-781F-9A870F6B4233}"/>
              </a:ext>
            </a:extLst>
          </p:cNvPr>
          <p:cNvSpPr txBox="1"/>
          <p:nvPr/>
        </p:nvSpPr>
        <p:spPr>
          <a:xfrm>
            <a:off x="915971" y="3254177"/>
            <a:ext cx="103600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Koulutus on Jatkuvan oppimisen ja työllisyyden palvelukeskuksen rahoittama. Palvelukeskus edistää työikäisten osaamisen kehittämistä ja osaavan työvoiman saatavuutta. Palvelukeskuksen toimintaa ohjaavat opetus- ja kulttuuriministeriö sekä työ- ja elinkeinoministeriö.</a:t>
            </a:r>
          </a:p>
          <a:p>
            <a:pPr algn="l"/>
            <a:endParaRPr lang="fi-FI" dirty="0">
              <a:solidFill>
                <a:schemeClr val="bg1"/>
              </a:solidFill>
              <a:latin typeface="Asap" panose="020F0504030102060203" pitchFamily="34" charset="0"/>
            </a:endParaRPr>
          </a:p>
          <a:p>
            <a:pPr algn="l"/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Koulutus on rahoitettu Euroopan unionin elpymis- ja palautumistukivälineellä (RRF), joka on EU:n elpymisvälineen (Next </a:t>
            </a:r>
            <a:r>
              <a:rPr lang="fi-FI" b="0" i="0" dirty="0" err="1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Generation</a:t>
            </a:r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 EU) suurin ohjelma. Rahoituksen on myöntänyt Jatkuvan oppimisen ja työllisyyden palvelukeskus. Palvelukeskus edistää työikäisten osaamisen kehittämistä ja osaavan työvoiman saatavuutta. Palvelukeskuksen toimintaa ohjaavat opetus- ja kulttuuriministeriö sekä työ- ja elinkeinoministeriö.</a:t>
            </a:r>
          </a:p>
          <a:p>
            <a:br>
              <a:rPr lang="fi-FI" dirty="0"/>
            </a:br>
            <a:r>
              <a:rPr lang="fi-FI" dirty="0">
                <a:solidFill>
                  <a:schemeClr val="bg1"/>
                </a:solidFill>
                <a:hlinkClick r:id="rId6"/>
              </a:rPr>
              <a:t>sastamalanopisto.fi/hankkeet/</a:t>
            </a:r>
            <a:r>
              <a:rPr lang="fi-FI" dirty="0" err="1">
                <a:solidFill>
                  <a:schemeClr val="bg1"/>
                </a:solidFill>
                <a:hlinkClick r:id="rId6"/>
              </a:rPr>
              <a:t>tsemppia</a:t>
            </a:r>
            <a:r>
              <a:rPr lang="fi-FI" dirty="0">
                <a:solidFill>
                  <a:schemeClr val="bg1"/>
                </a:solidFill>
                <a:hlinkClick r:id="rId6"/>
              </a:rPr>
              <a:t>-urapolulle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 rtlCol="0">
            <a:normAutofit/>
          </a:bodyPr>
          <a:lstStyle/>
          <a:p>
            <a:pPr rtl="0"/>
            <a:r>
              <a:rPr lang="fi-FI" sz="4400" dirty="0"/>
              <a:t>Yhteistyö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 dirty="0"/>
              <a:t>SIVU </a:t>
            </a:r>
            <a:fld id="{4A9B5881-4007-4345-955A-79C2656F0C49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281354" y="211015"/>
            <a:ext cx="691954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Yhteistyöskentelijä-tasolla suoritetaan </a:t>
            </a:r>
            <a:r>
              <a:rPr lang="fi-FI" sz="2400" b="1" dirty="0">
                <a:solidFill>
                  <a:schemeClr val="bg1"/>
                </a:solidFill>
              </a:rPr>
              <a:t>Yhteistyö-osaamismerkki</a:t>
            </a:r>
          </a:p>
          <a:p>
            <a:endParaRPr lang="fi-FI" sz="2400" b="1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Yhteistyö -merkin saaja osaa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</a:rPr>
              <a:t>käyttää digitaalisia työkaluja yhteistyöhön ja -tuottamiseen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</a:rPr>
              <a:t>muokata, yhdistää ja kehittää digitaalisia sisältöjä uuteen muotoon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</a:rPr>
              <a:t>varastoida, siirtää ja jakaa digitaalista sisältöä digitaalisten työkalujen avulla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</a:rPr>
              <a:t>hyödyntää ja valita tarkoituksenmukaisia tekijänoikeuksiin liittyviä lisenssejä</a:t>
            </a:r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355" y="211015"/>
            <a:ext cx="2019582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 rtlCol="0">
            <a:normAutofit/>
          </a:bodyPr>
          <a:lstStyle/>
          <a:p>
            <a:pPr rtl="0"/>
            <a:r>
              <a:rPr lang="fi-FI" sz="4400" dirty="0"/>
              <a:t>Yhteistyöskentelijä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 dirty="0"/>
              <a:t>SIVU </a:t>
            </a:r>
            <a:fld id="{4A9B5881-4007-4345-955A-79C2656F0C49}" type="slidenum">
              <a:rPr lang="fi-FI" smtClean="0"/>
              <a:pPr rtl="0"/>
              <a:t>4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281354" y="211015"/>
            <a:ext cx="69195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Yhteistyö-osaamismerkki ja digitaitojen syventäminen oikeuttavat Yhteistyöskentelijä-koontimerkkiin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Yhteistyö + Digiosaaja</a:t>
            </a:r>
            <a:endParaRPr lang="fi-FI" sz="200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pic>
        <p:nvPicPr>
          <p:cNvPr id="7" name="Sisällön paikkamerkk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3" y="1829780"/>
            <a:ext cx="6754168" cy="18385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431" y="333980"/>
            <a:ext cx="1848108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00"/>
            <a:ext cx="5695950" cy="1449216"/>
          </a:xfrm>
        </p:spPr>
        <p:txBody>
          <a:bodyPr rtlCol="0"/>
          <a:lstStyle/>
          <a:p>
            <a:pPr rtl="0"/>
            <a:r>
              <a:rPr lang="fi-FI" dirty="0"/>
              <a:t>Digitaaliset työkalut yhteistyön tukena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i-FI" noProof="1"/>
              <a:t>Yhteistyöhön kuuluu usein:</a:t>
            </a:r>
          </a:p>
          <a:p>
            <a:pPr marL="0" indent="0" rtl="0">
              <a:buNone/>
            </a:pPr>
            <a:endParaRPr lang="fi-FI" noProof="1"/>
          </a:p>
          <a:p>
            <a:pPr rtl="0"/>
            <a:endParaRPr lang="fi-FI" noProof="1"/>
          </a:p>
          <a:p>
            <a:pPr rtl="0"/>
            <a:r>
              <a:rPr lang="fi-FI" noProof="1"/>
              <a:t>Aineiston tuottamista</a:t>
            </a:r>
          </a:p>
          <a:p>
            <a:pPr rtl="0"/>
            <a:r>
              <a:rPr lang="fi-FI" noProof="1"/>
              <a:t>Aineiston jakamista</a:t>
            </a:r>
          </a:p>
          <a:p>
            <a:pPr rtl="0"/>
            <a:r>
              <a:rPr lang="fi-FI" noProof="1"/>
              <a:t>Olemassaolevan aineiston hyödyntämistä</a:t>
            </a:r>
          </a:p>
          <a:p>
            <a:pPr rtl="0"/>
            <a:r>
              <a:rPr lang="fi-FI" noProof="1"/>
              <a:t>Kommunikointia ja päätösten tekemistä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5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80" y="2664343"/>
            <a:ext cx="5657850" cy="31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Aineiston tuottaminen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noProof="1"/>
              <a:t>Toimisto-ohjelmistot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fi-FI" noProof="1"/>
              <a:t>Microsoft Office, Open Office, Google Docs/Sheets</a:t>
            </a:r>
          </a:p>
          <a:p>
            <a:pPr marL="0" indent="0" rtl="0">
              <a:buNone/>
            </a:pPr>
            <a:r>
              <a:rPr lang="fi-FI" noProof="1"/>
              <a:t>   (Näitä opettelimme Digitaidot 1 –valmennuksessa)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Luovat työkalut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fi-FI" noProof="1"/>
              <a:t>Adobe Photoshop, Illustrator, Power Point</a:t>
            </a:r>
          </a:p>
          <a:p>
            <a:pPr rtl="0">
              <a:buFont typeface="Arial" panose="020B0604020202020204" pitchFamily="34" charset="0"/>
              <a:buChar char="•"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Luovat tekoälypalvelut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fi-FI" noProof="1"/>
              <a:t>ChatGBT, Leonardo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6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 rot="20808560">
            <a:off x="7455877" y="2464649"/>
            <a:ext cx="341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/>
                </a:solidFill>
              </a:rPr>
              <a:t>Tässä vain muutama esimerkki!</a:t>
            </a:r>
          </a:p>
        </p:txBody>
      </p:sp>
    </p:spTree>
    <p:extLst>
      <p:ext uri="{BB962C8B-B14F-4D97-AF65-F5344CB8AC3E}">
        <p14:creationId xmlns:p14="http://schemas.microsoft.com/office/powerpoint/2010/main" val="67079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Aineiston jakaminen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noProof="1"/>
              <a:t>Suosittuja keinoja tiedostojen jakamiseen ovat mm:</a:t>
            </a:r>
          </a:p>
          <a:p>
            <a:pPr marL="0" indent="0" rtl="0">
              <a:buNone/>
            </a:pPr>
            <a:endParaRPr lang="fi-FI" noProof="1"/>
          </a:p>
          <a:p>
            <a:r>
              <a:rPr lang="fi-FI" noProof="1"/>
              <a:t>Sähköposti</a:t>
            </a:r>
          </a:p>
          <a:p>
            <a:r>
              <a:rPr lang="fi-FI" noProof="1"/>
              <a:t>Yrityksen Intra</a:t>
            </a:r>
          </a:p>
          <a:p>
            <a:r>
              <a:rPr lang="fi-FI" noProof="1"/>
              <a:t>Pilvipalvelut (Google Drive, Dropbox, OneDrive)</a:t>
            </a:r>
          </a:p>
          <a:p>
            <a:r>
              <a:rPr lang="fi-FI" noProof="1"/>
              <a:t>Pikaviestimet (Signal, WhatsApp)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7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23" y="1213337"/>
            <a:ext cx="2888273" cy="38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Aineiston jakaminen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sz="2800" noProof="1"/>
              <a:t>HARJOITUSTEHTÄVÄ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Miten olet saanut tai jakanut tietoa viimeisen viikon aikana?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8</a:t>
            </a:fld>
            <a:endParaRPr lang="fi-FI" dirty="0"/>
          </a:p>
        </p:txBody>
      </p:sp>
      <p:sp>
        <p:nvSpPr>
          <p:cNvPr id="14" name="Tasakylkinen kolmio 13">
            <a:extLst>
              <a:ext uri="{FF2B5EF4-FFF2-40B4-BE49-F238E27FC236}">
                <a16:creationId xmlns:a16="http://schemas.microsoft.com/office/drawing/2014/main" id="{1D0A4E21-00BC-4451-94C9-94350385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349947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 rot="21438027">
            <a:off x="7359162" y="1767254"/>
            <a:ext cx="416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/>
                </a:solidFill>
              </a:rPr>
              <a:t>Voit miettiä vaikka tälle kurssille osallistumistasi!</a:t>
            </a:r>
          </a:p>
        </p:txBody>
      </p:sp>
    </p:spTree>
    <p:extLst>
      <p:ext uri="{BB962C8B-B14F-4D97-AF65-F5344CB8AC3E}">
        <p14:creationId xmlns:p14="http://schemas.microsoft.com/office/powerpoint/2010/main" val="333089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364858"/>
            <a:ext cx="4695825" cy="1326105"/>
          </a:xfrm>
        </p:spPr>
        <p:txBody>
          <a:bodyPr rtlCol="0"/>
          <a:lstStyle/>
          <a:p>
            <a:pPr rtl="0"/>
            <a:r>
              <a:rPr lang="fi-FI" sz="3600" dirty="0" err="1"/>
              <a:t>Olemassaolevan</a:t>
            </a:r>
            <a:r>
              <a:rPr lang="fi-FI" sz="3600" dirty="0"/>
              <a:t> tiedon hyödyntäminen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dirty="0"/>
              <a:t>Tieto on helposti saatavilla. Sitä on tarjolla valtava määrä eri internet-palveluissa</a:t>
            </a:r>
            <a:endParaRPr lang="fi-FI" noProof="1"/>
          </a:p>
          <a:p>
            <a:pPr rtl="0"/>
            <a:r>
              <a:rPr lang="fi-FI" noProof="1"/>
              <a:t>Ongelma ei olekaan tiedon löytäminen, vaan sen </a:t>
            </a:r>
            <a:r>
              <a:rPr lang="fi-FI" i="1" noProof="1"/>
              <a:t>arviointi</a:t>
            </a:r>
            <a:r>
              <a:rPr lang="fi-FI" noProof="1"/>
              <a:t>.</a:t>
            </a:r>
          </a:p>
          <a:p>
            <a:pPr rtl="0"/>
            <a:r>
              <a:rPr lang="fi-FI" noProof="1"/>
              <a:t>Suosittuja sivustoja ovat mm</a:t>
            </a:r>
          </a:p>
          <a:p>
            <a:pPr lvl="1"/>
            <a:r>
              <a:rPr lang="fi-FI" noProof="1"/>
              <a:t>Wikipedia</a:t>
            </a:r>
          </a:p>
          <a:p>
            <a:pPr lvl="1"/>
            <a:r>
              <a:rPr lang="fi-FI" noProof="1"/>
              <a:t>Google- ja muut hakukoneet</a:t>
            </a:r>
          </a:p>
          <a:p>
            <a:pPr lvl="1"/>
            <a:r>
              <a:rPr lang="fi-FI" noProof="1"/>
              <a:t>Oppilaitosten sivustot mukaan lukien opinnäytetyöt</a:t>
            </a:r>
          </a:p>
          <a:p>
            <a:pPr lvl="1"/>
            <a:r>
              <a:rPr lang="fi-FI" noProof="1"/>
              <a:t>Uutis- ja ajankohtaissivustot</a:t>
            </a:r>
          </a:p>
          <a:p>
            <a:pPr lvl="1"/>
            <a:r>
              <a:rPr lang="fi-FI" noProof="1"/>
              <a:t>Tekoälypalvelut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9</a:t>
            </a:fld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i-FI" sz="1200"/>
              <a:t>Ensimmäinen osaamisalue</a:t>
            </a:r>
            <a:endParaRPr lang="fi-FI" sz="1200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i-FI" sz="1200"/>
              <a:t>Toinen osaamisalue</a:t>
            </a:r>
            <a:endParaRPr lang="fi-FI" sz="1200" dirty="0"/>
          </a:p>
        </p:txBody>
      </p:sp>
      <p:pic>
        <p:nvPicPr>
          <p:cNvPr id="9" name="Kuvan paikkamerkki 8" descr="Henkilö on yksin Officessa">
            <a:extLst>
              <a:ext uri="{FF2B5EF4-FFF2-40B4-BE49-F238E27FC236}">
                <a16:creationId xmlns:a16="http://schemas.microsoft.com/office/drawing/2014/main" id="{A2FAD6BB-2659-A9C1-855C-AD4B688C27B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18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9018_TF67543618_Win32" id="{FCC23AA6-3C7C-43D3-84A7-BA61F47ACE3D}" vid="{C5A7F82B-796F-47B8-816B-17FD9424C0D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Yrityksen kurssiopetus</Template>
  <TotalTime>182</TotalTime>
  <Words>1078</Words>
  <Application>Microsoft Office PowerPoint</Application>
  <PresentationFormat>Laajakuva</PresentationFormat>
  <Paragraphs>338</Paragraphs>
  <Slides>26</Slides>
  <Notes>25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2" baseType="lpstr">
      <vt:lpstr>Arial</vt:lpstr>
      <vt:lpstr>Asap</vt:lpstr>
      <vt:lpstr>Calibri</vt:lpstr>
      <vt:lpstr>Calibri Light</vt:lpstr>
      <vt:lpstr>Wingdings</vt:lpstr>
      <vt:lpstr>Office-teema</vt:lpstr>
      <vt:lpstr>Digitaidot II</vt:lpstr>
      <vt:lpstr>Kurssi Jäsennys</vt:lpstr>
      <vt:lpstr>Yhteistyö</vt:lpstr>
      <vt:lpstr>Yhteistyöskentelijä</vt:lpstr>
      <vt:lpstr>Digitaaliset työkalut yhteistyön tukena</vt:lpstr>
      <vt:lpstr>Aineiston tuottaminen</vt:lpstr>
      <vt:lpstr>Aineiston jakaminen</vt:lpstr>
      <vt:lpstr>Aineiston jakaminen</vt:lpstr>
      <vt:lpstr>Olemassaolevan tiedon hyödyntäminen</vt:lpstr>
      <vt:lpstr>Olemassaolevan tiedon hyödyntäminen</vt:lpstr>
      <vt:lpstr>Olemassaolevan tiedon hyödyntäminen</vt:lpstr>
      <vt:lpstr>Olemassa olevan tiedon hyödyntäminen</vt:lpstr>
      <vt:lpstr>Olemassa olevan tiedon hyödyntäminen</vt:lpstr>
      <vt:lpstr>Olemassa olevan tiedon hyödyntäminen</vt:lpstr>
      <vt:lpstr>Viestintä ja aineiston jakaminen</vt:lpstr>
      <vt:lpstr>Viestintä ja aineiston jakaminen</vt:lpstr>
      <vt:lpstr>Viestintä ja aineiston jakaminen</vt:lpstr>
      <vt:lpstr>Viestintä ja aineiston jakaminen</vt:lpstr>
      <vt:lpstr>Viestintä ja aineiston jakaminen</vt:lpstr>
      <vt:lpstr>Verkkotapaamiset</vt:lpstr>
      <vt:lpstr>Verkkotapaamiset</vt:lpstr>
      <vt:lpstr>Verkkotapaamiset</vt:lpstr>
      <vt:lpstr>Omatyös-kentelyä 1h</vt:lpstr>
      <vt:lpstr>Omatyös-kentelyä 1h</vt:lpstr>
      <vt:lpstr>Omatyös-kentelyä 1h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Pidä kurssi</dc:title>
  <dc:creator>Sahlgren Johanna</dc:creator>
  <cp:lastModifiedBy>Penkkimäki Mari</cp:lastModifiedBy>
  <cp:revision>28</cp:revision>
  <dcterms:created xsi:type="dcterms:W3CDTF">2024-03-05T11:36:25Z</dcterms:created>
  <dcterms:modified xsi:type="dcterms:W3CDTF">2024-06-17T07:59:14Z</dcterms:modified>
</cp:coreProperties>
</file>