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68" r:id="rId4"/>
    <p:sldId id="260" r:id="rId5"/>
    <p:sldId id="270" r:id="rId6"/>
    <p:sldId id="272" r:id="rId7"/>
    <p:sldId id="269" r:id="rId8"/>
    <p:sldId id="265" r:id="rId9"/>
    <p:sldId id="273" r:id="rId10"/>
    <p:sldId id="274" r:id="rId11"/>
    <p:sldId id="262" r:id="rId12"/>
    <p:sldId id="263" r:id="rId13"/>
    <p:sldId id="275" r:id="rId14"/>
    <p:sldId id="264" r:id="rId15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2" autoAdjust="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7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kkimäki Mari" userId="2da620b1-3f74-4a53-9cb2-7a981a02d6a3" providerId="ADAL" clId="{2E02D3FD-1AB0-4E7C-9F6F-AF36745C6007}"/>
    <pc:docChg chg="modSld">
      <pc:chgData name="Penkkimäki Mari" userId="2da620b1-3f74-4a53-9cb2-7a981a02d6a3" providerId="ADAL" clId="{2E02D3FD-1AB0-4E7C-9F6F-AF36745C6007}" dt="2024-06-17T08:24:36.624" v="23" actId="20577"/>
      <pc:docMkLst>
        <pc:docMk/>
      </pc:docMkLst>
      <pc:sldChg chg="modSp mod">
        <pc:chgData name="Penkkimäki Mari" userId="2da620b1-3f74-4a53-9cb2-7a981a02d6a3" providerId="ADAL" clId="{2E02D3FD-1AB0-4E7C-9F6F-AF36745C6007}" dt="2024-06-17T08:22:55.390" v="2" actId="6549"/>
        <pc:sldMkLst>
          <pc:docMk/>
          <pc:sldMk cId="2169832658" sldId="260"/>
        </pc:sldMkLst>
        <pc:spChg chg="mod">
          <ac:chgData name="Penkkimäki Mari" userId="2da620b1-3f74-4a53-9cb2-7a981a02d6a3" providerId="ADAL" clId="{2E02D3FD-1AB0-4E7C-9F6F-AF36745C6007}" dt="2024-06-17T08:22:55.390" v="2" actId="6549"/>
          <ac:spMkLst>
            <pc:docMk/>
            <pc:sldMk cId="2169832658" sldId="260"/>
            <ac:spMk id="3" creationId="{FA6A4B49-27C8-46B6-8B11-AD7E8F615E2C}"/>
          </ac:spMkLst>
        </pc:spChg>
      </pc:sldChg>
      <pc:sldChg chg="modSp mod">
        <pc:chgData name="Penkkimäki Mari" userId="2da620b1-3f74-4a53-9cb2-7a981a02d6a3" providerId="ADAL" clId="{2E02D3FD-1AB0-4E7C-9F6F-AF36745C6007}" dt="2024-06-17T08:24:02.453" v="4" actId="20577"/>
        <pc:sldMkLst>
          <pc:docMk/>
          <pc:sldMk cId="910912751" sldId="273"/>
        </pc:sldMkLst>
        <pc:spChg chg="mod">
          <ac:chgData name="Penkkimäki Mari" userId="2da620b1-3f74-4a53-9cb2-7a981a02d6a3" providerId="ADAL" clId="{2E02D3FD-1AB0-4E7C-9F6F-AF36745C6007}" dt="2024-06-17T08:24:02.453" v="4" actId="20577"/>
          <ac:spMkLst>
            <pc:docMk/>
            <pc:sldMk cId="910912751" sldId="273"/>
            <ac:spMk id="6" creationId="{00000000-0000-0000-0000-000000000000}"/>
          </ac:spMkLst>
        </pc:spChg>
      </pc:sldChg>
      <pc:sldChg chg="modSp mod">
        <pc:chgData name="Penkkimäki Mari" userId="2da620b1-3f74-4a53-9cb2-7a981a02d6a3" providerId="ADAL" clId="{2E02D3FD-1AB0-4E7C-9F6F-AF36745C6007}" dt="2024-06-17T08:24:36.624" v="23" actId="20577"/>
        <pc:sldMkLst>
          <pc:docMk/>
          <pc:sldMk cId="775952778" sldId="275"/>
        </pc:sldMkLst>
        <pc:spChg chg="mod">
          <ac:chgData name="Penkkimäki Mari" userId="2da620b1-3f74-4a53-9cb2-7a981a02d6a3" providerId="ADAL" clId="{2E02D3FD-1AB0-4E7C-9F6F-AF36745C6007}" dt="2024-06-17T08:24:36.624" v="23" actId="20577"/>
          <ac:spMkLst>
            <pc:docMk/>
            <pc:sldMk cId="775952778" sldId="275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 rtlCol="0"/>
        <a:lstStyle/>
        <a:p>
          <a:pPr rtl="0"/>
          <a:endParaRPr lang="en-US"/>
        </a:p>
      </dgm:t>
    </dgm:pt>
    <dgm:pt modelId="{30269CC2-8DD6-4402-82F3-18F164A732FF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1  Digitaitojen perusosaaja - kertausta</a:t>
          </a:r>
        </a:p>
      </dgm:t>
    </dgm:pt>
    <dgm:pt modelId="{4A8A3B18-A3DE-475C-8BF1-FB4B84DDA43B}" type="parTrans" cxnId="{813C1BD6-5A4A-43F4-8BF7-0645F72381AA}">
      <dgm:prSet/>
      <dgm:spPr/>
      <dgm:t>
        <a:bodyPr rtlCol="0"/>
        <a:lstStyle/>
        <a:p>
          <a:pPr rtl="0"/>
          <a:endParaRPr lang="en-US"/>
        </a:p>
      </dgm:t>
    </dgm:pt>
    <dgm:pt modelId="{2DAA2C1D-14F6-4BCA-B047-0B53ADD46F43}" type="sibTrans" cxnId="{813C1BD6-5A4A-43F4-8BF7-0645F72381AA}">
      <dgm:prSet/>
      <dgm:spPr/>
      <dgm:t>
        <a:bodyPr rtlCol="0"/>
        <a:lstStyle/>
        <a:p>
          <a:pPr rtl="0"/>
          <a:endParaRPr lang="en-US"/>
        </a:p>
      </dgm:t>
    </dgm:pt>
    <dgm:pt modelId="{2B87ECDB-C552-42F6-9B52-6548A18B206B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2 Yhteistyö</a:t>
          </a:r>
        </a:p>
      </dgm:t>
    </dgm:pt>
    <dgm:pt modelId="{0DC560D9-C62C-41BA-8D68-CB78933BFF0C}" type="parTrans" cxnId="{91AFA996-5E3B-401C-B400-E70DBD4A4AB6}">
      <dgm:prSet/>
      <dgm:spPr/>
      <dgm:t>
        <a:bodyPr rtlCol="0"/>
        <a:lstStyle/>
        <a:p>
          <a:pPr rtl="0"/>
          <a:endParaRPr lang="en-US"/>
        </a:p>
      </dgm:t>
    </dgm:pt>
    <dgm:pt modelId="{80EFB54F-1AC8-40D9-981D-4C85160A5799}" type="sibTrans" cxnId="{91AFA996-5E3B-401C-B400-E70DBD4A4AB6}">
      <dgm:prSet/>
      <dgm:spPr/>
      <dgm:t>
        <a:bodyPr rtlCol="0"/>
        <a:lstStyle/>
        <a:p>
          <a:pPr rtl="0"/>
          <a:endParaRPr lang="en-US"/>
        </a:p>
      </dgm:t>
    </dgm:pt>
    <dgm:pt modelId="{419DF63C-9792-4EF5-9125-1EEF4D07C33F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3 Digiosaaja</a:t>
          </a:r>
        </a:p>
      </dgm:t>
    </dgm:pt>
    <dgm:pt modelId="{2B95E8EF-82FE-4F54-970D-D55C9AD8EC00}" type="parTrans" cxnId="{024B121E-3EE5-42C9-97D1-5E0D27C29DC3}">
      <dgm:prSet/>
      <dgm:spPr/>
      <dgm:t>
        <a:bodyPr rtlCol="0"/>
        <a:lstStyle/>
        <a:p>
          <a:pPr rtl="0"/>
          <a:endParaRPr lang="en-US"/>
        </a:p>
      </dgm:t>
    </dgm:pt>
    <dgm:pt modelId="{EA8773AB-BB82-4BF6-944E-80CD2086CE93}" type="sibTrans" cxnId="{024B121E-3EE5-42C9-97D1-5E0D27C29DC3}">
      <dgm:prSet/>
      <dgm:spPr/>
      <dgm:t>
        <a:bodyPr rtlCol="0"/>
        <a:lstStyle/>
        <a:p>
          <a:pPr rtl="0"/>
          <a:endParaRPr lang="en-US"/>
        </a:p>
      </dgm:t>
    </dgm:pt>
    <dgm:pt modelId="{1B1E513F-BEB7-483A-8F12-A8210AEF19E9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4 Oman työn organisointi</a:t>
          </a:r>
        </a:p>
      </dgm:t>
    </dgm:pt>
    <dgm:pt modelId="{DB284026-3063-4705-B72C-ADE04469BE6D}" type="parTrans" cxnId="{9CD469EF-CF99-411A-B4B3-5B2C59AF684C}">
      <dgm:prSet/>
      <dgm:spPr/>
      <dgm:t>
        <a:bodyPr rtlCol="0"/>
        <a:lstStyle/>
        <a:p>
          <a:pPr rtl="0"/>
          <a:endParaRPr lang="en-US"/>
        </a:p>
      </dgm:t>
    </dgm:pt>
    <dgm:pt modelId="{D99C9B80-BA48-46B7-8B67-372E2AFD9E86}" type="sibTrans" cxnId="{9CD469EF-CF99-411A-B4B3-5B2C59AF684C}">
      <dgm:prSet/>
      <dgm:spPr/>
      <dgm:t>
        <a:bodyPr rtlCol="0"/>
        <a:lstStyle/>
        <a:p>
          <a:pPr rtl="0"/>
          <a:endParaRPr lang="en-US"/>
        </a:p>
      </dgm:t>
    </dgm:pt>
    <dgm:pt modelId="{F4A56385-3827-49D1-B533-953BA75136B7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5 Hyötykäyttäjä</a:t>
          </a:r>
        </a:p>
      </dgm:t>
    </dgm:pt>
    <dgm:pt modelId="{5C6E35C5-B6D6-42D4-9FF2-63E3FEC1E45F}" type="parTrans" cxnId="{D572C096-14C8-487B-ABCD-6354192B80BA}">
      <dgm:prSet/>
      <dgm:spPr/>
      <dgm:t>
        <a:bodyPr rtlCol="0"/>
        <a:lstStyle/>
        <a:p>
          <a:pPr rtl="0"/>
          <a:endParaRPr lang="en-US"/>
        </a:p>
      </dgm:t>
    </dgm:pt>
    <dgm:pt modelId="{E866DA3A-B427-429E-A892-4812B432ED79}" type="sibTrans" cxnId="{D572C096-14C8-487B-ABCD-6354192B80BA}">
      <dgm:prSet/>
      <dgm:spPr/>
      <dgm:t>
        <a:bodyPr rtlCol="0"/>
        <a:lstStyle/>
        <a:p>
          <a:pPr rtl="0"/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 custLinFactNeighborX="0" custLinFactNeighborY="-2649"/>
      <dgm:spPr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 custLinFactNeighborX="0" custLinFactNeighborY="-2649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0"/>
          <a:ext cx="6791323" cy="995920"/>
        </a:xfrm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1  Digitaitojen perusosaaja - kertausta</a:t>
          </a: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2 Yhteistyö</a:t>
          </a: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68095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3 Digiosaaja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4 Oman työn organisointi</a:t>
          </a: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5 Hyötykäyttäjä</a:t>
          </a:r>
        </a:p>
      </dsp:txBody>
      <dsp:txXfrm>
        <a:off x="1150288" y="4984278"/>
        <a:ext cx="5641034" cy="99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Pystysuuntainen kiinteä kuvakeluettelo"/>
  <dgm:desc val="Käytä tätä, kun haluat esittää ylhäältä alaspäin sarjan visualisointeja, joissa on tason 1 tai tason 1 ja tason 2 tekstiä ryhmitettynä muotoon. Soveltuu parhaiten kuvakkeisiin ja pieniin kuviin, joissa on pitkähkö kuvau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EA1B90-5178-4170-92B1-8893BD08564F}" type="datetime1">
              <a:rPr lang="fi-FI" smtClean="0"/>
              <a:t>17.6.2024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89B6C8-888A-401B-9F9B-D41D36B6C3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4DA7C-E4CC-4BCA-BF4B-EC009506CAB4}" type="datetime1">
              <a:rPr lang="fi-FI" noProof="0" smtClean="0"/>
              <a:t>17.6.2024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F28A1F-3E69-47E5-AE93-E7F2155A242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14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75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621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941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64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22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15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31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5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64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1584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65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54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0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eveä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1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 rtl="0">
              <a:lnSpc>
                <a:spcPct val="100000"/>
              </a:lnSpc>
            </a:pPr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303301"/>
            <a:ext cx="4695825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– vaakasuuntain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– vaakasuuntain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– vaakasuuntain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1076"/>
            <a:ext cx="3440502" cy="2680322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OsuvatTaido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astamalanopisto.fi/hankkeet/tsemppia-urapolulle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Digitaidot II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1"/>
            <a:ext cx="3924000" cy="1065330"/>
          </a:xfrm>
        </p:spPr>
        <p:txBody>
          <a:bodyPr rtlCol="0"/>
          <a:lstStyle/>
          <a:p>
            <a:pPr rtl="0"/>
            <a:r>
              <a:rPr lang="fi-FI" dirty="0"/>
              <a:t>Tsemppiä urapolulle! –hanke</a:t>
            </a:r>
          </a:p>
          <a:p>
            <a:pPr rtl="0"/>
            <a:r>
              <a:rPr lang="fi-FI" dirty="0"/>
              <a:t>Kouluttaja Markku Salo</a:t>
            </a:r>
          </a:p>
          <a:p>
            <a:pPr rtl="0"/>
            <a:r>
              <a:rPr lang="fi-FI" dirty="0"/>
              <a:t>Kevät 2024</a:t>
            </a:r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13" name="Kuva 12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1B343EDF-7206-4F52-33A8-E72DA50205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11" y="5857475"/>
            <a:ext cx="2182069" cy="684000"/>
          </a:xfrm>
          <a:prstGeom prst="rect">
            <a:avLst/>
          </a:prstGeom>
        </p:spPr>
      </p:pic>
      <p:pic>
        <p:nvPicPr>
          <p:cNvPr id="8" name="Sisällön paikkamerkk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757118"/>
            <a:ext cx="6754168" cy="18385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2855485"/>
            <a:ext cx="6801799" cy="185763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29107" y="4972904"/>
            <a:ext cx="546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FF00"/>
                </a:solidFill>
              </a:rPr>
              <a:t>Minä digiosaajana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90" y="5103719"/>
            <a:ext cx="113201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Harjoitustehtävä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10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38200" y="1661746"/>
            <a:ext cx="67671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Mihin digitaaliset palvelut käyttävät sinusta keräämäänsä tietoa? Valitse kaksi vaihtoehtoa.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1. Palveluiden kehittämiseen</a:t>
            </a:r>
          </a:p>
          <a:p>
            <a:r>
              <a:rPr lang="fi-FI" dirty="0">
                <a:solidFill>
                  <a:schemeClr val="bg1"/>
                </a:solidFill>
              </a:rPr>
              <a:t>2. Mainonnan kohdentamiseen</a:t>
            </a:r>
          </a:p>
          <a:p>
            <a:r>
              <a:rPr lang="fi-FI" dirty="0">
                <a:solidFill>
                  <a:schemeClr val="bg1"/>
                </a:solidFill>
              </a:rPr>
              <a:t>3. Tarjotakseen aina halvimman hinnan</a:t>
            </a:r>
          </a:p>
          <a:p>
            <a:r>
              <a:rPr lang="fi-FI" dirty="0">
                <a:solidFill>
                  <a:schemeClr val="bg1"/>
                </a:solidFill>
              </a:rPr>
              <a:t>4. Myydäkseen henkilötietojasi ilman lupaa muille osapuolille</a:t>
            </a:r>
          </a:p>
        </p:txBody>
      </p:sp>
    </p:spTree>
    <p:extLst>
      <p:ext uri="{BB962C8B-B14F-4D97-AF65-F5344CB8AC3E}">
        <p14:creationId xmlns:p14="http://schemas.microsoft.com/office/powerpoint/2010/main" val="1438029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11078"/>
            <a:ext cx="4695825" cy="833663"/>
          </a:xfrm>
        </p:spPr>
        <p:txBody>
          <a:bodyPr rtlCol="0"/>
          <a:lstStyle/>
          <a:p>
            <a:r>
              <a:rPr lang="fi-FI" dirty="0"/>
              <a:t>Oma digiosaamisesi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fi-FI" noProof="1"/>
              <a:t>Digiosaaminen koostuu</a:t>
            </a:r>
          </a:p>
          <a:p>
            <a:pPr marL="0" indent="0">
              <a:buNone/>
            </a:pPr>
            <a:endParaRPr lang="fi-FI" noProof="1"/>
          </a:p>
          <a:p>
            <a:r>
              <a:rPr lang="fi-FI" noProof="1"/>
              <a:t>Ohjelmistojen käyttämisestä (aineiston tuottaminen)</a:t>
            </a:r>
          </a:p>
          <a:p>
            <a:r>
              <a:rPr lang="fi-FI" noProof="1"/>
              <a:t>Tiedonhakemisesta ja arvioinnista</a:t>
            </a:r>
          </a:p>
          <a:p>
            <a:r>
              <a:rPr lang="fi-FI" noProof="1"/>
              <a:t>Tiedon turvallisesta tallettamisesta ja jakamisesta</a:t>
            </a:r>
          </a:p>
          <a:p>
            <a:r>
              <a:rPr lang="fi-FI" noProof="1"/>
              <a:t>Järkevästä tavasta jakaa omia tietoja</a:t>
            </a:r>
          </a:p>
          <a:p>
            <a:r>
              <a:rPr lang="fi-FI" noProof="1"/>
              <a:t>Tietoturvaseikkojen tiedostamisesta</a:t>
            </a:r>
          </a:p>
          <a:p>
            <a:r>
              <a:rPr lang="fi-FI" noProof="1"/>
              <a:t>Eettisestä ja lakia noudattavasta toiminnasta</a:t>
            </a:r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11</a:t>
            </a:fld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i-FI" sz="1200"/>
              <a:t>Ensimmäinen osaamisalue</a:t>
            </a:r>
            <a:endParaRPr lang="fi-FI" sz="1200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i-FI" sz="1200"/>
              <a:t>Toinen osaamisalue</a:t>
            </a:r>
            <a:endParaRPr lang="fi-FI" sz="1200" dirty="0"/>
          </a:p>
        </p:txBody>
      </p:sp>
      <p:pic>
        <p:nvPicPr>
          <p:cNvPr id="9" name="Kuvan paikkamerkki 8" descr="Henkilö on yksin Officessa">
            <a:extLst>
              <a:ext uri="{FF2B5EF4-FFF2-40B4-BE49-F238E27FC236}">
                <a16:creationId xmlns:a16="http://schemas.microsoft.com/office/drawing/2014/main" id="{A2FAD6BB-2659-A9C1-855C-AD4B688C27B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8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fi-FI" dirty="0" err="1"/>
              <a:t>Omatyösken-telyä</a:t>
            </a:r>
            <a:r>
              <a:rPr lang="fi-FI" dirty="0"/>
              <a:t> 6h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12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4563208" y="167054"/>
            <a:ext cx="70074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Mieti mikä Digiosaaja 1 –kurssilla esitelty toimisto-ohjelma </a:t>
            </a:r>
          </a:p>
          <a:p>
            <a:r>
              <a:rPr lang="fi-FI" dirty="0">
                <a:solidFill>
                  <a:schemeClr val="bg1"/>
                </a:solidFill>
              </a:rPr>
              <a:t>(tekstinkäsittely, taulukkolaskenta vai diaesitystyökalu) olisi sinulle hyödyllisin.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Harjoittele ohjelman käyttöä luomalla erilaisia asiakirjoja. Opiskele itsenäisesti käyttämällä hyväksesi esimerkiksi YouTuben opasvideoita. Tähän tehtävään voit käyttää niin paljon tunteja kuin haluat, eikä opettelu itse asiassa lopu ikinä.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Kun hallitset mielestäsi riittävästi yhtä työkalua, voit alkaa perehtyä myös toiseen.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Opastusta löydät Osuvat taidot –YouTube-kanavalta</a:t>
            </a:r>
          </a:p>
          <a:p>
            <a:r>
              <a:rPr lang="fi-FI" dirty="0">
                <a:solidFill>
                  <a:schemeClr val="bg1"/>
                </a:solidFill>
                <a:hlinkClick r:id="rId3"/>
              </a:rPr>
              <a:t>https://www.youtube.com/@OsuvatTaidot</a:t>
            </a: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fi-FI" dirty="0" err="1"/>
              <a:t>Omatyösken-telyä</a:t>
            </a:r>
            <a:r>
              <a:rPr lang="fi-FI" dirty="0"/>
              <a:t> 1h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13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4563208" y="167054"/>
            <a:ext cx="700746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Suorita osaamismerkkitentti verkossa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52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0A00AA4-6487-1D39-20CF-126D4ED1C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 rtl="0"/>
              <a:t>14</a:t>
            </a:fld>
            <a:endParaRPr lang="fi-FI" noProof="0"/>
          </a:p>
        </p:txBody>
      </p:sp>
      <p:pic>
        <p:nvPicPr>
          <p:cNvPr id="4" name="Kuva 3" descr="Kuva, joka sisältää kohteen Fontti, Grafiikka, teksti, logo&#10;&#10;Kuvaus luotu automaattisesti">
            <a:extLst>
              <a:ext uri="{FF2B5EF4-FFF2-40B4-BE49-F238E27FC236}">
                <a16:creationId xmlns:a16="http://schemas.microsoft.com/office/drawing/2014/main" id="{72F05356-2BC6-2C35-DB1E-45968689D2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54" y="744115"/>
            <a:ext cx="2027305" cy="1075823"/>
          </a:xfrm>
          <a:prstGeom prst="rect">
            <a:avLst/>
          </a:prstGeom>
        </p:spPr>
      </p:pic>
      <p:pic>
        <p:nvPicPr>
          <p:cNvPr id="10" name="Kuva 9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BCFD1178-159C-E17B-388A-3BEB33A81A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02" y="522987"/>
            <a:ext cx="4362798" cy="1367580"/>
          </a:xfrm>
          <a:prstGeom prst="rect">
            <a:avLst/>
          </a:prstGeom>
        </p:spPr>
      </p:pic>
      <p:pic>
        <p:nvPicPr>
          <p:cNvPr id="12" name="Kuva 1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961D769-1022-D2A6-B4CA-E7A7005B0E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02" y="1843238"/>
            <a:ext cx="3961723" cy="1585762"/>
          </a:xfrm>
          <a:prstGeom prst="rect">
            <a:avLst/>
          </a:prstGeom>
        </p:spPr>
      </p:pic>
      <p:pic>
        <p:nvPicPr>
          <p:cNvPr id="16" name="Kuva 1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A9F80009-1B78-80CB-D4BA-88485A661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74" y="1999146"/>
            <a:ext cx="4088128" cy="1075823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A0CE6BFF-2263-1371-781F-9A870F6B4233}"/>
              </a:ext>
            </a:extLst>
          </p:cNvPr>
          <p:cNvSpPr txBox="1"/>
          <p:nvPr/>
        </p:nvSpPr>
        <p:spPr>
          <a:xfrm>
            <a:off x="915971" y="3254177"/>
            <a:ext cx="103600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Koulutus on Jatkuvan oppimisen ja työllisyyden palvelukeskuksen rahoittama. Palvelukeskus edistää työikäisten osaamisen kehittämistä ja osaavan työvoiman saatavuutta. Palvelukeskuksen toimintaa ohjaavat opetus- ja kulttuuriministeriö sekä työ- ja elinkeinoministeriö.</a:t>
            </a:r>
          </a:p>
          <a:p>
            <a:pPr algn="l"/>
            <a:endParaRPr lang="fi-FI" dirty="0">
              <a:solidFill>
                <a:schemeClr val="bg1"/>
              </a:solidFill>
              <a:latin typeface="Asap" panose="020F0504030102060203" pitchFamily="34" charset="0"/>
            </a:endParaRPr>
          </a:p>
          <a:p>
            <a:pPr algn="l"/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Koulutus on rahoitettu Euroopan unionin elpymis- ja palautumistukivälineellä (RRF), joka on EU:n elpymisvälineen (Next </a:t>
            </a:r>
            <a:r>
              <a:rPr lang="fi-FI" b="0" i="0" dirty="0" err="1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Generation</a:t>
            </a:r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 EU) suurin ohjelma. Rahoituksen on myöntänyt Jatkuvan oppimisen ja työllisyyden palvelukeskus. Palvelukeskus edistää työikäisten osaamisen kehittämistä ja osaavan työvoiman saatavuutta. Palvelukeskuksen toimintaa ohjaavat opetus- ja kulttuuriministeriö sekä työ- ja elinkeinoministeriö.</a:t>
            </a:r>
          </a:p>
          <a:p>
            <a:br>
              <a:rPr lang="fi-FI" dirty="0"/>
            </a:br>
            <a:r>
              <a:rPr lang="fi-FI" dirty="0">
                <a:solidFill>
                  <a:schemeClr val="bg1"/>
                </a:solidFill>
                <a:hlinkClick r:id="rId6"/>
              </a:rPr>
              <a:t>sastamalanopisto.fi/hankkeet/</a:t>
            </a:r>
            <a:r>
              <a:rPr lang="fi-FI" dirty="0" err="1">
                <a:solidFill>
                  <a:schemeClr val="bg1"/>
                </a:solidFill>
                <a:hlinkClick r:id="rId6"/>
              </a:rPr>
              <a:t>tsemppia</a:t>
            </a:r>
            <a:r>
              <a:rPr lang="fi-FI" dirty="0">
                <a:solidFill>
                  <a:schemeClr val="bg1"/>
                </a:solidFill>
                <a:hlinkClick r:id="rId6"/>
              </a:rPr>
              <a:t>-urapolulle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 rtlCol="0"/>
          <a:lstStyle/>
          <a:p>
            <a:pPr algn="r" rtl="0"/>
            <a:r>
              <a:rPr lang="fi-FI" dirty="0">
                <a:solidFill>
                  <a:schemeClr val="bg1"/>
                </a:solidFill>
              </a:rPr>
              <a:t>Kurssi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Jäsennys</a:t>
            </a:r>
          </a:p>
        </p:txBody>
      </p:sp>
      <p:graphicFrame>
        <p:nvGraphicFramePr>
          <p:cNvPr id="10" name="Sisällön paikkamerkki 2" descr="Luettelon sisällön paikkamerkki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dirty="0"/>
              <a:t>SIVU </a:t>
            </a:r>
            <a:fld id="{4A9B5881-4007-4345-955A-79C2656F0C49}" type="slidenum">
              <a:rPr lang="fi-FI" smtClean="0"/>
              <a:pPr rtl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25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 rtlCol="0">
            <a:normAutofit/>
          </a:bodyPr>
          <a:lstStyle/>
          <a:p>
            <a:pPr rtl="0"/>
            <a:r>
              <a:rPr lang="fi-FI" sz="4400" dirty="0"/>
              <a:t>Minä digiosaajana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 dirty="0"/>
              <a:t>SIVU </a:t>
            </a:r>
            <a:fld id="{4A9B5881-4007-4345-955A-79C2656F0C49}" type="slidenum">
              <a:rPr lang="fi-FI" smtClean="0"/>
              <a:pPr rtl="0"/>
              <a:t>3</a:t>
            </a:fld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469" y="459633"/>
            <a:ext cx="2076740" cy="1876687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72562" y="290146"/>
            <a:ext cx="6901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Syvennämme Digitaitojen perusosaaja –osaamismerkin taitoja vielä hieman tässä esityksessä.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Sisällön paikkamerkk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3" y="2336320"/>
            <a:ext cx="6402478" cy="17428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2883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Digitaalinen jalanjälki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fi-FI" noProof="1"/>
          </a:p>
          <a:p>
            <a:pPr marL="0" indent="0">
              <a:buNone/>
            </a:pPr>
            <a:r>
              <a:rPr lang="fi-FI" dirty="0"/>
              <a:t>Verkossa toimiessasi jää erilaisia jälkiä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HTTP sormenjälki</a:t>
            </a:r>
          </a:p>
          <a:p>
            <a:pPr marL="0" indent="0">
              <a:buNone/>
            </a:pPr>
            <a:r>
              <a:rPr lang="fi-FI" dirty="0"/>
              <a:t>	jää verkkopalvelinten lokeihin</a:t>
            </a:r>
          </a:p>
          <a:p>
            <a:pPr marL="0" indent="0">
              <a:buNone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Tallennetut evästeet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Selaimeen tallennetut tiedot</a:t>
            </a:r>
          </a:p>
          <a:p>
            <a:pPr marL="0" indent="0">
              <a:buNone/>
            </a:pPr>
            <a:r>
              <a:rPr lang="fi-FI" dirty="0"/>
              <a:t>	jäävät omalle laitteellesi, josta niitä voivat eri 	palvelut ja laitteen toiset käyttäjät lukea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4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3700">
            <a:off x="7580588" y="1000367"/>
            <a:ext cx="4084049" cy="158991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6443">
            <a:off x="8171785" y="2852157"/>
            <a:ext cx="2993113" cy="2468381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>
            <a:off x="1204547" y="3490546"/>
            <a:ext cx="474784" cy="237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 oikealle 7"/>
          <p:cNvSpPr/>
          <p:nvPr/>
        </p:nvSpPr>
        <p:spPr>
          <a:xfrm>
            <a:off x="1186962" y="5076092"/>
            <a:ext cx="474784" cy="237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Digitaalinen jalanjälki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i-FI" noProof="1"/>
              <a:t>Voit itse vaikuttaa mitä tietoja  jää näkyviin: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Verkon käyttöön liittyvät:</a:t>
            </a:r>
          </a:p>
          <a:p>
            <a:pPr rtl="0"/>
            <a:r>
              <a:rPr lang="fi-FI" noProof="1"/>
              <a:t>Evästeiden hallinta</a:t>
            </a:r>
          </a:p>
          <a:p>
            <a:pPr rtl="0"/>
            <a:r>
              <a:rPr lang="fi-FI" noProof="1"/>
              <a:t>Selaimen yksityinen tila</a:t>
            </a:r>
          </a:p>
          <a:p>
            <a:pPr rtl="0"/>
            <a:r>
              <a:rPr lang="fi-FI" noProof="1"/>
              <a:t>VPN</a:t>
            </a:r>
          </a:p>
          <a:p>
            <a:pPr rtl="0"/>
            <a:r>
              <a:rPr lang="fi-FI" noProof="1"/>
              <a:t>Tiedontarkastuspyynnöt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5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752492" y="1090246"/>
            <a:ext cx="50907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Yksityinen eli </a:t>
            </a:r>
            <a:r>
              <a:rPr lang="fi-FI" b="1" dirty="0" err="1">
                <a:solidFill>
                  <a:schemeClr val="bg1"/>
                </a:solidFill>
              </a:rPr>
              <a:t>InPrivate</a:t>
            </a:r>
            <a:r>
              <a:rPr lang="fi-FI" b="1" dirty="0">
                <a:solidFill>
                  <a:schemeClr val="bg1"/>
                </a:solidFill>
              </a:rPr>
              <a:t> / </a:t>
            </a:r>
            <a:r>
              <a:rPr lang="fi-FI" b="1" dirty="0" err="1">
                <a:solidFill>
                  <a:schemeClr val="bg1"/>
                </a:solidFill>
              </a:rPr>
              <a:t>Incognito</a:t>
            </a:r>
            <a:r>
              <a:rPr lang="fi-FI" dirty="0">
                <a:solidFill>
                  <a:schemeClr val="bg1"/>
                </a:solidFill>
              </a:rPr>
              <a:t> selaustila: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suojaa yksityisyyttäsi </a:t>
            </a:r>
            <a:r>
              <a:rPr lang="fi-FI" u="sng" dirty="0">
                <a:solidFill>
                  <a:schemeClr val="bg1"/>
                </a:solidFill>
              </a:rPr>
              <a:t>saman tietokoneen muilta käyttäjiltä</a:t>
            </a:r>
            <a:r>
              <a:rPr lang="fi-FI" dirty="0">
                <a:solidFill>
                  <a:schemeClr val="bg1"/>
                </a:solidFill>
              </a:rPr>
              <a:t>.  Sitä kannattaa käyttää siis erityisesti yhteiskäyttöisissä tietokoneissa.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Chrome, </a:t>
            </a:r>
            <a:r>
              <a:rPr lang="fi-FI" dirty="0" err="1">
                <a:solidFill>
                  <a:schemeClr val="bg1"/>
                </a:solidFill>
              </a:rPr>
              <a:t>Edge</a:t>
            </a:r>
            <a:r>
              <a:rPr lang="fi-FI" dirty="0">
                <a:solidFill>
                  <a:schemeClr val="bg1"/>
                </a:solidFill>
              </a:rPr>
              <a:t>:    CTRL – VAIHTO – N</a:t>
            </a:r>
          </a:p>
          <a:p>
            <a:r>
              <a:rPr lang="fi-FI" dirty="0">
                <a:solidFill>
                  <a:schemeClr val="bg1"/>
                </a:solidFill>
              </a:rPr>
              <a:t>Firefox:                 CTRL – VAIHTO – P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9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Digitaalinen jalanjälki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i-FI" noProof="1"/>
              <a:t>Voit itse vaikuttaa mitä tietoja  jää näkyviin: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Tietojen jakamiseen liittyvät:</a:t>
            </a:r>
          </a:p>
          <a:p>
            <a:pPr rtl="0"/>
            <a:r>
              <a:rPr lang="fi-FI" noProof="1"/>
              <a:t>Harkinta – mitä tietoja itsestäsi annat (esim. SOMEssa)</a:t>
            </a:r>
          </a:p>
          <a:p>
            <a:pPr rtl="0"/>
            <a:r>
              <a:rPr lang="fi-FI" noProof="1"/>
              <a:t>SOME-palvelujen yksityisyysasetukset </a:t>
            </a:r>
          </a:p>
          <a:p>
            <a:pPr rtl="0"/>
            <a:r>
              <a:rPr lang="fi-FI" noProof="1"/>
              <a:t>Tiedontarkastuspyynnöt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6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7552592" y="1714500"/>
            <a:ext cx="40884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GDPRS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b="1" dirty="0">
                <a:solidFill>
                  <a:srgbClr val="FFC000"/>
                </a:solidFill>
              </a:rPr>
              <a:t>Sinulla on oikeus tarkastaa, muutattaa ja poistattaa palvelujen sinusta tallettamat tiedot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Palvelulla on laissa määritelty velvollisuus ilmoittaa mitä tietoa sinusta on talletettu. Tämä koskee niin </a:t>
            </a:r>
            <a:r>
              <a:rPr lang="fi-FI" dirty="0" err="1">
                <a:solidFill>
                  <a:schemeClr val="bg1"/>
                </a:solidFill>
              </a:rPr>
              <a:t>viranomais</a:t>
            </a:r>
            <a:r>
              <a:rPr lang="fi-FI" dirty="0">
                <a:solidFill>
                  <a:schemeClr val="bg1"/>
                </a:solidFill>
              </a:rPr>
              <a:t>- kuin kaupallisia palveluja.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Tarkastuspyynnön voi tehdä esimerkiksi sähköpostilla, www-palautelomakkeella, puhelinsoitolla tai kirjeellä.</a:t>
            </a:r>
          </a:p>
        </p:txBody>
      </p:sp>
    </p:spTree>
    <p:extLst>
      <p:ext uri="{BB962C8B-B14F-4D97-AF65-F5344CB8AC3E}">
        <p14:creationId xmlns:p14="http://schemas.microsoft.com/office/powerpoint/2010/main" val="49895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Harjoitustehtävä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fi-FI" noProof="1"/>
              <a:t>Verkossa toimimisesta ja palveluiden käyttämisestä jää verkkoon jälkiä. Mitkä seuraavista tiedoista sisältyvät digitaaliseen jalanjälkeen? </a:t>
            </a:r>
          </a:p>
          <a:p>
            <a:pPr marL="0" indent="0">
              <a:buNone/>
            </a:pPr>
            <a:endParaRPr lang="fi-FI" noProof="1"/>
          </a:p>
          <a:p>
            <a:pPr marL="0" indent="0">
              <a:buNone/>
            </a:pPr>
            <a:r>
              <a:rPr lang="fi-FI" noProof="1"/>
              <a:t>1. Sijaintitiedot</a:t>
            </a:r>
          </a:p>
          <a:p>
            <a:pPr marL="0" indent="0">
              <a:buNone/>
            </a:pPr>
            <a:r>
              <a:rPr lang="fi-FI" noProof="1"/>
              <a:t>2. Viranomaispalveluihin antamasi tiedot</a:t>
            </a:r>
          </a:p>
          <a:p>
            <a:pPr marL="0" indent="0">
              <a:buNone/>
            </a:pPr>
            <a:r>
              <a:rPr lang="fi-FI" noProof="1"/>
              <a:t>3. Verkkosivut, joilla olet käynyt</a:t>
            </a:r>
          </a:p>
          <a:p>
            <a:pPr marL="0" indent="0">
              <a:buNone/>
            </a:pPr>
            <a:r>
              <a:rPr lang="fi-FI" noProof="1"/>
              <a:t>4. Pankkitilisi saldo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7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 rot="21285302">
            <a:off x="7552592" y="1714500"/>
            <a:ext cx="420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Oikeita vastauksia voi olla yksi tai useampi.</a:t>
            </a:r>
          </a:p>
        </p:txBody>
      </p:sp>
    </p:spTree>
    <p:extLst>
      <p:ext uri="{BB962C8B-B14F-4D97-AF65-F5344CB8AC3E}">
        <p14:creationId xmlns:p14="http://schemas.microsoft.com/office/powerpoint/2010/main" val="2535109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Digitaalinen identiteetti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8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38200" y="1661746"/>
            <a:ext cx="67671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Kaikki verkossa julkaisemasi voi jäädä pysyvästi näkyviin.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Mitä vähemmän kerrot nettipalveluille itsestäsi sitä paremmin olet turvassa.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Muista salasanaohjeet: 12 – 15 merkkiä, ei samaa salasanaa useaan palveluun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Muistele mitä asioita opimme </a:t>
            </a:r>
            <a:r>
              <a:rPr lang="fi-FI" dirty="0" err="1">
                <a:solidFill>
                  <a:schemeClr val="bg1"/>
                </a:solidFill>
              </a:rPr>
              <a:t>SOMEsta</a:t>
            </a:r>
            <a:r>
              <a:rPr lang="fi-FI" dirty="0">
                <a:solidFill>
                  <a:schemeClr val="bg1"/>
                </a:solidFill>
              </a:rPr>
              <a:t> (Digiosaaja 1): maltti, hyvät käytöstavat, kriittisyys ja yksityisyysasetusten tarkastaminen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 rot="242977">
            <a:off x="8150470" y="1729796"/>
            <a:ext cx="3745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>
                    <a:lumMod val="95000"/>
                  </a:schemeClr>
                </a:solidFill>
              </a:rPr>
              <a:t>Varminta olisi jos et koskaan kertoisi itsestäsi mitään nettipalveluille. Käytännössä tämä lienee useimmille mahdotonta.</a:t>
            </a:r>
            <a:endParaRPr lang="fi-FI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9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Miksi tietoa kerätään?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9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838200" y="1661746"/>
            <a:ext cx="67671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Tekniset syyt: palvelut haluavat optimoida sivujen sujuvan toiminnan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Kaupalliset syyt: tietoja kerätään mainospartnereita varten, mikä mahdollistaa tehokkaamman kohdennetun mainonnan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Viranomaiset voivat saada palveluntarjoajan keräämän lokitiedon käyttöönsä vakavissa rikosepäilyissä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”Hämäräsivustot” kalastelevat ihmisten tietoja ja esimerkiksi myyvät niitä eteenpäin.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7693269" y="395574"/>
            <a:ext cx="373673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Jos olet antamassa www-lomakkeeseen esimerkiksi yhteystietoasi, </a:t>
            </a:r>
            <a:r>
              <a:rPr lang="fi-FI" dirty="0" err="1">
                <a:solidFill>
                  <a:schemeClr val="bg1"/>
                </a:solidFill>
              </a:rPr>
              <a:t>HETUasi</a:t>
            </a:r>
            <a:r>
              <a:rPr lang="fi-FI" dirty="0">
                <a:solidFill>
                  <a:schemeClr val="bg1"/>
                </a:solidFill>
              </a:rPr>
              <a:t>, kotiosoitettasi tai kirjautumassa sisälle, tarkasta aina: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Sivun osoite on oikea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Selaimen yläpalkin lukko-kuvake näyttää lukittua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Oletko julkisessa ilmaisessa </a:t>
            </a:r>
            <a:r>
              <a:rPr lang="fi-FI" dirty="0" err="1">
                <a:solidFill>
                  <a:schemeClr val="bg1"/>
                </a:solidFill>
              </a:rPr>
              <a:t>wifi</a:t>
            </a:r>
            <a:r>
              <a:rPr lang="fi-FI" dirty="0">
                <a:solidFill>
                  <a:schemeClr val="bg1"/>
                </a:solidFill>
              </a:rPr>
              <a:t>-verkossa, jonka tarjoajasta sinulla ei ole tietoa?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Mieti myös onko sinun välttämätöntä antaa tietojasi juuri nyt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Tarvitseeko sinun antaa </a:t>
            </a:r>
            <a:r>
              <a:rPr lang="fi-FI" dirty="0" err="1">
                <a:solidFill>
                  <a:schemeClr val="bg1"/>
                </a:solidFill>
              </a:rPr>
              <a:t>ykkös</a:t>
            </a:r>
            <a:r>
              <a:rPr lang="fi-FI" dirty="0">
                <a:solidFill>
                  <a:schemeClr val="bg1"/>
                </a:solidFill>
              </a:rPr>
              <a:t>-sähköpostiosoitteesi?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sz="1600" i="1" dirty="0">
                <a:solidFill>
                  <a:schemeClr val="bg1"/>
                </a:solidFill>
              </a:rPr>
              <a:t>Laittakaa.sitaroskapostianne.tanne.en.kuitenkaan.koskaan.lue.tata@gmail.com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0763" y="3045642"/>
            <a:ext cx="2981741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12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9018_TF67543618_Win32" id="{FCC23AA6-3C7C-43D3-84A7-BA61F47ACE3D}" vid="{C5A7F82B-796F-47B8-816B-17FD9424C0D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Yrityksen kurssiopetus</Template>
  <TotalTime>169</TotalTime>
  <Words>734</Words>
  <Application>Microsoft Office PowerPoint</Application>
  <PresentationFormat>Laajakuva</PresentationFormat>
  <Paragraphs>167</Paragraphs>
  <Slides>14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Asap</vt:lpstr>
      <vt:lpstr>Calibri</vt:lpstr>
      <vt:lpstr>Calibri Light</vt:lpstr>
      <vt:lpstr>Wingdings</vt:lpstr>
      <vt:lpstr>Office-teema</vt:lpstr>
      <vt:lpstr>Digitaidot II</vt:lpstr>
      <vt:lpstr>Kurssi Jäsennys</vt:lpstr>
      <vt:lpstr>Minä digiosaajana</vt:lpstr>
      <vt:lpstr>Digitaalinen jalanjälki</vt:lpstr>
      <vt:lpstr>Digitaalinen jalanjälki</vt:lpstr>
      <vt:lpstr>Digitaalinen jalanjälki</vt:lpstr>
      <vt:lpstr>Harjoitustehtävä</vt:lpstr>
      <vt:lpstr>Digitaalinen identiteetti</vt:lpstr>
      <vt:lpstr>Miksi tietoa kerätään?</vt:lpstr>
      <vt:lpstr>Harjoitustehtävä</vt:lpstr>
      <vt:lpstr>Oma digiosaamisesi</vt:lpstr>
      <vt:lpstr>Omatyösken-telyä 6h</vt:lpstr>
      <vt:lpstr>Omatyösken-telyä 1h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Pidä kurssi</dc:title>
  <dc:creator>Sahlgren Johanna</dc:creator>
  <cp:lastModifiedBy>Penkkimäki Mari</cp:lastModifiedBy>
  <cp:revision>24</cp:revision>
  <dcterms:created xsi:type="dcterms:W3CDTF">2024-03-05T11:36:25Z</dcterms:created>
  <dcterms:modified xsi:type="dcterms:W3CDTF">2024-06-17T08:24:42Z</dcterms:modified>
</cp:coreProperties>
</file>