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1" r:id="rId3"/>
    <p:sldId id="268" r:id="rId4"/>
    <p:sldId id="260" r:id="rId5"/>
    <p:sldId id="270" r:id="rId6"/>
    <p:sldId id="272" r:id="rId7"/>
    <p:sldId id="262" r:id="rId8"/>
    <p:sldId id="276" r:id="rId9"/>
    <p:sldId id="278" r:id="rId10"/>
    <p:sldId id="279" r:id="rId11"/>
    <p:sldId id="280" r:id="rId12"/>
    <p:sldId id="277" r:id="rId13"/>
    <p:sldId id="282" r:id="rId14"/>
    <p:sldId id="283" r:id="rId15"/>
    <p:sldId id="263" r:id="rId16"/>
    <p:sldId id="275" r:id="rId17"/>
    <p:sldId id="264" r:id="rId18"/>
  </p:sldIdLst>
  <p:sldSz cx="12192000" cy="68580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712" autoAdjust="0"/>
  </p:normalViewPr>
  <p:slideViewPr>
    <p:cSldViewPr snapToGrid="0">
      <p:cViewPr varScale="1">
        <p:scale>
          <a:sx n="114" d="100"/>
          <a:sy n="114" d="100"/>
        </p:scale>
        <p:origin x="3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1" d="100"/>
          <a:sy n="81" d="100"/>
        </p:scale>
        <p:origin x="397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nkkimäki Mari" userId="2da620b1-3f74-4a53-9cb2-7a981a02d6a3" providerId="ADAL" clId="{EB59BF51-A3B2-4AAF-8FA7-84073381A059}"/>
    <pc:docChg chg="modSld">
      <pc:chgData name="Penkkimäki Mari" userId="2da620b1-3f74-4a53-9cb2-7a981a02d6a3" providerId="ADAL" clId="{EB59BF51-A3B2-4AAF-8FA7-84073381A059}" dt="2024-06-17T09:24:34.352" v="3" actId="6549"/>
      <pc:docMkLst>
        <pc:docMk/>
      </pc:docMkLst>
      <pc:sldChg chg="modSp mod">
        <pc:chgData name="Penkkimäki Mari" userId="2da620b1-3f74-4a53-9cb2-7a981a02d6a3" providerId="ADAL" clId="{EB59BF51-A3B2-4AAF-8FA7-84073381A059}" dt="2024-06-17T09:22:10.702" v="0" actId="6549"/>
        <pc:sldMkLst>
          <pc:docMk/>
          <pc:sldMk cId="3493593905" sldId="270"/>
        </pc:sldMkLst>
        <pc:spChg chg="mod">
          <ac:chgData name="Penkkimäki Mari" userId="2da620b1-3f74-4a53-9cb2-7a981a02d6a3" providerId="ADAL" clId="{EB59BF51-A3B2-4AAF-8FA7-84073381A059}" dt="2024-06-17T09:22:10.702" v="0" actId="6549"/>
          <ac:spMkLst>
            <pc:docMk/>
            <pc:sldMk cId="3493593905" sldId="270"/>
            <ac:spMk id="3" creationId="{FA6A4B49-27C8-46B6-8B11-AD7E8F615E2C}"/>
          </ac:spMkLst>
        </pc:spChg>
      </pc:sldChg>
      <pc:sldChg chg="modSp mod">
        <pc:chgData name="Penkkimäki Mari" userId="2da620b1-3f74-4a53-9cb2-7a981a02d6a3" providerId="ADAL" clId="{EB59BF51-A3B2-4AAF-8FA7-84073381A059}" dt="2024-06-17T09:24:34.352" v="3" actId="6549"/>
        <pc:sldMkLst>
          <pc:docMk/>
          <pc:sldMk cId="775952778" sldId="275"/>
        </pc:sldMkLst>
        <pc:spChg chg="mod">
          <ac:chgData name="Penkkimäki Mari" userId="2da620b1-3f74-4a53-9cb2-7a981a02d6a3" providerId="ADAL" clId="{EB59BF51-A3B2-4AAF-8FA7-84073381A059}" dt="2024-06-17T09:24:34.352" v="3" actId="6549"/>
          <ac:spMkLst>
            <pc:docMk/>
            <pc:sldMk cId="775952778" sldId="275"/>
            <ac:spMk id="3" creationId="{00000000-0000-0000-0000-000000000000}"/>
          </ac:spMkLst>
        </pc:spChg>
      </pc:sldChg>
      <pc:sldChg chg="modSp mod">
        <pc:chgData name="Penkkimäki Mari" userId="2da620b1-3f74-4a53-9cb2-7a981a02d6a3" providerId="ADAL" clId="{EB59BF51-A3B2-4AAF-8FA7-84073381A059}" dt="2024-06-17T09:23:03.622" v="2" actId="20577"/>
        <pc:sldMkLst>
          <pc:docMk/>
          <pc:sldMk cId="4069072626" sldId="276"/>
        </pc:sldMkLst>
        <pc:spChg chg="mod">
          <ac:chgData name="Penkkimäki Mari" userId="2da620b1-3f74-4a53-9cb2-7a981a02d6a3" providerId="ADAL" clId="{EB59BF51-A3B2-4AAF-8FA7-84073381A059}" dt="2024-06-17T09:23:03.622" v="2" actId="20577"/>
          <ac:spMkLst>
            <pc:docMk/>
            <pc:sldMk cId="4069072626" sldId="276"/>
            <ac:spMk id="6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F69A6-0780-49EA-A6A8-3965C12489B2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 rtlCol="0"/>
        <a:lstStyle/>
        <a:p>
          <a:pPr rtl="0"/>
          <a:endParaRPr lang="en-US"/>
        </a:p>
      </dgm:t>
    </dgm:pt>
    <dgm:pt modelId="{30269CC2-8DD6-4402-82F3-18F164A732F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1  Digitaitojen perusosaaja - kertausta</a:t>
          </a:r>
        </a:p>
      </dgm:t>
    </dgm:pt>
    <dgm:pt modelId="{4A8A3B18-A3DE-475C-8BF1-FB4B84DDA43B}" type="par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DAA2C1D-14F6-4BCA-B047-0B53ADD46F43}" type="sibTrans" cxnId="{813C1BD6-5A4A-43F4-8BF7-0645F72381AA}">
      <dgm:prSet/>
      <dgm:spPr/>
      <dgm:t>
        <a:bodyPr rtlCol="0"/>
        <a:lstStyle/>
        <a:p>
          <a:pPr rtl="0"/>
          <a:endParaRPr lang="en-US"/>
        </a:p>
      </dgm:t>
    </dgm:pt>
    <dgm:pt modelId="{2B87ECDB-C552-42F6-9B52-6548A18B206B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2 Yhteistyö</a:t>
          </a:r>
        </a:p>
      </dgm:t>
    </dgm:pt>
    <dgm:pt modelId="{0DC560D9-C62C-41BA-8D68-CB78933BFF0C}" type="par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80EFB54F-1AC8-40D9-981D-4C85160A5799}" type="sibTrans" cxnId="{91AFA996-5E3B-401C-B400-E70DBD4A4AB6}">
      <dgm:prSet/>
      <dgm:spPr/>
      <dgm:t>
        <a:bodyPr rtlCol="0"/>
        <a:lstStyle/>
        <a:p>
          <a:pPr rtl="0"/>
          <a:endParaRPr lang="en-US"/>
        </a:p>
      </dgm:t>
    </dgm:pt>
    <dgm:pt modelId="{419DF63C-9792-4EF5-9125-1EEF4D07C33F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3 Digiosaaja</a:t>
          </a:r>
        </a:p>
      </dgm:t>
    </dgm:pt>
    <dgm:pt modelId="{2B95E8EF-82FE-4F54-970D-D55C9AD8EC00}" type="par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EA8773AB-BB82-4BF6-944E-80CD2086CE93}" type="sibTrans" cxnId="{024B121E-3EE5-42C9-97D1-5E0D27C29DC3}">
      <dgm:prSet/>
      <dgm:spPr/>
      <dgm:t>
        <a:bodyPr rtlCol="0"/>
        <a:lstStyle/>
        <a:p>
          <a:pPr rtl="0"/>
          <a:endParaRPr lang="en-US"/>
        </a:p>
      </dgm:t>
    </dgm:pt>
    <dgm:pt modelId="{1B1E513F-BEB7-483A-8F12-A8210AEF19E9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4 Oman työn organisointi</a:t>
          </a:r>
        </a:p>
      </dgm:t>
    </dgm:pt>
    <dgm:pt modelId="{DB284026-3063-4705-B72C-ADE04469BE6D}" type="par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D99C9B80-BA48-46B7-8B67-372E2AFD9E86}" type="sibTrans" cxnId="{9CD469EF-CF99-411A-B4B3-5B2C59AF684C}">
      <dgm:prSet/>
      <dgm:spPr/>
      <dgm:t>
        <a:bodyPr rtlCol="0"/>
        <a:lstStyle/>
        <a:p>
          <a:pPr rtl="0"/>
          <a:endParaRPr lang="en-US"/>
        </a:p>
      </dgm:t>
    </dgm:pt>
    <dgm:pt modelId="{F4A56385-3827-49D1-B533-953BA75136B7}">
      <dgm:prSet/>
      <dgm:spPr/>
      <dgm:t>
        <a:bodyPr rtlCol="0"/>
        <a:lstStyle/>
        <a:p>
          <a:pPr rtl="0"/>
          <a:r>
            <a:rPr lang="fi" dirty="0">
              <a:solidFill>
                <a:schemeClr val="bg1"/>
              </a:solidFill>
            </a:rPr>
            <a:t>Oppitunti 5 Hyötykäyttäjä</a:t>
          </a:r>
        </a:p>
      </dgm:t>
    </dgm:pt>
    <dgm:pt modelId="{5C6E35C5-B6D6-42D4-9FF2-63E3FEC1E45F}" type="par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E866DA3A-B427-429E-A892-4812B432ED79}" type="sibTrans" cxnId="{D572C096-14C8-487B-ABCD-6354192B80BA}">
      <dgm:prSet/>
      <dgm:spPr/>
      <dgm:t>
        <a:bodyPr rtlCol="0"/>
        <a:lstStyle/>
        <a:p>
          <a:pPr rtl="0"/>
          <a:endParaRPr lang="en-US"/>
        </a:p>
      </dgm:t>
    </dgm:pt>
    <dgm:pt modelId="{05261D3E-3CC7-4C85-9E09-D67FC777908C}" type="pres">
      <dgm:prSet presAssocID="{162F69A6-0780-49EA-A6A8-3965C12489B2}" presName="root" presStyleCnt="0">
        <dgm:presLayoutVars>
          <dgm:dir/>
          <dgm:resizeHandles val="exact"/>
        </dgm:presLayoutVars>
      </dgm:prSet>
      <dgm:spPr/>
    </dgm:pt>
    <dgm:pt modelId="{25C6FE9B-AED9-47D9-807F-76A517615FC1}" type="pres">
      <dgm:prSet presAssocID="{30269CC2-8DD6-4402-82F3-18F164A732FF}" presName="compNode" presStyleCnt="0"/>
      <dgm:spPr/>
    </dgm:pt>
    <dgm:pt modelId="{99698387-9DF3-4127-A7DE-FCE3F05A3470}" type="pres">
      <dgm:prSet presAssocID="{30269CC2-8DD6-4402-82F3-18F164A732FF}" presName="bgRect" presStyleLbl="bgShp" presStyleIdx="0" presStyleCnt="5" custLinFactNeighborX="0" custLinFactNeighborY="-2649"/>
      <dgm:spPr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</dgm:spPr>
    </dgm:pt>
    <dgm:pt modelId="{B52E1101-E263-4511-8D8F-5A215C912C41}" type="pres">
      <dgm:prSet presAssocID="{30269CC2-8DD6-4402-82F3-18F164A732FF}" presName="iconRect" presStyleLbl="node1" presStyleIdx="0" presStyleCnt="5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erry"/>
        </a:ext>
      </dgm:extLst>
    </dgm:pt>
    <dgm:pt modelId="{18EFBBAF-BD9F-4030-B8A4-57CCEB350921}" type="pres">
      <dgm:prSet presAssocID="{30269CC2-8DD6-4402-82F3-18F164A732FF}" presName="spaceRect" presStyleCnt="0"/>
      <dgm:spPr/>
    </dgm:pt>
    <dgm:pt modelId="{F113ED77-1650-49A8-987A-A13C2A50CEA5}" type="pres">
      <dgm:prSet presAssocID="{30269CC2-8DD6-4402-82F3-18F164A732FF}" presName="parTx" presStyleLbl="revTx" presStyleIdx="0" presStyleCnt="5">
        <dgm:presLayoutVars>
          <dgm:chMax val="0"/>
          <dgm:chPref val="0"/>
        </dgm:presLayoutVars>
      </dgm:prSet>
      <dgm:spPr/>
    </dgm:pt>
    <dgm:pt modelId="{084D1940-F8FF-48AA-A0CA-908C7645C951}" type="pres">
      <dgm:prSet presAssocID="{2DAA2C1D-14F6-4BCA-B047-0B53ADD46F43}" presName="sibTrans" presStyleCnt="0"/>
      <dgm:spPr/>
    </dgm:pt>
    <dgm:pt modelId="{922A9066-91F0-4494-8CF8-01F8511B6028}" type="pres">
      <dgm:prSet presAssocID="{2B87ECDB-C552-42F6-9B52-6548A18B206B}" presName="compNode" presStyleCnt="0"/>
      <dgm:spPr/>
    </dgm:pt>
    <dgm:pt modelId="{FA3369E0-5B38-4FDD-A9F5-22B9810A03F7}" type="pres">
      <dgm:prSet presAssocID="{2B87ECDB-C552-42F6-9B52-6548A18B206B}" presName="bgRect" presStyleLbl="bgShp" presStyleIdx="1" presStyleCnt="5"/>
      <dgm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FADE9C4E-BFE3-4374-BE2C-676ED238ACF2}" type="pres">
      <dgm:prSet presAssocID="{2B87ECDB-C552-42F6-9B52-6548A18B206B}" presName="iconRect" presStyleLbl="node1" presStyleIdx="1" presStyleCnt="5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7000F0F2-143F-4CAE-BA6B-E9C401E5437A}" type="pres">
      <dgm:prSet presAssocID="{2B87ECDB-C552-42F6-9B52-6548A18B206B}" presName="spaceRect" presStyleCnt="0"/>
      <dgm:spPr/>
    </dgm:pt>
    <dgm:pt modelId="{AC018808-9CEA-4C61-8875-3E922AA167D7}" type="pres">
      <dgm:prSet presAssocID="{2B87ECDB-C552-42F6-9B52-6548A18B206B}" presName="parTx" presStyleLbl="revTx" presStyleIdx="1" presStyleCnt="5">
        <dgm:presLayoutVars>
          <dgm:chMax val="0"/>
          <dgm:chPref val="0"/>
        </dgm:presLayoutVars>
      </dgm:prSet>
      <dgm:spPr/>
    </dgm:pt>
    <dgm:pt modelId="{CE46B6BD-FA9F-4C65-8E75-D8C24C71657B}" type="pres">
      <dgm:prSet presAssocID="{80EFB54F-1AC8-40D9-981D-4C85160A5799}" presName="sibTrans" presStyleCnt="0"/>
      <dgm:spPr/>
    </dgm:pt>
    <dgm:pt modelId="{B12160B6-4EC8-4B4D-A1B2-F7F5F2795F75}" type="pres">
      <dgm:prSet presAssocID="{419DF63C-9792-4EF5-9125-1EEF4D07C33F}" presName="compNode" presStyleCnt="0"/>
      <dgm:spPr/>
    </dgm:pt>
    <dgm:pt modelId="{DB8ABDAA-976A-4A84-A3C3-277080E19DCA}" type="pres">
      <dgm:prSet presAssocID="{419DF63C-9792-4EF5-9125-1EEF4D07C33F}" presName="bgRect" presStyleLbl="bgShp" presStyleIdx="2" presStyleCnt="5" custLinFactNeighborX="0" custLinFactNeighborY="-2649"/>
      <dgm:spPr>
        <a:xfrm>
          <a:off x="0" y="24944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D335376E-740A-4A47-BC5B-3381DE731CE0}" type="pres">
      <dgm:prSet presAssocID="{419DF63C-9792-4EF5-9125-1EEF4D07C33F}" presName="iconRect" presStyleLbl="node1" presStyleIdx="2" presStyleCnt="5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Enrollment"/>
        </a:ext>
      </dgm:extLst>
    </dgm:pt>
    <dgm:pt modelId="{BCDE90E0-E45B-4C79-BE60-A53702208276}" type="pres">
      <dgm:prSet presAssocID="{419DF63C-9792-4EF5-9125-1EEF4D07C33F}" presName="spaceRect" presStyleCnt="0"/>
      <dgm:spPr/>
    </dgm:pt>
    <dgm:pt modelId="{8409F791-340A-4625-9294-3E680D66DB63}" type="pres">
      <dgm:prSet presAssocID="{419DF63C-9792-4EF5-9125-1EEF4D07C33F}" presName="parTx" presStyleLbl="revTx" presStyleIdx="2" presStyleCnt="5">
        <dgm:presLayoutVars>
          <dgm:chMax val="0"/>
          <dgm:chPref val="0"/>
        </dgm:presLayoutVars>
      </dgm:prSet>
      <dgm:spPr/>
    </dgm:pt>
    <dgm:pt modelId="{D4892BA4-47FA-499C-84FA-3A971E9AFE41}" type="pres">
      <dgm:prSet presAssocID="{EA8773AB-BB82-4BF6-944E-80CD2086CE93}" presName="sibTrans" presStyleCnt="0"/>
      <dgm:spPr/>
    </dgm:pt>
    <dgm:pt modelId="{390D1410-0CB7-44D5-903C-C35615DE86E1}" type="pres">
      <dgm:prSet presAssocID="{1B1E513F-BEB7-483A-8F12-A8210AEF19E9}" presName="compNode" presStyleCnt="0"/>
      <dgm:spPr/>
    </dgm:pt>
    <dgm:pt modelId="{C2FCE80A-DCA0-4D7F-8F72-19CB2337E588}" type="pres">
      <dgm:prSet presAssocID="{1B1E513F-BEB7-483A-8F12-A8210AEF19E9}" presName="bgRect" presStyleLbl="bgShp" presStyleIdx="3" presStyleCnt="5"/>
      <dgm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1B0B9210-632F-4BB5-B140-1FA20D3CF123}" type="pres">
      <dgm:prSet presAssocID="{1B1E513F-BEB7-483A-8F12-A8210AEF19E9}" presName="iconRect" presStyleLbl="node1" presStyleIdx="3" presStyleCnt="5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axOutline"/>
        </a:ext>
      </dgm:extLst>
    </dgm:pt>
    <dgm:pt modelId="{E9B85894-F3EF-4216-9DD4-962DCF409217}" type="pres">
      <dgm:prSet presAssocID="{1B1E513F-BEB7-483A-8F12-A8210AEF19E9}" presName="spaceRect" presStyleCnt="0"/>
      <dgm:spPr/>
    </dgm:pt>
    <dgm:pt modelId="{3CBA7321-E2AC-48FD-B351-CE3C9A4CE924}" type="pres">
      <dgm:prSet presAssocID="{1B1E513F-BEB7-483A-8F12-A8210AEF19E9}" presName="parTx" presStyleLbl="revTx" presStyleIdx="3" presStyleCnt="5">
        <dgm:presLayoutVars>
          <dgm:chMax val="0"/>
          <dgm:chPref val="0"/>
        </dgm:presLayoutVars>
      </dgm:prSet>
      <dgm:spPr/>
    </dgm:pt>
    <dgm:pt modelId="{5E25F319-BBA5-4820-B2FC-14F8D56BF078}" type="pres">
      <dgm:prSet presAssocID="{D99C9B80-BA48-46B7-8B67-372E2AFD9E86}" presName="sibTrans" presStyleCnt="0"/>
      <dgm:spPr/>
    </dgm:pt>
    <dgm:pt modelId="{A9DA4473-F7AD-4D05-A89E-4317469C9CAC}" type="pres">
      <dgm:prSet presAssocID="{F4A56385-3827-49D1-B533-953BA75136B7}" presName="compNode" presStyleCnt="0"/>
      <dgm:spPr/>
    </dgm:pt>
    <dgm:pt modelId="{343A76ED-9DD6-4B0A-830E-16ED952B3D06}" type="pres">
      <dgm:prSet presAssocID="{F4A56385-3827-49D1-B533-953BA75136B7}" presName="bgRect" presStyleLbl="bgShp" presStyleIdx="4" presStyleCnt="5"/>
      <dgm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gm:spPr>
    </dgm:pt>
    <dgm:pt modelId="{C21BED67-1F13-4312-815B-B5C34DAA27F9}" type="pres">
      <dgm:prSet presAssocID="{F4A56385-3827-49D1-B533-953BA75136B7}" presName="iconRect" presStyleLbl="node1" presStyleIdx="4" presStyleCnt="5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ooter"/>
        </a:ext>
      </dgm:extLst>
    </dgm:pt>
    <dgm:pt modelId="{8854FDB6-04FD-4DEB-9AB6-DDB7E532A353}" type="pres">
      <dgm:prSet presAssocID="{F4A56385-3827-49D1-B533-953BA75136B7}" presName="spaceRect" presStyleCnt="0"/>
      <dgm:spPr/>
    </dgm:pt>
    <dgm:pt modelId="{9260EF14-C09B-4543-88B7-7F45704CBA36}" type="pres">
      <dgm:prSet presAssocID="{F4A56385-3827-49D1-B533-953BA75136B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024B121E-3EE5-42C9-97D1-5E0D27C29DC3}" srcId="{162F69A6-0780-49EA-A6A8-3965C12489B2}" destId="{419DF63C-9792-4EF5-9125-1EEF4D07C33F}" srcOrd="2" destOrd="0" parTransId="{2B95E8EF-82FE-4F54-970D-D55C9AD8EC00}" sibTransId="{EA8773AB-BB82-4BF6-944E-80CD2086CE93}"/>
    <dgm:cxn modelId="{D7E7903A-483E-4876-8C77-EEB10661B95B}" type="presOf" srcId="{1B1E513F-BEB7-483A-8F12-A8210AEF19E9}" destId="{3CBA7321-E2AC-48FD-B351-CE3C9A4CE924}" srcOrd="0" destOrd="0" presId="urn:microsoft.com/office/officeart/2018/2/layout/IconVerticalSolidList"/>
    <dgm:cxn modelId="{C9B7BD43-67DC-4CD4-86B0-92B8BFA59068}" type="presOf" srcId="{2B87ECDB-C552-42F6-9B52-6548A18B206B}" destId="{AC018808-9CEA-4C61-8875-3E922AA167D7}" srcOrd="0" destOrd="0" presId="urn:microsoft.com/office/officeart/2018/2/layout/IconVerticalSolidList"/>
    <dgm:cxn modelId="{92648A4D-7D0D-48F5-96E4-BF8EC541B3A9}" type="presOf" srcId="{419DF63C-9792-4EF5-9125-1EEF4D07C33F}" destId="{8409F791-340A-4625-9294-3E680D66DB63}" srcOrd="0" destOrd="0" presId="urn:microsoft.com/office/officeart/2018/2/layout/IconVerticalSolidList"/>
    <dgm:cxn modelId="{DF18896F-7F42-4500-8AD0-6181E8694E28}" type="presOf" srcId="{F4A56385-3827-49D1-B533-953BA75136B7}" destId="{9260EF14-C09B-4543-88B7-7F45704CBA36}" srcOrd="0" destOrd="0" presId="urn:microsoft.com/office/officeart/2018/2/layout/IconVerticalSolidList"/>
    <dgm:cxn modelId="{91AFA996-5E3B-401C-B400-E70DBD4A4AB6}" srcId="{162F69A6-0780-49EA-A6A8-3965C12489B2}" destId="{2B87ECDB-C552-42F6-9B52-6548A18B206B}" srcOrd="1" destOrd="0" parTransId="{0DC560D9-C62C-41BA-8D68-CB78933BFF0C}" sibTransId="{80EFB54F-1AC8-40D9-981D-4C85160A5799}"/>
    <dgm:cxn modelId="{D572C096-14C8-487B-ABCD-6354192B80BA}" srcId="{162F69A6-0780-49EA-A6A8-3965C12489B2}" destId="{F4A56385-3827-49D1-B533-953BA75136B7}" srcOrd="4" destOrd="0" parTransId="{5C6E35C5-B6D6-42D4-9FF2-63E3FEC1E45F}" sibTransId="{E866DA3A-B427-429E-A892-4812B432ED79}"/>
    <dgm:cxn modelId="{813C1BD6-5A4A-43F4-8BF7-0645F72381AA}" srcId="{162F69A6-0780-49EA-A6A8-3965C12489B2}" destId="{30269CC2-8DD6-4402-82F3-18F164A732FF}" srcOrd="0" destOrd="0" parTransId="{4A8A3B18-A3DE-475C-8BF1-FB4B84DDA43B}" sibTransId="{2DAA2C1D-14F6-4BCA-B047-0B53ADD46F43}"/>
    <dgm:cxn modelId="{7F77D1ED-2343-4635-9FDF-CF5C9D2B3315}" type="presOf" srcId="{162F69A6-0780-49EA-A6A8-3965C12489B2}" destId="{05261D3E-3CC7-4C85-9E09-D67FC777908C}" srcOrd="0" destOrd="0" presId="urn:microsoft.com/office/officeart/2018/2/layout/IconVerticalSolidList"/>
    <dgm:cxn modelId="{9CD469EF-CF99-411A-B4B3-5B2C59AF684C}" srcId="{162F69A6-0780-49EA-A6A8-3965C12489B2}" destId="{1B1E513F-BEB7-483A-8F12-A8210AEF19E9}" srcOrd="3" destOrd="0" parTransId="{DB284026-3063-4705-B72C-ADE04469BE6D}" sibTransId="{D99C9B80-BA48-46B7-8B67-372E2AFD9E86}"/>
    <dgm:cxn modelId="{175EB5FF-CD0E-4495-8FA8-F19D1233730A}" type="presOf" srcId="{30269CC2-8DD6-4402-82F3-18F164A732FF}" destId="{F113ED77-1650-49A8-987A-A13C2A50CEA5}" srcOrd="0" destOrd="0" presId="urn:microsoft.com/office/officeart/2018/2/layout/IconVerticalSolidList"/>
    <dgm:cxn modelId="{B6784D09-C55E-4568-A257-9A4C076E72A2}" type="presParOf" srcId="{05261D3E-3CC7-4C85-9E09-D67FC777908C}" destId="{25C6FE9B-AED9-47D9-807F-76A517615FC1}" srcOrd="0" destOrd="0" presId="urn:microsoft.com/office/officeart/2018/2/layout/IconVerticalSolidList"/>
    <dgm:cxn modelId="{918FF3CA-876D-40FA-841A-AB5A28A77ED2}" type="presParOf" srcId="{25C6FE9B-AED9-47D9-807F-76A517615FC1}" destId="{99698387-9DF3-4127-A7DE-FCE3F05A3470}" srcOrd="0" destOrd="0" presId="urn:microsoft.com/office/officeart/2018/2/layout/IconVerticalSolidList"/>
    <dgm:cxn modelId="{9E8C0B32-A7B3-460A-83CF-493652F6403A}" type="presParOf" srcId="{25C6FE9B-AED9-47D9-807F-76A517615FC1}" destId="{B52E1101-E263-4511-8D8F-5A215C912C41}" srcOrd="1" destOrd="0" presId="urn:microsoft.com/office/officeart/2018/2/layout/IconVerticalSolidList"/>
    <dgm:cxn modelId="{BF3562AE-51B6-4827-AC2A-02A6C7EE6F5E}" type="presParOf" srcId="{25C6FE9B-AED9-47D9-807F-76A517615FC1}" destId="{18EFBBAF-BD9F-4030-B8A4-57CCEB350921}" srcOrd="2" destOrd="0" presId="urn:microsoft.com/office/officeart/2018/2/layout/IconVerticalSolidList"/>
    <dgm:cxn modelId="{04E3ADEA-CCED-42DB-834F-C02041D4F81B}" type="presParOf" srcId="{25C6FE9B-AED9-47D9-807F-76A517615FC1}" destId="{F113ED77-1650-49A8-987A-A13C2A50CEA5}" srcOrd="3" destOrd="0" presId="urn:microsoft.com/office/officeart/2018/2/layout/IconVerticalSolidList"/>
    <dgm:cxn modelId="{F6438E6C-D016-4A64-9005-13CAA2685ADD}" type="presParOf" srcId="{05261D3E-3CC7-4C85-9E09-D67FC777908C}" destId="{084D1940-F8FF-48AA-A0CA-908C7645C951}" srcOrd="1" destOrd="0" presId="urn:microsoft.com/office/officeart/2018/2/layout/IconVerticalSolidList"/>
    <dgm:cxn modelId="{CEB88A46-381C-4FB3-B5C2-36F0205865FC}" type="presParOf" srcId="{05261D3E-3CC7-4C85-9E09-D67FC777908C}" destId="{922A9066-91F0-4494-8CF8-01F8511B6028}" srcOrd="2" destOrd="0" presId="urn:microsoft.com/office/officeart/2018/2/layout/IconVerticalSolidList"/>
    <dgm:cxn modelId="{D1B45BFC-BE7D-41A5-ACF1-DDC855C4E453}" type="presParOf" srcId="{922A9066-91F0-4494-8CF8-01F8511B6028}" destId="{FA3369E0-5B38-4FDD-A9F5-22B9810A03F7}" srcOrd="0" destOrd="0" presId="urn:microsoft.com/office/officeart/2018/2/layout/IconVerticalSolidList"/>
    <dgm:cxn modelId="{4643A976-3E27-4CAA-B7FC-B0B83CAF8B1F}" type="presParOf" srcId="{922A9066-91F0-4494-8CF8-01F8511B6028}" destId="{FADE9C4E-BFE3-4374-BE2C-676ED238ACF2}" srcOrd="1" destOrd="0" presId="urn:microsoft.com/office/officeart/2018/2/layout/IconVerticalSolidList"/>
    <dgm:cxn modelId="{D766C06F-7B8D-459C-9FB9-C58229C29760}" type="presParOf" srcId="{922A9066-91F0-4494-8CF8-01F8511B6028}" destId="{7000F0F2-143F-4CAE-BA6B-E9C401E5437A}" srcOrd="2" destOrd="0" presId="urn:microsoft.com/office/officeart/2018/2/layout/IconVerticalSolidList"/>
    <dgm:cxn modelId="{150742EF-413B-4B94-8C6E-7E0DC782FB81}" type="presParOf" srcId="{922A9066-91F0-4494-8CF8-01F8511B6028}" destId="{AC018808-9CEA-4C61-8875-3E922AA167D7}" srcOrd="3" destOrd="0" presId="urn:microsoft.com/office/officeart/2018/2/layout/IconVerticalSolidList"/>
    <dgm:cxn modelId="{8C73B2A2-55AA-4BE8-A101-760B33AD8140}" type="presParOf" srcId="{05261D3E-3CC7-4C85-9E09-D67FC777908C}" destId="{CE46B6BD-FA9F-4C65-8E75-D8C24C71657B}" srcOrd="3" destOrd="0" presId="urn:microsoft.com/office/officeart/2018/2/layout/IconVerticalSolidList"/>
    <dgm:cxn modelId="{18BE3019-0E90-4C32-A988-157009864AD2}" type="presParOf" srcId="{05261D3E-3CC7-4C85-9E09-D67FC777908C}" destId="{B12160B6-4EC8-4B4D-A1B2-F7F5F2795F75}" srcOrd="4" destOrd="0" presId="urn:microsoft.com/office/officeart/2018/2/layout/IconVerticalSolidList"/>
    <dgm:cxn modelId="{2EEC68C7-29BF-4C02-91C1-17C5C78737B5}" type="presParOf" srcId="{B12160B6-4EC8-4B4D-A1B2-F7F5F2795F75}" destId="{DB8ABDAA-976A-4A84-A3C3-277080E19DCA}" srcOrd="0" destOrd="0" presId="urn:microsoft.com/office/officeart/2018/2/layout/IconVerticalSolidList"/>
    <dgm:cxn modelId="{F1D89C2A-76D1-4569-963D-1C92D0A16E1C}" type="presParOf" srcId="{B12160B6-4EC8-4B4D-A1B2-F7F5F2795F75}" destId="{D335376E-740A-4A47-BC5B-3381DE731CE0}" srcOrd="1" destOrd="0" presId="urn:microsoft.com/office/officeart/2018/2/layout/IconVerticalSolidList"/>
    <dgm:cxn modelId="{4E76AE4D-E418-463B-994D-6DDD4BE738C0}" type="presParOf" srcId="{B12160B6-4EC8-4B4D-A1B2-F7F5F2795F75}" destId="{BCDE90E0-E45B-4C79-BE60-A53702208276}" srcOrd="2" destOrd="0" presId="urn:microsoft.com/office/officeart/2018/2/layout/IconVerticalSolidList"/>
    <dgm:cxn modelId="{A3104C94-C425-4DC0-8A01-7FDFF0F35AAA}" type="presParOf" srcId="{B12160B6-4EC8-4B4D-A1B2-F7F5F2795F75}" destId="{8409F791-340A-4625-9294-3E680D66DB63}" srcOrd="3" destOrd="0" presId="urn:microsoft.com/office/officeart/2018/2/layout/IconVerticalSolidList"/>
    <dgm:cxn modelId="{605473B3-8AA5-4EE0-BFBA-3AB749038A35}" type="presParOf" srcId="{05261D3E-3CC7-4C85-9E09-D67FC777908C}" destId="{D4892BA4-47FA-499C-84FA-3A971E9AFE41}" srcOrd="5" destOrd="0" presId="urn:microsoft.com/office/officeart/2018/2/layout/IconVerticalSolidList"/>
    <dgm:cxn modelId="{CC9F31C5-774B-4FC3-9646-7E0EFDB54727}" type="presParOf" srcId="{05261D3E-3CC7-4C85-9E09-D67FC777908C}" destId="{390D1410-0CB7-44D5-903C-C35615DE86E1}" srcOrd="6" destOrd="0" presId="urn:microsoft.com/office/officeart/2018/2/layout/IconVerticalSolidList"/>
    <dgm:cxn modelId="{34A9E1BF-6D83-4701-9E7B-CBCD8074AEAA}" type="presParOf" srcId="{390D1410-0CB7-44D5-903C-C35615DE86E1}" destId="{C2FCE80A-DCA0-4D7F-8F72-19CB2337E588}" srcOrd="0" destOrd="0" presId="urn:microsoft.com/office/officeart/2018/2/layout/IconVerticalSolidList"/>
    <dgm:cxn modelId="{2682A58B-536A-49D1-A507-E48E245F1609}" type="presParOf" srcId="{390D1410-0CB7-44D5-903C-C35615DE86E1}" destId="{1B0B9210-632F-4BB5-B140-1FA20D3CF123}" srcOrd="1" destOrd="0" presId="urn:microsoft.com/office/officeart/2018/2/layout/IconVerticalSolidList"/>
    <dgm:cxn modelId="{59D669F7-8B16-4888-95F6-5986C0AFE631}" type="presParOf" srcId="{390D1410-0CB7-44D5-903C-C35615DE86E1}" destId="{E9B85894-F3EF-4216-9DD4-962DCF409217}" srcOrd="2" destOrd="0" presId="urn:microsoft.com/office/officeart/2018/2/layout/IconVerticalSolidList"/>
    <dgm:cxn modelId="{BD8D7B70-D5A5-475A-9EAE-2DF74A65E7A7}" type="presParOf" srcId="{390D1410-0CB7-44D5-903C-C35615DE86E1}" destId="{3CBA7321-E2AC-48FD-B351-CE3C9A4CE924}" srcOrd="3" destOrd="0" presId="urn:microsoft.com/office/officeart/2018/2/layout/IconVerticalSolidList"/>
    <dgm:cxn modelId="{A54D5403-F787-4964-8489-63C75BE2EFB6}" type="presParOf" srcId="{05261D3E-3CC7-4C85-9E09-D67FC777908C}" destId="{5E25F319-BBA5-4820-B2FC-14F8D56BF078}" srcOrd="7" destOrd="0" presId="urn:microsoft.com/office/officeart/2018/2/layout/IconVerticalSolidList"/>
    <dgm:cxn modelId="{B5AAF852-AE2E-40BE-BC22-1382A2AD5A44}" type="presParOf" srcId="{05261D3E-3CC7-4C85-9E09-D67FC777908C}" destId="{A9DA4473-F7AD-4D05-A89E-4317469C9CAC}" srcOrd="8" destOrd="0" presId="urn:microsoft.com/office/officeart/2018/2/layout/IconVerticalSolidList"/>
    <dgm:cxn modelId="{80161854-1670-4BD7-9912-A0DFE5201001}" type="presParOf" srcId="{A9DA4473-F7AD-4D05-A89E-4317469C9CAC}" destId="{343A76ED-9DD6-4B0A-830E-16ED952B3D06}" srcOrd="0" destOrd="0" presId="urn:microsoft.com/office/officeart/2018/2/layout/IconVerticalSolidList"/>
    <dgm:cxn modelId="{17AEC66B-BBFF-4EF5-B894-6B5A992F362F}" type="presParOf" srcId="{A9DA4473-F7AD-4D05-A89E-4317469C9CAC}" destId="{C21BED67-1F13-4312-815B-B5C34DAA27F9}" srcOrd="1" destOrd="0" presId="urn:microsoft.com/office/officeart/2018/2/layout/IconVerticalSolidList"/>
    <dgm:cxn modelId="{D35FF1B4-6B78-4ECE-976F-17DFD749DB9F}" type="presParOf" srcId="{A9DA4473-F7AD-4D05-A89E-4317469C9CAC}" destId="{8854FDB6-04FD-4DEB-9AB6-DDB7E532A353}" srcOrd="2" destOrd="0" presId="urn:microsoft.com/office/officeart/2018/2/layout/IconVerticalSolidList"/>
    <dgm:cxn modelId="{00C148E5-B634-4CBF-973D-0F5A3C5E09C8}" type="presParOf" srcId="{A9DA4473-F7AD-4D05-A89E-4317469C9CAC}" destId="{9260EF14-C09B-4543-88B7-7F45704CBA3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698387-9DF3-4127-A7DE-FCE3F05A3470}">
      <dsp:nvSpPr>
        <dsp:cNvPr id="0" name=""/>
        <dsp:cNvSpPr/>
      </dsp:nvSpPr>
      <dsp:spPr>
        <a:xfrm>
          <a:off x="0" y="0"/>
          <a:ext cx="6791323" cy="995920"/>
        </a:xfrm>
        <a:prstGeom prst="rect">
          <a:avLst/>
        </a:prstGeom>
        <a:gradFill rotWithShape="0">
          <a:gsLst>
            <a:gs pos="0">
              <a:schemeClr val="tx1">
                <a:lumMod val="75000"/>
                <a:lumOff val="25000"/>
              </a:schemeClr>
            </a:gs>
            <a:gs pos="15929">
              <a:schemeClr val="tx1">
                <a:lumMod val="85000"/>
                <a:lumOff val="15000"/>
              </a:schemeClr>
            </a:gs>
            <a:gs pos="97000">
              <a:schemeClr val="tx1">
                <a:lumMod val="85000"/>
                <a:lumOff val="15000"/>
              </a:schemeClr>
            </a:gs>
            <a:gs pos="100000">
              <a:schemeClr val="accent2">
                <a:lumMod val="75000"/>
              </a:scheme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2E1101-E263-4511-8D8F-5A215C912C41}">
      <dsp:nvSpPr>
        <dsp:cNvPr id="0" name=""/>
        <dsp:cNvSpPr/>
      </dsp:nvSpPr>
      <dsp:spPr>
        <a:xfrm>
          <a:off x="301265" y="228757"/>
          <a:ext cx="547756" cy="547756"/>
        </a:xfrm>
        <a:prstGeom prst="rect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3ED77-1650-49A8-987A-A13C2A50CEA5}">
      <dsp:nvSpPr>
        <dsp:cNvPr id="0" name=""/>
        <dsp:cNvSpPr/>
      </dsp:nvSpPr>
      <dsp:spPr>
        <a:xfrm>
          <a:off x="1150288" y="4675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1  Digitaitojen perusosaaja - kertausta</a:t>
          </a:r>
        </a:p>
      </dsp:txBody>
      <dsp:txXfrm>
        <a:off x="1150288" y="4675"/>
        <a:ext cx="5641034" cy="995920"/>
      </dsp:txXfrm>
    </dsp:sp>
    <dsp:sp modelId="{FA3369E0-5B38-4FDD-A9F5-22B9810A03F7}">
      <dsp:nvSpPr>
        <dsp:cNvPr id="0" name=""/>
        <dsp:cNvSpPr/>
      </dsp:nvSpPr>
      <dsp:spPr>
        <a:xfrm>
          <a:off x="0" y="1249576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DE9C4E-BFE3-4374-BE2C-676ED238ACF2}">
      <dsp:nvSpPr>
        <dsp:cNvPr id="0" name=""/>
        <dsp:cNvSpPr/>
      </dsp:nvSpPr>
      <dsp:spPr>
        <a:xfrm>
          <a:off x="301265" y="1473658"/>
          <a:ext cx="547756" cy="547756"/>
        </a:xfrm>
        <a:prstGeom prst="rect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018808-9CEA-4C61-8875-3E922AA167D7}">
      <dsp:nvSpPr>
        <dsp:cNvPr id="0" name=""/>
        <dsp:cNvSpPr/>
      </dsp:nvSpPr>
      <dsp:spPr>
        <a:xfrm>
          <a:off x="1150288" y="1249576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2 Yhteistyö</a:t>
          </a:r>
        </a:p>
      </dsp:txBody>
      <dsp:txXfrm>
        <a:off x="1150288" y="1249576"/>
        <a:ext cx="5641034" cy="995920"/>
      </dsp:txXfrm>
    </dsp:sp>
    <dsp:sp modelId="{DB8ABDAA-976A-4A84-A3C3-277080E19DCA}">
      <dsp:nvSpPr>
        <dsp:cNvPr id="0" name=""/>
        <dsp:cNvSpPr/>
      </dsp:nvSpPr>
      <dsp:spPr>
        <a:xfrm>
          <a:off x="0" y="2468095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5376E-740A-4A47-BC5B-3381DE731CE0}">
      <dsp:nvSpPr>
        <dsp:cNvPr id="0" name=""/>
        <dsp:cNvSpPr/>
      </dsp:nvSpPr>
      <dsp:spPr>
        <a:xfrm>
          <a:off x="301265" y="2718559"/>
          <a:ext cx="547756" cy="547756"/>
        </a:xfrm>
        <a:prstGeom prst="rect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09F791-340A-4625-9294-3E680D66DB63}">
      <dsp:nvSpPr>
        <dsp:cNvPr id="0" name=""/>
        <dsp:cNvSpPr/>
      </dsp:nvSpPr>
      <dsp:spPr>
        <a:xfrm>
          <a:off x="1150288" y="24944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3 Digiosaaja</a:t>
          </a:r>
        </a:p>
      </dsp:txBody>
      <dsp:txXfrm>
        <a:off x="1150288" y="2494477"/>
        <a:ext cx="5641034" cy="995920"/>
      </dsp:txXfrm>
    </dsp:sp>
    <dsp:sp modelId="{C2FCE80A-DCA0-4D7F-8F72-19CB2337E588}">
      <dsp:nvSpPr>
        <dsp:cNvPr id="0" name=""/>
        <dsp:cNvSpPr/>
      </dsp:nvSpPr>
      <dsp:spPr>
        <a:xfrm>
          <a:off x="0" y="3739377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B9210-632F-4BB5-B140-1FA20D3CF123}">
      <dsp:nvSpPr>
        <dsp:cNvPr id="0" name=""/>
        <dsp:cNvSpPr/>
      </dsp:nvSpPr>
      <dsp:spPr>
        <a:xfrm>
          <a:off x="301265" y="3963460"/>
          <a:ext cx="547756" cy="547756"/>
        </a:xfrm>
        <a:prstGeom prst="rect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BA7321-E2AC-48FD-B351-CE3C9A4CE924}">
      <dsp:nvSpPr>
        <dsp:cNvPr id="0" name=""/>
        <dsp:cNvSpPr/>
      </dsp:nvSpPr>
      <dsp:spPr>
        <a:xfrm>
          <a:off x="1150288" y="3739377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4 Oman työn organisointi</a:t>
          </a:r>
        </a:p>
      </dsp:txBody>
      <dsp:txXfrm>
        <a:off x="1150288" y="3739377"/>
        <a:ext cx="5641034" cy="995920"/>
      </dsp:txXfrm>
    </dsp:sp>
    <dsp:sp modelId="{343A76ED-9DD6-4B0A-830E-16ED952B3D06}">
      <dsp:nvSpPr>
        <dsp:cNvPr id="0" name=""/>
        <dsp:cNvSpPr/>
      </dsp:nvSpPr>
      <dsp:spPr>
        <a:xfrm>
          <a:off x="0" y="4984278"/>
          <a:ext cx="6791323" cy="995920"/>
        </a:xfrm>
        <a:prstGeom prst="rect">
          <a:avLst/>
        </a:prstGeom>
        <a:gradFill rotWithShape="0">
          <a:gsLst>
            <a:gs pos="0">
              <a:srgbClr val="000000">
                <a:lumMod val="75000"/>
                <a:lumOff val="25000"/>
              </a:srgbClr>
            </a:gs>
            <a:gs pos="15929">
              <a:srgbClr val="000000">
                <a:lumMod val="85000"/>
                <a:lumOff val="15000"/>
              </a:srgbClr>
            </a:gs>
            <a:gs pos="97000">
              <a:srgbClr val="000000">
                <a:lumMod val="85000"/>
                <a:lumOff val="15000"/>
              </a:srgbClr>
            </a:gs>
            <a:gs pos="100000">
              <a:srgbClr val="17B2D1">
                <a:lumMod val="75000"/>
              </a:srgbClr>
            </a:gs>
          </a:gsLst>
          <a:lin ang="108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BED67-1F13-4312-815B-B5C34DAA27F9}">
      <dsp:nvSpPr>
        <dsp:cNvPr id="0" name=""/>
        <dsp:cNvSpPr/>
      </dsp:nvSpPr>
      <dsp:spPr>
        <a:xfrm>
          <a:off x="301265" y="5208360"/>
          <a:ext cx="547756" cy="547756"/>
        </a:xfrm>
        <a:prstGeom prst="rect">
          <a:avLst/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0EF14-C09B-4543-88B7-7F45704CBA36}">
      <dsp:nvSpPr>
        <dsp:cNvPr id="0" name=""/>
        <dsp:cNvSpPr/>
      </dsp:nvSpPr>
      <dsp:spPr>
        <a:xfrm>
          <a:off x="1150288" y="4984278"/>
          <a:ext cx="5641034" cy="995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402" tIns="105402" rIns="105402" bIns="105402" numCol="1" spcCol="1270" rtlCol="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" sz="1900" kern="1200" dirty="0">
              <a:solidFill>
                <a:schemeClr val="bg1"/>
              </a:solidFill>
            </a:rPr>
            <a:t>Oppitunti 5 Hyötykäyttäjä</a:t>
          </a:r>
        </a:p>
      </dsp:txBody>
      <dsp:txXfrm>
        <a:off x="1150288" y="4984278"/>
        <a:ext cx="5641034" cy="995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Pystysuuntainen kiinteä kuvakeluettelo"/>
  <dgm:desc val="Käytä tätä, kun haluat esittää ylhäältä alaspäin sarjan visualisointeja, joissa on tason 1 tai tason 1 ja tason 2 tekstiä ryhmitettynä muotoon. Soveltuu parhaiten kuvakkeisiin ja pieniin kuviin, joissa on pitkähkö kuvau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2BC10188-DC2C-458D-AB41-143A0BE9A31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9634E15-7196-43FC-B912-C4D8B4A2CE7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3EA1B90-5178-4170-92B1-8893BD08564F}" type="datetime1">
              <a:rPr lang="fi-FI" smtClean="0"/>
              <a:t>17.6.2024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89EA2570-D5B6-41CB-96C2-FFC9944668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5C31B37-7A69-4C30-9B63-29F8242FC2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89B6C8-888A-401B-9F9B-D41D36B6C3E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100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7934DA7C-E4CC-4BCA-BF4B-EC009506CAB4}" type="datetime1">
              <a:rPr lang="fi-FI" noProof="0" smtClean="0"/>
              <a:t>17.6.2024</a:t>
            </a:fld>
            <a:endParaRPr lang="fi-FI" noProof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3F28A1F-3E69-47E5-AE93-E7F2155A242D}" type="slidenum">
              <a:rPr lang="fi-FI" noProof="0" smtClean="0"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0759332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71429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25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5365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41378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16568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41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79412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0644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522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51556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73183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69561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6644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66210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7667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3F28A1F-3E69-47E5-AE93-E7F2155A242D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36161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2653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1AB651-5612-4E6A-9B35-A555D082EC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81389A2-D77B-40CA-AD1E-0178AEFAD1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A1DCA993-CBEA-48C5-BD35-50ABDFF64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88ED8E0-95EC-469F-9B7E-562FBDFDE6C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646344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776F88-2A37-410D-A685-E455AF3D0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764B46-B015-44F7-8DC0-AFB8D275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D3C8232-2077-497A-9142-B787E2B03A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AF6077C-D913-4FD0-B6E0-6D70BEFD40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43905DBB-3AA9-4435-AC97-732293FDE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954C901-FCAF-4DFB-A621-6A969641CA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292145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AF2623-2255-4BBA-9577-B3A3FD2AE8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259F0F0-5E7C-4FC9-8E90-6ADCD7A71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105532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0A9D3FFB-BE14-4D90-A515-10EDD1BEE6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2767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451E51-BE82-4B1B-9CB6-89C26464DB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CBF8C-3CF7-47E6-9AB0-15584178B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D07DA3C-0298-45CF-AFC3-41031C076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C4FF87-D01E-416B-9EF8-E107C4EDDC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98533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5798B13-3B32-4354-B2B5-3165F2F6E6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73611" y="1676409"/>
            <a:ext cx="3923999" cy="2436592"/>
          </a:xfrm>
        </p:spPr>
        <p:txBody>
          <a:bodyPr lIns="0" tIns="0" rIns="0" bIns="0" rtlCol="0" anchor="b">
            <a:noAutofit/>
          </a:bodyPr>
          <a:lstStyle>
            <a:lvl1pPr>
              <a:lnSpc>
                <a:spcPct val="70000"/>
              </a:lnSpc>
              <a:defRPr sz="7200" spc="-3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16BB88CF-DF4F-4857-8602-72BCF5DDCDA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873612" y="4611901"/>
            <a:ext cx="3924000" cy="684000"/>
          </a:xfrm>
        </p:spPr>
        <p:txBody>
          <a:bodyPr lIns="0" tIns="0" rIns="0" bIns="0"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A7EEBB7C-1679-4665-8688-1FA973E73DC1}"/>
              </a:ext>
            </a:extLst>
          </p:cNvPr>
          <p:cNvCxnSpPr/>
          <p:nvPr userDrawn="1"/>
        </p:nvCxnSpPr>
        <p:spPr>
          <a:xfrm>
            <a:off x="7874732" y="4373775"/>
            <a:ext cx="3924000" cy="0"/>
          </a:xfrm>
          <a:prstGeom prst="line">
            <a:avLst/>
          </a:prstGeom>
          <a:ln w="63500">
            <a:gradFill>
              <a:gsLst>
                <a:gs pos="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lin ang="0" scaled="0"/>
            </a:gra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orakulmio 6">
            <a:extLst>
              <a:ext uri="{FF2B5EF4-FFF2-40B4-BE49-F238E27FC236}">
                <a16:creationId xmlns:a16="http://schemas.microsoft.com/office/drawing/2014/main" id="{F1E3214F-3A93-4A1C-920D-D86BE35A58FB}"/>
              </a:ext>
            </a:extLst>
          </p:cNvPr>
          <p:cNvSpPr/>
          <p:nvPr userDrawn="1"/>
        </p:nvSpPr>
        <p:spPr>
          <a:xfrm>
            <a:off x="0" y="1"/>
            <a:ext cx="7512000" cy="672147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13E97E5-C83B-444A-8C07-35D699E7C34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8" name="Kuvan paikkamerkki 2">
            <a:extLst>
              <a:ext uri="{FF2B5EF4-FFF2-40B4-BE49-F238E27FC236}">
                <a16:creationId xmlns:a16="http://schemas.microsoft.com/office/drawing/2014/main" id="{2641ECAC-0557-4843-8433-067E4414E2F5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7512001" cy="6727855"/>
          </a:xfrm>
          <a:solidFill>
            <a:schemeClr val="tx1">
              <a:lumMod val="85000"/>
              <a:lumOff val="15000"/>
            </a:schemeClr>
          </a:solidFill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</p:spTree>
    <p:extLst>
      <p:ext uri="{BB962C8B-B14F-4D97-AF65-F5344CB8AC3E}">
        <p14:creationId xmlns:p14="http://schemas.microsoft.com/office/powerpoint/2010/main" val="3394383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0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2738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39236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leveä"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03301"/>
            <a:ext cx="6273800" cy="1449216"/>
          </a:xfrm>
          <a:solidFill>
            <a:schemeClr val="accent2">
              <a:lumMod val="50000"/>
            </a:schemeClr>
          </a:solidFill>
        </p:spPr>
        <p:txBody>
          <a:bodyPr vert="horz" lIns="91440" tIns="108000" rIns="91440" bIns="108000" rtlCol="0" anchor="ctr">
            <a:spAutoFit/>
          </a:bodyPr>
          <a:lstStyle>
            <a:lvl1pPr>
              <a:defRPr lang="en-US" sz="4000"/>
            </a:lvl1pPr>
          </a:lstStyle>
          <a:p>
            <a:pPr lvl="0" rtl="0">
              <a:lnSpc>
                <a:spcPct val="100000"/>
              </a:lnSpc>
            </a:pPr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94571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2">
            <a:extLst>
              <a:ext uri="{FF2B5EF4-FFF2-40B4-BE49-F238E27FC236}">
                <a16:creationId xmlns:a16="http://schemas.microsoft.com/office/drawing/2014/main" id="{6D3C5ED2-B01D-4104-B193-BC78D76A4646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0" y="0"/>
            <a:ext cx="6305550" cy="6721475"/>
          </a:xfrm>
          <a:noFill/>
        </p:spPr>
        <p:txBody>
          <a:bodyPr rtlCol="0" anchor="ctr">
            <a:normAutofit/>
          </a:bodyPr>
          <a:lstStyle>
            <a:lvl1pPr marL="0" indent="0" algn="ctr">
              <a:buNone/>
              <a:defRPr sz="1400" i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tähän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57974" y="303301"/>
            <a:ext cx="4695825" cy="1449216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7974" y="1825625"/>
            <a:ext cx="4695826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97904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 – vaakasuuntaine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91AD08-4E28-4191-9B62-EAD61608E5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4305300" cy="6721472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vert="horz" lIns="396000" tIns="0" rIns="396000" bIns="0" rtlCol="0" anchor="ctr">
            <a:noAutofit/>
          </a:bodyPr>
          <a:lstStyle>
            <a:lvl1pPr algn="r">
              <a:lnSpc>
                <a:spcPct val="70000"/>
              </a:lnSpc>
              <a:defRPr lang="en-US" sz="5200" b="0" spc="-150" dirty="0"/>
            </a:lvl1pPr>
          </a:lstStyle>
          <a:p>
            <a:pPr lvl="0" algn="r"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365124"/>
            <a:ext cx="6648448" cy="5984875"/>
          </a:xfrm>
        </p:spPr>
        <p:txBody>
          <a:bodyPr lIns="108000" tIns="108000" rIns="108000" bIns="108000"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160496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tsikko 16">
            <a:extLst>
              <a:ext uri="{FF2B5EF4-FFF2-40B4-BE49-F238E27FC236}">
                <a16:creationId xmlns:a16="http://schemas.microsoft.com/office/drawing/2014/main" id="{65237DA4-112F-40B2-8C8C-EB23506D9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12000" y="0"/>
            <a:ext cx="4680000" cy="6721473"/>
          </a:xfrm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  <a:lin ang="12600000" scaled="0"/>
          </a:gradFill>
        </p:spPr>
        <p:txBody>
          <a:bodyPr lIns="396000" rIns="396000" rtlCol="0">
            <a:normAutofit/>
          </a:bodyPr>
          <a:lstStyle>
            <a:lvl1pPr>
              <a:lnSpc>
                <a:spcPct val="70000"/>
              </a:lnSpc>
              <a:defRPr sz="5200" spc="-15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BF853D-76DB-46F3-AF6C-1E77C8E06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65124"/>
            <a:ext cx="6156323" cy="5984875"/>
          </a:xfrm>
        </p:spPr>
        <p:txBody>
          <a:bodyPr lIns="108000" tIns="108000" rIns="108000" bIns="108000" rtlCol="0" anchor="ctr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14" name="Dian numeron paikkamerkki 13">
            <a:extLst>
              <a:ext uri="{FF2B5EF4-FFF2-40B4-BE49-F238E27FC236}">
                <a16:creationId xmlns:a16="http://schemas.microsoft.com/office/drawing/2014/main" id="{7746CAFB-2B99-470B-B55B-9BF378E3A0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solidFill>
            <a:schemeClr val="bg1">
              <a:lumMod val="85000"/>
            </a:schemeClr>
          </a:solidFill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64498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– vaakasuuntain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0660D61A-B9FD-4DFF-AC42-4069DAFE2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D68E6EF2-4B2F-4D0D-9505-CE92872972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5350" y="611076"/>
            <a:ext cx="6648448" cy="5738923"/>
          </a:xfrm>
        </p:spPr>
        <p:txBody>
          <a:bodyPr lIns="108000" tIns="108000" rIns="108000" bIns="108000" rtlCol="0"/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Otsikko 1">
            <a:extLst>
              <a:ext uri="{FF2B5EF4-FFF2-40B4-BE49-F238E27FC236}">
                <a16:creationId xmlns:a16="http://schemas.microsoft.com/office/drawing/2014/main" id="{D91A21B9-BA54-413B-940E-027C32E4D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611076"/>
            <a:ext cx="3440502" cy="2680322"/>
          </a:xfrm>
          <a:solidFill>
            <a:schemeClr val="accent2">
              <a:lumMod val="50000"/>
            </a:schemeClr>
          </a:solidFill>
        </p:spPr>
        <p:txBody>
          <a:bodyPr wrap="square" tIns="108000" bIns="108000" rtlCol="0" anchor="t">
            <a:spAutoFit/>
          </a:bodyPr>
          <a:lstStyle>
            <a:lvl1pPr>
              <a:lnSpc>
                <a:spcPct val="100000"/>
              </a:lnSpc>
              <a:defRPr sz="4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610051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2BDA7-8BE9-42D5-ACF1-0F51423A20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1CEF73F-3CCA-4312-8E9C-2B4629DA1F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 napsauttamalla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293BF716-502C-4821-A3A0-19C2C508EED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66598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:a16="http://schemas.microsoft.com/office/drawing/2014/main" id="{448E4AFE-E166-4B84-B0C8-9205038D803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C617517-B672-49BA-AC6E-AB66D0639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-FI" noProof="0"/>
              <a:t>Muokkaa otsikon perustyyliä napsauttamalla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EC92C27-7843-4B22-9200-B7304E6AE4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59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/>
              <a:t>Muokkaa tekstin perustyylejä napsauttamalla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B4F10-F75B-41A8-B994-BFF68949E5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53800" y="6361475"/>
            <a:ext cx="838200" cy="360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512D21E2-8DEB-4F43-A26E-B8DA900A9230}"/>
              </a:ext>
            </a:extLst>
          </p:cNvPr>
          <p:cNvSpPr/>
          <p:nvPr userDrawn="1"/>
        </p:nvSpPr>
        <p:spPr>
          <a:xfrm>
            <a:off x="0" y="6721475"/>
            <a:ext cx="12192000" cy="136525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35CD3143-7FD1-40EA-AA4A-47C72380AEC2}"/>
              </a:ext>
            </a:extLst>
          </p:cNvPr>
          <p:cNvSpPr/>
          <p:nvPr userDrawn="1"/>
        </p:nvSpPr>
        <p:spPr>
          <a:xfrm>
            <a:off x="11353798" y="6721474"/>
            <a:ext cx="838201" cy="13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853920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9" r:id="rId2"/>
    <p:sldLayoutId id="2147483660" r:id="rId3"/>
    <p:sldLayoutId id="2147483665" r:id="rId4"/>
    <p:sldLayoutId id="2147483666" r:id="rId5"/>
    <p:sldLayoutId id="2147483650" r:id="rId6"/>
    <p:sldLayoutId id="2147483663" r:id="rId7"/>
    <p:sldLayoutId id="2147483664" r:id="rId8"/>
    <p:sldLayoutId id="2147483651" r:id="rId9"/>
    <p:sldLayoutId id="2147483652" r:id="rId10"/>
    <p:sldLayoutId id="2147483653" r:id="rId11"/>
    <p:sldLayoutId id="2147483654" r:id="rId12"/>
    <p:sldLayoutId id="2147483655" r:id="rId13"/>
    <p:sldLayoutId id="2147483656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portaat.fi/apua-ajanhallintaan-digityokaluista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sastamalanopisto.fi/hankkeet/tsemppia-urapolulle/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E10C5037-DA4A-44E2-A9FB-84B149876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/>
              <a:t>Digitaidot III</a:t>
            </a:r>
            <a:endParaRPr lang="fi-FI" dirty="0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1397C2DB-90F2-4971-AC44-7CDDF5A3B5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73612" y="4611901"/>
            <a:ext cx="3924000" cy="1065330"/>
          </a:xfrm>
        </p:spPr>
        <p:txBody>
          <a:bodyPr rtlCol="0"/>
          <a:lstStyle/>
          <a:p>
            <a:pPr rtl="0"/>
            <a:r>
              <a:rPr lang="fi-FI" dirty="0"/>
              <a:t>Tsemppiä urapolulle! –hanke</a:t>
            </a:r>
          </a:p>
          <a:p>
            <a:pPr rtl="0"/>
            <a:r>
              <a:rPr lang="fi-FI" dirty="0"/>
              <a:t>Kouluttaja Markku Salo</a:t>
            </a:r>
          </a:p>
          <a:p>
            <a:pPr rtl="0"/>
            <a:r>
              <a:rPr lang="fi-FI" dirty="0"/>
              <a:t>Kevät 2024</a:t>
            </a:r>
          </a:p>
          <a:p>
            <a:pPr rtl="0"/>
            <a:endParaRPr lang="fi-FI" dirty="0"/>
          </a:p>
          <a:p>
            <a:pPr rtl="0"/>
            <a:endParaRPr lang="fi-FI" dirty="0"/>
          </a:p>
        </p:txBody>
      </p:sp>
      <p:sp>
        <p:nvSpPr>
          <p:cNvPr id="15" name="Dian numeron paikkamerkki 14">
            <a:extLst>
              <a:ext uri="{FF2B5EF4-FFF2-40B4-BE49-F238E27FC236}">
                <a16:creationId xmlns:a16="http://schemas.microsoft.com/office/drawing/2014/main" id="{26F5C050-EB87-421A-8A5C-E6CB301026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/>
              <a:t>1</a:t>
            </a:fld>
            <a:endParaRPr lang="fi-FI"/>
          </a:p>
        </p:txBody>
      </p:sp>
      <p:pic>
        <p:nvPicPr>
          <p:cNvPr id="13" name="Kuva 12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1B343EDF-7206-4F52-33A8-E72DA50205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611" y="5857475"/>
            <a:ext cx="2182069" cy="684000"/>
          </a:xfrm>
          <a:prstGeom prst="rect">
            <a:avLst/>
          </a:prstGeom>
        </p:spPr>
      </p:pic>
      <p:pic>
        <p:nvPicPr>
          <p:cNvPr id="8" name="Sisällön paikkamerkki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757118"/>
            <a:ext cx="6754168" cy="18385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91" y="2855485"/>
            <a:ext cx="6801799" cy="1857634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9107" y="4972904"/>
            <a:ext cx="54683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dirty="0">
                <a:solidFill>
                  <a:srgbClr val="FFFF00"/>
                </a:solidFill>
              </a:rPr>
              <a:t>Oman työn organisointi</a:t>
            </a:r>
          </a:p>
        </p:txBody>
      </p:sp>
      <p:pic>
        <p:nvPicPr>
          <p:cNvPr id="11" name="Kuva 10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890" y="5103719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250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Digistressi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sz="2400" noProof="1"/>
              <a:t>Tietotekniikan tarkoitus on olla apuväline ja helpottaa ja nopeuttaa työtä.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Valitettavasti tämä ei läheskään aina toteudu.</a:t>
            </a:r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10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611078"/>
            <a:ext cx="4492869" cy="3042979"/>
          </a:xfrm>
          <a:prstGeom prst="rect">
            <a:avLst/>
          </a:prstGeom>
        </p:spPr>
      </p:pic>
      <p:pic>
        <p:nvPicPr>
          <p:cNvPr id="2" name="Kuva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3441" y="2822330"/>
            <a:ext cx="3877567" cy="312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05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Digistressi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Vinkkejä: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Käyttäjäystävälliset sovellukset</a:t>
            </a:r>
          </a:p>
          <a:p>
            <a:r>
              <a:rPr lang="fi-FI" noProof="1"/>
              <a:t>Työrauha: mahdollisuus tehdä töitä ilman keskeytyksiä</a:t>
            </a:r>
          </a:p>
          <a:p>
            <a:r>
              <a:rPr lang="fi-FI" noProof="1"/>
              <a:t>Tauot ja lepo</a:t>
            </a:r>
          </a:p>
          <a:p>
            <a:r>
              <a:rPr lang="fi-FI" noProof="1"/>
              <a:t>Työ- ja vapaa-aika erillään (erityisesti etätyössä)</a:t>
            </a:r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11</a:t>
            </a:fld>
            <a:endParaRPr lang="fi-FI" dirty="0"/>
          </a:p>
        </p:txBody>
      </p:sp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44" y="611078"/>
            <a:ext cx="5091942" cy="346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1438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Harjoitustehtävä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3513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12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5029201" y="2031022"/>
            <a:ext cx="69195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Valitse oikea vaihtoehto. Organisointityökalujen avulla voit...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1. asettaa tehtäville tärkeysjärjestyksen ja määräajat.</a:t>
            </a:r>
          </a:p>
          <a:p>
            <a:r>
              <a:rPr lang="fi-FI" dirty="0">
                <a:solidFill>
                  <a:schemeClr val="bg1"/>
                </a:solidFill>
              </a:rPr>
              <a:t>2. teettää työkaverilla kaikki työsi.</a:t>
            </a:r>
          </a:p>
          <a:p>
            <a:r>
              <a:rPr lang="fi-FI" dirty="0">
                <a:solidFill>
                  <a:schemeClr val="bg1"/>
                </a:solidFill>
              </a:rPr>
              <a:t>3. keskittyä vain mukavilta tuntuviin työtehtäviin.</a:t>
            </a:r>
          </a:p>
          <a:p>
            <a:r>
              <a:rPr lang="fi-FI" dirty="0">
                <a:solidFill>
                  <a:schemeClr val="bg1"/>
                </a:solidFill>
              </a:rPr>
              <a:t>4. pilkkoa kokonaisuudet pieniin tehtäviin, jolloin niiden hallinta on selkeämpää.</a:t>
            </a:r>
          </a:p>
        </p:txBody>
      </p:sp>
      <p:sp>
        <p:nvSpPr>
          <p:cNvPr id="8" name="Tekstiruutu 7"/>
          <p:cNvSpPr txBox="1"/>
          <p:nvPr/>
        </p:nvSpPr>
        <p:spPr>
          <a:xfrm rot="21194164">
            <a:off x="979654" y="1512585"/>
            <a:ext cx="352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Oikeita vastauksia voi olla 1 tai useampi</a:t>
            </a:r>
          </a:p>
        </p:txBody>
      </p:sp>
    </p:spTree>
    <p:extLst>
      <p:ext uri="{BB962C8B-B14F-4D97-AF65-F5344CB8AC3E}">
        <p14:creationId xmlns:p14="http://schemas.microsoft.com/office/powerpoint/2010/main" val="31203808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Harjoitustehtäviä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6300" y="1825625"/>
            <a:ext cx="6667500" cy="435133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13</a:t>
            </a:fld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3965331" y="2031022"/>
            <a:ext cx="798341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bg1"/>
                </a:solidFill>
              </a:rPr>
              <a:t>Näytölle ilmestyvät ponnahdusilmoitukset saapuneista viesteistä...</a:t>
            </a:r>
          </a:p>
          <a:p>
            <a:r>
              <a:rPr lang="fi-FI" dirty="0">
                <a:solidFill>
                  <a:schemeClr val="bg1"/>
                </a:solidFill>
              </a:rPr>
              <a:t>1. ovat automaattisia, eikä niitä voi estää.</a:t>
            </a:r>
          </a:p>
          <a:p>
            <a:r>
              <a:rPr lang="fi-FI" dirty="0">
                <a:solidFill>
                  <a:schemeClr val="bg1"/>
                </a:solidFill>
              </a:rPr>
              <a:t>2. on hyvä estää tai hiljentää, jos ne eivät ole tärkeitä.</a:t>
            </a:r>
          </a:p>
          <a:p>
            <a:r>
              <a:rPr lang="fi-FI" dirty="0">
                <a:solidFill>
                  <a:schemeClr val="bg1"/>
                </a:solidFill>
              </a:rPr>
              <a:t>3. antavat aivoille sopivaa lepoa ja voit pitää tauon työstäsi.</a:t>
            </a:r>
          </a:p>
          <a:p>
            <a:r>
              <a:rPr lang="fi-FI" dirty="0">
                <a:solidFill>
                  <a:schemeClr val="bg1"/>
                </a:solidFill>
              </a:rPr>
              <a:t>4. keskeyttävät työsi, minkä jälkeen aivoillasi voi kestää jopa 20 minuuttia palata takaisin tehtävään.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r>
              <a:rPr lang="fi-FI" dirty="0">
                <a:solidFill>
                  <a:schemeClr val="bg1"/>
                </a:solidFill>
              </a:rPr>
              <a:t>Mikä auttaa sinua jaksamaan työssäsi?</a:t>
            </a:r>
          </a:p>
          <a:p>
            <a:r>
              <a:rPr lang="fi-FI" dirty="0">
                <a:solidFill>
                  <a:schemeClr val="bg1"/>
                </a:solidFill>
              </a:rPr>
              <a:t>1. Teet tehtäviä vähän kerrallaan ja useita tehtäviä samaan aikaan.</a:t>
            </a:r>
          </a:p>
          <a:p>
            <a:r>
              <a:rPr lang="fi-FI" dirty="0">
                <a:solidFill>
                  <a:schemeClr val="bg1"/>
                </a:solidFill>
              </a:rPr>
              <a:t>2. Kirjoitat tehtävälistoja ja laitat asiat tärkeysjärjestykseen.</a:t>
            </a:r>
          </a:p>
          <a:p>
            <a:r>
              <a:rPr lang="fi-FI" dirty="0">
                <a:solidFill>
                  <a:schemeClr val="bg1"/>
                </a:solidFill>
              </a:rPr>
              <a:t>3. Hyväksyt sen, että kaikkiin asioihin ei voi vaikuttaa.</a:t>
            </a:r>
          </a:p>
          <a:p>
            <a:r>
              <a:rPr lang="fi-FI" dirty="0">
                <a:solidFill>
                  <a:schemeClr val="bg1"/>
                </a:solidFill>
              </a:rPr>
              <a:t>4. Teet töitä yhtä aikaa vähintään kymmenellä eri sovelluksella.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8" name="Tekstiruutu 7"/>
          <p:cNvSpPr txBox="1"/>
          <p:nvPr/>
        </p:nvSpPr>
        <p:spPr>
          <a:xfrm rot="21194164">
            <a:off x="979654" y="1512585"/>
            <a:ext cx="352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Oikeita vastauksia voi olla 1 tai useampi</a:t>
            </a:r>
          </a:p>
        </p:txBody>
      </p:sp>
    </p:spTree>
    <p:extLst>
      <p:ext uri="{BB962C8B-B14F-4D97-AF65-F5344CB8AC3E}">
        <p14:creationId xmlns:p14="http://schemas.microsoft.com/office/powerpoint/2010/main" val="3275186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Terveys ja ergonomia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443290"/>
          </a:xfrm>
        </p:spPr>
        <p:txBody>
          <a:bodyPr rtlCol="0"/>
          <a:lstStyle/>
          <a:p>
            <a:pPr marL="0" indent="0">
              <a:buNone/>
            </a:pPr>
            <a:r>
              <a:rPr lang="fi-FI" noProof="1"/>
              <a:t>Ergonomiaa: </a:t>
            </a:r>
          </a:p>
          <a:p>
            <a:r>
              <a:rPr lang="fi-FI" noProof="1"/>
              <a:t>Näytön korkeus, työtuoli, hiiri ja näppäimistö</a:t>
            </a:r>
          </a:p>
          <a:p>
            <a:r>
              <a:rPr lang="fi-FI" noProof="1"/>
              <a:t>Työasento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Tärkeää on myös:</a:t>
            </a:r>
          </a:p>
          <a:p>
            <a:r>
              <a:rPr lang="fi-FI" noProof="1"/>
              <a:t>Tauot</a:t>
            </a:r>
          </a:p>
          <a:p>
            <a:r>
              <a:rPr lang="fi-FI" noProof="1"/>
              <a:t>Näytön silmäystävällisyys</a:t>
            </a:r>
          </a:p>
          <a:p>
            <a:r>
              <a:rPr lang="fi-FI" noProof="1"/>
              <a:t>Rauhallinen ympäristö</a:t>
            </a:r>
          </a:p>
          <a:p>
            <a:r>
              <a:rPr lang="fi-FI" noProof="1"/>
              <a:t>Liikuntaa istumatyön vastapainoksi</a:t>
            </a:r>
          </a:p>
          <a:p>
            <a:pPr marL="0" indent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14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2436" y="1027908"/>
            <a:ext cx="3946712" cy="389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117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3h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15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563208" y="167054"/>
            <a:ext cx="7007469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1. Opiskele itsenäisesti työn organisoinnista Digiportaali-blogista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  <a:hlinkClick r:id="rId3"/>
              </a:rPr>
              <a:t>https://digiportaat.fi/apua-ajanhallintaan-digityokaluista/</a:t>
            </a:r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2. Tutustu johonkin työn organisointityökaluista: </a:t>
            </a:r>
            <a:r>
              <a:rPr lang="fi-FI" sz="2000" dirty="0" err="1">
                <a:solidFill>
                  <a:schemeClr val="bg1"/>
                </a:solidFill>
              </a:rPr>
              <a:t>Trello</a:t>
            </a:r>
            <a:r>
              <a:rPr lang="fi-FI" sz="2000" dirty="0">
                <a:solidFill>
                  <a:schemeClr val="bg1"/>
                </a:solidFill>
              </a:rPr>
              <a:t>, Microsoft TODO, Google </a:t>
            </a:r>
            <a:r>
              <a:rPr lang="fi-FI" sz="2000" dirty="0" err="1">
                <a:solidFill>
                  <a:schemeClr val="bg1"/>
                </a:solidFill>
              </a:rPr>
              <a:t>Keep</a:t>
            </a:r>
            <a:r>
              <a:rPr lang="fi-FI" sz="2000" dirty="0">
                <a:solidFill>
                  <a:schemeClr val="bg1"/>
                </a:solidFill>
              </a:rPr>
              <a:t>. Käytä Google-hakua.</a:t>
            </a:r>
          </a:p>
          <a:p>
            <a:endParaRPr lang="fi-FI" sz="2000" dirty="0">
              <a:solidFill>
                <a:schemeClr val="bg1"/>
              </a:solidFill>
            </a:endParaRPr>
          </a:p>
          <a:p>
            <a:endParaRPr lang="fi-FI" sz="2000" dirty="0">
              <a:solidFill>
                <a:schemeClr val="bg1"/>
              </a:solidFill>
            </a:endParaRPr>
          </a:p>
          <a:p>
            <a:r>
              <a:rPr lang="fi-FI" sz="2000" dirty="0">
                <a:solidFill>
                  <a:schemeClr val="bg1"/>
                </a:solidFill>
              </a:rPr>
              <a:t>3. Mieti keinoja, joilla voit parantaa omaa työhyvinvointiasi ja ergonomiaa.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914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>
              <a:lnSpc>
                <a:spcPct val="90000"/>
              </a:lnSpc>
            </a:pPr>
            <a:r>
              <a:rPr lang="fi-FI" dirty="0" err="1"/>
              <a:t>Omatyösken-telyä</a:t>
            </a:r>
            <a:r>
              <a:rPr lang="fi-FI" dirty="0"/>
              <a:t> 1h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16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4563208" y="167054"/>
            <a:ext cx="7007469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Suorita osaamismerkkitentti verkossa</a:t>
            </a: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sz="2400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952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>
            <a:extLst>
              <a:ext uri="{FF2B5EF4-FFF2-40B4-BE49-F238E27FC236}">
                <a16:creationId xmlns:a16="http://schemas.microsoft.com/office/drawing/2014/main" id="{A0A00AA4-6487-1D39-20CF-126D4ED1C9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r>
              <a:rPr lang="fi-FI" noProof="0"/>
              <a:t>SIVU </a:t>
            </a:r>
            <a:fld id="{4A9B5881-4007-4345-955A-79C2656F0C49}" type="slidenum">
              <a:rPr lang="fi-FI" noProof="0" smtClean="0"/>
              <a:pPr rtl="0"/>
              <a:t>17</a:t>
            </a:fld>
            <a:endParaRPr lang="fi-FI" noProof="0"/>
          </a:p>
        </p:txBody>
      </p:sp>
      <p:pic>
        <p:nvPicPr>
          <p:cNvPr id="4" name="Kuva 3" descr="Kuva, joka sisältää kohteen Fontti, Grafiikka, teksti, logo&#10;&#10;Kuvaus luotu automaattisesti">
            <a:extLst>
              <a:ext uri="{FF2B5EF4-FFF2-40B4-BE49-F238E27FC236}">
                <a16:creationId xmlns:a16="http://schemas.microsoft.com/office/drawing/2014/main" id="{72F05356-2BC6-2C35-DB1E-45968689D29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5654" y="744115"/>
            <a:ext cx="2027305" cy="1075823"/>
          </a:xfrm>
          <a:prstGeom prst="rect">
            <a:avLst/>
          </a:prstGeom>
        </p:spPr>
      </p:pic>
      <p:pic>
        <p:nvPicPr>
          <p:cNvPr id="10" name="Kuva 9" descr="Kuva, joka sisältää kohteen Fontti, Grafiikka, teksti, kuvakaappaus&#10;&#10;Kuvaus luotu automaattisesti">
            <a:extLst>
              <a:ext uri="{FF2B5EF4-FFF2-40B4-BE49-F238E27FC236}">
                <a16:creationId xmlns:a16="http://schemas.microsoft.com/office/drawing/2014/main" id="{BCFD1178-159C-E17B-388A-3BEB33A81A2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522987"/>
            <a:ext cx="4362798" cy="1367580"/>
          </a:xfrm>
          <a:prstGeom prst="rect">
            <a:avLst/>
          </a:prstGeom>
        </p:spPr>
      </p:pic>
      <p:pic>
        <p:nvPicPr>
          <p:cNvPr id="12" name="Kuva 11" descr="Kuva, joka sisältää kohteen teksti, Fontti, Grafiikka, graafinen suunnittelu&#10;&#10;Kuvaus luotu automaattisesti">
            <a:extLst>
              <a:ext uri="{FF2B5EF4-FFF2-40B4-BE49-F238E27FC236}">
                <a16:creationId xmlns:a16="http://schemas.microsoft.com/office/drawing/2014/main" id="{E961D769-1022-D2A6-B4CA-E7A7005B0E4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02" y="1843238"/>
            <a:ext cx="3961723" cy="1585762"/>
          </a:xfrm>
          <a:prstGeom prst="rect">
            <a:avLst/>
          </a:prstGeom>
        </p:spPr>
      </p:pic>
      <p:pic>
        <p:nvPicPr>
          <p:cNvPr id="16" name="Kuva 15" descr="Kuva, joka sisältää kohteen teksti, kuvakaappaus, Fontti, Grafiikka&#10;&#10;Kuvaus luotu automaattisesti">
            <a:extLst>
              <a:ext uri="{FF2B5EF4-FFF2-40B4-BE49-F238E27FC236}">
                <a16:creationId xmlns:a16="http://schemas.microsoft.com/office/drawing/2014/main" id="{A9F80009-1B78-80CB-D4BA-88485A6618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374" y="1999146"/>
            <a:ext cx="4088128" cy="1075823"/>
          </a:xfrm>
          <a:prstGeom prst="rect">
            <a:avLst/>
          </a:prstGeom>
        </p:spPr>
      </p:pic>
      <p:sp>
        <p:nvSpPr>
          <p:cNvPr id="17" name="Tekstiruutu 16">
            <a:extLst>
              <a:ext uri="{FF2B5EF4-FFF2-40B4-BE49-F238E27FC236}">
                <a16:creationId xmlns:a16="http://schemas.microsoft.com/office/drawing/2014/main" id="{A0CE6BFF-2263-1371-781F-9A870F6B4233}"/>
              </a:ext>
            </a:extLst>
          </p:cNvPr>
          <p:cNvSpPr txBox="1"/>
          <p:nvPr/>
        </p:nvSpPr>
        <p:spPr>
          <a:xfrm>
            <a:off x="915971" y="3254177"/>
            <a:ext cx="1036005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Jatkuvan oppimisen ja työllisyyden palvelukeskuksen rahoittama. Palvelukeskus edistää työikäisten osaamisen kehittämistä ja osaavan työvoiman saatavuutta. Palvelukeskuksen toimintaa ohjaavat opetus- ja kulttuuriministeriö sekä työ- ja elinkeinoministeriö.</a:t>
            </a:r>
          </a:p>
          <a:p>
            <a:pPr algn="l"/>
            <a:endParaRPr lang="fi-FI" dirty="0">
              <a:solidFill>
                <a:schemeClr val="bg1"/>
              </a:solidFill>
              <a:latin typeface="Asap" panose="020F0504030102060203" pitchFamily="34" charset="0"/>
            </a:endParaRPr>
          </a:p>
          <a:p>
            <a:pPr algn="l"/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Koulutus on rahoitettu Euroopan unionin elpymis- ja palautumistukivälineellä (RRF), joka on EU:n elpymisvälineen (Next </a:t>
            </a:r>
            <a:r>
              <a:rPr lang="fi-FI" b="0" i="0" dirty="0" err="1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Generation</a:t>
            </a:r>
            <a:r>
              <a:rPr lang="fi-FI" b="0" i="0" dirty="0">
                <a:solidFill>
                  <a:schemeClr val="bg1"/>
                </a:solidFill>
                <a:effectLst/>
                <a:latin typeface="Asap" panose="020F0504030102060203" pitchFamily="34" charset="0"/>
              </a:rPr>
              <a:t> EU) suurin ohjelma. Rahoituksen on myöntänyt Jatkuvan oppimisen ja työllisyyden palvelukeskus. Palvelukeskus edistää työikäisten osaamisen kehittämistä ja osaavan työvoiman saatavuutta. Palvelukeskuksen toimintaa ohjaavat opetus- ja kulttuuriministeriö sekä työ- ja elinkeinoministeriö.</a:t>
            </a:r>
          </a:p>
          <a:p>
            <a:br>
              <a:rPr lang="fi-FI" dirty="0"/>
            </a:br>
            <a:r>
              <a:rPr lang="fi-FI" dirty="0">
                <a:solidFill>
                  <a:schemeClr val="bg1"/>
                </a:solidFill>
                <a:hlinkClick r:id="rId6"/>
              </a:rPr>
              <a:t>sastamalanopisto.fi/hankkeet/</a:t>
            </a:r>
            <a:r>
              <a:rPr lang="fi-FI" dirty="0" err="1">
                <a:solidFill>
                  <a:schemeClr val="bg1"/>
                </a:solidFill>
                <a:hlinkClick r:id="rId6"/>
              </a:rPr>
              <a:t>tsemppia</a:t>
            </a:r>
            <a:r>
              <a:rPr lang="fi-FI" dirty="0">
                <a:solidFill>
                  <a:schemeClr val="bg1"/>
                </a:solidFill>
                <a:hlinkClick r:id="rId6"/>
              </a:rPr>
              <a:t>-urapolulle</a:t>
            </a: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6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>
            <a:gsLst>
              <a:gs pos="1000">
                <a:schemeClr val="tx1">
                  <a:lumMod val="85000"/>
                  <a:lumOff val="15000"/>
                </a:schemeClr>
              </a:gs>
              <a:gs pos="100000">
                <a:schemeClr val="accent2">
                  <a:lumMod val="50000"/>
                </a:schemeClr>
              </a:gs>
            </a:gsLst>
          </a:gradFill>
        </p:spPr>
        <p:txBody>
          <a:bodyPr rtlCol="0"/>
          <a:lstStyle/>
          <a:p>
            <a:pPr algn="r" rtl="0"/>
            <a:r>
              <a:rPr lang="fi-FI" dirty="0">
                <a:solidFill>
                  <a:schemeClr val="bg1"/>
                </a:solidFill>
              </a:rPr>
              <a:t>Kurssi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Jäsennys</a:t>
            </a:r>
          </a:p>
        </p:txBody>
      </p:sp>
      <p:graphicFrame>
        <p:nvGraphicFramePr>
          <p:cNvPr id="10" name="Sisällön paikkamerkki 2" descr="Luettelon sisällön paikkamerkki">
            <a:extLst>
              <a:ext uri="{FF2B5EF4-FFF2-40B4-BE49-F238E27FC236}">
                <a16:creationId xmlns:a16="http://schemas.microsoft.com/office/drawing/2014/main" id="{4DBF5C5D-E8C1-4EFB-87B6-B4245AB407A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62476" y="365125"/>
          <a:ext cx="6791323" cy="5984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802515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8F58AE6-56F6-44E8-8BBF-23277B177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2000" y="0"/>
            <a:ext cx="4680000" cy="6721473"/>
          </a:xfrm>
        </p:spPr>
        <p:txBody>
          <a:bodyPr rtlCol="0">
            <a:normAutofit/>
          </a:bodyPr>
          <a:lstStyle/>
          <a:p>
            <a:pPr rtl="0"/>
            <a:r>
              <a:rPr lang="fi-FI" sz="4400" dirty="0"/>
              <a:t>Oman työn organisointi</a:t>
            </a:r>
          </a:p>
        </p:txBody>
      </p:sp>
      <p:sp>
        <p:nvSpPr>
          <p:cNvPr id="20" name="Dian numeron paikkamerkki 19">
            <a:extLst>
              <a:ext uri="{FF2B5EF4-FFF2-40B4-BE49-F238E27FC236}">
                <a16:creationId xmlns:a16="http://schemas.microsoft.com/office/drawing/2014/main" id="{3AEC0301-E9AA-4478-9E23-C372DBDCE6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 dirty="0"/>
              <a:t>SIVU </a:t>
            </a:r>
            <a:fld id="{4A9B5881-4007-4345-955A-79C2656F0C49}" type="slidenum">
              <a:rPr lang="fi-FI" smtClean="0"/>
              <a:pPr rtl="0"/>
              <a:t>3</a:t>
            </a:fld>
            <a:endParaRPr lang="fi-FI" dirty="0"/>
          </a:p>
        </p:txBody>
      </p:sp>
      <p:sp>
        <p:nvSpPr>
          <p:cNvPr id="4" name="Tekstiruutu 3"/>
          <p:cNvSpPr txBox="1"/>
          <p:nvPr/>
        </p:nvSpPr>
        <p:spPr>
          <a:xfrm>
            <a:off x="272562" y="290146"/>
            <a:ext cx="69019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>
              <a:solidFill>
                <a:schemeClr val="bg1"/>
              </a:solidFill>
            </a:endParaRPr>
          </a:p>
          <a:p>
            <a:r>
              <a:rPr lang="fi-FI" sz="2400" dirty="0">
                <a:solidFill>
                  <a:schemeClr val="bg1"/>
                </a:solidFill>
              </a:rPr>
              <a:t>Kuinka tehostan ja organisoin omaa ja muiden työpanosta? </a:t>
            </a:r>
          </a:p>
          <a:p>
            <a:endParaRPr lang="fi-FI" dirty="0">
              <a:solidFill>
                <a:schemeClr val="bg1"/>
              </a:solidFill>
            </a:endParaRPr>
          </a:p>
          <a:p>
            <a:endParaRPr lang="fi-FI" dirty="0"/>
          </a:p>
          <a:p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725" y="2002631"/>
            <a:ext cx="6529238" cy="1783195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3213" y="522646"/>
            <a:ext cx="2131901" cy="2067623"/>
          </a:xfrm>
          <a:prstGeom prst="rect">
            <a:avLst/>
          </a:prstGeom>
        </p:spPr>
      </p:pic>
      <p:sp>
        <p:nvSpPr>
          <p:cNvPr id="3" name="Tekstiruutu 2"/>
          <p:cNvSpPr txBox="1"/>
          <p:nvPr/>
        </p:nvSpPr>
        <p:spPr>
          <a:xfrm>
            <a:off x="228600" y="4000500"/>
            <a:ext cx="69019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bg1"/>
                </a:solidFill>
              </a:rPr>
              <a:t>Kuinka vältän stressin ja jaksan paremmin työssäni?</a:t>
            </a: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83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3301"/>
            <a:ext cx="5695950" cy="1449216"/>
          </a:xfrm>
        </p:spPr>
        <p:txBody>
          <a:bodyPr rtlCol="0"/>
          <a:lstStyle/>
          <a:p>
            <a:pPr rtl="0"/>
            <a:r>
              <a:rPr lang="fi-FI" dirty="0"/>
              <a:t>Digitaalisessa ympäristössä työskentely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endParaRPr lang="fi-FI" noProof="1"/>
          </a:p>
          <a:p>
            <a:pPr marL="0" indent="0">
              <a:buNone/>
            </a:pPr>
            <a:r>
              <a:rPr lang="fi-FI" sz="2400" dirty="0"/>
              <a:t>Digityössä on tietysti paljon etuja, mutta myös haasteita: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Kuinka saada aikataulut yhteensopiviksi ryhmän jäsenten kesken?</a:t>
            </a:r>
          </a:p>
          <a:p>
            <a:r>
              <a:rPr lang="fi-FI" dirty="0"/>
              <a:t>Kuinka välttää tehtävien päällekkäisyys ja saman asian useaan kertaan tekeminen?</a:t>
            </a:r>
          </a:p>
          <a:p>
            <a:r>
              <a:rPr lang="fi-FI" dirty="0"/>
              <a:t>Kuinka saada tehtävät hoidettua ajoissa?</a:t>
            </a:r>
          </a:p>
          <a:p>
            <a:r>
              <a:rPr lang="fi-FI" dirty="0"/>
              <a:t>Kuinka jakaa tietoa luotettavasti ja tehokkaasti?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4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0" y="1593158"/>
            <a:ext cx="4492869" cy="304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832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Sähköiset kalenterit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fi-FI" noProof="1"/>
              <a:t>Sähköiset kalenterit helpottavat työn suunnittelua, aineiston jakamista ja verkkopalaverien järjestämistä</a:t>
            </a:r>
          </a:p>
          <a:p>
            <a:pPr marL="0" indent="0" rtl="0">
              <a:buNone/>
            </a:pPr>
            <a:endParaRPr lang="fi-FI" noProof="1"/>
          </a:p>
          <a:p>
            <a:pPr lvl="1"/>
            <a:r>
              <a:rPr lang="fi-FI" noProof="1"/>
              <a:t>Microsoft Outlook</a:t>
            </a:r>
          </a:p>
          <a:p>
            <a:pPr lvl="1"/>
            <a:r>
              <a:rPr lang="fi-FI" noProof="1"/>
              <a:t>Google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noProof="1"/>
              <a:t>Voit itse päättää mitkä kalenterimerkintäsi ovat yksityisiä</a:t>
            </a:r>
          </a:p>
          <a:p>
            <a:r>
              <a:rPr lang="fi-FI" noProof="1"/>
              <a:t>Voit selailla muiden kalentereja (julkisilta osin)</a:t>
            </a:r>
          </a:p>
          <a:p>
            <a:r>
              <a:rPr lang="fi-FI" noProof="1"/>
              <a:t>Kalenterit muistuttavat tehtävistä ja palavereista</a:t>
            </a:r>
          </a:p>
          <a:p>
            <a:r>
              <a:rPr lang="fi-FI" noProof="1"/>
              <a:t>Kalenterin avulla voit helposti järjestää ja osallistua verkkotapaamisiin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5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1746" y="844062"/>
            <a:ext cx="2559176" cy="544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5939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99600F-A17E-4354-A7AB-0CC2A43A9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077"/>
            <a:ext cx="5695950" cy="833663"/>
          </a:xfrm>
        </p:spPr>
        <p:txBody>
          <a:bodyPr rtlCol="0"/>
          <a:lstStyle/>
          <a:p>
            <a:pPr rtl="0"/>
            <a:r>
              <a:rPr lang="fi-FI" dirty="0"/>
              <a:t>Harjoitustehtävä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A6A4B49-27C8-46B6-8B11-AD7E8F615E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2700" cy="444329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i-FI" sz="1800" noProof="1"/>
              <a:t>Valitse oikea vaihtoehto. Jaetun sähköisen kalenterin avulla voit: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noProof="1"/>
              <a:t>antaa muille luvan tarkastella omia kalenterimerkintöjäsi.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noProof="1"/>
              <a:t>poistaa toisten järjestämät kokoukset työkavereiden kalentereista.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noProof="1"/>
              <a:t>nähdä muiden kalentereista vapaat ajat ja kutsua kokouksen kaikille sopivaan aikaan.</a:t>
            </a:r>
          </a:p>
          <a:p>
            <a:pPr marL="457200" indent="-457200">
              <a:buFont typeface="+mj-lt"/>
              <a:buAutoNum type="arabicPeriod"/>
            </a:pPr>
            <a:r>
              <a:rPr lang="fi-FI" sz="1800" noProof="1"/>
              <a:t>tarkastella muiden yksityisiä kalenterimerkintöjä.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2B4CE3A-8C88-45AA-A849-57E5A7AC2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6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 rot="21194164">
            <a:off x="7818603" y="1512584"/>
            <a:ext cx="35257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Oikeita vastauksia voi olla 1 tai useampi</a:t>
            </a:r>
          </a:p>
        </p:txBody>
      </p:sp>
    </p:spTree>
    <p:extLst>
      <p:ext uri="{BB962C8B-B14F-4D97-AF65-F5344CB8AC3E}">
        <p14:creationId xmlns:p14="http://schemas.microsoft.com/office/powerpoint/2010/main" val="49895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Organisointi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0" indent="0">
              <a:buNone/>
            </a:pPr>
            <a:r>
              <a:rPr lang="fi-FI" noProof="1"/>
              <a:t>Työn organisointi tarkoittaa muun muassa aikataulujen ja töiden (tärkeys)järjestyksen ymmärtämistä ja hallintaa.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Projekteilla ja niihin liittyvillä tehtävillä on usein määräajat.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Tehokas organisointi edellyttää yhteistyötä ja toimivaa tiedon jakamista tiimin muiden jäsenten kanssa.</a:t>
            </a:r>
          </a:p>
          <a:p>
            <a:pPr marL="0" indent="0">
              <a:buNone/>
            </a:pPr>
            <a:endParaRPr lang="fi-FI" noProof="1"/>
          </a:p>
          <a:p>
            <a:pPr marL="0" indent="0">
              <a:buNone/>
            </a:pPr>
            <a:r>
              <a:rPr lang="fi-FI" noProof="1"/>
              <a:t>Monissa työtehtävissä tarvitaan tarkat ohjeet (speksit) siitä, miten jokin projektin asia tehdään tarkasti oikein.</a:t>
            </a:r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7</a:t>
            </a:fld>
            <a:endParaRPr lang="fi-FI" dirty="0"/>
          </a:p>
        </p:txBody>
      </p:sp>
      <p:sp>
        <p:nvSpPr>
          <p:cNvPr id="11" name="Suorakulmio 10">
            <a:extLst>
              <a:ext uri="{FF2B5EF4-FFF2-40B4-BE49-F238E27FC236}">
                <a16:creationId xmlns:a16="http://schemas.microsoft.com/office/drawing/2014/main" id="{08D655AF-5DBD-4954-B607-48D1914FC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45309" y="6557848"/>
            <a:ext cx="2552123" cy="163627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Ensimmäinen osaamisalue</a:t>
            </a:r>
            <a:endParaRPr lang="fi-FI" sz="1200" dirty="0"/>
          </a:p>
        </p:txBody>
      </p:sp>
      <p:sp>
        <p:nvSpPr>
          <p:cNvPr id="12" name="Suorakulmio 11">
            <a:extLst>
              <a:ext uri="{FF2B5EF4-FFF2-40B4-BE49-F238E27FC236}">
                <a16:creationId xmlns:a16="http://schemas.microsoft.com/office/drawing/2014/main" id="{EAE7730F-1A0D-4B11-BA09-6A6CAA96F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97432" y="6557846"/>
            <a:ext cx="2552123" cy="163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fi-FI" sz="1200"/>
              <a:t>Toinen osaamisalue</a:t>
            </a:r>
            <a:endParaRPr lang="fi-FI" sz="1200" dirty="0"/>
          </a:p>
        </p:txBody>
      </p:sp>
      <p:pic>
        <p:nvPicPr>
          <p:cNvPr id="9" name="Kuvan paikkamerkki 8" descr="Henkilö on yksin Officessa">
            <a:extLst>
              <a:ext uri="{FF2B5EF4-FFF2-40B4-BE49-F238E27FC236}">
                <a16:creationId xmlns:a16="http://schemas.microsoft.com/office/drawing/2014/main" id="{A2FAD6BB-2659-A9C1-855C-AD4B688C27B5}"/>
              </a:ext>
            </a:extLst>
          </p:cNvPr>
          <p:cNvPicPr>
            <a:picLocks noGrp="1" noChangeAspect="1"/>
          </p:cNvPicPr>
          <p:nvPr>
            <p:ph type="pic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9" r="187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3842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Priorisointi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Jotkut työt ovat tärkeämpiä tai ainakin kiireellisempiä kuin toiset. Tällöin töitä pitää asettaa järjestykseen eli priorisoida.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r>
              <a:rPr lang="fi-FI" noProof="1"/>
              <a:t>Muistilistallakin pärjää, mutta myös tehokkaampia työkaluja on tarjolla.</a:t>
            </a:r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8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43346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Yksinkertainen töiden priorisointikeino on ns. TO-DO –lista.</a:t>
            </a:r>
          </a:p>
          <a:p>
            <a:endParaRPr lang="fi-FI" i="1" dirty="0">
              <a:solidFill>
                <a:schemeClr val="bg1"/>
              </a:solidFill>
            </a:endParaRPr>
          </a:p>
          <a:p>
            <a:endParaRPr lang="fi-FI" i="1" dirty="0">
              <a:solidFill>
                <a:schemeClr val="bg1"/>
              </a:solidFill>
            </a:endParaRPr>
          </a:p>
          <a:p>
            <a:endParaRPr lang="fi-FI" i="1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Maksa rästilaskut 12.4. mennessä</a:t>
            </a: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Palauta myöhässä olevat kirjaston kirjat</a:t>
            </a: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Osta kahvia, sokeria ja maitoa</a:t>
            </a: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Siivoa keittiö</a:t>
            </a: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Haravoi nurmikko</a:t>
            </a:r>
          </a:p>
          <a:p>
            <a:pPr marL="342900" indent="-342900">
              <a:buAutoNum type="arabicPeriod"/>
            </a:pPr>
            <a:r>
              <a:rPr lang="fi-FI" i="1" dirty="0">
                <a:solidFill>
                  <a:schemeClr val="bg1"/>
                </a:solidFill>
              </a:rPr>
              <a:t>Järjestä kirjahylly</a:t>
            </a:r>
          </a:p>
          <a:p>
            <a:pPr marL="342900" indent="-342900">
              <a:buAutoNum type="arabicPeriod"/>
            </a:pPr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072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>
            <a:extLst>
              <a:ext uri="{FF2B5EF4-FFF2-40B4-BE49-F238E27FC236}">
                <a16:creationId xmlns:a16="http://schemas.microsoft.com/office/drawing/2014/main" id="{CDDC5365-EA36-45A8-8DBD-A6D8461EB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974" y="611078"/>
            <a:ext cx="4695825" cy="833663"/>
          </a:xfrm>
        </p:spPr>
        <p:txBody>
          <a:bodyPr rtlCol="0"/>
          <a:lstStyle/>
          <a:p>
            <a:r>
              <a:rPr lang="fi-FI" dirty="0"/>
              <a:t>Organisointityökalut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D250B89-C4D5-43CB-81F0-EFF4588D7E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rtl="0">
              <a:buNone/>
            </a:pPr>
            <a:r>
              <a:rPr lang="fi-FI" noProof="1"/>
              <a:t>Työn suunnittelua ja aikataulutusta tukevia ohjelmia</a:t>
            </a:r>
          </a:p>
          <a:p>
            <a:pPr marL="0" indent="0" rtl="0">
              <a:buNone/>
            </a:pPr>
            <a:endParaRPr lang="fi-FI" noProof="1"/>
          </a:p>
          <a:p>
            <a:r>
              <a:rPr lang="fi-FI" sz="2400" noProof="1"/>
              <a:t>Trello</a:t>
            </a:r>
          </a:p>
          <a:p>
            <a:r>
              <a:rPr lang="en-US" sz="2400" noProof="1"/>
              <a:t>Microsoft To Do</a:t>
            </a:r>
          </a:p>
          <a:p>
            <a:r>
              <a:rPr lang="en-US" sz="2400" noProof="1"/>
              <a:t>Google Keep</a:t>
            </a:r>
            <a:endParaRPr lang="fi-FI" sz="2400" noProof="1"/>
          </a:p>
          <a:p>
            <a:pPr marL="0" indent="0" rtl="0">
              <a:buNone/>
            </a:pPr>
            <a:endParaRPr lang="fi-FI" noProof="1"/>
          </a:p>
          <a:p>
            <a:pPr marL="0" indent="0" rtl="0">
              <a:buNone/>
            </a:pPr>
            <a:endParaRPr lang="fi-FI" noProof="1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B18C9971-C7D2-435E-9037-EB3D7CCAF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353800" y="6361475"/>
            <a:ext cx="838200" cy="360000"/>
          </a:xfrm>
        </p:spPr>
        <p:txBody>
          <a:bodyPr rtlCol="0"/>
          <a:lstStyle/>
          <a:p>
            <a:pPr rtl="0"/>
            <a:r>
              <a:rPr lang="fi-FI"/>
              <a:t>SIVU </a:t>
            </a:r>
            <a:fld id="{4A9B5881-4007-4345-955A-79C2656F0C49}" type="slidenum">
              <a:rPr lang="fi-FI" smtClean="0"/>
              <a:pPr rtl="0"/>
              <a:t>9</a:t>
            </a:fld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351692" y="448408"/>
            <a:ext cx="483577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i="1" dirty="0">
                <a:solidFill>
                  <a:schemeClr val="bg1"/>
                </a:solidFill>
              </a:rPr>
              <a:t>Tavoitteita:</a:t>
            </a:r>
          </a:p>
          <a:p>
            <a:endParaRPr lang="fi-FI" i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projektit pysyvät  aikataulussa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sovitut asiat eivät unohdu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tapaamisiin on valmistauduttu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paikalle tullaan ajoissa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työstressiä ei ole liikaa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tehdään oikeita asioita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vältetään liiallista stressiä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i="1" dirty="0">
                <a:solidFill>
                  <a:schemeClr val="bg1"/>
                </a:solidFill>
              </a:rPr>
              <a:t> pyritään hyvään työilmapiiriin ja ergonomiaan</a:t>
            </a:r>
          </a:p>
          <a:p>
            <a:endParaRPr lang="fi-FI" i="1" dirty="0">
              <a:solidFill>
                <a:schemeClr val="bg1"/>
              </a:solidFill>
            </a:endParaRPr>
          </a:p>
          <a:p>
            <a:endParaRPr lang="fi-FI" i="1" dirty="0">
              <a:solidFill>
                <a:schemeClr val="bg1"/>
              </a:solidFill>
            </a:endParaRPr>
          </a:p>
          <a:p>
            <a:endParaRPr lang="fi-FI" i="1" dirty="0">
              <a:solidFill>
                <a:schemeClr val="bg1"/>
              </a:solidFill>
            </a:endParaRPr>
          </a:p>
          <a:p>
            <a:endParaRPr lang="fi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166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Custom 254">
      <a:dk1>
        <a:srgbClr val="000000"/>
      </a:dk1>
      <a:lt1>
        <a:srgbClr val="FFFFFF"/>
      </a:lt1>
      <a:dk2>
        <a:srgbClr val="242A41"/>
      </a:dk2>
      <a:lt2>
        <a:srgbClr val="E2E8E3"/>
      </a:lt2>
      <a:accent1>
        <a:srgbClr val="5370C5"/>
      </a:accent1>
      <a:accent2>
        <a:srgbClr val="17B2D1"/>
      </a:accent2>
      <a:accent3>
        <a:srgbClr val="2978E7"/>
      </a:accent3>
      <a:accent4>
        <a:srgbClr val="7829E7"/>
      </a:accent4>
      <a:accent5>
        <a:srgbClr val="B517D5"/>
      </a:accent5>
      <a:accent6>
        <a:srgbClr val="E729B7"/>
      </a:accent6>
      <a:hlink>
        <a:srgbClr val="5370C5"/>
      </a:hlink>
      <a:folHlink>
        <a:srgbClr val="7F7F7F"/>
      </a:folHlink>
    </a:clrScheme>
    <a:fontScheme name="MS Surge Teach Light and Dark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60959018_TF67543618_Win32" id="{FCC23AA6-3C7C-43D3-84A7-BA61F47ACE3D}" vid="{C5A7F82B-796F-47B8-816B-17FD9424C0D5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ppt/theme/themeOverride2.xml><?xml version="1.0" encoding="utf-8"?>
<a:themeOverride xmlns:a="http://schemas.openxmlformats.org/drawingml/2006/main">
  <a:clrScheme name="Custom 254">
    <a:dk1>
      <a:srgbClr val="000000"/>
    </a:dk1>
    <a:lt1>
      <a:srgbClr val="FFFFFF"/>
    </a:lt1>
    <a:dk2>
      <a:srgbClr val="242A41"/>
    </a:dk2>
    <a:lt2>
      <a:srgbClr val="E2E8E3"/>
    </a:lt2>
    <a:accent1>
      <a:srgbClr val="5370C5"/>
    </a:accent1>
    <a:accent2>
      <a:srgbClr val="17B2D1"/>
    </a:accent2>
    <a:accent3>
      <a:srgbClr val="2978E7"/>
    </a:accent3>
    <a:accent4>
      <a:srgbClr val="7829E7"/>
    </a:accent4>
    <a:accent5>
      <a:srgbClr val="B517D5"/>
    </a:accent5>
    <a:accent6>
      <a:srgbClr val="E729B7"/>
    </a:accent6>
    <a:hlink>
      <a:srgbClr val="5370C5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Yrityksen kurssiopetus</Template>
  <TotalTime>377</TotalTime>
  <Words>802</Words>
  <Application>Microsoft Office PowerPoint</Application>
  <PresentationFormat>Laajakuva</PresentationFormat>
  <Paragraphs>188</Paragraphs>
  <Slides>17</Slides>
  <Notes>16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17</vt:i4>
      </vt:variant>
    </vt:vector>
  </HeadingPairs>
  <TitlesOfParts>
    <vt:vector size="23" baseType="lpstr">
      <vt:lpstr>Arial</vt:lpstr>
      <vt:lpstr>Asap</vt:lpstr>
      <vt:lpstr>Calibri</vt:lpstr>
      <vt:lpstr>Calibri Light</vt:lpstr>
      <vt:lpstr>Wingdings</vt:lpstr>
      <vt:lpstr>Office-teema</vt:lpstr>
      <vt:lpstr>Digitaidot III</vt:lpstr>
      <vt:lpstr>Kurssi Jäsennys</vt:lpstr>
      <vt:lpstr>Oman työn organisointi</vt:lpstr>
      <vt:lpstr>Digitaalisessa ympäristössä työskentely</vt:lpstr>
      <vt:lpstr>Sähköiset kalenterit</vt:lpstr>
      <vt:lpstr>Harjoitustehtävä</vt:lpstr>
      <vt:lpstr>Organisointi</vt:lpstr>
      <vt:lpstr>Priorisointi</vt:lpstr>
      <vt:lpstr>Organisointityökalut</vt:lpstr>
      <vt:lpstr>Digistressi</vt:lpstr>
      <vt:lpstr>Digistressi</vt:lpstr>
      <vt:lpstr>Harjoitustehtävä</vt:lpstr>
      <vt:lpstr>Harjoitustehtäviä</vt:lpstr>
      <vt:lpstr>Terveys ja ergonomia</vt:lpstr>
      <vt:lpstr>Omatyösken-telyä 3h</vt:lpstr>
      <vt:lpstr>Omatyösken-telyä 1h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Pidä kurssi</dc:title>
  <dc:creator>Sahlgren Johanna</dc:creator>
  <cp:lastModifiedBy>Penkkimäki Mari</cp:lastModifiedBy>
  <cp:revision>39</cp:revision>
  <dcterms:created xsi:type="dcterms:W3CDTF">2024-03-05T11:36:25Z</dcterms:created>
  <dcterms:modified xsi:type="dcterms:W3CDTF">2024-06-17T09:24:44Z</dcterms:modified>
</cp:coreProperties>
</file>