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1" r:id="rId3"/>
    <p:sldId id="268" r:id="rId4"/>
    <p:sldId id="260" r:id="rId5"/>
    <p:sldId id="281" r:id="rId6"/>
    <p:sldId id="262" r:id="rId7"/>
    <p:sldId id="276" r:id="rId8"/>
    <p:sldId id="282" r:id="rId9"/>
    <p:sldId id="283" r:id="rId10"/>
    <p:sldId id="284" r:id="rId11"/>
    <p:sldId id="280" r:id="rId12"/>
    <p:sldId id="285" r:id="rId13"/>
    <p:sldId id="286" r:id="rId14"/>
    <p:sldId id="287" r:id="rId15"/>
    <p:sldId id="275" r:id="rId16"/>
    <p:sldId id="288" r:id="rId17"/>
    <p:sldId id="264" r:id="rId18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712" autoAdjust="0"/>
  </p:normalViewPr>
  <p:slideViewPr>
    <p:cSldViewPr snapToGrid="0">
      <p:cViewPr varScale="1">
        <p:scale>
          <a:sx n="114" d="100"/>
          <a:sy n="114" d="100"/>
        </p:scale>
        <p:origin x="3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978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nkkimäki Mari" userId="2da620b1-3f74-4a53-9cb2-7a981a02d6a3" providerId="ADAL" clId="{4244D77C-324E-42C5-8D9C-FC2C07DD33EE}"/>
    <pc:docChg chg="modSld">
      <pc:chgData name="Penkkimäki Mari" userId="2da620b1-3f74-4a53-9cb2-7a981a02d6a3" providerId="ADAL" clId="{4244D77C-324E-42C5-8D9C-FC2C07DD33EE}" dt="2024-06-17T09:29:49.566" v="10" actId="20577"/>
      <pc:docMkLst>
        <pc:docMk/>
      </pc:docMkLst>
      <pc:sldChg chg="modSp mod">
        <pc:chgData name="Penkkimäki Mari" userId="2da620b1-3f74-4a53-9cb2-7a981a02d6a3" providerId="ADAL" clId="{4244D77C-324E-42C5-8D9C-FC2C07DD33EE}" dt="2024-06-17T09:29:05.560" v="5" actId="20577"/>
        <pc:sldMkLst>
          <pc:docMk/>
          <pc:sldMk cId="775952778" sldId="275"/>
        </pc:sldMkLst>
        <pc:spChg chg="mod">
          <ac:chgData name="Penkkimäki Mari" userId="2da620b1-3f74-4a53-9cb2-7a981a02d6a3" providerId="ADAL" clId="{4244D77C-324E-42C5-8D9C-FC2C07DD33EE}" dt="2024-06-17T09:29:05.560" v="5" actId="20577"/>
          <ac:spMkLst>
            <pc:docMk/>
            <pc:sldMk cId="775952778" sldId="275"/>
            <ac:spMk id="6" creationId="{00000000-0000-0000-0000-000000000000}"/>
          </ac:spMkLst>
        </pc:spChg>
      </pc:sldChg>
      <pc:sldChg chg="modSp mod">
        <pc:chgData name="Penkkimäki Mari" userId="2da620b1-3f74-4a53-9cb2-7a981a02d6a3" providerId="ADAL" clId="{4244D77C-324E-42C5-8D9C-FC2C07DD33EE}" dt="2024-06-17T09:25:43.342" v="3" actId="20577"/>
        <pc:sldMkLst>
          <pc:docMk/>
          <pc:sldMk cId="3822363802" sldId="281"/>
        </pc:sldMkLst>
        <pc:spChg chg="mod">
          <ac:chgData name="Penkkimäki Mari" userId="2da620b1-3f74-4a53-9cb2-7a981a02d6a3" providerId="ADAL" clId="{4244D77C-324E-42C5-8D9C-FC2C07DD33EE}" dt="2024-06-17T09:25:43.342" v="3" actId="20577"/>
          <ac:spMkLst>
            <pc:docMk/>
            <pc:sldMk cId="3822363802" sldId="281"/>
            <ac:spMk id="6" creationId="{00000000-0000-0000-0000-000000000000}"/>
          </ac:spMkLst>
        </pc:spChg>
      </pc:sldChg>
      <pc:sldChg chg="modSp mod">
        <pc:chgData name="Penkkimäki Mari" userId="2da620b1-3f74-4a53-9cb2-7a981a02d6a3" providerId="ADAL" clId="{4244D77C-324E-42C5-8D9C-FC2C07DD33EE}" dt="2024-06-17T09:29:49.566" v="10" actId="20577"/>
        <pc:sldMkLst>
          <pc:docMk/>
          <pc:sldMk cId="4097271102" sldId="288"/>
        </pc:sldMkLst>
        <pc:spChg chg="mod">
          <ac:chgData name="Penkkimäki Mari" userId="2da620b1-3f74-4a53-9cb2-7a981a02d6a3" providerId="ADAL" clId="{4244D77C-324E-42C5-8D9C-FC2C07DD33EE}" dt="2024-06-17T09:29:49.566" v="10" actId="20577"/>
          <ac:spMkLst>
            <pc:docMk/>
            <pc:sldMk cId="4097271102" sldId="288"/>
            <ac:spMk id="3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F69A6-0780-49EA-A6A8-3965C12489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 rtlCol="0"/>
        <a:lstStyle/>
        <a:p>
          <a:pPr rtl="0"/>
          <a:endParaRPr lang="en-US"/>
        </a:p>
      </dgm:t>
    </dgm:pt>
    <dgm:pt modelId="{30269CC2-8DD6-4402-82F3-18F164A732FF}">
      <dgm:prSet/>
      <dgm:spPr/>
      <dgm:t>
        <a:bodyPr rtlCol="0"/>
        <a:lstStyle/>
        <a:p>
          <a:pPr rtl="0"/>
          <a:r>
            <a:rPr lang="fi" dirty="0">
              <a:solidFill>
                <a:schemeClr val="bg1"/>
              </a:solidFill>
            </a:rPr>
            <a:t>Oppitunti 1  Digitaitojen perusosaaja - kertausta</a:t>
          </a:r>
        </a:p>
      </dgm:t>
    </dgm:pt>
    <dgm:pt modelId="{4A8A3B18-A3DE-475C-8BF1-FB4B84DDA43B}" type="parTrans" cxnId="{813C1BD6-5A4A-43F4-8BF7-0645F72381AA}">
      <dgm:prSet/>
      <dgm:spPr/>
      <dgm:t>
        <a:bodyPr rtlCol="0"/>
        <a:lstStyle/>
        <a:p>
          <a:pPr rtl="0"/>
          <a:endParaRPr lang="en-US"/>
        </a:p>
      </dgm:t>
    </dgm:pt>
    <dgm:pt modelId="{2DAA2C1D-14F6-4BCA-B047-0B53ADD46F43}" type="sibTrans" cxnId="{813C1BD6-5A4A-43F4-8BF7-0645F72381AA}">
      <dgm:prSet/>
      <dgm:spPr/>
      <dgm:t>
        <a:bodyPr rtlCol="0"/>
        <a:lstStyle/>
        <a:p>
          <a:pPr rtl="0"/>
          <a:endParaRPr lang="en-US"/>
        </a:p>
      </dgm:t>
    </dgm:pt>
    <dgm:pt modelId="{2B87ECDB-C552-42F6-9B52-6548A18B206B}">
      <dgm:prSet/>
      <dgm:spPr/>
      <dgm:t>
        <a:bodyPr rtlCol="0"/>
        <a:lstStyle/>
        <a:p>
          <a:pPr rtl="0"/>
          <a:r>
            <a:rPr lang="fi" dirty="0">
              <a:solidFill>
                <a:schemeClr val="bg1"/>
              </a:solidFill>
            </a:rPr>
            <a:t>Oppitunti 2 Yhteistyö</a:t>
          </a:r>
        </a:p>
      </dgm:t>
    </dgm:pt>
    <dgm:pt modelId="{0DC560D9-C62C-41BA-8D68-CB78933BFF0C}" type="parTrans" cxnId="{91AFA996-5E3B-401C-B400-E70DBD4A4AB6}">
      <dgm:prSet/>
      <dgm:spPr/>
      <dgm:t>
        <a:bodyPr rtlCol="0"/>
        <a:lstStyle/>
        <a:p>
          <a:pPr rtl="0"/>
          <a:endParaRPr lang="en-US"/>
        </a:p>
      </dgm:t>
    </dgm:pt>
    <dgm:pt modelId="{80EFB54F-1AC8-40D9-981D-4C85160A5799}" type="sibTrans" cxnId="{91AFA996-5E3B-401C-B400-E70DBD4A4AB6}">
      <dgm:prSet/>
      <dgm:spPr/>
      <dgm:t>
        <a:bodyPr rtlCol="0"/>
        <a:lstStyle/>
        <a:p>
          <a:pPr rtl="0"/>
          <a:endParaRPr lang="en-US"/>
        </a:p>
      </dgm:t>
    </dgm:pt>
    <dgm:pt modelId="{419DF63C-9792-4EF5-9125-1EEF4D07C33F}">
      <dgm:prSet/>
      <dgm:spPr/>
      <dgm:t>
        <a:bodyPr rtlCol="0"/>
        <a:lstStyle/>
        <a:p>
          <a:pPr rtl="0"/>
          <a:r>
            <a:rPr lang="fi" dirty="0">
              <a:solidFill>
                <a:schemeClr val="bg1"/>
              </a:solidFill>
            </a:rPr>
            <a:t>Oppitunti 3 Digiosaaja</a:t>
          </a:r>
        </a:p>
      </dgm:t>
    </dgm:pt>
    <dgm:pt modelId="{2B95E8EF-82FE-4F54-970D-D55C9AD8EC00}" type="parTrans" cxnId="{024B121E-3EE5-42C9-97D1-5E0D27C29DC3}">
      <dgm:prSet/>
      <dgm:spPr/>
      <dgm:t>
        <a:bodyPr rtlCol="0"/>
        <a:lstStyle/>
        <a:p>
          <a:pPr rtl="0"/>
          <a:endParaRPr lang="en-US"/>
        </a:p>
      </dgm:t>
    </dgm:pt>
    <dgm:pt modelId="{EA8773AB-BB82-4BF6-944E-80CD2086CE93}" type="sibTrans" cxnId="{024B121E-3EE5-42C9-97D1-5E0D27C29DC3}">
      <dgm:prSet/>
      <dgm:spPr/>
      <dgm:t>
        <a:bodyPr rtlCol="0"/>
        <a:lstStyle/>
        <a:p>
          <a:pPr rtl="0"/>
          <a:endParaRPr lang="en-US"/>
        </a:p>
      </dgm:t>
    </dgm:pt>
    <dgm:pt modelId="{1B1E513F-BEB7-483A-8F12-A8210AEF19E9}">
      <dgm:prSet/>
      <dgm:spPr/>
      <dgm:t>
        <a:bodyPr rtlCol="0"/>
        <a:lstStyle/>
        <a:p>
          <a:pPr rtl="0"/>
          <a:r>
            <a:rPr lang="fi" dirty="0">
              <a:solidFill>
                <a:schemeClr val="bg1"/>
              </a:solidFill>
            </a:rPr>
            <a:t>Oppitunti 4 Oman työn organisointi</a:t>
          </a:r>
        </a:p>
      </dgm:t>
    </dgm:pt>
    <dgm:pt modelId="{DB284026-3063-4705-B72C-ADE04469BE6D}" type="parTrans" cxnId="{9CD469EF-CF99-411A-B4B3-5B2C59AF684C}">
      <dgm:prSet/>
      <dgm:spPr/>
      <dgm:t>
        <a:bodyPr rtlCol="0"/>
        <a:lstStyle/>
        <a:p>
          <a:pPr rtl="0"/>
          <a:endParaRPr lang="en-US"/>
        </a:p>
      </dgm:t>
    </dgm:pt>
    <dgm:pt modelId="{D99C9B80-BA48-46B7-8B67-372E2AFD9E86}" type="sibTrans" cxnId="{9CD469EF-CF99-411A-B4B3-5B2C59AF684C}">
      <dgm:prSet/>
      <dgm:spPr/>
      <dgm:t>
        <a:bodyPr rtlCol="0"/>
        <a:lstStyle/>
        <a:p>
          <a:pPr rtl="0"/>
          <a:endParaRPr lang="en-US"/>
        </a:p>
      </dgm:t>
    </dgm:pt>
    <dgm:pt modelId="{F4A56385-3827-49D1-B533-953BA75136B7}">
      <dgm:prSet/>
      <dgm:spPr/>
      <dgm:t>
        <a:bodyPr rtlCol="0"/>
        <a:lstStyle/>
        <a:p>
          <a:pPr rtl="0"/>
          <a:r>
            <a:rPr lang="fi" dirty="0">
              <a:solidFill>
                <a:schemeClr val="bg1"/>
              </a:solidFill>
            </a:rPr>
            <a:t>Oppitunti 5 Hyötykäyttäjä &amp; suunnitelmallinen työskentely</a:t>
          </a:r>
        </a:p>
      </dgm:t>
    </dgm:pt>
    <dgm:pt modelId="{5C6E35C5-B6D6-42D4-9FF2-63E3FEC1E45F}" type="parTrans" cxnId="{D572C096-14C8-487B-ABCD-6354192B80BA}">
      <dgm:prSet/>
      <dgm:spPr/>
      <dgm:t>
        <a:bodyPr rtlCol="0"/>
        <a:lstStyle/>
        <a:p>
          <a:pPr rtl="0"/>
          <a:endParaRPr lang="en-US"/>
        </a:p>
      </dgm:t>
    </dgm:pt>
    <dgm:pt modelId="{E866DA3A-B427-429E-A892-4812B432ED79}" type="sibTrans" cxnId="{D572C096-14C8-487B-ABCD-6354192B80BA}">
      <dgm:prSet/>
      <dgm:spPr/>
      <dgm:t>
        <a:bodyPr rtlCol="0"/>
        <a:lstStyle/>
        <a:p>
          <a:pPr rtl="0"/>
          <a:endParaRPr lang="en-US"/>
        </a:p>
      </dgm:t>
    </dgm:pt>
    <dgm:pt modelId="{05261D3E-3CC7-4C85-9E09-D67FC777908C}" type="pres">
      <dgm:prSet presAssocID="{162F69A6-0780-49EA-A6A8-3965C12489B2}" presName="root" presStyleCnt="0">
        <dgm:presLayoutVars>
          <dgm:dir/>
          <dgm:resizeHandles val="exact"/>
        </dgm:presLayoutVars>
      </dgm:prSet>
      <dgm:spPr/>
    </dgm:pt>
    <dgm:pt modelId="{25C6FE9B-AED9-47D9-807F-76A517615FC1}" type="pres">
      <dgm:prSet presAssocID="{30269CC2-8DD6-4402-82F3-18F164A732FF}" presName="compNode" presStyleCnt="0"/>
      <dgm:spPr/>
    </dgm:pt>
    <dgm:pt modelId="{99698387-9DF3-4127-A7DE-FCE3F05A3470}" type="pres">
      <dgm:prSet presAssocID="{30269CC2-8DD6-4402-82F3-18F164A732FF}" presName="bgRect" presStyleLbl="bgShp" presStyleIdx="0" presStyleCnt="5" custLinFactNeighborX="0" custLinFactNeighborY="-2649"/>
      <dgm:spPr>
        <a:prstGeom prst="rect">
          <a:avLst/>
        </a:prstGeom>
        <a:gradFill rotWithShape="0">
          <a:gsLst>
            <a:gs pos="0">
              <a:schemeClr val="tx1">
                <a:lumMod val="75000"/>
                <a:lumOff val="25000"/>
              </a:schemeClr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chemeClr val="accent2">
                <a:lumMod val="75000"/>
              </a:schemeClr>
            </a:gs>
          </a:gsLst>
          <a:lin ang="10800000" scaled="0"/>
        </a:gradFill>
      </dgm:spPr>
    </dgm:pt>
    <dgm:pt modelId="{B52E1101-E263-4511-8D8F-5A215C912C41}" type="pres">
      <dgm:prSet presAssocID="{30269CC2-8DD6-4402-82F3-18F164A732FF}" presName="iconRect" presStyleLbl="node1" presStyleIdx="0" presStyleCnt="5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erry"/>
        </a:ext>
      </dgm:extLst>
    </dgm:pt>
    <dgm:pt modelId="{18EFBBAF-BD9F-4030-B8A4-57CCEB350921}" type="pres">
      <dgm:prSet presAssocID="{30269CC2-8DD6-4402-82F3-18F164A732FF}" presName="spaceRect" presStyleCnt="0"/>
      <dgm:spPr/>
    </dgm:pt>
    <dgm:pt modelId="{F113ED77-1650-49A8-987A-A13C2A50CEA5}" type="pres">
      <dgm:prSet presAssocID="{30269CC2-8DD6-4402-82F3-18F164A732FF}" presName="parTx" presStyleLbl="revTx" presStyleIdx="0" presStyleCnt="5">
        <dgm:presLayoutVars>
          <dgm:chMax val="0"/>
          <dgm:chPref val="0"/>
        </dgm:presLayoutVars>
      </dgm:prSet>
      <dgm:spPr/>
    </dgm:pt>
    <dgm:pt modelId="{084D1940-F8FF-48AA-A0CA-908C7645C951}" type="pres">
      <dgm:prSet presAssocID="{2DAA2C1D-14F6-4BCA-B047-0B53ADD46F43}" presName="sibTrans" presStyleCnt="0"/>
      <dgm:spPr/>
    </dgm:pt>
    <dgm:pt modelId="{922A9066-91F0-4494-8CF8-01F8511B6028}" type="pres">
      <dgm:prSet presAssocID="{2B87ECDB-C552-42F6-9B52-6548A18B206B}" presName="compNode" presStyleCnt="0"/>
      <dgm:spPr/>
    </dgm:pt>
    <dgm:pt modelId="{FA3369E0-5B38-4FDD-A9F5-22B9810A03F7}" type="pres">
      <dgm:prSet presAssocID="{2B87ECDB-C552-42F6-9B52-6548A18B206B}" presName="bgRect" presStyleLbl="bgShp" presStyleIdx="1" presStyleCnt="5"/>
      <dgm:spPr>
        <a:xfrm>
          <a:off x="0" y="1249576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FADE9C4E-BFE3-4374-BE2C-676ED238ACF2}" type="pres">
      <dgm:prSet presAssocID="{2B87ECDB-C552-42F6-9B52-6548A18B206B}" presName="iconRect" presStyleLbl="node1" presStyleIdx="1" presStyleCnt="5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7000F0F2-143F-4CAE-BA6B-E9C401E5437A}" type="pres">
      <dgm:prSet presAssocID="{2B87ECDB-C552-42F6-9B52-6548A18B206B}" presName="spaceRect" presStyleCnt="0"/>
      <dgm:spPr/>
    </dgm:pt>
    <dgm:pt modelId="{AC018808-9CEA-4C61-8875-3E922AA167D7}" type="pres">
      <dgm:prSet presAssocID="{2B87ECDB-C552-42F6-9B52-6548A18B206B}" presName="parTx" presStyleLbl="revTx" presStyleIdx="1" presStyleCnt="5">
        <dgm:presLayoutVars>
          <dgm:chMax val="0"/>
          <dgm:chPref val="0"/>
        </dgm:presLayoutVars>
      </dgm:prSet>
      <dgm:spPr/>
    </dgm:pt>
    <dgm:pt modelId="{CE46B6BD-FA9F-4C65-8E75-D8C24C71657B}" type="pres">
      <dgm:prSet presAssocID="{80EFB54F-1AC8-40D9-981D-4C85160A5799}" presName="sibTrans" presStyleCnt="0"/>
      <dgm:spPr/>
    </dgm:pt>
    <dgm:pt modelId="{B12160B6-4EC8-4B4D-A1B2-F7F5F2795F75}" type="pres">
      <dgm:prSet presAssocID="{419DF63C-9792-4EF5-9125-1EEF4D07C33F}" presName="compNode" presStyleCnt="0"/>
      <dgm:spPr/>
    </dgm:pt>
    <dgm:pt modelId="{DB8ABDAA-976A-4A84-A3C3-277080E19DCA}" type="pres">
      <dgm:prSet presAssocID="{419DF63C-9792-4EF5-9125-1EEF4D07C33F}" presName="bgRect" presStyleLbl="bgShp" presStyleIdx="2" presStyleCnt="5" custLinFactNeighborX="0" custLinFactNeighborY="-2649"/>
      <dgm:spPr>
        <a:xfrm>
          <a:off x="0" y="24944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D335376E-740A-4A47-BC5B-3381DE731CE0}" type="pres">
      <dgm:prSet presAssocID="{419DF63C-9792-4EF5-9125-1EEF4D07C33F}" presName="iconRect" presStyleLbl="node1" presStyleIdx="2" presStyleCnt="5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Enrollment"/>
        </a:ext>
      </dgm:extLst>
    </dgm:pt>
    <dgm:pt modelId="{BCDE90E0-E45B-4C79-BE60-A53702208276}" type="pres">
      <dgm:prSet presAssocID="{419DF63C-9792-4EF5-9125-1EEF4D07C33F}" presName="spaceRect" presStyleCnt="0"/>
      <dgm:spPr/>
    </dgm:pt>
    <dgm:pt modelId="{8409F791-340A-4625-9294-3E680D66DB63}" type="pres">
      <dgm:prSet presAssocID="{419DF63C-9792-4EF5-9125-1EEF4D07C33F}" presName="parTx" presStyleLbl="revTx" presStyleIdx="2" presStyleCnt="5">
        <dgm:presLayoutVars>
          <dgm:chMax val="0"/>
          <dgm:chPref val="0"/>
        </dgm:presLayoutVars>
      </dgm:prSet>
      <dgm:spPr/>
    </dgm:pt>
    <dgm:pt modelId="{D4892BA4-47FA-499C-84FA-3A971E9AFE41}" type="pres">
      <dgm:prSet presAssocID="{EA8773AB-BB82-4BF6-944E-80CD2086CE93}" presName="sibTrans" presStyleCnt="0"/>
      <dgm:spPr/>
    </dgm:pt>
    <dgm:pt modelId="{390D1410-0CB7-44D5-903C-C35615DE86E1}" type="pres">
      <dgm:prSet presAssocID="{1B1E513F-BEB7-483A-8F12-A8210AEF19E9}" presName="compNode" presStyleCnt="0"/>
      <dgm:spPr/>
    </dgm:pt>
    <dgm:pt modelId="{C2FCE80A-DCA0-4D7F-8F72-19CB2337E588}" type="pres">
      <dgm:prSet presAssocID="{1B1E513F-BEB7-483A-8F12-A8210AEF19E9}" presName="bgRect" presStyleLbl="bgShp" presStyleIdx="3" presStyleCnt="5"/>
      <dgm:spPr>
        <a:xfrm>
          <a:off x="0" y="37393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1B0B9210-632F-4BB5-B140-1FA20D3CF123}" type="pres">
      <dgm:prSet presAssocID="{1B1E513F-BEB7-483A-8F12-A8210AEF19E9}" presName="iconRect" presStyleLbl="node1" presStyleIdx="3" presStyleCnt="5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xOutline"/>
        </a:ext>
      </dgm:extLst>
    </dgm:pt>
    <dgm:pt modelId="{E9B85894-F3EF-4216-9DD4-962DCF409217}" type="pres">
      <dgm:prSet presAssocID="{1B1E513F-BEB7-483A-8F12-A8210AEF19E9}" presName="spaceRect" presStyleCnt="0"/>
      <dgm:spPr/>
    </dgm:pt>
    <dgm:pt modelId="{3CBA7321-E2AC-48FD-B351-CE3C9A4CE924}" type="pres">
      <dgm:prSet presAssocID="{1B1E513F-BEB7-483A-8F12-A8210AEF19E9}" presName="parTx" presStyleLbl="revTx" presStyleIdx="3" presStyleCnt="5">
        <dgm:presLayoutVars>
          <dgm:chMax val="0"/>
          <dgm:chPref val="0"/>
        </dgm:presLayoutVars>
      </dgm:prSet>
      <dgm:spPr/>
    </dgm:pt>
    <dgm:pt modelId="{5E25F319-BBA5-4820-B2FC-14F8D56BF078}" type="pres">
      <dgm:prSet presAssocID="{D99C9B80-BA48-46B7-8B67-372E2AFD9E86}" presName="sibTrans" presStyleCnt="0"/>
      <dgm:spPr/>
    </dgm:pt>
    <dgm:pt modelId="{A9DA4473-F7AD-4D05-A89E-4317469C9CAC}" type="pres">
      <dgm:prSet presAssocID="{F4A56385-3827-49D1-B533-953BA75136B7}" presName="compNode" presStyleCnt="0"/>
      <dgm:spPr/>
    </dgm:pt>
    <dgm:pt modelId="{343A76ED-9DD6-4B0A-830E-16ED952B3D06}" type="pres">
      <dgm:prSet presAssocID="{F4A56385-3827-49D1-B533-953BA75136B7}" presName="bgRect" presStyleLbl="bgShp" presStyleIdx="4" presStyleCnt="5"/>
      <dgm:spPr>
        <a:xfrm>
          <a:off x="0" y="4984278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C21BED67-1F13-4312-815B-B5C34DAA27F9}" type="pres">
      <dgm:prSet presAssocID="{F4A56385-3827-49D1-B533-953BA75136B7}" presName="iconRect" presStyleLbl="node1" presStyleIdx="4" presStyleCnt="5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er"/>
        </a:ext>
      </dgm:extLst>
    </dgm:pt>
    <dgm:pt modelId="{8854FDB6-04FD-4DEB-9AB6-DDB7E532A353}" type="pres">
      <dgm:prSet presAssocID="{F4A56385-3827-49D1-B533-953BA75136B7}" presName="spaceRect" presStyleCnt="0"/>
      <dgm:spPr/>
    </dgm:pt>
    <dgm:pt modelId="{9260EF14-C09B-4543-88B7-7F45704CBA36}" type="pres">
      <dgm:prSet presAssocID="{F4A56385-3827-49D1-B533-953BA75136B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24B121E-3EE5-42C9-97D1-5E0D27C29DC3}" srcId="{162F69A6-0780-49EA-A6A8-3965C12489B2}" destId="{419DF63C-9792-4EF5-9125-1EEF4D07C33F}" srcOrd="2" destOrd="0" parTransId="{2B95E8EF-82FE-4F54-970D-D55C9AD8EC00}" sibTransId="{EA8773AB-BB82-4BF6-944E-80CD2086CE93}"/>
    <dgm:cxn modelId="{D7E7903A-483E-4876-8C77-EEB10661B95B}" type="presOf" srcId="{1B1E513F-BEB7-483A-8F12-A8210AEF19E9}" destId="{3CBA7321-E2AC-48FD-B351-CE3C9A4CE924}" srcOrd="0" destOrd="0" presId="urn:microsoft.com/office/officeart/2018/2/layout/IconVerticalSolidList"/>
    <dgm:cxn modelId="{C9B7BD43-67DC-4CD4-86B0-92B8BFA59068}" type="presOf" srcId="{2B87ECDB-C552-42F6-9B52-6548A18B206B}" destId="{AC018808-9CEA-4C61-8875-3E922AA167D7}" srcOrd="0" destOrd="0" presId="urn:microsoft.com/office/officeart/2018/2/layout/IconVerticalSolidList"/>
    <dgm:cxn modelId="{92648A4D-7D0D-48F5-96E4-BF8EC541B3A9}" type="presOf" srcId="{419DF63C-9792-4EF5-9125-1EEF4D07C33F}" destId="{8409F791-340A-4625-9294-3E680D66DB63}" srcOrd="0" destOrd="0" presId="urn:microsoft.com/office/officeart/2018/2/layout/IconVerticalSolidList"/>
    <dgm:cxn modelId="{DF18896F-7F42-4500-8AD0-6181E8694E28}" type="presOf" srcId="{F4A56385-3827-49D1-B533-953BA75136B7}" destId="{9260EF14-C09B-4543-88B7-7F45704CBA36}" srcOrd="0" destOrd="0" presId="urn:microsoft.com/office/officeart/2018/2/layout/IconVerticalSolidList"/>
    <dgm:cxn modelId="{91AFA996-5E3B-401C-B400-E70DBD4A4AB6}" srcId="{162F69A6-0780-49EA-A6A8-3965C12489B2}" destId="{2B87ECDB-C552-42F6-9B52-6548A18B206B}" srcOrd="1" destOrd="0" parTransId="{0DC560D9-C62C-41BA-8D68-CB78933BFF0C}" sibTransId="{80EFB54F-1AC8-40D9-981D-4C85160A5799}"/>
    <dgm:cxn modelId="{D572C096-14C8-487B-ABCD-6354192B80BA}" srcId="{162F69A6-0780-49EA-A6A8-3965C12489B2}" destId="{F4A56385-3827-49D1-B533-953BA75136B7}" srcOrd="4" destOrd="0" parTransId="{5C6E35C5-B6D6-42D4-9FF2-63E3FEC1E45F}" sibTransId="{E866DA3A-B427-429E-A892-4812B432ED79}"/>
    <dgm:cxn modelId="{813C1BD6-5A4A-43F4-8BF7-0645F72381AA}" srcId="{162F69A6-0780-49EA-A6A8-3965C12489B2}" destId="{30269CC2-8DD6-4402-82F3-18F164A732FF}" srcOrd="0" destOrd="0" parTransId="{4A8A3B18-A3DE-475C-8BF1-FB4B84DDA43B}" sibTransId="{2DAA2C1D-14F6-4BCA-B047-0B53ADD46F43}"/>
    <dgm:cxn modelId="{7F77D1ED-2343-4635-9FDF-CF5C9D2B3315}" type="presOf" srcId="{162F69A6-0780-49EA-A6A8-3965C12489B2}" destId="{05261D3E-3CC7-4C85-9E09-D67FC777908C}" srcOrd="0" destOrd="0" presId="urn:microsoft.com/office/officeart/2018/2/layout/IconVerticalSolidList"/>
    <dgm:cxn modelId="{9CD469EF-CF99-411A-B4B3-5B2C59AF684C}" srcId="{162F69A6-0780-49EA-A6A8-3965C12489B2}" destId="{1B1E513F-BEB7-483A-8F12-A8210AEF19E9}" srcOrd="3" destOrd="0" parTransId="{DB284026-3063-4705-B72C-ADE04469BE6D}" sibTransId="{D99C9B80-BA48-46B7-8B67-372E2AFD9E86}"/>
    <dgm:cxn modelId="{175EB5FF-CD0E-4495-8FA8-F19D1233730A}" type="presOf" srcId="{30269CC2-8DD6-4402-82F3-18F164A732FF}" destId="{F113ED77-1650-49A8-987A-A13C2A50CEA5}" srcOrd="0" destOrd="0" presId="urn:microsoft.com/office/officeart/2018/2/layout/IconVerticalSolidList"/>
    <dgm:cxn modelId="{B6784D09-C55E-4568-A257-9A4C076E72A2}" type="presParOf" srcId="{05261D3E-3CC7-4C85-9E09-D67FC777908C}" destId="{25C6FE9B-AED9-47D9-807F-76A517615FC1}" srcOrd="0" destOrd="0" presId="urn:microsoft.com/office/officeart/2018/2/layout/IconVerticalSolidList"/>
    <dgm:cxn modelId="{918FF3CA-876D-40FA-841A-AB5A28A77ED2}" type="presParOf" srcId="{25C6FE9B-AED9-47D9-807F-76A517615FC1}" destId="{99698387-9DF3-4127-A7DE-FCE3F05A3470}" srcOrd="0" destOrd="0" presId="urn:microsoft.com/office/officeart/2018/2/layout/IconVerticalSolidList"/>
    <dgm:cxn modelId="{9E8C0B32-A7B3-460A-83CF-493652F6403A}" type="presParOf" srcId="{25C6FE9B-AED9-47D9-807F-76A517615FC1}" destId="{B52E1101-E263-4511-8D8F-5A215C912C41}" srcOrd="1" destOrd="0" presId="urn:microsoft.com/office/officeart/2018/2/layout/IconVerticalSolidList"/>
    <dgm:cxn modelId="{BF3562AE-51B6-4827-AC2A-02A6C7EE6F5E}" type="presParOf" srcId="{25C6FE9B-AED9-47D9-807F-76A517615FC1}" destId="{18EFBBAF-BD9F-4030-B8A4-57CCEB350921}" srcOrd="2" destOrd="0" presId="urn:microsoft.com/office/officeart/2018/2/layout/IconVerticalSolidList"/>
    <dgm:cxn modelId="{04E3ADEA-CCED-42DB-834F-C02041D4F81B}" type="presParOf" srcId="{25C6FE9B-AED9-47D9-807F-76A517615FC1}" destId="{F113ED77-1650-49A8-987A-A13C2A50CEA5}" srcOrd="3" destOrd="0" presId="urn:microsoft.com/office/officeart/2018/2/layout/IconVerticalSolidList"/>
    <dgm:cxn modelId="{F6438E6C-D016-4A64-9005-13CAA2685ADD}" type="presParOf" srcId="{05261D3E-3CC7-4C85-9E09-D67FC777908C}" destId="{084D1940-F8FF-48AA-A0CA-908C7645C951}" srcOrd="1" destOrd="0" presId="urn:microsoft.com/office/officeart/2018/2/layout/IconVerticalSolidList"/>
    <dgm:cxn modelId="{CEB88A46-381C-4FB3-B5C2-36F0205865FC}" type="presParOf" srcId="{05261D3E-3CC7-4C85-9E09-D67FC777908C}" destId="{922A9066-91F0-4494-8CF8-01F8511B6028}" srcOrd="2" destOrd="0" presId="urn:microsoft.com/office/officeart/2018/2/layout/IconVerticalSolidList"/>
    <dgm:cxn modelId="{D1B45BFC-BE7D-41A5-ACF1-DDC855C4E453}" type="presParOf" srcId="{922A9066-91F0-4494-8CF8-01F8511B6028}" destId="{FA3369E0-5B38-4FDD-A9F5-22B9810A03F7}" srcOrd="0" destOrd="0" presId="urn:microsoft.com/office/officeart/2018/2/layout/IconVerticalSolidList"/>
    <dgm:cxn modelId="{4643A976-3E27-4CAA-B7FC-B0B83CAF8B1F}" type="presParOf" srcId="{922A9066-91F0-4494-8CF8-01F8511B6028}" destId="{FADE9C4E-BFE3-4374-BE2C-676ED238ACF2}" srcOrd="1" destOrd="0" presId="urn:microsoft.com/office/officeart/2018/2/layout/IconVerticalSolidList"/>
    <dgm:cxn modelId="{D766C06F-7B8D-459C-9FB9-C58229C29760}" type="presParOf" srcId="{922A9066-91F0-4494-8CF8-01F8511B6028}" destId="{7000F0F2-143F-4CAE-BA6B-E9C401E5437A}" srcOrd="2" destOrd="0" presId="urn:microsoft.com/office/officeart/2018/2/layout/IconVerticalSolidList"/>
    <dgm:cxn modelId="{150742EF-413B-4B94-8C6E-7E0DC782FB81}" type="presParOf" srcId="{922A9066-91F0-4494-8CF8-01F8511B6028}" destId="{AC018808-9CEA-4C61-8875-3E922AA167D7}" srcOrd="3" destOrd="0" presId="urn:microsoft.com/office/officeart/2018/2/layout/IconVerticalSolidList"/>
    <dgm:cxn modelId="{8C73B2A2-55AA-4BE8-A101-760B33AD8140}" type="presParOf" srcId="{05261D3E-3CC7-4C85-9E09-D67FC777908C}" destId="{CE46B6BD-FA9F-4C65-8E75-D8C24C71657B}" srcOrd="3" destOrd="0" presId="urn:microsoft.com/office/officeart/2018/2/layout/IconVerticalSolidList"/>
    <dgm:cxn modelId="{18BE3019-0E90-4C32-A988-157009864AD2}" type="presParOf" srcId="{05261D3E-3CC7-4C85-9E09-D67FC777908C}" destId="{B12160B6-4EC8-4B4D-A1B2-F7F5F2795F75}" srcOrd="4" destOrd="0" presId="urn:microsoft.com/office/officeart/2018/2/layout/IconVerticalSolidList"/>
    <dgm:cxn modelId="{2EEC68C7-29BF-4C02-91C1-17C5C78737B5}" type="presParOf" srcId="{B12160B6-4EC8-4B4D-A1B2-F7F5F2795F75}" destId="{DB8ABDAA-976A-4A84-A3C3-277080E19DCA}" srcOrd="0" destOrd="0" presId="urn:microsoft.com/office/officeart/2018/2/layout/IconVerticalSolidList"/>
    <dgm:cxn modelId="{F1D89C2A-76D1-4569-963D-1C92D0A16E1C}" type="presParOf" srcId="{B12160B6-4EC8-4B4D-A1B2-F7F5F2795F75}" destId="{D335376E-740A-4A47-BC5B-3381DE731CE0}" srcOrd="1" destOrd="0" presId="urn:microsoft.com/office/officeart/2018/2/layout/IconVerticalSolidList"/>
    <dgm:cxn modelId="{4E76AE4D-E418-463B-994D-6DDD4BE738C0}" type="presParOf" srcId="{B12160B6-4EC8-4B4D-A1B2-F7F5F2795F75}" destId="{BCDE90E0-E45B-4C79-BE60-A53702208276}" srcOrd="2" destOrd="0" presId="urn:microsoft.com/office/officeart/2018/2/layout/IconVerticalSolidList"/>
    <dgm:cxn modelId="{A3104C94-C425-4DC0-8A01-7FDFF0F35AAA}" type="presParOf" srcId="{B12160B6-4EC8-4B4D-A1B2-F7F5F2795F75}" destId="{8409F791-340A-4625-9294-3E680D66DB63}" srcOrd="3" destOrd="0" presId="urn:microsoft.com/office/officeart/2018/2/layout/IconVerticalSolidList"/>
    <dgm:cxn modelId="{605473B3-8AA5-4EE0-BFBA-3AB749038A35}" type="presParOf" srcId="{05261D3E-3CC7-4C85-9E09-D67FC777908C}" destId="{D4892BA4-47FA-499C-84FA-3A971E9AFE41}" srcOrd="5" destOrd="0" presId="urn:microsoft.com/office/officeart/2018/2/layout/IconVerticalSolidList"/>
    <dgm:cxn modelId="{CC9F31C5-774B-4FC3-9646-7E0EFDB54727}" type="presParOf" srcId="{05261D3E-3CC7-4C85-9E09-D67FC777908C}" destId="{390D1410-0CB7-44D5-903C-C35615DE86E1}" srcOrd="6" destOrd="0" presId="urn:microsoft.com/office/officeart/2018/2/layout/IconVerticalSolidList"/>
    <dgm:cxn modelId="{34A9E1BF-6D83-4701-9E7B-CBCD8074AEAA}" type="presParOf" srcId="{390D1410-0CB7-44D5-903C-C35615DE86E1}" destId="{C2FCE80A-DCA0-4D7F-8F72-19CB2337E588}" srcOrd="0" destOrd="0" presId="urn:microsoft.com/office/officeart/2018/2/layout/IconVerticalSolidList"/>
    <dgm:cxn modelId="{2682A58B-536A-49D1-A507-E48E245F1609}" type="presParOf" srcId="{390D1410-0CB7-44D5-903C-C35615DE86E1}" destId="{1B0B9210-632F-4BB5-B140-1FA20D3CF123}" srcOrd="1" destOrd="0" presId="urn:microsoft.com/office/officeart/2018/2/layout/IconVerticalSolidList"/>
    <dgm:cxn modelId="{59D669F7-8B16-4888-95F6-5986C0AFE631}" type="presParOf" srcId="{390D1410-0CB7-44D5-903C-C35615DE86E1}" destId="{E9B85894-F3EF-4216-9DD4-962DCF409217}" srcOrd="2" destOrd="0" presId="urn:microsoft.com/office/officeart/2018/2/layout/IconVerticalSolidList"/>
    <dgm:cxn modelId="{BD8D7B70-D5A5-475A-9EAE-2DF74A65E7A7}" type="presParOf" srcId="{390D1410-0CB7-44D5-903C-C35615DE86E1}" destId="{3CBA7321-E2AC-48FD-B351-CE3C9A4CE924}" srcOrd="3" destOrd="0" presId="urn:microsoft.com/office/officeart/2018/2/layout/IconVerticalSolidList"/>
    <dgm:cxn modelId="{A54D5403-F787-4964-8489-63C75BE2EFB6}" type="presParOf" srcId="{05261D3E-3CC7-4C85-9E09-D67FC777908C}" destId="{5E25F319-BBA5-4820-B2FC-14F8D56BF078}" srcOrd="7" destOrd="0" presId="urn:microsoft.com/office/officeart/2018/2/layout/IconVerticalSolidList"/>
    <dgm:cxn modelId="{B5AAF852-AE2E-40BE-BC22-1382A2AD5A44}" type="presParOf" srcId="{05261D3E-3CC7-4C85-9E09-D67FC777908C}" destId="{A9DA4473-F7AD-4D05-A89E-4317469C9CAC}" srcOrd="8" destOrd="0" presId="urn:microsoft.com/office/officeart/2018/2/layout/IconVerticalSolidList"/>
    <dgm:cxn modelId="{80161854-1670-4BD7-9912-A0DFE5201001}" type="presParOf" srcId="{A9DA4473-F7AD-4D05-A89E-4317469C9CAC}" destId="{343A76ED-9DD6-4B0A-830E-16ED952B3D06}" srcOrd="0" destOrd="0" presId="urn:microsoft.com/office/officeart/2018/2/layout/IconVerticalSolidList"/>
    <dgm:cxn modelId="{17AEC66B-BBFF-4EF5-B894-6B5A992F362F}" type="presParOf" srcId="{A9DA4473-F7AD-4D05-A89E-4317469C9CAC}" destId="{C21BED67-1F13-4312-815B-B5C34DAA27F9}" srcOrd="1" destOrd="0" presId="urn:microsoft.com/office/officeart/2018/2/layout/IconVerticalSolidList"/>
    <dgm:cxn modelId="{D35FF1B4-6B78-4ECE-976F-17DFD749DB9F}" type="presParOf" srcId="{A9DA4473-F7AD-4D05-A89E-4317469C9CAC}" destId="{8854FDB6-04FD-4DEB-9AB6-DDB7E532A353}" srcOrd="2" destOrd="0" presId="urn:microsoft.com/office/officeart/2018/2/layout/IconVerticalSolidList"/>
    <dgm:cxn modelId="{00C148E5-B634-4CBF-973D-0F5A3C5E09C8}" type="presParOf" srcId="{A9DA4473-F7AD-4D05-A89E-4317469C9CAC}" destId="{9260EF14-C09B-4543-88B7-7F45704CBA3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98387-9DF3-4127-A7DE-FCE3F05A3470}">
      <dsp:nvSpPr>
        <dsp:cNvPr id="0" name=""/>
        <dsp:cNvSpPr/>
      </dsp:nvSpPr>
      <dsp:spPr>
        <a:xfrm>
          <a:off x="0" y="0"/>
          <a:ext cx="6791323" cy="995920"/>
        </a:xfrm>
        <a:prstGeom prst="rect">
          <a:avLst/>
        </a:prstGeom>
        <a:gradFill rotWithShape="0">
          <a:gsLst>
            <a:gs pos="0">
              <a:schemeClr val="tx1">
                <a:lumMod val="75000"/>
                <a:lumOff val="25000"/>
              </a:schemeClr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chemeClr val="accent2">
                <a:lumMod val="75000"/>
              </a:scheme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E1101-E263-4511-8D8F-5A215C912C41}">
      <dsp:nvSpPr>
        <dsp:cNvPr id="0" name=""/>
        <dsp:cNvSpPr/>
      </dsp:nvSpPr>
      <dsp:spPr>
        <a:xfrm>
          <a:off x="301265" y="228757"/>
          <a:ext cx="547756" cy="547756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3ED77-1650-49A8-987A-A13C2A50CEA5}">
      <dsp:nvSpPr>
        <dsp:cNvPr id="0" name=""/>
        <dsp:cNvSpPr/>
      </dsp:nvSpPr>
      <dsp:spPr>
        <a:xfrm>
          <a:off x="1150288" y="4675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rtlCol="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" sz="1900" kern="1200" dirty="0">
              <a:solidFill>
                <a:schemeClr val="bg1"/>
              </a:solidFill>
            </a:rPr>
            <a:t>Oppitunti 1  Digitaitojen perusosaaja - kertausta</a:t>
          </a:r>
        </a:p>
      </dsp:txBody>
      <dsp:txXfrm>
        <a:off x="1150288" y="4675"/>
        <a:ext cx="5641034" cy="995920"/>
      </dsp:txXfrm>
    </dsp:sp>
    <dsp:sp modelId="{FA3369E0-5B38-4FDD-A9F5-22B9810A03F7}">
      <dsp:nvSpPr>
        <dsp:cNvPr id="0" name=""/>
        <dsp:cNvSpPr/>
      </dsp:nvSpPr>
      <dsp:spPr>
        <a:xfrm>
          <a:off x="0" y="1249576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E9C4E-BFE3-4374-BE2C-676ED238ACF2}">
      <dsp:nvSpPr>
        <dsp:cNvPr id="0" name=""/>
        <dsp:cNvSpPr/>
      </dsp:nvSpPr>
      <dsp:spPr>
        <a:xfrm>
          <a:off x="301265" y="1473658"/>
          <a:ext cx="547756" cy="547756"/>
        </a:xfrm>
        <a:prstGeom prst="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18808-9CEA-4C61-8875-3E922AA167D7}">
      <dsp:nvSpPr>
        <dsp:cNvPr id="0" name=""/>
        <dsp:cNvSpPr/>
      </dsp:nvSpPr>
      <dsp:spPr>
        <a:xfrm>
          <a:off x="1150288" y="1249576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rtlCol="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" sz="1900" kern="1200" dirty="0">
              <a:solidFill>
                <a:schemeClr val="bg1"/>
              </a:solidFill>
            </a:rPr>
            <a:t>Oppitunti 2 Yhteistyö</a:t>
          </a:r>
        </a:p>
      </dsp:txBody>
      <dsp:txXfrm>
        <a:off x="1150288" y="1249576"/>
        <a:ext cx="5641034" cy="995920"/>
      </dsp:txXfrm>
    </dsp:sp>
    <dsp:sp modelId="{DB8ABDAA-976A-4A84-A3C3-277080E19DCA}">
      <dsp:nvSpPr>
        <dsp:cNvPr id="0" name=""/>
        <dsp:cNvSpPr/>
      </dsp:nvSpPr>
      <dsp:spPr>
        <a:xfrm>
          <a:off x="0" y="2468095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5376E-740A-4A47-BC5B-3381DE731CE0}">
      <dsp:nvSpPr>
        <dsp:cNvPr id="0" name=""/>
        <dsp:cNvSpPr/>
      </dsp:nvSpPr>
      <dsp:spPr>
        <a:xfrm>
          <a:off x="301265" y="2718559"/>
          <a:ext cx="547756" cy="547756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9F791-340A-4625-9294-3E680D66DB63}">
      <dsp:nvSpPr>
        <dsp:cNvPr id="0" name=""/>
        <dsp:cNvSpPr/>
      </dsp:nvSpPr>
      <dsp:spPr>
        <a:xfrm>
          <a:off x="1150288" y="2494477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rtlCol="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" sz="1900" kern="1200" dirty="0">
              <a:solidFill>
                <a:schemeClr val="bg1"/>
              </a:solidFill>
            </a:rPr>
            <a:t>Oppitunti 3 Digiosaaja</a:t>
          </a:r>
        </a:p>
      </dsp:txBody>
      <dsp:txXfrm>
        <a:off x="1150288" y="2494477"/>
        <a:ext cx="5641034" cy="995920"/>
      </dsp:txXfrm>
    </dsp:sp>
    <dsp:sp modelId="{C2FCE80A-DCA0-4D7F-8F72-19CB2337E588}">
      <dsp:nvSpPr>
        <dsp:cNvPr id="0" name=""/>
        <dsp:cNvSpPr/>
      </dsp:nvSpPr>
      <dsp:spPr>
        <a:xfrm>
          <a:off x="0" y="37393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B9210-632F-4BB5-B140-1FA20D3CF123}">
      <dsp:nvSpPr>
        <dsp:cNvPr id="0" name=""/>
        <dsp:cNvSpPr/>
      </dsp:nvSpPr>
      <dsp:spPr>
        <a:xfrm>
          <a:off x="301265" y="3963460"/>
          <a:ext cx="547756" cy="547756"/>
        </a:xfrm>
        <a:prstGeom prst="rect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A7321-E2AC-48FD-B351-CE3C9A4CE924}">
      <dsp:nvSpPr>
        <dsp:cNvPr id="0" name=""/>
        <dsp:cNvSpPr/>
      </dsp:nvSpPr>
      <dsp:spPr>
        <a:xfrm>
          <a:off x="1150288" y="3739377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rtlCol="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" sz="1900" kern="1200" dirty="0">
              <a:solidFill>
                <a:schemeClr val="bg1"/>
              </a:solidFill>
            </a:rPr>
            <a:t>Oppitunti 4 Oman työn organisointi</a:t>
          </a:r>
        </a:p>
      </dsp:txBody>
      <dsp:txXfrm>
        <a:off x="1150288" y="3739377"/>
        <a:ext cx="5641034" cy="995920"/>
      </dsp:txXfrm>
    </dsp:sp>
    <dsp:sp modelId="{343A76ED-9DD6-4B0A-830E-16ED952B3D06}">
      <dsp:nvSpPr>
        <dsp:cNvPr id="0" name=""/>
        <dsp:cNvSpPr/>
      </dsp:nvSpPr>
      <dsp:spPr>
        <a:xfrm>
          <a:off x="0" y="4984278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BED67-1F13-4312-815B-B5C34DAA27F9}">
      <dsp:nvSpPr>
        <dsp:cNvPr id="0" name=""/>
        <dsp:cNvSpPr/>
      </dsp:nvSpPr>
      <dsp:spPr>
        <a:xfrm>
          <a:off x="301265" y="5208360"/>
          <a:ext cx="547756" cy="547756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0EF14-C09B-4543-88B7-7F45704CBA36}">
      <dsp:nvSpPr>
        <dsp:cNvPr id="0" name=""/>
        <dsp:cNvSpPr/>
      </dsp:nvSpPr>
      <dsp:spPr>
        <a:xfrm>
          <a:off x="1150288" y="4984278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rtlCol="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" sz="1900" kern="1200" dirty="0">
              <a:solidFill>
                <a:schemeClr val="bg1"/>
              </a:solidFill>
            </a:rPr>
            <a:t>Oppitunti 5 Hyötykäyttäjä &amp; suunnitelmallinen työskentely</a:t>
          </a:r>
        </a:p>
      </dsp:txBody>
      <dsp:txXfrm>
        <a:off x="1150288" y="4984278"/>
        <a:ext cx="5641034" cy="995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Pystysuuntainen kiinteä kuvakeluettelo"/>
  <dgm:desc val="Käytä tätä, kun haluat esittää ylhäältä alaspäin sarjan visualisointeja, joissa on tason 1 tai tason 1 ja tason 2 tekstiä ryhmitettynä muotoon. Soveltuu parhaiten kuvakkeisiin ja pieniin kuviin, joissa on pitkähkö kuvau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2BC10188-DC2C-458D-AB41-143A0BE9A3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9634E15-7196-43FC-B912-C4D8B4A2CE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3EA1B90-5178-4170-92B1-8893BD08564F}" type="datetime1">
              <a:rPr lang="fi-FI" smtClean="0"/>
              <a:t>17.6.2024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9EA2570-D5B6-41CB-96C2-FFC9944668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5C31B37-7A69-4C30-9B63-29F8242FC2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389B6C8-888A-401B-9F9B-D41D36B6C3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3100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34DA7C-E4CC-4BCA-BF4B-EC009506CAB4}" type="datetime1">
              <a:rPr lang="fi-FI" noProof="0" smtClean="0"/>
              <a:t>17.6.2024</a:t>
            </a:fld>
            <a:endParaRPr lang="fi-FI" noProof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3F28A1F-3E69-47E5-AE93-E7F2155A242D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759332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7142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7121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5365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0231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2206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0644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3701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522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5155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7318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3701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6621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7667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2514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153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rtlCol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orakulmio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2653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1AB651-5612-4E6A-9B35-A555D082E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1389A2-D77B-40CA-AD1E-0178AEFAD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1DCA993-CBEA-48C5-BD35-50ABDFF64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88ED8E0-95EC-469F-9B7E-562FBDFDE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4634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776F88-2A37-410D-A685-E455AF3D0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C764B46-B015-44F7-8DC0-AFB8D275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3C8232-2077-497A-9142-B787E2B03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AF6077C-D913-4FD0-B6E0-6D70BEFD4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3905DBB-3AA9-4435-AC97-732293FDE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954C901-FCAF-4DFB-A621-6A969641C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921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AF2623-2255-4BBA-9577-B3A3FD2AE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259F0F0-5E7C-4FC9-8E90-6ADCD7A71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10553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A9D3FFB-BE14-4D90-A515-10EDD1BEE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2767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451E51-BE82-4B1B-9CB6-89C26464DB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CBF8C-3CF7-47E6-9AB0-15584178B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D07DA3C-0298-45CF-AFC3-41031C076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7C4FF87-D01E-416B-9EF8-E107C4EDD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853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rtlCol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orakulmio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2641ECAC-0557-4843-8433-067E4414E2F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7512001" cy="6727855"/>
          </a:xfrm>
          <a:solidFill>
            <a:schemeClr val="tx1">
              <a:lumMod val="85000"/>
              <a:lumOff val="1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tähän</a:t>
            </a:r>
          </a:p>
        </p:txBody>
      </p:sp>
    </p:spTree>
    <p:extLst>
      <p:ext uri="{BB962C8B-B14F-4D97-AF65-F5344CB8AC3E}">
        <p14:creationId xmlns:p14="http://schemas.microsoft.com/office/powerpoint/2010/main" val="339438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3300"/>
            <a:ext cx="6273800" cy="1449216"/>
          </a:xfrm>
          <a:solidFill>
            <a:schemeClr val="accent2">
              <a:lumMod val="50000"/>
            </a:schemeClr>
          </a:solidFill>
        </p:spPr>
        <p:txBody>
          <a:bodyPr tIns="108000" bIns="108000" rtlCol="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38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3923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leveä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3301"/>
            <a:ext cx="6273800" cy="1449216"/>
          </a:xfr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>
              <a:defRPr lang="en-US" sz="4000"/>
            </a:lvl1pPr>
          </a:lstStyle>
          <a:p>
            <a:pPr lvl="0" rtl="0">
              <a:lnSpc>
                <a:spcPct val="100000"/>
              </a:lnSpc>
            </a:pPr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9457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6D3C5ED2-B01D-4104-B193-BC78D76A464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305550" cy="6721475"/>
          </a:xfrm>
          <a:noFill/>
        </p:spPr>
        <p:txBody>
          <a:bodyPr rtlCol="0"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tähän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974" y="303301"/>
            <a:ext cx="4695825" cy="1449216"/>
          </a:xfrm>
          <a:solidFill>
            <a:schemeClr val="accent2">
              <a:lumMod val="50000"/>
            </a:schemeClr>
          </a:solidFill>
        </p:spPr>
        <p:txBody>
          <a:bodyPr wrap="square" tIns="108000" bIns="108000" rtlCol="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pPr rtl="0"/>
            <a:r>
              <a:rPr lang="fi-FI" noProof="0"/>
              <a:t>Muokkaa otsikon perustyyliä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695826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9790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– vaakasuuntain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4305300" cy="6721472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396000" tIns="0" rIns="396000" bIns="0" rtlCol="0" anchor="ctr">
            <a:noAutofit/>
          </a:bodyPr>
          <a:lstStyle>
            <a:lvl1pPr algn="r">
              <a:lnSpc>
                <a:spcPct val="70000"/>
              </a:lnSpc>
              <a:defRPr lang="en-US" sz="5200" b="0" spc="-150" dirty="0"/>
            </a:lvl1pPr>
          </a:lstStyle>
          <a:p>
            <a:pPr lvl="0" algn="r"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365124"/>
            <a:ext cx="6648448" cy="5984875"/>
          </a:xfrm>
        </p:spPr>
        <p:txBody>
          <a:bodyPr lIns="108000" tIns="108000" rIns="108000" bIns="108000"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6049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– vaakasuuntain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tsikko 16">
            <a:extLst>
              <a:ext uri="{FF2B5EF4-FFF2-40B4-BE49-F238E27FC236}">
                <a16:creationId xmlns:a16="http://schemas.microsoft.com/office/drawing/2014/main" id="{65237DA4-112F-40B2-8C8C-EB23506D9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12000" y="0"/>
            <a:ext cx="4680000" cy="6721473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lIns="396000" rIns="396000" rtlCol="0">
            <a:normAutofit/>
          </a:bodyPr>
          <a:lstStyle>
            <a:lvl1pPr>
              <a:lnSpc>
                <a:spcPct val="70000"/>
              </a:lnSpc>
              <a:defRPr sz="5200" spc="-15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6156323" cy="5984875"/>
          </a:xfrm>
        </p:spPr>
        <p:txBody>
          <a:bodyPr lIns="108000" tIns="108000" rIns="108000" bIns="108000" rtlCol="0" anchor="ctr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chemeClr val="bg1">
              <a:lumMod val="85000"/>
            </a:schemeClr>
          </a:solidFill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449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– vaakasuuntain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68E6EF2-4B2F-4D0D-9505-CE928729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611076"/>
            <a:ext cx="6648448" cy="5738923"/>
          </a:xfrm>
        </p:spPr>
        <p:txBody>
          <a:bodyPr lIns="108000" tIns="108000" rIns="108000" bIns="108000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D91A21B9-BA54-413B-940E-027C32E4D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11076"/>
            <a:ext cx="3440502" cy="2680322"/>
          </a:xfrm>
          <a:solidFill>
            <a:schemeClr val="accent2">
              <a:lumMod val="50000"/>
            </a:schemeClr>
          </a:solidFill>
        </p:spPr>
        <p:txBody>
          <a:bodyPr wrap="square" tIns="108000" bIns="108000" rtlCol="0" anchor="t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100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22BDA7-8BE9-42D5-ACF1-0F51423A20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1CEF73F-3CCA-4312-8E9C-2B4629DA1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93BF716-502C-4821-A3A0-19C2C508E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6598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48E4AFE-E166-4B84-B0C8-9205038D803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C617517-B672-49BA-AC6E-AB66D06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EC92C27-7843-4B22-9200-B7304E6A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DB4F10-F75B-41A8-B994-BFF68949E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512D21E2-8DEB-4F43-A26E-B8DA900A923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5CD3143-7FD1-40EA-AA4A-47C72380AEC2}"/>
              </a:ext>
            </a:extLst>
          </p:cNvPr>
          <p:cNvSpPr/>
          <p:nvPr userDrawn="1"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5392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65" r:id="rId4"/>
    <p:sldLayoutId id="2147483666" r:id="rId5"/>
    <p:sldLayoutId id="2147483650" r:id="rId6"/>
    <p:sldLayoutId id="2147483663" r:id="rId7"/>
    <p:sldLayoutId id="2147483664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p/qhfnaithhjkt/millainen-on-hyva-diaesity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astamalanopisto.fi/hankkeet/tsemppia-urapolulle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E10C5037-DA4A-44E2-A9FB-84B14987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/>
              <a:t>Digitaidot III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1397C2DB-90F2-4971-AC44-7CDDF5A3B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3612" y="4611901"/>
            <a:ext cx="3924000" cy="1065330"/>
          </a:xfrm>
        </p:spPr>
        <p:txBody>
          <a:bodyPr rtlCol="0"/>
          <a:lstStyle/>
          <a:p>
            <a:pPr rtl="0"/>
            <a:r>
              <a:rPr lang="fi-FI" dirty="0"/>
              <a:t>Tsemppiä urapolulle! –hanke</a:t>
            </a:r>
          </a:p>
          <a:p>
            <a:pPr rtl="0"/>
            <a:r>
              <a:rPr lang="fi-FI" dirty="0"/>
              <a:t>Kouluttaja Markku Salo</a:t>
            </a:r>
          </a:p>
          <a:p>
            <a:pPr rtl="0"/>
            <a:r>
              <a:rPr lang="fi-FI" dirty="0"/>
              <a:t>Kevät 2024</a:t>
            </a:r>
          </a:p>
          <a:p>
            <a:pPr rtl="0"/>
            <a:endParaRPr lang="fi-FI" dirty="0"/>
          </a:p>
          <a:p>
            <a:pPr rtl="0"/>
            <a:endParaRPr lang="fi-FI" dirty="0"/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26F5C050-EB87-421A-8A5C-E6CB301026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/>
              <a:t>1</a:t>
            </a:fld>
            <a:endParaRPr lang="fi-FI"/>
          </a:p>
        </p:txBody>
      </p:sp>
      <p:pic>
        <p:nvPicPr>
          <p:cNvPr id="13" name="Kuva 12" descr="Kuva, joka sisältää kohteen Fontti, Grafiikka, teksti, kuvakaappaus&#10;&#10;Kuvaus luotu automaattisesti">
            <a:extLst>
              <a:ext uri="{FF2B5EF4-FFF2-40B4-BE49-F238E27FC236}">
                <a16:creationId xmlns:a16="http://schemas.microsoft.com/office/drawing/2014/main" id="{1B343EDF-7206-4F52-33A8-E72DA50205E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11" y="5857475"/>
            <a:ext cx="2182069" cy="684000"/>
          </a:xfrm>
          <a:prstGeom prst="rect">
            <a:avLst/>
          </a:prstGeom>
        </p:spPr>
      </p:pic>
      <p:pic>
        <p:nvPicPr>
          <p:cNvPr id="8" name="Sisällön paikkamerkki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1" y="757118"/>
            <a:ext cx="6754168" cy="18385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1" y="2855485"/>
            <a:ext cx="6801799" cy="1857634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229107" y="4972904"/>
            <a:ext cx="5468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FFFF00"/>
                </a:solidFill>
              </a:rPr>
              <a:t>Suunnitelmallinen työskentely</a:t>
            </a: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890" y="5103719"/>
            <a:ext cx="1132010" cy="44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50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4" y="-4475"/>
            <a:ext cx="4695825" cy="2064769"/>
          </a:xfrm>
        </p:spPr>
        <p:txBody>
          <a:bodyPr rtlCol="0"/>
          <a:lstStyle/>
          <a:p>
            <a:r>
              <a:rPr lang="fi-FI" dirty="0"/>
              <a:t>AV-teknisten laitteiden valinta ja käyttö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2145323"/>
            <a:ext cx="4695826" cy="403164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fi-FI" noProof="1"/>
              <a:t>Videoiden ja podcastien suoratoisto</a:t>
            </a:r>
          </a:p>
          <a:p>
            <a:pPr marL="0" indent="0" rtl="0">
              <a:buNone/>
            </a:pPr>
            <a:endParaRPr lang="fi-FI" noProof="1"/>
          </a:p>
          <a:p>
            <a:r>
              <a:rPr lang="fi-FI" noProof="1"/>
              <a:t>YouTube</a:t>
            </a:r>
          </a:p>
          <a:p>
            <a:r>
              <a:rPr lang="fi-FI" noProof="1"/>
              <a:t>YLE Areena</a:t>
            </a:r>
          </a:p>
          <a:p>
            <a:r>
              <a:rPr lang="fi-FI" noProof="1"/>
              <a:t>Katsomo</a:t>
            </a:r>
          </a:p>
          <a:p>
            <a:r>
              <a:rPr lang="fi-FI" noProof="1"/>
              <a:t>Ruutu</a:t>
            </a:r>
          </a:p>
          <a:p>
            <a:r>
              <a:rPr lang="fi-FI" noProof="1"/>
              <a:t>Netflix</a:t>
            </a:r>
          </a:p>
          <a:p>
            <a:r>
              <a:rPr lang="fi-FI" noProof="1"/>
              <a:t>TikTok</a:t>
            </a:r>
          </a:p>
          <a:p>
            <a:r>
              <a:rPr lang="fi-FI" noProof="1"/>
              <a:t>Instagram</a:t>
            </a:r>
          </a:p>
          <a:p>
            <a:r>
              <a:rPr lang="fi-FI" noProof="1"/>
              <a:t>Facebook</a:t>
            </a:r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10</a:t>
            </a:fld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351692" y="448408"/>
            <a:ext cx="56974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bg1"/>
                </a:solidFill>
              </a:rPr>
              <a:t>Dia-esitykset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bg1"/>
                </a:solidFill>
              </a:rPr>
              <a:t>Videot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bg1"/>
                </a:solidFill>
              </a:rPr>
              <a:t>Verkkotapaamiset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u="sng" dirty="0">
                <a:solidFill>
                  <a:schemeClr val="bg1"/>
                </a:solidFill>
              </a:rPr>
              <a:t>Suoratoistosisältö internetissä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2" name="Tekstiruutu 1"/>
          <p:cNvSpPr txBox="1"/>
          <p:nvPr/>
        </p:nvSpPr>
        <p:spPr>
          <a:xfrm rot="21433853">
            <a:off x="674810" y="3095287"/>
            <a:ext cx="31740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Tälläkin kurssilla olet käyttänyt </a:t>
            </a:r>
            <a:r>
              <a:rPr lang="fi-FI" dirty="0" err="1">
                <a:solidFill>
                  <a:schemeClr val="bg1"/>
                </a:solidFill>
              </a:rPr>
              <a:t>suoratoistopavelun</a:t>
            </a:r>
            <a:r>
              <a:rPr lang="fi-FI" dirty="0">
                <a:solidFill>
                  <a:schemeClr val="bg1"/>
                </a:solidFill>
              </a:rPr>
              <a:t> sisältöä? Muistatko mitä?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1151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4" y="303302"/>
            <a:ext cx="4695825" cy="1449216"/>
          </a:xfrm>
        </p:spPr>
        <p:txBody>
          <a:bodyPr rtlCol="0"/>
          <a:lstStyle/>
          <a:p>
            <a:r>
              <a:rPr lang="fi-FI" dirty="0"/>
              <a:t>Oman digiesityksen luonti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fi-FI" noProof="1"/>
              <a:t>Valitse työkalu, jonka hallitset riittävän hyvin</a:t>
            </a:r>
          </a:p>
          <a:p>
            <a:endParaRPr lang="fi-FI" noProof="1"/>
          </a:p>
          <a:p>
            <a:r>
              <a:rPr lang="fi-FI" noProof="1"/>
              <a:t>Varmista, että toiset pystyvät seuraamaan esitystäsi omilla laitteillaan</a:t>
            </a:r>
          </a:p>
          <a:p>
            <a:endParaRPr lang="fi-FI" noProof="1"/>
          </a:p>
          <a:p>
            <a:r>
              <a:rPr lang="fi-FI" noProof="1"/>
              <a:t>Muista tekijänoikeusnäkökulma</a:t>
            </a:r>
          </a:p>
          <a:p>
            <a:pPr marL="0" indent="0" rtl="0">
              <a:buNone/>
            </a:pPr>
            <a:endParaRPr lang="fi-FI" noProof="1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11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44" y="611078"/>
            <a:ext cx="5091942" cy="346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43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4" y="611079"/>
            <a:ext cx="4695825" cy="833663"/>
          </a:xfrm>
        </p:spPr>
        <p:txBody>
          <a:bodyPr rtlCol="0"/>
          <a:lstStyle/>
          <a:p>
            <a:r>
              <a:rPr lang="fi-FI" dirty="0"/>
              <a:t>Diaesitykset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fi-FI" noProof="1"/>
              <a:t>Pyri selkeyteen</a:t>
            </a:r>
          </a:p>
          <a:p>
            <a:r>
              <a:rPr lang="fi-FI" noProof="1"/>
              <a:t>Ei liikaa asiaa / tekstiä</a:t>
            </a:r>
          </a:p>
          <a:p>
            <a:r>
              <a:rPr lang="fi-FI" noProof="1"/>
              <a:t>Jäsennä aiheet (esim. 1 aihe/1 dia)</a:t>
            </a:r>
          </a:p>
          <a:p>
            <a:r>
              <a:rPr lang="fi-FI" noProof="1"/>
              <a:t>Selkeät fontit ja värit</a:t>
            </a:r>
          </a:p>
          <a:p>
            <a:r>
              <a:rPr lang="fi-FI" noProof="1"/>
              <a:t>Diaesitys on oman esityksesi tuki ja muistilista – sitä ei ole tarkoitus lukea sanasta sanaan esitystilanteessa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12</a:t>
            </a:fld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 rot="21416658">
            <a:off x="483577" y="545123"/>
            <a:ext cx="52138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Yksinkertaisin on usein järkevin.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474785" y="2743200"/>
            <a:ext cx="4536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  <a:hlinkClick r:id="rId3"/>
              </a:rPr>
              <a:t>Prezi.com: Millainen on hyvä diaesitys?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615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4" y="611079"/>
            <a:ext cx="4695825" cy="833663"/>
          </a:xfrm>
        </p:spPr>
        <p:txBody>
          <a:bodyPr rtlCol="0"/>
          <a:lstStyle/>
          <a:p>
            <a:r>
              <a:rPr lang="fi-FI" dirty="0"/>
              <a:t>Oma video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fi-FI" noProof="1"/>
              <a:t>Videon voi nykyään kuvata helposti vaikka puhelimella.</a:t>
            </a:r>
          </a:p>
          <a:p>
            <a:pPr marL="0" indent="0">
              <a:buNone/>
            </a:pPr>
            <a:endParaRPr lang="fi-FI" noProof="1"/>
          </a:p>
          <a:p>
            <a:pPr marL="0" indent="0">
              <a:buNone/>
            </a:pPr>
            <a:r>
              <a:rPr lang="fi-FI" noProof="1"/>
              <a:t>Pidä pituus kohtuullisena, esim. max 5 minuuttia per video</a:t>
            </a:r>
          </a:p>
          <a:p>
            <a:pPr marL="0" indent="0">
              <a:buNone/>
            </a:pPr>
            <a:endParaRPr lang="fi-FI" noProof="1"/>
          </a:p>
          <a:p>
            <a:pPr marL="0" indent="0">
              <a:buNone/>
            </a:pPr>
            <a:r>
              <a:rPr lang="fi-FI" noProof="1"/>
              <a:t>Mieti sopiva tapa videosi jakoon.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13</a:t>
            </a:fld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509955" y="611079"/>
            <a:ext cx="453683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Oman videon jako: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YouTube</a:t>
            </a:r>
          </a:p>
          <a:p>
            <a:r>
              <a:rPr lang="fi-FI" dirty="0" err="1">
                <a:solidFill>
                  <a:schemeClr val="bg1"/>
                </a:solidFill>
              </a:rPr>
              <a:t>TikTok</a:t>
            </a:r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Facebook</a:t>
            </a:r>
          </a:p>
          <a:p>
            <a:r>
              <a:rPr lang="fi-FI" dirty="0">
                <a:solidFill>
                  <a:schemeClr val="bg1"/>
                </a:solidFill>
              </a:rPr>
              <a:t>Instagram</a:t>
            </a:r>
          </a:p>
          <a:p>
            <a:r>
              <a:rPr lang="fi-FI" dirty="0" err="1">
                <a:solidFill>
                  <a:schemeClr val="bg1"/>
                </a:solidFill>
              </a:rPr>
              <a:t>LinkedIn</a:t>
            </a:r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Pilvipalvelu (esim. Google </a:t>
            </a:r>
            <a:r>
              <a:rPr lang="fi-FI" dirty="0" err="1">
                <a:solidFill>
                  <a:schemeClr val="bg1"/>
                </a:solidFill>
              </a:rPr>
              <a:t>Drive</a:t>
            </a:r>
            <a:r>
              <a:rPr lang="fi-FI" dirty="0">
                <a:solidFill>
                  <a:schemeClr val="bg1"/>
                </a:solidFill>
              </a:rPr>
              <a:t>)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YouTubessa ja </a:t>
            </a:r>
            <a:r>
              <a:rPr lang="fi-FI" dirty="0" err="1">
                <a:solidFill>
                  <a:schemeClr val="bg1"/>
                </a:solidFill>
              </a:rPr>
              <a:t>Some</a:t>
            </a:r>
            <a:r>
              <a:rPr lang="fi-FI" dirty="0">
                <a:solidFill>
                  <a:schemeClr val="bg1"/>
                </a:solidFill>
              </a:rPr>
              <a:t>-palveluissa voit asettaa itse videollesi näkyvyyden: </a:t>
            </a:r>
            <a:r>
              <a:rPr lang="fi-FI" i="1" dirty="0">
                <a:solidFill>
                  <a:schemeClr val="bg1"/>
                </a:solidFill>
              </a:rPr>
              <a:t>yksityinen, rajoitettu, julkinen</a:t>
            </a:r>
          </a:p>
          <a:p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40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idx="11"/>
          </p:nvPr>
        </p:nvPicPr>
        <p:blipFill>
          <a:blip r:embed="rId2"/>
          <a:srcRect l="1734" r="1734"/>
          <a:stretch>
            <a:fillRect/>
          </a:stretch>
        </p:blipFill>
        <p:spPr>
          <a:xfrm>
            <a:off x="509954" y="457201"/>
            <a:ext cx="4124120" cy="4396154"/>
          </a:xfrm>
          <a:prstGeom prst="rect">
            <a:avLst/>
          </a:prstGeo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6657974" y="611078"/>
            <a:ext cx="4695825" cy="833663"/>
          </a:xfrm>
        </p:spPr>
        <p:txBody>
          <a:bodyPr/>
          <a:lstStyle/>
          <a:p>
            <a:r>
              <a:rPr lang="fi-FI" dirty="0"/>
              <a:t>Verkkotapaaminen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Verkkotapaaminen onnistuu monella alustalla. </a:t>
            </a:r>
            <a:r>
              <a:rPr lang="fi-FI"/>
              <a:t>Suosituimpia ovat: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457200" lvl="1" indent="0">
              <a:buNone/>
            </a:pPr>
            <a:r>
              <a:rPr lang="fi-FI" sz="2000" dirty="0"/>
              <a:t>Google </a:t>
            </a:r>
            <a:r>
              <a:rPr lang="fi-FI" sz="2000" dirty="0" err="1"/>
              <a:t>Meet</a:t>
            </a:r>
            <a:endParaRPr lang="fi-FI" sz="2000" dirty="0"/>
          </a:p>
          <a:p>
            <a:pPr marL="457200" lvl="1" indent="0">
              <a:buNone/>
            </a:pPr>
            <a:r>
              <a:rPr lang="fi-FI" sz="2000" dirty="0"/>
              <a:t>Microsoft </a:t>
            </a:r>
            <a:r>
              <a:rPr lang="fi-FI" sz="2000" dirty="0" err="1"/>
              <a:t>Teams</a:t>
            </a:r>
            <a:endParaRPr lang="fi-FI" sz="2000" dirty="0"/>
          </a:p>
          <a:p>
            <a:pPr marL="457200" lvl="1" indent="0">
              <a:buNone/>
            </a:pPr>
            <a:r>
              <a:rPr lang="fi-FI" sz="2000" dirty="0" err="1"/>
              <a:t>Zoom</a:t>
            </a:r>
            <a:endParaRPr lang="fi-FI" sz="200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 rtl="0"/>
              <a:t>14</a:t>
            </a:fld>
            <a:endParaRPr lang="fi-FI" noProof="0"/>
          </a:p>
        </p:txBody>
      </p:sp>
      <p:sp>
        <p:nvSpPr>
          <p:cNvPr id="7" name="Tekstiruutu 6"/>
          <p:cNvSpPr txBox="1"/>
          <p:nvPr/>
        </p:nvSpPr>
        <p:spPr>
          <a:xfrm>
            <a:off x="404446" y="4958862"/>
            <a:ext cx="5090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Esimerkiksi Google </a:t>
            </a:r>
            <a:r>
              <a:rPr lang="fi-FI" dirty="0" err="1">
                <a:solidFill>
                  <a:schemeClr val="bg1"/>
                </a:solidFill>
              </a:rPr>
              <a:t>Meet</a:t>
            </a:r>
            <a:r>
              <a:rPr lang="fi-FI" dirty="0">
                <a:solidFill>
                  <a:schemeClr val="bg1"/>
                </a:solidFill>
              </a:rPr>
              <a:t> –verkkotapaaminen on helppo luoda Google Kalenteriin.</a:t>
            </a:r>
          </a:p>
        </p:txBody>
      </p:sp>
    </p:spTree>
    <p:extLst>
      <p:ext uri="{BB962C8B-B14F-4D97-AF65-F5344CB8AC3E}">
        <p14:creationId xmlns:p14="http://schemas.microsoft.com/office/powerpoint/2010/main" val="163005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>
              <a:lnSpc>
                <a:spcPct val="90000"/>
              </a:lnSpc>
            </a:pPr>
            <a:r>
              <a:rPr lang="fi-FI" dirty="0" err="1"/>
              <a:t>Omatyösken-telyä</a:t>
            </a:r>
            <a:r>
              <a:rPr lang="fi-FI" dirty="0"/>
              <a:t> 3h</a:t>
            </a:r>
          </a:p>
        </p:txBody>
      </p:sp>
      <p:sp>
        <p:nvSpPr>
          <p:cNvPr id="20" name="Dian numeron paikkamerkki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15</a:t>
            </a:fld>
            <a:endParaRPr lang="fi-FI"/>
          </a:p>
        </p:txBody>
      </p:sp>
      <p:sp>
        <p:nvSpPr>
          <p:cNvPr id="5" name="Otsikko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 txBox="1">
            <a:spLocks/>
          </p:cNvSpPr>
          <p:nvPr/>
        </p:nvSpPr>
        <p:spPr>
          <a:xfrm>
            <a:off x="4697289" y="320932"/>
            <a:ext cx="5589711" cy="833663"/>
          </a:xfrm>
          <a:prstGeom prst="rect">
            <a:avLst/>
          </a:prstGeo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396000" tIns="0" rIns="396000" bIns="0" rtlCol="0" anchor="ctr">
            <a:noAutofit/>
          </a:bodyPr>
          <a:lstStyle>
            <a:lvl1pPr algn="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5200" b="0" kern="1200" spc="-15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Oma digiesitys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4624753" y="1478150"/>
            <a:ext cx="6321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Tee oma digiesitys jostakin haluamastasi aiheesta.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Voit tehdä joko Diaesityksen tai Videon. </a:t>
            </a:r>
          </a:p>
          <a:p>
            <a:r>
              <a:rPr lang="fi-FI" dirty="0">
                <a:solidFill>
                  <a:schemeClr val="bg1"/>
                </a:solidFill>
              </a:rPr>
              <a:t>Kun esitys on valmis, tee siitä jakolinkki.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289" y="3360737"/>
            <a:ext cx="4695826" cy="2887052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fi-FI" noProof="1"/>
              <a:t>Jos sinulla on Google-tunnus, voit jakaa esityksesi Drivessa tai ladata videon omalle YouTube-kanavallesi.</a:t>
            </a:r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r>
              <a:rPr lang="fi-FI" noProof="1"/>
              <a:t>Aloita osoitteesta </a:t>
            </a:r>
            <a:r>
              <a:rPr lang="fi-FI" noProof="1">
                <a:hlinkClick r:id="rId3"/>
              </a:rPr>
              <a:t>www.youtube.com</a:t>
            </a:r>
            <a:endParaRPr lang="fi-FI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775952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>
              <a:lnSpc>
                <a:spcPct val="90000"/>
              </a:lnSpc>
            </a:pPr>
            <a:r>
              <a:rPr lang="fi-FI" dirty="0" err="1"/>
              <a:t>Omatyösken-telyä</a:t>
            </a:r>
            <a:r>
              <a:rPr lang="fi-FI" dirty="0"/>
              <a:t> 4h</a:t>
            </a:r>
          </a:p>
        </p:txBody>
      </p:sp>
      <p:sp>
        <p:nvSpPr>
          <p:cNvPr id="20" name="Dian numeron paikkamerkki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16</a:t>
            </a:fld>
            <a:endParaRPr lang="fi-FI"/>
          </a:p>
        </p:txBody>
      </p:sp>
      <p:sp>
        <p:nvSpPr>
          <p:cNvPr id="3" name="Tekstiruutu 2"/>
          <p:cNvSpPr txBox="1"/>
          <p:nvPr/>
        </p:nvSpPr>
        <p:spPr>
          <a:xfrm>
            <a:off x="4765431" y="136525"/>
            <a:ext cx="700746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Nyt voi tehdä </a:t>
            </a:r>
            <a:r>
              <a:rPr lang="fi-FI" sz="2400">
                <a:solidFill>
                  <a:schemeClr val="bg1"/>
                </a:solidFill>
              </a:rPr>
              <a:t>viimeisen osaamismerkkitentin.</a:t>
            </a:r>
            <a:endParaRPr lang="fi-FI" sz="2400" dirty="0">
              <a:solidFill>
                <a:schemeClr val="bg1"/>
              </a:solidFill>
            </a:endParaRPr>
          </a:p>
          <a:p>
            <a:endParaRPr lang="fi-FI" sz="2400" dirty="0">
              <a:solidFill>
                <a:schemeClr val="bg1"/>
              </a:solidFill>
            </a:endParaRPr>
          </a:p>
          <a:p>
            <a:endParaRPr lang="fi-FI" sz="2400" dirty="0">
              <a:solidFill>
                <a:schemeClr val="bg1"/>
              </a:solidFill>
            </a:endParaRPr>
          </a:p>
          <a:p>
            <a:endParaRPr lang="fi-FI" sz="2400" dirty="0">
              <a:solidFill>
                <a:schemeClr val="bg1"/>
              </a:solidFill>
            </a:endParaRPr>
          </a:p>
          <a:p>
            <a:endParaRPr lang="fi-FI" sz="2400" dirty="0">
              <a:solidFill>
                <a:schemeClr val="bg1"/>
              </a:solidFill>
            </a:endParaRPr>
          </a:p>
          <a:p>
            <a:endParaRPr lang="fi-FI" sz="2400" dirty="0">
              <a:solidFill>
                <a:schemeClr val="bg1"/>
              </a:solidFill>
            </a:endParaRPr>
          </a:p>
          <a:p>
            <a:endParaRPr lang="fi-FI" sz="2400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71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0A00AA4-6487-1D39-20CF-126D4ED1C9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 rtl="0"/>
              <a:t>17</a:t>
            </a:fld>
            <a:endParaRPr lang="fi-FI" noProof="0"/>
          </a:p>
        </p:txBody>
      </p:sp>
      <p:pic>
        <p:nvPicPr>
          <p:cNvPr id="4" name="Kuva 3" descr="Kuva, joka sisältää kohteen Fontti, Grafiikka, teksti, logo&#10;&#10;Kuvaus luotu automaattisesti">
            <a:extLst>
              <a:ext uri="{FF2B5EF4-FFF2-40B4-BE49-F238E27FC236}">
                <a16:creationId xmlns:a16="http://schemas.microsoft.com/office/drawing/2014/main" id="{72F05356-2BC6-2C35-DB1E-45968689D29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54" y="744115"/>
            <a:ext cx="2027305" cy="1075823"/>
          </a:xfrm>
          <a:prstGeom prst="rect">
            <a:avLst/>
          </a:prstGeom>
        </p:spPr>
      </p:pic>
      <p:pic>
        <p:nvPicPr>
          <p:cNvPr id="10" name="Kuva 9" descr="Kuva, joka sisältää kohteen Fontti, Grafiikka, teksti, kuvakaappaus&#10;&#10;Kuvaus luotu automaattisesti">
            <a:extLst>
              <a:ext uri="{FF2B5EF4-FFF2-40B4-BE49-F238E27FC236}">
                <a16:creationId xmlns:a16="http://schemas.microsoft.com/office/drawing/2014/main" id="{BCFD1178-159C-E17B-388A-3BEB33A81A2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02" y="522987"/>
            <a:ext cx="4362798" cy="1367580"/>
          </a:xfrm>
          <a:prstGeom prst="rect">
            <a:avLst/>
          </a:prstGeom>
        </p:spPr>
      </p:pic>
      <p:pic>
        <p:nvPicPr>
          <p:cNvPr id="12" name="Kuva 11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E961D769-1022-D2A6-B4CA-E7A7005B0E4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02" y="1843238"/>
            <a:ext cx="3961723" cy="1585762"/>
          </a:xfrm>
          <a:prstGeom prst="rect">
            <a:avLst/>
          </a:prstGeom>
        </p:spPr>
      </p:pic>
      <p:pic>
        <p:nvPicPr>
          <p:cNvPr id="16" name="Kuva 15" descr="Kuva, joka sisältää kohteen teksti, kuvakaappaus, Fontti, Grafiikka&#10;&#10;Kuvaus luotu automaattisesti">
            <a:extLst>
              <a:ext uri="{FF2B5EF4-FFF2-40B4-BE49-F238E27FC236}">
                <a16:creationId xmlns:a16="http://schemas.microsoft.com/office/drawing/2014/main" id="{A9F80009-1B78-80CB-D4BA-88485A6618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374" y="1999146"/>
            <a:ext cx="4088128" cy="1075823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A0CE6BFF-2263-1371-781F-9A870F6B4233}"/>
              </a:ext>
            </a:extLst>
          </p:cNvPr>
          <p:cNvSpPr txBox="1"/>
          <p:nvPr/>
        </p:nvSpPr>
        <p:spPr>
          <a:xfrm>
            <a:off x="915971" y="3254177"/>
            <a:ext cx="103600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b="0" i="0" dirty="0">
                <a:solidFill>
                  <a:schemeClr val="bg1"/>
                </a:solidFill>
                <a:effectLst/>
                <a:latin typeface="Asap" panose="020F0504030102060203" pitchFamily="34" charset="0"/>
              </a:rPr>
              <a:t>Koulutus on Jatkuvan oppimisen ja työllisyyden palvelukeskuksen rahoittama. Palvelukeskus edistää työikäisten osaamisen kehittämistä ja osaavan työvoiman saatavuutta. Palvelukeskuksen toimintaa ohjaavat opetus- ja kulttuuriministeriö sekä työ- ja elinkeinoministeriö.</a:t>
            </a:r>
          </a:p>
          <a:p>
            <a:pPr algn="l"/>
            <a:endParaRPr lang="fi-FI" dirty="0">
              <a:solidFill>
                <a:schemeClr val="bg1"/>
              </a:solidFill>
              <a:latin typeface="Asap" panose="020F0504030102060203" pitchFamily="34" charset="0"/>
            </a:endParaRPr>
          </a:p>
          <a:p>
            <a:pPr algn="l"/>
            <a:r>
              <a:rPr lang="fi-FI" b="0" i="0" dirty="0">
                <a:solidFill>
                  <a:schemeClr val="bg1"/>
                </a:solidFill>
                <a:effectLst/>
                <a:latin typeface="Asap" panose="020F0504030102060203" pitchFamily="34" charset="0"/>
              </a:rPr>
              <a:t>Koulutus on rahoitettu Euroopan unionin elpymis- ja palautumistukivälineellä (RRF), joka on EU:n elpymisvälineen (Next </a:t>
            </a:r>
            <a:r>
              <a:rPr lang="fi-FI" b="0" i="0" dirty="0" err="1">
                <a:solidFill>
                  <a:schemeClr val="bg1"/>
                </a:solidFill>
                <a:effectLst/>
                <a:latin typeface="Asap" panose="020F0504030102060203" pitchFamily="34" charset="0"/>
              </a:rPr>
              <a:t>Generation</a:t>
            </a:r>
            <a:r>
              <a:rPr lang="fi-FI" b="0" i="0" dirty="0">
                <a:solidFill>
                  <a:schemeClr val="bg1"/>
                </a:solidFill>
                <a:effectLst/>
                <a:latin typeface="Asap" panose="020F0504030102060203" pitchFamily="34" charset="0"/>
              </a:rPr>
              <a:t> EU) suurin ohjelma. Rahoituksen on myöntänyt Jatkuvan oppimisen ja työllisyyden palvelukeskus. Palvelukeskus edistää työikäisten osaamisen kehittämistä ja osaavan työvoiman saatavuutta. Palvelukeskuksen toimintaa ohjaavat opetus- ja kulttuuriministeriö sekä työ- ja elinkeinoministeriö.</a:t>
            </a:r>
          </a:p>
          <a:p>
            <a:br>
              <a:rPr lang="fi-FI" dirty="0"/>
            </a:br>
            <a:r>
              <a:rPr lang="fi-FI" dirty="0">
                <a:solidFill>
                  <a:schemeClr val="bg1"/>
                </a:solidFill>
                <a:hlinkClick r:id="rId6"/>
              </a:rPr>
              <a:t>sastamalanopisto.fi/hankkeet/</a:t>
            </a:r>
            <a:r>
              <a:rPr lang="fi-FI" dirty="0" err="1">
                <a:solidFill>
                  <a:schemeClr val="bg1"/>
                </a:solidFill>
                <a:hlinkClick r:id="rId6"/>
              </a:rPr>
              <a:t>tsemppia</a:t>
            </a:r>
            <a:r>
              <a:rPr lang="fi-FI" dirty="0">
                <a:solidFill>
                  <a:schemeClr val="bg1"/>
                </a:solidFill>
                <a:hlinkClick r:id="rId6"/>
              </a:rPr>
              <a:t>-urapolulle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8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</a:gradFill>
        </p:spPr>
        <p:txBody>
          <a:bodyPr rtlCol="0"/>
          <a:lstStyle/>
          <a:p>
            <a:pPr algn="r" rtl="0"/>
            <a:r>
              <a:rPr lang="fi-FI" dirty="0">
                <a:solidFill>
                  <a:schemeClr val="bg1"/>
                </a:solidFill>
              </a:rPr>
              <a:t>Kurssi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Jäsennys</a:t>
            </a:r>
          </a:p>
        </p:txBody>
      </p:sp>
      <p:graphicFrame>
        <p:nvGraphicFramePr>
          <p:cNvPr id="10" name="Sisällön paikkamerkki 2" descr="Luettelon sisällön paikkamerkki">
            <a:extLst>
              <a:ext uri="{FF2B5EF4-FFF2-40B4-BE49-F238E27FC236}">
                <a16:creationId xmlns:a16="http://schemas.microsoft.com/office/drawing/2014/main" id="{4DBF5C5D-E8C1-4EFB-87B6-B4245AB40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278463"/>
              </p:ext>
            </p:extLst>
          </p:nvPr>
        </p:nvGraphicFramePr>
        <p:xfrm>
          <a:off x="4562476" y="365125"/>
          <a:ext cx="6791323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Dian numeron paikkamerkki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dirty="0"/>
              <a:t>SIVU </a:t>
            </a:r>
            <a:fld id="{4A9B5881-4007-4345-955A-79C2656F0C49}" type="slidenum">
              <a:rPr lang="fi-FI" smtClean="0"/>
              <a:pPr rtl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0251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</p:spPr>
        <p:txBody>
          <a:bodyPr rtlCol="0">
            <a:normAutofit/>
          </a:bodyPr>
          <a:lstStyle/>
          <a:p>
            <a:pPr rtl="0"/>
            <a:r>
              <a:rPr lang="fi-FI" sz="4400" dirty="0"/>
              <a:t>Suunnitelmallinen työskentely</a:t>
            </a:r>
          </a:p>
        </p:txBody>
      </p:sp>
      <p:sp>
        <p:nvSpPr>
          <p:cNvPr id="20" name="Dian numeron paikkamerkki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 dirty="0"/>
              <a:t>SIVU </a:t>
            </a:r>
            <a:fld id="{4A9B5881-4007-4345-955A-79C2656F0C49}" type="slidenum">
              <a:rPr lang="fi-FI" smtClean="0"/>
              <a:pPr rtl="0"/>
              <a:t>3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25" y="2002631"/>
            <a:ext cx="6529238" cy="1783195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3213" y="522646"/>
            <a:ext cx="2131901" cy="206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33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99600F-A17E-4354-A7AB-0CC2A43A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302"/>
            <a:ext cx="5695950" cy="1449216"/>
          </a:xfrm>
        </p:spPr>
        <p:txBody>
          <a:bodyPr rtlCol="0"/>
          <a:lstStyle/>
          <a:p>
            <a:r>
              <a:rPr lang="fi-FI" dirty="0"/>
              <a:t>Uudet teknologiat työssä ja arjessa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6A4B49-27C8-46B6-8B11-AD7E8F615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fi-FI" noProof="1"/>
          </a:p>
          <a:p>
            <a:r>
              <a:rPr lang="fi-FI" sz="2800" dirty="0"/>
              <a:t>Tekoäly</a:t>
            </a:r>
          </a:p>
          <a:p>
            <a:r>
              <a:rPr lang="fi-FI" sz="2800" dirty="0"/>
              <a:t>Esineiden internet  </a:t>
            </a:r>
            <a:r>
              <a:rPr lang="fi-FI" sz="2800" dirty="0" err="1"/>
              <a:t>IoT</a:t>
            </a:r>
            <a:endParaRPr lang="fi-FI" sz="2800" dirty="0"/>
          </a:p>
          <a:p>
            <a:r>
              <a:rPr lang="fi-FI" sz="2800" dirty="0"/>
              <a:t>Robotiikka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4</a:t>
            </a:fld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7112000" y="1336431"/>
            <a:ext cx="32805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9832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99600F-A17E-4354-A7AB-0CC2A43A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9"/>
            <a:ext cx="5695950" cy="833663"/>
          </a:xfrm>
        </p:spPr>
        <p:txBody>
          <a:bodyPr rtlCol="0"/>
          <a:lstStyle/>
          <a:p>
            <a:r>
              <a:rPr lang="fi-FI" dirty="0"/>
              <a:t>Harjoitustehtävä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6A4B49-27C8-46B6-8B11-AD7E8F615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fi-FI" dirty="0"/>
              <a:t>Opiskele itsenäisesti näitä kolmea teknologiaa: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sz="2800" dirty="0" err="1"/>
              <a:t>IoT</a:t>
            </a:r>
            <a:endParaRPr lang="fi-FI" sz="2800" dirty="0"/>
          </a:p>
          <a:p>
            <a:r>
              <a:rPr lang="fi-FI" sz="2800" dirty="0"/>
              <a:t>tekoäly </a:t>
            </a:r>
          </a:p>
          <a:p>
            <a:r>
              <a:rPr lang="fi-FI" sz="2800" dirty="0"/>
              <a:t>robotiikka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Käytä hyväksesi hakukoneita, Wikipediaa ja esimerkiksi GBT Chat -palvelua</a:t>
            </a:r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5</a:t>
            </a:fld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7112000" y="1336431"/>
            <a:ext cx="32805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</a:rPr>
              <a:t>Mitä hyötyä teknologiasta on? Perustele jokainen esimerkki vähintään kahdella lauseella. </a:t>
            </a:r>
          </a:p>
          <a:p>
            <a:pPr marL="342900" indent="-342900">
              <a:buFont typeface="+mj-lt"/>
              <a:buAutoNum type="arabicPeriod"/>
            </a:pPr>
            <a:endParaRPr lang="fi-FI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noProof="1">
                <a:solidFill>
                  <a:schemeClr val="bg1"/>
                </a:solidFill>
              </a:rPr>
              <a:t>Mieti miten voit hyödyntää uusia teknologioita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noProof="1">
                <a:solidFill>
                  <a:schemeClr val="bg1"/>
                </a:solidFill>
              </a:rPr>
              <a:t>työssäsi?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noProof="1">
                <a:solidFill>
                  <a:schemeClr val="bg1"/>
                </a:solidFill>
              </a:rPr>
              <a:t>vapaa-ajallasi?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noProof="1">
                <a:solidFill>
                  <a:schemeClr val="bg1"/>
                </a:solidFill>
              </a:rPr>
              <a:t>julkisissa palveluissa?</a:t>
            </a:r>
          </a:p>
          <a:p>
            <a:pPr marL="342900" indent="-342900">
              <a:buFont typeface="+mj-lt"/>
              <a:buAutoNum type="arabicPeriod"/>
            </a:pPr>
            <a:endParaRPr lang="fi-FI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fi-FI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</a:rPr>
              <a:t>Lisää jokaiseen esimerkkiin vähintään yksi (1) lähde. 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2363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4" y="32078"/>
            <a:ext cx="4695825" cy="2064769"/>
          </a:xfrm>
        </p:spPr>
        <p:txBody>
          <a:bodyPr rtlCol="0"/>
          <a:lstStyle/>
          <a:p>
            <a:r>
              <a:rPr lang="fi-FI" dirty="0"/>
              <a:t>AV-teknisten laitteiden valinta ja käyttö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endParaRPr lang="fi-FI" noProof="1"/>
          </a:p>
          <a:p>
            <a:pPr marL="0" indent="0">
              <a:buNone/>
            </a:pPr>
            <a:endParaRPr lang="fi-FI" noProof="1"/>
          </a:p>
          <a:p>
            <a:pPr marL="0" indent="0">
              <a:buNone/>
            </a:pPr>
            <a:r>
              <a:rPr lang="fi-FI" noProof="1"/>
              <a:t>AV-tekniikka on vahvasti läsnä nykyisessä työelämässä ja koulutuksessa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6</a:t>
            </a:fld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8D655AF-5DBD-4954-B607-48D1914FC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5309" y="6557848"/>
            <a:ext cx="2552123" cy="16362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i-FI" sz="1200"/>
              <a:t>Ensimmäinen osaamisalue</a:t>
            </a:r>
            <a:endParaRPr lang="fi-FI" sz="1200" dirty="0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EAE7730F-1A0D-4B11-BA09-6A6CAA96F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i-FI" sz="1200"/>
              <a:t>Toinen osaamisalue</a:t>
            </a:r>
            <a:endParaRPr lang="fi-FI" sz="1200" dirty="0"/>
          </a:p>
        </p:txBody>
      </p:sp>
      <p:pic>
        <p:nvPicPr>
          <p:cNvPr id="9" name="Kuvan paikkamerkki 8" descr="Henkilö on yksin Officessa">
            <a:extLst>
              <a:ext uri="{FF2B5EF4-FFF2-40B4-BE49-F238E27FC236}">
                <a16:creationId xmlns:a16="http://schemas.microsoft.com/office/drawing/2014/main" id="{A2FAD6BB-2659-A9C1-855C-AD4B688C27B5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9" r="187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3842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4" y="-4475"/>
            <a:ext cx="4695825" cy="2064769"/>
          </a:xfrm>
        </p:spPr>
        <p:txBody>
          <a:bodyPr rtlCol="0"/>
          <a:lstStyle/>
          <a:p>
            <a:r>
              <a:rPr lang="fi-FI" dirty="0"/>
              <a:t>AV-teknisten laitteiden valinta ja käyttö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2145323"/>
            <a:ext cx="4695826" cy="403164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fi-FI" noProof="1"/>
              <a:t>Dia-esitys voidaan tehdä esim. Microsoft Powerpoint- tai Open Office Impress-ohjelmalla</a:t>
            </a:r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r>
              <a:rPr lang="fi-FI" noProof="1"/>
              <a:t>Voidaan näyttää luokkatilassa tai auditoriossa, mutta toimii hyvin myös verkko-opetuksessa</a:t>
            </a:r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7</a:t>
            </a:fld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351692" y="448408"/>
            <a:ext cx="56974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u="sng" dirty="0">
                <a:solidFill>
                  <a:schemeClr val="bg1"/>
                </a:solidFill>
              </a:rPr>
              <a:t>Dia-esitykset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bg1"/>
                </a:solidFill>
              </a:rPr>
              <a:t>Videot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bg1"/>
                </a:solidFill>
              </a:rPr>
              <a:t>Verkkotapaamiset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bg1"/>
                </a:solidFill>
              </a:rPr>
              <a:t>Suoratoistosisältö internetissä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72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4" y="-4475"/>
            <a:ext cx="4695825" cy="2064769"/>
          </a:xfrm>
        </p:spPr>
        <p:txBody>
          <a:bodyPr rtlCol="0"/>
          <a:lstStyle/>
          <a:p>
            <a:r>
              <a:rPr lang="fi-FI" dirty="0"/>
              <a:t>AV-teknisten laitteiden valinta ja käyttö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2145323"/>
            <a:ext cx="4695826" cy="403164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fi-FI" noProof="1"/>
              <a:t>Videon voi kuvata monella tavalla:</a:t>
            </a:r>
          </a:p>
          <a:p>
            <a:pPr marL="0" indent="0" rtl="0">
              <a:buNone/>
            </a:pPr>
            <a:endParaRPr lang="fi-FI" noProof="1"/>
          </a:p>
          <a:p>
            <a:pPr rtl="0">
              <a:buFont typeface="Arial" panose="020B0604020202020204" pitchFamily="34" charset="0"/>
              <a:buChar char="•"/>
            </a:pPr>
            <a:r>
              <a:rPr lang="fi-FI" noProof="1"/>
              <a:t>Älypuhelimella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fi-FI" noProof="1"/>
              <a:t>Tietokoneen web-kameralla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fi-FI" noProof="1"/>
              <a:t>Videokameralla</a:t>
            </a:r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r>
              <a:rPr lang="fi-FI" noProof="1"/>
              <a:t>Tallentamiseen voi käyttää videoeditointiohjelmaa tai esim. Teamsia</a:t>
            </a:r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8</a:t>
            </a:fld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351692" y="448408"/>
            <a:ext cx="569741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bg1"/>
                </a:solidFill>
              </a:rPr>
              <a:t>Dia-esitykset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u="sng" dirty="0">
                <a:solidFill>
                  <a:schemeClr val="bg1"/>
                </a:solidFill>
              </a:rPr>
              <a:t>Videot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bg1"/>
                </a:solidFill>
              </a:rPr>
              <a:t>Verkkotapaamiset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bg1"/>
                </a:solidFill>
              </a:rPr>
              <a:t>Suoratoistosisältö internetissä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800" dirty="0">
              <a:solidFill>
                <a:schemeClr val="bg1"/>
              </a:solidFill>
            </a:endParaRPr>
          </a:p>
          <a:p>
            <a:endParaRPr lang="fi-FI" sz="2800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2" name="Tekstiruutu 1"/>
          <p:cNvSpPr txBox="1"/>
          <p:nvPr/>
        </p:nvSpPr>
        <p:spPr>
          <a:xfrm rot="21133730">
            <a:off x="756138" y="3332285"/>
            <a:ext cx="4580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Videotiedostot ovat usein aika isoja. Ne voi jakaa kätevimmin pilvipalvelun tai vaikka YouTuben kautta.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00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4" y="-4475"/>
            <a:ext cx="4695825" cy="2064769"/>
          </a:xfrm>
        </p:spPr>
        <p:txBody>
          <a:bodyPr rtlCol="0"/>
          <a:lstStyle/>
          <a:p>
            <a:r>
              <a:rPr lang="fi-FI" dirty="0"/>
              <a:t>AV-teknisten laitteiden valinta ja käyttö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2145323"/>
            <a:ext cx="4695826" cy="403164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fi-FI" noProof="1"/>
              <a:t>Verkkotapaamiset</a:t>
            </a:r>
          </a:p>
          <a:p>
            <a:pPr marL="0" indent="0" rtl="0">
              <a:buNone/>
            </a:pPr>
            <a:endParaRPr lang="fi-FI" noProof="1"/>
          </a:p>
          <a:p>
            <a:pPr marL="457200" lvl="1" indent="0">
              <a:buNone/>
            </a:pPr>
            <a:r>
              <a:rPr lang="fi-FI" noProof="1"/>
              <a:t>Suosittuja alustoja:</a:t>
            </a:r>
          </a:p>
          <a:p>
            <a:pPr lvl="1"/>
            <a:r>
              <a:rPr lang="fi-FI" noProof="1"/>
              <a:t>Google Meet</a:t>
            </a:r>
          </a:p>
          <a:p>
            <a:pPr lvl="1"/>
            <a:r>
              <a:rPr lang="fi-FI" noProof="1"/>
              <a:t>Teams</a:t>
            </a:r>
          </a:p>
          <a:p>
            <a:pPr lvl="1"/>
            <a:r>
              <a:rPr lang="fi-FI" noProof="1"/>
              <a:t>Zoom</a:t>
            </a:r>
          </a:p>
          <a:p>
            <a:pPr marL="0" indent="0" rtl="0">
              <a:buNone/>
            </a:pPr>
            <a:endParaRPr lang="fi-FI" noProof="1"/>
          </a:p>
          <a:p>
            <a:r>
              <a:rPr lang="fi-FI" noProof="1"/>
              <a:t>Toimivat sekä tietokoneella että älylaitteella</a:t>
            </a:r>
          </a:p>
          <a:p>
            <a:r>
              <a:rPr lang="fi-FI" noProof="1"/>
              <a:t>Verkkotapaamisia voi myös tallentaa</a:t>
            </a:r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9</a:t>
            </a:fld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351692" y="448408"/>
            <a:ext cx="56974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bg1"/>
                </a:solidFill>
              </a:rPr>
              <a:t>Dia-esitykset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bg1"/>
                </a:solidFill>
              </a:rPr>
              <a:t>Videot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u="sng" dirty="0">
                <a:solidFill>
                  <a:schemeClr val="bg1"/>
                </a:solidFill>
              </a:rPr>
              <a:t>Verkkotapaamiset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bg1"/>
                </a:solidFill>
              </a:rPr>
              <a:t>Suoratoistosisältö internetissä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2" name="Tekstiruutu 1"/>
          <p:cNvSpPr txBox="1"/>
          <p:nvPr/>
        </p:nvSpPr>
        <p:spPr>
          <a:xfrm rot="21433853">
            <a:off x="674810" y="3095286"/>
            <a:ext cx="31740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Ohjelmien ilmaisissa versioissa on yleensä rajoituksia, esim. </a:t>
            </a:r>
            <a:r>
              <a:rPr lang="fi-FI" dirty="0" err="1">
                <a:solidFill>
                  <a:schemeClr val="bg1"/>
                </a:solidFill>
              </a:rPr>
              <a:t>max</a:t>
            </a:r>
            <a:r>
              <a:rPr lang="fi-FI" dirty="0">
                <a:solidFill>
                  <a:schemeClr val="bg1"/>
                </a:solidFill>
              </a:rPr>
              <a:t> 1 tunnin kesto.</a:t>
            </a:r>
            <a:r>
              <a:rPr lang="fi-FI" dirty="0"/>
              <a:t> 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5184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Custom 254">
      <a:dk1>
        <a:srgbClr val="000000"/>
      </a:dk1>
      <a:lt1>
        <a:srgbClr val="FFFFFF"/>
      </a:lt1>
      <a:dk2>
        <a:srgbClr val="242A41"/>
      </a:dk2>
      <a:lt2>
        <a:srgbClr val="E2E8E3"/>
      </a:lt2>
      <a:accent1>
        <a:srgbClr val="5370C5"/>
      </a:accent1>
      <a:accent2>
        <a:srgbClr val="17B2D1"/>
      </a:accent2>
      <a:accent3>
        <a:srgbClr val="2978E7"/>
      </a:accent3>
      <a:accent4>
        <a:srgbClr val="7829E7"/>
      </a:accent4>
      <a:accent5>
        <a:srgbClr val="B517D5"/>
      </a:accent5>
      <a:accent6>
        <a:srgbClr val="E729B7"/>
      </a:accent6>
      <a:hlink>
        <a:srgbClr val="5370C5"/>
      </a:hlink>
      <a:folHlink>
        <a:srgbClr val="7F7F7F"/>
      </a:folHlink>
    </a:clrScheme>
    <a:fontScheme name="MS Surge Teach Light and Dark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959018_TF67543618_Win32" id="{FCC23AA6-3C7C-43D3-84A7-BA61F47ACE3D}" vid="{C5A7F82B-796F-47B8-816B-17FD9424C0D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Yrityksen kurssiopetus</Template>
  <TotalTime>521</TotalTime>
  <Words>630</Words>
  <Application>Microsoft Office PowerPoint</Application>
  <PresentationFormat>Laajakuva</PresentationFormat>
  <Paragraphs>200</Paragraphs>
  <Slides>17</Slides>
  <Notes>15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3" baseType="lpstr">
      <vt:lpstr>Arial</vt:lpstr>
      <vt:lpstr>Asap</vt:lpstr>
      <vt:lpstr>Calibri</vt:lpstr>
      <vt:lpstr>Calibri Light</vt:lpstr>
      <vt:lpstr>Wingdings</vt:lpstr>
      <vt:lpstr>Office-teema</vt:lpstr>
      <vt:lpstr>Digitaidot III</vt:lpstr>
      <vt:lpstr>Kurssi Jäsennys</vt:lpstr>
      <vt:lpstr>Suunnitelmallinen työskentely</vt:lpstr>
      <vt:lpstr>Uudet teknologiat työssä ja arjessa</vt:lpstr>
      <vt:lpstr>Harjoitustehtävä</vt:lpstr>
      <vt:lpstr>AV-teknisten laitteiden valinta ja käyttö </vt:lpstr>
      <vt:lpstr>AV-teknisten laitteiden valinta ja käyttö </vt:lpstr>
      <vt:lpstr>AV-teknisten laitteiden valinta ja käyttö </vt:lpstr>
      <vt:lpstr>AV-teknisten laitteiden valinta ja käyttö </vt:lpstr>
      <vt:lpstr>AV-teknisten laitteiden valinta ja käyttö </vt:lpstr>
      <vt:lpstr>Oman digiesityksen luonti</vt:lpstr>
      <vt:lpstr>Diaesitykset</vt:lpstr>
      <vt:lpstr>Oma video</vt:lpstr>
      <vt:lpstr>Verkkotapaaminen</vt:lpstr>
      <vt:lpstr>Omatyösken-telyä 3h</vt:lpstr>
      <vt:lpstr>Omatyösken-telyä 4h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Pidä kurssi</dc:title>
  <dc:creator>Sahlgren Johanna</dc:creator>
  <cp:lastModifiedBy>Penkkimäki Mari</cp:lastModifiedBy>
  <cp:revision>49</cp:revision>
  <dcterms:created xsi:type="dcterms:W3CDTF">2024-03-05T11:36:25Z</dcterms:created>
  <dcterms:modified xsi:type="dcterms:W3CDTF">2024-06-17T09:29:55Z</dcterms:modified>
</cp:coreProperties>
</file>