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1pPr>
    <a:lvl2pPr marL="0" marR="0" indent="4572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2pPr>
    <a:lvl3pPr marL="0" marR="0" indent="9144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3pPr>
    <a:lvl4pPr marL="0" marR="0" indent="13716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4pPr>
    <a:lvl5pPr marL="0" marR="0" indent="18288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5pPr>
    <a:lvl6pPr marL="0" marR="0" indent="22860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6pPr>
    <a:lvl7pPr marL="0" marR="0" indent="27432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7pPr>
    <a:lvl8pPr marL="0" marR="0" indent="32004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8pPr>
    <a:lvl9pPr marL="0" marR="0" indent="36576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b="def" i="def"/>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b="def" i="def"/>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b="def" i="def"/>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b="def" i="def"/>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75" name="Shape 175"/>
          <p:cNvSpPr/>
          <p:nvPr>
            <p:ph type="sldImg"/>
          </p:nvPr>
        </p:nvSpPr>
        <p:spPr>
          <a:xfrm>
            <a:off x="1143000" y="685800"/>
            <a:ext cx="4572000" cy="3429000"/>
          </a:xfrm>
          <a:prstGeom prst="rect">
            <a:avLst/>
          </a:prstGeom>
        </p:spPr>
        <p:txBody>
          <a:bodyPr/>
          <a:lstStyle/>
          <a:p>
            <a:pPr/>
          </a:p>
        </p:txBody>
      </p:sp>
      <p:sp>
        <p:nvSpPr>
          <p:cNvPr id="176" name="Shape 17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Nimi">
    <p:spTree>
      <p:nvGrpSpPr>
        <p:cNvPr id="1" name=""/>
        <p:cNvGrpSpPr/>
        <p:nvPr/>
      </p:nvGrpSpPr>
      <p:grpSpPr>
        <a:xfrm>
          <a:off x="0" y="0"/>
          <a:ext cx="0" cy="0"/>
          <a:chOff x="0" y="0"/>
          <a:chExt cx="0" cy="0"/>
        </a:xfrm>
      </p:grpSpPr>
      <p:sp>
        <p:nvSpPr>
          <p:cNvPr id="11" name="Tekijä ja päivämäärä"/>
          <p:cNvSpPr txBox="1"/>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Tekijä ja päivämäärä</a:t>
            </a:r>
          </a:p>
        </p:txBody>
      </p:sp>
      <p:sp>
        <p:nvSpPr>
          <p:cNvPr id="12" name="Esityksen otsikko"/>
          <p:cNvSpPr txBox="1"/>
          <p:nvPr>
            <p:ph type="title" hasCustomPrompt="1"/>
          </p:nvPr>
        </p:nvSpPr>
        <p:spPr>
          <a:xfrm>
            <a:off x="1206496" y="2574991"/>
            <a:ext cx="21971004" cy="4648201"/>
          </a:xfrm>
          <a:prstGeom prst="rect">
            <a:avLst/>
          </a:prstGeom>
        </p:spPr>
        <p:txBody>
          <a:bodyPr anchor="b"/>
          <a:lstStyle>
            <a:lvl1pPr>
              <a:defRPr spc="-232" sz="11600"/>
            </a:lvl1pPr>
          </a:lstStyle>
          <a:p>
            <a:pPr/>
            <a:r>
              <a:t>Esityksen otsikko</a:t>
            </a:r>
          </a:p>
        </p:txBody>
      </p:sp>
      <p:sp>
        <p:nvSpPr>
          <p:cNvPr id="13" name="Brödtext nivå ett…"/>
          <p:cNvSpPr txBox="1"/>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Esityksen alaotsikko</a:t>
            </a:r>
          </a:p>
          <a:p>
            <a:pPr lvl="1"/>
            <a:r>
              <a:t/>
            </a:r>
          </a:p>
          <a:p>
            <a:pPr lvl="2"/>
            <a:r>
              <a:t/>
            </a:r>
          </a:p>
          <a:p>
            <a:pPr lvl="3"/>
            <a:r>
              <a:t/>
            </a:r>
          </a:p>
          <a:p>
            <a:pPr lvl="4"/>
            <a:r>
              <a:t/>
            </a:r>
          </a:p>
        </p:txBody>
      </p:sp>
      <p:sp>
        <p:nvSpPr>
          <p:cNvPr id="1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ain otsikko">
    <p:spTree>
      <p:nvGrpSpPr>
        <p:cNvPr id="1" name=""/>
        <p:cNvGrpSpPr/>
        <p:nvPr/>
      </p:nvGrpSpPr>
      <p:grpSpPr>
        <a:xfrm>
          <a:off x="0" y="0"/>
          <a:ext cx="0" cy="0"/>
          <a:chOff x="0" y="0"/>
          <a:chExt cx="0" cy="0"/>
        </a:xfrm>
      </p:grpSpPr>
      <p:sp>
        <p:nvSpPr>
          <p:cNvPr id="99" name="Dian otsikko"/>
          <p:cNvSpPr txBox="1"/>
          <p:nvPr>
            <p:ph type="title" hasCustomPrompt="1"/>
          </p:nvPr>
        </p:nvSpPr>
        <p:spPr>
          <a:xfrm>
            <a:off x="1206500" y="1079500"/>
            <a:ext cx="21971000" cy="1434949"/>
          </a:xfrm>
          <a:prstGeom prst="rect">
            <a:avLst/>
          </a:prstGeom>
        </p:spPr>
        <p:txBody>
          <a:bodyPr/>
          <a:lstStyle/>
          <a:p>
            <a:pPr/>
            <a:r>
              <a:t>Dian otsikko</a:t>
            </a:r>
          </a:p>
        </p:txBody>
      </p:sp>
      <p:sp>
        <p:nvSpPr>
          <p:cNvPr id="100" name="Dian alaotsikko"/>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101"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108" name="Agendan otsikko"/>
          <p:cNvSpPr txBox="1"/>
          <p:nvPr>
            <p:ph type="title" hasCustomPrompt="1"/>
          </p:nvPr>
        </p:nvSpPr>
        <p:spPr>
          <a:xfrm>
            <a:off x="1206500" y="1079500"/>
            <a:ext cx="21971000" cy="1435100"/>
          </a:xfrm>
          <a:prstGeom prst="rect">
            <a:avLst/>
          </a:prstGeom>
        </p:spPr>
        <p:txBody>
          <a:bodyPr/>
          <a:lstStyle/>
          <a:p>
            <a:pPr/>
            <a:r>
              <a:t>Agendan otsikko</a:t>
            </a:r>
          </a:p>
        </p:txBody>
      </p:sp>
      <p:sp>
        <p:nvSpPr>
          <p:cNvPr id="109" name="Agendan alaotsikko"/>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Agendan alaotsikko</a:t>
            </a:r>
          </a:p>
        </p:txBody>
      </p:sp>
      <p:sp>
        <p:nvSpPr>
          <p:cNvPr id="110" name="Brödtext nivå ett…"/>
          <p:cNvSpPr txBox="1"/>
          <p:nvPr>
            <p:ph type="body" idx="1" hasCustomPrompt="1"/>
          </p:nvPr>
        </p:nvSpPr>
        <p:spPr>
          <a:prstGeom prst="rect">
            <a:avLst/>
          </a:prstGeom>
        </p:spPr>
        <p:txBody>
          <a:bodyPr/>
          <a:lstStyle>
            <a:lvl1pPr marL="0" indent="0" defTabSz="825500">
              <a:lnSpc>
                <a:spcPct val="100000"/>
              </a:lnSpc>
              <a:spcBef>
                <a:spcPts val="1800"/>
              </a:spcBef>
              <a:buSzTx/>
              <a:buNone/>
              <a:defRPr spc="-55" sz="5500"/>
            </a:lvl1pPr>
            <a:lvl2pPr marL="0" indent="457200" defTabSz="825500">
              <a:lnSpc>
                <a:spcPct val="100000"/>
              </a:lnSpc>
              <a:spcBef>
                <a:spcPts val="1800"/>
              </a:spcBef>
              <a:buSzTx/>
              <a:buNone/>
              <a:defRPr spc="-55" sz="5500"/>
            </a:lvl2pPr>
            <a:lvl3pPr marL="0" indent="914400" defTabSz="825500">
              <a:lnSpc>
                <a:spcPct val="100000"/>
              </a:lnSpc>
              <a:spcBef>
                <a:spcPts val="1800"/>
              </a:spcBef>
              <a:buSzTx/>
              <a:buNone/>
              <a:defRPr spc="-55" sz="5500"/>
            </a:lvl3pPr>
            <a:lvl4pPr marL="0" indent="1371600" defTabSz="825500">
              <a:lnSpc>
                <a:spcPct val="100000"/>
              </a:lnSpc>
              <a:spcBef>
                <a:spcPts val="1800"/>
              </a:spcBef>
              <a:buSzTx/>
              <a:buNone/>
              <a:defRPr spc="-55" sz="5500"/>
            </a:lvl4pPr>
            <a:lvl5pPr marL="0" indent="1828800" defTabSz="825500">
              <a:lnSpc>
                <a:spcPct val="100000"/>
              </a:lnSpc>
              <a:spcBef>
                <a:spcPts val="1800"/>
              </a:spcBef>
              <a:buSzTx/>
              <a:buNone/>
              <a:defRPr spc="-55" sz="5500"/>
            </a:lvl5pPr>
          </a:lstStyle>
          <a:p>
            <a:pPr/>
            <a:r>
              <a:t>Agendan aiheet</a:t>
            </a:r>
          </a:p>
          <a:p>
            <a:pPr lvl="1"/>
            <a:r>
              <a:t/>
            </a:r>
          </a:p>
          <a:p>
            <a:pPr lvl="2"/>
            <a:r>
              <a:t/>
            </a:r>
          </a:p>
          <a:p>
            <a:pPr lvl="3"/>
            <a:r>
              <a:t/>
            </a:r>
          </a:p>
          <a:p>
            <a:pPr lvl="4"/>
            <a:r>
              <a:t/>
            </a:r>
          </a:p>
        </p:txBody>
      </p:sp>
      <p:sp>
        <p:nvSpPr>
          <p:cNvPr id="111"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äite">
    <p:spTree>
      <p:nvGrpSpPr>
        <p:cNvPr id="1" name=""/>
        <p:cNvGrpSpPr/>
        <p:nvPr/>
      </p:nvGrpSpPr>
      <p:grpSpPr>
        <a:xfrm>
          <a:off x="0" y="0"/>
          <a:ext cx="0" cy="0"/>
          <a:chOff x="0" y="0"/>
          <a:chExt cx="0" cy="0"/>
        </a:xfrm>
      </p:grpSpPr>
      <p:sp>
        <p:nvSpPr>
          <p:cNvPr id="118" name="Brödtext nivå ett…"/>
          <p:cNvSpPr txBox="1"/>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pc="-232" sz="11600">
                <a:latin typeface="Helvetica Neue Medium"/>
                <a:ea typeface="Helvetica Neue Medium"/>
                <a:cs typeface="Helvetica Neue Medium"/>
                <a:sym typeface="Helvetica Neue Medium"/>
              </a:defRPr>
            </a:lvl1pPr>
            <a:lvl2pPr marL="0" indent="457200" algn="ctr">
              <a:lnSpc>
                <a:spcPct val="80000"/>
              </a:lnSpc>
              <a:spcBef>
                <a:spcPts val="0"/>
              </a:spcBef>
              <a:buSzTx/>
              <a:buNone/>
              <a:defRPr spc="-232" sz="11600">
                <a:latin typeface="Helvetica Neue Medium"/>
                <a:ea typeface="Helvetica Neue Medium"/>
                <a:cs typeface="Helvetica Neue Medium"/>
                <a:sym typeface="Helvetica Neue Medium"/>
              </a:defRPr>
            </a:lvl2pPr>
            <a:lvl3pPr marL="0" indent="914400" algn="ctr">
              <a:lnSpc>
                <a:spcPct val="80000"/>
              </a:lnSpc>
              <a:spcBef>
                <a:spcPts val="0"/>
              </a:spcBef>
              <a:buSzTx/>
              <a:buNone/>
              <a:defRPr spc="-232" sz="11600">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pc="-232" sz="11600">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pc="-232" sz="11600">
                <a:latin typeface="Helvetica Neue Medium"/>
                <a:ea typeface="Helvetica Neue Medium"/>
                <a:cs typeface="Helvetica Neue Medium"/>
                <a:sym typeface="Helvetica Neue Medium"/>
              </a:defRPr>
            </a:lvl5pPr>
          </a:lstStyle>
          <a:p>
            <a:pPr/>
            <a:r>
              <a:t>Väite</a:t>
            </a:r>
          </a:p>
          <a:p>
            <a:pPr lvl="1"/>
            <a:r>
              <a:t/>
            </a:r>
          </a:p>
          <a:p>
            <a:pPr lvl="2"/>
            <a:r>
              <a:t/>
            </a:r>
          </a:p>
          <a:p>
            <a:pPr lvl="3"/>
            <a:r>
              <a:t/>
            </a:r>
          </a:p>
          <a:p>
            <a:pPr lvl="4"/>
            <a:r>
              <a:t/>
            </a:r>
          </a:p>
        </p:txBody>
      </p:sp>
      <p:sp>
        <p:nvSpPr>
          <p:cNvPr id="119"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ärkeä tosiasia">
    <p:spTree>
      <p:nvGrpSpPr>
        <p:cNvPr id="1" name=""/>
        <p:cNvGrpSpPr/>
        <p:nvPr/>
      </p:nvGrpSpPr>
      <p:grpSpPr>
        <a:xfrm>
          <a:off x="0" y="0"/>
          <a:ext cx="0" cy="0"/>
          <a:chOff x="0" y="0"/>
          <a:chExt cx="0" cy="0"/>
        </a:xfrm>
      </p:grpSpPr>
      <p:sp>
        <p:nvSpPr>
          <p:cNvPr id="126" name="Brödtext nivå ett…"/>
          <p:cNvSpPr txBox="1"/>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b="1" spc="-250" sz="25000"/>
            </a:lvl1pPr>
            <a:lvl2pPr marL="0" indent="457200" algn="ctr">
              <a:lnSpc>
                <a:spcPct val="80000"/>
              </a:lnSpc>
              <a:spcBef>
                <a:spcPts val="0"/>
              </a:spcBef>
              <a:buSzTx/>
              <a:buNone/>
              <a:defRPr b="1" spc="-250" sz="25000"/>
            </a:lvl2pPr>
            <a:lvl3pPr marL="0" indent="914400" algn="ctr">
              <a:lnSpc>
                <a:spcPct val="80000"/>
              </a:lnSpc>
              <a:spcBef>
                <a:spcPts val="0"/>
              </a:spcBef>
              <a:buSzTx/>
              <a:buNone/>
              <a:defRPr b="1" spc="-250" sz="25000"/>
            </a:lvl3pPr>
            <a:lvl4pPr marL="0" indent="1371600" algn="ctr">
              <a:lnSpc>
                <a:spcPct val="80000"/>
              </a:lnSpc>
              <a:spcBef>
                <a:spcPts val="0"/>
              </a:spcBef>
              <a:buSzTx/>
              <a:buNone/>
              <a:defRPr b="1" spc="-250" sz="25000"/>
            </a:lvl4pPr>
            <a:lvl5pPr marL="0" indent="1828800" algn="ctr">
              <a:lnSpc>
                <a:spcPct val="80000"/>
              </a:lnSpc>
              <a:spcBef>
                <a:spcPts val="0"/>
              </a:spcBef>
              <a:buSzTx/>
              <a:buNone/>
              <a:defRPr b="1" spc="-250" sz="25000"/>
            </a:lvl5pPr>
          </a:lstStyle>
          <a:p>
            <a:pPr/>
            <a:r>
              <a:t>100 %</a:t>
            </a:r>
          </a:p>
          <a:p>
            <a:pPr lvl="1"/>
            <a:r>
              <a:t/>
            </a:r>
          </a:p>
          <a:p>
            <a:pPr lvl="2"/>
            <a:r>
              <a:t/>
            </a:r>
          </a:p>
          <a:p>
            <a:pPr lvl="3"/>
            <a:r>
              <a:t/>
            </a:r>
          </a:p>
          <a:p>
            <a:pPr lvl="4"/>
            <a:r>
              <a:t/>
            </a:r>
          </a:p>
        </p:txBody>
      </p:sp>
      <p:sp>
        <p:nvSpPr>
          <p:cNvPr id="127" name="Tosiasian tiedot"/>
          <p:cNvSpPr txBox="1"/>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b="1" sz="5500"/>
            </a:lvl1pPr>
          </a:lstStyle>
          <a:p>
            <a:pPr/>
            <a:r>
              <a:t>Tosiasian tiedot</a:t>
            </a:r>
          </a:p>
        </p:txBody>
      </p:sp>
      <p:sp>
        <p:nvSpPr>
          <p:cNvPr id="128"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Lainaus">
    <p:spTree>
      <p:nvGrpSpPr>
        <p:cNvPr id="1" name=""/>
        <p:cNvGrpSpPr/>
        <p:nvPr/>
      </p:nvGrpSpPr>
      <p:grpSpPr>
        <a:xfrm>
          <a:off x="0" y="0"/>
          <a:ext cx="0" cy="0"/>
          <a:chOff x="0" y="0"/>
          <a:chExt cx="0" cy="0"/>
        </a:xfrm>
      </p:grpSpPr>
      <p:sp>
        <p:nvSpPr>
          <p:cNvPr id="135" name="Lähdeviite"/>
          <p:cNvSpPr txBox="1"/>
          <p:nvPr>
            <p:ph type="body" sz="quarter" idx="21" hasCustomPrompt="1"/>
          </p:nvPr>
        </p:nvSpPr>
        <p:spPr>
          <a:xfrm>
            <a:off x="2430025" y="10675453"/>
            <a:ext cx="20200052"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Lähdeviite</a:t>
            </a:r>
          </a:p>
        </p:txBody>
      </p:sp>
      <p:sp>
        <p:nvSpPr>
          <p:cNvPr id="136" name="Brödtext nivå ett…"/>
          <p:cNvSpPr txBox="1"/>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pc="-170" sz="8500">
                <a:latin typeface="Helvetica Neue Medium"/>
                <a:ea typeface="Helvetica Neue Medium"/>
                <a:cs typeface="Helvetica Neue Medium"/>
                <a:sym typeface="Helvetica Neue Medium"/>
              </a:defRPr>
            </a:lvl1pPr>
            <a:lvl2pPr marL="638923" indent="-12700">
              <a:spcBef>
                <a:spcPts val="0"/>
              </a:spcBef>
              <a:buSzTx/>
              <a:buNone/>
              <a:defRPr spc="-170" sz="8500">
                <a:latin typeface="Helvetica Neue Medium"/>
                <a:ea typeface="Helvetica Neue Medium"/>
                <a:cs typeface="Helvetica Neue Medium"/>
                <a:sym typeface="Helvetica Neue Medium"/>
              </a:defRPr>
            </a:lvl2pPr>
            <a:lvl3pPr marL="638923" indent="444500">
              <a:spcBef>
                <a:spcPts val="0"/>
              </a:spcBef>
              <a:buSzTx/>
              <a:buNone/>
              <a:defRPr spc="-170" sz="8500">
                <a:latin typeface="Helvetica Neue Medium"/>
                <a:ea typeface="Helvetica Neue Medium"/>
                <a:cs typeface="Helvetica Neue Medium"/>
                <a:sym typeface="Helvetica Neue Medium"/>
              </a:defRPr>
            </a:lvl3pPr>
            <a:lvl4pPr marL="638923" indent="901700">
              <a:spcBef>
                <a:spcPts val="0"/>
              </a:spcBef>
              <a:buSzTx/>
              <a:buNone/>
              <a:defRPr spc="-170" sz="8500">
                <a:latin typeface="Helvetica Neue Medium"/>
                <a:ea typeface="Helvetica Neue Medium"/>
                <a:cs typeface="Helvetica Neue Medium"/>
                <a:sym typeface="Helvetica Neue Medium"/>
              </a:defRPr>
            </a:lvl4pPr>
            <a:lvl5pPr marL="638923" indent="1358900">
              <a:spcBef>
                <a:spcPts val="0"/>
              </a:spcBef>
              <a:buSzTx/>
              <a:buNone/>
              <a:defRPr spc="-170" sz="8500">
                <a:latin typeface="Helvetica Neue Medium"/>
                <a:ea typeface="Helvetica Neue Medium"/>
                <a:cs typeface="Helvetica Neue Medium"/>
                <a:sym typeface="Helvetica Neue Medium"/>
              </a:defRPr>
            </a:lvl5pPr>
          </a:lstStyle>
          <a:p>
            <a:pPr/>
            <a:r>
              <a:t>”Huomattava lainaus”</a:t>
            </a:r>
          </a:p>
          <a:p>
            <a:pPr lvl="1"/>
            <a:r>
              <a:t/>
            </a:r>
          </a:p>
          <a:p>
            <a:pPr lvl="2"/>
            <a:r>
              <a:t/>
            </a:r>
          </a:p>
          <a:p>
            <a:pPr lvl="3"/>
            <a:r>
              <a:t/>
            </a:r>
          </a:p>
          <a:p>
            <a:pPr lvl="4"/>
            <a:r>
              <a:t/>
            </a:r>
          </a:p>
        </p:txBody>
      </p:sp>
      <p:sp>
        <p:nvSpPr>
          <p:cNvPr id="137"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Kuva - 3 kuvaa">
    <p:spTree>
      <p:nvGrpSpPr>
        <p:cNvPr id="1" name=""/>
        <p:cNvGrpSpPr/>
        <p:nvPr/>
      </p:nvGrpSpPr>
      <p:grpSpPr>
        <a:xfrm>
          <a:off x="0" y="0"/>
          <a:ext cx="0" cy="0"/>
          <a:chOff x="0" y="0"/>
          <a:chExt cx="0" cy="0"/>
        </a:xfrm>
      </p:grpSpPr>
      <p:sp>
        <p:nvSpPr>
          <p:cNvPr id="144" name="Kulhollinen salaattia paistetulla riisillä ja keitetyllä kananmunalla sekä syömäpuikot"/>
          <p:cNvSpPr/>
          <p:nvPr>
            <p:ph type="pic" sz="quarter" idx="21"/>
          </p:nvPr>
        </p:nvSpPr>
        <p:spPr>
          <a:xfrm>
            <a:off x="15760700" y="1016000"/>
            <a:ext cx="7439099" cy="5949678"/>
          </a:xfrm>
          <a:prstGeom prst="rect">
            <a:avLst/>
          </a:prstGeom>
        </p:spPr>
        <p:txBody>
          <a:bodyPr lIns="91439" tIns="45719" rIns="91439" bIns="45719">
            <a:noAutofit/>
          </a:bodyPr>
          <a:lstStyle/>
          <a:p>
            <a:pPr/>
          </a:p>
        </p:txBody>
      </p:sp>
      <p:sp>
        <p:nvSpPr>
          <p:cNvPr id="145" name="Kulho, jossa on lohimureketta, salaattia ja hummusta "/>
          <p:cNvSpPr/>
          <p:nvPr>
            <p:ph type="pic" sz="half" idx="22"/>
          </p:nvPr>
        </p:nvSpPr>
        <p:spPr>
          <a:xfrm>
            <a:off x="13500100" y="3978275"/>
            <a:ext cx="10439400" cy="12150181"/>
          </a:xfrm>
          <a:prstGeom prst="rect">
            <a:avLst/>
          </a:prstGeom>
        </p:spPr>
        <p:txBody>
          <a:bodyPr lIns="91439" tIns="45719" rIns="91439" bIns="45719">
            <a:noAutofit/>
          </a:bodyPr>
          <a:lstStyle/>
          <a:p>
            <a:pPr/>
          </a:p>
        </p:txBody>
      </p:sp>
      <p:sp>
        <p:nvSpPr>
          <p:cNvPr id="146" name="Kulhollinen pappardelle-pastaa, persiljavoita, paahdettuja hasselpähkinöitä ja parmesaanilastuja"/>
          <p:cNvSpPr/>
          <p:nvPr>
            <p:ph type="pic" idx="23"/>
          </p:nvPr>
        </p:nvSpPr>
        <p:spPr>
          <a:xfrm>
            <a:off x="-139700" y="495300"/>
            <a:ext cx="16611600" cy="12458700"/>
          </a:xfrm>
          <a:prstGeom prst="rect">
            <a:avLst/>
          </a:prstGeom>
        </p:spPr>
        <p:txBody>
          <a:bodyPr lIns="91439" tIns="45719" rIns="91439" bIns="45719">
            <a:noAutofit/>
          </a:bodyPr>
          <a:lstStyle/>
          <a:p>
            <a:pPr/>
          </a:p>
        </p:txBody>
      </p:sp>
      <p:sp>
        <p:nvSpPr>
          <p:cNvPr id="147"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Kuva">
    <p:spTree>
      <p:nvGrpSpPr>
        <p:cNvPr id="1" name=""/>
        <p:cNvGrpSpPr/>
        <p:nvPr/>
      </p:nvGrpSpPr>
      <p:grpSpPr>
        <a:xfrm>
          <a:off x="0" y="0"/>
          <a:ext cx="0" cy="0"/>
          <a:chOff x="0" y="0"/>
          <a:chExt cx="0" cy="0"/>
        </a:xfrm>
      </p:grpSpPr>
      <p:sp>
        <p:nvSpPr>
          <p:cNvPr id="154" name="kulhollinen salaattia paistetulla riisillä ja keitetyllä kananmunalla sekä syömäpuikot"/>
          <p:cNvSpPr/>
          <p:nvPr>
            <p:ph type="pic" idx="21"/>
          </p:nvPr>
        </p:nvSpPr>
        <p:spPr>
          <a:xfrm>
            <a:off x="-1333500" y="-5524500"/>
            <a:ext cx="27051000" cy="21640800"/>
          </a:xfrm>
          <a:prstGeom prst="rect">
            <a:avLst/>
          </a:prstGeom>
        </p:spPr>
        <p:txBody>
          <a:bodyPr lIns="91439" tIns="45719" rIns="91439" bIns="45719">
            <a:noAutofit/>
          </a:bodyPr>
          <a:lstStyle/>
          <a:p>
            <a:pPr/>
          </a:p>
        </p:txBody>
      </p:sp>
      <p:sp>
        <p:nvSpPr>
          <p:cNvPr id="155" name="Diabildsnumm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yhjä">
    <p:spTree>
      <p:nvGrpSpPr>
        <p:cNvPr id="1" name=""/>
        <p:cNvGrpSpPr/>
        <p:nvPr/>
      </p:nvGrpSpPr>
      <p:grpSpPr>
        <a:xfrm>
          <a:off x="0" y="0"/>
          <a:ext cx="0" cy="0"/>
          <a:chOff x="0" y="0"/>
          <a:chExt cx="0" cy="0"/>
        </a:xfrm>
      </p:grpSpPr>
      <p:sp>
        <p:nvSpPr>
          <p:cNvPr id="162"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om">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69" name="Diabildsnummer"/>
          <p:cNvSpPr txBox="1"/>
          <p:nvPr>
            <p:ph type="sldNum" sz="quarter" idx="2"/>
          </p:nvPr>
        </p:nvSpPr>
        <p:spPr>
          <a:xfrm>
            <a:off x="23538179" y="12443459"/>
            <a:ext cx="408941" cy="444501"/>
          </a:xfrm>
          <a:prstGeom prst="rect">
            <a:avLst/>
          </a:prstGeom>
        </p:spPr>
        <p:txBody>
          <a:bodyPr/>
          <a:lstStyle>
            <a:lvl1pPr algn="r">
              <a:defRPr sz="2000">
                <a:solidFill>
                  <a:srgbClr val="53585F"/>
                </a:solidFill>
                <a:latin typeface="Avenir Next Regular"/>
                <a:ea typeface="Avenir Next Regular"/>
                <a:cs typeface="Avenir Next Regular"/>
                <a:sym typeface="Avenir Next Regular"/>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ja kuva">
    <p:spTree>
      <p:nvGrpSpPr>
        <p:cNvPr id="1" name=""/>
        <p:cNvGrpSpPr/>
        <p:nvPr/>
      </p:nvGrpSpPr>
      <p:grpSpPr>
        <a:xfrm>
          <a:off x="0" y="0"/>
          <a:ext cx="0" cy="0"/>
          <a:chOff x="0" y="0"/>
          <a:chExt cx="0" cy="0"/>
        </a:xfrm>
      </p:grpSpPr>
      <p:sp>
        <p:nvSpPr>
          <p:cNvPr id="21" name="Avokadoja ja limettejä"/>
          <p:cNvSpPr/>
          <p:nvPr>
            <p:ph type="pic" idx="21"/>
          </p:nvPr>
        </p:nvSpPr>
        <p:spPr>
          <a:xfrm>
            <a:off x="-1155700" y="-1295400"/>
            <a:ext cx="26746200" cy="16018933"/>
          </a:xfrm>
          <a:prstGeom prst="rect">
            <a:avLst/>
          </a:prstGeom>
        </p:spPr>
        <p:txBody>
          <a:bodyPr lIns="91439" tIns="45719" rIns="91439" bIns="45719">
            <a:noAutofit/>
          </a:bodyPr>
          <a:lstStyle/>
          <a:p>
            <a:pPr/>
          </a:p>
        </p:txBody>
      </p:sp>
      <p:sp>
        <p:nvSpPr>
          <p:cNvPr id="22" name="Esityksen otsikko"/>
          <p:cNvSpPr txBox="1"/>
          <p:nvPr>
            <p:ph type="title" hasCustomPrompt="1"/>
          </p:nvPr>
        </p:nvSpPr>
        <p:spPr>
          <a:xfrm>
            <a:off x="1206500" y="7124700"/>
            <a:ext cx="21971000" cy="4648200"/>
          </a:xfrm>
          <a:prstGeom prst="rect">
            <a:avLst/>
          </a:prstGeom>
        </p:spPr>
        <p:txBody>
          <a:bodyPr anchor="b"/>
          <a:lstStyle>
            <a:lvl1pPr>
              <a:defRPr spc="-232" sz="11600"/>
            </a:lvl1pPr>
          </a:lstStyle>
          <a:p>
            <a:pPr/>
            <a:r>
              <a:t>Esityksen otsikko</a:t>
            </a:r>
          </a:p>
        </p:txBody>
      </p:sp>
      <p:sp>
        <p:nvSpPr>
          <p:cNvPr id="23" name="Tekijä ja päivämäärä"/>
          <p:cNvSpPr txBox="1"/>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Tekijä ja päivämäärä</a:t>
            </a:r>
          </a:p>
        </p:txBody>
      </p:sp>
      <p:sp>
        <p:nvSpPr>
          <p:cNvPr id="24" name="Brödtext nivå ett…"/>
          <p:cNvSpPr txBox="1"/>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Esityksen alaotsikko</a:t>
            </a:r>
          </a:p>
          <a:p>
            <a:pPr lvl="1"/>
            <a:r>
              <a:t/>
            </a:r>
          </a:p>
          <a:p>
            <a:pPr lvl="2"/>
            <a:r>
              <a:t/>
            </a:r>
          </a:p>
          <a:p>
            <a:pPr lvl="3"/>
            <a:r>
              <a:t/>
            </a:r>
          </a:p>
          <a:p>
            <a:pPr lvl="4"/>
            <a:r>
              <a:t/>
            </a:r>
          </a:p>
        </p:txBody>
      </p:sp>
      <p:sp>
        <p:nvSpPr>
          <p:cNvPr id="25"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ja kuva vaihtoehtoinen">
    <p:spTree>
      <p:nvGrpSpPr>
        <p:cNvPr id="1" name=""/>
        <p:cNvGrpSpPr/>
        <p:nvPr/>
      </p:nvGrpSpPr>
      <p:grpSpPr>
        <a:xfrm>
          <a:off x="0" y="0"/>
          <a:ext cx="0" cy="0"/>
          <a:chOff x="0" y="0"/>
          <a:chExt cx="0" cy="0"/>
        </a:xfrm>
      </p:grpSpPr>
      <p:sp>
        <p:nvSpPr>
          <p:cNvPr id="32" name="Kulho, jossa on lohimureketta, salaattia ja hummusta"/>
          <p:cNvSpPr/>
          <p:nvPr>
            <p:ph type="pic" idx="21"/>
          </p:nvPr>
        </p:nvSpPr>
        <p:spPr>
          <a:xfrm>
            <a:off x="10972800" y="-203200"/>
            <a:ext cx="12144837" cy="14135100"/>
          </a:xfrm>
          <a:prstGeom prst="rect">
            <a:avLst/>
          </a:prstGeom>
        </p:spPr>
        <p:txBody>
          <a:bodyPr lIns="91439" tIns="45719" rIns="91439" bIns="45719">
            <a:noAutofit/>
          </a:bodyPr>
          <a:lstStyle/>
          <a:p>
            <a:pPr/>
          </a:p>
        </p:txBody>
      </p:sp>
      <p:sp>
        <p:nvSpPr>
          <p:cNvPr id="33" name="Dian otsikko"/>
          <p:cNvSpPr txBox="1"/>
          <p:nvPr>
            <p:ph type="title" hasCustomPrompt="1"/>
          </p:nvPr>
        </p:nvSpPr>
        <p:spPr>
          <a:xfrm>
            <a:off x="1206500" y="1270000"/>
            <a:ext cx="9779000" cy="5882273"/>
          </a:xfrm>
          <a:prstGeom prst="rect">
            <a:avLst/>
          </a:prstGeom>
        </p:spPr>
        <p:txBody>
          <a:bodyPr anchor="b"/>
          <a:lstStyle/>
          <a:p>
            <a:pPr/>
            <a:r>
              <a:t>Dian otsikko</a:t>
            </a:r>
          </a:p>
        </p:txBody>
      </p:sp>
      <p:sp>
        <p:nvSpPr>
          <p:cNvPr id="34" name="Brödtext nivå ett…"/>
          <p:cNvSpPr txBox="1"/>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Dian alaotsikko</a:t>
            </a:r>
          </a:p>
          <a:p>
            <a:pPr lvl="1"/>
            <a:r>
              <a:t/>
            </a:r>
          </a:p>
          <a:p>
            <a:pPr lvl="2"/>
            <a:r>
              <a:t/>
            </a:r>
          </a:p>
          <a:p>
            <a:pPr lvl="3"/>
            <a:r>
              <a:t/>
            </a:r>
          </a:p>
          <a:p>
            <a:pPr lvl="4"/>
            <a:r>
              <a:t/>
            </a:r>
          </a:p>
        </p:txBody>
      </p:sp>
      <p:sp>
        <p:nvSpPr>
          <p:cNvPr id="35" name="Diabildsnumm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ja luettelo">
    <p:spTree>
      <p:nvGrpSpPr>
        <p:cNvPr id="1" name=""/>
        <p:cNvGrpSpPr/>
        <p:nvPr/>
      </p:nvGrpSpPr>
      <p:grpSpPr>
        <a:xfrm>
          <a:off x="0" y="0"/>
          <a:ext cx="0" cy="0"/>
          <a:chOff x="0" y="0"/>
          <a:chExt cx="0" cy="0"/>
        </a:xfrm>
      </p:grpSpPr>
      <p:sp>
        <p:nvSpPr>
          <p:cNvPr id="42" name="Dian otsikko"/>
          <p:cNvSpPr txBox="1"/>
          <p:nvPr>
            <p:ph type="title" hasCustomPrompt="1"/>
          </p:nvPr>
        </p:nvSpPr>
        <p:spPr>
          <a:prstGeom prst="rect">
            <a:avLst/>
          </a:prstGeom>
        </p:spPr>
        <p:txBody>
          <a:bodyPr/>
          <a:lstStyle/>
          <a:p>
            <a:pPr/>
            <a:r>
              <a:t>Dian otsikko</a:t>
            </a:r>
          </a:p>
        </p:txBody>
      </p:sp>
      <p:sp>
        <p:nvSpPr>
          <p:cNvPr id="43" name="Dian alaotsikko"/>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44" name="Brödtext nivå ett…"/>
          <p:cNvSpPr txBox="1"/>
          <p:nvPr>
            <p:ph type="body" idx="1" hasCustomPrompt="1"/>
          </p:nvPr>
        </p:nvSpPr>
        <p:spPr>
          <a:prstGeom prst="rect">
            <a:avLst/>
          </a:prstGeom>
        </p:spPr>
        <p:txBody>
          <a:bodyPr/>
          <a:lstStyle/>
          <a:p>
            <a:pPr/>
            <a:r>
              <a:t>Dian luetteloteksti</a:t>
            </a:r>
          </a:p>
          <a:p>
            <a:pPr lvl="1"/>
            <a:r>
              <a:t/>
            </a:r>
          </a:p>
          <a:p>
            <a:pPr lvl="2"/>
            <a:r>
              <a:t/>
            </a:r>
          </a:p>
          <a:p>
            <a:pPr lvl="3"/>
            <a:r>
              <a:t/>
            </a:r>
          </a:p>
          <a:p>
            <a:pPr lvl="4"/>
            <a:r>
              <a:t/>
            </a:r>
          </a:p>
        </p:txBody>
      </p:sp>
      <p:sp>
        <p:nvSpPr>
          <p:cNvPr id="45"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Luettelo">
    <p:spTree>
      <p:nvGrpSpPr>
        <p:cNvPr id="1" name=""/>
        <p:cNvGrpSpPr/>
        <p:nvPr/>
      </p:nvGrpSpPr>
      <p:grpSpPr>
        <a:xfrm>
          <a:off x="0" y="0"/>
          <a:ext cx="0" cy="0"/>
          <a:chOff x="0" y="0"/>
          <a:chExt cx="0" cy="0"/>
        </a:xfrm>
      </p:grpSpPr>
      <p:sp>
        <p:nvSpPr>
          <p:cNvPr id="52" name="Brödtext nivå ett…"/>
          <p:cNvSpPr txBox="1"/>
          <p:nvPr>
            <p:ph type="body" idx="1" hasCustomPrompt="1"/>
          </p:nvPr>
        </p:nvSpPr>
        <p:spPr>
          <a:prstGeom prst="rect">
            <a:avLst/>
          </a:prstGeom>
        </p:spPr>
        <p:txBody>
          <a:bodyPr numCol="2" spcCol="1098550"/>
          <a:lstStyle/>
          <a:p>
            <a:pPr/>
            <a:r>
              <a:t>Dian luetteloteksti</a:t>
            </a:r>
          </a:p>
          <a:p>
            <a:pPr lvl="1"/>
            <a:r>
              <a:t/>
            </a:r>
          </a:p>
          <a:p>
            <a:pPr lvl="2"/>
            <a:r>
              <a:t/>
            </a:r>
          </a:p>
          <a:p>
            <a:pPr lvl="3"/>
            <a:r>
              <a:t/>
            </a:r>
          </a:p>
          <a:p>
            <a:pPr lvl="4"/>
            <a:r>
              <a:t/>
            </a:r>
          </a:p>
        </p:txBody>
      </p:sp>
      <p:sp>
        <p:nvSpPr>
          <p:cNvPr id="53"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luettelo ja kuva">
    <p:spTree>
      <p:nvGrpSpPr>
        <p:cNvPr id="1" name=""/>
        <p:cNvGrpSpPr/>
        <p:nvPr/>
      </p:nvGrpSpPr>
      <p:grpSpPr>
        <a:xfrm>
          <a:off x="0" y="0"/>
          <a:ext cx="0" cy="0"/>
          <a:chOff x="0" y="0"/>
          <a:chExt cx="0" cy="0"/>
        </a:xfrm>
      </p:grpSpPr>
      <p:sp>
        <p:nvSpPr>
          <p:cNvPr id="60" name="Dian alaotsikko"/>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61" name="Brödtext nivå ett…"/>
          <p:cNvSpPr txBox="1"/>
          <p:nvPr>
            <p:ph type="body" sz="half" idx="1" hasCustomPrompt="1"/>
          </p:nvPr>
        </p:nvSpPr>
        <p:spPr>
          <a:xfrm>
            <a:off x="1206500" y="4248504"/>
            <a:ext cx="9779000" cy="8256630"/>
          </a:xfrm>
          <a:prstGeom prst="rect">
            <a:avLst/>
          </a:prstGeom>
        </p:spPr>
        <p:txBody>
          <a:bodyPr/>
          <a:lstStyle/>
          <a:p>
            <a:pPr/>
            <a:r>
              <a:t>Dian luetteloteksti</a:t>
            </a:r>
          </a:p>
          <a:p>
            <a:pPr lvl="1"/>
            <a:r>
              <a:t/>
            </a:r>
          </a:p>
          <a:p>
            <a:pPr lvl="2"/>
            <a:r>
              <a:t/>
            </a:r>
          </a:p>
          <a:p>
            <a:pPr lvl="3"/>
            <a:r>
              <a:t/>
            </a:r>
          </a:p>
          <a:p>
            <a:pPr lvl="4"/>
            <a:r>
              <a:t/>
            </a:r>
          </a:p>
        </p:txBody>
      </p:sp>
      <p:sp>
        <p:nvSpPr>
          <p:cNvPr id="62" name="Kulhollinen pappardelle-pastaa, persiljavoita, paahdettuja hasselpähkinöitä ja parmesaanilastuja"/>
          <p:cNvSpPr/>
          <p:nvPr>
            <p:ph type="pic" idx="22"/>
          </p:nvPr>
        </p:nvSpPr>
        <p:spPr>
          <a:xfrm>
            <a:off x="12192000" y="-407266"/>
            <a:ext cx="10916874" cy="14555832"/>
          </a:xfrm>
          <a:prstGeom prst="rect">
            <a:avLst/>
          </a:prstGeom>
        </p:spPr>
        <p:txBody>
          <a:bodyPr lIns="91439" tIns="45719" rIns="91439" bIns="45719">
            <a:noAutofit/>
          </a:bodyPr>
          <a:lstStyle/>
          <a:p>
            <a:pPr/>
          </a:p>
        </p:txBody>
      </p:sp>
      <p:sp>
        <p:nvSpPr>
          <p:cNvPr id="63" name="Dian otsikko"/>
          <p:cNvSpPr txBox="1"/>
          <p:nvPr>
            <p:ph type="title" hasCustomPrompt="1"/>
          </p:nvPr>
        </p:nvSpPr>
        <p:spPr>
          <a:xfrm>
            <a:off x="1206500" y="1079500"/>
            <a:ext cx="9779000" cy="1435100"/>
          </a:xfrm>
          <a:prstGeom prst="rect">
            <a:avLst/>
          </a:prstGeom>
        </p:spPr>
        <p:txBody>
          <a:bodyPr/>
          <a:lstStyle/>
          <a:p>
            <a:pPr/>
            <a:r>
              <a:t>Dian otsikko</a:t>
            </a:r>
          </a:p>
        </p:txBody>
      </p:sp>
      <p:sp>
        <p:nvSpPr>
          <p:cNvPr id="6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luettelo ja pieni live-video">
    <p:spTree>
      <p:nvGrpSpPr>
        <p:cNvPr id="1" name=""/>
        <p:cNvGrpSpPr/>
        <p:nvPr/>
      </p:nvGrpSpPr>
      <p:grpSpPr>
        <a:xfrm>
          <a:off x="0" y="0"/>
          <a:ext cx="0" cy="0"/>
          <a:chOff x="0" y="0"/>
          <a:chExt cx="0" cy="0"/>
        </a:xfrm>
      </p:grpSpPr>
      <p:sp>
        <p:nvSpPr>
          <p:cNvPr id="71" name="Dian alaotsikko"/>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72" name="Brödtext nivå ett…"/>
          <p:cNvSpPr txBox="1"/>
          <p:nvPr>
            <p:ph type="body" sz="half" idx="1" hasCustomPrompt="1"/>
          </p:nvPr>
        </p:nvSpPr>
        <p:spPr>
          <a:xfrm>
            <a:off x="1206500" y="4248504"/>
            <a:ext cx="9779000" cy="8256630"/>
          </a:xfrm>
          <a:prstGeom prst="rect">
            <a:avLst/>
          </a:prstGeom>
        </p:spPr>
        <p:txBody>
          <a:bodyPr/>
          <a:lstStyle/>
          <a:p>
            <a:pPr/>
            <a:r>
              <a:t>Dian luetteloteksti</a:t>
            </a:r>
          </a:p>
          <a:p>
            <a:pPr lvl="1"/>
            <a:r>
              <a:t/>
            </a:r>
          </a:p>
          <a:p>
            <a:pPr lvl="2"/>
            <a:r>
              <a:t/>
            </a:r>
          </a:p>
          <a:p>
            <a:pPr lvl="3"/>
            <a:r>
              <a:t/>
            </a:r>
          </a:p>
          <a:p>
            <a:pPr lvl="4"/>
            <a:r>
              <a:t/>
            </a:r>
          </a:p>
        </p:txBody>
      </p:sp>
      <p:sp>
        <p:nvSpPr>
          <p:cNvPr id="73" name="Dian otsikko"/>
          <p:cNvSpPr txBox="1"/>
          <p:nvPr>
            <p:ph type="title" hasCustomPrompt="1"/>
          </p:nvPr>
        </p:nvSpPr>
        <p:spPr>
          <a:xfrm>
            <a:off x="1206500" y="1079500"/>
            <a:ext cx="9779000" cy="1435100"/>
          </a:xfrm>
          <a:prstGeom prst="rect">
            <a:avLst/>
          </a:prstGeom>
        </p:spPr>
        <p:txBody>
          <a:bodyPr/>
          <a:lstStyle/>
          <a:p>
            <a:pPr/>
            <a:r>
              <a:t>Dian otsikko</a:t>
            </a:r>
          </a:p>
        </p:txBody>
      </p:sp>
      <p:sp>
        <p:nvSpPr>
          <p:cNvPr id="7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luettelo ja suuri live-video">
    <p:spTree>
      <p:nvGrpSpPr>
        <p:cNvPr id="1" name=""/>
        <p:cNvGrpSpPr/>
        <p:nvPr/>
      </p:nvGrpSpPr>
      <p:grpSpPr>
        <a:xfrm>
          <a:off x="0" y="0"/>
          <a:ext cx="0" cy="0"/>
          <a:chOff x="0" y="0"/>
          <a:chExt cx="0" cy="0"/>
        </a:xfrm>
      </p:grpSpPr>
      <p:sp>
        <p:nvSpPr>
          <p:cNvPr id="81" name="Dian alaotsikko"/>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82" name="Brödtext nivå ett…"/>
          <p:cNvSpPr txBox="1"/>
          <p:nvPr>
            <p:ph type="body" sz="half" idx="1" hasCustomPrompt="1"/>
          </p:nvPr>
        </p:nvSpPr>
        <p:spPr>
          <a:xfrm>
            <a:off x="1206500" y="4248504"/>
            <a:ext cx="9779000" cy="8256630"/>
          </a:xfrm>
          <a:prstGeom prst="rect">
            <a:avLst/>
          </a:prstGeom>
        </p:spPr>
        <p:txBody>
          <a:bodyPr/>
          <a:lstStyle/>
          <a:p>
            <a:pPr/>
            <a:r>
              <a:t>Dian luetteloteksti</a:t>
            </a:r>
          </a:p>
          <a:p>
            <a:pPr lvl="1"/>
            <a:r>
              <a:t/>
            </a:r>
          </a:p>
          <a:p>
            <a:pPr lvl="2"/>
            <a:r>
              <a:t/>
            </a:r>
          </a:p>
          <a:p>
            <a:pPr lvl="3"/>
            <a:r>
              <a:t/>
            </a:r>
          </a:p>
          <a:p>
            <a:pPr lvl="4"/>
            <a:r>
              <a:t/>
            </a:r>
          </a:p>
        </p:txBody>
      </p:sp>
      <p:sp>
        <p:nvSpPr>
          <p:cNvPr id="83" name="Dian otsikko"/>
          <p:cNvSpPr txBox="1"/>
          <p:nvPr>
            <p:ph type="title" hasCustomPrompt="1"/>
          </p:nvPr>
        </p:nvSpPr>
        <p:spPr>
          <a:xfrm>
            <a:off x="1206500" y="1079500"/>
            <a:ext cx="9779000" cy="1435100"/>
          </a:xfrm>
          <a:prstGeom prst="rect">
            <a:avLst/>
          </a:prstGeom>
        </p:spPr>
        <p:txBody>
          <a:bodyPr/>
          <a:lstStyle/>
          <a:p>
            <a:pPr/>
            <a:r>
              <a:t>Dian otsikko</a:t>
            </a:r>
          </a:p>
        </p:txBody>
      </p:sp>
      <p:sp>
        <p:nvSpPr>
          <p:cNvPr id="8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sio">
    <p:spTree>
      <p:nvGrpSpPr>
        <p:cNvPr id="1" name=""/>
        <p:cNvGrpSpPr/>
        <p:nvPr/>
      </p:nvGrpSpPr>
      <p:grpSpPr>
        <a:xfrm>
          <a:off x="0" y="0"/>
          <a:ext cx="0" cy="0"/>
          <a:chOff x="0" y="0"/>
          <a:chExt cx="0" cy="0"/>
        </a:xfrm>
      </p:grpSpPr>
      <p:sp>
        <p:nvSpPr>
          <p:cNvPr id="91" name="Osion otsikko"/>
          <p:cNvSpPr txBox="1"/>
          <p:nvPr>
            <p:ph type="title" hasCustomPrompt="1"/>
          </p:nvPr>
        </p:nvSpPr>
        <p:spPr>
          <a:xfrm>
            <a:off x="1206496" y="4533900"/>
            <a:ext cx="21971004" cy="4648200"/>
          </a:xfrm>
          <a:prstGeom prst="rect">
            <a:avLst/>
          </a:prstGeom>
        </p:spPr>
        <p:txBody>
          <a:bodyPr anchor="ctr"/>
          <a:lstStyle>
            <a:lvl1pPr>
              <a:defRPr b="0" spc="-232" sz="11600">
                <a:latin typeface="Helvetica Neue Medium"/>
                <a:ea typeface="Helvetica Neue Medium"/>
                <a:cs typeface="Helvetica Neue Medium"/>
                <a:sym typeface="Helvetica Neue Medium"/>
              </a:defRPr>
            </a:lvl1pPr>
          </a:lstStyle>
          <a:p>
            <a:pPr/>
            <a:r>
              <a:t>Osion otsikko</a:t>
            </a:r>
          </a:p>
        </p:txBody>
      </p:sp>
      <p:sp>
        <p:nvSpPr>
          <p:cNvPr id="92" name="Diabildsnumm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 Id="rId1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Dian otsikko"/>
          <p:cNvSpPr txBox="1"/>
          <p:nvPr>
            <p:ph type="title" hasCustomPrompt="1"/>
          </p:nvPr>
        </p:nvSpPr>
        <p:spPr>
          <a:xfrm>
            <a:off x="1206500" y="1079500"/>
            <a:ext cx="21971000"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Dian otsikko</a:t>
            </a:r>
          </a:p>
        </p:txBody>
      </p:sp>
      <p:sp>
        <p:nvSpPr>
          <p:cNvPr id="3" name="Brödtext nivå ett…"/>
          <p:cNvSpPr txBox="1"/>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Dian luetteloteksti</a:t>
            </a:r>
          </a:p>
          <a:p>
            <a:pPr lvl="1"/>
            <a:r>
              <a:t/>
            </a:r>
          </a:p>
          <a:p>
            <a:pPr lvl="2"/>
            <a:r>
              <a:t/>
            </a:r>
          </a:p>
          <a:p>
            <a:pPr lvl="3"/>
            <a:r>
              <a:t/>
            </a:r>
          </a:p>
          <a:p>
            <a:pPr lvl="4"/>
            <a:r>
              <a:t/>
            </a:r>
          </a:p>
        </p:txBody>
      </p:sp>
      <p:sp>
        <p:nvSpPr>
          <p:cNvPr id="4" name="Diabildsnummer"/>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18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Lst>
  <p:transition xmlns:p14="http://schemas.microsoft.com/office/powerpoint/2010/main" spd="med" advClick="1"/>
  <p:txStyles>
    <p:titleStyle>
      <a:lvl1pPr marL="0" marR="0" indent="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Den DIGITALA KOMPETENSEN…"/>
          <p:cNvSpPr/>
          <p:nvPr/>
        </p:nvSpPr>
        <p:spPr>
          <a:xfrm>
            <a:off x="606302" y="537672"/>
            <a:ext cx="23171396" cy="12640656"/>
          </a:xfrm>
          <a:prstGeom prst="roundRect">
            <a:avLst>
              <a:gd name="adj" fmla="val 8163"/>
            </a:avLst>
          </a:prstGeom>
          <a:gradFill>
            <a:gsLst>
              <a:gs pos="0">
                <a:srgbClr val="CBF0FF"/>
              </a:gs>
              <a:gs pos="100000">
                <a:srgbClr val="93E3FD"/>
              </a:gs>
            </a:gsLst>
            <a:lin ang="5400000"/>
          </a:gradFill>
          <a:ln w="12700">
            <a:miter lim="400000"/>
          </a:ln>
          <a:extLst>
            <a:ext uri="{C572A759-6A51-4108-AA02-DFA0A04FC94B}">
              <ma14:wrappingTextBoxFlag xmlns:ma14="http://schemas.microsoft.com/office/mac/drawingml/2011/main" val="1"/>
            </a:ext>
          </a:extLst>
        </p:spPr>
        <p:txBody>
          <a:bodyPr lIns="50800" tIns="50800" rIns="50800" bIns="50800" anchor="ctr"/>
          <a:lstStyle/>
          <a:p>
            <a:pPr algn="ctr">
              <a:lnSpc>
                <a:spcPct val="80000"/>
              </a:lnSpc>
              <a:spcBef>
                <a:spcPts val="0"/>
              </a:spcBef>
              <a:defRPr b="1" spc="-170" sz="8500"/>
            </a:pPr>
            <a:r>
              <a:t>Den DIGITALA KOMPETENSEN </a:t>
            </a:r>
          </a:p>
          <a:p>
            <a:pPr algn="ctr">
              <a:lnSpc>
                <a:spcPct val="80000"/>
              </a:lnSpc>
              <a:spcBef>
                <a:spcPts val="0"/>
              </a:spcBef>
              <a:defRPr b="1" spc="-170" sz="8500"/>
            </a:pPr>
            <a:r>
              <a:t>för åk 1-2 och åk 3-6 </a:t>
            </a:r>
          </a:p>
          <a:p>
            <a:pPr>
              <a:lnSpc>
                <a:spcPct val="80000"/>
              </a:lnSpc>
              <a:spcBef>
                <a:spcPts val="0"/>
              </a:spcBef>
              <a:defRPr b="1" spc="-170" sz="8500"/>
            </a:pPr>
          </a:p>
          <a:p>
            <a:pPr algn="ctr" defTabSz="825500">
              <a:lnSpc>
                <a:spcPct val="100000"/>
              </a:lnSpc>
              <a:spcBef>
                <a:spcPts val="0"/>
              </a:spcBef>
              <a:defRPr sz="5600">
                <a:latin typeface="Helvetica Neue Medium"/>
                <a:ea typeface="Helvetica Neue Medium"/>
                <a:cs typeface="Helvetica Neue Medium"/>
                <a:sym typeface="Helvetica Neue Medium"/>
              </a:defRPr>
            </a:pPr>
            <a:r>
              <a:t> Uppgiftskort</a:t>
            </a:r>
          </a:p>
          <a:p>
            <a:pPr algn="ctr" defTabSz="825500">
              <a:lnSpc>
                <a:spcPct val="100000"/>
              </a:lnSpc>
              <a:spcBef>
                <a:spcPts val="0"/>
              </a:spcBef>
              <a:defRPr sz="3200">
                <a:latin typeface="Helvetica Neue Medium"/>
                <a:ea typeface="Helvetica Neue Medium"/>
                <a:cs typeface="Helvetica Neue Medium"/>
                <a:sym typeface="Helvetica Neue Medium"/>
              </a:defRPr>
            </a:pPr>
          </a:p>
          <a:p>
            <a:pPr marL="317500" marR="317500" defTabSz="825500">
              <a:lnSpc>
                <a:spcPct val="100000"/>
              </a:lnSpc>
              <a:spcBef>
                <a:spcPts val="0"/>
              </a:spcBef>
              <a:defRPr b="1" sz="3900"/>
            </a:pPr>
            <a:r>
              <a:t>Kort för att öva och fördjupa den digitala kompetensen</a:t>
            </a:r>
          </a:p>
          <a:p>
            <a:pPr marL="317500" marR="317500" defTabSz="825500">
              <a:lnSpc>
                <a:spcPct val="100000"/>
              </a:lnSpc>
              <a:spcBef>
                <a:spcPts val="0"/>
              </a:spcBef>
              <a:defRPr sz="3900">
                <a:latin typeface="Helvetica Neue Medium"/>
                <a:ea typeface="Helvetica Neue Medium"/>
                <a:cs typeface="Helvetica Neue Medium"/>
                <a:sym typeface="Helvetica Neue Medium"/>
              </a:defRPr>
            </a:pPr>
            <a:r>
              <a:t>Korten är utvecklade enligt Utbildningsstyrelsens riktlinjer för Nylitteracitet inom den digitala kompetensen. Korten riktar sig till dig som pedagog och utbildare.</a:t>
            </a:r>
          </a:p>
          <a:p>
            <a:pPr marL="317500" marR="317500" defTabSz="825500">
              <a:lnSpc>
                <a:spcPct val="100000"/>
              </a:lnSpc>
              <a:spcBef>
                <a:spcPts val="0"/>
              </a:spcBef>
              <a:defRPr sz="3900">
                <a:latin typeface="Helvetica Neue Medium"/>
                <a:ea typeface="Helvetica Neue Medium"/>
                <a:cs typeface="Helvetica Neue Medium"/>
                <a:sym typeface="Helvetica Neue Medium"/>
              </a:defRPr>
            </a:pPr>
          </a:p>
          <a:p>
            <a:pPr marL="317500" marR="317500" defTabSz="825500">
              <a:lnSpc>
                <a:spcPct val="100000"/>
              </a:lnSpc>
              <a:spcBef>
                <a:spcPts val="0"/>
              </a:spcBef>
              <a:defRPr sz="3900">
                <a:latin typeface="Helvetica Neue Medium"/>
                <a:ea typeface="Helvetica Neue Medium"/>
                <a:cs typeface="Helvetica Neue Medium"/>
                <a:sym typeface="Helvetica Neue Medium"/>
              </a:defRPr>
            </a:pPr>
            <a:r>
              <a:t>Korten har 4 områden som motsvarar de områden som finns för Nylitteracitet: 1) Grundläggande färdigheter och egen produktion 2) Ansvar och trygghet 3) Informationshantering samt undersökande och kreativa arbetssätt och 4) Interaktion.</a:t>
            </a:r>
          </a:p>
          <a:p>
            <a:pPr marL="317500" marR="317500" defTabSz="825500">
              <a:lnSpc>
                <a:spcPct val="100000"/>
              </a:lnSpc>
              <a:spcBef>
                <a:spcPts val="0"/>
              </a:spcBef>
              <a:defRPr sz="3900">
                <a:latin typeface="Helvetica Neue Medium"/>
                <a:ea typeface="Helvetica Neue Medium"/>
                <a:cs typeface="Helvetica Neue Medium"/>
                <a:sym typeface="Helvetica Neue Medium"/>
              </a:defRPr>
            </a:pPr>
          </a:p>
          <a:p>
            <a:pPr marL="317500" marR="317500" defTabSz="825500">
              <a:lnSpc>
                <a:spcPct val="100000"/>
              </a:lnSpc>
              <a:spcBef>
                <a:spcPts val="0"/>
              </a:spcBef>
              <a:defRPr sz="3900">
                <a:latin typeface="Helvetica Neue Medium"/>
                <a:ea typeface="Helvetica Neue Medium"/>
                <a:cs typeface="Helvetica Neue Medium"/>
                <a:sym typeface="Helvetica Neue Medium"/>
              </a:defRPr>
            </a:pPr>
            <a:r>
              <a:t>Du kan utföra uppgifterna tillsammans med eleverna. Korten uppmanar till aktiviteter som möter målsättningarna. Aktiviteterna har både digitala inslag och uppmaningar till diskussion. Korten ger förslag på några digitala program du kan använda då ni utför uppgifterna, men använd modigt alla program som du som pedagog anser passar till uppgiften.</a:t>
            </a:r>
          </a:p>
          <a:p>
            <a:pPr marL="317500" marR="317500" defTabSz="825500">
              <a:lnSpc>
                <a:spcPct val="100000"/>
              </a:lnSpc>
              <a:spcBef>
                <a:spcPts val="0"/>
              </a:spcBef>
              <a:defRPr sz="3900">
                <a:latin typeface="Helvetica Neue Medium"/>
                <a:ea typeface="Helvetica Neue Medium"/>
                <a:cs typeface="Helvetica Neue Medium"/>
                <a:sym typeface="Helvetica Neue Medium"/>
              </a:defRPr>
            </a:pPr>
            <a:r>
              <a:t>Använd korten i din undervisning tillsammans med eleverna!</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22" name="Eleverna kan leta efter sparat innehåll. Diskutera hur och när eleverna ska använda filer och mappar."/>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kan leta efter sparat innehåll. Diskutera hur och när eleverna ska använda filer och mappar.</a:t>
            </a:r>
          </a:p>
        </p:txBody>
      </p:sp>
      <p:sp>
        <p:nvSpPr>
          <p:cNvPr id="223" name="Eleverna söker information och fakta om ett tema. Eleverna gör en tankekarta om temat i till exempel Freeform, Simple Mind eller Jamboard. Eleverna skriver en faktatext utgående från tankekartan i till exempel Word, Docs eller Pages."/>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söker information och fakta om ett tema. Eleverna gör en tankekarta om temat i till exempel Freeform, Simple Mind eller Jamboard. Eleverna skriver en faktatext utgående från tankekartan i till exempel Word, Docs eller Pages.</a:t>
            </a:r>
          </a:p>
        </p:txBody>
      </p:sp>
      <p:sp>
        <p:nvSpPr>
          <p:cNvPr id="224" name="Eleverna använder självständigt digitala tjänster och interagerar med varandra. Använd till exempel Google Meet, Teams eller ett gemensamt dokument i Google Drive."/>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använder självständigt digitala tjänster och interagerar med varandra. Använd till exempel Google Meet, Teams eller ett gemensamt dokument i Google Drive.</a:t>
            </a:r>
          </a:p>
        </p:txBody>
      </p:sp>
      <p:sp>
        <p:nvSpPr>
          <p:cNvPr id="225" name="Eleven skapar självständigt ett säkert lösenord. Diskutera varför man inte ska använda samma lösenord i flera olika tjänster."/>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Eleven skapar självständigt ett säkert lösenord. Diskutera varför man inte ska använda samma lösenord i flera olika tjänster.</a:t>
            </a: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advClick="1" p14:dur="2000">
        <p159:morph option="byObject"/>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27" name="Eleverna övar på tiofingersystemet. Använd tangentbord eller olika program, till exempel Typing Master."/>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övar på tiofingersystemet. Använd tangentbord eller olika program, till exempel Typing Master.</a:t>
            </a:r>
          </a:p>
        </p:txBody>
      </p:sp>
      <p:sp>
        <p:nvSpPr>
          <p:cNvPr id="228" name="Eleverna gör en ljudbok med voicerecorder. Eleven kan skriva manus eller nyckelord före inspelning. Använd aktuellt tema."/>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gör en ljudbok med voicerecorder. Eleven kan skriva manus eller nyckelord före inspelning. Använd aktuellt tema.</a:t>
            </a:r>
          </a:p>
        </p:txBody>
      </p:sp>
      <p:sp>
        <p:nvSpPr>
          <p:cNvPr id="229" name="Eleverna läser, skickar och besvarar meddelande enligt god sed. Ge exempel på god sed och dåligt uppförande i meddelanden."/>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läser, skickar och besvarar meddelande enligt god sed. Ge exempel på god sed och dåligt uppförande i meddelanden. </a:t>
            </a:r>
          </a:p>
        </p:txBody>
      </p:sp>
      <p:sp>
        <p:nvSpPr>
          <p:cNvPr id="230" name="Utför tillsammans uppgifter där ni sätter speciellt tyngdpunkten på ett ansvarsfullt agerande. Diskutera hur man följer reglerna i digitala tjänster."/>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Utför tillsammans uppgifter där ni sätter speciellt tyngdpunkten på ett ansvarsfullt agerande. Diskutera hur man följer reglerna i digitala tjänster.</a:t>
            </a:r>
          </a:p>
        </p:txBody>
      </p:sp>
    </p:spTree>
  </p:cSld>
  <p:clrMapOvr>
    <a:masterClrMapping/>
  </p:clrMapOvr>
  <p:transition xmlns:p14="http://schemas.microsoft.com/office/powerpoint/2010/main" spd="slow"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32" name="Eleverna fotar eller använder bilder från CC. Rita digitalt på bilden. Teckningen kan till exempel ritas med enbart svarta pennor. Infoga den digitala teckningen i ett annat digitalt arbete. Använd till exempel Keynote för att rita på bilden, animera bil"/>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fotar eller använder bilder från CC. Rita digitalt på bilden. Teckningen kan till exempel ritas med enbart svarta pennor. Infoga den digitala teckningen i ett annat digitalt arbete. Använd till exempel Keynote för att rita på bilden, animera bilden vid behov. Du kan också rita med Paint.</a:t>
            </a:r>
          </a:p>
        </p:txBody>
      </p:sp>
      <p:sp>
        <p:nvSpPr>
          <p:cNvPr id="233" name="Eleverna gör ett mångsidigt filmprojekt utgående från temat i undervisningen. Filmen görs med Green Screen i till exempel iMovie eller PowerDirector."/>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gör ett mångsidigt filmprojekt utgående från temat i undervisningen. Filmen görs med Green Screen i till exempel iMovie eller PowerDirector. </a:t>
            </a:r>
          </a:p>
        </p:txBody>
      </p:sp>
      <p:sp>
        <p:nvSpPr>
          <p:cNvPr id="234" name="Eleverna använder de gemensamma digitala tjänster och interaktiva egenskaper som används i skolan. Använd till exempel Google Meet eller Teams. Eleverna ska interagera till exempel genom att skriva i chattfunktionen, dela skärm eller delta muntligt i dis"/>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använder de gemensamma digitala tjänster och interaktiva egenskaper som används i skolan. Använd till exempel Google Meet eller Teams. Eleverna ska interagera till exempel genom att skriva i chattfunktionen, dela skärm eller delta muntligt i diskussioner.</a:t>
            </a:r>
          </a:p>
        </p:txBody>
      </p:sp>
      <p:sp>
        <p:nvSpPr>
          <p:cNvPr id="235" name="Eleverna övar med de vuxnas hjälp trygga sätt att ange sina personuppgifter. Öva på att hantera lösenord och andra identifieringsmetoder."/>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övar med de vuxnas hjälp trygga sätt att ange sina personuppgifter. Öva på att hantera lösenord och andra identifieringsmetoder.</a:t>
            </a:r>
          </a:p>
        </p:txBody>
      </p:sp>
    </p:spTree>
  </p:cSld>
  <p:clrMapOvr>
    <a:masterClrMapping/>
  </p:clrMapOvr>
  <p:transition xmlns:p14="http://schemas.microsoft.com/office/powerpoint/2010/main" spd="slow"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37" name="Eleverna gör mångsidiga animationer. Animera egna bilder eller färdiga former. Använd olika program för att animera, till exempel Keynote, Stop Motion eller Powerpoint."/>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gör mångsidiga animationer. Animera egna bilder eller färdiga former. Använd olika program för att animera, till exempel Keynote, Stop Motion eller Powerpoint.</a:t>
            </a:r>
          </a:p>
        </p:txBody>
      </p:sp>
      <p:sp>
        <p:nvSpPr>
          <p:cNvPr id="238" name="Visa olika program eller appar som eleven får använda. Eleven får producera digitalt innehåll om ett tema som godkänns av läraren."/>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Visa olika program eller appar som eleven får använda. Eleven får producera digitalt innehåll om ett tema som godkänns av läraren.</a:t>
            </a:r>
          </a:p>
        </p:txBody>
      </p:sp>
      <p:sp>
        <p:nvSpPr>
          <p:cNvPr id="239" name="Lyssna tillsammans på olika podcasts. Eleverna gör tillsammans mångsidiga podcasts med ljudeffekter, tal och bakgrundsmusik. Använd till exempel VoiceRecorder eller Garageband."/>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Lyssna tillsammans på olika podcasts. Eleverna gör tillsammans mångsidiga podcasts med ljudeffekter, tal och bakgrundsmusik. Använd till exempel VoiceRecorder eller Garageband.</a:t>
            </a:r>
          </a:p>
        </p:txBody>
      </p:sp>
      <p:sp>
        <p:nvSpPr>
          <p:cNvPr id="240" name="Eleverna kan självständigt spara bilder från till exempel CC-search. Eleverna söker bilder enligt tema och använder olika sökord för att få mångsidiga bilder."/>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kan självständigt spara bilder från till exempel CC-search. Eleverna söker bilder enligt tema och använder olika sökord för att få mångsidiga bilder.</a:t>
            </a:r>
          </a:p>
        </p:txBody>
      </p:sp>
    </p:spTree>
  </p:cSld>
  <p:clrMapOvr>
    <a:masterClrMapping/>
  </p:clrMapOvr>
  <p:transition xmlns:p14="http://schemas.microsoft.com/office/powerpoint/2010/main" spd="slow"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42" name="Eleverna fotar och filmar. Redigera produkterna mångsidigt direkt i enhetens bildprogram eller använd redigeringsappar. Gör ett verk av dessa."/>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fotar och filmar. Redigera produkterna mångsidigt direkt i enhetens bildprogram eller använd redigeringsappar. Gör ett verk av dessa.</a:t>
            </a:r>
          </a:p>
        </p:txBody>
      </p:sp>
      <p:sp>
        <p:nvSpPr>
          <p:cNvPr id="243" name="Eleverna planerar och producerar en animation genom en berättelse. Spela också in en dialog. Använd till exempel StopMotion, Toontastic eller Keynote."/>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planerar och producerar en animation genom en berättelse. Spela också in en dialog. Använd till exempel StopMotion, Toontastic eller Keynote.</a:t>
            </a:r>
          </a:p>
        </p:txBody>
      </p:sp>
      <p:sp>
        <p:nvSpPr>
          <p:cNvPr id="244" name="Eleverna analyserar sin medieanvändning genoma att göra en sammanställning i ett kalkylark, till exempel i Kalkyark eller Numbers. Eleverna kan sedan ytterligare gör ett diagram över klassens totala tid över medieanvändningen."/>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analyserar sin medieanvändning genoma att göra en sammanställning i ett kalkylark, till exempel i Kalkyark eller Numbers. Eleverna kan sedan ytterligare gör ett diagram över klassens totala tid över medieanvändningen. </a:t>
            </a:r>
          </a:p>
        </p:txBody>
      </p:sp>
      <p:sp>
        <p:nvSpPr>
          <p:cNvPr id="245" name="Eleven kan själv kontrollera åldersgränserna för de tjänster hen använder. Diskutera hur man ska agera om man möter på bedrägeriförsök."/>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Eleven kan själv kontrollera åldersgränserna för de tjänster hen använder. Diskutera hur man ska agera om man möter på bedrägeriförsök.</a:t>
            </a:r>
          </a:p>
        </p:txBody>
      </p:sp>
    </p:spTree>
  </p:cSld>
  <p:clrMapOvr>
    <a:masterClrMapping/>
  </p:clrMapOvr>
  <p:transition xmlns:p14="http://schemas.microsoft.com/office/powerpoint/2010/main" spd="slow"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47" name="Eleverna gör mångsidiga filmer med bild, video, text och inspelat ljud. Ni kan också infoga egna animationer i filmerna. Filmerna kan till exempel göras som nyhetsreportage i iMovie eller FilmoraGo."/>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gör mångsidiga filmer med bild, video, text och inspelat ljud. Ni kan också infoga egna animationer i filmerna. Filmerna kan till exempel göras som nyhetsreportage i iMovie eller FilmoraGo.</a:t>
            </a:r>
          </a:p>
        </p:txBody>
      </p:sp>
      <p:sp>
        <p:nvSpPr>
          <p:cNvPr id="248" name="Eleverna använder digitala kartappar för att undersöka och mäta avstånd. Ta skärmdump och bekanta er med platser eller sevärdheter. Använd till exempel Google Maps eller Apple Kartor."/>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använder digitala kartappar för att undersöka och mäta avstånd. Ta skärmdump och bekanta er med platser eller sevärdheter. Använd till exempel Google Maps eller Apple Kartor.</a:t>
            </a:r>
          </a:p>
        </p:txBody>
      </p:sp>
      <p:sp>
        <p:nvSpPr>
          <p:cNvPr id="249" name="Öva tillsammans trygga sätt att skicka meddelanden, reglera känslor och eventuellt lösa konflikter. Uppmärksamma nätmobbning i media."/>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Öva tillsammans trygga sätt att skicka meddelanden, reglera känslor och eventuellt lösa konflikter. Uppmärksamma nätmobbning i media.</a:t>
            </a:r>
          </a:p>
        </p:txBody>
      </p:sp>
      <p:sp>
        <p:nvSpPr>
          <p:cNvPr id="250" name="Eleverna lär känna igen eventuella risksituationer i digitala tjänster. Använd exempelsituationer och be eleverna berätta om dem."/>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lär känna igen eventuella risksituationer i digitala tjänster. Använd exempelsituationer och be eleverna berätta om dem.</a:t>
            </a:r>
          </a:p>
        </p:txBody>
      </p:sp>
    </p:spTree>
  </p:cSld>
  <p:clrMapOvr>
    <a:masterClrMapping/>
  </p:clrMapOvr>
  <p:transition xmlns:p14="http://schemas.microsoft.com/office/powerpoint/2010/main" spd="slow"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80" name="Praktiska färdigheter och egen produktion"/>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Praktiska färdigheter och egen produktion</a:t>
            </a:r>
          </a:p>
        </p:txBody>
      </p:sp>
      <p:sp>
        <p:nvSpPr>
          <p:cNvPr id="181" name="Informationshantering samt undersökande och kreativa arbetssätt"/>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Informationshantering samt undersökande och kreativa arbetssätt</a:t>
            </a:r>
          </a:p>
        </p:txBody>
      </p:sp>
      <p:sp>
        <p:nvSpPr>
          <p:cNvPr id="182" name="Interaktion"/>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Interaktion </a:t>
            </a:r>
          </a:p>
        </p:txBody>
      </p:sp>
      <p:sp>
        <p:nvSpPr>
          <p:cNvPr id="183" name="Ansvar och trygghet"/>
          <p:cNvSpPr/>
          <p:nvPr/>
        </p:nvSpPr>
        <p:spPr>
          <a:xfrm>
            <a:off x="13629470" y="1239182"/>
            <a:ext cx="9104327"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Ansvar och trygghet</a:t>
            </a:r>
          </a:p>
        </p:txBody>
      </p:sp>
      <p:sp>
        <p:nvSpPr>
          <p:cNvPr id="184" name="Åk 1-2"/>
          <p:cNvSpPr/>
          <p:nvPr/>
        </p:nvSpPr>
        <p:spPr>
          <a:xfrm>
            <a:off x="9126532" y="5502116"/>
            <a:ext cx="5671160" cy="2711768"/>
          </a:xfrm>
          <a:prstGeom prst="roundRect">
            <a:avLst>
              <a:gd name="adj" fmla="val 10000"/>
            </a:avLst>
          </a:prstGeom>
          <a:solidFill>
            <a:srgbClr val="FFFFFF"/>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a:lnSpc>
                <a:spcPct val="80000"/>
              </a:lnSpc>
              <a:spcBef>
                <a:spcPts val="0"/>
              </a:spcBef>
              <a:defRPr b="1" spc="-232" sz="11600"/>
            </a:lvl1pPr>
          </a:lstStyle>
          <a:p>
            <a:pPr/>
            <a:r>
              <a:t>Åk 1-2</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186" name="Eleverna sparar digitalt innehåll och övar på att hitta det på nytt. Diskutera hur och när man ska spara digitalt innehåll."/>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sparar digitalt innehåll och övar på att hitta det på nytt. Diskutera hur och när man ska spara digitalt innehåll.</a:t>
            </a:r>
          </a:p>
        </p:txBody>
      </p:sp>
      <p:sp>
        <p:nvSpPr>
          <p:cNvPr id="187" name="Eleverna söker information om ett givet ämne, till exempel: &quot;hobby&quot;. Eleven gör en tankekarta om temat i till exempel Poplet lite, Freeform eller Jamboard."/>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söker information om ett givet ämne, till exempel: "hobby". Eleven gör en tankekarta om temat i till exempel Poplet lite, Freeform eller Jamboard. </a:t>
            </a:r>
          </a:p>
        </p:txBody>
      </p:sp>
      <p:sp>
        <p:nvSpPr>
          <p:cNvPr id="188" name="Öva att tillsammans delta i dialog i digitala tjänster. Använd till exempel Google Meet eller Teams."/>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r>
              <a:t>Öva att tillsammans delta i dialog i digitala tjänster. Använd till exempel Google Meet eller Teams.</a:t>
            </a:r>
          </a:p>
        </p:txBody>
      </p:sp>
      <p:sp>
        <p:nvSpPr>
          <p:cNvPr id="189" name="Eleverna övar på att byta till säkert lösenord. Diskutera vad som är kännetecknande för ett säkert lösenord och varför lösenord behöver bytas."/>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övar på att byta till säkert lösenord. Diskutera vad som är kännetecknande för ett säkert lösenord och varför lösenord behöver bytas. </a:t>
            </a: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advClick="1" p14:dur="2000">
        <p159:morph option="byObject"/>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191" name="Eleverna använder olika sätt att styra en apparat och att mata in text. Text kan till exempel matas in genom fysiskt tangentbord eller med dikteringsfunktion."/>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använder olika sätt att styra en apparat och att mata in text. Text kan till exempel matas in genom fysiskt tangentbord eller med dikteringsfunktion.</a:t>
            </a:r>
          </a:p>
        </p:txBody>
      </p:sp>
      <p:sp>
        <p:nvSpPr>
          <p:cNvPr id="192" name="Eleverna undersöker skolan och närmiljön med hjälp av enkla digitala verktyg. Använd till exempel Google Maps eller Apple Kartor. Ni kan ta skärmdump av sökresultatet."/>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undersöker skolan och närmiljön med hjälp av enkla digitala verktyg. Använd till exempel Google Maps eller Apple Kartor. Ni kan ta skärmdump av sökresultatet.</a:t>
            </a:r>
          </a:p>
        </p:txBody>
      </p:sp>
      <p:sp>
        <p:nvSpPr>
          <p:cNvPr id="193" name="Eleverna övar på att skicka och läsa meddelanden och e-post. Öva på att svara och ringa videosamtal i digitala tjänster."/>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övar på att skicka och läsa meddelanden och e-post. Öva på att svara och ringa videosamtal i digitala tjänster. </a:t>
            </a:r>
          </a:p>
        </p:txBody>
      </p:sp>
      <p:sp>
        <p:nvSpPr>
          <p:cNvPr id="194" name="Eleverna övar på att fråga om lov då de tar foton av andra. Diskutera att hen måste ha lov att publicera bilder på andra."/>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övar på att fråga om lov då de tar foton av andra. Diskutera att hen måste ha lov att publicera bilder på andra.</a:t>
            </a:r>
          </a:p>
        </p:txBody>
      </p:sp>
    </p:spTree>
  </p:cSld>
  <p:clrMapOvr>
    <a:masterClrMapping/>
  </p:clrMapOvr>
  <p:transition xmlns:p14="http://schemas.microsoft.com/office/powerpoint/2010/main" spd="slow"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196" name="Eleverna fotograferar och ritar digitalt på fotot. Rita till exempel på foton av dig själv eller andra föremål. Öva på så sätt att avbilda och rita digitalt. Använd enhetens bildeditering eller annat motsvarande program."/>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fotograferar och ritar digitalt på fotot. Rita till exempel på foton av dig själv eller andra föremål. Öva på så sätt att avbilda och rita digitalt. Använd enhetens bildeditering eller annat motsvarande program.</a:t>
            </a:r>
          </a:p>
        </p:txBody>
      </p:sp>
      <p:sp>
        <p:nvSpPr>
          <p:cNvPr id="197" name="Låt eleven föreslå innehåll till produktion i digitala miljöer. Visa en app eller ett program, till exempel Clips eller FilmoraGo och be eleven ge förslag på innehåll, men hjälp till vid behov."/>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Låt eleven föreslå innehåll till produktion i digitala miljöer. Visa en app eller ett program, till exempel Clips eller FilmoraGo och be eleven ge förslag på innehåll, men hjälp till vid behov.</a:t>
            </a:r>
          </a:p>
        </p:txBody>
      </p:sp>
      <p:sp>
        <p:nvSpPr>
          <p:cNvPr id="198" name="Be eleverna att berätta om sina erfarenheter i digitala tjänster. Öva på att ta skärmdump för att till exempel spara konversationer."/>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Be eleverna att berätta om sina erfarenheter i digitala tjänster. Öva på att ta skärmdump för att till exempel spara konversationer.</a:t>
            </a:r>
          </a:p>
        </p:txBody>
      </p:sp>
      <p:sp>
        <p:nvSpPr>
          <p:cNvPr id="199" name="Eleverna övar på att ta pauser i arbetet. Diskutera hur man kan variera sin arbetsställning. Ni kan också fotografera bra arbetsställningar."/>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övar på att ta pauser i arbetet. Diskutera hur man kan variera sin arbetsställning. Ni kan också fotografera bra arbetsställningar.</a:t>
            </a:r>
          </a:p>
        </p:txBody>
      </p:sp>
    </p:spTree>
  </p:cSld>
  <p:clrMapOvr>
    <a:masterClrMapping/>
  </p:clrMapOvr>
  <p:transition xmlns:p14="http://schemas.microsoft.com/office/powerpoint/2010/main" spd="slow"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01" name="Eleverna gör filmer. Filmerna kan innehålla bild och film. Utgå gärna från aktuellt tema. Använd till exempel videoinspelning, iMovie, FilmoraGo eller Clips."/>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gör filmer. Filmerna kan innehålla bild och film. Utgå gärna från aktuellt tema. Använd till exempel videoinspelning, iMovie, FilmoraGo eller Clips. </a:t>
            </a:r>
          </a:p>
        </p:txBody>
      </p:sp>
      <p:sp>
        <p:nvSpPr>
          <p:cNvPr id="202" name="Producera digitalt innehåll om ett givet tema. Eleverna får välja program eller app. Eleverna kan till exempel göra podcast (Garageband), video, tankekarta (Jamboard) eller serie (Book Creator)."/>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Producera digitalt innehåll om ett givet tema. Eleverna får välja program eller app. Eleverna kan till exempel göra podcast (Garageband), video, tankekarta (Jamboard) eller serie (Book Creator).</a:t>
            </a:r>
          </a:p>
        </p:txBody>
      </p:sp>
      <p:sp>
        <p:nvSpPr>
          <p:cNvPr id="203" name="Lyssna på olika podcasts och låt eleverna tillsammans spela in podcasts. Ni kan använda Garageband, voicerecorder eller annat program för att spela in ljud."/>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Lyssna på olika podcasts och låt eleverna tillsammans spela in podcasts. Ni kan använda Garageband, voicerecorder eller annat program för att spela in ljud.</a:t>
            </a:r>
          </a:p>
        </p:txBody>
      </p:sp>
      <p:sp>
        <p:nvSpPr>
          <p:cNvPr id="204" name="Eleverna söker och sparar bilder om ett aktuellt tema. Använd till exempel CC-search i webbläsaren."/>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söker och sparar bilder om ett aktuellt tema. Använd till exempel CC-search i webbläsaren.</a:t>
            </a:r>
          </a:p>
        </p:txBody>
      </p:sp>
    </p:spTree>
  </p:cSld>
  <p:clrMapOvr>
    <a:masterClrMapping/>
  </p:clrMapOvr>
  <p:transition xmlns:p14="http://schemas.microsoft.com/office/powerpoint/2010/main" spd="slow"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06" name="Eleverna gör digitala böcker. Skriv egna berättelser i en digital bok. Använd också ljudfiler."/>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gör digitala böcker. Skriv egna berättelser i en digital bok. Använd också ljudfiler. </a:t>
            </a:r>
          </a:p>
        </p:txBody>
      </p:sp>
      <p:sp>
        <p:nvSpPr>
          <p:cNvPr id="207" name="Öva tillsammans hur interagera positivt i digitala tjänster. Spela in till exempel ljudfiler på en dialog och diskutera tillsammans. Genomför sedan till exempel i Google Meet eller Teams."/>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Öva tillsammans hur interagera positivt i digitala tjänster. Spela in till exempel ljudfiler på en dialog och diskutera tillsammans. Genomför sedan till exempel i Google Meet eller Teams.</a:t>
            </a:r>
          </a:p>
        </p:txBody>
      </p:sp>
      <p:sp>
        <p:nvSpPr>
          <p:cNvPr id="208" name="Öva tillsammans begrepp som användarkonto, användarnamn och lösenord. Ge också exempel på hur man kan bli lurad på nätet."/>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r>
              <a:t>Öva tillsammans begrepp som användarkonto, användarnamn och lösenord. Ge också exempel på hur man kan bli lurad på nätet.</a:t>
            </a:r>
          </a:p>
        </p:txBody>
      </p:sp>
      <p:sp>
        <p:nvSpPr>
          <p:cNvPr id="209" name="Gör nyhetsfilmer om aktuella teman. Använd Green screen (iMovie eller annat program)."/>
          <p:cNvSpPr/>
          <p:nvPr/>
        </p:nvSpPr>
        <p:spPr>
          <a:xfrm>
            <a:off x="1528236" y="7610069"/>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Gör nyhetsfilmer om aktuella teman. Använd Green screen (iMovie eller annat program). </a:t>
            </a:r>
          </a:p>
        </p:txBody>
      </p:sp>
    </p:spTree>
  </p:cSld>
  <p:clrMapOvr>
    <a:masterClrMapping/>
  </p:clrMapOvr>
  <p:transition xmlns:p14="http://schemas.microsoft.com/office/powerpoint/2010/main" spd="slow"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11" name="Eleverna dokumenterar genom att fota och filma. Dokumentationen kan samlas i enhetens foton, galleri eller annat program."/>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Eleverna dokumenterar genom att fota och filma. Dokumentationen kan samlas i enhetens foton, galleri eller annat program.</a:t>
            </a:r>
          </a:p>
        </p:txBody>
      </p:sp>
      <p:sp>
        <p:nvSpPr>
          <p:cNvPr id="212" name="Eleven dokumenterar slöjd- eller bildkonstarbeten digitalt i till exempel Power Point, Keynote eller Book Creator. Infoga gärna bild, text och eventuellt ljudfil."/>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Eleven dokumenterar slöjd- eller bildkonstarbeten digitalt i till exempel Power Point, Keynote eller Book Creator. Infoga gärna bild, text och eventuellt ljudfil.</a:t>
            </a:r>
          </a:p>
        </p:txBody>
      </p:sp>
      <p:sp>
        <p:nvSpPr>
          <p:cNvPr id="213" name="Undersök tillsammans medieanvändningen i gruppen genom att göra en sammanställning, till exempel genom att anteckna i en digital dagbok. Dagbok kan skrivas i till exempel i Pages, Google Docs eller i anteckningar."/>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Undersök tillsammans medieanvändningen i gruppen genom att göra en sammanställning, till exempel genom att anteckna i en digital dagbok. Dagbok kan skrivas i till exempel i Pages, Google Docs eller i anteckningar. </a:t>
            </a:r>
          </a:p>
        </p:txBody>
      </p:sp>
      <p:sp>
        <p:nvSpPr>
          <p:cNvPr id="214" name="Visa hur vem som helst kan skapa information på nätet. Diskutera förhållningssätt till sökresultat på nätet."/>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Visa hur vem som helst kan skapa information på nätet. Diskutera förhållningssätt till sökresultat på nätet.</a:t>
            </a:r>
          </a:p>
        </p:txBody>
      </p:sp>
    </p:spTree>
  </p:cSld>
  <p:clrMapOvr>
    <a:masterClrMapping/>
  </p:clrMapOvr>
  <p:transition xmlns:p14="http://schemas.microsoft.com/office/powerpoint/2010/main" spd="slow"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16" name="Praktiska färdigheter och egen produktion"/>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Praktiska färdigheter och egen produktion</a:t>
            </a:r>
          </a:p>
        </p:txBody>
      </p:sp>
      <p:sp>
        <p:nvSpPr>
          <p:cNvPr id="217" name="Informationshantering samt undersökande och kreativa arbetssätt"/>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Informationshantering samt undersökande och kreativa arbetssätt</a:t>
            </a:r>
          </a:p>
        </p:txBody>
      </p:sp>
      <p:sp>
        <p:nvSpPr>
          <p:cNvPr id="218" name="Interaktion"/>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Interaktion </a:t>
            </a:r>
          </a:p>
        </p:txBody>
      </p:sp>
      <p:sp>
        <p:nvSpPr>
          <p:cNvPr id="219" name="Ansvar och trygghet"/>
          <p:cNvSpPr/>
          <p:nvPr/>
        </p:nvSpPr>
        <p:spPr>
          <a:xfrm>
            <a:off x="13629470" y="1239182"/>
            <a:ext cx="9104327"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Ansvar och trygghet</a:t>
            </a:r>
          </a:p>
        </p:txBody>
      </p:sp>
      <p:sp>
        <p:nvSpPr>
          <p:cNvPr id="220" name="Åk 3-6"/>
          <p:cNvSpPr/>
          <p:nvPr/>
        </p:nvSpPr>
        <p:spPr>
          <a:xfrm>
            <a:off x="9126532" y="5502116"/>
            <a:ext cx="5671160" cy="2711768"/>
          </a:xfrm>
          <a:prstGeom prst="roundRect">
            <a:avLst>
              <a:gd name="adj" fmla="val 10000"/>
            </a:avLst>
          </a:prstGeom>
          <a:solidFill>
            <a:srgbClr val="FFFFFF"/>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a:lnSpc>
                <a:spcPct val="80000"/>
              </a:lnSpc>
              <a:spcBef>
                <a:spcPts val="0"/>
              </a:spcBef>
              <a:defRPr b="1" spc="-232" sz="11600"/>
            </a:lvl1pPr>
          </a:lstStyle>
          <a:p>
            <a:pPr/>
            <a:r>
              <a:t>Åk 3-6</a:t>
            </a:r>
          </a:p>
        </p:txBody>
      </p:sp>
    </p:spTree>
  </p:cSld>
  <p:clrMapOvr>
    <a:masterClrMapping/>
  </p:clrMapOvr>
  <p:transition xmlns:p14="http://schemas.microsoft.com/office/powerpoint/2010/main" spd="slow" advClick="1"/>
</p:sld>
</file>

<file path=ppt/theme/theme1.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