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5" name="Shape 175"/>
          <p:cNvSpPr/>
          <p:nvPr>
            <p:ph type="sldImg"/>
          </p:nvPr>
        </p:nvSpPr>
        <p:spPr>
          <a:xfrm>
            <a:off x="1143000" y="685800"/>
            <a:ext cx="4572000" cy="3429000"/>
          </a:xfrm>
          <a:prstGeom prst="rect">
            <a:avLst/>
          </a:prstGeom>
        </p:spPr>
        <p:txBody>
          <a:bodyPr/>
          <a:lstStyle/>
          <a:p>
            <a:pPr/>
          </a:p>
        </p:txBody>
      </p:sp>
      <p:sp>
        <p:nvSpPr>
          <p:cNvPr id="176" name="Shape 17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imi">
    <p:spTree>
      <p:nvGrpSpPr>
        <p:cNvPr id="1" name=""/>
        <p:cNvGrpSpPr/>
        <p:nvPr/>
      </p:nvGrpSpPr>
      <p:grpSpPr>
        <a:xfrm>
          <a:off x="0" y="0"/>
          <a:ext cx="0" cy="0"/>
          <a:chOff x="0" y="0"/>
          <a:chExt cx="0" cy="0"/>
        </a:xfrm>
      </p:grpSpPr>
      <p:sp>
        <p:nvSpPr>
          <p:cNvPr id="11" name="Tekijä ja päivämäärä"/>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12" name="Esityksen otsikko"/>
          <p:cNvSpPr txBox="1"/>
          <p:nvPr>
            <p:ph type="title" hasCustomPrompt="1"/>
          </p:nvPr>
        </p:nvSpPr>
        <p:spPr>
          <a:xfrm>
            <a:off x="1206496" y="2574991"/>
            <a:ext cx="21971004" cy="4648201"/>
          </a:xfrm>
          <a:prstGeom prst="rect">
            <a:avLst/>
          </a:prstGeom>
        </p:spPr>
        <p:txBody>
          <a:bodyPr anchor="b"/>
          <a:lstStyle>
            <a:lvl1pPr>
              <a:defRPr spc="-232" sz="11600"/>
            </a:lvl1pPr>
          </a:lstStyle>
          <a:p>
            <a:pPr/>
            <a:r>
              <a:t>Esityksen otsikko</a:t>
            </a:r>
          </a:p>
        </p:txBody>
      </p:sp>
      <p:sp>
        <p:nvSpPr>
          <p:cNvPr id="13" name="Brödtext nivå ett…"/>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1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ain otsikko">
    <p:spTree>
      <p:nvGrpSpPr>
        <p:cNvPr id="1" name=""/>
        <p:cNvGrpSpPr/>
        <p:nvPr/>
      </p:nvGrpSpPr>
      <p:grpSpPr>
        <a:xfrm>
          <a:off x="0" y="0"/>
          <a:ext cx="0" cy="0"/>
          <a:chOff x="0" y="0"/>
          <a:chExt cx="0" cy="0"/>
        </a:xfrm>
      </p:grpSpPr>
      <p:sp>
        <p:nvSpPr>
          <p:cNvPr id="99" name="Dian otsikko"/>
          <p:cNvSpPr txBox="1"/>
          <p:nvPr>
            <p:ph type="title" hasCustomPrompt="1"/>
          </p:nvPr>
        </p:nvSpPr>
        <p:spPr>
          <a:xfrm>
            <a:off x="1206500" y="1079500"/>
            <a:ext cx="21971000" cy="1434949"/>
          </a:xfrm>
          <a:prstGeom prst="rect">
            <a:avLst/>
          </a:prstGeom>
        </p:spPr>
        <p:txBody>
          <a:bodyPr/>
          <a:lstStyle/>
          <a:p>
            <a:pPr/>
            <a:r>
              <a:t>Dian otsikko</a:t>
            </a:r>
          </a:p>
        </p:txBody>
      </p:sp>
      <p:sp>
        <p:nvSpPr>
          <p:cNvPr id="100"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10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n otsikko"/>
          <p:cNvSpPr txBox="1"/>
          <p:nvPr>
            <p:ph type="title" hasCustomPrompt="1"/>
          </p:nvPr>
        </p:nvSpPr>
        <p:spPr>
          <a:xfrm>
            <a:off x="1206500" y="1079500"/>
            <a:ext cx="21971000" cy="1435100"/>
          </a:xfrm>
          <a:prstGeom prst="rect">
            <a:avLst/>
          </a:prstGeom>
        </p:spPr>
        <p:txBody>
          <a:bodyPr/>
          <a:lstStyle/>
          <a:p>
            <a:pPr/>
            <a:r>
              <a:t>Agendan otsikko</a:t>
            </a:r>
          </a:p>
        </p:txBody>
      </p:sp>
      <p:sp>
        <p:nvSpPr>
          <p:cNvPr id="109" name="Agend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Agendan alaotsikko</a:t>
            </a:r>
          </a:p>
        </p:txBody>
      </p:sp>
      <p:sp>
        <p:nvSpPr>
          <p:cNvPr id="110" name="Brödtext nivå ett…"/>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Agendan aiheet</a:t>
            </a:r>
          </a:p>
          <a:p>
            <a:pPr lvl="1"/>
            <a:r>
              <a:t/>
            </a:r>
          </a:p>
          <a:p>
            <a:pPr lvl="2"/>
            <a:r>
              <a:t/>
            </a:r>
          </a:p>
          <a:p>
            <a:pPr lvl="3"/>
            <a:r>
              <a:t/>
            </a:r>
          </a:p>
          <a:p>
            <a:pPr lvl="4"/>
            <a:r>
              <a:t/>
            </a:r>
          </a:p>
        </p:txBody>
      </p:sp>
      <p:sp>
        <p:nvSpPr>
          <p:cNvPr id="11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äite">
    <p:spTree>
      <p:nvGrpSpPr>
        <p:cNvPr id="1" name=""/>
        <p:cNvGrpSpPr/>
        <p:nvPr/>
      </p:nvGrpSpPr>
      <p:grpSpPr>
        <a:xfrm>
          <a:off x="0" y="0"/>
          <a:ext cx="0" cy="0"/>
          <a:chOff x="0" y="0"/>
          <a:chExt cx="0" cy="0"/>
        </a:xfrm>
      </p:grpSpPr>
      <p:sp>
        <p:nvSpPr>
          <p:cNvPr id="118" name="Brödtext nivå ett…"/>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Väite</a:t>
            </a:r>
          </a:p>
          <a:p>
            <a:pPr lvl="1"/>
            <a:r>
              <a:t/>
            </a:r>
          </a:p>
          <a:p>
            <a:pPr lvl="2"/>
            <a:r>
              <a:t/>
            </a:r>
          </a:p>
          <a:p>
            <a:pPr lvl="3"/>
            <a:r>
              <a:t/>
            </a:r>
          </a:p>
          <a:p>
            <a:pPr lvl="4"/>
            <a:r>
              <a:t/>
            </a:r>
          </a:p>
        </p:txBody>
      </p:sp>
      <p:sp>
        <p:nvSpPr>
          <p:cNvPr id="11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ärkeä tosiasia">
    <p:spTree>
      <p:nvGrpSpPr>
        <p:cNvPr id="1" name=""/>
        <p:cNvGrpSpPr/>
        <p:nvPr/>
      </p:nvGrpSpPr>
      <p:grpSpPr>
        <a:xfrm>
          <a:off x="0" y="0"/>
          <a:ext cx="0" cy="0"/>
          <a:chOff x="0" y="0"/>
          <a:chExt cx="0" cy="0"/>
        </a:xfrm>
      </p:grpSpPr>
      <p:sp>
        <p:nvSpPr>
          <p:cNvPr id="126" name="Brödtext nivå ett…"/>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100 %</a:t>
            </a:r>
          </a:p>
          <a:p>
            <a:pPr lvl="1"/>
            <a:r>
              <a:t/>
            </a:r>
          </a:p>
          <a:p>
            <a:pPr lvl="2"/>
            <a:r>
              <a:t/>
            </a:r>
          </a:p>
          <a:p>
            <a:pPr lvl="3"/>
            <a:r>
              <a:t/>
            </a:r>
          </a:p>
          <a:p>
            <a:pPr lvl="4"/>
            <a:r>
              <a:t/>
            </a:r>
          </a:p>
        </p:txBody>
      </p:sp>
      <p:sp>
        <p:nvSpPr>
          <p:cNvPr id="127" name="Tosiasian tiedot"/>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Tosiasian tiedot</a:t>
            </a:r>
          </a:p>
        </p:txBody>
      </p:sp>
      <p:sp>
        <p:nvSpPr>
          <p:cNvPr id="12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ainaus">
    <p:spTree>
      <p:nvGrpSpPr>
        <p:cNvPr id="1" name=""/>
        <p:cNvGrpSpPr/>
        <p:nvPr/>
      </p:nvGrpSpPr>
      <p:grpSpPr>
        <a:xfrm>
          <a:off x="0" y="0"/>
          <a:ext cx="0" cy="0"/>
          <a:chOff x="0" y="0"/>
          <a:chExt cx="0" cy="0"/>
        </a:xfrm>
      </p:grpSpPr>
      <p:sp>
        <p:nvSpPr>
          <p:cNvPr id="135" name="Lähdeviite"/>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Lähdeviite</a:t>
            </a:r>
          </a:p>
        </p:txBody>
      </p:sp>
      <p:sp>
        <p:nvSpPr>
          <p:cNvPr id="136" name="Brödtext nivå ett…"/>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”Huomattava lainaus”</a:t>
            </a:r>
          </a:p>
          <a:p>
            <a:pPr lvl="1"/>
            <a:r>
              <a:t/>
            </a:r>
          </a:p>
          <a:p>
            <a:pPr lvl="2"/>
            <a:r>
              <a:t/>
            </a:r>
          </a:p>
          <a:p>
            <a:pPr lvl="3"/>
            <a:r>
              <a:t/>
            </a:r>
          </a:p>
          <a:p>
            <a:pPr lvl="4"/>
            <a:r>
              <a:t/>
            </a:r>
          </a:p>
        </p:txBody>
      </p:sp>
      <p:sp>
        <p:nvSpPr>
          <p:cNvPr id="13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 3 kuvaa">
    <p:spTree>
      <p:nvGrpSpPr>
        <p:cNvPr id="1" name=""/>
        <p:cNvGrpSpPr/>
        <p:nvPr/>
      </p:nvGrpSpPr>
      <p:grpSpPr>
        <a:xfrm>
          <a:off x="0" y="0"/>
          <a:ext cx="0" cy="0"/>
          <a:chOff x="0" y="0"/>
          <a:chExt cx="0" cy="0"/>
        </a:xfrm>
      </p:grpSpPr>
      <p:sp>
        <p:nvSpPr>
          <p:cNvPr id="144" name="Kulhollinen salaattia paistetulla riisillä ja keitetyllä kananmunalla sekä syömäpuikot"/>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Kulho, jossa on lohimureketta, salaattia ja hummusta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Kulhollinen pappardelle-pastaa, persiljavoita, paahdettuja hasselpähkinöitä ja parmesaanilastuja"/>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p:spTree>
      <p:nvGrpSpPr>
        <p:cNvPr id="1" name=""/>
        <p:cNvGrpSpPr/>
        <p:nvPr/>
      </p:nvGrpSpPr>
      <p:grpSpPr>
        <a:xfrm>
          <a:off x="0" y="0"/>
          <a:ext cx="0" cy="0"/>
          <a:chOff x="0" y="0"/>
          <a:chExt cx="0" cy="0"/>
        </a:xfrm>
      </p:grpSpPr>
      <p:sp>
        <p:nvSpPr>
          <p:cNvPr id="154" name="kulhollinen salaattia paistetulla riisillä ja keitetyllä kananmunalla sekä syömäpuikot"/>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yhjä">
    <p:spTree>
      <p:nvGrpSpPr>
        <p:cNvPr id="1" name=""/>
        <p:cNvGrpSpPr/>
        <p:nvPr/>
      </p:nvGrpSpPr>
      <p:grpSpPr>
        <a:xfrm>
          <a:off x="0" y="0"/>
          <a:ext cx="0" cy="0"/>
          <a:chOff x="0" y="0"/>
          <a:chExt cx="0" cy="0"/>
        </a:xfrm>
      </p:grpSpPr>
      <p:sp>
        <p:nvSpPr>
          <p:cNvPr id="16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om">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9" name="Diabildsnummer"/>
          <p:cNvSpPr txBox="1"/>
          <p:nvPr>
            <p:ph type="sldNum" sz="quarter" idx="2"/>
          </p:nvPr>
        </p:nvSpPr>
        <p:spPr>
          <a:xfrm>
            <a:off x="23538179" y="12443459"/>
            <a:ext cx="408941" cy="444501"/>
          </a:xfrm>
          <a:prstGeom prst="rect">
            <a:avLst/>
          </a:prstGeom>
        </p:spPr>
        <p:txBody>
          <a:bodyPr/>
          <a:lstStyle>
            <a:lvl1pPr algn="r">
              <a:defRPr sz="2000">
                <a:solidFill>
                  <a:srgbClr val="53585F"/>
                </a:solidFill>
                <a:latin typeface="Avenir Next Regular"/>
                <a:ea typeface="Avenir Next Regular"/>
                <a:cs typeface="Avenir Next Regular"/>
                <a:sym typeface="Avenir Next Regula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p:spTree>
      <p:nvGrpSpPr>
        <p:cNvPr id="1" name=""/>
        <p:cNvGrpSpPr/>
        <p:nvPr/>
      </p:nvGrpSpPr>
      <p:grpSpPr>
        <a:xfrm>
          <a:off x="0" y="0"/>
          <a:ext cx="0" cy="0"/>
          <a:chOff x="0" y="0"/>
          <a:chExt cx="0" cy="0"/>
        </a:xfrm>
      </p:grpSpPr>
      <p:sp>
        <p:nvSpPr>
          <p:cNvPr id="21" name="Avokadoja ja limettejä"/>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Esityksen otsikko"/>
          <p:cNvSpPr txBox="1"/>
          <p:nvPr>
            <p:ph type="title" hasCustomPrompt="1"/>
          </p:nvPr>
        </p:nvSpPr>
        <p:spPr>
          <a:xfrm>
            <a:off x="1206500" y="7124700"/>
            <a:ext cx="21971000" cy="4648200"/>
          </a:xfrm>
          <a:prstGeom prst="rect">
            <a:avLst/>
          </a:prstGeom>
        </p:spPr>
        <p:txBody>
          <a:bodyPr anchor="b"/>
          <a:lstStyle>
            <a:lvl1pPr>
              <a:defRPr spc="-232" sz="11600"/>
            </a:lvl1pPr>
          </a:lstStyle>
          <a:p>
            <a:pPr/>
            <a:r>
              <a:t>Esityksen otsikko</a:t>
            </a:r>
          </a:p>
        </p:txBody>
      </p:sp>
      <p:sp>
        <p:nvSpPr>
          <p:cNvPr id="23" name="Tekijä ja päivämäärä"/>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24" name="Brödtext nivå ett…"/>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2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vaihtoehtoinen">
    <p:spTree>
      <p:nvGrpSpPr>
        <p:cNvPr id="1" name=""/>
        <p:cNvGrpSpPr/>
        <p:nvPr/>
      </p:nvGrpSpPr>
      <p:grpSpPr>
        <a:xfrm>
          <a:off x="0" y="0"/>
          <a:ext cx="0" cy="0"/>
          <a:chOff x="0" y="0"/>
          <a:chExt cx="0" cy="0"/>
        </a:xfrm>
      </p:grpSpPr>
      <p:sp>
        <p:nvSpPr>
          <p:cNvPr id="32" name="Kulho, jossa on lohimureketta, salaattia ja hummusta"/>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Dian otsikko"/>
          <p:cNvSpPr txBox="1"/>
          <p:nvPr>
            <p:ph type="title" hasCustomPrompt="1"/>
          </p:nvPr>
        </p:nvSpPr>
        <p:spPr>
          <a:xfrm>
            <a:off x="1206500" y="1270000"/>
            <a:ext cx="9779000" cy="5882273"/>
          </a:xfrm>
          <a:prstGeom prst="rect">
            <a:avLst/>
          </a:prstGeom>
        </p:spPr>
        <p:txBody>
          <a:bodyPr anchor="b"/>
          <a:lstStyle/>
          <a:p>
            <a:pPr/>
            <a:r>
              <a:t>Dian otsikko</a:t>
            </a:r>
          </a:p>
        </p:txBody>
      </p:sp>
      <p:sp>
        <p:nvSpPr>
          <p:cNvPr id="34" name="Brödtext nivå ett…"/>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Dian alaotsikko</a:t>
            </a:r>
          </a:p>
          <a:p>
            <a:pPr lvl="1"/>
            <a:r>
              <a:t/>
            </a:r>
          </a:p>
          <a:p>
            <a:pPr lvl="2"/>
            <a:r>
              <a:t/>
            </a:r>
          </a:p>
          <a:p>
            <a:pPr lvl="3"/>
            <a:r>
              <a:t/>
            </a:r>
          </a:p>
          <a:p>
            <a:pPr lvl="4"/>
            <a:r>
              <a:t/>
            </a:r>
          </a:p>
        </p:txBody>
      </p:sp>
      <p:sp>
        <p:nvSpPr>
          <p:cNvPr id="35"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luettelo">
    <p:spTree>
      <p:nvGrpSpPr>
        <p:cNvPr id="1" name=""/>
        <p:cNvGrpSpPr/>
        <p:nvPr/>
      </p:nvGrpSpPr>
      <p:grpSpPr>
        <a:xfrm>
          <a:off x="0" y="0"/>
          <a:ext cx="0" cy="0"/>
          <a:chOff x="0" y="0"/>
          <a:chExt cx="0" cy="0"/>
        </a:xfrm>
      </p:grpSpPr>
      <p:sp>
        <p:nvSpPr>
          <p:cNvPr id="42" name="Dian otsikko"/>
          <p:cNvSpPr txBox="1"/>
          <p:nvPr>
            <p:ph type="title" hasCustomPrompt="1"/>
          </p:nvPr>
        </p:nvSpPr>
        <p:spPr>
          <a:prstGeom prst="rect">
            <a:avLst/>
          </a:prstGeom>
        </p:spPr>
        <p:txBody>
          <a:bodyPr/>
          <a:lstStyle/>
          <a:p>
            <a:pPr/>
            <a:r>
              <a:t>Dian otsikko</a:t>
            </a:r>
          </a:p>
        </p:txBody>
      </p:sp>
      <p:sp>
        <p:nvSpPr>
          <p:cNvPr id="43"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44" name="Brödtext nivå ett…"/>
          <p:cNvSpPr txBox="1"/>
          <p:nvPr>
            <p:ph type="body" idx="1" hasCustomPrompt="1"/>
          </p:nvPr>
        </p:nvSpPr>
        <p:spPr>
          <a:prstGeom prst="rect">
            <a:avLst/>
          </a:prstGeom>
        </p:spPr>
        <p:txBody>
          <a:bodyPr/>
          <a:lstStyle/>
          <a:p>
            <a:pPr/>
            <a:r>
              <a:t>Dian luetteloteksti</a:t>
            </a:r>
          </a:p>
          <a:p>
            <a:pPr lvl="1"/>
            <a:r>
              <a:t/>
            </a:r>
          </a:p>
          <a:p>
            <a:pPr lvl="2"/>
            <a:r>
              <a:t/>
            </a:r>
          </a:p>
          <a:p>
            <a:pPr lvl="3"/>
            <a:r>
              <a:t/>
            </a:r>
          </a:p>
          <a:p>
            <a:pPr lvl="4"/>
            <a:r>
              <a:t/>
            </a:r>
          </a:p>
        </p:txBody>
      </p:sp>
      <p:sp>
        <p:nvSpPr>
          <p:cNvPr id="4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uettelo">
    <p:spTree>
      <p:nvGrpSpPr>
        <p:cNvPr id="1" name=""/>
        <p:cNvGrpSpPr/>
        <p:nvPr/>
      </p:nvGrpSpPr>
      <p:grpSpPr>
        <a:xfrm>
          <a:off x="0" y="0"/>
          <a:ext cx="0" cy="0"/>
          <a:chOff x="0" y="0"/>
          <a:chExt cx="0" cy="0"/>
        </a:xfrm>
      </p:grpSpPr>
      <p:sp>
        <p:nvSpPr>
          <p:cNvPr id="52" name="Brödtext nivå ett…"/>
          <p:cNvSpPr txBox="1"/>
          <p:nvPr>
            <p:ph type="body" idx="1" hasCustomPrompt="1"/>
          </p:nvPr>
        </p:nvSpPr>
        <p:spPr>
          <a:prstGeom prst="rect">
            <a:avLst/>
          </a:prstGeom>
        </p:spPr>
        <p:txBody>
          <a:bodyPr numCol="2" spcCol="1098550"/>
          <a:lstStyle/>
          <a:p>
            <a:pPr/>
            <a:r>
              <a:t>Dian luetteloteksti</a:t>
            </a:r>
          </a:p>
          <a:p>
            <a:pPr lvl="1"/>
            <a:r>
              <a:t/>
            </a:r>
          </a:p>
          <a:p>
            <a:pPr lvl="2"/>
            <a:r>
              <a:t/>
            </a:r>
          </a:p>
          <a:p>
            <a:pPr lvl="3"/>
            <a:r>
              <a:t/>
            </a:r>
          </a:p>
          <a:p>
            <a:pPr lvl="4"/>
            <a:r>
              <a:t/>
            </a:r>
          </a:p>
        </p:txBody>
      </p:sp>
      <p:sp>
        <p:nvSpPr>
          <p:cNvPr id="53"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kuva">
    <p:spTree>
      <p:nvGrpSpPr>
        <p:cNvPr id="1" name=""/>
        <p:cNvGrpSpPr/>
        <p:nvPr/>
      </p:nvGrpSpPr>
      <p:grpSpPr>
        <a:xfrm>
          <a:off x="0" y="0"/>
          <a:ext cx="0" cy="0"/>
          <a:chOff x="0" y="0"/>
          <a:chExt cx="0" cy="0"/>
        </a:xfrm>
      </p:grpSpPr>
      <p:sp>
        <p:nvSpPr>
          <p:cNvPr id="60"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61"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62" name="Kulhollinen pappardelle-pastaa, persiljavoita, paahdettuja hasselpähkinöitä ja parmesaanilastuja"/>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6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pieni live-video">
    <p:spTree>
      <p:nvGrpSpPr>
        <p:cNvPr id="1" name=""/>
        <p:cNvGrpSpPr/>
        <p:nvPr/>
      </p:nvGrpSpPr>
      <p:grpSpPr>
        <a:xfrm>
          <a:off x="0" y="0"/>
          <a:ext cx="0" cy="0"/>
          <a:chOff x="0" y="0"/>
          <a:chExt cx="0" cy="0"/>
        </a:xfrm>
      </p:grpSpPr>
      <p:sp>
        <p:nvSpPr>
          <p:cNvPr id="7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7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7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7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suuri live-video">
    <p:spTree>
      <p:nvGrpSpPr>
        <p:cNvPr id="1" name=""/>
        <p:cNvGrpSpPr/>
        <p:nvPr/>
      </p:nvGrpSpPr>
      <p:grpSpPr>
        <a:xfrm>
          <a:off x="0" y="0"/>
          <a:ext cx="0" cy="0"/>
          <a:chOff x="0" y="0"/>
          <a:chExt cx="0" cy="0"/>
        </a:xfrm>
      </p:grpSpPr>
      <p:sp>
        <p:nvSpPr>
          <p:cNvPr id="8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8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8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8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sio">
    <p:spTree>
      <p:nvGrpSpPr>
        <p:cNvPr id="1" name=""/>
        <p:cNvGrpSpPr/>
        <p:nvPr/>
      </p:nvGrpSpPr>
      <p:grpSpPr>
        <a:xfrm>
          <a:off x="0" y="0"/>
          <a:ext cx="0" cy="0"/>
          <a:chOff x="0" y="0"/>
          <a:chExt cx="0" cy="0"/>
        </a:xfrm>
      </p:grpSpPr>
      <p:sp>
        <p:nvSpPr>
          <p:cNvPr id="91" name="Osion otsikko"/>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Osion otsikko</a:t>
            </a:r>
          </a:p>
        </p:txBody>
      </p:sp>
      <p:sp>
        <p:nvSpPr>
          <p:cNvPr id="92"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Dian otsikko"/>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otsikko</a:t>
            </a:r>
          </a:p>
        </p:txBody>
      </p:sp>
      <p:sp>
        <p:nvSpPr>
          <p:cNvPr id="3" name="Brödtext nivå ett…"/>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luetteloteksti</a:t>
            </a:r>
          </a:p>
          <a:p>
            <a:pPr lvl="1"/>
            <a:r>
              <a:t/>
            </a:r>
          </a:p>
          <a:p>
            <a:pPr lvl="2"/>
            <a:r>
              <a:t/>
            </a:r>
          </a:p>
          <a:p>
            <a:pPr lvl="3"/>
            <a:r>
              <a:t/>
            </a:r>
          </a:p>
          <a:p>
            <a:pPr lvl="4"/>
            <a:r>
              <a:t/>
            </a:r>
          </a:p>
        </p:txBody>
      </p:sp>
      <p:sp>
        <p:nvSpPr>
          <p:cNvPr id="4" name="Diabildsnumm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Den DIGITALA KOMPETENSEN…"/>
          <p:cNvSpPr/>
          <p:nvPr/>
        </p:nvSpPr>
        <p:spPr>
          <a:xfrm>
            <a:off x="606302" y="537672"/>
            <a:ext cx="23171396" cy="12640656"/>
          </a:xfrm>
          <a:prstGeom prst="roundRect">
            <a:avLst>
              <a:gd name="adj" fmla="val 8163"/>
            </a:avLst>
          </a:prstGeom>
          <a:gradFill>
            <a:gsLst>
              <a:gs pos="0">
                <a:srgbClr val="CBF0FF"/>
              </a:gs>
              <a:gs pos="100000">
                <a:srgbClr val="93E3FD"/>
              </a:gs>
            </a:gsLst>
            <a:lin ang="5400000"/>
          </a:gra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b="1" spc="-170" sz="8500"/>
            </a:pPr>
            <a:r>
              <a:t>Den DIGITALA KOMPETENSEN </a:t>
            </a:r>
          </a:p>
          <a:p>
            <a:pPr algn="ctr">
              <a:lnSpc>
                <a:spcPct val="80000"/>
              </a:lnSpc>
              <a:spcBef>
                <a:spcPts val="0"/>
              </a:spcBef>
              <a:defRPr b="1" spc="-170" sz="8500"/>
            </a:pPr>
            <a:r>
              <a:t>för småbarnspedagogiken och förskolan </a:t>
            </a:r>
          </a:p>
          <a:p>
            <a:pPr>
              <a:lnSpc>
                <a:spcPct val="80000"/>
              </a:lnSpc>
              <a:spcBef>
                <a:spcPts val="0"/>
              </a:spcBef>
              <a:defRPr b="1" spc="-170" sz="8500"/>
            </a:pPr>
          </a:p>
          <a:p>
            <a:pPr algn="ctr" defTabSz="825500">
              <a:lnSpc>
                <a:spcPct val="100000"/>
              </a:lnSpc>
              <a:spcBef>
                <a:spcPts val="0"/>
              </a:spcBef>
              <a:defRPr sz="5600">
                <a:latin typeface="Helvetica Neue Medium"/>
                <a:ea typeface="Helvetica Neue Medium"/>
                <a:cs typeface="Helvetica Neue Medium"/>
                <a:sym typeface="Helvetica Neue Medium"/>
              </a:defRPr>
            </a:pPr>
            <a:r>
              <a:t>Digitala uppgiftskort</a:t>
            </a:r>
          </a:p>
          <a:p>
            <a:pPr algn="ctr" defTabSz="825500">
              <a:lnSpc>
                <a:spcPct val="100000"/>
              </a:lnSpc>
              <a:spcBef>
                <a:spcPts val="0"/>
              </a:spcBef>
              <a:defRPr sz="3200">
                <a:latin typeface="Helvetica Neue Medium"/>
                <a:ea typeface="Helvetica Neue Medium"/>
                <a:cs typeface="Helvetica Neue Medium"/>
                <a:sym typeface="Helvetica Neue Medium"/>
              </a:defRPr>
            </a:pPr>
          </a:p>
          <a:p>
            <a:pPr marL="317500" marR="317500" defTabSz="825500">
              <a:lnSpc>
                <a:spcPct val="100000"/>
              </a:lnSpc>
              <a:spcBef>
                <a:spcPts val="0"/>
              </a:spcBef>
              <a:defRPr b="1" sz="3900"/>
            </a:pPr>
            <a:r>
              <a:t>Kort för att öva och fördjupa den digitala kompetensen</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Korten är utvecklade enligt Utbildningsstyrelsens riktlinjer för Nylitteracitet inom den digitala kompetensen. Korten riktar sig till dig som pedagog och utbildare.</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Korten har 4 områden som motsvarar de områden som finns för Nylitteracitet: 1) Grundläggande färdigheter och egen produktion 2) Ansvar och trygghet 3) Informationshantering samt undersökande och kreativa arbetssätt och 4) Interaktion.</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Du kan utföra uppgifterna tillsammans med barnen. Korten uppmanar till aktiviteter som möter målsättningarna. Aktiviteterna har både digitala inslag och uppmaningar till diskussion. Korten ger förslag på några digitala program du kan använda då ni utför uppgifterna, men använd modigt alla program som du som pedagog anser passar till uppgiften.</a:t>
            </a:r>
          </a:p>
          <a:p>
            <a:pPr marL="317500" marR="317500" defTabSz="825500">
              <a:lnSpc>
                <a:spcPct val="100000"/>
              </a:lnSpc>
              <a:spcBef>
                <a:spcPts val="0"/>
              </a:spcBef>
              <a:defRPr sz="3900">
                <a:latin typeface="Helvetica Neue Medium"/>
                <a:ea typeface="Helvetica Neue Medium"/>
                <a:cs typeface="Helvetica Neue Medium"/>
                <a:sym typeface="Helvetica Neue Medium"/>
              </a:defRPr>
            </a:pPr>
            <a:r>
              <a:t>Använd korten i verksamheten tillsammans med barnen!</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0" name="Praktiska färdigheter och egen produktio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Praktiska färdigheter och egen produktion</a:t>
            </a:r>
          </a:p>
        </p:txBody>
      </p:sp>
      <p:sp>
        <p:nvSpPr>
          <p:cNvPr id="181" name="Informationshantering samt undersökande och kreativa arbetssätt"/>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Informationshantering samt undersökande och kreativa arbetssätt</a:t>
            </a:r>
          </a:p>
        </p:txBody>
      </p:sp>
      <p:sp>
        <p:nvSpPr>
          <p:cNvPr id="182" name="Interaktio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Interaktion </a:t>
            </a:r>
          </a:p>
        </p:txBody>
      </p:sp>
      <p:sp>
        <p:nvSpPr>
          <p:cNvPr id="183" name="Ansvar och trygghet"/>
          <p:cNvSpPr/>
          <p:nvPr/>
        </p:nvSpPr>
        <p:spPr>
          <a:xfrm>
            <a:off x="13629470" y="1239182"/>
            <a:ext cx="9104327"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Ansvar och trygghet</a:t>
            </a:r>
          </a:p>
        </p:txBody>
      </p:sp>
      <p:sp>
        <p:nvSpPr>
          <p:cNvPr id="184" name="Småbarnspedagogiken och förskolan"/>
          <p:cNvSpPr/>
          <p:nvPr/>
        </p:nvSpPr>
        <p:spPr>
          <a:xfrm>
            <a:off x="7876268" y="5910856"/>
            <a:ext cx="8953104" cy="2411224"/>
          </a:xfrm>
          <a:prstGeom prst="roundRect">
            <a:avLst>
              <a:gd name="adj" fmla="val 14155"/>
            </a:avLst>
          </a:prstGeom>
          <a:solidFill>
            <a:srgbClr val="FFFFFF"/>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b="1" spc="-128" sz="6400"/>
            </a:lvl1pPr>
          </a:lstStyle>
          <a:p>
            <a:pPr/>
            <a:r>
              <a:t>Småbarnspedagogiken och förskolan</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86" name="Låt barnen fota olika föremål. Låt dem sedan rita digitalt på bild. Öva genom att rita konturer på bilden, förena eller ringa in saker på bilde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Låt barnen fota olika föremål. Låt dem sedan rita digitalt på bild. Öva genom att rita konturer på bilden, förena eller ringa in saker på bilden.</a:t>
            </a:r>
          </a:p>
        </p:txBody>
      </p:sp>
      <p:sp>
        <p:nvSpPr>
          <p:cNvPr id="187" name="Gör tillsammans Green screen film med bilder och videor. Låt barnen föreslå tema och utforska temat närmare. Tehdään Green Screenin avulla kuvia tai videoit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Gör tillsammans Green screen film med bilder och videor. Låt barnen föreslå tema och utforska temat närmare. Tehdään Green Screenin avulla kuvia tai videoita.</a:t>
            </a:r>
          </a:p>
        </p:txBody>
      </p:sp>
      <p:sp>
        <p:nvSpPr>
          <p:cNvPr id="188" name="Barnen skapar en digital miljö med färdiga former och figurer. Miljön kan vara fiktiv eller relaterad till verkligheten. Använd till exempel Keynote, Powerpoint eller Word."/>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Barnen skapar en digital miljö med färdiga former och figurer. Miljön kan vara fiktiv eller relaterad till verkligheten. Använd till exempel Keynote, Powerpoint eller Word. </a:t>
            </a:r>
          </a:p>
        </p:txBody>
      </p:sp>
      <p:sp>
        <p:nvSpPr>
          <p:cNvPr id="189" name="Diskutera upphovsrätt och tillstånd att använda innehåll som andra skapat. Titta tillsammans på andras verk på nätet."/>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Diskutera upphovsrätt och tillstånd att använda innehåll som andra skapat. Titta tillsammans på andras verk på nätet. </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advClick="1"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1" name="Gör tillsammans animationer enligt tema. Animera egna ritade teckningar och egen tecknad bakgrund. Använd till exempel Keynote eller Stop Motio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Gör tillsammans animationer enligt tema. Animera egna ritade teckningar och egen tecknad bakgrund. Använd till exempel Keynote eller Stop Motion. </a:t>
            </a:r>
          </a:p>
        </p:txBody>
      </p:sp>
      <p:sp>
        <p:nvSpPr>
          <p:cNvPr id="192" name="Låt barnen fota och filma teknik som finns i närmiljön. Diskutera till vilka ändamål dessa kan användas."/>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Låt barnen fota och filma teknik som finns i närmiljön. Diskutera till vilka ändamål dessa kan användas.</a:t>
            </a:r>
          </a:p>
        </p:txBody>
      </p:sp>
      <p:sp>
        <p:nvSpPr>
          <p:cNvPr id="193" name="Titta tillsammans på olika emojis, för att öva känslor."/>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Titta tillsammans på olika emojis, för att öva känslor.</a:t>
            </a:r>
          </a:p>
        </p:txBody>
      </p:sp>
      <p:sp>
        <p:nvSpPr>
          <p:cNvPr id="194" name="Öva tillsammans att justera ljus- och ljudstyrka på de digitala verktygen, för att de ska vara lämpliga."/>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Öva tillsammans att justera ljus- och ljudstyrka på de digitala verktygen, för att de ska vara lämpliga.</a:t>
            </a:r>
          </a:p>
        </p:txBody>
      </p:sp>
    </p:spTree>
  </p:cSld>
  <p:clrMapOvr>
    <a:masterClrMapping/>
  </p:clrMapOvr>
  <p:transition xmlns:p14="http://schemas.microsoft.com/office/powerpoint/2010/main" spd="slow"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6" name="Diskutera tillsammans om vad internet är, vad en webbläsare är och vad det innebär att surf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Diskutera tillsammans om vad internet är, vad en webbläsare är och vad det innebär att surfa.</a:t>
            </a:r>
          </a:p>
        </p:txBody>
      </p:sp>
      <p:sp>
        <p:nvSpPr>
          <p:cNvPr id="197" name="Barnen fotar olika material och olika texturer. Barnen kan sedan med de vuxnas hjälp sortera foton i olika kategorier. Sorteringen kan göras i till exempel Freeform, Powerpoint eller Keynote."/>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Barnen fotar olika material och olika texturer. Barnen kan sedan med de vuxnas hjälp sortera foton i olika kategorier. Sorteringen kan göras i till exempel Freeform, Powerpoint eller Keynote.</a:t>
            </a:r>
          </a:p>
        </p:txBody>
      </p:sp>
      <p:sp>
        <p:nvSpPr>
          <p:cNvPr id="198" name="Låt barnen skapa Slow motion videor där de bygger olika saker, till exempel torn av klossar."/>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Låt barnen skapa Slow motion videor där de bygger olika saker, till exempel torn av klossar.</a:t>
            </a:r>
          </a:p>
        </p:txBody>
      </p:sp>
      <p:sp>
        <p:nvSpPr>
          <p:cNvPr id="199" name="Öva tillsammans på god ergonomi och att ta pauser då ni använder de digitala verktygen."/>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Öva tillsammans på god ergonomi och att ta pauser då ni använder de digitala verktygen.</a:t>
            </a:r>
          </a:p>
        </p:txBody>
      </p:sp>
    </p:spTree>
  </p:cSld>
  <p:clrMapOvr>
    <a:masterClrMapping/>
  </p:clrMapOvr>
  <p:transition xmlns:p14="http://schemas.microsoft.com/office/powerpoint/2010/main" spd="slow"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1" name="Gör tillsammans filmer med barnens eget tema. Filmerna kan innehålla bild och film."/>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Gör tillsammans filmer med barnens eget tema. Filmerna kan innehålla bild och film. </a:t>
            </a:r>
          </a:p>
        </p:txBody>
      </p:sp>
      <p:sp>
        <p:nvSpPr>
          <p:cNvPr id="202" name="Gör tillsammans med barnen bild- och röst sökningar med en webbläsare. Diskutera samtidigt tillförlitligheten för sökresultatet."/>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Gör tillsammans med barnen bild- och röst sökningar med en webbläsare. Diskutera samtidigt tillförlitligheten för sökresultatet.</a:t>
            </a:r>
          </a:p>
        </p:txBody>
      </p:sp>
      <p:sp>
        <p:nvSpPr>
          <p:cNvPr id="203" name="Använd tillsammans digitala tjänster som ökar delaktighet och interaktion. Ni kan till exempel ringa tillsammans Webb-samtal till andra barn. Använd till exempel Teams eller Meet."/>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Använd tillsammans digitala tjänster som ökar delaktighet och interaktion. Ni kan till exempel ringa tillsammans Webb-samtal till andra barn. Använd till exempel Teams eller Meet.</a:t>
            </a:r>
          </a:p>
        </p:txBody>
      </p:sp>
      <p:sp>
        <p:nvSpPr>
          <p:cNvPr id="204" name="Barnen får ta del av digitalt innehåll som lämpar sig för ålder och utvecklingsnivå."/>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Barnen får ta del av digitalt innehåll som lämpar sig för ålder och utvecklingsnivå.</a:t>
            </a:r>
          </a:p>
        </p:txBody>
      </p:sp>
    </p:spTree>
  </p:cSld>
  <p:clrMapOvr>
    <a:masterClrMapping/>
  </p:clrMapOvr>
  <p:transition xmlns:p14="http://schemas.microsoft.com/office/powerpoint/2010/main" spd="slow"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6" name="Låt barnen pröva på olika tangentbord och olika sätt att styra apparater."/>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Låt barnen pröva på olika tangentbord och olika sätt att styra apparater.</a:t>
            </a:r>
          </a:p>
        </p:txBody>
      </p:sp>
      <p:sp>
        <p:nvSpPr>
          <p:cNvPr id="207" name="Diskutera och titta på problem som kan lösas med hjälp av teknik. Barnen kan hitta på egna tekniska lösningar för vardagsproblem."/>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Diskutera och titta på problem som kan lösas med hjälp av teknik. Barnen kan hitta på egna tekniska lösningar för vardagsproblem.</a:t>
            </a:r>
          </a:p>
        </p:txBody>
      </p:sp>
      <p:sp>
        <p:nvSpPr>
          <p:cNvPr id="208" name="Öva tillsammans på känslor och emotionella färdigheter genom att titta på bilder på nätet, fotografera och rita känslor."/>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r>
              <a:t>Öva tillsammans på känslor och emotionella färdigheter genom att titta på bilder på nätet, fotografera och rita känslor.</a:t>
            </a:r>
          </a:p>
        </p:txBody>
      </p:sp>
      <p:sp>
        <p:nvSpPr>
          <p:cNvPr id="209" name="Diskutera med barnen om trygga digitala tjänster och hur barn får använda digitala verktyg."/>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Diskutera med barnen om trygga digitala tjänster och hur barn får använda digitala verktyg.</a:t>
            </a:r>
          </a:p>
        </p:txBody>
      </p:sp>
    </p:spTree>
  </p:cSld>
  <p:clrMapOvr>
    <a:masterClrMapping/>
  </p:clrMapOvr>
  <p:transition xmlns:p14="http://schemas.microsoft.com/office/powerpoint/2010/main" spd="slow" advClick="1"/>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