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3" r:id="rId5"/>
    <p:sldId id="268" r:id="rId6"/>
    <p:sldId id="266" r:id="rId7"/>
    <p:sldId id="257" r:id="rId8"/>
    <p:sldId id="264" r:id="rId9"/>
    <p:sldId id="262" r:id="rId10"/>
    <p:sldId id="270" r:id="rId11"/>
    <p:sldId id="261" r:id="rId12"/>
    <p:sldId id="267" r:id="rId13"/>
  </p:sldIdLst>
  <p:sldSz cx="12192000" cy="6858000"/>
  <p:notesSz cx="6858000" cy="99472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8DE"/>
    <a:srgbClr val="4D7DB1"/>
    <a:srgbClr val="BEDEB4"/>
    <a:srgbClr val="65B14D"/>
    <a:srgbClr val="DEC8B4"/>
    <a:srgbClr val="BF9000"/>
    <a:srgbClr val="C55A11"/>
    <a:srgbClr val="8497B0"/>
    <a:srgbClr val="548235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D0759-6AF5-4842-8583-C95E2B011A86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7C116-0EBC-448D-9A3B-E40937B3E1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630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sv-fi"/>
              <a:t/>
            </a:r>
            <a:br>
              <a:rPr lang="sv-fi"/>
            </a:br>
            <a:endParaRPr lang="sv-fi" altLang="fi-FI"/>
          </a:p>
        </p:txBody>
      </p:sp>
      <p:sp>
        <p:nvSpPr>
          <p:cNvPr id="5632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fld id="{A7AA361F-B29C-4542-B9B7-E9B5F5DCDBBE}" type="slidenum">
              <a:rPr>
                <a:latin typeface="Calibri" panose="020F0502020204030204" pitchFamily="34" charset="0"/>
              </a:rPr>
              <a:pPr/>
              <a:t>4</a:t>
            </a:fld>
            <a:endParaRPr lang="sv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smtClean="0"/>
              <a:t/>
            </a:r>
            <a:br>
              <a:rPr lang="fi-FI" altLang="fi-FI" smtClean="0"/>
            </a:br>
            <a:endParaRPr lang="fi-FI" altLang="fi-FI" smtClean="0"/>
          </a:p>
        </p:txBody>
      </p:sp>
      <p:sp>
        <p:nvSpPr>
          <p:cNvPr id="5632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AA361F-B29C-4542-B9B7-E9B5F5DCDBBE}" type="slidenum">
              <a:rPr lang="fi-FI" altLang="fi-FI" smtClean="0">
                <a:latin typeface="Calibri" panose="020F0502020204030204" pitchFamily="34" charset="0"/>
              </a:rPr>
              <a:pPr/>
              <a:t>7</a:t>
            </a:fld>
            <a:endParaRPr lang="fi-FI" altLang="fi-FI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63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sv-fi"/>
              <a:t/>
            </a:r>
            <a:br>
              <a:rPr lang="sv-fi"/>
            </a:br>
            <a:endParaRPr lang="sv-fi" altLang="fi-FI"/>
          </a:p>
        </p:txBody>
      </p:sp>
      <p:sp>
        <p:nvSpPr>
          <p:cNvPr id="5632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fld id="{A7AA361F-B29C-4542-B9B7-E9B5F5DCDBBE}" type="slidenum">
              <a:rPr>
                <a:latin typeface="Calibri" panose="020F0502020204030204" pitchFamily="34" charset="0"/>
              </a:rPr>
              <a:pPr algn="l" rtl="0"/>
              <a:t>8</a:t>
            </a:fld>
            <a:endParaRPr lang="sv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4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95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225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5494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1C69-836A-0748-A2B0-73C374DB8AF3}" type="datetime1">
              <a:rPr lang="fi-FI" smtClean="0"/>
              <a:t>12.9.2019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Rahoittajat ym maininnat tarvittaessa tähän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7963" y="207390"/>
            <a:ext cx="11774078" cy="55712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 b="-67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232635" y="1686137"/>
            <a:ext cx="6819507" cy="2990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1748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45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538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95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321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314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26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175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561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558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amk.fi/fi/tyoelamayhteistyo/digimentorointi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7715" y="1122363"/>
            <a:ext cx="6731726" cy="2387600"/>
          </a:xfrm>
        </p:spPr>
        <p:txBody>
          <a:bodyPr/>
          <a:lstStyle/>
          <a:p>
            <a:pPr rtl="0"/>
            <a:r>
              <a:rPr lang="sv-fi" b="1" i="0" u="none" baseline="0">
                <a:solidFill>
                  <a:srgbClr val="C00000"/>
                </a:solidFill>
              </a:rPr>
              <a:t>Digital kvalitetsmatta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2445" y="3671707"/>
            <a:ext cx="5146766" cy="2163036"/>
          </a:xfrm>
        </p:spPr>
        <p:txBody>
          <a:bodyPr>
            <a:normAutofit fontScale="92500" lnSpcReduction="20000"/>
          </a:bodyPr>
          <a:lstStyle/>
          <a:p>
            <a:endParaRPr lang="sv-fi" dirty="0"/>
          </a:p>
          <a:p>
            <a:pPr rtl="0"/>
            <a:r>
              <a:rPr lang="sv-fi" b="0" i="0" u="none" baseline="0"/>
              <a:t>@Centria-amk/eAMK-projektet/</a:t>
            </a:r>
            <a:r>
              <a:rPr lang="sv-fi"/>
              <a:t/>
            </a:r>
            <a:br>
              <a:rPr lang="sv-fi"/>
            </a:br>
            <a:r>
              <a:rPr lang="sv-fi" b="0" i="0" u="none" baseline="0"/>
              <a:t>Irja Leppisaari, Asko Mentu och Satu Hangasmaa</a:t>
            </a:r>
            <a:r>
              <a:rPr lang="sv-fi"/>
              <a:t/>
            </a:r>
            <a:br>
              <a:rPr lang="sv-fi"/>
            </a:br>
            <a:endParaRPr lang="sv-fi" dirty="0"/>
          </a:p>
          <a:p>
            <a:pPr rtl="0"/>
            <a:r>
              <a:rPr lang="sv-fi" i="1"/>
              <a:t/>
            </a:r>
            <a:br>
              <a:rPr lang="sv-fi" i="1"/>
            </a:br>
            <a:endParaRPr lang="sv-fi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556" y="709222"/>
            <a:ext cx="4277322" cy="56014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5" y="4955177"/>
            <a:ext cx="1506581" cy="1419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335" y="5448023"/>
            <a:ext cx="2517866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1297577"/>
            <a:ext cx="10500360" cy="415398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 rtl="0"/>
            <a:r>
              <a:rPr lang="sv-fi" sz="2400" b="0" i="0" u="none" baseline="0"/>
              <a:t>I den här PowerPoint-presentationen presenteras </a:t>
            </a:r>
            <a:r>
              <a:rPr lang="sv-fi" sz="2400" b="1" i="0" u="none" baseline="0"/>
              <a:t>den digitala kvalitetsmattan</a:t>
            </a:r>
            <a:r>
              <a:rPr lang="sv-fi" sz="2400" b="0" i="0" u="none" baseline="0"/>
              <a:t> och hur gruppen kan använda den vid samarbete via Skype.</a:t>
            </a:r>
          </a:p>
          <a:p>
            <a:pPr algn="l" rtl="0"/>
            <a:r>
              <a:rPr lang="sv-fi" sz="2400" b="0" i="0" u="none" baseline="0"/>
              <a:t>Först presenteras i hurdana situationer den digitala kvalitetsmattan lämpar sig för användning. </a:t>
            </a:r>
          </a:p>
          <a:p>
            <a:pPr algn="l" rtl="0"/>
            <a:r>
              <a:rPr lang="sv-fi" sz="2400" b="0" i="0" u="none" baseline="0"/>
              <a:t>I exempelfallet används en studerandegrupp, som i e-gruppmentorering funderar över hur de ska uppnå sina mål. </a:t>
            </a:r>
          </a:p>
          <a:p>
            <a:pPr algn="l" rtl="0"/>
            <a:r>
              <a:rPr lang="sv-fi" sz="2400" b="0" i="0" u="none" baseline="0"/>
              <a:t>Därnäst presenteras med hjälp av ett illustrerande exempel hur kvalitetsmattan används vid samarbeten och slutligen presenteras hur den digitala kvalitetsmattan fungerar via Skype.</a:t>
            </a:r>
          </a:p>
          <a:p>
            <a:pPr algn="l" rtl="0"/>
            <a:r>
              <a:rPr lang="sv-fi" sz="2400" b="0" i="0" u="none" baseline="0"/>
              <a:t>Närmare anvisningar om samarbete via Skype finns i form av en videohandledning på sidan </a:t>
            </a:r>
            <a:r>
              <a:rPr lang="sv-fi" sz="2400" b="0" i="1" u="none" baseline="0"/>
              <a:t>Utvecklande digital mentorering</a:t>
            </a:r>
            <a:r>
              <a:rPr lang="sv-fi" sz="2400" b="0" i="0" u="none" baseline="0"/>
              <a:t> </a:t>
            </a: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7591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sv-fi" sz="3200" b="1" i="0" u="none" baseline="0">
                <a:solidFill>
                  <a:srgbClr val="C00000"/>
                </a:solidFill>
              </a:rPr>
              <a:t>Vad är det fråga 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7" y="1690688"/>
            <a:ext cx="7045233" cy="4486274"/>
          </a:xfrm>
        </p:spPr>
        <p:txBody>
          <a:bodyPr>
            <a:normAutofit fontScale="92500"/>
          </a:bodyPr>
          <a:lstStyle/>
          <a:p>
            <a:pPr algn="l" rtl="0"/>
            <a:r>
              <a:rPr lang="sv-fi" sz="2400" b="1" i="0" u="none" baseline="0">
                <a:solidFill>
                  <a:srgbClr val="C00000"/>
                </a:solidFill>
              </a:rPr>
              <a:t>Den digitala kvalitetsmattan </a:t>
            </a:r>
            <a:r>
              <a:rPr lang="sv-fi" sz="2400" b="0" i="0" u="none" baseline="0"/>
              <a:t>har utvecklats inom eAMK-projektet som testplattform i eMentorointikoulutus 2018–2019 (e-mentorskapsutbildning) för tre yrkeshögskolor.</a:t>
            </a:r>
          </a:p>
          <a:p>
            <a:pPr algn="l" rtl="0"/>
            <a:r>
              <a:rPr lang="sv-fi" sz="2400" b="0" i="0" u="none" baseline="0"/>
              <a:t>Verktyget är avsett som hjälpmedel i gemensam reflektering inom olika användningsområden, till exempel som stöd i planeringen och den fortlöpande bedömningen av inlärningsmål. </a:t>
            </a:r>
          </a:p>
          <a:p>
            <a:pPr algn="l" rtl="0"/>
            <a:r>
              <a:rPr lang="sv-fi" sz="2400" b="0" i="0" u="none" baseline="0"/>
              <a:t>Gruppen, teamet eller gemenskapen kan använda verktyget för att uppnå sina mål och granska sina utvecklingsbehov.</a:t>
            </a:r>
          </a:p>
          <a:p>
            <a:pPr algn="l" rtl="0"/>
            <a:r>
              <a:rPr lang="sv-fi" sz="2400" b="0" i="0" u="none" baseline="0"/>
              <a:t>Verktyget kan även anpassas till att användas för själv-, kamrat- och expertutvärdering, till exempel bedömning av metakunskaper i arbetslivsprojekt.</a:t>
            </a:r>
          </a:p>
          <a:p>
            <a:endParaRPr lang="sv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69" y="2185852"/>
            <a:ext cx="3623555" cy="2311962"/>
          </a:xfrm>
          <a:prstGeom prst="rect">
            <a:avLst/>
          </a:prstGeom>
          <a:solidFill>
            <a:schemeClr val="accent3"/>
          </a:solidFill>
          <a:ln w="28575">
            <a:solidFill>
              <a:srgbClr val="C00000"/>
            </a:solidFill>
            <a:prstDash val="solid"/>
          </a:ln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110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sv-fi" sz="3200" b="1" i="0" u="none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Utvärderingsmatta</a:t>
            </a:r>
          </a:p>
        </p:txBody>
      </p:sp>
      <p:sp>
        <p:nvSpPr>
          <p:cNvPr id="55299" name="Sisällön paikkamerkk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rtl="0">
              <a:buNone/>
            </a:pPr>
            <a:endParaRPr lang="sv-fi" altLang="fi-FI"/>
          </a:p>
          <a:p>
            <a:pPr marL="0" indent="0" rtl="0">
              <a:buNone/>
            </a:pPr>
            <a:endParaRPr lang="sv-fi" altLang="fi-FI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172068"/>
              </p:ext>
            </p:extLst>
          </p:nvPr>
        </p:nvGraphicFramePr>
        <p:xfrm>
          <a:off x="-1" y="-30686"/>
          <a:ext cx="12192001" cy="7005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781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endParaRPr lang="sv-fi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r>
                        <a:rPr lang="sv-fi" sz="2000" b="0" i="0" u="non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DIGITAL KVALITETSMATTA </a:t>
                      </a:r>
                      <a:r>
                        <a:rPr lang="sv-fi" sz="1600" b="0" i="0" u="none" baseline="0" dirty="0">
                          <a:solidFill>
                            <a:schemeClr val="tx1"/>
                          </a:solidFill>
                          <a:effectLst/>
                        </a:rPr>
                        <a:t>(Leppisaari 2018c; </a:t>
                      </a:r>
                      <a:r>
                        <a:rPr lang="sv-fi" sz="1600" b="0" i="0" u="none" baseline="0" dirty="0" err="1">
                          <a:solidFill>
                            <a:schemeClr val="tx1"/>
                          </a:solidFill>
                          <a:effectLst/>
                        </a:rPr>
                        <a:t>eMentorointikoulutus</a:t>
                      </a:r>
                      <a:r>
                        <a:rPr lang="sv-fi" sz="1600" b="0" i="0" u="none" baseline="0" dirty="0">
                          <a:solidFill>
                            <a:schemeClr val="tx1"/>
                          </a:solidFill>
                          <a:effectLst/>
                        </a:rPr>
                        <a:t> (e-mentorskapsutbildning))</a:t>
                      </a:r>
                      <a:r>
                        <a:rPr lang="sv-fi" sz="1600" b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sv-fi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v-fi" sz="1600" b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sv-fi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v-fi" sz="2000" b="0" i="0" u="none" baseline="0" dirty="0">
                          <a:solidFill>
                            <a:schemeClr val="tx1"/>
                          </a:solidFill>
                          <a:effectLst/>
                        </a:rPr>
                        <a:t>1. Våra uppsatta MÅL har uppnåtts</a:t>
                      </a:r>
                      <a:endParaRPr lang="sv-f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AutoNum type="arabicPeriod"/>
                      </a:pPr>
                      <a:endParaRPr lang="sv-fi" sz="2000" dirty="0">
                        <a:effectLst/>
                      </a:endParaRPr>
                    </a:p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endParaRPr lang="sv-fi" sz="2000" dirty="0">
                        <a:effectLst/>
                      </a:endParaRPr>
                    </a:p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r>
                        <a:rPr lang="sv-fi" sz="2000" b="0" i="0" u="none" baseline="0">
                          <a:effectLst/>
                        </a:rPr>
                        <a:t>2. VÅR INTERAKTIONSRELATION fungerar   </a:t>
                      </a:r>
                      <a:r>
                        <a:rPr lang="sv-fi" sz="2000">
                          <a:effectLst/>
                        </a:rPr>
                        <a:t/>
                      </a:r>
                      <a:br>
                        <a:rPr lang="sv-fi" sz="2000">
                          <a:effectLst/>
                        </a:rPr>
                      </a:br>
                      <a:r>
                        <a:rPr lang="sv-fi" sz="2000" b="0" i="0" u="none" baseline="0">
                          <a:effectLst/>
                        </a:rPr>
                        <a:t>     bra </a:t>
                      </a:r>
                      <a:endParaRPr lang="sv-f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167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endParaRPr lang="sv-fi" sz="1500" b="0" dirty="0">
                        <a:effectLst/>
                      </a:endParaRP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sv-fi" sz="1500" b="0" i="0" u="none" baseline="0" dirty="0">
                          <a:effectLst/>
                        </a:rPr>
                        <a:t>Hur har de kunskapsmål som vi satt upp (se </a:t>
                      </a:r>
                      <a:r>
                        <a:rPr lang="sv-fi" sz="1500" b="0" i="0" u="none" baseline="0" dirty="0" err="1">
                          <a:effectLst/>
                        </a:rPr>
                        <a:t>mentoreringsavtalet</a:t>
                      </a:r>
                      <a:r>
                        <a:rPr lang="sv-fi" sz="1500" b="0" i="0" u="none" baseline="0" dirty="0">
                          <a:effectLst/>
                        </a:rPr>
                        <a:t>) genomförts?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sv-fi" sz="1500" b="0" i="0" u="none" baseline="0" dirty="0">
                          <a:effectLst/>
                        </a:rPr>
                        <a:t>Vilka ämnen har vi behandlat och vilka ämnen borde vi baserat på vår utvärdering ännu behandla?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sv-fi" sz="1500" b="0" i="0" u="none" baseline="0" dirty="0">
                          <a:effectLst/>
                        </a:rPr>
                        <a:t>Hur har vi utvärderat vår egen och vårt </a:t>
                      </a:r>
                      <a:r>
                        <a:rPr lang="sv-fi" sz="1500" b="0" i="0" u="none" baseline="0" dirty="0" err="1">
                          <a:effectLst/>
                        </a:rPr>
                        <a:t>arbetspars</a:t>
                      </a:r>
                      <a:r>
                        <a:rPr lang="sv-fi" sz="1500" b="0" i="0" u="none" baseline="0" dirty="0">
                          <a:effectLst/>
                        </a:rPr>
                        <a:t>/vår grupps verksamhet? Vad har vi lärt oss av utvärderingarna? 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sv-fi" sz="1500" b="0" i="0" u="none" baseline="0" dirty="0">
                          <a:effectLst/>
                        </a:rPr>
                        <a:t>Vilka ytterligare mål borde vi precisera och/eller sätta upp på basis av våra utvärderingar?</a:t>
                      </a:r>
                    </a:p>
                    <a:p>
                      <a:pPr marL="4572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</a:pPr>
                      <a:r>
                        <a:rPr lang="sv-fi" sz="800" b="0" i="0" u="none" baseline="0" dirty="0">
                          <a:effectLst/>
                        </a:rPr>
                        <a:t> </a:t>
                      </a:r>
                      <a:endParaRPr lang="sv-fi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endParaRPr lang="sv-fi" sz="1600" dirty="0">
                        <a:effectLst/>
                      </a:endParaRP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sv-fi" sz="1500" b="0" i="0" u="none" baseline="0">
                          <a:effectLst/>
                        </a:rPr>
                        <a:t>Hurdan är stämningen i arbetsparet/gruppen? 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sv-fi" sz="1500" b="0" i="0" u="none" baseline="0">
                          <a:effectLst/>
                        </a:rPr>
                        <a:t>Hur byggdes förtroendet upp mellan oss?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sv-fi" sz="1500" b="0" i="0" u="none" baseline="0">
                          <a:effectLst/>
                        </a:rPr>
                        <a:t>Hur upprätthåller vi vår interaktionsrelation? 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sv-fi" sz="1500" b="0" i="0" u="none" baseline="0">
                          <a:effectLst/>
                        </a:rPr>
                        <a:t>Medelst vilka metoder stärker vi vår (virtuella) närvaro?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sv-fi" sz="1500" b="0" i="0" u="none" baseline="0">
                          <a:effectLst/>
                        </a:rPr>
                        <a:t>Hur har vi nyttjat varandras mångfald/olikheter?</a:t>
                      </a:r>
                      <a:endParaRPr lang="sv-fi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76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endParaRPr lang="sv-fi" sz="2000" dirty="0">
                        <a:effectLst/>
                      </a:endParaRPr>
                    </a:p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r>
                        <a:rPr lang="sv-fi" sz="2000" b="0" i="0" u="none" baseline="0">
                          <a:effectLst/>
                        </a:rPr>
                        <a:t>3. Vi har till stöd för vår inlärning hittat  </a:t>
                      </a:r>
                      <a:r>
                        <a:rPr lang="sv-fi" sz="2000">
                          <a:effectLst/>
                        </a:rPr>
                        <a:t/>
                      </a:r>
                      <a:br>
                        <a:rPr lang="sv-fi" sz="2000">
                          <a:effectLst/>
                        </a:rPr>
                      </a:br>
                      <a:r>
                        <a:rPr lang="sv-fi" sz="2000" b="0" i="0" u="none" baseline="0">
                          <a:effectLst/>
                        </a:rPr>
                        <a:t>    en stabil VERKSAMHETSMODELL och </a:t>
                      </a:r>
                      <a:r>
                        <a:rPr lang="sv-fi" sz="2000">
                          <a:effectLst/>
                        </a:rPr>
                        <a:t/>
                      </a:r>
                      <a:br>
                        <a:rPr lang="sv-fi" sz="2000">
                          <a:effectLst/>
                        </a:rPr>
                      </a:br>
                      <a:r>
                        <a:rPr lang="sv-fi" sz="2000" b="0" i="0" u="none" baseline="0">
                          <a:effectLst/>
                        </a:rPr>
                        <a:t>    MENTORERINGSMODELLER</a:t>
                      </a:r>
                      <a:endParaRPr lang="sv-f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endParaRPr lang="sv-fi" sz="2000" b="1" dirty="0">
                        <a:effectLst/>
                      </a:endParaRPr>
                    </a:p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r>
                        <a:rPr lang="sv-fi" sz="2000" b="1" i="0" u="none" baseline="0">
                          <a:effectLst/>
                        </a:rPr>
                        <a:t>4. Vi använder DIGITALA METODER och </a:t>
                      </a:r>
                      <a:r>
                        <a:rPr lang="sv-fi" sz="2000" b="1">
                          <a:effectLst/>
                        </a:rPr>
                        <a:t/>
                      </a:r>
                      <a:br>
                        <a:rPr lang="sv-fi" sz="2000" b="1">
                          <a:effectLst/>
                        </a:rPr>
                      </a:br>
                      <a:r>
                        <a:rPr lang="sv-fi" sz="2000" b="1" i="0" u="none" baseline="0">
                          <a:effectLst/>
                        </a:rPr>
                        <a:t>     VERKTYG på ett meningsfullt sätt </a:t>
                      </a:r>
                      <a:r>
                        <a:rPr lang="sv-fi" sz="2000" b="1">
                          <a:effectLst/>
                        </a:rPr>
                        <a:t/>
                      </a:r>
                      <a:br>
                        <a:rPr lang="sv-fi" sz="2000" b="1">
                          <a:effectLst/>
                        </a:rPr>
                      </a:br>
                      <a:r>
                        <a:rPr lang="sv-fi" sz="2000" b="1" i="0" u="none" baseline="0">
                          <a:effectLst/>
                        </a:rPr>
                        <a:t>     i mentoreringen</a:t>
                      </a:r>
                      <a:endParaRPr lang="sv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3286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endParaRPr lang="sv-fi" sz="1500" b="0" dirty="0">
                        <a:effectLst/>
                      </a:endParaRP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sv-fi" sz="1500" b="0" i="0" u="none" baseline="0">
                          <a:effectLst/>
                        </a:rPr>
                        <a:t>En hurdan verksamhetsmodell för mentorering har vi byggt? På vilket sätt stöder den de mål som vi har satt upp? 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sv-fi" sz="1500" b="0" i="0" u="none" baseline="0">
                          <a:effectLst/>
                        </a:rPr>
                        <a:t>Vilka metoder och tekniker för mentorering har vi använt? Hur har det varit till stöd i uppnåendet av våra mål?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sv-fi" sz="1500" b="0" i="0" u="none" baseline="0">
                          <a:effectLst/>
                        </a:rPr>
                        <a:t>Hur har vi utnyttjat mentorns olika roller? Vilka observationer har vi gjort om den fungerande aktörens roll?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sv-fi" sz="1500" b="0" i="0" u="none" baseline="0">
                          <a:effectLst/>
                        </a:rPr>
                        <a:t>Hur utnyttjar kamratmentorering?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sv-fi" sz="1500" b="0" i="0" u="none" baseline="0">
                          <a:effectLst/>
                        </a:rPr>
                        <a:t>Hur fördjupar vi våra kunskaper i användningen av metoderna för mentorering?</a:t>
                      </a:r>
                    </a:p>
                    <a:p>
                      <a:pPr marL="4572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</a:pPr>
                      <a:r>
                        <a:rPr lang="sv-fi" sz="1500" b="0" i="0" u="none" baseline="0">
                          <a:effectLst/>
                        </a:rPr>
                        <a:t> </a:t>
                      </a:r>
                      <a:endParaRPr lang="sv-fi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endParaRPr lang="sv-fi" sz="1400" dirty="0">
                        <a:effectLst/>
                      </a:endParaRP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sv-fi" sz="1500" b="0" i="0" u="none" baseline="0" dirty="0">
                          <a:effectLst/>
                        </a:rPr>
                        <a:t>Hur har vi upplevt digitaliseringen (videokonsultationer, bloggar och andra gemensamma dokument, snabbmeddelanden) i vår </a:t>
                      </a:r>
                      <a:r>
                        <a:rPr lang="sv-fi" sz="1500" b="0" i="0" u="none" baseline="0" dirty="0" err="1">
                          <a:effectLst/>
                        </a:rPr>
                        <a:t>mentorering</a:t>
                      </a:r>
                      <a:r>
                        <a:rPr lang="sv-fi" sz="1500" b="0" i="0" u="none" baseline="0" dirty="0">
                          <a:effectLst/>
                        </a:rPr>
                        <a:t>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sv-fi" sz="1500" b="0" i="0" u="none" baseline="0" dirty="0">
                          <a:effectLst/>
                        </a:rPr>
                        <a:t>Hur har vår verksamhet lyckats tekniskt? Hur har vi löst våra tekniska problem?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sv-fi" sz="1500" b="0" i="0" u="none" baseline="0" dirty="0">
                          <a:effectLst/>
                        </a:rPr>
                        <a:t>Hur har de kommunikationsmedel som vi valt varit till stöd i att uppnå våra mål?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sv-fi" sz="1500" b="0" i="0" u="none" baseline="0" dirty="0">
                          <a:effectLst/>
                        </a:rPr>
                        <a:t>Hurdan interaktion har den digitala verksamhetsmiljön möjliggjort?</a:t>
                      </a:r>
                    </a:p>
                    <a:p>
                      <a:pPr marL="457200" algn="l" rtl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sv-fi" sz="1600" dirty="0">
                        <a:effectLst/>
                      </a:endParaRPr>
                    </a:p>
                  </a:txBody>
                  <a:tcPr marL="44770" marR="4477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5317" name="Rectangle 4"/>
          <p:cNvSpPr>
            <a:spLocks noChangeArrowheads="1"/>
          </p:cNvSpPr>
          <p:nvPr/>
        </p:nvSpPr>
        <p:spPr bwMode="auto">
          <a:xfrm>
            <a:off x="3979864" y="3646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sv-fi" altLang="fi-FI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6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784"/>
          </a:xfrm>
        </p:spPr>
        <p:txBody>
          <a:bodyPr>
            <a:normAutofit fontScale="90000"/>
          </a:bodyPr>
          <a:lstStyle/>
          <a:p>
            <a:pPr algn="l" rtl="0"/>
            <a:r>
              <a:rPr lang="sv-fi" sz="3600" b="1" i="0" u="none" baseline="0">
                <a:solidFill>
                  <a:srgbClr val="C00000"/>
                </a:solidFill>
              </a:rPr>
              <a:t>Exemplet Avståndsgrupparbete</a:t>
            </a:r>
            <a:r>
              <a:rPr lang="sv-fi" sz="3600" b="1">
                <a:solidFill>
                  <a:srgbClr val="C00000"/>
                </a:solidFill>
              </a:rPr>
              <a:t/>
            </a:r>
            <a:br>
              <a:rPr lang="sv-fi" sz="3600" b="1">
                <a:solidFill>
                  <a:srgbClr val="C00000"/>
                </a:solidFill>
              </a:rPr>
            </a:br>
            <a:r>
              <a:rPr lang="sv-fi" sz="1800" b="1" i="0" u="none" baseline="0">
                <a:solidFill>
                  <a:srgbClr val="C00000"/>
                </a:solidFill>
              </a:rPr>
              <a:t>(arbetsidé anpassad Inlärning och Grupparbete @ Ideapakka.fi 2017)</a:t>
            </a:r>
            <a:r>
              <a:rPr lang="sv-fi" sz="3200" b="1">
                <a:solidFill>
                  <a:srgbClr val="C00000"/>
                </a:solidFill>
              </a:rPr>
              <a:t/>
            </a:r>
            <a:br>
              <a:rPr lang="sv-fi" sz="3200" b="1">
                <a:solidFill>
                  <a:srgbClr val="C00000"/>
                </a:solidFill>
              </a:rPr>
            </a:br>
            <a:endParaRPr lang="sv-fi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7910"/>
            <a:ext cx="10515600" cy="5425439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sv-fi" b="1" i="0" u="none" baseline="0"/>
              <a:t>I PowerPoint-presentationen har målmeningar (temana 1–4) och utvärderingsfrågor för varje mål antecknats.</a:t>
            </a:r>
            <a:r>
              <a:rPr lang="sv-fi" b="0" i="0" u="none" baseline="0"/>
              <a:t> Mittpunkten i cirkeln avser 100 procents uppnående av målet. </a:t>
            </a:r>
          </a:p>
          <a:p>
            <a:endParaRPr lang="sv-fi" dirty="0"/>
          </a:p>
          <a:p>
            <a:pPr marL="0" indent="0" algn="l" rtl="0">
              <a:buNone/>
            </a:pPr>
            <a:r>
              <a:rPr lang="sv-fi" b="0" i="0" u="none" baseline="0"/>
              <a:t>Gå vid varje diabild (temana 1–4) igenom nedan angivna tre saker. Ni har cirka </a:t>
            </a:r>
            <a:r>
              <a:rPr lang="sv-fi" b="1" i="0" u="sng" baseline="0"/>
              <a:t>10 min.</a:t>
            </a:r>
            <a:r>
              <a:rPr lang="sv-fi" b="0" i="0" u="none" baseline="0"/>
              <a:t> på er för illustrering och behandling av vart och ett av temana.</a:t>
            </a:r>
            <a:r>
              <a:rPr lang="sv-fi"/>
              <a:t/>
            </a:r>
            <a:br>
              <a:rPr lang="sv-fi"/>
            </a:br>
            <a:r>
              <a:rPr lang="sv-fi"/>
              <a:t/>
            </a:r>
            <a:br>
              <a:rPr lang="sv-fi"/>
            </a:br>
            <a:r>
              <a:rPr lang="sv-fi" b="1" i="0" u="none" baseline="0">
                <a:solidFill>
                  <a:srgbClr val="C00000"/>
                </a:solidFill>
              </a:rPr>
              <a:t>1</a:t>
            </a:r>
            <a:r>
              <a:rPr lang="sv-fi" b="0" i="0" u="none" baseline="0">
                <a:solidFill>
                  <a:srgbClr val="C00000"/>
                </a:solidFill>
              </a:rPr>
              <a:t> - </a:t>
            </a:r>
            <a:r>
              <a:rPr lang="sv-fi" b="1" i="0" u="none" baseline="0">
                <a:solidFill>
                  <a:srgbClr val="C00000"/>
                </a:solidFill>
              </a:rPr>
              <a:t>Placera er först vid den punkten som ni själva anser att ni befinner er i, i förhållande till det nämnda målet. </a:t>
            </a:r>
            <a:r>
              <a:rPr lang="sv-fi" b="0" i="0" u="none" baseline="0">
                <a:solidFill>
                  <a:schemeClr val="accent5">
                    <a:lumMod val="75000"/>
                  </a:schemeClr>
                </a:solidFill>
              </a:rPr>
              <a:t>Varje person använder sitt eget överenskomna märkningssätt.  </a:t>
            </a:r>
            <a:r>
              <a:rPr lang="sv-fi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v-fi">
                <a:solidFill>
                  <a:schemeClr val="accent5">
                    <a:lumMod val="75000"/>
                  </a:schemeClr>
                </a:solidFill>
              </a:rPr>
            </a:br>
            <a:r>
              <a:rPr lang="sv-fi" b="1" i="0" u="none" baseline="0"/>
              <a:t>Motivera er placering</a:t>
            </a:r>
            <a:r>
              <a:rPr lang="sv-fi" b="0" i="0" u="none" baseline="0"/>
              <a:t>. Varför valde ni det här avståndet? Ställ följdfrågor till varandra. Vilket meddelande förmedlar placeringen till er grupp?</a:t>
            </a:r>
            <a:r>
              <a:rPr lang="sv-fi"/>
              <a:t/>
            </a:r>
            <a:br>
              <a:rPr lang="sv-fi"/>
            </a:br>
            <a:r>
              <a:rPr lang="sv-fi"/>
              <a:t/>
            </a:r>
            <a:br>
              <a:rPr lang="sv-fi"/>
            </a:br>
            <a:r>
              <a:rPr lang="sv-fi" b="1" i="0" u="none" baseline="0">
                <a:solidFill>
                  <a:srgbClr val="C00000"/>
                </a:solidFill>
              </a:rPr>
              <a:t>2</a:t>
            </a:r>
            <a:r>
              <a:rPr lang="sv-fi" b="0" i="0" u="none" baseline="0">
                <a:solidFill>
                  <a:srgbClr val="C00000"/>
                </a:solidFill>
              </a:rPr>
              <a:t> </a:t>
            </a:r>
            <a:r>
              <a:rPr lang="sv-fi" b="1" i="0" u="none" baseline="0">
                <a:solidFill>
                  <a:srgbClr val="C00000"/>
                </a:solidFill>
              </a:rPr>
              <a:t>- Flytta er sedan alla så nära målet som var och en av er önskar att ni befinner er i slutet av e-gruppmentoreringen.</a:t>
            </a:r>
            <a:r>
              <a:rPr lang="sv-fi" b="1" i="0" u="none" baseline="0">
                <a:solidFill>
                  <a:srgbClr val="FF0000"/>
                </a:solidFill>
              </a:rPr>
              <a:t> </a:t>
            </a:r>
            <a:r>
              <a:rPr lang="sv-fi" b="0" i="0" u="none" baseline="0">
                <a:solidFill>
                  <a:schemeClr val="accent5">
                    <a:lumMod val="75000"/>
                  </a:schemeClr>
                </a:solidFill>
              </a:rPr>
              <a:t>Alla gör en ny märkning på det tidigare avtalade märkningssättet. </a:t>
            </a:r>
            <a:r>
              <a:rPr lang="sv-fi" b="0" i="0" u="none" baseline="0"/>
              <a:t>Gör allmänna iakttagelser av hur situationen ser ut då. Vilket meddelande förmedlar placeringen till er grupp? </a:t>
            </a:r>
            <a:r>
              <a:rPr lang="sv-fi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v-fi">
                <a:solidFill>
                  <a:schemeClr val="accent5">
                    <a:lumMod val="75000"/>
                  </a:schemeClr>
                </a:solidFill>
              </a:rPr>
            </a:br>
            <a:r>
              <a:rPr lang="sv-fi"/>
              <a:t/>
            </a:r>
            <a:br>
              <a:rPr lang="sv-fi"/>
            </a:br>
            <a:r>
              <a:rPr lang="sv-fi" b="1" i="0" u="none" baseline="0">
                <a:solidFill>
                  <a:srgbClr val="C00000"/>
                </a:solidFill>
              </a:rPr>
              <a:t>3</a:t>
            </a:r>
            <a:r>
              <a:rPr lang="sv-fi" b="0" i="0" u="none" baseline="0"/>
              <a:t> </a:t>
            </a:r>
            <a:r>
              <a:rPr lang="sv-fi" b="0" i="0" u="none" baseline="0">
                <a:solidFill>
                  <a:srgbClr val="C00000"/>
                </a:solidFill>
              </a:rPr>
              <a:t>-</a:t>
            </a:r>
            <a:r>
              <a:rPr lang="sv-fi" b="0" i="0" u="none" baseline="0"/>
              <a:t> </a:t>
            </a:r>
            <a:r>
              <a:rPr lang="sv-fi" b="1" i="0" u="none" baseline="0">
                <a:solidFill>
                  <a:srgbClr val="C00000"/>
                </a:solidFill>
              </a:rPr>
              <a:t>Anteckna resultaten av er utvärdering i det tomma utrymmet på diabilden. </a:t>
            </a:r>
            <a:r>
              <a:rPr lang="sv-fi" b="0" i="0" u="none" baseline="0"/>
              <a:t>Fundera över </a:t>
            </a:r>
            <a:r>
              <a:rPr lang="sv-fi" b="1" i="0" u="none" baseline="0"/>
              <a:t>utvärderingsfrågor om utvärderingsmattan, som närmare öppnar</a:t>
            </a:r>
            <a:r>
              <a:rPr lang="sv-fi" b="0" i="0" u="none" baseline="0"/>
              <a:t> nedan angivna </a:t>
            </a:r>
            <a:r>
              <a:rPr lang="sv-fi" b="1" i="0" u="none" baseline="0"/>
              <a:t>målmening</a:t>
            </a:r>
            <a:r>
              <a:rPr lang="sv-fi" b="0" i="0" u="none" baseline="0"/>
              <a:t>. Diskutera sinsemellan. Fundera över faktorer som hindrar er från att komma närmare målet. Fundera över hur ni kan komma över dessa hinder/</a:t>
            </a:r>
            <a:r>
              <a:rPr lang="sv-fi" b="1" i="1" u="none" baseline="0"/>
              <a:t>vända dem till möjligheter</a:t>
            </a:r>
            <a:r>
              <a:rPr lang="sv-fi" b="0" i="1" u="none" baseline="0"/>
              <a:t>.</a:t>
            </a:r>
            <a:r>
              <a:rPr lang="sv-fi" b="0" i="0" u="none" baseline="0"/>
              <a:t> </a:t>
            </a:r>
          </a:p>
          <a:p>
            <a:endParaRPr lang="sv-fi" dirty="0"/>
          </a:p>
          <a:p>
            <a:pPr marL="0" indent="0" algn="l" rtl="0">
              <a:buNone/>
            </a:pPr>
            <a:endParaRPr lang="sv-fi" dirty="0"/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0904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36086" cy="1002121"/>
          </a:xfrm>
        </p:spPr>
        <p:txBody>
          <a:bodyPr>
            <a:normAutofit fontScale="90000"/>
          </a:bodyPr>
          <a:lstStyle/>
          <a:p>
            <a:pPr algn="l" rtl="0"/>
            <a:r>
              <a:rPr lang="sv-fi" sz="3600" b="1" i="0" u="none" baseline="0">
                <a:solidFill>
                  <a:srgbClr val="C00000"/>
                </a:solidFill>
              </a:rPr>
              <a:t>Anvisningar om arbete med Digital kvalitetsmatta via Skype</a:t>
            </a:r>
            <a:r>
              <a:rPr lang="sv-fi">
                <a:solidFill>
                  <a:srgbClr val="C00000"/>
                </a:solidFill>
              </a:rPr>
              <a:t/>
            </a:r>
            <a:br>
              <a:rPr lang="sv-fi">
                <a:solidFill>
                  <a:srgbClr val="C00000"/>
                </a:solidFill>
              </a:rPr>
            </a:br>
            <a:endParaRPr lang="sv-fi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874060"/>
            <a:ext cx="11136087" cy="5787998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sv-fi" sz="1900" b="0" i="0" u="none" baseline="0"/>
              <a:t>1. Gruppens sekreterare sparar ned PowerPoint-filen </a:t>
            </a:r>
            <a:r>
              <a:rPr lang="sv-fi" sz="1900" b="0" i="1" u="none" baseline="0"/>
              <a:t>Digital kvalitetsmatta</a:t>
            </a:r>
            <a:r>
              <a:rPr lang="sv-fi" sz="1900" b="0" i="0" u="none" baseline="0"/>
              <a:t> från Moodle till sin egen dator. </a:t>
            </a:r>
          </a:p>
          <a:p>
            <a:pPr marL="0" indent="0" algn="l" rtl="0">
              <a:buNone/>
            </a:pPr>
            <a:r>
              <a:rPr lang="sv-fi" sz="1900" b="0" i="0" u="none" baseline="0"/>
              <a:t>2. Sekreteraren skapar en Skype-mötesinbjudan till samarbete till sin egen grupp.</a:t>
            </a:r>
          </a:p>
          <a:p>
            <a:pPr marL="0" lvl="0" indent="0" algn="l" rtl="0">
              <a:buNone/>
            </a:pPr>
            <a:r>
              <a:rPr lang="sv-fi" sz="1900" b="0" i="0" u="none" baseline="0"/>
              <a:t>3. Redigera Skype-mötesinställningarna: Ge i menyn Ytterligare alternativ (tre punkter längs ned i hörnet) behörighet till alla att använda kommentarsverktyget i PowerPoint-presentationen </a:t>
            </a:r>
            <a:r>
              <a:rPr lang="sv-fi" sz="1900" b="0" i="1" u="none" baseline="0"/>
              <a:t>(Får vem som helst använda kommentarer i PowerPoint-presentationen? -&gt; Alla)</a:t>
            </a:r>
            <a:endParaRPr lang="sv-fi" sz="1900" dirty="0"/>
          </a:p>
          <a:p>
            <a:pPr marL="0" lvl="0" indent="0" algn="l" rtl="0">
              <a:buNone/>
            </a:pPr>
            <a:r>
              <a:rPr lang="sv-fi" sz="1900" b="0" i="0" u="none" baseline="0"/>
              <a:t>4. Visa PowerPoint-filen Digital kvalitetsmatta som du sparat (Visa PowerPoint-filer…) </a:t>
            </a:r>
          </a:p>
          <a:p>
            <a:pPr marL="0" lvl="0" indent="0" algn="l" rtl="0">
              <a:buNone/>
            </a:pPr>
            <a:r>
              <a:rPr lang="sv-fi" sz="1900" b="0" i="0" u="none" baseline="0"/>
              <a:t>5. Varje deltagare bör se redigeringsverktygen, det vill säga pennbilden högst upp till höger på skärmen samt piltangenterna längst ned som man kan använda till att bläddra fram och tillbaka i presentationen.</a:t>
            </a:r>
          </a:p>
          <a:p>
            <a:pPr marL="0" indent="0" algn="l" rtl="0">
              <a:buNone/>
            </a:pPr>
            <a:r>
              <a:rPr lang="sv-fi" sz="1900" b="0" i="0" u="none" baseline="0"/>
              <a:t>6. Gör en självutvärdering en diabild åt gången (fyra teman) genom att använda kommentarsverktygen för att göra avståndsmärkningar. </a:t>
            </a:r>
            <a:r>
              <a:rPr lang="sv-fi" sz="1900" b="1" i="0" u="none" baseline="0"/>
              <a:t>Vid avståndsarbete</a:t>
            </a:r>
            <a:r>
              <a:rPr lang="sv-fi" sz="1900" b="0" i="0" u="none" baseline="0"/>
              <a:t> markeras det egna avståndet i förhållande till cirkelns mittpunkt i cirkeln till höger på diabilden på de gemensamt överenskomna märkningssätten. Bestäm inom gruppen vilken färg och figur varje person ska ha och använda i alla temana. </a:t>
            </a:r>
            <a:endParaRPr lang="sv-fi" sz="1900" b="1" dirty="0">
              <a:solidFill>
                <a:srgbClr val="C00000"/>
              </a:solidFill>
            </a:endParaRPr>
          </a:p>
          <a:p>
            <a:pPr marL="0" indent="0" algn="l" rtl="0">
              <a:buNone/>
            </a:pPr>
            <a:r>
              <a:rPr lang="sv-fi" sz="1900" b="0" i="0" u="none" baseline="0"/>
              <a:t>7. Anteckna gemensamma observationer och utvecklingsbehov med beaktande av temat som undersöks i det tomma kommentarsfältet för varje diabild. </a:t>
            </a:r>
            <a:endParaRPr lang="sv-fi" sz="1900" b="1" dirty="0">
              <a:solidFill>
                <a:srgbClr val="C00000"/>
              </a:solidFill>
            </a:endParaRPr>
          </a:p>
          <a:p>
            <a:pPr marL="0" lvl="0" indent="0" algn="l" rtl="0">
              <a:buNone/>
            </a:pPr>
            <a:r>
              <a:rPr lang="sv-fi" sz="1900" b="0" i="0" u="none" baseline="0"/>
              <a:t>8. Sekreteraren ser till att allt sparas. Spara för säkerhets skull resultatet efter varje diabild. Spara gör ni genom att klicka på pennbilden -&gt; tre punkter -&gt; Save as (Spara som). ​</a:t>
            </a:r>
          </a:p>
          <a:p>
            <a:pPr marL="0" lvl="0" indent="0" algn="l" rtl="0">
              <a:buNone/>
            </a:pPr>
            <a:r>
              <a:rPr lang="sv-fi" sz="1900" b="0" i="0" u="none" baseline="0"/>
              <a:t>9. Koppla gruppens produktion till er blogg eller motsvarande arbetsyta.​</a:t>
            </a:r>
          </a:p>
        </p:txBody>
      </p:sp>
    </p:spTree>
    <p:extLst>
      <p:ext uri="{BB962C8B-B14F-4D97-AF65-F5344CB8AC3E}">
        <p14:creationId xmlns:p14="http://schemas.microsoft.com/office/powerpoint/2010/main" val="1139705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tsikko 1"/>
          <p:cNvSpPr>
            <a:spLocks noGrp="1"/>
          </p:cNvSpPr>
          <p:nvPr>
            <p:ph type="title"/>
          </p:nvPr>
        </p:nvSpPr>
        <p:spPr>
          <a:xfrm>
            <a:off x="1271588" y="274638"/>
            <a:ext cx="8939213" cy="1143000"/>
          </a:xfrm>
        </p:spPr>
        <p:txBody>
          <a:bodyPr/>
          <a:lstStyle/>
          <a:p>
            <a:r>
              <a:rPr lang="fi-FI" altLang="fi-FI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Arviointimatto</a:t>
            </a:r>
          </a:p>
        </p:txBody>
      </p:sp>
      <p:sp>
        <p:nvSpPr>
          <p:cNvPr id="5529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altLang="fi-FI" smtClean="0"/>
          </a:p>
          <a:p>
            <a:pPr marL="0" indent="0">
              <a:buNone/>
            </a:pPr>
            <a:endParaRPr lang="fi-FI" altLang="fi-FI" smtClean="0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548468"/>
              </p:ext>
            </p:extLst>
          </p:nvPr>
        </p:nvGraphicFramePr>
        <p:xfrm>
          <a:off x="45553" y="-30686"/>
          <a:ext cx="13882477" cy="6888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4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7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7811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endParaRPr lang="fi-FI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r>
                        <a:rPr lang="fi-FI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DIGITAL</a:t>
                      </a:r>
                      <a:r>
                        <a:rPr lang="fi-FI" sz="20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KVALITETSMATTA</a:t>
                      </a:r>
                      <a:r>
                        <a:rPr lang="fi-FI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i-FI" sz="1600" b="0" dirty="0" smtClean="0">
                          <a:solidFill>
                            <a:schemeClr val="tx1"/>
                          </a:solidFill>
                          <a:effectLst/>
                        </a:rPr>
                        <a:t>(Leppisaari, 2018c)</a:t>
                      </a:r>
                      <a:br>
                        <a:rPr lang="fi-FI" sz="1600" b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sv-SE" sz="2000" baseline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1. Våra uppsatta MÅL har uppnåtts</a:t>
                      </a:r>
                    </a:p>
                  </a:txBody>
                  <a:tcPr marL="44770" marR="4477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endParaRPr lang="fi-FI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0875">
                <a:tc>
                  <a:txBody>
                    <a:bodyPr/>
                    <a:lstStyle/>
                    <a:p>
                      <a:pPr marL="457200">
                        <a:lnSpc>
                          <a:spcPts val="1500"/>
                        </a:lnSpc>
                        <a:spcAft>
                          <a:spcPts val="375"/>
                        </a:spcAft>
                      </a:pPr>
                      <a:endParaRPr lang="fi-FI" sz="1500" b="1" dirty="0" smtClean="0">
                        <a:effectLst/>
                      </a:endParaRPr>
                    </a:p>
                    <a:p>
                      <a:pPr marL="457200">
                        <a:lnSpc>
                          <a:spcPts val="1500"/>
                        </a:lnSpc>
                        <a:spcAft>
                          <a:spcPts val="375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-</a:t>
                      </a:r>
                      <a:r>
                        <a:rPr lang="en-US" sz="1600" b="0" dirty="0" smtClean="0">
                          <a:effectLst/>
                        </a:rPr>
                        <a:t> </a:t>
                      </a:r>
                      <a:r>
                        <a:rPr lang="sv-SE" sz="1600" b="0" dirty="0" smtClean="0">
                          <a:effectLst/>
                        </a:rPr>
                        <a:t>Hur har de kunskapsmål som vi satt upp (se </a:t>
                      </a:r>
                      <a:r>
                        <a:rPr lang="sv-SE" sz="1600" b="0" dirty="0" err="1" smtClean="0">
                          <a:effectLst/>
                        </a:rPr>
                        <a:t>mentoreringsavtalet</a:t>
                      </a:r>
                      <a:r>
                        <a:rPr lang="sv-SE" sz="1600" b="0" dirty="0" smtClean="0">
                          <a:effectLst/>
                        </a:rPr>
                        <a:t>) genomförts?</a:t>
                      </a:r>
                    </a:p>
                    <a:p>
                      <a:pPr marL="457200">
                        <a:lnSpc>
                          <a:spcPts val="1500"/>
                        </a:lnSpc>
                        <a:spcAft>
                          <a:spcPts val="375"/>
                        </a:spcAft>
                      </a:pPr>
                      <a:r>
                        <a:rPr lang="sv-SE" sz="1600" b="0" dirty="0" smtClean="0">
                          <a:effectLst/>
                        </a:rPr>
                        <a:t>- Vilka ämnen har vi behandlat och vilka ämnen borde vi baserat på vår utvärdering ännu behandla?</a:t>
                      </a:r>
                    </a:p>
                    <a:p>
                      <a:pPr marL="457200">
                        <a:lnSpc>
                          <a:spcPts val="1500"/>
                        </a:lnSpc>
                        <a:spcAft>
                          <a:spcPts val="375"/>
                        </a:spcAft>
                      </a:pPr>
                      <a:r>
                        <a:rPr lang="sv-SE" sz="1600" b="0" dirty="0" smtClean="0">
                          <a:effectLst/>
                        </a:rPr>
                        <a:t>- Hur har vi utvärderat vår egen och vårt </a:t>
                      </a:r>
                      <a:r>
                        <a:rPr lang="sv-SE" sz="1600" b="0" dirty="0" err="1" smtClean="0">
                          <a:effectLst/>
                        </a:rPr>
                        <a:t>arbetspars</a:t>
                      </a:r>
                      <a:r>
                        <a:rPr lang="sv-SE" sz="1600" b="0" dirty="0" smtClean="0">
                          <a:effectLst/>
                        </a:rPr>
                        <a:t>/vår grupps verksamhet? Vad har vi lärt oss av utvärderingarna? </a:t>
                      </a:r>
                    </a:p>
                    <a:p>
                      <a:pPr marL="457200">
                        <a:lnSpc>
                          <a:spcPts val="1500"/>
                        </a:lnSpc>
                        <a:spcAft>
                          <a:spcPts val="375"/>
                        </a:spcAft>
                      </a:pPr>
                      <a:r>
                        <a:rPr lang="sv-SE" sz="1600" b="0" dirty="0" smtClean="0">
                          <a:effectLst/>
                        </a:rPr>
                        <a:t>- Vilka ytterligare mål borde vi precisera och/eller sätta upp på basis av våra utvärderingar?</a:t>
                      </a:r>
                    </a:p>
                    <a:p>
                      <a:pPr marL="457200">
                        <a:lnSpc>
                          <a:spcPts val="1500"/>
                        </a:lnSpc>
                        <a:spcAft>
                          <a:spcPts val="375"/>
                        </a:spcAft>
                      </a:pPr>
                      <a:endParaRPr lang="en-US" sz="1600" b="0" dirty="0" smtClean="0">
                        <a:effectLst/>
                      </a:endParaRPr>
                    </a:p>
                    <a:p>
                      <a:pPr marL="457200">
                        <a:lnSpc>
                          <a:spcPts val="1500"/>
                        </a:lnSpc>
                        <a:spcAft>
                          <a:spcPts val="375"/>
                        </a:spcAft>
                      </a:pP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None/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None/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v-SE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ta avståndet i förhållande till cirkelns mittpunkt</a:t>
                      </a:r>
                    </a:p>
                    <a:p>
                      <a:pPr marL="0" lvl="0" indent="0" algn="ctr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None/>
                      </a:pPr>
                      <a:endParaRPr lang="fi-FI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317" name="Rectangle 4"/>
          <p:cNvSpPr>
            <a:spLocks noChangeArrowheads="1"/>
          </p:cNvSpPr>
          <p:nvPr/>
        </p:nvSpPr>
        <p:spPr bwMode="auto">
          <a:xfrm>
            <a:off x="3979864" y="3646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fi-FI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320124" y="2506628"/>
            <a:ext cx="7032400" cy="42473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dirty="0"/>
          </a:p>
        </p:txBody>
      </p:sp>
      <p:sp>
        <p:nvSpPr>
          <p:cNvPr id="4" name="Ellipsi 3"/>
          <p:cNvSpPr/>
          <p:nvPr/>
        </p:nvSpPr>
        <p:spPr>
          <a:xfrm>
            <a:off x="8629038" y="2532990"/>
            <a:ext cx="4254100" cy="404521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000">
                <a:schemeClr val="accent5">
                  <a:lumMod val="0"/>
                  <a:lumOff val="100000"/>
                </a:schemeClr>
              </a:gs>
              <a:gs pos="51000">
                <a:srgbClr val="DEC8B4"/>
              </a:gs>
              <a:gs pos="80000">
                <a:srgbClr val="C55A1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8583500" y="2521598"/>
            <a:ext cx="4203239" cy="4068000"/>
          </a:xfrm>
          <a:prstGeom prst="ellipse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8583500" y="2521598"/>
            <a:ext cx="4254100" cy="4045215"/>
          </a:xfrm>
          <a:prstGeom prst="ellipse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/>
        </p:nvSpPr>
        <p:spPr>
          <a:xfrm>
            <a:off x="7799294" y="-30686"/>
            <a:ext cx="45047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000" dirty="0" smtClean="0"/>
          </a:p>
          <a:p>
            <a:r>
              <a:rPr lang="fi-FI" sz="1000" dirty="0" smtClean="0"/>
              <a:t>Digital </a:t>
            </a:r>
            <a:r>
              <a:rPr lang="fi-FI" sz="1000" dirty="0" err="1"/>
              <a:t>kvalitetsmatta</a:t>
            </a:r>
            <a:r>
              <a:rPr lang="fi-FI" sz="1000" dirty="0"/>
              <a:t> @</a:t>
            </a:r>
            <a:r>
              <a:rPr lang="fi-FI" sz="1000" dirty="0" err="1"/>
              <a:t>Centria</a:t>
            </a:r>
            <a:r>
              <a:rPr lang="fi-FI" sz="1000" dirty="0"/>
              <a:t>-amk/</a:t>
            </a:r>
            <a:r>
              <a:rPr lang="fi-FI" sz="1000" dirty="0" err="1"/>
              <a:t>eAMK-projektet</a:t>
            </a:r>
            <a:r>
              <a:rPr lang="fi-FI" sz="1000" dirty="0"/>
              <a:t>: Irja Leppisaari, Asko Mentu </a:t>
            </a:r>
            <a:r>
              <a:rPr lang="fi-FI" sz="1000" dirty="0" err="1"/>
              <a:t>och</a:t>
            </a:r>
            <a:r>
              <a:rPr lang="fi-FI" sz="1000" dirty="0"/>
              <a:t> Satu Hangasmaa</a:t>
            </a:r>
            <a:br>
              <a:rPr lang="fi-FI" sz="1000" dirty="0"/>
            </a:br>
            <a:r>
              <a:rPr lang="fi-FI" sz="1000" dirty="0"/>
              <a:t/>
            </a:r>
            <a:br>
              <a:rPr lang="fi-FI" sz="1000" dirty="0"/>
            </a:br>
            <a:r>
              <a:rPr lang="fi-FI" sz="1000" dirty="0" err="1"/>
              <a:t>Avståndsarbete</a:t>
            </a:r>
            <a:r>
              <a:rPr lang="fi-FI" sz="1000" dirty="0"/>
              <a:t> </a:t>
            </a:r>
            <a:r>
              <a:rPr lang="fi-FI" sz="1000" dirty="0" err="1"/>
              <a:t>tillämpat</a:t>
            </a:r>
            <a:r>
              <a:rPr lang="fi-FI" sz="1000" dirty="0"/>
              <a:t> </a:t>
            </a:r>
            <a:r>
              <a:rPr lang="fi-FI" sz="1000" dirty="0" err="1"/>
              <a:t>Inlärning</a:t>
            </a:r>
            <a:r>
              <a:rPr lang="fi-FI" sz="1000" dirty="0"/>
              <a:t> </a:t>
            </a:r>
            <a:r>
              <a:rPr lang="fi-FI" sz="1000" dirty="0" err="1"/>
              <a:t>och</a:t>
            </a:r>
            <a:r>
              <a:rPr lang="fi-FI" sz="1000" dirty="0"/>
              <a:t> </a:t>
            </a:r>
            <a:r>
              <a:rPr lang="fi-FI" sz="1000" dirty="0" err="1"/>
              <a:t>Grupparbete</a:t>
            </a:r>
            <a:r>
              <a:rPr lang="fi-FI" sz="1000" dirty="0"/>
              <a:t> @ Ideapakka.fi 2017</a:t>
            </a:r>
            <a:endParaRPr lang="fi-FI" sz="10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551330" y="3099299"/>
            <a:ext cx="6435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sv-SE" dirty="0" smtClean="0"/>
              <a:t>vi </a:t>
            </a:r>
            <a:r>
              <a:rPr lang="sv-SE" dirty="0"/>
              <a:t>ser till att målen inte är för övergripande, vi kommer att specificera dem </a:t>
            </a:r>
            <a:endParaRPr lang="en-US" dirty="0" smtClean="0"/>
          </a:p>
          <a:p>
            <a:pPr marL="285750" lvl="0" indent="-285750">
              <a:buFontTx/>
              <a:buChar char="-"/>
            </a:pPr>
            <a:r>
              <a:rPr lang="sv-SE" dirty="0"/>
              <a:t> efter varje session gör vi tillsammans en utvärdering</a:t>
            </a:r>
            <a:endParaRPr lang="en-US" dirty="0" smtClean="0"/>
          </a:p>
          <a:p>
            <a:pPr marL="285750" lvl="0" indent="-285750">
              <a:buFontTx/>
              <a:buChar char="-"/>
            </a:pPr>
            <a:r>
              <a:rPr lang="sv-SE" dirty="0"/>
              <a:t> i början av sessionen så går vi alltid tillbaka till förra sessionens </a:t>
            </a:r>
            <a:r>
              <a:rPr lang="sv-SE" dirty="0" smtClean="0"/>
              <a:t>sammanfattning</a:t>
            </a:r>
            <a:endParaRPr lang="sv-SE" dirty="0"/>
          </a:p>
          <a:p>
            <a:pPr lvl="0"/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9069354" y="4460033"/>
            <a:ext cx="37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IL</a:t>
            </a:r>
            <a:endParaRPr lang="fi-FI" dirty="0"/>
          </a:p>
        </p:txBody>
      </p:sp>
      <p:sp>
        <p:nvSpPr>
          <p:cNvPr id="13" name="Tekstiruutu 12"/>
          <p:cNvSpPr txBox="1"/>
          <p:nvPr/>
        </p:nvSpPr>
        <p:spPr>
          <a:xfrm>
            <a:off x="9514743" y="4090701"/>
            <a:ext cx="37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IL</a:t>
            </a:r>
            <a:endParaRPr lang="fi-FI" dirty="0"/>
          </a:p>
        </p:txBody>
      </p:sp>
      <p:sp>
        <p:nvSpPr>
          <p:cNvPr id="7" name="Ellipsi 6"/>
          <p:cNvSpPr/>
          <p:nvPr/>
        </p:nvSpPr>
        <p:spPr>
          <a:xfrm>
            <a:off x="10529017" y="3668967"/>
            <a:ext cx="279395" cy="1643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/>
          <p:cNvSpPr/>
          <p:nvPr/>
        </p:nvSpPr>
        <p:spPr>
          <a:xfrm flipV="1">
            <a:off x="10529017" y="4245949"/>
            <a:ext cx="279395" cy="145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10721348" y="5295090"/>
            <a:ext cx="229209" cy="1825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/>
          <p:cNvSpPr/>
          <p:nvPr/>
        </p:nvSpPr>
        <p:spPr>
          <a:xfrm>
            <a:off x="11541583" y="4630286"/>
            <a:ext cx="229209" cy="182563"/>
          </a:xfrm>
          <a:prstGeom prst="rect">
            <a:avLst/>
          </a:prstGeom>
          <a:noFill/>
          <a:ln w="28575">
            <a:solidFill>
              <a:srgbClr val="65B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Nuoli oikealle 11"/>
          <p:cNvSpPr/>
          <p:nvPr/>
        </p:nvSpPr>
        <p:spPr>
          <a:xfrm>
            <a:off x="10267360" y="4781685"/>
            <a:ext cx="261658" cy="17448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Nuoli oikealle 18"/>
          <p:cNvSpPr/>
          <p:nvPr/>
        </p:nvSpPr>
        <p:spPr>
          <a:xfrm>
            <a:off x="9614696" y="5261756"/>
            <a:ext cx="261658" cy="17448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68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tsikko 1"/>
          <p:cNvSpPr>
            <a:spLocks noGrp="1"/>
          </p:cNvSpPr>
          <p:nvPr>
            <p:ph type="title"/>
          </p:nvPr>
        </p:nvSpPr>
        <p:spPr>
          <a:xfrm>
            <a:off x="1271588" y="274638"/>
            <a:ext cx="8939213" cy="1143000"/>
          </a:xfrm>
        </p:spPr>
        <p:txBody>
          <a:bodyPr/>
          <a:lstStyle/>
          <a:p>
            <a:pPr algn="l" rtl="0"/>
            <a:r>
              <a:rPr lang="sv-fi" sz="3200" b="1" i="0" u="none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Utvärderingsmatta</a:t>
            </a:r>
          </a:p>
        </p:txBody>
      </p:sp>
      <p:sp>
        <p:nvSpPr>
          <p:cNvPr id="5529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sv-fi" altLang="fi-FI"/>
          </a:p>
          <a:p>
            <a:pPr marL="0" indent="0" algn="l" rtl="0">
              <a:buNone/>
            </a:pPr>
            <a:endParaRPr lang="sv-fi" altLang="fi-FI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422568"/>
              </p:ext>
            </p:extLst>
          </p:nvPr>
        </p:nvGraphicFramePr>
        <p:xfrm>
          <a:off x="-1" y="-30686"/>
          <a:ext cx="12192001" cy="7112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91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402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endParaRPr lang="sv-fi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r>
                        <a:rPr lang="sv-fi" sz="2000" b="1" i="0" u="non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DIGITAL </a:t>
                      </a:r>
                      <a:r>
                        <a:rPr lang="sv-fi" sz="2000" b="1" i="0" u="non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KVALITESMATTA </a:t>
                      </a:r>
                      <a:r>
                        <a:rPr lang="sv-fi" sz="2000" b="0" i="0" u="none" baseline="0" dirty="0">
                          <a:solidFill>
                            <a:schemeClr val="tx1"/>
                          </a:solidFill>
                          <a:effectLst/>
                        </a:rPr>
                        <a:t>(Leppisaari 2018c)</a:t>
                      </a:r>
                    </a:p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endParaRPr lang="sv-fi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r>
                        <a:rPr lang="sv-fi" sz="2000" b="0" i="0" u="none" baseline="0" dirty="0" smtClean="0">
                          <a:effectLst/>
                        </a:rPr>
                        <a:t> 4</a:t>
                      </a:r>
                      <a:r>
                        <a:rPr lang="sv-fi" sz="2000" b="0" i="0" u="none" baseline="0" dirty="0">
                          <a:effectLst/>
                        </a:rPr>
                        <a:t>. Vi använder DIGITALA METODER och VERKTYG på ett meningsfullt sätt </a:t>
                      </a:r>
                      <a:r>
                        <a:rPr lang="sv-fi" sz="2000" dirty="0">
                          <a:effectLst/>
                        </a:rPr>
                        <a:t/>
                      </a:r>
                      <a:br>
                        <a:rPr lang="sv-fi" sz="2000" dirty="0">
                          <a:effectLst/>
                        </a:rPr>
                      </a:br>
                      <a:r>
                        <a:rPr lang="sv-fi" sz="2000" b="0" i="0" u="none" baseline="0" dirty="0">
                          <a:effectLst/>
                        </a:rPr>
                        <a:t>     i </a:t>
                      </a:r>
                      <a:r>
                        <a:rPr lang="sv-fi" sz="2000" b="0" i="0" u="none" baseline="0" dirty="0" err="1">
                          <a:effectLst/>
                        </a:rPr>
                        <a:t>mentoreringen</a:t>
                      </a:r>
                      <a:endParaRPr lang="sv-fi" sz="2000" b="0" i="0" u="none" baseline="0" dirty="0">
                        <a:effectLst/>
                      </a:endParaRPr>
                    </a:p>
                  </a:txBody>
                  <a:tcPr marL="44770" marR="44770" marT="0" marB="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r>
                        <a:rPr lang="sv-fi" sz="1000" b="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sv-fi" sz="10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sv-fi" sz="1000" b="0" i="0" u="none" baseline="0" dirty="0">
                          <a:solidFill>
                            <a:schemeClr val="tx1"/>
                          </a:solidFill>
                        </a:rPr>
                        <a:t>Digital </a:t>
                      </a:r>
                      <a:r>
                        <a:rPr lang="sv-fi" sz="1000" b="0" i="0" u="none" baseline="0" dirty="0" err="1">
                          <a:solidFill>
                            <a:schemeClr val="tx1"/>
                          </a:solidFill>
                        </a:rPr>
                        <a:t>kvalitetsmatta</a:t>
                      </a:r>
                      <a:r>
                        <a:rPr lang="sv-fi" sz="1000" b="0" i="0" u="none" baseline="0" dirty="0">
                          <a:solidFill>
                            <a:schemeClr val="tx1"/>
                          </a:solidFill>
                        </a:rPr>
                        <a:t> @</a:t>
                      </a:r>
                      <a:r>
                        <a:rPr lang="sv-fi" sz="1000" b="0" i="0" u="none" baseline="0" dirty="0" err="1">
                          <a:solidFill>
                            <a:schemeClr val="tx1"/>
                          </a:solidFill>
                        </a:rPr>
                        <a:t>Centria-amk</a:t>
                      </a:r>
                      <a:r>
                        <a:rPr lang="sv-fi" sz="1000" b="0" i="0" u="none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sv-fi" sz="1000" b="0" i="0" u="none" baseline="0" dirty="0" err="1">
                          <a:solidFill>
                            <a:schemeClr val="tx1"/>
                          </a:solidFill>
                        </a:rPr>
                        <a:t>eAMK</a:t>
                      </a:r>
                      <a:r>
                        <a:rPr lang="sv-fi" sz="1000" b="0" i="0" u="none" baseline="0" dirty="0">
                          <a:solidFill>
                            <a:schemeClr val="tx1"/>
                          </a:solidFill>
                        </a:rPr>
                        <a:t>-projektet: Irja Leppisaari, Asko Mentu och Satu Hangasmaa</a:t>
                      </a:r>
                      <a:r>
                        <a:rPr lang="sv-fi" sz="1000" dirty="0"/>
                        <a:t/>
                      </a:r>
                      <a:br>
                        <a:rPr lang="sv-fi" sz="1000" dirty="0"/>
                      </a:br>
                      <a:r>
                        <a:rPr lang="sv-fi" sz="1000" dirty="0"/>
                        <a:t/>
                      </a:r>
                      <a:br>
                        <a:rPr lang="sv-fi" sz="1000" dirty="0"/>
                      </a:br>
                      <a:r>
                        <a:rPr lang="sv-fi" sz="1000" b="0" i="0" u="none" baseline="0" dirty="0">
                          <a:solidFill>
                            <a:schemeClr val="tx1"/>
                          </a:solidFill>
                        </a:rPr>
                        <a:t>Avståndsarbete tillämpat Inlärning och Grupparbete @ Ideapakka.fi </a:t>
                      </a:r>
                      <a:r>
                        <a:rPr lang="sv-fi" sz="1000" b="0" i="0" u="none" baseline="0" dirty="0" smtClean="0">
                          <a:solidFill>
                            <a:schemeClr val="tx1"/>
                          </a:solidFill>
                        </a:rPr>
                        <a:t>201 7</a:t>
                      </a:r>
                      <a:endParaRPr lang="sv-fi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8064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endParaRPr lang="sv-fi" sz="1500" b="0" dirty="0">
                        <a:effectLst/>
                      </a:endParaRP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sv-fi" sz="1500" b="0" i="0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Hur </a:t>
                      </a:r>
                      <a:r>
                        <a:rPr lang="sv-fi" sz="1500" b="0" i="0" u="none" baseline="0" dirty="0">
                          <a:solidFill>
                            <a:schemeClr val="tx1"/>
                          </a:solidFill>
                          <a:effectLst/>
                        </a:rPr>
                        <a:t>har vi upplevt digitaliseringen (videokonsultationer, bloggar och andra gemensamma dokument, snabbmeddelanden) i vår </a:t>
                      </a:r>
                      <a:r>
                        <a:rPr lang="sv-fi" sz="1500" b="0" i="0" u="none" baseline="0" dirty="0" err="1">
                          <a:solidFill>
                            <a:schemeClr val="tx1"/>
                          </a:solidFill>
                          <a:effectLst/>
                        </a:rPr>
                        <a:t>mentorering</a:t>
                      </a:r>
                      <a:r>
                        <a:rPr lang="sv-fi" sz="1500" b="0" i="0" u="none" baseline="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sv-fi" sz="1500" b="0" i="0" u="none" baseline="0" dirty="0">
                          <a:solidFill>
                            <a:schemeClr val="tx1"/>
                          </a:solidFill>
                          <a:effectLst/>
                        </a:rPr>
                        <a:t>Hur har vår verksamhet lyckats tekniskt? Hur har vi löst våra tekniska problem?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sv-fi" sz="1500" b="0" i="0" u="none" baseline="0" dirty="0">
                          <a:solidFill>
                            <a:schemeClr val="tx1"/>
                          </a:solidFill>
                          <a:effectLst/>
                        </a:rPr>
                        <a:t>Hur har de kommunikationsmedel som vi valt varit till stöd i att uppnå våra mål?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sv-fi" sz="1500" b="0" i="0" u="none" baseline="0" dirty="0">
                          <a:solidFill>
                            <a:schemeClr val="tx1"/>
                          </a:solidFill>
                          <a:effectLst/>
                        </a:rPr>
                        <a:t>Hurdan interaktion har den digitala verksamhetsmiljön möjliggjort?</a:t>
                      </a:r>
                    </a:p>
                    <a:p>
                      <a:pPr marL="4572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</a:pPr>
                      <a:r>
                        <a:rPr lang="sv-fi" sz="800" b="0" i="0" u="none" baseline="0" dirty="0">
                          <a:effectLst/>
                        </a:rPr>
                        <a:t> </a:t>
                      </a:r>
                      <a:endParaRPr lang="sv-fi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endParaRPr lang="sv-fi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v-fi" sz="1500" b="0" i="0" u="none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ta </a:t>
                      </a:r>
                      <a:r>
                        <a:rPr lang="sv-fi" sz="1600" b="0" i="0" u="none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avståndet i förhållande till cirkelns mittpunkt</a:t>
                      </a:r>
                      <a:endParaRPr lang="sv-fi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317" name="Rectangle 4"/>
          <p:cNvSpPr>
            <a:spLocks noChangeArrowheads="1"/>
          </p:cNvSpPr>
          <p:nvPr/>
        </p:nvSpPr>
        <p:spPr bwMode="auto">
          <a:xfrm>
            <a:off x="3979864" y="3646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sv-fi" altLang="fi-FI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129395" y="2758587"/>
            <a:ext cx="7531579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sv-fi" dirty="0"/>
          </a:p>
          <a:p>
            <a:endParaRPr lang="sv-fi" dirty="0"/>
          </a:p>
          <a:p>
            <a:endParaRPr lang="sv-fi" dirty="0"/>
          </a:p>
          <a:p>
            <a:endParaRPr lang="sv-fi" dirty="0"/>
          </a:p>
          <a:p>
            <a:endParaRPr lang="sv-fi" dirty="0"/>
          </a:p>
          <a:p>
            <a:endParaRPr lang="sv-fi" dirty="0"/>
          </a:p>
          <a:p>
            <a:endParaRPr lang="sv-fi" dirty="0"/>
          </a:p>
          <a:p>
            <a:endParaRPr lang="sv-fi" dirty="0"/>
          </a:p>
          <a:p>
            <a:endParaRPr lang="sv-fi" dirty="0"/>
          </a:p>
          <a:p>
            <a:endParaRPr lang="sv-fi" dirty="0"/>
          </a:p>
          <a:p>
            <a:endParaRPr lang="sv-fi" dirty="0"/>
          </a:p>
          <a:p>
            <a:endParaRPr lang="sv-fi" dirty="0"/>
          </a:p>
          <a:p>
            <a:endParaRPr lang="sv-fi" dirty="0"/>
          </a:p>
          <a:p>
            <a:endParaRPr lang="sv-fi" dirty="0"/>
          </a:p>
        </p:txBody>
      </p:sp>
      <p:sp>
        <p:nvSpPr>
          <p:cNvPr id="11" name="Ellipsi 10"/>
          <p:cNvSpPr/>
          <p:nvPr/>
        </p:nvSpPr>
        <p:spPr>
          <a:xfrm>
            <a:off x="7957459" y="2548016"/>
            <a:ext cx="4068000" cy="4068000"/>
          </a:xfrm>
          <a:prstGeom prst="ellipse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fi"/>
          </a:p>
        </p:txBody>
      </p:sp>
      <p:sp>
        <p:nvSpPr>
          <p:cNvPr id="12" name="Ellipsi 11"/>
          <p:cNvSpPr/>
          <p:nvPr/>
        </p:nvSpPr>
        <p:spPr>
          <a:xfrm>
            <a:off x="7919751" y="2506627"/>
            <a:ext cx="4140000" cy="4140000"/>
          </a:xfrm>
          <a:prstGeom prst="ellipse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fi"/>
          </a:p>
        </p:txBody>
      </p:sp>
      <p:sp>
        <p:nvSpPr>
          <p:cNvPr id="13" name="Ellipsi 12"/>
          <p:cNvSpPr/>
          <p:nvPr/>
        </p:nvSpPr>
        <p:spPr>
          <a:xfrm>
            <a:off x="8004594" y="2588149"/>
            <a:ext cx="3980372" cy="398037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000">
                <a:schemeClr val="accent5">
                  <a:lumMod val="0"/>
                  <a:lumOff val="100000"/>
                </a:schemeClr>
              </a:gs>
              <a:gs pos="51000">
                <a:srgbClr val="B4C8DE"/>
              </a:gs>
              <a:gs pos="80000">
                <a:srgbClr val="4D7DB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43952847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81B1E1E7-C6E3-9240-A5D9-3CCAB67FC35B}" type="datetime1">
              <a:rPr lang="fi-FI"/>
              <a:t>12.9.2019</a:t>
            </a:fld>
            <a:endParaRPr lang="sv-fi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6937" y="2037807"/>
            <a:ext cx="7255205" cy="2639148"/>
          </a:xfrm>
        </p:spPr>
        <p:txBody>
          <a:bodyPr>
            <a:normAutofit/>
          </a:bodyPr>
          <a:lstStyle/>
          <a:p>
            <a:pPr rtl="0"/>
            <a:r>
              <a:rPr lang="sv-fi"/>
              <a:t/>
            </a:r>
            <a:br>
              <a:rPr lang="sv-fi"/>
            </a:br>
            <a:r>
              <a:rPr lang="sv-fi"/>
              <a:t/>
            </a:r>
            <a:br>
              <a:rPr lang="sv-fi"/>
            </a:br>
            <a:endParaRPr lang="sv-fi" sz="2700" b="1" i="0" dirty="0"/>
          </a:p>
        </p:txBody>
      </p:sp>
      <p:sp>
        <p:nvSpPr>
          <p:cNvPr id="4" name="TextBox 3"/>
          <p:cNvSpPr txBox="1"/>
          <p:nvPr/>
        </p:nvSpPr>
        <p:spPr>
          <a:xfrm>
            <a:off x="2272936" y="2786743"/>
            <a:ext cx="9283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sv-fi" sz="2800" b="0" i="0" u="none" baseline="0"/>
              <a:t>Mer information finns på webbplatsen</a:t>
            </a:r>
            <a:r>
              <a:rPr lang="sv-fi" sz="2800" b="0" i="0" u="none" baseline="0">
                <a:solidFill>
                  <a:srgbClr val="C00000"/>
                </a:solidFill>
              </a:rPr>
              <a:t> Utvecklande digital mentorering </a:t>
            </a:r>
            <a:r>
              <a:rPr lang="sv-fi" sz="2800" b="0" i="0" u="none" baseline="0"/>
              <a:t>:</a:t>
            </a:r>
            <a:r>
              <a:rPr lang="sv-fi" sz="2800"/>
              <a:t/>
            </a:r>
            <a:br>
              <a:rPr lang="sv-fi" sz="2800"/>
            </a:br>
            <a:r>
              <a:rPr lang="sv-fi" sz="2800" b="0" i="0" u="none" baseline="0">
                <a:hlinkClick r:id="rId2"/>
              </a:rPr>
              <a:t>https://www.eamk.fi/sv/ekosystem/utvecklande-digital-mentorering/</a:t>
            </a:r>
            <a:endParaRPr lang="sv-fi" sz="2800" dirty="0"/>
          </a:p>
          <a:p>
            <a:endParaRPr lang="sv-fi" sz="4000" dirty="0"/>
          </a:p>
        </p:txBody>
      </p:sp>
    </p:spTree>
    <p:extLst>
      <p:ext uri="{BB962C8B-B14F-4D97-AF65-F5344CB8AC3E}">
        <p14:creationId xmlns:p14="http://schemas.microsoft.com/office/powerpoint/2010/main" val="1672301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D9E58104F924893526222F4D642A3" ma:contentTypeVersion="2" ma:contentTypeDescription="Create a new document." ma:contentTypeScope="" ma:versionID="c9d4f32a23cf366949965e2f432130f9">
  <xsd:schema xmlns:xsd="http://www.w3.org/2001/XMLSchema" xmlns:xs="http://www.w3.org/2001/XMLSchema" xmlns:p="http://schemas.microsoft.com/office/2006/metadata/properties" xmlns:ns2="d6ab58f5-98c5-4348-96ae-4c944f99fba1" targetNamespace="http://schemas.microsoft.com/office/2006/metadata/properties" ma:root="true" ma:fieldsID="d5c0d0276c433abe35534ff0ba884af2" ns2:_="">
    <xsd:import namespace="d6ab58f5-98c5-4348-96ae-4c944f99fb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b58f5-98c5-4348-96ae-4c944f99fb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D6B2FF-0D18-4BA7-9A38-883F11F574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E7F226-BE48-4FB3-9FCA-EFD5306BF80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6ab58f5-98c5-4348-96ae-4c944f99fba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5F05AF-E45C-4F61-806F-5621111D49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ab58f5-98c5-4348-96ae-4c944f99fb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TM03457452[[fn=Taivaallinen]]</Template>
  <TotalTime>493</TotalTime>
  <Words>888</Words>
  <Application>Microsoft Office PowerPoint</Application>
  <PresentationFormat>Widescreen</PresentationFormat>
  <Paragraphs>129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Digital kvalitetsmatta</vt:lpstr>
      <vt:lpstr>PowerPoint Presentation</vt:lpstr>
      <vt:lpstr>Vad är det fråga om?</vt:lpstr>
      <vt:lpstr>Utvärderingsmatta</vt:lpstr>
      <vt:lpstr>Exemplet Avståndsgrupparbete (arbetsidé anpassad Inlärning och Grupparbete @ Ideapakka.fi 2017) </vt:lpstr>
      <vt:lpstr>Anvisningar om arbete med Digital kvalitetsmatta via Skype </vt:lpstr>
      <vt:lpstr>Arviointimatto</vt:lpstr>
      <vt:lpstr>Utvärderingsmatta</vt:lpstr>
      <vt:lpstr>  </vt:lpstr>
    </vt:vector>
  </TitlesOfParts>
  <Company>Centria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Arviointimatto</dc:title>
  <dc:creator>Irja Leppisaari</dc:creator>
  <cp:lastModifiedBy>Irja Leppisaari</cp:lastModifiedBy>
  <cp:revision>103</cp:revision>
  <cp:lastPrinted>2019-01-28T09:58:22Z</cp:lastPrinted>
  <dcterms:created xsi:type="dcterms:W3CDTF">2018-08-31T06:45:54Z</dcterms:created>
  <dcterms:modified xsi:type="dcterms:W3CDTF">2019-09-12T07:21:11Z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0x010100FCFD9E58104F924893526222F4D642A3</vt:lpwstr>
  </property>
</Properties>
</file>