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68" r:id="rId6"/>
    <p:sldId id="266" r:id="rId7"/>
    <p:sldId id="257" r:id="rId8"/>
    <p:sldId id="264" r:id="rId9"/>
    <p:sldId id="262" r:id="rId10"/>
    <p:sldId id="269" r:id="rId11"/>
    <p:sldId id="261" r:id="rId12"/>
    <p:sldId id="267" r:id="rId13"/>
  </p:sldIdLst>
  <p:sldSz cx="12192000" cy="6858000"/>
  <p:notesSz cx="6858000" cy="99472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8DE"/>
    <a:srgbClr val="4D7DB1"/>
    <a:srgbClr val="BEDEB4"/>
    <a:srgbClr val="65B14D"/>
    <a:srgbClr val="DEC8B4"/>
    <a:srgbClr val="BF9000"/>
    <a:srgbClr val="C55A11"/>
    <a:srgbClr val="8497B0"/>
    <a:srgbClr val="548235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0759-6AF5-4842-8583-C95E2B011A86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C116-0EBC-448D-9A3B-E40937B3E1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30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gb"/>
              <a:t/>
            </a:r>
            <a:br>
              <a:rPr lang="en-gb"/>
            </a:br>
            <a:endParaRPr lang="en-gb" altLang="fi-FI"/>
          </a:p>
        </p:txBody>
      </p:sp>
      <p:sp>
        <p:nvSpPr>
          <p:cNvPr id="563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A7AA361F-B29C-4542-B9B7-E9B5F5DCDBBE}" type="slidenum">
              <a:rPr>
                <a:latin typeface="Calibri" panose="020F0502020204030204" pitchFamily="34" charset="0"/>
              </a:rPr>
              <a:pPr/>
              <a:t>4</a:t>
            </a:fld>
            <a:endParaRPr lang="en-gb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/>
            </a:r>
            <a:br>
              <a:rPr lang="fi-FI" altLang="fi-FI" smtClean="0"/>
            </a:br>
            <a:endParaRPr lang="fi-FI" altLang="fi-FI" smtClean="0"/>
          </a:p>
        </p:txBody>
      </p:sp>
      <p:sp>
        <p:nvSpPr>
          <p:cNvPr id="563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AA361F-B29C-4542-B9B7-E9B5F5DCDBBE}" type="slidenum">
              <a:rPr lang="fi-FI" altLang="fi-FI" smtClean="0">
                <a:latin typeface="Calibri" panose="020F0502020204030204" pitchFamily="34" charset="0"/>
              </a:rPr>
              <a:pPr/>
              <a:t>7</a:t>
            </a:fld>
            <a:endParaRPr lang="fi-FI" altLang="fi-F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9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gb"/>
              <a:t/>
            </a:r>
            <a:br>
              <a:rPr lang="en-gb"/>
            </a:br>
            <a:endParaRPr lang="en-gb" altLang="fi-FI"/>
          </a:p>
        </p:txBody>
      </p:sp>
      <p:sp>
        <p:nvSpPr>
          <p:cNvPr id="563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fld id="{A7AA361F-B29C-4542-B9B7-E9B5F5DCDBBE}" type="slidenum">
              <a:rPr>
                <a:latin typeface="Calibri" panose="020F0502020204030204" pitchFamily="34" charset="0"/>
              </a:rPr>
              <a:pPr algn="l" rtl="0"/>
              <a:t>8</a:t>
            </a:fld>
            <a:endParaRPr lang="en-gb" altLang="fi-F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5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25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49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1C69-836A-0748-A2B0-73C374DB8AF3}" type="datetime1">
              <a:rPr lang="fi-FI" smtClean="0"/>
              <a:t>12.9.2019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174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4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38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95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21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14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26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7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61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191D-7CFE-47FD-86C1-FEA25166A83F}" type="datetimeFigureOut">
              <a:rPr lang="fi-FI" smtClean="0"/>
              <a:t>12.9.2019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58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mk.fi/fi/tyoelamayhteistyo/digimentorointi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7715" y="1122363"/>
            <a:ext cx="6731726" cy="2387600"/>
          </a:xfrm>
        </p:spPr>
        <p:txBody>
          <a:bodyPr/>
          <a:lstStyle/>
          <a:p>
            <a:pPr rtl="0"/>
            <a:r>
              <a:rPr lang="en-gb" b="1" i="0" u="none" baseline="0">
                <a:solidFill>
                  <a:srgbClr val="C00000"/>
                </a:solidFill>
              </a:rPr>
              <a:t>Digital quality carpet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2445" y="3671707"/>
            <a:ext cx="5146766" cy="2163036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pPr rtl="0"/>
            <a:r>
              <a:rPr lang="en-gb" b="0" i="0" u="none" baseline="0"/>
              <a:t>@Centria UAS/eAMK project/</a:t>
            </a:r>
            <a:r>
              <a:rPr lang="en-gb"/>
              <a:t/>
            </a:r>
            <a:br>
              <a:rPr lang="en-gb"/>
            </a:br>
            <a:r>
              <a:rPr lang="en-gb" b="0" i="0" u="none" baseline="0"/>
              <a:t>Irja Leppisaari, Asko Mentu and Satu Hangasmaa</a:t>
            </a:r>
            <a:r>
              <a:rPr lang="en-gb"/>
              <a:t/>
            </a:r>
            <a:br>
              <a:rPr lang="en-gb"/>
            </a:br>
            <a:endParaRPr lang="en-gb" dirty="0"/>
          </a:p>
          <a:p>
            <a:pPr rtl="0"/>
            <a:r>
              <a:rPr lang="en-gb" i="1"/>
              <a:t/>
            </a:r>
            <a:br>
              <a:rPr lang="en-gb" i="1"/>
            </a:b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56" y="709222"/>
            <a:ext cx="4277322" cy="56014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5" y="4955177"/>
            <a:ext cx="1506581" cy="1419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335" y="5448023"/>
            <a:ext cx="251786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297577"/>
            <a:ext cx="10500360" cy="41539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gb" sz="2400" b="0" i="0" u="none" baseline="0"/>
              <a:t>This PowerPoint presents the </a:t>
            </a:r>
            <a:r>
              <a:rPr lang="en-gb" sz="2400" b="1" i="0" u="none" baseline="0"/>
              <a:t>digital quality carpet </a:t>
            </a:r>
            <a:r>
              <a:rPr lang="en-gb" sz="2400" b="0" i="0" u="none" baseline="0"/>
              <a:t>and how a group can use it to collaborate via Skype.</a:t>
            </a:r>
          </a:p>
          <a:p>
            <a:pPr algn="l" rtl="0"/>
            <a:r>
              <a:rPr lang="en-gb" sz="2400" b="0" i="0" u="none" baseline="0"/>
              <a:t>First, let’s take a look at the kind of situations in which a digital quality carpet can be used. </a:t>
            </a:r>
          </a:p>
          <a:p>
            <a:pPr algn="l" rtl="0"/>
            <a:r>
              <a:rPr lang="en-gb" sz="2400" b="0" i="0" u="none" baseline="0"/>
              <a:t>The case used as an example is a group of students thinking about reaching their objectives in eGroup mentoring. </a:t>
            </a:r>
          </a:p>
          <a:p>
            <a:pPr algn="l" rtl="0"/>
            <a:r>
              <a:rPr lang="en-gb" sz="2400" b="0" i="0" u="none" baseline="0"/>
              <a:t>Next, we will use an example to illustrate how a digital quality carpet is used in a collaboration and finish with showing how a digital quality carpet works with Skype.</a:t>
            </a:r>
          </a:p>
          <a:p>
            <a:pPr algn="l" rtl="0"/>
            <a:r>
              <a:rPr lang="en-gb" sz="2400" b="0" i="0" u="none" baseline="0"/>
              <a:t>More detailed instructions for collaborating via Skype are available on video (in Finnish) on the website </a:t>
            </a:r>
            <a:r>
              <a:rPr lang="en-gb" sz="2400" b="0" i="1" u="none" baseline="0"/>
              <a:t>Evolving digital mentoring</a:t>
            </a:r>
            <a:r>
              <a:rPr lang="en-gb" sz="2400" b="0" i="0" u="none" baseline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91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200" b="1" i="0" u="none" baseline="0">
                <a:solidFill>
                  <a:srgbClr val="C00000"/>
                </a:solidFill>
              </a:rPr>
              <a:t>What is this all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1690688"/>
            <a:ext cx="7045233" cy="4486274"/>
          </a:xfrm>
        </p:spPr>
        <p:txBody>
          <a:bodyPr>
            <a:normAutofit fontScale="92500"/>
          </a:bodyPr>
          <a:lstStyle/>
          <a:p>
            <a:pPr algn="l" rtl="0"/>
            <a:r>
              <a:rPr lang="en-gb" sz="2400" b="1" i="0" u="none" baseline="0" dirty="0">
                <a:solidFill>
                  <a:srgbClr val="C00000"/>
                </a:solidFill>
              </a:rPr>
              <a:t>The digital quality carpet </a:t>
            </a:r>
            <a:r>
              <a:rPr lang="en-gb" sz="2400" b="0" i="0" u="none" baseline="0" dirty="0"/>
              <a:t>was developed in the </a:t>
            </a:r>
            <a:r>
              <a:rPr lang="en-gb" sz="2400" b="0" i="0" u="none" baseline="0" dirty="0" err="1"/>
              <a:t>eMentoring</a:t>
            </a:r>
            <a:r>
              <a:rPr lang="en-gb" sz="2400" b="0" i="0" u="none" baseline="0" dirty="0"/>
              <a:t> training by three universities of applied sciences that acted as a test platform in 2018–2019 in the </a:t>
            </a:r>
            <a:r>
              <a:rPr lang="en-gb" sz="2400" b="0" i="0" u="none" baseline="0" dirty="0" err="1"/>
              <a:t>eAMK</a:t>
            </a:r>
            <a:r>
              <a:rPr lang="en-gb" sz="2400" b="0" i="0" u="none" baseline="0" dirty="0"/>
              <a:t> project.</a:t>
            </a:r>
          </a:p>
          <a:p>
            <a:pPr algn="l" rtl="0"/>
            <a:r>
              <a:rPr lang="en-gb" sz="2400" b="0" i="0" u="none" baseline="0" dirty="0"/>
              <a:t>The tool is intended to help with communal reflection in different contexts, such as supporting the planning of intended learning outcomes and continuous assessment. </a:t>
            </a:r>
          </a:p>
          <a:p>
            <a:pPr algn="l" rtl="0"/>
            <a:r>
              <a:rPr lang="en-gb" sz="2400" b="0" i="0" u="none" baseline="0" dirty="0"/>
              <a:t>The group, team or community can use the tool to review its development needs and whether its objectives have been met.</a:t>
            </a:r>
          </a:p>
          <a:p>
            <a:pPr algn="l" rtl="0"/>
            <a:r>
              <a:rPr lang="en-gb" sz="2400" b="0" i="0" u="none" baseline="0" dirty="0"/>
              <a:t>The tool can also be adapted for use in self-assessment as well as peer and expert assessment, such as when assessing meta skills in working life projects.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69" y="2185852"/>
            <a:ext cx="3623555" cy="231196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C00000"/>
            </a:solidFill>
            <a:prstDash val="solid"/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10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gb" sz="3200" b="1" i="0" u="none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carpet</a:t>
            </a:r>
          </a:p>
        </p:txBody>
      </p:sp>
      <p:sp>
        <p:nvSpPr>
          <p:cNvPr id="55299" name="Sisällön paikkamerkk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rtl="0">
              <a:buNone/>
            </a:pPr>
            <a:endParaRPr lang="en-gb" altLang="fi-FI"/>
          </a:p>
          <a:p>
            <a:pPr marL="0" indent="0" rtl="0">
              <a:buNone/>
            </a:pPr>
            <a:endParaRPr lang="en-gb" altLang="fi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72068"/>
              </p:ext>
            </p:extLst>
          </p:nvPr>
        </p:nvGraphicFramePr>
        <p:xfrm>
          <a:off x="-1" y="-30686"/>
          <a:ext cx="12192001" cy="6870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8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en-gb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en-gb" sz="2000" b="0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DIGITAL QUALITY CARPET </a:t>
                      </a:r>
                      <a:r>
                        <a:rPr lang="en-gb" sz="16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(Leppisaari, 2018c; </a:t>
                      </a:r>
                      <a:r>
                        <a:rPr lang="en-gb" sz="1600" b="0" i="0" u="none" baseline="0" dirty="0" err="1">
                          <a:solidFill>
                            <a:schemeClr val="tx1"/>
                          </a:solidFill>
                          <a:effectLst/>
                        </a:rPr>
                        <a:t>eMentoring</a:t>
                      </a:r>
                      <a:r>
                        <a:rPr lang="en-gb" sz="16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 training)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0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1. The OBJECTIVES we set have been realised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AutoNum type="arabicPeriod"/>
                      </a:pPr>
                      <a:endParaRPr lang="en-gb" sz="2000" dirty="0"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en-gb" sz="2000" dirty="0"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en-gb" sz="2000" b="0" i="0" u="none" baseline="0">
                          <a:effectLst/>
                        </a:rPr>
                        <a:t>2. OUR INTERACTION works   </a:t>
                      </a:r>
                      <a:r>
                        <a:rPr lang="en-gb" sz="2000">
                          <a:effectLst/>
                        </a:rPr>
                        <a:t/>
                      </a:r>
                      <a:br>
                        <a:rPr lang="en-gb" sz="2000">
                          <a:effectLst/>
                        </a:rPr>
                      </a:br>
                      <a:r>
                        <a:rPr lang="en-gb" sz="2000" b="0" i="0" u="none" baseline="0">
                          <a:effectLst/>
                        </a:rPr>
                        <a:t>     well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167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en-gb" sz="1500" b="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effectLst/>
                        </a:rPr>
                        <a:t>How have the learning objectives we set (see the mentoring agreement) been realised?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effectLst/>
                        </a:rPr>
                        <a:t>Which topics have we already discussed and, based on our assessment, which topics should we discuss?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effectLst/>
                        </a:rPr>
                        <a:t>How have we assessed our own activities and those of our pair/group? What have we learned from the assessments? 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effectLst/>
                        </a:rPr>
                        <a:t>Which objectives do we need to specify and/or what more objectives do we need to set based on our assessments?</a:t>
                      </a:r>
                    </a:p>
                    <a:p>
                      <a:pPr marL="4572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en-gb" sz="800" b="0" i="0" u="none" baseline="0" dirty="0">
                          <a:effectLst/>
                        </a:rPr>
                        <a:t> 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en-gb" sz="160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What kind of atmosphere do we have as a pair/group? 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How was trust built between us?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How do we maintain our interaction? 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Which methods do we use to strengthen our (virtual) presence?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How have we taken advantage of each other’s diversity/differences?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76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en-gb" sz="2000" dirty="0"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en-gb" sz="2000" b="0" i="0" u="none" baseline="0">
                          <a:effectLst/>
                        </a:rPr>
                        <a:t>3. We have found an  </a:t>
                      </a:r>
                      <a:r>
                        <a:rPr lang="en-gb" sz="2000">
                          <a:effectLst/>
                        </a:rPr>
                        <a:t/>
                      </a:r>
                      <a:br>
                        <a:rPr lang="en-gb" sz="2000">
                          <a:effectLst/>
                        </a:rPr>
                      </a:br>
                      <a:r>
                        <a:rPr lang="en-gb" sz="2000" b="0" i="0" u="none" baseline="0">
                          <a:effectLst/>
                        </a:rPr>
                        <a:t>    OPERATING MODEL and </a:t>
                      </a:r>
                      <a:r>
                        <a:rPr lang="en-gb" sz="2000">
                          <a:effectLst/>
                        </a:rPr>
                        <a:t/>
                      </a:r>
                      <a:br>
                        <a:rPr lang="en-gb" sz="2000">
                          <a:effectLst/>
                        </a:rPr>
                      </a:br>
                      <a:r>
                        <a:rPr lang="en-gb" sz="2000" b="0" i="0" u="none" baseline="0">
                          <a:effectLst/>
                        </a:rPr>
                        <a:t>    MENTORING METHODS that support our learning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en-gb" sz="2000" b="1" dirty="0"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en-gb" sz="2000" b="1" i="0" u="none" baseline="0">
                          <a:effectLst/>
                        </a:rPr>
                        <a:t>4. We use DIGITAL METHODS and </a:t>
                      </a:r>
                      <a:r>
                        <a:rPr lang="en-gb" sz="2000" b="1">
                          <a:effectLst/>
                        </a:rPr>
                        <a:t/>
                      </a:r>
                      <a:br>
                        <a:rPr lang="en-gb" sz="2000" b="1">
                          <a:effectLst/>
                        </a:rPr>
                      </a:br>
                      <a:r>
                        <a:rPr lang="en-gb" sz="2000" b="1" i="0" u="none" baseline="0">
                          <a:effectLst/>
                        </a:rPr>
                        <a:t>     TOOLS in a meaningful way </a:t>
                      </a:r>
                      <a:r>
                        <a:rPr lang="en-gb" sz="2000" b="1">
                          <a:effectLst/>
                        </a:rPr>
                        <a:t/>
                      </a:r>
                      <a:br>
                        <a:rPr lang="en-gb" sz="2000" b="1">
                          <a:effectLst/>
                        </a:rPr>
                      </a:br>
                      <a:r>
                        <a:rPr lang="en-gb" sz="2000" b="1" i="0" u="none" baseline="0">
                          <a:effectLst/>
                        </a:rPr>
                        <a:t>     in mentoring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286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en-gb" sz="1500" b="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What kind of an operating model for mentoring have we built? How does it support the objectives we have set? 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Which mentoring methods/techniques have we used? How have they supported us in reaching our objectives?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How have we taken advantage of the different roles of a mentor? What kind of observations have we made on a functioning role of actor?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How do we take advantage of peer mentoring?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>
                          <a:effectLst/>
                        </a:rPr>
                        <a:t>How do we deepen our skills in the use of mentoring methods?</a:t>
                      </a:r>
                    </a:p>
                    <a:p>
                      <a:pPr marL="4572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en-gb" sz="1500" b="0" i="0" u="none" baseline="0">
                          <a:effectLst/>
                        </a:rPr>
                        <a:t> 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en-gb" sz="140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effectLst/>
                        </a:rPr>
                        <a:t>How have we experienced the digital approach (video conferences, blogs and other similar shared documents, instant messaging) in our mentoring?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effectLst/>
                        </a:rPr>
                        <a:t>How have our activities succeeded in the technical sense? How have we solved our technical problems?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effectLst/>
                        </a:rPr>
                        <a:t>How have the communication tools we selected supported us in reaching our objectives?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effectLst/>
                        </a:rPr>
                        <a:t>What kind of interaction has the digital operating environment made possible?</a:t>
                      </a:r>
                    </a:p>
                    <a:p>
                      <a:pPr marL="457200" algn="l" rtl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17" name="Rectangle 4"/>
          <p:cNvSpPr>
            <a:spLocks noChangeArrowheads="1"/>
          </p:cNvSpPr>
          <p:nvPr/>
        </p:nvSpPr>
        <p:spPr bwMode="auto">
          <a:xfrm>
            <a:off x="3979864" y="36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gb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6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3071"/>
            <a:ext cx="10421471" cy="86483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An example of 'defining the distance'</a:t>
            </a:r>
            <a:r>
              <a:rPr lang="en-gb" sz="3600" b="1" dirty="0" smtClean="0">
                <a:solidFill>
                  <a:srgbClr val="C00000"/>
                </a:solidFill>
              </a:rPr>
              <a:t/>
            </a:r>
            <a:br>
              <a:rPr lang="en-gb" sz="3600" b="1" dirty="0" smtClean="0">
                <a:solidFill>
                  <a:srgbClr val="C00000"/>
                </a:solidFill>
              </a:rPr>
            </a:br>
            <a:r>
              <a:rPr lang="en-gb" sz="1800" b="1" i="0" u="none" baseline="0" dirty="0" smtClean="0">
                <a:solidFill>
                  <a:srgbClr val="C00000"/>
                </a:solidFill>
              </a:rPr>
              <a:t>(the idea for work adapted from ‘</a:t>
            </a:r>
            <a:r>
              <a:rPr lang="en-gb" sz="1800" b="1" i="0" u="none" baseline="0" dirty="0" err="1" smtClean="0">
                <a:solidFill>
                  <a:srgbClr val="C00000"/>
                </a:solidFill>
              </a:rPr>
              <a:t>Oppiminen</a:t>
            </a:r>
            <a:r>
              <a:rPr lang="en-gb" sz="1800" b="1" i="0" u="none" baseline="0" dirty="0" smtClean="0">
                <a:solidFill>
                  <a:srgbClr val="C00000"/>
                </a:solidFill>
              </a:rPr>
              <a:t> </a:t>
            </a:r>
            <a:r>
              <a:rPr lang="en-gb" sz="1800" b="1" i="0" u="none" baseline="0" dirty="0" err="1" smtClean="0">
                <a:solidFill>
                  <a:srgbClr val="C00000"/>
                </a:solidFill>
              </a:rPr>
              <a:t>ja</a:t>
            </a:r>
            <a:r>
              <a:rPr lang="en-gb" sz="1800" b="1" i="0" u="none" baseline="0" dirty="0" smtClean="0">
                <a:solidFill>
                  <a:srgbClr val="C00000"/>
                </a:solidFill>
              </a:rPr>
              <a:t> </a:t>
            </a:r>
            <a:r>
              <a:rPr lang="en-gb" sz="1800" b="1" i="0" u="none" baseline="0" dirty="0" err="1" smtClean="0">
                <a:solidFill>
                  <a:srgbClr val="C00000"/>
                </a:solidFill>
              </a:rPr>
              <a:t>Ryhmätyöskentely</a:t>
            </a:r>
            <a:r>
              <a:rPr lang="en-gb" sz="1800" b="1" i="0" u="none" baseline="0" dirty="0" smtClean="0">
                <a:solidFill>
                  <a:srgbClr val="C00000"/>
                </a:solidFill>
              </a:rPr>
              <a:t>’ @ Ideapakka.fi 2017)</a:t>
            </a:r>
            <a:r>
              <a:rPr lang="en-gb" sz="3200" b="1" dirty="0" smtClean="0">
                <a:solidFill>
                  <a:srgbClr val="C00000"/>
                </a:solidFill>
              </a:rPr>
              <a:t/>
            </a:r>
            <a:br>
              <a:rPr lang="en-gb" sz="3200" b="1" dirty="0" smtClean="0">
                <a:solidFill>
                  <a:srgbClr val="C00000"/>
                </a:solidFill>
              </a:rPr>
            </a:b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910"/>
            <a:ext cx="10515600" cy="5425439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gb" b="1" i="0" u="none" baseline="0" dirty="0"/>
              <a:t>The sentences with objectives (themes 1–4) and the assessment questions for each objective have been entered into the PowerPoint template</a:t>
            </a:r>
            <a:r>
              <a:rPr lang="en-gb" b="0" i="0" u="none" baseline="0" dirty="0"/>
              <a:t> The centre of the circle means that 100% of the objective has been met. </a:t>
            </a:r>
          </a:p>
          <a:p>
            <a:endParaRPr lang="en-gb" dirty="0"/>
          </a:p>
          <a:p>
            <a:pPr marL="0" indent="0" algn="l" rtl="0">
              <a:buNone/>
            </a:pPr>
            <a:r>
              <a:rPr lang="en-gb" b="0" i="0" u="none" baseline="0" dirty="0"/>
              <a:t>Discuss the three issues below with regard to each slide (themes 1–4). You have roughly </a:t>
            </a:r>
            <a:r>
              <a:rPr lang="en-gb" b="1" i="0" u="sng" baseline="0" dirty="0"/>
              <a:t>10 min</a:t>
            </a:r>
            <a:r>
              <a:rPr lang="en-gb" b="0" i="0" u="none" baseline="0" dirty="0"/>
              <a:t> to discuss one theme and illustrate its objective.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i="0" u="none" baseline="0" dirty="0">
                <a:solidFill>
                  <a:srgbClr val="C00000"/>
                </a:solidFill>
              </a:rPr>
              <a:t>1</a:t>
            </a:r>
            <a:r>
              <a:rPr lang="en-gb" b="0" i="0" u="none" baseline="0" dirty="0">
                <a:solidFill>
                  <a:srgbClr val="C00000"/>
                </a:solidFill>
              </a:rPr>
              <a:t> - </a:t>
            </a:r>
            <a:r>
              <a:rPr lang="en-gb" b="1" i="0" u="none" baseline="0" dirty="0">
                <a:solidFill>
                  <a:srgbClr val="C00000"/>
                </a:solidFill>
              </a:rPr>
              <a:t>Start with placing yourself at the point where you believe you currently are in relation to the stated objective. </a:t>
            </a:r>
            <a:r>
              <a:rPr lang="en-gb" b="0" i="0" u="none" baseline="0" dirty="0">
                <a:solidFill>
                  <a:schemeClr val="accent5">
                    <a:lumMod val="75000"/>
                  </a:schemeClr>
                </a:solidFill>
              </a:rPr>
              <a:t>Everyone uses their own marking method based on agreement. 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i="0" u="none" baseline="0" dirty="0"/>
              <a:t>Give reasons for your location</a:t>
            </a:r>
            <a:r>
              <a:rPr lang="en-gb" b="0" i="0" u="none" baseline="0" dirty="0"/>
              <a:t>. Why did you select this point, meaning this distance? Ask further questions from each other. What kind of a message does the arrangement send to your group?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i="0" u="none" baseline="0" dirty="0">
                <a:solidFill>
                  <a:srgbClr val="C00000"/>
                </a:solidFill>
              </a:rPr>
              <a:t>2</a:t>
            </a:r>
            <a:r>
              <a:rPr lang="en-gb" b="0" i="0" u="none" baseline="0" dirty="0">
                <a:solidFill>
                  <a:srgbClr val="C00000"/>
                </a:solidFill>
              </a:rPr>
              <a:t> </a:t>
            </a:r>
            <a:r>
              <a:rPr lang="en-gb" b="1" i="0" u="none" baseline="0" dirty="0">
                <a:solidFill>
                  <a:srgbClr val="C00000"/>
                </a:solidFill>
              </a:rPr>
              <a:t>- Next, everyone should move as close to the objective as each of you wants to be at the end of the </a:t>
            </a:r>
            <a:r>
              <a:rPr lang="en-gb" b="1" i="0" u="none" baseline="0" dirty="0" err="1">
                <a:solidFill>
                  <a:srgbClr val="C00000"/>
                </a:solidFill>
              </a:rPr>
              <a:t>eGroup</a:t>
            </a:r>
            <a:r>
              <a:rPr lang="en-gb" b="1" i="0" u="none" baseline="0" dirty="0">
                <a:solidFill>
                  <a:srgbClr val="C00000"/>
                </a:solidFill>
              </a:rPr>
              <a:t> mentoring.</a:t>
            </a:r>
            <a:r>
              <a:rPr lang="en-gb" b="1" i="0" u="none" baseline="0" dirty="0">
                <a:solidFill>
                  <a:srgbClr val="FF0000"/>
                </a:solidFill>
              </a:rPr>
              <a:t> </a:t>
            </a:r>
            <a:r>
              <a:rPr lang="en-gb" b="0" i="0" u="none" baseline="0" dirty="0">
                <a:solidFill>
                  <a:schemeClr val="accent5">
                    <a:lumMod val="75000"/>
                  </a:schemeClr>
                </a:solidFill>
              </a:rPr>
              <a:t>Everyone makes a new mark using the marking method agreed earlier. </a:t>
            </a:r>
            <a:r>
              <a:rPr lang="en-gb" b="0" i="0" u="none" baseline="0" dirty="0"/>
              <a:t>Make general observations on how the situation will look at that time. What kind of a message does the arrangement send to your group?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b="1" i="0" u="none" baseline="0" dirty="0">
                <a:solidFill>
                  <a:srgbClr val="C00000"/>
                </a:solidFill>
              </a:rPr>
              <a:t>3</a:t>
            </a:r>
            <a:r>
              <a:rPr lang="en-gb" b="0" i="0" u="none" baseline="0" dirty="0"/>
              <a:t> </a:t>
            </a:r>
            <a:r>
              <a:rPr lang="en-gb" b="0" i="0" u="none" baseline="0" dirty="0">
                <a:solidFill>
                  <a:srgbClr val="C00000"/>
                </a:solidFill>
              </a:rPr>
              <a:t>-</a:t>
            </a:r>
            <a:r>
              <a:rPr lang="en-gb" b="0" i="0" u="none" baseline="0" dirty="0"/>
              <a:t> </a:t>
            </a:r>
            <a:r>
              <a:rPr lang="en-gb" b="1" i="0" u="none" baseline="0" dirty="0">
                <a:solidFill>
                  <a:srgbClr val="C00000"/>
                </a:solidFill>
              </a:rPr>
              <a:t>Enter the results of your assessment in the empty space on your slide. </a:t>
            </a:r>
            <a:r>
              <a:rPr lang="en-gb" b="0" i="0" u="none" baseline="0" dirty="0"/>
              <a:t>Think about the </a:t>
            </a:r>
            <a:r>
              <a:rPr lang="en-gb" b="1" i="0" u="none" baseline="0" dirty="0"/>
              <a:t>assessment questions from the evaluation carpet </a:t>
            </a:r>
            <a:r>
              <a:rPr lang="en-gb" b="0" i="0" u="none" baseline="0" dirty="0"/>
              <a:t>that </a:t>
            </a:r>
            <a:r>
              <a:rPr lang="en-gb" b="1" i="0" u="none" baseline="0" dirty="0"/>
              <a:t>open up the sentence with the objective below in more detail</a:t>
            </a:r>
            <a:r>
              <a:rPr lang="en-gb" b="0" i="0" u="none" baseline="0" dirty="0"/>
              <a:t>. Discuss. Consider what factors prevent you from coming closer to the objective. Think about how you could overcome these obstacles/</a:t>
            </a:r>
            <a:r>
              <a:rPr lang="en-gb" b="1" i="1" u="none" baseline="0" dirty="0"/>
              <a:t>turn them into opportunities</a:t>
            </a:r>
            <a:r>
              <a:rPr lang="en-gb" b="0" i="0" u="none" baseline="0" dirty="0"/>
              <a:t>. </a:t>
            </a:r>
          </a:p>
          <a:p>
            <a:endParaRPr lang="en-gb" dirty="0"/>
          </a:p>
          <a:p>
            <a:pPr marL="0" indent="0" algn="l" rtl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6086" cy="1002121"/>
          </a:xfrm>
        </p:spPr>
        <p:txBody>
          <a:bodyPr>
            <a:normAutofit fontScale="90000"/>
          </a:bodyPr>
          <a:lstStyle/>
          <a:p>
            <a:pPr algn="l" rtl="0"/>
            <a:r>
              <a:rPr lang="en-gb" sz="3600" b="1" i="0" u="none" baseline="0">
                <a:solidFill>
                  <a:srgbClr val="C00000"/>
                </a:solidFill>
              </a:rPr>
              <a:t>Instructions for the digital quality carpet work on Skype</a:t>
            </a:r>
            <a:r>
              <a:rPr lang="en-gb">
                <a:solidFill>
                  <a:srgbClr val="C00000"/>
                </a:solidFill>
              </a:rPr>
              <a:t/>
            </a:r>
            <a:br>
              <a:rPr lang="en-gb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74060"/>
            <a:ext cx="11136087" cy="578799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gb" sz="1900" b="0" i="0" u="none" baseline="0" dirty="0"/>
              <a:t>1. The group secretary saves the PowerPoint file </a:t>
            </a:r>
            <a:r>
              <a:rPr lang="en-gb" sz="1900" b="0" i="1" u="none" baseline="0" dirty="0" err="1"/>
              <a:t>Digitaalinen</a:t>
            </a:r>
            <a:r>
              <a:rPr lang="en-gb" sz="1900" b="0" i="1" u="none" baseline="0" dirty="0"/>
              <a:t> </a:t>
            </a:r>
            <a:r>
              <a:rPr lang="en-gb" sz="1900" b="0" i="1" u="none" baseline="0" dirty="0" err="1"/>
              <a:t>laatumatto</a:t>
            </a:r>
            <a:r>
              <a:rPr lang="en-gb" sz="1900" b="0" i="1" u="none" baseline="0" dirty="0"/>
              <a:t> (Digital quality carpet</a:t>
            </a:r>
            <a:r>
              <a:rPr lang="en-gb" sz="1900" b="0" i="1" u="none" baseline="0" dirty="0" smtClean="0"/>
              <a:t>)</a:t>
            </a:r>
            <a:r>
              <a:rPr lang="en-gb" sz="1900" b="0" i="0" u="none" baseline="0" dirty="0" smtClean="0"/>
              <a:t> </a:t>
            </a:r>
            <a:r>
              <a:rPr lang="en-gb" sz="1900" b="0" i="0" u="none" baseline="0" dirty="0"/>
              <a:t>to </a:t>
            </a:r>
            <a:r>
              <a:rPr lang="en-gb" sz="1900" dirty="0" smtClean="0"/>
              <a:t>his/her</a:t>
            </a:r>
            <a:r>
              <a:rPr lang="en-gb" sz="1900" b="0" i="0" u="none" baseline="0" dirty="0" smtClean="0"/>
              <a:t> </a:t>
            </a:r>
            <a:r>
              <a:rPr lang="en-gb" sz="1900" b="0" i="0" u="none" baseline="0" dirty="0"/>
              <a:t>own </a:t>
            </a:r>
            <a:r>
              <a:rPr lang="en-gb" sz="1900" b="0" i="0" u="none" baseline="0" dirty="0" smtClean="0"/>
              <a:t>computer. </a:t>
            </a:r>
            <a:endParaRPr lang="en-gb" sz="1900" b="0" i="0" u="none" baseline="0" dirty="0"/>
          </a:p>
          <a:p>
            <a:pPr marL="0" indent="0" algn="l" rtl="0">
              <a:buNone/>
            </a:pPr>
            <a:r>
              <a:rPr lang="en-gb" sz="1900" b="0" i="0" u="none" baseline="0" dirty="0"/>
              <a:t>2. The secretary creates a Skype meeting invitation for their own group for </a:t>
            </a:r>
            <a:r>
              <a:rPr lang="en-gb" sz="1900" b="0" i="0" u="none" baseline="0" dirty="0" smtClean="0"/>
              <a:t>collaboration.</a:t>
            </a:r>
            <a:endParaRPr lang="en-gb" sz="1900" b="0" i="0" u="none" baseline="0" dirty="0"/>
          </a:p>
          <a:p>
            <a:pPr marL="0" lvl="0" indent="0" algn="l" rtl="0">
              <a:buNone/>
            </a:pPr>
            <a:r>
              <a:rPr lang="en-gb" sz="1900" b="0" i="0" u="none" baseline="0" dirty="0"/>
              <a:t>3. Edit the Skype meeting settings: In the More options menu (three dots at the bottom), give everyone the right to use the annotation tools in the PowerPoint presentations </a:t>
            </a:r>
            <a:r>
              <a:rPr lang="en-gb" sz="1900" b="0" i="1" u="none" baseline="0" dirty="0"/>
              <a:t>(“Anyone can use annotations in a PowerPoint presentation?” -&gt; Everyone</a:t>
            </a:r>
            <a:r>
              <a:rPr lang="en-gb" sz="1900" b="0" i="1" u="none" baseline="0" dirty="0" smtClean="0"/>
              <a:t>).</a:t>
            </a:r>
            <a:endParaRPr lang="en-gb" sz="1900" dirty="0"/>
          </a:p>
          <a:p>
            <a:pPr marL="0" lvl="0" indent="0" algn="l" rtl="0">
              <a:buNone/>
            </a:pPr>
            <a:r>
              <a:rPr lang="en-gb" sz="1900" b="0" i="0" u="none" baseline="0" dirty="0"/>
              <a:t>4. Present the Digital quality carpet PowerPoint file you saved (Present PowerPoint files</a:t>
            </a:r>
            <a:r>
              <a:rPr lang="en-gb" sz="1900" b="0" i="0" u="none" baseline="0" dirty="0" smtClean="0"/>
              <a:t>…). </a:t>
            </a:r>
            <a:endParaRPr lang="en-gb" sz="1900" b="0" i="0" u="none" baseline="0" dirty="0"/>
          </a:p>
          <a:p>
            <a:pPr marL="0" lvl="0" indent="0" algn="l" rtl="0">
              <a:buNone/>
            </a:pPr>
            <a:r>
              <a:rPr lang="en-gb" sz="1900" b="0" i="0" u="none" baseline="0" dirty="0"/>
              <a:t>5. The edit tools should be visible to all participants, i.e. a pen icon in the top right corner of the screen as well as arrow buttons at the bottom that make it possible to move forward and back in the </a:t>
            </a:r>
            <a:r>
              <a:rPr lang="en-gb" sz="1900" b="0" i="0" u="none" baseline="0" dirty="0" smtClean="0"/>
              <a:t>presentation.</a:t>
            </a:r>
            <a:endParaRPr lang="en-gb" sz="1900" b="0" i="0" u="none" baseline="0" dirty="0"/>
          </a:p>
          <a:p>
            <a:pPr marL="0" indent="0">
              <a:buNone/>
            </a:pPr>
            <a:r>
              <a:rPr lang="en-gb" sz="1900" b="0" i="0" u="none" baseline="0" dirty="0"/>
              <a:t>6. Do your self-assessment one slide at a time (4 themes) by using the annotation tools to mark the distances. </a:t>
            </a:r>
            <a:r>
              <a:rPr lang="en-US" sz="1900" b="1" dirty="0" smtClean="0"/>
              <a:t>In </a:t>
            </a:r>
            <a:r>
              <a:rPr lang="en-US" sz="1900" b="1" dirty="0"/>
              <a:t>'defining the </a:t>
            </a:r>
            <a:r>
              <a:rPr lang="en-US" sz="1900" b="1" dirty="0" smtClean="0"/>
              <a:t>distance‘ </a:t>
            </a:r>
            <a:r>
              <a:rPr lang="en-US" sz="1900" dirty="0" smtClean="0"/>
              <a:t>you </a:t>
            </a:r>
            <a:r>
              <a:rPr lang="en-US" sz="1900" dirty="0"/>
              <a:t>mark how far you </a:t>
            </a:r>
            <a:r>
              <a:rPr lang="en-US" sz="1900" dirty="0" smtClean="0"/>
              <a:t>are</a:t>
            </a:r>
            <a:r>
              <a:rPr lang="en-gb" sz="1900" b="0" i="0" u="none" baseline="0" dirty="0" smtClean="0"/>
              <a:t> </a:t>
            </a:r>
            <a:r>
              <a:rPr lang="en-gb" sz="1900" b="0" i="0" u="none" baseline="0" dirty="0"/>
              <a:t>from the centre of the circle on the right side of the slide by using the marking methods you have agreed on together. Agree on a separate colour and shape for each member of the group that the members use for all themes. </a:t>
            </a:r>
            <a:endParaRPr lang="en-gb" sz="1900" b="1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gb" sz="1900" b="0" i="0" u="none" baseline="0" dirty="0"/>
              <a:t>7. Enter your joint observations and development needs from the perspective of the theme being discussed into the empty comment area on each slide. </a:t>
            </a:r>
            <a:endParaRPr lang="en-gb" sz="1900" b="1" dirty="0">
              <a:solidFill>
                <a:srgbClr val="C00000"/>
              </a:solidFill>
            </a:endParaRPr>
          </a:p>
          <a:p>
            <a:pPr marL="0" lvl="0" indent="0" algn="l" rtl="0">
              <a:buNone/>
            </a:pPr>
            <a:r>
              <a:rPr lang="en-gb" sz="1900" b="0" i="0" u="none" baseline="0" dirty="0"/>
              <a:t>8. The secretary saves the file. To be safe, save the output after each slide. The information is saved by selecting the pen icon -&gt; three dots -&gt; Save as. ​</a:t>
            </a:r>
          </a:p>
          <a:p>
            <a:pPr marL="0" lvl="0" indent="0" algn="l" rtl="0">
              <a:buNone/>
            </a:pPr>
            <a:r>
              <a:rPr lang="en-gb" sz="1900" b="0" i="0" u="none" baseline="0" dirty="0"/>
              <a:t>9. Attach the output from your group to your blog or other similar workspace.​</a:t>
            </a:r>
          </a:p>
        </p:txBody>
      </p:sp>
    </p:spTree>
    <p:extLst>
      <p:ext uri="{BB962C8B-B14F-4D97-AF65-F5344CB8AC3E}">
        <p14:creationId xmlns:p14="http://schemas.microsoft.com/office/powerpoint/2010/main" val="113970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tsikko 1"/>
          <p:cNvSpPr>
            <a:spLocks noGrp="1"/>
          </p:cNvSpPr>
          <p:nvPr>
            <p:ph type="title"/>
          </p:nvPr>
        </p:nvSpPr>
        <p:spPr>
          <a:xfrm>
            <a:off x="1271588" y="274638"/>
            <a:ext cx="8939213" cy="1143000"/>
          </a:xfrm>
        </p:spPr>
        <p:txBody>
          <a:bodyPr/>
          <a:lstStyle/>
          <a:p>
            <a:r>
              <a:rPr lang="fi-FI" altLang="fi-FI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Arviointimatto</a:t>
            </a:r>
          </a:p>
        </p:txBody>
      </p:sp>
      <p:sp>
        <p:nvSpPr>
          <p:cNvPr id="5529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altLang="fi-FI" smtClean="0"/>
          </a:p>
          <a:p>
            <a:pPr marL="0" indent="0">
              <a:buNone/>
            </a:pPr>
            <a:endParaRPr lang="fi-FI" altLang="fi-FI" smtClean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995468"/>
              </p:ext>
            </p:extLst>
          </p:nvPr>
        </p:nvGraphicFramePr>
        <p:xfrm>
          <a:off x="-1" y="-30686"/>
          <a:ext cx="12192001" cy="7074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811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fi-FI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fi-FI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DIGITAL</a:t>
                      </a:r>
                      <a:r>
                        <a:rPr lang="fi-FI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QUALITY CARPET</a:t>
                      </a:r>
                      <a:r>
                        <a:rPr lang="fi-FI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(Leppisaari, </a:t>
                      </a:r>
                      <a: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2018c</a:t>
                      </a:r>
                      <a: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1. The OBJECTIVES we set have been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realised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fi-FI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875">
                <a:tc>
                  <a:txBody>
                    <a:bodyPr/>
                    <a:lstStyle/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endParaRPr lang="fi-FI" sz="1500" dirty="0" smtClean="0">
                        <a:effectLst/>
                      </a:endParaRP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fi-FI" sz="1500" b="1" dirty="0" smtClean="0">
                          <a:effectLst/>
                        </a:rPr>
                        <a:t>-</a:t>
                      </a:r>
                      <a:r>
                        <a:rPr lang="fi-FI" sz="1500" b="1" baseline="0" dirty="0" smtClean="0">
                          <a:effectLst/>
                        </a:rPr>
                        <a:t> </a:t>
                      </a:r>
                      <a:r>
                        <a:rPr lang="en-US" sz="1500" b="0" dirty="0" smtClean="0">
                          <a:effectLst/>
                        </a:rPr>
                        <a:t>How have the learning objectives we set (see the mentoring agreement) been </a:t>
                      </a:r>
                      <a:r>
                        <a:rPr lang="en-US" sz="1500" b="0" dirty="0" err="1" smtClean="0">
                          <a:effectLst/>
                        </a:rPr>
                        <a:t>realised</a:t>
                      </a:r>
                      <a:r>
                        <a:rPr lang="en-US" sz="1500" b="0" dirty="0" smtClean="0">
                          <a:effectLst/>
                        </a:rPr>
                        <a:t>?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en-US" sz="1500" b="0" dirty="0" smtClean="0">
                          <a:effectLst/>
                        </a:rPr>
                        <a:t>-</a:t>
                      </a:r>
                      <a:r>
                        <a:rPr lang="en-US" sz="1500" b="0" baseline="0" dirty="0" smtClean="0">
                          <a:effectLst/>
                        </a:rPr>
                        <a:t> </a:t>
                      </a:r>
                      <a:r>
                        <a:rPr lang="en-US" sz="1500" b="0" dirty="0" smtClean="0">
                          <a:effectLst/>
                        </a:rPr>
                        <a:t>Which topics have we already discussed and, based on our assessment, which topics should we discuss?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en-US" sz="1500" b="0" dirty="0" smtClean="0">
                          <a:effectLst/>
                        </a:rPr>
                        <a:t>- How have we assessed our own activities and those of our pair/group? What have we learned from the assessments? 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en-US" sz="1500" b="0" dirty="0" smtClean="0">
                          <a:effectLst/>
                        </a:rPr>
                        <a:t>- Which objectives do we need to specify and/or what more objectives do we need to set based on our assessments?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endParaRPr lang="fi-F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None/>
                      </a:pPr>
                      <a:endParaRPr lang="en-US" sz="15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5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take the distance in relation to the </a:t>
                      </a:r>
                      <a:r>
                        <a:rPr lang="en-US" sz="15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centre</a:t>
                      </a: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circle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fi-FI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317" name="Rectangle 4"/>
          <p:cNvSpPr>
            <a:spLocks noChangeArrowheads="1"/>
          </p:cNvSpPr>
          <p:nvPr/>
        </p:nvSpPr>
        <p:spPr bwMode="auto">
          <a:xfrm>
            <a:off x="3979864" y="36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07034" y="2850776"/>
            <a:ext cx="7453940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smtClean="0"/>
          </a:p>
          <a:p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8004594" y="2588149"/>
            <a:ext cx="3980372" cy="398037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000">
                <a:schemeClr val="accent5">
                  <a:lumMod val="0"/>
                  <a:lumOff val="100000"/>
                </a:schemeClr>
              </a:gs>
              <a:gs pos="51000">
                <a:srgbClr val="DEC8B4"/>
              </a:gs>
              <a:gs pos="80000">
                <a:srgbClr val="C55A1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7957459" y="2548016"/>
            <a:ext cx="4068000" cy="40680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7919751" y="2506627"/>
            <a:ext cx="4140000" cy="41400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7799294" y="-30686"/>
            <a:ext cx="4504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Digital </a:t>
            </a:r>
            <a:r>
              <a:rPr lang="fi-FI" sz="1000" dirty="0" err="1"/>
              <a:t>quality</a:t>
            </a:r>
            <a:r>
              <a:rPr lang="fi-FI" sz="1000" dirty="0"/>
              <a:t> </a:t>
            </a:r>
            <a:r>
              <a:rPr lang="fi-FI" sz="1000" dirty="0" err="1"/>
              <a:t>carpet</a:t>
            </a:r>
            <a:r>
              <a:rPr lang="fi-FI" sz="1000" dirty="0"/>
              <a:t> @</a:t>
            </a:r>
            <a:r>
              <a:rPr lang="fi-FI" sz="1000" dirty="0" err="1"/>
              <a:t>Centria</a:t>
            </a:r>
            <a:r>
              <a:rPr lang="fi-FI" sz="1000" dirty="0"/>
              <a:t> UAS/</a:t>
            </a:r>
            <a:r>
              <a:rPr lang="fi-FI" sz="1000" dirty="0" err="1"/>
              <a:t>eAMK</a:t>
            </a:r>
            <a:r>
              <a:rPr lang="fi-FI" sz="1000" dirty="0"/>
              <a:t> </a:t>
            </a:r>
            <a:r>
              <a:rPr lang="fi-FI" sz="1000" dirty="0" err="1"/>
              <a:t>project</a:t>
            </a:r>
            <a:r>
              <a:rPr lang="fi-FI" sz="1000" dirty="0"/>
              <a:t>: Irja Leppisaari, </a:t>
            </a:r>
            <a:r>
              <a:rPr lang="fi-FI" sz="1000" dirty="0" smtClean="0"/>
              <a:t>Asko </a:t>
            </a:r>
            <a:r>
              <a:rPr lang="fi-FI" sz="1000" dirty="0"/>
              <a:t>Mentu </a:t>
            </a:r>
            <a:r>
              <a:rPr lang="fi-FI" sz="1000" dirty="0" smtClean="0"/>
              <a:t/>
            </a:r>
            <a:br>
              <a:rPr lang="fi-FI" sz="1000" dirty="0" smtClean="0"/>
            </a:br>
            <a:r>
              <a:rPr lang="fi-FI" sz="1000" dirty="0" smtClean="0"/>
              <a:t>and </a:t>
            </a:r>
            <a:r>
              <a:rPr lang="fi-FI" sz="1000" dirty="0"/>
              <a:t>Satu </a:t>
            </a:r>
            <a:r>
              <a:rPr lang="fi-FI" sz="1000" dirty="0" smtClean="0"/>
              <a:t>Hangasmaa</a:t>
            </a:r>
            <a:br>
              <a:rPr lang="fi-FI" sz="1000" dirty="0" smtClean="0"/>
            </a:br>
            <a:r>
              <a:rPr lang="fi-FI" sz="1000" dirty="0"/>
              <a:t/>
            </a:r>
            <a:br>
              <a:rPr lang="fi-FI" sz="1000" dirty="0"/>
            </a:br>
            <a:r>
              <a:rPr lang="fi-FI" sz="1000" dirty="0"/>
              <a:t>“</a:t>
            </a:r>
            <a:r>
              <a:rPr lang="fi-FI" sz="1000" dirty="0" err="1"/>
              <a:t>Defining</a:t>
            </a:r>
            <a:r>
              <a:rPr lang="fi-FI" sz="1000" dirty="0"/>
              <a:t> </a:t>
            </a:r>
            <a:r>
              <a:rPr lang="fi-FI" sz="1000" dirty="0" err="1"/>
              <a:t>the</a:t>
            </a:r>
            <a:r>
              <a:rPr lang="fi-FI" sz="1000" dirty="0"/>
              <a:t> </a:t>
            </a:r>
            <a:r>
              <a:rPr lang="fi-FI" sz="1000" dirty="0" err="1"/>
              <a:t>distance</a:t>
            </a:r>
            <a:r>
              <a:rPr lang="fi-FI" sz="1000" dirty="0"/>
              <a:t>” </a:t>
            </a:r>
            <a:r>
              <a:rPr lang="fi-FI" sz="1000" dirty="0" err="1"/>
              <a:t>adapted</a:t>
            </a:r>
            <a:r>
              <a:rPr lang="fi-FI" sz="1000" dirty="0"/>
              <a:t> </a:t>
            </a:r>
            <a:r>
              <a:rPr lang="fi-FI" sz="1000" dirty="0" err="1"/>
              <a:t>from</a:t>
            </a:r>
            <a:r>
              <a:rPr lang="fi-FI" sz="1000" dirty="0"/>
              <a:t> ‘Oppiminen ja Ryhmätyöskentely’ </a:t>
            </a:r>
            <a:r>
              <a:rPr lang="fi-FI" sz="1000" dirty="0" smtClean="0"/>
              <a:t/>
            </a:r>
            <a:br>
              <a:rPr lang="fi-FI" sz="1000" dirty="0" smtClean="0"/>
            </a:br>
            <a:r>
              <a:rPr lang="fi-FI" sz="1000" dirty="0" smtClean="0"/>
              <a:t>@ </a:t>
            </a:r>
            <a:r>
              <a:rPr lang="fi-FI" sz="1000" dirty="0"/>
              <a:t>Ideapakka.fi 2017</a:t>
            </a:r>
            <a:endParaRPr lang="fi-FI" sz="10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51330" y="3099299"/>
            <a:ext cx="6435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dirty="0" smtClean="0"/>
              <a:t>we </a:t>
            </a:r>
            <a:r>
              <a:rPr lang="en-US" dirty="0"/>
              <a:t>will check that the goals are not too broad, we will focus </a:t>
            </a:r>
            <a:r>
              <a:rPr lang="en-US" dirty="0" smtClean="0"/>
              <a:t>them</a:t>
            </a:r>
          </a:p>
          <a:p>
            <a:pPr marL="285750" lvl="0" indent="-285750">
              <a:buFontTx/>
              <a:buChar char="-"/>
            </a:pPr>
            <a:r>
              <a:rPr lang="en-US" dirty="0" smtClean="0"/>
              <a:t>we </a:t>
            </a:r>
            <a:r>
              <a:rPr lang="en-US" dirty="0"/>
              <a:t>will do evaluation together after each </a:t>
            </a:r>
            <a:r>
              <a:rPr lang="en-US" dirty="0" smtClean="0"/>
              <a:t>session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we will return to the summary in the beginning of each session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9069354" y="4460033"/>
            <a:ext cx="3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IL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9514743" y="4090701"/>
            <a:ext cx="3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IL</a:t>
            </a: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10507339" y="3629909"/>
            <a:ext cx="241526" cy="208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/>
          <p:cNvSpPr/>
          <p:nvPr/>
        </p:nvSpPr>
        <p:spPr>
          <a:xfrm>
            <a:off x="9910903" y="4344479"/>
            <a:ext cx="241526" cy="208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9989751" y="5994400"/>
            <a:ext cx="229209" cy="1825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9658759" y="5044653"/>
            <a:ext cx="229209" cy="182563"/>
          </a:xfrm>
          <a:prstGeom prst="rect">
            <a:avLst/>
          </a:prstGeom>
          <a:noFill/>
          <a:ln w="28575">
            <a:solidFill>
              <a:srgbClr val="65B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 oikealle 11"/>
          <p:cNvSpPr/>
          <p:nvPr/>
        </p:nvSpPr>
        <p:spPr>
          <a:xfrm>
            <a:off x="10599576" y="4344479"/>
            <a:ext cx="261658" cy="17448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 oikealle 18"/>
          <p:cNvSpPr/>
          <p:nvPr/>
        </p:nvSpPr>
        <p:spPr>
          <a:xfrm>
            <a:off x="11270106" y="5044653"/>
            <a:ext cx="261658" cy="17448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1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tsikko 1"/>
          <p:cNvSpPr>
            <a:spLocks noGrp="1"/>
          </p:cNvSpPr>
          <p:nvPr>
            <p:ph type="title"/>
          </p:nvPr>
        </p:nvSpPr>
        <p:spPr>
          <a:xfrm>
            <a:off x="1271588" y="274638"/>
            <a:ext cx="8939213" cy="1143000"/>
          </a:xfrm>
        </p:spPr>
        <p:txBody>
          <a:bodyPr/>
          <a:lstStyle/>
          <a:p>
            <a:pPr algn="l" rtl="0"/>
            <a:r>
              <a:rPr lang="en-gb" sz="3200" b="1" i="0" u="none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carpet</a:t>
            </a:r>
          </a:p>
        </p:txBody>
      </p:sp>
      <p:sp>
        <p:nvSpPr>
          <p:cNvPr id="5529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gb" altLang="fi-FI"/>
          </a:p>
          <a:p>
            <a:pPr marL="0" indent="0" algn="l" rtl="0">
              <a:buNone/>
            </a:pPr>
            <a:endParaRPr lang="en-gb" altLang="fi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12869"/>
              </p:ext>
            </p:extLst>
          </p:nvPr>
        </p:nvGraphicFramePr>
        <p:xfrm>
          <a:off x="-1" y="-30686"/>
          <a:ext cx="12192001" cy="7041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2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en-gb" sz="2000" b="1" i="0" u="none" baseline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DIGITAL QUALITY CARPET </a:t>
                      </a:r>
                      <a:r>
                        <a:rPr lang="en-gb" sz="2000" b="0" i="0" u="none" baseline="0">
                          <a:solidFill>
                            <a:schemeClr val="tx1"/>
                          </a:solidFill>
                          <a:effectLst/>
                        </a:rPr>
                        <a:t>(Leppisaari, 2018c)</a:t>
                      </a: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en-gb" sz="2000" b="0" i="0" u="none" baseline="0">
                          <a:effectLst/>
                        </a:rPr>
                        <a:t>4. We use DIGITAL METHODS and TOOLS in a meaningful way </a:t>
                      </a:r>
                      <a:r>
                        <a:rPr lang="en-gb" sz="2000">
                          <a:effectLst/>
                        </a:rPr>
                        <a:t/>
                      </a:r>
                      <a:br>
                        <a:rPr lang="en-gb" sz="2000">
                          <a:effectLst/>
                        </a:rPr>
                      </a:br>
                      <a:r>
                        <a:rPr lang="en-gb" sz="2000" b="0" i="0" u="none" baseline="0">
                          <a:effectLst/>
                        </a:rPr>
                        <a:t>     in mentoring</a:t>
                      </a:r>
                    </a:p>
                  </a:txBody>
                  <a:tcPr marL="44770" marR="4477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0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b="0" i="0" u="none" baseline="0" dirty="0">
                          <a:solidFill>
                            <a:schemeClr val="tx1"/>
                          </a:solidFill>
                        </a:rPr>
                        <a:t>Digital quality carpet @</a:t>
                      </a:r>
                      <a:r>
                        <a:rPr lang="en-gb" sz="1000" b="0" i="0" u="none" baseline="0" dirty="0" err="1">
                          <a:solidFill>
                            <a:schemeClr val="tx1"/>
                          </a:solidFill>
                        </a:rPr>
                        <a:t>Centria</a:t>
                      </a:r>
                      <a:r>
                        <a:rPr lang="en-gb" sz="1000" b="0" i="0" u="none" baseline="0" dirty="0">
                          <a:solidFill>
                            <a:schemeClr val="tx1"/>
                          </a:solidFill>
                        </a:rPr>
                        <a:t> UAS/</a:t>
                      </a:r>
                      <a:r>
                        <a:rPr lang="en-gb" sz="1000" b="0" i="0" u="none" baseline="0" dirty="0" err="1">
                          <a:solidFill>
                            <a:schemeClr val="tx1"/>
                          </a:solidFill>
                        </a:rPr>
                        <a:t>eAMK</a:t>
                      </a:r>
                      <a:r>
                        <a:rPr lang="en-gb" sz="1000" b="0" i="0" u="none" baseline="0" dirty="0">
                          <a:solidFill>
                            <a:schemeClr val="tx1"/>
                          </a:solidFill>
                        </a:rPr>
                        <a:t> project: Irja Leppisaari, Asko Mentu and Satu Hangasmaa</a:t>
                      </a:r>
                      <a:r>
                        <a:rPr lang="en-gb" sz="1000" dirty="0"/>
                        <a:t/>
                      </a:r>
                      <a:br>
                        <a:rPr lang="en-gb" sz="1000" dirty="0"/>
                      </a:br>
                      <a:r>
                        <a:rPr lang="en-gb" sz="1000" dirty="0"/>
                        <a:t/>
                      </a:r>
                      <a:br>
                        <a:rPr lang="en-gb" sz="1000" dirty="0"/>
                      </a:b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gb" sz="1000" b="0" i="0" u="none" baseline="0" dirty="0" smtClean="0">
                          <a:solidFill>
                            <a:schemeClr val="tx1"/>
                          </a:solidFill>
                        </a:rPr>
                        <a:t>Defining the distance” adapted </a:t>
                      </a:r>
                      <a:r>
                        <a:rPr lang="en-gb" sz="1000" b="0" i="0" u="none" baseline="0" dirty="0">
                          <a:solidFill>
                            <a:schemeClr val="tx1"/>
                          </a:solidFill>
                        </a:rPr>
                        <a:t>from ‘</a:t>
                      </a:r>
                      <a:r>
                        <a:rPr lang="en-gb" sz="1000" b="0" i="0" u="none" baseline="0" dirty="0" err="1">
                          <a:solidFill>
                            <a:schemeClr val="tx1"/>
                          </a:solidFill>
                        </a:rPr>
                        <a:t>Oppiminen</a:t>
                      </a:r>
                      <a:r>
                        <a:rPr lang="en-gb" sz="1000" b="0" i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b="0" i="0" u="none" baseline="0" dirty="0" err="1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gb" sz="1000" b="0" i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b="0" i="0" u="none" baseline="0" dirty="0" err="1">
                          <a:solidFill>
                            <a:schemeClr val="tx1"/>
                          </a:solidFill>
                        </a:rPr>
                        <a:t>Ryhmätyöskentely</a:t>
                      </a:r>
                      <a:r>
                        <a:rPr lang="en-gb" sz="1000" b="0" i="0" u="none" baseline="0" dirty="0">
                          <a:solidFill>
                            <a:schemeClr val="tx1"/>
                          </a:solidFill>
                        </a:rPr>
                        <a:t>’ @ Ideapakka.fi 2017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8064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en-gb" sz="1500" b="0" dirty="0">
                        <a:effectLst/>
                      </a:endParaRP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How have we experienced the digital approach (video conferences, blogs and other similar shared documents, instant messaging) in our mentoring?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How have our activities succeeded in the technical sense? How have we solved our technical problems?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How have the communication tools we selected supported us in reaching our objectives?</a:t>
                      </a:r>
                    </a:p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5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What kind of interaction has the digital operating environment made possible?</a:t>
                      </a:r>
                    </a:p>
                    <a:p>
                      <a:pPr marL="4572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en-gb" sz="800" b="0" i="0" u="none" baseline="0" dirty="0">
                          <a:effectLst/>
                        </a:rPr>
                        <a:t> 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500" b="0" i="0" u="none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take </a:t>
                      </a:r>
                      <a:r>
                        <a:rPr lang="en-gb" sz="1600" b="0" i="0" u="none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distance in relation to the centre of the circle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317" name="Rectangle 4"/>
          <p:cNvSpPr>
            <a:spLocks noChangeArrowheads="1"/>
          </p:cNvSpPr>
          <p:nvPr/>
        </p:nvSpPr>
        <p:spPr bwMode="auto">
          <a:xfrm>
            <a:off x="3979864" y="36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gb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29395" y="2758587"/>
            <a:ext cx="753157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Ellipsi 10"/>
          <p:cNvSpPr/>
          <p:nvPr/>
        </p:nvSpPr>
        <p:spPr>
          <a:xfrm>
            <a:off x="7957459" y="2548016"/>
            <a:ext cx="4068000" cy="40680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2" name="Ellipsi 11"/>
          <p:cNvSpPr/>
          <p:nvPr/>
        </p:nvSpPr>
        <p:spPr>
          <a:xfrm>
            <a:off x="7919751" y="2506627"/>
            <a:ext cx="4140000" cy="41400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3" name="Ellipsi 12"/>
          <p:cNvSpPr/>
          <p:nvPr/>
        </p:nvSpPr>
        <p:spPr>
          <a:xfrm>
            <a:off x="8004594" y="2588149"/>
            <a:ext cx="3980372" cy="398037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000">
                <a:schemeClr val="accent5">
                  <a:lumMod val="0"/>
                  <a:lumOff val="100000"/>
                </a:schemeClr>
              </a:gs>
              <a:gs pos="51000">
                <a:srgbClr val="B4C8DE"/>
              </a:gs>
              <a:gs pos="80000">
                <a:srgbClr val="4D7DB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95284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1B1E1E7-C6E3-9240-A5D9-3CCAB67FC35B}" type="datetime1">
              <a:rPr lang="fi-FI"/>
              <a:t>12.9.2019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6937" y="2037807"/>
            <a:ext cx="7255205" cy="2639148"/>
          </a:xfrm>
        </p:spPr>
        <p:txBody>
          <a:bodyPr>
            <a:normAutofit/>
          </a:bodyPr>
          <a:lstStyle/>
          <a:p>
            <a:pPr rtl="0"/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 sz="27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2272936" y="2786743"/>
            <a:ext cx="9283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800" b="0" i="0" u="none" baseline="0" dirty="0"/>
              <a:t>More information can be found at the</a:t>
            </a:r>
            <a:r>
              <a:rPr lang="en-gb" sz="2800" b="0" i="0" u="none" baseline="0" dirty="0">
                <a:solidFill>
                  <a:srgbClr val="C00000"/>
                </a:solidFill>
              </a:rPr>
              <a:t> Evolving digital mentoring </a:t>
            </a:r>
            <a:r>
              <a:rPr lang="en-gb" sz="2800" b="0" i="0" u="none" baseline="0" dirty="0"/>
              <a:t>website: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b="0" i="0" u="none" baseline="0" dirty="0">
                <a:hlinkClick r:id="rId2"/>
              </a:rPr>
              <a:t>https://www.eamk.fi/en/ecosystems2/digital-mentoring/</a:t>
            </a:r>
            <a:endParaRPr lang="en-gb" sz="28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7230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9E58104F924893526222F4D642A3" ma:contentTypeVersion="2" ma:contentTypeDescription="Create a new document." ma:contentTypeScope="" ma:versionID="c9d4f32a23cf366949965e2f432130f9">
  <xsd:schema xmlns:xsd="http://www.w3.org/2001/XMLSchema" xmlns:xs="http://www.w3.org/2001/XMLSchema" xmlns:p="http://schemas.microsoft.com/office/2006/metadata/properties" xmlns:ns2="d6ab58f5-98c5-4348-96ae-4c944f99fba1" targetNamespace="http://schemas.microsoft.com/office/2006/metadata/properties" ma:root="true" ma:fieldsID="d5c0d0276c433abe35534ff0ba884af2" ns2:_="">
    <xsd:import namespace="d6ab58f5-98c5-4348-96ae-4c944f99f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b58f5-98c5-4348-96ae-4c944f99f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D6B2FF-0D18-4BA7-9A38-883F11F574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5F05AF-E45C-4F61-806F-5621111D4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ab58f5-98c5-4348-96ae-4c944f99f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E7F226-BE48-4FB3-9FCA-EFD5306BF80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6ab58f5-98c5-4348-96ae-4c944f99fba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TM03457452[[fn=Taivaallinen]]</Template>
  <TotalTime>506</TotalTime>
  <Words>1131</Words>
  <Application>Microsoft Office PowerPoint</Application>
  <PresentationFormat>Widescreen</PresentationFormat>
  <Paragraphs>128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Digital quality carpet</vt:lpstr>
      <vt:lpstr>PowerPoint Presentation</vt:lpstr>
      <vt:lpstr>What is this all about?</vt:lpstr>
      <vt:lpstr>Evaluation carpet</vt:lpstr>
      <vt:lpstr>An example of 'defining the distance' (the idea for work adapted from ‘Oppiminen ja Ryhmätyöskentely’ @ Ideapakka.fi 2017) </vt:lpstr>
      <vt:lpstr>Instructions for the digital quality carpet work on Skype </vt:lpstr>
      <vt:lpstr>Arviointimatto</vt:lpstr>
      <vt:lpstr>Evaluation carpet</vt:lpstr>
      <vt:lpstr>  </vt:lpstr>
    </vt:vector>
  </TitlesOfParts>
  <Company>Centria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Arviointimatto</dc:title>
  <dc:creator>Irja Leppisaari</dc:creator>
  <cp:lastModifiedBy>Irja Leppisaari</cp:lastModifiedBy>
  <cp:revision>115</cp:revision>
  <cp:lastPrinted>2019-01-28T09:58:22Z</cp:lastPrinted>
  <dcterms:created xsi:type="dcterms:W3CDTF">2018-08-31T06:45:54Z</dcterms:created>
  <dcterms:modified xsi:type="dcterms:W3CDTF">2019-09-12T06:04:47Z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0x010100FCFD9E58104F924893526222F4D642A3</vt:lpwstr>
  </property>
</Properties>
</file>