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4" r:id="rId4"/>
    <p:sldId id="258" r:id="rId5"/>
    <p:sldId id="271" r:id="rId6"/>
    <p:sldId id="266" r:id="rId7"/>
    <p:sldId id="265" r:id="rId8"/>
    <p:sldId id="267" r:id="rId9"/>
    <p:sldId id="268" r:id="rId10"/>
    <p:sldId id="262" r:id="rId11"/>
    <p:sldId id="280" r:id="rId12"/>
    <p:sldId id="260" r:id="rId13"/>
    <p:sldId id="274" r:id="rId14"/>
    <p:sldId id="275" r:id="rId15"/>
    <p:sldId id="276" r:id="rId16"/>
    <p:sldId id="277" r:id="rId17"/>
    <p:sldId id="278" r:id="rId18"/>
    <p:sldId id="279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52"/>
    <a:srgbClr val="F58C00"/>
    <a:srgbClr val="005A8C"/>
    <a:srgbClr val="F7A600"/>
    <a:srgbClr val="EE9F2D"/>
    <a:srgbClr val="F3B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3634B-1C14-47A0-87F2-F3D1ED255674}" v="15" dt="2018-01-15T12:39:11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ec9eb67c52fef9dd3a7d3545fb15ba70bc34fc2f5811a297e018ff29d765b4ea::" providerId="AD" clId="Web-{B8ACCACF-FC33-F1A5-40FF-BEA10AA5CCCF}"/>
    <pc:docChg chg="modSld">
      <pc:chgData name="Guest User" userId="S::urn:spo:anon#ec9eb67c52fef9dd3a7d3545fb15ba70bc34fc2f5811a297e018ff29d765b4ea::" providerId="AD" clId="Web-{B8ACCACF-FC33-F1A5-40FF-BEA10AA5CCCF}" dt="2018-10-04T05:44:07.226" v="15" actId="14100"/>
      <pc:docMkLst>
        <pc:docMk/>
      </pc:docMkLst>
      <pc:sldChg chg="modSp">
        <pc:chgData name="Guest User" userId="S::urn:spo:anon#ec9eb67c52fef9dd3a7d3545fb15ba70bc34fc2f5811a297e018ff29d765b4ea::" providerId="AD" clId="Web-{B8ACCACF-FC33-F1A5-40FF-BEA10AA5CCCF}" dt="2018-10-04T05:44:07.226" v="15" actId="14100"/>
        <pc:sldMkLst>
          <pc:docMk/>
          <pc:sldMk cId="67020347" sldId="256"/>
        </pc:sldMkLst>
        <pc:spChg chg="mod">
          <ac:chgData name="Guest User" userId="S::urn:spo:anon#ec9eb67c52fef9dd3a7d3545fb15ba70bc34fc2f5811a297e018ff29d765b4ea::" providerId="AD" clId="Web-{B8ACCACF-FC33-F1A5-40FF-BEA10AA5CCCF}" dt="2018-10-04T05:44:07.226" v="15" actId="14100"/>
          <ac:spMkLst>
            <pc:docMk/>
            <pc:sldMk cId="67020347" sldId="256"/>
            <ac:spMk id="4" creationId="{00000000-0000-0000-0000-000000000000}"/>
          </ac:spMkLst>
        </pc:spChg>
      </pc:sldChg>
    </pc:docChg>
  </pc:docChgLst>
  <pc:docChgLst>
    <pc:chgData name="Tyrväinen Paula" userId="S::paula.tyrvainen@jamk.fi::35647f0d-ae61-4f4a-8492-9246b52043e1" providerId="AD" clId="Web-{9ED36D60-FBB9-EBBF-1A4B-BD0DB15810CE}"/>
    <pc:docChg chg="modSld">
      <pc:chgData name="Tyrväinen Paula" userId="S::paula.tyrvainen@jamk.fi::35647f0d-ae61-4f4a-8492-9246b52043e1" providerId="AD" clId="Web-{9ED36D60-FBB9-EBBF-1A4B-BD0DB15810CE}" dt="2018-12-03T09:01:55.455" v="13" actId="20577"/>
      <pc:docMkLst>
        <pc:docMk/>
      </pc:docMkLst>
      <pc:sldChg chg="modSp">
        <pc:chgData name="Tyrväinen Paula" userId="S::paula.tyrvainen@jamk.fi::35647f0d-ae61-4f4a-8492-9246b52043e1" providerId="AD" clId="Web-{9ED36D60-FBB9-EBBF-1A4B-BD0DB15810CE}" dt="2018-12-03T09:01:41.690" v="1" actId="20577"/>
        <pc:sldMkLst>
          <pc:docMk/>
          <pc:sldMk cId="67020347" sldId="256"/>
        </pc:sldMkLst>
        <pc:spChg chg="mod">
          <ac:chgData name="Tyrväinen Paula" userId="S::paula.tyrvainen@jamk.fi::35647f0d-ae61-4f4a-8492-9246b52043e1" providerId="AD" clId="Web-{9ED36D60-FBB9-EBBF-1A4B-BD0DB15810CE}" dt="2018-12-03T09:01:41.690" v="1" actId="20577"/>
          <ac:spMkLst>
            <pc:docMk/>
            <pc:sldMk cId="67020347" sldId="256"/>
            <ac:spMk id="4" creationId="{00000000-0000-0000-0000-000000000000}"/>
          </ac:spMkLst>
        </pc:spChg>
      </pc:sldChg>
      <pc:sldChg chg="modSp">
        <pc:chgData name="Tyrväinen Paula" userId="S::paula.tyrvainen@jamk.fi::35647f0d-ae61-4f4a-8492-9246b52043e1" providerId="AD" clId="Web-{9ED36D60-FBB9-EBBF-1A4B-BD0DB15810CE}" dt="2018-12-03T09:01:54.565" v="10" actId="20577"/>
        <pc:sldMkLst>
          <pc:docMk/>
          <pc:sldMk cId="107980093" sldId="258"/>
        </pc:sldMkLst>
        <pc:spChg chg="mod">
          <ac:chgData name="Tyrväinen Paula" userId="S::paula.tyrvainen@jamk.fi::35647f0d-ae61-4f4a-8492-9246b52043e1" providerId="AD" clId="Web-{9ED36D60-FBB9-EBBF-1A4B-BD0DB15810CE}" dt="2018-12-03T09:01:51.080" v="4" actId="20577"/>
          <ac:spMkLst>
            <pc:docMk/>
            <pc:sldMk cId="107980093" sldId="258"/>
            <ac:spMk id="2" creationId="{00000000-0000-0000-0000-000000000000}"/>
          </ac:spMkLst>
        </pc:spChg>
        <pc:spChg chg="mod">
          <ac:chgData name="Tyrväinen Paula" userId="S::paula.tyrvainen@jamk.fi::35647f0d-ae61-4f4a-8492-9246b52043e1" providerId="AD" clId="Web-{9ED36D60-FBB9-EBBF-1A4B-BD0DB15810CE}" dt="2018-12-03T09:01:54.565" v="10" actId="20577"/>
          <ac:spMkLst>
            <pc:docMk/>
            <pc:sldMk cId="107980093" sldId="258"/>
            <ac:spMk id="3" creationId="{00000000-0000-0000-0000-000000000000}"/>
          </ac:spMkLst>
        </pc:spChg>
      </pc:sldChg>
    </pc:docChg>
  </pc:docChgLst>
  <pc:docChgLst>
    <pc:chgData name="Guest User" userId="S::urn:spo:anon#ec9eb67c52fef9dd3a7d3545fb15ba70bc34fc2f5811a297e018ff29d765b4ea::" providerId="AD" clId="Web-{29F4DFF4-C555-4F6B-B2F8-BE1ADFF0DC7F}"/>
    <pc:docChg chg="modSld">
      <pc:chgData name="Guest User" userId="S::urn:spo:anon#ec9eb67c52fef9dd3a7d3545fb15ba70bc34fc2f5811a297e018ff29d765b4ea::" providerId="AD" clId="Web-{29F4DFF4-C555-4F6B-B2F8-BE1ADFF0DC7F}" dt="2018-05-22T11:27:32.697" v="14"/>
      <pc:docMkLst>
        <pc:docMk/>
      </pc:docMkLst>
      <pc:sldChg chg="modSp">
        <pc:chgData name="Guest User" userId="S::urn:spo:anon#ec9eb67c52fef9dd3a7d3545fb15ba70bc34fc2f5811a297e018ff29d765b4ea::" providerId="AD" clId="Web-{29F4DFF4-C555-4F6B-B2F8-BE1ADFF0DC7F}" dt="2018-05-22T11:26:29.320" v="9" actId="20577"/>
        <pc:sldMkLst>
          <pc:docMk/>
          <pc:sldMk cId="107980093" sldId="258"/>
        </pc:sldMkLst>
        <pc:spChg chg="mod">
          <ac:chgData name="Guest User" userId="S::urn:spo:anon#ec9eb67c52fef9dd3a7d3545fb15ba70bc34fc2f5811a297e018ff29d765b4ea::" providerId="AD" clId="Web-{29F4DFF4-C555-4F6B-B2F8-BE1ADFF0DC7F}" dt="2018-05-22T11:26:29.320" v="9" actId="20577"/>
          <ac:spMkLst>
            <pc:docMk/>
            <pc:sldMk cId="107980093" sldId="258"/>
            <ac:spMk id="2" creationId="{00000000-0000-0000-0000-000000000000}"/>
          </ac:spMkLst>
        </pc:spChg>
      </pc:sldChg>
      <pc:sldChg chg="modSp">
        <pc:chgData name="Guest User" userId="S::urn:spo:anon#ec9eb67c52fef9dd3a7d3545fb15ba70bc34fc2f5811a297e018ff29d765b4ea::" providerId="AD" clId="Web-{29F4DFF4-C555-4F6B-B2F8-BE1ADFF0DC7F}" dt="2018-05-22T11:26:48.352" v="12" actId="1076"/>
        <pc:sldMkLst>
          <pc:docMk/>
          <pc:sldMk cId="1853302047" sldId="260"/>
        </pc:sldMkLst>
        <pc:spChg chg="mod">
          <ac:chgData name="Guest User" userId="S::urn:spo:anon#ec9eb67c52fef9dd3a7d3545fb15ba70bc34fc2f5811a297e018ff29d765b4ea::" providerId="AD" clId="Web-{29F4DFF4-C555-4F6B-B2F8-BE1ADFF0DC7F}" dt="2018-05-22T11:26:48.352" v="12" actId="1076"/>
          <ac:spMkLst>
            <pc:docMk/>
            <pc:sldMk cId="1853302047" sldId="260"/>
            <ac:spMk id="18" creationId="{00000000-0000-0000-0000-000000000000}"/>
          </ac:spMkLst>
        </pc:spChg>
      </pc:sldChg>
      <pc:sldChg chg="addSp delSp modSp">
        <pc:chgData name="Guest User" userId="S::urn:spo:anon#ec9eb67c52fef9dd3a7d3545fb15ba70bc34fc2f5811a297e018ff29d765b4ea::" providerId="AD" clId="Web-{29F4DFF4-C555-4F6B-B2F8-BE1ADFF0DC7F}" dt="2018-05-22T11:27:32.697" v="14"/>
        <pc:sldMkLst>
          <pc:docMk/>
          <pc:sldMk cId="1987411865" sldId="262"/>
        </pc:sldMkLst>
        <pc:spChg chg="del">
          <ac:chgData name="Guest User" userId="S::urn:spo:anon#ec9eb67c52fef9dd3a7d3545fb15ba70bc34fc2f5811a297e018ff29d765b4ea::" providerId="AD" clId="Web-{29F4DFF4-C555-4F6B-B2F8-BE1ADFF0DC7F}" dt="2018-05-22T11:27:24.196" v="13"/>
          <ac:spMkLst>
            <pc:docMk/>
            <pc:sldMk cId="1987411865" sldId="262"/>
            <ac:spMk id="8" creationId="{00000000-0000-0000-0000-000000000000}"/>
          </ac:spMkLst>
        </pc:spChg>
        <pc:spChg chg="del">
          <ac:chgData name="Guest User" userId="S::urn:spo:anon#ec9eb67c52fef9dd3a7d3545fb15ba70bc34fc2f5811a297e018ff29d765b4ea::" providerId="AD" clId="Web-{29F4DFF4-C555-4F6B-B2F8-BE1ADFF0DC7F}" dt="2018-05-22T11:27:32.697" v="14"/>
          <ac:spMkLst>
            <pc:docMk/>
            <pc:sldMk cId="1987411865" sldId="262"/>
            <ac:spMk id="9" creationId="{00000000-0000-0000-0000-000000000000}"/>
          </ac:spMkLst>
        </pc:spChg>
        <pc:spChg chg="add mod">
          <ac:chgData name="Guest User" userId="S::urn:spo:anon#ec9eb67c52fef9dd3a7d3545fb15ba70bc34fc2f5811a297e018ff29d765b4ea::" providerId="AD" clId="Web-{29F4DFF4-C555-4F6B-B2F8-BE1ADFF0DC7F}" dt="2018-05-22T11:27:24.196" v="13"/>
          <ac:spMkLst>
            <pc:docMk/>
            <pc:sldMk cId="1987411865" sldId="262"/>
            <ac:spMk id="14" creationId="{8DD19838-84A1-49EB-81BC-8655580C2259}"/>
          </ac:spMkLst>
        </pc:spChg>
        <pc:spChg chg="add mod">
          <ac:chgData name="Guest User" userId="S::urn:spo:anon#ec9eb67c52fef9dd3a7d3545fb15ba70bc34fc2f5811a297e018ff29d765b4ea::" providerId="AD" clId="Web-{29F4DFF4-C555-4F6B-B2F8-BE1ADFF0DC7F}" dt="2018-05-22T11:27:32.697" v="14"/>
          <ac:spMkLst>
            <pc:docMk/>
            <pc:sldMk cId="1987411865" sldId="262"/>
            <ac:spMk id="16" creationId="{02D7448F-24BB-4105-9075-D10A0C9C5DD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4777C-A29A-654B-B4FD-22B1BA697CF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2E23E-3A87-0044-A11C-B69F60C6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E23E-3A87-0044-A11C-B69F60C633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2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33E07-E1B9-4C8E-95A5-F531A30D415C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156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33E07-E1B9-4C8E-95A5-F531A30D415C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42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33E07-E1B9-4C8E-95A5-F531A30D415C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29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33E07-E1B9-4C8E-95A5-F531A30D415C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07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888" y="207389"/>
            <a:ext cx="11774078" cy="55995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subtitle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10FA-C4B8-435C-A2D1-01581D9A4096}" type="datetime1">
              <a:rPr lang="fi-FI" smtClean="0"/>
              <a:t>14.2.2019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M. Joshi, M Pilli-Sihvola, A-L Immonen, O Valkki, L Mäkinen, K Mäenpää, P Könni, T Rautiainen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3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74600" y="968782"/>
            <a:ext cx="3932237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262" y="223854"/>
            <a:ext cx="6172200" cy="55467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600" y="2441542"/>
            <a:ext cx="3932237" cy="332906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DD4A-D43B-4E4E-A30D-959CC1828D83}" type="datetime1">
              <a:rPr lang="fi-FI" smtClean="0"/>
              <a:t>14.2.2019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7174600" y="1942296"/>
            <a:ext cx="3932237" cy="364718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2908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FBCB-41C7-41CA-A2CA-7F92FCDF6F38}" type="datetime1">
              <a:rPr lang="fi-FI" smtClean="0"/>
              <a:t>14.2.2019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7134944" y="1355555"/>
            <a:ext cx="3629319" cy="335448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58969" y="1021553"/>
            <a:ext cx="4808785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58969" y="2494313"/>
            <a:ext cx="4808785" cy="2605225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958969" y="1995067"/>
            <a:ext cx="4808785" cy="364718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7008"/>
            <a:ext cx="10515600" cy="426092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317"/>
            <a:ext cx="10515600" cy="434071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EDB-9E84-4A3B-9778-A506CE8D9A84}" type="datetime1">
              <a:rPr lang="fi-FI" smtClean="0"/>
              <a:t>14.2.2019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M. Joshi, M Pilli-Sihvola, A-L Immonen, O Valkki, L Mäkinen, K Mäenpää, P Könni, T Rautiainen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2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39CC-1300-42AC-BEA3-72801F1DD503}" type="datetime1">
              <a:rPr lang="fi-FI" smtClean="0"/>
              <a:t>14.2.2019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1976" y="730598"/>
            <a:ext cx="3459892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976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691976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4"/>
          </p:nvPr>
        </p:nvSpPr>
        <p:spPr>
          <a:xfrm>
            <a:off x="4378406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378406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78405" y="730598"/>
            <a:ext cx="3459892" cy="8389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7"/>
          </p:nvPr>
        </p:nvSpPr>
        <p:spPr>
          <a:xfrm>
            <a:off x="8053040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053040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8053039" y="730598"/>
            <a:ext cx="3459892" cy="8389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83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FFFA-D607-4FF7-8EE8-8FEDE9E3D449}" type="datetime1">
              <a:rPr lang="fi-FI" smtClean="0"/>
              <a:t>14.2.2019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 b="-67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232635" y="1686137"/>
            <a:ext cx="6819507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8166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8540-A86A-4D0E-8D3B-85CBC52BA7F2}" type="datetime1">
              <a:rPr lang="fi-FI" smtClean="0"/>
              <a:t>14.2.2019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16595" y="858234"/>
            <a:ext cx="5318606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1888" y="6269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54D0A-DA5A-4EB7-9836-228B16FDCADA}" type="datetime1">
              <a:rPr lang="fi-FI" smtClean="0"/>
              <a:t>14.2.2019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2288" y="6269851"/>
            <a:ext cx="55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M. Joshi, M Pilli-Sihvola, A-L Immonen, O Valkki, L Mäkinen, K Mäenpää, P Könni, T Rautiainen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85" y="5839069"/>
            <a:ext cx="891262" cy="8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0" r:id="rId4"/>
    <p:sldLayoutId id="2147483651" r:id="rId5"/>
    <p:sldLayoutId id="2147483655" r:id="rId6"/>
    <p:sldLayoutId id="2147483659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mailto:ulla.taponen@myy.haaga-helia.fi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groups/12203143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mk.fi/fi/digipolytys/verkkotutkintojen-termiviidakossa---riippumatonta-opiskelua-riippumatossanew-pag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5158" y="836911"/>
            <a:ext cx="9163290" cy="15561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2800" b="1" i="1" dirty="0" smtClean="0">
                <a:cs typeface="Calibri Light"/>
              </a:rPr>
              <a:t>Verkkotutkintojen suunnittelu ja toteutus -</a:t>
            </a:r>
            <a:r>
              <a:rPr lang="fi-FI" sz="2800" b="1" i="1" dirty="0" err="1" smtClean="0">
                <a:cs typeface="Calibri Light"/>
              </a:rPr>
              <a:t>webinaarisarja</a:t>
            </a:r>
            <a:endParaRPr lang="fi-FI" sz="2800" b="1" i="1" dirty="0">
              <a:cs typeface="Calibri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64" y="1614974"/>
            <a:ext cx="2013135" cy="20131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087F-2004-488D-96E3-CBC2A6759ED2}" type="datetime1">
              <a:rPr lang="fi-FI" smtClean="0"/>
              <a:t>14.2.2019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86100" y="6269851"/>
            <a:ext cx="6224954" cy="365125"/>
          </a:xfrm>
        </p:spPr>
        <p:txBody>
          <a:bodyPr/>
          <a:lstStyle/>
          <a:p>
            <a:r>
              <a:rPr lang="fi-FI" smtClean="0"/>
              <a:t>M. </a:t>
            </a:r>
            <a:r>
              <a:rPr lang="fi-FI" dirty="0" smtClean="0"/>
              <a:t>Joshi, M Pilli-Sihvola, A-L Immonen, O Valkki, L Mäkinen, K Mäenpää, P </a:t>
            </a:r>
            <a:r>
              <a:rPr lang="fi-FI" dirty="0" err="1" smtClean="0"/>
              <a:t>Könni</a:t>
            </a:r>
            <a:r>
              <a:rPr lang="fi-FI" dirty="0" smtClean="0"/>
              <a:t>, T Rautiainen</a:t>
            </a:r>
            <a:endParaRPr lang="en-US" dirty="0"/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1144492" y="3740727"/>
            <a:ext cx="9163290" cy="15561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400" b="1" dirty="0" smtClean="0">
                <a:cs typeface="Calibri Light"/>
              </a:rPr>
              <a:t>Webinaari 1:</a:t>
            </a:r>
          </a:p>
          <a:p>
            <a:r>
              <a:rPr lang="fi-FI" sz="3600" b="1" dirty="0"/>
              <a:t>Verkkotutkinnon suunnittelu ja </a:t>
            </a:r>
            <a:r>
              <a:rPr lang="fi-FI" sz="3600" b="1" dirty="0" smtClean="0"/>
              <a:t>rakentaminen</a:t>
            </a:r>
          </a:p>
          <a:p>
            <a:r>
              <a:rPr lang="fi-FI" b="1" dirty="0" smtClean="0"/>
              <a:t>pe </a:t>
            </a:r>
            <a:r>
              <a:rPr lang="fi-FI" b="1" dirty="0"/>
              <a:t>15.2. klo 9-10:00 </a:t>
            </a:r>
            <a:endParaRPr lang="en-GB" dirty="0"/>
          </a:p>
          <a:p>
            <a:endParaRPr lang="fi-FI" sz="44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70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952D-D8B2-446C-BB0C-C7FBE919104B}" type="datetime1">
              <a:rPr lang="fi-FI" smtClean="0"/>
              <a:t>14.2.2019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7564" y="6269851"/>
            <a:ext cx="6622040" cy="365125"/>
          </a:xfrm>
        </p:spPr>
        <p:txBody>
          <a:bodyPr/>
          <a:lstStyle/>
          <a:p>
            <a:r>
              <a:rPr lang="fi-FI" dirty="0" smtClean="0"/>
              <a:t>M. Joshi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1975" y="730598"/>
            <a:ext cx="9643515" cy="838986"/>
          </a:xfrm>
        </p:spPr>
        <p:txBody>
          <a:bodyPr/>
          <a:lstStyle/>
          <a:p>
            <a:r>
              <a:rPr lang="en-US" dirty="0" err="1" smtClean="0"/>
              <a:t>Kokemuksia</a:t>
            </a:r>
            <a:r>
              <a:rPr lang="en-US" dirty="0" smtClean="0"/>
              <a:t> </a:t>
            </a:r>
            <a:r>
              <a:rPr lang="en-US" dirty="0" err="1" smtClean="0"/>
              <a:t>suunnittelusta</a:t>
            </a:r>
            <a:r>
              <a:rPr lang="en-US" dirty="0" smtClean="0"/>
              <a:t> Turun </a:t>
            </a:r>
            <a:r>
              <a:rPr lang="en-US" dirty="0" err="1" smtClean="0"/>
              <a:t>AMK:ssa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1800" dirty="0"/>
              <a:t>Koordinointi tarpeellista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projektin eteenpäin vieminen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laatutyön varmistus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koko tutkinnon näkemys ja kehitystyö</a:t>
            </a:r>
          </a:p>
          <a:p>
            <a:r>
              <a:rPr lang="fi-FI" sz="1800" dirty="0" smtClean="0"/>
              <a:t>Opintojaksojen </a:t>
            </a:r>
            <a:r>
              <a:rPr lang="fi-FI" sz="1800" dirty="0"/>
              <a:t>yhteissuunnittelu ja aikataulutus tärkeää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työmäärän tasapainotus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viestintä ja ohjaus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kiinnostavuus, kurssien erilaisuus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työtilan helppous, yhdenmukaisuus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err="1" smtClean="0"/>
              <a:t>Suunnittelusta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b="1" dirty="0" err="1" smtClean="0"/>
              <a:t>Opetuksesta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b="1" dirty="0" err="1" smtClean="0"/>
              <a:t>Opiskelusta</a:t>
            </a:r>
            <a:endParaRPr lang="en-US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1800" dirty="0"/>
              <a:t>Aktiivinen osallistaminen opinnoissa tukee oppimista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säännölliset verkkotapaamiset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palaute ja ohjaus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tekninen toimivuus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viestintä ja tiedotus</a:t>
            </a:r>
          </a:p>
          <a:p>
            <a:r>
              <a:rPr lang="fi-FI" sz="1800" dirty="0"/>
              <a:t>Yhteinen orientaatio mahdollisti hyvän alun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pedagoginen ja tekninen koulutus opiskelijoille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kurssien aloitus yhdessä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ryhmäytyminen</a:t>
            </a:r>
          </a:p>
          <a:p>
            <a:r>
              <a:rPr lang="en-US" dirty="0"/>
              <a:t>. 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D19838-84A1-49EB-81BC-8655580C2259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fi-FI" sz="1800" dirty="0"/>
              <a:t>Opettajien pedagoginen ja tekninen koulutus oleellista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pedagogiikka edellä, asiat puhuttava auki yhdessä, yhteinen ymmärrys pedagogisista lähtökohdista ja toimintatavoista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valittujen teknisten sovellusten ja työtilojen kanssa tutuksi ennen aloitusta </a:t>
            </a:r>
          </a:p>
          <a:p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5638584" y="4666674"/>
            <a:ext cx="3039887" cy="1833979"/>
          </a:xfrm>
          <a:prstGeom prst="wedgeEllipseCallout">
            <a:avLst>
              <a:gd name="adj1" fmla="val -67862"/>
              <a:gd name="adj2" fmla="val -36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Mitä asioita teillä on huomioitu  verkkotutkintojen suunnittelussa?</a:t>
            </a:r>
          </a:p>
          <a:p>
            <a:pPr algn="ctr"/>
            <a:endParaRPr lang="fi-FI" sz="1600" dirty="0" smtClean="0"/>
          </a:p>
          <a:p>
            <a:pPr algn="ctr"/>
            <a:r>
              <a:rPr lang="fi-FI" sz="1600" dirty="0" smtClean="0"/>
              <a:t>Vastaa kyselyyn!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8741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Mitä asioita </a:t>
            </a:r>
            <a:r>
              <a:rPr lang="fi-FI" dirty="0" smtClean="0"/>
              <a:t>teidän oppilaitoksessanne </a:t>
            </a:r>
            <a:r>
              <a:rPr lang="fi-FI" dirty="0"/>
              <a:t>on huomioitu </a:t>
            </a:r>
            <a:r>
              <a:rPr lang="fi-FI" dirty="0" smtClean="0"/>
              <a:t>verkkotutkintojen </a:t>
            </a:r>
            <a:r>
              <a:rPr lang="fi-FI" dirty="0"/>
              <a:t>suunnittelussa</a:t>
            </a:r>
            <a:r>
              <a:rPr lang="fi-FI" dirty="0" smtClean="0"/>
              <a:t>? Valitse kaikki jotka koskevat teitä </a:t>
            </a:r>
            <a:r>
              <a:rPr lang="fi-FI" dirty="0" smtClean="0">
                <a:solidFill>
                  <a:srgbClr val="FF0000"/>
                </a:solidFill>
              </a:rPr>
              <a:t>(HUOM! Tee tämä ’</a:t>
            </a:r>
            <a:r>
              <a:rPr lang="fi-FI" dirty="0" err="1" smtClean="0">
                <a:solidFill>
                  <a:srgbClr val="FF0000"/>
                </a:solidFill>
              </a:rPr>
              <a:t>Multiple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answers</a:t>
            </a:r>
            <a:r>
              <a:rPr lang="fi-FI" dirty="0" smtClean="0">
                <a:solidFill>
                  <a:srgbClr val="FF0000"/>
                </a:solidFill>
              </a:rPr>
              <a:t> –kyselynä)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fi-FI" dirty="0" smtClean="0"/>
          </a:p>
          <a:p>
            <a:r>
              <a:rPr lang="fi-FI" dirty="0" smtClean="0"/>
              <a:t>Verkkotutkinnon kokonaisuuden yhteissuunnittelu</a:t>
            </a:r>
          </a:p>
          <a:p>
            <a:r>
              <a:rPr lang="fi-FI" dirty="0" smtClean="0"/>
              <a:t>Pedagogisen strategian huomioiminen</a:t>
            </a:r>
          </a:p>
          <a:p>
            <a:r>
              <a:rPr lang="fi-FI" dirty="0" smtClean="0"/>
              <a:t>Opintojaksojen yhteissuunnittelu</a:t>
            </a:r>
          </a:p>
          <a:p>
            <a:r>
              <a:rPr lang="fi-FI" dirty="0" smtClean="0"/>
              <a:t>Oppimisympäristöjen yhteissuunnittelu</a:t>
            </a:r>
          </a:p>
          <a:p>
            <a:r>
              <a:rPr lang="fi-FI" dirty="0" smtClean="0"/>
              <a:t>Verkkotutkinto-opintojen aikataulutus</a:t>
            </a:r>
          </a:p>
          <a:p>
            <a:r>
              <a:rPr lang="fi-FI" dirty="0" smtClean="0"/>
              <a:t>Opettajien pedagoginen koulutus</a:t>
            </a:r>
          </a:p>
          <a:p>
            <a:r>
              <a:rPr lang="fi-FI" dirty="0" smtClean="0"/>
              <a:t>Opettajien tekninen koulutus</a:t>
            </a:r>
          </a:p>
          <a:p>
            <a:r>
              <a:rPr lang="fi-FI" dirty="0" smtClean="0"/>
              <a:t>Hyvien käytänteiden jakaminen</a:t>
            </a:r>
          </a:p>
          <a:p>
            <a:r>
              <a:rPr lang="fi-FI" dirty="0" smtClean="0"/>
              <a:t>Yhteinen orientaatio</a:t>
            </a:r>
          </a:p>
          <a:p>
            <a:r>
              <a:rPr lang="fi-FI" dirty="0" smtClean="0"/>
              <a:t>Opiskelijoiden </a:t>
            </a:r>
            <a:r>
              <a:rPr lang="fi-FI" dirty="0" err="1" smtClean="0"/>
              <a:t>ryhmäyttäminen</a:t>
            </a:r>
            <a:endParaRPr lang="fi-FI" dirty="0" smtClean="0"/>
          </a:p>
          <a:p>
            <a:r>
              <a:rPr lang="fi-FI" dirty="0" smtClean="0"/>
              <a:t>Ulkomailta osallistuvien opiskelijoiden huomioiminen</a:t>
            </a:r>
          </a:p>
          <a:p>
            <a:r>
              <a:rPr lang="fi-FI" dirty="0" smtClean="0"/>
              <a:t>Meillä verkkotutkintojen suunnittelua </a:t>
            </a:r>
            <a:r>
              <a:rPr lang="fi-FI" dirty="0"/>
              <a:t>ei olla </a:t>
            </a:r>
            <a:r>
              <a:rPr lang="fi-FI" dirty="0" smtClean="0"/>
              <a:t>viety systemaattisesti eteenpäin</a:t>
            </a:r>
          </a:p>
          <a:p>
            <a:r>
              <a:rPr lang="fi-FI" dirty="0" smtClean="0"/>
              <a:t>Meillä ei ole vielä verkkotutkintoja lainkaan</a:t>
            </a:r>
          </a:p>
          <a:p>
            <a:r>
              <a:rPr lang="fi-FI" dirty="0" smtClean="0"/>
              <a:t>Muuta, mitä (vastaa </a:t>
            </a:r>
            <a:r>
              <a:rPr lang="fi-FI" dirty="0" err="1" smtClean="0"/>
              <a:t>chatissa</a:t>
            </a:r>
            <a:r>
              <a:rPr lang="fi-FI" dirty="0" smtClean="0"/>
              <a:t>)</a:t>
            </a:r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FBCB-41C7-41CA-A2CA-7F92FCDF6F38}" type="datetime1">
              <a:rPr lang="fi-FI" smtClean="0"/>
              <a:t>14.2.2019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M. Joshi, M Pilli-Sihvola, A-L Immonen, O Valkki, L Mäkinen, K Mäenpää, P Könni, T Rautiainen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B076-8B2C-4B66-9440-1EB37DAE72E2}" type="datetime1">
              <a:rPr lang="fi-FI" smtClean="0"/>
              <a:t>14.2.2019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52255" y="6269851"/>
            <a:ext cx="6497349" cy="365125"/>
          </a:xfrm>
        </p:spPr>
        <p:txBody>
          <a:bodyPr/>
          <a:lstStyle/>
          <a:p>
            <a:r>
              <a:rPr lang="fi-FI" dirty="0" smtClean="0"/>
              <a:t>M. Joshi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0865" y="655726"/>
            <a:ext cx="6303836" cy="1287268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Pohdittavaa tulevan </a:t>
            </a:r>
            <a:r>
              <a:rPr lang="fi-FI" sz="2400" b="1" dirty="0"/>
              <a:t>verkkotutkintonne osalta</a:t>
            </a:r>
            <a:endParaRPr lang="en-US" b="1" dirty="0">
              <a:solidFill>
                <a:srgbClr val="26262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37308" y="1299361"/>
            <a:ext cx="7557810" cy="497049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buChar char="•"/>
            </a:pPr>
            <a:endParaRPr lang="en-US" u="sng" dirty="0">
              <a:solidFill>
                <a:srgbClr val="262626"/>
              </a:solidFill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fi-FI" sz="1900" dirty="0"/>
              <a:t>Onko verkkotutkinnolle nimetty/resursoitu koordinoija(t)?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fi-FI" sz="1900" dirty="0"/>
              <a:t>Onko tutkintonne kokonaan verkossa vai monimuotoinen (miten paljon verkossa)?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fi-FI" sz="1900" dirty="0"/>
              <a:t>Onko ensimmäisen lukukauden opettajat/opinnot selvillä?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fi-FI" sz="1900" dirty="0"/>
              <a:t>Ovatko opettajat käyneet </a:t>
            </a:r>
            <a:r>
              <a:rPr lang="fi-FI" sz="1900" dirty="0" err="1" smtClean="0"/>
              <a:t>verkkopeda</a:t>
            </a:r>
            <a:r>
              <a:rPr lang="fi-FI" sz="1900" dirty="0" smtClean="0"/>
              <a:t>- ja teknisen koulutuksen</a:t>
            </a:r>
            <a:r>
              <a:rPr lang="fi-FI" sz="1900" dirty="0"/>
              <a:t>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fi-FI" sz="1900" dirty="0"/>
              <a:t>Ovatko pedagogiset </a:t>
            </a:r>
            <a:r>
              <a:rPr lang="fi-FI" sz="1900" dirty="0" smtClean="0"/>
              <a:t>mallit tuttuja, käytössä </a:t>
            </a:r>
            <a:r>
              <a:rPr lang="fi-FI" sz="1900" dirty="0"/>
              <a:t>opintojaksojen </a:t>
            </a:r>
            <a:r>
              <a:rPr lang="fi-FI" sz="1900" dirty="0" smtClean="0"/>
              <a:t>suunnittelussa ja näkyvissä  toteutetussa sisällössä?</a:t>
            </a:r>
            <a:r>
              <a:rPr lang="fi-FI" sz="1900" dirty="0"/>
              <a:t>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fi-FI" sz="1900" dirty="0"/>
              <a:t>Millaista teknistä ja pedagogista tukea ja koulutusta tarvitsette (koordinoijat, opettajat)?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fi-FI" sz="1900" dirty="0"/>
              <a:t>Oletteko aloittaneet </a:t>
            </a:r>
            <a:r>
              <a:rPr lang="fi-FI" sz="1900" dirty="0" smtClean="0"/>
              <a:t>verkko-oppimisympäristön valmistelun?</a:t>
            </a:r>
            <a:endParaRPr lang="fi-FI" sz="1900" dirty="0"/>
          </a:p>
          <a:p>
            <a:pPr marL="457200" indent="-457200" fontAlgn="base">
              <a:buFont typeface="+mj-lt"/>
              <a:buAutoNum type="arabicPeriod"/>
            </a:pPr>
            <a:r>
              <a:rPr lang="fi-FI" sz="1900" dirty="0"/>
              <a:t>Millaisia </a:t>
            </a:r>
            <a:r>
              <a:rPr lang="fi-FI" sz="1900" dirty="0" smtClean="0"/>
              <a:t>opetus-/oppimistiloja </a:t>
            </a:r>
            <a:r>
              <a:rPr lang="fi-FI" sz="1900" dirty="0"/>
              <a:t>(virtuaaliset ja fyysiset) suunnittelette käyttävänne </a:t>
            </a:r>
            <a:r>
              <a:rPr lang="fi-FI" sz="1900" dirty="0" smtClean="0"/>
              <a:t>verkkotutkinto-opetuksessanne?</a:t>
            </a:r>
            <a:r>
              <a:rPr lang="fi-FI" sz="1900" dirty="0"/>
              <a:t> 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fi-FI" sz="1900" dirty="0"/>
              <a:t>Millaista yhteistyötä toivotte muiden </a:t>
            </a:r>
            <a:r>
              <a:rPr lang="fi-FI" sz="1900" dirty="0" smtClean="0"/>
              <a:t>(verkko)tutkintojen </a:t>
            </a:r>
            <a:r>
              <a:rPr lang="fi-FI" sz="1900" dirty="0"/>
              <a:t>kanssa?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fi-FI" sz="1900" dirty="0"/>
              <a:t>Miten esimiehenne/johto tukee verkkotutkinnon eteenpäin vientiä?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103570" y="342493"/>
            <a:ext cx="2026763" cy="2026763"/>
          </a:xfrm>
          <a:prstGeom prst="ellipse">
            <a:avLst/>
          </a:prstGeom>
          <a:solidFill>
            <a:srgbClr val="FF545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 err="1" smtClean="0"/>
              <a:t>Mitä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254406" y="1774462"/>
            <a:ext cx="2026763" cy="2026763"/>
          </a:xfrm>
          <a:prstGeom prst="ellipse">
            <a:avLst/>
          </a:prstGeom>
          <a:solidFill>
            <a:srgbClr val="00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 err="1" smtClean="0"/>
              <a:t>Kuka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9913907" y="1791604"/>
            <a:ext cx="2026763" cy="2026763"/>
          </a:xfrm>
          <a:prstGeom prst="ellipse">
            <a:avLst/>
          </a:prstGeom>
          <a:solidFill>
            <a:srgbClr val="F5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 err="1" smtClean="0"/>
              <a:t>Miten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CF8E90-8A6A-440F-9794-3E74C18EF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795211" cy="4486275"/>
          </a:xfrm>
        </p:spPr>
        <p:txBody>
          <a:bodyPr>
            <a:normAutofit/>
          </a:bodyPr>
          <a:lstStyle/>
          <a:p>
            <a:r>
              <a:rPr lang="fi-FI" dirty="0"/>
              <a:t>Pohjalla matkailun restonomin tutkinto Savonia-amk:sta 2015</a:t>
            </a:r>
          </a:p>
          <a:p>
            <a:r>
              <a:rPr lang="fi-FI" dirty="0"/>
              <a:t>Työelämässä matkailualan yrityksessä valmistumisen jälkeen</a:t>
            </a:r>
          </a:p>
          <a:p>
            <a:r>
              <a:rPr lang="fi-FI" dirty="0"/>
              <a:t>Tarvetta tietotekniikan osaamiselle ja jatkokoulutukselle</a:t>
            </a:r>
          </a:p>
          <a:p>
            <a:r>
              <a:rPr lang="fi-FI" dirty="0"/>
              <a:t>Aloitin opinnot tietojenkäsittelyn koulutusohjelmassa Haaga-Heliassa syksyllä 2018</a:t>
            </a:r>
          </a:p>
          <a:p>
            <a:r>
              <a:rPr lang="fi-FI" dirty="0"/>
              <a:t>Verkko-opinnot antavat mahdollisuuden etsiä omaa rytmiä ja suunnitella ajankäyttöni joustavasti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0704D0A-A19E-43B4-8C02-B02F7DADD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20" r="11257"/>
          <a:stretch/>
        </p:blipFill>
        <p:spPr>
          <a:xfrm>
            <a:off x="6633411" y="0"/>
            <a:ext cx="555858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A60C61C-9B5D-4A2E-876A-4F71ED1E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589" cy="1325563"/>
          </a:xfrm>
        </p:spPr>
        <p:txBody>
          <a:bodyPr/>
          <a:lstStyle/>
          <a:p>
            <a:r>
              <a:rPr lang="fi-FI" dirty="0"/>
              <a:t>Minä olen Anna</a:t>
            </a:r>
          </a:p>
        </p:txBody>
      </p:sp>
    </p:spTree>
    <p:extLst>
      <p:ext uri="{BB962C8B-B14F-4D97-AF65-F5344CB8AC3E}">
        <p14:creationId xmlns:p14="http://schemas.microsoft.com/office/powerpoint/2010/main" val="7448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C6BC26-2424-45D6-9EC5-6B4C18B2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Opiskelujen aikataulutus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74BFB4-4985-453F-AAC6-2118F5678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444"/>
            <a:ext cx="10515600" cy="4912431"/>
          </a:xfrm>
        </p:spPr>
        <p:txBody>
          <a:bodyPr>
            <a:normAutofit/>
          </a:bodyPr>
          <a:lstStyle/>
          <a:p>
            <a:r>
              <a:rPr lang="fi-FI" dirty="0" err="1"/>
              <a:t>HOPSin</a:t>
            </a:r>
            <a:r>
              <a:rPr lang="fi-FI" dirty="0"/>
              <a:t> suunnitteluun selkeyttä</a:t>
            </a:r>
          </a:p>
          <a:p>
            <a:pPr lvl="1"/>
            <a:r>
              <a:rPr lang="fi-FI" dirty="0" smtClean="0"/>
              <a:t>Toiveena kaikki info </a:t>
            </a:r>
            <a:r>
              <a:rPr lang="fi-FI" dirty="0"/>
              <a:t>samaan pohjaan: </a:t>
            </a:r>
            <a:r>
              <a:rPr lang="fi-FI" i="1" dirty="0"/>
              <a:t>suositeltu opintojen suoritusjärjestys, toteutustapa, toteutusaika, sisältö, pohjalle vaadittavat kurssit, ilmoittautumisaika, pakollinen/vaihtoehtoinen/vapaasti valittava</a:t>
            </a:r>
            <a:endParaRPr lang="fi-FI" dirty="0"/>
          </a:p>
          <a:p>
            <a:pPr lvl="1"/>
            <a:r>
              <a:rPr lang="fi-FI" dirty="0" err="1" smtClean="0"/>
              <a:t>MyNetissä</a:t>
            </a:r>
            <a:r>
              <a:rPr lang="fi-FI" dirty="0" smtClean="0"/>
              <a:t> ihan hyvä pohja, tiedot kaipaa täydennystä</a:t>
            </a:r>
          </a:p>
          <a:p>
            <a:pPr lvl="1"/>
            <a:r>
              <a:rPr lang="fi-FI" dirty="0" smtClean="0"/>
              <a:t>Opo </a:t>
            </a:r>
            <a:r>
              <a:rPr lang="fi-FI" dirty="0"/>
              <a:t>on ollut tärkeä apu </a:t>
            </a:r>
            <a:r>
              <a:rPr lang="fi-FI" dirty="0" err="1"/>
              <a:t>HOPSin</a:t>
            </a:r>
            <a:r>
              <a:rPr lang="fi-FI" dirty="0"/>
              <a:t> suunnittelussa, myös mukavaa ettei verkko-opiskelu ole täysin kasvotonta</a:t>
            </a:r>
          </a:p>
          <a:p>
            <a:r>
              <a:rPr lang="fi-FI" dirty="0"/>
              <a:t>AHOT ja vaihtoehtoiset suoritustavat hyvin huomioitu</a:t>
            </a:r>
          </a:p>
          <a:p>
            <a:r>
              <a:rPr lang="fi-FI" dirty="0"/>
              <a:t>Oma opiskelurytmi löytyy kokeilemalla</a:t>
            </a:r>
          </a:p>
          <a:p>
            <a:pPr lvl="1"/>
            <a:r>
              <a:rPr lang="fi-FI" dirty="0"/>
              <a:t>Itselleni sopiva rytmi ollut noin 12-15 op/periodi, lepopäivät myös tärkeitä</a:t>
            </a:r>
          </a:p>
          <a:p>
            <a:r>
              <a:rPr lang="fi-FI" dirty="0"/>
              <a:t>Aikataulujen suunnittelu, </a:t>
            </a:r>
            <a:r>
              <a:rPr lang="fi-FI" dirty="0" err="1"/>
              <a:t>esim</a:t>
            </a:r>
            <a:r>
              <a:rPr lang="fi-FI" dirty="0"/>
              <a:t> viikon pätkissä</a:t>
            </a:r>
          </a:p>
          <a:p>
            <a:pPr lvl="1"/>
            <a:r>
              <a:rPr lang="fi-FI" dirty="0"/>
              <a:t>Moodle kalenteri auttaa suunnittelussa</a:t>
            </a:r>
          </a:p>
          <a:p>
            <a:pPr lvl="1"/>
            <a:r>
              <a:rPr lang="fi-FI" dirty="0"/>
              <a:t>Opettajan antamat palautuspäivät hyvä tarkistaa ennen kurssin avaamista</a:t>
            </a:r>
          </a:p>
          <a:p>
            <a:pPr lvl="1"/>
            <a:r>
              <a:rPr lang="fi-FI" dirty="0"/>
              <a:t>Tenttipäivät, verkkotapaamiset ja palautusten deadlinet selville ajoissa</a:t>
            </a:r>
          </a:p>
        </p:txBody>
      </p:sp>
    </p:spTree>
    <p:extLst>
      <p:ext uri="{BB962C8B-B14F-4D97-AF65-F5344CB8AC3E}">
        <p14:creationId xmlns:p14="http://schemas.microsoft.com/office/powerpoint/2010/main" val="30852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D47241-1B1C-4CCD-A966-A6FCAF01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Yhteisöllisyys ja verkostoituminen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04810A-6369-4528-A76A-45420C7E8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fi-FI" dirty="0"/>
              <a:t>Ryhmätyöt: parempi alusta verkkopalavereihin?</a:t>
            </a:r>
          </a:p>
          <a:p>
            <a:pPr lvl="1"/>
            <a:r>
              <a:rPr lang="fi-FI" dirty="0"/>
              <a:t>Nyt eniten käytetty Moodle/</a:t>
            </a:r>
            <a:r>
              <a:rPr lang="fi-FI" dirty="0" err="1"/>
              <a:t>email</a:t>
            </a:r>
            <a:r>
              <a:rPr lang="fi-FI" dirty="0"/>
              <a:t>, </a:t>
            </a:r>
            <a:r>
              <a:rPr lang="fi-FI" dirty="0" err="1"/>
              <a:t>Whatsapp</a:t>
            </a:r>
            <a:r>
              <a:rPr lang="fi-FI" dirty="0"/>
              <a:t>, Skype</a:t>
            </a:r>
          </a:p>
          <a:p>
            <a:r>
              <a:rPr lang="fi-FI" dirty="0"/>
              <a:t>Moodlen keskustelupalstat ja </a:t>
            </a:r>
            <a:r>
              <a:rPr lang="fi-FI" dirty="0" err="1"/>
              <a:t>Tikostartti</a:t>
            </a:r>
            <a:r>
              <a:rPr lang="fi-FI" dirty="0"/>
              <a:t> hyviä alustoja keskustelulle</a:t>
            </a:r>
          </a:p>
          <a:p>
            <a:r>
              <a:rPr lang="fi-FI" dirty="0"/>
              <a:t>Orientaatiopäivät: verkostoituminen yhdeksi teemaksi</a:t>
            </a:r>
          </a:p>
          <a:p>
            <a:r>
              <a:rPr lang="fi-FI" dirty="0"/>
              <a:t>Ammattikorkeakoulujen yhteistyö: muutkin opiskelijoiden palvelut myös etä- ja verkko-opiskelijoiden saataville?</a:t>
            </a:r>
          </a:p>
          <a:p>
            <a:pPr lvl="1"/>
            <a:r>
              <a:rPr lang="fi-FI" dirty="0" smtClean="0"/>
              <a:t>Esim. </a:t>
            </a:r>
            <a:r>
              <a:rPr lang="fi-FI" dirty="0"/>
              <a:t>liikuntapalvelut hyvä väylä verkostoitumiseen, onnistuisiko järjestää vaikka asuinpaikkakunnan mukaan?</a:t>
            </a:r>
          </a:p>
          <a:p>
            <a:pPr lvl="1"/>
            <a:r>
              <a:rPr lang="fi-FI" dirty="0"/>
              <a:t>Duuniin.net ja muut vastaavat tapahtumat ajoissa esille ja jos mahdollista, ei keskelle viikkoa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20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083C96-C02C-4DB1-A776-1283A73E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Opintojen toteutus ja tekniikat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829911-1376-476F-BF90-D2C44D59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917"/>
            <a:ext cx="10515600" cy="4636168"/>
          </a:xfrm>
        </p:spPr>
        <p:txBody>
          <a:bodyPr>
            <a:normAutofit/>
          </a:bodyPr>
          <a:lstStyle/>
          <a:p>
            <a:r>
              <a:rPr lang="fi-FI" dirty="0"/>
              <a:t>Kurssin aikataulun selkeä esitys, mitä kullakin viikolla tulee tehdä</a:t>
            </a:r>
          </a:p>
          <a:p>
            <a:r>
              <a:rPr lang="fi-FI" dirty="0"/>
              <a:t>Selkeät tehtävänannot</a:t>
            </a:r>
          </a:p>
          <a:p>
            <a:pPr lvl="1"/>
            <a:r>
              <a:rPr lang="fi-FI" dirty="0"/>
              <a:t>Esimerkit, mitä työkaluja kannattaa käyttää tehtävän toteutukseen</a:t>
            </a:r>
          </a:p>
          <a:p>
            <a:pPr lvl="1"/>
            <a:r>
              <a:rPr lang="fi-FI" dirty="0"/>
              <a:t>Hyvät ohjeet, jos jotain tarvitsee asentaa</a:t>
            </a:r>
          </a:p>
          <a:p>
            <a:r>
              <a:rPr lang="fi-FI" dirty="0"/>
              <a:t>Lyhyet informatiiviset videot </a:t>
            </a:r>
          </a:p>
          <a:p>
            <a:pPr lvl="1"/>
            <a:r>
              <a:rPr lang="fi-FI" dirty="0"/>
              <a:t>2 h luento on liian pitkä, videolta ei voi hakea tiettyä kohtaa vaan aina katsottava kokonaan</a:t>
            </a:r>
          </a:p>
          <a:p>
            <a:r>
              <a:rPr lang="fi-FI" dirty="0"/>
              <a:t>Adobe Connect tapaamiset +/-</a:t>
            </a:r>
          </a:p>
          <a:p>
            <a:r>
              <a:rPr lang="fi-FI" dirty="0"/>
              <a:t>Palaute opettajalta tärkeää</a:t>
            </a:r>
          </a:p>
          <a:p>
            <a:pPr lvl="1"/>
            <a:r>
              <a:rPr lang="fi-FI" dirty="0"/>
              <a:t>Tehtävien oikeat ratkaisut, mihin kiinnittää huomiota, risut ja ruusut kootusti</a:t>
            </a:r>
          </a:p>
        </p:txBody>
      </p:sp>
    </p:spTree>
    <p:extLst>
      <p:ext uri="{BB962C8B-B14F-4D97-AF65-F5344CB8AC3E}">
        <p14:creationId xmlns:p14="http://schemas.microsoft.com/office/powerpoint/2010/main" val="7735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554182"/>
            <a:ext cx="10515600" cy="70891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Opiskelijan kokemuksia, Ulla Taponen, </a:t>
            </a:r>
            <a:r>
              <a:rPr lang="en-GB" dirty="0" err="1"/>
              <a:t>T</a:t>
            </a:r>
            <a:r>
              <a:rPr lang="en-GB" dirty="0" err="1" smtClean="0"/>
              <a:t>ietojenkäsittely</a:t>
            </a:r>
            <a:r>
              <a:rPr lang="en-GB" dirty="0" smtClean="0"/>
              <a:t> </a:t>
            </a:r>
            <a:r>
              <a:rPr lang="en-GB" dirty="0" err="1" smtClean="0"/>
              <a:t>monimuoto</a:t>
            </a:r>
            <a:r>
              <a:rPr lang="fi-FI" dirty="0" smtClean="0"/>
              <a:t>, Haaga-Helia</a:t>
            </a:r>
            <a:br>
              <a:rPr lang="fi-FI" dirty="0" smtClean="0"/>
            </a:br>
            <a:r>
              <a:rPr lang="en-GB" sz="2000" u="sng" dirty="0">
                <a:hlinkClick r:id="rId2"/>
              </a:rPr>
              <a:t>ulla.taponen@myy.haaga-helia.fi</a:t>
            </a:r>
            <a:endParaRPr lang="en-GB" sz="2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199" y="1415317"/>
            <a:ext cx="10674927" cy="4854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Tutkinnon </a:t>
            </a:r>
            <a:r>
              <a:rPr lang="fi-FI" dirty="0"/>
              <a:t>opiskelussa verkko-opintoina ulkomailta käsin korostuvat ainakin seuraavat asiat</a:t>
            </a:r>
            <a:r>
              <a:rPr lang="fi-FI" dirty="0" smtClean="0"/>
              <a:t>:</a:t>
            </a:r>
            <a:endParaRPr lang="en-GB" dirty="0"/>
          </a:p>
          <a:p>
            <a:pPr lvl="0"/>
            <a:r>
              <a:rPr lang="fi-FI" dirty="0"/>
              <a:t>Oma-aloitteisuus ja itseohjautuvuus </a:t>
            </a:r>
            <a:r>
              <a:rPr lang="fi-FI" dirty="0" smtClean="0"/>
              <a:t>keskeistä</a:t>
            </a:r>
          </a:p>
          <a:p>
            <a:pPr lvl="0"/>
            <a:r>
              <a:rPr lang="fi-FI" dirty="0" smtClean="0"/>
              <a:t>Tietoa </a:t>
            </a:r>
            <a:r>
              <a:rPr lang="fi-FI" dirty="0"/>
              <a:t>pitää yrittää löytää vaihtoehtoisin tavoin </a:t>
            </a:r>
            <a:r>
              <a:rPr lang="fi-FI" dirty="0" smtClean="0"/>
              <a:t>(kirjat </a:t>
            </a:r>
            <a:r>
              <a:rPr lang="fi-FI" dirty="0" err="1" smtClean="0"/>
              <a:t>vs</a:t>
            </a:r>
            <a:r>
              <a:rPr lang="fi-FI" dirty="0" smtClean="0"/>
              <a:t> verkko, saatavuus)</a:t>
            </a:r>
          </a:p>
          <a:p>
            <a:pPr lvl="0"/>
            <a:r>
              <a:rPr lang="fi-FI" dirty="0" smtClean="0"/>
              <a:t>Kontaktit </a:t>
            </a:r>
            <a:r>
              <a:rPr lang="fi-FI" dirty="0"/>
              <a:t>opettajiin </a:t>
            </a:r>
            <a:r>
              <a:rPr lang="fi-FI" dirty="0" smtClean="0"/>
              <a:t>etäisiä, lähinnä sähköpostilla</a:t>
            </a:r>
            <a:endParaRPr lang="en-GB" dirty="0"/>
          </a:p>
          <a:p>
            <a:pPr lvl="0"/>
            <a:r>
              <a:rPr lang="fi-FI" dirty="0"/>
              <a:t>Suhteet opiskelijakavereihin ja kurssilaisiin </a:t>
            </a:r>
            <a:r>
              <a:rPr lang="fi-FI" dirty="0" smtClean="0"/>
              <a:t>helposti etäisiä, aktiivinen </a:t>
            </a:r>
            <a:r>
              <a:rPr lang="fi-FI" dirty="0"/>
              <a:t>WhatsApp-ryhmä tärkeä vertaistuki ja kommunikointikanava (ole aktiivinen </a:t>
            </a:r>
            <a:r>
              <a:rPr lang="fi-FI" dirty="0" smtClean="0"/>
              <a:t>keskusteluissa)</a:t>
            </a:r>
            <a:endParaRPr lang="en-GB" dirty="0"/>
          </a:p>
          <a:p>
            <a:pPr lvl="0"/>
            <a:r>
              <a:rPr lang="fi-FI" dirty="0" smtClean="0"/>
              <a:t>Fyysisten tapaamisten tallenne/ osallistuminen Adobe </a:t>
            </a:r>
            <a:r>
              <a:rPr lang="fi-FI" dirty="0"/>
              <a:t>Connectin </a:t>
            </a:r>
            <a:r>
              <a:rPr lang="fi-FI" dirty="0" smtClean="0"/>
              <a:t>kautta, joskus jää osa tiedosta/ryhmäkokemus puuttumaan</a:t>
            </a:r>
            <a:r>
              <a:rPr lang="fi-FI" dirty="0"/>
              <a:t>.</a:t>
            </a:r>
            <a:endParaRPr lang="en-GB" dirty="0"/>
          </a:p>
          <a:p>
            <a:pPr lvl="0"/>
            <a:r>
              <a:rPr lang="fi-FI" dirty="0" smtClean="0"/>
              <a:t>Virtuaalisesti </a:t>
            </a:r>
            <a:r>
              <a:rPr lang="fi-FI" dirty="0"/>
              <a:t>opiskeleville samat mahdollisuudet kuin sellaisille, jotka pääsevät tarvittaessa oppilaitokselle esim. tenttiin. </a:t>
            </a:r>
            <a:endParaRPr lang="en-GB" dirty="0"/>
          </a:p>
          <a:p>
            <a:pPr lvl="1"/>
            <a:r>
              <a:rPr lang="fi-FI" dirty="0" smtClean="0"/>
              <a:t>itse pidettävä </a:t>
            </a:r>
            <a:r>
              <a:rPr lang="fi-FI" dirty="0"/>
              <a:t>huoli </a:t>
            </a:r>
            <a:r>
              <a:rPr lang="fi-FI" dirty="0" smtClean="0"/>
              <a:t>tapaamisen/tentin onnistumisesta, oltava joustava toteutuksessa</a:t>
            </a:r>
            <a:r>
              <a:rPr lang="fi-FI" dirty="0"/>
              <a:t>. </a:t>
            </a:r>
            <a:endParaRPr lang="en-GB" dirty="0"/>
          </a:p>
          <a:p>
            <a:pPr lvl="1"/>
            <a:r>
              <a:rPr lang="fi-FI" dirty="0" smtClean="0"/>
              <a:t>joskus jopa opettajan </a:t>
            </a:r>
            <a:r>
              <a:rPr lang="fi-FI" dirty="0"/>
              <a:t>ensimmäinen kokeilu kyseiseen toteutustapaan.</a:t>
            </a:r>
            <a:endParaRPr lang="en-GB" dirty="0"/>
          </a:p>
          <a:p>
            <a:pPr lvl="0"/>
            <a:r>
              <a:rPr lang="fi-FI" dirty="0"/>
              <a:t>Teknisten työkalujen </a:t>
            </a:r>
            <a:r>
              <a:rPr lang="fi-FI" dirty="0" smtClean="0"/>
              <a:t>toimivuus: toimiva </a:t>
            </a:r>
            <a:r>
              <a:rPr lang="fi-FI" dirty="0"/>
              <a:t>nettiyhteys sekä kaikkien kursseilla käytettävien ohjelmien toimiminen kotikoneella välttämätöntä</a:t>
            </a:r>
            <a:endParaRPr lang="en-GB" dirty="0"/>
          </a:p>
          <a:p>
            <a:pPr lvl="0"/>
            <a:r>
              <a:rPr lang="fi-FI" dirty="0"/>
              <a:t>Jopa tunnin aikaero </a:t>
            </a:r>
            <a:r>
              <a:rPr lang="fi-FI" dirty="0" smtClean="0"/>
              <a:t>merkityksellinen</a:t>
            </a:r>
            <a:r>
              <a:rPr lang="fi-FI" dirty="0"/>
              <a:t>, sillä iltatapaamiset alkavat usein aikaan, jolloin </a:t>
            </a:r>
            <a:r>
              <a:rPr lang="fi-FI" dirty="0" smtClean="0"/>
              <a:t>vielä </a:t>
            </a:r>
            <a:r>
              <a:rPr lang="fi-FI" dirty="0"/>
              <a:t>töissä tai </a:t>
            </a:r>
            <a:r>
              <a:rPr lang="fi-FI" dirty="0" smtClean="0"/>
              <a:t>palaamassa kotiin</a:t>
            </a:r>
            <a:endParaRPr lang="en-GB" dirty="0"/>
          </a:p>
          <a:p>
            <a:pPr lvl="0"/>
            <a:r>
              <a:rPr lang="fi-FI" dirty="0" smtClean="0"/>
              <a:t>Kiinnostaviin </a:t>
            </a:r>
            <a:r>
              <a:rPr lang="fi-FI" dirty="0"/>
              <a:t>tapahtumiin kampuksella ei pääse osallistumaan etäisyyden </a:t>
            </a:r>
            <a:r>
              <a:rPr lang="fi-FI" dirty="0" smtClean="0"/>
              <a:t>vuoksi</a:t>
            </a:r>
          </a:p>
          <a:p>
            <a:pPr marL="0" lvl="0" indent="0">
              <a:buNone/>
            </a:pPr>
            <a:r>
              <a:rPr lang="en-GB" dirty="0" smtClean="0"/>
              <a:t>Verkkotutkinto </a:t>
            </a:r>
            <a:r>
              <a:rPr lang="en-GB" dirty="0" err="1" smtClean="0"/>
              <a:t>mahdollistaa</a:t>
            </a:r>
            <a:r>
              <a:rPr lang="en-GB" dirty="0" smtClean="0"/>
              <a:t> </a:t>
            </a:r>
            <a:r>
              <a:rPr lang="en-GB" dirty="0" err="1" smtClean="0"/>
              <a:t>opiskelun</a:t>
            </a:r>
            <a:r>
              <a:rPr lang="en-GB" dirty="0" smtClean="0"/>
              <a:t> </a:t>
            </a:r>
            <a:r>
              <a:rPr lang="en-GB" dirty="0" err="1" smtClean="0"/>
              <a:t>työn</a:t>
            </a:r>
            <a:r>
              <a:rPr lang="en-GB" dirty="0" smtClean="0"/>
              <a:t> </a:t>
            </a:r>
            <a:r>
              <a:rPr lang="en-GB" dirty="0" err="1" smtClean="0"/>
              <a:t>ohella</a:t>
            </a:r>
            <a:r>
              <a:rPr lang="en-GB" dirty="0" smtClean="0"/>
              <a:t> ja </a:t>
            </a:r>
            <a:r>
              <a:rPr lang="en-GB" dirty="0" err="1" smtClean="0"/>
              <a:t>ulkomailta</a:t>
            </a:r>
            <a:r>
              <a:rPr lang="en-GB" dirty="0" smtClean="0"/>
              <a:t> </a:t>
            </a:r>
            <a:r>
              <a:rPr lang="en-GB" dirty="0" err="1" smtClean="0"/>
              <a:t>käsin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39CC-1300-42AC-BEA3-72801F1DD503}" type="datetime1">
              <a:rPr lang="fi-FI" smtClean="0"/>
              <a:t>14.2.2019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0073" y="6269851"/>
            <a:ext cx="6289531" cy="365125"/>
          </a:xfrm>
        </p:spPr>
        <p:txBody>
          <a:bodyPr/>
          <a:lstStyle/>
          <a:p>
            <a:r>
              <a:rPr lang="fi-FI" dirty="0" smtClean="0"/>
              <a:t>M. Joshi, M Pilli-Sihvola, A-L Immonen, O Valkki, L Mäkinen, K Mäenpää, P Könni, T Rautiainen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49" y="1050191"/>
            <a:ext cx="1697469" cy="19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EDB-9E84-4A3B-9778-A506CE8D9A84}" type="datetime1">
              <a:rPr lang="fi-FI" smtClean="0"/>
              <a:t>14.2.2019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4797" y="6269851"/>
            <a:ext cx="6553020" cy="365125"/>
          </a:xfrm>
        </p:spPr>
        <p:txBody>
          <a:bodyPr/>
          <a:lstStyle/>
          <a:p>
            <a:r>
              <a:rPr lang="fi-FI" dirty="0" smtClean="0"/>
              <a:t>M. Joshi, M Pilli-Sihvola, A-L Immonen, O Valkki, L Mäkinen, K Mäenpää, P </a:t>
            </a:r>
            <a:r>
              <a:rPr lang="fi-FI" dirty="0" err="1" smtClean="0"/>
              <a:t>Könni</a:t>
            </a:r>
            <a:r>
              <a:rPr lang="fi-FI" dirty="0" smtClean="0"/>
              <a:t>, T Rautiainen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6189785" y="938986"/>
            <a:ext cx="5622550" cy="426605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</a:t>
            </a:r>
            <a:r>
              <a:rPr lang="fi-FI" dirty="0" smtClean="0"/>
              <a:t>atketaan keskustelua linjoilla…</a:t>
            </a:r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58969" y="2494313"/>
            <a:ext cx="4808785" cy="3502041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/>
              <a:t>Ryhmä: </a:t>
            </a:r>
            <a:r>
              <a:rPr lang="fi-FI" dirty="0">
                <a:hlinkClick r:id="rId3"/>
              </a:rPr>
              <a:t>https://www.linkedin.com/groups/12203143</a:t>
            </a:r>
            <a:r>
              <a:rPr lang="fi-FI" dirty="0" smtClean="0">
                <a:hlinkClick r:id="rId3"/>
              </a:rPr>
              <a:t>/</a:t>
            </a:r>
            <a:r>
              <a:rPr lang="fi-FI" dirty="0" smtClean="0"/>
              <a:t> </a:t>
            </a:r>
          </a:p>
          <a:p>
            <a:r>
              <a:rPr lang="fi-FI" dirty="0" smtClean="0"/>
              <a:t>Lähetä liittymispyyntö, ryhmä on suljettu. </a:t>
            </a:r>
            <a:endParaRPr lang="fi-FI" dirty="0"/>
          </a:p>
          <a:p>
            <a:r>
              <a:rPr lang="fi-FI" dirty="0" smtClean="0"/>
              <a:t>Keskustelua voidaan käydä sekä suomeksi että englanniksi. </a:t>
            </a:r>
          </a:p>
          <a:p>
            <a:r>
              <a:rPr lang="fi-FI" dirty="0"/>
              <a:t>J</a:t>
            </a:r>
            <a:r>
              <a:rPr lang="fi-FI" dirty="0" smtClean="0"/>
              <a:t>aamme siellä myös tallenteet sekä muita vinkkejä ja kokemuksia. </a:t>
            </a:r>
          </a:p>
          <a:p>
            <a:endParaRPr lang="fi-FI" dirty="0" smtClean="0"/>
          </a:p>
          <a:p>
            <a:pPr algn="ctr"/>
            <a:r>
              <a:rPr lang="fi-FI" b="1" dirty="0" smtClean="0"/>
              <a:t>Tervetuloa mukaan!</a:t>
            </a:r>
            <a:endParaRPr lang="fi-FI" b="1" dirty="0"/>
          </a:p>
          <a:p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641839" y="1661746"/>
            <a:ext cx="5125916" cy="93198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i-FI" dirty="0"/>
              <a:t>Tervetuloa mukaan </a:t>
            </a:r>
            <a:endParaRPr lang="fi-FI" dirty="0" smtClean="0"/>
          </a:p>
          <a:p>
            <a:pPr algn="ctr"/>
            <a:r>
              <a:rPr lang="fi-FI" b="1" dirty="0" smtClean="0"/>
              <a:t>Verkkotutkinnot </a:t>
            </a:r>
            <a:r>
              <a:rPr lang="fi-FI" b="1" dirty="0"/>
              <a:t>– Online </a:t>
            </a:r>
            <a:r>
              <a:rPr lang="fi-FI" b="1" dirty="0" err="1" smtClean="0"/>
              <a:t>Degrees</a:t>
            </a:r>
            <a:endParaRPr lang="fi-FI" b="1" dirty="0" smtClean="0"/>
          </a:p>
          <a:p>
            <a:pPr algn="ctr"/>
            <a:r>
              <a:rPr lang="fi-FI" dirty="0" err="1" smtClean="0"/>
              <a:t>LinkedIn</a:t>
            </a:r>
            <a:r>
              <a:rPr lang="fi-FI" dirty="0" smtClean="0"/>
              <a:t>-ryhmään</a:t>
            </a:r>
            <a:r>
              <a:rPr lang="fi-FI" dirty="0"/>
              <a:t>!</a:t>
            </a:r>
          </a:p>
          <a:p>
            <a:pPr algn="ctr"/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3382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444-DE43-43E4-AE87-DAC3A67F3A9C}" type="datetime1">
              <a:rPr lang="fi-FI" smtClean="0"/>
              <a:t>14.2.2019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269851"/>
            <a:ext cx="6358804" cy="365125"/>
          </a:xfrm>
        </p:spPr>
        <p:txBody>
          <a:bodyPr/>
          <a:lstStyle/>
          <a:p>
            <a:r>
              <a:rPr lang="fi-FI" dirty="0" smtClean="0"/>
              <a:t>M. Joshi, M Pilli-Sihvola, A-L Immonen, O Valkki, L Mäkinen, K Mäenpää, P Könni, T Rautiainen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8618" y="484909"/>
            <a:ext cx="9296399" cy="4718869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100" dirty="0" err="1" smtClean="0"/>
              <a:t>Tervetuloa</a:t>
            </a:r>
            <a:r>
              <a:rPr lang="en-US" sz="3100" dirty="0" smtClean="0"/>
              <a:t> Webinaariin 2: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fi-FI" sz="3100" b="1" dirty="0"/>
              <a:t>Verkkotutkinnon opintokokonaisuuksien hyvät </a:t>
            </a:r>
            <a:r>
              <a:rPr lang="fi-FI" sz="3100" b="1" dirty="0" smtClean="0"/>
              <a:t>käytänteet</a:t>
            </a:r>
            <a:br>
              <a:rPr lang="fi-FI" sz="3100" b="1" dirty="0" smtClean="0"/>
            </a:br>
            <a:r>
              <a:rPr lang="fi-FI" sz="3100" b="1" dirty="0" smtClean="0"/>
              <a:t>pe </a:t>
            </a:r>
            <a:r>
              <a:rPr lang="fi-FI" sz="3100" b="1" dirty="0"/>
              <a:t>15.3. klo 9-10:00</a:t>
            </a:r>
            <a:r>
              <a:rPr lang="fi-FI" sz="2700" b="1" dirty="0"/>
              <a:t> 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fi-FI" sz="2000" i="0" dirty="0"/>
              <a:t> </a:t>
            </a:r>
            <a:r>
              <a:rPr lang="en-GB" sz="2000" i="0" dirty="0"/>
              <a:t/>
            </a:r>
            <a:br>
              <a:rPr lang="en-GB" sz="2000" i="0" dirty="0"/>
            </a:br>
            <a:r>
              <a:rPr lang="fi-FI" sz="2000" i="0" dirty="0"/>
              <a:t>Tässä </a:t>
            </a:r>
            <a:r>
              <a:rPr lang="fi-FI" sz="2000" i="0" dirty="0" err="1"/>
              <a:t>webinaarissa</a:t>
            </a:r>
            <a:r>
              <a:rPr lang="fi-FI" sz="2000" i="0" dirty="0"/>
              <a:t> jaetaan esimerkkejä opintokokonaisuuksien erilaisista toteutustavoista, </a:t>
            </a:r>
            <a:br>
              <a:rPr lang="fi-FI" sz="2000" i="0" dirty="0"/>
            </a:br>
            <a:r>
              <a:rPr lang="fi-FI" sz="2000" i="0" dirty="0" smtClean="0"/>
              <a:t>kuten </a:t>
            </a:r>
            <a:r>
              <a:rPr lang="fi-FI" sz="2000" i="0" dirty="0"/>
              <a:t>ryhmä- ja yksilötyöskentelystä verkkotutkinnoissa. </a:t>
            </a:r>
            <a:r>
              <a:rPr lang="fi-FI" sz="2000" i="0" dirty="0" smtClean="0"/>
              <a:t/>
            </a:r>
            <a:br>
              <a:rPr lang="fi-FI" sz="2000" i="0" dirty="0" smtClean="0"/>
            </a:br>
            <a:r>
              <a:rPr lang="fi-FI" sz="2000" i="0" dirty="0"/>
              <a:t/>
            </a:r>
            <a:br>
              <a:rPr lang="fi-FI" sz="2000" i="0" dirty="0"/>
            </a:br>
            <a:r>
              <a:rPr lang="fi-FI" sz="2000" i="0" dirty="0" smtClean="0"/>
              <a:t>Lisäksi </a:t>
            </a:r>
            <a:r>
              <a:rPr lang="fi-FI" sz="2000" i="0" dirty="0"/>
              <a:t>pohditaan opettajan läsnäolon ja vuorovaikutuksen merkitystä.  </a:t>
            </a:r>
            <a:r>
              <a:rPr lang="en-GB" sz="2000" i="0" dirty="0"/>
              <a:t/>
            </a:r>
            <a:br>
              <a:rPr lang="en-GB" sz="2000" i="0" dirty="0"/>
            </a:br>
            <a:r>
              <a:rPr lang="fi-FI" sz="2000" i="0" dirty="0"/>
              <a:t> </a:t>
            </a:r>
            <a:r>
              <a:rPr lang="en-GB" sz="2000" i="0" dirty="0"/>
              <a:t/>
            </a:r>
            <a:br>
              <a:rPr lang="en-GB" sz="2000" i="0" dirty="0"/>
            </a:br>
            <a:r>
              <a:rPr lang="fi-FI" sz="2000" i="0" dirty="0"/>
              <a:t>Puhujina </a:t>
            </a:r>
            <a:r>
              <a:rPr lang="fi-FI" sz="2000" i="0" dirty="0" smtClean="0"/>
              <a:t>Leena </a:t>
            </a:r>
            <a:r>
              <a:rPr lang="fi-FI" sz="2000" i="0" dirty="0"/>
              <a:t>Mäkinen, HAMK; Outi Valkki, Haaga-Helia; opiskelijaedustaja Turun AMK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9811" y="5126301"/>
            <a:ext cx="932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i="1" dirty="0"/>
              <a:t>Tämä teos on lisensoitu Creative </a:t>
            </a:r>
            <a:r>
              <a:rPr lang="fi-FI" i="1" dirty="0" err="1"/>
              <a:t>Commons</a:t>
            </a:r>
            <a:r>
              <a:rPr lang="fi-FI" i="1" dirty="0"/>
              <a:t> Nimeä- </a:t>
            </a:r>
            <a:r>
              <a:rPr lang="fi-FI" i="1" dirty="0" err="1"/>
              <a:t>JaaSamoin</a:t>
            </a:r>
            <a:r>
              <a:rPr lang="fi-FI" i="1" dirty="0"/>
              <a:t> 4.0 Kansainvälinen -lisenssillä. </a:t>
            </a:r>
            <a:br>
              <a:rPr lang="fi-FI" i="1" dirty="0"/>
            </a:br>
            <a:r>
              <a:rPr lang="fi-FI" i="1" dirty="0"/>
              <a:t>http://creativecommons.org/licenses/by-sa/4.0/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745" y="5046862"/>
            <a:ext cx="1885534" cy="66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600" y="554182"/>
            <a:ext cx="3932237" cy="884025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Verkkotutkinnon suunnittelu ja </a:t>
            </a:r>
            <a:r>
              <a:rPr lang="fi-FI" b="1" dirty="0" smtClean="0"/>
              <a:t>rakentaminen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600" y="1937453"/>
            <a:ext cx="3932237" cy="3329063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Tässä </a:t>
            </a:r>
            <a:r>
              <a:rPr lang="fi-FI" dirty="0" err="1"/>
              <a:t>webinaarissa</a:t>
            </a:r>
            <a:r>
              <a:rPr lang="fi-FI" dirty="0"/>
              <a:t> käsitellään verkkotutkinnon käsitettä sekä verkko-oppimisen tarpeita ja lähtökohtia. </a:t>
            </a:r>
            <a:endParaRPr lang="fi-FI" dirty="0" smtClean="0"/>
          </a:p>
          <a:p>
            <a:r>
              <a:rPr lang="fi-FI" dirty="0" smtClean="0"/>
              <a:t>Lisäksi </a:t>
            </a:r>
            <a:r>
              <a:rPr lang="fi-FI" dirty="0"/>
              <a:t>jaetaan suunnitteluun hyviä käytänteitä, mm. yhteissuunnittelu, aikataulutus ja </a:t>
            </a:r>
            <a:r>
              <a:rPr lang="fi-FI" dirty="0" smtClean="0"/>
              <a:t>yhteisöllisyys</a:t>
            </a:r>
          </a:p>
          <a:p>
            <a:r>
              <a:rPr lang="fi-FI" dirty="0" smtClean="0"/>
              <a:t>Puhujat: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Marjo Joshi, lehtori IB Online, verkko-opetus ja verkkotutkintojen koordinointi, Turun AMK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Anna-Liisa </a:t>
            </a:r>
            <a:r>
              <a:rPr lang="fi-FI" dirty="0"/>
              <a:t>Immonen</a:t>
            </a:r>
            <a:r>
              <a:rPr lang="fi-FI" dirty="0" smtClean="0"/>
              <a:t>,</a:t>
            </a:r>
            <a:r>
              <a:rPr lang="fi-FI" dirty="0"/>
              <a:t> </a:t>
            </a:r>
            <a:r>
              <a:rPr lang="fi-FI" dirty="0" smtClean="0"/>
              <a:t>Liiketalouden verkko-opinnot koulutusvastaava, XAMK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Anna Raappana, opiskelijaedustaja, Tietojenkäsittely, Haaga-Helia</a:t>
            </a:r>
            <a:r>
              <a:rPr lang="fi-FI" dirty="0"/>
              <a:t> 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Ulla </a:t>
            </a:r>
            <a:r>
              <a:rPr lang="en-GB" dirty="0" err="1" smtClean="0"/>
              <a:t>Taponen</a:t>
            </a:r>
            <a:r>
              <a:rPr lang="en-GB" dirty="0" smtClean="0"/>
              <a:t>, </a:t>
            </a:r>
            <a:r>
              <a:rPr lang="fi-FI" dirty="0"/>
              <a:t>opiskelijaedustaja, Tietojenkäsittely, Haaga-Helia </a:t>
            </a:r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E949-D7CC-4FF7-893A-16E8D7CC11CD}" type="datetime1">
              <a:rPr lang="fi-FI" smtClean="0"/>
              <a:t>14.2.2019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288" y="6269851"/>
            <a:ext cx="6108076" cy="365125"/>
          </a:xfrm>
        </p:spPr>
        <p:txBody>
          <a:bodyPr/>
          <a:lstStyle/>
          <a:p>
            <a:r>
              <a:rPr lang="en-US" dirty="0" smtClean="0"/>
              <a:t>M. Joshi, M Pilli-Sihvola, A-L Immonen, O Valkki, L Mäkinen, K Mäenpää, P Könni, T Rautiainen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r="137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42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Verkkotutkinnot-työryhmä</a:t>
            </a:r>
            <a:br>
              <a:rPr lang="fi-FI" dirty="0" smtClean="0"/>
            </a:br>
            <a:r>
              <a:rPr lang="fi-FI" sz="2000" dirty="0" smtClean="0"/>
              <a:t>eAMK-hanke</a:t>
            </a:r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fontAlgn="base"/>
            <a:r>
              <a:rPr lang="fi-FI" dirty="0"/>
              <a:t>Marjo Joshi, Turku AMK   </a:t>
            </a:r>
            <a:r>
              <a:rPr lang="fi-FI" dirty="0" smtClean="0"/>
              <a:t>(koordinaattori)</a:t>
            </a:r>
            <a:endParaRPr lang="en-GB" dirty="0"/>
          </a:p>
          <a:p>
            <a:pPr fontAlgn="base"/>
            <a:r>
              <a:rPr lang="fi-FI" dirty="0"/>
              <a:t>Mirva Pilli-Sihvola, </a:t>
            </a:r>
            <a:r>
              <a:rPr lang="fi-FI" dirty="0" smtClean="0"/>
              <a:t>XAMK</a:t>
            </a:r>
          </a:p>
          <a:p>
            <a:pPr fontAlgn="base"/>
            <a:r>
              <a:rPr lang="fi-FI" dirty="0" smtClean="0"/>
              <a:t>Anna-Liisa Immonen, XAMK</a:t>
            </a:r>
          </a:p>
          <a:p>
            <a:pPr fontAlgn="base"/>
            <a:r>
              <a:rPr lang="fi-FI" dirty="0"/>
              <a:t>Outi Valkki, Haaga-Helia </a:t>
            </a:r>
            <a:endParaRPr lang="en-GB" dirty="0"/>
          </a:p>
          <a:p>
            <a:pPr fontAlgn="base"/>
            <a:r>
              <a:rPr lang="fi-FI" dirty="0"/>
              <a:t>Leena Mäkinen, HAMK</a:t>
            </a:r>
            <a:endParaRPr lang="en-GB" dirty="0"/>
          </a:p>
          <a:p>
            <a:pPr fontAlgn="base"/>
            <a:r>
              <a:rPr lang="fi-FI" dirty="0" smtClean="0"/>
              <a:t>Kati </a:t>
            </a:r>
            <a:r>
              <a:rPr lang="fi-FI" dirty="0"/>
              <a:t>Mäenpää, </a:t>
            </a:r>
            <a:r>
              <a:rPr lang="fi-FI" dirty="0" smtClean="0"/>
              <a:t>OAMK</a:t>
            </a:r>
            <a:r>
              <a:rPr lang="fi-FI" dirty="0"/>
              <a:t> </a:t>
            </a:r>
            <a:endParaRPr lang="en-GB" dirty="0"/>
          </a:p>
          <a:p>
            <a:pPr fontAlgn="base"/>
            <a:r>
              <a:rPr lang="fi-FI" dirty="0" smtClean="0"/>
              <a:t>Tanja </a:t>
            </a:r>
            <a:r>
              <a:rPr lang="fi-FI" dirty="0"/>
              <a:t>Rautiainen, Lapin AMK</a:t>
            </a:r>
            <a:endParaRPr lang="en-GB" dirty="0"/>
          </a:p>
          <a:p>
            <a:pPr fontAlgn="base"/>
            <a:r>
              <a:rPr lang="fi-FI" dirty="0"/>
              <a:t>Pirjo Könni, Lapin AMK</a:t>
            </a:r>
            <a:endParaRPr lang="en-GB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DD4A-D43B-4E4E-A30D-959CC1828D83}" type="datetime1">
              <a:rPr lang="fi-FI" smtClean="0"/>
              <a:t>14.2.2019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287" y="6269851"/>
            <a:ext cx="6385167" cy="365125"/>
          </a:xfrm>
        </p:spPr>
        <p:txBody>
          <a:bodyPr/>
          <a:lstStyle/>
          <a:p>
            <a:r>
              <a:rPr lang="fi-FI" dirty="0" smtClean="0"/>
              <a:t>M. Joshi, M Pilli-Sihvola, A-L Immonen, O Valkki, L Mäkinen, K Mäenpää, P Könni, T Rautiainen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r="130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25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719-CB95-46C8-A808-63E3E96D1B7F}" type="datetime1">
              <a:rPr lang="fi-FI" smtClean="0"/>
              <a:t>14.2.2019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287" y="6269851"/>
            <a:ext cx="6135785" cy="365125"/>
          </a:xfrm>
        </p:spPr>
        <p:txBody>
          <a:bodyPr/>
          <a:lstStyle/>
          <a:p>
            <a:r>
              <a:rPr lang="fi-FI" dirty="0" smtClean="0"/>
              <a:t>M. Joshi, M Pilli-Sihvola, A-L Immonen, O Valkki, L Mäkinen, K Mäenpää, P Könni, T Rautiainen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88" y="1963661"/>
            <a:ext cx="8800115" cy="36382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Mikä on </a:t>
            </a:r>
            <a:r>
              <a:rPr lang="fi-FI" b="1" dirty="0" err="1"/>
              <a:t>verkkotutkinto</a:t>
            </a:r>
            <a:r>
              <a:rPr lang="fi-FI" b="1" dirty="0"/>
              <a:t>? </a:t>
            </a:r>
            <a:r>
              <a:rPr lang="en-GB" dirty="0"/>
              <a:t/>
            </a:r>
            <a:br>
              <a:rPr lang="en-GB" dirty="0"/>
            </a:br>
            <a:endParaRPr lang="en-US" b="1" dirty="0">
              <a:cs typeface="Calibri Ligh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098473" y="609601"/>
            <a:ext cx="6359236" cy="942108"/>
          </a:xfrm>
        </p:spPr>
        <p:txBody>
          <a:bodyPr/>
          <a:lstStyle/>
          <a:p>
            <a:r>
              <a:rPr lang="fi-FI" dirty="0" smtClean="0"/>
              <a:t>Lue lisää blogitekstistämme:</a:t>
            </a:r>
          </a:p>
          <a:p>
            <a:r>
              <a:rPr lang="fi-FI" u="sng" dirty="0" smtClean="0">
                <a:hlinkClick r:id="rId3"/>
              </a:rPr>
              <a:t>https</a:t>
            </a:r>
            <a:r>
              <a:rPr lang="fi-FI" u="sng" dirty="0">
                <a:hlinkClick r:id="rId3"/>
              </a:rPr>
              <a:t>://www.eamk.fi/fi/digipolytys/verkkotutkintojen-termiviidakossa---riippumatonta-opiskelua-riippumatossanew-page/</a:t>
            </a:r>
            <a:r>
              <a:rPr lang="fi-FI" dirty="0"/>
              <a:t>  </a:t>
            </a:r>
            <a:endParaRPr lang="en-GB" dirty="0"/>
          </a:p>
          <a:p>
            <a:endParaRPr lang="en-GB" dirty="0"/>
          </a:p>
        </p:txBody>
      </p:sp>
      <p:sp>
        <p:nvSpPr>
          <p:cNvPr id="12" name="Oval Callout 11"/>
          <p:cNvSpPr/>
          <p:nvPr/>
        </p:nvSpPr>
        <p:spPr>
          <a:xfrm>
            <a:off x="9518072" y="2324381"/>
            <a:ext cx="2341419" cy="1831983"/>
          </a:xfrm>
          <a:prstGeom prst="wedgeEllipseCallout">
            <a:avLst>
              <a:gd name="adj1" fmla="val -71899"/>
              <a:gd name="adj2" fmla="val 27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Mitä mieltä olet näistä määritelmistä?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Mitä mieltä olet näistä määritelmistä (</a:t>
            </a:r>
            <a:r>
              <a:rPr lang="fi-FI" dirty="0" smtClean="0">
                <a:solidFill>
                  <a:srgbClr val="FF0000"/>
                </a:solidFill>
              </a:rPr>
              <a:t>HUOM: Tee tämä </a:t>
            </a:r>
            <a:r>
              <a:rPr lang="fi-FI" dirty="0" err="1" smtClean="0">
                <a:solidFill>
                  <a:srgbClr val="FF0000"/>
                </a:solidFill>
              </a:rPr>
              <a:t>Multiple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choice</a:t>
            </a:r>
            <a:r>
              <a:rPr lang="fi-FI" dirty="0" smtClean="0">
                <a:solidFill>
                  <a:srgbClr val="FF0000"/>
                </a:solidFill>
              </a:rPr>
              <a:t> –kyselynä)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Määritelmät kuvaavat hyvin tutkintojen erityispiirteitä</a:t>
            </a:r>
          </a:p>
          <a:p>
            <a:r>
              <a:rPr lang="fi-FI" dirty="0" smtClean="0"/>
              <a:t>Määritelmät ovat hiukan epäselviä</a:t>
            </a:r>
          </a:p>
          <a:p>
            <a:r>
              <a:rPr lang="fi-FI" dirty="0" smtClean="0"/>
              <a:t>Määritelmät eivät kuvaa tutkintojen eroja tarpeeksi hyvin</a:t>
            </a:r>
          </a:p>
          <a:p>
            <a:r>
              <a:rPr lang="fi-FI" dirty="0" smtClean="0"/>
              <a:t>En ole tutustunut määritteisiin vielä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FBCB-41C7-41CA-A2CA-7F92FCDF6F38}" type="datetime1">
              <a:rPr lang="fi-FI" smtClean="0"/>
              <a:t>14.2.2019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25088" y="6269851"/>
            <a:ext cx="6024516" cy="365125"/>
          </a:xfrm>
        </p:spPr>
        <p:txBody>
          <a:bodyPr/>
          <a:lstStyle/>
          <a:p>
            <a:r>
              <a:rPr lang="fi-FI" dirty="0" smtClean="0"/>
              <a:t>M. Joshi, M Pilli-Sihvola, A-L Immonen, O Valkki, L Mäkinen, K Mäenpää, P Könni, T Rautiainen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FBCB-41C7-41CA-A2CA-7F92FCDF6F38}" type="datetime1">
              <a:rPr lang="fi-FI" smtClean="0"/>
              <a:t>14.2.2019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25088" y="6269851"/>
            <a:ext cx="6024516" cy="365125"/>
          </a:xfrm>
        </p:spPr>
        <p:txBody>
          <a:bodyPr/>
          <a:lstStyle/>
          <a:p>
            <a:r>
              <a:rPr lang="fi-FI" dirty="0" smtClean="0"/>
              <a:t>M. Joshi, M Pilli-Sihvola, A-L Immonen, O Valkki, L Mäkinen, K Mäenpää, P Könni, T Rautiainen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96" y="1021553"/>
            <a:ext cx="6496810" cy="430876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Verkko-oppimisen tarpeet ja lähtökohdat verkkotutkinnossa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000" b="1" i="1" dirty="0" smtClean="0">
                <a:solidFill>
                  <a:srgbClr val="C00000"/>
                </a:solidFill>
              </a:rPr>
              <a:t>reaaliaikaista</a:t>
            </a:r>
          </a:p>
          <a:p>
            <a:r>
              <a:rPr lang="fi-FI" sz="2000" b="1" i="1" dirty="0" smtClean="0">
                <a:solidFill>
                  <a:srgbClr val="C00000"/>
                </a:solidFill>
              </a:rPr>
              <a:t>	läsnäolevaa</a:t>
            </a:r>
          </a:p>
          <a:p>
            <a:r>
              <a:rPr lang="fi-FI" sz="2000" b="1" i="1" dirty="0" smtClean="0">
                <a:solidFill>
                  <a:srgbClr val="C00000"/>
                </a:solidFill>
              </a:rPr>
              <a:t>		vuorovaikutuksellista</a:t>
            </a:r>
          </a:p>
          <a:p>
            <a:r>
              <a:rPr lang="fi-FI" sz="2000" b="1" i="1" dirty="0" smtClean="0">
                <a:solidFill>
                  <a:srgbClr val="C00000"/>
                </a:solidFill>
              </a:rPr>
              <a:t>	ohjauksellista</a:t>
            </a:r>
          </a:p>
          <a:p>
            <a:r>
              <a:rPr lang="fi-FI" sz="2000" b="1" i="1" dirty="0" smtClean="0">
                <a:solidFill>
                  <a:srgbClr val="C00000"/>
                </a:solidFill>
              </a:rPr>
              <a:t>yhteisöllistä</a:t>
            </a:r>
            <a:endParaRPr lang="en-GB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3562" y="386359"/>
            <a:ext cx="10515600" cy="426092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Verkkotutkintojen pedagoginen suunnittelu</a:t>
            </a:r>
            <a:endParaRPr lang="en-GB" sz="1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FBCB-41C7-41CA-A2CA-7F92FCDF6F38}" type="datetime1">
              <a:rPr lang="fi-FI" smtClean="0"/>
              <a:t>14.2.2019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M. Joshi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68" y="1020278"/>
            <a:ext cx="9337431" cy="5259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259766" y="178532"/>
            <a:ext cx="2741734" cy="1644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/>
              <a:t>Verkkotutkinnon laadun itsearviointi</a:t>
            </a:r>
          </a:p>
          <a:p>
            <a:pPr algn="ctr"/>
            <a:r>
              <a:rPr lang="fi-FI" sz="900" dirty="0" smtClean="0"/>
              <a:t>Oppilaitoksen </a:t>
            </a:r>
            <a:r>
              <a:rPr lang="fi-FI" sz="900" dirty="0"/>
              <a:t>pedagoginen strategia</a:t>
            </a:r>
          </a:p>
          <a:p>
            <a:pPr algn="ctr"/>
            <a:r>
              <a:rPr lang="fi-FI" sz="900" dirty="0"/>
              <a:t>Verkkotutkinnon osien yhteissuunnittelu </a:t>
            </a:r>
          </a:p>
          <a:p>
            <a:pPr lvl="1" algn="ctr"/>
            <a:r>
              <a:rPr lang="fi-FI" sz="800" i="1" dirty="0"/>
              <a:t>(IT, markkinointi, terveys, opintotoimisto jne.) </a:t>
            </a:r>
          </a:p>
          <a:p>
            <a:pPr algn="ctr"/>
            <a:r>
              <a:rPr lang="fi-FI" sz="900" dirty="0" err="1" smtClean="0"/>
              <a:t>OPS:in</a:t>
            </a:r>
            <a:r>
              <a:rPr lang="fi-FI" sz="900" dirty="0" smtClean="0"/>
              <a:t> ja opintojaksojen yhteissuunnittelu </a:t>
            </a:r>
            <a:endParaRPr lang="fi-FI" sz="900" dirty="0"/>
          </a:p>
          <a:p>
            <a:pPr algn="ctr"/>
            <a:r>
              <a:rPr lang="fi-FI" sz="900" dirty="0"/>
              <a:t>Opettajien koulutukset (</a:t>
            </a:r>
            <a:r>
              <a:rPr lang="fi-FI" sz="900" dirty="0" err="1"/>
              <a:t>peda+tekninen</a:t>
            </a:r>
            <a:r>
              <a:rPr lang="fi-FI" sz="900" dirty="0"/>
              <a:t>)</a:t>
            </a:r>
          </a:p>
          <a:p>
            <a:pPr algn="ctr"/>
            <a:r>
              <a:rPr lang="fi-FI" sz="900" dirty="0" smtClean="0"/>
              <a:t>Verkkotutkinnon </a:t>
            </a:r>
            <a:r>
              <a:rPr lang="fi-FI" sz="900" dirty="0"/>
              <a:t>markkinointi</a:t>
            </a:r>
          </a:p>
          <a:p>
            <a:pPr algn="ctr"/>
            <a:r>
              <a:rPr lang="fi-FI" sz="900" dirty="0" err="1" smtClean="0"/>
              <a:t>Oppimis</a:t>
            </a:r>
            <a:r>
              <a:rPr lang="fi-FI" sz="900" dirty="0" smtClean="0"/>
              <a:t>- </a:t>
            </a:r>
            <a:r>
              <a:rPr lang="fi-FI" sz="900" dirty="0"/>
              <a:t>ja opetusympäristöjen suunnittelu ja toteutus</a:t>
            </a:r>
          </a:p>
          <a:p>
            <a:pPr algn="ctr"/>
            <a:r>
              <a:rPr lang="fi-FI" sz="900" dirty="0"/>
              <a:t>Tukipalveluiden järjestäminen</a:t>
            </a:r>
          </a:p>
          <a:p>
            <a:pPr algn="ctr"/>
            <a:r>
              <a:rPr lang="fi-FI" sz="900" dirty="0"/>
              <a:t>Yhteisöllisyyden luominen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0673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Yhteissuunnittelusta </a:t>
            </a:r>
            <a:r>
              <a:rPr lang="fi-FI" dirty="0" err="1" smtClean="0"/>
              <a:t>XAMK:n</a:t>
            </a:r>
            <a:r>
              <a:rPr lang="fi-FI" dirty="0" smtClean="0"/>
              <a:t> liiketalouden yksikössä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Kokemusta verkkototeutuksesta kolmen vuoden ajalta</a:t>
            </a:r>
          </a:p>
          <a:p>
            <a:pPr lvl="1"/>
            <a:r>
              <a:rPr lang="fi-FI" dirty="0" smtClean="0"/>
              <a:t>kahden päivän orientaatio Mikkelissä, muuten koko koulutus verkossa</a:t>
            </a:r>
          </a:p>
          <a:p>
            <a:pPr lvl="1"/>
            <a:r>
              <a:rPr lang="fi-FI" dirty="0" smtClean="0"/>
              <a:t>huomio ryhmäytymiseen orientaatiopäivillä ja myöhemmin koulutuksen aikana</a:t>
            </a:r>
          </a:p>
          <a:p>
            <a:endParaRPr lang="fi-FI" dirty="0"/>
          </a:p>
          <a:p>
            <a:r>
              <a:rPr lang="fi-FI" dirty="0" smtClean="0"/>
              <a:t>Opettajien yhteinen tahtotila ja kiinnostus verkkototeutukseen</a:t>
            </a:r>
          </a:p>
          <a:p>
            <a:r>
              <a:rPr lang="fi-FI" dirty="0" smtClean="0"/>
              <a:t>Pedagoginen ja tekninen koulutus hyvissä ajoin</a:t>
            </a:r>
          </a:p>
          <a:p>
            <a:r>
              <a:rPr lang="fi-FI" dirty="0" smtClean="0"/>
              <a:t>Avoin kokemusten ja hyvien käytänteiden jakaminen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Yhteisesti sovittu:</a:t>
            </a:r>
          </a:p>
          <a:p>
            <a:pPr lvl="1"/>
            <a:r>
              <a:rPr lang="fi-FI" dirty="0" smtClean="0"/>
              <a:t>opettajat saavat päättää oman Moodle-alustansa toteutuksen</a:t>
            </a:r>
          </a:p>
          <a:p>
            <a:pPr lvl="1"/>
            <a:r>
              <a:rPr lang="fi-FI" dirty="0" smtClean="0"/>
              <a:t>suoritusohjeet ja aikataulu selkeästi etusivulle</a:t>
            </a:r>
          </a:p>
          <a:p>
            <a:pPr lvl="1"/>
            <a:r>
              <a:rPr lang="fi-FI" dirty="0" smtClean="0"/>
              <a:t>keskustelualue opettajan ja opiskelijoiden käyttöön </a:t>
            </a:r>
          </a:p>
          <a:p>
            <a:pPr lvl="1"/>
            <a:r>
              <a:rPr lang="fi-FI" dirty="0" smtClean="0"/>
              <a:t>opettajan aktiivinen rooli opintojaksolla</a:t>
            </a:r>
          </a:p>
          <a:p>
            <a:pPr lvl="1"/>
            <a:r>
              <a:rPr lang="fi-FI" dirty="0" smtClean="0"/>
              <a:t>AC ja </a:t>
            </a:r>
            <a:r>
              <a:rPr lang="fi-FI" dirty="0" err="1" smtClean="0"/>
              <a:t>Screencast</a:t>
            </a:r>
            <a:r>
              <a:rPr lang="fi-FI" dirty="0" smtClean="0"/>
              <a:t>-O-Matic käytössä</a:t>
            </a:r>
          </a:p>
          <a:p>
            <a:pPr lvl="1"/>
            <a:r>
              <a:rPr lang="fi-FI" dirty="0" smtClean="0"/>
              <a:t>arvioinnit: itsenäisesti tehtävät/ryhmätyöt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EDB-9E84-4A3B-9778-A506CE8D9A84}" type="datetime1">
              <a:rPr lang="fi-FI" smtClean="0"/>
              <a:t>14.2.2019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A-L Immonen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Aikataulutuksesta </a:t>
            </a:r>
            <a:r>
              <a:rPr lang="fi-FI" dirty="0" err="1" smtClean="0"/>
              <a:t>XAMK:n</a:t>
            </a:r>
            <a:r>
              <a:rPr lang="fi-FI" dirty="0" smtClean="0"/>
              <a:t> liiketalouden yksikössä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Opettaja suunnittelee opintojakson aikataulutuksen</a:t>
            </a:r>
          </a:p>
          <a:p>
            <a:pPr lvl="1"/>
            <a:r>
              <a:rPr lang="fi-FI" dirty="0" smtClean="0"/>
              <a:t>kannattaa jakaa osasuorituksiin ja selkeisiin aihealueisiin</a:t>
            </a:r>
          </a:p>
          <a:p>
            <a:pPr lvl="1"/>
            <a:r>
              <a:rPr lang="fi-FI" dirty="0" smtClean="0"/>
              <a:t>opintojakson aikataulu (ja suoritusohjeet) selkeästi esille </a:t>
            </a:r>
          </a:p>
          <a:p>
            <a:pPr lvl="1"/>
            <a:r>
              <a:rPr lang="fi-FI" dirty="0" smtClean="0"/>
              <a:t>joustava suoritustapa, mutta aikarajoja noudatettava</a:t>
            </a:r>
          </a:p>
          <a:p>
            <a:pPr lvl="1"/>
            <a:r>
              <a:rPr lang="fi-FI" dirty="0" smtClean="0"/>
              <a:t>eri puolilla maailmaa olevat opiskelijat huomioitava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Yhteisestä AC-kalenterista varataan ajat	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Yhteydenpito:</a:t>
            </a:r>
          </a:p>
          <a:p>
            <a:pPr lvl="1"/>
            <a:r>
              <a:rPr lang="fi-FI" dirty="0" smtClean="0"/>
              <a:t>AC-luennot/työpajat klo 16.30 alkaen ja ne nauhoitetaan</a:t>
            </a:r>
          </a:p>
          <a:p>
            <a:pPr lvl="1"/>
            <a:r>
              <a:rPr lang="fi-FI" dirty="0" smtClean="0"/>
              <a:t>Videoluennot tehty </a:t>
            </a:r>
            <a:r>
              <a:rPr lang="fi-FI" dirty="0" err="1" smtClean="0"/>
              <a:t>Screencast</a:t>
            </a:r>
            <a:r>
              <a:rPr lang="fi-FI" dirty="0" smtClean="0"/>
              <a:t>-O-Matic –ohjelmalla</a:t>
            </a:r>
          </a:p>
          <a:p>
            <a:pPr lvl="1"/>
            <a:r>
              <a:rPr lang="fi-FI" dirty="0" smtClean="0"/>
              <a:t>Moodlen </a:t>
            </a:r>
            <a:r>
              <a:rPr lang="fi-FI" dirty="0" err="1" smtClean="0"/>
              <a:t>chatti</a:t>
            </a:r>
            <a:r>
              <a:rPr lang="fi-FI" dirty="0" smtClean="0"/>
              <a:t> myös hyvä kanava yhteydenpitoon ja kysymyksiin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EDB-9E84-4A3B-9778-A506CE8D9A84}" type="datetime1">
              <a:rPr lang="fi-FI" smtClean="0"/>
              <a:t>14.2.2019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A-L Immonen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3" y="2048608"/>
            <a:ext cx="4877039" cy="22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1268</Words>
  <Application>Microsoft Office PowerPoint</Application>
  <PresentationFormat>Widescreen</PresentationFormat>
  <Paragraphs>239</Paragraphs>
  <Slides>19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Verkkotutkinnon suunnittelu ja rakentaminen </vt:lpstr>
      <vt:lpstr>Verkkotutkinnot-työryhmä eAMK-hanke</vt:lpstr>
      <vt:lpstr>Mikä on verkkotutkinto?  </vt:lpstr>
      <vt:lpstr>Mitä mieltä olet näistä määritelmistä (HUOM: Tee tämä Multiple choice –kyselynä)</vt:lpstr>
      <vt:lpstr>Verkko-oppimisen tarpeet ja lähtökohdat verkkotutkinnossa</vt:lpstr>
      <vt:lpstr>Verkkotutkintojen pedagoginen suunnittelu</vt:lpstr>
      <vt:lpstr>Yhteissuunnittelusta XAMK:n liiketalouden yksikössä</vt:lpstr>
      <vt:lpstr>Aikataulutuksesta XAMK:n liiketalouden yksikössä</vt:lpstr>
      <vt:lpstr>Kokemuksia suunnittelusta Turun AMK:ssa</vt:lpstr>
      <vt:lpstr>Mitä asioita teidän oppilaitoksessanne on huomioitu verkkotutkintojen suunnittelussa? Valitse kaikki jotka koskevat teitä (HUOM! Tee tämä ’Multiple answers –kyselynä)</vt:lpstr>
      <vt:lpstr>Pohdittavaa tulevan verkkotutkintonne osalta</vt:lpstr>
      <vt:lpstr>Minä olen Anna</vt:lpstr>
      <vt:lpstr>Opiskelujen aikataulutus</vt:lpstr>
      <vt:lpstr>Yhteisöllisyys ja verkostoituminen</vt:lpstr>
      <vt:lpstr>Opintojen toteutus ja tekniikat</vt:lpstr>
      <vt:lpstr>Opiskelijan kokemuksia, Ulla Taponen, Tietojenkäsittely monimuoto, Haaga-Helia ulla.taponen@myy.haaga-helia.fi</vt:lpstr>
      <vt:lpstr>Jatketaan keskustelua linjoilla…</vt:lpstr>
      <vt:lpstr>  Tervetuloa Webinaariin 2:  Verkkotutkinnon opintokokonaisuuksien hyvät käytänteet pe 15.3. klo 9-10:00    Tässä webinaarissa jaetaan esimerkkejä opintokokonaisuuksien erilaisista toteutustavoista,  kuten ryhmä- ja yksilötyöskentelystä verkkotutkinnoissa.   Lisäksi pohditaan opettajan läsnäolon ja vuorovaikutuksen merkitystä.     Puhujina Leena Mäkinen, HAMK; Outi Valkki, Haaga-Helia; opiskelijaedustaja Turun AMK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Joshi Marjo</dc:creator>
  <cp:lastModifiedBy>Joshi Marjo</cp:lastModifiedBy>
  <cp:revision>81</cp:revision>
  <dcterms:modified xsi:type="dcterms:W3CDTF">2019-02-14T15:53:46Z</dcterms:modified>
</cp:coreProperties>
</file>