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68" r:id="rId5"/>
    <p:sldId id="269" r:id="rId6"/>
    <p:sldId id="270" r:id="rId7"/>
    <p:sldId id="276" r:id="rId8"/>
    <p:sldId id="271" r:id="rId9"/>
    <p:sldId id="258" r:id="rId10"/>
    <p:sldId id="272" r:id="rId11"/>
    <p:sldId id="273" r:id="rId12"/>
    <p:sldId id="274" r:id="rId13"/>
    <p:sldId id="275" r:id="rId14"/>
    <p:sldId id="261" r:id="rId15"/>
    <p:sldId id="264" r:id="rId16"/>
    <p:sldId id="265" r:id="rId17"/>
    <p:sldId id="26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329"/>
    <a:srgbClr val="FF5452"/>
    <a:srgbClr val="F58C00"/>
    <a:srgbClr val="005A8C"/>
    <a:srgbClr val="F7A600"/>
    <a:srgbClr val="EE9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3634B-1C14-47A0-87F2-F3D1ED255674}" v="15" dt="2018-01-15T12:39:11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ec9eb67c52fef9dd3a7d3545fb15ba70bc34fc2f5811a297e018ff29d765b4ea::" providerId="AD" clId="Web-{B8ACCACF-FC33-F1A5-40FF-BEA10AA5CCCF}"/>
    <pc:docChg chg="modSld">
      <pc:chgData name="Guest User" userId="S::urn:spo:anon#ec9eb67c52fef9dd3a7d3545fb15ba70bc34fc2f5811a297e018ff29d765b4ea::" providerId="AD" clId="Web-{B8ACCACF-FC33-F1A5-40FF-BEA10AA5CCCF}" dt="2018-10-04T05:44:07.226" v="15" actId="14100"/>
      <pc:docMkLst>
        <pc:docMk/>
      </pc:docMkLst>
      <pc:sldChg chg="modSp">
        <pc:chgData name="Guest User" userId="S::urn:spo:anon#ec9eb67c52fef9dd3a7d3545fb15ba70bc34fc2f5811a297e018ff29d765b4ea::" providerId="AD" clId="Web-{B8ACCACF-FC33-F1A5-40FF-BEA10AA5CCCF}" dt="2018-10-04T05:44:07.226" v="15" actId="14100"/>
        <pc:sldMkLst>
          <pc:docMk/>
          <pc:sldMk cId="67020347" sldId="256"/>
        </pc:sldMkLst>
        <pc:spChg chg="mod">
          <ac:chgData name="Guest User" userId="S::urn:spo:anon#ec9eb67c52fef9dd3a7d3545fb15ba70bc34fc2f5811a297e018ff29d765b4ea::" providerId="AD" clId="Web-{B8ACCACF-FC33-F1A5-40FF-BEA10AA5CCCF}" dt="2018-10-04T05:44:07.226" v="15" actId="14100"/>
          <ac:spMkLst>
            <pc:docMk/>
            <pc:sldMk cId="67020347" sldId="256"/>
            <ac:spMk id="4" creationId="{00000000-0000-0000-0000-000000000000}"/>
          </ac:spMkLst>
        </pc:spChg>
      </pc:sldChg>
    </pc:docChg>
  </pc:docChgLst>
  <pc:docChgLst>
    <pc:chgData name="Marjo Joshi" userId="S::marjo.joshi_turkuamk.fi#ext#@jamkstudent.onmicrosoft.com::11a6eee2-53a4-4949-8d52-da045f0923ba" providerId="AD" clId="Web-{6AA5F7DC-B3A0-168B-42C7-2D9DA653FAFA}"/>
    <pc:docChg chg="modSld">
      <pc:chgData name="Marjo Joshi" userId="S::marjo.joshi_turkuamk.fi#ext#@jamkstudent.onmicrosoft.com::11a6eee2-53a4-4949-8d52-da045f0923ba" providerId="AD" clId="Web-{6AA5F7DC-B3A0-168B-42C7-2D9DA653FAFA}" dt="2019-05-09T07:47:38.161" v="1"/>
      <pc:docMkLst>
        <pc:docMk/>
      </pc:docMkLst>
      <pc:sldChg chg="addSp delSp modSp">
        <pc:chgData name="Marjo Joshi" userId="S::marjo.joshi_turkuamk.fi#ext#@jamkstudent.onmicrosoft.com::11a6eee2-53a4-4949-8d52-da045f0923ba" providerId="AD" clId="Web-{6AA5F7DC-B3A0-168B-42C7-2D9DA653FAFA}" dt="2019-05-09T07:47:38.161" v="1"/>
        <pc:sldMkLst>
          <pc:docMk/>
          <pc:sldMk cId="1987411865" sldId="262"/>
        </pc:sldMkLst>
        <pc:picChg chg="add del mod">
          <ac:chgData name="Marjo Joshi" userId="S::marjo.joshi_turkuamk.fi#ext#@jamkstudent.onmicrosoft.com::11a6eee2-53a4-4949-8d52-da045f0923ba" providerId="AD" clId="Web-{6AA5F7DC-B3A0-168B-42C7-2D9DA653FAFA}" dt="2019-05-09T07:47:38.161" v="1"/>
          <ac:picMkLst>
            <pc:docMk/>
            <pc:sldMk cId="1987411865" sldId="262"/>
            <ac:picMk id="8" creationId="{399C35C0-200E-4469-A42E-D5A580899D56}"/>
          </ac:picMkLst>
        </pc:picChg>
      </pc:sldChg>
    </pc:docChg>
  </pc:docChgLst>
  <pc:docChgLst>
    <pc:chgData name="Mirva Pilli-Sihvola" userId="S::hmipi02_kyamk.fi#ext#@jamkstudent.onmicrosoft.com::60e9159e-ce16-4cce-be50-28cb3ecd7a65" providerId="AD" clId="Web-{1C6DB009-BB4B-901F-4714-6B6244E2F83F}"/>
    <pc:docChg chg="modSld">
      <pc:chgData name="Mirva Pilli-Sihvola" userId="S::hmipi02_kyamk.fi#ext#@jamkstudent.onmicrosoft.com::60e9159e-ce16-4cce-be50-28cb3ecd7a65" providerId="AD" clId="Web-{1C6DB009-BB4B-901F-4714-6B6244E2F83F}" dt="2019-05-10T05:00:02.716" v="2" actId="20577"/>
      <pc:docMkLst>
        <pc:docMk/>
      </pc:docMkLst>
      <pc:sldChg chg="modSp">
        <pc:chgData name="Mirva Pilli-Sihvola" userId="S::hmipi02_kyamk.fi#ext#@jamkstudent.onmicrosoft.com::60e9159e-ce16-4cce-be50-28cb3ecd7a65" providerId="AD" clId="Web-{1C6DB009-BB4B-901F-4714-6B6244E2F83F}" dt="2019-05-10T05:00:00.200" v="0" actId="20577"/>
        <pc:sldMkLst>
          <pc:docMk/>
          <pc:sldMk cId="119176987" sldId="263"/>
        </pc:sldMkLst>
        <pc:spChg chg="mod">
          <ac:chgData name="Mirva Pilli-Sihvola" userId="S::hmipi02_kyamk.fi#ext#@jamkstudent.onmicrosoft.com::60e9159e-ce16-4cce-be50-28cb3ecd7a65" providerId="AD" clId="Web-{1C6DB009-BB4B-901F-4714-6B6244E2F83F}" dt="2019-05-10T05:00:00.200" v="0" actId="20577"/>
          <ac:spMkLst>
            <pc:docMk/>
            <pc:sldMk cId="119176987" sldId="263"/>
            <ac:spMk id="4" creationId="{00000000-0000-0000-0000-000000000000}"/>
          </ac:spMkLst>
        </pc:spChg>
      </pc:sldChg>
    </pc:docChg>
  </pc:docChgLst>
  <pc:docChgLst>
    <pc:chgData name="Tyrväinen Paula" userId="S::paula.tyrvainen@jamk.fi::35647f0d-ae61-4f4a-8492-9246b52043e1" providerId="AD" clId="Web-{9ED36D60-FBB9-EBBF-1A4B-BD0DB15810CE}"/>
    <pc:docChg chg="modSld">
      <pc:chgData name="Tyrväinen Paula" userId="S::paula.tyrvainen@jamk.fi::35647f0d-ae61-4f4a-8492-9246b52043e1" providerId="AD" clId="Web-{9ED36D60-FBB9-EBBF-1A4B-BD0DB15810CE}" dt="2018-12-03T09:01:55.455" v="13" actId="20577"/>
      <pc:docMkLst>
        <pc:docMk/>
      </pc:docMkLst>
      <pc:sldChg chg="modSp">
        <pc:chgData name="Tyrväinen Paula" userId="S::paula.tyrvainen@jamk.fi::35647f0d-ae61-4f4a-8492-9246b52043e1" providerId="AD" clId="Web-{9ED36D60-FBB9-EBBF-1A4B-BD0DB15810CE}" dt="2018-12-03T09:01:41.690" v="1" actId="20577"/>
        <pc:sldMkLst>
          <pc:docMk/>
          <pc:sldMk cId="67020347" sldId="256"/>
        </pc:sldMkLst>
        <pc:spChg chg="mod">
          <ac:chgData name="Tyrväinen Paula" userId="S::paula.tyrvainen@jamk.fi::35647f0d-ae61-4f4a-8492-9246b52043e1" providerId="AD" clId="Web-{9ED36D60-FBB9-EBBF-1A4B-BD0DB15810CE}" dt="2018-12-03T09:01:41.690" v="1" actId="20577"/>
          <ac:spMkLst>
            <pc:docMk/>
            <pc:sldMk cId="67020347" sldId="256"/>
            <ac:spMk id="4" creationId="{00000000-0000-0000-0000-000000000000}"/>
          </ac:spMkLst>
        </pc:spChg>
      </pc:sldChg>
      <pc:sldChg chg="modSp">
        <pc:chgData name="Tyrväinen Paula" userId="S::paula.tyrvainen@jamk.fi::35647f0d-ae61-4f4a-8492-9246b52043e1" providerId="AD" clId="Web-{9ED36D60-FBB9-EBBF-1A4B-BD0DB15810CE}" dt="2018-12-03T09:01:54.565" v="10" actId="20577"/>
        <pc:sldMkLst>
          <pc:docMk/>
          <pc:sldMk cId="107980093" sldId="258"/>
        </pc:sldMkLst>
        <pc:spChg chg="mod">
          <ac:chgData name="Tyrväinen Paula" userId="S::paula.tyrvainen@jamk.fi::35647f0d-ae61-4f4a-8492-9246b52043e1" providerId="AD" clId="Web-{9ED36D60-FBB9-EBBF-1A4B-BD0DB15810CE}" dt="2018-12-03T09:01:51.080" v="4" actId="20577"/>
          <ac:spMkLst>
            <pc:docMk/>
            <pc:sldMk cId="107980093" sldId="258"/>
            <ac:spMk id="2" creationId="{00000000-0000-0000-0000-000000000000}"/>
          </ac:spMkLst>
        </pc:spChg>
        <pc:spChg chg="mod">
          <ac:chgData name="Tyrväinen Paula" userId="S::paula.tyrvainen@jamk.fi::35647f0d-ae61-4f4a-8492-9246b52043e1" providerId="AD" clId="Web-{9ED36D60-FBB9-EBBF-1A4B-BD0DB15810CE}" dt="2018-12-03T09:01:54.565" v="10" actId="20577"/>
          <ac:spMkLst>
            <pc:docMk/>
            <pc:sldMk cId="107980093" sldId="258"/>
            <ac:spMk id="3" creationId="{00000000-0000-0000-0000-000000000000}"/>
          </ac:spMkLst>
        </pc:spChg>
      </pc:sldChg>
    </pc:docChg>
  </pc:docChgLst>
  <pc:docChgLst>
    <pc:chgData name="Guest User" userId="S::urn:spo:anon#ec9eb67c52fef9dd3a7d3545fb15ba70bc34fc2f5811a297e018ff29d765b4ea::" providerId="AD" clId="Web-{29F4DFF4-C555-4F6B-B2F8-BE1ADFF0DC7F}"/>
    <pc:docChg chg="modSld">
      <pc:chgData name="Guest User" userId="S::urn:spo:anon#ec9eb67c52fef9dd3a7d3545fb15ba70bc34fc2f5811a297e018ff29d765b4ea::" providerId="AD" clId="Web-{29F4DFF4-C555-4F6B-B2F8-BE1ADFF0DC7F}" dt="2018-05-22T11:27:32.697" v="14"/>
      <pc:docMkLst>
        <pc:docMk/>
      </pc:docMkLst>
      <pc:sldChg chg="modSp">
        <pc:chgData name="Guest User" userId="S::urn:spo:anon#ec9eb67c52fef9dd3a7d3545fb15ba70bc34fc2f5811a297e018ff29d765b4ea::" providerId="AD" clId="Web-{29F4DFF4-C555-4F6B-B2F8-BE1ADFF0DC7F}" dt="2018-05-22T11:26:29.320" v="9" actId="20577"/>
        <pc:sldMkLst>
          <pc:docMk/>
          <pc:sldMk cId="107980093" sldId="258"/>
        </pc:sldMkLst>
        <pc:spChg chg="mod">
          <ac:chgData name="Guest User" userId="S::urn:spo:anon#ec9eb67c52fef9dd3a7d3545fb15ba70bc34fc2f5811a297e018ff29d765b4ea::" providerId="AD" clId="Web-{29F4DFF4-C555-4F6B-B2F8-BE1ADFF0DC7F}" dt="2018-05-22T11:26:29.320" v="9" actId="20577"/>
          <ac:spMkLst>
            <pc:docMk/>
            <pc:sldMk cId="107980093" sldId="258"/>
            <ac:spMk id="2" creationId="{00000000-0000-0000-0000-000000000000}"/>
          </ac:spMkLst>
        </pc:spChg>
      </pc:sldChg>
      <pc:sldChg chg="modSp">
        <pc:chgData name="Guest User" userId="S::urn:spo:anon#ec9eb67c52fef9dd3a7d3545fb15ba70bc34fc2f5811a297e018ff29d765b4ea::" providerId="AD" clId="Web-{29F4DFF4-C555-4F6B-B2F8-BE1ADFF0DC7F}" dt="2018-05-22T11:26:48.352" v="12" actId="1076"/>
        <pc:sldMkLst>
          <pc:docMk/>
          <pc:sldMk cId="1853302047" sldId="260"/>
        </pc:sldMkLst>
        <pc:spChg chg="mod">
          <ac:chgData name="Guest User" userId="S::urn:spo:anon#ec9eb67c52fef9dd3a7d3545fb15ba70bc34fc2f5811a297e018ff29d765b4ea::" providerId="AD" clId="Web-{29F4DFF4-C555-4F6B-B2F8-BE1ADFF0DC7F}" dt="2018-05-22T11:26:48.352" v="12" actId="1076"/>
          <ac:spMkLst>
            <pc:docMk/>
            <pc:sldMk cId="1853302047" sldId="260"/>
            <ac:spMk id="18" creationId="{00000000-0000-0000-0000-000000000000}"/>
          </ac:spMkLst>
        </pc:spChg>
      </pc:sldChg>
      <pc:sldChg chg="addSp delSp modSp">
        <pc:chgData name="Guest User" userId="S::urn:spo:anon#ec9eb67c52fef9dd3a7d3545fb15ba70bc34fc2f5811a297e018ff29d765b4ea::" providerId="AD" clId="Web-{29F4DFF4-C555-4F6B-B2F8-BE1ADFF0DC7F}" dt="2018-05-22T11:27:32.697" v="14"/>
        <pc:sldMkLst>
          <pc:docMk/>
          <pc:sldMk cId="1987411865" sldId="262"/>
        </pc:sldMkLst>
        <pc:spChg chg="del">
          <ac:chgData name="Guest User" userId="S::urn:spo:anon#ec9eb67c52fef9dd3a7d3545fb15ba70bc34fc2f5811a297e018ff29d765b4ea::" providerId="AD" clId="Web-{29F4DFF4-C555-4F6B-B2F8-BE1ADFF0DC7F}" dt="2018-05-22T11:27:24.196" v="13"/>
          <ac:spMkLst>
            <pc:docMk/>
            <pc:sldMk cId="1987411865" sldId="262"/>
            <ac:spMk id="8" creationId="{00000000-0000-0000-0000-000000000000}"/>
          </ac:spMkLst>
        </pc:spChg>
        <pc:spChg chg="del">
          <ac:chgData name="Guest User" userId="S::urn:spo:anon#ec9eb67c52fef9dd3a7d3545fb15ba70bc34fc2f5811a297e018ff29d765b4ea::" providerId="AD" clId="Web-{29F4DFF4-C555-4F6B-B2F8-BE1ADFF0DC7F}" dt="2018-05-22T11:27:32.697" v="14"/>
          <ac:spMkLst>
            <pc:docMk/>
            <pc:sldMk cId="1987411865" sldId="262"/>
            <ac:spMk id="9" creationId="{00000000-0000-0000-0000-000000000000}"/>
          </ac:spMkLst>
        </pc:spChg>
        <pc:spChg chg="add mod">
          <ac:chgData name="Guest User" userId="S::urn:spo:anon#ec9eb67c52fef9dd3a7d3545fb15ba70bc34fc2f5811a297e018ff29d765b4ea::" providerId="AD" clId="Web-{29F4DFF4-C555-4F6B-B2F8-BE1ADFF0DC7F}" dt="2018-05-22T11:27:24.196" v="13"/>
          <ac:spMkLst>
            <pc:docMk/>
            <pc:sldMk cId="1987411865" sldId="262"/>
            <ac:spMk id="14" creationId="{8DD19838-84A1-49EB-81BC-8655580C2259}"/>
          </ac:spMkLst>
        </pc:spChg>
        <pc:spChg chg="add mod">
          <ac:chgData name="Guest User" userId="S::urn:spo:anon#ec9eb67c52fef9dd3a7d3545fb15ba70bc34fc2f5811a297e018ff29d765b4ea::" providerId="AD" clId="Web-{29F4DFF4-C555-4F6B-B2F8-BE1ADFF0DC7F}" dt="2018-05-22T11:27:32.697" v="14"/>
          <ac:spMkLst>
            <pc:docMk/>
            <pc:sldMk cId="1987411865" sldId="262"/>
            <ac:spMk id="16" creationId="{02D7448F-24BB-4105-9075-D10A0C9C5D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777C-A29A-654B-B4FD-22B1BA697CF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E23E-3A87-0044-A11C-B69F60C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E23E-3A87-0044-A11C-B69F60C63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Lainattavia</a:t>
            </a:r>
            <a:r>
              <a:rPr lang="fi-FI" baseline="0" dirty="0"/>
              <a:t>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E23E-3A87-0044-A11C-B69F60C63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E23E-3A87-0044-A11C-B69F60C633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1817-E78F-4994-90FB-0E783E3F798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3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Millaisia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oppimisalustoja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käytössä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mielestäsi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toimineet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ryhmätyöskentelyssä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Millaisia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etäohjelmia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virtuaalisia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luokkatiloja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käyttänyt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toimineet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arvioisit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kaikkiaan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verkko-opiskelun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virtuaalisten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tilojen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toimivuutta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Millaiset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ohjaustoimet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opettajalta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toimineet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parhaiten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tukeneet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oppimistasi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kehittäisit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verkkossa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opiskelua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virtuaalisten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tilojen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ohjelmistojen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näkökulmasta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51817-E78F-4994-90FB-0E783E3F798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19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888" y="207389"/>
            <a:ext cx="11774078" cy="55995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C01-4CF5-A546-A5B0-1F8B1E77D85A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</p:spTree>
    <p:extLst>
      <p:ext uri="{BB962C8B-B14F-4D97-AF65-F5344CB8AC3E}">
        <p14:creationId xmlns:p14="http://schemas.microsoft.com/office/powerpoint/2010/main" val="59273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4600" y="968782"/>
            <a:ext cx="3932237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262" y="223854"/>
            <a:ext cx="6172200" cy="5546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2441542"/>
            <a:ext cx="3932237" cy="332906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40F-C3BB-6441-A64A-DC0F998644E2}" type="datetime1">
              <a:rPr lang="fi-FI" smtClean="0"/>
              <a:t>13.5.2019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174600" y="1942296"/>
            <a:ext cx="3932237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2908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AA4-A306-314E-A2E8-21B900897FFC}" type="datetime1">
              <a:rPr lang="fi-FI" smtClean="0"/>
              <a:t>13.5.2019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134944" y="1355555"/>
            <a:ext cx="3629319" cy="335448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58969" y="1021553"/>
            <a:ext cx="4808785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260522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958969" y="1995067"/>
            <a:ext cx="4808785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008"/>
            <a:ext cx="10515600" cy="426092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317"/>
            <a:ext cx="10515600" cy="43407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</p:spTree>
    <p:extLst>
      <p:ext uri="{BB962C8B-B14F-4D97-AF65-F5344CB8AC3E}">
        <p14:creationId xmlns:p14="http://schemas.microsoft.com/office/powerpoint/2010/main" val="20660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E1E7-C6E3-9240-A5D9-3CCAB67FC35B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1976" y="730598"/>
            <a:ext cx="3459892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7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9197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437840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7840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78405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8053040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53040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053039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1C69-836A-0748-A2B0-73C374DB8AF3}" type="datetime1">
              <a:rPr lang="fi-FI" smtClean="0"/>
              <a:t>13.5.2019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66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0156-286F-7948-808F-CC7415EF0DE6}" type="datetime1">
              <a:rPr lang="fi-FI" smtClean="0"/>
              <a:t>13.5.2019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16595" y="858234"/>
            <a:ext cx="5318606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. 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746044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414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88" y="6269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0FA2-42C7-914B-8465-580D3AE49F6A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288" y="6269851"/>
            <a:ext cx="55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Rahoittajat ym maininnat tarvittaessa tähän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85" y="5839069"/>
            <a:ext cx="891262" cy="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51" r:id="rId5"/>
    <p:sldLayoutId id="2147483655" r:id="rId6"/>
    <p:sldLayoutId id="2147483659" r:id="rId7"/>
    <p:sldLayoutId id="2147483660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oppimispalvelut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mailto:eOppimispalvelut@luc.f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5158" y="836911"/>
            <a:ext cx="9163290" cy="15561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2800" b="1" i="1" dirty="0">
                <a:cs typeface="Calibri Light"/>
              </a:rPr>
              <a:t>Verkkotutkintojen suunnittelu ja toteutus -</a:t>
            </a:r>
            <a:r>
              <a:rPr lang="fi-FI" sz="2800" b="1" i="1" dirty="0" err="1">
                <a:cs typeface="Calibri Light"/>
              </a:rPr>
              <a:t>webinaarisarja</a:t>
            </a:r>
            <a:endParaRPr lang="fi-FI" sz="2800" b="1" i="1" dirty="0"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64" y="1614974"/>
            <a:ext cx="2013135" cy="20131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5F9-71A1-7A43-92C6-757DA50E1C29}" type="datetime1">
              <a:rPr lang="fi-FI" smtClean="0"/>
              <a:t>13.5.2019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Verkkotutkinnot –</a:t>
            </a:r>
            <a:r>
              <a:rPr lang="en-US" dirty="0" err="1"/>
              <a:t>työryhmä</a:t>
            </a:r>
            <a:r>
              <a:rPr lang="en-US" dirty="0"/>
              <a:t>, eAMK, 2019</a:t>
            </a: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1144492" y="3740727"/>
            <a:ext cx="9163290" cy="1556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400" b="1" dirty="0">
                <a:cs typeface="Calibri Light"/>
              </a:rPr>
              <a:t>Webinaari 4:</a:t>
            </a:r>
          </a:p>
          <a:p>
            <a:pPr fontAlgn="base"/>
            <a:r>
              <a:rPr lang="fi-FI" sz="3600" b="1" dirty="0"/>
              <a:t>Verkkotutkintojen tekniset ratkaisut</a:t>
            </a:r>
          </a:p>
          <a:p>
            <a:pPr fontAlgn="base"/>
            <a:r>
              <a:rPr lang="fi-FI" b="1" dirty="0"/>
              <a:t>pe 10.5. klo 9-10:00 </a:t>
            </a:r>
            <a:endParaRPr lang="en-GB" dirty="0"/>
          </a:p>
          <a:p>
            <a:pPr lvl="0" fontAlgn="base"/>
            <a:r>
              <a:rPr lang="fi-FI" b="1" dirty="0"/>
              <a:t> </a:t>
            </a:r>
            <a:endParaRPr lang="en-GB" dirty="0"/>
          </a:p>
          <a:p>
            <a:r>
              <a:rPr lang="fi-FI" b="1" dirty="0"/>
              <a:t> </a:t>
            </a:r>
            <a:endParaRPr lang="en-GB" dirty="0"/>
          </a:p>
          <a:p>
            <a:endParaRPr lang="fi-FI" sz="4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70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Tukipalvelun toteutus: case eOppimispalvelut, Lapin </a:t>
            </a:r>
            <a:r>
              <a:rPr lang="en-US" b="1" dirty="0" err="1">
                <a:cs typeface="Calibri Light"/>
              </a:rPr>
              <a:t>amk</a:t>
            </a:r>
            <a:endParaRPr lang="en-US" b="1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830546">
            <a:off x="7234623" y="2107184"/>
            <a:ext cx="4352544" cy="3318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b="1" i="1" dirty="0"/>
              <a:t>Yhteistyön pitkä historia lyhyesti:</a:t>
            </a:r>
          </a:p>
          <a:p>
            <a:pPr marL="0" indent="0">
              <a:buNone/>
            </a:pPr>
            <a:r>
              <a:rPr lang="fi-FI" sz="1800" i="1" dirty="0"/>
              <a:t>Etä- ja verkko-opintojen tukipalveluita tuotettu yhteistyössä jo kahden ammattikorkeakoulun aikaan v. 2007 eteenpäin, v. 2010 eOppimispalvelut</a:t>
            </a:r>
          </a:p>
          <a:p>
            <a:pPr marL="0" indent="0">
              <a:buNone/>
            </a:pPr>
            <a:r>
              <a:rPr lang="fi-FI" sz="1800" i="1" dirty="0"/>
              <a:t>Lapin korkeakoulukonsernin strategian mukaisesti yhteiset palvelut otetaan käyttöön tulossopimuskaudella 2017-2020, meneillään eOppimispalveluiden vakiinnuttaminen konsernitasoiseksi, palvelut yhdestä organisaatiosta, yhden johdon alaisuudessa.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362" y="2358985"/>
            <a:ext cx="58368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/>
          </a:p>
          <a:p>
            <a:r>
              <a:rPr lang="fi-FI" sz="2000" dirty="0"/>
              <a:t>”</a:t>
            </a:r>
            <a:r>
              <a:rPr lang="fi-FI" sz="2000" i="1" dirty="0"/>
              <a:t>Yhteisten välineiden kautta yhteiseen tukipalveluun</a:t>
            </a:r>
            <a:r>
              <a:rPr lang="fi-FI" sz="2000" dirty="0"/>
              <a:t>” </a:t>
            </a:r>
          </a:p>
          <a:p>
            <a:endParaRPr lang="fi-FI" dirty="0"/>
          </a:p>
          <a:p>
            <a:r>
              <a:rPr lang="fi-FI" dirty="0"/>
              <a:t>Adobe Connect (AC), oma LUC instanssi (2018 -)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500 yhtäaikaista käyttäjää </a:t>
            </a:r>
          </a:p>
          <a:p>
            <a:r>
              <a:rPr lang="fi-FI" dirty="0"/>
              <a:t>Moodle vakiintuu LUC-tasoiseksi (2020 -)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50 000 käyttäjää (arvio, oma käyttö sekä palvelumyynti)</a:t>
            </a:r>
          </a:p>
          <a:p>
            <a:r>
              <a:rPr lang="fi-FI" dirty="0"/>
              <a:t>Muuta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0365 (vain käytön pedagoginen tuki) 2018 -, Flinga 1/2019 -, Gsuite 3/2018 -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Urkund, Exam ja Open Badge Factory –järjestelmät yhteisiksi, tavoiteaikataulu vielä avoin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r>
              <a:rPr lang="fi-FI" dirty="0"/>
              <a:t>LUC-tasoinen ylläpito ja tuki</a:t>
            </a:r>
          </a:p>
          <a:p>
            <a:r>
              <a:rPr lang="fi-FI" sz="1400" dirty="0"/>
              <a:t>Tukisivusto </a:t>
            </a:r>
            <a:r>
              <a:rPr lang="fi-FI" sz="1400" dirty="0">
                <a:hlinkClick r:id="rId3"/>
              </a:rPr>
              <a:t>eOppimispalvelut.fi</a:t>
            </a:r>
            <a:r>
              <a:rPr lang="fi-FI" sz="1400" dirty="0"/>
              <a:t>, </a:t>
            </a:r>
            <a:r>
              <a:rPr lang="fi-FI" sz="1400" dirty="0">
                <a:hlinkClick r:id="rId4"/>
              </a:rPr>
              <a:t>eOppimispalvelut@luc.fi</a:t>
            </a:r>
            <a:endParaRPr lang="fi-FI" sz="1400" dirty="0"/>
          </a:p>
          <a:p>
            <a:endParaRPr lang="fi-FI" dirty="0"/>
          </a:p>
        </p:txBody>
      </p:sp>
      <p:sp>
        <p:nvSpPr>
          <p:cNvPr id="17" name="Rounded Rectangular Callout 16"/>
          <p:cNvSpPr/>
          <p:nvPr/>
        </p:nvSpPr>
        <p:spPr>
          <a:xfrm rot="1642278">
            <a:off x="6939142" y="1709828"/>
            <a:ext cx="4800005" cy="3854962"/>
          </a:xfrm>
          <a:prstGeom prst="wedgeRoundRectCallout">
            <a:avLst/>
          </a:prstGeom>
          <a:noFill/>
          <a:ln>
            <a:solidFill>
              <a:srgbClr val="F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2" y="1175710"/>
            <a:ext cx="5609832" cy="13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51" y="239280"/>
            <a:ext cx="7612190" cy="57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 dirty="0"/>
              <a:t>Ratkaisutapamme: mukana opin polulla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33" y="1506757"/>
            <a:ext cx="5306568" cy="469287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i-FI" sz="1900" dirty="0"/>
              <a:t>opiskeluun edellytetään oma tietokone ja netti</a:t>
            </a:r>
          </a:p>
          <a:p>
            <a:pPr>
              <a:buFontTx/>
              <a:buChar char="-"/>
            </a:pPr>
            <a:r>
              <a:rPr lang="fi-FI" sz="1900" dirty="0"/>
              <a:t>aloittaville ryhmille digipaketit harjoittelua varten </a:t>
            </a:r>
          </a:p>
          <a:p>
            <a:pPr>
              <a:buFontTx/>
              <a:buChar char="-"/>
            </a:pPr>
            <a:r>
              <a:rPr lang="fi-FI" sz="1900" dirty="0"/>
              <a:t>perehdytykset eivät keskity vain aloitusvaiheeseen</a:t>
            </a:r>
          </a:p>
          <a:p>
            <a:pPr>
              <a:buFontTx/>
              <a:buChar char="-"/>
            </a:pPr>
            <a:r>
              <a:rPr lang="fi-FI" sz="1900" dirty="0"/>
              <a:t>tukea ja opastusta koulutuksen tarpeisiin ”just in time”, välinetaitoja ei perehdytetä varastoon</a:t>
            </a:r>
          </a:p>
          <a:p>
            <a:pPr>
              <a:buFontTx/>
              <a:buChar char="-"/>
            </a:pPr>
            <a:r>
              <a:rPr lang="fi-FI" sz="1900" dirty="0"/>
              <a:t>tuen kohtaaminen lähitilaisuuksissa tai etänä koko opiskeluajan on tärkeää ja laskee kynnystä hyödyntää palvelua </a:t>
            </a:r>
          </a:p>
          <a:p>
            <a:pPr>
              <a:buFontTx/>
              <a:buChar char="-"/>
            </a:pPr>
            <a:r>
              <a:rPr lang="fi-FI" sz="1900" dirty="0"/>
              <a:t>väliaikatsekkaukset tärkeitä, esim. äänien tarkistusvisiitit AC-tiloissa opintojen edetessä</a:t>
            </a:r>
          </a:p>
          <a:p>
            <a:pPr>
              <a:buFontTx/>
              <a:buChar char="-"/>
            </a:pPr>
            <a:r>
              <a:rPr lang="fi-FI" sz="1900" dirty="0"/>
              <a:t>pilvipalvelut tehokäyttöön</a:t>
            </a:r>
          </a:p>
          <a:p>
            <a:pPr>
              <a:buFontTx/>
              <a:buChar char="-"/>
            </a:pPr>
            <a:r>
              <a:rPr lang="fi-FI" sz="1900" dirty="0"/>
              <a:t>käänteistäminen, pienryhmätyöskentely</a:t>
            </a:r>
          </a:p>
          <a:p>
            <a:pPr>
              <a:buFontTx/>
              <a:buChar char="-"/>
            </a:pPr>
            <a:r>
              <a:rPr lang="fi-FI" sz="1900" dirty="0"/>
              <a:t>jatkuva palaute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sz="1900" dirty="0"/>
              <a:t>Toimintavarmuus syntyy samankaltaisuudesta, toisaalta tarvitaan monipuolisia ratkaisuja niin pedagogisesti kuin teknisesti.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/>
          </a:p>
        </p:txBody>
      </p:sp>
      <p:pic>
        <p:nvPicPr>
          <p:cNvPr id="8" name="Picture 7" descr="1280px-Metsäpolk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30">
            <a:off x="6823240" y="1271323"/>
            <a:ext cx="3999221" cy="268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300" y="4264359"/>
            <a:ext cx="2162175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116" y="4172919"/>
            <a:ext cx="2615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FAKTA 1</a:t>
            </a:r>
          </a:p>
          <a:p>
            <a:r>
              <a:rPr lang="fi-FI" sz="1200" dirty="0"/>
              <a:t>Lapin amkin opiskelijoista n. 35% on monimuoto-opiskelijoita</a:t>
            </a:r>
          </a:p>
          <a:p>
            <a:endParaRPr lang="fi-FI" sz="1200" b="1" dirty="0"/>
          </a:p>
          <a:p>
            <a:r>
              <a:rPr lang="fi-FI" sz="1200" b="1" dirty="0"/>
              <a:t>FAKTA 2</a:t>
            </a:r>
          </a:p>
          <a:p>
            <a:r>
              <a:rPr lang="fi-FI" sz="1200" dirty="0"/>
              <a:t>Verkko-opetusta ja –ohjausta tapahtuu määrällisesti paljon klo 16:00 jälkeen</a:t>
            </a:r>
          </a:p>
          <a:p>
            <a:endParaRPr lang="fi-FI" sz="1200" dirty="0"/>
          </a:p>
          <a:p>
            <a:r>
              <a:rPr lang="fi-FI" sz="1200" dirty="0"/>
              <a:t>Tukipalvelut saatavilla arkisin klo 8-21 ja lauantaisin tarvittaessa</a:t>
            </a:r>
          </a:p>
          <a:p>
            <a:endParaRPr lang="fi-FI" sz="1200" dirty="0"/>
          </a:p>
          <a:p>
            <a:r>
              <a:rPr lang="fi-FI" sz="1200" dirty="0"/>
              <a:t>Tukisivusto (ohjeet, päivystävät tukihenkilöt, häiriötiedotteet)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4129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AA4-A306-314E-A2E8-21B900897FFC}" type="datetime1">
              <a:rPr lang="fi-FI" smtClean="0"/>
              <a:t>13.5.2019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Rahoittajat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 </a:t>
            </a:r>
            <a:r>
              <a:rPr lang="en-US" dirty="0" err="1"/>
              <a:t>maininnat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6164" y="768096"/>
            <a:ext cx="5390355" cy="5790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262626"/>
                </a:solidFill>
              </a:rPr>
              <a:t>Hybridiys – haaste tukipalveluille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56165" y="1572768"/>
            <a:ext cx="5846427" cy="44714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dirty="0"/>
              <a:t>Hybridiratkaisut tarjoavat valinnanvapautta opiskelijalle, mutta ovat usein haasteellisia tilaratkaisujen ja tekniikan kannalta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sähköjohdot, mikrofonit, kamerat, valaistus, langattomuus mm. koneiden ja tykkien ym. välillä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tilasuunnittelussa huomioitava liikuteltavuus, esim. laitteiden liikuttelu (pyörät, johdot), tuolit, pöydät, väliseinät, kohdevalot ym. </a:t>
            </a:r>
          </a:p>
          <a:p>
            <a:endParaRPr lang="fi-FI" sz="2400" dirty="0"/>
          </a:p>
          <a:p>
            <a:r>
              <a:rPr lang="fi-FI" sz="2400" dirty="0"/>
              <a:t>Miten varmistetaan tilojen ja varusteiden jatkuva ylläpito ja toimintavarmuus? </a:t>
            </a:r>
          </a:p>
          <a:p>
            <a:endParaRPr lang="fi-FI" sz="2400" dirty="0"/>
          </a:p>
          <a:p>
            <a:endParaRPr lang="fi-FI" sz="24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783042" y="942406"/>
            <a:ext cx="2026763" cy="2026763"/>
          </a:xfrm>
          <a:prstGeom prst="ellipse">
            <a:avLst/>
          </a:prstGeom>
          <a:solidFill>
            <a:srgbClr val="FF545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6902593" y="2340864"/>
            <a:ext cx="2186312" cy="1965596"/>
          </a:xfrm>
          <a:prstGeom prst="ellipse">
            <a:avLst/>
          </a:prstGeom>
          <a:solidFill>
            <a:srgbClr val="00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HYBRIDISTI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8820931" y="2248011"/>
            <a:ext cx="2026763" cy="2026763"/>
          </a:xfrm>
          <a:prstGeom prst="ellipse">
            <a:avLst/>
          </a:prstGeom>
          <a:solidFill>
            <a:srgbClr val="F5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7148919" y="3405912"/>
            <a:ext cx="1718789" cy="113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.</a:t>
            </a: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8011687" y="1703931"/>
            <a:ext cx="1618488" cy="73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AIDOSTI ETÄNÄ 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8949604" y="3064240"/>
            <a:ext cx="1827279" cy="49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AIDOSTI LÄHELLÄ</a:t>
            </a:r>
          </a:p>
        </p:txBody>
      </p:sp>
      <p:sp>
        <p:nvSpPr>
          <p:cNvPr id="5" name="Cloud Callout 4"/>
          <p:cNvSpPr/>
          <p:nvPr/>
        </p:nvSpPr>
        <p:spPr>
          <a:xfrm rot="12158129">
            <a:off x="7014413" y="4349981"/>
            <a:ext cx="2714501" cy="1612689"/>
          </a:xfrm>
          <a:prstGeom prst="cloudCallout">
            <a:avLst/>
          </a:prstGeom>
          <a:noFill/>
          <a:ln>
            <a:solidFill>
              <a:srgbClr val="F3B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7316352" y="4709297"/>
            <a:ext cx="217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Myös tilaratkaisu voi ohjata opiskelijan  mindsettiä -/+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9419632" y="43288"/>
            <a:ext cx="2714501" cy="1565572"/>
          </a:xfrm>
          <a:prstGeom prst="cloudCallout">
            <a:avLst/>
          </a:prstGeom>
          <a:noFill/>
          <a:ln>
            <a:solidFill>
              <a:srgbClr val="F3B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9798262" y="433206"/>
            <a:ext cx="2335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cs typeface="Calibri Light"/>
              </a:rPr>
              <a:t>Lisäksi opiskelijoiden omaehtoiset teknologiavalinnat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4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0156-286F-7948-808F-CC7415EF0DE6}" type="datetime1">
              <a:rPr lang="fi-FI" smtClean="0"/>
              <a:t>13.5.2019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Opiskelijan</a:t>
            </a:r>
            <a:r>
              <a:rPr lang="en-US" dirty="0"/>
              <a:t> </a:t>
            </a:r>
            <a:r>
              <a:rPr lang="en-US" dirty="0" err="1"/>
              <a:t>näkökulma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0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EF8561-B352-4320-96AE-8ACB2815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1" y="609600"/>
            <a:ext cx="3184982" cy="946245"/>
          </a:xfrm>
        </p:spPr>
        <p:txBody>
          <a:bodyPr>
            <a:normAutofit/>
          </a:bodyPr>
          <a:lstStyle/>
          <a:p>
            <a:r>
              <a:rPr lang="fi-FI" sz="4400" dirty="0"/>
              <a:t>Kuka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02A001-7750-4892-971E-9447DE0B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5845"/>
            <a:ext cx="8596668" cy="4485517"/>
          </a:xfrm>
        </p:spPr>
        <p:txBody>
          <a:bodyPr>
            <a:normAutofit/>
          </a:bodyPr>
          <a:lstStyle/>
          <a:p>
            <a:r>
              <a:rPr lang="fi-FI" sz="2800"/>
              <a:t>Jenny Mustonen, 33-vuotias Imatralla asuva joensuulainen</a:t>
            </a:r>
          </a:p>
          <a:p>
            <a:r>
              <a:rPr lang="fi-FI" sz="2800"/>
              <a:t>Valmistunut Pohjois-Karjalan ammattikorkeakoulusta vuonna 2010 liiketalouden tradenomiksi</a:t>
            </a:r>
          </a:p>
          <a:p>
            <a:r>
              <a:rPr lang="fi-FI" sz="2800"/>
              <a:t>Työkokemusta Elisalla n. 10 vuotta ja Kelassa n. 2 vuotta</a:t>
            </a:r>
          </a:p>
          <a:p>
            <a:r>
              <a:rPr lang="fi-FI" sz="2800"/>
              <a:t>Opiskelen </a:t>
            </a:r>
            <a:r>
              <a:rPr lang="fi-FI" sz="2800" err="1"/>
              <a:t>HAMKissa</a:t>
            </a:r>
            <a:r>
              <a:rPr lang="fi-FI" sz="2800"/>
              <a:t> tietojenkäsittelyä uutena muuntokoulutuksena</a:t>
            </a:r>
          </a:p>
        </p:txBody>
      </p:sp>
    </p:spTree>
    <p:extLst>
      <p:ext uri="{BB962C8B-B14F-4D97-AF65-F5344CB8AC3E}">
        <p14:creationId xmlns:p14="http://schemas.microsoft.com/office/powerpoint/2010/main" val="21778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EF8561-B352-4320-96AE-8ACB2815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0" y="609600"/>
            <a:ext cx="8269122" cy="946245"/>
          </a:xfrm>
        </p:spPr>
        <p:txBody>
          <a:bodyPr>
            <a:noAutofit/>
          </a:bodyPr>
          <a:lstStyle/>
          <a:p>
            <a:r>
              <a:rPr lang="fi-FI" sz="4400" dirty="0"/>
              <a:t>Käytettyjä alustoja ja työkaluja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02A001-7750-4892-971E-9447DE0B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16899"/>
            <a:ext cx="8596668" cy="392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600" dirty="0"/>
              <a:t>Moodle</a:t>
            </a:r>
          </a:p>
          <a:p>
            <a:r>
              <a:rPr lang="fi-FI" sz="3600" dirty="0" err="1"/>
              <a:t>Webex</a:t>
            </a:r>
            <a:r>
              <a:rPr lang="fi-FI" sz="3600" dirty="0"/>
              <a:t> &gt; </a:t>
            </a:r>
            <a:r>
              <a:rPr lang="fi-FI" sz="3600" dirty="0" err="1"/>
              <a:t>Zoom</a:t>
            </a:r>
            <a:r>
              <a:rPr lang="fi-FI" sz="3600" dirty="0"/>
              <a:t> - </a:t>
            </a:r>
            <a:r>
              <a:rPr lang="fi-FI" sz="3600" dirty="0" err="1"/>
              <a:t>Youtube</a:t>
            </a:r>
            <a:endParaRPr lang="fi-FI" sz="3600" dirty="0"/>
          </a:p>
          <a:p>
            <a:r>
              <a:rPr lang="fi-FI" sz="3600" dirty="0"/>
              <a:t>Skype &gt; </a:t>
            </a:r>
            <a:r>
              <a:rPr lang="fi-FI" sz="3600" dirty="0" err="1"/>
              <a:t>Teams</a:t>
            </a:r>
            <a:endParaRPr lang="fi-FI" sz="3600" dirty="0"/>
          </a:p>
          <a:p>
            <a:r>
              <a:rPr lang="fi-FI" sz="3600" dirty="0"/>
              <a:t>Virtuaalikoneet: </a:t>
            </a:r>
            <a:r>
              <a:rPr lang="fi-FI" sz="3600" dirty="0" err="1"/>
              <a:t>VMware</a:t>
            </a:r>
            <a:r>
              <a:rPr lang="fi-FI" sz="3600" dirty="0"/>
              <a:t> &gt; </a:t>
            </a:r>
            <a:r>
              <a:rPr lang="fi-FI" sz="3600" dirty="0" err="1"/>
              <a:t>vCommander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6000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1C69-836A-0748-A2B0-73C374DB8AF3}" type="datetime1">
              <a:rPr lang="fi-FI" smtClean="0"/>
              <a:t>13.5.2019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Rahoittajat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 </a:t>
            </a:r>
            <a:r>
              <a:rPr lang="en-US" dirty="0" err="1"/>
              <a:t>maininnat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6158" y="407435"/>
            <a:ext cx="6819507" cy="2990817"/>
          </a:xfrm>
        </p:spPr>
        <p:txBody>
          <a:bodyPr>
            <a:normAutofit/>
          </a:bodyPr>
          <a:lstStyle/>
          <a:p>
            <a:pPr fontAlgn="base"/>
            <a:r>
              <a:rPr lang="fi-FI" sz="4000" b="1" i="0" dirty="0"/>
              <a:t>V</a:t>
            </a:r>
            <a:r>
              <a:rPr lang="fi-FI" sz="4000" b="1" dirty="0"/>
              <a:t>erkkotutkintojen suunnittelu ja toteutus – hyviä käytänteitä </a:t>
            </a:r>
            <a:endParaRPr lang="en-GB" sz="4000" b="0" i="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5548" y="4293496"/>
            <a:ext cx="8829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i-FI" dirty="0" err="1"/>
              <a:t>Webinaarissa</a:t>
            </a:r>
            <a:r>
              <a:rPr lang="fi-FI" dirty="0"/>
              <a:t> esitellään Verkkotutkinnot-työryhmän keräämiä hyviä käytänteitä liittyen verkkotutkinnon suunnitteluun ja toteutukseen.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Näkökulmia jaetaan niin suunnittelijoiden kuin opettajien ja opiskelijoiden näkökulmasta.</a:t>
            </a:r>
            <a:endParaRPr lang="en-US" dirty="0"/>
          </a:p>
          <a:p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957745" y="2908501"/>
            <a:ext cx="6956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err="1">
                <a:latin typeface="+mj-lt"/>
              </a:rPr>
              <a:t>eAMK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Webinaari</a:t>
            </a:r>
            <a:r>
              <a:rPr lang="en-US" sz="2800" dirty="0">
                <a:latin typeface="+mj-lt"/>
              </a:rPr>
              <a:t>​</a:t>
            </a:r>
            <a:br>
              <a:rPr lang="en-US" sz="2800" dirty="0">
                <a:latin typeface="+mj-lt"/>
              </a:rPr>
            </a:br>
            <a:r>
              <a:rPr lang="fi-FI" sz="2800" b="1" dirty="0">
                <a:latin typeface="+mj-lt"/>
              </a:rPr>
              <a:t>ti 28.5. klo 14-15:00</a:t>
            </a:r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76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0156-286F-7948-808F-CC7415EF0DE6}" type="datetime1">
              <a:rPr lang="fi-FI" smtClean="0"/>
              <a:t>13.5.2019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Kiitos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016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600" y="554182"/>
            <a:ext cx="3932237" cy="884025"/>
          </a:xfrm>
        </p:spPr>
        <p:txBody>
          <a:bodyPr>
            <a:normAutofit/>
          </a:bodyPr>
          <a:lstStyle/>
          <a:p>
            <a:pPr lvl="0" fontAlgn="base"/>
            <a:r>
              <a:rPr lang="fi-FI" b="1" dirty="0"/>
              <a:t>Verkkotutkintojen tekniset ratkaisut 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29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1937453"/>
            <a:ext cx="3932237" cy="3329063"/>
          </a:xfrm>
        </p:spPr>
        <p:txBody>
          <a:bodyPr>
            <a:normAutofit/>
          </a:bodyPr>
          <a:lstStyle/>
          <a:p>
            <a:pPr fontAlgn="base"/>
            <a:r>
              <a:rPr lang="fi-FI" dirty="0"/>
              <a:t>Tässä </a:t>
            </a:r>
            <a:r>
              <a:rPr lang="fi-FI" dirty="0" err="1"/>
              <a:t>webinaarissa</a:t>
            </a:r>
            <a:r>
              <a:rPr lang="fi-FI" dirty="0"/>
              <a:t> pohditaan verkkotutkinnoissa toteutettuja ratkaisuja opetusteknologian ja tilojen käyttöön. </a:t>
            </a:r>
          </a:p>
          <a:p>
            <a:pPr fontAlgn="base"/>
            <a:r>
              <a:rPr lang="fi-FI" dirty="0"/>
              <a:t>Lisäksi esitellään digipedagogisten tukipalveluiden toteutustapoja. </a:t>
            </a:r>
            <a:endParaRPr lang="en-GB" dirty="0"/>
          </a:p>
          <a:p>
            <a:pPr fontAlgn="base"/>
            <a:r>
              <a:rPr lang="fi-FI" dirty="0"/>
              <a:t> </a:t>
            </a:r>
            <a:endParaRPr lang="en-GB" dirty="0"/>
          </a:p>
          <a:p>
            <a:pPr fontAlgn="base"/>
            <a:r>
              <a:rPr lang="fi-FI" dirty="0"/>
              <a:t>Puhujat: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Tanja Rautiainen, Lapin AMK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Mirva Pilli-Sihvola, XAMK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opiskelijaedustaja HAMK</a:t>
            </a: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40F-C3BB-6441-A64A-DC0F998644E2}" type="datetime1">
              <a:rPr lang="fi-FI" smtClean="0"/>
              <a:t>13.5.2019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108076" cy="365125"/>
          </a:xfrm>
        </p:spPr>
        <p:txBody>
          <a:bodyPr/>
          <a:lstStyle/>
          <a:p>
            <a:r>
              <a:rPr lang="en-US" dirty="0"/>
              <a:t>M. Joshi, M Pilli-Sihvola, A-L Immonen, O Valkki, L Mäkinen, K Mäenpää, P Könni, T Rautiainen</a:t>
            </a:r>
          </a:p>
        </p:txBody>
      </p:sp>
    </p:spTree>
    <p:extLst>
      <p:ext uri="{BB962C8B-B14F-4D97-AF65-F5344CB8AC3E}">
        <p14:creationId xmlns:p14="http://schemas.microsoft.com/office/powerpoint/2010/main" val="8342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 dirty="0"/>
              <a:t>Teknologiset ratkaisut ja opettajien digituki, case Xamk </a:t>
            </a:r>
          </a:p>
        </p:txBody>
      </p:sp>
      <p:pic>
        <p:nvPicPr>
          <p:cNvPr id="3" name="Kuvan paikkamerkki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32064" r="-90" b="-170"/>
          <a:stretch/>
        </p:blipFill>
        <p:spPr>
          <a:xfrm>
            <a:off x="1013791" y="1596495"/>
            <a:ext cx="7676529" cy="3978357"/>
          </a:xfrm>
        </p:spPr>
      </p:pic>
    </p:spTree>
    <p:extLst>
      <p:ext uri="{BB962C8B-B14F-4D97-AF65-F5344CB8AC3E}">
        <p14:creationId xmlns:p14="http://schemas.microsoft.com/office/powerpoint/2010/main" val="27519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en-US" b="1" dirty="0" err="1">
                <a:cs typeface="Calibri Light"/>
              </a:rPr>
              <a:t>Opiskelijan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sähköinen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työskentely-ympäristö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Xamkissa</a:t>
            </a:r>
            <a:r>
              <a:rPr lang="en-US" b="1" dirty="0">
                <a:cs typeface="Calibri Light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endParaRPr lang="en-US" dirty="0">
              <a:solidFill>
                <a:srgbClr val="262626"/>
              </a:solidFill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30" y="1250848"/>
            <a:ext cx="7303641" cy="29751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28983" y="4358326"/>
            <a:ext cx="7333847" cy="787400"/>
            <a:chOff x="916151" y="5148263"/>
            <a:chExt cx="7333847" cy="787400"/>
          </a:xfrm>
        </p:grpSpPr>
        <p:sp>
          <p:nvSpPr>
            <p:cNvPr id="8" name="Pyöristetty suorakulmio 8"/>
            <p:cNvSpPr/>
            <p:nvPr/>
          </p:nvSpPr>
          <p:spPr>
            <a:xfrm>
              <a:off x="3769924" y="5148263"/>
              <a:ext cx="2102239" cy="7747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Pyöristetty suorakulmio 7"/>
            <p:cNvSpPr/>
            <p:nvPr/>
          </p:nvSpPr>
          <p:spPr>
            <a:xfrm>
              <a:off x="6082482" y="5151438"/>
              <a:ext cx="1912168" cy="7540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Pyöristetty suorakulmio 6"/>
            <p:cNvSpPr/>
            <p:nvPr/>
          </p:nvSpPr>
          <p:spPr>
            <a:xfrm>
              <a:off x="963613" y="5149850"/>
              <a:ext cx="2505474" cy="7858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>
                  <a:latin typeface="Arial" charset="0"/>
                </a:rPr>
                <a:t> </a:t>
              </a:r>
            </a:p>
          </p:txBody>
        </p:sp>
        <p:sp>
          <p:nvSpPr>
            <p:cNvPr id="11" name="Tekstiruutu 2"/>
            <p:cNvSpPr txBox="1"/>
            <p:nvPr/>
          </p:nvSpPr>
          <p:spPr>
            <a:xfrm>
              <a:off x="3431247" y="5338827"/>
              <a:ext cx="2743200" cy="369332"/>
            </a:xfrm>
            <a:prstGeom prst="rect">
              <a:avLst/>
            </a:prstGeom>
          </p:spPr>
          <p:txBody>
            <a:bodyPr rtlCol="0">
              <a:spAutoFit/>
            </a:bodyPr>
            <a:lstStyle/>
            <a:p>
              <a:pPr algn="ctr"/>
              <a:r>
                <a:rPr lang="fi-FI"/>
                <a:t>Xinfo </a:t>
              </a:r>
            </a:p>
          </p:txBody>
        </p:sp>
        <p:sp>
          <p:nvSpPr>
            <p:cNvPr id="12" name="Tekstiruutu 4"/>
            <p:cNvSpPr txBox="1"/>
            <p:nvPr/>
          </p:nvSpPr>
          <p:spPr>
            <a:xfrm>
              <a:off x="916151" y="5360227"/>
              <a:ext cx="2743200" cy="369332"/>
            </a:xfrm>
            <a:prstGeom prst="rect">
              <a:avLst/>
            </a:prstGeom>
          </p:spPr>
          <p:txBody>
            <a:bodyPr rtlCol="0" anchor="t">
              <a:spAutoFit/>
            </a:bodyPr>
            <a:lstStyle/>
            <a:p>
              <a:pPr algn="ctr"/>
              <a:r>
                <a:rPr lang="fi-FI" dirty="0">
                  <a:cs typeface="Arial"/>
                </a:rPr>
                <a:t>Kirjasto </a:t>
              </a:r>
              <a:endParaRPr lang="fi-FI" dirty="0"/>
            </a:p>
          </p:txBody>
        </p:sp>
        <p:sp>
          <p:nvSpPr>
            <p:cNvPr id="13" name="Tekstiruutu 5"/>
            <p:cNvSpPr txBox="1"/>
            <p:nvPr/>
          </p:nvSpPr>
          <p:spPr>
            <a:xfrm>
              <a:off x="5506798" y="5289115"/>
              <a:ext cx="2743200" cy="369332"/>
            </a:xfrm>
            <a:prstGeom prst="rect">
              <a:avLst/>
            </a:prstGeom>
          </p:spPr>
          <p:txBody>
            <a:bodyPr rtlCol="0">
              <a:spAutoFit/>
            </a:bodyPr>
            <a:lstStyle/>
            <a:p>
              <a:pPr algn="ctr"/>
              <a:r>
                <a:rPr lang="fi-FI" dirty="0" err="1"/>
                <a:t>eTutorit</a:t>
              </a:r>
              <a:r>
                <a:rPr lang="fi-FI" dirty="0"/>
                <a:t> 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9002101" y="1415317"/>
            <a:ext cx="1334938" cy="6643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9216161" y="1528183"/>
            <a:ext cx="11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Exam</a:t>
            </a:r>
            <a:r>
              <a:rPr lang="fi-FI" dirty="0"/>
              <a:t> 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002101" y="2296891"/>
            <a:ext cx="1334938" cy="6643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9199832" y="2444375"/>
            <a:ext cx="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Blogit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026662" y="3253524"/>
            <a:ext cx="1334938" cy="6643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9175271" y="3397143"/>
            <a:ext cx="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Peppi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962082" y="4199596"/>
            <a:ext cx="1334938" cy="6643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9175271" y="4358326"/>
            <a:ext cx="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Student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0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 dirty="0"/>
              <a:t>Opettajan verkko-opetusympäristö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Rahoittajat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 </a:t>
            </a:r>
            <a:r>
              <a:rPr lang="en-US" dirty="0" err="1"/>
              <a:t>maininnat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457913" y="1805030"/>
            <a:ext cx="2434227" cy="3564798"/>
            <a:chOff x="934449" y="3020195"/>
            <a:chExt cx="2434227" cy="3564798"/>
          </a:xfrm>
        </p:grpSpPr>
        <p:sp>
          <p:nvSpPr>
            <p:cNvPr id="24" name="Pyöristetty suorakulmio 7"/>
            <p:cNvSpPr/>
            <p:nvPr/>
          </p:nvSpPr>
          <p:spPr>
            <a:xfrm>
              <a:off x="934449" y="3020195"/>
              <a:ext cx="2434227" cy="33872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3615" y="3064809"/>
              <a:ext cx="1686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Muita työkaluja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1166" y="3445672"/>
              <a:ext cx="2085752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/>
                <a:t>Screencast</a:t>
              </a:r>
              <a:r>
                <a:rPr lang="fi-FI" dirty="0"/>
                <a:t>-o-</a:t>
              </a:r>
              <a:r>
                <a:rPr lang="fi-FI" dirty="0" err="1"/>
                <a:t>matic</a:t>
              </a:r>
              <a:r>
                <a:rPr lang="fi-FI" dirty="0"/>
                <a:t/>
              </a:r>
              <a:br>
                <a:rPr lang="fi-FI" dirty="0"/>
              </a:br>
              <a:r>
                <a:rPr lang="fi-FI" dirty="0" err="1"/>
                <a:t>Padlet</a:t>
              </a:r>
              <a:r>
                <a:rPr lang="fi-FI" dirty="0"/>
                <a:t/>
              </a:r>
              <a:br>
                <a:rPr lang="fi-FI" dirty="0"/>
              </a:br>
              <a:r>
                <a:rPr lang="fi-FI" dirty="0" err="1"/>
                <a:t>Quizlet</a:t>
              </a:r>
              <a:r>
                <a:rPr lang="fi-FI" dirty="0"/>
                <a:t> </a:t>
              </a:r>
            </a:p>
            <a:p>
              <a:r>
                <a:rPr lang="fi-FI" dirty="0" err="1"/>
                <a:t>Kahoot</a:t>
              </a:r>
              <a:r>
                <a:rPr lang="fi-FI" dirty="0"/>
                <a:t/>
              </a:r>
              <a:br>
                <a:rPr lang="fi-FI" dirty="0"/>
              </a:br>
              <a:r>
                <a:rPr lang="fi-FI" dirty="0" err="1"/>
                <a:t>Powtoon</a:t>
              </a:r>
              <a:endParaRPr lang="fi-FI" dirty="0"/>
            </a:p>
            <a:p>
              <a:r>
                <a:rPr lang="fi-FI" dirty="0"/>
                <a:t>Googlen palvelut</a:t>
              </a:r>
            </a:p>
            <a:p>
              <a:r>
                <a:rPr lang="fi-FI" dirty="0" err="1"/>
                <a:t>Vocaroo</a:t>
              </a:r>
              <a:endParaRPr lang="fi-FI" dirty="0"/>
            </a:p>
            <a:p>
              <a:r>
                <a:rPr lang="fi-FI" dirty="0"/>
                <a:t>Pinterest</a:t>
              </a:r>
            </a:p>
            <a:p>
              <a:r>
                <a:rPr lang="fi-FI" dirty="0" err="1"/>
                <a:t>Flipgrid</a:t>
              </a:r>
              <a:r>
                <a:rPr lang="fi-FI" dirty="0"/>
                <a:t> </a:t>
              </a:r>
            </a:p>
            <a:p>
              <a:r>
                <a:rPr lang="fi-FI" dirty="0" err="1"/>
                <a:t>Trello</a:t>
              </a:r>
              <a:r>
                <a:rPr lang="fi-FI" dirty="0"/>
                <a:t> jne. </a:t>
              </a:r>
            </a:p>
            <a:p>
              <a:endParaRPr lang="fi-FI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6198" y="1767907"/>
            <a:ext cx="5278815" cy="2952748"/>
            <a:chOff x="4878547" y="1767907"/>
            <a:chExt cx="5278815" cy="2952748"/>
          </a:xfrm>
        </p:grpSpPr>
        <p:sp>
          <p:nvSpPr>
            <p:cNvPr id="14" name="Pyöristetty suorakulmio 7"/>
            <p:cNvSpPr/>
            <p:nvPr/>
          </p:nvSpPr>
          <p:spPr>
            <a:xfrm>
              <a:off x="4878547" y="1767907"/>
              <a:ext cx="5278815" cy="906040"/>
            </a:xfrm>
            <a:prstGeom prst="roundRect">
              <a:avLst/>
            </a:prstGeom>
            <a:solidFill>
              <a:srgbClr val="76D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0880" y="1805030"/>
              <a:ext cx="3773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/>
                <a:t>Moodle</a:t>
              </a:r>
              <a:r>
                <a:rPr lang="fi-FI" dirty="0"/>
                <a:t> </a:t>
              </a:r>
            </a:p>
          </p:txBody>
        </p:sp>
        <p:sp>
          <p:nvSpPr>
            <p:cNvPr id="16" name="Pyöristetty suorakulmio 7"/>
            <p:cNvSpPr/>
            <p:nvPr/>
          </p:nvSpPr>
          <p:spPr>
            <a:xfrm>
              <a:off x="4923400" y="2812753"/>
              <a:ext cx="2346468" cy="190790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6204" y="2836421"/>
              <a:ext cx="14535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/>
                <a:t>Office 365</a:t>
              </a:r>
            </a:p>
          </p:txBody>
        </p:sp>
        <p:sp>
          <p:nvSpPr>
            <p:cNvPr id="18" name="Pyöristetty suorakulmio 7"/>
            <p:cNvSpPr/>
            <p:nvPr/>
          </p:nvSpPr>
          <p:spPr>
            <a:xfrm>
              <a:off x="7479730" y="2844239"/>
              <a:ext cx="2551066" cy="18764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6637" y="2858333"/>
              <a:ext cx="1712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Adobe Connect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45295" y="3159893"/>
              <a:ext cx="24238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Materiaalin tuottaminen, tallennus ja jakaminen, esitysten rakentaminen, vuorovaikutus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69082" y="3255722"/>
              <a:ext cx="23003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Reaaliaikaiset luennot, luentotallenteet, ryhmä- ja yksilöohjaus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47980" y="2146782"/>
              <a:ext cx="4667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>
                  <a:cs typeface="Arial" panose="020B0604020202020204" pitchFamily="34" charset="0"/>
                </a:rPr>
                <a:t>Opintojaksokohtainen työskentely, verkkotentit  </a:t>
              </a:r>
            </a:p>
          </p:txBody>
        </p:sp>
      </p:grpSp>
      <p:sp>
        <p:nvSpPr>
          <p:cNvPr id="31" name="Rounded Rectangular Callout 30"/>
          <p:cNvSpPr/>
          <p:nvPr/>
        </p:nvSpPr>
        <p:spPr>
          <a:xfrm>
            <a:off x="9153832" y="1805030"/>
            <a:ext cx="2428568" cy="152810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Lisäksi voi olla koulutusalakohtaisia työkaluja/ympäristöjä </a:t>
            </a:r>
          </a:p>
        </p:txBody>
      </p:sp>
    </p:spTree>
    <p:extLst>
      <p:ext uri="{BB962C8B-B14F-4D97-AF65-F5344CB8AC3E}">
        <p14:creationId xmlns:p14="http://schemas.microsoft.com/office/powerpoint/2010/main" val="17480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 dirty="0"/>
              <a:t>Verkko-opetuksen mahdollistaminen kampuksella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pic>
        <p:nvPicPr>
          <p:cNvPr id="7" name="Kuva 5" descr="Merja nettiopena 2.JPG">
            <a:extLst>
              <a:ext uri="{FF2B5EF4-FFF2-40B4-BE49-F238E27FC236}">
                <a16:creationId xmlns:a16="http://schemas.microsoft.com/office/drawing/2014/main" id="{24F40CDC-1D8A-4DD8-832C-42A6D7D3E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43" y="1102037"/>
            <a:ext cx="4036706" cy="2692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A6F913-099F-4F80-9B71-D4FB34632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0468" y="3418701"/>
            <a:ext cx="3333750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1468537"/>
            <a:ext cx="74233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Verkkotutkinnoissa sekä opiskelijat että opettajat ovat verkossa</a:t>
            </a:r>
          </a:p>
          <a:p>
            <a:r>
              <a:rPr lang="fi-FI" dirty="0">
                <a:latin typeface="+mj-lt"/>
              </a:rPr>
              <a:t>-&gt; Ei tarvetta erillisille verkko-opetustiloille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Opettajat opettavat pääasiassa omilta työpisteiltään tai kotoaan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 käsin  </a:t>
            </a:r>
          </a:p>
          <a:p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Tärkeimmät työkalut rauhallinen työtila, tietokone,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webkamera ja kuulokemikrofoni  </a:t>
            </a:r>
          </a:p>
          <a:p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Matematiikan opetuksessa hyödynnetty piirtopöytiä ja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älytauluja </a:t>
            </a:r>
          </a:p>
          <a:p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Hybridiopetuksessa pyritty paikasta riippumattomiin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ratkaisuihin 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+mj-lt"/>
              </a:rPr>
              <a:t>Muutamia </a:t>
            </a:r>
            <a:r>
              <a:rPr lang="fi-FI" dirty="0" err="1">
                <a:latin typeface="+mj-lt"/>
              </a:rPr>
              <a:t>mikitettyjä</a:t>
            </a:r>
            <a:r>
              <a:rPr lang="fi-FI" dirty="0">
                <a:latin typeface="+mj-lt"/>
              </a:rPr>
              <a:t> tiloja ja pienluokkia 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+mj-lt"/>
              </a:rPr>
              <a:t>Lainattavia laitteita, jotka käytettävissä missä tilassa tahansa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0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208481" y="478833"/>
            <a:ext cx="5898356" cy="1227789"/>
          </a:xfrm>
        </p:spPr>
        <p:txBody>
          <a:bodyPr>
            <a:normAutofit/>
          </a:bodyPr>
          <a:lstStyle/>
          <a:p>
            <a:r>
              <a:rPr lang="fi-FI" b="1" dirty="0"/>
              <a:t>Verkkotutkintojen on-</a:t>
            </a:r>
            <a:r>
              <a:rPr lang="fi-FI" b="1" dirty="0" err="1"/>
              <a:t>site</a:t>
            </a:r>
            <a:r>
              <a:rPr lang="fi-FI" b="1" dirty="0"/>
              <a:t> opetusympäristöt Turun AMK:ssa </a:t>
            </a:r>
            <a:endParaRPr lang="en-GB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5442782" y="1461887"/>
            <a:ext cx="4865000" cy="4107640"/>
          </a:xfrm>
        </p:spPr>
        <p:txBody>
          <a:bodyPr>
            <a:normAutofit fontScale="85000" lnSpcReduction="20000"/>
          </a:bodyPr>
          <a:lstStyle/>
          <a:p>
            <a:r>
              <a:rPr lang="fi-FI" sz="2800" dirty="0"/>
              <a:t>Online-studiot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äänieristys, kiinteä kone ja verkkoyhteys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Verkkotapaamiset, webinaarit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opetusvideot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r>
              <a:rPr lang="fi-FI" sz="2800" dirty="0"/>
              <a:t>Hybridiluokat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mikrofonit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liikuteltava kamera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on-</a:t>
            </a:r>
            <a:r>
              <a:rPr lang="fi-FI" sz="2800" dirty="0" err="1"/>
              <a:t>site</a:t>
            </a:r>
            <a:r>
              <a:rPr lang="fi-FI" sz="2800" dirty="0"/>
              <a:t> ja online-opetuksen yhdistäminen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1E1E7-C6E3-9240-A5D9-3CCAB67FC35B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13.5.2019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Joshi, TUAS,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6" y="1574963"/>
            <a:ext cx="3700272" cy="27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 dirty="0"/>
              <a:t>Opettajan digituki </a:t>
            </a:r>
            <a:r>
              <a:rPr lang="fi-FI" b="1" dirty="0" err="1" smtClean="0"/>
              <a:t>Xamkissa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317"/>
            <a:ext cx="7222435" cy="4011448"/>
          </a:xfrm>
        </p:spPr>
        <p:txBody>
          <a:bodyPr>
            <a:normAutofit/>
          </a:bodyPr>
          <a:lstStyle/>
          <a:p>
            <a:r>
              <a:rPr lang="fi-FI" sz="1800" dirty="0" err="1"/>
              <a:t>Xinfo</a:t>
            </a:r>
            <a:r>
              <a:rPr lang="fi-FI" sz="1800" dirty="0"/>
              <a:t> (</a:t>
            </a:r>
            <a:r>
              <a:rPr lang="fi-FI" sz="1800" dirty="0" err="1"/>
              <a:t>helpdesk</a:t>
            </a:r>
            <a:r>
              <a:rPr lang="fi-FI" sz="1800" dirty="0"/>
              <a:t>-palvelu )</a:t>
            </a:r>
          </a:p>
          <a:p>
            <a:r>
              <a:rPr lang="fi-FI" sz="1800" dirty="0"/>
              <a:t>Digimentorit</a:t>
            </a:r>
          </a:p>
          <a:p>
            <a:r>
              <a:rPr lang="fi-FI" sz="1800" dirty="0" err="1"/>
              <a:t>E-kampus</a:t>
            </a:r>
            <a:r>
              <a:rPr lang="fi-FI" sz="1800" dirty="0"/>
              <a:t> </a:t>
            </a:r>
          </a:p>
          <a:p>
            <a:pPr lvl="1"/>
            <a:r>
              <a:rPr lang="fi-FI" sz="1800" dirty="0"/>
              <a:t>”Autamme asiakkaitamme kehittymään osaaviksi ja omatoimisiksi opetusteknologian hyödyntäjiksi. Kehitämme ja pidämme yllä laadukasta sähköistä opiskeluympäristöä, joka mahdollistaa opiskelun erilaisilla oppimisväylillä. H</a:t>
            </a:r>
          </a:p>
          <a:p>
            <a:pPr lvl="1"/>
            <a:r>
              <a:rPr lang="fi-FI" sz="1800" dirty="0"/>
              <a:t>Koulutus, konsultaatiot, kehittäminen - Ohjaus työkalujen monipuoliseen ja pedagogisesti järkevään käyttöön </a:t>
            </a:r>
          </a:p>
          <a:p>
            <a:pPr lvl="1"/>
            <a:r>
              <a:rPr lang="fi-FI" sz="1800" dirty="0"/>
              <a:t>Hyvien käytäntöjen jakaminen </a:t>
            </a:r>
          </a:p>
          <a:p>
            <a:pPr lvl="1"/>
            <a:r>
              <a:rPr lang="fi-FI" sz="1800" dirty="0" err="1"/>
              <a:t>Webinaarit</a:t>
            </a:r>
            <a:r>
              <a:rPr lang="fi-FI" sz="1800" dirty="0"/>
              <a:t>, tilauskoulutukset, työpajat, vieriohjaus, </a:t>
            </a:r>
            <a:r>
              <a:rPr lang="fi-FI" sz="1800" dirty="0" err="1"/>
              <a:t>Digi.peda</a:t>
            </a:r>
            <a:r>
              <a:rPr lang="fi-FI" sz="1800" dirty="0"/>
              <a:t>-seminaari, Digiope –kilpailu, </a:t>
            </a:r>
            <a:r>
              <a:rPr lang="fi-FI" sz="1800" dirty="0" err="1"/>
              <a:t>Digipedavalmennus</a:t>
            </a:r>
            <a:r>
              <a:rPr lang="fi-FI" sz="1800" dirty="0"/>
              <a:t>, Kurssit kuntoon syksyksi –teemaviikko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6" y="1843180"/>
            <a:ext cx="3286539" cy="184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217">
            <a:off x="8309332" y="3694848"/>
            <a:ext cx="3336957" cy="17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en-US" b="1" dirty="0" err="1">
                <a:cs typeface="Calibri Light"/>
              </a:rPr>
              <a:t>E-kampus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yksikkö</a:t>
            </a:r>
            <a:r>
              <a:rPr lang="en-US" b="1" dirty="0">
                <a:cs typeface="Calibri Ligh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endParaRPr lang="en-US">
              <a:solidFill>
                <a:srgbClr val="262626"/>
              </a:solidFill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3ECB-229E-2442-B35D-BB6BCDCE578B}" type="datetime1">
              <a:rPr lang="fi-FI" smtClean="0"/>
              <a:t>13.5.2019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27" y="1533036"/>
            <a:ext cx="81915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787</Words>
  <Application>Microsoft Office PowerPoint</Application>
  <PresentationFormat>Widescreen</PresentationFormat>
  <Paragraphs>180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Verkkotutkintojen tekniset ratkaisut </vt:lpstr>
      <vt:lpstr>Teknologiset ratkaisut ja opettajien digituki, case Xamk </vt:lpstr>
      <vt:lpstr>Opiskelijan sähköinen työskentely-ympäristö Xamkissa  </vt:lpstr>
      <vt:lpstr>Opettajan verkko-opetusympäristö </vt:lpstr>
      <vt:lpstr>Verkko-opetuksen mahdollistaminen kampuksella </vt:lpstr>
      <vt:lpstr>Verkkotutkintojen on-site opetusympäristöt Turun AMK:ssa </vt:lpstr>
      <vt:lpstr>Opettajan digituki Xamkissa</vt:lpstr>
      <vt:lpstr>E-kampus yksikkö </vt:lpstr>
      <vt:lpstr>Tukipalvelun toteutus: case eOppimispalvelut, Lapin amk</vt:lpstr>
      <vt:lpstr>PowerPoint Presentation</vt:lpstr>
      <vt:lpstr>Ratkaisutapamme: mukana opin polulla</vt:lpstr>
      <vt:lpstr>Hybridiys – haaste tukipalveluille</vt:lpstr>
      <vt:lpstr>Opiskelijan näkökulma </vt:lpstr>
      <vt:lpstr>Kuka olen?</vt:lpstr>
      <vt:lpstr>Käytettyjä alustoja ja työkaluja</vt:lpstr>
      <vt:lpstr>Verkkotutkintojen suunnittelu ja toteutus – hyviä käytänteitä 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Joshi Marjo</dc:creator>
  <cp:lastModifiedBy>Pilli-Sihvola Mirva</cp:lastModifiedBy>
  <cp:revision>48</cp:revision>
  <dcterms:modified xsi:type="dcterms:W3CDTF">2019-05-13T12:37:42Z</dcterms:modified>
</cp:coreProperties>
</file>