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84" r:id="rId4"/>
    <p:sldMasterId id="2147483932" r:id="rId5"/>
  </p:sldMasterIdLst>
  <p:notesMasterIdLst>
    <p:notesMasterId r:id="rId61"/>
  </p:notesMasterIdLst>
  <p:handoutMasterIdLst>
    <p:handoutMasterId r:id="rId62"/>
  </p:handoutMasterIdLst>
  <p:sldIdLst>
    <p:sldId id="316" r:id="rId6"/>
    <p:sldId id="319" r:id="rId7"/>
    <p:sldId id="446" r:id="rId8"/>
    <p:sldId id="441" r:id="rId9"/>
    <p:sldId id="424" r:id="rId10"/>
    <p:sldId id="425" r:id="rId11"/>
    <p:sldId id="426" r:id="rId12"/>
    <p:sldId id="443" r:id="rId13"/>
    <p:sldId id="447" r:id="rId14"/>
    <p:sldId id="442" r:id="rId15"/>
    <p:sldId id="344" r:id="rId16"/>
    <p:sldId id="448" r:id="rId17"/>
    <p:sldId id="449" r:id="rId18"/>
    <p:sldId id="328" r:id="rId19"/>
    <p:sldId id="318" r:id="rId20"/>
    <p:sldId id="323" r:id="rId21"/>
    <p:sldId id="324" r:id="rId22"/>
    <p:sldId id="432" r:id="rId23"/>
    <p:sldId id="433" r:id="rId24"/>
    <p:sldId id="343" r:id="rId25"/>
    <p:sldId id="329" r:id="rId26"/>
    <p:sldId id="345" r:id="rId27"/>
    <p:sldId id="342" r:id="rId28"/>
    <p:sldId id="351" r:id="rId29"/>
    <p:sldId id="352" r:id="rId30"/>
    <p:sldId id="346" r:id="rId31"/>
    <p:sldId id="347" r:id="rId32"/>
    <p:sldId id="340" r:id="rId33"/>
    <p:sldId id="341" r:id="rId34"/>
    <p:sldId id="444" r:id="rId35"/>
    <p:sldId id="445" r:id="rId36"/>
    <p:sldId id="334" r:id="rId37"/>
    <p:sldId id="335" r:id="rId38"/>
    <p:sldId id="434" r:id="rId39"/>
    <p:sldId id="435" r:id="rId40"/>
    <p:sldId id="337" r:id="rId41"/>
    <p:sldId id="336" r:id="rId42"/>
    <p:sldId id="437" r:id="rId43"/>
    <p:sldId id="438" r:id="rId44"/>
    <p:sldId id="439" r:id="rId45"/>
    <p:sldId id="440" r:id="rId46"/>
    <p:sldId id="338" r:id="rId47"/>
    <p:sldId id="339" r:id="rId48"/>
    <p:sldId id="330" r:id="rId49"/>
    <p:sldId id="332" r:id="rId50"/>
    <p:sldId id="353" r:id="rId51"/>
    <p:sldId id="427" r:id="rId52"/>
    <p:sldId id="326" r:id="rId53"/>
    <p:sldId id="327" r:id="rId54"/>
    <p:sldId id="348" r:id="rId55"/>
    <p:sldId id="349" r:id="rId56"/>
    <p:sldId id="331" r:id="rId57"/>
    <p:sldId id="333" r:id="rId58"/>
    <p:sldId id="305" r:id="rId59"/>
    <p:sldId id="315" r:id="rId60"/>
  </p:sldIdLst>
  <p:sldSz cx="7559675" cy="1069181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4A336D-91E2-6AF8-6E7F-64F12580031F}" name="Solja Ryhänen" initials="SR" userId="S::Solja.Ryhanen@savonia.fi::b6ef0220-d1be-4476-bf4c-707bba5627ed" providerId="AD"/>
  <p188:author id="{66CF0582-44E6-F1D6-D33D-EE4F5EC46E28}" name="Gözdegül BAŞER" initials="GB" userId="S::gozdegul.baser_antalya.edu.tr#ext#@amksavonia.onmicrosoft.com::e48854db-60b4-482c-b648-81173c741504" providerId="AD"/>
  <p188:author id="{F03CDB86-06AE-56A3-1B57-BA7357BCFE44}" name="Paula Whyte ( Momentum Consulting )" initials="P)" userId="S::paula_momentumconsulting.ie#ext#@amksavonia.onmicrosoft.com::765db67a-a27b-46bd-a1ca-c3fc1b9795e0" providerId="AD"/>
  <p188:author id="{F0460CB2-DCB2-818A-2E5E-1B9965E7DE81}" name="evla.mutlu" initials="ev" userId="S::evla.mutlu_antalya.edu.tr#ext#@amksavonia.onmicrosoft.com::c77a06ac-88e7-4cac-ad40-ea2e3ca0cfdc" providerId="AD"/>
  <p188:author id="{782496B7-485F-7B69-F7DE-F8CDD527168F}" name="Paula Whyte ( Momentum Consulting )" initials="PW" userId="S::paula@momentumconsulting.ie::a1b8e930-d272-4933-b1a2-fcb29f5bf117" providerId="AD"/>
  <p188:author id="{3B5F8FCC-2261-2AC3-18DA-BF8BC2249269}" name="Anna-Maria Saarela" initials="AS" userId="S::anna-maria.saarela@savonia.fi::c6fd2d3e-6063-45b1-b49c-2f057233427b"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9037"/>
    <a:srgbClr val="FCD1AE"/>
    <a:srgbClr val="B2DEDD"/>
    <a:srgbClr val="F1A0C2"/>
    <a:srgbClr val="94B3B2"/>
    <a:srgbClr val="A0C1C0"/>
    <a:srgbClr val="12B4CB"/>
    <a:srgbClr val="8A4199"/>
    <a:srgbClr val="595959"/>
    <a:srgbClr val="75448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746BF80-D84A-24D8-F267-F6B543428344}" v="11" dt="2024-02-01T10:34:09.820"/>
    <p1510:client id="{6023CC26-63EA-E981-3BD1-77BFBC1ECB90}" v="25" dt="2024-02-01T10:51:45.700"/>
    <p1510:client id="{7D86F727-07EF-221F-1C8B-4850ECDB0C7C}" v="18" dt="2024-02-01T10:54:00.397"/>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995" autoAdjust="0"/>
    <p:restoredTop sz="94660"/>
  </p:normalViewPr>
  <p:slideViewPr>
    <p:cSldViewPr snapToGrid="0">
      <p:cViewPr varScale="1">
        <p:scale>
          <a:sx n="66" d="100"/>
          <a:sy n="66" d="100"/>
        </p:scale>
        <p:origin x="3270" y="72"/>
      </p:cViewPr>
      <p:guideLst/>
    </p:cSldViewPr>
  </p:slideViewPr>
  <p:notesTextViewPr>
    <p:cViewPr>
      <p:scale>
        <a:sx n="1" d="1"/>
        <a:sy n="1" d="1"/>
      </p:scale>
      <p:origin x="0" y="0"/>
    </p:cViewPr>
  </p:notesTextViewPr>
  <p:sorterViewPr>
    <p:cViewPr>
      <p:scale>
        <a:sx n="100" d="100"/>
        <a:sy n="100" d="100"/>
      </p:scale>
      <p:origin x="0" y="-1398"/>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presProps" Target="presProps.xml"/><Relationship Id="rId68" Type="http://schemas.microsoft.com/office/2015/10/relationships/revisionInfo" Target="revisionInfo.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notesMaster" Target="notesMasters/notes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viewProps" Target="viewProps.xml"/><Relationship Id="rId69" Type="http://schemas.microsoft.com/office/2018/10/relationships/authors" Target="author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microsoft.com/office/2016/11/relationships/changesInfo" Target="changesInfos/changesInfo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ula Whyte ( Momentum Consulting )" userId="S::paula_momentumconsulting.ie#ext#@amksavonia.onmicrosoft.com::765db67a-a27b-46bd-a1ca-c3fc1b9795e0" providerId="AD" clId="Web-{3746BF80-D84A-24D8-F267-F6B543428344}"/>
    <pc:docChg chg="modSld">
      <pc:chgData name="Paula Whyte ( Momentum Consulting )" userId="S::paula_momentumconsulting.ie#ext#@amksavonia.onmicrosoft.com::765db67a-a27b-46bd-a1ca-c3fc1b9795e0" providerId="AD" clId="Web-{3746BF80-D84A-24D8-F267-F6B543428344}" dt="2024-02-01T10:34:09.820" v="10" actId="14100"/>
      <pc:docMkLst>
        <pc:docMk/>
      </pc:docMkLst>
      <pc:sldChg chg="addSp modSp">
        <pc:chgData name="Paula Whyte ( Momentum Consulting )" userId="S::paula_momentumconsulting.ie#ext#@amksavonia.onmicrosoft.com::765db67a-a27b-46bd-a1ca-c3fc1b9795e0" providerId="AD" clId="Web-{3746BF80-D84A-24D8-F267-F6B543428344}" dt="2024-02-01T10:34:09.820" v="10" actId="14100"/>
        <pc:sldMkLst>
          <pc:docMk/>
          <pc:sldMk cId="3355229977" sldId="315"/>
        </pc:sldMkLst>
        <pc:picChg chg="add mod">
          <ac:chgData name="Paula Whyte ( Momentum Consulting )" userId="S::paula_momentumconsulting.ie#ext#@amksavonia.onmicrosoft.com::765db67a-a27b-46bd-a1ca-c3fc1b9795e0" providerId="AD" clId="Web-{3746BF80-D84A-24D8-F267-F6B543428344}" dt="2024-02-01T10:34:09.820" v="10" actId="14100"/>
          <ac:picMkLst>
            <pc:docMk/>
            <pc:sldMk cId="3355229977" sldId="315"/>
            <ac:picMk id="2" creationId="{09DA8A37-B210-5FC2-6BBE-76767051CF89}"/>
          </ac:picMkLst>
        </pc:picChg>
      </pc:sldChg>
      <pc:sldChg chg="addSp modSp">
        <pc:chgData name="Paula Whyte ( Momentum Consulting )" userId="S::paula_momentumconsulting.ie#ext#@amksavonia.onmicrosoft.com::765db67a-a27b-46bd-a1ca-c3fc1b9795e0" providerId="AD" clId="Web-{3746BF80-D84A-24D8-F267-F6B543428344}" dt="2024-02-01T10:33:29.177" v="4" actId="1076"/>
        <pc:sldMkLst>
          <pc:docMk/>
          <pc:sldMk cId="2151256447" sldId="316"/>
        </pc:sldMkLst>
        <pc:picChg chg="add mod">
          <ac:chgData name="Paula Whyte ( Momentum Consulting )" userId="S::paula_momentumconsulting.ie#ext#@amksavonia.onmicrosoft.com::765db67a-a27b-46bd-a1ca-c3fc1b9795e0" providerId="AD" clId="Web-{3746BF80-D84A-24D8-F267-F6B543428344}" dt="2024-02-01T10:33:29.177" v="4" actId="1076"/>
          <ac:picMkLst>
            <pc:docMk/>
            <pc:sldMk cId="2151256447" sldId="316"/>
            <ac:picMk id="3" creationId="{44553D06-8B71-87BC-A5C7-3687BCFFC884}"/>
          </ac:picMkLst>
        </pc:picChg>
      </pc:sldChg>
    </pc:docChg>
  </pc:docChgLst>
  <pc:docChgLst>
    <pc:chgData name="Paula Whyte ( Momentum Consulting )" userId="S::paula_momentumconsulting.ie#ext#@amksavonia.onmicrosoft.com::765db67a-a27b-46bd-a1ca-c3fc1b9795e0" providerId="AD" clId="Web-{6023CC26-63EA-E981-3BD1-77BFBC1ECB90}"/>
    <pc:docChg chg="modSld">
      <pc:chgData name="Paula Whyte ( Momentum Consulting )" userId="S::paula_momentumconsulting.ie#ext#@amksavonia.onmicrosoft.com::765db67a-a27b-46bd-a1ca-c3fc1b9795e0" providerId="AD" clId="Web-{6023CC26-63EA-E981-3BD1-77BFBC1ECB90}" dt="2024-02-01T10:51:45.700" v="14" actId="14100"/>
      <pc:docMkLst>
        <pc:docMk/>
      </pc:docMkLst>
      <pc:sldChg chg="addSp modSp">
        <pc:chgData name="Paula Whyte ( Momentum Consulting )" userId="S::paula_momentumconsulting.ie#ext#@amksavonia.onmicrosoft.com::765db67a-a27b-46bd-a1ca-c3fc1b9795e0" providerId="AD" clId="Web-{6023CC26-63EA-E981-3BD1-77BFBC1ECB90}" dt="2024-02-01T10:51:45.700" v="14" actId="14100"/>
        <pc:sldMkLst>
          <pc:docMk/>
          <pc:sldMk cId="3355229977" sldId="315"/>
        </pc:sldMkLst>
        <pc:spChg chg="add mod ord">
          <ac:chgData name="Paula Whyte ( Momentum Consulting )" userId="S::paula_momentumconsulting.ie#ext#@amksavonia.onmicrosoft.com::765db67a-a27b-46bd-a1ca-c3fc1b9795e0" providerId="AD" clId="Web-{6023CC26-63EA-E981-3BD1-77BFBC1ECB90}" dt="2024-02-01T10:51:39.668" v="12"/>
          <ac:spMkLst>
            <pc:docMk/>
            <pc:sldMk cId="3355229977" sldId="315"/>
            <ac:spMk id="3" creationId="{4464D812-4334-495C-1FFE-DB63ECBC9340}"/>
          </ac:spMkLst>
        </pc:spChg>
        <pc:picChg chg="mod">
          <ac:chgData name="Paula Whyte ( Momentum Consulting )" userId="S::paula_momentumconsulting.ie#ext#@amksavonia.onmicrosoft.com::765db67a-a27b-46bd-a1ca-c3fc1b9795e0" providerId="AD" clId="Web-{6023CC26-63EA-E981-3BD1-77BFBC1ECB90}" dt="2024-02-01T10:51:45.700" v="14" actId="14100"/>
          <ac:picMkLst>
            <pc:docMk/>
            <pc:sldMk cId="3355229977" sldId="315"/>
            <ac:picMk id="2" creationId="{09DA8A37-B210-5FC2-6BBE-76767051CF89}"/>
          </ac:picMkLst>
        </pc:picChg>
      </pc:sldChg>
      <pc:sldChg chg="delSp modSp">
        <pc:chgData name="Paula Whyte ( Momentum Consulting )" userId="S::paula_momentumconsulting.ie#ext#@amksavonia.onmicrosoft.com::765db67a-a27b-46bd-a1ca-c3fc1b9795e0" providerId="AD" clId="Web-{6023CC26-63EA-E981-3BD1-77BFBC1ECB90}" dt="2024-02-01T10:50:46.477" v="6"/>
        <pc:sldMkLst>
          <pc:docMk/>
          <pc:sldMk cId="2151256447" sldId="316"/>
        </pc:sldMkLst>
        <pc:spChg chg="del mod">
          <ac:chgData name="Paula Whyte ( Momentum Consulting )" userId="S::paula_momentumconsulting.ie#ext#@amksavonia.onmicrosoft.com::765db67a-a27b-46bd-a1ca-c3fc1b9795e0" providerId="AD" clId="Web-{6023CC26-63EA-E981-3BD1-77BFBC1ECB90}" dt="2024-02-01T10:50:46.477" v="6"/>
          <ac:spMkLst>
            <pc:docMk/>
            <pc:sldMk cId="2151256447" sldId="316"/>
            <ac:spMk id="8" creationId="{C3ECA9D0-CA07-665E-5A12-CD9140842830}"/>
          </ac:spMkLst>
        </pc:spChg>
      </pc:sldChg>
      <pc:sldChg chg="addSp modSp">
        <pc:chgData name="Paula Whyte ( Momentum Consulting )" userId="S::paula_momentumconsulting.ie#ext#@amksavonia.onmicrosoft.com::765db67a-a27b-46bd-a1ca-c3fc1b9795e0" providerId="AD" clId="Web-{6023CC26-63EA-E981-3BD1-77BFBC1ECB90}" dt="2024-02-01T10:51:02.385" v="8" actId="1076"/>
        <pc:sldMkLst>
          <pc:docMk/>
          <pc:sldMk cId="1941281944" sldId="319"/>
        </pc:sldMkLst>
        <pc:picChg chg="add mod">
          <ac:chgData name="Paula Whyte ( Momentum Consulting )" userId="S::paula_momentumconsulting.ie#ext#@amksavonia.onmicrosoft.com::765db67a-a27b-46bd-a1ca-c3fc1b9795e0" providerId="AD" clId="Web-{6023CC26-63EA-E981-3BD1-77BFBC1ECB90}" dt="2024-02-01T10:51:02.385" v="8" actId="1076"/>
          <ac:picMkLst>
            <pc:docMk/>
            <pc:sldMk cId="1941281944" sldId="319"/>
            <ac:picMk id="3" creationId="{CEBF3A76-5AB2-C325-AE04-B6B17FE9D6B3}"/>
          </ac:picMkLst>
        </pc:picChg>
      </pc:sldChg>
    </pc:docChg>
  </pc:docChgLst>
  <pc:docChgLst>
    <pc:chgData name="Paula Whyte ( Momentum Consulting )" userId="S::paula_momentumconsulting.ie#ext#@amksavonia.onmicrosoft.com::765db67a-a27b-46bd-a1ca-c3fc1b9795e0" providerId="AD" clId="Web-{7D86F727-07EF-221F-1C8B-4850ECDB0C7C}"/>
    <pc:docChg chg="modSld">
      <pc:chgData name="Paula Whyte ( Momentum Consulting )" userId="S::paula_momentumconsulting.ie#ext#@amksavonia.onmicrosoft.com::765db67a-a27b-46bd-a1ca-c3fc1b9795e0" providerId="AD" clId="Web-{7D86F727-07EF-221F-1C8B-4850ECDB0C7C}" dt="2024-02-01T10:54:00.397" v="16" actId="1076"/>
      <pc:docMkLst>
        <pc:docMk/>
      </pc:docMkLst>
      <pc:sldChg chg="addSp modSp">
        <pc:chgData name="Paula Whyte ( Momentum Consulting )" userId="S::paula_momentumconsulting.ie#ext#@amksavonia.onmicrosoft.com::765db67a-a27b-46bd-a1ca-c3fc1b9795e0" providerId="AD" clId="Web-{7D86F727-07EF-221F-1C8B-4850ECDB0C7C}" dt="2024-02-01T10:54:00.397" v="16" actId="1076"/>
        <pc:sldMkLst>
          <pc:docMk/>
          <pc:sldMk cId="1941281944" sldId="319"/>
        </pc:sldMkLst>
        <pc:spChg chg="add mod">
          <ac:chgData name="Paula Whyte ( Momentum Consulting )" userId="S::paula_momentumconsulting.ie#ext#@amksavonia.onmicrosoft.com::765db67a-a27b-46bd-a1ca-c3fc1b9795e0" providerId="AD" clId="Web-{7D86F727-07EF-221F-1C8B-4850ECDB0C7C}" dt="2024-02-01T10:54:00.397" v="16" actId="1076"/>
          <ac:spMkLst>
            <pc:docMk/>
            <pc:sldMk cId="1941281944" sldId="319"/>
            <ac:spMk id="2" creationId="{089227DB-7594-7D67-1BF9-1B1CF92D86A8}"/>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FFFF78E-3B04-FE4F-85E4-FB87D6B9A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908042-54F6-9949-B2D5-C733231D0E3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5550E7B-E2E1-1744-BAC5-2450DC2C9399}" type="datetimeFigureOut">
              <a:rPr lang="en-US" smtClean="0"/>
              <a:t>2/1/2024</a:t>
            </a:fld>
            <a:endParaRPr lang="en-US"/>
          </a:p>
        </p:txBody>
      </p:sp>
      <p:sp>
        <p:nvSpPr>
          <p:cNvPr id="4" name="Footer Placeholder 3">
            <a:extLst>
              <a:ext uri="{FF2B5EF4-FFF2-40B4-BE49-F238E27FC236}">
                <a16:creationId xmlns:a16="http://schemas.microsoft.com/office/drawing/2014/main" id="{98743CD1-246B-1B4E-B06F-70FF75559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B7CFDFA-E6F2-274F-847F-9E381451836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1FD034A-BE7D-944A-B2C4-153631F39F58}" type="slidenum">
              <a:rPr lang="en-US" smtClean="0"/>
              <a:t>‹#›</a:t>
            </a:fld>
            <a:endParaRPr lang="en-US"/>
          </a:p>
        </p:txBody>
      </p:sp>
    </p:spTree>
    <p:extLst>
      <p:ext uri="{BB962C8B-B14F-4D97-AF65-F5344CB8AC3E}">
        <p14:creationId xmlns:p14="http://schemas.microsoft.com/office/powerpoint/2010/main" val="324083537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F38278-3754-D043-970B-705C24BA7B0D}" type="datetimeFigureOut">
              <a:rPr lang="en-US" smtClean="0"/>
              <a:t>2/1/2024</a:t>
            </a:fld>
            <a:endParaRPr lang="en-US"/>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133B2F-6662-2B4E-A57B-B009C830B425}" type="slidenum">
              <a:rPr lang="en-US" smtClean="0"/>
              <a:t>‹#›</a:t>
            </a:fld>
            <a:endParaRPr lang="en-US"/>
          </a:p>
        </p:txBody>
      </p:sp>
    </p:spTree>
    <p:extLst>
      <p:ext uri="{BB962C8B-B14F-4D97-AF65-F5344CB8AC3E}">
        <p14:creationId xmlns:p14="http://schemas.microsoft.com/office/powerpoint/2010/main" val="330495985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78" name="Picture 377">
            <a:extLst>
              <a:ext uri="{FF2B5EF4-FFF2-40B4-BE49-F238E27FC236}">
                <a16:creationId xmlns:a16="http://schemas.microsoft.com/office/drawing/2014/main" id="{54FDD7D7-7326-3A40-86C9-4A6A4BC93D2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5980913" y="10023921"/>
            <a:ext cx="1184829" cy="272079"/>
          </a:xfrm>
          <a:prstGeom prst="rect">
            <a:avLst/>
          </a:prstGeom>
          <a:ln>
            <a:noFill/>
          </a:ln>
          <a:extLst>
            <a:ext uri="{53640926-AAD7-44D8-BBD7-CCE9431645EC}">
              <a14:shadowObscured xmlns:a14="http://schemas.microsoft.com/office/drawing/2010/main"/>
            </a:ext>
          </a:extLst>
        </p:spPr>
      </p:pic>
      <p:grpSp>
        <p:nvGrpSpPr>
          <p:cNvPr id="95" name="Group 94">
            <a:extLst>
              <a:ext uri="{FF2B5EF4-FFF2-40B4-BE49-F238E27FC236}">
                <a16:creationId xmlns:a16="http://schemas.microsoft.com/office/drawing/2014/main" id="{756C8AF8-A93C-914D-97A7-1E03BA3A5C06}"/>
              </a:ext>
            </a:extLst>
          </p:cNvPr>
          <p:cNvGrpSpPr/>
          <p:nvPr userDrawn="1"/>
        </p:nvGrpSpPr>
        <p:grpSpPr>
          <a:xfrm>
            <a:off x="584588" y="834921"/>
            <a:ext cx="3806691" cy="1036917"/>
            <a:chOff x="606516" y="4401391"/>
            <a:chExt cx="6216321" cy="1693284"/>
          </a:xfrm>
        </p:grpSpPr>
        <p:grpSp>
          <p:nvGrpSpPr>
            <p:cNvPr id="5" name="Graphic 2">
              <a:extLst>
                <a:ext uri="{FF2B5EF4-FFF2-40B4-BE49-F238E27FC236}">
                  <a16:creationId xmlns:a16="http://schemas.microsoft.com/office/drawing/2014/main" id="{B4B244D1-68DA-244D-8FDE-1ECF2B2F8A82}"/>
                </a:ext>
              </a:extLst>
            </p:cNvPr>
            <p:cNvGrpSpPr/>
            <p:nvPr/>
          </p:nvGrpSpPr>
          <p:grpSpPr>
            <a:xfrm>
              <a:off x="2615525" y="4709261"/>
              <a:ext cx="4207312" cy="1153561"/>
              <a:chOff x="2615525" y="4709261"/>
              <a:chExt cx="4207312" cy="1153561"/>
            </a:xfrm>
          </p:grpSpPr>
          <p:sp>
            <p:nvSpPr>
              <p:cNvPr id="6" name="Freeform 5">
                <a:extLst>
                  <a:ext uri="{FF2B5EF4-FFF2-40B4-BE49-F238E27FC236}">
                    <a16:creationId xmlns:a16="http://schemas.microsoft.com/office/drawing/2014/main" id="{35FCF4C6-2878-3D4D-A799-9057E8200F97}"/>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8EF60C9-E99C-474C-BBA4-43946C88823B}"/>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9742DF4-A96A-D448-B8AD-0E45CAC708F7}"/>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37" name="Graphic 2">
                <a:extLst>
                  <a:ext uri="{FF2B5EF4-FFF2-40B4-BE49-F238E27FC236}">
                    <a16:creationId xmlns:a16="http://schemas.microsoft.com/office/drawing/2014/main" id="{D45341E5-822A-D94B-A097-30C89EC92A75}"/>
                  </a:ext>
                </a:extLst>
              </p:cNvPr>
              <p:cNvGrpSpPr/>
              <p:nvPr/>
            </p:nvGrpSpPr>
            <p:grpSpPr>
              <a:xfrm>
                <a:off x="2615525" y="4709261"/>
                <a:ext cx="4196848" cy="677503"/>
                <a:chOff x="2615525" y="4709261"/>
                <a:chExt cx="4196848" cy="677503"/>
              </a:xfrm>
              <a:solidFill>
                <a:srgbClr val="000000"/>
              </a:solidFill>
            </p:grpSpPr>
            <p:sp>
              <p:nvSpPr>
                <p:cNvPr id="38" name="Freeform 37">
                  <a:extLst>
                    <a:ext uri="{FF2B5EF4-FFF2-40B4-BE49-F238E27FC236}">
                      <a16:creationId xmlns:a16="http://schemas.microsoft.com/office/drawing/2014/main" id="{A354C952-4FF3-A84C-BF98-CF6B6C199E77}"/>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47BB680-F64F-4A42-9046-93C4CA8B45A0}"/>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5DAA196-D7A4-1B49-8336-5898B0FB4438}"/>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7822B16-B9DA-6945-A54D-1948A7127382}"/>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DBF9D48-3C22-F645-84B3-61FE31A782A0}"/>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181018-151B-2846-A033-EF91EC2C873B}"/>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51E5F9-0C9D-324F-9E50-572EBB91943D}"/>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5397872-9686-FB41-8127-F8E141B8D723}"/>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D6FA8AC-E2AD-5A47-9938-A521DE5F346D}"/>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8CA81E4-ED1E-AF46-9412-273D5A09D3B4}"/>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0CF691D-07DF-BF42-9936-777827377B48}"/>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BDFA047C-6FD6-3A41-8D4A-3C5250ACA7AF}"/>
                  </a:ext>
                </a:extLst>
              </p:cNvPr>
              <p:cNvGrpSpPr/>
              <p:nvPr/>
            </p:nvGrpSpPr>
            <p:grpSpPr>
              <a:xfrm>
                <a:off x="2629793" y="5482737"/>
                <a:ext cx="4193044" cy="380086"/>
                <a:chOff x="2629793" y="5482737"/>
                <a:chExt cx="4193044" cy="380086"/>
              </a:xfrm>
              <a:solidFill>
                <a:srgbClr val="000000"/>
              </a:solidFill>
            </p:grpSpPr>
            <p:sp>
              <p:nvSpPr>
                <p:cNvPr id="50" name="Freeform 49">
                  <a:extLst>
                    <a:ext uri="{FF2B5EF4-FFF2-40B4-BE49-F238E27FC236}">
                      <a16:creationId xmlns:a16="http://schemas.microsoft.com/office/drawing/2014/main" id="{3FE2AFD0-BBDC-B148-BE71-DE988B54A572}"/>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D0070CE-714D-6946-AC42-A19565C82871}"/>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5CB341A-212A-0441-A8D8-AB7DD8DE409D}"/>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C824F4A-8462-A14C-AFDE-6EEC07A0BE5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837B7-C60C-F347-8E30-B3376113AB1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CE8AC33-FDB8-F141-A740-5755DC99E4B4}"/>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292D6E4-A5AA-2F43-9868-EAEEE4CC987D}"/>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48E353A-3193-9446-A553-976C0AD078F9}"/>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A0940654-0730-0B4A-AB66-E971953C0D44}"/>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3131A27-0D42-5949-A6F9-BD5852570579}"/>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39C2DAA-FF77-A54D-8A2E-82897F576210}"/>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088A73-D65A-AF4C-88A2-729005B6370F}"/>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A4C02EB-5ECB-694C-BC09-627501BCB180}"/>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31FED5A-4D5E-9247-9340-2C04095E507E}"/>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94C8A47-EF2F-7644-9ABD-74FC5536CC9C}"/>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CB81C53-47B5-5246-9203-3386F6D90642}"/>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66" name="Graphic 2">
              <a:extLst>
                <a:ext uri="{FF2B5EF4-FFF2-40B4-BE49-F238E27FC236}">
                  <a16:creationId xmlns:a16="http://schemas.microsoft.com/office/drawing/2014/main" id="{941AA1FE-CAC6-9146-9033-6ACCBFD4F02E}"/>
                </a:ext>
              </a:extLst>
            </p:cNvPr>
            <p:cNvGrpSpPr/>
            <p:nvPr/>
          </p:nvGrpSpPr>
          <p:grpSpPr>
            <a:xfrm>
              <a:off x="606516" y="4401391"/>
              <a:ext cx="1666563" cy="1693284"/>
              <a:chOff x="606516" y="4401391"/>
              <a:chExt cx="1666563" cy="1693284"/>
            </a:xfrm>
          </p:grpSpPr>
          <p:grpSp>
            <p:nvGrpSpPr>
              <p:cNvPr id="67" name="Graphic 2">
                <a:extLst>
                  <a:ext uri="{FF2B5EF4-FFF2-40B4-BE49-F238E27FC236}">
                    <a16:creationId xmlns:a16="http://schemas.microsoft.com/office/drawing/2014/main" id="{9C1B6D1C-F45C-E841-9294-F12ECDFD1C6B}"/>
                  </a:ext>
                </a:extLst>
              </p:cNvPr>
              <p:cNvGrpSpPr/>
              <p:nvPr/>
            </p:nvGrpSpPr>
            <p:grpSpPr>
              <a:xfrm>
                <a:off x="606516" y="4401391"/>
                <a:ext cx="1666563" cy="1693284"/>
                <a:chOff x="606516" y="4401391"/>
                <a:chExt cx="1666563" cy="1693284"/>
              </a:xfrm>
            </p:grpSpPr>
            <p:sp>
              <p:nvSpPr>
                <p:cNvPr id="68" name="Freeform 67">
                  <a:extLst>
                    <a:ext uri="{FF2B5EF4-FFF2-40B4-BE49-F238E27FC236}">
                      <a16:creationId xmlns:a16="http://schemas.microsoft.com/office/drawing/2014/main" id="{1CD2BE7B-BA27-E84E-9A05-0643F5A17CC1}"/>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A35AD43-D5D7-DB45-B56B-9EFE20685E11}"/>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74071AB9-B824-E147-9A00-4D687927EEF6}"/>
                  </a:ext>
                </a:extLst>
              </p:cNvPr>
              <p:cNvGrpSpPr/>
              <p:nvPr/>
            </p:nvGrpSpPr>
            <p:grpSpPr>
              <a:xfrm>
                <a:off x="879521" y="4954417"/>
                <a:ext cx="306297" cy="518817"/>
                <a:chOff x="879521" y="4954417"/>
                <a:chExt cx="306297" cy="518817"/>
              </a:xfrm>
              <a:solidFill>
                <a:srgbClr val="F1A0C2"/>
              </a:solidFill>
            </p:grpSpPr>
            <p:sp>
              <p:nvSpPr>
                <p:cNvPr id="71" name="Freeform 70">
                  <a:extLst>
                    <a:ext uri="{FF2B5EF4-FFF2-40B4-BE49-F238E27FC236}">
                      <a16:creationId xmlns:a16="http://schemas.microsoft.com/office/drawing/2014/main" id="{DF2854E5-B455-9B45-B0DD-6E92491E1F6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34D60AD4-F968-0243-B25A-845533E2902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19DB5423-F4F5-514F-BC50-32035B948409}"/>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70A1AC4-7D7E-0B49-A1C2-4D534E79B3E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1466A-6AA5-6149-B38E-96C84E1860F6}"/>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76" name="Graphic 2">
                <a:extLst>
                  <a:ext uri="{FF2B5EF4-FFF2-40B4-BE49-F238E27FC236}">
                    <a16:creationId xmlns:a16="http://schemas.microsoft.com/office/drawing/2014/main" id="{EFADABA5-717F-9E4B-AC94-AEB5460D1AC6}"/>
                  </a:ext>
                </a:extLst>
              </p:cNvPr>
              <p:cNvGrpSpPr/>
              <p:nvPr/>
            </p:nvGrpSpPr>
            <p:grpSpPr>
              <a:xfrm>
                <a:off x="1305674" y="4681705"/>
                <a:ext cx="305346" cy="518817"/>
                <a:chOff x="1305674" y="4681705"/>
                <a:chExt cx="305346" cy="518817"/>
              </a:xfrm>
              <a:solidFill>
                <a:srgbClr val="F1A0C2"/>
              </a:solidFill>
            </p:grpSpPr>
            <p:sp>
              <p:nvSpPr>
                <p:cNvPr id="77" name="Freeform 76">
                  <a:extLst>
                    <a:ext uri="{FF2B5EF4-FFF2-40B4-BE49-F238E27FC236}">
                      <a16:creationId xmlns:a16="http://schemas.microsoft.com/office/drawing/2014/main" id="{FC594141-D81C-AB46-B86D-C08BC7912649}"/>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3DC8A20-2BD3-0D47-98D0-8801F500EAEE}"/>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DDB566F-6E87-E144-BFC3-BA66D845DFCF}"/>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0F10609C-D38C-6D47-8E53-482B88CEFD73}"/>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7A115A3-083C-AE40-87AA-939A8DFFE72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82" name="Graphic 2">
                <a:extLst>
                  <a:ext uri="{FF2B5EF4-FFF2-40B4-BE49-F238E27FC236}">
                    <a16:creationId xmlns:a16="http://schemas.microsoft.com/office/drawing/2014/main" id="{7DA387EF-F5E3-724A-B051-0FA35C37404D}"/>
                  </a:ext>
                </a:extLst>
              </p:cNvPr>
              <p:cNvGrpSpPr/>
              <p:nvPr/>
            </p:nvGrpSpPr>
            <p:grpSpPr>
              <a:xfrm>
                <a:off x="1725169" y="4951566"/>
                <a:ext cx="306297" cy="518817"/>
                <a:chOff x="1725169" y="4951566"/>
                <a:chExt cx="306297" cy="518817"/>
              </a:xfrm>
              <a:solidFill>
                <a:srgbClr val="F1A0C2"/>
              </a:solidFill>
            </p:grpSpPr>
            <p:sp>
              <p:nvSpPr>
                <p:cNvPr id="83" name="Freeform 82">
                  <a:extLst>
                    <a:ext uri="{FF2B5EF4-FFF2-40B4-BE49-F238E27FC236}">
                      <a16:creationId xmlns:a16="http://schemas.microsoft.com/office/drawing/2014/main" id="{A23DBF9C-4574-1943-AC12-46633D8729F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0C75E13-63AE-AB40-AB20-BEFA2CFF8FF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28028DD-4044-7644-8278-81FE67508895}"/>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EAA06F34-E5D3-FE40-B456-FCDA4D3F3CB4}"/>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3CDAE278-16DC-DC43-8A89-5C00DE92B076}"/>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88" name="Graphic 2">
                <a:extLst>
                  <a:ext uri="{FF2B5EF4-FFF2-40B4-BE49-F238E27FC236}">
                    <a16:creationId xmlns:a16="http://schemas.microsoft.com/office/drawing/2014/main" id="{DE979FF1-DCCC-6F47-B83A-0735B066CC61}"/>
                  </a:ext>
                </a:extLst>
              </p:cNvPr>
              <p:cNvGrpSpPr/>
              <p:nvPr/>
            </p:nvGrpSpPr>
            <p:grpSpPr>
              <a:xfrm>
                <a:off x="690225" y="4499263"/>
                <a:ext cx="1499146" cy="1498490"/>
                <a:chOff x="690225" y="4499263"/>
                <a:chExt cx="1499146" cy="1498490"/>
              </a:xfrm>
              <a:solidFill>
                <a:srgbClr val="000000"/>
              </a:solidFill>
            </p:grpSpPr>
            <p:grpSp>
              <p:nvGrpSpPr>
                <p:cNvPr id="89" name="Graphic 2">
                  <a:extLst>
                    <a:ext uri="{FF2B5EF4-FFF2-40B4-BE49-F238E27FC236}">
                      <a16:creationId xmlns:a16="http://schemas.microsoft.com/office/drawing/2014/main" id="{4BE90CC3-0EDA-5642-86AE-D9006A60FDEE}"/>
                    </a:ext>
                  </a:extLst>
                </p:cNvPr>
                <p:cNvGrpSpPr/>
                <p:nvPr/>
              </p:nvGrpSpPr>
              <p:grpSpPr>
                <a:xfrm>
                  <a:off x="690225" y="4499263"/>
                  <a:ext cx="1499146" cy="1498490"/>
                  <a:chOff x="690225" y="4499263"/>
                  <a:chExt cx="1499146" cy="1498490"/>
                </a:xfrm>
                <a:solidFill>
                  <a:srgbClr val="000000"/>
                </a:solidFill>
              </p:grpSpPr>
              <p:sp>
                <p:nvSpPr>
                  <p:cNvPr id="90" name="Freeform 89">
                    <a:extLst>
                      <a:ext uri="{FF2B5EF4-FFF2-40B4-BE49-F238E27FC236}">
                        <a16:creationId xmlns:a16="http://schemas.microsoft.com/office/drawing/2014/main" id="{5D27D584-0AB6-694D-BE18-80F6112C128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84C0E90-064B-B244-A63E-C93A2108602C}"/>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92" name="Freeform 91">
                  <a:extLst>
                    <a:ext uri="{FF2B5EF4-FFF2-40B4-BE49-F238E27FC236}">
                      <a16:creationId xmlns:a16="http://schemas.microsoft.com/office/drawing/2014/main" id="{949A8610-70E9-7D47-8E68-FE7EA5FD1042}"/>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05FF2A5-0FFF-3146-810A-B8FCE4A2BF8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FF32003-F8D6-D74B-B271-CB0D52222A3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
        <p:nvSpPr>
          <p:cNvPr id="167" name="Freeform 166">
            <a:extLst>
              <a:ext uri="{FF2B5EF4-FFF2-40B4-BE49-F238E27FC236}">
                <a16:creationId xmlns:a16="http://schemas.microsoft.com/office/drawing/2014/main" id="{4BF28909-9B4A-6F4C-A0B2-252D0AB2C9AF}"/>
              </a:ext>
            </a:extLst>
          </p:cNvPr>
          <p:cNvSpPr/>
          <p:nvPr userDrawn="1"/>
        </p:nvSpPr>
        <p:spPr>
          <a:xfrm>
            <a:off x="3973" y="2743950"/>
            <a:ext cx="7582294" cy="6839122"/>
          </a:xfrm>
          <a:custGeom>
            <a:avLst/>
            <a:gdLst>
              <a:gd name="connsiteX0" fmla="*/ 747205 w 7582294"/>
              <a:gd name="connsiteY0" fmla="*/ 6839123 h 6839122"/>
              <a:gd name="connsiteX1" fmla="*/ 7582295 w 7582294"/>
              <a:gd name="connsiteY1" fmla="*/ 6839123 h 6839122"/>
              <a:gd name="connsiteX2" fmla="*/ 7582295 w 7582294"/>
              <a:gd name="connsiteY2" fmla="*/ 1568269 h 6839122"/>
              <a:gd name="connsiteX3" fmla="*/ 6014389 w 7582294"/>
              <a:gd name="connsiteY3" fmla="*/ 0 h 6839122"/>
              <a:gd name="connsiteX4" fmla="*/ 0 w 7582294"/>
              <a:gd name="connsiteY4" fmla="*/ 0 h 6839122"/>
              <a:gd name="connsiteX5" fmla="*/ 0 w 7582294"/>
              <a:gd name="connsiteY5" fmla="*/ 6091745 h 6839122"/>
              <a:gd name="connsiteX6" fmla="*/ 747205 w 7582294"/>
              <a:gd name="connsiteY6" fmla="*/ 6839123 h 683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2294" h="6839122">
                <a:moveTo>
                  <a:pt x="747205" y="6839123"/>
                </a:moveTo>
                <a:lnTo>
                  <a:pt x="7582295" y="6839123"/>
                </a:lnTo>
                <a:lnTo>
                  <a:pt x="7582295" y="1568269"/>
                </a:lnTo>
                <a:cubicBezTo>
                  <a:pt x="7582295" y="703271"/>
                  <a:pt x="6879187" y="0"/>
                  <a:pt x="6014389" y="0"/>
                </a:cubicBezTo>
                <a:lnTo>
                  <a:pt x="0" y="0"/>
                </a:lnTo>
                <a:lnTo>
                  <a:pt x="0" y="6091745"/>
                </a:lnTo>
                <a:cubicBezTo>
                  <a:pt x="0" y="6503415"/>
                  <a:pt x="335630" y="6839123"/>
                  <a:pt x="747205" y="6839123"/>
                </a:cubicBezTo>
                <a:close/>
              </a:path>
            </a:pathLst>
          </a:custGeom>
          <a:solidFill>
            <a:srgbClr val="B2DEDD"/>
          </a:solidFill>
          <a:ln w="24491"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CA643F67-E5F2-1544-BF7A-08C93DAA7D0C}"/>
              </a:ext>
            </a:extLst>
          </p:cNvPr>
          <p:cNvSpPr/>
          <p:nvPr userDrawn="1"/>
        </p:nvSpPr>
        <p:spPr>
          <a:xfrm>
            <a:off x="0" y="8912587"/>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grpSp>
        <p:nvGrpSpPr>
          <p:cNvPr id="205" name="Graphic 95">
            <a:extLst>
              <a:ext uri="{FF2B5EF4-FFF2-40B4-BE49-F238E27FC236}">
                <a16:creationId xmlns:a16="http://schemas.microsoft.com/office/drawing/2014/main" id="{B84F31ED-F15C-5F46-9DA1-696573F21F9E}"/>
              </a:ext>
            </a:extLst>
          </p:cNvPr>
          <p:cNvGrpSpPr/>
          <p:nvPr userDrawn="1"/>
        </p:nvGrpSpPr>
        <p:grpSpPr>
          <a:xfrm>
            <a:off x="584588" y="9078286"/>
            <a:ext cx="1509109" cy="423922"/>
            <a:chOff x="584588" y="9078286"/>
            <a:chExt cx="1509109" cy="423922"/>
          </a:xfrm>
          <a:solidFill>
            <a:srgbClr val="000000"/>
          </a:solidFill>
        </p:grpSpPr>
        <p:sp>
          <p:nvSpPr>
            <p:cNvPr id="210" name="Freeform 209">
              <a:extLst>
                <a:ext uri="{FF2B5EF4-FFF2-40B4-BE49-F238E27FC236}">
                  <a16:creationId xmlns:a16="http://schemas.microsoft.com/office/drawing/2014/main" id="{A9B6F488-3DDA-D548-9F8E-265AB7309C0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BCD6555B-9B89-4C4F-BA68-84C484D32D72}"/>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212" name="Text Placeholder 23">
            <a:extLst>
              <a:ext uri="{FF2B5EF4-FFF2-40B4-BE49-F238E27FC236}">
                <a16:creationId xmlns:a16="http://schemas.microsoft.com/office/drawing/2014/main" id="{3E9B66E9-90B0-B740-9ADE-16E8FAFF0E35}"/>
              </a:ext>
            </a:extLst>
          </p:cNvPr>
          <p:cNvSpPr>
            <a:spLocks noGrp="1"/>
          </p:cNvSpPr>
          <p:nvPr>
            <p:ph type="body" sz="quarter" idx="16" hasCustomPrompt="1"/>
          </p:nvPr>
        </p:nvSpPr>
        <p:spPr>
          <a:xfrm>
            <a:off x="3261956" y="4969116"/>
            <a:ext cx="3932123"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213" name="Text Placeholder 23">
            <a:extLst>
              <a:ext uri="{FF2B5EF4-FFF2-40B4-BE49-F238E27FC236}">
                <a16:creationId xmlns:a16="http://schemas.microsoft.com/office/drawing/2014/main" id="{8ACDDA60-A214-3D48-A4BA-913267F8AFB9}"/>
              </a:ext>
            </a:extLst>
          </p:cNvPr>
          <p:cNvSpPr>
            <a:spLocks noGrp="1"/>
          </p:cNvSpPr>
          <p:nvPr>
            <p:ph type="body" sz="quarter" idx="17" hasCustomPrompt="1"/>
          </p:nvPr>
        </p:nvSpPr>
        <p:spPr>
          <a:xfrm>
            <a:off x="628918" y="9117549"/>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214" name="Text Placeholder 23">
            <a:extLst>
              <a:ext uri="{FF2B5EF4-FFF2-40B4-BE49-F238E27FC236}">
                <a16:creationId xmlns:a16="http://schemas.microsoft.com/office/drawing/2014/main" id="{1C8E529D-2E72-8E4F-93BF-CB5C0A0BCDD9}"/>
              </a:ext>
            </a:extLst>
          </p:cNvPr>
          <p:cNvSpPr>
            <a:spLocks noGrp="1"/>
          </p:cNvSpPr>
          <p:nvPr>
            <p:ph type="body" sz="quarter" idx="18" hasCustomPrompt="1"/>
          </p:nvPr>
        </p:nvSpPr>
        <p:spPr>
          <a:xfrm>
            <a:off x="2193185" y="9111019"/>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sp>
        <p:nvSpPr>
          <p:cNvPr id="215" name="Freeform 214">
            <a:extLst>
              <a:ext uri="{FF2B5EF4-FFF2-40B4-BE49-F238E27FC236}">
                <a16:creationId xmlns:a16="http://schemas.microsoft.com/office/drawing/2014/main" id="{F6F0BFBA-5DB3-FF43-85E4-C0819ED34EFB}"/>
              </a:ext>
            </a:extLst>
          </p:cNvPr>
          <p:cNvSpPr/>
          <p:nvPr userDrawn="1"/>
        </p:nvSpPr>
        <p:spPr>
          <a:xfrm>
            <a:off x="3420175" y="6967558"/>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Tree>
    <p:extLst>
      <p:ext uri="{BB962C8B-B14F-4D97-AF65-F5344CB8AC3E}">
        <p14:creationId xmlns:p14="http://schemas.microsoft.com/office/powerpoint/2010/main" val="32041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0635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4">
            <a:extLst>
              <a:ext uri="{FF2B5EF4-FFF2-40B4-BE49-F238E27FC236}">
                <a16:creationId xmlns:a16="http://schemas.microsoft.com/office/drawing/2014/main" id="{932479A4-B1E9-72E7-E63C-5CF05859F749}"/>
              </a:ext>
            </a:extLst>
          </p:cNvPr>
          <p:cNvSpPr>
            <a:spLocks noGrp="1"/>
          </p:cNvSpPr>
          <p:nvPr>
            <p:ph type="pic" sz="quarter" idx="45"/>
          </p:nvPr>
        </p:nvSpPr>
        <p:spPr>
          <a:xfrm rot="5400000">
            <a:off x="2251283" y="2200363"/>
            <a:ext cx="6261518" cy="3115967"/>
          </a:xfrm>
          <a:custGeom>
            <a:avLst/>
            <a:gdLst>
              <a:gd name="connsiteX0" fmla="*/ 0 w 5529871"/>
              <a:gd name="connsiteY0" fmla="*/ 0 h 2751872"/>
              <a:gd name="connsiteX1" fmla="*/ 2464916 w 5529871"/>
              <a:gd name="connsiteY1" fmla="*/ 0 h 2751872"/>
              <a:gd name="connsiteX2" fmla="*/ 2532001 w 5529871"/>
              <a:gd name="connsiteY2" fmla="*/ 0 h 2751872"/>
              <a:gd name="connsiteX3" fmla="*/ 4996917 w 5529871"/>
              <a:gd name="connsiteY3" fmla="*/ 0 h 2751872"/>
              <a:gd name="connsiteX4" fmla="*/ 5529871 w 5529871"/>
              <a:gd name="connsiteY4" fmla="*/ 532801 h 2751872"/>
              <a:gd name="connsiteX5" fmla="*/ 5529871 w 5529871"/>
              <a:gd name="connsiteY5" fmla="*/ 2751872 h 2751872"/>
              <a:gd name="connsiteX6" fmla="*/ 3247519 w 5529871"/>
              <a:gd name="connsiteY6" fmla="*/ 2751872 h 2751872"/>
              <a:gd name="connsiteX7" fmla="*/ 3089867 w 5529871"/>
              <a:gd name="connsiteY7" fmla="*/ 2735967 h 2751872"/>
              <a:gd name="connsiteX8" fmla="*/ 3064955 w 5529871"/>
              <a:gd name="connsiteY8" fmla="*/ 2728230 h 2751872"/>
              <a:gd name="connsiteX9" fmla="*/ 3064955 w 5529871"/>
              <a:gd name="connsiteY9" fmla="*/ 2751872 h 2751872"/>
              <a:gd name="connsiteX10" fmla="*/ 782602 w 5529871"/>
              <a:gd name="connsiteY10" fmla="*/ 2751872 h 2751872"/>
              <a:gd name="connsiteX11" fmla="*/ 0 w 5529871"/>
              <a:gd name="connsiteY11"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9871" h="2751872">
                <a:moveTo>
                  <a:pt x="0" y="0"/>
                </a:moveTo>
                <a:lnTo>
                  <a:pt x="2464916" y="0"/>
                </a:lnTo>
                <a:lnTo>
                  <a:pt x="2532001" y="0"/>
                </a:lnTo>
                <a:lnTo>
                  <a:pt x="4996917" y="0"/>
                </a:lnTo>
                <a:cubicBezTo>
                  <a:pt x="5291445" y="0"/>
                  <a:pt x="5529871" y="238358"/>
                  <a:pt x="5529871" y="532801"/>
                </a:cubicBezTo>
                <a:lnTo>
                  <a:pt x="5529871" y="2751872"/>
                </a:lnTo>
                <a:lnTo>
                  <a:pt x="3247519" y="2751872"/>
                </a:lnTo>
                <a:cubicBezTo>
                  <a:pt x="3193522" y="2751872"/>
                  <a:pt x="3140796" y="2746395"/>
                  <a:pt x="3089867" y="2735967"/>
                </a:cubicBezTo>
                <a:lnTo>
                  <a:pt x="3064955" y="2728230"/>
                </a:lnTo>
                <a:lnTo>
                  <a:pt x="3064955" y="2751872"/>
                </a:lnTo>
                <a:lnTo>
                  <a:pt x="782602" y="2751872"/>
                </a:lnTo>
                <a:cubicBezTo>
                  <a:pt x="350629" y="2751872"/>
                  <a:pt x="0" y="2401345"/>
                  <a:pt x="0" y="196949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107461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37507039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1" y="529354"/>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2" name="Freeform 1">
            <a:extLst>
              <a:ext uri="{FF2B5EF4-FFF2-40B4-BE49-F238E27FC236}">
                <a16:creationId xmlns:a16="http://schemas.microsoft.com/office/drawing/2014/main" id="{7C0FC3EC-87D2-C70D-8B5A-BC200EBC1117}"/>
              </a:ext>
            </a:extLst>
          </p:cNvPr>
          <p:cNvSpPr/>
          <p:nvPr userDrawn="1"/>
        </p:nvSpPr>
        <p:spPr>
          <a:xfrm>
            <a:off x="326601" y="3020333"/>
            <a:ext cx="1819744" cy="723401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1479589" y="3999491"/>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248804" y="3999491"/>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1479589" y="447473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248804" y="4474733"/>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1479589" y="499085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248804" y="4990857"/>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1479589" y="54768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248804" y="5476822"/>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326601" y="903585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780686" y="9114831"/>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1485762" y="595107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dirty="0"/>
              <a:t>05</a:t>
            </a:r>
            <a:endParaRPr lang="en-US" dirty="0"/>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254977" y="5951078"/>
            <a:ext cx="4608000"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21" name="Slide Number Placeholder 5">
            <a:extLst>
              <a:ext uri="{FF2B5EF4-FFF2-40B4-BE49-F238E27FC236}">
                <a16:creationId xmlns:a16="http://schemas.microsoft.com/office/drawing/2014/main" id="{891D65A2-F0A7-6546-AC37-162038FB25D7}"/>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grpSp>
        <p:nvGrpSpPr>
          <p:cNvPr id="27" name="Group 26">
            <a:extLst>
              <a:ext uri="{FF2B5EF4-FFF2-40B4-BE49-F238E27FC236}">
                <a16:creationId xmlns:a16="http://schemas.microsoft.com/office/drawing/2014/main" id="{A475010C-67D1-28BE-89C5-20B8329DA89E}"/>
              </a:ext>
            </a:extLst>
          </p:cNvPr>
          <p:cNvGrpSpPr/>
          <p:nvPr userDrawn="1"/>
        </p:nvGrpSpPr>
        <p:grpSpPr>
          <a:xfrm>
            <a:off x="1479589" y="3483320"/>
            <a:ext cx="5624564" cy="2816158"/>
            <a:chOff x="1601136" y="3338252"/>
            <a:chExt cx="5073881" cy="2039186"/>
          </a:xfrm>
        </p:grpSpPr>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1635017" y="3338252"/>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1601136" y="3901093"/>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1635017" y="439790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1607309" y="4871747"/>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1607309" y="5377438"/>
              <a:ext cx="5040000" cy="0"/>
            </a:xfrm>
            <a:prstGeom prst="line">
              <a:avLst/>
            </a:prstGeom>
            <a:ln w="12700">
              <a:solidFill>
                <a:srgbClr val="F79037"/>
              </a:solidFill>
            </a:ln>
          </p:spPr>
          <p:style>
            <a:lnRef idx="1">
              <a:schemeClr val="accent1"/>
            </a:lnRef>
            <a:fillRef idx="0">
              <a:schemeClr val="accent1"/>
            </a:fillRef>
            <a:effectRef idx="0">
              <a:schemeClr val="accent1"/>
            </a:effectRef>
            <a:fontRef idx="minor">
              <a:schemeClr val="tx1"/>
            </a:fontRef>
          </p:style>
        </p:cxnSp>
      </p:grpSp>
      <p:sp>
        <p:nvSpPr>
          <p:cNvPr id="28" name="Rectangle 27">
            <a:extLst>
              <a:ext uri="{FF2B5EF4-FFF2-40B4-BE49-F238E27FC236}">
                <a16:creationId xmlns:a16="http://schemas.microsoft.com/office/drawing/2014/main" id="{0379679A-0F99-A328-0D29-24DB75A33890}"/>
              </a:ext>
            </a:extLst>
          </p:cNvPr>
          <p:cNvSpPr/>
          <p:nvPr userDrawn="1"/>
        </p:nvSpPr>
        <p:spPr>
          <a:xfrm>
            <a:off x="2496762" y="9079037"/>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Tree>
    <p:extLst>
      <p:ext uri="{BB962C8B-B14F-4D97-AF65-F5344CB8AC3E}">
        <p14:creationId xmlns:p14="http://schemas.microsoft.com/office/powerpoint/2010/main" val="4003049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Freeform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11024524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0803099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eature slide">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3565780B-7092-5B4F-A88D-AF6E195E5CDD}"/>
              </a:ext>
            </a:extLst>
          </p:cNvPr>
          <p:cNvSpPr/>
          <p:nvPr userDrawn="1"/>
        </p:nvSpPr>
        <p:spPr>
          <a:xfrm>
            <a:off x="1033053" y="476896"/>
            <a:ext cx="3430886" cy="902043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8">
            <a:extLst>
              <a:ext uri="{FF2B5EF4-FFF2-40B4-BE49-F238E27FC236}">
                <a16:creationId xmlns:a16="http://schemas.microsoft.com/office/drawing/2014/main" id="{A880D8B8-54FE-9A41-9C0F-551796DE9094}"/>
              </a:ext>
            </a:extLst>
          </p:cNvPr>
          <p:cNvSpPr>
            <a:spLocks noGrp="1"/>
          </p:cNvSpPr>
          <p:nvPr>
            <p:ph type="body" sz="quarter" idx="35" hasCustomPrompt="1"/>
          </p:nvPr>
        </p:nvSpPr>
        <p:spPr>
          <a:xfrm>
            <a:off x="4920042" y="1198645"/>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57" name="Text Placeholder 8">
            <a:extLst>
              <a:ext uri="{FF2B5EF4-FFF2-40B4-BE49-F238E27FC236}">
                <a16:creationId xmlns:a16="http://schemas.microsoft.com/office/drawing/2014/main" id="{06796A09-8385-7B44-9E58-2584049BA732}"/>
              </a:ext>
            </a:extLst>
          </p:cNvPr>
          <p:cNvSpPr>
            <a:spLocks noGrp="1"/>
          </p:cNvSpPr>
          <p:nvPr>
            <p:ph type="body" sz="quarter" idx="36" hasCustomPrompt="1"/>
          </p:nvPr>
        </p:nvSpPr>
        <p:spPr>
          <a:xfrm>
            <a:off x="4920042" y="1697358"/>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86" name="Text Placeholder 8">
            <a:extLst>
              <a:ext uri="{FF2B5EF4-FFF2-40B4-BE49-F238E27FC236}">
                <a16:creationId xmlns:a16="http://schemas.microsoft.com/office/drawing/2014/main" id="{17A55D83-239D-7E4E-A01F-6003B9F43D98}"/>
              </a:ext>
            </a:extLst>
          </p:cNvPr>
          <p:cNvSpPr>
            <a:spLocks noGrp="1"/>
          </p:cNvSpPr>
          <p:nvPr>
            <p:ph type="body" sz="quarter" idx="37" hasCustomPrompt="1"/>
          </p:nvPr>
        </p:nvSpPr>
        <p:spPr>
          <a:xfrm>
            <a:off x="3763682" y="1538074"/>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1</a:t>
            </a:r>
          </a:p>
        </p:txBody>
      </p:sp>
      <p:sp>
        <p:nvSpPr>
          <p:cNvPr id="121" name="Picture Placeholder 120">
            <a:extLst>
              <a:ext uri="{FF2B5EF4-FFF2-40B4-BE49-F238E27FC236}">
                <a16:creationId xmlns:a16="http://schemas.microsoft.com/office/drawing/2014/main" id="{086978C8-0A1E-2F4C-A447-80492147AC20}"/>
              </a:ext>
            </a:extLst>
          </p:cNvPr>
          <p:cNvSpPr>
            <a:spLocks noGrp="1"/>
          </p:cNvSpPr>
          <p:nvPr>
            <p:ph type="pic" sz="quarter" idx="41"/>
          </p:nvPr>
        </p:nvSpPr>
        <p:spPr>
          <a:xfrm>
            <a:off x="7559" y="188180"/>
            <a:ext cx="3354094" cy="959786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grpSp>
        <p:nvGrpSpPr>
          <p:cNvPr id="5" name="Group 4">
            <a:extLst>
              <a:ext uri="{FF2B5EF4-FFF2-40B4-BE49-F238E27FC236}">
                <a16:creationId xmlns:a16="http://schemas.microsoft.com/office/drawing/2014/main" id="{C840E568-5ABF-4D45-A5FE-455302AF2F2A}"/>
              </a:ext>
            </a:extLst>
          </p:cNvPr>
          <p:cNvGrpSpPr/>
          <p:nvPr userDrawn="1"/>
        </p:nvGrpSpPr>
        <p:grpSpPr>
          <a:xfrm>
            <a:off x="4061909" y="872067"/>
            <a:ext cx="3006907" cy="2343148"/>
            <a:chOff x="4061909" y="1565906"/>
            <a:chExt cx="3006907" cy="2634619"/>
          </a:xfrm>
        </p:grpSpPr>
        <p:cxnSp>
          <p:nvCxnSpPr>
            <p:cNvPr id="59" name="Straight Connector 58">
              <a:extLst>
                <a:ext uri="{FF2B5EF4-FFF2-40B4-BE49-F238E27FC236}">
                  <a16:creationId xmlns:a16="http://schemas.microsoft.com/office/drawing/2014/main" id="{2E172578-1E17-5943-A70C-D44C3590E20A}"/>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452AE59-25C2-A845-A504-6DFA86CB4AA7}"/>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0D16B07-376E-A640-A5E7-314E737EAD4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3127D0D-4935-6047-9944-DF7720C6EF1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DE2609D-4BBF-724C-A2CF-DE37763E7D44}"/>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49" name="Text Placeholder 8">
            <a:extLst>
              <a:ext uri="{FF2B5EF4-FFF2-40B4-BE49-F238E27FC236}">
                <a16:creationId xmlns:a16="http://schemas.microsoft.com/office/drawing/2014/main" id="{DD6AA936-BB29-2E4F-989D-BD8E8FD10D71}"/>
              </a:ext>
            </a:extLst>
          </p:cNvPr>
          <p:cNvSpPr>
            <a:spLocks noGrp="1"/>
          </p:cNvSpPr>
          <p:nvPr>
            <p:ph type="body" sz="quarter" idx="42" hasCustomPrompt="1"/>
          </p:nvPr>
        </p:nvSpPr>
        <p:spPr>
          <a:xfrm>
            <a:off x="4910722" y="3921902"/>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50" name="Text Placeholder 8">
            <a:extLst>
              <a:ext uri="{FF2B5EF4-FFF2-40B4-BE49-F238E27FC236}">
                <a16:creationId xmlns:a16="http://schemas.microsoft.com/office/drawing/2014/main" id="{5AF5A071-C258-9849-85E5-7CD3D95B3D30}"/>
              </a:ext>
            </a:extLst>
          </p:cNvPr>
          <p:cNvSpPr>
            <a:spLocks noGrp="1"/>
          </p:cNvSpPr>
          <p:nvPr>
            <p:ph type="body" sz="quarter" idx="43" hasCustomPrompt="1"/>
          </p:nvPr>
        </p:nvSpPr>
        <p:spPr>
          <a:xfrm>
            <a:off x="4910722" y="4420615"/>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51" name="Text Placeholder 8">
            <a:extLst>
              <a:ext uri="{FF2B5EF4-FFF2-40B4-BE49-F238E27FC236}">
                <a16:creationId xmlns:a16="http://schemas.microsoft.com/office/drawing/2014/main" id="{30B7D1DF-000E-8D4F-84F1-DD82918ECDB3}"/>
              </a:ext>
            </a:extLst>
          </p:cNvPr>
          <p:cNvSpPr>
            <a:spLocks noGrp="1"/>
          </p:cNvSpPr>
          <p:nvPr>
            <p:ph type="body" sz="quarter" idx="44" hasCustomPrompt="1"/>
          </p:nvPr>
        </p:nvSpPr>
        <p:spPr>
          <a:xfrm>
            <a:off x="3754362" y="4261331"/>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2</a:t>
            </a:r>
          </a:p>
        </p:txBody>
      </p:sp>
      <p:grpSp>
        <p:nvGrpSpPr>
          <p:cNvPr id="152" name="Group 151">
            <a:extLst>
              <a:ext uri="{FF2B5EF4-FFF2-40B4-BE49-F238E27FC236}">
                <a16:creationId xmlns:a16="http://schemas.microsoft.com/office/drawing/2014/main" id="{F21F135D-807A-5B46-9500-E672252E025B}"/>
              </a:ext>
            </a:extLst>
          </p:cNvPr>
          <p:cNvGrpSpPr/>
          <p:nvPr userDrawn="1"/>
        </p:nvGrpSpPr>
        <p:grpSpPr>
          <a:xfrm>
            <a:off x="4052589" y="3595324"/>
            <a:ext cx="3006907" cy="2343148"/>
            <a:chOff x="4061909" y="1565906"/>
            <a:chExt cx="3006907" cy="2634619"/>
          </a:xfrm>
        </p:grpSpPr>
        <p:cxnSp>
          <p:nvCxnSpPr>
            <p:cNvPr id="153" name="Straight Connector 152">
              <a:extLst>
                <a:ext uri="{FF2B5EF4-FFF2-40B4-BE49-F238E27FC236}">
                  <a16:creationId xmlns:a16="http://schemas.microsoft.com/office/drawing/2014/main" id="{B3E534D8-07F4-624E-81EF-64A22089C363}"/>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84249B48-ECEF-8444-8FF2-0B3BC0457514}"/>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37C7836-0BB6-124C-9AD4-C150D1152C34}"/>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18EB897-D128-3444-8BB7-AD44F8BAA930}"/>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4453909-A921-164A-A577-96080C45C28F}"/>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59" name="Text Placeholder 8">
            <a:extLst>
              <a:ext uri="{FF2B5EF4-FFF2-40B4-BE49-F238E27FC236}">
                <a16:creationId xmlns:a16="http://schemas.microsoft.com/office/drawing/2014/main" id="{D36B5CCA-A130-2849-9147-510E1298A155}"/>
              </a:ext>
            </a:extLst>
          </p:cNvPr>
          <p:cNvSpPr>
            <a:spLocks noGrp="1"/>
          </p:cNvSpPr>
          <p:nvPr>
            <p:ph type="body" sz="quarter" idx="45" hasCustomPrompt="1"/>
          </p:nvPr>
        </p:nvSpPr>
        <p:spPr>
          <a:xfrm>
            <a:off x="4907809" y="6635459"/>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60" name="Text Placeholder 8">
            <a:extLst>
              <a:ext uri="{FF2B5EF4-FFF2-40B4-BE49-F238E27FC236}">
                <a16:creationId xmlns:a16="http://schemas.microsoft.com/office/drawing/2014/main" id="{4D2D838D-CF42-5147-9594-896E2782017A}"/>
              </a:ext>
            </a:extLst>
          </p:cNvPr>
          <p:cNvSpPr>
            <a:spLocks noGrp="1"/>
          </p:cNvSpPr>
          <p:nvPr>
            <p:ph type="body" sz="quarter" idx="46" hasCustomPrompt="1"/>
          </p:nvPr>
        </p:nvSpPr>
        <p:spPr>
          <a:xfrm>
            <a:off x="4907809" y="7134172"/>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61" name="Text Placeholder 8">
            <a:extLst>
              <a:ext uri="{FF2B5EF4-FFF2-40B4-BE49-F238E27FC236}">
                <a16:creationId xmlns:a16="http://schemas.microsoft.com/office/drawing/2014/main" id="{FD9290C7-CCE6-9B48-B3A1-61DAF283AB81}"/>
              </a:ext>
            </a:extLst>
          </p:cNvPr>
          <p:cNvSpPr>
            <a:spLocks noGrp="1"/>
          </p:cNvSpPr>
          <p:nvPr>
            <p:ph type="body" sz="quarter" idx="47" hasCustomPrompt="1"/>
          </p:nvPr>
        </p:nvSpPr>
        <p:spPr>
          <a:xfrm>
            <a:off x="3751449" y="6974888"/>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3</a:t>
            </a:r>
          </a:p>
        </p:txBody>
      </p:sp>
      <p:grpSp>
        <p:nvGrpSpPr>
          <p:cNvPr id="162" name="Group 161">
            <a:extLst>
              <a:ext uri="{FF2B5EF4-FFF2-40B4-BE49-F238E27FC236}">
                <a16:creationId xmlns:a16="http://schemas.microsoft.com/office/drawing/2014/main" id="{62ACF1FD-E20D-7746-A6C7-EC0024F21D8B}"/>
              </a:ext>
            </a:extLst>
          </p:cNvPr>
          <p:cNvGrpSpPr/>
          <p:nvPr userDrawn="1"/>
        </p:nvGrpSpPr>
        <p:grpSpPr>
          <a:xfrm>
            <a:off x="4049676" y="6308881"/>
            <a:ext cx="3006907" cy="2343148"/>
            <a:chOff x="4061909" y="1565906"/>
            <a:chExt cx="3006907" cy="2634619"/>
          </a:xfrm>
        </p:grpSpPr>
        <p:cxnSp>
          <p:nvCxnSpPr>
            <p:cNvPr id="163" name="Straight Connector 162">
              <a:extLst>
                <a:ext uri="{FF2B5EF4-FFF2-40B4-BE49-F238E27FC236}">
                  <a16:creationId xmlns:a16="http://schemas.microsoft.com/office/drawing/2014/main" id="{6FF7DE75-B67D-2044-AC33-33DD229F1D07}"/>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04710972-FD23-224B-8290-6F8707F9D51E}"/>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0D59308-1077-3E4C-A055-D5DF5CE8D53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9ECB8DE-0FC9-3B4A-9A68-9C63BD7A687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3548AC8-8CD5-284C-8A33-DF0DD9A49812}"/>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74" name="Slide Number Placeholder 5">
            <a:extLst>
              <a:ext uri="{FF2B5EF4-FFF2-40B4-BE49-F238E27FC236}">
                <a16:creationId xmlns:a16="http://schemas.microsoft.com/office/drawing/2014/main" id="{EBD33226-0FBB-994F-B04E-DABD0AAC39B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2873377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text slide 1">
    <p:spTree>
      <p:nvGrpSpPr>
        <p:cNvPr id="1" name=""/>
        <p:cNvGrpSpPr/>
        <p:nvPr/>
      </p:nvGrpSpPr>
      <p:grpSpPr>
        <a:xfrm>
          <a:off x="0" y="0"/>
          <a:ext cx="0" cy="0"/>
          <a:chOff x="0" y="0"/>
          <a:chExt cx="0" cy="0"/>
        </a:xfrm>
      </p:grpSpPr>
      <p:sp>
        <p:nvSpPr>
          <p:cNvPr id="29" name="Freeform 28">
            <a:extLst>
              <a:ext uri="{FF2B5EF4-FFF2-40B4-BE49-F238E27FC236}">
                <a16:creationId xmlns:a16="http://schemas.microsoft.com/office/drawing/2014/main" id="{DE81A3AF-2DF6-CA4C-A155-A676CC6434F5}"/>
              </a:ext>
            </a:extLst>
          </p:cNvPr>
          <p:cNvSpPr/>
          <p:nvPr userDrawn="1"/>
        </p:nvSpPr>
        <p:spPr>
          <a:xfrm>
            <a:off x="420974" y="268941"/>
            <a:ext cx="3284648" cy="9889385"/>
          </a:xfrm>
          <a:custGeom>
            <a:avLst/>
            <a:gdLst>
              <a:gd name="connsiteX0" fmla="*/ 1159533 w 1159533"/>
              <a:gd name="connsiteY0" fmla="*/ 3031200 h 3031200"/>
              <a:gd name="connsiteX1" fmla="*/ 301407 w 1159533"/>
              <a:gd name="connsiteY1" fmla="*/ 3031200 h 3031200"/>
              <a:gd name="connsiteX2" fmla="*/ 0 w 1159533"/>
              <a:gd name="connsiteY2" fmla="*/ 2729880 h 3031200"/>
              <a:gd name="connsiteX3" fmla="*/ 0 w 1159533"/>
              <a:gd name="connsiteY3" fmla="*/ 0 h 3031200"/>
              <a:gd name="connsiteX4" fmla="*/ 954274 w 1159533"/>
              <a:gd name="connsiteY4" fmla="*/ 0 h 3031200"/>
              <a:gd name="connsiteX5" fmla="*/ 1159533 w 1159533"/>
              <a:gd name="connsiteY5" fmla="*/ 205200 h 3031200"/>
              <a:gd name="connsiteX6" fmla="*/ 1159533 w 1159533"/>
              <a:gd name="connsiteY6" fmla="*/ 3031200 h 303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533" h="3031200">
                <a:moveTo>
                  <a:pt x="1159533" y="3031200"/>
                </a:moveTo>
                <a:lnTo>
                  <a:pt x="301407" y="3031200"/>
                </a:lnTo>
                <a:cubicBezTo>
                  <a:pt x="135039" y="3031200"/>
                  <a:pt x="0" y="2896200"/>
                  <a:pt x="0" y="2729880"/>
                </a:cubicBezTo>
                <a:lnTo>
                  <a:pt x="0" y="0"/>
                </a:lnTo>
                <a:lnTo>
                  <a:pt x="954274" y="0"/>
                </a:lnTo>
                <a:cubicBezTo>
                  <a:pt x="1067707" y="0"/>
                  <a:pt x="1159533" y="91800"/>
                  <a:pt x="1159533" y="205200"/>
                </a:cubicBezTo>
                <a:lnTo>
                  <a:pt x="1159533" y="30312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683565" y="1027561"/>
            <a:ext cx="2864232" cy="879667"/>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683565" y="2424204"/>
            <a:ext cx="2693750" cy="7339954"/>
          </a:xfrm>
          <a:prstGeom prst="rect">
            <a:avLst/>
          </a:prstGeom>
        </p:spPr>
        <p:txBody>
          <a:bodyPr anchor="t">
            <a:noAutofit/>
          </a:bodyPr>
          <a:lstStyle>
            <a:lvl1pPr marL="0" indent="0" algn="l">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a:t>
            </a:r>
            <a:endParaRPr lang="en-US"/>
          </a:p>
        </p:txBody>
      </p:sp>
      <p:sp>
        <p:nvSpPr>
          <p:cNvPr id="388" name="Picture Placeholder 387">
            <a:extLst>
              <a:ext uri="{FF2B5EF4-FFF2-40B4-BE49-F238E27FC236}">
                <a16:creationId xmlns:a16="http://schemas.microsoft.com/office/drawing/2014/main" id="{7E7D4303-6A3B-F749-8FA0-836953666012}"/>
              </a:ext>
            </a:extLst>
          </p:cNvPr>
          <p:cNvSpPr>
            <a:spLocks noGrp="1"/>
          </p:cNvSpPr>
          <p:nvPr>
            <p:ph type="pic" sz="quarter" idx="41"/>
          </p:nvPr>
        </p:nvSpPr>
        <p:spPr>
          <a:xfrm>
            <a:off x="3705622" y="1178454"/>
            <a:ext cx="3854053" cy="8334904"/>
          </a:xfrm>
          <a:custGeom>
            <a:avLst/>
            <a:gdLst>
              <a:gd name="connsiteX0" fmla="*/ 0 w 3854053"/>
              <a:gd name="connsiteY0" fmla="*/ 995752 h 8334904"/>
              <a:gd name="connsiteX1" fmla="*/ 3852079 w 3854053"/>
              <a:gd name="connsiteY1" fmla="*/ 995752 h 8334904"/>
              <a:gd name="connsiteX2" fmla="*/ 3852079 w 3854053"/>
              <a:gd name="connsiteY2" fmla="*/ 3188374 h 8334904"/>
              <a:gd name="connsiteX3" fmla="*/ 3854053 w 3854053"/>
              <a:gd name="connsiteY3" fmla="*/ 3188374 h 8334904"/>
              <a:gd name="connsiteX4" fmla="*/ 3854053 w 3854053"/>
              <a:gd name="connsiteY4" fmla="*/ 8027939 h 8334904"/>
              <a:gd name="connsiteX5" fmla="*/ 3852079 w 3854053"/>
              <a:gd name="connsiteY5" fmla="*/ 8027939 h 8334904"/>
              <a:gd name="connsiteX6" fmla="*/ 3852079 w 3854053"/>
              <a:gd name="connsiteY6" fmla="*/ 8334904 h 8334904"/>
              <a:gd name="connsiteX7" fmla="*/ 0 w 3854053"/>
              <a:gd name="connsiteY7" fmla="*/ 8334904 h 8334904"/>
              <a:gd name="connsiteX8" fmla="*/ 0 w 3854053"/>
              <a:gd name="connsiteY8" fmla="*/ 0 h 8334904"/>
              <a:gd name="connsiteX9" fmla="*/ 3852079 w 3854053"/>
              <a:gd name="connsiteY9" fmla="*/ 0 h 8334904"/>
              <a:gd name="connsiteX10" fmla="*/ 3852079 w 3854053"/>
              <a:gd name="connsiteY10" fmla="*/ 941961 h 8334904"/>
              <a:gd name="connsiteX11" fmla="*/ 0 w 3854053"/>
              <a:gd name="connsiteY11" fmla="*/ 941961 h 8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4053" h="8334904">
                <a:moveTo>
                  <a:pt x="0" y="995752"/>
                </a:moveTo>
                <a:lnTo>
                  <a:pt x="3852079" y="995752"/>
                </a:lnTo>
                <a:lnTo>
                  <a:pt x="3852079" y="3188374"/>
                </a:lnTo>
                <a:lnTo>
                  <a:pt x="3854053" y="3188374"/>
                </a:lnTo>
                <a:lnTo>
                  <a:pt x="3854053" y="8027939"/>
                </a:lnTo>
                <a:lnTo>
                  <a:pt x="3852079" y="8027939"/>
                </a:lnTo>
                <a:lnTo>
                  <a:pt x="3852079" y="8334904"/>
                </a:lnTo>
                <a:lnTo>
                  <a:pt x="0" y="8334904"/>
                </a:lnTo>
                <a:close/>
                <a:moveTo>
                  <a:pt x="0" y="0"/>
                </a:moveTo>
                <a:lnTo>
                  <a:pt x="3852079" y="0"/>
                </a:lnTo>
                <a:lnTo>
                  <a:pt x="3852079" y="941961"/>
                </a:lnTo>
                <a:lnTo>
                  <a:pt x="0" y="941961"/>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sp>
        <p:nvSpPr>
          <p:cNvPr id="31" name="Freeform 30">
            <a:extLst>
              <a:ext uri="{FF2B5EF4-FFF2-40B4-BE49-F238E27FC236}">
                <a16:creationId xmlns:a16="http://schemas.microsoft.com/office/drawing/2014/main" id="{5B1B9CA5-0E21-E740-9234-251FA1CB61D0}"/>
              </a:ext>
            </a:extLst>
          </p:cNvPr>
          <p:cNvSpPr/>
          <p:nvPr userDrawn="1"/>
        </p:nvSpPr>
        <p:spPr>
          <a:xfrm rot="10800000">
            <a:off x="1677895" y="2120415"/>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0" name="Slide Number Placeholder 5">
            <a:extLst>
              <a:ext uri="{FF2B5EF4-FFF2-40B4-BE49-F238E27FC236}">
                <a16:creationId xmlns:a16="http://schemas.microsoft.com/office/drawing/2014/main" id="{C8C57F0D-E616-E745-97BA-83348B7B3BE0}"/>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1736404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only slide 1">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67609D48-3161-394E-8C0A-B39FACB9B391}"/>
              </a:ext>
            </a:extLst>
          </p:cNvPr>
          <p:cNvSpPr/>
          <p:nvPr userDrawn="1"/>
        </p:nvSpPr>
        <p:spPr>
          <a:xfrm>
            <a:off x="643114" y="2233076"/>
            <a:ext cx="6916560" cy="7518872"/>
          </a:xfrm>
          <a:custGeom>
            <a:avLst/>
            <a:gdLst>
              <a:gd name="connsiteX0" fmla="*/ 1965445 w 1965444"/>
              <a:gd name="connsiteY0" fmla="*/ 2136600 h 2136600"/>
              <a:gd name="connsiteX1" fmla="*/ 301407 w 1965444"/>
              <a:gd name="connsiteY1" fmla="*/ 2136600 h 2136600"/>
              <a:gd name="connsiteX2" fmla="*/ 0 w 1965444"/>
              <a:gd name="connsiteY2" fmla="*/ 1835280 h 2136600"/>
              <a:gd name="connsiteX3" fmla="*/ 0 w 1965444"/>
              <a:gd name="connsiteY3" fmla="*/ 0 h 2136600"/>
              <a:gd name="connsiteX4" fmla="*/ 1760186 w 1965444"/>
              <a:gd name="connsiteY4" fmla="*/ 0 h 2136600"/>
              <a:gd name="connsiteX5" fmla="*/ 1965445 w 1965444"/>
              <a:gd name="connsiteY5" fmla="*/ 205200 h 2136600"/>
              <a:gd name="connsiteX6" fmla="*/ 1965445 w 1965444"/>
              <a:gd name="connsiteY6" fmla="*/ 2136600 h 21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44" h="2136600">
                <a:moveTo>
                  <a:pt x="1965445" y="2136600"/>
                </a:moveTo>
                <a:lnTo>
                  <a:pt x="301407" y="2136600"/>
                </a:lnTo>
                <a:cubicBezTo>
                  <a:pt x="135039" y="2136600"/>
                  <a:pt x="0" y="2001600"/>
                  <a:pt x="0" y="1835280"/>
                </a:cubicBezTo>
                <a:lnTo>
                  <a:pt x="0" y="0"/>
                </a:lnTo>
                <a:lnTo>
                  <a:pt x="1760186" y="0"/>
                </a:lnTo>
                <a:cubicBezTo>
                  <a:pt x="1873619" y="0"/>
                  <a:pt x="1965445" y="91800"/>
                  <a:pt x="1965445" y="205200"/>
                </a:cubicBezTo>
                <a:lnTo>
                  <a:pt x="1965445" y="21366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06" name="Graphic 4">
            <a:extLst>
              <a:ext uri="{FF2B5EF4-FFF2-40B4-BE49-F238E27FC236}">
                <a16:creationId xmlns:a16="http://schemas.microsoft.com/office/drawing/2014/main" id="{A5B9C573-DED5-E749-83CE-455E8FE275CE}"/>
              </a:ext>
            </a:extLst>
          </p:cNvPr>
          <p:cNvSpPr txBox="1"/>
          <p:nvPr userDrawn="1"/>
        </p:nvSpPr>
        <p:spPr>
          <a:xfrm rot="16200000">
            <a:off x="-3460337" y="5894262"/>
            <a:ext cx="7524114" cy="246221"/>
          </a:xfrm>
          <a:prstGeom prst="rect">
            <a:avLst/>
          </a:prstGeom>
          <a:noFill/>
        </p:spPr>
        <p:txBody>
          <a:bodyPr wrap="square" rtlCol="0">
            <a:spAutoFit/>
          </a:bodyPr>
          <a:lstStyle/>
          <a:p>
            <a:pPr algn="r"/>
            <a:r>
              <a:rPr lang="en-US" sz="10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2209979" y="652042"/>
            <a:ext cx="4837229" cy="946746"/>
          </a:xfrm>
          <a:prstGeom prst="rect">
            <a:avLst/>
          </a:prstGeom>
        </p:spPr>
        <p:txBody>
          <a:bodyPr>
            <a:noAutofit/>
          </a:bodyPr>
          <a:lstStyle>
            <a:lvl1pPr marL="0" indent="0" algn="r">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903720" y="2484183"/>
            <a:ext cx="6143488" cy="6820641"/>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2" name="Freeform 31">
            <a:extLst>
              <a:ext uri="{FF2B5EF4-FFF2-40B4-BE49-F238E27FC236}">
                <a16:creationId xmlns:a16="http://schemas.microsoft.com/office/drawing/2014/main" id="{CEE1DC3A-C5B9-654A-8D7F-C2F3DA72D2EC}"/>
              </a:ext>
            </a:extLst>
          </p:cNvPr>
          <p:cNvSpPr/>
          <p:nvPr userDrawn="1"/>
        </p:nvSpPr>
        <p:spPr>
          <a:xfrm rot="10800000">
            <a:off x="1677895" y="1844633"/>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04C7FA2-5954-BB40-8F54-7DA955D878E2}"/>
              </a:ext>
            </a:extLst>
          </p:cNvPr>
          <p:cNvSpPr/>
          <p:nvPr userDrawn="1"/>
        </p:nvSpPr>
        <p:spPr>
          <a:xfrm>
            <a:off x="0" y="9259988"/>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Tree>
    <p:extLst>
      <p:ext uri="{BB962C8B-B14F-4D97-AF65-F5344CB8AC3E}">
        <p14:creationId xmlns:p14="http://schemas.microsoft.com/office/powerpoint/2010/main" val="4981356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52161074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13489"/>
            <a:ext cx="7332439" cy="2831758"/>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016087" cy="1400960"/>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2403497"/>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9488156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7715525"/>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7946434C-27DC-A746-A41F-5CFCF0F0569F}"/>
              </a:ext>
            </a:extLst>
          </p:cNvPr>
          <p:cNvSpPr/>
          <p:nvPr userDrawn="1"/>
        </p:nvSpPr>
        <p:spPr>
          <a:xfrm>
            <a:off x="-22880" y="6938972"/>
            <a:ext cx="7661400" cy="730419"/>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5476" y="4169295"/>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31" name="Picture 130">
            <a:extLst>
              <a:ext uri="{FF2B5EF4-FFF2-40B4-BE49-F238E27FC236}">
                <a16:creationId xmlns:a16="http://schemas.microsoft.com/office/drawing/2014/main" id="{D37DB86D-59DA-EA46-BCDC-208B646452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693882" y="9793994"/>
            <a:ext cx="1184829" cy="272079"/>
          </a:xfrm>
          <a:prstGeom prst="rect">
            <a:avLst/>
          </a:prstGeom>
          <a:ln>
            <a:noFill/>
          </a:ln>
          <a:extLst>
            <a:ext uri="{53640926-AAD7-44D8-BBD7-CCE9431645EC}">
              <a14:shadowObscured xmlns:a14="http://schemas.microsoft.com/office/drawing/2010/main"/>
            </a:ext>
          </a:extLst>
        </p:spPr>
      </p:pic>
      <p:grpSp>
        <p:nvGrpSpPr>
          <p:cNvPr id="133" name="Graphic 95">
            <a:extLst>
              <a:ext uri="{FF2B5EF4-FFF2-40B4-BE49-F238E27FC236}">
                <a16:creationId xmlns:a16="http://schemas.microsoft.com/office/drawing/2014/main" id="{8129F1F1-C24E-3A49-A820-2D2ECD2C4921}"/>
              </a:ext>
            </a:extLst>
          </p:cNvPr>
          <p:cNvGrpSpPr/>
          <p:nvPr userDrawn="1"/>
        </p:nvGrpSpPr>
        <p:grpSpPr>
          <a:xfrm>
            <a:off x="649552" y="7054757"/>
            <a:ext cx="1509109" cy="423922"/>
            <a:chOff x="584588" y="9078286"/>
            <a:chExt cx="1509109" cy="423922"/>
          </a:xfrm>
          <a:solidFill>
            <a:srgbClr val="000000"/>
          </a:solidFill>
        </p:grpSpPr>
        <p:sp>
          <p:nvSpPr>
            <p:cNvPr id="134" name="Freeform 133">
              <a:extLst>
                <a:ext uri="{FF2B5EF4-FFF2-40B4-BE49-F238E27FC236}">
                  <a16:creationId xmlns:a16="http://schemas.microsoft.com/office/drawing/2014/main" id="{1C99DE21-8C39-474B-823B-0C8DE9230EC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053054E-C672-6C44-8E78-96EF2D579426}"/>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136" name="Text Placeholder 23">
            <a:extLst>
              <a:ext uri="{FF2B5EF4-FFF2-40B4-BE49-F238E27FC236}">
                <a16:creationId xmlns:a16="http://schemas.microsoft.com/office/drawing/2014/main" id="{09373A11-3EAD-EC44-AA0C-A7A037976990}"/>
              </a:ext>
            </a:extLst>
          </p:cNvPr>
          <p:cNvSpPr>
            <a:spLocks noGrp="1"/>
          </p:cNvSpPr>
          <p:nvPr userDrawn="1">
            <p:ph type="body" sz="quarter" idx="16" hasCustomPrompt="1"/>
          </p:nvPr>
        </p:nvSpPr>
        <p:spPr>
          <a:xfrm>
            <a:off x="3572329" y="1974254"/>
            <a:ext cx="3685020"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137" name="Text Placeholder 23">
            <a:extLst>
              <a:ext uri="{FF2B5EF4-FFF2-40B4-BE49-F238E27FC236}">
                <a16:creationId xmlns:a16="http://schemas.microsoft.com/office/drawing/2014/main" id="{63CD11B2-1927-FD46-9D1A-71F96B2CC708}"/>
              </a:ext>
            </a:extLst>
          </p:cNvPr>
          <p:cNvSpPr>
            <a:spLocks noGrp="1"/>
          </p:cNvSpPr>
          <p:nvPr userDrawn="1">
            <p:ph type="body" sz="quarter" idx="17" hasCustomPrompt="1"/>
          </p:nvPr>
        </p:nvSpPr>
        <p:spPr>
          <a:xfrm>
            <a:off x="693882" y="7094020"/>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138" name="Text Placeholder 23">
            <a:extLst>
              <a:ext uri="{FF2B5EF4-FFF2-40B4-BE49-F238E27FC236}">
                <a16:creationId xmlns:a16="http://schemas.microsoft.com/office/drawing/2014/main" id="{9C44D34E-65BF-2F43-91DC-2D1D48FCF194}"/>
              </a:ext>
            </a:extLst>
          </p:cNvPr>
          <p:cNvSpPr>
            <a:spLocks noGrp="1"/>
          </p:cNvSpPr>
          <p:nvPr userDrawn="1">
            <p:ph type="body" sz="quarter" idx="18" hasCustomPrompt="1"/>
          </p:nvPr>
        </p:nvSpPr>
        <p:spPr>
          <a:xfrm>
            <a:off x="2258149" y="7087490"/>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grpSp>
        <p:nvGrpSpPr>
          <p:cNvPr id="139" name="Graphic 2">
            <a:extLst>
              <a:ext uri="{FF2B5EF4-FFF2-40B4-BE49-F238E27FC236}">
                <a16:creationId xmlns:a16="http://schemas.microsoft.com/office/drawing/2014/main" id="{38BF84F8-98F5-F543-B9C4-57AE73669517}"/>
              </a:ext>
            </a:extLst>
          </p:cNvPr>
          <p:cNvGrpSpPr/>
          <p:nvPr userDrawn="1"/>
        </p:nvGrpSpPr>
        <p:grpSpPr>
          <a:xfrm>
            <a:off x="978879" y="2999700"/>
            <a:ext cx="2461200" cy="2497565"/>
            <a:chOff x="690225" y="4499263"/>
            <a:chExt cx="1499146" cy="1521296"/>
          </a:xfrm>
        </p:grpSpPr>
        <p:sp>
          <p:nvSpPr>
            <p:cNvPr id="170" name="Freeform 169">
              <a:extLst>
                <a:ext uri="{FF2B5EF4-FFF2-40B4-BE49-F238E27FC236}">
                  <a16:creationId xmlns:a16="http://schemas.microsoft.com/office/drawing/2014/main" id="{7D1B1CF7-6F5B-2246-98AF-732E92BBCD9D}"/>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41" name="Graphic 2">
              <a:extLst>
                <a:ext uri="{FF2B5EF4-FFF2-40B4-BE49-F238E27FC236}">
                  <a16:creationId xmlns:a16="http://schemas.microsoft.com/office/drawing/2014/main" id="{869BC2B5-1D41-D047-864B-EA6A9D61302D}"/>
                </a:ext>
              </a:extLst>
            </p:cNvPr>
            <p:cNvGrpSpPr/>
            <p:nvPr/>
          </p:nvGrpSpPr>
          <p:grpSpPr>
            <a:xfrm>
              <a:off x="879521" y="4954417"/>
              <a:ext cx="306297" cy="518817"/>
              <a:chOff x="879521" y="4954417"/>
              <a:chExt cx="306297" cy="518817"/>
            </a:xfrm>
            <a:solidFill>
              <a:srgbClr val="F1A0C2"/>
            </a:solidFill>
          </p:grpSpPr>
          <p:sp>
            <p:nvSpPr>
              <p:cNvPr id="161" name="Freeform 160">
                <a:extLst>
                  <a:ext uri="{FF2B5EF4-FFF2-40B4-BE49-F238E27FC236}">
                    <a16:creationId xmlns:a16="http://schemas.microsoft.com/office/drawing/2014/main" id="{A8F6B837-B97D-8342-B317-E7B937B376C4}"/>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8793717-4D89-F947-9767-F67CF4552AD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44AE183-9C8E-2A40-8309-0CD2D453671F}"/>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6492B4B-A6FE-7147-973F-A4A136C7C0B8}"/>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8660173-ACD1-3047-819B-6C4322E466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D4F6548F-EA47-CD49-A9E7-B37EFBF3F2BC}"/>
                </a:ext>
              </a:extLst>
            </p:cNvPr>
            <p:cNvGrpSpPr/>
            <p:nvPr/>
          </p:nvGrpSpPr>
          <p:grpSpPr>
            <a:xfrm>
              <a:off x="1305674" y="4681705"/>
              <a:ext cx="305346" cy="518817"/>
              <a:chOff x="1305674" y="4681705"/>
              <a:chExt cx="305346" cy="518817"/>
            </a:xfrm>
            <a:solidFill>
              <a:srgbClr val="F1A0C2"/>
            </a:solidFill>
          </p:grpSpPr>
          <p:sp>
            <p:nvSpPr>
              <p:cNvPr id="156" name="Freeform 155">
                <a:extLst>
                  <a:ext uri="{FF2B5EF4-FFF2-40B4-BE49-F238E27FC236}">
                    <a16:creationId xmlns:a16="http://schemas.microsoft.com/office/drawing/2014/main" id="{F8D5051C-8875-4A4D-A357-CE4FFED021F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EEBE2F60-BD0F-C049-91C0-8CD88A1DC0D2}"/>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FCB070C-5476-1949-AB1A-6A081E741D66}"/>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2F242C08-FE85-AC42-B423-E5707B744F22}"/>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772FFAB-CDBA-5B40-BB62-428C7D83AA10}"/>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3" name="Graphic 2">
              <a:extLst>
                <a:ext uri="{FF2B5EF4-FFF2-40B4-BE49-F238E27FC236}">
                  <a16:creationId xmlns:a16="http://schemas.microsoft.com/office/drawing/2014/main" id="{47D8723B-9916-8845-BEC9-B50D1A30A93B}"/>
                </a:ext>
              </a:extLst>
            </p:cNvPr>
            <p:cNvGrpSpPr/>
            <p:nvPr/>
          </p:nvGrpSpPr>
          <p:grpSpPr>
            <a:xfrm>
              <a:off x="1725169" y="4951566"/>
              <a:ext cx="306297" cy="518817"/>
              <a:chOff x="1725169" y="4951566"/>
              <a:chExt cx="306297" cy="518817"/>
            </a:xfrm>
            <a:solidFill>
              <a:srgbClr val="F1A0C2"/>
            </a:solidFill>
          </p:grpSpPr>
          <p:sp>
            <p:nvSpPr>
              <p:cNvPr id="151" name="Freeform 150">
                <a:extLst>
                  <a:ext uri="{FF2B5EF4-FFF2-40B4-BE49-F238E27FC236}">
                    <a16:creationId xmlns:a16="http://schemas.microsoft.com/office/drawing/2014/main" id="{D596588A-DDF6-454C-BFA0-7DA9AAEEA26D}"/>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FC5DFF5-005B-6641-A01C-CCC80E5C87C0}"/>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782D91-C93C-4F44-B301-CBBF9BAB39F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A69917C-1EAA-D044-A326-EF14506DE1D6}"/>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CEB75C-CD73-7541-AA7B-45DADF3E1EFD}"/>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4" name="Graphic 2">
              <a:extLst>
                <a:ext uri="{FF2B5EF4-FFF2-40B4-BE49-F238E27FC236}">
                  <a16:creationId xmlns:a16="http://schemas.microsoft.com/office/drawing/2014/main" id="{576DBF83-837B-FD47-92F6-D2AB481B7DE2}"/>
                </a:ext>
              </a:extLst>
            </p:cNvPr>
            <p:cNvGrpSpPr/>
            <p:nvPr/>
          </p:nvGrpSpPr>
          <p:grpSpPr>
            <a:xfrm>
              <a:off x="690225" y="4499263"/>
              <a:ext cx="1499146" cy="1498490"/>
              <a:chOff x="690225" y="4499263"/>
              <a:chExt cx="1499146" cy="1498490"/>
            </a:xfrm>
            <a:solidFill>
              <a:srgbClr val="000000"/>
            </a:solidFill>
          </p:grpSpPr>
          <p:grpSp>
            <p:nvGrpSpPr>
              <p:cNvPr id="145" name="Graphic 2">
                <a:extLst>
                  <a:ext uri="{FF2B5EF4-FFF2-40B4-BE49-F238E27FC236}">
                    <a16:creationId xmlns:a16="http://schemas.microsoft.com/office/drawing/2014/main" id="{4F7FF7D5-9F1C-0048-8EE5-373BE0A834C9}"/>
                  </a:ext>
                </a:extLst>
              </p:cNvPr>
              <p:cNvGrpSpPr/>
              <p:nvPr/>
            </p:nvGrpSpPr>
            <p:grpSpPr>
              <a:xfrm>
                <a:off x="690225" y="4499263"/>
                <a:ext cx="1499146" cy="1498490"/>
                <a:chOff x="690225" y="4499263"/>
                <a:chExt cx="1499146" cy="1498490"/>
              </a:xfrm>
              <a:solidFill>
                <a:srgbClr val="000000"/>
              </a:solidFill>
            </p:grpSpPr>
            <p:sp>
              <p:nvSpPr>
                <p:cNvPr id="149" name="Freeform 148">
                  <a:extLst>
                    <a:ext uri="{FF2B5EF4-FFF2-40B4-BE49-F238E27FC236}">
                      <a16:creationId xmlns:a16="http://schemas.microsoft.com/office/drawing/2014/main" id="{4358CEBE-29FD-C84E-A710-A58153EA547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956F52D8-17DC-FB4E-8920-065F4BBFAA85}"/>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46" name="Freeform 145">
                <a:extLst>
                  <a:ext uri="{FF2B5EF4-FFF2-40B4-BE49-F238E27FC236}">
                    <a16:creationId xmlns:a16="http://schemas.microsoft.com/office/drawing/2014/main" id="{961FA0EF-D7A9-1541-BDD1-983405260AAB}"/>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5D448F13-BD0D-1244-97B6-677E52A8775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3A3F9DC0-8837-5348-8792-A3872A7A84A8}"/>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nvGrpSpPr>
          <p:cNvPr id="102" name="Group 101">
            <a:extLst>
              <a:ext uri="{FF2B5EF4-FFF2-40B4-BE49-F238E27FC236}">
                <a16:creationId xmlns:a16="http://schemas.microsoft.com/office/drawing/2014/main" id="{6F1BC0D1-359E-4C44-A689-EFCD27D26D66}"/>
              </a:ext>
            </a:extLst>
          </p:cNvPr>
          <p:cNvGrpSpPr/>
          <p:nvPr userDrawn="1"/>
        </p:nvGrpSpPr>
        <p:grpSpPr>
          <a:xfrm>
            <a:off x="3330883" y="8757077"/>
            <a:ext cx="3806691" cy="1036917"/>
            <a:chOff x="606516" y="4401391"/>
            <a:chExt cx="6216321" cy="1693284"/>
          </a:xfrm>
        </p:grpSpPr>
        <p:grpSp>
          <p:nvGrpSpPr>
            <p:cNvPr id="103" name="Graphic 2">
              <a:extLst>
                <a:ext uri="{FF2B5EF4-FFF2-40B4-BE49-F238E27FC236}">
                  <a16:creationId xmlns:a16="http://schemas.microsoft.com/office/drawing/2014/main" id="{17E00510-C2D5-9444-BBD9-487F95060AA5}"/>
                </a:ext>
              </a:extLst>
            </p:cNvPr>
            <p:cNvGrpSpPr/>
            <p:nvPr/>
          </p:nvGrpSpPr>
          <p:grpSpPr>
            <a:xfrm>
              <a:off x="2615525" y="4709261"/>
              <a:ext cx="4207312" cy="1153561"/>
              <a:chOff x="2615525" y="4709261"/>
              <a:chExt cx="4207312" cy="1153561"/>
            </a:xfrm>
          </p:grpSpPr>
          <p:sp>
            <p:nvSpPr>
              <p:cNvPr id="169" name="Freeform 168">
                <a:extLst>
                  <a:ext uri="{FF2B5EF4-FFF2-40B4-BE49-F238E27FC236}">
                    <a16:creationId xmlns:a16="http://schemas.microsoft.com/office/drawing/2014/main" id="{37878E9B-9B62-E947-A7C3-73087C4503B2}"/>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40BAEEFC-3322-C444-ADD7-29646EDCA3D3}"/>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4FFCD4EB-F138-6C44-A8E4-2EBD5319BAAD}"/>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173" name="Graphic 2">
                <a:extLst>
                  <a:ext uri="{FF2B5EF4-FFF2-40B4-BE49-F238E27FC236}">
                    <a16:creationId xmlns:a16="http://schemas.microsoft.com/office/drawing/2014/main" id="{70CDF567-E2E0-E14C-A5CD-8E5451E61B6B}"/>
                  </a:ext>
                </a:extLst>
              </p:cNvPr>
              <p:cNvGrpSpPr/>
              <p:nvPr/>
            </p:nvGrpSpPr>
            <p:grpSpPr>
              <a:xfrm>
                <a:off x="2615525" y="4709261"/>
                <a:ext cx="4196848" cy="677503"/>
                <a:chOff x="2615525" y="4709261"/>
                <a:chExt cx="4196848" cy="677503"/>
              </a:xfrm>
              <a:solidFill>
                <a:srgbClr val="000000"/>
              </a:solidFill>
            </p:grpSpPr>
            <p:sp>
              <p:nvSpPr>
                <p:cNvPr id="191" name="Freeform 190">
                  <a:extLst>
                    <a:ext uri="{FF2B5EF4-FFF2-40B4-BE49-F238E27FC236}">
                      <a16:creationId xmlns:a16="http://schemas.microsoft.com/office/drawing/2014/main" id="{1F888285-B4DD-0F4A-A152-C16B7D8DD5E3}"/>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F2DB94F-0938-BA47-9C1D-9571F3C0E1E8}"/>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F059B88-ADD0-5344-B45B-9E4BE8EB238F}"/>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45E76BF-E264-B043-B2D1-940B474AFDCA}"/>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E0AA9A0-1323-4248-800B-C1B3860DA79F}"/>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7A0BD292-650D-F847-B40F-2EAD47DFF684}"/>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2783BDF9-F027-8745-A428-AE6903270AB9}"/>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1F98EC6-EB8B-3F45-81A9-1CD03F472784}"/>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EE0A1C0-E813-3945-861D-79791E82E61A}"/>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7322E40C-5560-614E-87DC-0422A2388AFB}"/>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C6CCBFC-9F1D-FF4C-9660-A9F35D7741C4}"/>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174" name="Graphic 2">
                <a:extLst>
                  <a:ext uri="{FF2B5EF4-FFF2-40B4-BE49-F238E27FC236}">
                    <a16:creationId xmlns:a16="http://schemas.microsoft.com/office/drawing/2014/main" id="{60808B0A-B438-BA43-A82F-F1B00FFDCFDF}"/>
                  </a:ext>
                </a:extLst>
              </p:cNvPr>
              <p:cNvGrpSpPr/>
              <p:nvPr/>
            </p:nvGrpSpPr>
            <p:grpSpPr>
              <a:xfrm>
                <a:off x="2629793" y="5482737"/>
                <a:ext cx="4193044" cy="380086"/>
                <a:chOff x="2629793" y="5482737"/>
                <a:chExt cx="4193044" cy="380086"/>
              </a:xfrm>
              <a:solidFill>
                <a:srgbClr val="000000"/>
              </a:solidFill>
            </p:grpSpPr>
            <p:sp>
              <p:nvSpPr>
                <p:cNvPr id="175" name="Freeform 174">
                  <a:extLst>
                    <a:ext uri="{FF2B5EF4-FFF2-40B4-BE49-F238E27FC236}">
                      <a16:creationId xmlns:a16="http://schemas.microsoft.com/office/drawing/2014/main" id="{E205D79F-82B8-8C45-9EAD-27B41F8BCCAC}"/>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8BF5C66-3700-734C-A93F-0C90982AA8F9}"/>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3FD3780-7CA4-4C46-827D-50B17B5FC12E}"/>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B802AC5-9F3E-3749-8717-0967B6CDD5B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F4232C6C-50EA-8C47-9835-10DE9A15960C}"/>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33833BB-E458-B24D-98FF-90F3DC44D2AD}"/>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39FB153F-21FA-784F-BD42-5CC2E23C1F6F}"/>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6E5B42EB-C0C6-D345-8B0F-5A0BE0CE501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3BCA11AA-5927-4840-97BF-280D995CC94F}"/>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7EDBFEF-E9E7-534A-8DAD-D3015216CDF4}"/>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6EB75519-DF17-C246-B3AF-B26852033EA1}"/>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F17E4A4B-1E3A-2547-9B37-CA6B25D81F29}"/>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4EA87206-014C-9B43-AE25-21B5624E9D04}"/>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51A0357-3DDB-5C4B-B763-C2AADD4F5A3F}"/>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BE341A8-4F7F-334D-BE16-C79523EBA87F}"/>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0D2A672-CAA3-8B4D-9467-E515098050FE}"/>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104" name="Graphic 2">
              <a:extLst>
                <a:ext uri="{FF2B5EF4-FFF2-40B4-BE49-F238E27FC236}">
                  <a16:creationId xmlns:a16="http://schemas.microsoft.com/office/drawing/2014/main" id="{22CD96FB-152F-FE4B-8476-ABC815F1A316}"/>
                </a:ext>
              </a:extLst>
            </p:cNvPr>
            <p:cNvGrpSpPr/>
            <p:nvPr/>
          </p:nvGrpSpPr>
          <p:grpSpPr>
            <a:xfrm>
              <a:off x="606516" y="4401391"/>
              <a:ext cx="1666563" cy="1693284"/>
              <a:chOff x="606516" y="4401391"/>
              <a:chExt cx="1666563" cy="1693284"/>
            </a:xfrm>
          </p:grpSpPr>
          <p:grpSp>
            <p:nvGrpSpPr>
              <p:cNvPr id="105" name="Graphic 2">
                <a:extLst>
                  <a:ext uri="{FF2B5EF4-FFF2-40B4-BE49-F238E27FC236}">
                    <a16:creationId xmlns:a16="http://schemas.microsoft.com/office/drawing/2014/main" id="{BD6D3AD7-31B3-5247-94A1-C4400D8B2BDF}"/>
                  </a:ext>
                </a:extLst>
              </p:cNvPr>
              <p:cNvGrpSpPr/>
              <p:nvPr/>
            </p:nvGrpSpPr>
            <p:grpSpPr>
              <a:xfrm>
                <a:off x="606516" y="4401391"/>
                <a:ext cx="1666563" cy="1693284"/>
                <a:chOff x="606516" y="4401391"/>
                <a:chExt cx="1666563" cy="1693284"/>
              </a:xfrm>
            </p:grpSpPr>
            <p:sp>
              <p:nvSpPr>
                <p:cNvPr id="167" name="Freeform 166">
                  <a:extLst>
                    <a:ext uri="{FF2B5EF4-FFF2-40B4-BE49-F238E27FC236}">
                      <a16:creationId xmlns:a16="http://schemas.microsoft.com/office/drawing/2014/main" id="{FD88A65A-E3ED-6349-B01D-032D980E2D0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7304A798-5CE2-2B42-8326-FA2A36679DE9}"/>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9C342CBC-BC8F-E84E-935D-706700F1D2EE}"/>
                  </a:ext>
                </a:extLst>
              </p:cNvPr>
              <p:cNvGrpSpPr/>
              <p:nvPr/>
            </p:nvGrpSpPr>
            <p:grpSpPr>
              <a:xfrm>
                <a:off x="879521" y="4954417"/>
                <a:ext cx="306297" cy="518817"/>
                <a:chOff x="879521" y="4954417"/>
                <a:chExt cx="306297" cy="518817"/>
              </a:xfrm>
              <a:solidFill>
                <a:srgbClr val="F1A0C2"/>
              </a:solidFill>
            </p:grpSpPr>
            <p:sp>
              <p:nvSpPr>
                <p:cNvPr id="126" name="Freeform 125">
                  <a:extLst>
                    <a:ext uri="{FF2B5EF4-FFF2-40B4-BE49-F238E27FC236}">
                      <a16:creationId xmlns:a16="http://schemas.microsoft.com/office/drawing/2014/main" id="{DEFA2045-8168-DF4B-9E36-2C1340597A4E}"/>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80048FDE-F1E0-E246-A377-2251961348D3}"/>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CDF5438-1FAE-C341-B6BF-DDF768A0E574}"/>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30D8A6DB-A7EF-F94E-98FB-112BD42332C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C46C0FCF-1CAA-9D40-8218-99E0C201EE21}"/>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98D33566-344C-A042-A7E6-C8D819261046}"/>
                  </a:ext>
                </a:extLst>
              </p:cNvPr>
              <p:cNvGrpSpPr/>
              <p:nvPr/>
            </p:nvGrpSpPr>
            <p:grpSpPr>
              <a:xfrm>
                <a:off x="1305674" y="4681705"/>
                <a:ext cx="305346" cy="518817"/>
                <a:chOff x="1305674" y="4681705"/>
                <a:chExt cx="305346" cy="518817"/>
              </a:xfrm>
              <a:solidFill>
                <a:srgbClr val="F1A0C2"/>
              </a:solidFill>
            </p:grpSpPr>
            <p:sp>
              <p:nvSpPr>
                <p:cNvPr id="121" name="Freeform 120">
                  <a:extLst>
                    <a:ext uri="{FF2B5EF4-FFF2-40B4-BE49-F238E27FC236}">
                      <a16:creationId xmlns:a16="http://schemas.microsoft.com/office/drawing/2014/main" id="{46295201-29E0-CD4B-B35D-6615D7A2ACFB}"/>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645C018-D768-8942-BC8E-427B09F94C64}"/>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915D0B5F-7698-4F4A-AD3E-ABA5712BE444}"/>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97F1F000-B817-4641-B89A-BC1795E2ED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04AA291-C20B-E34E-B742-68EA53678803}"/>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7A6DDE3F-D5B7-F34B-8C97-4ADED24D7B65}"/>
                  </a:ext>
                </a:extLst>
              </p:cNvPr>
              <p:cNvGrpSpPr/>
              <p:nvPr/>
            </p:nvGrpSpPr>
            <p:grpSpPr>
              <a:xfrm>
                <a:off x="1725169" y="4951566"/>
                <a:ext cx="306297" cy="518817"/>
                <a:chOff x="1725169" y="4951566"/>
                <a:chExt cx="306297" cy="518817"/>
              </a:xfrm>
              <a:solidFill>
                <a:srgbClr val="F1A0C2"/>
              </a:solidFill>
            </p:grpSpPr>
            <p:sp>
              <p:nvSpPr>
                <p:cNvPr id="116" name="Freeform 115">
                  <a:extLst>
                    <a:ext uri="{FF2B5EF4-FFF2-40B4-BE49-F238E27FC236}">
                      <a16:creationId xmlns:a16="http://schemas.microsoft.com/office/drawing/2014/main" id="{9520A61B-61D6-2C41-A80F-7290522ABA21}"/>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93ACD9A-A16F-CB4F-802E-D6CD2567E10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5C036510-D8D7-3A4B-A4DA-42F6BC43EF8A}"/>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C53F1A8-18F3-DA44-9FCC-B942943BFFBD}"/>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6732108-6EFF-944D-BEFC-DA2C6EE28F9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09" name="Graphic 2">
                <a:extLst>
                  <a:ext uri="{FF2B5EF4-FFF2-40B4-BE49-F238E27FC236}">
                    <a16:creationId xmlns:a16="http://schemas.microsoft.com/office/drawing/2014/main" id="{FCE3AFC7-4169-8A40-A405-65366300BDD1}"/>
                  </a:ext>
                </a:extLst>
              </p:cNvPr>
              <p:cNvGrpSpPr/>
              <p:nvPr/>
            </p:nvGrpSpPr>
            <p:grpSpPr>
              <a:xfrm>
                <a:off x="690225" y="4499263"/>
                <a:ext cx="1499146" cy="1498490"/>
                <a:chOff x="690225" y="4499263"/>
                <a:chExt cx="1499146" cy="1498490"/>
              </a:xfrm>
              <a:solidFill>
                <a:srgbClr val="000000"/>
              </a:solidFill>
            </p:grpSpPr>
            <p:grpSp>
              <p:nvGrpSpPr>
                <p:cNvPr id="110" name="Graphic 2">
                  <a:extLst>
                    <a:ext uri="{FF2B5EF4-FFF2-40B4-BE49-F238E27FC236}">
                      <a16:creationId xmlns:a16="http://schemas.microsoft.com/office/drawing/2014/main" id="{7DC435F3-B855-3847-A01C-5BED4CE4217B}"/>
                    </a:ext>
                  </a:extLst>
                </p:cNvPr>
                <p:cNvGrpSpPr/>
                <p:nvPr/>
              </p:nvGrpSpPr>
              <p:grpSpPr>
                <a:xfrm>
                  <a:off x="690225" y="4499263"/>
                  <a:ext cx="1499146" cy="1498490"/>
                  <a:chOff x="690225" y="4499263"/>
                  <a:chExt cx="1499146" cy="1498490"/>
                </a:xfrm>
                <a:solidFill>
                  <a:srgbClr val="000000"/>
                </a:solidFill>
              </p:grpSpPr>
              <p:sp>
                <p:nvSpPr>
                  <p:cNvPr id="114" name="Freeform 113">
                    <a:extLst>
                      <a:ext uri="{FF2B5EF4-FFF2-40B4-BE49-F238E27FC236}">
                        <a16:creationId xmlns:a16="http://schemas.microsoft.com/office/drawing/2014/main" id="{1310E54F-5DB5-E342-9E16-2C7CFDC6C598}"/>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67FD5417-BB1B-7045-978C-CE9F6CCD919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1" name="Freeform 110">
                  <a:extLst>
                    <a:ext uri="{FF2B5EF4-FFF2-40B4-BE49-F238E27FC236}">
                      <a16:creationId xmlns:a16="http://schemas.microsoft.com/office/drawing/2014/main" id="{355B504A-120A-5F4F-8373-DD9E78BA0EA9}"/>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7B798F-7A2A-DD40-A65E-2173F0690716}"/>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D2990567-CA19-FD45-82CF-69C7ECB2C5DD}"/>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75250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26529593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44" name="Freeform 43">
            <a:extLst>
              <a:ext uri="{FF2B5EF4-FFF2-40B4-BE49-F238E27FC236}">
                <a16:creationId xmlns:a16="http://schemas.microsoft.com/office/drawing/2014/main" id="{4721AE0B-70F1-CF4A-833A-F3D35301F8B2}"/>
              </a:ext>
            </a:extLst>
          </p:cNvPr>
          <p:cNvSpPr/>
          <p:nvPr userDrawn="1"/>
        </p:nvSpPr>
        <p:spPr>
          <a:xfrm>
            <a:off x="-30805" y="2886754"/>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Rectangle 33">
            <a:extLst>
              <a:ext uri="{FF2B5EF4-FFF2-40B4-BE49-F238E27FC236}">
                <a16:creationId xmlns:a16="http://schemas.microsoft.com/office/drawing/2014/main" id="{BEB25379-6447-4B4A-8B61-4095955F62EA}"/>
              </a:ext>
            </a:extLst>
          </p:cNvPr>
          <p:cNvSpPr/>
          <p:nvPr userDrawn="1"/>
        </p:nvSpPr>
        <p:spPr>
          <a:xfrm flipV="1">
            <a:off x="3751108" y="3293886"/>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55001" y="751293"/>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6" name="Text Placeholder 32">
            <a:extLst>
              <a:ext uri="{FF2B5EF4-FFF2-40B4-BE49-F238E27FC236}">
                <a16:creationId xmlns:a16="http://schemas.microsoft.com/office/drawing/2014/main" id="{ACD5B979-D0E4-FD45-8E3C-EBA1C4D7AA26}"/>
              </a:ext>
            </a:extLst>
          </p:cNvPr>
          <p:cNvSpPr>
            <a:spLocks noGrp="1"/>
          </p:cNvSpPr>
          <p:nvPr>
            <p:ph type="body" sz="quarter" idx="33" hasCustomPrompt="1"/>
          </p:nvPr>
        </p:nvSpPr>
        <p:spPr>
          <a:xfrm>
            <a:off x="3441426" y="751293"/>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1" name="Text Placeholder 32">
            <a:extLst>
              <a:ext uri="{FF2B5EF4-FFF2-40B4-BE49-F238E27FC236}">
                <a16:creationId xmlns:a16="http://schemas.microsoft.com/office/drawing/2014/main" id="{16C82EF9-9BA7-6E41-96D6-CB96BDD80231}"/>
              </a:ext>
            </a:extLst>
          </p:cNvPr>
          <p:cNvSpPr>
            <a:spLocks noGrp="1"/>
          </p:cNvSpPr>
          <p:nvPr>
            <p:ph type="body" sz="quarter" idx="44" hasCustomPrompt="1"/>
          </p:nvPr>
        </p:nvSpPr>
        <p:spPr>
          <a:xfrm>
            <a:off x="3986924" y="4751350"/>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Picture Placeholder 37">
            <a:extLst>
              <a:ext uri="{FF2B5EF4-FFF2-40B4-BE49-F238E27FC236}">
                <a16:creationId xmlns:a16="http://schemas.microsoft.com/office/drawing/2014/main" id="{A24171DA-63D4-5F4E-97C6-D3EE7CA6EF13}"/>
              </a:ext>
            </a:extLst>
          </p:cNvPr>
          <p:cNvSpPr>
            <a:spLocks noGrp="1"/>
          </p:cNvSpPr>
          <p:nvPr>
            <p:ph type="pic" sz="quarter" idx="41"/>
          </p:nvPr>
        </p:nvSpPr>
        <p:spPr>
          <a:xfrm rot="10800000" flipV="1">
            <a:off x="515711" y="3293886"/>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2" name="Text Placeholder 32">
            <a:extLst>
              <a:ext uri="{FF2B5EF4-FFF2-40B4-BE49-F238E27FC236}">
                <a16:creationId xmlns:a16="http://schemas.microsoft.com/office/drawing/2014/main" id="{851108FB-B3D7-9044-94AA-C959EE017C59}"/>
              </a:ext>
            </a:extLst>
          </p:cNvPr>
          <p:cNvSpPr>
            <a:spLocks noGrp="1"/>
          </p:cNvSpPr>
          <p:nvPr>
            <p:ph type="body" sz="quarter" idx="45" hasCustomPrompt="1"/>
          </p:nvPr>
        </p:nvSpPr>
        <p:spPr>
          <a:xfrm>
            <a:off x="3986924" y="3609613"/>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9" name="Rectangle 48">
            <a:extLst>
              <a:ext uri="{FF2B5EF4-FFF2-40B4-BE49-F238E27FC236}">
                <a16:creationId xmlns:a16="http://schemas.microsoft.com/office/drawing/2014/main" id="{F02C19B7-4D96-9246-AF36-A4B2000F63DE}"/>
              </a:ext>
            </a:extLst>
          </p:cNvPr>
          <p:cNvSpPr/>
          <p:nvPr userDrawn="1"/>
        </p:nvSpPr>
        <p:spPr>
          <a:xfrm flipV="1">
            <a:off x="555001" y="6458432"/>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50" name="Text Placeholder 32">
            <a:extLst>
              <a:ext uri="{FF2B5EF4-FFF2-40B4-BE49-F238E27FC236}">
                <a16:creationId xmlns:a16="http://schemas.microsoft.com/office/drawing/2014/main" id="{7B4DAEEA-4D4A-DB48-AFF7-64BA8BDFCDCD}"/>
              </a:ext>
            </a:extLst>
          </p:cNvPr>
          <p:cNvSpPr>
            <a:spLocks noGrp="1"/>
          </p:cNvSpPr>
          <p:nvPr>
            <p:ph type="body" sz="quarter" idx="49" hasCustomPrompt="1"/>
          </p:nvPr>
        </p:nvSpPr>
        <p:spPr>
          <a:xfrm>
            <a:off x="790817" y="7915896"/>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51" name="Text Placeholder 32">
            <a:extLst>
              <a:ext uri="{FF2B5EF4-FFF2-40B4-BE49-F238E27FC236}">
                <a16:creationId xmlns:a16="http://schemas.microsoft.com/office/drawing/2014/main" id="{49100D11-7DF0-4F4D-84A7-4F79C1043643}"/>
              </a:ext>
            </a:extLst>
          </p:cNvPr>
          <p:cNvSpPr>
            <a:spLocks noGrp="1"/>
          </p:cNvSpPr>
          <p:nvPr>
            <p:ph type="body" sz="quarter" idx="50" hasCustomPrompt="1"/>
          </p:nvPr>
        </p:nvSpPr>
        <p:spPr>
          <a:xfrm>
            <a:off x="790817" y="6774159"/>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2" name="Picture Placeholder 51">
            <a:extLst>
              <a:ext uri="{FF2B5EF4-FFF2-40B4-BE49-F238E27FC236}">
                <a16:creationId xmlns:a16="http://schemas.microsoft.com/office/drawing/2014/main" id="{E963AA6B-BE34-8045-9697-6BEA4114B51C}"/>
              </a:ext>
            </a:extLst>
          </p:cNvPr>
          <p:cNvSpPr>
            <a:spLocks noGrp="1"/>
          </p:cNvSpPr>
          <p:nvPr>
            <p:ph type="pic" sz="quarter" idx="51"/>
          </p:nvPr>
        </p:nvSpPr>
        <p:spPr>
          <a:xfrm rot="10800000" flipV="1">
            <a:off x="3692174" y="6458433"/>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3" name="Slide Number Placeholder 5">
            <a:extLst>
              <a:ext uri="{FF2B5EF4-FFF2-40B4-BE49-F238E27FC236}">
                <a16:creationId xmlns:a16="http://schemas.microsoft.com/office/drawing/2014/main" id="{D89B14CA-F36E-6F4D-8EB3-DB933CDF37C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53" name="Freeform 52">
            <a:extLst>
              <a:ext uri="{FF2B5EF4-FFF2-40B4-BE49-F238E27FC236}">
                <a16:creationId xmlns:a16="http://schemas.microsoft.com/office/drawing/2014/main" id="{25359D9F-4E7E-D546-AD2E-703388B61269}"/>
              </a:ext>
            </a:extLst>
          </p:cNvPr>
          <p:cNvSpPr/>
          <p:nvPr userDrawn="1"/>
        </p:nvSpPr>
        <p:spPr>
          <a:xfrm rot="10800000" flipV="1">
            <a:off x="4935530" y="4550270"/>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9393B7AF-9242-B441-AAE8-A79BA7845D74}"/>
              </a:ext>
            </a:extLst>
          </p:cNvPr>
          <p:cNvSpPr/>
          <p:nvPr userDrawn="1"/>
        </p:nvSpPr>
        <p:spPr>
          <a:xfrm rot="10800000" flipV="1">
            <a:off x="0" y="7724548"/>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34770995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2" name="Freeform 31">
            <a:extLst>
              <a:ext uri="{FF2B5EF4-FFF2-40B4-BE49-F238E27FC236}">
                <a16:creationId xmlns:a16="http://schemas.microsoft.com/office/drawing/2014/main" id="{D94DACDD-727F-0C4D-A2E1-CEDBD53C62AD}"/>
              </a:ext>
            </a:extLst>
          </p:cNvPr>
          <p:cNvSpPr/>
          <p:nvPr userDrawn="1"/>
        </p:nvSpPr>
        <p:spPr>
          <a:xfrm rot="10800000" flipV="1">
            <a:off x="0" y="3013335"/>
            <a:ext cx="324000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285685AB-B0BB-0443-8E0A-1A5554E21C22}"/>
              </a:ext>
            </a:extLst>
          </p:cNvPr>
          <p:cNvSpPr/>
          <p:nvPr userDrawn="1"/>
        </p:nvSpPr>
        <p:spPr>
          <a:xfrm>
            <a:off x="0" y="9217521"/>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11" name="Freeform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Tree>
    <p:extLst>
      <p:ext uri="{BB962C8B-B14F-4D97-AF65-F5344CB8AC3E}">
        <p14:creationId xmlns:p14="http://schemas.microsoft.com/office/powerpoint/2010/main" val="29974318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309" name="Freeform 308">
            <a:extLst>
              <a:ext uri="{FF2B5EF4-FFF2-40B4-BE49-F238E27FC236}">
                <a16:creationId xmlns:a16="http://schemas.microsoft.com/office/drawing/2014/main" id="{BF55016B-BD8C-9F44-B711-A631B755D5FF}"/>
              </a:ext>
            </a:extLst>
          </p:cNvPr>
          <p:cNvSpPr/>
          <p:nvPr userDrawn="1"/>
        </p:nvSpPr>
        <p:spPr>
          <a:xfrm>
            <a:off x="406399" y="2773211"/>
            <a:ext cx="6746875" cy="60209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656660" y="9969416"/>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grpSp>
      </p:grpSp>
      <p:sp>
        <p:nvSpPr>
          <p:cNvPr id="319" name="Freeform 318">
            <a:extLst>
              <a:ext uri="{FF2B5EF4-FFF2-40B4-BE49-F238E27FC236}">
                <a16:creationId xmlns:a16="http://schemas.microsoft.com/office/drawing/2014/main" id="{E21FBFF2-CEC0-6046-8FB2-9DAB6FAD6E53}"/>
              </a:ext>
            </a:extLst>
          </p:cNvPr>
          <p:cNvSpPr/>
          <p:nvPr userDrawn="1"/>
        </p:nvSpPr>
        <p:spPr>
          <a:xfrm>
            <a:off x="0" y="7795630"/>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
        <p:nvSpPr>
          <p:cNvPr id="320" name="Text Placeholder 23">
            <a:extLst>
              <a:ext uri="{FF2B5EF4-FFF2-40B4-BE49-F238E27FC236}">
                <a16:creationId xmlns:a16="http://schemas.microsoft.com/office/drawing/2014/main" id="{176AFF28-3E58-E84F-8531-D24D8045CAF8}"/>
              </a:ext>
            </a:extLst>
          </p:cNvPr>
          <p:cNvSpPr>
            <a:spLocks noGrp="1"/>
          </p:cNvSpPr>
          <p:nvPr>
            <p:ph type="body" sz="quarter" idx="18" hasCustomPrompt="1"/>
          </p:nvPr>
        </p:nvSpPr>
        <p:spPr>
          <a:xfrm>
            <a:off x="4125965" y="7918601"/>
            <a:ext cx="2846623" cy="469580"/>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err="1"/>
              <a:t>www.website.eu</a:t>
            </a:r>
            <a:endParaRPr lang="en-US"/>
          </a:p>
        </p:txBody>
      </p:sp>
      <p:sp>
        <p:nvSpPr>
          <p:cNvPr id="323" name="Text Placeholder 23">
            <a:extLst>
              <a:ext uri="{FF2B5EF4-FFF2-40B4-BE49-F238E27FC236}">
                <a16:creationId xmlns:a16="http://schemas.microsoft.com/office/drawing/2014/main" id="{AFD7B270-B1F8-AA40-814A-7A0B76F5C723}"/>
              </a:ext>
            </a:extLst>
          </p:cNvPr>
          <p:cNvSpPr>
            <a:spLocks noGrp="1"/>
          </p:cNvSpPr>
          <p:nvPr>
            <p:ph type="body" sz="quarter" idx="17" hasCustomPrompt="1"/>
          </p:nvPr>
        </p:nvSpPr>
        <p:spPr>
          <a:xfrm>
            <a:off x="3657438" y="9116537"/>
            <a:ext cx="3256950" cy="690592"/>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a:t>follow our journey</a:t>
            </a:r>
          </a:p>
        </p:txBody>
      </p:sp>
      <p:sp>
        <p:nvSpPr>
          <p:cNvPr id="310" name="Text Placeholder 32">
            <a:extLst>
              <a:ext uri="{FF2B5EF4-FFF2-40B4-BE49-F238E27FC236}">
                <a16:creationId xmlns:a16="http://schemas.microsoft.com/office/drawing/2014/main" id="{334BA9BF-7358-9E42-9AC0-5FEAA358E9F6}"/>
              </a:ext>
            </a:extLst>
          </p:cNvPr>
          <p:cNvSpPr>
            <a:spLocks noGrp="1"/>
          </p:cNvSpPr>
          <p:nvPr>
            <p:ph type="body" sz="quarter" idx="32" hasCustomPrompt="1"/>
          </p:nvPr>
        </p:nvSpPr>
        <p:spPr>
          <a:xfrm>
            <a:off x="554560" y="3219790"/>
            <a:ext cx="6326687" cy="4253468"/>
          </a:xfrm>
          <a:prstGeom prst="rect">
            <a:avLst/>
          </a:prstGeom>
        </p:spPr>
        <p:txBody>
          <a:bodyPr numCol="2" spcCol="288000" anchor="t">
            <a:noAutofit/>
          </a:bodyPr>
          <a:lstStyle>
            <a:lvl1pPr marL="0" indent="0" algn="just">
              <a:lnSpc>
                <a:spcPct val="100000"/>
              </a:lnSpc>
              <a:spcBef>
                <a:spcPts val="0"/>
              </a:spcBef>
              <a:buNone/>
              <a:defRPr sz="105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grpSp>
        <p:nvGrpSpPr>
          <p:cNvPr id="312" name="Group 311">
            <a:extLst>
              <a:ext uri="{FF2B5EF4-FFF2-40B4-BE49-F238E27FC236}">
                <a16:creationId xmlns:a16="http://schemas.microsoft.com/office/drawing/2014/main" id="{701613EE-1DEE-CD4E-84B3-E28A234B4C0D}"/>
              </a:ext>
            </a:extLst>
          </p:cNvPr>
          <p:cNvGrpSpPr/>
          <p:nvPr userDrawn="1"/>
        </p:nvGrpSpPr>
        <p:grpSpPr>
          <a:xfrm>
            <a:off x="635168" y="994546"/>
            <a:ext cx="3806691" cy="1036917"/>
            <a:chOff x="606516" y="4401391"/>
            <a:chExt cx="6216321" cy="1693284"/>
          </a:xfrm>
        </p:grpSpPr>
        <p:grpSp>
          <p:nvGrpSpPr>
            <p:cNvPr id="313" name="Graphic 2">
              <a:extLst>
                <a:ext uri="{FF2B5EF4-FFF2-40B4-BE49-F238E27FC236}">
                  <a16:creationId xmlns:a16="http://schemas.microsoft.com/office/drawing/2014/main" id="{1697C3D2-57A5-5643-95C3-926426732583}"/>
                </a:ext>
              </a:extLst>
            </p:cNvPr>
            <p:cNvGrpSpPr/>
            <p:nvPr/>
          </p:nvGrpSpPr>
          <p:grpSpPr>
            <a:xfrm>
              <a:off x="2615525" y="4709261"/>
              <a:ext cx="4207312" cy="1153561"/>
              <a:chOff x="2615525" y="4709261"/>
              <a:chExt cx="4207312" cy="1153561"/>
            </a:xfrm>
          </p:grpSpPr>
          <p:sp>
            <p:nvSpPr>
              <p:cNvPr id="354" name="Freeform 353">
                <a:extLst>
                  <a:ext uri="{FF2B5EF4-FFF2-40B4-BE49-F238E27FC236}">
                    <a16:creationId xmlns:a16="http://schemas.microsoft.com/office/drawing/2014/main" id="{FEB1B29F-3CA1-D74C-B060-226B1F4B091E}"/>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6" name="Freeform 355">
                <a:extLst>
                  <a:ext uri="{FF2B5EF4-FFF2-40B4-BE49-F238E27FC236}">
                    <a16:creationId xmlns:a16="http://schemas.microsoft.com/office/drawing/2014/main" id="{2A2B04B3-85AA-C445-BB5E-A438ACF0DF5E}"/>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8" name="Freeform 357">
                <a:extLst>
                  <a:ext uri="{FF2B5EF4-FFF2-40B4-BE49-F238E27FC236}">
                    <a16:creationId xmlns:a16="http://schemas.microsoft.com/office/drawing/2014/main" id="{6C964045-A245-4043-9026-35BD8D52A092}"/>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nvGrpSpPr>
              <p:cNvPr id="360" name="Graphic 2">
                <a:extLst>
                  <a:ext uri="{FF2B5EF4-FFF2-40B4-BE49-F238E27FC236}">
                    <a16:creationId xmlns:a16="http://schemas.microsoft.com/office/drawing/2014/main" id="{3E24D8CE-86FD-BB4C-ACA8-167B93A2B96B}"/>
                  </a:ext>
                </a:extLst>
              </p:cNvPr>
              <p:cNvGrpSpPr/>
              <p:nvPr/>
            </p:nvGrpSpPr>
            <p:grpSpPr>
              <a:xfrm>
                <a:off x="2615525" y="4709261"/>
                <a:ext cx="4196848" cy="677503"/>
                <a:chOff x="2615525" y="4709261"/>
                <a:chExt cx="4196848" cy="677503"/>
              </a:xfrm>
              <a:solidFill>
                <a:srgbClr val="000000"/>
              </a:solidFill>
            </p:grpSpPr>
            <p:sp>
              <p:nvSpPr>
                <p:cNvPr id="388" name="Freeform 387">
                  <a:extLst>
                    <a:ext uri="{FF2B5EF4-FFF2-40B4-BE49-F238E27FC236}">
                      <a16:creationId xmlns:a16="http://schemas.microsoft.com/office/drawing/2014/main" id="{F0AD9635-F39D-6142-B6CE-274F24B3B940}"/>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9" name="Freeform 388">
                  <a:extLst>
                    <a:ext uri="{FF2B5EF4-FFF2-40B4-BE49-F238E27FC236}">
                      <a16:creationId xmlns:a16="http://schemas.microsoft.com/office/drawing/2014/main" id="{5DE33F2E-853A-8244-819E-F014642F195D}"/>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0" name="Freeform 389">
                  <a:extLst>
                    <a:ext uri="{FF2B5EF4-FFF2-40B4-BE49-F238E27FC236}">
                      <a16:creationId xmlns:a16="http://schemas.microsoft.com/office/drawing/2014/main" id="{3AA361B6-0089-4345-BE9B-CBA4786D8FE7}"/>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1" name="Freeform 390">
                  <a:extLst>
                    <a:ext uri="{FF2B5EF4-FFF2-40B4-BE49-F238E27FC236}">
                      <a16:creationId xmlns:a16="http://schemas.microsoft.com/office/drawing/2014/main" id="{EB11A7B7-AAD5-0C44-BA40-4A105CA1F91C}"/>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2" name="Freeform 391">
                  <a:extLst>
                    <a:ext uri="{FF2B5EF4-FFF2-40B4-BE49-F238E27FC236}">
                      <a16:creationId xmlns:a16="http://schemas.microsoft.com/office/drawing/2014/main" id="{E7500295-67E6-4845-B42A-280E3AB8A053}"/>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3" name="Freeform 392">
                  <a:extLst>
                    <a:ext uri="{FF2B5EF4-FFF2-40B4-BE49-F238E27FC236}">
                      <a16:creationId xmlns:a16="http://schemas.microsoft.com/office/drawing/2014/main" id="{293A5AD8-837E-484C-AB71-CB6547965F1E}"/>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4" name="Freeform 393">
                  <a:extLst>
                    <a:ext uri="{FF2B5EF4-FFF2-40B4-BE49-F238E27FC236}">
                      <a16:creationId xmlns:a16="http://schemas.microsoft.com/office/drawing/2014/main" id="{48D4BB95-AB0B-234F-80A3-BCFD25E6D34C}"/>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5" name="Freeform 394">
                  <a:extLst>
                    <a:ext uri="{FF2B5EF4-FFF2-40B4-BE49-F238E27FC236}">
                      <a16:creationId xmlns:a16="http://schemas.microsoft.com/office/drawing/2014/main" id="{7C0A23C5-3CBE-614E-B15C-C0B57782CCBF}"/>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6" name="Freeform 395">
                  <a:extLst>
                    <a:ext uri="{FF2B5EF4-FFF2-40B4-BE49-F238E27FC236}">
                      <a16:creationId xmlns:a16="http://schemas.microsoft.com/office/drawing/2014/main" id="{5FABBB75-324A-7742-9421-A5749F17EEFE}"/>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7" name="Freeform 396">
                  <a:extLst>
                    <a:ext uri="{FF2B5EF4-FFF2-40B4-BE49-F238E27FC236}">
                      <a16:creationId xmlns:a16="http://schemas.microsoft.com/office/drawing/2014/main" id="{CD6AB719-3C5E-074B-85E7-FCA89DFFD7B6}"/>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8" name="Freeform 397">
                  <a:extLst>
                    <a:ext uri="{FF2B5EF4-FFF2-40B4-BE49-F238E27FC236}">
                      <a16:creationId xmlns:a16="http://schemas.microsoft.com/office/drawing/2014/main" id="{DF5FF256-0184-EA47-B4CA-61E8E3B97F8C}"/>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62" name="Graphic 2">
                <a:extLst>
                  <a:ext uri="{FF2B5EF4-FFF2-40B4-BE49-F238E27FC236}">
                    <a16:creationId xmlns:a16="http://schemas.microsoft.com/office/drawing/2014/main" id="{AA87000E-C317-4C49-9F2D-B82905923A36}"/>
                  </a:ext>
                </a:extLst>
              </p:cNvPr>
              <p:cNvGrpSpPr/>
              <p:nvPr/>
            </p:nvGrpSpPr>
            <p:grpSpPr>
              <a:xfrm>
                <a:off x="2629793" y="5482737"/>
                <a:ext cx="4193044" cy="380086"/>
                <a:chOff x="2629793" y="5482737"/>
                <a:chExt cx="4193044" cy="380086"/>
              </a:xfrm>
              <a:solidFill>
                <a:srgbClr val="000000"/>
              </a:solidFill>
            </p:grpSpPr>
            <p:sp>
              <p:nvSpPr>
                <p:cNvPr id="363" name="Freeform 362">
                  <a:extLst>
                    <a:ext uri="{FF2B5EF4-FFF2-40B4-BE49-F238E27FC236}">
                      <a16:creationId xmlns:a16="http://schemas.microsoft.com/office/drawing/2014/main" id="{9CBA0E57-5C05-3342-AF48-8A5C145630E1}"/>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3" name="Freeform 372">
                  <a:extLst>
                    <a:ext uri="{FF2B5EF4-FFF2-40B4-BE49-F238E27FC236}">
                      <a16:creationId xmlns:a16="http://schemas.microsoft.com/office/drawing/2014/main" id="{8500FB48-FEC9-4C4A-B2D8-01B908A1FEAF}"/>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4" name="Freeform 373">
                  <a:extLst>
                    <a:ext uri="{FF2B5EF4-FFF2-40B4-BE49-F238E27FC236}">
                      <a16:creationId xmlns:a16="http://schemas.microsoft.com/office/drawing/2014/main" id="{9321CFC9-1012-8142-873D-77D5DC9F6CC1}"/>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5" name="Freeform 374">
                  <a:extLst>
                    <a:ext uri="{FF2B5EF4-FFF2-40B4-BE49-F238E27FC236}">
                      <a16:creationId xmlns:a16="http://schemas.microsoft.com/office/drawing/2014/main" id="{B0E06D92-3C3E-4448-B910-7244CD36EAE3}"/>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6" name="Freeform 375">
                  <a:extLst>
                    <a:ext uri="{FF2B5EF4-FFF2-40B4-BE49-F238E27FC236}">
                      <a16:creationId xmlns:a16="http://schemas.microsoft.com/office/drawing/2014/main" id="{C28177D4-480C-9745-A1B4-76809A0BC63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7" name="Freeform 376">
                  <a:extLst>
                    <a:ext uri="{FF2B5EF4-FFF2-40B4-BE49-F238E27FC236}">
                      <a16:creationId xmlns:a16="http://schemas.microsoft.com/office/drawing/2014/main" id="{15C3EF6A-3D36-764C-ABA5-3985324AC87F}"/>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8" name="Freeform 377">
                  <a:extLst>
                    <a:ext uri="{FF2B5EF4-FFF2-40B4-BE49-F238E27FC236}">
                      <a16:creationId xmlns:a16="http://schemas.microsoft.com/office/drawing/2014/main" id="{F5F6C4D4-9726-D045-966D-46CD02C52384}"/>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9" name="Freeform 378">
                  <a:extLst>
                    <a:ext uri="{FF2B5EF4-FFF2-40B4-BE49-F238E27FC236}">
                      <a16:creationId xmlns:a16="http://schemas.microsoft.com/office/drawing/2014/main" id="{D2792C3B-BA1E-C341-A63E-7ECAF31488A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0" name="Freeform 379">
                  <a:extLst>
                    <a:ext uri="{FF2B5EF4-FFF2-40B4-BE49-F238E27FC236}">
                      <a16:creationId xmlns:a16="http://schemas.microsoft.com/office/drawing/2014/main" id="{FDA940EA-99E8-8B42-BFAA-868D7C6019E5}"/>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1" name="Freeform 380">
                  <a:extLst>
                    <a:ext uri="{FF2B5EF4-FFF2-40B4-BE49-F238E27FC236}">
                      <a16:creationId xmlns:a16="http://schemas.microsoft.com/office/drawing/2014/main" id="{AA20533C-6971-C044-9A3E-EDFF6D7C084C}"/>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2" name="Freeform 381">
                  <a:extLst>
                    <a:ext uri="{FF2B5EF4-FFF2-40B4-BE49-F238E27FC236}">
                      <a16:creationId xmlns:a16="http://schemas.microsoft.com/office/drawing/2014/main" id="{A647AEE0-ED2B-0B42-95AE-30ABDD581C26}"/>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3" name="Freeform 382">
                  <a:extLst>
                    <a:ext uri="{FF2B5EF4-FFF2-40B4-BE49-F238E27FC236}">
                      <a16:creationId xmlns:a16="http://schemas.microsoft.com/office/drawing/2014/main" id="{C0250EDD-1949-544D-8EAF-32898851853A}"/>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4" name="Freeform 383">
                  <a:extLst>
                    <a:ext uri="{FF2B5EF4-FFF2-40B4-BE49-F238E27FC236}">
                      <a16:creationId xmlns:a16="http://schemas.microsoft.com/office/drawing/2014/main" id="{31874C50-87DB-4642-BE61-B70127DAFFC3}"/>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5" name="Freeform 384">
                  <a:extLst>
                    <a:ext uri="{FF2B5EF4-FFF2-40B4-BE49-F238E27FC236}">
                      <a16:creationId xmlns:a16="http://schemas.microsoft.com/office/drawing/2014/main" id="{92A09614-16C6-4E45-8D6E-AE740D249455}"/>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6" name="Freeform 385">
                  <a:extLst>
                    <a:ext uri="{FF2B5EF4-FFF2-40B4-BE49-F238E27FC236}">
                      <a16:creationId xmlns:a16="http://schemas.microsoft.com/office/drawing/2014/main" id="{CC70361F-3045-4B49-8865-7F4E8E6BC016}"/>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7" name="Freeform 386">
                  <a:extLst>
                    <a:ext uri="{FF2B5EF4-FFF2-40B4-BE49-F238E27FC236}">
                      <a16:creationId xmlns:a16="http://schemas.microsoft.com/office/drawing/2014/main" id="{CECB36BD-28BC-CB43-AE10-80065DE8D7C8}"/>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nvGrpSpPr>
            <p:cNvPr id="314" name="Graphic 2">
              <a:extLst>
                <a:ext uri="{FF2B5EF4-FFF2-40B4-BE49-F238E27FC236}">
                  <a16:creationId xmlns:a16="http://schemas.microsoft.com/office/drawing/2014/main" id="{FA6A5304-431C-A54A-84E2-B400ECAA7AB8}"/>
                </a:ext>
              </a:extLst>
            </p:cNvPr>
            <p:cNvGrpSpPr/>
            <p:nvPr/>
          </p:nvGrpSpPr>
          <p:grpSpPr>
            <a:xfrm>
              <a:off x="606516" y="4401391"/>
              <a:ext cx="1666563" cy="1693284"/>
              <a:chOff x="606516" y="4401391"/>
              <a:chExt cx="1666563" cy="1693284"/>
            </a:xfrm>
          </p:grpSpPr>
          <p:grpSp>
            <p:nvGrpSpPr>
              <p:cNvPr id="315" name="Graphic 2">
                <a:extLst>
                  <a:ext uri="{FF2B5EF4-FFF2-40B4-BE49-F238E27FC236}">
                    <a16:creationId xmlns:a16="http://schemas.microsoft.com/office/drawing/2014/main" id="{C4C6041D-5060-C84B-85AE-79DAD2D47B8A}"/>
                  </a:ext>
                </a:extLst>
              </p:cNvPr>
              <p:cNvGrpSpPr/>
              <p:nvPr/>
            </p:nvGrpSpPr>
            <p:grpSpPr>
              <a:xfrm>
                <a:off x="606516" y="4401391"/>
                <a:ext cx="1666563" cy="1693284"/>
                <a:chOff x="606516" y="4401391"/>
                <a:chExt cx="1666563" cy="1693284"/>
              </a:xfrm>
            </p:grpSpPr>
            <p:sp>
              <p:nvSpPr>
                <p:cNvPr id="351" name="Freeform 350">
                  <a:extLst>
                    <a:ext uri="{FF2B5EF4-FFF2-40B4-BE49-F238E27FC236}">
                      <a16:creationId xmlns:a16="http://schemas.microsoft.com/office/drawing/2014/main" id="{495B1A09-BA03-EF49-A394-E1C93394233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2" name="Freeform 351">
                  <a:extLst>
                    <a:ext uri="{FF2B5EF4-FFF2-40B4-BE49-F238E27FC236}">
                      <a16:creationId xmlns:a16="http://schemas.microsoft.com/office/drawing/2014/main" id="{B863CDD4-ECFA-574F-A4A3-498C24EDF6F6}"/>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6" name="Graphic 2">
                <a:extLst>
                  <a:ext uri="{FF2B5EF4-FFF2-40B4-BE49-F238E27FC236}">
                    <a16:creationId xmlns:a16="http://schemas.microsoft.com/office/drawing/2014/main" id="{534671DC-2CE5-A740-8173-7F66E4678E5E}"/>
                  </a:ext>
                </a:extLst>
              </p:cNvPr>
              <p:cNvGrpSpPr/>
              <p:nvPr/>
            </p:nvGrpSpPr>
            <p:grpSpPr>
              <a:xfrm>
                <a:off x="879521" y="4954417"/>
                <a:ext cx="306297" cy="518817"/>
                <a:chOff x="879521" y="4954417"/>
                <a:chExt cx="306297" cy="518817"/>
              </a:xfrm>
              <a:solidFill>
                <a:srgbClr val="F1A0C2"/>
              </a:solidFill>
            </p:grpSpPr>
            <p:sp>
              <p:nvSpPr>
                <p:cNvPr id="346" name="Freeform 345">
                  <a:extLst>
                    <a:ext uri="{FF2B5EF4-FFF2-40B4-BE49-F238E27FC236}">
                      <a16:creationId xmlns:a16="http://schemas.microsoft.com/office/drawing/2014/main" id="{46A77C81-BFCD-854A-8498-07CB87CEBCC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7" name="Freeform 346">
                  <a:extLst>
                    <a:ext uri="{FF2B5EF4-FFF2-40B4-BE49-F238E27FC236}">
                      <a16:creationId xmlns:a16="http://schemas.microsoft.com/office/drawing/2014/main" id="{985440D6-D2CA-A342-BCAA-9689F3CE2D64}"/>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8" name="Freeform 347">
                  <a:extLst>
                    <a:ext uri="{FF2B5EF4-FFF2-40B4-BE49-F238E27FC236}">
                      <a16:creationId xmlns:a16="http://schemas.microsoft.com/office/drawing/2014/main" id="{8CF28130-FF56-D444-8312-83B6053C20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9" name="Freeform 348">
                  <a:extLst>
                    <a:ext uri="{FF2B5EF4-FFF2-40B4-BE49-F238E27FC236}">
                      <a16:creationId xmlns:a16="http://schemas.microsoft.com/office/drawing/2014/main" id="{1A09E735-3D9F-A941-BF78-83B38F658E9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0" name="Freeform 349">
                  <a:extLst>
                    <a:ext uri="{FF2B5EF4-FFF2-40B4-BE49-F238E27FC236}">
                      <a16:creationId xmlns:a16="http://schemas.microsoft.com/office/drawing/2014/main" id="{8509FA92-490E-A845-8CAD-8B1721E4E1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7" name="Graphic 2">
                <a:extLst>
                  <a:ext uri="{FF2B5EF4-FFF2-40B4-BE49-F238E27FC236}">
                    <a16:creationId xmlns:a16="http://schemas.microsoft.com/office/drawing/2014/main" id="{3C1645E2-4929-E249-8C40-8BFE5979008C}"/>
                  </a:ext>
                </a:extLst>
              </p:cNvPr>
              <p:cNvGrpSpPr/>
              <p:nvPr/>
            </p:nvGrpSpPr>
            <p:grpSpPr>
              <a:xfrm>
                <a:off x="1305674" y="4681705"/>
                <a:ext cx="305346" cy="518817"/>
                <a:chOff x="1305674" y="4681705"/>
                <a:chExt cx="305346" cy="518817"/>
              </a:xfrm>
              <a:solidFill>
                <a:srgbClr val="F1A0C2"/>
              </a:solidFill>
            </p:grpSpPr>
            <p:sp>
              <p:nvSpPr>
                <p:cNvPr id="341" name="Freeform 340">
                  <a:extLst>
                    <a:ext uri="{FF2B5EF4-FFF2-40B4-BE49-F238E27FC236}">
                      <a16:creationId xmlns:a16="http://schemas.microsoft.com/office/drawing/2014/main" id="{EB8267FB-C795-3841-B4FA-7E429ED742C0}"/>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2" name="Freeform 341">
                  <a:extLst>
                    <a:ext uri="{FF2B5EF4-FFF2-40B4-BE49-F238E27FC236}">
                      <a16:creationId xmlns:a16="http://schemas.microsoft.com/office/drawing/2014/main" id="{0A5FB9EB-43D8-0F4A-BDBE-FC8C2024AE7A}"/>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3" name="Freeform 342">
                  <a:extLst>
                    <a:ext uri="{FF2B5EF4-FFF2-40B4-BE49-F238E27FC236}">
                      <a16:creationId xmlns:a16="http://schemas.microsoft.com/office/drawing/2014/main" id="{36A80C3D-65C2-6B49-BA4D-D7C89673037B}"/>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4" name="Freeform 343">
                  <a:extLst>
                    <a:ext uri="{FF2B5EF4-FFF2-40B4-BE49-F238E27FC236}">
                      <a16:creationId xmlns:a16="http://schemas.microsoft.com/office/drawing/2014/main" id="{810E568B-7F4E-B548-ADA1-7DDE900047B7}"/>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5" name="Freeform 344">
                  <a:extLst>
                    <a:ext uri="{FF2B5EF4-FFF2-40B4-BE49-F238E27FC236}">
                      <a16:creationId xmlns:a16="http://schemas.microsoft.com/office/drawing/2014/main" id="{BF2055E8-B660-7C45-83E3-D94C30FE7551}"/>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1" name="Graphic 2">
                <a:extLst>
                  <a:ext uri="{FF2B5EF4-FFF2-40B4-BE49-F238E27FC236}">
                    <a16:creationId xmlns:a16="http://schemas.microsoft.com/office/drawing/2014/main" id="{B8544831-9844-8B44-8376-87AC1949055F}"/>
                  </a:ext>
                </a:extLst>
              </p:cNvPr>
              <p:cNvGrpSpPr/>
              <p:nvPr/>
            </p:nvGrpSpPr>
            <p:grpSpPr>
              <a:xfrm>
                <a:off x="1725169" y="4951566"/>
                <a:ext cx="306297" cy="518817"/>
                <a:chOff x="1725169" y="4951566"/>
                <a:chExt cx="306297" cy="518817"/>
              </a:xfrm>
              <a:solidFill>
                <a:srgbClr val="F1A0C2"/>
              </a:solidFill>
            </p:grpSpPr>
            <p:sp>
              <p:nvSpPr>
                <p:cNvPr id="336" name="Freeform 335">
                  <a:extLst>
                    <a:ext uri="{FF2B5EF4-FFF2-40B4-BE49-F238E27FC236}">
                      <a16:creationId xmlns:a16="http://schemas.microsoft.com/office/drawing/2014/main" id="{15306235-986A-BF49-99FE-21CB4FDF34C9}"/>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7" name="Freeform 336">
                  <a:extLst>
                    <a:ext uri="{FF2B5EF4-FFF2-40B4-BE49-F238E27FC236}">
                      <a16:creationId xmlns:a16="http://schemas.microsoft.com/office/drawing/2014/main" id="{83F7C202-F75A-2E4C-95A2-031F79C133E2}"/>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8" name="Freeform 337">
                  <a:extLst>
                    <a:ext uri="{FF2B5EF4-FFF2-40B4-BE49-F238E27FC236}">
                      <a16:creationId xmlns:a16="http://schemas.microsoft.com/office/drawing/2014/main" id="{F9B5B209-ED82-9E48-87D1-70C624127161}"/>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9" name="Freeform 338">
                  <a:extLst>
                    <a:ext uri="{FF2B5EF4-FFF2-40B4-BE49-F238E27FC236}">
                      <a16:creationId xmlns:a16="http://schemas.microsoft.com/office/drawing/2014/main" id="{E222F5A3-3F69-BF47-8A58-4C3AF5A94CA0}"/>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0" name="Freeform 339">
                  <a:extLst>
                    <a:ext uri="{FF2B5EF4-FFF2-40B4-BE49-F238E27FC236}">
                      <a16:creationId xmlns:a16="http://schemas.microsoft.com/office/drawing/2014/main" id="{436244E5-5B7F-674C-92D5-C8C5FF0BED3C}"/>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7" name="Graphic 2">
                <a:extLst>
                  <a:ext uri="{FF2B5EF4-FFF2-40B4-BE49-F238E27FC236}">
                    <a16:creationId xmlns:a16="http://schemas.microsoft.com/office/drawing/2014/main" id="{D043C5A4-E361-8F4A-B463-71DD6407CBC9}"/>
                  </a:ext>
                </a:extLst>
              </p:cNvPr>
              <p:cNvGrpSpPr/>
              <p:nvPr/>
            </p:nvGrpSpPr>
            <p:grpSpPr>
              <a:xfrm>
                <a:off x="690225" y="4499263"/>
                <a:ext cx="1499146" cy="1498490"/>
                <a:chOff x="690225" y="4499263"/>
                <a:chExt cx="1499146" cy="1498490"/>
              </a:xfrm>
              <a:solidFill>
                <a:srgbClr val="000000"/>
              </a:solidFill>
            </p:grpSpPr>
            <p:grpSp>
              <p:nvGrpSpPr>
                <p:cNvPr id="330" name="Graphic 2">
                  <a:extLst>
                    <a:ext uri="{FF2B5EF4-FFF2-40B4-BE49-F238E27FC236}">
                      <a16:creationId xmlns:a16="http://schemas.microsoft.com/office/drawing/2014/main" id="{A67392D4-E1C6-274F-92E4-FAB51AB6EA22}"/>
                    </a:ext>
                  </a:extLst>
                </p:cNvPr>
                <p:cNvGrpSpPr/>
                <p:nvPr/>
              </p:nvGrpSpPr>
              <p:grpSpPr>
                <a:xfrm>
                  <a:off x="690225" y="4499263"/>
                  <a:ext cx="1499146" cy="1498490"/>
                  <a:chOff x="690225" y="4499263"/>
                  <a:chExt cx="1499146" cy="1498490"/>
                </a:xfrm>
                <a:solidFill>
                  <a:srgbClr val="000000"/>
                </a:solidFill>
              </p:grpSpPr>
              <p:sp>
                <p:nvSpPr>
                  <p:cNvPr id="334" name="Freeform 333">
                    <a:extLst>
                      <a:ext uri="{FF2B5EF4-FFF2-40B4-BE49-F238E27FC236}">
                        <a16:creationId xmlns:a16="http://schemas.microsoft.com/office/drawing/2014/main" id="{72863BA3-64F4-FD4B-A1F5-A670940B26AA}"/>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5" name="Freeform 334">
                    <a:extLst>
                      <a:ext uri="{FF2B5EF4-FFF2-40B4-BE49-F238E27FC236}">
                        <a16:creationId xmlns:a16="http://schemas.microsoft.com/office/drawing/2014/main" id="{29B3C6E6-1583-1043-A0BE-1A2038990F0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sp>
              <p:nvSpPr>
                <p:cNvPr id="331" name="Freeform 330">
                  <a:extLst>
                    <a:ext uri="{FF2B5EF4-FFF2-40B4-BE49-F238E27FC236}">
                      <a16:creationId xmlns:a16="http://schemas.microsoft.com/office/drawing/2014/main" id="{5FA6C8FE-6AC5-F544-8AA1-F461C3C60041}"/>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2" name="Freeform 331">
                  <a:extLst>
                    <a:ext uri="{FF2B5EF4-FFF2-40B4-BE49-F238E27FC236}">
                      <a16:creationId xmlns:a16="http://schemas.microsoft.com/office/drawing/2014/main" id="{A0F99B60-70DB-6A43-AA3E-F7109566F16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3" name="Freeform 332">
                  <a:extLst>
                    <a:ext uri="{FF2B5EF4-FFF2-40B4-BE49-F238E27FC236}">
                      <a16:creationId xmlns:a16="http://schemas.microsoft.com/office/drawing/2014/main" id="{CC2A083B-72EB-7449-9A7A-17C5EF53B999}"/>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spTree>
    <p:extLst>
      <p:ext uri="{BB962C8B-B14F-4D97-AF65-F5344CB8AC3E}">
        <p14:creationId xmlns:p14="http://schemas.microsoft.com/office/powerpoint/2010/main" val="6273074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8528151"/>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9785" y="2639079"/>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03" name="Text Placeholder 3">
            <a:extLst>
              <a:ext uri="{FF2B5EF4-FFF2-40B4-BE49-F238E27FC236}">
                <a16:creationId xmlns:a16="http://schemas.microsoft.com/office/drawing/2014/main" id="{B8FD85B4-7D91-5042-9A1E-C5532C7322DD}"/>
              </a:ext>
            </a:extLst>
          </p:cNvPr>
          <p:cNvSpPr>
            <a:spLocks noGrp="1"/>
          </p:cNvSpPr>
          <p:nvPr>
            <p:ph type="body" sz="quarter" idx="14" hasCustomPrompt="1"/>
          </p:nvPr>
        </p:nvSpPr>
        <p:spPr>
          <a:xfrm>
            <a:off x="1804558" y="1615386"/>
            <a:ext cx="1952282" cy="1564946"/>
          </a:xfrm>
          <a:effectLst>
            <a:glow rad="127000">
              <a:srgbClr val="414141"/>
            </a:glow>
          </a:effectLst>
        </p:spPr>
        <p:txBody>
          <a:bodyPr>
            <a:noAutofit/>
          </a:bodyPr>
          <a:lstStyle>
            <a:lvl1pPr marL="0" indent="0" algn="ctr">
              <a:buNone/>
              <a:defRPr sz="10000" b="0">
                <a:solidFill>
                  <a:schemeClr val="tx1"/>
                </a:solidFill>
                <a:latin typeface="Calibri" panose="020F0502020204030204" pitchFamily="34" charset="0"/>
                <a:cs typeface="Calibri" panose="020F0502020204030204" pitchFamily="34" charset="0"/>
              </a:defRPr>
            </a:lvl1pPr>
          </a:lstStyle>
          <a:p>
            <a:pPr lvl="0"/>
            <a:r>
              <a:rPr lang="en-GB"/>
              <a:t>01</a:t>
            </a:r>
            <a:endParaRPr lang="en-US"/>
          </a:p>
        </p:txBody>
      </p:sp>
      <p:sp>
        <p:nvSpPr>
          <p:cNvPr id="104" name="Text Placeholder 3">
            <a:extLst>
              <a:ext uri="{FF2B5EF4-FFF2-40B4-BE49-F238E27FC236}">
                <a16:creationId xmlns:a16="http://schemas.microsoft.com/office/drawing/2014/main" id="{0C9DBD77-CF34-0846-A498-521E26D89BBF}"/>
              </a:ext>
            </a:extLst>
          </p:cNvPr>
          <p:cNvSpPr>
            <a:spLocks noGrp="1"/>
          </p:cNvSpPr>
          <p:nvPr>
            <p:ph type="body" sz="quarter" idx="15" hasCustomPrompt="1"/>
          </p:nvPr>
        </p:nvSpPr>
        <p:spPr>
          <a:xfrm>
            <a:off x="3429785" y="3124029"/>
            <a:ext cx="2930148" cy="2002900"/>
          </a:xfrm>
        </p:spPr>
        <p:txBody>
          <a:bodyPr>
            <a:noAutofit/>
          </a:bodyPr>
          <a:lstStyle>
            <a:lvl1pPr marL="0" indent="0" algn="l">
              <a:buNone/>
              <a:defRPr sz="3600" b="0">
                <a:solidFill>
                  <a:schemeClr val="tx1"/>
                </a:solidFill>
                <a:latin typeface="Calibri" panose="020F0502020204030204" pitchFamily="34" charset="0"/>
                <a:ea typeface="Open Sans" panose="020B0606030504020204" pitchFamily="34" charset="0"/>
                <a:cs typeface="Calibri" panose="020F0502020204030204" pitchFamily="34" charset="0"/>
              </a:defRPr>
            </a:lvl1pPr>
          </a:lstStyle>
          <a:p>
            <a:pPr lvl="0"/>
            <a:r>
              <a:rPr lang="en-GB"/>
              <a:t>divider title</a:t>
            </a:r>
            <a:endParaRPr lang="en-US"/>
          </a:p>
        </p:txBody>
      </p:sp>
      <p:grpSp>
        <p:nvGrpSpPr>
          <p:cNvPr id="109" name="Graphic 2">
            <a:extLst>
              <a:ext uri="{FF2B5EF4-FFF2-40B4-BE49-F238E27FC236}">
                <a16:creationId xmlns:a16="http://schemas.microsoft.com/office/drawing/2014/main" id="{58F16A90-779E-954B-A80C-7704C6FF653A}"/>
              </a:ext>
            </a:extLst>
          </p:cNvPr>
          <p:cNvGrpSpPr/>
          <p:nvPr userDrawn="1"/>
        </p:nvGrpSpPr>
        <p:grpSpPr>
          <a:xfrm>
            <a:off x="562946" y="6239866"/>
            <a:ext cx="2461200" cy="2497565"/>
            <a:chOff x="690225" y="4499263"/>
            <a:chExt cx="1499146" cy="1521296"/>
          </a:xfrm>
        </p:grpSpPr>
        <p:sp>
          <p:nvSpPr>
            <p:cNvPr id="110" name="Freeform 109">
              <a:extLst>
                <a:ext uri="{FF2B5EF4-FFF2-40B4-BE49-F238E27FC236}">
                  <a16:creationId xmlns:a16="http://schemas.microsoft.com/office/drawing/2014/main" id="{4E79A8C5-72A4-1C42-9E5F-B49807AEBAEC}"/>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1" name="Graphic 2">
              <a:extLst>
                <a:ext uri="{FF2B5EF4-FFF2-40B4-BE49-F238E27FC236}">
                  <a16:creationId xmlns:a16="http://schemas.microsoft.com/office/drawing/2014/main" id="{B34C7E54-A83D-8549-A410-70AD081C2184}"/>
                </a:ext>
              </a:extLst>
            </p:cNvPr>
            <p:cNvGrpSpPr/>
            <p:nvPr/>
          </p:nvGrpSpPr>
          <p:grpSpPr>
            <a:xfrm>
              <a:off x="879521" y="4954417"/>
              <a:ext cx="306297" cy="518817"/>
              <a:chOff x="879521" y="4954417"/>
              <a:chExt cx="306297" cy="518817"/>
            </a:xfrm>
            <a:solidFill>
              <a:srgbClr val="F1A0C2"/>
            </a:solidFill>
          </p:grpSpPr>
          <p:sp>
            <p:nvSpPr>
              <p:cNvPr id="167" name="Freeform 166">
                <a:extLst>
                  <a:ext uri="{FF2B5EF4-FFF2-40B4-BE49-F238E27FC236}">
                    <a16:creationId xmlns:a16="http://schemas.microsoft.com/office/drawing/2014/main" id="{C35DD85E-AAB9-114C-9BE2-D654235643C7}"/>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C2732EA-831A-D54D-BDD0-744429FDA6CD}"/>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BC87E840-1748-604A-AC69-A3693299E4D2}"/>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EB114F3F-24A6-1E45-896B-CA542B9338DD}"/>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29A2282B-DA96-D34E-9377-A60AC97F16B4}"/>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2" name="Graphic 2">
              <a:extLst>
                <a:ext uri="{FF2B5EF4-FFF2-40B4-BE49-F238E27FC236}">
                  <a16:creationId xmlns:a16="http://schemas.microsoft.com/office/drawing/2014/main" id="{B05325EA-820B-8543-B5D0-EB66E950B892}"/>
                </a:ext>
              </a:extLst>
            </p:cNvPr>
            <p:cNvGrpSpPr/>
            <p:nvPr/>
          </p:nvGrpSpPr>
          <p:grpSpPr>
            <a:xfrm>
              <a:off x="1305674" y="4681705"/>
              <a:ext cx="305346" cy="518817"/>
              <a:chOff x="1305674" y="4681705"/>
              <a:chExt cx="305346" cy="518817"/>
            </a:xfrm>
            <a:solidFill>
              <a:srgbClr val="F1A0C2"/>
            </a:solidFill>
          </p:grpSpPr>
          <p:sp>
            <p:nvSpPr>
              <p:cNvPr id="126" name="Freeform 125">
                <a:extLst>
                  <a:ext uri="{FF2B5EF4-FFF2-40B4-BE49-F238E27FC236}">
                    <a16:creationId xmlns:a16="http://schemas.microsoft.com/office/drawing/2014/main" id="{47A6E879-BC10-5643-80D0-2335E8D91658}"/>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9480D1E3-A973-4F47-9964-DCC901756860}"/>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AEDDFD83-D17E-D149-AB11-03AD5CEBDD37}"/>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61C73E2-0F7E-A448-B8CD-046E79E3682B}"/>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99ABD019-4D47-A640-8773-6BCD7C5F11C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3" name="Graphic 2">
              <a:extLst>
                <a:ext uri="{FF2B5EF4-FFF2-40B4-BE49-F238E27FC236}">
                  <a16:creationId xmlns:a16="http://schemas.microsoft.com/office/drawing/2014/main" id="{C43820B6-D196-C040-AD9D-799211EFBE77}"/>
                </a:ext>
              </a:extLst>
            </p:cNvPr>
            <p:cNvGrpSpPr/>
            <p:nvPr/>
          </p:nvGrpSpPr>
          <p:grpSpPr>
            <a:xfrm>
              <a:off x="1725169" y="4951566"/>
              <a:ext cx="306297" cy="518817"/>
              <a:chOff x="1725169" y="4951566"/>
              <a:chExt cx="306297" cy="518817"/>
            </a:xfrm>
            <a:solidFill>
              <a:srgbClr val="F1A0C2"/>
            </a:solidFill>
          </p:grpSpPr>
          <p:sp>
            <p:nvSpPr>
              <p:cNvPr id="121" name="Freeform 120">
                <a:extLst>
                  <a:ext uri="{FF2B5EF4-FFF2-40B4-BE49-F238E27FC236}">
                    <a16:creationId xmlns:a16="http://schemas.microsoft.com/office/drawing/2014/main" id="{EBE7A037-CEFA-7E4D-972D-EB2C002DC32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C3AF199-AE20-D949-92F9-4A04081AC1AE}"/>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5F7F8F7-2030-2D44-9434-6D4E571F042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DB8ADE0-D542-A740-9263-0BD5BA9FF677}"/>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66F1219E-0644-B44D-92EF-833F09CA847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CB9F2EA5-63F9-724C-86FD-35B1A98CD7EE}"/>
                </a:ext>
              </a:extLst>
            </p:cNvPr>
            <p:cNvGrpSpPr/>
            <p:nvPr/>
          </p:nvGrpSpPr>
          <p:grpSpPr>
            <a:xfrm>
              <a:off x="690225" y="4499263"/>
              <a:ext cx="1499146" cy="1498491"/>
              <a:chOff x="690225" y="4499263"/>
              <a:chExt cx="1499146" cy="1498491"/>
            </a:xfrm>
            <a:solidFill>
              <a:srgbClr val="000000"/>
            </a:solidFill>
          </p:grpSpPr>
          <p:grpSp>
            <p:nvGrpSpPr>
              <p:cNvPr id="115" name="Graphic 2">
                <a:extLst>
                  <a:ext uri="{FF2B5EF4-FFF2-40B4-BE49-F238E27FC236}">
                    <a16:creationId xmlns:a16="http://schemas.microsoft.com/office/drawing/2014/main" id="{30F07794-C35E-8245-922E-23E56BC4C958}"/>
                  </a:ext>
                </a:extLst>
              </p:cNvPr>
              <p:cNvGrpSpPr/>
              <p:nvPr userDrawn="1"/>
            </p:nvGrpSpPr>
            <p:grpSpPr>
              <a:xfrm>
                <a:off x="690225" y="4499263"/>
                <a:ext cx="1499146" cy="1498491"/>
                <a:chOff x="690225" y="4499263"/>
                <a:chExt cx="1499146" cy="1498491"/>
              </a:xfrm>
              <a:solidFill>
                <a:srgbClr val="000000"/>
              </a:solidFill>
            </p:grpSpPr>
            <p:sp>
              <p:nvSpPr>
                <p:cNvPr id="119" name="Freeform 118">
                  <a:extLst>
                    <a:ext uri="{FF2B5EF4-FFF2-40B4-BE49-F238E27FC236}">
                      <a16:creationId xmlns:a16="http://schemas.microsoft.com/office/drawing/2014/main" id="{FD2DCF43-1417-4E42-AF39-7DA8F63D8084}"/>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28E02099-0715-7D45-9AFD-7789E5C9255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AFC6A105-C9C5-874D-B6EF-2274F36887A5}"/>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EDB1A22D-A93A-0E41-BB59-06004CAF161E}"/>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5BA00E8-4D8B-F346-9EA7-91A495A04340}"/>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6914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2083799" y="3559856"/>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853014" y="3559856"/>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2083799" y="403509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853014" y="4035098"/>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2083799" y="45512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853014" y="4551222"/>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2083799" y="503718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853014" y="503718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D2098A53-0134-4E4E-A915-CC50FD0C47D5}"/>
              </a:ext>
            </a:extLst>
          </p:cNvPr>
          <p:cNvSpPr/>
          <p:nvPr userDrawn="1"/>
        </p:nvSpPr>
        <p:spPr>
          <a:xfrm>
            <a:off x="3281966" y="8842014"/>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212035" y="885031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898970" y="8913723"/>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2083799" y="3965406"/>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2083799" y="4471097"/>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2117680" y="496791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2089972" y="551144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859187" y="5511443"/>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72" name="Text Placeholder 32">
            <a:extLst>
              <a:ext uri="{FF2B5EF4-FFF2-40B4-BE49-F238E27FC236}">
                <a16:creationId xmlns:a16="http://schemas.microsoft.com/office/drawing/2014/main" id="{A6EB5CCC-B9E9-DE43-8D10-0F1693D4BF78}"/>
              </a:ext>
            </a:extLst>
          </p:cNvPr>
          <p:cNvSpPr>
            <a:spLocks noGrp="1"/>
          </p:cNvSpPr>
          <p:nvPr>
            <p:ph type="body" sz="quarter" idx="53" hasCustomPrompt="1"/>
          </p:nvPr>
        </p:nvSpPr>
        <p:spPr>
          <a:xfrm>
            <a:off x="2089972" y="602756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06</a:t>
            </a:r>
            <a:endParaRPr lang="en-US"/>
          </a:p>
        </p:txBody>
      </p:sp>
      <p:sp>
        <p:nvSpPr>
          <p:cNvPr id="73" name="Text Placeholder 32">
            <a:extLst>
              <a:ext uri="{FF2B5EF4-FFF2-40B4-BE49-F238E27FC236}">
                <a16:creationId xmlns:a16="http://schemas.microsoft.com/office/drawing/2014/main" id="{8E51EA93-5941-C648-8A68-88A6181DB77B}"/>
              </a:ext>
            </a:extLst>
          </p:cNvPr>
          <p:cNvSpPr>
            <a:spLocks noGrp="1"/>
          </p:cNvSpPr>
          <p:nvPr>
            <p:ph type="body" sz="quarter" idx="54" hasCustomPrompt="1"/>
          </p:nvPr>
        </p:nvSpPr>
        <p:spPr>
          <a:xfrm>
            <a:off x="2859187" y="602756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2089972" y="544175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2089972" y="5947442"/>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216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1764759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2494320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95534"/>
            <a:ext cx="7332439" cy="1428010"/>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1011425"/>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1651379"/>
            <a:ext cx="6143488" cy="7653445"/>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699679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19047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1" name="Picture Placeholder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5484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Picture Placeholder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410135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728" y="569242"/>
            <a:ext cx="6520220" cy="206659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519728" y="2846200"/>
            <a:ext cx="6520220" cy="6783857"/>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Slide Number Placeholder 5">
            <a:extLst>
              <a:ext uri="{FF2B5EF4-FFF2-40B4-BE49-F238E27FC236}">
                <a16:creationId xmlns:a16="http://schemas.microsoft.com/office/drawing/2014/main" id="{27D4BD39-FC27-6B4F-AA5E-C3CF9179CB4A}"/>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B22EC229-BE6D-DF49-9F4C-E3905A756919}"/>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F1C28406-301D-E54B-8C38-673C769FFDD6}"/>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1014926"/>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4" r:id="rId12"/>
  </p:sldLayoutIdLst>
  <p:hf hdr="0" ftr="0" dt="0"/>
  <p:txStyles>
    <p:titleStyle>
      <a:lvl1pPr algn="l" defTabSz="755934" rtl="0" eaLnBrk="1" latinLnBrk="0" hangingPunct="1">
        <a:lnSpc>
          <a:spcPct val="90000"/>
        </a:lnSpc>
        <a:spcBef>
          <a:spcPct val="0"/>
        </a:spcBef>
        <a:buNone/>
        <a:defRPr sz="3637" b="0" i="0" kern="1200">
          <a:solidFill>
            <a:srgbClr val="5C5C5C"/>
          </a:solidFill>
          <a:latin typeface="Calibri" panose="020F0502020204030204" pitchFamily="34" charset="0"/>
          <a:ea typeface="+mj-ea"/>
          <a:cs typeface="Calibri" panose="020F0502020204030204" pitchFamily="34" charset="0"/>
        </a:defRPr>
      </a:lvl1pPr>
    </p:titleStyle>
    <p:body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34" rtl="0" eaLnBrk="1" latinLnBrk="0" hangingPunct="1">
        <a:defRPr sz="1488" kern="1200">
          <a:solidFill>
            <a:schemeClr val="tx1"/>
          </a:solidFill>
          <a:latin typeface="+mn-lt"/>
          <a:ea typeface="+mn-ea"/>
          <a:cs typeface="+mn-cs"/>
        </a:defRPr>
      </a:lvl1pPr>
      <a:lvl2pPr marL="377967" algn="l" defTabSz="755934" rtl="0" eaLnBrk="1" latinLnBrk="0" hangingPunct="1">
        <a:defRPr sz="1488" kern="1200">
          <a:solidFill>
            <a:schemeClr val="tx1"/>
          </a:solidFill>
          <a:latin typeface="+mn-lt"/>
          <a:ea typeface="+mn-ea"/>
          <a:cs typeface="+mn-cs"/>
        </a:defRPr>
      </a:lvl2pPr>
      <a:lvl3pPr marL="755934" algn="l" defTabSz="755934" rtl="0" eaLnBrk="1" latinLnBrk="0" hangingPunct="1">
        <a:defRPr sz="1488" kern="1200">
          <a:solidFill>
            <a:schemeClr val="tx1"/>
          </a:solidFill>
          <a:latin typeface="+mn-lt"/>
          <a:ea typeface="+mn-ea"/>
          <a:cs typeface="+mn-cs"/>
        </a:defRPr>
      </a:lvl3pPr>
      <a:lvl4pPr marL="1133902" algn="l" defTabSz="755934" rtl="0" eaLnBrk="1" latinLnBrk="0" hangingPunct="1">
        <a:defRPr sz="1488" kern="1200">
          <a:solidFill>
            <a:schemeClr val="tx1"/>
          </a:solidFill>
          <a:latin typeface="+mn-lt"/>
          <a:ea typeface="+mn-ea"/>
          <a:cs typeface="+mn-cs"/>
        </a:defRPr>
      </a:lvl4pPr>
      <a:lvl5pPr marL="1511869" algn="l" defTabSz="755934" rtl="0" eaLnBrk="1" latinLnBrk="0" hangingPunct="1">
        <a:defRPr sz="1488" kern="1200">
          <a:solidFill>
            <a:schemeClr val="tx1"/>
          </a:solidFill>
          <a:latin typeface="+mn-lt"/>
          <a:ea typeface="+mn-ea"/>
          <a:cs typeface="+mn-cs"/>
        </a:defRPr>
      </a:lvl5pPr>
      <a:lvl6pPr marL="1889836" algn="l" defTabSz="755934" rtl="0" eaLnBrk="1" latinLnBrk="0" hangingPunct="1">
        <a:defRPr sz="1488" kern="1200">
          <a:solidFill>
            <a:schemeClr val="tx1"/>
          </a:solidFill>
          <a:latin typeface="+mn-lt"/>
          <a:ea typeface="+mn-ea"/>
          <a:cs typeface="+mn-cs"/>
        </a:defRPr>
      </a:lvl6pPr>
      <a:lvl7pPr marL="2267803" algn="l" defTabSz="755934" rtl="0" eaLnBrk="1" latinLnBrk="0" hangingPunct="1">
        <a:defRPr sz="1488" kern="1200">
          <a:solidFill>
            <a:schemeClr val="tx1"/>
          </a:solidFill>
          <a:latin typeface="+mn-lt"/>
          <a:ea typeface="+mn-ea"/>
          <a:cs typeface="+mn-cs"/>
        </a:defRPr>
      </a:lvl7pPr>
      <a:lvl8pPr marL="2645771" algn="l" defTabSz="755934" rtl="0" eaLnBrk="1" latinLnBrk="0" hangingPunct="1">
        <a:defRPr sz="1488" kern="1200">
          <a:solidFill>
            <a:schemeClr val="tx1"/>
          </a:solidFill>
          <a:latin typeface="+mn-lt"/>
          <a:ea typeface="+mn-ea"/>
          <a:cs typeface="+mn-cs"/>
        </a:defRPr>
      </a:lvl8pPr>
      <a:lvl9pPr marL="3023738" algn="l" defTabSz="755934"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BC872740-AF4D-0242-B897-B6428B3B26BF}"/>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CAEB64CA-1B0B-4548-925A-EA887BB8A833}"/>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A4E5DD0F-DE19-3241-87F5-64CDF481736D}"/>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8856880"/>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7.emf"/><Relationship Id="rId7" Type="http://schemas.openxmlformats.org/officeDocument/2006/relationships/image" Target="../media/image29.svg"/><Relationship Id="rId2" Type="http://schemas.openxmlformats.org/officeDocument/2006/relationships/image" Target="../media/image26.png"/><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hyperlink" Target="https://www.biasol.ie/" TargetMode="External"/><Relationship Id="rId10" Type="http://schemas.openxmlformats.org/officeDocument/2006/relationships/hyperlink" Target="https://www.tiktok.com/@biasolfoods" TargetMode="External"/><Relationship Id="rId4" Type="http://schemas.openxmlformats.org/officeDocument/2006/relationships/hyperlink" Target="https://www.facebook.com/biasolfoods" TargetMode="External"/><Relationship Id="rId9" Type="http://schemas.openxmlformats.org/officeDocument/2006/relationships/hyperlink" Target="https://www.instagram.com/biasolfoods"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s://www.biasol.ie/" TargetMode="External"/><Relationship Id="rId2" Type="http://schemas.openxmlformats.org/officeDocument/2006/relationships/image" Target="../media/image31.jpeg"/><Relationship Id="rId1" Type="http://schemas.openxmlformats.org/officeDocument/2006/relationships/slideLayout" Target="../slideLayouts/slideLayout9.xml"/><Relationship Id="rId4" Type="http://schemas.openxmlformats.org/officeDocument/2006/relationships/image" Target="../media/image30.png"/></Relationships>
</file>

<file path=ppt/slides/_rels/slide12.xml.rels><?xml version="1.0" encoding="UTF-8" standalone="yes"?>
<Relationships xmlns="http://schemas.openxmlformats.org/package/2006/relationships"><Relationship Id="rId8" Type="http://schemas.openxmlformats.org/officeDocument/2006/relationships/hyperlink" Target="https://creamofthecropfood.com/" TargetMode="External"/><Relationship Id="rId3" Type="http://schemas.openxmlformats.org/officeDocument/2006/relationships/hyperlink" Target="https://oec.world/en/profile/bilateral-product/bananas/reporter/irl#:~:text=Imports%20In%202021%2C%20Ireland%20imported%20%2450.5M%20in%20Bananas%2C,Netherlands%20%28%246.59M%29%2C%20Dominican%20Republic%20%28%243.48M%29%2C%20and%20Nicaragua%20%28%243.47M%29." TargetMode="External"/><Relationship Id="rId7" Type="http://schemas.openxmlformats.org/officeDocument/2006/relationships/hyperlink" Target="https://www.facebook.com/creamofthecropgelato" TargetMode="External"/><Relationship Id="rId12" Type="http://schemas.openxmlformats.org/officeDocument/2006/relationships/hyperlink" Target="https://www.instagram.com/creamofthecropfood/" TargetMode="External"/><Relationship Id="rId2" Type="http://schemas.openxmlformats.org/officeDocument/2006/relationships/hyperlink" Target="https://www.flahavans.com/" TargetMode="External"/><Relationship Id="rId1" Type="http://schemas.openxmlformats.org/officeDocument/2006/relationships/slideLayout" Target="../slideLayouts/slideLayout8.xml"/><Relationship Id="rId6" Type="http://schemas.openxmlformats.org/officeDocument/2006/relationships/image" Target="../media/image27.emf"/><Relationship Id="rId11" Type="http://schemas.openxmlformats.org/officeDocument/2006/relationships/image" Target="../media/image33.png"/><Relationship Id="rId5" Type="http://schemas.openxmlformats.org/officeDocument/2006/relationships/image" Target="../media/image32.jpeg"/><Relationship Id="rId10" Type="http://schemas.openxmlformats.org/officeDocument/2006/relationships/image" Target="../media/image29.svg"/><Relationship Id="rId4" Type="http://schemas.openxmlformats.org/officeDocument/2006/relationships/hyperlink" Target="https://www.instagram.com/reel/Cs0p-zft-bQ/?utm_source=ig_web_copy_link&amp;igshid=MzRlODBiNWFlZA==" TargetMode="External"/><Relationship Id="rId9" Type="http://schemas.openxmlformats.org/officeDocument/2006/relationships/image" Target="../media/image28.png"/></Relationships>
</file>

<file path=ppt/slides/_rels/slide1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hyperlink" Target="https://www.instagram.com/reel/Cs0p-zft-bQ/?utm_source=ig_web_copy_link&amp;igshid=MzRlODBiNWFlZA==" TargetMode="External"/><Relationship Id="rId1" Type="http://schemas.openxmlformats.org/officeDocument/2006/relationships/slideLayout" Target="../slideLayouts/slideLayout9.xml"/><Relationship Id="rId5" Type="http://schemas.openxmlformats.org/officeDocument/2006/relationships/image" Target="../media/image33.png"/><Relationship Id="rId4" Type="http://schemas.openxmlformats.org/officeDocument/2006/relationships/hyperlink" Target="https://creamofthecropfood.co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35.png"/><Relationship Id="rId7" Type="http://schemas.openxmlformats.org/officeDocument/2006/relationships/image" Target="../media/image37.svg"/><Relationship Id="rId2" Type="http://schemas.openxmlformats.org/officeDocument/2006/relationships/hyperlink" Target="https://nammushroom.com/pages/sobre-nos" TargetMode="External"/><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hyperlink" Target="https://www.facebook.com/nam.mushroomfarm/" TargetMode="External"/><Relationship Id="rId4" Type="http://schemas.openxmlformats.org/officeDocument/2006/relationships/image" Target="../media/image36.jpeg"/><Relationship Id="rId9" Type="http://schemas.openxmlformats.org/officeDocument/2006/relationships/hyperlink" Target="https://www.instagram.com/nam.mushroomfar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nammushroom.com/pages/sobre-nos" TargetMode="External"/><Relationship Id="rId2" Type="http://schemas.openxmlformats.org/officeDocument/2006/relationships/image" Target="../media/image39.jpeg"/><Relationship Id="rId1" Type="http://schemas.openxmlformats.org/officeDocument/2006/relationships/slideLayout" Target="../slideLayouts/slideLayout9.xml"/><Relationship Id="rId4" Type="http://schemas.openxmlformats.org/officeDocument/2006/relationships/image" Target="../media/image35.png"/></Relationships>
</file>

<file path=ppt/slides/_rels/slide1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hyperlink" Target="https://food-space.ie/" TargetMode="External"/><Relationship Id="rId1" Type="http://schemas.openxmlformats.org/officeDocument/2006/relationships/slideLayout" Target="../slideLayouts/slideLayout8.xml"/><Relationship Id="rId5" Type="http://schemas.openxmlformats.org/officeDocument/2006/relationships/image" Target="../media/image27.emf"/><Relationship Id="rId4" Type="http://schemas.openxmlformats.org/officeDocument/2006/relationships/image" Target="../media/image41.jpeg"/></Relationships>
</file>

<file path=ppt/slides/_rels/slide17.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hyperlink" Target="https://food-space.ie/" TargetMode="External"/><Relationship Id="rId7" Type="http://schemas.openxmlformats.org/officeDocument/2006/relationships/hyperlink" Target="https://www.facebook.com/FoodSpaceIreland/" TargetMode="External"/><Relationship Id="rId2" Type="http://schemas.openxmlformats.org/officeDocument/2006/relationships/image" Target="../media/image42.jpeg"/><Relationship Id="rId1" Type="http://schemas.openxmlformats.org/officeDocument/2006/relationships/slideLayout" Target="../slideLayouts/slideLayout10.xml"/><Relationship Id="rId6" Type="http://schemas.openxmlformats.org/officeDocument/2006/relationships/hyperlink" Target="https://twitter.com/foodspaceirl" TargetMode="External"/><Relationship Id="rId11" Type="http://schemas.openxmlformats.org/officeDocument/2006/relationships/hyperlink" Target="https://www.instagram.com/foodspaceireland/" TargetMode="External"/><Relationship Id="rId5" Type="http://schemas.openxmlformats.org/officeDocument/2006/relationships/image" Target="../media/image27.emf"/><Relationship Id="rId10" Type="http://schemas.openxmlformats.org/officeDocument/2006/relationships/image" Target="../media/image43.png"/><Relationship Id="rId4" Type="http://schemas.openxmlformats.org/officeDocument/2006/relationships/image" Target="../media/image40.png"/><Relationship Id="rId9" Type="http://schemas.openxmlformats.org/officeDocument/2006/relationships/image" Target="../media/image29.svg"/></Relationships>
</file>

<file path=ppt/slides/_rels/slide18.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hyperlink" Target="https://fazla.com/gida/" TargetMode="External"/><Relationship Id="rId1" Type="http://schemas.openxmlformats.org/officeDocument/2006/relationships/slideLayout" Target="../slideLayouts/slideLayout8.xml"/><Relationship Id="rId4" Type="http://schemas.openxmlformats.org/officeDocument/2006/relationships/image" Target="../media/image45.jpeg"/></Relationships>
</file>

<file path=ppt/slides/_rels/slide19.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hyperlink" Target="https://www.facebook.com/fazla.tr/" TargetMode="External"/><Relationship Id="rId7" Type="http://schemas.openxmlformats.org/officeDocument/2006/relationships/image" Target="../media/image37.svg"/><Relationship Id="rId2" Type="http://schemas.openxmlformats.org/officeDocument/2006/relationships/hyperlink" Target="https://twitter.com/fazla_tr" TargetMode="External"/><Relationship Id="rId1" Type="http://schemas.openxmlformats.org/officeDocument/2006/relationships/slideLayout" Target="../slideLayouts/slideLayout10.xml"/><Relationship Id="rId6" Type="http://schemas.openxmlformats.org/officeDocument/2006/relationships/image" Target="../media/image28.png"/><Relationship Id="rId5" Type="http://schemas.openxmlformats.org/officeDocument/2006/relationships/hyperlink" Target="https://fazla.com/gida/" TargetMode="External"/><Relationship Id="rId10" Type="http://schemas.openxmlformats.org/officeDocument/2006/relationships/image" Target="../media/image47.jpeg"/><Relationship Id="rId4" Type="http://schemas.openxmlformats.org/officeDocument/2006/relationships/hyperlink" Target="https://www.linkedin.com/company/fazlagida/" TargetMode="External"/><Relationship Id="rId9" Type="http://schemas.openxmlformats.org/officeDocument/2006/relationships/image" Target="../media/image46.jpe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7" Type="http://schemas.openxmlformats.org/officeDocument/2006/relationships/image" Target="../media/image3.jpeg"/><Relationship Id="rId2" Type="http://schemas.openxmlformats.org/officeDocument/2006/relationships/slide" Target="slide3.xml"/><Relationship Id="rId1" Type="http://schemas.openxmlformats.org/officeDocument/2006/relationships/slideLayout" Target="../slideLayouts/slideLayout12.xml"/><Relationship Id="rId6" Type="http://schemas.openxmlformats.org/officeDocument/2006/relationships/slide" Target="slide8.xml"/><Relationship Id="rId5" Type="http://schemas.openxmlformats.org/officeDocument/2006/relationships/slide" Target="slide6.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8" Type="http://schemas.openxmlformats.org/officeDocument/2006/relationships/hyperlink" Target="https://www.kesko.fi/en/" TargetMode="External"/><Relationship Id="rId3" Type="http://schemas.openxmlformats.org/officeDocument/2006/relationships/hyperlink" Target="https://www.kesko.fi/en/company/responsibility/" TargetMode="External"/><Relationship Id="rId7" Type="http://schemas.openxmlformats.org/officeDocument/2006/relationships/image" Target="../media/image51.jpeg"/><Relationship Id="rId2" Type="http://schemas.openxmlformats.org/officeDocument/2006/relationships/image" Target="../media/image48.jpeg"/><Relationship Id="rId1" Type="http://schemas.openxmlformats.org/officeDocument/2006/relationships/slideLayout" Target="../slideLayouts/slideLayout8.xml"/><Relationship Id="rId6" Type="http://schemas.openxmlformats.org/officeDocument/2006/relationships/image" Target="../media/image50.png"/><Relationship Id="rId5" Type="http://schemas.openxmlformats.org/officeDocument/2006/relationships/image" Target="../media/image49.png"/><Relationship Id="rId4" Type="http://schemas.openxmlformats.org/officeDocument/2006/relationships/hyperlink" Target="https://www.kesko.fi/globalassets/03-sijoittaja/raporttikeskus/2022/q1/kesko_annual_report_2021_sustainability.pdf" TargetMode="External"/><Relationship Id="rId9" Type="http://schemas.openxmlformats.org/officeDocument/2006/relationships/image" Target="../media/image52.png"/></Relationships>
</file>

<file path=ppt/slides/_rels/slide21.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hyperlink" Target="https://www.facebook.com/Kryhma" TargetMode="External"/><Relationship Id="rId7" Type="http://schemas.openxmlformats.org/officeDocument/2006/relationships/image" Target="../media/image37.svg"/><Relationship Id="rId12" Type="http://schemas.openxmlformats.org/officeDocument/2006/relationships/image" Target="../media/image49.png"/><Relationship Id="rId2" Type="http://schemas.openxmlformats.org/officeDocument/2006/relationships/hyperlink" Target="https://twitter.com/kryhma" TargetMode="External"/><Relationship Id="rId1" Type="http://schemas.openxmlformats.org/officeDocument/2006/relationships/slideLayout" Target="../slideLayouts/slideLayout10.xml"/><Relationship Id="rId6" Type="http://schemas.openxmlformats.org/officeDocument/2006/relationships/image" Target="../media/image28.png"/><Relationship Id="rId11" Type="http://schemas.openxmlformats.org/officeDocument/2006/relationships/image" Target="../media/image55.jpeg"/><Relationship Id="rId5" Type="http://schemas.openxmlformats.org/officeDocument/2006/relationships/hyperlink" Target="https://www.kesko.fi/en/" TargetMode="External"/><Relationship Id="rId10" Type="http://schemas.openxmlformats.org/officeDocument/2006/relationships/image" Target="../media/image54.jpeg"/><Relationship Id="rId4" Type="http://schemas.openxmlformats.org/officeDocument/2006/relationships/hyperlink" Target="http://www.linkedin.com/company/kesko" TargetMode="External"/><Relationship Id="rId9" Type="http://schemas.openxmlformats.org/officeDocument/2006/relationships/image" Target="../media/image53.png"/></Relationships>
</file>

<file path=ppt/slides/_rels/slide22.xml.rels><?xml version="1.0" encoding="UTF-8" standalone="yes"?>
<Relationships xmlns="http://schemas.openxmlformats.org/package/2006/relationships"><Relationship Id="rId3" Type="http://schemas.openxmlformats.org/officeDocument/2006/relationships/hyperlink" Target="https://www.avecmedia.fi/ravintolat-baarit/vuoden-ravintola-2022-on-nolla/" TargetMode="External"/><Relationship Id="rId2" Type="http://schemas.openxmlformats.org/officeDocument/2006/relationships/image" Target="../media/image56.jpeg"/><Relationship Id="rId1" Type="http://schemas.openxmlformats.org/officeDocument/2006/relationships/slideLayout" Target="../slideLayouts/slideLayout8.xml"/><Relationship Id="rId6" Type="http://schemas.openxmlformats.org/officeDocument/2006/relationships/image" Target="../media/image57.png"/><Relationship Id="rId5" Type="http://schemas.openxmlformats.org/officeDocument/2006/relationships/hyperlink" Target="https://www.restaurantnolla.com/" TargetMode="External"/><Relationship Id="rId4" Type="http://schemas.openxmlformats.org/officeDocument/2006/relationships/image" Target="../media/image49.png"/></Relationships>
</file>

<file path=ppt/slides/_rels/slide23.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49.png"/><Relationship Id="rId7" Type="http://schemas.openxmlformats.org/officeDocument/2006/relationships/image" Target="../media/image37.svg"/><Relationship Id="rId2" Type="http://schemas.openxmlformats.org/officeDocument/2006/relationships/image" Target="../media/image58.jpeg"/><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hyperlink" Target="https://www.restaurantnolla.com/" TargetMode="External"/><Relationship Id="rId10" Type="http://schemas.openxmlformats.org/officeDocument/2006/relationships/hyperlink" Target="https://www.instagram.com/restaurantnolla/" TargetMode="External"/><Relationship Id="rId4" Type="http://schemas.openxmlformats.org/officeDocument/2006/relationships/hyperlink" Target="https://www.facebook.com/restaurantnolla/" TargetMode="External"/><Relationship Id="rId9" Type="http://schemas.openxmlformats.org/officeDocument/2006/relationships/image" Target="../media/image59.png"/></Relationships>
</file>

<file path=ppt/slides/_rels/slide24.xml.rels><?xml version="1.0" encoding="UTF-8" standalone="yes"?>
<Relationships xmlns="http://schemas.openxmlformats.org/package/2006/relationships"><Relationship Id="rId3" Type="http://schemas.openxmlformats.org/officeDocument/2006/relationships/hyperlink" Target="https://www.dianatravel.com/tr/hakkimizda" TargetMode="External"/><Relationship Id="rId7" Type="http://schemas.openxmlformats.org/officeDocument/2006/relationships/image" Target="../media/image62.png"/><Relationship Id="rId2" Type="http://schemas.openxmlformats.org/officeDocument/2006/relationships/hyperlink" Target="http://www.hotelrestaurantmagazine.com/unilever-food-solutionstan-gida-atigini-onlemek-icin-buyuk-adim/" TargetMode="External"/><Relationship Id="rId1" Type="http://schemas.openxmlformats.org/officeDocument/2006/relationships/slideLayout" Target="../slideLayouts/slideLayout8.xml"/><Relationship Id="rId6" Type="http://schemas.openxmlformats.org/officeDocument/2006/relationships/image" Target="../media/image61.jpeg"/><Relationship Id="rId5" Type="http://schemas.openxmlformats.org/officeDocument/2006/relationships/image" Target="../media/image60.jpeg"/><Relationship Id="rId4" Type="http://schemas.openxmlformats.org/officeDocument/2006/relationships/hyperlink" Target="https://www.palomahotels.com/en/" TargetMode="External"/></Relationships>
</file>

<file path=ppt/slides/_rels/slide25.xml.rels><?xml version="1.0" encoding="UTF-8" standalone="yes"?>
<Relationships xmlns="http://schemas.openxmlformats.org/package/2006/relationships"><Relationship Id="rId8" Type="http://schemas.openxmlformats.org/officeDocument/2006/relationships/image" Target="../media/image60.jpeg"/><Relationship Id="rId3" Type="http://schemas.openxmlformats.org/officeDocument/2006/relationships/hyperlink" Target="https://www.facebook.com/PalomaHotels" TargetMode="External"/><Relationship Id="rId7" Type="http://schemas.openxmlformats.org/officeDocument/2006/relationships/image" Target="../media/image37.svg"/><Relationship Id="rId2" Type="http://schemas.openxmlformats.org/officeDocument/2006/relationships/hyperlink" Target="https://twitter.com/palomahotels" TargetMode="External"/><Relationship Id="rId1" Type="http://schemas.openxmlformats.org/officeDocument/2006/relationships/slideLayout" Target="../slideLayouts/slideLayout10.xml"/><Relationship Id="rId6" Type="http://schemas.openxmlformats.org/officeDocument/2006/relationships/image" Target="../media/image28.png"/><Relationship Id="rId5" Type="http://schemas.openxmlformats.org/officeDocument/2006/relationships/hyperlink" Target="https://www.palomahotels.com/en/" TargetMode="External"/><Relationship Id="rId10" Type="http://schemas.openxmlformats.org/officeDocument/2006/relationships/image" Target="../media/image64.jpeg"/><Relationship Id="rId4" Type="http://schemas.openxmlformats.org/officeDocument/2006/relationships/hyperlink" Target="https://www.linkedin.com/company/paloma-hotels/" TargetMode="External"/><Relationship Id="rId9" Type="http://schemas.openxmlformats.org/officeDocument/2006/relationships/image" Target="../media/image63.jpeg"/></Relationships>
</file>

<file path=ppt/slides/_rels/slide26.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65.jpeg"/><Relationship Id="rId1" Type="http://schemas.openxmlformats.org/officeDocument/2006/relationships/slideLayout" Target="../slideLayouts/slideLayout8.xml"/><Relationship Id="rId5" Type="http://schemas.openxmlformats.org/officeDocument/2006/relationships/image" Target="../media/image66.png"/><Relationship Id="rId4" Type="http://schemas.openxmlformats.org/officeDocument/2006/relationships/hyperlink" Target="https://www.camile.ie/" TargetMode="External"/></Relationships>
</file>

<file path=ppt/slides/_rels/slide27.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hyperlink" Target="https://twitter.com/CamileThai" TargetMode="External"/><Relationship Id="rId7" Type="http://schemas.openxmlformats.org/officeDocument/2006/relationships/image" Target="../media/image37.svg"/><Relationship Id="rId12" Type="http://schemas.openxmlformats.org/officeDocument/2006/relationships/hyperlink" Target="https://www.instagram.com/camilethai/" TargetMode="External"/><Relationship Id="rId2" Type="http://schemas.openxmlformats.org/officeDocument/2006/relationships/image" Target="../media/image27.emf"/><Relationship Id="rId1" Type="http://schemas.openxmlformats.org/officeDocument/2006/relationships/slideLayout" Target="../slideLayouts/slideLayout10.xml"/><Relationship Id="rId6" Type="http://schemas.openxmlformats.org/officeDocument/2006/relationships/image" Target="../media/image28.png"/><Relationship Id="rId11" Type="http://schemas.openxmlformats.org/officeDocument/2006/relationships/image" Target="../media/image69.png"/><Relationship Id="rId5" Type="http://schemas.openxmlformats.org/officeDocument/2006/relationships/hyperlink" Target="https://www.camile.ie/" TargetMode="External"/><Relationship Id="rId10" Type="http://schemas.openxmlformats.org/officeDocument/2006/relationships/image" Target="../media/image68.jpeg"/><Relationship Id="rId4" Type="http://schemas.openxmlformats.org/officeDocument/2006/relationships/hyperlink" Target="https://www.facebook.com/CamileThaiIreland/" TargetMode="External"/><Relationship Id="rId9" Type="http://schemas.openxmlformats.org/officeDocument/2006/relationships/image" Target="../media/image67.png"/></Relationships>
</file>

<file path=ppt/slides/_rels/slide28.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png"/><Relationship Id="rId7" Type="http://schemas.openxmlformats.org/officeDocument/2006/relationships/image" Target="../media/image74.png"/><Relationship Id="rId2" Type="http://schemas.openxmlformats.org/officeDocument/2006/relationships/hyperlink" Target="https://historia.carnederva.pt/" TargetMode="External"/><Relationship Id="rId1" Type="http://schemas.openxmlformats.org/officeDocument/2006/relationships/slideLayout" Target="../slideLayouts/slideLayout8.xml"/><Relationship Id="rId6" Type="http://schemas.openxmlformats.org/officeDocument/2006/relationships/image" Target="../media/image73.png"/><Relationship Id="rId5" Type="http://schemas.openxmlformats.org/officeDocument/2006/relationships/image" Target="../media/image72.png"/><Relationship Id="rId4" Type="http://schemas.openxmlformats.org/officeDocument/2006/relationships/image" Target="../media/image71.jpeg"/></Relationships>
</file>

<file path=ppt/slides/_rels/slide29.xml.rels><?xml version="1.0" encoding="UTF-8" standalone="yes"?>
<Relationships xmlns="http://schemas.openxmlformats.org/package/2006/relationships"><Relationship Id="rId8" Type="http://schemas.openxmlformats.org/officeDocument/2006/relationships/hyperlink" Target="https://www.instagram.com/carnederva.pt/" TargetMode="External"/><Relationship Id="rId3" Type="http://schemas.openxmlformats.org/officeDocument/2006/relationships/hyperlink" Target="https://historia.carnederva.pt/" TargetMode="External"/><Relationship Id="rId7" Type="http://schemas.openxmlformats.org/officeDocument/2006/relationships/image" Target="../media/image76.jpeg"/><Relationship Id="rId2" Type="http://schemas.openxmlformats.org/officeDocument/2006/relationships/hyperlink" Target="https://www.facebook.com/carnederva.pt/" TargetMode="External"/><Relationship Id="rId1" Type="http://schemas.openxmlformats.org/officeDocument/2006/relationships/slideLayout" Target="../slideLayouts/slideLayout10.xml"/><Relationship Id="rId6" Type="http://schemas.openxmlformats.org/officeDocument/2006/relationships/image" Target="../media/image70.png"/><Relationship Id="rId5" Type="http://schemas.openxmlformats.org/officeDocument/2006/relationships/image" Target="../media/image37.svg"/><Relationship Id="rId4" Type="http://schemas.openxmlformats.org/officeDocument/2006/relationships/image" Target="../media/image28.png"/></Relationships>
</file>

<file path=ppt/slides/_rels/slid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hyperlink" Target="https://www.hilton.com/en/hotels/dlmhrhi-hilton-dalaman-sarigerme-resort-and-spa/" TargetMode="External"/><Relationship Id="rId1" Type="http://schemas.openxmlformats.org/officeDocument/2006/relationships/slideLayout" Target="../slideLayouts/slideLayout8.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jpeg"/></Relationships>
</file>

<file path=ppt/slides/_rels/slide31.xml.rels><?xml version="1.0" encoding="UTF-8" standalone="yes"?>
<Relationships xmlns="http://schemas.openxmlformats.org/package/2006/relationships"><Relationship Id="rId8" Type="http://schemas.openxmlformats.org/officeDocument/2006/relationships/hyperlink" Target="https://www.facebook.com/hiltondalamansarigerme/" TargetMode="External"/><Relationship Id="rId3" Type="http://schemas.openxmlformats.org/officeDocument/2006/relationships/image" Target="../media/image82.png"/><Relationship Id="rId7" Type="http://schemas.openxmlformats.org/officeDocument/2006/relationships/hyperlink" Target="https://twitter.com/hiltondalaman" TargetMode="External"/><Relationship Id="rId2" Type="http://schemas.openxmlformats.org/officeDocument/2006/relationships/image" Target="../media/image81.jpeg"/><Relationship Id="rId1" Type="http://schemas.openxmlformats.org/officeDocument/2006/relationships/slideLayout" Target="../slideLayouts/slideLayout8.xml"/><Relationship Id="rId6" Type="http://schemas.openxmlformats.org/officeDocument/2006/relationships/image" Target="../media/image83.png"/><Relationship Id="rId11" Type="http://schemas.openxmlformats.org/officeDocument/2006/relationships/hyperlink" Target="https://www.instagram.com/hiltondalaman/" TargetMode="External"/><Relationship Id="rId5" Type="http://schemas.openxmlformats.org/officeDocument/2006/relationships/image" Target="../media/image77.png"/><Relationship Id="rId10" Type="http://schemas.openxmlformats.org/officeDocument/2006/relationships/image" Target="../media/image37.svg"/><Relationship Id="rId4" Type="http://schemas.openxmlformats.org/officeDocument/2006/relationships/hyperlink" Target="https://www.hilton.com/en/hotels/dlmhrhi-hilton-dalaman-sarigerme-resort-and-spa/" TargetMode="External"/><Relationship Id="rId9" Type="http://schemas.openxmlformats.org/officeDocument/2006/relationships/image" Target="../media/image28.png"/></Relationships>
</file>

<file path=ppt/slides/_rels/slide32.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image" Target="../media/image84.jpeg"/><Relationship Id="rId1" Type="http://schemas.openxmlformats.org/officeDocument/2006/relationships/slideLayout" Target="../slideLayouts/slideLayout8.xml"/><Relationship Id="rId5" Type="http://schemas.openxmlformats.org/officeDocument/2006/relationships/image" Target="../media/image85.png"/><Relationship Id="rId4" Type="http://schemas.openxmlformats.org/officeDocument/2006/relationships/hyperlink" Target="https://www.mygoodnessfood.com/"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87.png"/><Relationship Id="rId7" Type="http://schemas.openxmlformats.org/officeDocument/2006/relationships/hyperlink" Target="https://www.facebook.com/MyGoodnessfood/?epa=SEARCH_BOX" TargetMode="External"/><Relationship Id="rId12" Type="http://schemas.openxmlformats.org/officeDocument/2006/relationships/hyperlink" Target="https://www.instagram.com/mygoodnessfood/" TargetMode="External"/><Relationship Id="rId2" Type="http://schemas.openxmlformats.org/officeDocument/2006/relationships/image" Target="../media/image86.png"/><Relationship Id="rId1" Type="http://schemas.openxmlformats.org/officeDocument/2006/relationships/slideLayout" Target="../slideLayouts/slideLayout8.xml"/><Relationship Id="rId6" Type="http://schemas.openxmlformats.org/officeDocument/2006/relationships/hyperlink" Target="https://twitter.com/mygoodnessfood" TargetMode="External"/><Relationship Id="rId11" Type="http://schemas.openxmlformats.org/officeDocument/2006/relationships/image" Target="../media/image88.png"/><Relationship Id="rId5" Type="http://schemas.openxmlformats.org/officeDocument/2006/relationships/image" Target="../media/image85.png"/><Relationship Id="rId10" Type="http://schemas.openxmlformats.org/officeDocument/2006/relationships/image" Target="../media/image27.emf"/><Relationship Id="rId4" Type="http://schemas.openxmlformats.org/officeDocument/2006/relationships/hyperlink" Target="https://www.mygoodnessfood.com/" TargetMode="External"/><Relationship Id="rId9" Type="http://schemas.openxmlformats.org/officeDocument/2006/relationships/image" Target="../media/image37.svg"/></Relationships>
</file>

<file path=ppt/slides/_rels/slide3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hyperlink" Target="https://namet.com.tr/biz-kimiz" TargetMode="External"/><Relationship Id="rId1" Type="http://schemas.openxmlformats.org/officeDocument/2006/relationships/slideLayout" Target="../slideLayouts/slideLayout8.xml"/><Relationship Id="rId5" Type="http://schemas.openxmlformats.org/officeDocument/2006/relationships/image" Target="../media/image91.jpeg"/><Relationship Id="rId4" Type="http://schemas.openxmlformats.org/officeDocument/2006/relationships/image" Target="../media/image90.jpeg"/></Relationships>
</file>

<file path=ppt/slides/_rels/slide35.xml.rels><?xml version="1.0" encoding="UTF-8" standalone="yes"?>
<Relationships xmlns="http://schemas.openxmlformats.org/package/2006/relationships"><Relationship Id="rId8" Type="http://schemas.openxmlformats.org/officeDocument/2006/relationships/image" Target="../media/image92.jpeg"/><Relationship Id="rId3" Type="http://schemas.openxmlformats.org/officeDocument/2006/relationships/hyperlink" Target="https://www.facebook.com/NametGida" TargetMode="External"/><Relationship Id="rId7" Type="http://schemas.openxmlformats.org/officeDocument/2006/relationships/image" Target="../media/image89.png"/><Relationship Id="rId2" Type="http://schemas.openxmlformats.org/officeDocument/2006/relationships/hyperlink" Target="https://twitter.com/namet" TargetMode="External"/><Relationship Id="rId1" Type="http://schemas.openxmlformats.org/officeDocument/2006/relationships/slideLayout" Target="../slideLayouts/slideLayout10.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hyperlink" Target="https://namet.com.tr/biz-kimiz" TargetMode="External"/><Relationship Id="rId9" Type="http://schemas.openxmlformats.org/officeDocument/2006/relationships/hyperlink" Target="https://instagram.com/nametgida"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pepearomas.com/?lang=en" TargetMode="External"/><Relationship Id="rId2" Type="http://schemas.openxmlformats.org/officeDocument/2006/relationships/image" Target="../media/image93.jpeg"/><Relationship Id="rId1" Type="http://schemas.openxmlformats.org/officeDocument/2006/relationships/slideLayout" Target="../slideLayouts/slideLayout8.xml"/><Relationship Id="rId4" Type="http://schemas.openxmlformats.org/officeDocument/2006/relationships/image" Target="../media/image94.png"/></Relationships>
</file>

<file path=ppt/slides/_rels/slide37.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hyperlink" Target="https://www.instagram.com/pepearomas/" TargetMode="External"/><Relationship Id="rId3" Type="http://schemas.openxmlformats.org/officeDocument/2006/relationships/hyperlink" Target="https://www.facebook.com/aromaspepe" TargetMode="External"/><Relationship Id="rId7" Type="http://schemas.openxmlformats.org/officeDocument/2006/relationships/image" Target="../media/image37.svg"/><Relationship Id="rId12" Type="http://schemas.openxmlformats.org/officeDocument/2006/relationships/hyperlink" Target="https://www.youtube.com/watch?v=nYtdZISFAlw" TargetMode="External"/><Relationship Id="rId2" Type="http://schemas.openxmlformats.org/officeDocument/2006/relationships/slideLayout" Target="../slideLayouts/slideLayout10.xml"/><Relationship Id="rId1" Type="http://schemas.openxmlformats.org/officeDocument/2006/relationships/video" Target="https://www.youtube.com/embed/nYtdZISFAlw?feature=oembed" TargetMode="External"/><Relationship Id="rId6" Type="http://schemas.openxmlformats.org/officeDocument/2006/relationships/image" Target="../media/image28.png"/><Relationship Id="rId11" Type="http://schemas.openxmlformats.org/officeDocument/2006/relationships/image" Target="../media/image97.jpeg"/><Relationship Id="rId5" Type="http://schemas.openxmlformats.org/officeDocument/2006/relationships/hyperlink" Target="https://www.pepearomas.com/?lang=en" TargetMode="External"/><Relationship Id="rId10" Type="http://schemas.openxmlformats.org/officeDocument/2006/relationships/image" Target="../media/image96.jpeg"/><Relationship Id="rId4" Type="http://schemas.openxmlformats.org/officeDocument/2006/relationships/hyperlink" Target="https://www.linkedin.com/in/susana-ferr%C3%A3o-mendes-757146146/" TargetMode="External"/><Relationship Id="rId9" Type="http://schemas.openxmlformats.org/officeDocument/2006/relationships/image" Target="../media/image95.png"/></Relationships>
</file>

<file path=ppt/slides/_rels/slide38.xml.rels><?xml version="1.0" encoding="UTF-8" standalone="yes"?>
<Relationships xmlns="http://schemas.openxmlformats.org/package/2006/relationships"><Relationship Id="rId3" Type="http://schemas.openxmlformats.org/officeDocument/2006/relationships/hyperlink" Target="https://ramirez.pt/en/company/" TargetMode="External"/><Relationship Id="rId2" Type="http://schemas.openxmlformats.org/officeDocument/2006/relationships/image" Target="../media/image98.jpeg"/><Relationship Id="rId1" Type="http://schemas.openxmlformats.org/officeDocument/2006/relationships/slideLayout" Target="../slideLayouts/slideLayout8.xml"/><Relationship Id="rId4" Type="http://schemas.openxmlformats.org/officeDocument/2006/relationships/image" Target="../media/image99.png"/></Relationships>
</file>

<file path=ppt/slides/_rels/slide39.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hyperlink" Target="https://ramirez.pt/en/company/" TargetMode="External"/><Relationship Id="rId7" Type="http://schemas.openxmlformats.org/officeDocument/2006/relationships/image" Target="../media/image100.jpeg"/><Relationship Id="rId2" Type="http://schemas.openxmlformats.org/officeDocument/2006/relationships/hyperlink" Target="https://www.facebook.com/ramirez1853" TargetMode="External"/><Relationship Id="rId1" Type="http://schemas.openxmlformats.org/officeDocument/2006/relationships/slideLayout" Target="../slideLayouts/slideLayout10.xml"/><Relationship Id="rId6" Type="http://schemas.openxmlformats.org/officeDocument/2006/relationships/hyperlink" Target="https://www.instagram.com/conservasramirez/?hl=pt" TargetMode="External"/><Relationship Id="rId5" Type="http://schemas.openxmlformats.org/officeDocument/2006/relationships/image" Target="../media/image37.svg"/><Relationship Id="rId10" Type="http://schemas.openxmlformats.org/officeDocument/2006/relationships/image" Target="../media/image101.jpeg"/><Relationship Id="rId4" Type="http://schemas.openxmlformats.org/officeDocument/2006/relationships/image" Target="../media/image28.png"/><Relationship Id="rId9" Type="http://schemas.openxmlformats.org/officeDocument/2006/relationships/hyperlink" Target="https://www.linkedin.com/company/ramirez-healthy-eating/"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6.png"/><Relationship Id="rId21" Type="http://schemas.openxmlformats.org/officeDocument/2006/relationships/image" Target="../media/image24.png"/><Relationship Id="rId7" Type="http://schemas.openxmlformats.org/officeDocument/2006/relationships/image" Target="../media/image10.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5.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7.xml"/><Relationship Id="rId6" Type="http://schemas.openxmlformats.org/officeDocument/2006/relationships/image" Target="../media/image9.png"/><Relationship Id="rId11" Type="http://schemas.openxmlformats.org/officeDocument/2006/relationships/image" Target="../media/image14.png"/><Relationship Id="rId5" Type="http://schemas.openxmlformats.org/officeDocument/2006/relationships/image" Target="../media/image8.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7.png"/><Relationship Id="rId9" Type="http://schemas.openxmlformats.org/officeDocument/2006/relationships/image" Target="../media/image12.png"/><Relationship Id="rId14" Type="http://schemas.openxmlformats.org/officeDocument/2006/relationships/image" Target="../media/image17.png"/></Relationships>
</file>

<file path=ppt/slides/_rels/slide40.xml.rels><?xml version="1.0" encoding="UTF-8" standalone="yes"?>
<Relationships xmlns="http://schemas.openxmlformats.org/package/2006/relationships"><Relationship Id="rId3" Type="http://schemas.openxmlformats.org/officeDocument/2006/relationships/hyperlink" Target="https://www.regnumhotels.com/en/" TargetMode="External"/><Relationship Id="rId2" Type="http://schemas.openxmlformats.org/officeDocument/2006/relationships/image" Target="../media/image102.jpeg"/><Relationship Id="rId1" Type="http://schemas.openxmlformats.org/officeDocument/2006/relationships/slideLayout" Target="../slideLayouts/slideLayout8.xml"/><Relationship Id="rId5" Type="http://schemas.openxmlformats.org/officeDocument/2006/relationships/image" Target="../media/image104.png"/><Relationship Id="rId4" Type="http://schemas.openxmlformats.org/officeDocument/2006/relationships/image" Target="../media/image103.png"/></Relationships>
</file>

<file path=ppt/slides/_rels/slide41.xml.rels><?xml version="1.0" encoding="UTF-8" standalone="yes"?>
<Relationships xmlns="http://schemas.openxmlformats.org/package/2006/relationships"><Relationship Id="rId8" Type="http://schemas.openxmlformats.org/officeDocument/2006/relationships/hyperlink" Target="https://www.instagram.com/regnumcarya/" TargetMode="External"/><Relationship Id="rId3" Type="http://schemas.openxmlformats.org/officeDocument/2006/relationships/hyperlink" Target="https://twitter.com/regnumcarya" TargetMode="External"/><Relationship Id="rId7" Type="http://schemas.openxmlformats.org/officeDocument/2006/relationships/image" Target="../media/image37.svg"/><Relationship Id="rId2" Type="http://schemas.openxmlformats.org/officeDocument/2006/relationships/image" Target="../media/image105.jpeg"/><Relationship Id="rId1" Type="http://schemas.openxmlformats.org/officeDocument/2006/relationships/slideLayout" Target="../slideLayouts/slideLayout10.xml"/><Relationship Id="rId6" Type="http://schemas.openxmlformats.org/officeDocument/2006/relationships/image" Target="../media/image28.png"/><Relationship Id="rId5" Type="http://schemas.openxmlformats.org/officeDocument/2006/relationships/hyperlink" Target="https://www.regnumhotels.com/en/" TargetMode="External"/><Relationship Id="rId10" Type="http://schemas.openxmlformats.org/officeDocument/2006/relationships/image" Target="../media/image106.png"/><Relationship Id="rId4" Type="http://schemas.openxmlformats.org/officeDocument/2006/relationships/hyperlink" Target="https://www.facebook.com/regnumcarya" TargetMode="External"/><Relationship Id="rId9" Type="http://schemas.openxmlformats.org/officeDocument/2006/relationships/image" Target="../media/image103.png"/></Relationships>
</file>

<file path=ppt/slides/_rels/slide42.xml.rels><?xml version="1.0" encoding="UTF-8" standalone="yes"?>
<Relationships xmlns="http://schemas.openxmlformats.org/package/2006/relationships"><Relationship Id="rId3" Type="http://schemas.openxmlformats.org/officeDocument/2006/relationships/hyperlink" Target="https://frulact.com/frulact/who-we-are/" TargetMode="External"/><Relationship Id="rId2" Type="http://schemas.openxmlformats.org/officeDocument/2006/relationships/image" Target="../media/image107.jpeg"/><Relationship Id="rId1" Type="http://schemas.openxmlformats.org/officeDocument/2006/relationships/slideLayout" Target="../slideLayouts/slideLayout8.xml"/><Relationship Id="rId5" Type="http://schemas.openxmlformats.org/officeDocument/2006/relationships/image" Target="../media/image109.png"/><Relationship Id="rId4" Type="http://schemas.openxmlformats.org/officeDocument/2006/relationships/image" Target="../media/image108.png"/></Relationships>
</file>

<file path=ppt/slides/_rels/slide43.xml.rels><?xml version="1.0" encoding="UTF-8" standalone="yes"?>
<Relationships xmlns="http://schemas.openxmlformats.org/package/2006/relationships"><Relationship Id="rId8" Type="http://schemas.openxmlformats.org/officeDocument/2006/relationships/image" Target="../media/image110.jpeg"/><Relationship Id="rId3" Type="http://schemas.openxmlformats.org/officeDocument/2006/relationships/hyperlink" Target="https://www.linkedin.com/company/frulact/" TargetMode="External"/><Relationship Id="rId7" Type="http://schemas.openxmlformats.org/officeDocument/2006/relationships/image" Target="../media/image108.png"/><Relationship Id="rId2" Type="http://schemas.openxmlformats.org/officeDocument/2006/relationships/hyperlink" Target="https://www.facebook.com/pages/Frulact/168581619996778" TargetMode="External"/><Relationship Id="rId1" Type="http://schemas.openxmlformats.org/officeDocument/2006/relationships/slideLayout" Target="../slideLayouts/slideLayout10.xml"/><Relationship Id="rId6" Type="http://schemas.openxmlformats.org/officeDocument/2006/relationships/image" Target="../media/image37.svg"/><Relationship Id="rId5" Type="http://schemas.openxmlformats.org/officeDocument/2006/relationships/image" Target="../media/image28.png"/><Relationship Id="rId4" Type="http://schemas.openxmlformats.org/officeDocument/2006/relationships/hyperlink" Target="https://frulact.com/frulact/who-we-are/" TargetMode="External"/><Relationship Id="rId9" Type="http://schemas.openxmlformats.org/officeDocument/2006/relationships/hyperlink" Target="https://www.instagram.com/frulactgroup/"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helsinkimills.fi/sustainability/helsinki-mills-sustainability-report/" TargetMode="External"/><Relationship Id="rId2" Type="http://schemas.openxmlformats.org/officeDocument/2006/relationships/image" Target="../media/image111.jpeg"/><Relationship Id="rId1" Type="http://schemas.openxmlformats.org/officeDocument/2006/relationships/slideLayout" Target="../slideLayouts/slideLayout8.xml"/><Relationship Id="rId6" Type="http://schemas.openxmlformats.org/officeDocument/2006/relationships/image" Target="../media/image112.png"/><Relationship Id="rId5" Type="http://schemas.openxmlformats.org/officeDocument/2006/relationships/hyperlink" Target="https://helsinkimills.fi/" TargetMode="External"/><Relationship Id="rId4" Type="http://schemas.openxmlformats.org/officeDocument/2006/relationships/image" Target="../media/image49.png"/></Relationships>
</file>

<file path=ppt/slides/_rels/slide45.xml.rels><?xml version="1.0" encoding="UTF-8" standalone="yes"?>
<Relationships xmlns="http://schemas.openxmlformats.org/package/2006/relationships"><Relationship Id="rId8" Type="http://schemas.openxmlformats.org/officeDocument/2006/relationships/hyperlink" Target="https://twitter.com/HelsinginMylly" TargetMode="External"/><Relationship Id="rId3" Type="http://schemas.openxmlformats.org/officeDocument/2006/relationships/hyperlink" Target="https://greencarbon.fi/" TargetMode="External"/><Relationship Id="rId7" Type="http://schemas.openxmlformats.org/officeDocument/2006/relationships/image" Target="../media/image114.png"/><Relationship Id="rId12" Type="http://schemas.openxmlformats.org/officeDocument/2006/relationships/image" Target="../media/image37.svg"/><Relationship Id="rId2" Type="http://schemas.openxmlformats.org/officeDocument/2006/relationships/image" Target="../media/image113.jpeg"/><Relationship Id="rId1" Type="http://schemas.openxmlformats.org/officeDocument/2006/relationships/slideLayout" Target="../slideLayouts/slideLayout8.xml"/><Relationship Id="rId6" Type="http://schemas.openxmlformats.org/officeDocument/2006/relationships/image" Target="../media/image112.png"/><Relationship Id="rId11" Type="http://schemas.openxmlformats.org/officeDocument/2006/relationships/image" Target="../media/image28.png"/><Relationship Id="rId5" Type="http://schemas.openxmlformats.org/officeDocument/2006/relationships/hyperlink" Target="https://helsinkimills.fi/" TargetMode="External"/><Relationship Id="rId10" Type="http://schemas.openxmlformats.org/officeDocument/2006/relationships/hyperlink" Target="https://www.linkedin.com/company/myllarin/" TargetMode="External"/><Relationship Id="rId4" Type="http://schemas.openxmlformats.org/officeDocument/2006/relationships/image" Target="../media/image49.png"/><Relationship Id="rId9" Type="http://schemas.openxmlformats.org/officeDocument/2006/relationships/hyperlink" Target="https://www.facebook.com/myllarin"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www.snellmangroup.fi/snellman-konserni/vastullisuus/" TargetMode="External"/><Relationship Id="rId7" Type="http://schemas.openxmlformats.org/officeDocument/2006/relationships/image" Target="../media/image117.png"/><Relationship Id="rId2" Type="http://schemas.openxmlformats.org/officeDocument/2006/relationships/image" Target="../media/image115.png"/><Relationship Id="rId1" Type="http://schemas.openxmlformats.org/officeDocument/2006/relationships/slideLayout" Target="../slideLayouts/slideLayout8.xml"/><Relationship Id="rId6" Type="http://schemas.openxmlformats.org/officeDocument/2006/relationships/image" Target="../media/image116.png"/><Relationship Id="rId5" Type="http://schemas.openxmlformats.org/officeDocument/2006/relationships/hyperlink" Target="https://snellman.fi/fi/" TargetMode="External"/><Relationship Id="rId4" Type="http://schemas.openxmlformats.org/officeDocument/2006/relationships/image" Target="../media/image49.png"/></Relationships>
</file>

<file path=ppt/slides/_rels/slide47.xml.rels><?xml version="1.0" encoding="UTF-8" standalone="yes"?>
<Relationships xmlns="http://schemas.openxmlformats.org/package/2006/relationships"><Relationship Id="rId8" Type="http://schemas.openxmlformats.org/officeDocument/2006/relationships/hyperlink" Target="http://www.facebook.com/HerraSnellman" TargetMode="External"/><Relationship Id="rId13" Type="http://schemas.openxmlformats.org/officeDocument/2006/relationships/image" Target="../media/image120.jpeg"/><Relationship Id="rId3" Type="http://schemas.openxmlformats.org/officeDocument/2006/relationships/image" Target="../media/image118.jpeg"/><Relationship Id="rId7" Type="http://schemas.openxmlformats.org/officeDocument/2006/relationships/hyperlink" Target="https://twitter.com/herrasnellman" TargetMode="External"/><Relationship Id="rId12" Type="http://schemas.openxmlformats.org/officeDocument/2006/relationships/image" Target="../media/image119.png"/><Relationship Id="rId2" Type="http://schemas.openxmlformats.org/officeDocument/2006/relationships/slideLayout" Target="../slideLayouts/slideLayout8.xml"/><Relationship Id="rId1" Type="http://schemas.openxmlformats.org/officeDocument/2006/relationships/video" Target="https://www.youtube.com/embed/NyZtwScUbqw?feature=oembed" TargetMode="External"/><Relationship Id="rId6" Type="http://schemas.openxmlformats.org/officeDocument/2006/relationships/image" Target="../media/image116.png"/><Relationship Id="rId11" Type="http://schemas.openxmlformats.org/officeDocument/2006/relationships/image" Target="../media/image37.svg"/><Relationship Id="rId5" Type="http://schemas.openxmlformats.org/officeDocument/2006/relationships/hyperlink" Target="https://snellman.fi/fi/" TargetMode="External"/><Relationship Id="rId10" Type="http://schemas.openxmlformats.org/officeDocument/2006/relationships/image" Target="../media/image28.png"/><Relationship Id="rId4" Type="http://schemas.openxmlformats.org/officeDocument/2006/relationships/image" Target="../media/image49.png"/><Relationship Id="rId9" Type="http://schemas.openxmlformats.org/officeDocument/2006/relationships/hyperlink" Target="https://www.linkedin.com/company/oy-snellman-ab/" TargetMode="External"/><Relationship Id="rId14" Type="http://schemas.openxmlformats.org/officeDocument/2006/relationships/hyperlink" Target="https://www.youtube.com/watch?v=NyZtwScUbqw"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s://www.valio.com/carbon-footprint-2035/" TargetMode="External"/><Relationship Id="rId3" Type="http://schemas.openxmlformats.org/officeDocument/2006/relationships/hyperlink" Target="https://www.valio.com/we-are-valio/exports/" TargetMode="External"/><Relationship Id="rId7" Type="http://schemas.openxmlformats.org/officeDocument/2006/relationships/hyperlink" Target="https://www.valio.com/sustainability/responsible-leadership/" TargetMode="External"/><Relationship Id="rId12" Type="http://schemas.openxmlformats.org/officeDocument/2006/relationships/image" Target="../media/image49.png"/><Relationship Id="rId2" Type="http://schemas.openxmlformats.org/officeDocument/2006/relationships/hyperlink" Target="https://www.valio.com/we-are-valio/farmer-owned/" TargetMode="External"/><Relationship Id="rId1" Type="http://schemas.openxmlformats.org/officeDocument/2006/relationships/slideLayout" Target="../slideLayouts/slideLayout8.xml"/><Relationship Id="rId6" Type="http://schemas.openxmlformats.org/officeDocument/2006/relationships/hyperlink" Target="https://www.valio.com/sustainability/" TargetMode="External"/><Relationship Id="rId11" Type="http://schemas.openxmlformats.org/officeDocument/2006/relationships/image" Target="../media/image122.jpeg"/><Relationship Id="rId5" Type="http://schemas.openxmlformats.org/officeDocument/2006/relationships/hyperlink" Target="https://www.valio.com/sustainability/promote-wellbeing/" TargetMode="External"/><Relationship Id="rId10" Type="http://schemas.openxmlformats.org/officeDocument/2006/relationships/image" Target="../media/image121.png"/><Relationship Id="rId4" Type="http://schemas.openxmlformats.org/officeDocument/2006/relationships/hyperlink" Target="https://www.valio.com/we-are-valio/history/" TargetMode="External"/><Relationship Id="rId9" Type="http://schemas.openxmlformats.org/officeDocument/2006/relationships/hyperlink" Target="http://www.valio.fi/" TargetMode="External"/></Relationships>
</file>

<file path=ppt/slides/_rels/slide49.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hyperlink" Target="https://www.valio.com/sustainability/reports-and-financial-statements/" TargetMode="External"/><Relationship Id="rId18" Type="http://schemas.openxmlformats.org/officeDocument/2006/relationships/hyperlink" Target="https://www.instagram.com/valiofi/" TargetMode="External"/><Relationship Id="rId3" Type="http://schemas.openxmlformats.org/officeDocument/2006/relationships/hyperlink" Target="https://twitter.com/ValioFi" TargetMode="External"/><Relationship Id="rId7" Type="http://schemas.openxmlformats.org/officeDocument/2006/relationships/image" Target="../media/image29.svg"/><Relationship Id="rId12" Type="http://schemas.openxmlformats.org/officeDocument/2006/relationships/hyperlink" Target="https://www.valio.com/sustainability/transparent-sourcing/" TargetMode="External"/><Relationship Id="rId17" Type="http://schemas.openxmlformats.org/officeDocument/2006/relationships/hyperlink" Target="https://www.valio.com/carbon-footprint-2035/" TargetMode="External"/><Relationship Id="rId2" Type="http://schemas.openxmlformats.org/officeDocument/2006/relationships/image" Target="../media/image123.jpeg"/><Relationship Id="rId16" Type="http://schemas.openxmlformats.org/officeDocument/2006/relationships/image" Target="../media/image49.png"/><Relationship Id="rId1" Type="http://schemas.openxmlformats.org/officeDocument/2006/relationships/slideLayout" Target="../slideLayouts/slideLayout10.xml"/><Relationship Id="rId6" Type="http://schemas.openxmlformats.org/officeDocument/2006/relationships/image" Target="../media/image28.png"/><Relationship Id="rId11" Type="http://schemas.openxmlformats.org/officeDocument/2006/relationships/hyperlink" Target="https://www.valio.com/sustainability/sustainability-in-production/" TargetMode="External"/><Relationship Id="rId5" Type="http://schemas.openxmlformats.org/officeDocument/2006/relationships/hyperlink" Target="http://www.valio.fi/" TargetMode="External"/><Relationship Id="rId15" Type="http://schemas.openxmlformats.org/officeDocument/2006/relationships/image" Target="../media/image121.png"/><Relationship Id="rId10" Type="http://schemas.openxmlformats.org/officeDocument/2006/relationships/hyperlink" Target="https://www.valio.com/sustainability/animal-welfare/" TargetMode="External"/><Relationship Id="rId4" Type="http://schemas.openxmlformats.org/officeDocument/2006/relationships/hyperlink" Target="https://www.facebook.com/valio/?brand_redir=493464655570" TargetMode="External"/><Relationship Id="rId9" Type="http://schemas.openxmlformats.org/officeDocument/2006/relationships/image" Target="../media/image125.png"/><Relationship Id="rId14" Type="http://schemas.openxmlformats.org/officeDocument/2006/relationships/image" Target="../media/image12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hyperlink" Target="https://www.facebook.com/Loamgalway" TargetMode="External"/><Relationship Id="rId13" Type="http://schemas.openxmlformats.org/officeDocument/2006/relationships/hyperlink" Target="https://www.instagram.com/loam_galway/" TargetMode="External"/><Relationship Id="rId3" Type="http://schemas.openxmlformats.org/officeDocument/2006/relationships/hyperlink" Target="http://www.leafandroot.org/" TargetMode="External"/><Relationship Id="rId7" Type="http://schemas.openxmlformats.org/officeDocument/2006/relationships/hyperlink" Target="https://twitter.com/GalwayLoam" TargetMode="External"/><Relationship Id="rId12" Type="http://schemas.openxmlformats.org/officeDocument/2006/relationships/image" Target="../media/image27.emf"/><Relationship Id="rId2" Type="http://schemas.openxmlformats.org/officeDocument/2006/relationships/hyperlink" Target="https://loamgalway.com/" TargetMode="External"/><Relationship Id="rId1" Type="http://schemas.openxmlformats.org/officeDocument/2006/relationships/slideLayout" Target="../slideLayouts/slideLayout8.xml"/><Relationship Id="rId6" Type="http://schemas.openxmlformats.org/officeDocument/2006/relationships/image" Target="../media/image127.png"/><Relationship Id="rId11" Type="http://schemas.openxmlformats.org/officeDocument/2006/relationships/image" Target="../media/image128.jpeg"/><Relationship Id="rId5" Type="http://schemas.openxmlformats.org/officeDocument/2006/relationships/hyperlink" Target="https://loamgalway.com/loam-shortlisted-for-food-made-good-business-of-the-year-award/" TargetMode="External"/><Relationship Id="rId10" Type="http://schemas.openxmlformats.org/officeDocument/2006/relationships/image" Target="../media/image37.svg"/><Relationship Id="rId4" Type="http://schemas.openxmlformats.org/officeDocument/2006/relationships/hyperlink" Target="http://loamgalway.com/sunday-times-waste-not-setting-a-standard-for-sustainable-practices/" TargetMode="External"/><Relationship Id="rId9" Type="http://schemas.openxmlformats.org/officeDocument/2006/relationships/image" Target="../media/image28.png"/></Relationships>
</file>

<file path=ppt/slides/_rels/slide51.xml.rels><?xml version="1.0" encoding="UTF-8" standalone="yes"?>
<Relationships xmlns="http://schemas.openxmlformats.org/package/2006/relationships"><Relationship Id="rId3" Type="http://schemas.openxmlformats.org/officeDocument/2006/relationships/image" Target="../media/image129.png"/><Relationship Id="rId7" Type="http://schemas.openxmlformats.org/officeDocument/2006/relationships/image" Target="../media/image127.png"/><Relationship Id="rId2" Type="http://schemas.openxmlformats.org/officeDocument/2006/relationships/slideLayout" Target="../slideLayouts/slideLayout9.xml"/><Relationship Id="rId1" Type="http://schemas.openxmlformats.org/officeDocument/2006/relationships/video" Target="https://www.youtube.com/embed/x6_Izo-_TsQ?feature=oembed" TargetMode="External"/><Relationship Id="rId6" Type="http://schemas.openxmlformats.org/officeDocument/2006/relationships/hyperlink" Target="https://loamgalway.com/" TargetMode="External"/><Relationship Id="rId5" Type="http://schemas.openxmlformats.org/officeDocument/2006/relationships/hyperlink" Target="https://www.youtube.com/watch?v=x6_Izo-_TsQ" TargetMode="External"/><Relationship Id="rId4" Type="http://schemas.openxmlformats.org/officeDocument/2006/relationships/image" Target="../media/image130.jpeg"/></Relationships>
</file>

<file path=ppt/slides/_rels/slide52.xml.rels><?xml version="1.0" encoding="UTF-8" standalone="yes"?>
<Relationships xmlns="http://schemas.openxmlformats.org/package/2006/relationships"><Relationship Id="rId8" Type="http://schemas.openxmlformats.org/officeDocument/2006/relationships/hyperlink" Target="https://www.meiranova.fi/fileadmin/user_upload/MeiraNova_vastuullisuuskatsaus_2022_2_EN.pdf" TargetMode="External"/><Relationship Id="rId13" Type="http://schemas.openxmlformats.org/officeDocument/2006/relationships/hyperlink" Target="https://www.meiranova.fi/fileadmin/user_upload/MN_Metsaekatolinjaus__naudanliha__FI.pdf" TargetMode="External"/><Relationship Id="rId18" Type="http://schemas.openxmlformats.org/officeDocument/2006/relationships/image" Target="../media/image49.png"/><Relationship Id="rId3" Type="http://schemas.openxmlformats.org/officeDocument/2006/relationships/hyperlink" Target="https://www.meiranova.fi/fileadmin/user_upload/Laatuvaatimukset_teolliset_elintarvikkeet.pdf" TargetMode="External"/><Relationship Id="rId7" Type="http://schemas.openxmlformats.org/officeDocument/2006/relationships/hyperlink" Target="https://www.meiranova.fi/meira-nova/vastuullisuus" TargetMode="External"/><Relationship Id="rId12" Type="http://schemas.openxmlformats.org/officeDocument/2006/relationships/hyperlink" Target="https://www.meiranova.fi/fileadmin/user_upload/MN_Kananmuna_linjaus_FI.pdf" TargetMode="External"/><Relationship Id="rId17" Type="http://schemas.openxmlformats.org/officeDocument/2006/relationships/hyperlink" Target="https://www.meiranova.fi/fileadmin/user_upload/MN_Soijalinjaus_FI.pdf" TargetMode="External"/><Relationship Id="rId2" Type="http://schemas.openxmlformats.org/officeDocument/2006/relationships/image" Target="../media/image131.jpeg"/><Relationship Id="rId16" Type="http://schemas.openxmlformats.org/officeDocument/2006/relationships/hyperlink" Target="https://www.meiranova.fi/fileadmin/user_upload/MN_Palmuoeljylinjaus_FI.pdf" TargetMode="External"/><Relationship Id="rId20" Type="http://schemas.openxmlformats.org/officeDocument/2006/relationships/image" Target="../media/image87.png"/><Relationship Id="rId1" Type="http://schemas.openxmlformats.org/officeDocument/2006/relationships/slideLayout" Target="../slideLayouts/slideLayout8.xml"/><Relationship Id="rId6" Type="http://schemas.openxmlformats.org/officeDocument/2006/relationships/hyperlink" Target="https://www.meiranova.fi/fileadmin/user_upload/Laatuvaatimukset_paeivittaeiskaeyttoetavarat.pdf" TargetMode="External"/><Relationship Id="rId11" Type="http://schemas.openxmlformats.org/officeDocument/2006/relationships/hyperlink" Target="https://www.meiranova.fi/fileadmin/user_upload/MN_Kalalinjaus_FI.pdf" TargetMode="External"/><Relationship Id="rId5" Type="http://schemas.openxmlformats.org/officeDocument/2006/relationships/hyperlink" Target="https://www.meiranova.fi/fileadmin/user_upload/Laatuvaatimukset_kaeyttoetavarat.pdf" TargetMode="External"/><Relationship Id="rId15" Type="http://schemas.openxmlformats.org/officeDocument/2006/relationships/hyperlink" Target="https://www.meiranova.fi/fileadmin/user_upload/MN_Muovilinjaus_FI.pdf" TargetMode="External"/><Relationship Id="rId10" Type="http://schemas.openxmlformats.org/officeDocument/2006/relationships/hyperlink" Target="https://www.meiranova.fi/fileadmin/user_upload/MN_Kahvi_ja_tee_-linjaus_FI.pdf" TargetMode="External"/><Relationship Id="rId19" Type="http://schemas.openxmlformats.org/officeDocument/2006/relationships/hyperlink" Target="http://www.meiranova.fi/" TargetMode="External"/><Relationship Id="rId4" Type="http://schemas.openxmlformats.org/officeDocument/2006/relationships/hyperlink" Target="https://www.meiranova.fi/fileadmin/user_upload/Laatuvaatimukset_tuoretuotteet_ja_pakasteet.pdf" TargetMode="External"/><Relationship Id="rId9" Type="http://schemas.openxmlformats.org/officeDocument/2006/relationships/hyperlink" Target="https://www.meiranova.fi/fileadmin/user_upload/MN_Elaeinten_hyvinvointilinjaus_FI.pdf" TargetMode="External"/><Relationship Id="rId14" Type="http://schemas.openxmlformats.org/officeDocument/2006/relationships/hyperlink" Target="https://www.meiranova.fi/fileadmin/user_upload/MN_metsaekatolinjaus__puu_ja_paperi__FI.pdf"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www.meiranova.fi/fileadmin/user_upload/sanasto.amforiBSCI_glossary_FI.pdf%22%20%20HYPERLINK%20%22https:/www.amfori.org/sites/default/files/amfori%20-%2026.11%20-%20Country%20Risk%20Classification%202022_0.pdf" TargetMode="External"/><Relationship Id="rId13" Type="http://schemas.openxmlformats.org/officeDocument/2006/relationships/image" Target="../media/image28.png"/><Relationship Id="rId18" Type="http://schemas.openxmlformats.org/officeDocument/2006/relationships/hyperlink" Target="https://www.meiranova.fi/fileadmin/user_upload/MeiraNova_vastuullisuuskatsaus_2022_2_EN.pdf" TargetMode="External"/><Relationship Id="rId3" Type="http://schemas.openxmlformats.org/officeDocument/2006/relationships/hyperlink" Target="https://www.meiranova.fi/fileadmin/user_upload/S-ryhma__n_vastuullisen_hankinnan_vaatimukset.pdf" TargetMode="External"/><Relationship Id="rId7" Type="http://schemas.openxmlformats.org/officeDocument/2006/relationships/hyperlink" Target="https://www.meiranova.fi/fileadmin/user_upload/viiteasiakirjat.amforiBSCI_references_FI.pdf%22%20%20HYPERLINK%20%22https:/www.meiranova.fi/fileadmin/user_upload/sanasto.amforiBSCI_glossary_FI.pdf" TargetMode="External"/><Relationship Id="rId12" Type="http://schemas.openxmlformats.org/officeDocument/2006/relationships/hyperlink" Target="http://www.meiranova.fi/" TargetMode="External"/><Relationship Id="rId17" Type="http://schemas.openxmlformats.org/officeDocument/2006/relationships/image" Target="../media/image133.png"/><Relationship Id="rId2" Type="http://schemas.openxmlformats.org/officeDocument/2006/relationships/image" Target="../media/image132.jpeg"/><Relationship Id="rId16" Type="http://schemas.openxmlformats.org/officeDocument/2006/relationships/image" Target="../media/image49.png"/><Relationship Id="rId1" Type="http://schemas.openxmlformats.org/officeDocument/2006/relationships/slideLayout" Target="../slideLayouts/slideLayout8.xml"/><Relationship Id="rId6" Type="http://schemas.openxmlformats.org/officeDocument/2006/relationships/hyperlink" Target="https://www.meiranova.fi/fileadmin/user_upload/viiteasiakirjat.amforiBSCI_references_FI.pdf" TargetMode="External"/><Relationship Id="rId11" Type="http://schemas.openxmlformats.org/officeDocument/2006/relationships/hyperlink" Target="https://www.linkedin.com/company/meira-nova-oy" TargetMode="External"/><Relationship Id="rId5" Type="http://schemas.openxmlformats.org/officeDocument/2006/relationships/hyperlink" Target="https://www.meiranova.fi/fileadmin/user_upload/toimeenpanoehdot.terms_of_implementation_for_amforibsci_producers_FI.pdf" TargetMode="External"/><Relationship Id="rId15" Type="http://schemas.openxmlformats.org/officeDocument/2006/relationships/image" Target="../media/image87.png"/><Relationship Id="rId10" Type="http://schemas.openxmlformats.org/officeDocument/2006/relationships/hyperlink" Target="https://www.facebook.com/meiranovaoy/" TargetMode="External"/><Relationship Id="rId4" Type="http://schemas.openxmlformats.org/officeDocument/2006/relationships/hyperlink" Target="https://www.meiranova.fi/fileadmin/user_upload/toimintaperiaatteet.amforiBSCICodeofConduct_FI.pdf" TargetMode="External"/><Relationship Id="rId9" Type="http://schemas.openxmlformats.org/officeDocument/2006/relationships/hyperlink" Target="https://twitter.com/meira_nova/" TargetMode="External"/><Relationship Id="rId14" Type="http://schemas.openxmlformats.org/officeDocument/2006/relationships/image" Target="../media/image37.svg"/></Relationships>
</file>

<file path=ppt/slides/_rels/slide54.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8" Type="http://schemas.openxmlformats.org/officeDocument/2006/relationships/image" Target="../media/image137.png"/><Relationship Id="rId3" Type="http://schemas.openxmlformats.org/officeDocument/2006/relationships/hyperlink" Target="https://twitter.com/EthicalFoodEnt1" TargetMode="External"/><Relationship Id="rId7" Type="http://schemas.openxmlformats.org/officeDocument/2006/relationships/image" Target="../media/image136.svg"/><Relationship Id="rId2" Type="http://schemas.openxmlformats.org/officeDocument/2006/relationships/hyperlink" Target="http://www.ethical-food.eu/" TargetMode="External"/><Relationship Id="rId1" Type="http://schemas.openxmlformats.org/officeDocument/2006/relationships/slideLayout" Target="../slideLayouts/slideLayout23.xml"/><Relationship Id="rId6" Type="http://schemas.openxmlformats.org/officeDocument/2006/relationships/image" Target="../media/image135.png"/><Relationship Id="rId5" Type="http://schemas.openxmlformats.org/officeDocument/2006/relationships/hyperlink" Target="https://ethical-food.eu/" TargetMode="External"/><Relationship Id="rId10" Type="http://schemas.openxmlformats.org/officeDocument/2006/relationships/image" Target="../media/image3.jpeg"/><Relationship Id="rId4" Type="http://schemas.openxmlformats.org/officeDocument/2006/relationships/hyperlink" Target="https://www.facebook.com/efe.erasmus.project/" TargetMode="External"/><Relationship Id="rId9" Type="http://schemas.openxmlformats.org/officeDocument/2006/relationships/image" Target="../media/image138.png"/></Relationships>
</file>

<file path=ppt/slides/_rels/slide6.xml.rels><?xml version="1.0" encoding="UTF-8" standalone="yes"?>
<Relationships xmlns="http://schemas.openxmlformats.org/package/2006/relationships"><Relationship Id="rId3" Type="http://schemas.openxmlformats.org/officeDocument/2006/relationships/hyperlink" Target="https://www.emerald.com/insight/content/doi/10.1108/14626001211223919/full/html" TargetMode="External"/><Relationship Id="rId2" Type="http://schemas.openxmlformats.org/officeDocument/2006/relationships/image" Target="../media/image25.jpeg"/><Relationship Id="rId1" Type="http://schemas.openxmlformats.org/officeDocument/2006/relationships/slideLayout" Target="../slideLayouts/slideLayout6.xml"/><Relationship Id="rId4" Type="http://schemas.openxmlformats.org/officeDocument/2006/relationships/hyperlink" Target="https://economicsnetwork.ac.uk/handbook/casestudies/" TargetMode="Externa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slide" Target="slide22.xml"/><Relationship Id="rId13" Type="http://schemas.openxmlformats.org/officeDocument/2006/relationships/slide" Target="slide32.xml"/><Relationship Id="rId18" Type="http://schemas.openxmlformats.org/officeDocument/2006/relationships/slide" Target="slide42.xml"/><Relationship Id="rId3" Type="http://schemas.openxmlformats.org/officeDocument/2006/relationships/slide" Target="slide12.xml"/><Relationship Id="rId21" Type="http://schemas.openxmlformats.org/officeDocument/2006/relationships/slide" Target="slide48.xml"/><Relationship Id="rId7" Type="http://schemas.openxmlformats.org/officeDocument/2006/relationships/slide" Target="slide20.xml"/><Relationship Id="rId12" Type="http://schemas.openxmlformats.org/officeDocument/2006/relationships/slide" Target="slide30.xml"/><Relationship Id="rId17" Type="http://schemas.openxmlformats.org/officeDocument/2006/relationships/slide" Target="slide40.xml"/><Relationship Id="rId2" Type="http://schemas.openxmlformats.org/officeDocument/2006/relationships/slide" Target="slide10.xml"/><Relationship Id="rId16" Type="http://schemas.openxmlformats.org/officeDocument/2006/relationships/slide" Target="slide38.xml"/><Relationship Id="rId20" Type="http://schemas.openxmlformats.org/officeDocument/2006/relationships/slide" Target="slide46.xml"/><Relationship Id="rId1" Type="http://schemas.openxmlformats.org/officeDocument/2006/relationships/slideLayout" Target="../slideLayouts/slideLayout11.xml"/><Relationship Id="rId6" Type="http://schemas.openxmlformats.org/officeDocument/2006/relationships/slide" Target="slide18.xml"/><Relationship Id="rId11" Type="http://schemas.openxmlformats.org/officeDocument/2006/relationships/slide" Target="slide28.xml"/><Relationship Id="rId5" Type="http://schemas.openxmlformats.org/officeDocument/2006/relationships/slide" Target="slide16.xml"/><Relationship Id="rId15" Type="http://schemas.openxmlformats.org/officeDocument/2006/relationships/slide" Target="slide36.xml"/><Relationship Id="rId23" Type="http://schemas.openxmlformats.org/officeDocument/2006/relationships/slide" Target="slide52.xml"/><Relationship Id="rId10" Type="http://schemas.openxmlformats.org/officeDocument/2006/relationships/slide" Target="slide26.xml"/><Relationship Id="rId19" Type="http://schemas.openxmlformats.org/officeDocument/2006/relationships/slide" Target="slide44.xml"/><Relationship Id="rId4" Type="http://schemas.openxmlformats.org/officeDocument/2006/relationships/slide" Target="slide14.xml"/><Relationship Id="rId9" Type="http://schemas.openxmlformats.org/officeDocument/2006/relationships/slide" Target="slide24.xml"/><Relationship Id="rId14" Type="http://schemas.openxmlformats.org/officeDocument/2006/relationships/slide" Target="slide34.xml"/><Relationship Id="rId22" Type="http://schemas.openxmlformats.org/officeDocument/2006/relationships/slide" Target="slide5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874939D-3FDD-F34E-A18B-91E293E6A491}"/>
              </a:ext>
            </a:extLst>
          </p:cNvPr>
          <p:cNvSpPr>
            <a:spLocks noGrp="1"/>
          </p:cNvSpPr>
          <p:nvPr>
            <p:ph type="body" sz="quarter" idx="16"/>
          </p:nvPr>
        </p:nvSpPr>
        <p:spPr>
          <a:xfrm>
            <a:off x="3261956" y="3965864"/>
            <a:ext cx="3932123" cy="1224685"/>
          </a:xfrm>
        </p:spPr>
        <p:txBody>
          <a:bodyPr/>
          <a:lstStyle/>
          <a:p>
            <a:r>
              <a:rPr lang="en-US" b="0"/>
              <a:t>ethical food entrepreneurship </a:t>
            </a:r>
          </a:p>
        </p:txBody>
      </p:sp>
      <p:sp>
        <p:nvSpPr>
          <p:cNvPr id="5" name="Text Placeholder 4">
            <a:extLst>
              <a:ext uri="{FF2B5EF4-FFF2-40B4-BE49-F238E27FC236}">
                <a16:creationId xmlns:a16="http://schemas.microsoft.com/office/drawing/2014/main" id="{1BAA3C84-8013-9542-A6E4-B12B8081D544}"/>
              </a:ext>
            </a:extLst>
          </p:cNvPr>
          <p:cNvSpPr>
            <a:spLocks noGrp="1"/>
          </p:cNvSpPr>
          <p:nvPr>
            <p:ph type="body" sz="quarter" idx="17"/>
          </p:nvPr>
        </p:nvSpPr>
        <p:spPr/>
        <p:txBody>
          <a:bodyPr/>
          <a:lstStyle/>
          <a:p>
            <a:r>
              <a:rPr lang="en-US" b="1" dirty="0"/>
              <a:t>Published 2023</a:t>
            </a:r>
          </a:p>
          <a:p>
            <a:endParaRPr lang="en-US" dirty="0"/>
          </a:p>
        </p:txBody>
      </p:sp>
      <p:sp>
        <p:nvSpPr>
          <p:cNvPr id="2" name="Text Placeholder 2">
            <a:extLst>
              <a:ext uri="{FF2B5EF4-FFF2-40B4-BE49-F238E27FC236}">
                <a16:creationId xmlns:a16="http://schemas.microsoft.com/office/drawing/2014/main" id="{7A273263-EB6F-22D2-2E90-C08587C04A67}"/>
              </a:ext>
            </a:extLst>
          </p:cNvPr>
          <p:cNvSpPr txBox="1">
            <a:spLocks/>
          </p:cNvSpPr>
          <p:nvPr/>
        </p:nvSpPr>
        <p:spPr>
          <a:xfrm>
            <a:off x="3261956" y="5147884"/>
            <a:ext cx="2930148" cy="2002900"/>
          </a:xfrm>
          <a:prstGeom prst="rect">
            <a:avLst/>
          </a:prstGeom>
        </p:spPr>
        <p:txBody>
          <a:bodyP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3600" b="1" dirty="0">
                <a:solidFill>
                  <a:schemeClr val="tx1"/>
                </a:solidFill>
              </a:rPr>
              <a:t>Good Practice Compendium</a:t>
            </a:r>
          </a:p>
        </p:txBody>
      </p:sp>
      <p:pic>
        <p:nvPicPr>
          <p:cNvPr id="6" name="Picture 5" descr="Fresh mandarins in bowl">
            <a:extLst>
              <a:ext uri="{FF2B5EF4-FFF2-40B4-BE49-F238E27FC236}">
                <a16:creationId xmlns:a16="http://schemas.microsoft.com/office/drawing/2014/main" id="{420460DA-A666-239D-5762-B7AB24A4B0EC}"/>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0" y="3542641"/>
            <a:ext cx="2906637" cy="4460801"/>
          </a:xfrm>
          <a:prstGeom prst="rect">
            <a:avLst/>
          </a:prstGeom>
        </p:spPr>
      </p:pic>
      <p:pic>
        <p:nvPicPr>
          <p:cNvPr id="3" name="Picture 2" descr="Blue text on a white background&#10;&#10;Description automatically generated">
            <a:extLst>
              <a:ext uri="{FF2B5EF4-FFF2-40B4-BE49-F238E27FC236}">
                <a16:creationId xmlns:a16="http://schemas.microsoft.com/office/drawing/2014/main" id="{44553D06-8B71-87BC-A5C7-3687BCFFC884}"/>
              </a:ext>
            </a:extLst>
          </p:cNvPr>
          <p:cNvPicPr>
            <a:picLocks noChangeAspect="1"/>
          </p:cNvPicPr>
          <p:nvPr/>
        </p:nvPicPr>
        <p:blipFill>
          <a:blip r:embed="rId3"/>
          <a:stretch>
            <a:fillRect/>
          </a:stretch>
        </p:blipFill>
        <p:spPr>
          <a:xfrm>
            <a:off x="5898275" y="9999537"/>
            <a:ext cx="1563946" cy="326873"/>
          </a:xfrm>
          <a:prstGeom prst="rect">
            <a:avLst/>
          </a:prstGeom>
        </p:spPr>
      </p:pic>
    </p:spTree>
    <p:extLst>
      <p:ext uri="{BB962C8B-B14F-4D97-AF65-F5344CB8AC3E}">
        <p14:creationId xmlns:p14="http://schemas.microsoft.com/office/powerpoint/2010/main" val="2151256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4" y="2339757"/>
            <a:ext cx="3355394" cy="647700"/>
          </a:xfrm>
          <a:solidFill>
            <a:srgbClr val="F1A0C2"/>
          </a:solidFill>
        </p:spPr>
        <p:txBody>
          <a:bodyPr anchor="ctr"/>
          <a:lstStyle/>
          <a:p>
            <a:r>
              <a:rPr lang="en-US" sz="1500" b="1" i="0" dirty="0">
                <a:solidFill>
                  <a:schemeClr val="bg1"/>
                </a:solidFill>
              </a:rPr>
              <a:t>Type: </a:t>
            </a:r>
            <a:r>
              <a:rPr lang="en-US" sz="1500" i="0" dirty="0">
                <a:solidFill>
                  <a:schemeClr val="bg1"/>
                </a:solidFill>
              </a:rPr>
              <a:t>Sustainable Food  &amp;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97328"/>
          </a:xfrm>
        </p:spPr>
        <p:txBody>
          <a:bodyPr/>
          <a:lstStyle/>
          <a:p>
            <a:r>
              <a:rPr lang="en-US" sz="1400" b="1" dirty="0">
                <a:solidFill>
                  <a:schemeClr val="tx1"/>
                </a:solidFill>
              </a:rPr>
              <a:t>Why it is a good practice?  </a:t>
            </a:r>
          </a:p>
          <a:p>
            <a:r>
              <a:rPr lang="en-US" dirty="0">
                <a:solidFill>
                  <a:schemeClr val="tx1"/>
                </a:solidFill>
              </a:rPr>
              <a:t>BiaSol is a family-owned food start-up driven by the need for more sustainable, nutritious foods. They care about our environment and the people who live in it and strive to make highly nutritious, zero-waste food products that are easily accessible in Ireland. They are fighting back against typical processed foods and their low nutritional value. They have been repurposing spent brewers’ grains, to make ‘a delectably malty hero ingredient’.  Every BiaSol product is designed to help one make better food choices in the simplest way possible. Not only are their products good for you but they also taste great. BiaSol is committed to building a zero-waste world via innovative solutions to food waste that also support local businesses.</a:t>
            </a:r>
          </a:p>
          <a:p>
            <a:endParaRPr lang="en-US" dirty="0">
              <a:solidFill>
                <a:schemeClr val="tx1"/>
              </a:solidFill>
            </a:endParaRP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Bia Sol was established in 2020, by sister and brother team Niamh &amp; Ruairi when they </a:t>
            </a:r>
            <a:r>
              <a:rPr lang="en-US" dirty="0" err="1">
                <a:solidFill>
                  <a:schemeClr val="tx1"/>
                </a:solidFill>
              </a:rPr>
              <a:t>realised</a:t>
            </a:r>
            <a:r>
              <a:rPr lang="en-US" dirty="0">
                <a:solidFill>
                  <a:schemeClr val="tx1"/>
                </a:solidFill>
              </a:rPr>
              <a:t> that repurposing food waste was a viable way to be more sustainable AND create healthy food products. The rapid growth of craft brewing across Ireland led them to their first ingredient: brewers’ spent grains.</a:t>
            </a:r>
          </a:p>
          <a:p>
            <a:r>
              <a:rPr lang="en-US" dirty="0">
                <a:solidFill>
                  <a:schemeClr val="tx1"/>
                </a:solidFill>
              </a:rPr>
              <a:t>A lot has changed since they began their journey. For one, they’ve refined their product range and invested in bigger premises and more resources to grow the business. There is one thing that will never change – their commitment to simple, nutritious products that are good for you and good for our planet. In the future, they plan to release many more healthy food products that focus on </a:t>
            </a:r>
            <a:r>
              <a:rPr lang="en-US" dirty="0" err="1">
                <a:solidFill>
                  <a:schemeClr val="tx1"/>
                </a:solidFill>
              </a:rPr>
              <a:t>minimising</a:t>
            </a:r>
            <a:r>
              <a:rPr lang="en-US" dirty="0">
                <a:solidFill>
                  <a:schemeClr val="tx1"/>
                </a:solidFill>
              </a:rPr>
              <a:t> waste while also providing nutritional value.</a:t>
            </a:r>
          </a:p>
          <a:p>
            <a:endParaRPr lang="en-US" dirty="0">
              <a:solidFill>
                <a:schemeClr val="tx1"/>
              </a:solidFill>
            </a:endParaRP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BiaSol believe in positive change as they grow, and they know how important it is to be both ethical and have an impact. They are slowly attempting to create a better way of producing food and creating awareness. They aim for zero food waste not just in their business but are creating a stop food waste community and are supported by a bunch of fantastic Irish Independently owned craft breweries whom all share the same vision - how can we reduce waste and build circular food systems?</a:t>
            </a:r>
          </a:p>
          <a:p>
            <a:endParaRPr lang="en-US" dirty="0">
              <a:solidFill>
                <a:schemeClr val="tx1"/>
              </a:solidFill>
            </a:endParaRPr>
          </a:p>
          <a:p>
            <a:endParaRPr lang="en-US" dirty="0">
              <a:solidFill>
                <a:schemeClr val="tx1"/>
              </a:solidFill>
            </a:endParaRPr>
          </a:p>
          <a:p>
            <a:r>
              <a:rPr lang="en-US" sz="1400" b="1" dirty="0">
                <a:solidFill>
                  <a:schemeClr val="tx1"/>
                </a:solidFill>
              </a:rPr>
              <a:t>Sustainable</a:t>
            </a:r>
          </a:p>
          <a:p>
            <a:r>
              <a:rPr lang="en-US" dirty="0">
                <a:solidFill>
                  <a:schemeClr val="tx1"/>
                </a:solidFill>
              </a:rPr>
              <a:t>Environmental and sustainable development is at the heart of everything BiaSol is working on. Their entire business is built on creating a circular economy. They remove waste (spent brewers' grains) from several brewing companies and give the ‘waste’ product an extended life by repurposing the grains into nutritious food ingredients. It can’t get much better than that.</a:t>
            </a:r>
          </a:p>
          <a:p>
            <a:endParaRPr lang="en-US" dirty="0">
              <a:solidFill>
                <a:schemeClr val="tx1"/>
              </a:solidFill>
            </a:endParaRP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a:solidFill>
                  <a:schemeClr val="tx1"/>
                </a:solidFill>
              </a:rPr>
              <a:t>Niamh with her background in nutrition and food science has been spreading the word about the health benefits of their products. Approx 75% of Irish adults don’t meet the RDA of </a:t>
            </a:r>
            <a:r>
              <a:rPr lang="en-US" dirty="0" err="1">
                <a:solidFill>
                  <a:schemeClr val="tx1"/>
                </a:solidFill>
              </a:rPr>
              <a:t>fibre</a:t>
            </a:r>
            <a:r>
              <a:rPr lang="en-US" dirty="0">
                <a:solidFill>
                  <a:schemeClr val="tx1"/>
                </a:solidFill>
              </a:rPr>
              <a:t> and now their product is helping to put more </a:t>
            </a:r>
            <a:r>
              <a:rPr lang="en-US" dirty="0" err="1">
                <a:solidFill>
                  <a:schemeClr val="tx1"/>
                </a:solidFill>
              </a:rPr>
              <a:t>fibre</a:t>
            </a:r>
            <a:r>
              <a:rPr lang="en-US" dirty="0">
                <a:solidFill>
                  <a:schemeClr val="tx1"/>
                </a:solidFill>
              </a:rPr>
              <a:t> in everyone’s diets. It's super important, so Niamh and the team have been putting together some useful insights into why </a:t>
            </a:r>
            <a:r>
              <a:rPr lang="en-US" dirty="0" err="1">
                <a:solidFill>
                  <a:schemeClr val="tx1"/>
                </a:solidFill>
              </a:rPr>
              <a:t>Fibre</a:t>
            </a:r>
            <a:r>
              <a:rPr lang="en-US" dirty="0">
                <a:solidFill>
                  <a:schemeClr val="tx1"/>
                </a:solidFill>
              </a:rPr>
              <a:t> matters and this can be found on their website. For every tablespoon of BiaSol Super Milled Grains, you’ll get 10% of your recommended daily allowance (RDA) of </a:t>
            </a:r>
            <a:r>
              <a:rPr lang="en-US" dirty="0" err="1">
                <a:solidFill>
                  <a:schemeClr val="tx1"/>
                </a:solidFill>
              </a:rPr>
              <a:t>fibre</a:t>
            </a:r>
            <a:r>
              <a:rPr lang="en-US" dirty="0">
                <a:solidFill>
                  <a:schemeClr val="tx1"/>
                </a:solidFill>
              </a:rPr>
              <a:t>.</a:t>
            </a: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10</a:t>
            </a:fld>
            <a:endParaRPr lang="en-US" sz="1100"/>
          </a:p>
        </p:txBody>
      </p:sp>
      <p:pic>
        <p:nvPicPr>
          <p:cNvPr id="14" name="Picture Placeholder 13" descr="A picture containing ground, plant&#10;&#10;Description automatically generated">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993929"/>
            <a:ext cx="1733550" cy="6477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 name="Freeform 4">
            <a:hlinkClick r:id="rId10"/>
            <a:extLst>
              <a:ext uri="{FF2B5EF4-FFF2-40B4-BE49-F238E27FC236}">
                <a16:creationId xmlns:a16="http://schemas.microsoft.com/office/drawing/2014/main" id="{27F417AB-B768-0E1F-EED3-0B4C6DB34AD2}"/>
              </a:ext>
            </a:extLst>
          </p:cNvPr>
          <p:cNvSpPr>
            <a:spLocks noChangeAspect="1"/>
          </p:cNvSpPr>
          <p:nvPr/>
        </p:nvSpPr>
        <p:spPr>
          <a:xfrm>
            <a:off x="1819333" y="9654497"/>
            <a:ext cx="189512" cy="216000"/>
          </a:xfrm>
          <a:custGeom>
            <a:avLst/>
            <a:gdLst>
              <a:gd name="connsiteX0" fmla="*/ 110386 w 319818"/>
              <a:gd name="connsiteY0" fmla="*/ 364519 h 364518"/>
              <a:gd name="connsiteX1" fmla="*/ 86587 w 319818"/>
              <a:gd name="connsiteY1" fmla="*/ 360712 h 364518"/>
              <a:gd name="connsiteX2" fmla="*/ 910 w 319818"/>
              <a:gd name="connsiteY2" fmla="*/ 265537 h 364518"/>
              <a:gd name="connsiteX3" fmla="*/ 95155 w 319818"/>
              <a:gd name="connsiteY3" fmla="*/ 139907 h 364518"/>
              <a:gd name="connsiteX4" fmla="*/ 130378 w 319818"/>
              <a:gd name="connsiteY4" fmla="*/ 139907 h 364518"/>
              <a:gd name="connsiteX5" fmla="*/ 130378 w 319818"/>
              <a:gd name="connsiteY5" fmla="*/ 199867 h 364518"/>
              <a:gd name="connsiteX6" fmla="*/ 120858 w 319818"/>
              <a:gd name="connsiteY6" fmla="*/ 197963 h 364518"/>
              <a:gd name="connsiteX7" fmla="*/ 59932 w 319818"/>
              <a:gd name="connsiteY7" fmla="*/ 242695 h 364518"/>
              <a:gd name="connsiteX8" fmla="*/ 106578 w 319818"/>
              <a:gd name="connsiteY8" fmla="*/ 304559 h 364518"/>
              <a:gd name="connsiteX9" fmla="*/ 167504 w 319818"/>
              <a:gd name="connsiteY9" fmla="*/ 249358 h 364518"/>
              <a:gd name="connsiteX10" fmla="*/ 167504 w 319818"/>
              <a:gd name="connsiteY10" fmla="*/ 121823 h 364518"/>
              <a:gd name="connsiteX11" fmla="*/ 167504 w 319818"/>
              <a:gd name="connsiteY11" fmla="*/ 4759 h 364518"/>
              <a:gd name="connsiteX12" fmla="*/ 167504 w 319818"/>
              <a:gd name="connsiteY12" fmla="*/ 0 h 364518"/>
              <a:gd name="connsiteX13" fmla="*/ 226526 w 319818"/>
              <a:gd name="connsiteY13" fmla="*/ 0 h 364518"/>
              <a:gd name="connsiteX14" fmla="*/ 229382 w 319818"/>
              <a:gd name="connsiteY14" fmla="*/ 18083 h 364518"/>
              <a:gd name="connsiteX15" fmla="*/ 315059 w 319818"/>
              <a:gd name="connsiteY15" fmla="*/ 90416 h 364518"/>
              <a:gd name="connsiteX16" fmla="*/ 319819 w 319818"/>
              <a:gd name="connsiteY16" fmla="*/ 95175 h 364518"/>
              <a:gd name="connsiteX17" fmla="*/ 319819 w 319818"/>
              <a:gd name="connsiteY17" fmla="*/ 145617 h 364518"/>
              <a:gd name="connsiteX18" fmla="*/ 319819 w 319818"/>
              <a:gd name="connsiteY18" fmla="*/ 149424 h 364518"/>
              <a:gd name="connsiteX19" fmla="*/ 227478 w 319818"/>
              <a:gd name="connsiteY19" fmla="*/ 118016 h 364518"/>
              <a:gd name="connsiteX20" fmla="*/ 227478 w 319818"/>
              <a:gd name="connsiteY20" fmla="*/ 122775 h 364518"/>
              <a:gd name="connsiteX21" fmla="*/ 227478 w 319818"/>
              <a:gd name="connsiteY21" fmla="*/ 248406 h 364518"/>
              <a:gd name="connsiteX22" fmla="*/ 209391 w 319818"/>
              <a:gd name="connsiteY22" fmla="*/ 311221 h 364518"/>
              <a:gd name="connsiteX23" fmla="*/ 121810 w 319818"/>
              <a:gd name="connsiteY23" fmla="*/ 362615 h 364518"/>
              <a:gd name="connsiteX24" fmla="*/ 118002 w 319818"/>
              <a:gd name="connsiteY24" fmla="*/ 363567 h 364518"/>
              <a:gd name="connsiteX25" fmla="*/ 110386 w 319818"/>
              <a:gd name="connsiteY25" fmla="*/ 364519 h 3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9818" h="364518">
                <a:moveTo>
                  <a:pt x="110386" y="364519"/>
                </a:moveTo>
                <a:cubicBezTo>
                  <a:pt x="102771" y="363567"/>
                  <a:pt x="94203" y="362615"/>
                  <a:pt x="86587" y="360712"/>
                </a:cubicBezTo>
                <a:cubicBezTo>
                  <a:pt x="41845" y="350242"/>
                  <a:pt x="6622" y="311221"/>
                  <a:pt x="910" y="265537"/>
                </a:cubicBezTo>
                <a:cubicBezTo>
                  <a:pt x="-6706" y="204625"/>
                  <a:pt x="34229" y="149424"/>
                  <a:pt x="95155" y="139907"/>
                </a:cubicBezTo>
                <a:cubicBezTo>
                  <a:pt x="107530" y="138003"/>
                  <a:pt x="122762" y="138003"/>
                  <a:pt x="130378" y="139907"/>
                </a:cubicBezTo>
                <a:cubicBezTo>
                  <a:pt x="130378" y="159893"/>
                  <a:pt x="130378" y="179880"/>
                  <a:pt x="130378" y="199867"/>
                </a:cubicBezTo>
                <a:cubicBezTo>
                  <a:pt x="127522" y="198915"/>
                  <a:pt x="124666" y="198915"/>
                  <a:pt x="120858" y="197963"/>
                </a:cubicBezTo>
                <a:cubicBezTo>
                  <a:pt x="91347" y="194156"/>
                  <a:pt x="63740" y="214143"/>
                  <a:pt x="59932" y="242695"/>
                </a:cubicBezTo>
                <a:cubicBezTo>
                  <a:pt x="56124" y="273151"/>
                  <a:pt x="76116" y="300752"/>
                  <a:pt x="106578" y="304559"/>
                </a:cubicBezTo>
                <a:cubicBezTo>
                  <a:pt x="137041" y="308366"/>
                  <a:pt x="167504" y="285524"/>
                  <a:pt x="167504" y="249358"/>
                </a:cubicBezTo>
                <a:cubicBezTo>
                  <a:pt x="167504" y="206529"/>
                  <a:pt x="167504" y="164652"/>
                  <a:pt x="167504" y="121823"/>
                </a:cubicBezTo>
                <a:cubicBezTo>
                  <a:pt x="167504" y="82802"/>
                  <a:pt x="167504" y="43780"/>
                  <a:pt x="167504" y="4759"/>
                </a:cubicBezTo>
                <a:cubicBezTo>
                  <a:pt x="167504" y="2855"/>
                  <a:pt x="167504" y="1904"/>
                  <a:pt x="167504" y="0"/>
                </a:cubicBezTo>
                <a:cubicBezTo>
                  <a:pt x="187496" y="0"/>
                  <a:pt x="206535" y="0"/>
                  <a:pt x="226526" y="0"/>
                </a:cubicBezTo>
                <a:cubicBezTo>
                  <a:pt x="227478" y="5711"/>
                  <a:pt x="227478" y="12373"/>
                  <a:pt x="229382" y="18083"/>
                </a:cubicBezTo>
                <a:cubicBezTo>
                  <a:pt x="237950" y="59008"/>
                  <a:pt x="274125" y="89464"/>
                  <a:pt x="315059" y="90416"/>
                </a:cubicBezTo>
                <a:cubicBezTo>
                  <a:pt x="318867" y="90416"/>
                  <a:pt x="319819" y="91368"/>
                  <a:pt x="319819" y="95175"/>
                </a:cubicBezTo>
                <a:cubicBezTo>
                  <a:pt x="319819" y="112306"/>
                  <a:pt x="319819" y="128486"/>
                  <a:pt x="319819" y="145617"/>
                </a:cubicBezTo>
                <a:cubicBezTo>
                  <a:pt x="319819" y="146569"/>
                  <a:pt x="319819" y="148472"/>
                  <a:pt x="319819" y="149424"/>
                </a:cubicBezTo>
                <a:cubicBezTo>
                  <a:pt x="285548" y="149424"/>
                  <a:pt x="255085" y="138955"/>
                  <a:pt x="227478" y="118016"/>
                </a:cubicBezTo>
                <a:cubicBezTo>
                  <a:pt x="227478" y="119920"/>
                  <a:pt x="227478" y="120872"/>
                  <a:pt x="227478" y="122775"/>
                </a:cubicBezTo>
                <a:cubicBezTo>
                  <a:pt x="227478" y="164652"/>
                  <a:pt x="227478" y="206529"/>
                  <a:pt x="227478" y="248406"/>
                </a:cubicBezTo>
                <a:cubicBezTo>
                  <a:pt x="227478" y="271248"/>
                  <a:pt x="221766" y="292186"/>
                  <a:pt x="209391" y="311221"/>
                </a:cubicBezTo>
                <a:cubicBezTo>
                  <a:pt x="188448" y="342629"/>
                  <a:pt x="158937" y="358808"/>
                  <a:pt x="121810" y="362615"/>
                </a:cubicBezTo>
                <a:cubicBezTo>
                  <a:pt x="120858" y="362615"/>
                  <a:pt x="118954" y="362615"/>
                  <a:pt x="118002" y="363567"/>
                </a:cubicBezTo>
                <a:cubicBezTo>
                  <a:pt x="115146" y="364519"/>
                  <a:pt x="113242" y="364519"/>
                  <a:pt x="110386" y="36451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995992" y="9436893"/>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3947234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66DD739-55AB-358C-C1C9-DFF1243AC008}"/>
              </a:ext>
            </a:extLst>
          </p:cNvPr>
          <p:cNvSpPr>
            <a:spLocks noGrp="1"/>
          </p:cNvSpPr>
          <p:nvPr>
            <p:ph type="body" sz="quarter" idx="13"/>
          </p:nvPr>
        </p:nvSpPr>
        <p:spPr>
          <a:xfrm>
            <a:off x="469870" y="621722"/>
            <a:ext cx="3418702" cy="2586284"/>
          </a:xfrm>
        </p:spPr>
        <p:txBody>
          <a:bodyPr>
            <a:normAutofit/>
          </a:bodyPr>
          <a:lstStyle/>
          <a:p>
            <a:r>
              <a:rPr lang="en-IE" sz="2000"/>
              <a:t>We Maximise Nutrition &amp; Minimise Food Waste</a:t>
            </a:r>
          </a:p>
        </p:txBody>
      </p:sp>
      <p:sp>
        <p:nvSpPr>
          <p:cNvPr id="5" name="Slide Number Placeholder 4">
            <a:extLst>
              <a:ext uri="{FF2B5EF4-FFF2-40B4-BE49-F238E27FC236}">
                <a16:creationId xmlns:a16="http://schemas.microsoft.com/office/drawing/2014/main" id="{7092DB84-234B-2853-D4B3-411FC1D89130}"/>
              </a:ext>
            </a:extLst>
          </p:cNvPr>
          <p:cNvSpPr>
            <a:spLocks noGrp="1"/>
          </p:cNvSpPr>
          <p:nvPr>
            <p:ph type="sldNum" sz="quarter" idx="4"/>
          </p:nvPr>
        </p:nvSpPr>
        <p:spPr>
          <a:xfrm>
            <a:off x="6200636" y="10089131"/>
            <a:ext cx="1047264" cy="465822"/>
          </a:xfrm>
        </p:spPr>
        <p:txBody>
          <a:bodyPr/>
          <a:lstStyle/>
          <a:p>
            <a:fld id="{CB2079F2-58AF-ED44-82D7-E04B2F6FD686}" type="slidenum">
              <a:rPr lang="en-US" sz="1100" smtClean="0"/>
              <a:pPr/>
              <a:t>11</a:t>
            </a:fld>
            <a:endParaRPr lang="en-US" sz="1100"/>
          </a:p>
        </p:txBody>
      </p:sp>
      <p:pic>
        <p:nvPicPr>
          <p:cNvPr id="11" name="Picture Placeholder 10">
            <a:extLst>
              <a:ext uri="{FF2B5EF4-FFF2-40B4-BE49-F238E27FC236}">
                <a16:creationId xmlns:a16="http://schemas.microsoft.com/office/drawing/2014/main" id="{F734DDAC-D36E-7488-B406-C82DFD1902E6}"/>
              </a:ext>
            </a:extLst>
          </p:cNvPr>
          <p:cNvPicPr>
            <a:picLocks noGrp="1" noChangeAspect="1"/>
          </p:cNvPicPr>
          <p:nvPr>
            <p:ph type="pic" sz="quarter" idx="42"/>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a:extLst>
              <a:ext uri="{FF2B5EF4-FFF2-40B4-BE49-F238E27FC236}">
                <a16:creationId xmlns:a16="http://schemas.microsoft.com/office/drawing/2014/main" id="{81D9DEA2-89CE-ACD2-1327-8B91C1A81203}"/>
              </a:ext>
            </a:extLst>
          </p:cNvPr>
          <p:cNvGrpSpPr/>
          <p:nvPr/>
        </p:nvGrpSpPr>
        <p:grpSpPr>
          <a:xfrm>
            <a:off x="3572330" y="1716805"/>
            <a:ext cx="1487826" cy="1083162"/>
            <a:chOff x="3400450" y="986392"/>
            <a:chExt cx="1487826" cy="1083162"/>
          </a:xfrm>
        </p:grpSpPr>
        <p:sp>
          <p:nvSpPr>
            <p:cNvPr id="8" name="Freeform 25">
              <a:extLst>
                <a:ext uri="{FF2B5EF4-FFF2-40B4-BE49-F238E27FC236}">
                  <a16:creationId xmlns:a16="http://schemas.microsoft.com/office/drawing/2014/main" id="{DD172088-2DCE-E37E-37E0-72F1505D856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9" name="Freeform 27">
              <a:extLst>
                <a:ext uri="{FF2B5EF4-FFF2-40B4-BE49-F238E27FC236}">
                  <a16:creationId xmlns:a16="http://schemas.microsoft.com/office/drawing/2014/main" id="{3F15C750-C51B-2531-A8BC-0B8439725E9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4098" name="Picture 2">
            <a:hlinkClick r:id="rId3"/>
            <a:extLst>
              <a:ext uri="{FF2B5EF4-FFF2-40B4-BE49-F238E27FC236}">
                <a16:creationId xmlns:a16="http://schemas.microsoft.com/office/drawing/2014/main" id="{3890FFDB-60CA-0E33-4627-F4691DC839B5}"/>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333861" y="904995"/>
            <a:ext cx="1733550" cy="647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51841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3" y="2339757"/>
            <a:ext cx="3616219" cy="437879"/>
          </a:xfrm>
          <a:solidFill>
            <a:srgbClr val="F1A0C2"/>
          </a:solidFill>
        </p:spPr>
        <p:txBody>
          <a:bodyPr anchor="ctr"/>
          <a:lstStyle/>
          <a:p>
            <a:r>
              <a:rPr lang="en-US" sz="1500" b="1" i="0" dirty="0">
                <a:solidFill>
                  <a:schemeClr val="bg1"/>
                </a:solidFill>
              </a:rPr>
              <a:t>Type: </a:t>
            </a:r>
            <a:r>
              <a:rPr lang="en-US" sz="1500" i="0" dirty="0">
                <a:solidFill>
                  <a:schemeClr val="bg1"/>
                </a:solidFill>
              </a:rPr>
              <a:t>Sustainable Food  &amp;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815924"/>
          </a:xfrm>
        </p:spPr>
        <p:txBody>
          <a:bodyPr/>
          <a:lstStyle/>
          <a:p>
            <a:r>
              <a:rPr lang="en-US" sz="1400" b="1" dirty="0">
                <a:solidFill>
                  <a:schemeClr val="tx1"/>
                </a:solidFill>
              </a:rPr>
              <a:t>Why it is a good practice?  </a:t>
            </a:r>
          </a:p>
          <a:p>
            <a:r>
              <a:rPr lang="en-US" dirty="0">
                <a:solidFill>
                  <a:schemeClr val="tx1"/>
                </a:solidFill>
              </a:rPr>
              <a:t>Every day around the world </a:t>
            </a:r>
            <a:r>
              <a:rPr lang="en-US" dirty="0" err="1">
                <a:solidFill>
                  <a:schemeClr val="tx1"/>
                </a:solidFill>
              </a:rPr>
              <a:t>tonnes</a:t>
            </a:r>
            <a:r>
              <a:rPr lang="en-US" dirty="0">
                <a:solidFill>
                  <a:schemeClr val="tx1"/>
                </a:solidFill>
              </a:rPr>
              <a:t> of food that is still in perfect condition is wasted. At Cream of the Crop, the surplus food ingredients that would otherwise end up in landfills are rescued and processed and transformed into delicious Gelato and Sorbets or chocolate-covered treats. They do this without the use of artificial </a:t>
            </a:r>
            <a:r>
              <a:rPr lang="en-US" dirty="0" err="1">
                <a:solidFill>
                  <a:schemeClr val="tx1"/>
                </a:solidFill>
              </a:rPr>
              <a:t>flavours</a:t>
            </a:r>
            <a:r>
              <a:rPr lang="en-US" dirty="0">
                <a:solidFill>
                  <a:schemeClr val="tx1"/>
                </a:solidFill>
              </a:rPr>
              <a:t>, </a:t>
            </a:r>
            <a:r>
              <a:rPr lang="en-US" dirty="0" err="1">
                <a:solidFill>
                  <a:schemeClr val="tx1"/>
                </a:solidFill>
              </a:rPr>
              <a:t>colours</a:t>
            </a:r>
            <a:r>
              <a:rPr lang="en-US" dirty="0">
                <a:solidFill>
                  <a:schemeClr val="tx1"/>
                </a:solidFill>
              </a:rPr>
              <a:t> or additives. It’s their daily mission that seeks to offer amazing products and fight for a better world! So far 20,000kg of food has been rescued in their battle against food waste, and that is in only 2 years and starting as a small-scale business.</a:t>
            </a: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Identifying a solution to food waste, Brazilian-native chef Giselle </a:t>
            </a:r>
            <a:r>
              <a:rPr lang="en-US" dirty="0" err="1">
                <a:solidFill>
                  <a:schemeClr val="tx1"/>
                </a:solidFill>
              </a:rPr>
              <a:t>Makinde</a:t>
            </a:r>
            <a:r>
              <a:rPr lang="en-US" dirty="0">
                <a:solidFill>
                  <a:schemeClr val="tx1"/>
                </a:solidFill>
              </a:rPr>
              <a:t> founded Cream of the Crop in 2020. It is a Dublin-based sustainable food company </a:t>
            </a:r>
            <a:r>
              <a:rPr lang="en-US" dirty="0" err="1">
                <a:solidFill>
                  <a:schemeClr val="tx1"/>
                </a:solidFill>
              </a:rPr>
              <a:t>specialising</a:t>
            </a:r>
            <a:r>
              <a:rPr lang="en-US" dirty="0">
                <a:solidFill>
                  <a:schemeClr val="tx1"/>
                </a:solidFill>
              </a:rPr>
              <a:t> in Artisan Gelatos operating with a zero waste, more taste ethos. The company was born from the idea of saving “wonky food”, perfectly edible food that would normally be thrown out as it is not aesthetically pleasing and producing a delicious product ready for sale at the supermarket. Now the holder of a National </a:t>
            </a:r>
            <a:r>
              <a:rPr lang="en-US" b="0" i="0" dirty="0">
                <a:solidFill>
                  <a:srgbClr val="000000"/>
                </a:solidFill>
                <a:effectLst/>
                <a:latin typeface="-apple-system"/>
              </a:rPr>
              <a:t>Enterprise Award - GREEN SUSTAINABILITY 2023, they have committed to continue improving and fighting their zero-waste battle.</a:t>
            </a:r>
            <a:endParaRPr lang="en-US" dirty="0">
              <a:solidFill>
                <a:schemeClr val="tx1"/>
              </a:solidFill>
            </a:endParaRP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Not only does </a:t>
            </a:r>
            <a:r>
              <a:rPr lang="en-US" i="1" dirty="0">
                <a:solidFill>
                  <a:schemeClr val="tx1"/>
                </a:solidFill>
              </a:rPr>
              <a:t>Cream of the Crop </a:t>
            </a:r>
            <a:r>
              <a:rPr lang="en-US" dirty="0">
                <a:solidFill>
                  <a:schemeClr val="tx1"/>
                </a:solidFill>
              </a:rPr>
              <a:t>founder, champion at avoiding food waste she also strives to use Irish or local ingredients whenever possible, especially when it comes to dairy and non-dairy (they use </a:t>
            </a:r>
            <a:r>
              <a:rPr lang="en-US" dirty="0">
                <a:solidFill>
                  <a:schemeClr val="tx1"/>
                </a:solidFill>
                <a:hlinkClick r:id="rId2">
                  <a:extLst>
                    <a:ext uri="{A12FA001-AC4F-418D-AE19-62706E023703}">
                      <ahyp:hlinkClr xmlns:ahyp="http://schemas.microsoft.com/office/drawing/2018/hyperlinkcolor" val="tx"/>
                    </a:ext>
                  </a:extLst>
                </a:hlinkClick>
              </a:rPr>
              <a:t>Flahavan’s</a:t>
            </a:r>
            <a:r>
              <a:rPr lang="en-US" dirty="0">
                <a:solidFill>
                  <a:schemeClr val="tx1"/>
                </a:solidFill>
              </a:rPr>
              <a:t> oat milk) and some fruits like strawberry. However, because the main idea of their product is working with surpluses, basically everything that they source (Irish or non-Irish) is welcome. They mainly source their products from local shops, small farmers or producers and now, they are about to start collecting surplus from Food Cloud. Where possible, Cream Of The Crop products use 100% of an ingredient, including its peel and seeds - an approach exemplified by their vegan-friendly Tahini Banana Skin </a:t>
            </a:r>
            <a:r>
              <a:rPr lang="en-US" dirty="0" err="1">
                <a:solidFill>
                  <a:schemeClr val="tx1"/>
                </a:solidFill>
              </a:rPr>
              <a:t>flavoured</a:t>
            </a:r>
            <a:r>
              <a:rPr lang="en-US" dirty="0">
                <a:solidFill>
                  <a:schemeClr val="tx1"/>
                </a:solidFill>
              </a:rPr>
              <a:t> gelato.  </a:t>
            </a:r>
          </a:p>
          <a:p>
            <a:r>
              <a:rPr lang="en-US" dirty="0">
                <a:solidFill>
                  <a:schemeClr val="tx1"/>
                </a:solidFill>
              </a:rPr>
              <a:t>Giselle also wants to get involved with the community and lend a hand to educating the next generation of entrepreneurs. She has spoken in schools  </a:t>
            </a:r>
          </a:p>
          <a:p>
            <a:endParaRPr lang="en-US" sz="1400" b="1" dirty="0">
              <a:solidFill>
                <a:schemeClr val="tx1"/>
              </a:solidFill>
            </a:endParaRPr>
          </a:p>
          <a:p>
            <a:r>
              <a:rPr lang="en-US" sz="1400" b="1" dirty="0">
                <a:solidFill>
                  <a:schemeClr val="tx1"/>
                </a:solidFill>
              </a:rPr>
              <a:t>Sustainable</a:t>
            </a:r>
          </a:p>
          <a:p>
            <a:r>
              <a:rPr lang="en-US" dirty="0">
                <a:solidFill>
                  <a:schemeClr val="tx1"/>
                </a:solidFill>
              </a:rPr>
              <a:t>Environmental and sustainable development is at the heart of everything Giselle and Cream of the Crop do. Her entire business is built on creating a circular economy. They avoid food wastage and </a:t>
            </a:r>
            <a:r>
              <a:rPr lang="en-US" dirty="0" err="1">
                <a:solidFill>
                  <a:schemeClr val="tx1"/>
                </a:solidFill>
              </a:rPr>
              <a:t>maximise</a:t>
            </a:r>
            <a:r>
              <a:rPr lang="en-US" dirty="0">
                <a:solidFill>
                  <a:schemeClr val="tx1"/>
                </a:solidFill>
              </a:rPr>
              <a:t> in a way that explains Zero waste, More Taste. Ireland is an exceptionally large Banana importer (</a:t>
            </a:r>
            <a:r>
              <a:rPr lang="en-US" dirty="0">
                <a:solidFill>
                  <a:schemeClr val="tx1"/>
                </a:solidFill>
                <a:hlinkClick r:id="rId3">
                  <a:extLst>
                    <a:ext uri="{A12FA001-AC4F-418D-AE19-62706E023703}">
                      <ahyp:hlinkClr xmlns:ahyp="http://schemas.microsoft.com/office/drawing/2018/hyperlinkcolor" val="tx"/>
                    </a:ext>
                  </a:extLst>
                </a:hlinkClick>
              </a:rPr>
              <a:t>in 2021 they were the 39</a:t>
            </a:r>
            <a:r>
              <a:rPr lang="en-US" baseline="30000" dirty="0">
                <a:solidFill>
                  <a:schemeClr val="tx1"/>
                </a:solidFill>
                <a:hlinkClick r:id="rId3">
                  <a:extLst>
                    <a:ext uri="{A12FA001-AC4F-418D-AE19-62706E023703}">
                      <ahyp:hlinkClr xmlns:ahyp="http://schemas.microsoft.com/office/drawing/2018/hyperlinkcolor" val="tx"/>
                    </a:ext>
                  </a:extLst>
                </a:hlinkClick>
              </a:rPr>
              <a:t>th</a:t>
            </a:r>
            <a:r>
              <a:rPr lang="en-US" dirty="0">
                <a:solidFill>
                  <a:schemeClr val="tx1"/>
                </a:solidFill>
                <a:hlinkClick r:id="rId3">
                  <a:extLst>
                    <a:ext uri="{A12FA001-AC4F-418D-AE19-62706E023703}">
                      <ahyp:hlinkClr xmlns:ahyp="http://schemas.microsoft.com/office/drawing/2018/hyperlinkcolor" val="tx"/>
                    </a:ext>
                  </a:extLst>
                </a:hlinkClick>
              </a:rPr>
              <a:t> largest importer of Bananas in the world</a:t>
            </a:r>
            <a:r>
              <a:rPr lang="en-US" dirty="0">
                <a:solidFill>
                  <a:schemeClr val="tx1"/>
                </a:solidFill>
              </a:rPr>
              <a:t>) this is due to the fact that a large ripening and distribution </a:t>
            </a:r>
            <a:r>
              <a:rPr lang="en-US" dirty="0" err="1">
                <a:solidFill>
                  <a:schemeClr val="tx1"/>
                </a:solidFill>
              </a:rPr>
              <a:t>centre</a:t>
            </a:r>
            <a:r>
              <a:rPr lang="en-US" dirty="0">
                <a:solidFill>
                  <a:schemeClr val="tx1"/>
                </a:solidFill>
              </a:rPr>
              <a:t> is based just outside the capital (</a:t>
            </a:r>
            <a:r>
              <a:rPr lang="en-US" dirty="0">
                <a:solidFill>
                  <a:schemeClr val="tx1"/>
                </a:solidFill>
                <a:hlinkClick r:id="rId4">
                  <a:extLst>
                    <a:ext uri="{A12FA001-AC4F-418D-AE19-62706E023703}">
                      <ahyp:hlinkClr xmlns:ahyp="http://schemas.microsoft.com/office/drawing/2018/hyperlinkcolor" val="tx"/>
                    </a:ext>
                  </a:extLst>
                </a:hlinkClick>
              </a:rPr>
              <a:t>Fyffes</a:t>
            </a:r>
            <a:r>
              <a:rPr lang="en-US" dirty="0">
                <a:solidFill>
                  <a:schemeClr val="tx1"/>
                </a:solidFill>
              </a:rPr>
              <a:t>). However, this also means that often there is a significant amount of bananas that have the potential to end up as food waste. To tackle this issue, Cream of the Crop dries the surplus bananas they receive and then coats them in high-quality chocolate, giving an extended life and value to the ill-fated bananas all while packaged in compostable packaging so as not to add to the waste problem.</a:t>
            </a: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err="1">
                <a:solidFill>
                  <a:schemeClr val="tx1"/>
                </a:solidFill>
              </a:rPr>
              <a:t>Flavours</a:t>
            </a:r>
            <a:r>
              <a:rPr lang="en-US" dirty="0">
                <a:solidFill>
                  <a:schemeClr val="tx1"/>
                </a:solidFill>
              </a:rPr>
              <a:t> change regularly based on whatever ingredients are available on any given day with choices including peanut butter and coffee gelato with quinoa granola, pineapple and mint sorbet, and even pear and blue cheese gelato, however, no matter what the </a:t>
            </a:r>
            <a:r>
              <a:rPr lang="en-US" dirty="0" err="1">
                <a:solidFill>
                  <a:schemeClr val="tx1"/>
                </a:solidFill>
              </a:rPr>
              <a:t>flavour</a:t>
            </a:r>
            <a:r>
              <a:rPr lang="en-US" dirty="0">
                <a:solidFill>
                  <a:schemeClr val="tx1"/>
                </a:solidFill>
              </a:rPr>
              <a:t> is, Founder and chef Giselle commits to the entire range of products being produced using 100% natural ingredients, free from artificial </a:t>
            </a:r>
            <a:r>
              <a:rPr lang="en-US" dirty="0" err="1">
                <a:solidFill>
                  <a:schemeClr val="tx1"/>
                </a:solidFill>
              </a:rPr>
              <a:t>colours</a:t>
            </a:r>
            <a:r>
              <a:rPr lang="en-US" dirty="0">
                <a:solidFill>
                  <a:schemeClr val="tx1"/>
                </a:solidFill>
              </a:rPr>
              <a:t> and </a:t>
            </a:r>
            <a:r>
              <a:rPr lang="en-US" dirty="0" err="1">
                <a:solidFill>
                  <a:schemeClr val="tx1"/>
                </a:solidFill>
              </a:rPr>
              <a:t>flavours</a:t>
            </a:r>
            <a:r>
              <a:rPr lang="en-US" dirty="0">
                <a:solidFill>
                  <a:schemeClr val="tx1"/>
                </a:solidFill>
              </a:rPr>
              <a:t>.</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12</a:t>
            </a:fld>
            <a:endParaRPr lang="en-US" sz="1100"/>
          </a:p>
        </p:txBody>
      </p:sp>
      <p:pic>
        <p:nvPicPr>
          <p:cNvPr id="14" name="Picture Placeholder 13">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5" cstate="email">
            <a:extLst>
              <a:ext uri="{28A0092B-C50C-407E-A947-70E740481C1C}">
                <a14:useLocalDpi xmlns:a14="http://schemas.microsoft.com/office/drawing/2010/main"/>
              </a:ext>
            </a:extLst>
          </a:blip>
          <a:srcRect/>
          <a:stretch/>
        </p:blipFill>
        <p:spPr>
          <a:xfrm>
            <a:off x="3977692" y="413257"/>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7"/>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8"/>
            <a:extLst>
              <a:ext uri="{FF2B5EF4-FFF2-40B4-BE49-F238E27FC236}">
                <a16:creationId xmlns:a16="http://schemas.microsoft.com/office/drawing/2014/main" id="{6DFB7795-3042-2130-B91F-75596DF9892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587116" y="9632163"/>
            <a:ext cx="279668" cy="279668"/>
          </a:xfrm>
          <a:prstGeom prst="rect">
            <a:avLst/>
          </a:prstGeom>
        </p:spPr>
      </p:pic>
      <p:pic>
        <p:nvPicPr>
          <p:cNvPr id="2" name="Picture 2">
            <a:hlinkClick r:id="rId8"/>
            <a:extLst>
              <a:ext uri="{FF2B5EF4-FFF2-40B4-BE49-F238E27FC236}">
                <a16:creationId xmlns:a16="http://schemas.microsoft.com/office/drawing/2014/main" id="{31B3AEDB-3F9D-6820-44CC-F437E6ECB09E}"/>
              </a:ext>
            </a:extLst>
          </p:cNvPr>
          <p:cNvPicPr>
            <a:picLocks noChangeAspect="1" noChangeArrowheads="1"/>
          </p:cNvPicPr>
          <p:nvPr/>
        </p:nvPicPr>
        <p:blipFill>
          <a:blip r:embed="rId11" cstate="email">
            <a:extLst>
              <a:ext uri="{28A0092B-C50C-407E-A947-70E740481C1C}">
                <a14:useLocalDpi xmlns:a14="http://schemas.microsoft.com/office/drawing/2010/main"/>
              </a:ext>
            </a:extLst>
          </a:blip>
          <a:srcRect/>
          <a:stretch/>
        </p:blipFill>
        <p:spPr bwMode="auto">
          <a:xfrm>
            <a:off x="338204" y="704845"/>
            <a:ext cx="2326275" cy="1109966"/>
          </a:xfrm>
          <a:prstGeom prst="rect">
            <a:avLst/>
          </a:prstGeom>
          <a:solidFill>
            <a:schemeClr val="accent6">
              <a:lumMod val="75000"/>
            </a:schemeClr>
          </a:solidFill>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12"/>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hlinkClick r:id="rId12"/>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995992" y="9436893"/>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1" name="Freeform 332">
            <a:hlinkClick r:id="rId7"/>
            <a:extLst>
              <a:ext uri="{FF2B5EF4-FFF2-40B4-BE49-F238E27FC236}">
                <a16:creationId xmlns:a16="http://schemas.microsoft.com/office/drawing/2014/main" id="{5FC7FBB1-1179-8F4E-9DA2-45AE99141C1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252535375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C241E29-2675-B390-EDAD-9FA634B6ABC4}"/>
              </a:ext>
            </a:extLst>
          </p:cNvPr>
          <p:cNvSpPr>
            <a:spLocks noGrp="1"/>
          </p:cNvSpPr>
          <p:nvPr>
            <p:ph type="body" sz="quarter" idx="13"/>
          </p:nvPr>
        </p:nvSpPr>
        <p:spPr>
          <a:xfrm>
            <a:off x="379221" y="1143634"/>
            <a:ext cx="3559734" cy="2971362"/>
          </a:xfrm>
          <a:solidFill>
            <a:srgbClr val="B2DEDD"/>
          </a:solidFill>
        </p:spPr>
        <p:txBody>
          <a:bodyPr>
            <a:noAutofit/>
          </a:bodyPr>
          <a:lstStyle/>
          <a:p>
            <a:pPr algn="l"/>
            <a:endParaRPr lang="en-US" sz="1100" dirty="0"/>
          </a:p>
          <a:p>
            <a:pPr algn="l"/>
            <a:r>
              <a:rPr lang="en-US" sz="1400" b="1" dirty="0"/>
              <a:t>Some reasons why </a:t>
            </a:r>
            <a:r>
              <a:rPr lang="en-US" sz="1400" b="1" dirty="0" err="1"/>
              <a:t>Bananitas</a:t>
            </a:r>
            <a:r>
              <a:rPr lang="en-US" sz="1400" b="1" dirty="0"/>
              <a:t> are good...</a:t>
            </a:r>
          </a:p>
          <a:p>
            <a:pPr marL="228600" indent="-228600" algn="l">
              <a:spcBef>
                <a:spcPts val="600"/>
              </a:spcBef>
              <a:buFont typeface="+mj-lt"/>
              <a:buAutoNum type="arabicPeriod"/>
            </a:pPr>
            <a:r>
              <a:rPr lang="en-US" sz="1150" dirty="0" err="1"/>
              <a:t>Bananitas</a:t>
            </a:r>
            <a:r>
              <a:rPr lang="en-US" sz="1150" dirty="0"/>
              <a:t> are 100% vegan-friendly and gluten-free.</a:t>
            </a:r>
          </a:p>
          <a:p>
            <a:pPr marL="228600" indent="-228600" algn="l">
              <a:spcBef>
                <a:spcPts val="600"/>
              </a:spcBef>
              <a:buFont typeface="+mj-lt"/>
              <a:buAutoNum type="arabicPeriod"/>
            </a:pPr>
            <a:r>
              <a:rPr lang="en-US" sz="1150" dirty="0"/>
              <a:t>Compostable packaging: The cream of the crop is 100% zero waste. Because our idea is to solve problems, not to create more. </a:t>
            </a:r>
          </a:p>
          <a:p>
            <a:pPr marL="228600" indent="-228600" algn="l">
              <a:spcBef>
                <a:spcPts val="600"/>
              </a:spcBef>
              <a:buFont typeface="+mj-lt"/>
              <a:buAutoNum type="arabicPeriod"/>
            </a:pPr>
            <a:r>
              <a:rPr lang="en-US" sz="1150" dirty="0"/>
              <a:t>100% Natural - Nothing but banana and chocolate: Real fruit. Real chocolate. Nothing else! </a:t>
            </a:r>
          </a:p>
          <a:p>
            <a:pPr marL="228600" indent="-228600" algn="l">
              <a:spcBef>
                <a:spcPts val="600"/>
              </a:spcBef>
              <a:buFont typeface="+mj-lt"/>
              <a:buAutoNum type="arabicPeriod"/>
            </a:pPr>
            <a:r>
              <a:rPr lang="en-US" sz="1150" dirty="0" err="1"/>
              <a:t>Bananitas</a:t>
            </a:r>
            <a:r>
              <a:rPr lang="en-US" sz="1150" dirty="0"/>
              <a:t> help with the reduction of carbon emissions. Reducing food waste is one of the most effective ways to prevent global warming.</a:t>
            </a:r>
          </a:p>
          <a:p>
            <a:pPr marL="228600" indent="-228600" algn="l">
              <a:spcBef>
                <a:spcPts val="600"/>
              </a:spcBef>
              <a:buFont typeface="+mj-lt"/>
              <a:buAutoNum type="arabicPeriod"/>
            </a:pPr>
            <a:r>
              <a:rPr lang="en-US" sz="1150" dirty="0"/>
              <a:t>Reduce food waste in Ireland. Since we started Cream of the Crop, we have rescued almost 10 </a:t>
            </a:r>
            <a:r>
              <a:rPr lang="en-US" sz="1150" dirty="0" err="1"/>
              <a:t>tonnes</a:t>
            </a:r>
            <a:r>
              <a:rPr lang="en-US" sz="1150" dirty="0"/>
              <a:t>.</a:t>
            </a:r>
          </a:p>
          <a:p>
            <a:pPr marL="228600" indent="-228600" algn="l">
              <a:spcBef>
                <a:spcPts val="600"/>
              </a:spcBef>
              <a:buFont typeface="+mj-lt"/>
              <a:buAutoNum type="arabicPeriod"/>
            </a:pPr>
            <a:r>
              <a:rPr lang="en-US" sz="1150" dirty="0"/>
              <a:t>Dehydrated foods can be a healthier alternative to many snacks, and you can add them to salads, oatmeal, baked goods, and smoothies, they can offer a more effective energy boost than other snacks.</a:t>
            </a:r>
          </a:p>
          <a:p>
            <a:pPr marL="228600" indent="-228600" algn="l">
              <a:spcBef>
                <a:spcPts val="600"/>
              </a:spcBef>
              <a:buFont typeface="+mj-lt"/>
              <a:buAutoNum type="arabicPeriod"/>
            </a:pPr>
            <a:r>
              <a:rPr lang="en-US" sz="1150" dirty="0"/>
              <a:t>By supporting this project, you stimulate the circular economy where we came up with creative solutions to old problems.</a:t>
            </a:r>
          </a:p>
          <a:p>
            <a:pPr marL="228600" indent="-228600" algn="l">
              <a:spcBef>
                <a:spcPts val="600"/>
              </a:spcBef>
              <a:buFont typeface="+mj-lt"/>
              <a:buAutoNum type="arabicPeriod"/>
            </a:pPr>
            <a:r>
              <a:rPr lang="en-US" sz="1150" dirty="0"/>
              <a:t>We have extended the shelf life of food that would have been wasted. </a:t>
            </a:r>
          </a:p>
        </p:txBody>
      </p:sp>
      <p:sp>
        <p:nvSpPr>
          <p:cNvPr id="5" name="Slide Number Placeholder 4">
            <a:extLst>
              <a:ext uri="{FF2B5EF4-FFF2-40B4-BE49-F238E27FC236}">
                <a16:creationId xmlns:a16="http://schemas.microsoft.com/office/drawing/2014/main" id="{C7C28F77-854B-8FEB-38F4-D4EA323C8BF3}"/>
              </a:ext>
            </a:extLst>
          </p:cNvPr>
          <p:cNvSpPr>
            <a:spLocks noGrp="1"/>
          </p:cNvSpPr>
          <p:nvPr>
            <p:ph type="sldNum" sz="quarter" idx="4"/>
          </p:nvPr>
        </p:nvSpPr>
        <p:spPr/>
        <p:txBody>
          <a:bodyPr/>
          <a:lstStyle/>
          <a:p>
            <a:fld id="{CB2079F2-58AF-ED44-82D7-E04B2F6FD686}" type="slidenum">
              <a:rPr lang="en-US" sz="1100" smtClean="0"/>
              <a:pPr/>
              <a:t>13</a:t>
            </a:fld>
            <a:endParaRPr lang="en-US" sz="1100"/>
          </a:p>
        </p:txBody>
      </p:sp>
      <p:pic>
        <p:nvPicPr>
          <p:cNvPr id="8" name="Picture Placeholder 7">
            <a:hlinkClick r:id="rId2"/>
            <a:extLst>
              <a:ext uri="{FF2B5EF4-FFF2-40B4-BE49-F238E27FC236}">
                <a16:creationId xmlns:a16="http://schemas.microsoft.com/office/drawing/2014/main" id="{59BDCD26-1DA9-F812-BC6E-2BDE3495944C}"/>
              </a:ext>
            </a:extLst>
          </p:cNvPr>
          <p:cNvPicPr>
            <a:picLocks noGrp="1" noChangeAspect="1"/>
          </p:cNvPicPr>
          <p:nvPr>
            <p:ph type="pic" sz="quarter" idx="42"/>
          </p:nvPr>
        </p:nvPicPr>
        <p:blipFill>
          <a:blip r:embed="rId3" cstate="email">
            <a:extLst>
              <a:ext uri="{28A0092B-C50C-407E-A947-70E740481C1C}">
                <a14:useLocalDpi xmlns:a14="http://schemas.microsoft.com/office/drawing/2010/main"/>
              </a:ext>
            </a:extLst>
          </a:blip>
          <a:srcRect l="413" r="413"/>
          <a:stretch/>
        </p:blipFill>
        <p:spPr>
          <a:xfrm>
            <a:off x="144324" y="4947852"/>
            <a:ext cx="5679702" cy="5099076"/>
          </a:xfrm>
        </p:spPr>
      </p:pic>
      <p:grpSp>
        <p:nvGrpSpPr>
          <p:cNvPr id="9" name="Group 8">
            <a:extLst>
              <a:ext uri="{FF2B5EF4-FFF2-40B4-BE49-F238E27FC236}">
                <a16:creationId xmlns:a16="http://schemas.microsoft.com/office/drawing/2014/main" id="{370ED429-DD67-C7A4-511D-A5D28D49191A}"/>
              </a:ext>
            </a:extLst>
          </p:cNvPr>
          <p:cNvGrpSpPr/>
          <p:nvPr/>
        </p:nvGrpSpPr>
        <p:grpSpPr>
          <a:xfrm>
            <a:off x="3779837" y="644885"/>
            <a:ext cx="1487826" cy="1083162"/>
            <a:chOff x="3400450" y="986392"/>
            <a:chExt cx="1487826" cy="1083162"/>
          </a:xfrm>
        </p:grpSpPr>
        <p:sp>
          <p:nvSpPr>
            <p:cNvPr id="10" name="Freeform 25">
              <a:extLst>
                <a:ext uri="{FF2B5EF4-FFF2-40B4-BE49-F238E27FC236}">
                  <a16:creationId xmlns:a16="http://schemas.microsoft.com/office/drawing/2014/main" id="{EFEA4F46-7CFF-EFC7-BBFE-C1EDB374290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11" name="Freeform 27">
              <a:extLst>
                <a:ext uri="{FF2B5EF4-FFF2-40B4-BE49-F238E27FC236}">
                  <a16:creationId xmlns:a16="http://schemas.microsoft.com/office/drawing/2014/main" id="{6C4A29DE-F3B3-3BE4-C321-A978AC67D1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Oval 11">
            <a:extLst>
              <a:ext uri="{FF2B5EF4-FFF2-40B4-BE49-F238E27FC236}">
                <a16:creationId xmlns:a16="http://schemas.microsoft.com/office/drawing/2014/main" id="{24C38B1D-B80C-799A-50F2-3D73A9E16D62}"/>
              </a:ext>
            </a:extLst>
          </p:cNvPr>
          <p:cNvSpPr/>
          <p:nvPr/>
        </p:nvSpPr>
        <p:spPr>
          <a:xfrm rot="766773">
            <a:off x="5278116" y="5056446"/>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13" name="Text Placeholder 1">
            <a:extLst>
              <a:ext uri="{FF2B5EF4-FFF2-40B4-BE49-F238E27FC236}">
                <a16:creationId xmlns:a16="http://schemas.microsoft.com/office/drawing/2014/main" id="{891BF92B-17C0-2000-E193-740A72418C2E}"/>
              </a:ext>
            </a:extLst>
          </p:cNvPr>
          <p:cNvSpPr txBox="1">
            <a:spLocks/>
          </p:cNvSpPr>
          <p:nvPr/>
        </p:nvSpPr>
        <p:spPr>
          <a:xfrm rot="1500048">
            <a:off x="5364892" y="5352374"/>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pic>
        <p:nvPicPr>
          <p:cNvPr id="14" name="Picture 2">
            <a:hlinkClick r:id="rId4"/>
            <a:extLst>
              <a:ext uri="{FF2B5EF4-FFF2-40B4-BE49-F238E27FC236}">
                <a16:creationId xmlns:a16="http://schemas.microsoft.com/office/drawing/2014/main" id="{17FFB810-CF55-BFEE-4F69-F8EBC33A9F4C}"/>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p:blipFill>
        <p:spPr bwMode="auto">
          <a:xfrm>
            <a:off x="4523750" y="2517332"/>
            <a:ext cx="2326275" cy="1109966"/>
          </a:xfrm>
          <a:prstGeom prst="rect">
            <a:avLst/>
          </a:prstGeom>
          <a:solidFill>
            <a:schemeClr val="accent6">
              <a:lumMod val="75000"/>
            </a:schemeClr>
          </a:solidFill>
        </p:spPr>
      </p:pic>
    </p:spTree>
    <p:extLst>
      <p:ext uri="{BB962C8B-B14F-4D97-AF65-F5344CB8AC3E}">
        <p14:creationId xmlns:p14="http://schemas.microsoft.com/office/powerpoint/2010/main" val="379207680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4DEC84A-FF49-53DE-5E5C-09A9EF1385AF}"/>
              </a:ext>
            </a:extLst>
          </p:cNvPr>
          <p:cNvSpPr>
            <a:spLocks noGrp="1"/>
          </p:cNvSpPr>
          <p:nvPr>
            <p:ph type="sldNum" sz="quarter" idx="4"/>
          </p:nvPr>
        </p:nvSpPr>
        <p:spPr>
          <a:xfrm>
            <a:off x="6170655" y="10104705"/>
            <a:ext cx="1047264" cy="465822"/>
          </a:xfrm>
        </p:spPr>
        <p:txBody>
          <a:bodyPr/>
          <a:lstStyle/>
          <a:p>
            <a:fld id="{CB2079F2-58AF-ED44-82D7-E04B2F6FD686}" type="slidenum">
              <a:rPr lang="en-US" sz="1100" smtClean="0"/>
              <a:pPr/>
              <a:t>14</a:t>
            </a:fld>
            <a:endParaRPr lang="en-US" sz="1100"/>
          </a:p>
        </p:txBody>
      </p:sp>
      <p:pic>
        <p:nvPicPr>
          <p:cNvPr id="2050" name="Picture 2">
            <a:hlinkClick r:id="rId2"/>
            <a:extLst>
              <a:ext uri="{FF2B5EF4-FFF2-40B4-BE49-F238E27FC236}">
                <a16:creationId xmlns:a16="http://schemas.microsoft.com/office/drawing/2014/main" id="{0CA3943D-89EB-48EA-B4D4-E59E06F45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9770" y="522985"/>
            <a:ext cx="1281597" cy="1467942"/>
          </a:xfrm>
          <a:prstGeom prst="rect">
            <a:avLst/>
          </a:prstGeom>
          <a:noFill/>
          <a:extLst>
            <a:ext uri="{909E8E84-426E-40DD-AFC4-6F175D3DCCD1}">
              <a14:hiddenFill xmlns:a14="http://schemas.microsoft.com/office/drawing/2010/main">
                <a:solidFill>
                  <a:srgbClr val="FFFFFF"/>
                </a:solidFill>
              </a14:hiddenFill>
            </a:ext>
          </a:extLst>
        </p:spPr>
      </p:pic>
      <p:sp>
        <p:nvSpPr>
          <p:cNvPr id="11" name="Text Placeholder 2">
            <a:extLst>
              <a:ext uri="{FF2B5EF4-FFF2-40B4-BE49-F238E27FC236}">
                <a16:creationId xmlns:a16="http://schemas.microsoft.com/office/drawing/2014/main" id="{7A84BB3D-12EE-0EB7-C0D3-7006FF530818}"/>
              </a:ext>
            </a:extLst>
          </p:cNvPr>
          <p:cNvSpPr txBox="1">
            <a:spLocks/>
          </p:cNvSpPr>
          <p:nvPr/>
        </p:nvSpPr>
        <p:spPr>
          <a:xfrm>
            <a:off x="361473" y="2339757"/>
            <a:ext cx="3569864"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68000" indent="-540000">
              <a:buNone/>
            </a:pP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Food  &amp; Waste Reduction</a:t>
            </a:r>
          </a:p>
        </p:txBody>
      </p:sp>
      <p:sp>
        <p:nvSpPr>
          <p:cNvPr id="12" name="Text Placeholder 5">
            <a:extLst>
              <a:ext uri="{FF2B5EF4-FFF2-40B4-BE49-F238E27FC236}">
                <a16:creationId xmlns:a16="http://schemas.microsoft.com/office/drawing/2014/main" id="{00569B20-8F9A-5958-A0B8-A996457BC75F}"/>
              </a:ext>
            </a:extLst>
          </p:cNvPr>
          <p:cNvSpPr txBox="1">
            <a:spLocks/>
          </p:cNvSpPr>
          <p:nvPr/>
        </p:nvSpPr>
        <p:spPr>
          <a:xfrm>
            <a:off x="372758" y="3370659"/>
            <a:ext cx="6814158" cy="5545598"/>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defRPr/>
            </a:pPr>
            <a:r>
              <a:rPr lang="en-US" sz="1400" b="1">
                <a:solidFill>
                  <a:prstClr val="black"/>
                </a:solidFill>
              </a:rPr>
              <a:t>About  </a:t>
            </a:r>
            <a:r>
              <a:rPr lang="en-US" sz="1200" b="1">
                <a:solidFill>
                  <a:prstClr val="black"/>
                </a:solidFill>
              </a:rPr>
              <a:t> </a:t>
            </a:r>
          </a:p>
          <a:p>
            <a:pPr>
              <a:defRPr/>
            </a:pPr>
            <a:r>
              <a:rPr lang="en-US">
                <a:solidFill>
                  <a:prstClr val="black"/>
                </a:solidFill>
              </a:rPr>
              <a:t>Nãm started as a small basement in Largo do Intendente (Lisbon, Portugal), and it has become the first circular economy urban farm in Portugal. From coffee waste, delicious mushrooms and quality </a:t>
            </a:r>
            <a:r>
              <a:rPr lang="en-US" err="1">
                <a:solidFill>
                  <a:prstClr val="black"/>
                </a:solidFill>
              </a:rPr>
              <a:t>fertiliser</a:t>
            </a:r>
            <a:r>
              <a:rPr lang="en-US">
                <a:solidFill>
                  <a:prstClr val="black"/>
                </a:solidFill>
              </a:rPr>
              <a:t> are produced. Thus, Nãm only uses what is available locally, thus protecting the planet. </a:t>
            </a:r>
          </a:p>
          <a:p>
            <a:pPr>
              <a:defRPr/>
            </a:pPr>
            <a:endParaRPr lang="en-US">
              <a:solidFill>
                <a:prstClr val="black"/>
              </a:solidFill>
            </a:endParaRPr>
          </a:p>
          <a:p>
            <a:r>
              <a:rPr lang="en-US" sz="1400" b="1">
                <a:solidFill>
                  <a:schemeClr val="tx1"/>
                </a:solidFill>
              </a:rPr>
              <a:t>Why it is a good practice?  </a:t>
            </a:r>
          </a:p>
          <a:p>
            <a:r>
              <a:rPr lang="en-US">
                <a:solidFill>
                  <a:schemeClr val="tx1"/>
                </a:solidFill>
              </a:rPr>
              <a:t>Nãm turns used or spent coffee grinds into fresh, local and organic mushrooms. Then, the waste from the mushroom production results in organic and nutritious </a:t>
            </a:r>
            <a:r>
              <a:rPr lang="en-US" err="1">
                <a:solidFill>
                  <a:schemeClr val="tx1"/>
                </a:solidFill>
              </a:rPr>
              <a:t>fertiliser</a:t>
            </a:r>
            <a:r>
              <a:rPr lang="en-US">
                <a:solidFill>
                  <a:schemeClr val="tx1"/>
                </a:solidFill>
              </a:rPr>
              <a:t> which can be used for growing fruit and vegetables. </a:t>
            </a:r>
          </a:p>
          <a:p>
            <a:endParaRPr lang="en-US">
              <a:solidFill>
                <a:schemeClr val="tx1"/>
              </a:solidFill>
            </a:endParaRPr>
          </a:p>
          <a:p>
            <a:r>
              <a:rPr lang="en-US">
                <a:solidFill>
                  <a:schemeClr val="tx1"/>
                </a:solidFill>
              </a:rPr>
              <a:t>Nãm also helps in children's education, by teaching them about food origin, how to grow mushrooms and the importance of a circular economy. They invite guests to their urban farm as a way to share their passion for urban agriculture and the circular economy.</a:t>
            </a:r>
          </a:p>
          <a:p>
            <a:endParaRPr lang="en-US">
              <a:solidFill>
                <a:schemeClr val="tx1"/>
              </a:solidFill>
            </a:endParaRPr>
          </a:p>
          <a:p>
            <a:r>
              <a:rPr lang="en-US">
                <a:solidFill>
                  <a:schemeClr val="tx1"/>
                </a:solidFill>
              </a:rPr>
              <a:t>Not only that but Nam also now provides home-growing DIY kits, so that consumers become more in touch with what they are eating.</a:t>
            </a:r>
          </a:p>
          <a:p>
            <a:endParaRPr lang="en-US">
              <a:solidFill>
                <a:schemeClr val="tx1"/>
              </a:solidFill>
            </a:endParaRPr>
          </a:p>
          <a:p>
            <a:r>
              <a:rPr lang="en-US" sz="1400" b="1">
                <a:solidFill>
                  <a:schemeClr val="tx1"/>
                </a:solidFill>
              </a:rPr>
              <a:t>Sustainable</a:t>
            </a:r>
          </a:p>
          <a:p>
            <a:r>
              <a:rPr lang="en-US">
                <a:solidFill>
                  <a:schemeClr val="tx1"/>
                </a:solidFill>
              </a:rPr>
              <a:t>Nãm farm can already transform 3 tons of coffee grinds per month (or 36 tons per year) into 1 ton of mushrooms per month (or 12 tons per year). Two tons of natural </a:t>
            </a:r>
            <a:r>
              <a:rPr lang="en-US" err="1">
                <a:solidFill>
                  <a:schemeClr val="tx1"/>
                </a:solidFill>
              </a:rPr>
              <a:t>fertiliser</a:t>
            </a:r>
            <a:r>
              <a:rPr lang="en-US">
                <a:solidFill>
                  <a:schemeClr val="tx1"/>
                </a:solidFill>
              </a:rPr>
              <a:t> are also generated. </a:t>
            </a:r>
          </a:p>
          <a:p>
            <a:endParaRPr lang="en-US">
              <a:solidFill>
                <a:schemeClr val="tx1"/>
              </a:solidFill>
            </a:endParaRPr>
          </a:p>
          <a:p>
            <a:r>
              <a:rPr lang="en-US">
                <a:solidFill>
                  <a:schemeClr val="tx1"/>
                </a:solidFill>
              </a:rPr>
              <a:t>Nãm fosters urban farming. Urban farming is becoming a trend, and it is a good thing because it reduces the ecological footprint. Firstly, growing food locally allows production close to the customers, eliminating </a:t>
            </a:r>
          </a:p>
          <a:p>
            <a:endParaRPr lang="en-US">
              <a:solidFill>
                <a:schemeClr val="tx1"/>
              </a:solidFill>
            </a:endParaRPr>
          </a:p>
          <a:p>
            <a:r>
              <a:rPr lang="en-US">
                <a:solidFill>
                  <a:schemeClr val="tx1"/>
                </a:solidFill>
              </a:rPr>
              <a:t>unnecessary transport and reducing CO</a:t>
            </a:r>
            <a:r>
              <a:rPr lang="en-US" baseline="-25000">
                <a:solidFill>
                  <a:schemeClr val="tx1"/>
                </a:solidFill>
              </a:rPr>
              <a:t>2</a:t>
            </a:r>
            <a:r>
              <a:rPr lang="en-US">
                <a:solidFill>
                  <a:schemeClr val="tx1"/>
                </a:solidFill>
              </a:rPr>
              <a:t> emissions. Not only is this a benefit for the planet, but also less transport means lower costs. Furthermore, local food production also helps build resilience. Resilience is the ability to withstand shocks and in particular, to be able to be self-sufficient if the global food supply chain faces shortages</a:t>
            </a:r>
          </a:p>
          <a:p>
            <a:endParaRPr lang="en-US" sz="1400" b="1">
              <a:solidFill>
                <a:schemeClr val="tx1"/>
              </a:solidFill>
            </a:endParaRPr>
          </a:p>
          <a:p>
            <a:r>
              <a:rPr lang="en-US" sz="1400" b="1">
                <a:solidFill>
                  <a:schemeClr val="tx1"/>
                </a:solidFill>
              </a:rPr>
              <a:t>Ethical</a:t>
            </a:r>
          </a:p>
          <a:p>
            <a:r>
              <a:rPr lang="en-US">
                <a:solidFill>
                  <a:schemeClr val="tx1"/>
                </a:solidFill>
              </a:rPr>
              <a:t>Nãm wants to prove that protecting nature can also mean creating jobs and value for the community. A good reason for growing food within the city is that it creates jobs and brings the local community together around a project. It often results in stronger community connections. </a:t>
            </a:r>
          </a:p>
          <a:p>
            <a:endParaRPr lang="en-US">
              <a:solidFill>
                <a:schemeClr val="tx1"/>
              </a:solidFill>
            </a:endParaRPr>
          </a:p>
          <a:p>
            <a:r>
              <a:rPr lang="en-US">
                <a:solidFill>
                  <a:schemeClr val="tx1"/>
                </a:solidFill>
              </a:rPr>
              <a:t>At Nãm, they are passionate about helping individuals and businesses consume sustainably and locally. They work with restaurants in Lisbon to help them make  better food choices using Nam mushrooms and by involving them in their community.</a:t>
            </a:r>
          </a:p>
          <a:p>
            <a:endParaRPr lang="en-US">
              <a:solidFill>
                <a:schemeClr val="tx1"/>
              </a:solidFill>
            </a:endParaRPr>
          </a:p>
          <a:p>
            <a:endParaRPr lang="en-US">
              <a:solidFill>
                <a:schemeClr val="tx1"/>
              </a:solidFill>
            </a:endParaRPr>
          </a:p>
        </p:txBody>
      </p:sp>
      <p:pic>
        <p:nvPicPr>
          <p:cNvPr id="19" name="Picture Placeholder 18" descr="Close-up of a plant&#10;&#10;Description automatically generated with low confidence">
            <a:extLst>
              <a:ext uri="{FF2B5EF4-FFF2-40B4-BE49-F238E27FC236}">
                <a16:creationId xmlns:a16="http://schemas.microsoft.com/office/drawing/2014/main" id="{A0825A9E-3E1B-E091-399F-7EF333335D4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sp>
        <p:nvSpPr>
          <p:cNvPr id="21" name="Freeform 6">
            <a:hlinkClick r:id="rId5"/>
            <a:extLst>
              <a:ext uri="{FF2B5EF4-FFF2-40B4-BE49-F238E27FC236}">
                <a16:creationId xmlns:a16="http://schemas.microsoft.com/office/drawing/2014/main" id="{E413DF9C-3626-8629-4BA6-A1CD4133D10F}"/>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6" name="Graphic 25" descr="World outline">
            <a:hlinkClick r:id="rId2"/>
            <a:extLst>
              <a:ext uri="{FF2B5EF4-FFF2-40B4-BE49-F238E27FC236}">
                <a16:creationId xmlns:a16="http://schemas.microsoft.com/office/drawing/2014/main" id="{27B2C2DF-F71D-A2D2-B743-5FAA267DF6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35" name="Picture 34">
            <a:extLst>
              <a:ext uri="{FF2B5EF4-FFF2-40B4-BE49-F238E27FC236}">
                <a16:creationId xmlns:a16="http://schemas.microsoft.com/office/drawing/2014/main" id="{9815B2C5-6BEB-A51F-92FF-F4F834E9E351}"/>
              </a:ext>
            </a:extLst>
          </p:cNvPr>
          <p:cNvPicPr>
            <a:picLocks noChangeAspect="1"/>
          </p:cNvPicPr>
          <p:nvPr/>
        </p:nvPicPr>
        <p:blipFill>
          <a:blip r:embed="rId8"/>
          <a:stretch>
            <a:fillRect/>
          </a:stretch>
        </p:blipFill>
        <p:spPr>
          <a:xfrm>
            <a:off x="3931336" y="6907847"/>
            <a:ext cx="3157666" cy="2008410"/>
          </a:xfrm>
          <a:prstGeom prst="rect">
            <a:avLst/>
          </a:prstGeom>
        </p:spPr>
      </p:pic>
      <p:grpSp>
        <p:nvGrpSpPr>
          <p:cNvPr id="2" name="Graphic 2">
            <a:extLst>
              <a:ext uri="{FF2B5EF4-FFF2-40B4-BE49-F238E27FC236}">
                <a16:creationId xmlns:a16="http://schemas.microsoft.com/office/drawing/2014/main" id="{65E7528D-6653-A079-9984-487F75AA1BCD}"/>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205F5C7B-EF2B-4078-A46B-9FA410FF8D0B}"/>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extLst>
                <a:ext uri="{FF2B5EF4-FFF2-40B4-BE49-F238E27FC236}">
                  <a16:creationId xmlns:a16="http://schemas.microsoft.com/office/drawing/2014/main" id="{0FE66891-43FD-5CCB-257B-28D53B765CD5}"/>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1C80818A-95CD-E034-A581-3D6D7B0512FB}"/>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1">
              <a:extLst>
                <a:ext uri="{FF2B5EF4-FFF2-40B4-BE49-F238E27FC236}">
                  <a16:creationId xmlns:a16="http://schemas.microsoft.com/office/drawing/2014/main" id="{F05D1282-2B24-D316-228A-98791B4ECA1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A93FB1ED-7601-B665-008F-93B04A39922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3">
              <a:extLst>
                <a:ext uri="{FF2B5EF4-FFF2-40B4-BE49-F238E27FC236}">
                  <a16:creationId xmlns:a16="http://schemas.microsoft.com/office/drawing/2014/main" id="{A8881915-5362-C45F-3D35-D0BAD24214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14">
              <a:extLst>
                <a:ext uri="{FF2B5EF4-FFF2-40B4-BE49-F238E27FC236}">
                  <a16:creationId xmlns:a16="http://schemas.microsoft.com/office/drawing/2014/main" id="{59DAFB0B-2EDA-91B5-546A-670255D0FC9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5">
              <a:extLst>
                <a:ext uri="{FF2B5EF4-FFF2-40B4-BE49-F238E27FC236}">
                  <a16:creationId xmlns:a16="http://schemas.microsoft.com/office/drawing/2014/main" id="{BBE2E1D5-74E0-2479-19B2-B86B05A73A4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6">
              <a:extLst>
                <a:ext uri="{FF2B5EF4-FFF2-40B4-BE49-F238E27FC236}">
                  <a16:creationId xmlns:a16="http://schemas.microsoft.com/office/drawing/2014/main" id="{13F5E4F1-5DC6-110D-A0E1-56FCAEED339A}"/>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7">
              <a:extLst>
                <a:ext uri="{FF2B5EF4-FFF2-40B4-BE49-F238E27FC236}">
                  <a16:creationId xmlns:a16="http://schemas.microsoft.com/office/drawing/2014/main" id="{763256AE-7B4C-4C9F-E343-7AFE589743A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8">
              <a:extLst>
                <a:ext uri="{FF2B5EF4-FFF2-40B4-BE49-F238E27FC236}">
                  <a16:creationId xmlns:a16="http://schemas.microsoft.com/office/drawing/2014/main" id="{6AF4A609-3236-BABA-4C16-A547669A335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9">
              <a:extLst>
                <a:ext uri="{FF2B5EF4-FFF2-40B4-BE49-F238E27FC236}">
                  <a16:creationId xmlns:a16="http://schemas.microsoft.com/office/drawing/2014/main" id="{8A8BE357-2704-9B49-05F6-B79A747E7B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20">
              <a:extLst>
                <a:ext uri="{FF2B5EF4-FFF2-40B4-BE49-F238E27FC236}">
                  <a16:creationId xmlns:a16="http://schemas.microsoft.com/office/drawing/2014/main" id="{CA0A4AFA-618F-1643-B30A-49CFAE4CBD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21">
              <a:extLst>
                <a:ext uri="{FF2B5EF4-FFF2-40B4-BE49-F238E27FC236}">
                  <a16:creationId xmlns:a16="http://schemas.microsoft.com/office/drawing/2014/main" id="{C5E4E993-2926-A64B-F0CE-12495F42452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2">
              <a:extLst>
                <a:ext uri="{FF2B5EF4-FFF2-40B4-BE49-F238E27FC236}">
                  <a16:creationId xmlns:a16="http://schemas.microsoft.com/office/drawing/2014/main" id="{B404ECBE-FA01-F6E2-0B43-523DDF399EF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3">
              <a:extLst>
                <a:ext uri="{FF2B5EF4-FFF2-40B4-BE49-F238E27FC236}">
                  <a16:creationId xmlns:a16="http://schemas.microsoft.com/office/drawing/2014/main" id="{470A9FDC-67C2-0150-1C52-5001C89AAE2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4">
              <a:extLst>
                <a:ext uri="{FF2B5EF4-FFF2-40B4-BE49-F238E27FC236}">
                  <a16:creationId xmlns:a16="http://schemas.microsoft.com/office/drawing/2014/main" id="{85F7F896-2B1B-A27B-48B1-C0E08D227630}"/>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5">
              <a:extLst>
                <a:ext uri="{FF2B5EF4-FFF2-40B4-BE49-F238E27FC236}">
                  <a16:creationId xmlns:a16="http://schemas.microsoft.com/office/drawing/2014/main" id="{9A5BC4E0-802F-9116-04B2-D46826920CFF}"/>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6">
              <a:extLst>
                <a:ext uri="{FF2B5EF4-FFF2-40B4-BE49-F238E27FC236}">
                  <a16:creationId xmlns:a16="http://schemas.microsoft.com/office/drawing/2014/main" id="{767345A3-0E7A-76BA-81B8-28DADE65AB57}"/>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7">
              <a:extLst>
                <a:ext uri="{FF2B5EF4-FFF2-40B4-BE49-F238E27FC236}">
                  <a16:creationId xmlns:a16="http://schemas.microsoft.com/office/drawing/2014/main" id="{8B6B4736-FE44-428D-C393-83F05DF48F1D}"/>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8">
              <a:extLst>
                <a:ext uri="{FF2B5EF4-FFF2-40B4-BE49-F238E27FC236}">
                  <a16:creationId xmlns:a16="http://schemas.microsoft.com/office/drawing/2014/main" id="{89245104-9B6E-692F-E7DC-AB8644F05E30}"/>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9">
              <a:extLst>
                <a:ext uri="{FF2B5EF4-FFF2-40B4-BE49-F238E27FC236}">
                  <a16:creationId xmlns:a16="http://schemas.microsoft.com/office/drawing/2014/main" id="{3AD5B341-D037-C103-9C45-AE265B96A2F5}"/>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0">
              <a:extLst>
                <a:ext uri="{FF2B5EF4-FFF2-40B4-BE49-F238E27FC236}">
                  <a16:creationId xmlns:a16="http://schemas.microsoft.com/office/drawing/2014/main" id="{943607B8-B4AD-CB2B-3730-DE6BF8F307A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1">
              <a:extLst>
                <a:ext uri="{FF2B5EF4-FFF2-40B4-BE49-F238E27FC236}">
                  <a16:creationId xmlns:a16="http://schemas.microsoft.com/office/drawing/2014/main" id="{50F72B5D-E651-9488-A432-6E1C6E33F91E}"/>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2">
              <a:extLst>
                <a:ext uri="{FF2B5EF4-FFF2-40B4-BE49-F238E27FC236}">
                  <a16:creationId xmlns:a16="http://schemas.microsoft.com/office/drawing/2014/main" id="{5B76EB9A-E228-20F4-4D86-E774FDB912CB}"/>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3">
              <a:extLst>
                <a:ext uri="{FF2B5EF4-FFF2-40B4-BE49-F238E27FC236}">
                  <a16:creationId xmlns:a16="http://schemas.microsoft.com/office/drawing/2014/main" id="{289767CA-5FBD-1103-B067-6A526EAC472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4">
              <a:extLst>
                <a:ext uri="{FF2B5EF4-FFF2-40B4-BE49-F238E27FC236}">
                  <a16:creationId xmlns:a16="http://schemas.microsoft.com/office/drawing/2014/main" id="{12FAF96D-65BF-AEB7-9A9E-2DD7E487B982}"/>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5">
              <a:extLst>
                <a:ext uri="{FF2B5EF4-FFF2-40B4-BE49-F238E27FC236}">
                  <a16:creationId xmlns:a16="http://schemas.microsoft.com/office/drawing/2014/main" id="{18FDA290-5D73-D9EC-D9BD-082227157277}"/>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6">
              <a:extLst>
                <a:ext uri="{FF2B5EF4-FFF2-40B4-BE49-F238E27FC236}">
                  <a16:creationId xmlns:a16="http://schemas.microsoft.com/office/drawing/2014/main" id="{A480C585-F652-BFA8-2927-F2BC0A532FDE}"/>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7">
              <a:extLst>
                <a:ext uri="{FF2B5EF4-FFF2-40B4-BE49-F238E27FC236}">
                  <a16:creationId xmlns:a16="http://schemas.microsoft.com/office/drawing/2014/main" id="{458C7EE3-D8B5-AC39-E56C-467ECF0CAD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8">
              <a:extLst>
                <a:ext uri="{FF2B5EF4-FFF2-40B4-BE49-F238E27FC236}">
                  <a16:creationId xmlns:a16="http://schemas.microsoft.com/office/drawing/2014/main" id="{61E4F748-8430-409D-716A-BE2F744363C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9">
              <a:extLst>
                <a:ext uri="{FF2B5EF4-FFF2-40B4-BE49-F238E27FC236}">
                  <a16:creationId xmlns:a16="http://schemas.microsoft.com/office/drawing/2014/main" id="{BCF04A36-6CDC-709B-7524-DADA7F38C8DF}"/>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0">
              <a:extLst>
                <a:ext uri="{FF2B5EF4-FFF2-40B4-BE49-F238E27FC236}">
                  <a16:creationId xmlns:a16="http://schemas.microsoft.com/office/drawing/2014/main" id="{53572AB2-E587-A914-F862-7798B6BF2C14}"/>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1">
              <a:extLst>
                <a:ext uri="{FF2B5EF4-FFF2-40B4-BE49-F238E27FC236}">
                  <a16:creationId xmlns:a16="http://schemas.microsoft.com/office/drawing/2014/main" id="{D5468B78-1C6E-9179-D7A6-73F11C4A1D4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2">
              <a:extLst>
                <a:ext uri="{FF2B5EF4-FFF2-40B4-BE49-F238E27FC236}">
                  <a16:creationId xmlns:a16="http://schemas.microsoft.com/office/drawing/2014/main" id="{B2257C55-532D-78D5-9DAD-62023E84F99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3">
              <a:extLst>
                <a:ext uri="{FF2B5EF4-FFF2-40B4-BE49-F238E27FC236}">
                  <a16:creationId xmlns:a16="http://schemas.microsoft.com/office/drawing/2014/main" id="{C42FFE4C-CF00-FCFC-E166-CE61FBB7A68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4">
              <a:extLst>
                <a:ext uri="{FF2B5EF4-FFF2-40B4-BE49-F238E27FC236}">
                  <a16:creationId xmlns:a16="http://schemas.microsoft.com/office/drawing/2014/main" id="{9BD4DAA4-989D-915B-778C-64717850F57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5">
              <a:extLst>
                <a:ext uri="{FF2B5EF4-FFF2-40B4-BE49-F238E27FC236}">
                  <a16:creationId xmlns:a16="http://schemas.microsoft.com/office/drawing/2014/main" id="{34476A83-7EC0-6B00-2A26-611BD289EB6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6">
              <a:extLst>
                <a:ext uri="{FF2B5EF4-FFF2-40B4-BE49-F238E27FC236}">
                  <a16:creationId xmlns:a16="http://schemas.microsoft.com/office/drawing/2014/main" id="{4731C6CA-4746-17C1-432A-578C50CA31EC}"/>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7">
              <a:extLst>
                <a:ext uri="{FF2B5EF4-FFF2-40B4-BE49-F238E27FC236}">
                  <a16:creationId xmlns:a16="http://schemas.microsoft.com/office/drawing/2014/main" id="{BC9ECA4B-E8BB-841D-0D63-E9ED954D00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8">
              <a:extLst>
                <a:ext uri="{FF2B5EF4-FFF2-40B4-BE49-F238E27FC236}">
                  <a16:creationId xmlns:a16="http://schemas.microsoft.com/office/drawing/2014/main" id="{0BF048A3-4E96-9C4C-4744-16B767818906}"/>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9">
              <a:extLst>
                <a:ext uri="{FF2B5EF4-FFF2-40B4-BE49-F238E27FC236}">
                  <a16:creationId xmlns:a16="http://schemas.microsoft.com/office/drawing/2014/main" id="{88190341-41CE-23B7-1340-70143E404E04}"/>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0">
              <a:extLst>
                <a:ext uri="{FF2B5EF4-FFF2-40B4-BE49-F238E27FC236}">
                  <a16:creationId xmlns:a16="http://schemas.microsoft.com/office/drawing/2014/main" id="{54E2138E-D6C5-A81D-815C-B757D07495A8}"/>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51">
              <a:extLst>
                <a:ext uri="{FF2B5EF4-FFF2-40B4-BE49-F238E27FC236}">
                  <a16:creationId xmlns:a16="http://schemas.microsoft.com/office/drawing/2014/main" id="{740D70BF-7788-44D4-D968-DB72D2BA240E}"/>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2">
              <a:extLst>
                <a:ext uri="{FF2B5EF4-FFF2-40B4-BE49-F238E27FC236}">
                  <a16:creationId xmlns:a16="http://schemas.microsoft.com/office/drawing/2014/main" id="{B875C991-ED57-A42B-C6A1-A134BAC7F25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9" name="Graphic 2">
              <a:extLst>
                <a:ext uri="{FF2B5EF4-FFF2-40B4-BE49-F238E27FC236}">
                  <a16:creationId xmlns:a16="http://schemas.microsoft.com/office/drawing/2014/main" id="{DE79CDAE-B10F-941B-27D8-0212BBC6B6E0}"/>
                </a:ext>
              </a:extLst>
            </p:cNvPr>
            <p:cNvGrpSpPr/>
            <p:nvPr/>
          </p:nvGrpSpPr>
          <p:grpSpPr>
            <a:xfrm>
              <a:off x="4134920" y="5769432"/>
              <a:ext cx="249716" cy="186542"/>
              <a:chOff x="4134920" y="5769432"/>
              <a:chExt cx="249716" cy="186542"/>
            </a:xfrm>
          </p:grpSpPr>
          <p:sp>
            <p:nvSpPr>
              <p:cNvPr id="2212" name="Freeform 221">
                <a:extLst>
                  <a:ext uri="{FF2B5EF4-FFF2-40B4-BE49-F238E27FC236}">
                    <a16:creationId xmlns:a16="http://schemas.microsoft.com/office/drawing/2014/main" id="{E8D1C642-C2E6-1EF9-A33F-C4529D966FC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3" name="Freeform 222">
                <a:extLst>
                  <a:ext uri="{FF2B5EF4-FFF2-40B4-BE49-F238E27FC236}">
                    <a16:creationId xmlns:a16="http://schemas.microsoft.com/office/drawing/2014/main" id="{8C5F1F63-CE3C-D5C0-A78C-ACC67DD2BACC}"/>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4" name="Freeform 223">
                <a:extLst>
                  <a:ext uri="{FF2B5EF4-FFF2-40B4-BE49-F238E27FC236}">
                    <a16:creationId xmlns:a16="http://schemas.microsoft.com/office/drawing/2014/main" id="{E407D89A-2D79-F2DA-AF1E-6D93FE9D09E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5" name="Freeform 224">
                <a:extLst>
                  <a:ext uri="{FF2B5EF4-FFF2-40B4-BE49-F238E27FC236}">
                    <a16:creationId xmlns:a16="http://schemas.microsoft.com/office/drawing/2014/main" id="{E28F9DAF-A5A2-85B5-9271-4104E6E45B0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6" name="Freeform 225">
                <a:extLst>
                  <a:ext uri="{FF2B5EF4-FFF2-40B4-BE49-F238E27FC236}">
                    <a16:creationId xmlns:a16="http://schemas.microsoft.com/office/drawing/2014/main" id="{FCB92569-6A29-78E6-D6A8-689C047A65E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7" name="Freeform 226">
                <a:extLst>
                  <a:ext uri="{FF2B5EF4-FFF2-40B4-BE49-F238E27FC236}">
                    <a16:creationId xmlns:a16="http://schemas.microsoft.com/office/drawing/2014/main" id="{7DAB5462-CB5A-1919-6DD6-4B8BCDC2B320}"/>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8" name="Freeform 227">
                <a:extLst>
                  <a:ext uri="{FF2B5EF4-FFF2-40B4-BE49-F238E27FC236}">
                    <a16:creationId xmlns:a16="http://schemas.microsoft.com/office/drawing/2014/main" id="{DA6DDF35-0A2F-9368-B9C5-DBA613719E89}"/>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9" name="Freeform 228">
                <a:extLst>
                  <a:ext uri="{FF2B5EF4-FFF2-40B4-BE49-F238E27FC236}">
                    <a16:creationId xmlns:a16="http://schemas.microsoft.com/office/drawing/2014/main" id="{50AD91C2-24B9-465A-1C3E-85803E85DCC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0" name="Freeform 229">
                <a:extLst>
                  <a:ext uri="{FF2B5EF4-FFF2-40B4-BE49-F238E27FC236}">
                    <a16:creationId xmlns:a16="http://schemas.microsoft.com/office/drawing/2014/main" id="{54445CCD-CED7-0D52-0DB0-AB789C30199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1" name="Freeform 230">
                <a:extLst>
                  <a:ext uri="{FF2B5EF4-FFF2-40B4-BE49-F238E27FC236}">
                    <a16:creationId xmlns:a16="http://schemas.microsoft.com/office/drawing/2014/main" id="{3A9CEA74-2B41-2129-982F-00FE0948026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0" name="Freeform 54">
              <a:extLst>
                <a:ext uri="{FF2B5EF4-FFF2-40B4-BE49-F238E27FC236}">
                  <a16:creationId xmlns:a16="http://schemas.microsoft.com/office/drawing/2014/main" id="{319CE272-F17F-1221-53F8-F755458B16A3}"/>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5">
              <a:extLst>
                <a:ext uri="{FF2B5EF4-FFF2-40B4-BE49-F238E27FC236}">
                  <a16:creationId xmlns:a16="http://schemas.microsoft.com/office/drawing/2014/main" id="{17CD0A2E-E252-9418-D26A-41C4186F4652}"/>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6">
              <a:extLst>
                <a:ext uri="{FF2B5EF4-FFF2-40B4-BE49-F238E27FC236}">
                  <a16:creationId xmlns:a16="http://schemas.microsoft.com/office/drawing/2014/main" id="{394E58ED-3A63-E267-0414-97FF5B5C2125}"/>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7">
              <a:extLst>
                <a:ext uri="{FF2B5EF4-FFF2-40B4-BE49-F238E27FC236}">
                  <a16:creationId xmlns:a16="http://schemas.microsoft.com/office/drawing/2014/main" id="{C0482EE2-7E8C-3019-9FF6-329B7281559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8" name="Freeform 58">
              <a:extLst>
                <a:ext uri="{FF2B5EF4-FFF2-40B4-BE49-F238E27FC236}">
                  <a16:creationId xmlns:a16="http://schemas.microsoft.com/office/drawing/2014/main" id="{5E5FFA23-BBB1-7E6C-4D6F-1CCFC683BB1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9" name="Freeform 59">
              <a:extLst>
                <a:ext uri="{FF2B5EF4-FFF2-40B4-BE49-F238E27FC236}">
                  <a16:creationId xmlns:a16="http://schemas.microsoft.com/office/drawing/2014/main" id="{B73B841B-FBCB-77A4-20DC-6A2BF31A87F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1" name="Freeform 60">
              <a:extLst>
                <a:ext uri="{FF2B5EF4-FFF2-40B4-BE49-F238E27FC236}">
                  <a16:creationId xmlns:a16="http://schemas.microsoft.com/office/drawing/2014/main" id="{A1D8B647-F763-5559-9065-BA1DD557451B}"/>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2" name="Freeform 61">
              <a:extLst>
                <a:ext uri="{FF2B5EF4-FFF2-40B4-BE49-F238E27FC236}">
                  <a16:creationId xmlns:a16="http://schemas.microsoft.com/office/drawing/2014/main" id="{943B9F16-DA23-023D-8EA5-402838FB11BF}"/>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3" name="Freeform 62">
              <a:extLst>
                <a:ext uri="{FF2B5EF4-FFF2-40B4-BE49-F238E27FC236}">
                  <a16:creationId xmlns:a16="http://schemas.microsoft.com/office/drawing/2014/main" id="{35935997-02D2-4B8F-DA33-AD30D8AA4C2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4" name="Freeform 63">
              <a:extLst>
                <a:ext uri="{FF2B5EF4-FFF2-40B4-BE49-F238E27FC236}">
                  <a16:creationId xmlns:a16="http://schemas.microsoft.com/office/drawing/2014/main" id="{B9DA83FB-DC63-A468-AE2B-CCD23A2A2C00}"/>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5" name="Freeform 64">
              <a:extLst>
                <a:ext uri="{FF2B5EF4-FFF2-40B4-BE49-F238E27FC236}">
                  <a16:creationId xmlns:a16="http://schemas.microsoft.com/office/drawing/2014/main" id="{031E6CAB-9E47-B42F-B5BE-408AF133D33B}"/>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6" name="Freeform 65">
              <a:extLst>
                <a:ext uri="{FF2B5EF4-FFF2-40B4-BE49-F238E27FC236}">
                  <a16:creationId xmlns:a16="http://schemas.microsoft.com/office/drawing/2014/main" id="{2ED4AE6B-4605-741D-2D0B-51FA3D9BD52F}"/>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7" name="Freeform 66">
              <a:extLst>
                <a:ext uri="{FF2B5EF4-FFF2-40B4-BE49-F238E27FC236}">
                  <a16:creationId xmlns:a16="http://schemas.microsoft.com/office/drawing/2014/main" id="{FDCC2E94-909E-1B0E-079F-97FC5BCF7685}"/>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8" name="Freeform 67">
              <a:extLst>
                <a:ext uri="{FF2B5EF4-FFF2-40B4-BE49-F238E27FC236}">
                  <a16:creationId xmlns:a16="http://schemas.microsoft.com/office/drawing/2014/main" id="{1BCC0CB7-F2AD-2624-5C9E-005FE9E0752A}"/>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9" name="Freeform 68">
              <a:extLst>
                <a:ext uri="{FF2B5EF4-FFF2-40B4-BE49-F238E27FC236}">
                  <a16:creationId xmlns:a16="http://schemas.microsoft.com/office/drawing/2014/main" id="{66CC3E5B-BA57-1787-C425-B4447532E41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0" name="Freeform 69">
              <a:extLst>
                <a:ext uri="{FF2B5EF4-FFF2-40B4-BE49-F238E27FC236}">
                  <a16:creationId xmlns:a16="http://schemas.microsoft.com/office/drawing/2014/main" id="{A3307758-08FA-0401-1404-6F008E1808B5}"/>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1" name="Freeform 70">
              <a:extLst>
                <a:ext uri="{FF2B5EF4-FFF2-40B4-BE49-F238E27FC236}">
                  <a16:creationId xmlns:a16="http://schemas.microsoft.com/office/drawing/2014/main" id="{47EAAE9C-3BA0-858B-A7AF-CBB12988CA47}"/>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2" name="Freeform 71">
              <a:extLst>
                <a:ext uri="{FF2B5EF4-FFF2-40B4-BE49-F238E27FC236}">
                  <a16:creationId xmlns:a16="http://schemas.microsoft.com/office/drawing/2014/main" id="{E41C8AA3-63FF-80C8-9D37-5386E5AC1D15}"/>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3" name="Freeform 72">
              <a:extLst>
                <a:ext uri="{FF2B5EF4-FFF2-40B4-BE49-F238E27FC236}">
                  <a16:creationId xmlns:a16="http://schemas.microsoft.com/office/drawing/2014/main" id="{4979EB82-264B-4F80-5EA1-E2404D475BCD}"/>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4" name="Freeform 73">
              <a:extLst>
                <a:ext uri="{FF2B5EF4-FFF2-40B4-BE49-F238E27FC236}">
                  <a16:creationId xmlns:a16="http://schemas.microsoft.com/office/drawing/2014/main" id="{EB6CC36F-A8DD-A885-BDDA-9DCFC376BD58}"/>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5" name="Freeform 74">
              <a:extLst>
                <a:ext uri="{FF2B5EF4-FFF2-40B4-BE49-F238E27FC236}">
                  <a16:creationId xmlns:a16="http://schemas.microsoft.com/office/drawing/2014/main" id="{05FABDD4-4A1E-BDFE-7C40-4505429FFC53}"/>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6" name="Freeform 75">
              <a:extLst>
                <a:ext uri="{FF2B5EF4-FFF2-40B4-BE49-F238E27FC236}">
                  <a16:creationId xmlns:a16="http://schemas.microsoft.com/office/drawing/2014/main" id="{2A4A4464-8183-E0E3-2B24-AA7942A17B2B}"/>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7" name="Freeform 76">
              <a:extLst>
                <a:ext uri="{FF2B5EF4-FFF2-40B4-BE49-F238E27FC236}">
                  <a16:creationId xmlns:a16="http://schemas.microsoft.com/office/drawing/2014/main" id="{17DFFA96-27F9-82C6-9FBB-E97079451E9A}"/>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8" name="Freeform 77">
              <a:extLst>
                <a:ext uri="{FF2B5EF4-FFF2-40B4-BE49-F238E27FC236}">
                  <a16:creationId xmlns:a16="http://schemas.microsoft.com/office/drawing/2014/main" id="{BE821B09-55D4-11E2-36D1-164A4128731A}"/>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9" name="Freeform 78">
              <a:extLst>
                <a:ext uri="{FF2B5EF4-FFF2-40B4-BE49-F238E27FC236}">
                  <a16:creationId xmlns:a16="http://schemas.microsoft.com/office/drawing/2014/main" id="{2F9AA0D6-3363-7D8F-9FC7-EE7364E6AFE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0" name="Freeform 79">
              <a:extLst>
                <a:ext uri="{FF2B5EF4-FFF2-40B4-BE49-F238E27FC236}">
                  <a16:creationId xmlns:a16="http://schemas.microsoft.com/office/drawing/2014/main" id="{02DA1DC6-FD7C-49EF-E523-DD6B50FEFE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1" name="Freeform 80">
              <a:extLst>
                <a:ext uri="{FF2B5EF4-FFF2-40B4-BE49-F238E27FC236}">
                  <a16:creationId xmlns:a16="http://schemas.microsoft.com/office/drawing/2014/main" id="{6C8085AF-C9C9-01A2-76A3-95E279F09B9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2" name="Freeform 81">
              <a:extLst>
                <a:ext uri="{FF2B5EF4-FFF2-40B4-BE49-F238E27FC236}">
                  <a16:creationId xmlns:a16="http://schemas.microsoft.com/office/drawing/2014/main" id="{8D5DA0AB-A224-A746-D5B0-17B0F17EDF0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3" name="Freeform 82">
              <a:extLst>
                <a:ext uri="{FF2B5EF4-FFF2-40B4-BE49-F238E27FC236}">
                  <a16:creationId xmlns:a16="http://schemas.microsoft.com/office/drawing/2014/main" id="{83863069-D2DE-B8C2-EC00-7BDDE94946EA}"/>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4" name="Freeform 83">
              <a:extLst>
                <a:ext uri="{FF2B5EF4-FFF2-40B4-BE49-F238E27FC236}">
                  <a16:creationId xmlns:a16="http://schemas.microsoft.com/office/drawing/2014/main" id="{88717BDF-2121-6128-E903-B12BF458A11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5" name="Freeform 84">
              <a:extLst>
                <a:ext uri="{FF2B5EF4-FFF2-40B4-BE49-F238E27FC236}">
                  <a16:creationId xmlns:a16="http://schemas.microsoft.com/office/drawing/2014/main" id="{2F809E3E-80F7-D467-AD18-581E0AC6BA8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6" name="Freeform 85">
              <a:extLst>
                <a:ext uri="{FF2B5EF4-FFF2-40B4-BE49-F238E27FC236}">
                  <a16:creationId xmlns:a16="http://schemas.microsoft.com/office/drawing/2014/main" id="{69A3B170-85FE-1027-4E94-BD6C54601CA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7" name="Freeform 86">
              <a:extLst>
                <a:ext uri="{FF2B5EF4-FFF2-40B4-BE49-F238E27FC236}">
                  <a16:creationId xmlns:a16="http://schemas.microsoft.com/office/drawing/2014/main" id="{D98BF317-915A-5AAD-4F95-F4ADB1136F8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8" name="Freeform 87">
              <a:extLst>
                <a:ext uri="{FF2B5EF4-FFF2-40B4-BE49-F238E27FC236}">
                  <a16:creationId xmlns:a16="http://schemas.microsoft.com/office/drawing/2014/main" id="{32EE5341-947D-9732-D7B5-0A0978FDDE42}"/>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79" name="Graphic 2">
              <a:extLst>
                <a:ext uri="{FF2B5EF4-FFF2-40B4-BE49-F238E27FC236}">
                  <a16:creationId xmlns:a16="http://schemas.microsoft.com/office/drawing/2014/main" id="{DEBCCB11-1E76-52FD-1439-FE5C71F9720A}"/>
                </a:ext>
              </a:extLst>
            </p:cNvPr>
            <p:cNvGrpSpPr/>
            <p:nvPr/>
          </p:nvGrpSpPr>
          <p:grpSpPr>
            <a:xfrm>
              <a:off x="4258675" y="5793940"/>
              <a:ext cx="6816" cy="5948"/>
              <a:chOff x="4258675" y="5793940"/>
              <a:chExt cx="6816" cy="5948"/>
            </a:xfrm>
          </p:grpSpPr>
          <p:sp>
            <p:nvSpPr>
              <p:cNvPr id="2210" name="Freeform 219">
                <a:extLst>
                  <a:ext uri="{FF2B5EF4-FFF2-40B4-BE49-F238E27FC236}">
                    <a16:creationId xmlns:a16="http://schemas.microsoft.com/office/drawing/2014/main" id="{CF5A2D25-C878-62ED-BA3C-B1329EA65536}"/>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1" name="Freeform 220">
                <a:extLst>
                  <a:ext uri="{FF2B5EF4-FFF2-40B4-BE49-F238E27FC236}">
                    <a16:creationId xmlns:a16="http://schemas.microsoft.com/office/drawing/2014/main" id="{756C5264-A7FD-0464-7F6C-0DB47558DF81}"/>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80" name="Freeform 89">
              <a:extLst>
                <a:ext uri="{FF2B5EF4-FFF2-40B4-BE49-F238E27FC236}">
                  <a16:creationId xmlns:a16="http://schemas.microsoft.com/office/drawing/2014/main" id="{2093F009-5F65-50C2-AA52-3A633047805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1" name="Freeform 90">
              <a:extLst>
                <a:ext uri="{FF2B5EF4-FFF2-40B4-BE49-F238E27FC236}">
                  <a16:creationId xmlns:a16="http://schemas.microsoft.com/office/drawing/2014/main" id="{5BBD1AF2-00F2-8A91-828D-93B974168E88}"/>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2" name="Freeform 91">
              <a:extLst>
                <a:ext uri="{FF2B5EF4-FFF2-40B4-BE49-F238E27FC236}">
                  <a16:creationId xmlns:a16="http://schemas.microsoft.com/office/drawing/2014/main" id="{BF50FCB8-DB74-74FC-2BA9-E0617DE4044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3" name="Freeform 92">
              <a:extLst>
                <a:ext uri="{FF2B5EF4-FFF2-40B4-BE49-F238E27FC236}">
                  <a16:creationId xmlns:a16="http://schemas.microsoft.com/office/drawing/2014/main" id="{62144181-B2A7-361A-77B9-118BDFD9BE4E}"/>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4" name="Freeform 93">
              <a:extLst>
                <a:ext uri="{FF2B5EF4-FFF2-40B4-BE49-F238E27FC236}">
                  <a16:creationId xmlns:a16="http://schemas.microsoft.com/office/drawing/2014/main" id="{A743BAA9-96C9-9474-6698-50D1508E9724}"/>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5" name="Freeform 94">
              <a:extLst>
                <a:ext uri="{FF2B5EF4-FFF2-40B4-BE49-F238E27FC236}">
                  <a16:creationId xmlns:a16="http://schemas.microsoft.com/office/drawing/2014/main" id="{A50CC632-AEF0-41DD-4FE4-4E24084ADA28}"/>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86" name="Graphic 2">
              <a:extLst>
                <a:ext uri="{FF2B5EF4-FFF2-40B4-BE49-F238E27FC236}">
                  <a16:creationId xmlns:a16="http://schemas.microsoft.com/office/drawing/2014/main" id="{DC686D31-6A05-3764-500A-7B0DEAF22BDD}"/>
                </a:ext>
              </a:extLst>
            </p:cNvPr>
            <p:cNvGrpSpPr/>
            <p:nvPr/>
          </p:nvGrpSpPr>
          <p:grpSpPr>
            <a:xfrm>
              <a:off x="4319602" y="5793940"/>
              <a:ext cx="6816" cy="5948"/>
              <a:chOff x="4319602" y="5793940"/>
              <a:chExt cx="6816" cy="5948"/>
            </a:xfrm>
          </p:grpSpPr>
          <p:sp>
            <p:nvSpPr>
              <p:cNvPr id="2208" name="Freeform 217">
                <a:extLst>
                  <a:ext uri="{FF2B5EF4-FFF2-40B4-BE49-F238E27FC236}">
                    <a16:creationId xmlns:a16="http://schemas.microsoft.com/office/drawing/2014/main" id="{EBC86E66-0C11-16AF-12C6-291BE503C43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9" name="Freeform 218">
                <a:extLst>
                  <a:ext uri="{FF2B5EF4-FFF2-40B4-BE49-F238E27FC236}">
                    <a16:creationId xmlns:a16="http://schemas.microsoft.com/office/drawing/2014/main" id="{71481AC8-84DE-2AB3-9E85-9F051DA5D255}"/>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87" name="Freeform 96">
              <a:extLst>
                <a:ext uri="{FF2B5EF4-FFF2-40B4-BE49-F238E27FC236}">
                  <a16:creationId xmlns:a16="http://schemas.microsoft.com/office/drawing/2014/main" id="{A4AA14F9-939F-6AD8-CFA6-B411C390B01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8" name="Freeform 97">
              <a:extLst>
                <a:ext uri="{FF2B5EF4-FFF2-40B4-BE49-F238E27FC236}">
                  <a16:creationId xmlns:a16="http://schemas.microsoft.com/office/drawing/2014/main" id="{E332CCC6-30CD-7DA7-1D28-6EC2F4090DD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9" name="Freeform 98">
              <a:extLst>
                <a:ext uri="{FF2B5EF4-FFF2-40B4-BE49-F238E27FC236}">
                  <a16:creationId xmlns:a16="http://schemas.microsoft.com/office/drawing/2014/main" id="{3A5D497B-318F-4417-0982-EBF8BB87CC1D}"/>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0" name="Freeform 99">
              <a:extLst>
                <a:ext uri="{FF2B5EF4-FFF2-40B4-BE49-F238E27FC236}">
                  <a16:creationId xmlns:a16="http://schemas.microsoft.com/office/drawing/2014/main" id="{60AFF476-FC08-35F8-249D-317791866D3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1" name="Freeform 100">
              <a:extLst>
                <a:ext uri="{FF2B5EF4-FFF2-40B4-BE49-F238E27FC236}">
                  <a16:creationId xmlns:a16="http://schemas.microsoft.com/office/drawing/2014/main" id="{335CB987-9D47-8576-3D82-E8B62356A35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2" name="Freeform 101">
              <a:extLst>
                <a:ext uri="{FF2B5EF4-FFF2-40B4-BE49-F238E27FC236}">
                  <a16:creationId xmlns:a16="http://schemas.microsoft.com/office/drawing/2014/main" id="{1D81ED21-C644-2428-86CB-D6354D7D2058}"/>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93" name="Graphic 2">
              <a:extLst>
                <a:ext uri="{FF2B5EF4-FFF2-40B4-BE49-F238E27FC236}">
                  <a16:creationId xmlns:a16="http://schemas.microsoft.com/office/drawing/2014/main" id="{1070535F-7136-7AFE-1668-6BE3B6F25915}"/>
                </a:ext>
              </a:extLst>
            </p:cNvPr>
            <p:cNvGrpSpPr/>
            <p:nvPr/>
          </p:nvGrpSpPr>
          <p:grpSpPr>
            <a:xfrm>
              <a:off x="4319602" y="5857945"/>
              <a:ext cx="6816" cy="5710"/>
              <a:chOff x="4319602" y="5857945"/>
              <a:chExt cx="6816" cy="5710"/>
            </a:xfrm>
          </p:grpSpPr>
          <p:sp>
            <p:nvSpPr>
              <p:cNvPr id="2206" name="Freeform 215">
                <a:extLst>
                  <a:ext uri="{FF2B5EF4-FFF2-40B4-BE49-F238E27FC236}">
                    <a16:creationId xmlns:a16="http://schemas.microsoft.com/office/drawing/2014/main" id="{74565317-7A14-05E8-1A7D-9C7FAED642BB}"/>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7" name="Freeform 216">
                <a:extLst>
                  <a:ext uri="{FF2B5EF4-FFF2-40B4-BE49-F238E27FC236}">
                    <a16:creationId xmlns:a16="http://schemas.microsoft.com/office/drawing/2014/main" id="{E9F93484-BCA7-D22A-68B7-507C9E6B23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94" name="Freeform 103">
              <a:extLst>
                <a:ext uri="{FF2B5EF4-FFF2-40B4-BE49-F238E27FC236}">
                  <a16:creationId xmlns:a16="http://schemas.microsoft.com/office/drawing/2014/main" id="{AF92F9AB-280C-E121-1EB5-16936CBCF48F}"/>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5" name="Freeform 104">
              <a:extLst>
                <a:ext uri="{FF2B5EF4-FFF2-40B4-BE49-F238E27FC236}">
                  <a16:creationId xmlns:a16="http://schemas.microsoft.com/office/drawing/2014/main" id="{265F11A3-FD9C-0387-803A-FBDCE382362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6" name="Freeform 105">
              <a:extLst>
                <a:ext uri="{FF2B5EF4-FFF2-40B4-BE49-F238E27FC236}">
                  <a16:creationId xmlns:a16="http://schemas.microsoft.com/office/drawing/2014/main" id="{789E2064-62ED-E475-9F53-B769F2A9DEFE}"/>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7" name="Freeform 106">
              <a:extLst>
                <a:ext uri="{FF2B5EF4-FFF2-40B4-BE49-F238E27FC236}">
                  <a16:creationId xmlns:a16="http://schemas.microsoft.com/office/drawing/2014/main" id="{060B16A6-3AFE-8E71-474A-C1B3204BBBDA}"/>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8" name="Freeform 107">
              <a:extLst>
                <a:ext uri="{FF2B5EF4-FFF2-40B4-BE49-F238E27FC236}">
                  <a16:creationId xmlns:a16="http://schemas.microsoft.com/office/drawing/2014/main" id="{E81602E2-5B19-DE38-EF9D-DE2BC192036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9" name="Freeform 108">
              <a:extLst>
                <a:ext uri="{FF2B5EF4-FFF2-40B4-BE49-F238E27FC236}">
                  <a16:creationId xmlns:a16="http://schemas.microsoft.com/office/drawing/2014/main" id="{748BBF5B-EA39-18A5-D81F-7DEB25C16C3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0" name="Freeform 109">
              <a:extLst>
                <a:ext uri="{FF2B5EF4-FFF2-40B4-BE49-F238E27FC236}">
                  <a16:creationId xmlns:a16="http://schemas.microsoft.com/office/drawing/2014/main" id="{CF8B0481-0283-43D0-5EA5-C0E0E3145A44}"/>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1" name="Freeform 110">
              <a:extLst>
                <a:ext uri="{FF2B5EF4-FFF2-40B4-BE49-F238E27FC236}">
                  <a16:creationId xmlns:a16="http://schemas.microsoft.com/office/drawing/2014/main" id="{4A76A8D6-FF8B-9D3B-48F5-248D45854EC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2" name="Freeform 111">
              <a:extLst>
                <a:ext uri="{FF2B5EF4-FFF2-40B4-BE49-F238E27FC236}">
                  <a16:creationId xmlns:a16="http://schemas.microsoft.com/office/drawing/2014/main" id="{D34567DF-8FEB-B340-11BD-B6088930BC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3" name="Freeform 112">
              <a:extLst>
                <a:ext uri="{FF2B5EF4-FFF2-40B4-BE49-F238E27FC236}">
                  <a16:creationId xmlns:a16="http://schemas.microsoft.com/office/drawing/2014/main" id="{73A40E03-89EA-6B61-7A9A-5C4776008A6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4" name="Freeform 113">
              <a:extLst>
                <a:ext uri="{FF2B5EF4-FFF2-40B4-BE49-F238E27FC236}">
                  <a16:creationId xmlns:a16="http://schemas.microsoft.com/office/drawing/2014/main" id="{89F8B572-D08A-89E2-42F7-228F550739AB}"/>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5" name="Freeform 114">
              <a:extLst>
                <a:ext uri="{FF2B5EF4-FFF2-40B4-BE49-F238E27FC236}">
                  <a16:creationId xmlns:a16="http://schemas.microsoft.com/office/drawing/2014/main" id="{56D95E6D-9955-4472-E2DD-9E9529C1E923}"/>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6" name="Freeform 115">
              <a:extLst>
                <a:ext uri="{FF2B5EF4-FFF2-40B4-BE49-F238E27FC236}">
                  <a16:creationId xmlns:a16="http://schemas.microsoft.com/office/drawing/2014/main" id="{016C2F5E-0B41-124F-84B9-95EF6948BFB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7" name="Freeform 116">
              <a:extLst>
                <a:ext uri="{FF2B5EF4-FFF2-40B4-BE49-F238E27FC236}">
                  <a16:creationId xmlns:a16="http://schemas.microsoft.com/office/drawing/2014/main" id="{DCD18256-8322-AB77-3636-DFAF728DB5F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8" name="Freeform 117">
              <a:extLst>
                <a:ext uri="{FF2B5EF4-FFF2-40B4-BE49-F238E27FC236}">
                  <a16:creationId xmlns:a16="http://schemas.microsoft.com/office/drawing/2014/main" id="{9942ED6A-CE64-8397-F523-D14ABC4691C1}"/>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9" name="Freeform 118">
              <a:extLst>
                <a:ext uri="{FF2B5EF4-FFF2-40B4-BE49-F238E27FC236}">
                  <a16:creationId xmlns:a16="http://schemas.microsoft.com/office/drawing/2014/main" id="{9D841C50-CC7A-4276-FD6B-F48BE4C332F9}"/>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0" name="Freeform 119">
              <a:extLst>
                <a:ext uri="{FF2B5EF4-FFF2-40B4-BE49-F238E27FC236}">
                  <a16:creationId xmlns:a16="http://schemas.microsoft.com/office/drawing/2014/main" id="{94DCF9FB-1B15-6EFA-C42B-0F6A47BD08F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1" name="Freeform 120">
              <a:extLst>
                <a:ext uri="{FF2B5EF4-FFF2-40B4-BE49-F238E27FC236}">
                  <a16:creationId xmlns:a16="http://schemas.microsoft.com/office/drawing/2014/main" id="{FDD794DD-8DAB-DC13-A872-1837DACBA38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2" name="Freeform 121">
              <a:extLst>
                <a:ext uri="{FF2B5EF4-FFF2-40B4-BE49-F238E27FC236}">
                  <a16:creationId xmlns:a16="http://schemas.microsoft.com/office/drawing/2014/main" id="{EB75AA5B-A14B-F4E9-2D93-29CA4A421624}"/>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3" name="Freeform 122">
              <a:extLst>
                <a:ext uri="{FF2B5EF4-FFF2-40B4-BE49-F238E27FC236}">
                  <a16:creationId xmlns:a16="http://schemas.microsoft.com/office/drawing/2014/main" id="{FFDC8D68-85F4-B260-96B6-505351952E9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4" name="Freeform 123">
              <a:extLst>
                <a:ext uri="{FF2B5EF4-FFF2-40B4-BE49-F238E27FC236}">
                  <a16:creationId xmlns:a16="http://schemas.microsoft.com/office/drawing/2014/main" id="{4ECB2FCA-81FF-A32A-28F1-3752883EC2CB}"/>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5" name="Freeform 124">
              <a:extLst>
                <a:ext uri="{FF2B5EF4-FFF2-40B4-BE49-F238E27FC236}">
                  <a16:creationId xmlns:a16="http://schemas.microsoft.com/office/drawing/2014/main" id="{8E2A3146-D489-1683-47C8-94B9BE377A4C}"/>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6" name="Freeform 125">
              <a:extLst>
                <a:ext uri="{FF2B5EF4-FFF2-40B4-BE49-F238E27FC236}">
                  <a16:creationId xmlns:a16="http://schemas.microsoft.com/office/drawing/2014/main" id="{E42AE4C9-315F-B620-43B1-C95D7B706CC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7" name="Freeform 126">
              <a:extLst>
                <a:ext uri="{FF2B5EF4-FFF2-40B4-BE49-F238E27FC236}">
                  <a16:creationId xmlns:a16="http://schemas.microsoft.com/office/drawing/2014/main" id="{A7238647-5DF8-F73E-586B-7F33A2CC8AF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8" name="Freeform 127">
              <a:extLst>
                <a:ext uri="{FF2B5EF4-FFF2-40B4-BE49-F238E27FC236}">
                  <a16:creationId xmlns:a16="http://schemas.microsoft.com/office/drawing/2014/main" id="{B620A47B-0254-710E-3827-B92EA60C6CF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9" name="Freeform 128">
              <a:extLst>
                <a:ext uri="{FF2B5EF4-FFF2-40B4-BE49-F238E27FC236}">
                  <a16:creationId xmlns:a16="http://schemas.microsoft.com/office/drawing/2014/main" id="{13B82885-19C5-32EC-C622-C1F7E397CDE1}"/>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0" name="Freeform 129">
              <a:extLst>
                <a:ext uri="{FF2B5EF4-FFF2-40B4-BE49-F238E27FC236}">
                  <a16:creationId xmlns:a16="http://schemas.microsoft.com/office/drawing/2014/main" id="{BD43B438-C1C4-AE06-E874-453C682DDFD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1" name="Freeform 130">
              <a:extLst>
                <a:ext uri="{FF2B5EF4-FFF2-40B4-BE49-F238E27FC236}">
                  <a16:creationId xmlns:a16="http://schemas.microsoft.com/office/drawing/2014/main" id="{39EFA34D-4F26-4722-475F-CF64747F50F6}"/>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2" name="Freeform 131">
              <a:extLst>
                <a:ext uri="{FF2B5EF4-FFF2-40B4-BE49-F238E27FC236}">
                  <a16:creationId xmlns:a16="http://schemas.microsoft.com/office/drawing/2014/main" id="{7B7C828A-AD3D-2573-8D08-98C394ACCCBE}"/>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3" name="Freeform 132">
              <a:extLst>
                <a:ext uri="{FF2B5EF4-FFF2-40B4-BE49-F238E27FC236}">
                  <a16:creationId xmlns:a16="http://schemas.microsoft.com/office/drawing/2014/main" id="{CA5FA671-CEE5-6E20-49B7-2959B0F874B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4" name="Freeform 133">
              <a:extLst>
                <a:ext uri="{FF2B5EF4-FFF2-40B4-BE49-F238E27FC236}">
                  <a16:creationId xmlns:a16="http://schemas.microsoft.com/office/drawing/2014/main" id="{ACA33637-51ED-3145-D694-65F9AD78A7B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5" name="Freeform 134">
              <a:extLst>
                <a:ext uri="{FF2B5EF4-FFF2-40B4-BE49-F238E27FC236}">
                  <a16:creationId xmlns:a16="http://schemas.microsoft.com/office/drawing/2014/main" id="{AC2811AB-FE9B-9D4C-2711-4C3AD5796A82}"/>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6" name="Freeform 135">
              <a:extLst>
                <a:ext uri="{FF2B5EF4-FFF2-40B4-BE49-F238E27FC236}">
                  <a16:creationId xmlns:a16="http://schemas.microsoft.com/office/drawing/2014/main" id="{1E55B1B7-2C5E-8920-DB55-02F2D697BCA7}"/>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7" name="Freeform 136">
              <a:extLst>
                <a:ext uri="{FF2B5EF4-FFF2-40B4-BE49-F238E27FC236}">
                  <a16:creationId xmlns:a16="http://schemas.microsoft.com/office/drawing/2014/main" id="{0F85EDA0-7BE0-ADEE-BA39-C32A11B25010}"/>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8" name="Freeform 137">
              <a:extLst>
                <a:ext uri="{FF2B5EF4-FFF2-40B4-BE49-F238E27FC236}">
                  <a16:creationId xmlns:a16="http://schemas.microsoft.com/office/drawing/2014/main" id="{2A84CBD8-0300-592E-0647-01868600BB8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9" name="Freeform 138">
              <a:extLst>
                <a:ext uri="{FF2B5EF4-FFF2-40B4-BE49-F238E27FC236}">
                  <a16:creationId xmlns:a16="http://schemas.microsoft.com/office/drawing/2014/main" id="{51F5FB8F-CC06-512D-4280-4E3B7176AAB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0" name="Freeform 139">
              <a:extLst>
                <a:ext uri="{FF2B5EF4-FFF2-40B4-BE49-F238E27FC236}">
                  <a16:creationId xmlns:a16="http://schemas.microsoft.com/office/drawing/2014/main" id="{62805ED2-F27D-D674-BBD0-9A8942630ADE}"/>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1" name="Freeform 140">
              <a:extLst>
                <a:ext uri="{FF2B5EF4-FFF2-40B4-BE49-F238E27FC236}">
                  <a16:creationId xmlns:a16="http://schemas.microsoft.com/office/drawing/2014/main" id="{0CF0FD65-F899-02DA-5187-9081C9E7061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2" name="Freeform 141">
              <a:extLst>
                <a:ext uri="{FF2B5EF4-FFF2-40B4-BE49-F238E27FC236}">
                  <a16:creationId xmlns:a16="http://schemas.microsoft.com/office/drawing/2014/main" id="{9B69F093-30A9-2FA3-F724-69EFE069C15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3" name="Freeform 142">
              <a:extLst>
                <a:ext uri="{FF2B5EF4-FFF2-40B4-BE49-F238E27FC236}">
                  <a16:creationId xmlns:a16="http://schemas.microsoft.com/office/drawing/2014/main" id="{BB3B80B3-E348-908A-46DE-A89440478E04}"/>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4" name="Freeform 143">
              <a:extLst>
                <a:ext uri="{FF2B5EF4-FFF2-40B4-BE49-F238E27FC236}">
                  <a16:creationId xmlns:a16="http://schemas.microsoft.com/office/drawing/2014/main" id="{C4BCBA78-7853-6A0B-4CC2-C18F6598705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5" name="Freeform 144">
              <a:extLst>
                <a:ext uri="{FF2B5EF4-FFF2-40B4-BE49-F238E27FC236}">
                  <a16:creationId xmlns:a16="http://schemas.microsoft.com/office/drawing/2014/main" id="{6B122821-3AF4-1D68-158B-16E5CA1AEED2}"/>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6" name="Freeform 145">
              <a:extLst>
                <a:ext uri="{FF2B5EF4-FFF2-40B4-BE49-F238E27FC236}">
                  <a16:creationId xmlns:a16="http://schemas.microsoft.com/office/drawing/2014/main" id="{AB3346CE-7ADA-BDBD-D6EC-C8FC24E9D91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7" name="Freeform 146">
              <a:extLst>
                <a:ext uri="{FF2B5EF4-FFF2-40B4-BE49-F238E27FC236}">
                  <a16:creationId xmlns:a16="http://schemas.microsoft.com/office/drawing/2014/main" id="{2CC20ECE-EFA4-471F-F1D3-CF5FE0D07EE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8" name="Freeform 147">
              <a:extLst>
                <a:ext uri="{FF2B5EF4-FFF2-40B4-BE49-F238E27FC236}">
                  <a16:creationId xmlns:a16="http://schemas.microsoft.com/office/drawing/2014/main" id="{24C52565-342B-32D3-435E-88740BB50842}"/>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9" name="Freeform 148">
              <a:extLst>
                <a:ext uri="{FF2B5EF4-FFF2-40B4-BE49-F238E27FC236}">
                  <a16:creationId xmlns:a16="http://schemas.microsoft.com/office/drawing/2014/main" id="{41DF2582-BC89-082B-992D-6D2B132196D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0" name="Freeform 149">
              <a:extLst>
                <a:ext uri="{FF2B5EF4-FFF2-40B4-BE49-F238E27FC236}">
                  <a16:creationId xmlns:a16="http://schemas.microsoft.com/office/drawing/2014/main" id="{31EFA691-CEA4-638F-00DC-424CE809332E}"/>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1" name="Freeform 150">
              <a:extLst>
                <a:ext uri="{FF2B5EF4-FFF2-40B4-BE49-F238E27FC236}">
                  <a16:creationId xmlns:a16="http://schemas.microsoft.com/office/drawing/2014/main" id="{021997B0-4625-A28F-F516-F8DD474AB159}"/>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2" name="Freeform 151">
              <a:extLst>
                <a:ext uri="{FF2B5EF4-FFF2-40B4-BE49-F238E27FC236}">
                  <a16:creationId xmlns:a16="http://schemas.microsoft.com/office/drawing/2014/main" id="{56252A40-3BDC-DBB6-E6D0-22B52610EE5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3" name="Freeform 152">
              <a:extLst>
                <a:ext uri="{FF2B5EF4-FFF2-40B4-BE49-F238E27FC236}">
                  <a16:creationId xmlns:a16="http://schemas.microsoft.com/office/drawing/2014/main" id="{85D462A9-0E6E-F979-2553-AF876659D8B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4" name="Freeform 153">
              <a:extLst>
                <a:ext uri="{FF2B5EF4-FFF2-40B4-BE49-F238E27FC236}">
                  <a16:creationId xmlns:a16="http://schemas.microsoft.com/office/drawing/2014/main" id="{018C4ED4-17B2-20CE-E326-8623D69728D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5" name="Freeform 154">
              <a:extLst>
                <a:ext uri="{FF2B5EF4-FFF2-40B4-BE49-F238E27FC236}">
                  <a16:creationId xmlns:a16="http://schemas.microsoft.com/office/drawing/2014/main" id="{BE12720E-7DAA-8C10-3D4B-11B74438FE68}"/>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6" name="Freeform 155">
              <a:extLst>
                <a:ext uri="{FF2B5EF4-FFF2-40B4-BE49-F238E27FC236}">
                  <a16:creationId xmlns:a16="http://schemas.microsoft.com/office/drawing/2014/main" id="{D6B6BE27-E847-6194-7D42-1C5A737B063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7" name="Freeform 156">
              <a:extLst>
                <a:ext uri="{FF2B5EF4-FFF2-40B4-BE49-F238E27FC236}">
                  <a16:creationId xmlns:a16="http://schemas.microsoft.com/office/drawing/2014/main" id="{0843EF4B-0327-5693-3A5C-DDE3AE2059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8" name="Freeform 157">
              <a:extLst>
                <a:ext uri="{FF2B5EF4-FFF2-40B4-BE49-F238E27FC236}">
                  <a16:creationId xmlns:a16="http://schemas.microsoft.com/office/drawing/2014/main" id="{FC84BBA3-44CF-456F-AFD2-C5E82060E4A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9" name="Freeform 158">
              <a:extLst>
                <a:ext uri="{FF2B5EF4-FFF2-40B4-BE49-F238E27FC236}">
                  <a16:creationId xmlns:a16="http://schemas.microsoft.com/office/drawing/2014/main" id="{A9E042B7-E73C-ACF2-10B2-B472DBAB7832}"/>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0" name="Freeform 159">
              <a:extLst>
                <a:ext uri="{FF2B5EF4-FFF2-40B4-BE49-F238E27FC236}">
                  <a16:creationId xmlns:a16="http://schemas.microsoft.com/office/drawing/2014/main" id="{A3F5F653-BE0E-281F-48DD-F273BEB3493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1" name="Freeform 160">
              <a:extLst>
                <a:ext uri="{FF2B5EF4-FFF2-40B4-BE49-F238E27FC236}">
                  <a16:creationId xmlns:a16="http://schemas.microsoft.com/office/drawing/2014/main" id="{E6768016-B1E3-2EFC-71ED-FB6F5FF1625D}"/>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2" name="Freeform 161">
              <a:extLst>
                <a:ext uri="{FF2B5EF4-FFF2-40B4-BE49-F238E27FC236}">
                  <a16:creationId xmlns:a16="http://schemas.microsoft.com/office/drawing/2014/main" id="{52ACCA87-8CB2-E2D0-ED1B-592D4A019764}"/>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3" name="Freeform 162">
              <a:extLst>
                <a:ext uri="{FF2B5EF4-FFF2-40B4-BE49-F238E27FC236}">
                  <a16:creationId xmlns:a16="http://schemas.microsoft.com/office/drawing/2014/main" id="{5630B5E1-BA7C-9A67-2A13-FA99707747A4}"/>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4" name="Freeform 163">
              <a:extLst>
                <a:ext uri="{FF2B5EF4-FFF2-40B4-BE49-F238E27FC236}">
                  <a16:creationId xmlns:a16="http://schemas.microsoft.com/office/drawing/2014/main" id="{4E85D22A-B3AC-C615-8DF2-D4E649612E6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5" name="Freeform 164">
              <a:extLst>
                <a:ext uri="{FF2B5EF4-FFF2-40B4-BE49-F238E27FC236}">
                  <a16:creationId xmlns:a16="http://schemas.microsoft.com/office/drawing/2014/main" id="{1364D785-D1DD-6DF2-D870-845FF88A0E2A}"/>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6" name="Freeform 165">
              <a:extLst>
                <a:ext uri="{FF2B5EF4-FFF2-40B4-BE49-F238E27FC236}">
                  <a16:creationId xmlns:a16="http://schemas.microsoft.com/office/drawing/2014/main" id="{8338A67A-577B-BA06-1831-6E450BB49540}"/>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7" name="Freeform 166">
              <a:extLst>
                <a:ext uri="{FF2B5EF4-FFF2-40B4-BE49-F238E27FC236}">
                  <a16:creationId xmlns:a16="http://schemas.microsoft.com/office/drawing/2014/main" id="{75E8E5E1-44F9-F124-F304-B3E355971E5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8" name="Freeform 167">
              <a:extLst>
                <a:ext uri="{FF2B5EF4-FFF2-40B4-BE49-F238E27FC236}">
                  <a16:creationId xmlns:a16="http://schemas.microsoft.com/office/drawing/2014/main" id="{CD8AC21A-407E-D93F-42CE-E6BD33A5CF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9" name="Freeform 168">
              <a:extLst>
                <a:ext uri="{FF2B5EF4-FFF2-40B4-BE49-F238E27FC236}">
                  <a16:creationId xmlns:a16="http://schemas.microsoft.com/office/drawing/2014/main" id="{2F69D4FB-56C3-8F0B-ED54-061EAFC67BBC}"/>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0" name="Freeform 169">
              <a:extLst>
                <a:ext uri="{FF2B5EF4-FFF2-40B4-BE49-F238E27FC236}">
                  <a16:creationId xmlns:a16="http://schemas.microsoft.com/office/drawing/2014/main" id="{74A5841E-A320-C161-C672-C65B3E8487A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1" name="Freeform 170">
              <a:extLst>
                <a:ext uri="{FF2B5EF4-FFF2-40B4-BE49-F238E27FC236}">
                  <a16:creationId xmlns:a16="http://schemas.microsoft.com/office/drawing/2014/main" id="{79983586-F9B4-E763-B648-314EC146143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2" name="Freeform 171">
              <a:extLst>
                <a:ext uri="{FF2B5EF4-FFF2-40B4-BE49-F238E27FC236}">
                  <a16:creationId xmlns:a16="http://schemas.microsoft.com/office/drawing/2014/main" id="{C1EA7747-D839-6D6E-3D56-7E057B7A576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3" name="Freeform 172">
              <a:extLst>
                <a:ext uri="{FF2B5EF4-FFF2-40B4-BE49-F238E27FC236}">
                  <a16:creationId xmlns:a16="http://schemas.microsoft.com/office/drawing/2014/main" id="{77DA0BCD-FB38-CC36-F3FA-E6CC26871C39}"/>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4" name="Freeform 173">
              <a:extLst>
                <a:ext uri="{FF2B5EF4-FFF2-40B4-BE49-F238E27FC236}">
                  <a16:creationId xmlns:a16="http://schemas.microsoft.com/office/drawing/2014/main" id="{5069FA85-77BD-D126-2FDD-114691C98D3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5" name="Freeform 174">
              <a:extLst>
                <a:ext uri="{FF2B5EF4-FFF2-40B4-BE49-F238E27FC236}">
                  <a16:creationId xmlns:a16="http://schemas.microsoft.com/office/drawing/2014/main" id="{2C4194FC-780C-25CB-92AA-AFF401674C5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6" name="Freeform 175">
              <a:extLst>
                <a:ext uri="{FF2B5EF4-FFF2-40B4-BE49-F238E27FC236}">
                  <a16:creationId xmlns:a16="http://schemas.microsoft.com/office/drawing/2014/main" id="{F1CCD5EC-52D9-583B-CA22-C23C73818245}"/>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7" name="Freeform 176">
              <a:extLst>
                <a:ext uri="{FF2B5EF4-FFF2-40B4-BE49-F238E27FC236}">
                  <a16:creationId xmlns:a16="http://schemas.microsoft.com/office/drawing/2014/main" id="{6A98F606-016A-BD40-BFBA-40A80ECE994D}"/>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8" name="Freeform 177">
              <a:extLst>
                <a:ext uri="{FF2B5EF4-FFF2-40B4-BE49-F238E27FC236}">
                  <a16:creationId xmlns:a16="http://schemas.microsoft.com/office/drawing/2014/main" id="{7CDC2BE8-B9B6-63C2-52E2-69F3177D332A}"/>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9" name="Freeform 178">
              <a:extLst>
                <a:ext uri="{FF2B5EF4-FFF2-40B4-BE49-F238E27FC236}">
                  <a16:creationId xmlns:a16="http://schemas.microsoft.com/office/drawing/2014/main" id="{155BC11E-5D93-5C86-B71B-0FAD4C661116}"/>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0" name="Freeform 179">
              <a:extLst>
                <a:ext uri="{FF2B5EF4-FFF2-40B4-BE49-F238E27FC236}">
                  <a16:creationId xmlns:a16="http://schemas.microsoft.com/office/drawing/2014/main" id="{DA6F7B71-87B6-D225-F405-51182937167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1" name="Freeform 180">
              <a:extLst>
                <a:ext uri="{FF2B5EF4-FFF2-40B4-BE49-F238E27FC236}">
                  <a16:creationId xmlns:a16="http://schemas.microsoft.com/office/drawing/2014/main" id="{9AC4DC6A-A3FA-761A-9D1E-E1F6F7C5677E}"/>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2" name="Freeform 181">
              <a:extLst>
                <a:ext uri="{FF2B5EF4-FFF2-40B4-BE49-F238E27FC236}">
                  <a16:creationId xmlns:a16="http://schemas.microsoft.com/office/drawing/2014/main" id="{23AE2B04-3E5A-9E43-886C-4E4F28FD66F2}"/>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173" name="Graphic 2">
              <a:extLst>
                <a:ext uri="{FF2B5EF4-FFF2-40B4-BE49-F238E27FC236}">
                  <a16:creationId xmlns:a16="http://schemas.microsoft.com/office/drawing/2014/main" id="{42DB68F3-2467-DDD9-3692-BA59AFE3E629}"/>
                </a:ext>
              </a:extLst>
            </p:cNvPr>
            <p:cNvGrpSpPr/>
            <p:nvPr/>
          </p:nvGrpSpPr>
          <p:grpSpPr>
            <a:xfrm>
              <a:off x="4197750" y="5793940"/>
              <a:ext cx="6663" cy="5948"/>
              <a:chOff x="4197750" y="5793940"/>
              <a:chExt cx="6663" cy="5948"/>
            </a:xfrm>
          </p:grpSpPr>
          <p:sp>
            <p:nvSpPr>
              <p:cNvPr id="2204" name="Freeform 213">
                <a:extLst>
                  <a:ext uri="{FF2B5EF4-FFF2-40B4-BE49-F238E27FC236}">
                    <a16:creationId xmlns:a16="http://schemas.microsoft.com/office/drawing/2014/main" id="{88838D1C-72FB-238F-526E-4E101EEB5A2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5" name="Freeform 214">
                <a:extLst>
                  <a:ext uri="{FF2B5EF4-FFF2-40B4-BE49-F238E27FC236}">
                    <a16:creationId xmlns:a16="http://schemas.microsoft.com/office/drawing/2014/main" id="{5185834D-C238-089F-85DA-CE202A74DBF6}"/>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174" name="Freeform 183">
              <a:extLst>
                <a:ext uri="{FF2B5EF4-FFF2-40B4-BE49-F238E27FC236}">
                  <a16:creationId xmlns:a16="http://schemas.microsoft.com/office/drawing/2014/main" id="{BC953C1F-F2CF-F488-D900-F4AABFC223C3}"/>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5" name="Freeform 184">
              <a:extLst>
                <a:ext uri="{FF2B5EF4-FFF2-40B4-BE49-F238E27FC236}">
                  <a16:creationId xmlns:a16="http://schemas.microsoft.com/office/drawing/2014/main" id="{99DE2307-C8C9-06C0-F622-367F7099EBFC}"/>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6" name="Freeform 185">
              <a:extLst>
                <a:ext uri="{FF2B5EF4-FFF2-40B4-BE49-F238E27FC236}">
                  <a16:creationId xmlns:a16="http://schemas.microsoft.com/office/drawing/2014/main" id="{6EAB7898-B151-29D8-D668-77DDD5DB5A4E}"/>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7" name="Freeform 186">
              <a:extLst>
                <a:ext uri="{FF2B5EF4-FFF2-40B4-BE49-F238E27FC236}">
                  <a16:creationId xmlns:a16="http://schemas.microsoft.com/office/drawing/2014/main" id="{71D40AEC-4D7C-B912-4175-7E6C9AF82E03}"/>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8" name="Freeform 187">
              <a:extLst>
                <a:ext uri="{FF2B5EF4-FFF2-40B4-BE49-F238E27FC236}">
                  <a16:creationId xmlns:a16="http://schemas.microsoft.com/office/drawing/2014/main" id="{600FE770-A924-5152-9046-014E55F721C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9" name="Freeform 188">
              <a:extLst>
                <a:ext uri="{FF2B5EF4-FFF2-40B4-BE49-F238E27FC236}">
                  <a16:creationId xmlns:a16="http://schemas.microsoft.com/office/drawing/2014/main" id="{2A55D346-2ADD-823C-A70D-9E0F0D47C79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180" name="Graphic 2">
              <a:extLst>
                <a:ext uri="{FF2B5EF4-FFF2-40B4-BE49-F238E27FC236}">
                  <a16:creationId xmlns:a16="http://schemas.microsoft.com/office/drawing/2014/main" id="{D49CD571-C313-0CDF-4D58-8E07410CF30F}"/>
                </a:ext>
              </a:extLst>
            </p:cNvPr>
            <p:cNvGrpSpPr/>
            <p:nvPr/>
          </p:nvGrpSpPr>
          <p:grpSpPr>
            <a:xfrm>
              <a:off x="4197750" y="5857945"/>
              <a:ext cx="6663" cy="5710"/>
              <a:chOff x="4197750" y="5857945"/>
              <a:chExt cx="6663" cy="5710"/>
            </a:xfrm>
          </p:grpSpPr>
          <p:sp>
            <p:nvSpPr>
              <p:cNvPr id="2202" name="Freeform 211">
                <a:extLst>
                  <a:ext uri="{FF2B5EF4-FFF2-40B4-BE49-F238E27FC236}">
                    <a16:creationId xmlns:a16="http://schemas.microsoft.com/office/drawing/2014/main" id="{7B4BB3A9-9F5D-17B1-5B6E-7D23054E5FB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3" name="Freeform 212">
                <a:extLst>
                  <a:ext uri="{FF2B5EF4-FFF2-40B4-BE49-F238E27FC236}">
                    <a16:creationId xmlns:a16="http://schemas.microsoft.com/office/drawing/2014/main" id="{13506738-E87D-48F6-1219-C0287111B0C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181" name="Freeform 190">
              <a:extLst>
                <a:ext uri="{FF2B5EF4-FFF2-40B4-BE49-F238E27FC236}">
                  <a16:creationId xmlns:a16="http://schemas.microsoft.com/office/drawing/2014/main" id="{45D54C51-0CDD-5D17-DCA1-C71069FA602F}"/>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2" name="Freeform 191">
              <a:extLst>
                <a:ext uri="{FF2B5EF4-FFF2-40B4-BE49-F238E27FC236}">
                  <a16:creationId xmlns:a16="http://schemas.microsoft.com/office/drawing/2014/main" id="{3093A4D6-9E64-64CA-9D3F-7682B625874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3" name="Freeform 192">
              <a:extLst>
                <a:ext uri="{FF2B5EF4-FFF2-40B4-BE49-F238E27FC236}">
                  <a16:creationId xmlns:a16="http://schemas.microsoft.com/office/drawing/2014/main" id="{6DE27375-D266-AE74-82D5-8C243024DF1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4" name="Freeform 193">
              <a:extLst>
                <a:ext uri="{FF2B5EF4-FFF2-40B4-BE49-F238E27FC236}">
                  <a16:creationId xmlns:a16="http://schemas.microsoft.com/office/drawing/2014/main" id="{9DACBA2B-F9FA-883C-B26D-F4A1DA71BAE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5" name="Freeform 194">
              <a:extLst>
                <a:ext uri="{FF2B5EF4-FFF2-40B4-BE49-F238E27FC236}">
                  <a16:creationId xmlns:a16="http://schemas.microsoft.com/office/drawing/2014/main" id="{38C2BB85-A9E6-FE51-409A-72DDC5B22C9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6" name="Freeform 195">
              <a:extLst>
                <a:ext uri="{FF2B5EF4-FFF2-40B4-BE49-F238E27FC236}">
                  <a16:creationId xmlns:a16="http://schemas.microsoft.com/office/drawing/2014/main" id="{8C8FED10-E1B8-DE60-A8D1-8A146B8EC626}"/>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7" name="Freeform 196">
              <a:extLst>
                <a:ext uri="{FF2B5EF4-FFF2-40B4-BE49-F238E27FC236}">
                  <a16:creationId xmlns:a16="http://schemas.microsoft.com/office/drawing/2014/main" id="{D6026F17-A8AC-3E54-87C4-66D1655587B6}"/>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8" name="Freeform 197">
              <a:extLst>
                <a:ext uri="{FF2B5EF4-FFF2-40B4-BE49-F238E27FC236}">
                  <a16:creationId xmlns:a16="http://schemas.microsoft.com/office/drawing/2014/main" id="{829C17BA-A8F3-1DEB-147B-91BFDD0F7A7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9" name="Freeform 198">
              <a:extLst>
                <a:ext uri="{FF2B5EF4-FFF2-40B4-BE49-F238E27FC236}">
                  <a16:creationId xmlns:a16="http://schemas.microsoft.com/office/drawing/2014/main" id="{898A932E-2B16-73D2-AF5D-1519ADFE8F56}"/>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0" name="Freeform 199">
              <a:extLst>
                <a:ext uri="{FF2B5EF4-FFF2-40B4-BE49-F238E27FC236}">
                  <a16:creationId xmlns:a16="http://schemas.microsoft.com/office/drawing/2014/main" id="{67D92149-0C5A-6E92-65A3-9FDF6FDAAF2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1" name="Freeform 200">
              <a:extLst>
                <a:ext uri="{FF2B5EF4-FFF2-40B4-BE49-F238E27FC236}">
                  <a16:creationId xmlns:a16="http://schemas.microsoft.com/office/drawing/2014/main" id="{CAE598EB-FD8F-8BB5-03B8-00B7B83960D5}"/>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2" name="Freeform 201">
              <a:extLst>
                <a:ext uri="{FF2B5EF4-FFF2-40B4-BE49-F238E27FC236}">
                  <a16:creationId xmlns:a16="http://schemas.microsoft.com/office/drawing/2014/main" id="{7D96E5CE-EFC0-8276-9F19-516B8EA8267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3" name="Freeform 202">
              <a:extLst>
                <a:ext uri="{FF2B5EF4-FFF2-40B4-BE49-F238E27FC236}">
                  <a16:creationId xmlns:a16="http://schemas.microsoft.com/office/drawing/2014/main" id="{C402617B-881A-0049-2231-3C858A4CB6E9}"/>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4" name="Freeform 203">
              <a:extLst>
                <a:ext uri="{FF2B5EF4-FFF2-40B4-BE49-F238E27FC236}">
                  <a16:creationId xmlns:a16="http://schemas.microsoft.com/office/drawing/2014/main" id="{7A158282-3914-3833-6E9C-5C8C0C9FCA61}"/>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5" name="Freeform 204">
              <a:extLst>
                <a:ext uri="{FF2B5EF4-FFF2-40B4-BE49-F238E27FC236}">
                  <a16:creationId xmlns:a16="http://schemas.microsoft.com/office/drawing/2014/main" id="{F13C737D-05C3-A22A-BDCF-D81DD71E570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6" name="Freeform 205">
              <a:extLst>
                <a:ext uri="{FF2B5EF4-FFF2-40B4-BE49-F238E27FC236}">
                  <a16:creationId xmlns:a16="http://schemas.microsoft.com/office/drawing/2014/main" id="{F5878D0E-D3F1-BB3E-9EA9-CF2820834D9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7" name="Freeform 206">
              <a:extLst>
                <a:ext uri="{FF2B5EF4-FFF2-40B4-BE49-F238E27FC236}">
                  <a16:creationId xmlns:a16="http://schemas.microsoft.com/office/drawing/2014/main" id="{FCFCCBA8-3E31-9F6F-D1CE-CFEA51C88A5E}"/>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8" name="Freeform 207">
              <a:extLst>
                <a:ext uri="{FF2B5EF4-FFF2-40B4-BE49-F238E27FC236}">
                  <a16:creationId xmlns:a16="http://schemas.microsoft.com/office/drawing/2014/main" id="{41D64CE5-2C01-CEE6-F3D7-8F26FA6616EC}"/>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9" name="Freeform 208">
              <a:extLst>
                <a:ext uri="{FF2B5EF4-FFF2-40B4-BE49-F238E27FC236}">
                  <a16:creationId xmlns:a16="http://schemas.microsoft.com/office/drawing/2014/main" id="{DECFDA2B-D27F-3EDF-6C73-DE48493FA9C7}"/>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0" name="Freeform 209">
              <a:extLst>
                <a:ext uri="{FF2B5EF4-FFF2-40B4-BE49-F238E27FC236}">
                  <a16:creationId xmlns:a16="http://schemas.microsoft.com/office/drawing/2014/main" id="{CD8A84D0-A9AB-29E4-F6DE-AC1061BD37A0}"/>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1" name="Freeform 210">
              <a:extLst>
                <a:ext uri="{FF2B5EF4-FFF2-40B4-BE49-F238E27FC236}">
                  <a16:creationId xmlns:a16="http://schemas.microsoft.com/office/drawing/2014/main" id="{AF8D38D0-22C0-FB14-A0AF-55D3A181567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222" name="Graphic 2">
            <a:extLst>
              <a:ext uri="{FF2B5EF4-FFF2-40B4-BE49-F238E27FC236}">
                <a16:creationId xmlns:a16="http://schemas.microsoft.com/office/drawing/2014/main" id="{10622E9D-E356-7C82-FBAC-69970E52E10A}"/>
              </a:ext>
            </a:extLst>
          </p:cNvPr>
          <p:cNvGrpSpPr/>
          <p:nvPr/>
        </p:nvGrpSpPr>
        <p:grpSpPr>
          <a:xfrm>
            <a:off x="1423003" y="9654497"/>
            <a:ext cx="221553" cy="222458"/>
            <a:chOff x="1473222" y="5236455"/>
            <a:chExt cx="440760" cy="442561"/>
          </a:xfrm>
          <a:solidFill>
            <a:srgbClr val="000000"/>
          </a:solidFill>
        </p:grpSpPr>
        <p:sp>
          <p:nvSpPr>
            <p:cNvPr id="2223" name="Freeform 8">
              <a:extLst>
                <a:ext uri="{FF2B5EF4-FFF2-40B4-BE49-F238E27FC236}">
                  <a16:creationId xmlns:a16="http://schemas.microsoft.com/office/drawing/2014/main" id="{C07A75E3-48E4-B518-D748-DCE583170C1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4" name="Freeform 9">
              <a:hlinkClick r:id="rId9"/>
              <a:extLst>
                <a:ext uri="{FF2B5EF4-FFF2-40B4-BE49-F238E27FC236}">
                  <a16:creationId xmlns:a16="http://schemas.microsoft.com/office/drawing/2014/main" id="{BDCF3CAD-05E8-AF2D-8E89-FAB35CC14B7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5" name="Freeform 10">
              <a:extLst>
                <a:ext uri="{FF2B5EF4-FFF2-40B4-BE49-F238E27FC236}">
                  <a16:creationId xmlns:a16="http://schemas.microsoft.com/office/drawing/2014/main" id="{C841A0D7-8A8C-4921-E541-FF7B4D7B9AA0}"/>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2" name="Graphic 4">
            <a:extLst>
              <a:ext uri="{FF2B5EF4-FFF2-40B4-BE49-F238E27FC236}">
                <a16:creationId xmlns:a16="http://schemas.microsoft.com/office/drawing/2014/main" id="{8C7AD5FD-4153-DDB6-39C4-F2BD3DC3D717}"/>
              </a:ext>
            </a:extLst>
          </p:cNvPr>
          <p:cNvGrpSpPr/>
          <p:nvPr/>
        </p:nvGrpSpPr>
        <p:grpSpPr>
          <a:xfrm rot="19582332">
            <a:off x="2995992" y="9436893"/>
            <a:ext cx="403667" cy="780438"/>
            <a:chOff x="9129274" y="2719113"/>
            <a:chExt cx="717139" cy="1386497"/>
          </a:xfrm>
          <a:solidFill>
            <a:srgbClr val="000000"/>
          </a:solidFill>
        </p:grpSpPr>
        <p:grpSp>
          <p:nvGrpSpPr>
            <p:cNvPr id="23" name="Graphic 4">
              <a:extLst>
                <a:ext uri="{FF2B5EF4-FFF2-40B4-BE49-F238E27FC236}">
                  <a16:creationId xmlns:a16="http://schemas.microsoft.com/office/drawing/2014/main" id="{C78B0B52-2CE7-F6BA-2B60-1006BA22332D}"/>
                </a:ext>
              </a:extLst>
            </p:cNvPr>
            <p:cNvGrpSpPr/>
            <p:nvPr/>
          </p:nvGrpSpPr>
          <p:grpSpPr>
            <a:xfrm>
              <a:off x="9159507" y="2719113"/>
              <a:ext cx="446280" cy="440141"/>
              <a:chOff x="9159507" y="2719113"/>
              <a:chExt cx="446280" cy="440141"/>
            </a:xfrm>
            <a:grpFill/>
          </p:grpSpPr>
          <p:sp>
            <p:nvSpPr>
              <p:cNvPr id="2232" name="Freeform 57">
                <a:extLst>
                  <a:ext uri="{FF2B5EF4-FFF2-40B4-BE49-F238E27FC236}">
                    <a16:creationId xmlns:a16="http://schemas.microsoft.com/office/drawing/2014/main" id="{8996B09E-10E0-5F60-59DA-F1F7B3F9B87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33" name="Freeform 58">
                <a:extLst>
                  <a:ext uri="{FF2B5EF4-FFF2-40B4-BE49-F238E27FC236}">
                    <a16:creationId xmlns:a16="http://schemas.microsoft.com/office/drawing/2014/main" id="{EA1E9E13-CDAF-E892-D2C6-92AFCF1E9B0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4" name="Graphic 4">
              <a:extLst>
                <a:ext uri="{FF2B5EF4-FFF2-40B4-BE49-F238E27FC236}">
                  <a16:creationId xmlns:a16="http://schemas.microsoft.com/office/drawing/2014/main" id="{C1D8A260-FC99-EBAD-0922-F4EFF34D8ABB}"/>
                </a:ext>
              </a:extLst>
            </p:cNvPr>
            <p:cNvGrpSpPr/>
            <p:nvPr/>
          </p:nvGrpSpPr>
          <p:grpSpPr>
            <a:xfrm>
              <a:off x="9129274" y="2893887"/>
              <a:ext cx="717139" cy="1211724"/>
              <a:chOff x="9129274" y="2893887"/>
              <a:chExt cx="717139" cy="1211724"/>
            </a:xfrm>
            <a:grpFill/>
          </p:grpSpPr>
          <p:sp>
            <p:nvSpPr>
              <p:cNvPr id="25" name="Freeform 50">
                <a:extLst>
                  <a:ext uri="{FF2B5EF4-FFF2-40B4-BE49-F238E27FC236}">
                    <a16:creationId xmlns:a16="http://schemas.microsoft.com/office/drawing/2014/main" id="{6011A986-54E1-9C40-CE15-8151C9DE6CA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226" name="Freeform 51">
                <a:extLst>
                  <a:ext uri="{FF2B5EF4-FFF2-40B4-BE49-F238E27FC236}">
                    <a16:creationId xmlns:a16="http://schemas.microsoft.com/office/drawing/2014/main" id="{ACDE7287-73E5-EC20-640B-FEF9323CA5D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27" name="Freeform 52">
                <a:extLst>
                  <a:ext uri="{FF2B5EF4-FFF2-40B4-BE49-F238E27FC236}">
                    <a16:creationId xmlns:a16="http://schemas.microsoft.com/office/drawing/2014/main" id="{DCFE5508-A2CB-DCC5-7C1E-BF3514A6227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28" name="Freeform 53">
                <a:extLst>
                  <a:ext uri="{FF2B5EF4-FFF2-40B4-BE49-F238E27FC236}">
                    <a16:creationId xmlns:a16="http://schemas.microsoft.com/office/drawing/2014/main" id="{6780B847-88E7-65CE-E339-63DDF6E754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229" name="Freeform 54">
                <a:extLst>
                  <a:ext uri="{FF2B5EF4-FFF2-40B4-BE49-F238E27FC236}">
                    <a16:creationId xmlns:a16="http://schemas.microsoft.com/office/drawing/2014/main" id="{355B5C21-F970-B2F3-BFC5-BB63713C65B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230" name="Freeform 55">
                <a:extLst>
                  <a:ext uri="{FF2B5EF4-FFF2-40B4-BE49-F238E27FC236}">
                    <a16:creationId xmlns:a16="http://schemas.microsoft.com/office/drawing/2014/main" id="{73EE560B-3F20-80A4-457F-6AA136116DE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231" name="Freeform 56">
                <a:extLst>
                  <a:ext uri="{FF2B5EF4-FFF2-40B4-BE49-F238E27FC236}">
                    <a16:creationId xmlns:a16="http://schemas.microsoft.com/office/drawing/2014/main" id="{1D4C77C5-F09D-ECB0-D264-D98E63068B53}"/>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757844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007575E-9EE3-0144-9D4B-906819B41F28}"/>
              </a:ext>
            </a:extLst>
          </p:cNvPr>
          <p:cNvGrpSpPr/>
          <p:nvPr/>
        </p:nvGrpSpPr>
        <p:grpSpPr>
          <a:xfrm>
            <a:off x="3572330" y="1716805"/>
            <a:ext cx="1487826" cy="1083162"/>
            <a:chOff x="3400450" y="986392"/>
            <a:chExt cx="1487826" cy="1083162"/>
          </a:xfrm>
        </p:grpSpPr>
        <p:sp>
          <p:nvSpPr>
            <p:cNvPr id="26" name="Freeform 25">
              <a:extLst>
                <a:ext uri="{FF2B5EF4-FFF2-40B4-BE49-F238E27FC236}">
                  <a16:creationId xmlns:a16="http://schemas.microsoft.com/office/drawing/2014/main" id="{25B98DCD-77B1-C24B-8ABD-6988D49267C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1026E1EF-88E4-1147-8D99-E99F93C083FE}"/>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9" name="Slide Number Placeholder 9">
            <a:extLst>
              <a:ext uri="{FF2B5EF4-FFF2-40B4-BE49-F238E27FC236}">
                <a16:creationId xmlns:a16="http://schemas.microsoft.com/office/drawing/2014/main" id="{E5ADD7D1-F744-1673-2A24-AD3CE0610F93}"/>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15</a:t>
            </a:fld>
            <a:endParaRPr lang="en-US" sz="1100"/>
          </a:p>
        </p:txBody>
      </p:sp>
      <p:sp>
        <p:nvSpPr>
          <p:cNvPr id="4" name="TextBox 3">
            <a:extLst>
              <a:ext uri="{FF2B5EF4-FFF2-40B4-BE49-F238E27FC236}">
                <a16:creationId xmlns:a16="http://schemas.microsoft.com/office/drawing/2014/main" id="{4DC32795-A775-7AC6-2684-D9B62CE563F0}"/>
              </a:ext>
            </a:extLst>
          </p:cNvPr>
          <p:cNvSpPr txBox="1"/>
          <p:nvPr/>
        </p:nvSpPr>
        <p:spPr>
          <a:xfrm>
            <a:off x="618460" y="1240698"/>
            <a:ext cx="2628848" cy="1631216"/>
          </a:xfrm>
          <a:prstGeom prst="rect">
            <a:avLst/>
          </a:prstGeom>
          <a:noFill/>
        </p:spPr>
        <p:txBody>
          <a:bodyPr wrap="square">
            <a:spAutoFit/>
          </a:bodyPr>
          <a:lstStyle/>
          <a:p>
            <a:pPr algn="ct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From waste</a:t>
            </a:r>
            <a:b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br>
            <a:r>
              <a:rPr lang="en-US" sz="2000" b="1"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to taste.</a:t>
            </a:r>
          </a:p>
          <a:p>
            <a:pPr algn="ctr"/>
            <a:r>
              <a:rPr lang="en-US" sz="2000" i="1">
                <a:solidFill>
                  <a:schemeClr val="bg2">
                    <a:lumMod val="25000"/>
                  </a:schemeClr>
                </a:solidFill>
                <a:effectLst/>
                <a:latin typeface="Calibri" panose="020F0502020204030204" pitchFamily="34" charset="0"/>
                <a:ea typeface="Calibri" panose="020F0502020204030204" pitchFamily="34" charset="0"/>
                <a:cs typeface="Calibri" panose="020F0502020204030204" pitchFamily="34" charset="0"/>
              </a:rPr>
              <a:t>We turn coffee grounds into delicious mushrooms</a:t>
            </a:r>
          </a:p>
        </p:txBody>
      </p:sp>
      <p:pic>
        <p:nvPicPr>
          <p:cNvPr id="10" name="Picture Placeholder 9" descr="Diagram&#10;&#10;Description automatically generated">
            <a:extLst>
              <a:ext uri="{FF2B5EF4-FFF2-40B4-BE49-F238E27FC236}">
                <a16:creationId xmlns:a16="http://schemas.microsoft.com/office/drawing/2014/main" id="{42485635-20F0-1286-EAE8-2B74D4582E8F}"/>
              </a:ext>
            </a:extLst>
          </p:cNvPr>
          <p:cNvPicPr>
            <a:picLocks noGrp="1" noChangeAspect="1"/>
          </p:cNvPicPr>
          <p:nvPr>
            <p:ph type="pic" sz="quarter" idx="42"/>
          </p:nvPr>
        </p:nvPicPr>
        <p:blipFill rotWithShape="1">
          <a:blip r:embed="rId2" cstate="email">
            <a:extLst>
              <a:ext uri="{28A0092B-C50C-407E-A947-70E740481C1C}">
                <a14:useLocalDpi xmlns:a14="http://schemas.microsoft.com/office/drawing/2010/main"/>
              </a:ext>
            </a:extLst>
          </a:blip>
          <a:srcRect/>
          <a:stretch/>
        </p:blipFill>
        <p:spPr>
          <a:xfrm>
            <a:off x="31548" y="3701709"/>
            <a:ext cx="6056028" cy="5437409"/>
          </a:xfrm>
          <a:ln>
            <a:solidFill>
              <a:schemeClr val="tx1"/>
            </a:solidFill>
          </a:ln>
        </p:spPr>
      </p:pic>
      <p:sp>
        <p:nvSpPr>
          <p:cNvPr id="11" name="TextBox 10">
            <a:extLst>
              <a:ext uri="{FF2B5EF4-FFF2-40B4-BE49-F238E27FC236}">
                <a16:creationId xmlns:a16="http://schemas.microsoft.com/office/drawing/2014/main" id="{297B68B7-C171-D8A6-76FE-0696AF106CB5}"/>
              </a:ext>
            </a:extLst>
          </p:cNvPr>
          <p:cNvSpPr txBox="1"/>
          <p:nvPr/>
        </p:nvSpPr>
        <p:spPr>
          <a:xfrm>
            <a:off x="2880360" y="4983480"/>
            <a:ext cx="994410" cy="400110"/>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It all starts with coffee beans</a:t>
            </a:r>
          </a:p>
        </p:txBody>
      </p:sp>
      <p:sp>
        <p:nvSpPr>
          <p:cNvPr id="12" name="TextBox 11">
            <a:extLst>
              <a:ext uri="{FF2B5EF4-FFF2-40B4-BE49-F238E27FC236}">
                <a16:creationId xmlns:a16="http://schemas.microsoft.com/office/drawing/2014/main" id="{EB22BB7B-FAC6-4817-E223-77DFC3898372}"/>
              </a:ext>
            </a:extLst>
          </p:cNvPr>
          <p:cNvSpPr txBox="1"/>
          <p:nvPr/>
        </p:nvSpPr>
        <p:spPr>
          <a:xfrm>
            <a:off x="4752016" y="5725466"/>
            <a:ext cx="1248734" cy="553998"/>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Add water to make delicious coffee</a:t>
            </a:r>
          </a:p>
          <a:p>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B4704D20-7CA6-8CA5-FD95-C49998F6B401}"/>
              </a:ext>
            </a:extLst>
          </p:cNvPr>
          <p:cNvSpPr txBox="1"/>
          <p:nvPr/>
        </p:nvSpPr>
        <p:spPr>
          <a:xfrm>
            <a:off x="4564380" y="8141006"/>
            <a:ext cx="1248734" cy="707886"/>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Instead of ending up in landfill polluting our planet</a:t>
            </a:r>
          </a:p>
          <a:p>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99434AA7-7DC3-73E4-F900-759CC614553E}"/>
              </a:ext>
            </a:extLst>
          </p:cNvPr>
          <p:cNvSpPr txBox="1"/>
          <p:nvPr/>
        </p:nvSpPr>
        <p:spPr>
          <a:xfrm>
            <a:off x="2344670" y="7580686"/>
            <a:ext cx="1644400" cy="400110"/>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Delta collects wasted coffee grinds from cafes</a:t>
            </a:r>
          </a:p>
        </p:txBody>
      </p:sp>
      <p:sp>
        <p:nvSpPr>
          <p:cNvPr id="16" name="TextBox 15">
            <a:extLst>
              <a:ext uri="{FF2B5EF4-FFF2-40B4-BE49-F238E27FC236}">
                <a16:creationId xmlns:a16="http://schemas.microsoft.com/office/drawing/2014/main" id="{712C896D-045E-8543-716D-EF3D82FA5919}"/>
              </a:ext>
            </a:extLst>
          </p:cNvPr>
          <p:cNvSpPr txBox="1"/>
          <p:nvPr/>
        </p:nvSpPr>
        <p:spPr>
          <a:xfrm>
            <a:off x="352212" y="6704808"/>
            <a:ext cx="1248734" cy="553998"/>
          </a:xfrm>
          <a:prstGeom prst="rect">
            <a:avLst/>
          </a:prstGeom>
          <a:solidFill>
            <a:srgbClr val="FCFBF6"/>
          </a:solidFill>
        </p:spPr>
        <p:txBody>
          <a:bodyPr wrap="square" rtlCol="0">
            <a:spAutoFit/>
          </a:bodyPr>
          <a:lstStyle/>
          <a:p>
            <a:r>
              <a:rPr lang="en-IE" sz="1000">
                <a:latin typeface="Calibri" panose="020F0502020204030204" pitchFamily="34" charset="0"/>
                <a:ea typeface="Calibri" panose="020F0502020204030204" pitchFamily="34" charset="0"/>
                <a:cs typeface="Calibri" panose="020F0502020204030204" pitchFamily="34" charset="0"/>
              </a:rPr>
              <a:t>Nam turns it into fresh, local &amp; organic mushrooms</a:t>
            </a:r>
          </a:p>
        </p:txBody>
      </p:sp>
      <p:sp>
        <p:nvSpPr>
          <p:cNvPr id="17" name="TextBox 16">
            <a:extLst>
              <a:ext uri="{FF2B5EF4-FFF2-40B4-BE49-F238E27FC236}">
                <a16:creationId xmlns:a16="http://schemas.microsoft.com/office/drawing/2014/main" id="{85023982-45D1-8781-89EE-76AD851DFBE2}"/>
              </a:ext>
            </a:extLst>
          </p:cNvPr>
          <p:cNvSpPr txBox="1"/>
          <p:nvPr/>
        </p:nvSpPr>
        <p:spPr>
          <a:xfrm>
            <a:off x="547489" y="5345906"/>
            <a:ext cx="1816930" cy="707886"/>
          </a:xfrm>
          <a:prstGeom prst="rect">
            <a:avLst/>
          </a:prstGeom>
          <a:solidFill>
            <a:srgbClr val="FCFBF6"/>
          </a:solidFill>
        </p:spPr>
        <p:txBody>
          <a:bodyPr wrap="square" rtlCol="0">
            <a:spAutoFit/>
          </a:bodyPr>
          <a:lstStyle/>
          <a:p>
            <a:r>
              <a:rPr lang="en-IE" sz="1000" dirty="0">
                <a:latin typeface="Calibri" panose="020F0502020204030204" pitchFamily="34" charset="0"/>
                <a:ea typeface="Calibri" panose="020F0502020204030204" pitchFamily="34" charset="0"/>
                <a:cs typeface="Calibri" panose="020F0502020204030204" pitchFamily="34" charset="0"/>
              </a:rPr>
              <a:t>Waste from mushroom production results in an organic and nutritious fertiliser for growing fruit &amp; veg</a:t>
            </a:r>
          </a:p>
        </p:txBody>
      </p:sp>
      <p:pic>
        <p:nvPicPr>
          <p:cNvPr id="18" name="Picture 2">
            <a:hlinkClick r:id="rId3"/>
            <a:extLst>
              <a:ext uri="{FF2B5EF4-FFF2-40B4-BE49-F238E27FC236}">
                <a16:creationId xmlns:a16="http://schemas.microsoft.com/office/drawing/2014/main" id="{2FAAD60A-CBCC-23B3-6C60-290A20817B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813114" y="842055"/>
            <a:ext cx="1281597" cy="1467942"/>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2">
            <a:extLst>
              <a:ext uri="{FF2B5EF4-FFF2-40B4-BE49-F238E27FC236}">
                <a16:creationId xmlns:a16="http://schemas.microsoft.com/office/drawing/2014/main" id="{834E23A4-B1D1-B3A6-74DC-F88216458A24}"/>
              </a:ext>
            </a:extLst>
          </p:cNvPr>
          <p:cNvGrpSpPr>
            <a:grpSpLocks noChangeAspect="1"/>
          </p:cNvGrpSpPr>
          <p:nvPr/>
        </p:nvGrpSpPr>
        <p:grpSpPr>
          <a:xfrm>
            <a:off x="340455" y="342687"/>
            <a:ext cx="556009" cy="558000"/>
            <a:chOff x="4087275" y="5667595"/>
            <a:chExt cx="380936" cy="382300"/>
          </a:xfrm>
        </p:grpSpPr>
        <p:sp>
          <p:nvSpPr>
            <p:cNvPr id="3" name="Freeform 8">
              <a:extLst>
                <a:ext uri="{FF2B5EF4-FFF2-40B4-BE49-F238E27FC236}">
                  <a16:creationId xmlns:a16="http://schemas.microsoft.com/office/drawing/2014/main" id="{D9995F15-F614-0D10-B870-AA17DFF21598}"/>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extLst>
                <a:ext uri="{FF2B5EF4-FFF2-40B4-BE49-F238E27FC236}">
                  <a16:creationId xmlns:a16="http://schemas.microsoft.com/office/drawing/2014/main" id="{8ADC3182-0527-1FB4-6E52-4FD6A3B9B37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8A87DD49-0A60-5D25-7792-C0FB38FA01D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1">
              <a:extLst>
                <a:ext uri="{FF2B5EF4-FFF2-40B4-BE49-F238E27FC236}">
                  <a16:creationId xmlns:a16="http://schemas.microsoft.com/office/drawing/2014/main" id="{D4206A59-65E4-2BE8-48A5-2A41A86A1B13}"/>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7EFCB8BC-AD1C-3B83-172C-C8DEBEF4C7AB}"/>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3">
              <a:extLst>
                <a:ext uri="{FF2B5EF4-FFF2-40B4-BE49-F238E27FC236}">
                  <a16:creationId xmlns:a16="http://schemas.microsoft.com/office/drawing/2014/main" id="{8EED0101-368A-9298-55C5-31ABC23DAAFE}"/>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4">
              <a:extLst>
                <a:ext uri="{FF2B5EF4-FFF2-40B4-BE49-F238E27FC236}">
                  <a16:creationId xmlns:a16="http://schemas.microsoft.com/office/drawing/2014/main" id="{2D0C8D26-E68F-7287-DE3F-008BAC86E31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5">
              <a:extLst>
                <a:ext uri="{FF2B5EF4-FFF2-40B4-BE49-F238E27FC236}">
                  <a16:creationId xmlns:a16="http://schemas.microsoft.com/office/drawing/2014/main" id="{9A6B0AC1-7576-A3DB-38E9-500A6C4A6B8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6">
              <a:extLst>
                <a:ext uri="{FF2B5EF4-FFF2-40B4-BE49-F238E27FC236}">
                  <a16:creationId xmlns:a16="http://schemas.microsoft.com/office/drawing/2014/main" id="{35DE6467-B1AA-ADFF-5AB4-3DBDE6047CC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7">
              <a:extLst>
                <a:ext uri="{FF2B5EF4-FFF2-40B4-BE49-F238E27FC236}">
                  <a16:creationId xmlns:a16="http://schemas.microsoft.com/office/drawing/2014/main" id="{E5F867AC-AB56-C980-46AE-83D59BB6C74B}"/>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8">
              <a:extLst>
                <a:ext uri="{FF2B5EF4-FFF2-40B4-BE49-F238E27FC236}">
                  <a16:creationId xmlns:a16="http://schemas.microsoft.com/office/drawing/2014/main" id="{0EA94203-71FF-2526-B258-F5D6F44425AC}"/>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9">
              <a:extLst>
                <a:ext uri="{FF2B5EF4-FFF2-40B4-BE49-F238E27FC236}">
                  <a16:creationId xmlns:a16="http://schemas.microsoft.com/office/drawing/2014/main" id="{DC06072E-59D7-343A-2F74-209B354817D7}"/>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0">
              <a:extLst>
                <a:ext uri="{FF2B5EF4-FFF2-40B4-BE49-F238E27FC236}">
                  <a16:creationId xmlns:a16="http://schemas.microsoft.com/office/drawing/2014/main" id="{BAE8C10F-6EE2-CC55-CCD4-53854BDF469D}"/>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1">
              <a:extLst>
                <a:ext uri="{FF2B5EF4-FFF2-40B4-BE49-F238E27FC236}">
                  <a16:creationId xmlns:a16="http://schemas.microsoft.com/office/drawing/2014/main" id="{2516312A-4CD1-CDF4-82E4-D1A5755EDC52}"/>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2">
              <a:extLst>
                <a:ext uri="{FF2B5EF4-FFF2-40B4-BE49-F238E27FC236}">
                  <a16:creationId xmlns:a16="http://schemas.microsoft.com/office/drawing/2014/main" id="{72D483F4-44AD-020E-EC1B-2A4A5DC7BAB4}"/>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3">
              <a:extLst>
                <a:ext uri="{FF2B5EF4-FFF2-40B4-BE49-F238E27FC236}">
                  <a16:creationId xmlns:a16="http://schemas.microsoft.com/office/drawing/2014/main" id="{BA55F21C-6445-6A2D-E3E0-F206C6B2A91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4">
              <a:extLst>
                <a:ext uri="{FF2B5EF4-FFF2-40B4-BE49-F238E27FC236}">
                  <a16:creationId xmlns:a16="http://schemas.microsoft.com/office/drawing/2014/main" id="{D7798D11-5CF7-7D3A-1795-8FA1771B5F0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5">
              <a:extLst>
                <a:ext uri="{FF2B5EF4-FFF2-40B4-BE49-F238E27FC236}">
                  <a16:creationId xmlns:a16="http://schemas.microsoft.com/office/drawing/2014/main" id="{5DFA38E7-7CA7-AD1E-D106-8E12AAFCE618}"/>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6">
              <a:extLst>
                <a:ext uri="{FF2B5EF4-FFF2-40B4-BE49-F238E27FC236}">
                  <a16:creationId xmlns:a16="http://schemas.microsoft.com/office/drawing/2014/main" id="{4AC38534-965D-0157-7526-5E9F932E423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7">
              <a:extLst>
                <a:ext uri="{FF2B5EF4-FFF2-40B4-BE49-F238E27FC236}">
                  <a16:creationId xmlns:a16="http://schemas.microsoft.com/office/drawing/2014/main" id="{D0A6B7B0-F629-5881-3E49-6A94B1042015}"/>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8">
              <a:extLst>
                <a:ext uri="{FF2B5EF4-FFF2-40B4-BE49-F238E27FC236}">
                  <a16:creationId xmlns:a16="http://schemas.microsoft.com/office/drawing/2014/main" id="{9F5143AB-9555-D9C7-FCC2-B0546A99B4CD}"/>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9">
              <a:extLst>
                <a:ext uri="{FF2B5EF4-FFF2-40B4-BE49-F238E27FC236}">
                  <a16:creationId xmlns:a16="http://schemas.microsoft.com/office/drawing/2014/main" id="{5A2BDD02-E2D5-81F6-BAC0-A1412E011E1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0">
              <a:extLst>
                <a:ext uri="{FF2B5EF4-FFF2-40B4-BE49-F238E27FC236}">
                  <a16:creationId xmlns:a16="http://schemas.microsoft.com/office/drawing/2014/main" id="{71EE1E4A-8761-FB18-9CD2-AE37E062F0E5}"/>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1">
              <a:extLst>
                <a:ext uri="{FF2B5EF4-FFF2-40B4-BE49-F238E27FC236}">
                  <a16:creationId xmlns:a16="http://schemas.microsoft.com/office/drawing/2014/main" id="{6A166B20-F720-AEC4-9EC1-1C2C41D92C6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2">
              <a:extLst>
                <a:ext uri="{FF2B5EF4-FFF2-40B4-BE49-F238E27FC236}">
                  <a16:creationId xmlns:a16="http://schemas.microsoft.com/office/drawing/2014/main" id="{20BE056D-ACF6-F9A2-4365-6C3C5C7D8C46}"/>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3">
              <a:extLst>
                <a:ext uri="{FF2B5EF4-FFF2-40B4-BE49-F238E27FC236}">
                  <a16:creationId xmlns:a16="http://schemas.microsoft.com/office/drawing/2014/main" id="{6F236BCE-F98A-D820-4003-A0FD7D37D9B5}"/>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4">
              <a:extLst>
                <a:ext uri="{FF2B5EF4-FFF2-40B4-BE49-F238E27FC236}">
                  <a16:creationId xmlns:a16="http://schemas.microsoft.com/office/drawing/2014/main" id="{25DD3594-3695-FB3E-610E-29FEC21337E3}"/>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5">
              <a:extLst>
                <a:ext uri="{FF2B5EF4-FFF2-40B4-BE49-F238E27FC236}">
                  <a16:creationId xmlns:a16="http://schemas.microsoft.com/office/drawing/2014/main" id="{672F508D-4EA3-BF77-B54F-1D61299DEDD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6">
              <a:extLst>
                <a:ext uri="{FF2B5EF4-FFF2-40B4-BE49-F238E27FC236}">
                  <a16:creationId xmlns:a16="http://schemas.microsoft.com/office/drawing/2014/main" id="{AA391F84-D146-8A25-6887-E5BA1EBE6F4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7">
              <a:extLst>
                <a:ext uri="{FF2B5EF4-FFF2-40B4-BE49-F238E27FC236}">
                  <a16:creationId xmlns:a16="http://schemas.microsoft.com/office/drawing/2014/main" id="{B05C2322-10E6-D0C2-E9E2-5644CF8CB32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8">
              <a:extLst>
                <a:ext uri="{FF2B5EF4-FFF2-40B4-BE49-F238E27FC236}">
                  <a16:creationId xmlns:a16="http://schemas.microsoft.com/office/drawing/2014/main" id="{5F6BBA5A-63B6-E9EA-C646-8432775D342E}"/>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9">
              <a:extLst>
                <a:ext uri="{FF2B5EF4-FFF2-40B4-BE49-F238E27FC236}">
                  <a16:creationId xmlns:a16="http://schemas.microsoft.com/office/drawing/2014/main" id="{A6A8A1F1-1673-5A59-5CA5-39D4830DFEA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0">
              <a:extLst>
                <a:ext uri="{FF2B5EF4-FFF2-40B4-BE49-F238E27FC236}">
                  <a16:creationId xmlns:a16="http://schemas.microsoft.com/office/drawing/2014/main" id="{3F7FC48E-8D3D-3B1F-AFD5-BB49CF5F554B}"/>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1">
              <a:extLst>
                <a:ext uri="{FF2B5EF4-FFF2-40B4-BE49-F238E27FC236}">
                  <a16:creationId xmlns:a16="http://schemas.microsoft.com/office/drawing/2014/main" id="{6976D794-AA75-A15A-47D0-766C071D1B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2">
              <a:extLst>
                <a:ext uri="{FF2B5EF4-FFF2-40B4-BE49-F238E27FC236}">
                  <a16:creationId xmlns:a16="http://schemas.microsoft.com/office/drawing/2014/main" id="{24F025FC-76C2-84B1-429C-F161370017E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3">
              <a:extLst>
                <a:ext uri="{FF2B5EF4-FFF2-40B4-BE49-F238E27FC236}">
                  <a16:creationId xmlns:a16="http://schemas.microsoft.com/office/drawing/2014/main" id="{A4FBB81B-EF6A-BE94-BC68-C8B0522B10C5}"/>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4">
              <a:extLst>
                <a:ext uri="{FF2B5EF4-FFF2-40B4-BE49-F238E27FC236}">
                  <a16:creationId xmlns:a16="http://schemas.microsoft.com/office/drawing/2014/main" id="{BE16CF02-F533-FA50-59BB-9B848056EFD8}"/>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5">
              <a:extLst>
                <a:ext uri="{FF2B5EF4-FFF2-40B4-BE49-F238E27FC236}">
                  <a16:creationId xmlns:a16="http://schemas.microsoft.com/office/drawing/2014/main" id="{53AD14EC-C5CC-821C-AADC-348E08919228}"/>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6">
              <a:extLst>
                <a:ext uri="{FF2B5EF4-FFF2-40B4-BE49-F238E27FC236}">
                  <a16:creationId xmlns:a16="http://schemas.microsoft.com/office/drawing/2014/main" id="{1634296D-261D-C644-DA0A-ACA649CF701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7">
              <a:extLst>
                <a:ext uri="{FF2B5EF4-FFF2-40B4-BE49-F238E27FC236}">
                  <a16:creationId xmlns:a16="http://schemas.microsoft.com/office/drawing/2014/main" id="{1A7D848C-4BF4-877D-27CF-BCBB963FA79E}"/>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8">
              <a:extLst>
                <a:ext uri="{FF2B5EF4-FFF2-40B4-BE49-F238E27FC236}">
                  <a16:creationId xmlns:a16="http://schemas.microsoft.com/office/drawing/2014/main" id="{B12153A8-EFEF-1202-35DB-7061ACFFA1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9">
              <a:extLst>
                <a:ext uri="{FF2B5EF4-FFF2-40B4-BE49-F238E27FC236}">
                  <a16:creationId xmlns:a16="http://schemas.microsoft.com/office/drawing/2014/main" id="{CBCE8FEA-4B10-5F8E-3A65-465F9F4CE192}"/>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0">
              <a:extLst>
                <a:ext uri="{FF2B5EF4-FFF2-40B4-BE49-F238E27FC236}">
                  <a16:creationId xmlns:a16="http://schemas.microsoft.com/office/drawing/2014/main" id="{5759B59F-1F65-15CE-21D8-A7C6B7F4DFD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1">
              <a:extLst>
                <a:ext uri="{FF2B5EF4-FFF2-40B4-BE49-F238E27FC236}">
                  <a16:creationId xmlns:a16="http://schemas.microsoft.com/office/drawing/2014/main" id="{845CCBB0-C194-157B-3896-91AF7CB09D13}"/>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2">
              <a:extLst>
                <a:ext uri="{FF2B5EF4-FFF2-40B4-BE49-F238E27FC236}">
                  <a16:creationId xmlns:a16="http://schemas.microsoft.com/office/drawing/2014/main" id="{FB3C1D7B-ABBD-8DC1-C958-86EC36EBE7E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1" name="Graphic 2">
              <a:extLst>
                <a:ext uri="{FF2B5EF4-FFF2-40B4-BE49-F238E27FC236}">
                  <a16:creationId xmlns:a16="http://schemas.microsoft.com/office/drawing/2014/main" id="{50E7172A-C1FF-4759-8A04-8661188C3EB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7395568A-56EE-5741-913A-C13E20C1364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2">
                <a:extLst>
                  <a:ext uri="{FF2B5EF4-FFF2-40B4-BE49-F238E27FC236}">
                    <a16:creationId xmlns:a16="http://schemas.microsoft.com/office/drawing/2014/main" id="{6C25F7BB-9F85-5711-9E73-C5F1DD0A9E27}"/>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3">
                <a:extLst>
                  <a:ext uri="{FF2B5EF4-FFF2-40B4-BE49-F238E27FC236}">
                    <a16:creationId xmlns:a16="http://schemas.microsoft.com/office/drawing/2014/main" id="{FF9CE12D-0FBD-BBF3-AABF-A5D8799B33F3}"/>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4">
                <a:extLst>
                  <a:ext uri="{FF2B5EF4-FFF2-40B4-BE49-F238E27FC236}">
                    <a16:creationId xmlns:a16="http://schemas.microsoft.com/office/drawing/2014/main" id="{F530EC33-1454-30E2-7119-214D47B50F5F}"/>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5">
                <a:extLst>
                  <a:ext uri="{FF2B5EF4-FFF2-40B4-BE49-F238E27FC236}">
                    <a16:creationId xmlns:a16="http://schemas.microsoft.com/office/drawing/2014/main" id="{44735379-090E-21B9-09E2-F2941839953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6">
                <a:extLst>
                  <a:ext uri="{FF2B5EF4-FFF2-40B4-BE49-F238E27FC236}">
                    <a16:creationId xmlns:a16="http://schemas.microsoft.com/office/drawing/2014/main" id="{94DC5F74-EB5B-FD0C-8C0F-68B186873DEF}"/>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7">
                <a:extLst>
                  <a:ext uri="{FF2B5EF4-FFF2-40B4-BE49-F238E27FC236}">
                    <a16:creationId xmlns:a16="http://schemas.microsoft.com/office/drawing/2014/main" id="{39A12CB0-6684-6BFF-FD86-BFCC523483B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8">
                <a:extLst>
                  <a:ext uri="{FF2B5EF4-FFF2-40B4-BE49-F238E27FC236}">
                    <a16:creationId xmlns:a16="http://schemas.microsoft.com/office/drawing/2014/main" id="{4FE98A12-2DF4-7568-6564-DBB00F622C97}"/>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9">
                <a:extLst>
                  <a:ext uri="{FF2B5EF4-FFF2-40B4-BE49-F238E27FC236}">
                    <a16:creationId xmlns:a16="http://schemas.microsoft.com/office/drawing/2014/main" id="{319FD884-0D81-E056-1766-5834D35F2F5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30">
                <a:extLst>
                  <a:ext uri="{FF2B5EF4-FFF2-40B4-BE49-F238E27FC236}">
                    <a16:creationId xmlns:a16="http://schemas.microsoft.com/office/drawing/2014/main" id="{0BC59BD9-1339-2D35-D1BF-2C0568D82C6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2" name="Freeform 54">
              <a:extLst>
                <a:ext uri="{FF2B5EF4-FFF2-40B4-BE49-F238E27FC236}">
                  <a16:creationId xmlns:a16="http://schemas.microsoft.com/office/drawing/2014/main" id="{879D50DB-7DC3-20BF-38B3-C5855A94EEA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5">
              <a:extLst>
                <a:ext uri="{FF2B5EF4-FFF2-40B4-BE49-F238E27FC236}">
                  <a16:creationId xmlns:a16="http://schemas.microsoft.com/office/drawing/2014/main" id="{B76CD738-A03F-7215-602A-BFED8DCB1FEB}"/>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6">
              <a:extLst>
                <a:ext uri="{FF2B5EF4-FFF2-40B4-BE49-F238E27FC236}">
                  <a16:creationId xmlns:a16="http://schemas.microsoft.com/office/drawing/2014/main" id="{A7149875-ECF1-9877-5C30-9821376DA9B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7">
              <a:extLst>
                <a:ext uri="{FF2B5EF4-FFF2-40B4-BE49-F238E27FC236}">
                  <a16:creationId xmlns:a16="http://schemas.microsoft.com/office/drawing/2014/main" id="{95F92A93-9139-99C5-9241-B3247538CD3F}"/>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8">
              <a:extLst>
                <a:ext uri="{FF2B5EF4-FFF2-40B4-BE49-F238E27FC236}">
                  <a16:creationId xmlns:a16="http://schemas.microsoft.com/office/drawing/2014/main" id="{47650A88-35D3-3378-9FEA-FF3E5892BDAB}"/>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9">
              <a:extLst>
                <a:ext uri="{FF2B5EF4-FFF2-40B4-BE49-F238E27FC236}">
                  <a16:creationId xmlns:a16="http://schemas.microsoft.com/office/drawing/2014/main" id="{29EE5441-921E-6544-42DE-7A580D34DFBD}"/>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0">
              <a:extLst>
                <a:ext uri="{FF2B5EF4-FFF2-40B4-BE49-F238E27FC236}">
                  <a16:creationId xmlns:a16="http://schemas.microsoft.com/office/drawing/2014/main" id="{F9DA1F34-37F7-199A-A567-66BF00AB40A9}"/>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1">
              <a:extLst>
                <a:ext uri="{FF2B5EF4-FFF2-40B4-BE49-F238E27FC236}">
                  <a16:creationId xmlns:a16="http://schemas.microsoft.com/office/drawing/2014/main" id="{6904E126-7420-BC0F-7D43-F2FCDACC568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2">
              <a:extLst>
                <a:ext uri="{FF2B5EF4-FFF2-40B4-BE49-F238E27FC236}">
                  <a16:creationId xmlns:a16="http://schemas.microsoft.com/office/drawing/2014/main" id="{DAF0D4F6-5FE8-10B5-0FD0-E455BEF0D80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3">
              <a:extLst>
                <a:ext uri="{FF2B5EF4-FFF2-40B4-BE49-F238E27FC236}">
                  <a16:creationId xmlns:a16="http://schemas.microsoft.com/office/drawing/2014/main" id="{34F8F0AB-6D37-F60A-579B-071C15E8D774}"/>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4">
              <a:extLst>
                <a:ext uri="{FF2B5EF4-FFF2-40B4-BE49-F238E27FC236}">
                  <a16:creationId xmlns:a16="http://schemas.microsoft.com/office/drawing/2014/main" id="{477CBBFA-F430-2ABE-03EB-9CB329D563D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5">
              <a:extLst>
                <a:ext uri="{FF2B5EF4-FFF2-40B4-BE49-F238E27FC236}">
                  <a16:creationId xmlns:a16="http://schemas.microsoft.com/office/drawing/2014/main" id="{8A5E6051-8C1D-932D-4333-C9210B4F3A69}"/>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6">
              <a:extLst>
                <a:ext uri="{FF2B5EF4-FFF2-40B4-BE49-F238E27FC236}">
                  <a16:creationId xmlns:a16="http://schemas.microsoft.com/office/drawing/2014/main" id="{2FB77D62-0C54-661A-2BFE-F8E09E3ECD9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7">
              <a:extLst>
                <a:ext uri="{FF2B5EF4-FFF2-40B4-BE49-F238E27FC236}">
                  <a16:creationId xmlns:a16="http://schemas.microsoft.com/office/drawing/2014/main" id="{1C310E70-18F1-A13D-842D-34C2632E953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8">
              <a:extLst>
                <a:ext uri="{FF2B5EF4-FFF2-40B4-BE49-F238E27FC236}">
                  <a16:creationId xmlns:a16="http://schemas.microsoft.com/office/drawing/2014/main" id="{EBA50BC1-85A5-45DC-49B5-BE66CE8E63AD}"/>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9">
              <a:extLst>
                <a:ext uri="{FF2B5EF4-FFF2-40B4-BE49-F238E27FC236}">
                  <a16:creationId xmlns:a16="http://schemas.microsoft.com/office/drawing/2014/main" id="{F95C2416-FA7A-CA10-252F-27170CBE8D96}"/>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0">
              <a:extLst>
                <a:ext uri="{FF2B5EF4-FFF2-40B4-BE49-F238E27FC236}">
                  <a16:creationId xmlns:a16="http://schemas.microsoft.com/office/drawing/2014/main" id="{1BCE43D0-ACFF-1E80-1962-68AE1960328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1">
              <a:extLst>
                <a:ext uri="{FF2B5EF4-FFF2-40B4-BE49-F238E27FC236}">
                  <a16:creationId xmlns:a16="http://schemas.microsoft.com/office/drawing/2014/main" id="{11A519DF-83B1-9556-6A60-2D9C1D1A5BCF}"/>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2">
              <a:extLst>
                <a:ext uri="{FF2B5EF4-FFF2-40B4-BE49-F238E27FC236}">
                  <a16:creationId xmlns:a16="http://schemas.microsoft.com/office/drawing/2014/main" id="{DBEFA62E-A43D-8308-FF10-3844AA73312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3">
              <a:extLst>
                <a:ext uri="{FF2B5EF4-FFF2-40B4-BE49-F238E27FC236}">
                  <a16:creationId xmlns:a16="http://schemas.microsoft.com/office/drawing/2014/main" id="{BF508216-A4D4-1CBE-1AC5-477978A0743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4">
              <a:extLst>
                <a:ext uri="{FF2B5EF4-FFF2-40B4-BE49-F238E27FC236}">
                  <a16:creationId xmlns:a16="http://schemas.microsoft.com/office/drawing/2014/main" id="{ABE12A83-10AE-11D6-CA3B-33418785DDF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5">
              <a:extLst>
                <a:ext uri="{FF2B5EF4-FFF2-40B4-BE49-F238E27FC236}">
                  <a16:creationId xmlns:a16="http://schemas.microsoft.com/office/drawing/2014/main" id="{AD614745-B5A7-7802-F740-8D06D1BF9EE5}"/>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6">
              <a:extLst>
                <a:ext uri="{FF2B5EF4-FFF2-40B4-BE49-F238E27FC236}">
                  <a16:creationId xmlns:a16="http://schemas.microsoft.com/office/drawing/2014/main" id="{15051C41-41BD-63C6-DD21-8CD7BFCA01A3}"/>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7">
              <a:extLst>
                <a:ext uri="{FF2B5EF4-FFF2-40B4-BE49-F238E27FC236}">
                  <a16:creationId xmlns:a16="http://schemas.microsoft.com/office/drawing/2014/main" id="{84030F72-243E-5323-A003-CDC6C21A15AD}"/>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8">
              <a:extLst>
                <a:ext uri="{FF2B5EF4-FFF2-40B4-BE49-F238E27FC236}">
                  <a16:creationId xmlns:a16="http://schemas.microsoft.com/office/drawing/2014/main" id="{6C544612-BF22-4DA8-1CB7-51ED59D4DB16}"/>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9">
              <a:extLst>
                <a:ext uri="{FF2B5EF4-FFF2-40B4-BE49-F238E27FC236}">
                  <a16:creationId xmlns:a16="http://schemas.microsoft.com/office/drawing/2014/main" id="{D5FF0688-8D25-BAB6-EED1-71E579306EA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0">
              <a:extLst>
                <a:ext uri="{FF2B5EF4-FFF2-40B4-BE49-F238E27FC236}">
                  <a16:creationId xmlns:a16="http://schemas.microsoft.com/office/drawing/2014/main" id="{6A00AB4E-802B-3386-0258-3F39DCB089A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1">
              <a:extLst>
                <a:ext uri="{FF2B5EF4-FFF2-40B4-BE49-F238E27FC236}">
                  <a16:creationId xmlns:a16="http://schemas.microsoft.com/office/drawing/2014/main" id="{7241E7C4-47C4-5FEA-3314-98D1FD6DD114}"/>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2">
              <a:extLst>
                <a:ext uri="{FF2B5EF4-FFF2-40B4-BE49-F238E27FC236}">
                  <a16:creationId xmlns:a16="http://schemas.microsoft.com/office/drawing/2014/main" id="{C456BA74-F6EF-7294-F9A2-2B22CFD36033}"/>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3">
              <a:extLst>
                <a:ext uri="{FF2B5EF4-FFF2-40B4-BE49-F238E27FC236}">
                  <a16:creationId xmlns:a16="http://schemas.microsoft.com/office/drawing/2014/main" id="{53BBDEBD-D4F6-BF16-1CBF-A79640367A6C}"/>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4">
              <a:extLst>
                <a:ext uri="{FF2B5EF4-FFF2-40B4-BE49-F238E27FC236}">
                  <a16:creationId xmlns:a16="http://schemas.microsoft.com/office/drawing/2014/main" id="{BF137837-544C-0177-6C05-F59740DBA12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5">
              <a:extLst>
                <a:ext uri="{FF2B5EF4-FFF2-40B4-BE49-F238E27FC236}">
                  <a16:creationId xmlns:a16="http://schemas.microsoft.com/office/drawing/2014/main" id="{9E069A7F-6E59-F27A-D004-E484AEF47CAB}"/>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6">
              <a:extLst>
                <a:ext uri="{FF2B5EF4-FFF2-40B4-BE49-F238E27FC236}">
                  <a16:creationId xmlns:a16="http://schemas.microsoft.com/office/drawing/2014/main" id="{40888D1E-4CF0-EF50-9A59-1D6A121FE29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7">
              <a:extLst>
                <a:ext uri="{FF2B5EF4-FFF2-40B4-BE49-F238E27FC236}">
                  <a16:creationId xmlns:a16="http://schemas.microsoft.com/office/drawing/2014/main" id="{F67D0E20-E24C-7243-3FB6-028B596CBD34}"/>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6" name="Graphic 2">
              <a:extLst>
                <a:ext uri="{FF2B5EF4-FFF2-40B4-BE49-F238E27FC236}">
                  <a16:creationId xmlns:a16="http://schemas.microsoft.com/office/drawing/2014/main" id="{A7AD2B09-744A-694E-A426-4B2C3174EEF4}"/>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2B171877-F27C-6B12-FB59-7F450310A271}"/>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0">
                <a:extLst>
                  <a:ext uri="{FF2B5EF4-FFF2-40B4-BE49-F238E27FC236}">
                    <a16:creationId xmlns:a16="http://schemas.microsoft.com/office/drawing/2014/main" id="{1C22E1C6-EA97-CF57-46B0-3C26DB9487B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7" name="Freeform 89">
              <a:extLst>
                <a:ext uri="{FF2B5EF4-FFF2-40B4-BE49-F238E27FC236}">
                  <a16:creationId xmlns:a16="http://schemas.microsoft.com/office/drawing/2014/main" id="{08A7732A-286C-56D2-4E1C-D06D4A1379E4}"/>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0">
              <a:extLst>
                <a:ext uri="{FF2B5EF4-FFF2-40B4-BE49-F238E27FC236}">
                  <a16:creationId xmlns:a16="http://schemas.microsoft.com/office/drawing/2014/main" id="{8A9D2B8D-B945-5A81-4B31-85148DEC62E9}"/>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91">
              <a:extLst>
                <a:ext uri="{FF2B5EF4-FFF2-40B4-BE49-F238E27FC236}">
                  <a16:creationId xmlns:a16="http://schemas.microsoft.com/office/drawing/2014/main" id="{86649F42-ADA4-60E9-C5E6-33235BFD27F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2">
              <a:extLst>
                <a:ext uri="{FF2B5EF4-FFF2-40B4-BE49-F238E27FC236}">
                  <a16:creationId xmlns:a16="http://schemas.microsoft.com/office/drawing/2014/main" id="{1C2AF03A-CE6E-68A6-663F-F7F4846C5667}"/>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3">
              <a:extLst>
                <a:ext uri="{FF2B5EF4-FFF2-40B4-BE49-F238E27FC236}">
                  <a16:creationId xmlns:a16="http://schemas.microsoft.com/office/drawing/2014/main" id="{8D063669-9A71-D8CF-0DB8-6193534E80A3}"/>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4">
              <a:extLst>
                <a:ext uri="{FF2B5EF4-FFF2-40B4-BE49-F238E27FC236}">
                  <a16:creationId xmlns:a16="http://schemas.microsoft.com/office/drawing/2014/main" id="{97F06150-1C17-5FCF-E24C-9815E1F8D17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3" name="Graphic 2">
              <a:extLst>
                <a:ext uri="{FF2B5EF4-FFF2-40B4-BE49-F238E27FC236}">
                  <a16:creationId xmlns:a16="http://schemas.microsoft.com/office/drawing/2014/main" id="{5F5F7929-487F-261C-3B00-B62485AE2B7A}"/>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B37EC9BB-DB74-F3BE-4C95-7D9FF69B2DA1}"/>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8">
                <a:extLst>
                  <a:ext uri="{FF2B5EF4-FFF2-40B4-BE49-F238E27FC236}">
                    <a16:creationId xmlns:a16="http://schemas.microsoft.com/office/drawing/2014/main" id="{CC9AADD5-9BC5-EBBF-CB40-02EE12FC62B3}"/>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4" name="Freeform 96">
              <a:extLst>
                <a:ext uri="{FF2B5EF4-FFF2-40B4-BE49-F238E27FC236}">
                  <a16:creationId xmlns:a16="http://schemas.microsoft.com/office/drawing/2014/main" id="{7A2F0B06-EBCC-8735-49C1-276A38D33A80}"/>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7">
              <a:extLst>
                <a:ext uri="{FF2B5EF4-FFF2-40B4-BE49-F238E27FC236}">
                  <a16:creationId xmlns:a16="http://schemas.microsoft.com/office/drawing/2014/main" id="{3BD967B1-7264-66C8-A2D5-276E9D230BC9}"/>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8">
              <a:extLst>
                <a:ext uri="{FF2B5EF4-FFF2-40B4-BE49-F238E27FC236}">
                  <a16:creationId xmlns:a16="http://schemas.microsoft.com/office/drawing/2014/main" id="{F7489C85-0B57-C6EB-5687-FA448BC03DD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9">
              <a:extLst>
                <a:ext uri="{FF2B5EF4-FFF2-40B4-BE49-F238E27FC236}">
                  <a16:creationId xmlns:a16="http://schemas.microsoft.com/office/drawing/2014/main" id="{C8ACF636-B3A9-4D2F-1875-E15CE8FB0948}"/>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0">
              <a:extLst>
                <a:ext uri="{FF2B5EF4-FFF2-40B4-BE49-F238E27FC236}">
                  <a16:creationId xmlns:a16="http://schemas.microsoft.com/office/drawing/2014/main" id="{960A18EF-3CA8-5B2F-2E3C-D45BB5AE9DAC}"/>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1">
              <a:extLst>
                <a:ext uri="{FF2B5EF4-FFF2-40B4-BE49-F238E27FC236}">
                  <a16:creationId xmlns:a16="http://schemas.microsoft.com/office/drawing/2014/main" id="{724E4F2B-C5B0-C1C6-DA26-034104112B4F}"/>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0" name="Graphic 2">
              <a:extLst>
                <a:ext uri="{FF2B5EF4-FFF2-40B4-BE49-F238E27FC236}">
                  <a16:creationId xmlns:a16="http://schemas.microsoft.com/office/drawing/2014/main" id="{89F3A63A-92D5-A5DF-E081-F1E03D14674C}"/>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6911B3F8-44C0-620F-8D2E-BFF0454E7DC8}"/>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6">
                <a:extLst>
                  <a:ext uri="{FF2B5EF4-FFF2-40B4-BE49-F238E27FC236}">
                    <a16:creationId xmlns:a16="http://schemas.microsoft.com/office/drawing/2014/main" id="{B47249A9-508B-E651-421B-742B8C0E8B2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1" name="Freeform 103">
              <a:extLst>
                <a:ext uri="{FF2B5EF4-FFF2-40B4-BE49-F238E27FC236}">
                  <a16:creationId xmlns:a16="http://schemas.microsoft.com/office/drawing/2014/main" id="{2B1CA705-1324-70FA-9BB8-03A413172A5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4">
              <a:extLst>
                <a:ext uri="{FF2B5EF4-FFF2-40B4-BE49-F238E27FC236}">
                  <a16:creationId xmlns:a16="http://schemas.microsoft.com/office/drawing/2014/main" id="{2C5F44AA-3FEE-EAD5-A5C2-B3D7006D067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5">
              <a:extLst>
                <a:ext uri="{FF2B5EF4-FFF2-40B4-BE49-F238E27FC236}">
                  <a16:creationId xmlns:a16="http://schemas.microsoft.com/office/drawing/2014/main" id="{C8428E51-E800-DF7E-8824-0F2E9546AE21}"/>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6">
              <a:extLst>
                <a:ext uri="{FF2B5EF4-FFF2-40B4-BE49-F238E27FC236}">
                  <a16:creationId xmlns:a16="http://schemas.microsoft.com/office/drawing/2014/main" id="{AA0AE32F-0A38-94A9-04CC-3B203F4BB96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7">
              <a:extLst>
                <a:ext uri="{FF2B5EF4-FFF2-40B4-BE49-F238E27FC236}">
                  <a16:creationId xmlns:a16="http://schemas.microsoft.com/office/drawing/2014/main" id="{A9FF8EF3-C527-69A2-9721-9D325FFE4DF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8">
              <a:extLst>
                <a:ext uri="{FF2B5EF4-FFF2-40B4-BE49-F238E27FC236}">
                  <a16:creationId xmlns:a16="http://schemas.microsoft.com/office/drawing/2014/main" id="{935D4190-BC21-7BFC-2FB2-0684FFA626C0}"/>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9">
              <a:extLst>
                <a:ext uri="{FF2B5EF4-FFF2-40B4-BE49-F238E27FC236}">
                  <a16:creationId xmlns:a16="http://schemas.microsoft.com/office/drawing/2014/main" id="{9F0FE9D9-744A-6C36-803C-B1F3F5D15B9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0">
              <a:extLst>
                <a:ext uri="{FF2B5EF4-FFF2-40B4-BE49-F238E27FC236}">
                  <a16:creationId xmlns:a16="http://schemas.microsoft.com/office/drawing/2014/main" id="{14C8E722-C8F2-F67A-47C2-16BB91523C96}"/>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1">
              <a:extLst>
                <a:ext uri="{FF2B5EF4-FFF2-40B4-BE49-F238E27FC236}">
                  <a16:creationId xmlns:a16="http://schemas.microsoft.com/office/drawing/2014/main" id="{33F90005-775C-9E5B-108B-9F4F7E34D32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2">
              <a:extLst>
                <a:ext uri="{FF2B5EF4-FFF2-40B4-BE49-F238E27FC236}">
                  <a16:creationId xmlns:a16="http://schemas.microsoft.com/office/drawing/2014/main" id="{FC34E065-DDBA-949A-45A2-1BE6B08C5504}"/>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3">
              <a:extLst>
                <a:ext uri="{FF2B5EF4-FFF2-40B4-BE49-F238E27FC236}">
                  <a16:creationId xmlns:a16="http://schemas.microsoft.com/office/drawing/2014/main" id="{C76D9609-E610-173C-FA97-A2A86C511418}"/>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4">
              <a:extLst>
                <a:ext uri="{FF2B5EF4-FFF2-40B4-BE49-F238E27FC236}">
                  <a16:creationId xmlns:a16="http://schemas.microsoft.com/office/drawing/2014/main" id="{504955B3-5CB4-4713-261F-9880A44B6FB4}"/>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5">
              <a:extLst>
                <a:ext uri="{FF2B5EF4-FFF2-40B4-BE49-F238E27FC236}">
                  <a16:creationId xmlns:a16="http://schemas.microsoft.com/office/drawing/2014/main" id="{E1CF298B-74CC-3595-C2A9-16BC233A8741}"/>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6">
              <a:extLst>
                <a:ext uri="{FF2B5EF4-FFF2-40B4-BE49-F238E27FC236}">
                  <a16:creationId xmlns:a16="http://schemas.microsoft.com/office/drawing/2014/main" id="{613EEB16-4F17-B902-DAB7-DF527F21AFA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7">
              <a:extLst>
                <a:ext uri="{FF2B5EF4-FFF2-40B4-BE49-F238E27FC236}">
                  <a16:creationId xmlns:a16="http://schemas.microsoft.com/office/drawing/2014/main" id="{A54E9277-ED54-56AA-DC5D-088C51EC92B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8">
              <a:extLst>
                <a:ext uri="{FF2B5EF4-FFF2-40B4-BE49-F238E27FC236}">
                  <a16:creationId xmlns:a16="http://schemas.microsoft.com/office/drawing/2014/main" id="{C5609F16-8DB3-5EE9-9003-237D7800416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9">
              <a:extLst>
                <a:ext uri="{FF2B5EF4-FFF2-40B4-BE49-F238E27FC236}">
                  <a16:creationId xmlns:a16="http://schemas.microsoft.com/office/drawing/2014/main" id="{4726D6FB-8566-7036-25DA-98B27019EE98}"/>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0">
              <a:extLst>
                <a:ext uri="{FF2B5EF4-FFF2-40B4-BE49-F238E27FC236}">
                  <a16:creationId xmlns:a16="http://schemas.microsoft.com/office/drawing/2014/main" id="{EDD2C59F-3898-A001-8212-F69A6F713F57}"/>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1">
              <a:extLst>
                <a:ext uri="{FF2B5EF4-FFF2-40B4-BE49-F238E27FC236}">
                  <a16:creationId xmlns:a16="http://schemas.microsoft.com/office/drawing/2014/main" id="{1B7386F3-B1D3-C601-B951-6690CE983CED}"/>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2">
              <a:extLst>
                <a:ext uri="{FF2B5EF4-FFF2-40B4-BE49-F238E27FC236}">
                  <a16:creationId xmlns:a16="http://schemas.microsoft.com/office/drawing/2014/main" id="{65A6B150-96C3-570C-4464-B526AAE3F5A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3">
              <a:extLst>
                <a:ext uri="{FF2B5EF4-FFF2-40B4-BE49-F238E27FC236}">
                  <a16:creationId xmlns:a16="http://schemas.microsoft.com/office/drawing/2014/main" id="{909A3221-B843-F713-E73D-C4FDB982B4A1}"/>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4">
              <a:extLst>
                <a:ext uri="{FF2B5EF4-FFF2-40B4-BE49-F238E27FC236}">
                  <a16:creationId xmlns:a16="http://schemas.microsoft.com/office/drawing/2014/main" id="{64158A19-A314-010F-265C-39470AC2DBD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5">
              <a:extLst>
                <a:ext uri="{FF2B5EF4-FFF2-40B4-BE49-F238E27FC236}">
                  <a16:creationId xmlns:a16="http://schemas.microsoft.com/office/drawing/2014/main" id="{EBDB5258-409C-5459-ED69-46AE5096A16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6">
              <a:extLst>
                <a:ext uri="{FF2B5EF4-FFF2-40B4-BE49-F238E27FC236}">
                  <a16:creationId xmlns:a16="http://schemas.microsoft.com/office/drawing/2014/main" id="{A6D4F1C7-A830-6CA3-43CD-CDAE00C93589}"/>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7">
              <a:extLst>
                <a:ext uri="{FF2B5EF4-FFF2-40B4-BE49-F238E27FC236}">
                  <a16:creationId xmlns:a16="http://schemas.microsoft.com/office/drawing/2014/main" id="{ABF510D5-DB72-60FD-61D2-409DE46DDC27}"/>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8">
              <a:extLst>
                <a:ext uri="{FF2B5EF4-FFF2-40B4-BE49-F238E27FC236}">
                  <a16:creationId xmlns:a16="http://schemas.microsoft.com/office/drawing/2014/main" id="{14663345-0207-423A-403A-CAAB4C19E55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9">
              <a:extLst>
                <a:ext uri="{FF2B5EF4-FFF2-40B4-BE49-F238E27FC236}">
                  <a16:creationId xmlns:a16="http://schemas.microsoft.com/office/drawing/2014/main" id="{C58D6D8F-D028-AA83-344E-2F1521D551F1}"/>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0">
              <a:extLst>
                <a:ext uri="{FF2B5EF4-FFF2-40B4-BE49-F238E27FC236}">
                  <a16:creationId xmlns:a16="http://schemas.microsoft.com/office/drawing/2014/main" id="{7AABA6BB-E0DF-D1FC-4FE9-A37FE3CE23FA}"/>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1">
              <a:extLst>
                <a:ext uri="{FF2B5EF4-FFF2-40B4-BE49-F238E27FC236}">
                  <a16:creationId xmlns:a16="http://schemas.microsoft.com/office/drawing/2014/main" id="{015951EA-30A6-D727-3572-5853F72E5130}"/>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2">
              <a:extLst>
                <a:ext uri="{FF2B5EF4-FFF2-40B4-BE49-F238E27FC236}">
                  <a16:creationId xmlns:a16="http://schemas.microsoft.com/office/drawing/2014/main" id="{8649B51C-2B52-856C-5BF5-C8A03AD0293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3">
              <a:extLst>
                <a:ext uri="{FF2B5EF4-FFF2-40B4-BE49-F238E27FC236}">
                  <a16:creationId xmlns:a16="http://schemas.microsoft.com/office/drawing/2014/main" id="{12C8E344-0CF8-A8A1-CC47-CD10A9FD9B1F}"/>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4">
              <a:extLst>
                <a:ext uri="{FF2B5EF4-FFF2-40B4-BE49-F238E27FC236}">
                  <a16:creationId xmlns:a16="http://schemas.microsoft.com/office/drawing/2014/main" id="{4126F538-77FE-6532-562A-FD284E5B478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5">
              <a:extLst>
                <a:ext uri="{FF2B5EF4-FFF2-40B4-BE49-F238E27FC236}">
                  <a16:creationId xmlns:a16="http://schemas.microsoft.com/office/drawing/2014/main" id="{7F1F8767-9C51-499E-F2B8-C29BF4723F8B}"/>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6">
              <a:extLst>
                <a:ext uri="{FF2B5EF4-FFF2-40B4-BE49-F238E27FC236}">
                  <a16:creationId xmlns:a16="http://schemas.microsoft.com/office/drawing/2014/main" id="{3C597BD8-C602-05D0-488A-764C919ECE4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7">
              <a:extLst>
                <a:ext uri="{FF2B5EF4-FFF2-40B4-BE49-F238E27FC236}">
                  <a16:creationId xmlns:a16="http://schemas.microsoft.com/office/drawing/2014/main" id="{F7609478-6D61-C503-42BC-FDD0AAAF637F}"/>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8">
              <a:extLst>
                <a:ext uri="{FF2B5EF4-FFF2-40B4-BE49-F238E27FC236}">
                  <a16:creationId xmlns:a16="http://schemas.microsoft.com/office/drawing/2014/main" id="{904A8E3B-DF05-F59D-F279-0BECE20C1779}"/>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9">
              <a:extLst>
                <a:ext uri="{FF2B5EF4-FFF2-40B4-BE49-F238E27FC236}">
                  <a16:creationId xmlns:a16="http://schemas.microsoft.com/office/drawing/2014/main" id="{F8181212-7291-2B0C-DF62-FD1C1037EF09}"/>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0">
              <a:extLst>
                <a:ext uri="{FF2B5EF4-FFF2-40B4-BE49-F238E27FC236}">
                  <a16:creationId xmlns:a16="http://schemas.microsoft.com/office/drawing/2014/main" id="{4A0FBBFD-066B-EA69-8B7C-592D4253FFCE}"/>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1">
              <a:extLst>
                <a:ext uri="{FF2B5EF4-FFF2-40B4-BE49-F238E27FC236}">
                  <a16:creationId xmlns:a16="http://schemas.microsoft.com/office/drawing/2014/main" id="{F8B08D28-A56F-10BC-2A76-52A124BC3BC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2">
              <a:extLst>
                <a:ext uri="{FF2B5EF4-FFF2-40B4-BE49-F238E27FC236}">
                  <a16:creationId xmlns:a16="http://schemas.microsoft.com/office/drawing/2014/main" id="{8B958D29-0A40-24E3-BD9F-9BCA6013B231}"/>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3">
              <a:extLst>
                <a:ext uri="{FF2B5EF4-FFF2-40B4-BE49-F238E27FC236}">
                  <a16:creationId xmlns:a16="http://schemas.microsoft.com/office/drawing/2014/main" id="{3C83F2EF-F710-053A-700F-10D7D7C92C26}"/>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4">
              <a:extLst>
                <a:ext uri="{FF2B5EF4-FFF2-40B4-BE49-F238E27FC236}">
                  <a16:creationId xmlns:a16="http://schemas.microsoft.com/office/drawing/2014/main" id="{CE21353C-C858-5E2D-084D-DD3FC8D4321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5">
              <a:extLst>
                <a:ext uri="{FF2B5EF4-FFF2-40B4-BE49-F238E27FC236}">
                  <a16:creationId xmlns:a16="http://schemas.microsoft.com/office/drawing/2014/main" id="{BC18C0BF-9260-8430-12D1-B711BEB2590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6">
              <a:extLst>
                <a:ext uri="{FF2B5EF4-FFF2-40B4-BE49-F238E27FC236}">
                  <a16:creationId xmlns:a16="http://schemas.microsoft.com/office/drawing/2014/main" id="{2A17C9DD-E57B-A50B-B2DA-A53B4C9D034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7">
              <a:extLst>
                <a:ext uri="{FF2B5EF4-FFF2-40B4-BE49-F238E27FC236}">
                  <a16:creationId xmlns:a16="http://schemas.microsoft.com/office/drawing/2014/main" id="{EACC27AB-EA01-8ED4-06F7-C3174EB8AACA}"/>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8">
              <a:extLst>
                <a:ext uri="{FF2B5EF4-FFF2-40B4-BE49-F238E27FC236}">
                  <a16:creationId xmlns:a16="http://schemas.microsoft.com/office/drawing/2014/main" id="{CEF5F974-1365-0451-9061-9690404300DC}"/>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9">
              <a:extLst>
                <a:ext uri="{FF2B5EF4-FFF2-40B4-BE49-F238E27FC236}">
                  <a16:creationId xmlns:a16="http://schemas.microsoft.com/office/drawing/2014/main" id="{AA5EE6B5-0597-FE93-B491-857DBBEE2D4C}"/>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0">
              <a:extLst>
                <a:ext uri="{FF2B5EF4-FFF2-40B4-BE49-F238E27FC236}">
                  <a16:creationId xmlns:a16="http://schemas.microsoft.com/office/drawing/2014/main" id="{CB0A3F4C-9B4D-D4FC-A786-D7CABAEB417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1">
              <a:extLst>
                <a:ext uri="{FF2B5EF4-FFF2-40B4-BE49-F238E27FC236}">
                  <a16:creationId xmlns:a16="http://schemas.microsoft.com/office/drawing/2014/main" id="{C3C5C46B-CCB8-B84E-3490-B508806B53CA}"/>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2">
              <a:extLst>
                <a:ext uri="{FF2B5EF4-FFF2-40B4-BE49-F238E27FC236}">
                  <a16:creationId xmlns:a16="http://schemas.microsoft.com/office/drawing/2014/main" id="{D48F69FB-2DA0-045D-DA6E-B7A888A944D3}"/>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3">
              <a:extLst>
                <a:ext uri="{FF2B5EF4-FFF2-40B4-BE49-F238E27FC236}">
                  <a16:creationId xmlns:a16="http://schemas.microsoft.com/office/drawing/2014/main" id="{42E791AE-EE2D-2E2F-E245-E538CA70AE8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4">
              <a:extLst>
                <a:ext uri="{FF2B5EF4-FFF2-40B4-BE49-F238E27FC236}">
                  <a16:creationId xmlns:a16="http://schemas.microsoft.com/office/drawing/2014/main" id="{D8D07F29-3945-AEE8-4B3A-3B17D31D5B8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5">
              <a:extLst>
                <a:ext uri="{FF2B5EF4-FFF2-40B4-BE49-F238E27FC236}">
                  <a16:creationId xmlns:a16="http://schemas.microsoft.com/office/drawing/2014/main" id="{44899D14-1656-AEF6-E470-F8D96AE2097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6">
              <a:extLst>
                <a:ext uri="{FF2B5EF4-FFF2-40B4-BE49-F238E27FC236}">
                  <a16:creationId xmlns:a16="http://schemas.microsoft.com/office/drawing/2014/main" id="{A77775C8-189B-893B-4A0E-E111BC8831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7">
              <a:extLst>
                <a:ext uri="{FF2B5EF4-FFF2-40B4-BE49-F238E27FC236}">
                  <a16:creationId xmlns:a16="http://schemas.microsoft.com/office/drawing/2014/main" id="{E35B6181-5AC4-E54C-0C66-EA77A91DC13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8">
              <a:extLst>
                <a:ext uri="{FF2B5EF4-FFF2-40B4-BE49-F238E27FC236}">
                  <a16:creationId xmlns:a16="http://schemas.microsoft.com/office/drawing/2014/main" id="{06A65360-0A49-2D62-19E7-718835DC02BB}"/>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9">
              <a:extLst>
                <a:ext uri="{FF2B5EF4-FFF2-40B4-BE49-F238E27FC236}">
                  <a16:creationId xmlns:a16="http://schemas.microsoft.com/office/drawing/2014/main" id="{D1B04A6F-426B-5E8F-58EA-B6ADEF215FF0}"/>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0">
              <a:extLst>
                <a:ext uri="{FF2B5EF4-FFF2-40B4-BE49-F238E27FC236}">
                  <a16:creationId xmlns:a16="http://schemas.microsoft.com/office/drawing/2014/main" id="{E249FF27-B858-E165-231D-ADDC1F8D2A9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1">
              <a:extLst>
                <a:ext uri="{FF2B5EF4-FFF2-40B4-BE49-F238E27FC236}">
                  <a16:creationId xmlns:a16="http://schemas.microsoft.com/office/drawing/2014/main" id="{9623135D-107C-D870-3322-7967A96C466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2">
              <a:extLst>
                <a:ext uri="{FF2B5EF4-FFF2-40B4-BE49-F238E27FC236}">
                  <a16:creationId xmlns:a16="http://schemas.microsoft.com/office/drawing/2014/main" id="{67398489-7D59-7008-53BC-988FA9E0FF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3">
              <a:extLst>
                <a:ext uri="{FF2B5EF4-FFF2-40B4-BE49-F238E27FC236}">
                  <a16:creationId xmlns:a16="http://schemas.microsoft.com/office/drawing/2014/main" id="{84A78938-F59E-F219-52E6-B7940856729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4">
              <a:extLst>
                <a:ext uri="{FF2B5EF4-FFF2-40B4-BE49-F238E27FC236}">
                  <a16:creationId xmlns:a16="http://schemas.microsoft.com/office/drawing/2014/main" id="{C143F76A-1E39-B50A-532B-A08D2F2C034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5">
              <a:extLst>
                <a:ext uri="{FF2B5EF4-FFF2-40B4-BE49-F238E27FC236}">
                  <a16:creationId xmlns:a16="http://schemas.microsoft.com/office/drawing/2014/main" id="{775845F6-5B03-A5D8-61AD-5EE7C3597D2C}"/>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6">
              <a:extLst>
                <a:ext uri="{FF2B5EF4-FFF2-40B4-BE49-F238E27FC236}">
                  <a16:creationId xmlns:a16="http://schemas.microsoft.com/office/drawing/2014/main" id="{A069C576-1C81-3943-79A0-3F13AB6A66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7">
              <a:extLst>
                <a:ext uri="{FF2B5EF4-FFF2-40B4-BE49-F238E27FC236}">
                  <a16:creationId xmlns:a16="http://schemas.microsoft.com/office/drawing/2014/main" id="{3FEE19C7-89D5-8840-8495-8F661D712F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8">
              <a:extLst>
                <a:ext uri="{FF2B5EF4-FFF2-40B4-BE49-F238E27FC236}">
                  <a16:creationId xmlns:a16="http://schemas.microsoft.com/office/drawing/2014/main" id="{D640B7AF-E769-5EFA-DF0C-3E62B37E306E}"/>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9">
              <a:extLst>
                <a:ext uri="{FF2B5EF4-FFF2-40B4-BE49-F238E27FC236}">
                  <a16:creationId xmlns:a16="http://schemas.microsoft.com/office/drawing/2014/main" id="{4E2A6B3B-693B-BC07-C836-2652489D7F46}"/>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0">
              <a:extLst>
                <a:ext uri="{FF2B5EF4-FFF2-40B4-BE49-F238E27FC236}">
                  <a16:creationId xmlns:a16="http://schemas.microsoft.com/office/drawing/2014/main" id="{E08260AD-7C62-FE3D-69AB-1B94125A4B54}"/>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1">
              <a:extLst>
                <a:ext uri="{FF2B5EF4-FFF2-40B4-BE49-F238E27FC236}">
                  <a16:creationId xmlns:a16="http://schemas.microsoft.com/office/drawing/2014/main" id="{828C01AE-265F-335D-FE74-5317201E3BE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2">
              <a:extLst>
                <a:ext uri="{FF2B5EF4-FFF2-40B4-BE49-F238E27FC236}">
                  <a16:creationId xmlns:a16="http://schemas.microsoft.com/office/drawing/2014/main" id="{AA18F845-923E-5D57-8645-4302F4D3C683}"/>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3">
              <a:extLst>
                <a:ext uri="{FF2B5EF4-FFF2-40B4-BE49-F238E27FC236}">
                  <a16:creationId xmlns:a16="http://schemas.microsoft.com/office/drawing/2014/main" id="{5386B240-9368-17DD-266A-33C3192ECB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4">
              <a:extLst>
                <a:ext uri="{FF2B5EF4-FFF2-40B4-BE49-F238E27FC236}">
                  <a16:creationId xmlns:a16="http://schemas.microsoft.com/office/drawing/2014/main" id="{D79F58FD-457F-0D5E-35D8-458E5CA9C82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5">
              <a:extLst>
                <a:ext uri="{FF2B5EF4-FFF2-40B4-BE49-F238E27FC236}">
                  <a16:creationId xmlns:a16="http://schemas.microsoft.com/office/drawing/2014/main" id="{0BF9D036-B109-7BCD-55AF-F2DC2BFB1CCF}"/>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6">
              <a:extLst>
                <a:ext uri="{FF2B5EF4-FFF2-40B4-BE49-F238E27FC236}">
                  <a16:creationId xmlns:a16="http://schemas.microsoft.com/office/drawing/2014/main" id="{E9AEAE42-5EE4-CC23-4D11-EAC7AC39A8E9}"/>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7">
              <a:extLst>
                <a:ext uri="{FF2B5EF4-FFF2-40B4-BE49-F238E27FC236}">
                  <a16:creationId xmlns:a16="http://schemas.microsoft.com/office/drawing/2014/main" id="{1E7B0135-A23A-0119-C03F-E10F740647DC}"/>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8">
              <a:extLst>
                <a:ext uri="{FF2B5EF4-FFF2-40B4-BE49-F238E27FC236}">
                  <a16:creationId xmlns:a16="http://schemas.microsoft.com/office/drawing/2014/main" id="{B04D8567-A5F9-B2AC-8A9E-0560AD60DABA}"/>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9">
              <a:extLst>
                <a:ext uri="{FF2B5EF4-FFF2-40B4-BE49-F238E27FC236}">
                  <a16:creationId xmlns:a16="http://schemas.microsoft.com/office/drawing/2014/main" id="{F0D23612-8231-C332-06DD-9AE59F5178F6}"/>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0">
              <a:extLst>
                <a:ext uri="{FF2B5EF4-FFF2-40B4-BE49-F238E27FC236}">
                  <a16:creationId xmlns:a16="http://schemas.microsoft.com/office/drawing/2014/main" id="{2EA9CFE3-7093-F678-3984-C574BAB7BBA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1">
              <a:extLst>
                <a:ext uri="{FF2B5EF4-FFF2-40B4-BE49-F238E27FC236}">
                  <a16:creationId xmlns:a16="http://schemas.microsoft.com/office/drawing/2014/main" id="{6969E1F3-91C4-BC6B-7F6D-56FAB01AE91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0" name="Graphic 2">
              <a:extLst>
                <a:ext uri="{FF2B5EF4-FFF2-40B4-BE49-F238E27FC236}">
                  <a16:creationId xmlns:a16="http://schemas.microsoft.com/office/drawing/2014/main" id="{B913CF26-7FE2-FA12-F29A-C5FE78C03C2A}"/>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04C40A18-08F4-759C-D003-E29EF17B0A2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4">
                <a:extLst>
                  <a:ext uri="{FF2B5EF4-FFF2-40B4-BE49-F238E27FC236}">
                    <a16:creationId xmlns:a16="http://schemas.microsoft.com/office/drawing/2014/main" id="{8D59C9B2-DA04-602E-4190-AE203F044CC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1" name="Freeform 183">
              <a:extLst>
                <a:ext uri="{FF2B5EF4-FFF2-40B4-BE49-F238E27FC236}">
                  <a16:creationId xmlns:a16="http://schemas.microsoft.com/office/drawing/2014/main" id="{FCBB2483-7638-D752-7624-5B8035CBA9BE}"/>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4">
              <a:extLst>
                <a:ext uri="{FF2B5EF4-FFF2-40B4-BE49-F238E27FC236}">
                  <a16:creationId xmlns:a16="http://schemas.microsoft.com/office/drawing/2014/main" id="{55543540-7D40-D14A-3F97-821253C4F8B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5">
              <a:extLst>
                <a:ext uri="{FF2B5EF4-FFF2-40B4-BE49-F238E27FC236}">
                  <a16:creationId xmlns:a16="http://schemas.microsoft.com/office/drawing/2014/main" id="{58B9058D-35DA-AC2E-26D6-EEE6104EC8A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6">
              <a:extLst>
                <a:ext uri="{FF2B5EF4-FFF2-40B4-BE49-F238E27FC236}">
                  <a16:creationId xmlns:a16="http://schemas.microsoft.com/office/drawing/2014/main" id="{85B5357C-9602-6FD0-79EF-CFB6A4B975F7}"/>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7">
              <a:extLst>
                <a:ext uri="{FF2B5EF4-FFF2-40B4-BE49-F238E27FC236}">
                  <a16:creationId xmlns:a16="http://schemas.microsoft.com/office/drawing/2014/main" id="{545B85F2-5D52-DE42-74BE-F9ACCB398BF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8">
              <a:extLst>
                <a:ext uri="{FF2B5EF4-FFF2-40B4-BE49-F238E27FC236}">
                  <a16:creationId xmlns:a16="http://schemas.microsoft.com/office/drawing/2014/main" id="{04DB6F02-884E-5779-1F98-E89673F58B99}"/>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7" name="Graphic 2">
              <a:extLst>
                <a:ext uri="{FF2B5EF4-FFF2-40B4-BE49-F238E27FC236}">
                  <a16:creationId xmlns:a16="http://schemas.microsoft.com/office/drawing/2014/main" id="{545B143C-AB37-8788-307B-E5FFB8D59133}"/>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0523C5E1-5986-3947-9142-A1294DBBA375}"/>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2">
                <a:extLst>
                  <a:ext uri="{FF2B5EF4-FFF2-40B4-BE49-F238E27FC236}">
                    <a16:creationId xmlns:a16="http://schemas.microsoft.com/office/drawing/2014/main" id="{C563CC6D-5142-A374-321C-81F90E74CB8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8" name="Freeform 190">
              <a:extLst>
                <a:ext uri="{FF2B5EF4-FFF2-40B4-BE49-F238E27FC236}">
                  <a16:creationId xmlns:a16="http://schemas.microsoft.com/office/drawing/2014/main" id="{7F6C49EC-E741-26AE-7975-9EFDFC063014}"/>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1">
              <a:extLst>
                <a:ext uri="{FF2B5EF4-FFF2-40B4-BE49-F238E27FC236}">
                  <a16:creationId xmlns:a16="http://schemas.microsoft.com/office/drawing/2014/main" id="{1570B46D-677F-19A2-5AC7-81AAE92E2AF5}"/>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2">
              <a:extLst>
                <a:ext uri="{FF2B5EF4-FFF2-40B4-BE49-F238E27FC236}">
                  <a16:creationId xmlns:a16="http://schemas.microsoft.com/office/drawing/2014/main" id="{DEA773F9-8007-85EB-5A45-842C11438A5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3">
              <a:extLst>
                <a:ext uri="{FF2B5EF4-FFF2-40B4-BE49-F238E27FC236}">
                  <a16:creationId xmlns:a16="http://schemas.microsoft.com/office/drawing/2014/main" id="{E0A7D899-1940-933F-7B30-345BDBBBB15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4">
              <a:extLst>
                <a:ext uri="{FF2B5EF4-FFF2-40B4-BE49-F238E27FC236}">
                  <a16:creationId xmlns:a16="http://schemas.microsoft.com/office/drawing/2014/main" id="{F6829414-AAA5-AB81-5DFC-C40C51041ACD}"/>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5">
              <a:extLst>
                <a:ext uri="{FF2B5EF4-FFF2-40B4-BE49-F238E27FC236}">
                  <a16:creationId xmlns:a16="http://schemas.microsoft.com/office/drawing/2014/main" id="{1794285B-C94D-0859-F8DA-F18E9212FB4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6">
              <a:extLst>
                <a:ext uri="{FF2B5EF4-FFF2-40B4-BE49-F238E27FC236}">
                  <a16:creationId xmlns:a16="http://schemas.microsoft.com/office/drawing/2014/main" id="{86C4CAFA-074A-A7C1-8152-177C8C0CD5E5}"/>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7">
              <a:extLst>
                <a:ext uri="{FF2B5EF4-FFF2-40B4-BE49-F238E27FC236}">
                  <a16:creationId xmlns:a16="http://schemas.microsoft.com/office/drawing/2014/main" id="{90FD9C78-38CA-EC6E-EDA8-32BAD8CB953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8">
              <a:extLst>
                <a:ext uri="{FF2B5EF4-FFF2-40B4-BE49-F238E27FC236}">
                  <a16:creationId xmlns:a16="http://schemas.microsoft.com/office/drawing/2014/main" id="{A55D4BCE-CCC8-0E9F-2C9F-FBB3C54D665B}"/>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9">
              <a:extLst>
                <a:ext uri="{FF2B5EF4-FFF2-40B4-BE49-F238E27FC236}">
                  <a16:creationId xmlns:a16="http://schemas.microsoft.com/office/drawing/2014/main" id="{035ADE37-4EA8-9995-5087-4549523CC749}"/>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0">
              <a:extLst>
                <a:ext uri="{FF2B5EF4-FFF2-40B4-BE49-F238E27FC236}">
                  <a16:creationId xmlns:a16="http://schemas.microsoft.com/office/drawing/2014/main" id="{D27DFC91-7DC1-1D3D-D66F-824DD3E78324}"/>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1">
              <a:extLst>
                <a:ext uri="{FF2B5EF4-FFF2-40B4-BE49-F238E27FC236}">
                  <a16:creationId xmlns:a16="http://schemas.microsoft.com/office/drawing/2014/main" id="{6CAFB069-1108-079A-6358-BAFE7ED003C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2">
              <a:extLst>
                <a:ext uri="{FF2B5EF4-FFF2-40B4-BE49-F238E27FC236}">
                  <a16:creationId xmlns:a16="http://schemas.microsoft.com/office/drawing/2014/main" id="{D0479287-63FB-8632-328C-A50D96C9F12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3">
              <a:extLst>
                <a:ext uri="{FF2B5EF4-FFF2-40B4-BE49-F238E27FC236}">
                  <a16:creationId xmlns:a16="http://schemas.microsoft.com/office/drawing/2014/main" id="{3CE9DFB6-383E-6C54-B6F6-572A698C1DC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4">
              <a:extLst>
                <a:ext uri="{FF2B5EF4-FFF2-40B4-BE49-F238E27FC236}">
                  <a16:creationId xmlns:a16="http://schemas.microsoft.com/office/drawing/2014/main" id="{052CEA7E-68A2-9523-427B-101702ADF0A8}"/>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5">
              <a:extLst>
                <a:ext uri="{FF2B5EF4-FFF2-40B4-BE49-F238E27FC236}">
                  <a16:creationId xmlns:a16="http://schemas.microsoft.com/office/drawing/2014/main" id="{D97D4CC9-74E5-7540-0480-EB24F87DE20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6">
              <a:extLst>
                <a:ext uri="{FF2B5EF4-FFF2-40B4-BE49-F238E27FC236}">
                  <a16:creationId xmlns:a16="http://schemas.microsoft.com/office/drawing/2014/main" id="{6C60219D-99F7-FEA5-92A4-F1D238ED0F93}"/>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7">
              <a:extLst>
                <a:ext uri="{FF2B5EF4-FFF2-40B4-BE49-F238E27FC236}">
                  <a16:creationId xmlns:a16="http://schemas.microsoft.com/office/drawing/2014/main" id="{E6D7296A-3AD6-3C4F-A5F0-5215D05CEC20}"/>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8">
              <a:extLst>
                <a:ext uri="{FF2B5EF4-FFF2-40B4-BE49-F238E27FC236}">
                  <a16:creationId xmlns:a16="http://schemas.microsoft.com/office/drawing/2014/main" id="{BEF05CFE-75DE-9BD3-D61D-A88A5DBFAA25}"/>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9">
              <a:extLst>
                <a:ext uri="{FF2B5EF4-FFF2-40B4-BE49-F238E27FC236}">
                  <a16:creationId xmlns:a16="http://schemas.microsoft.com/office/drawing/2014/main" id="{733B8290-50C2-5922-3A8E-3D0C8E550554}"/>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0">
              <a:extLst>
                <a:ext uri="{FF2B5EF4-FFF2-40B4-BE49-F238E27FC236}">
                  <a16:creationId xmlns:a16="http://schemas.microsoft.com/office/drawing/2014/main" id="{D7848381-D951-7DB1-E830-B292C1387B0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5346115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449196"/>
            <a:ext cx="6814158" cy="6696200"/>
          </a:xfrm>
        </p:spPr>
        <p:txBody>
          <a:bodyPr/>
          <a:lstStyle/>
          <a:p>
            <a:r>
              <a:rPr lang="en-US" sz="1400" b="1">
                <a:solidFill>
                  <a:schemeClr val="tx1"/>
                </a:solidFill>
              </a:rPr>
              <a:t>Why it is a good practice?  </a:t>
            </a:r>
          </a:p>
          <a:p>
            <a:r>
              <a:rPr lang="en-US">
                <a:solidFill>
                  <a:schemeClr val="tx1"/>
                </a:solidFill>
              </a:rPr>
              <a:t>FoodSpace is an Irish sustainable on-site food service &amp; hospitality management company, which operates a zero-waste policy. Their ethos is ‘Loyal to Local’ and this is the idea behind everything they do. The business focuses on using local, seasonal produce and making sure it is sustainable. FoodSpace works closely with each business they cater for. They focus on tailor-made solutions and take time to develop bespoke ideas to match the client culture, employees’ tastes and the physical environment. This is a key differential compared to other contract catering </a:t>
            </a:r>
            <a:r>
              <a:rPr lang="en-US" err="1">
                <a:solidFill>
                  <a:schemeClr val="tx1"/>
                </a:solidFill>
              </a:rPr>
              <a:t>organisations</a:t>
            </a:r>
            <a:r>
              <a:rPr lang="en-US">
                <a:solidFill>
                  <a:schemeClr val="tx1"/>
                </a:solidFill>
              </a:rPr>
              <a:t>. As a result, menus are carefully crafted to a local and healthy dimension. </a:t>
            </a:r>
          </a:p>
          <a:p>
            <a:endParaRPr lang="en-US">
              <a:solidFill>
                <a:schemeClr val="tx1"/>
              </a:solidFill>
            </a:endParaRPr>
          </a:p>
          <a:p>
            <a:endParaRPr lang="en-US">
              <a:solidFill>
                <a:schemeClr val="tx1"/>
              </a:solidFill>
            </a:endParaRPr>
          </a:p>
          <a:p>
            <a:r>
              <a:rPr lang="en-US" sz="1400" b="1">
                <a:solidFill>
                  <a:schemeClr val="tx1"/>
                </a:solidFill>
              </a:rPr>
              <a:t>About </a:t>
            </a:r>
          </a:p>
          <a:p>
            <a:r>
              <a:rPr lang="en-US">
                <a:solidFill>
                  <a:schemeClr val="tx1"/>
                </a:solidFill>
              </a:rPr>
              <a:t>FoodSpace culture is based on the personalities of their entrepreneurial foodie leaders. Together, they have created a collaboration of like-minded people, who enjoy what they do every day! The team have operated food service and hospitality catering facilities in workplaces and colleges across Ireland, however, they wanted to spread their ethos further and wider by opening a site that the general public could visit.</a:t>
            </a:r>
          </a:p>
          <a:p>
            <a:r>
              <a:rPr lang="en-US">
                <a:solidFill>
                  <a:schemeClr val="tx1"/>
                </a:solidFill>
              </a:rPr>
              <a:t>So recently FoodSpace opened their own café called Ink, based in </a:t>
            </a:r>
            <a:r>
              <a:rPr lang="en-US" err="1">
                <a:solidFill>
                  <a:schemeClr val="tx1"/>
                </a:solidFill>
              </a:rPr>
              <a:t>Dún</a:t>
            </a:r>
            <a:r>
              <a:rPr lang="en-US">
                <a:solidFill>
                  <a:schemeClr val="tx1"/>
                </a:solidFill>
              </a:rPr>
              <a:t> Laoghaire so that members of the public could enjoy their food and find out more about the ethos of the business with a focus on local suppliers, farmers and fishermen, and seasonality. Most of their food comes from within 50 miles of the site, and 85% from Ireland. Menus are written depending on what vegetables are in seasons and available that week. </a:t>
            </a:r>
          </a:p>
          <a:p>
            <a:r>
              <a:rPr lang="en-US">
                <a:solidFill>
                  <a:schemeClr val="tx1"/>
                </a:solidFill>
              </a:rPr>
              <a:t>The only imported items are those not produced in Ireland, such as coffee, tea, and spices. Wine and Prosecco are sourced from sustainable vineyards, and beers and ciders are from independent Irish brewers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en-US" sz="1400" b="1">
                <a:solidFill>
                  <a:schemeClr val="tx1"/>
                </a:solidFill>
              </a:rPr>
              <a:t>Sustainable</a:t>
            </a:r>
          </a:p>
          <a:p>
            <a:r>
              <a:rPr lang="en-US">
                <a:solidFill>
                  <a:schemeClr val="tx1"/>
                </a:solidFill>
              </a:rPr>
              <a:t>FoodSpace are also committed to completely eliminating waste, with all fresh food delivered in reusable crates, no single-use plastics (including clingfilm), and menus are pinned onto cardboard from deliveries. That goes for food waste too, with fruit skins and cores fermented to make vinegars, vegetable skins dehydrated and turned into powders for seasoning or sauces, and overripe fruit used to </a:t>
            </a:r>
            <a:r>
              <a:rPr lang="en-US" err="1">
                <a:solidFill>
                  <a:schemeClr val="tx1"/>
                </a:solidFill>
              </a:rPr>
              <a:t>flavour</a:t>
            </a:r>
            <a:r>
              <a:rPr lang="en-US">
                <a:solidFill>
                  <a:schemeClr val="tx1"/>
                </a:solidFill>
              </a:rPr>
              <a:t> their kombucha. Used coffee grounds are repurposed to make a version of pastrami, and as compost for growing their own herbs and salads. Conor Spacey, Culinary Director at FoodSpace is very focused on providing a sustainable food system that involves seasonal Irish ingredients, working directly with farmers across the country and implementing a zero-waste policy that also reduces our carbon footprint.</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r>
              <a:rPr lang="en-US" sz="1400" b="1">
                <a:solidFill>
                  <a:schemeClr val="tx1"/>
                </a:solidFill>
              </a:rPr>
              <a:t>Culinary Director Conor Spacey explains:</a:t>
            </a:r>
          </a:p>
          <a:p>
            <a:r>
              <a:rPr lang="en-US">
                <a:solidFill>
                  <a:schemeClr val="tx1"/>
                </a:solidFill>
              </a:rPr>
              <a:t>“</a:t>
            </a:r>
            <a:r>
              <a:rPr lang="en-US" i="1">
                <a:solidFill>
                  <a:schemeClr val="tx1"/>
                </a:solidFill>
              </a:rPr>
              <a:t>Onion skins, we roast and dehydrate. Others buy in bouillons but we in effect make our own with the tops and tails of veg. We take whey from ricotta, which we make and use it for barley porridges or as a base for a ferment. The people dining in our canteens are eating better...Kombucha, ferments, </a:t>
            </a:r>
            <a:r>
              <a:rPr lang="en-US" i="1" err="1">
                <a:solidFill>
                  <a:schemeClr val="tx1"/>
                </a:solidFill>
              </a:rPr>
              <a:t>scobys</a:t>
            </a:r>
            <a:r>
              <a:rPr lang="en-US" i="1">
                <a:solidFill>
                  <a:schemeClr val="tx1"/>
                </a:solidFill>
              </a:rPr>
              <a:t> and so on are good for their gut health. We make a Kim Chee cauliflower... from the leaves and the stalks, using sea salt, sugar, ginger, garlic, and carrot for sweetness.  All these ideas are from a history that we lost, and we are bringing them back</a:t>
            </a:r>
            <a:r>
              <a:rPr lang="en-US">
                <a:solidFill>
                  <a:schemeClr val="tx1"/>
                </a:solidFill>
              </a:rPr>
              <a:t>.”</a:t>
            </a: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16</a:t>
            </a:fld>
            <a:endParaRPr lang="en-US" sz="1100" dirty="0"/>
          </a:p>
        </p:txBody>
      </p:sp>
      <p:sp>
        <p:nvSpPr>
          <p:cNvPr id="2" name="Oval 1047">
            <a:hlinkClick r:id="rId2"/>
            <a:extLst>
              <a:ext uri="{FF2B5EF4-FFF2-40B4-BE49-F238E27FC236}">
                <a16:creationId xmlns:a16="http://schemas.microsoft.com/office/drawing/2014/main" id="{07FA5A45-D24D-1127-B120-3861C1FEA311}"/>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endParaRPr lang="en-IE"/>
          </a:p>
        </p:txBody>
      </p:sp>
      <p:pic>
        <p:nvPicPr>
          <p:cNvPr id="11" name="Picture Placeholder 10" descr="A person with his arms crossed&#10;&#10;Description automatically generated with medium confidence">
            <a:extLst>
              <a:ext uri="{FF2B5EF4-FFF2-40B4-BE49-F238E27FC236}">
                <a16:creationId xmlns:a16="http://schemas.microsoft.com/office/drawing/2014/main" id="{C017C490-964A-B9E1-26A3-6E54EC6C8B7C}"/>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251704" y="8739045"/>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3" name="Text Placeholder 2">
            <a:extLst>
              <a:ext uri="{FF2B5EF4-FFF2-40B4-BE49-F238E27FC236}">
                <a16:creationId xmlns:a16="http://schemas.microsoft.com/office/drawing/2014/main" id="{4DFF7BA8-0E03-C681-CFF4-87D02E2DA175}"/>
              </a:ext>
            </a:extLst>
          </p:cNvPr>
          <p:cNvSpPr txBox="1">
            <a:spLocks/>
          </p:cNvSpPr>
          <p:nvPr/>
        </p:nvSpPr>
        <p:spPr>
          <a:xfrm>
            <a:off x="361473" y="2339757"/>
            <a:ext cx="3333072" cy="657339"/>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a:t>
            </a: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Food &amp; Waste Reduction</a:t>
            </a:r>
          </a:p>
        </p:txBody>
      </p:sp>
    </p:spTree>
    <p:extLst>
      <p:ext uri="{BB962C8B-B14F-4D97-AF65-F5344CB8AC3E}">
        <p14:creationId xmlns:p14="http://schemas.microsoft.com/office/powerpoint/2010/main" val="36331840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3055245"/>
            <a:ext cx="6143488" cy="5544033"/>
          </a:xfrm>
        </p:spPr>
        <p:txBody>
          <a:bodyPr/>
          <a:lstStyle/>
          <a:p>
            <a:r>
              <a:rPr lang="en-US" sz="1400" b="1">
                <a:solidFill>
                  <a:schemeClr val="tx1"/>
                </a:solidFill>
              </a:rPr>
              <a:t>Healthy</a:t>
            </a:r>
          </a:p>
          <a:p>
            <a:r>
              <a:rPr lang="en-US">
                <a:solidFill>
                  <a:schemeClr val="tx1"/>
                </a:solidFill>
              </a:rPr>
              <a:t>The chefs in this company learn about the importance and principles behind nutritionally balanced menus by working with qualified dietitians. This gives them the tools to create truly nutritious meals and the ability to answer the growing need for special dietary requirements. So, they create wholly inclusive menus for every customer in every location.</a:t>
            </a:r>
          </a:p>
          <a:p>
            <a:endParaRPr lang="en-US">
              <a:solidFill>
                <a:schemeClr val="tx1"/>
              </a:solidFill>
            </a:endParaRPr>
          </a:p>
          <a:p>
            <a:r>
              <a:rPr lang="en-US">
                <a:solidFill>
                  <a:schemeClr val="tx1"/>
                </a:solidFill>
              </a:rPr>
              <a:t>FoodSpace chefs cook 100% of the food they serve fresh every morning, with an emphasis on fruit and vegetables and meals made using the minimum amount of dairy products. They bake every day and that means out of the oven fresh scones, muffins, sourdough and ryes free of all but the most natural preservatives or additives.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pic>
        <p:nvPicPr>
          <p:cNvPr id="14" name="Picture Placeholder 13" descr="A picture containing vegetable, plant, fruit, fresh&#10;&#10;Description automatically generated">
            <a:extLst>
              <a:ext uri="{FF2B5EF4-FFF2-40B4-BE49-F238E27FC236}">
                <a16:creationId xmlns:a16="http://schemas.microsoft.com/office/drawing/2014/main" id="{C30515AA-69EC-CBC1-3CEF-331CFFD295D8}"/>
              </a:ext>
            </a:extLst>
          </p:cNvPr>
          <p:cNvPicPr>
            <a:picLocks noGrp="1" noChangeAspect="1"/>
          </p:cNvPicPr>
          <p:nvPr>
            <p:ph type="pic" sz="quarter" idx="45"/>
          </p:nvPr>
        </p:nvPicPr>
        <p:blipFill rotWithShape="1">
          <a:blip r:embed="rId2" cstate="email">
            <a:extLst>
              <a:ext uri="{28A0092B-C50C-407E-A947-70E740481C1C}">
                <a14:useLocalDpi xmlns:a14="http://schemas.microsoft.com/office/drawing/2010/main"/>
              </a:ext>
            </a:extLst>
          </a:blip>
          <a:srcRect/>
          <a:stretch/>
        </p:blipFill>
        <p:spPr>
          <a:xfrm rot="5400000">
            <a:off x="2531343" y="2106421"/>
            <a:ext cx="5887515" cy="2929849"/>
          </a:xfrm>
        </p:spPr>
      </p:pic>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17</a:t>
            </a:fld>
            <a:endParaRPr lang="en-US" sz="1100" dirty="0"/>
          </a:p>
        </p:txBody>
      </p:sp>
      <p:sp>
        <p:nvSpPr>
          <p:cNvPr id="3" name="Oval 1047">
            <a:hlinkClick r:id="rId3"/>
            <a:extLst>
              <a:ext uri="{FF2B5EF4-FFF2-40B4-BE49-F238E27FC236}">
                <a16:creationId xmlns:a16="http://schemas.microsoft.com/office/drawing/2014/main" id="{70F4AAE3-0B95-DBBA-D798-D24B96EA72DE}"/>
              </a:ext>
            </a:extLst>
          </p:cNvPr>
          <p:cNvSpPr>
            <a:spLocks noChangeArrowheads="1"/>
          </p:cNvSpPr>
          <p:nvPr/>
        </p:nvSpPr>
        <p:spPr bwMode="auto">
          <a:xfrm>
            <a:off x="312007" y="624587"/>
            <a:ext cx="1495998" cy="1523255"/>
          </a:xfrm>
          <a:prstGeom prst="ellipse">
            <a:avLst/>
          </a:prstGeom>
          <a:blipFill dpi="0" rotWithShape="1">
            <a:blip r:embed="rId4"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endParaRPr lang="en-IE" dirty="0"/>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6"/>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Freeform 6">
            <a:hlinkClick r:id="rId7"/>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2" name="Graphic 21" descr="World outline">
            <a:hlinkClick r:id="rId3"/>
            <a:extLst>
              <a:ext uri="{FF2B5EF4-FFF2-40B4-BE49-F238E27FC236}">
                <a16:creationId xmlns:a16="http://schemas.microsoft.com/office/drawing/2014/main" id="{99E8AB8E-099F-0237-83DE-A0656B0100CB}"/>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grpSp>
        <p:nvGrpSpPr>
          <p:cNvPr id="23" name="Group 22">
            <a:extLst>
              <a:ext uri="{FF2B5EF4-FFF2-40B4-BE49-F238E27FC236}">
                <a16:creationId xmlns:a16="http://schemas.microsoft.com/office/drawing/2014/main" id="{BCA0BF20-7123-E668-747D-2FF60829BE04}"/>
              </a:ext>
            </a:extLst>
          </p:cNvPr>
          <p:cNvGrpSpPr/>
          <p:nvPr/>
        </p:nvGrpSpPr>
        <p:grpSpPr>
          <a:xfrm rot="10800000">
            <a:off x="5079628" y="6792712"/>
            <a:ext cx="790943" cy="575820"/>
            <a:chOff x="3400450" y="986392"/>
            <a:chExt cx="1487826" cy="1083162"/>
          </a:xfrm>
        </p:grpSpPr>
        <p:sp>
          <p:nvSpPr>
            <p:cNvPr id="24" name="Freeform 23">
              <a:extLst>
                <a:ext uri="{FF2B5EF4-FFF2-40B4-BE49-F238E27FC236}">
                  <a16:creationId xmlns:a16="http://schemas.microsoft.com/office/drawing/2014/main" id="{393C3A40-F288-354D-4DCA-97332F2BD83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344533EF-C1BF-B148-B263-3231893AC42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29" name="Freeform 28">
            <a:extLst>
              <a:ext uri="{FF2B5EF4-FFF2-40B4-BE49-F238E27FC236}">
                <a16:creationId xmlns:a16="http://schemas.microsoft.com/office/drawing/2014/main" id="{AC296C9A-4897-69E2-4F4E-A5FBA9C4A5F5}"/>
              </a:ext>
            </a:extLst>
          </p:cNvPr>
          <p:cNvSpPr/>
          <p:nvPr/>
        </p:nvSpPr>
        <p:spPr>
          <a:xfrm>
            <a:off x="480340" y="6190888"/>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a:blip r:embed="rId10" cstate="email">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TextBox 30">
            <a:extLst>
              <a:ext uri="{FF2B5EF4-FFF2-40B4-BE49-F238E27FC236}">
                <a16:creationId xmlns:a16="http://schemas.microsoft.com/office/drawing/2014/main" id="{B2511C6C-4B86-E8EC-9B6C-57E073ACDD08}"/>
              </a:ext>
            </a:extLst>
          </p:cNvPr>
          <p:cNvSpPr txBox="1"/>
          <p:nvPr/>
        </p:nvSpPr>
        <p:spPr>
          <a:xfrm>
            <a:off x="3779837" y="7465432"/>
            <a:ext cx="3251194" cy="1477328"/>
          </a:xfrm>
          <a:prstGeom prst="rect">
            <a:avLst/>
          </a:prstGeom>
          <a:noFill/>
        </p:spPr>
        <p:txBody>
          <a:bodyPr wrap="square">
            <a:spAutoFit/>
          </a:bodyPr>
          <a:lstStyle/>
          <a:p>
            <a:pPr algn="ctr"/>
            <a:r>
              <a:rPr lang="en-US" sz="1500" i="1" dirty="0" err="1">
                <a:solidFill>
                  <a:schemeClr val="tx1"/>
                </a:solidFill>
                <a:latin typeface="Calibri" panose="020F0502020204030204" pitchFamily="34" charset="0"/>
                <a:cs typeface="Calibri" panose="020F0502020204030204" pitchFamily="34" charset="0"/>
              </a:rPr>
              <a:t>FoodSpace</a:t>
            </a:r>
            <a:r>
              <a:rPr lang="en-US" sz="1500" i="1" dirty="0">
                <a:solidFill>
                  <a:schemeClr val="tx1"/>
                </a:solidFill>
                <a:latin typeface="Calibri" panose="020F0502020204030204" pitchFamily="34" charset="0"/>
                <a:cs typeface="Calibri" panose="020F0502020204030204" pitchFamily="34" charset="0"/>
              </a:rPr>
              <a:t> was the first and to date, the only Irish catering company to receive and retain three gold stars at the Sustainable Restaurant Association awards, as well as an additional gold award for Loyal to Local.</a:t>
            </a:r>
          </a:p>
        </p:txBody>
      </p:sp>
      <p:grpSp>
        <p:nvGrpSpPr>
          <p:cNvPr id="2" name="Graphic 2">
            <a:extLst>
              <a:ext uri="{FF2B5EF4-FFF2-40B4-BE49-F238E27FC236}">
                <a16:creationId xmlns:a16="http://schemas.microsoft.com/office/drawing/2014/main" id="{9C6604F5-F66C-3404-E695-0995A56AF821}"/>
              </a:ext>
            </a:extLst>
          </p:cNvPr>
          <p:cNvGrpSpPr/>
          <p:nvPr/>
        </p:nvGrpSpPr>
        <p:grpSpPr>
          <a:xfrm>
            <a:off x="1826926" y="9651435"/>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6D3C3A26-9B90-7ECD-D97E-90AD8CA5B52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9">
              <a:hlinkClick r:id="rId11"/>
              <a:extLst>
                <a:ext uri="{FF2B5EF4-FFF2-40B4-BE49-F238E27FC236}">
                  <a16:creationId xmlns:a16="http://schemas.microsoft.com/office/drawing/2014/main" id="{00C8C3BD-53E3-E325-3EE4-E7D3A5F32B08}"/>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0">
              <a:extLst>
                <a:ext uri="{FF2B5EF4-FFF2-40B4-BE49-F238E27FC236}">
                  <a16:creationId xmlns:a16="http://schemas.microsoft.com/office/drawing/2014/main" id="{E6E7B90B-B6C3-B290-C034-B71076C0AD3C}"/>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0100F1AC-DCCD-7EDB-2CE6-04AFF18710E4}"/>
              </a:ext>
            </a:extLst>
          </p:cNvPr>
          <p:cNvGrpSpPr/>
          <p:nvPr/>
        </p:nvGrpSpPr>
        <p:grpSpPr>
          <a:xfrm rot="19582332">
            <a:off x="2995992" y="9436893"/>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482AA21D-29BD-2AE0-7D69-A0141E5A534F}"/>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AAE0B4F6-017E-15EF-D7CD-2749194B3D6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483167B6-5469-92FA-0963-035E91958FE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2F34E6F0-9307-DA98-BD43-7EF8AD96C33B}"/>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7EF565C6-FEFA-8D9D-CEF6-89FB590C776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2263B91A-8428-2BEF-6975-94E243FF765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8" name="Freeform 52">
                <a:extLst>
                  <a:ext uri="{FF2B5EF4-FFF2-40B4-BE49-F238E27FC236}">
                    <a16:creationId xmlns:a16="http://schemas.microsoft.com/office/drawing/2014/main" id="{CE7F6320-641F-2545-05E4-ED5B63EE6C7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0" name="Freeform 53">
                <a:extLst>
                  <a:ext uri="{FF2B5EF4-FFF2-40B4-BE49-F238E27FC236}">
                    <a16:creationId xmlns:a16="http://schemas.microsoft.com/office/drawing/2014/main" id="{181A04AC-4275-1894-FFB7-2200F7DF79A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7304926D-98DB-0ED5-974B-EFC6B82E74A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14E204FC-8124-97D4-22DE-FEAEE9C31AA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4CE6B628-9AD3-3710-0E58-931275C2FCD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5" name="Text Placeholder 2">
            <a:extLst>
              <a:ext uri="{FF2B5EF4-FFF2-40B4-BE49-F238E27FC236}">
                <a16:creationId xmlns:a16="http://schemas.microsoft.com/office/drawing/2014/main" id="{D7BF0FC1-632D-8765-063D-3C6E23B64309}"/>
              </a:ext>
            </a:extLst>
          </p:cNvPr>
          <p:cNvSpPr txBox="1">
            <a:spLocks/>
          </p:cNvSpPr>
          <p:nvPr/>
        </p:nvSpPr>
        <p:spPr>
          <a:xfrm>
            <a:off x="361473" y="2339758"/>
            <a:ext cx="364870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a:t>
            </a:r>
            <a:r>
              <a:rPr lang="en-US" sz="1500" b="1" dirty="0">
                <a:solidFill>
                  <a:schemeClr val="bg1"/>
                </a:solidFill>
                <a:latin typeface="Calibri" panose="020F0502020204030204" pitchFamily="34" charset="0"/>
                <a:ea typeface="Calibri" panose="020F0502020204030204" pitchFamily="34" charset="0"/>
                <a:cs typeface="Calibri" panose="020F0502020204030204" pitchFamily="34" charset="0"/>
              </a:rPr>
              <a:t> </a:t>
            </a:r>
            <a:r>
              <a:rPr lang="en-US" sz="1500" dirty="0">
                <a:solidFill>
                  <a:schemeClr val="bg1"/>
                </a:solidFill>
                <a:latin typeface="Calibri" panose="020F0502020204030204" pitchFamily="34" charset="0"/>
                <a:ea typeface="Calibri" panose="020F0502020204030204" pitchFamily="34" charset="0"/>
                <a:cs typeface="Calibri" panose="020F0502020204030204" pitchFamily="34" charset="0"/>
              </a:rPr>
              <a:t>Food &amp; Waste Reduction</a:t>
            </a:r>
          </a:p>
        </p:txBody>
      </p:sp>
    </p:spTree>
    <p:extLst>
      <p:ext uri="{BB962C8B-B14F-4D97-AF65-F5344CB8AC3E}">
        <p14:creationId xmlns:p14="http://schemas.microsoft.com/office/powerpoint/2010/main" val="22986762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349200"/>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Fazla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Gıda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a start-up focused on addressing food waste. As you know zero hunger is one of the issues of United Nations Sustainable Development Goals and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Fazla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Gıda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a social enterprise </a:t>
            </a:r>
            <a:r>
              <a:rPr lang="en-US">
                <a:solidFill>
                  <a:prstClr val="black"/>
                </a:solidFill>
              </a:rPr>
              <a:t>with the aim of</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solving the food waste issue. Having been founded by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Olcay</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Silahlı</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CEO, and Arda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Eren</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CTO, in 2017, the company has saved &gt;55,000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tonnes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of food.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schemeClr val="tx1"/>
                </a:solidFill>
              </a:rPr>
              <a:t>Why it is a good practice?  </a:t>
            </a:r>
          </a:p>
          <a:p>
            <a:r>
              <a:rPr lang="en-US">
                <a:solidFill>
                  <a:schemeClr val="tx1"/>
                </a:solidFill>
              </a:rPr>
              <a:t>To reach its targets, </a:t>
            </a:r>
            <a:r>
              <a:rPr lang="en-US" err="1">
                <a:solidFill>
                  <a:schemeClr val="tx1"/>
                </a:solidFill>
              </a:rPr>
              <a:t>Fazla</a:t>
            </a:r>
            <a:r>
              <a:rPr lang="en-US">
                <a:solidFill>
                  <a:schemeClr val="tx1"/>
                </a:solidFill>
              </a:rPr>
              <a:t> </a:t>
            </a:r>
            <a:r>
              <a:rPr lang="en-US" err="1">
                <a:solidFill>
                  <a:schemeClr val="tx1"/>
                </a:solidFill>
              </a:rPr>
              <a:t>Gıda</a:t>
            </a:r>
            <a:r>
              <a:rPr lang="en-US">
                <a:solidFill>
                  <a:schemeClr val="tx1"/>
                </a:solidFill>
              </a:rPr>
              <a:t> is collaborating with restaurants, hotels, dining halls, food retailers and distributors. Thanks to their cloud-based infrastructure, they offer companies holistic evaluation opportunities through donation via food banking, secondary sales on the HoReCa channel, production or diversion to animal food and conversion to electrical energy in biogas plants in a manner to create maximum financial, environmental, and social benefits from waste products. They set out with the aim of reaching the goals of Ending Hunger, Responsible Consumption &amp; Production, Sustainable Cities &amp; Communities besides achieving the goal of Climate Action, and also showing the young people in Turkey that it is possible to do a job that is in involving benevolence for humankind and for the planet.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a:solidFill>
                  <a:schemeClr val="tx1"/>
                </a:solidFill>
              </a:rPr>
              <a:t>In the food business side which consists of manufacturers, retailers, and the associates of HoReCa sector, food waste is mainly caused by inefficient inventory management, logistics operations, and the high-quality requirements of the food sector. Even though most of the surplus is suitable for human consumption or for use in various other processes, they end up being landfilled because companies don’t have enough information and skill set to manage their surplus effectively.  </a:t>
            </a:r>
            <a:r>
              <a:rPr lang="en-US" err="1">
                <a:solidFill>
                  <a:schemeClr val="tx1"/>
                </a:solidFill>
              </a:rPr>
              <a:t>Fazla</a:t>
            </a:r>
            <a:r>
              <a:rPr lang="en-US">
                <a:solidFill>
                  <a:schemeClr val="tx1"/>
                </a:solidFill>
              </a:rPr>
              <a:t> Gida solves this issue by using </a:t>
            </a:r>
          </a:p>
          <a:p>
            <a:endParaRPr lang="en-US">
              <a:solidFill>
                <a:schemeClr val="tx1"/>
              </a:solidFill>
            </a:endParaRPr>
          </a:p>
          <a:p>
            <a:r>
              <a:rPr lang="en-US">
                <a:solidFill>
                  <a:schemeClr val="tx1"/>
                </a:solidFill>
              </a:rPr>
              <a:t>an in-house developed AI-based algorithm that takes customers’ SKU lists with time and location-based data, best-before date, and nutritional values. The system calculates the financial, social, and environmental impact of surplus according to data collected and </a:t>
            </a:r>
            <a:r>
              <a:rPr lang="en-US" err="1">
                <a:solidFill>
                  <a:schemeClr val="tx1"/>
                </a:solidFill>
              </a:rPr>
              <a:t>categorises</a:t>
            </a:r>
            <a:r>
              <a:rPr lang="en-US">
                <a:solidFill>
                  <a:schemeClr val="tx1"/>
                </a:solidFill>
              </a:rPr>
              <a:t> all products with the best-fit solution.  </a:t>
            </a:r>
          </a:p>
          <a:p>
            <a:endParaRPr lang="en-US">
              <a:solidFill>
                <a:schemeClr val="tx1"/>
              </a:solidFill>
            </a:endParaRPr>
          </a:p>
          <a:p>
            <a:r>
              <a:rPr lang="en-US">
                <a:solidFill>
                  <a:schemeClr val="tx1"/>
                </a:solidFill>
              </a:rPr>
              <a:t>In addition to those solutions, the </a:t>
            </a:r>
            <a:r>
              <a:rPr lang="en-US" err="1">
                <a:solidFill>
                  <a:schemeClr val="tx1"/>
                </a:solidFill>
              </a:rPr>
              <a:t>Fazla</a:t>
            </a:r>
            <a:r>
              <a:rPr lang="en-US">
                <a:solidFill>
                  <a:schemeClr val="tx1"/>
                </a:solidFill>
              </a:rPr>
              <a:t> platform provides real-time reporting and analytics dashboards for dynamic waste stream analyses and insights to reduce waste at the source by using machine learning algorithms and big data analysis. The platform analyses the big data of food companies and provides real-time data analytics with a variety of explanatory and easy-to-use graphics. The dashboard provides surplus trends based on products, product categories, stores, and regions to the clients. Clients have access to monthly trends via dashboards where they can see the top wasted SKUs sorted by amount, weight, and cost. They can compare results in store breakdown and see monthly changes of surplus results.</a:t>
            </a:r>
          </a:p>
          <a:p>
            <a:endParaRPr lang="en-US">
              <a:solidFill>
                <a:schemeClr val="tx1"/>
              </a:solidFill>
            </a:endParaRPr>
          </a:p>
          <a:p>
            <a:r>
              <a:rPr lang="en-US">
                <a:solidFill>
                  <a:schemeClr val="tx1"/>
                </a:solidFill>
              </a:rPr>
              <a:t>They have also developed the </a:t>
            </a:r>
            <a:r>
              <a:rPr lang="en-US" err="1">
                <a:solidFill>
                  <a:schemeClr val="tx1"/>
                </a:solidFill>
              </a:rPr>
              <a:t>Fazla</a:t>
            </a:r>
            <a:r>
              <a:rPr lang="en-US">
                <a:solidFill>
                  <a:schemeClr val="tx1"/>
                </a:solidFill>
              </a:rPr>
              <a:t> App which aims to decrease food waste in the  HoReCa sector by providing HoReCa businesses a chance to reach out to customers with edible food that they couldn’t sell during the day and that will go to trash because of quality or operational reasons. Both customers and businesses can benefit from it since the customers will have a chance to buy quality take-away food at a discounted price and businesses will gain profit from food that otherwise go to waste. The system reduces food waste and waste-borne carbon emissions as well. The main feature that makes the </a:t>
            </a:r>
            <a:r>
              <a:rPr lang="en-US" err="1">
                <a:solidFill>
                  <a:schemeClr val="tx1"/>
                </a:solidFill>
              </a:rPr>
              <a:t>Fazla</a:t>
            </a:r>
            <a:r>
              <a:rPr lang="en-US">
                <a:solidFill>
                  <a:schemeClr val="tx1"/>
                </a:solidFill>
              </a:rPr>
              <a:t> App unique is the fact that all the offers are in a concept of “surprise boxes”</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18</a:t>
            </a:fld>
            <a:endParaRPr lang="en-US" sz="1100"/>
          </a:p>
        </p:txBody>
      </p:sp>
      <p:pic>
        <p:nvPicPr>
          <p:cNvPr id="1026" name="Picture 2">
            <a:hlinkClick r:id="rId2"/>
            <a:extLst>
              <a:ext uri="{FF2B5EF4-FFF2-40B4-BE49-F238E27FC236}">
                <a16:creationId xmlns:a16="http://schemas.microsoft.com/office/drawing/2014/main" id="{C69A2095-A6D5-422C-D8D6-0C6739B400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Placeholder 9" descr="A picture containing text, person, standing, sport&#10;&#10;Description automatically generated">
            <a:extLst>
              <a:ext uri="{FF2B5EF4-FFF2-40B4-BE49-F238E27FC236}">
                <a16:creationId xmlns:a16="http://schemas.microsoft.com/office/drawing/2014/main" id="{4F831812-47B0-D7E8-4787-E9DCCF41FA5F}"/>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EE1DE41A-249F-4C77-7B2D-9435BA089ADD}"/>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312EED1-7E3F-5B60-CBB7-4EF8B624632C}"/>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9C0D2234-C5F3-E075-4F32-6384497ED129}"/>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C9D713E4-CEEF-C1E0-F2B3-0413E0F63C3E}"/>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 name="Text Placeholder 2">
            <a:extLst>
              <a:ext uri="{FF2B5EF4-FFF2-40B4-BE49-F238E27FC236}">
                <a16:creationId xmlns:a16="http://schemas.microsoft.com/office/drawing/2014/main" id="{E6226C1A-6A89-4A39-6AE6-EC2DA1347E8B}"/>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spTree>
    <p:extLst>
      <p:ext uri="{BB962C8B-B14F-4D97-AF65-F5344CB8AC3E}">
        <p14:creationId xmlns:p14="http://schemas.microsoft.com/office/powerpoint/2010/main" val="20230588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a:xfrm>
            <a:off x="6155439" y="10091256"/>
            <a:ext cx="1047264" cy="465822"/>
          </a:xfrm>
        </p:spPr>
        <p:txBody>
          <a:bodyPr/>
          <a:lstStyle/>
          <a:p>
            <a:fld id="{CB2079F2-58AF-ED44-82D7-E04B2F6FD686}" type="slidenum">
              <a:rPr lang="en-US" sz="1100" smtClean="0"/>
              <a:pPr/>
              <a:t>19</a:t>
            </a:fld>
            <a:endParaRPr lang="en-US" sz="110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8"/>
            <a:ext cx="3135143" cy="512072"/>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pic>
        <p:nvPicPr>
          <p:cNvPr id="4" name="Picture 2">
            <a:hlinkClick r:id="rId5"/>
            <a:extLst>
              <a:ext uri="{FF2B5EF4-FFF2-40B4-BE49-F238E27FC236}">
                <a16:creationId xmlns:a16="http://schemas.microsoft.com/office/drawing/2014/main" id="{31B566A8-21D9-21CA-07F9-7D35582067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544033"/>
          </a:xfrm>
        </p:spPr>
        <p:txBody>
          <a:bodyPr/>
          <a:lstStyle/>
          <a:p>
            <a:r>
              <a:rPr lang="en-IE" sz="1400" b="1"/>
              <a:t>Ethical</a:t>
            </a:r>
          </a:p>
          <a:p>
            <a:r>
              <a:rPr lang="en-US" err="1"/>
              <a:t>Fazla</a:t>
            </a:r>
            <a:r>
              <a:rPr lang="en-US"/>
              <a:t> are working to establish sustainable systems and to bring the highest benefit to the circular economy by correctly managing the surplus products. With their technology-based, holistic approach, they determine the most suitable service for food business’s surplus products from food to textile, from packaging to chemicals, and they make the client’s impact visible with their end-to-end and traceable process management. With this technology-based holistic approach, they provide the insights needed to prevent waste by tracking waste and helping food businesses bring their production and surplus products to the consumer.</a:t>
            </a:r>
          </a:p>
          <a:p>
            <a:r>
              <a:rPr lang="en-US"/>
              <a:t>One such system is the ‘Extra Intelligent Weighing System’, which measures the food waste in a business in detail and makes it possible to reduce the waste with data-based insights. The biggest obstacle in controlling and reducing food waste is the inability to measure the waste generated during the kitchen operation.</a:t>
            </a:r>
            <a:endParaRPr lang="en-IE"/>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251704" y="3372975"/>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9" name="Picture Placeholder 16" descr="A group of people sitting on stairs&#10;&#10;Description automatically generated with medium confidence">
            <a:extLst>
              <a:ext uri="{FF2B5EF4-FFF2-40B4-BE49-F238E27FC236}">
                <a16:creationId xmlns:a16="http://schemas.microsoft.com/office/drawing/2014/main" id="{9E3311D4-2ADB-7E59-387F-83550366775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471171" y="6618405"/>
            <a:ext cx="3025444" cy="2716397"/>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30" name="Picture Placeholder 20" descr="Diagram&#10;&#10;Description automatically generated">
            <a:extLst>
              <a:ext uri="{FF2B5EF4-FFF2-40B4-BE49-F238E27FC236}">
                <a16:creationId xmlns:a16="http://schemas.microsoft.com/office/drawing/2014/main" id="{7D08CA26-0D8D-B945-D41A-C0666E65426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32" name="TextBox 31">
            <a:extLst>
              <a:ext uri="{FF2B5EF4-FFF2-40B4-BE49-F238E27FC236}">
                <a16:creationId xmlns:a16="http://schemas.microsoft.com/office/drawing/2014/main" id="{8C6AA332-4D89-C629-6BDE-602045365F2A}"/>
              </a:ext>
            </a:extLst>
          </p:cNvPr>
          <p:cNvSpPr txBox="1"/>
          <p:nvPr/>
        </p:nvSpPr>
        <p:spPr>
          <a:xfrm>
            <a:off x="3779837" y="4294575"/>
            <a:ext cx="3464176" cy="4524315"/>
          </a:xfrm>
          <a:prstGeom prst="rect">
            <a:avLst/>
          </a:prstGeom>
          <a:noFill/>
        </p:spPr>
        <p:txBody>
          <a:bodyPr wrap="square">
            <a:spAutoFit/>
          </a:bodyPr>
          <a:lstStyle/>
          <a:p>
            <a:pPr algn="ctr"/>
            <a:r>
              <a:rPr lang="en-US"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are Extra. When it comes to the well-being of our World, we are citizens of the World who take care of ourselves and take responsibility. We put the impact at the center of our work and set out with the aim of making an impact for the world with the competencies we have. When we see a problem, we enthusiastically go to work to find a fair and sustainable solution. We are the company that not only leads the waste management industry, but also pioneers the transformation that will save our Earth.</a:t>
            </a:r>
            <a:endParaRPr lang="en-IE"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3" name="Graphic 2">
            <a:extLst>
              <a:ext uri="{FF2B5EF4-FFF2-40B4-BE49-F238E27FC236}">
                <a16:creationId xmlns:a16="http://schemas.microsoft.com/office/drawing/2014/main" id="{F5DE50D4-9E55-6D44-BF2C-41C133B320C9}"/>
              </a:ext>
            </a:extLst>
          </p:cNvPr>
          <p:cNvGrpSpPr>
            <a:grpSpLocks noChangeAspect="1"/>
          </p:cNvGrpSpPr>
          <p:nvPr/>
        </p:nvGrpSpPr>
        <p:grpSpPr>
          <a:xfrm>
            <a:off x="6555507" y="273974"/>
            <a:ext cx="558048" cy="558000"/>
            <a:chOff x="4094891" y="4680533"/>
            <a:chExt cx="381887" cy="381854"/>
          </a:xfrm>
        </p:grpSpPr>
        <p:sp>
          <p:nvSpPr>
            <p:cNvPr id="5" name="Freeform 4">
              <a:extLst>
                <a:ext uri="{FF2B5EF4-FFF2-40B4-BE49-F238E27FC236}">
                  <a16:creationId xmlns:a16="http://schemas.microsoft.com/office/drawing/2014/main" id="{4CBF778E-21B7-78A3-1D07-7D5152111164}"/>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5">
              <a:extLst>
                <a:ext uri="{FF2B5EF4-FFF2-40B4-BE49-F238E27FC236}">
                  <a16:creationId xmlns:a16="http://schemas.microsoft.com/office/drawing/2014/main" id="{2A5684A4-63A3-0CEB-07DA-DA462AEBF3B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6">
              <a:extLst>
                <a:ext uri="{FF2B5EF4-FFF2-40B4-BE49-F238E27FC236}">
                  <a16:creationId xmlns:a16="http://schemas.microsoft.com/office/drawing/2014/main" id="{4CC2BFF0-6C3B-B845-60DE-3481B1389D29}"/>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DF9E27E0-1EB1-40C9-BFDE-9143E78EC038}"/>
              </a:ext>
            </a:extLst>
          </p:cNvPr>
          <p:cNvGrpSpPr/>
          <p:nvPr/>
        </p:nvGrpSpPr>
        <p:grpSpPr>
          <a:xfrm rot="19582332">
            <a:off x="2995992" y="9436893"/>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859B7FC9-7B8D-0EFB-D088-87D26C4EB6A4}"/>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0DF8FBB5-A87E-5D49-0613-09A4D24059F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7D045664-3579-ED1E-6D04-7DE57FC943C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8" name="Graphic 4">
              <a:extLst>
                <a:ext uri="{FF2B5EF4-FFF2-40B4-BE49-F238E27FC236}">
                  <a16:creationId xmlns:a16="http://schemas.microsoft.com/office/drawing/2014/main" id="{2FB52738-7F04-E3AF-AF4E-93159D7A5FCF}"/>
                </a:ext>
              </a:extLst>
            </p:cNvPr>
            <p:cNvGrpSpPr/>
            <p:nvPr/>
          </p:nvGrpSpPr>
          <p:grpSpPr>
            <a:xfrm>
              <a:off x="9129274" y="2893887"/>
              <a:ext cx="717139" cy="1211724"/>
              <a:chOff x="9129274" y="2893887"/>
              <a:chExt cx="717139" cy="1211724"/>
            </a:xfrm>
            <a:grpFill/>
          </p:grpSpPr>
          <p:sp>
            <p:nvSpPr>
              <p:cNvPr id="19" name="Freeform 50">
                <a:extLst>
                  <a:ext uri="{FF2B5EF4-FFF2-40B4-BE49-F238E27FC236}">
                    <a16:creationId xmlns:a16="http://schemas.microsoft.com/office/drawing/2014/main" id="{5CAE2DDE-102C-BAFA-48FD-E9F809951E2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15103B8B-7EBE-ABD2-3BF0-49A8CFD2E56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3D1EBBAE-CA6C-0E9C-3D7D-49683A2A88F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3AD26968-CEB7-BEC4-D0A5-0976EE98A64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7" name="Freeform 54">
                <a:extLst>
                  <a:ext uri="{FF2B5EF4-FFF2-40B4-BE49-F238E27FC236}">
                    <a16:creationId xmlns:a16="http://schemas.microsoft.com/office/drawing/2014/main" id="{CEB69C25-C0A7-E504-008D-9C963A68882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ED919606-EC72-9740-F631-443D6D38CDC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3255F93B-AA4D-0CDD-A664-FF4DE2CB3D3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8821934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5">
            <a:extLst>
              <a:ext uri="{FF2B5EF4-FFF2-40B4-BE49-F238E27FC236}">
                <a16:creationId xmlns:a16="http://schemas.microsoft.com/office/drawing/2014/main" id="{626FBF3D-169F-FE44-9E11-F2EB3C4013A1}"/>
              </a:ext>
            </a:extLst>
          </p:cNvPr>
          <p:cNvSpPr>
            <a:spLocks noGrp="1"/>
          </p:cNvSpPr>
          <p:nvPr>
            <p:ph type="body" sz="quarter" idx="13"/>
          </p:nvPr>
        </p:nvSpPr>
        <p:spPr>
          <a:xfrm>
            <a:off x="1479589" y="3693660"/>
            <a:ext cx="648000" cy="348400"/>
          </a:xfrm>
        </p:spPr>
        <p:txBody>
          <a:bodyPr/>
          <a:lstStyle/>
          <a:p>
            <a:r>
              <a:rPr lang="en-US" dirty="0"/>
              <a:t>01</a:t>
            </a:r>
          </a:p>
        </p:txBody>
      </p:sp>
      <p:sp>
        <p:nvSpPr>
          <p:cNvPr id="7" name="Text Placeholder 6">
            <a:extLst>
              <a:ext uri="{FF2B5EF4-FFF2-40B4-BE49-F238E27FC236}">
                <a16:creationId xmlns:a16="http://schemas.microsoft.com/office/drawing/2014/main" id="{BC0E0B4D-2E2A-3B4B-8492-0085956F97EA}"/>
              </a:ext>
            </a:extLst>
          </p:cNvPr>
          <p:cNvSpPr>
            <a:spLocks noGrp="1"/>
          </p:cNvSpPr>
          <p:nvPr>
            <p:ph type="body" sz="quarter" idx="14"/>
          </p:nvPr>
        </p:nvSpPr>
        <p:spPr>
          <a:xfrm>
            <a:off x="2236687" y="3670574"/>
            <a:ext cx="4754615" cy="346947"/>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2" action="ppaction://hlinksldjump">
                  <a:extLst>
                    <a:ext uri="{A12FA001-AC4F-418D-AE19-62706E023703}">
                      <ahyp:hlinkClr xmlns:ahyp="http://schemas.microsoft.com/office/drawing/2018/hyperlinkcolor" val="tx"/>
                    </a:ext>
                  </a:extLst>
                </a:hlinkClick>
              </a:rPr>
              <a:t>Who are the authors </a:t>
            </a:r>
            <a:r>
              <a:rPr kumimoji="0" lang="en-US" altLang="en-US" sz="3200" b="1" i="0" strike="noStrike" cap="none" normalizeH="0" baseline="0" dirty="0">
                <a:ln>
                  <a:noFill/>
                </a:ln>
                <a:effectLst/>
                <a:latin typeface="Calibri" panose="020F0502020204030204" pitchFamily="34" charset="0"/>
                <a:ea typeface="Calibri" panose="020F0502020204030204" pitchFamily="34" charset="0"/>
                <a:cs typeface="Times New Roman" panose="02020603050405020304" pitchFamily="18" charset="0"/>
                <a:hlinkClick r:id="rId2" action="ppaction://hlinksldjump">
                  <a:extLst>
                    <a:ext uri="{A12FA001-AC4F-418D-AE19-62706E023703}">
                      <ahyp:hlinkClr xmlns:ahyp="http://schemas.microsoft.com/office/drawing/2018/hyperlinkcolor" val="tx"/>
                    </a:ext>
                  </a:extLst>
                </a:hlinkClick>
              </a:rPr>
              <a:t>	</a:t>
            </a:r>
            <a:r>
              <a:rPr lang="en-US" altLang="en-US" sz="1400" b="1" dirty="0">
                <a:ea typeface="Calibri" panose="020F0502020204030204" pitchFamily="34" charset="0"/>
                <a:hlinkClick r:id="rId2" action="ppaction://hlinksldjump">
                  <a:extLst>
                    <a:ext uri="{A12FA001-AC4F-418D-AE19-62706E023703}">
                      <ahyp:hlinkClr xmlns:ahyp="http://schemas.microsoft.com/office/drawing/2018/hyperlinkcolor" val="tx"/>
                    </a:ext>
                  </a:extLst>
                </a:hlinkClick>
              </a:rPr>
              <a:t>3</a:t>
            </a:r>
            <a:endParaRPr kumimoji="0" lang="en-US" altLang="en-US" sz="1400" b="1" i="0" strike="noStrike" cap="none" normalizeH="0" baseline="0" dirty="0">
              <a:ln>
                <a:noFill/>
              </a:ln>
              <a:effectLst/>
              <a:hlinkClick r:id="rId2" action="ppaction://hlinksldjump">
                <a:extLst>
                  <a:ext uri="{A12FA001-AC4F-418D-AE19-62706E023703}">
                    <ahyp:hlinkClr xmlns:ahyp="http://schemas.microsoft.com/office/drawing/2018/hyperlinkcolor" val="tx"/>
                  </a:ext>
                </a:extLst>
              </a:hlinkClick>
            </a:endParaRPr>
          </a:p>
        </p:txBody>
      </p:sp>
      <p:sp>
        <p:nvSpPr>
          <p:cNvPr id="8" name="Text Placeholder 7">
            <a:extLst>
              <a:ext uri="{FF2B5EF4-FFF2-40B4-BE49-F238E27FC236}">
                <a16:creationId xmlns:a16="http://schemas.microsoft.com/office/drawing/2014/main" id="{8E73B763-BBD0-F74D-88AB-BCB29FC92F8E}"/>
              </a:ext>
            </a:extLst>
          </p:cNvPr>
          <p:cNvSpPr>
            <a:spLocks noGrp="1"/>
          </p:cNvSpPr>
          <p:nvPr>
            <p:ph type="body" sz="quarter" idx="15"/>
          </p:nvPr>
        </p:nvSpPr>
        <p:spPr>
          <a:xfrm>
            <a:off x="1479589" y="4430339"/>
            <a:ext cx="648000" cy="348400"/>
          </a:xfrm>
        </p:spPr>
        <p:txBody>
          <a:bodyPr/>
          <a:lstStyle/>
          <a:p>
            <a:r>
              <a:rPr lang="en-US" dirty="0"/>
              <a:t>02</a:t>
            </a:r>
          </a:p>
        </p:txBody>
      </p:sp>
      <p:sp>
        <p:nvSpPr>
          <p:cNvPr id="10" name="Text Placeholder 9">
            <a:extLst>
              <a:ext uri="{FF2B5EF4-FFF2-40B4-BE49-F238E27FC236}">
                <a16:creationId xmlns:a16="http://schemas.microsoft.com/office/drawing/2014/main" id="{A2CD762B-EFD4-FD43-99AD-352F0A79E2CA}"/>
              </a:ext>
            </a:extLst>
          </p:cNvPr>
          <p:cNvSpPr>
            <a:spLocks noGrp="1"/>
          </p:cNvSpPr>
          <p:nvPr>
            <p:ph type="body" sz="quarter" idx="19"/>
          </p:nvPr>
        </p:nvSpPr>
        <p:spPr>
          <a:xfrm>
            <a:off x="2236687" y="4407608"/>
            <a:ext cx="4754615"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3" action="ppaction://hlinksldjump">
                  <a:extLst>
                    <a:ext uri="{A12FA001-AC4F-418D-AE19-62706E023703}">
                      <ahyp:hlinkClr xmlns:ahyp="http://schemas.microsoft.com/office/drawing/2018/hyperlinkcolor" val="tx"/>
                    </a:ext>
                  </a:extLst>
                </a:hlinkClick>
              </a:rPr>
              <a:t>How to use this guide	4</a:t>
            </a:r>
            <a:endParaRPr kumimoji="0" lang="en-US" altLang="en-US" sz="1400" b="1" i="0" u="none" strike="noStrike" cap="none" normalizeH="0" baseline="0" dirty="0">
              <a:ln>
                <a:noFill/>
              </a:ln>
              <a:effectLst/>
              <a:hlinkClick r:id="rId3" action="ppaction://hlinksldjump">
                <a:extLst>
                  <a:ext uri="{A12FA001-AC4F-418D-AE19-62706E023703}">
                    <ahyp:hlinkClr xmlns:ahyp="http://schemas.microsoft.com/office/drawing/2018/hyperlinkcolor" val="tx"/>
                  </a:ext>
                </a:extLst>
              </a:hlinkClick>
            </a:endParaRPr>
          </a:p>
        </p:txBody>
      </p:sp>
      <p:sp>
        <p:nvSpPr>
          <p:cNvPr id="9" name="Text Placeholder 8">
            <a:extLst>
              <a:ext uri="{FF2B5EF4-FFF2-40B4-BE49-F238E27FC236}">
                <a16:creationId xmlns:a16="http://schemas.microsoft.com/office/drawing/2014/main" id="{57C09181-4420-B14C-9DBB-E87B4F629970}"/>
              </a:ext>
            </a:extLst>
          </p:cNvPr>
          <p:cNvSpPr>
            <a:spLocks noGrp="1"/>
          </p:cNvSpPr>
          <p:nvPr>
            <p:ph type="body" sz="quarter" idx="17"/>
          </p:nvPr>
        </p:nvSpPr>
        <p:spPr>
          <a:xfrm>
            <a:off x="1479589" y="5093287"/>
            <a:ext cx="648000" cy="348400"/>
          </a:xfrm>
        </p:spPr>
        <p:txBody>
          <a:bodyPr/>
          <a:lstStyle/>
          <a:p>
            <a:r>
              <a:rPr lang="en-US" dirty="0"/>
              <a:t>03</a:t>
            </a:r>
          </a:p>
        </p:txBody>
      </p:sp>
      <p:sp>
        <p:nvSpPr>
          <p:cNvPr id="11" name="Text Placeholder 10">
            <a:extLst>
              <a:ext uri="{FF2B5EF4-FFF2-40B4-BE49-F238E27FC236}">
                <a16:creationId xmlns:a16="http://schemas.microsoft.com/office/drawing/2014/main" id="{5A5AE2C8-21E1-C448-AF12-DC6918B4567A}"/>
              </a:ext>
            </a:extLst>
          </p:cNvPr>
          <p:cNvSpPr>
            <a:spLocks noGrp="1"/>
          </p:cNvSpPr>
          <p:nvPr>
            <p:ph type="body" sz="quarter" idx="20"/>
          </p:nvPr>
        </p:nvSpPr>
        <p:spPr>
          <a:xfrm>
            <a:off x="2236687" y="5128329"/>
            <a:ext cx="4842440"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About this Good Practice Compendium</a:t>
            </a:r>
            <a:r>
              <a:rPr kumimoji="0" lang="en-US" altLang="en-US" sz="8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	</a:t>
            </a: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4" action="ppaction://hlinksldjump">
                  <a:extLst>
                    <a:ext uri="{A12FA001-AC4F-418D-AE19-62706E023703}">
                      <ahyp:hlinkClr xmlns:ahyp="http://schemas.microsoft.com/office/drawing/2018/hyperlinkcolor" val="tx"/>
                    </a:ext>
                  </a:extLst>
                </a:hlinkClick>
              </a:rPr>
              <a:t>5</a:t>
            </a:r>
            <a:endParaRPr kumimoji="0" lang="en-US" altLang="en-US" sz="1400" b="1" i="0" u="none" strike="noStrike" cap="none" normalizeH="0" baseline="0" dirty="0">
              <a:ln>
                <a:noFill/>
              </a:ln>
              <a:effectLst/>
              <a:hlinkClick r:id="rId4" action="ppaction://hlinksldjump">
                <a:extLst>
                  <a:ext uri="{A12FA001-AC4F-418D-AE19-62706E023703}">
                    <ahyp:hlinkClr xmlns:ahyp="http://schemas.microsoft.com/office/drawing/2018/hyperlinkcolor" val="tx"/>
                  </a:ext>
                </a:extLst>
              </a:hlinkClick>
            </a:endParaRPr>
          </a:p>
        </p:txBody>
      </p:sp>
      <p:sp>
        <p:nvSpPr>
          <p:cNvPr id="12" name="Text Placeholder 11">
            <a:extLst>
              <a:ext uri="{FF2B5EF4-FFF2-40B4-BE49-F238E27FC236}">
                <a16:creationId xmlns:a16="http://schemas.microsoft.com/office/drawing/2014/main" id="{9DB13265-F3D2-0B45-A044-D1A8FBA0C7AB}"/>
              </a:ext>
            </a:extLst>
          </p:cNvPr>
          <p:cNvSpPr>
            <a:spLocks noGrp="1"/>
          </p:cNvSpPr>
          <p:nvPr>
            <p:ph type="body" sz="quarter" idx="47"/>
          </p:nvPr>
        </p:nvSpPr>
        <p:spPr/>
        <p:txBody>
          <a:bodyPr/>
          <a:lstStyle/>
          <a:p>
            <a:r>
              <a:rPr lang="en-US" dirty="0"/>
              <a:t>contents</a:t>
            </a:r>
          </a:p>
        </p:txBody>
      </p:sp>
      <p:sp>
        <p:nvSpPr>
          <p:cNvPr id="14" name="Text Placeholder 13">
            <a:extLst>
              <a:ext uri="{FF2B5EF4-FFF2-40B4-BE49-F238E27FC236}">
                <a16:creationId xmlns:a16="http://schemas.microsoft.com/office/drawing/2014/main" id="{1216C6A4-F0EF-9B40-8AC3-5C26FFFCCAB2}"/>
              </a:ext>
            </a:extLst>
          </p:cNvPr>
          <p:cNvSpPr>
            <a:spLocks noGrp="1"/>
          </p:cNvSpPr>
          <p:nvPr>
            <p:ph type="body" sz="quarter" idx="51"/>
          </p:nvPr>
        </p:nvSpPr>
        <p:spPr>
          <a:xfrm>
            <a:off x="1479589" y="5823241"/>
            <a:ext cx="648000" cy="348400"/>
          </a:xfrm>
        </p:spPr>
        <p:txBody>
          <a:bodyPr/>
          <a:lstStyle/>
          <a:p>
            <a:r>
              <a:rPr lang="en-US" dirty="0"/>
              <a:t>04</a:t>
            </a:r>
          </a:p>
        </p:txBody>
      </p:sp>
      <p:sp>
        <p:nvSpPr>
          <p:cNvPr id="15" name="Text Placeholder 14">
            <a:extLst>
              <a:ext uri="{FF2B5EF4-FFF2-40B4-BE49-F238E27FC236}">
                <a16:creationId xmlns:a16="http://schemas.microsoft.com/office/drawing/2014/main" id="{5E2BC448-54C7-254A-8889-0087FB460491}"/>
              </a:ext>
            </a:extLst>
          </p:cNvPr>
          <p:cNvSpPr>
            <a:spLocks noGrp="1"/>
          </p:cNvSpPr>
          <p:nvPr>
            <p:ph type="body" sz="quarter" idx="52"/>
          </p:nvPr>
        </p:nvSpPr>
        <p:spPr>
          <a:xfrm>
            <a:off x="2236687" y="5747702"/>
            <a:ext cx="5020962" cy="348400"/>
          </a:xfrm>
        </p:spPr>
        <p:txBody>
          <a:bodyPr/>
          <a:lstStyle/>
          <a:p>
            <a:pPr marR="0" lvl="0" algn="l" defTabSz="914400" rtl="0" eaLnBrk="0" fontAlgn="base" latinLnBrk="0" hangingPunct="0">
              <a:lnSpc>
                <a:spcPct val="100000"/>
              </a:lnSpc>
              <a:spcBef>
                <a:spcPct val="0"/>
              </a:spcBef>
              <a:spcAft>
                <a:spcPct val="0"/>
              </a:spcAft>
              <a:buClrTx/>
              <a:buSzTx/>
              <a:buFontTx/>
              <a:buNone/>
              <a:tabLst>
                <a:tab pos="4394200" algn="l"/>
                <a:tab pos="5724525" algn="r"/>
              </a:tabLst>
            </a:pPr>
            <a:r>
              <a:rPr kumimoji="0" lang="en-US" altLang="en-US" sz="1400" b="1" i="0" u="none" strike="noStrike" cap="none" normalizeH="0" baseline="0" dirty="0">
                <a:ln>
                  <a:noFill/>
                </a:ln>
                <a:effectLst/>
                <a:latin typeface="Calibri" panose="020F0502020204030204" pitchFamily="34" charset="0"/>
                <a:ea typeface="Calibri" panose="020F0502020204030204" pitchFamily="34" charset="0"/>
                <a:cs typeface="Calibri" panose="020F0502020204030204" pitchFamily="34" charset="0"/>
                <a:hlinkClick r:id="rId5" action="ppaction://hlinksldjump">
                  <a:extLst>
                    <a:ext uri="{A12FA001-AC4F-418D-AE19-62706E023703}">
                      <ahyp:hlinkClr xmlns:ahyp="http://schemas.microsoft.com/office/drawing/2018/hyperlinkcolor" val="tx"/>
                    </a:ext>
                  </a:extLst>
                </a:hlinkClick>
              </a:rPr>
              <a:t>The Pedagogy of Case Studies	</a:t>
            </a:r>
            <a:r>
              <a:rPr lang="en-US" altLang="en-US" sz="1400" b="1" dirty="0">
                <a:ea typeface="Calibri" panose="020F0502020204030204" pitchFamily="34" charset="0"/>
                <a:hlinkClick r:id="rId5" action="ppaction://hlinksldjump">
                  <a:extLst>
                    <a:ext uri="{A12FA001-AC4F-418D-AE19-62706E023703}">
                      <ahyp:hlinkClr xmlns:ahyp="http://schemas.microsoft.com/office/drawing/2018/hyperlinkcolor" val="tx"/>
                    </a:ext>
                  </a:extLst>
                </a:hlinkClick>
              </a:rPr>
              <a:t>6</a:t>
            </a:r>
            <a:endParaRPr kumimoji="0" lang="en-US" altLang="en-US" sz="1400" b="1" i="0" u="none" strike="noStrike" cap="none" normalizeH="0" baseline="0" dirty="0">
              <a:ln>
                <a:noFill/>
              </a:ln>
              <a:effectLst/>
              <a:hlinkClick r:id="rId5" action="ppaction://hlinksldjump">
                <a:extLst>
                  <a:ext uri="{A12FA001-AC4F-418D-AE19-62706E023703}">
                    <ahyp:hlinkClr xmlns:ahyp="http://schemas.microsoft.com/office/drawing/2018/hyperlinkcolor" val="tx"/>
                  </a:ext>
                </a:extLst>
              </a:hlinkClick>
            </a:endParaRPr>
          </a:p>
        </p:txBody>
      </p:sp>
      <p:sp>
        <p:nvSpPr>
          <p:cNvPr id="17" name="Text Placeholder 16">
            <a:extLst>
              <a:ext uri="{FF2B5EF4-FFF2-40B4-BE49-F238E27FC236}">
                <a16:creationId xmlns:a16="http://schemas.microsoft.com/office/drawing/2014/main" id="{0648A857-0CA3-9B41-BF54-58DCB1F246C4}"/>
              </a:ext>
            </a:extLst>
          </p:cNvPr>
          <p:cNvSpPr>
            <a:spLocks noGrp="1"/>
          </p:cNvSpPr>
          <p:nvPr>
            <p:ph type="body" sz="quarter" idx="4294967295"/>
          </p:nvPr>
        </p:nvSpPr>
        <p:spPr>
          <a:xfrm>
            <a:off x="2236687" y="6486189"/>
            <a:ext cx="5020962" cy="348400"/>
          </a:xfrm>
        </p:spPr>
        <p:txBody>
          <a:bodyPr/>
          <a:lstStyle/>
          <a:p>
            <a:pPr marL="0" indent="0">
              <a:buNone/>
              <a:tabLst>
                <a:tab pos="4394200" algn="l"/>
              </a:tabLst>
            </a:pPr>
            <a:r>
              <a:rPr kumimoji="0" lang="en-US" altLang="en-US" sz="1400" b="1" i="0" u="none" strike="noStrike" cap="none" normalizeH="0" baseline="0" dirty="0">
                <a:ln>
                  <a:noFill/>
                </a:ln>
                <a:solidFill>
                  <a:schemeClr val="tx1"/>
                </a:solidFill>
                <a:effectLst/>
                <a:latin typeface="Calibri" panose="020F0502020204030204" pitchFamily="34" charset="0"/>
                <a:ea typeface="Calibri" panose="020F0502020204030204" pitchFamily="34" charset="0"/>
                <a:cs typeface="Calibri" panose="020F0502020204030204" pitchFamily="34" charset="0"/>
                <a:hlinkClick r:id="rId6" action="ppaction://hlinksldjump">
                  <a:extLst>
                    <a:ext uri="{A12FA001-AC4F-418D-AE19-62706E023703}">
                      <ahyp:hlinkClr xmlns:ahyp="http://schemas.microsoft.com/office/drawing/2018/hyperlinkcolor" val="tx"/>
                    </a:ext>
                  </a:extLst>
                </a:hlinkClick>
              </a:rPr>
              <a:t>Our Good Practice Examples	</a:t>
            </a:r>
            <a:r>
              <a:rPr lang="en-US" altLang="en-US" sz="1400" b="1" dirty="0">
                <a:solidFill>
                  <a:schemeClr val="tx1"/>
                </a:solidFill>
                <a:ea typeface="Calibri" panose="020F0502020204030204" pitchFamily="34" charset="0"/>
                <a:hlinkClick r:id="rId6" action="ppaction://hlinksldjump">
                  <a:extLst>
                    <a:ext uri="{A12FA001-AC4F-418D-AE19-62706E023703}">
                      <ahyp:hlinkClr xmlns:ahyp="http://schemas.microsoft.com/office/drawing/2018/hyperlinkcolor" val="tx"/>
                    </a:ext>
                  </a:extLst>
                </a:hlinkClick>
              </a:rPr>
              <a:t>8</a:t>
            </a:r>
            <a:endParaRPr lang="en-US" sz="1400" b="1" dirty="0">
              <a:solidFill>
                <a:schemeClr val="tx1"/>
              </a:solidFill>
              <a:hlinkClick r:id="rId6" action="ppaction://hlinksldjump">
                <a:extLst>
                  <a:ext uri="{A12FA001-AC4F-418D-AE19-62706E023703}">
                    <ahyp:hlinkClr xmlns:ahyp="http://schemas.microsoft.com/office/drawing/2018/hyperlinkcolor" val="tx"/>
                  </a:ext>
                </a:extLst>
              </a:hlinkClick>
            </a:endParaRPr>
          </a:p>
        </p:txBody>
      </p:sp>
      <p:sp>
        <p:nvSpPr>
          <p:cNvPr id="18" name="Slide Number Placeholder 9">
            <a:extLst>
              <a:ext uri="{FF2B5EF4-FFF2-40B4-BE49-F238E27FC236}">
                <a16:creationId xmlns:a16="http://schemas.microsoft.com/office/drawing/2014/main" id="{886A8195-3B90-9494-72F2-5C6B2206C45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a:t>
            </a:fld>
            <a:endParaRPr lang="en-US" sz="1100" dirty="0"/>
          </a:p>
        </p:txBody>
      </p:sp>
      <p:sp>
        <p:nvSpPr>
          <p:cNvPr id="64" name="Text Placeholder 13">
            <a:extLst>
              <a:ext uri="{FF2B5EF4-FFF2-40B4-BE49-F238E27FC236}">
                <a16:creationId xmlns:a16="http://schemas.microsoft.com/office/drawing/2014/main" id="{3F7E16BB-F958-5EBB-33BD-6B2B31EAEC22}"/>
              </a:ext>
            </a:extLst>
          </p:cNvPr>
          <p:cNvSpPr txBox="1">
            <a:spLocks/>
          </p:cNvSpPr>
          <p:nvPr/>
        </p:nvSpPr>
        <p:spPr>
          <a:xfrm>
            <a:off x="1479589" y="6486189"/>
            <a:ext cx="648000" cy="348400"/>
          </a:xfrm>
          <a:prstGeom prst="rect">
            <a:avLst/>
          </a:prstGeom>
        </p:spPr>
        <p:txBody>
          <a:bodyPr vert="horz" lIns="91440" tIns="45720" rIns="91440" bIns="45720" rtlCol="0" anchor="ctr">
            <a:noAutofit/>
          </a:bodyPr>
          <a:lstStyle>
            <a:lvl1pPr marL="0" indent="0" algn="ctr" defTabSz="755934" rtl="0" eaLnBrk="1" latinLnBrk="0" hangingPunct="1">
              <a:lnSpc>
                <a:spcPct val="90000"/>
              </a:lnSpc>
              <a:spcBef>
                <a:spcPts val="827"/>
              </a:spcBef>
              <a:buFont typeface="Arial" panose="020B0604020202020204" pitchFamily="34" charset="0"/>
              <a:buNone/>
              <a:defRPr sz="2000" b="1" i="0" kern="120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2pPr>
            <a:lvl3pPr marL="771204"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3pPr>
            <a:lvl4pPr marL="1156806"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4pPr>
            <a:lvl5pPr marL="1542409" indent="0" algn="l" defTabSz="755934" rtl="0" eaLnBrk="1" latinLnBrk="0" hangingPunct="1">
              <a:lnSpc>
                <a:spcPct val="90000"/>
              </a:lnSpc>
              <a:spcBef>
                <a:spcPts val="413"/>
              </a:spcBef>
              <a:buFont typeface="Arial" panose="020B0604020202020204" pitchFamily="34" charset="0"/>
              <a:buNone/>
              <a:defRPr sz="3265"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r>
              <a:rPr lang="en-US" dirty="0"/>
              <a:t>05</a:t>
            </a:r>
          </a:p>
        </p:txBody>
      </p:sp>
      <p:grpSp>
        <p:nvGrpSpPr>
          <p:cNvPr id="65" name="Graphic 4">
            <a:extLst>
              <a:ext uri="{FF2B5EF4-FFF2-40B4-BE49-F238E27FC236}">
                <a16:creationId xmlns:a16="http://schemas.microsoft.com/office/drawing/2014/main" id="{0EDF39E2-8C32-8F93-98B6-62B69D39E129}"/>
              </a:ext>
            </a:extLst>
          </p:cNvPr>
          <p:cNvGrpSpPr/>
          <p:nvPr/>
        </p:nvGrpSpPr>
        <p:grpSpPr>
          <a:xfrm rot="19582332">
            <a:off x="6405309" y="6834458"/>
            <a:ext cx="403667" cy="780438"/>
            <a:chOff x="9129274" y="2719113"/>
            <a:chExt cx="717139" cy="1386497"/>
          </a:xfrm>
          <a:solidFill>
            <a:srgbClr val="000000"/>
          </a:solidFill>
        </p:grpSpPr>
        <p:grpSp>
          <p:nvGrpSpPr>
            <p:cNvPr id="66" name="Graphic 4">
              <a:extLst>
                <a:ext uri="{FF2B5EF4-FFF2-40B4-BE49-F238E27FC236}">
                  <a16:creationId xmlns:a16="http://schemas.microsoft.com/office/drawing/2014/main" id="{46D1D033-8027-27F8-E44B-3B3369171F5B}"/>
                </a:ext>
              </a:extLst>
            </p:cNvPr>
            <p:cNvGrpSpPr/>
            <p:nvPr/>
          </p:nvGrpSpPr>
          <p:grpSpPr>
            <a:xfrm>
              <a:off x="9159507" y="2719113"/>
              <a:ext cx="446280" cy="440141"/>
              <a:chOff x="9159507" y="2719113"/>
              <a:chExt cx="446280" cy="440141"/>
            </a:xfrm>
            <a:grpFill/>
          </p:grpSpPr>
          <p:sp>
            <p:nvSpPr>
              <p:cNvPr id="75" name="Freeform 57">
                <a:extLst>
                  <a:ext uri="{FF2B5EF4-FFF2-40B4-BE49-F238E27FC236}">
                    <a16:creationId xmlns:a16="http://schemas.microsoft.com/office/drawing/2014/main" id="{DC587F01-CD6E-7AB3-76E5-5AF73923100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76" name="Freeform 58">
                <a:extLst>
                  <a:ext uri="{FF2B5EF4-FFF2-40B4-BE49-F238E27FC236}">
                    <a16:creationId xmlns:a16="http://schemas.microsoft.com/office/drawing/2014/main" id="{0C7710D0-86A7-F418-B82A-04339A39F5B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7" name="Graphic 4">
              <a:extLst>
                <a:ext uri="{FF2B5EF4-FFF2-40B4-BE49-F238E27FC236}">
                  <a16:creationId xmlns:a16="http://schemas.microsoft.com/office/drawing/2014/main" id="{E239E4B7-6848-743D-BA1A-23762843D8A6}"/>
                </a:ext>
              </a:extLst>
            </p:cNvPr>
            <p:cNvGrpSpPr/>
            <p:nvPr/>
          </p:nvGrpSpPr>
          <p:grpSpPr>
            <a:xfrm>
              <a:off x="9129274" y="2893887"/>
              <a:ext cx="717139" cy="1211724"/>
              <a:chOff x="9129274" y="2893887"/>
              <a:chExt cx="717139" cy="1211724"/>
            </a:xfrm>
            <a:grpFill/>
          </p:grpSpPr>
          <p:sp>
            <p:nvSpPr>
              <p:cNvPr id="68" name="Freeform 50">
                <a:extLst>
                  <a:ext uri="{FF2B5EF4-FFF2-40B4-BE49-F238E27FC236}">
                    <a16:creationId xmlns:a16="http://schemas.microsoft.com/office/drawing/2014/main" id="{39E05698-4002-C3DA-376D-6C7F8C23C06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69" name="Freeform 51">
                <a:extLst>
                  <a:ext uri="{FF2B5EF4-FFF2-40B4-BE49-F238E27FC236}">
                    <a16:creationId xmlns:a16="http://schemas.microsoft.com/office/drawing/2014/main" id="{C59D3E29-BE14-7D66-BDF9-8605AD313F7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70" name="Freeform 52">
                <a:extLst>
                  <a:ext uri="{FF2B5EF4-FFF2-40B4-BE49-F238E27FC236}">
                    <a16:creationId xmlns:a16="http://schemas.microsoft.com/office/drawing/2014/main" id="{E7FC279E-D1F1-9E09-DBB1-D27F9218E01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71" name="Freeform 53">
                <a:extLst>
                  <a:ext uri="{FF2B5EF4-FFF2-40B4-BE49-F238E27FC236}">
                    <a16:creationId xmlns:a16="http://schemas.microsoft.com/office/drawing/2014/main" id="{C6242B1E-1ED4-6678-49BC-A8A3C2BFEC6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72" name="Freeform 54">
                <a:extLst>
                  <a:ext uri="{FF2B5EF4-FFF2-40B4-BE49-F238E27FC236}">
                    <a16:creationId xmlns:a16="http://schemas.microsoft.com/office/drawing/2014/main" id="{944676E8-C44D-FE17-B523-5BBA9614CC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73" name="Freeform 55">
                <a:extLst>
                  <a:ext uri="{FF2B5EF4-FFF2-40B4-BE49-F238E27FC236}">
                    <a16:creationId xmlns:a16="http://schemas.microsoft.com/office/drawing/2014/main" id="{17CAB0B4-3565-DB3E-D588-98EA556B651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74" name="Freeform 56">
                <a:extLst>
                  <a:ext uri="{FF2B5EF4-FFF2-40B4-BE49-F238E27FC236}">
                    <a16:creationId xmlns:a16="http://schemas.microsoft.com/office/drawing/2014/main" id="{074D9717-8932-8898-2AA5-BD85A33C921F}"/>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pic>
        <p:nvPicPr>
          <p:cNvPr id="3" name="Picture 2" descr="Blue text on a white background&#10;&#10;Description automatically generated">
            <a:extLst>
              <a:ext uri="{FF2B5EF4-FFF2-40B4-BE49-F238E27FC236}">
                <a16:creationId xmlns:a16="http://schemas.microsoft.com/office/drawing/2014/main" id="{CEBF3A76-5AB2-C325-AE04-B6B17FE9D6B3}"/>
              </a:ext>
            </a:extLst>
          </p:cNvPr>
          <p:cNvPicPr>
            <a:picLocks noChangeAspect="1"/>
          </p:cNvPicPr>
          <p:nvPr/>
        </p:nvPicPr>
        <p:blipFill>
          <a:blip r:embed="rId7"/>
          <a:stretch>
            <a:fillRect/>
          </a:stretch>
        </p:blipFill>
        <p:spPr>
          <a:xfrm>
            <a:off x="469163" y="9078513"/>
            <a:ext cx="1563946" cy="326873"/>
          </a:xfrm>
          <a:prstGeom prst="rect">
            <a:avLst/>
          </a:prstGeom>
        </p:spPr>
      </p:pic>
      <p:sp>
        <p:nvSpPr>
          <p:cNvPr id="2" name="TextBox 1">
            <a:extLst>
              <a:ext uri="{FF2B5EF4-FFF2-40B4-BE49-F238E27FC236}">
                <a16:creationId xmlns:a16="http://schemas.microsoft.com/office/drawing/2014/main" id="{089227DB-7594-7D67-1BF9-1B1CF92D86A8}"/>
              </a:ext>
            </a:extLst>
          </p:cNvPr>
          <p:cNvSpPr txBox="1"/>
          <p:nvPr/>
        </p:nvSpPr>
        <p:spPr>
          <a:xfrm>
            <a:off x="2299752" y="8980789"/>
            <a:ext cx="4817765" cy="523220"/>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just"/>
            <a:r>
              <a:rPr lang="en-US" sz="700" dirty="0"/>
              <a:t>This project has been funded with support from the European Commission. The author is solely responsible for this publication (communication) and the Commission accepts no responsibility for any use may be made of the information contained therein. In compliance of the new GDPR framework, please note that the Partnership will only process your personal data in the sole interest and purpose of the project and without any prejudice to your rights.</a:t>
            </a:r>
            <a:endParaRPr lang="en-US" sz="700"/>
          </a:p>
        </p:txBody>
      </p:sp>
    </p:spTree>
    <p:extLst>
      <p:ext uri="{BB962C8B-B14F-4D97-AF65-F5344CB8AC3E}">
        <p14:creationId xmlns:p14="http://schemas.microsoft.com/office/powerpoint/2010/main" val="194128194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Diagram&#10;&#10;Description automatically generated">
            <a:extLst>
              <a:ext uri="{FF2B5EF4-FFF2-40B4-BE49-F238E27FC236}">
                <a16:creationId xmlns:a16="http://schemas.microsoft.com/office/drawing/2014/main" id="{F6C46653-549F-E8B7-CAAE-F04028A58BF1}"/>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23564" y="10135734"/>
            <a:ext cx="1047264" cy="465822"/>
          </a:xfrm>
        </p:spPr>
        <p:txBody>
          <a:bodyPr/>
          <a:lstStyle/>
          <a:p>
            <a:fld id="{CB2079F2-58AF-ED44-82D7-E04B2F6FD686}" type="slidenum">
              <a:rPr lang="en-US" sz="1100" smtClean="0"/>
              <a:pPr/>
              <a:t>20</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lIns="91440" tIns="45720" rIns="91440" bIns="45720" numCol="2" spcCol="288000" anchor="t">
            <a:noAutofit/>
          </a:bodyPr>
          <a:lstStyle/>
          <a:p>
            <a:r>
              <a:rPr lang="en-IE" sz="1400" b="1" dirty="0">
                <a:latin typeface="Calibri"/>
                <a:ea typeface="Calibri" panose="020F0502020204030204" pitchFamily="34" charset="0"/>
                <a:cs typeface="Calibri"/>
              </a:rPr>
              <a:t>About </a:t>
            </a:r>
            <a:endParaRPr lang="en-IE" sz="1400" b="1" dirty="0">
              <a:ea typeface="Calibri" panose="020F0502020204030204" pitchFamily="34" charset="0"/>
            </a:endParaRPr>
          </a:p>
          <a:p>
            <a:r>
              <a:rPr lang="en-US" dirty="0">
                <a:latin typeface="Calibri"/>
                <a:ea typeface="Calibri" panose="020F0502020204030204" pitchFamily="34" charset="0"/>
                <a:cs typeface="Calibri"/>
              </a:rPr>
              <a:t>Kesko and K-retailers together form K Group, which is the biggest trading sector operator in Finland and one of the biggest in Northern Europe. K Group’s retail sales in 2021 </a:t>
            </a:r>
            <a:r>
              <a:rPr lang="en-US" dirty="0" err="1">
                <a:latin typeface="Calibri"/>
                <a:ea typeface="Calibri" panose="020F0502020204030204" pitchFamily="34" charset="0"/>
                <a:cs typeface="Calibri"/>
              </a:rPr>
              <a:t>totalled</a:t>
            </a:r>
            <a:r>
              <a:rPr lang="en-US" dirty="0">
                <a:latin typeface="Calibri"/>
                <a:ea typeface="Calibri" panose="020F0502020204030204" pitchFamily="34" charset="0"/>
                <a:cs typeface="Calibri"/>
              </a:rPr>
              <a:t> some €15 billion. Kesko and K-retailers combined employ approximately 39,000 people and K Group employs some 45,000 people in total. Sustainability is a core part of Kesko’s strategy. They promote sustainability in the whole value chain from production to customer choices. </a:t>
            </a:r>
            <a:endParaRPr lang="en-US" dirty="0">
              <a:ea typeface="Calibri" panose="020F0502020204030204" pitchFamily="34" charset="0"/>
            </a:endParaRPr>
          </a:p>
          <a:p>
            <a:endParaRPr lang="en-US" sz="1400" b="1" dirty="0">
              <a:ea typeface="Calibri" panose="020F0502020204030204" pitchFamily="34" charset="0"/>
            </a:endParaRPr>
          </a:p>
          <a:p>
            <a:r>
              <a:rPr lang="en-US" sz="1400" b="1" dirty="0">
                <a:latin typeface="Calibri"/>
                <a:ea typeface="Calibri" panose="020F0502020204030204" pitchFamily="34" charset="0"/>
                <a:cs typeface="Calibri"/>
              </a:rPr>
              <a:t>Why it is a Good Practice?</a:t>
            </a:r>
          </a:p>
          <a:p>
            <a:pPr fontAlgn="base"/>
            <a:r>
              <a:rPr lang="en-US" b="0" i="0" dirty="0">
                <a:solidFill>
                  <a:schemeClr val="tx1"/>
                </a:solidFill>
                <a:effectLst/>
                <a:latin typeface="Calibri"/>
                <a:ea typeface="Calibri" panose="020F0502020204030204" pitchFamily="34" charset="0"/>
                <a:cs typeface="Calibri"/>
              </a:rPr>
              <a:t>Food waste is a major global problem, and the K Group is actively working to reduce it. K Group has a goal for reducing food waste by half by 2030. K Group aims to minimize the food waste resulting from its operations and one of the solutions for </a:t>
            </a:r>
            <a:r>
              <a:rPr lang="en-US" b="0" i="0" dirty="0" err="1">
                <a:solidFill>
                  <a:schemeClr val="tx1"/>
                </a:solidFill>
                <a:effectLst/>
                <a:latin typeface="Calibri"/>
                <a:ea typeface="Calibri" panose="020F0502020204030204" pitchFamily="34" charset="0"/>
                <a:cs typeface="Calibri"/>
              </a:rPr>
              <a:t>minimisation</a:t>
            </a:r>
            <a:r>
              <a:rPr lang="en-US" b="0" i="0" dirty="0">
                <a:solidFill>
                  <a:schemeClr val="tx1"/>
                </a:solidFill>
                <a:effectLst/>
                <a:latin typeface="Calibri"/>
                <a:ea typeface="Calibri" panose="020F0502020204030204" pitchFamily="34" charset="0"/>
                <a:cs typeface="Calibri"/>
              </a:rPr>
              <a:t> is product innovations.</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algn="just" rtl="0" fontAlgn="base"/>
            <a:endParaRPr lang="en-US" b="0" i="0" dirty="0">
              <a:solidFill>
                <a:schemeClr val="tx1"/>
              </a:solidFill>
              <a:effectLst/>
              <a:ea typeface="Calibri" panose="020F0502020204030204" pitchFamily="34" charset="0"/>
            </a:endParaRPr>
          </a:p>
          <a:p>
            <a:pPr algn="just" rtl="0" fontAlgn="base"/>
            <a:r>
              <a:rPr lang="en-US" b="0" i="0" dirty="0">
                <a:solidFill>
                  <a:schemeClr val="tx1"/>
                </a:solidFill>
                <a:effectLst/>
                <a:latin typeface="Calibri"/>
                <a:ea typeface="Calibri" panose="020F0502020204030204" pitchFamily="34" charset="0"/>
                <a:cs typeface="Calibri"/>
              </a:rPr>
              <a:t>The selection of products made from food waste at K-stores is growing all the time. In recent years, several Finnish products made from food waste have been introduced as K Group’s customers have been very interested in these kind of products. </a:t>
            </a:r>
            <a:r>
              <a:rPr lang="en-US" b="0" i="0" dirty="0">
                <a:solidFill>
                  <a:srgbClr val="595959"/>
                </a:solidFill>
                <a:effectLst/>
                <a:latin typeface="Calibri"/>
                <a:ea typeface="Calibri" panose="020F0502020204030204" pitchFamily="34" charset="0"/>
                <a:cs typeface="Calibri"/>
              </a:rPr>
              <a:t> </a:t>
            </a:r>
          </a:p>
          <a:p>
            <a:endParaRPr lang="en-US" dirty="0">
              <a:ea typeface="Calibri" panose="020F0502020204030204" pitchFamily="34" charset="0"/>
            </a:endParaRPr>
          </a:p>
          <a:p>
            <a:r>
              <a:rPr lang="en-US" sz="1400" b="1" dirty="0">
                <a:latin typeface="Calibri"/>
                <a:ea typeface="Calibri" panose="020F0502020204030204" pitchFamily="34" charset="0"/>
                <a:cs typeface="Calibri"/>
              </a:rPr>
              <a:t>Sustainable</a:t>
            </a:r>
          </a:p>
          <a:p>
            <a:pPr fontAlgn="base"/>
            <a:r>
              <a:rPr lang="en-US" sz="1100" b="0" i="0" dirty="0">
                <a:solidFill>
                  <a:schemeClr val="tx1"/>
                </a:solidFill>
                <a:effectLst/>
                <a:latin typeface="Calibri"/>
                <a:cs typeface="Calibri"/>
              </a:rPr>
              <a:t>At times, waste is generated in the warehousing operations of fruit and vegetables. Fruit and vegetable products may be damaged on their way to the warehouse, and some of them fail to meet the required standards due to their appearance. These kinds of edible yet non-sellable fruit and vegetable products provide excellent ingredients for drinks and soups, for example: </a:t>
            </a:r>
            <a:r>
              <a:rPr lang="en-US" sz="1100" b="0" i="0" dirty="0" err="1">
                <a:solidFill>
                  <a:schemeClr val="tx1"/>
                </a:solidFill>
                <a:effectLst/>
                <a:latin typeface="Calibri"/>
                <a:cs typeface="Calibri"/>
              </a:rPr>
              <a:t>Hyvis</a:t>
            </a:r>
            <a:r>
              <a:rPr lang="en-US" sz="1100" b="0" i="0" dirty="0">
                <a:solidFill>
                  <a:schemeClr val="tx1"/>
                </a:solidFill>
                <a:effectLst/>
                <a:latin typeface="Calibri"/>
                <a:cs typeface="Calibri"/>
              </a:rPr>
              <a:t> Tomato and Cheese Soup made from Kesko’s central warehouse surplus tomatoes, in four months saved already over 7 000 kilograms of surplus tomatoes.</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fontAlgn="base"/>
            <a:r>
              <a:rPr lang="en-US" sz="1100" b="0" i="0" dirty="0">
                <a:solidFill>
                  <a:schemeClr val="tx1"/>
                </a:solidFill>
                <a:effectLst/>
                <a:latin typeface="Calibri"/>
                <a:cs typeface="Calibri"/>
              </a:rPr>
              <a:t>The non-alcoholic </a:t>
            </a:r>
            <a:r>
              <a:rPr lang="en-US" sz="1100" b="0" i="0" dirty="0" err="1">
                <a:solidFill>
                  <a:schemeClr val="tx1"/>
                </a:solidFill>
                <a:effectLst/>
                <a:latin typeface="Calibri"/>
                <a:cs typeface="Calibri"/>
              </a:rPr>
              <a:t>Olvi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Iisalmi</a:t>
            </a:r>
            <a:r>
              <a:rPr lang="en-US" sz="1100" b="0" i="0" dirty="0">
                <a:solidFill>
                  <a:schemeClr val="tx1"/>
                </a:solidFill>
                <a:effectLst/>
                <a:latin typeface="Calibri"/>
                <a:cs typeface="Calibri"/>
              </a:rPr>
              <a:t> cocktail is seasoned with The Helsinki Distilling Company's orange distillate, which is made from surplus oranges in the K-Group's central warehouse and the orange peel of K-stores' orange juice machines.</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algn="just" rtl="0" fontAlgn="base"/>
            <a:endParaRPr lang="en-US" sz="1100" b="0" i="0" dirty="0">
              <a:solidFill>
                <a:schemeClr val="tx1"/>
              </a:solidFill>
              <a:effectLst/>
              <a:latin typeface="Calibri" panose="020F0502020204030204" pitchFamily="34" charset="0"/>
            </a:endParaRPr>
          </a:p>
          <a:p>
            <a:pPr algn="just" rtl="0" fontAlgn="base"/>
            <a:r>
              <a:rPr lang="en-US" sz="1100" b="0" i="0" dirty="0">
                <a:solidFill>
                  <a:schemeClr val="tx1"/>
                </a:solidFill>
                <a:effectLst/>
                <a:latin typeface="Calibri"/>
                <a:cs typeface="Calibri"/>
              </a:rPr>
              <a:t>K Group is actively seeking and developing circular economy models with its partners to find surprising solutions on the way to </a:t>
            </a:r>
            <a:r>
              <a:rPr lang="en-US" sz="1100" b="0" i="0"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more sustainable products</a:t>
            </a:r>
            <a:r>
              <a:rPr lang="en-US" sz="1100" b="0" i="0" dirty="0">
                <a:solidFill>
                  <a:schemeClr val="tx1"/>
                </a:solidFill>
                <a:effectLst/>
                <a:latin typeface="Calibri"/>
                <a:cs typeface="Calibri"/>
              </a:rPr>
              <a:t>.</a:t>
            </a: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endParaRPr lang="en-US" sz="1100" b="0" i="0" dirty="0">
              <a:solidFill>
                <a:schemeClr val="tx1"/>
              </a:solidFill>
              <a:effectLst/>
              <a:latin typeface="Calibri" panose="020F0502020204030204" pitchFamily="34" charset="0"/>
            </a:endParaRPr>
          </a:p>
          <a:p>
            <a:pPr algn="just" rtl="0" fontAlgn="base"/>
            <a:endParaRPr lang="en-US" dirty="0">
              <a:solidFill>
                <a:schemeClr val="tx1"/>
              </a:solidFill>
            </a:endParaRPr>
          </a:p>
          <a:p>
            <a:pPr algn="just" rtl="0" fontAlgn="base"/>
            <a:r>
              <a:rPr lang="en-US" sz="1100" b="0" i="0" dirty="0">
                <a:solidFill>
                  <a:schemeClr val="tx1"/>
                </a:solidFill>
                <a:effectLst/>
                <a:latin typeface="Calibri"/>
                <a:cs typeface="Calibri"/>
              </a:rPr>
              <a:t>Aswell as this the K Group aims to be carbon neutral in 2025. They will systematically reduce emissions so that their own operations and transports are emission-free by 2030. In between 2025 and 2030, they will offset their remaining emissions. </a:t>
            </a:r>
            <a:r>
              <a:rPr lang="en-US" dirty="0">
                <a:solidFill>
                  <a:schemeClr val="tx1"/>
                </a:solidFill>
                <a:latin typeface="Calibri"/>
                <a:cs typeface="Calibri"/>
              </a:rPr>
              <a:t>T</a:t>
            </a:r>
            <a:r>
              <a:rPr lang="en-US" sz="1100" b="0" i="0" dirty="0">
                <a:solidFill>
                  <a:schemeClr val="tx1"/>
                </a:solidFill>
                <a:effectLst/>
                <a:latin typeface="Calibri"/>
                <a:cs typeface="Calibri"/>
              </a:rPr>
              <a:t>heir objective is to eventually have no need for offsets and make their own operations emission-free by 2030.</a:t>
            </a:r>
          </a:p>
          <a:p>
            <a:pPr algn="just" rtl="0" fontAlgn="base"/>
            <a:endParaRPr lang="en-US" dirty="0">
              <a:solidFill>
                <a:schemeClr val="tx1"/>
              </a:solidFill>
            </a:endParaRPr>
          </a:p>
          <a:p>
            <a:pPr fontAlgn="base"/>
            <a:r>
              <a:rPr lang="en-US" dirty="0">
                <a:solidFill>
                  <a:schemeClr val="tx1"/>
                </a:solidFill>
                <a:latin typeface="Calibri"/>
                <a:cs typeface="Calibri"/>
                <a:hlinkClick r:id="rId4">
                  <a:extLst>
                    <a:ext uri="{A12FA001-AC4F-418D-AE19-62706E023703}">
                      <ahyp:hlinkClr xmlns:ahyp="http://schemas.microsoft.com/office/drawing/2018/hyperlinkcolor" val="tx"/>
                    </a:ext>
                  </a:extLst>
                </a:hlinkClick>
              </a:rPr>
              <a:t>Kesko_annual_report_2021_sustainability.pdf</a:t>
            </a:r>
            <a:r>
              <a:rPr lang="en-US" dirty="0">
                <a:solidFill>
                  <a:schemeClr val="tx1"/>
                </a:solidFill>
                <a:latin typeface="Calibri"/>
                <a:cs typeface="Calibri"/>
              </a:rPr>
              <a:t>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endParaRPr lang="en-US"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290" name="Picture 2" descr="Kuva, joka sisältää kohteen teksti&#10;&#10;Kuvaus luotu automaattisesti">
            <a:extLst>
              <a:ext uri="{FF2B5EF4-FFF2-40B4-BE49-F238E27FC236}">
                <a16:creationId xmlns:a16="http://schemas.microsoft.com/office/drawing/2014/main" id="{E0F23D1B-758B-9864-1D5E-F7B65D1095C4}"/>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876676" y="5061942"/>
            <a:ext cx="105727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Kuva, joka sisältää kohteen teksti, vihannes&#10;&#10;Kuvaus luotu automaattisesti">
            <a:extLst>
              <a:ext uri="{FF2B5EF4-FFF2-40B4-BE49-F238E27FC236}">
                <a16:creationId xmlns:a16="http://schemas.microsoft.com/office/drawing/2014/main" id="{ABFA70E5-C49E-8240-22EF-325B21A89D64}"/>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079136" y="5314622"/>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hlinkClick r:id="rId8"/>
            <a:extLst>
              <a:ext uri="{FF2B5EF4-FFF2-40B4-BE49-F238E27FC236}">
                <a16:creationId xmlns:a16="http://schemas.microsoft.com/office/drawing/2014/main" id="{3119DC75-7FF8-1FE9-A1F8-0DFD6493A568}"/>
              </a:ext>
            </a:extLst>
          </p:cNvPr>
          <p:cNvPicPr>
            <a:picLocks noChangeAspect="1"/>
          </p:cNvPicPr>
          <p:nvPr/>
        </p:nvPicPr>
        <p:blipFill>
          <a:blip r:embed="rId9"/>
          <a:stretch>
            <a:fillRect/>
          </a:stretch>
        </p:blipFill>
        <p:spPr>
          <a:xfrm>
            <a:off x="361472" y="694104"/>
            <a:ext cx="1291543" cy="1325529"/>
          </a:xfrm>
          <a:prstGeom prst="rect">
            <a:avLst/>
          </a:prstGeom>
        </p:spPr>
      </p:pic>
      <p:grpSp>
        <p:nvGrpSpPr>
          <p:cNvPr id="2" name="Graphic 4">
            <a:extLst>
              <a:ext uri="{FF2B5EF4-FFF2-40B4-BE49-F238E27FC236}">
                <a16:creationId xmlns:a16="http://schemas.microsoft.com/office/drawing/2014/main" id="{6A52C3A4-97CA-0F8F-AD0F-EDE22262B093}"/>
              </a:ext>
            </a:extLst>
          </p:cNvPr>
          <p:cNvGrpSpPr/>
          <p:nvPr/>
        </p:nvGrpSpPr>
        <p:grpSpPr>
          <a:xfrm rot="19582332">
            <a:off x="6422046" y="9030554"/>
            <a:ext cx="403666" cy="780439"/>
            <a:chOff x="6367879" y="8786743"/>
            <a:chExt cx="717140" cy="1386497"/>
          </a:xfrm>
          <a:solidFill>
            <a:srgbClr val="000000"/>
          </a:solidFill>
        </p:grpSpPr>
        <p:grpSp>
          <p:nvGrpSpPr>
            <p:cNvPr id="3" name="Graphic 4">
              <a:extLst>
                <a:ext uri="{FF2B5EF4-FFF2-40B4-BE49-F238E27FC236}">
                  <a16:creationId xmlns:a16="http://schemas.microsoft.com/office/drawing/2014/main" id="{1CD92F55-43CD-37D0-1814-7E3AF0547453}"/>
                </a:ext>
              </a:extLst>
            </p:cNvPr>
            <p:cNvGrpSpPr/>
            <p:nvPr/>
          </p:nvGrpSpPr>
          <p:grpSpPr>
            <a:xfrm>
              <a:off x="6398112" y="8786743"/>
              <a:ext cx="446280" cy="440141"/>
              <a:chOff x="6398112" y="8786743"/>
              <a:chExt cx="446280" cy="440141"/>
            </a:xfrm>
            <a:grpFill/>
          </p:grpSpPr>
          <p:sp>
            <p:nvSpPr>
              <p:cNvPr id="17" name="Freeform 57">
                <a:extLst>
                  <a:ext uri="{FF2B5EF4-FFF2-40B4-BE49-F238E27FC236}">
                    <a16:creationId xmlns:a16="http://schemas.microsoft.com/office/drawing/2014/main" id="{1FBB6473-268C-37E2-F5B2-C852F69A49AF}"/>
                  </a:ext>
                </a:extLst>
              </p:cNvPr>
              <p:cNvSpPr/>
              <p:nvPr/>
            </p:nvSpPr>
            <p:spPr>
              <a:xfrm>
                <a:off x="6398112" y="878674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58">
                <a:extLst>
                  <a:ext uri="{FF2B5EF4-FFF2-40B4-BE49-F238E27FC236}">
                    <a16:creationId xmlns:a16="http://schemas.microsoft.com/office/drawing/2014/main" id="{EF84F5BA-F9D4-2767-D7CD-B729A2CC22B1}"/>
                  </a:ext>
                </a:extLst>
              </p:cNvPr>
              <p:cNvSpPr/>
              <p:nvPr/>
            </p:nvSpPr>
            <p:spPr>
              <a:xfrm>
                <a:off x="6483805" y="886776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5" name="Graphic 4">
              <a:extLst>
                <a:ext uri="{FF2B5EF4-FFF2-40B4-BE49-F238E27FC236}">
                  <a16:creationId xmlns:a16="http://schemas.microsoft.com/office/drawing/2014/main" id="{AFBECA08-E10C-264F-89E3-3758F369EF2C}"/>
                </a:ext>
              </a:extLst>
            </p:cNvPr>
            <p:cNvGrpSpPr/>
            <p:nvPr/>
          </p:nvGrpSpPr>
          <p:grpSpPr>
            <a:xfrm>
              <a:off x="6367879" y="8961517"/>
              <a:ext cx="717140" cy="1211723"/>
              <a:chOff x="6367879" y="8961517"/>
              <a:chExt cx="717140" cy="1211723"/>
            </a:xfrm>
            <a:grpFill/>
          </p:grpSpPr>
          <p:sp>
            <p:nvSpPr>
              <p:cNvPr id="8" name="Freeform 50">
                <a:extLst>
                  <a:ext uri="{FF2B5EF4-FFF2-40B4-BE49-F238E27FC236}">
                    <a16:creationId xmlns:a16="http://schemas.microsoft.com/office/drawing/2014/main" id="{C438619D-B39D-3A9B-C259-B92F972ADAAA}"/>
                  </a:ext>
                </a:extLst>
              </p:cNvPr>
              <p:cNvSpPr/>
              <p:nvPr/>
            </p:nvSpPr>
            <p:spPr>
              <a:xfrm>
                <a:off x="6367879" y="934914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51">
                <a:extLst>
                  <a:ext uri="{FF2B5EF4-FFF2-40B4-BE49-F238E27FC236}">
                    <a16:creationId xmlns:a16="http://schemas.microsoft.com/office/drawing/2014/main" id="{6B6F7B18-9B01-946B-BCD8-E83C9C3A8784}"/>
                  </a:ext>
                </a:extLst>
              </p:cNvPr>
              <p:cNvSpPr/>
              <p:nvPr/>
            </p:nvSpPr>
            <p:spPr>
              <a:xfrm>
                <a:off x="6921891" y="940322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52">
                <a:extLst>
                  <a:ext uri="{FF2B5EF4-FFF2-40B4-BE49-F238E27FC236}">
                    <a16:creationId xmlns:a16="http://schemas.microsoft.com/office/drawing/2014/main" id="{C2685A9B-95FB-C44C-C5C7-7BE36C55C032}"/>
                  </a:ext>
                </a:extLst>
              </p:cNvPr>
              <p:cNvSpPr/>
              <p:nvPr/>
            </p:nvSpPr>
            <p:spPr>
              <a:xfrm>
                <a:off x="6784691" y="934888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53">
                <a:extLst>
                  <a:ext uri="{FF2B5EF4-FFF2-40B4-BE49-F238E27FC236}">
                    <a16:creationId xmlns:a16="http://schemas.microsoft.com/office/drawing/2014/main" id="{CE87145B-1408-45AB-9F40-E639B874AA31}"/>
                  </a:ext>
                </a:extLst>
              </p:cNvPr>
              <p:cNvSpPr/>
              <p:nvPr/>
            </p:nvSpPr>
            <p:spPr>
              <a:xfrm>
                <a:off x="6670783" y="930365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4">
                <a:extLst>
                  <a:ext uri="{FF2B5EF4-FFF2-40B4-BE49-F238E27FC236}">
                    <a16:creationId xmlns:a16="http://schemas.microsoft.com/office/drawing/2014/main" id="{07990011-65E5-B17A-2955-DA3F6134C6E2}"/>
                  </a:ext>
                </a:extLst>
              </p:cNvPr>
              <p:cNvSpPr/>
              <p:nvPr/>
            </p:nvSpPr>
            <p:spPr>
              <a:xfrm>
                <a:off x="6551495" y="991927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5">
                <a:extLst>
                  <a:ext uri="{FF2B5EF4-FFF2-40B4-BE49-F238E27FC236}">
                    <a16:creationId xmlns:a16="http://schemas.microsoft.com/office/drawing/2014/main" id="{D02C8F2A-C5E3-4795-F11B-47F84BC4D1F5}"/>
                  </a:ext>
                </a:extLst>
              </p:cNvPr>
              <p:cNvSpPr/>
              <p:nvPr/>
            </p:nvSpPr>
            <p:spPr>
              <a:xfrm>
                <a:off x="6921406" y="957065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6">
                <a:extLst>
                  <a:ext uri="{FF2B5EF4-FFF2-40B4-BE49-F238E27FC236}">
                    <a16:creationId xmlns:a16="http://schemas.microsoft.com/office/drawing/2014/main" id="{CE684A47-CF7A-36DD-5924-C399FFDE0372}"/>
                  </a:ext>
                </a:extLst>
              </p:cNvPr>
              <p:cNvSpPr/>
              <p:nvPr/>
            </p:nvSpPr>
            <p:spPr>
              <a:xfrm>
                <a:off x="6523609" y="896151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1310603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B90B349-FE68-39B2-DCCF-DC60A7F4CC9E}"/>
              </a:ext>
            </a:extLst>
          </p:cNvPr>
          <p:cNvSpPr>
            <a:spLocks noGrp="1"/>
          </p:cNvSpPr>
          <p:nvPr>
            <p:ph type="sldNum" sz="quarter" idx="4"/>
          </p:nvPr>
        </p:nvSpPr>
        <p:spPr>
          <a:xfrm>
            <a:off x="6128839" y="10091256"/>
            <a:ext cx="1047264" cy="465822"/>
          </a:xfrm>
        </p:spPr>
        <p:txBody>
          <a:bodyPr/>
          <a:lstStyle/>
          <a:p>
            <a:fld id="{CB2079F2-58AF-ED44-82D7-E04B2F6FD686}" type="slidenum">
              <a:rPr lang="en-US" sz="1100" smtClean="0"/>
              <a:pPr/>
              <a:t>21</a:t>
            </a:fld>
            <a:endParaRPr lang="en-US" sz="1100" dirty="0"/>
          </a:p>
        </p:txBody>
      </p:sp>
      <p:sp>
        <p:nvSpPr>
          <p:cNvPr id="3" name="Text Placeholder 2">
            <a:extLst>
              <a:ext uri="{FF2B5EF4-FFF2-40B4-BE49-F238E27FC236}">
                <a16:creationId xmlns:a16="http://schemas.microsoft.com/office/drawing/2014/main" id="{CFACD985-B21E-A9AC-4BCF-FBC31A10C34A}"/>
              </a:ext>
            </a:extLst>
          </p:cNvPr>
          <p:cNvSpPr>
            <a:spLocks noGrp="1"/>
          </p:cNvSpPr>
          <p:nvPr>
            <p:ph type="body" sz="quarter" idx="32"/>
          </p:nvPr>
        </p:nvSpPr>
        <p:spPr>
          <a:xfrm>
            <a:off x="361472" y="3337644"/>
            <a:ext cx="6565108" cy="5715771"/>
          </a:xfrm>
        </p:spPr>
        <p:txBody>
          <a:bodyPr/>
          <a:lstStyle/>
          <a:p>
            <a:r>
              <a:rPr lang="en-IE" sz="1400" b="1" dirty="0">
                <a:ea typeface="Calibri" panose="020F0502020204030204" pitchFamily="34" charset="0"/>
              </a:rPr>
              <a:t>Healthy</a:t>
            </a:r>
          </a:p>
          <a:p>
            <a:r>
              <a:rPr lang="en-US" dirty="0">
                <a:ea typeface="Calibri" panose="020F0502020204030204" pitchFamily="34" charset="0"/>
              </a:rPr>
              <a:t>K Group intends to add the Heart Symbol, granted by the Finnish Heart Association, to approximately 200 existing </a:t>
            </a:r>
            <a:r>
              <a:rPr lang="en-US" dirty="0" err="1">
                <a:ea typeface="Calibri" panose="020F0502020204030204" pitchFamily="34" charset="0"/>
              </a:rPr>
              <a:t>Pirkka</a:t>
            </a:r>
            <a:r>
              <a:rPr lang="en-US" dirty="0">
                <a:ea typeface="Calibri" panose="020F0502020204030204" pitchFamily="34" charset="0"/>
              </a:rPr>
              <a:t> and </a:t>
            </a:r>
            <a:r>
              <a:rPr lang="en-US" dirty="0" err="1">
                <a:ea typeface="Calibri" panose="020F0502020204030204" pitchFamily="34" charset="0"/>
              </a:rPr>
              <a:t>Pirkka</a:t>
            </a:r>
            <a:r>
              <a:rPr lang="en-US" dirty="0">
                <a:ea typeface="Calibri" panose="020F0502020204030204" pitchFamily="34" charset="0"/>
              </a:rPr>
              <a:t> </a:t>
            </a:r>
            <a:r>
              <a:rPr lang="en-US" dirty="0" err="1">
                <a:ea typeface="Calibri" panose="020F0502020204030204" pitchFamily="34" charset="0"/>
              </a:rPr>
              <a:t>Parhaat</a:t>
            </a:r>
            <a:r>
              <a:rPr lang="en-US" dirty="0">
                <a:ea typeface="Calibri" panose="020F0502020204030204" pitchFamily="34" charset="0"/>
              </a:rPr>
              <a:t> products. The Heart Symbol is granted to products that are a healthier choice in a specific product category. The action is related to K Group’s goal to make it as easy as possible for customers to make healthy food choices.</a:t>
            </a: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sz="1600" b="1" dirty="0">
              <a:ea typeface="Calibri" panose="020F0502020204030204" pitchFamily="34" charset="0"/>
            </a:endParaRPr>
          </a:p>
          <a:p>
            <a:endParaRPr lang="en-US" sz="1600" b="1" dirty="0">
              <a:ea typeface="Calibri" panose="020F0502020204030204" pitchFamily="34" charset="0"/>
            </a:endParaRPr>
          </a:p>
          <a:p>
            <a:r>
              <a:rPr lang="en-US" sz="1600" b="1" dirty="0">
                <a:ea typeface="Calibri" panose="020F0502020204030204" pitchFamily="34" charset="0"/>
              </a:rPr>
              <a:t>Ethical</a:t>
            </a:r>
          </a:p>
          <a:p>
            <a:r>
              <a:rPr lang="en-US" dirty="0">
                <a:ea typeface="Calibri" panose="020F0502020204030204" pitchFamily="34" charset="0"/>
              </a:rPr>
              <a:t>There are many actions that demonstrate the K-Group’s ethos and corporate responsibility. For example; The K-group’s products are verified, safe and responsibly produced. They offer an extensive selection of own-brand products with responsible labelling. They monitor and develop responsibility in supply chains with suppliers’ factory audits and responsibility training. They guide the sourcing of products containing raw materials identified as critical, such as palm oil and soy, with their sustainability policies.</a:t>
            </a:r>
          </a:p>
          <a:p>
            <a:endParaRPr lang="en-US" dirty="0">
              <a:ea typeface="Calibri" panose="020F0502020204030204" pitchFamily="34" charset="0"/>
            </a:endParaRPr>
          </a:p>
          <a:p>
            <a:r>
              <a:rPr lang="en-US" dirty="0">
                <a:ea typeface="Calibri" panose="020F0502020204030204" pitchFamily="34" charset="0"/>
              </a:rPr>
              <a:t>They believe in transparency with their consumers and are actively making efforts to improve customer access to information on the products’ origin for example via QR codes.</a:t>
            </a:r>
          </a:p>
          <a:p>
            <a:r>
              <a:rPr lang="en-US" dirty="0">
                <a:ea typeface="Calibri" panose="020F0502020204030204" pitchFamily="34" charset="0"/>
              </a:rPr>
              <a:t>In an effort to prevent deforestation and loss of biodiversity, Kesko has updated its sourcing policies. According to its new ‘No deforestation policy’, Kesko will only accept in its own brand selections wood, paper, palm oil, soy, cocoa, coffee and tea that have been produced 100% sustainably. </a:t>
            </a:r>
          </a:p>
          <a:p>
            <a:endParaRPr lang="en-US" b="0" i="0" dirty="0">
              <a:solidFill>
                <a:schemeClr val="tx1"/>
              </a:solidFill>
              <a:effectLst/>
              <a:ea typeface="Calibri" panose="020F0502020204030204" pitchFamily="34" charset="0"/>
            </a:endParaRPr>
          </a:p>
          <a:p>
            <a:r>
              <a:rPr lang="en-US" b="0" i="0" dirty="0">
                <a:solidFill>
                  <a:schemeClr val="tx1"/>
                </a:solidFill>
                <a:effectLst/>
                <a:ea typeface="Calibri" panose="020F0502020204030204" pitchFamily="34" charset="0"/>
              </a:rPr>
              <a:t>K Group grocery stores offer the largest selections of locally produced food in Finland, comprising as many as 50,000–60,000 products. Work is carried out continuously to develop the selections both at the stores and at Kesko.</a:t>
            </a:r>
            <a:endParaRPr lang="en-IE" dirty="0">
              <a:solidFill>
                <a:schemeClr val="tx1"/>
              </a:solidFill>
              <a:ea typeface="Calibri" panose="020F0502020204030204" pitchFamily="34" charset="0"/>
            </a:endParaRPr>
          </a:p>
        </p:txBody>
      </p:sp>
      <p:sp>
        <p:nvSpPr>
          <p:cNvPr id="5" name="Freeform 332">
            <a:hlinkClick r:id="rId2"/>
            <a:extLst>
              <a:ext uri="{FF2B5EF4-FFF2-40B4-BE49-F238E27FC236}">
                <a16:creationId xmlns:a16="http://schemas.microsoft.com/office/drawing/2014/main" id="{ACAE73DC-6D70-66C3-44E3-70AE1C63AFB1}"/>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Freeform 6">
            <a:hlinkClick r:id="rId3"/>
            <a:extLst>
              <a:ext uri="{FF2B5EF4-FFF2-40B4-BE49-F238E27FC236}">
                <a16:creationId xmlns:a16="http://schemas.microsoft.com/office/drawing/2014/main" id="{496A7E2B-00BE-5120-12B1-E69D4EE93FA3}"/>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7" name="Group 6">
            <a:extLst>
              <a:ext uri="{FF2B5EF4-FFF2-40B4-BE49-F238E27FC236}">
                <a16:creationId xmlns:a16="http://schemas.microsoft.com/office/drawing/2014/main" id="{75C6B09E-CDB1-79F3-7319-1956977FCCC8}"/>
              </a:ext>
            </a:extLst>
          </p:cNvPr>
          <p:cNvGrpSpPr>
            <a:grpSpLocks noChangeAspect="1"/>
          </p:cNvGrpSpPr>
          <p:nvPr/>
        </p:nvGrpSpPr>
        <p:grpSpPr>
          <a:xfrm>
            <a:off x="1423003" y="9655046"/>
            <a:ext cx="192166" cy="225184"/>
            <a:chOff x="8589661" y="3431570"/>
            <a:chExt cx="510568" cy="569231"/>
          </a:xfrm>
          <a:solidFill>
            <a:schemeClr val="tx1"/>
          </a:solidFill>
        </p:grpSpPr>
        <p:sp>
          <p:nvSpPr>
            <p:cNvPr id="8" name="Freeform: Shape 27">
              <a:extLst>
                <a:ext uri="{FF2B5EF4-FFF2-40B4-BE49-F238E27FC236}">
                  <a16:creationId xmlns:a16="http://schemas.microsoft.com/office/drawing/2014/main" id="{FE240C78-77F6-FF55-90A8-96EFA685B32A}"/>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9" name="Freeform: Shape 30">
              <a:hlinkClick r:id="rId4"/>
              <a:extLst>
                <a:ext uri="{FF2B5EF4-FFF2-40B4-BE49-F238E27FC236}">
                  <a16:creationId xmlns:a16="http://schemas.microsoft.com/office/drawing/2014/main" id="{8EB87A96-9025-4757-908D-BB1BADFCCE01}"/>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0" name="Freeform: Shape 72">
              <a:extLst>
                <a:ext uri="{FF2B5EF4-FFF2-40B4-BE49-F238E27FC236}">
                  <a16:creationId xmlns:a16="http://schemas.microsoft.com/office/drawing/2014/main" id="{286E84B3-26F7-7ACF-9A84-804EF940294E}"/>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1" name="Graphic 10" descr="World outline">
            <a:hlinkClick r:id="rId5"/>
            <a:extLst>
              <a:ext uri="{FF2B5EF4-FFF2-40B4-BE49-F238E27FC236}">
                <a16:creationId xmlns:a16="http://schemas.microsoft.com/office/drawing/2014/main" id="{7C6C42ED-497C-F35E-076D-A9BD2041FD2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12" name="Text Placeholder 2">
            <a:extLst>
              <a:ext uri="{FF2B5EF4-FFF2-40B4-BE49-F238E27FC236}">
                <a16:creationId xmlns:a16="http://schemas.microsoft.com/office/drawing/2014/main" id="{427043D5-0D78-B378-55DC-8802E4298381}"/>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pic>
        <p:nvPicPr>
          <p:cNvPr id="13" name="Picture 12">
            <a:hlinkClick r:id="rId5"/>
            <a:extLst>
              <a:ext uri="{FF2B5EF4-FFF2-40B4-BE49-F238E27FC236}">
                <a16:creationId xmlns:a16="http://schemas.microsoft.com/office/drawing/2014/main" id="{48B3C045-C69D-8EDE-6DEB-E632FE2F643D}"/>
              </a:ext>
            </a:extLst>
          </p:cNvPr>
          <p:cNvPicPr>
            <a:picLocks noChangeAspect="1"/>
          </p:cNvPicPr>
          <p:nvPr/>
        </p:nvPicPr>
        <p:blipFill>
          <a:blip r:embed="rId8"/>
          <a:stretch>
            <a:fillRect/>
          </a:stretch>
        </p:blipFill>
        <p:spPr>
          <a:xfrm>
            <a:off x="361472" y="694104"/>
            <a:ext cx="1291543" cy="1325529"/>
          </a:xfrm>
          <a:prstGeom prst="rect">
            <a:avLst/>
          </a:prstGeom>
        </p:spPr>
      </p:pic>
      <p:pic>
        <p:nvPicPr>
          <p:cNvPr id="15" name="Picture 14">
            <a:extLst>
              <a:ext uri="{FF2B5EF4-FFF2-40B4-BE49-F238E27FC236}">
                <a16:creationId xmlns:a16="http://schemas.microsoft.com/office/drawing/2014/main" id="{EB46B5B8-31C1-0EDB-8960-83E60E33632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735884" y="6481314"/>
            <a:ext cx="3306763" cy="2060681"/>
          </a:xfrm>
          <a:prstGeom prst="rect">
            <a:avLst/>
          </a:prstGeom>
        </p:spPr>
      </p:pic>
      <p:pic>
        <p:nvPicPr>
          <p:cNvPr id="17" name="Picture Placeholder 7" descr="A person and person smiling&#10;&#10;Description automatically generated with low confidence">
            <a:extLst>
              <a:ext uri="{FF2B5EF4-FFF2-40B4-BE49-F238E27FC236}">
                <a16:creationId xmlns:a16="http://schemas.microsoft.com/office/drawing/2014/main" id="{47C6AFD3-38BB-C281-0A32-AE6E1BEFF79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8" name="Picture 17">
            <a:extLst>
              <a:ext uri="{FF2B5EF4-FFF2-40B4-BE49-F238E27FC236}">
                <a16:creationId xmlns:a16="http://schemas.microsoft.com/office/drawing/2014/main" id="{73B2486F-F3B5-7BB8-FE7A-9A4DBF8A0D65}"/>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39021" y="4843355"/>
            <a:ext cx="3091021" cy="2060681"/>
          </a:xfrm>
          <a:prstGeom prst="rect">
            <a:avLst/>
          </a:prstGeom>
        </p:spPr>
      </p:pic>
      <p:sp>
        <p:nvSpPr>
          <p:cNvPr id="19" name="Oval 18">
            <a:extLst>
              <a:ext uri="{FF2B5EF4-FFF2-40B4-BE49-F238E27FC236}">
                <a16:creationId xmlns:a16="http://schemas.microsoft.com/office/drawing/2014/main" id="{0042A226-2254-29C3-C31F-C7633B1A35EC}"/>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aphic 4">
            <a:extLst>
              <a:ext uri="{FF2B5EF4-FFF2-40B4-BE49-F238E27FC236}">
                <a16:creationId xmlns:a16="http://schemas.microsoft.com/office/drawing/2014/main" id="{32CC533A-8D9C-08C0-401D-0206F875C43E}"/>
              </a:ext>
            </a:extLst>
          </p:cNvPr>
          <p:cNvGrpSpPr/>
          <p:nvPr/>
        </p:nvGrpSpPr>
        <p:grpSpPr>
          <a:xfrm rot="19582332">
            <a:off x="2995992" y="9436893"/>
            <a:ext cx="403667" cy="780438"/>
            <a:chOff x="9129274" y="2719113"/>
            <a:chExt cx="717139" cy="1386497"/>
          </a:xfrm>
          <a:solidFill>
            <a:srgbClr val="000000"/>
          </a:solidFill>
        </p:grpSpPr>
        <p:grpSp>
          <p:nvGrpSpPr>
            <p:cNvPr id="14" name="Graphic 4">
              <a:extLst>
                <a:ext uri="{FF2B5EF4-FFF2-40B4-BE49-F238E27FC236}">
                  <a16:creationId xmlns:a16="http://schemas.microsoft.com/office/drawing/2014/main" id="{A7683FA4-773E-025C-1D75-C5A5211FE34A}"/>
                </a:ext>
              </a:extLst>
            </p:cNvPr>
            <p:cNvGrpSpPr/>
            <p:nvPr/>
          </p:nvGrpSpPr>
          <p:grpSpPr>
            <a:xfrm>
              <a:off x="9159507" y="2719113"/>
              <a:ext cx="446280" cy="440141"/>
              <a:chOff x="9159507" y="2719113"/>
              <a:chExt cx="446280" cy="440141"/>
            </a:xfrm>
            <a:grpFill/>
          </p:grpSpPr>
          <p:sp>
            <p:nvSpPr>
              <p:cNvPr id="27" name="Freeform 57">
                <a:extLst>
                  <a:ext uri="{FF2B5EF4-FFF2-40B4-BE49-F238E27FC236}">
                    <a16:creationId xmlns:a16="http://schemas.microsoft.com/office/drawing/2014/main" id="{D097C3B5-00FC-62EE-4B0D-1696162460F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8" name="Freeform 58">
                <a:extLst>
                  <a:ext uri="{FF2B5EF4-FFF2-40B4-BE49-F238E27FC236}">
                    <a16:creationId xmlns:a16="http://schemas.microsoft.com/office/drawing/2014/main" id="{65199FED-C686-C9C4-2FBE-5C3E4277927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6" name="Graphic 4">
              <a:extLst>
                <a:ext uri="{FF2B5EF4-FFF2-40B4-BE49-F238E27FC236}">
                  <a16:creationId xmlns:a16="http://schemas.microsoft.com/office/drawing/2014/main" id="{5AC551CA-7830-D6E6-6DF8-76729070B510}"/>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20BEF114-6E8A-BDBF-90AB-5274F5A692E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211535BE-9CAD-9B54-037B-4CE5B8AA125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BFAAECFE-55A5-5A3B-F9FF-F574DA45CCB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3" name="Freeform 53">
                <a:extLst>
                  <a:ext uri="{FF2B5EF4-FFF2-40B4-BE49-F238E27FC236}">
                    <a16:creationId xmlns:a16="http://schemas.microsoft.com/office/drawing/2014/main" id="{7BFF66E6-F8DB-8D59-078F-D1D04D9F250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 name="Freeform 54">
                <a:extLst>
                  <a:ext uri="{FF2B5EF4-FFF2-40B4-BE49-F238E27FC236}">
                    <a16:creationId xmlns:a16="http://schemas.microsoft.com/office/drawing/2014/main" id="{04E176A2-EB7D-C831-4AD9-64C6354D1FA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 name="Freeform 55">
                <a:extLst>
                  <a:ext uri="{FF2B5EF4-FFF2-40B4-BE49-F238E27FC236}">
                    <a16:creationId xmlns:a16="http://schemas.microsoft.com/office/drawing/2014/main" id="{04503657-3AB4-5E8E-66A6-D0E8BFF58B4C}"/>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6" name="Freeform 56">
                <a:extLst>
                  <a:ext uri="{FF2B5EF4-FFF2-40B4-BE49-F238E27FC236}">
                    <a16:creationId xmlns:a16="http://schemas.microsoft.com/office/drawing/2014/main" id="{D044D056-C610-3FA3-BD5F-55116C7EFC7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94700097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group of people posing for a photo&#10;&#10;Description automatically generated">
            <a:extLst>
              <a:ext uri="{FF2B5EF4-FFF2-40B4-BE49-F238E27FC236}">
                <a16:creationId xmlns:a16="http://schemas.microsoft.com/office/drawing/2014/main" id="{94A1D96F-AFFA-8DFD-DC80-8040FE697182}"/>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57196" y="10135734"/>
            <a:ext cx="1047264" cy="465822"/>
          </a:xfrm>
        </p:spPr>
        <p:txBody>
          <a:bodyPr/>
          <a:lstStyle/>
          <a:p>
            <a:fld id="{CB2079F2-58AF-ED44-82D7-E04B2F6FD686}" type="slidenum">
              <a:rPr lang="en-US" sz="1100" smtClean="0"/>
              <a:pPr/>
              <a:t>22</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885518"/>
          </a:xfrm>
        </p:spPr>
        <p:txBody>
          <a:bodyPr/>
          <a:lstStyle/>
          <a:p>
            <a:r>
              <a:rPr lang="en-IE" sz="1400" b="1" dirty="0"/>
              <a:t>About</a:t>
            </a:r>
          </a:p>
          <a:p>
            <a:r>
              <a:rPr lang="en-US" dirty="0" err="1"/>
              <a:t>Nolla</a:t>
            </a:r>
            <a:r>
              <a:rPr lang="en-US" dirty="0"/>
              <a:t> is the first zero-waste restaurant in the Nordic countries, and one of the first ones around the world. Three chefs, Albert </a:t>
            </a:r>
            <a:r>
              <a:rPr lang="en-US" dirty="0" err="1"/>
              <a:t>Franch</a:t>
            </a:r>
            <a:r>
              <a:rPr lang="en-US" dirty="0"/>
              <a:t> </a:t>
            </a:r>
            <a:r>
              <a:rPr lang="en-US" dirty="0" err="1"/>
              <a:t>Sunyer</a:t>
            </a:r>
            <a:r>
              <a:rPr lang="en-US" dirty="0"/>
              <a:t> (ES), Carlos Henriques (PT) and Luka </a:t>
            </a:r>
            <a:r>
              <a:rPr lang="en-US" dirty="0" err="1"/>
              <a:t>Balac</a:t>
            </a:r>
            <a:r>
              <a:rPr lang="en-US" dirty="0"/>
              <a:t> (RS), had a strong vision that something should be done to change the way the restaurant industry works. </a:t>
            </a:r>
            <a:r>
              <a:rPr lang="en-US" dirty="0" err="1"/>
              <a:t>Nolla</a:t>
            </a:r>
            <a:r>
              <a:rPr lang="en-US" dirty="0"/>
              <a:t> looks like a normal restaurant, but everything you see and everything that happens behind the scenes is actually pretty far from normal. </a:t>
            </a:r>
          </a:p>
          <a:p>
            <a:endParaRPr lang="en-US" dirty="0"/>
          </a:p>
          <a:p>
            <a:r>
              <a:rPr lang="en-US" dirty="0"/>
              <a:t>After working years in different restaurants, the chefs </a:t>
            </a:r>
            <a:r>
              <a:rPr lang="en-US" dirty="0" err="1"/>
              <a:t>realised</a:t>
            </a:r>
            <a:r>
              <a:rPr lang="en-US" dirty="0"/>
              <a:t> there is a big problem related to waste within the industry. Over the years they started to </a:t>
            </a:r>
            <a:r>
              <a:rPr lang="en-US" dirty="0" err="1"/>
              <a:t>realise</a:t>
            </a:r>
            <a:r>
              <a:rPr lang="en-US" dirty="0"/>
              <a:t> that the amount of waste produced during the preparation (mise-</a:t>
            </a:r>
            <a:r>
              <a:rPr lang="en-US" dirty="0" err="1"/>
              <a:t>en</a:t>
            </a:r>
            <a:r>
              <a:rPr lang="en-US" dirty="0"/>
              <a:t>-place) as well as during the dinner service was extensive, compared to the number of customers that were served. Mostly it was packaging materials and food waste coming from refined products or food that went bad because the produce orders were too big or there was too much food prepared.  </a:t>
            </a:r>
          </a:p>
          <a:p>
            <a:endParaRPr lang="en-US" dirty="0"/>
          </a:p>
          <a:p>
            <a:r>
              <a:rPr lang="en-US" dirty="0"/>
              <a:t>The idea of a zero-waste restaurant was born out of the desire to make the restaurant industry more sustainable, and to show that creative and great food can go hand in hand with sustainability. The chefs strongly believe that the waste management practices of the industry are outdated, and they are showing that there is no excuse or reason why not to work more sustainably – and by doing that, they want to change the way the restaurant industry operates. </a:t>
            </a:r>
          </a:p>
          <a:p>
            <a:endParaRPr lang="en-US" dirty="0"/>
          </a:p>
          <a:p>
            <a:r>
              <a:rPr lang="en-US" sz="1400" b="1" dirty="0"/>
              <a:t>Why it is a good practice? </a:t>
            </a:r>
          </a:p>
          <a:p>
            <a:pPr algn="l" rtl="0" fontAlgn="base"/>
            <a:r>
              <a:rPr lang="en-US" sz="1100" i="0" u="sng" strike="noStrike" dirty="0">
                <a:solidFill>
                  <a:schemeClr val="bg2">
                    <a:lumMod val="25000"/>
                  </a:schemeClr>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About innovativeness of restaurant business</a:t>
            </a:r>
            <a:r>
              <a:rPr lang="en-US" sz="1100" i="0" dirty="0">
                <a:solidFill>
                  <a:schemeClr val="bg2">
                    <a:lumMod val="25000"/>
                  </a:schemeClr>
                </a:solidFill>
                <a:effectLst/>
                <a:latin typeface="Calibri" panose="020F0502020204030204" pitchFamily="34" charset="0"/>
              </a:rPr>
              <a:t> </a:t>
            </a:r>
          </a:p>
          <a:p>
            <a:pPr algn="just" rtl="0" fontAlgn="base"/>
            <a:r>
              <a:rPr lang="en-US" sz="1100" b="0" i="0" dirty="0">
                <a:solidFill>
                  <a:srgbClr val="000000"/>
                </a:solidFill>
                <a:effectLst/>
                <a:latin typeface="Calibri" panose="020F0502020204030204" pitchFamily="34" charset="0"/>
              </a:rPr>
              <a:t>The Association of Finnish Gastronomies chose </a:t>
            </a:r>
            <a:r>
              <a:rPr lang="en-US" sz="1100" b="0" i="0" dirty="0" err="1">
                <a:solidFill>
                  <a:srgbClr val="000000"/>
                </a:solidFill>
                <a:effectLst/>
                <a:latin typeface="Calibri" panose="020F0502020204030204" pitchFamily="34" charset="0"/>
              </a:rPr>
              <a:t>Nolla</a:t>
            </a:r>
            <a:r>
              <a:rPr lang="en-US" sz="1100" b="0" i="0" dirty="0">
                <a:solidFill>
                  <a:srgbClr val="000000"/>
                </a:solidFill>
                <a:effectLst/>
                <a:latin typeface="Calibri" panose="020F0502020204030204" pitchFamily="34" charset="0"/>
              </a:rPr>
              <a:t> as the restaurant of the year 2022, as their idea is built around sustainable development. </a:t>
            </a:r>
            <a:endParaRPr lang="en-US" b="0" i="0" dirty="0">
              <a:solidFill>
                <a:srgbClr val="000000"/>
              </a:solidFill>
              <a:effectLst/>
              <a:latin typeface="Segoe UI" panose="020B0502040204020203" pitchFamily="34" charset="0"/>
            </a:endParaRPr>
          </a:p>
          <a:p>
            <a:pPr algn="just" rtl="0" fontAlgn="base"/>
            <a:r>
              <a:rPr lang="en-US" sz="1100" b="0" i="0" dirty="0">
                <a:solidFill>
                  <a:srgbClr val="000000"/>
                </a:solidFill>
                <a:effectLst/>
                <a:latin typeface="Calibri" panose="020F0502020204030204" pitchFamily="34" charset="0"/>
              </a:rPr>
              <a:t> </a:t>
            </a:r>
            <a:endParaRPr lang="en-US" b="0" i="0" dirty="0">
              <a:solidFill>
                <a:srgbClr val="000000"/>
              </a:solidFill>
              <a:effectLst/>
              <a:latin typeface="Segoe UI" panose="020B0502040204020203" pitchFamily="34" charset="0"/>
            </a:endParaRPr>
          </a:p>
          <a:p>
            <a:pPr algn="just" rtl="0" fontAlgn="base"/>
            <a:r>
              <a:rPr lang="en-US" sz="1100" b="0" i="0" dirty="0">
                <a:solidFill>
                  <a:srgbClr val="000000"/>
                </a:solidFill>
                <a:effectLst/>
                <a:latin typeface="Calibri" panose="020F0502020204030204" pitchFamily="34" charset="0"/>
              </a:rPr>
              <a:t>Chefs work directly with suppliers to rethink, reject and control packaging while at the same time sourcing local and organic produce, which are at the core of their menus. Restaurant </a:t>
            </a:r>
            <a:r>
              <a:rPr lang="en-US" sz="1100" b="0" i="0" dirty="0" err="1">
                <a:solidFill>
                  <a:srgbClr val="000000"/>
                </a:solidFill>
                <a:effectLst/>
                <a:latin typeface="Calibri" panose="020F0502020204030204" pitchFamily="34" charset="0"/>
              </a:rPr>
              <a:t>Nolla’s</a:t>
            </a:r>
            <a:r>
              <a:rPr lang="en-US" sz="1100" b="0" i="0" dirty="0">
                <a:solidFill>
                  <a:srgbClr val="000000"/>
                </a:solidFill>
                <a:effectLst/>
                <a:latin typeface="Calibri" panose="020F0502020204030204" pitchFamily="34" charset="0"/>
              </a:rPr>
              <a:t> approach to sustainability goes far beyond food and they work closely with designers, engineers and architects to rethink waste. The goal is also to inspire and encourage a community and other restaurants to get involved and have fun while doing it. </a:t>
            </a:r>
          </a:p>
          <a:p>
            <a:pPr algn="just" rtl="0" fontAlgn="base"/>
            <a:endParaRPr lang="en-US" b="0" i="0" dirty="0">
              <a:solidFill>
                <a:srgbClr val="000000"/>
              </a:solidFill>
              <a:effectLst/>
              <a:latin typeface="Segoe UI" panose="020B0502040204020203"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IE"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Sustainable</a:t>
            </a:r>
            <a:endParaRPr lang="en-US" b="0" i="0" dirty="0">
              <a:solidFill>
                <a:srgbClr val="000000"/>
              </a:solidFill>
              <a:effectLst/>
              <a:latin typeface="Segoe UI" panose="020B0502040204020203" pitchFamily="34" charset="0"/>
            </a:endParaRPr>
          </a:p>
          <a:p>
            <a:pPr algn="just" rtl="0" fontAlgn="base"/>
            <a:r>
              <a:rPr lang="en-US" b="0" i="0" dirty="0" err="1">
                <a:solidFill>
                  <a:srgbClr val="000000"/>
                </a:solidFill>
                <a:effectLst/>
                <a:latin typeface="+mn-lt"/>
              </a:rPr>
              <a:t>Nolla</a:t>
            </a:r>
            <a:r>
              <a:rPr lang="en-US" b="0" i="0" dirty="0">
                <a:solidFill>
                  <a:srgbClr val="000000"/>
                </a:solidFill>
                <a:effectLst/>
                <a:latin typeface="+mn-lt"/>
              </a:rPr>
              <a:t> is a restaurant without a trash bin. You cannot find any single-use plastic here – no plastic packaging, no clingfilm, no vacuum bags, no foil. Every detail from staff clothing and napkins to tableware has been thought of. Even the gift cards are made of compostable paper that has poppy seeds in them.</a:t>
            </a:r>
          </a:p>
          <a:p>
            <a:pPr algn="just" rtl="0" fontAlgn="base"/>
            <a:endParaRPr lang="en-US" b="0" i="0" dirty="0">
              <a:solidFill>
                <a:srgbClr val="000000"/>
              </a:solidFill>
              <a:effectLst/>
              <a:latin typeface="Segoe UI" panose="020B0502040204020203" pitchFamily="34" charset="0"/>
            </a:endParaRPr>
          </a:p>
          <a:p>
            <a:pPr algn="just" rtl="0" fontAlgn="base"/>
            <a:r>
              <a:rPr lang="en-US" dirty="0"/>
              <a:t>Th</a:t>
            </a:r>
            <a:r>
              <a:rPr lang="en-US" sz="1100" b="0" i="0" dirty="0">
                <a:solidFill>
                  <a:srgbClr val="000000"/>
                </a:solidFill>
                <a:effectLst/>
                <a:latin typeface="Calibri" panose="020F0502020204030204" pitchFamily="34" charset="0"/>
              </a:rPr>
              <a:t>ey have created a box system for vegetables, fish and meat with local producers. The boxes travel back and forth to prevent any packaging waste. </a:t>
            </a:r>
            <a:r>
              <a:rPr lang="en-US" dirty="0"/>
              <a:t>They</a:t>
            </a:r>
            <a:r>
              <a:rPr lang="en-US" sz="1100" b="0" i="0" dirty="0">
                <a:solidFill>
                  <a:srgbClr val="000000"/>
                </a:solidFill>
                <a:effectLst/>
                <a:latin typeface="Calibri" panose="020F0502020204030204" pitchFamily="34" charset="0"/>
              </a:rPr>
              <a:t> are very strict with this rule. If something comes in non-reusable packaging, it is sent back to the supplier. No exceptions. This is the only way to make sure that people understand their beliefs and respect their practices. </a:t>
            </a:r>
            <a:endParaRPr lang="en-US" dirty="0"/>
          </a:p>
          <a:p>
            <a:pPr algn="just" rtl="0" fontAlgn="base">
              <a:lnSpc>
                <a:spcPct val="100000"/>
              </a:lnSpc>
            </a:pPr>
            <a:r>
              <a:rPr lang="en-US" sz="1200" b="0" i="0" dirty="0">
                <a:solidFill>
                  <a:schemeClr val="tx1"/>
                </a:solidFill>
                <a:effectLst/>
                <a:ea typeface="Calibri" panose="020F0502020204030204" pitchFamily="34" charset="0"/>
              </a:rPr>
              <a:t> </a:t>
            </a:r>
          </a:p>
          <a:p>
            <a:r>
              <a:rPr lang="en-US" dirty="0"/>
              <a:t> </a:t>
            </a:r>
          </a:p>
          <a:p>
            <a:endParaRPr lang="en-US" dirty="0"/>
          </a:p>
          <a:p>
            <a:r>
              <a:rPr lang="en-US" dirty="0"/>
              <a:t> </a:t>
            </a:r>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183379" y="7941346"/>
            <a:ext cx="2433657" cy="1323439"/>
          </a:xfrm>
          <a:prstGeom prst="rect">
            <a:avLst/>
          </a:prstGeom>
          <a:noFill/>
        </p:spPr>
        <p:txBody>
          <a:bodyPr wrap="square">
            <a:spAutoFit/>
          </a:bodyPr>
          <a:lstStyle/>
          <a:p>
            <a:pPr algn="ctr"/>
            <a:r>
              <a:rPr lang="en-US" sz="2000" b="1" i="1" dirty="0">
                <a:solidFill>
                  <a:srgbClr val="212529"/>
                </a:solidFill>
                <a:effectLst/>
                <a:latin typeface="Calibri" panose="020F0502020204030204" pitchFamily="34" charset="0"/>
              </a:rPr>
              <a:t>a restaurant where great food goes hand in hand with sustainability</a:t>
            </a:r>
            <a:endParaRPr lang="en-IE" sz="2000" i="1" dirty="0"/>
          </a:p>
        </p:txBody>
      </p:sp>
      <p:grpSp>
        <p:nvGrpSpPr>
          <p:cNvPr id="18" name="Group 17">
            <a:extLst>
              <a:ext uri="{FF2B5EF4-FFF2-40B4-BE49-F238E27FC236}">
                <a16:creationId xmlns:a16="http://schemas.microsoft.com/office/drawing/2014/main" id="{6B26FD03-E6FB-797E-7856-B6AB7E363E16}"/>
              </a:ext>
            </a:extLst>
          </p:cNvPr>
          <p:cNvGrpSpPr/>
          <p:nvPr/>
        </p:nvGrpSpPr>
        <p:grpSpPr>
          <a:xfrm rot="10800000">
            <a:off x="6617036" y="7601231"/>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6149" name="Picture 5">
            <a:hlinkClick r:id="rId5"/>
            <a:extLst>
              <a:ext uri="{FF2B5EF4-FFF2-40B4-BE49-F238E27FC236}">
                <a16:creationId xmlns:a16="http://schemas.microsoft.com/office/drawing/2014/main" id="{E2666BD2-7219-4802-FE85-186F1556EFD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4">
            <a:extLst>
              <a:ext uri="{FF2B5EF4-FFF2-40B4-BE49-F238E27FC236}">
                <a16:creationId xmlns:a16="http://schemas.microsoft.com/office/drawing/2014/main" id="{1831D121-A7C8-1D72-F491-B1CE9B7FC2A8}"/>
              </a:ext>
            </a:extLst>
          </p:cNvPr>
          <p:cNvGrpSpPr/>
          <p:nvPr/>
        </p:nvGrpSpPr>
        <p:grpSpPr>
          <a:xfrm rot="19582332">
            <a:off x="3917754" y="8705892"/>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9C9E49F2-A5B6-94A3-F696-DBBD4E0CB30E}"/>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FD20B0A9-B1C2-D30C-C727-F64C475AC16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2E311942-B70A-9B17-1B2E-D90D38F302AD}"/>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6A3D919-8E42-100A-098D-2F7EBFB821AD}"/>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FE586C89-09A6-0C96-A16B-0381F856C241}"/>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50B61090-AA62-11AA-558F-9CD45402ACA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2" name="Freeform 52">
                <a:extLst>
                  <a:ext uri="{FF2B5EF4-FFF2-40B4-BE49-F238E27FC236}">
                    <a16:creationId xmlns:a16="http://schemas.microsoft.com/office/drawing/2014/main" id="{F2FA06B4-DD28-5D97-1599-3BBC2AFD8EB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3" name="Freeform 53">
                <a:extLst>
                  <a:ext uri="{FF2B5EF4-FFF2-40B4-BE49-F238E27FC236}">
                    <a16:creationId xmlns:a16="http://schemas.microsoft.com/office/drawing/2014/main" id="{CBD8DCFC-DE50-4F9F-E4B9-500C30A08A2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4" name="Freeform 54">
                <a:extLst>
                  <a:ext uri="{FF2B5EF4-FFF2-40B4-BE49-F238E27FC236}">
                    <a16:creationId xmlns:a16="http://schemas.microsoft.com/office/drawing/2014/main" id="{026390CA-004E-8AB9-3A69-F2274E44BF9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5" name="Freeform 55">
                <a:extLst>
                  <a:ext uri="{FF2B5EF4-FFF2-40B4-BE49-F238E27FC236}">
                    <a16:creationId xmlns:a16="http://schemas.microsoft.com/office/drawing/2014/main" id="{8742BD7D-C8D5-7A40-B876-7E380A9AD97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6" name="Freeform 56">
                <a:extLst>
                  <a:ext uri="{FF2B5EF4-FFF2-40B4-BE49-F238E27FC236}">
                    <a16:creationId xmlns:a16="http://schemas.microsoft.com/office/drawing/2014/main" id="{2575A2AE-292F-8AB6-0DAC-6E81D3F0A98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78995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A picture containing text, indoor, shelf, lots&#10;&#10;Description automatically generated">
            <a:extLst>
              <a:ext uri="{FF2B5EF4-FFF2-40B4-BE49-F238E27FC236}">
                <a16:creationId xmlns:a16="http://schemas.microsoft.com/office/drawing/2014/main" id="{6C8F6330-015C-C716-86A8-A6FCF9F0C0D6}"/>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a:xfrm>
            <a:off x="6174826" y="10135734"/>
            <a:ext cx="1047264" cy="465822"/>
          </a:xfrm>
        </p:spPr>
        <p:txBody>
          <a:bodyPr/>
          <a:lstStyle/>
          <a:p>
            <a:fld id="{CB2079F2-58AF-ED44-82D7-E04B2F6FD686}" type="slidenum">
              <a:rPr lang="en-US" sz="1100" smtClean="0"/>
              <a:pPr/>
              <a:t>23</a:t>
            </a:fld>
            <a:endParaRPr lang="en-US" sz="1100" dirty="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39252" y="3433300"/>
            <a:ext cx="6681175" cy="5195432"/>
          </a:xfrm>
        </p:spPr>
        <p:txBody>
          <a:bodyPr/>
          <a:lstStyle/>
          <a:p>
            <a:r>
              <a:rPr lang="en-US"/>
              <a:t>The restaurant cures, pickles, ferments and dries every part possible of the ingredient to </a:t>
            </a:r>
            <a:r>
              <a:rPr lang="en-US" err="1"/>
              <a:t>minimise</a:t>
            </a:r>
            <a:r>
              <a:rPr lang="en-US"/>
              <a:t> any food waste, and those parts that are inedible or cannot be used in any other way, like eggshells, certain vegetable peels, small bones and even paper or cardboard, are composted in an in-house composter. The machine speeds up the composting process and turns the content into fertilizer in 24 hours. That fertilizer is then given back to the farmers - or guests who want some soil for their home plants or to plant their gift card.  </a:t>
            </a:r>
          </a:p>
          <a:p>
            <a:endParaRPr lang="en-US"/>
          </a:p>
          <a:p>
            <a:r>
              <a:rPr lang="en-US"/>
              <a:t>Before putting anything in the composter, the </a:t>
            </a:r>
            <a:r>
              <a:rPr lang="en-US" err="1"/>
              <a:t>employess</a:t>
            </a:r>
            <a:r>
              <a:rPr lang="en-US"/>
              <a:t> weigh the item and then analyse it with waste management software. They input to the system what is thrown away, why and by whom. The generated data is then carefully analyzed and used to improve practices. They don’t want to use the composter as a bin but to learn which items do end up in the compost after all.  </a:t>
            </a:r>
          </a:p>
          <a:p>
            <a:endParaRPr lang="en-US"/>
          </a:p>
          <a:p>
            <a:endParaRPr lang="en-US" sz="1400" b="1"/>
          </a:p>
          <a:p>
            <a:r>
              <a:rPr lang="en-US" sz="1400" b="1"/>
              <a:t>Healthy</a:t>
            </a:r>
            <a:endParaRPr lang="en-US"/>
          </a:p>
          <a:p>
            <a:r>
              <a:rPr lang="en-US"/>
              <a:t>When planning the menus, the chefs at </a:t>
            </a:r>
            <a:r>
              <a:rPr lang="en-US" err="1"/>
              <a:t>Nolla</a:t>
            </a:r>
            <a:r>
              <a:rPr lang="en-US"/>
              <a:t> work in a different way than most restaurants. They work hand-in-hand with local producers as these producers are the ones that will determine the products that are used. They begin by asking them what produce is in season and ripe because they know better than us what is on the fields, and we start the menu planning from there. Serving seasonal food is much better nutritionally.</a:t>
            </a:r>
          </a:p>
          <a:p>
            <a:endParaRPr lang="en-US" sz="1400"/>
          </a:p>
          <a:p>
            <a:r>
              <a:rPr lang="en-US" sz="1400" b="1"/>
              <a:t>Ethical</a:t>
            </a:r>
            <a:endParaRPr lang="en-US" sz="1400"/>
          </a:p>
          <a:p>
            <a:r>
              <a:rPr lang="en-US"/>
              <a:t>The idea and ethos of </a:t>
            </a:r>
            <a:r>
              <a:rPr lang="en-US" err="1"/>
              <a:t>Nolla</a:t>
            </a:r>
            <a:r>
              <a:rPr lang="en-US"/>
              <a:t> were born out of a desire to serve great food without compromising sustainability. The restaurant aims to </a:t>
            </a:r>
            <a:r>
              <a:rPr lang="en-US" err="1"/>
              <a:t>minimise</a:t>
            </a:r>
            <a:r>
              <a:rPr lang="en-US"/>
              <a:t> the amount of waste they produce with everyday actions that follow their sustainable values and waste-free ideology. They don’t just make a difference in their restaurant, but they are sharing their methods and practices with all those whom they collaborate with and therefore are having a wider impact in the entire restaurant sector and are great role models.</a:t>
            </a:r>
          </a:p>
          <a:p>
            <a:r>
              <a:rPr lang="en-US"/>
              <a:t>The </a:t>
            </a:r>
            <a:r>
              <a:rPr lang="en-US" err="1"/>
              <a:t>Nolla</a:t>
            </a:r>
            <a:r>
              <a:rPr lang="en-US"/>
              <a:t> team hopes that in the future people talk about </a:t>
            </a:r>
            <a:r>
              <a:rPr lang="en-US" err="1"/>
              <a:t>Nolla</a:t>
            </a:r>
            <a:r>
              <a:rPr lang="en-US"/>
              <a:t> just as a restaurant. The waste-free practices are there, but hopefully it will become something that is so ordinary that it doesn’t have to be pointed out.  </a:t>
            </a:r>
          </a:p>
          <a:p>
            <a:r>
              <a:rPr lang="en-US" b="1"/>
              <a:t> </a:t>
            </a:r>
            <a:endParaRPr lang="en-US"/>
          </a:p>
          <a:p>
            <a:pPr>
              <a:lnSpc>
                <a:spcPct val="100000"/>
              </a:lnSpc>
            </a:pPr>
            <a:endParaRPr lang="en-US" sz="1200">
              <a:solidFill>
                <a:schemeClr val="tx1"/>
              </a:solidFill>
              <a:ea typeface="Calibri" panose="020F0502020204030204" pitchFamily="34" charset="0"/>
            </a:endParaRPr>
          </a:p>
          <a:p>
            <a:pPr algn="just" rtl="0" fontAlgn="base">
              <a:lnSpc>
                <a:spcPct val="100000"/>
              </a:lnSpc>
            </a:pPr>
            <a:r>
              <a:rPr lang="en-US" sz="1200" b="0" i="0">
                <a:solidFill>
                  <a:schemeClr val="tx1"/>
                </a:solidFill>
                <a:effectLst/>
                <a:ea typeface="Calibri" panose="020F0502020204030204" pitchFamily="34" charset="0"/>
              </a:rPr>
              <a:t> </a:t>
            </a:r>
          </a:p>
          <a:p>
            <a:pPr>
              <a:lnSpc>
                <a:spcPct val="80000"/>
              </a:lnSpc>
            </a:pPr>
            <a:endParaRPr lang="en-US"/>
          </a:p>
          <a:p>
            <a:endParaRPr lang="en-US"/>
          </a:p>
          <a:p>
            <a:r>
              <a:rPr lang="en-US"/>
              <a:t> </a:t>
            </a:r>
          </a:p>
          <a:p>
            <a:endParaRPr lang="en-US"/>
          </a:p>
          <a:p>
            <a:r>
              <a:rPr lang="en-US"/>
              <a:t> </a:t>
            </a:r>
            <a:endParaRPr lang="en-IE"/>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 Food Waste Reduction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6">
            <a:hlinkClick r:id="rId4"/>
            <a:extLst>
              <a:ext uri="{FF2B5EF4-FFF2-40B4-BE49-F238E27FC236}">
                <a16:creationId xmlns:a16="http://schemas.microsoft.com/office/drawing/2014/main" id="{043B4FAA-50A1-66B4-74CA-B3521ABC8C17}"/>
              </a:ext>
            </a:extLst>
          </p:cNvPr>
          <p:cNvSpPr>
            <a:spLocks noChangeAspect="1"/>
          </p:cNvSpPr>
          <p:nvPr/>
        </p:nvSpPr>
        <p:spPr bwMode="auto">
          <a:xfrm>
            <a:off x="1102568" y="9654497"/>
            <a:ext cx="127598" cy="225687"/>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5" name="Picture 5">
            <a:hlinkClick r:id="rId5"/>
            <a:extLst>
              <a:ext uri="{FF2B5EF4-FFF2-40B4-BE49-F238E27FC236}">
                <a16:creationId xmlns:a16="http://schemas.microsoft.com/office/drawing/2014/main" id="{5FB9752C-BFB0-8B20-648F-DF9113EE0F20}"/>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5CF6F172-D4D0-344B-7DDF-B209E475D509}"/>
              </a:ext>
            </a:extLst>
          </p:cNvPr>
          <p:cNvSpPr txBox="1"/>
          <p:nvPr/>
        </p:nvSpPr>
        <p:spPr>
          <a:xfrm>
            <a:off x="4033704" y="6527611"/>
            <a:ext cx="2952930" cy="1631216"/>
          </a:xfrm>
          <a:prstGeom prst="rect">
            <a:avLst/>
          </a:prstGeom>
          <a:noFill/>
        </p:spPr>
        <p:txBody>
          <a:bodyPr wrap="square">
            <a:spAutoFit/>
          </a:bodyPr>
          <a:lstStyle/>
          <a:p>
            <a:pPr algn="ctr"/>
            <a:r>
              <a:rPr lang="en-US" sz="2000" b="0"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love to collaborate with like-minded people who share our values and are inspired to work for a more sustainable future.</a:t>
            </a:r>
            <a:endParaRPr lang="en-IE" sz="2000"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3" name="Group 22">
            <a:extLst>
              <a:ext uri="{FF2B5EF4-FFF2-40B4-BE49-F238E27FC236}">
                <a16:creationId xmlns:a16="http://schemas.microsoft.com/office/drawing/2014/main" id="{A443E154-5911-8EA5-0007-7775A1D87462}"/>
              </a:ext>
            </a:extLst>
          </p:cNvPr>
          <p:cNvGrpSpPr/>
          <p:nvPr/>
        </p:nvGrpSpPr>
        <p:grpSpPr>
          <a:xfrm>
            <a:off x="3702059" y="6086940"/>
            <a:ext cx="913167" cy="470774"/>
            <a:chOff x="3400450" y="986392"/>
            <a:chExt cx="1487826" cy="1083162"/>
          </a:xfrm>
        </p:grpSpPr>
        <p:sp>
          <p:nvSpPr>
            <p:cNvPr id="24" name="Freeform 25">
              <a:extLst>
                <a:ext uri="{FF2B5EF4-FFF2-40B4-BE49-F238E27FC236}">
                  <a16:creationId xmlns:a16="http://schemas.microsoft.com/office/drawing/2014/main" id="{703B4135-1B28-FDB0-B612-EA44074C436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25" name="Freeform 27">
              <a:extLst>
                <a:ext uri="{FF2B5EF4-FFF2-40B4-BE49-F238E27FC236}">
                  <a16:creationId xmlns:a16="http://schemas.microsoft.com/office/drawing/2014/main" id="{1B00DA30-389A-A70B-8EC5-F751108F24D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7" name="Picture 26">
            <a:extLst>
              <a:ext uri="{FF2B5EF4-FFF2-40B4-BE49-F238E27FC236}">
                <a16:creationId xmlns:a16="http://schemas.microsoft.com/office/drawing/2014/main" id="{ACBB3985-82CE-AE57-C6F6-C9E7B08BC23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968104" y="8328158"/>
            <a:ext cx="4187825" cy="1439182"/>
          </a:xfrm>
          <a:prstGeom prst="rect">
            <a:avLst/>
          </a:prstGeom>
        </p:spPr>
      </p:pic>
      <p:grpSp>
        <p:nvGrpSpPr>
          <p:cNvPr id="2" name="Graphic 2">
            <a:extLst>
              <a:ext uri="{FF2B5EF4-FFF2-40B4-BE49-F238E27FC236}">
                <a16:creationId xmlns:a16="http://schemas.microsoft.com/office/drawing/2014/main" id="{5B1741B3-EB67-CCCF-4721-BAF0E7018DB6}"/>
              </a:ext>
            </a:extLst>
          </p:cNvPr>
          <p:cNvGrpSpPr/>
          <p:nvPr/>
        </p:nvGrpSpPr>
        <p:grpSpPr>
          <a:xfrm>
            <a:off x="1423003" y="9654497"/>
            <a:ext cx="221553" cy="222458"/>
            <a:chOff x="1473222" y="5236455"/>
            <a:chExt cx="440760" cy="442561"/>
          </a:xfrm>
          <a:solidFill>
            <a:srgbClr val="000000"/>
          </a:solidFill>
        </p:grpSpPr>
        <p:sp>
          <p:nvSpPr>
            <p:cNvPr id="3" name="Freeform 8">
              <a:extLst>
                <a:ext uri="{FF2B5EF4-FFF2-40B4-BE49-F238E27FC236}">
                  <a16:creationId xmlns:a16="http://schemas.microsoft.com/office/drawing/2014/main" id="{C9FC7F92-530A-5D50-49E3-3E74C9A6490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9">
              <a:hlinkClick r:id="rId10"/>
              <a:extLst>
                <a:ext uri="{FF2B5EF4-FFF2-40B4-BE49-F238E27FC236}">
                  <a16:creationId xmlns:a16="http://schemas.microsoft.com/office/drawing/2014/main" id="{08EFED84-C006-1C70-6FD8-7B20F0080F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0">
              <a:extLst>
                <a:ext uri="{FF2B5EF4-FFF2-40B4-BE49-F238E27FC236}">
                  <a16:creationId xmlns:a16="http://schemas.microsoft.com/office/drawing/2014/main" id="{62957C83-6192-606A-B67A-4B4EA5BA8B1E}"/>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57F532C4-CAD2-124C-15A9-AA8FCA8025E2}"/>
              </a:ext>
            </a:extLst>
          </p:cNvPr>
          <p:cNvGrpSpPr/>
          <p:nvPr/>
        </p:nvGrpSpPr>
        <p:grpSpPr>
          <a:xfrm rot="19582332">
            <a:off x="2703002" y="9609497"/>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47A99BEE-E100-68BA-8EB3-2603F2193711}"/>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21D95D48-DFD4-309B-7DA6-1047F07C7FE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AE0AF6FB-07DF-D0DF-3E00-D57DAB561F90}"/>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25123A19-602E-5620-D341-A812D6860888}"/>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863D6A92-50A4-B8BD-42B9-C3E4214C0E30}"/>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6" name="Freeform 51">
                <a:extLst>
                  <a:ext uri="{FF2B5EF4-FFF2-40B4-BE49-F238E27FC236}">
                    <a16:creationId xmlns:a16="http://schemas.microsoft.com/office/drawing/2014/main" id="{9E05C4EF-01BC-1590-A6B2-504FE9F6A31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7" name="Freeform 52">
                <a:extLst>
                  <a:ext uri="{FF2B5EF4-FFF2-40B4-BE49-F238E27FC236}">
                    <a16:creationId xmlns:a16="http://schemas.microsoft.com/office/drawing/2014/main" id="{9998FB95-9D9E-8D2C-FE80-5D3F2FC823B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8" name="Freeform 53">
                <a:extLst>
                  <a:ext uri="{FF2B5EF4-FFF2-40B4-BE49-F238E27FC236}">
                    <a16:creationId xmlns:a16="http://schemas.microsoft.com/office/drawing/2014/main" id="{5CDA9F0E-95CE-8FBC-C493-AD512D66B25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1" name="Freeform 54">
                <a:extLst>
                  <a:ext uri="{FF2B5EF4-FFF2-40B4-BE49-F238E27FC236}">
                    <a16:creationId xmlns:a16="http://schemas.microsoft.com/office/drawing/2014/main" id="{86B67FE4-E508-0CCB-B987-1FAF76E4884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B3155769-ABC8-7C5F-36E2-231871C152F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B27382BD-6A57-5E8B-6A8F-45E803721A7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8990100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a:solidFill>
                  <a:schemeClr val="bg1"/>
                </a:solidFill>
              </a:rPr>
              <a:t>Type: </a:t>
            </a:r>
            <a:r>
              <a:rPr lang="en-US" i="0">
                <a:solidFill>
                  <a:schemeClr val="bg1"/>
                </a:solidFill>
              </a:rPr>
              <a:t>Food Waste Reduction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349200"/>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Paloma Group Hotels belong to Diana Travel. Diana Travel, established in 1977, moved its company headquarters to Antalya in 1998 as a result of the rapid development of tourism in the Antalya region. The company's head office is in Antalya, and they have 9  four and five-star hotels/resorts located around Turkey.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Paloma Hotels is an environmentally friendly company that values its staff, works for the protection of natural life, supports the local people, aims to create job opportunities for students and contributes to sustainable tourism.</a:t>
            </a:r>
          </a:p>
          <a:p>
            <a:r>
              <a:rPr lang="en-US" dirty="0">
                <a:solidFill>
                  <a:schemeClr val="tx1"/>
                </a:solidFill>
              </a:rPr>
              <a:t>The Paloma Group aim to reduce the use of natural resources with the measures which they take within the scope of sustainable tourism principles, and they carry on operations to minimize and eliminate the soil, water and air damages. They care about local products and support local suppliers. They carry various actions for the employment and education of local people.</a:t>
            </a:r>
          </a:p>
          <a:p>
            <a:endParaRPr lang="en-US"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solidFill>
                  <a:schemeClr val="tx1"/>
                </a:solidFill>
              </a:rPr>
              <a:t>With the environmental management system they have established within their hotel, it is aimed to bring under control the amount of food waste produced. Recently, in conjunction with Unilever Food solutions, the Paloma group recorded a 10% reduction in their food waste </a:t>
            </a:r>
            <a:r>
              <a:rPr lang="en-US" dirty="0" err="1">
                <a:solidFill>
                  <a:schemeClr val="tx1"/>
                </a:solidFill>
              </a:rPr>
              <a:t>theough</a:t>
            </a:r>
            <a:r>
              <a:rPr lang="en-US" dirty="0">
                <a:solidFill>
                  <a:schemeClr val="tx1"/>
                </a:solidFill>
              </a:rPr>
              <a:t> the “Let’s Prevent Food Waste” project for sustainable cuisine. They have started measurements of food waste from kitchen production areas, open buffets, and purchasing and stocking. Waste management training was </a:t>
            </a:r>
            <a:r>
              <a:rPr lang="en-US" dirty="0" err="1">
                <a:solidFill>
                  <a:schemeClr val="tx1"/>
                </a:solidFill>
              </a:rPr>
              <a:t>organised</a:t>
            </a:r>
            <a:r>
              <a:rPr lang="en-US" dirty="0">
                <a:solidFill>
                  <a:schemeClr val="tx1"/>
                </a:solidFill>
              </a:rPr>
              <a:t> for general managers, food and beverage managers, kitchen chefs and kitchen coordinators of Paloma group hotels. </a:t>
            </a:r>
          </a:p>
          <a:p>
            <a:endParaRPr lang="en-US" dirty="0">
              <a:solidFill>
                <a:schemeClr val="tx1"/>
              </a:solidFill>
            </a:endParaRPr>
          </a:p>
          <a:p>
            <a:r>
              <a:rPr lang="en-US" dirty="0">
                <a:solidFill>
                  <a:schemeClr val="tx1"/>
                </a:solidFill>
              </a:rPr>
              <a:t>According to the preliminary results of Paloma Hotels waste measurements, there was a daily reduction of </a:t>
            </a:r>
          </a:p>
          <a:p>
            <a:endParaRPr lang="en-US" dirty="0">
              <a:solidFill>
                <a:schemeClr val="tx1"/>
              </a:solidFill>
            </a:endParaRPr>
          </a:p>
          <a:p>
            <a:r>
              <a:rPr lang="en-US" dirty="0">
                <a:solidFill>
                  <a:schemeClr val="tx1"/>
                </a:solidFill>
              </a:rPr>
              <a:t>approximately 10-12% waste returned from the plate at the group hotels of The Paloma Oceana Resort Hotel Renaissance Antalya Beach Resort &amp; SPA and </a:t>
            </a:r>
            <a:r>
              <a:rPr lang="en-US" dirty="0" err="1">
                <a:solidFill>
                  <a:schemeClr val="tx1"/>
                </a:solidFill>
              </a:rPr>
              <a:t>Sentido</a:t>
            </a:r>
            <a:r>
              <a:rPr lang="en-US" dirty="0">
                <a:solidFill>
                  <a:schemeClr val="tx1"/>
                </a:solidFill>
              </a:rPr>
              <a:t> </a:t>
            </a:r>
            <a:r>
              <a:rPr lang="en-US" dirty="0" err="1">
                <a:solidFill>
                  <a:schemeClr val="tx1"/>
                </a:solidFill>
              </a:rPr>
              <a:t>Perissia</a:t>
            </a:r>
            <a:r>
              <a:rPr lang="en-US" dirty="0">
                <a:solidFill>
                  <a:schemeClr val="tx1"/>
                </a:solidFill>
              </a:rPr>
              <a:t> Hotel. The consumption preferences of the guests started to change as a result of these efforts.</a:t>
            </a:r>
          </a:p>
          <a:p>
            <a:endParaRPr lang="en-US" dirty="0">
              <a:solidFill>
                <a:schemeClr val="tx1"/>
              </a:solidFill>
            </a:endParaRPr>
          </a:p>
          <a:p>
            <a:r>
              <a:rPr lang="en-US" dirty="0">
                <a:solidFill>
                  <a:schemeClr val="tx1"/>
                </a:solidFill>
              </a:rPr>
              <a:t>Today, hotel guests usually prefer more minimal dishes from the open buffet instead of mixed side dishes. With regular waste management and separation of organic waste from other wastes, Paloma Group started to cooperate with animal shelters to repurpose food waste. Plastic garbage bags were saved as the waste returned from the kitchen was reduced and the plates were measured and collected in a single container. The daily consumption of garbage bags per hotel decreased by approximately 40-50 pieces. Reducing the consumption of garbage bags will save the group financially at the level of approximately 25,000 - 30,000 TL (1700 – 2000 Euro) throughout the year. </a:t>
            </a:r>
          </a:p>
          <a:p>
            <a:endParaRPr lang="en-US" dirty="0">
              <a:solidFill>
                <a:schemeClr val="tx1"/>
              </a:solidFill>
            </a:endParaRPr>
          </a:p>
          <a:p>
            <a:r>
              <a:rPr lang="en-US" dirty="0">
                <a:solidFill>
                  <a:schemeClr val="tx1"/>
                </a:solidFill>
                <a:hlinkClick r:id="rId2">
                  <a:extLst>
                    <a:ext uri="{A12FA001-AC4F-418D-AE19-62706E023703}">
                      <ahyp:hlinkClr xmlns:ahyp="http://schemas.microsoft.com/office/drawing/2018/hyperlinkcolor" val="tx"/>
                    </a:ext>
                  </a:extLst>
                </a:hlinkClick>
              </a:rPr>
              <a:t>A big step to prevent food waste from Unilever Food Solutions – Hotel Restaurant Magazine</a:t>
            </a:r>
            <a:endParaRPr lang="en-US" dirty="0">
              <a:solidFill>
                <a:schemeClr val="tx1"/>
              </a:solidFill>
            </a:endParaRPr>
          </a:p>
          <a:p>
            <a:endParaRPr lang="en-US" dirty="0">
              <a:solidFill>
                <a:schemeClr val="tx1"/>
              </a:solidFill>
            </a:endParaRPr>
          </a:p>
          <a:p>
            <a:r>
              <a:rPr lang="en-IE" dirty="0">
                <a:solidFill>
                  <a:schemeClr val="tx1"/>
                </a:solidFill>
                <a:hlinkClick r:id="rId3">
                  <a:extLst>
                    <a:ext uri="{A12FA001-AC4F-418D-AE19-62706E023703}">
                      <ahyp:hlinkClr xmlns:ahyp="http://schemas.microsoft.com/office/drawing/2018/hyperlinkcolor" val="tx"/>
                    </a:ext>
                  </a:extLst>
                </a:hlinkClick>
              </a:rPr>
              <a:t>| About Us Diana Travel</a:t>
            </a:r>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24</a:t>
            </a:fld>
            <a:endParaRPr lang="en-US" sz="1100"/>
          </a:p>
        </p:txBody>
      </p:sp>
      <p:pic>
        <p:nvPicPr>
          <p:cNvPr id="14338" name="Picture 2" descr="Oğuz Özay Tanıtım">
            <a:hlinkClick r:id="rId4"/>
            <a:extLst>
              <a:ext uri="{FF2B5EF4-FFF2-40B4-BE49-F238E27FC236}">
                <a16:creationId xmlns:a16="http://schemas.microsoft.com/office/drawing/2014/main" id="{07A355D6-057B-1823-9003-1BCC883748B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Placeholder 22">
            <a:extLst>
              <a:ext uri="{FF2B5EF4-FFF2-40B4-BE49-F238E27FC236}">
                <a16:creationId xmlns:a16="http://schemas.microsoft.com/office/drawing/2014/main" id="{020464AC-526A-4156-3B3E-4FE185EAAD07}"/>
              </a:ext>
            </a:extLst>
          </p:cNvPr>
          <p:cNvPicPr>
            <a:picLocks noGrp="1" noChangeAspect="1"/>
          </p:cNvPicPr>
          <p:nvPr>
            <p:ph type="pic" sz="quarter" idx="44"/>
          </p:nvPr>
        </p:nvPicPr>
        <p:blipFill>
          <a:blip r:embed="rId6" cstate="email">
            <a:extLst>
              <a:ext uri="{28A0092B-C50C-407E-A947-70E740481C1C}">
                <a14:useLocalDpi xmlns:a14="http://schemas.microsoft.com/office/drawing/2010/main"/>
              </a:ext>
            </a:extLst>
          </a:blip>
          <a:srcRect/>
          <a:stretch>
            <a:fillRect/>
          </a:stretch>
        </p:blipFill>
        <p:spPr/>
      </p:pic>
      <p:pic>
        <p:nvPicPr>
          <p:cNvPr id="21" name="Picture 20">
            <a:extLst>
              <a:ext uri="{FF2B5EF4-FFF2-40B4-BE49-F238E27FC236}">
                <a16:creationId xmlns:a16="http://schemas.microsoft.com/office/drawing/2014/main" id="{9B08E5AA-B630-94E9-A298-17C25E2575A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79940" y="7285839"/>
            <a:ext cx="3060457" cy="2749534"/>
          </a:xfrm>
          <a:prstGeom prst="rect">
            <a:avLst/>
          </a:prstGeom>
        </p:spPr>
      </p:pic>
      <p:grpSp>
        <p:nvGrpSpPr>
          <p:cNvPr id="2" name="Graphic 2">
            <a:extLst>
              <a:ext uri="{FF2B5EF4-FFF2-40B4-BE49-F238E27FC236}">
                <a16:creationId xmlns:a16="http://schemas.microsoft.com/office/drawing/2014/main" id="{6DE6BB7C-482F-6D25-1083-1A29443FFA95}"/>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ECCC369-5417-270F-B4CA-32D437A94E2F}"/>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AA9FA8A9-D754-2DB8-FBAD-09F438ECFE37}"/>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57E065C6-0B7A-A33E-1ACE-400937A635CF}"/>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6" name="Graphic 4">
            <a:extLst>
              <a:ext uri="{FF2B5EF4-FFF2-40B4-BE49-F238E27FC236}">
                <a16:creationId xmlns:a16="http://schemas.microsoft.com/office/drawing/2014/main" id="{C21C99FD-BB20-BE35-9078-ABEF890FC42E}"/>
              </a:ext>
            </a:extLst>
          </p:cNvPr>
          <p:cNvGrpSpPr/>
          <p:nvPr/>
        </p:nvGrpSpPr>
        <p:grpSpPr>
          <a:xfrm rot="19582332">
            <a:off x="6906327" y="6798635"/>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DC3620EF-3444-C395-DA10-D5A25403F61C}"/>
                </a:ext>
              </a:extLst>
            </p:cNvPr>
            <p:cNvGrpSpPr/>
            <p:nvPr/>
          </p:nvGrpSpPr>
          <p:grpSpPr>
            <a:xfrm>
              <a:off x="9159507" y="2719113"/>
              <a:ext cx="446280" cy="440141"/>
              <a:chOff x="9159507" y="2719113"/>
              <a:chExt cx="446280" cy="440141"/>
            </a:xfrm>
            <a:grpFill/>
          </p:grpSpPr>
          <p:sp>
            <p:nvSpPr>
              <p:cNvPr id="18" name="Freeform 57">
                <a:extLst>
                  <a:ext uri="{FF2B5EF4-FFF2-40B4-BE49-F238E27FC236}">
                    <a16:creationId xmlns:a16="http://schemas.microsoft.com/office/drawing/2014/main" id="{79C3C68F-FA1D-3655-C341-C44668D9532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F96A43D0-2402-051A-2DAC-95B6EA14435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9" name="Graphic 4">
              <a:extLst>
                <a:ext uri="{FF2B5EF4-FFF2-40B4-BE49-F238E27FC236}">
                  <a16:creationId xmlns:a16="http://schemas.microsoft.com/office/drawing/2014/main" id="{CFE03AA3-E91D-F446-D90E-17D1B89EEDE3}"/>
                </a:ext>
              </a:extLst>
            </p:cNvPr>
            <p:cNvGrpSpPr/>
            <p:nvPr/>
          </p:nvGrpSpPr>
          <p:grpSpPr>
            <a:xfrm>
              <a:off x="9129274" y="2893887"/>
              <a:ext cx="717139" cy="1211724"/>
              <a:chOff x="9129274" y="2893887"/>
              <a:chExt cx="717139" cy="1211724"/>
            </a:xfrm>
            <a:grpFill/>
          </p:grpSpPr>
          <p:sp>
            <p:nvSpPr>
              <p:cNvPr id="10" name="Freeform 50">
                <a:extLst>
                  <a:ext uri="{FF2B5EF4-FFF2-40B4-BE49-F238E27FC236}">
                    <a16:creationId xmlns:a16="http://schemas.microsoft.com/office/drawing/2014/main" id="{97E293F3-5435-7606-5FF1-E1E3FA9E3B8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CFB9FA46-191F-A5EF-FC39-18F8A7D8F26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2" name="Freeform 52">
                <a:extLst>
                  <a:ext uri="{FF2B5EF4-FFF2-40B4-BE49-F238E27FC236}">
                    <a16:creationId xmlns:a16="http://schemas.microsoft.com/office/drawing/2014/main" id="{6B95861A-823B-C108-E8A9-DE94BAA8DB0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3" name="Freeform 53">
                <a:extLst>
                  <a:ext uri="{FF2B5EF4-FFF2-40B4-BE49-F238E27FC236}">
                    <a16:creationId xmlns:a16="http://schemas.microsoft.com/office/drawing/2014/main" id="{F3B4B9DC-6B43-C28F-5C69-C8B96A546AA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4" name="Freeform 54">
                <a:extLst>
                  <a:ext uri="{FF2B5EF4-FFF2-40B4-BE49-F238E27FC236}">
                    <a16:creationId xmlns:a16="http://schemas.microsoft.com/office/drawing/2014/main" id="{2E5E8CD0-7AAF-9381-237B-0E6AACD113F9}"/>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5" name="Freeform 55">
                <a:extLst>
                  <a:ext uri="{FF2B5EF4-FFF2-40B4-BE49-F238E27FC236}">
                    <a16:creationId xmlns:a16="http://schemas.microsoft.com/office/drawing/2014/main" id="{16B1E15D-2D54-7ED8-C800-2CE34AFED6E3}"/>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6" name="Freeform 56">
                <a:extLst>
                  <a:ext uri="{FF2B5EF4-FFF2-40B4-BE49-F238E27FC236}">
                    <a16:creationId xmlns:a16="http://schemas.microsoft.com/office/drawing/2014/main" id="{82AA339F-DB44-AE2E-9137-7F9388CFAB00}"/>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843926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25</a:t>
            </a:fld>
            <a:endParaRPr lang="en-US" sz="110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370499"/>
            <a:ext cx="6638491" cy="5452206"/>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t>Healthy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Hotel Group </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have adopted a safe, nutritious and resource-efficient food production approach through their love, gratitude and sense of belonging to nature and the Earth.</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err="1">
                <a:solidFill>
                  <a:prstClr val="black"/>
                </a:solidFill>
              </a:rPr>
              <a:t>Thei</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 priority is to take good care of the environment as well as their guests. </a:t>
            </a:r>
            <a:r>
              <a:rPr lang="en-US">
                <a:solidFill>
                  <a:prstClr val="black"/>
                </a:solidFill>
              </a:rPr>
              <a:t>They</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use traditional agriculture and good farming processes to yield organic food products, olive oils and wines. They then add their love and care to the process and serve these organic and healthy products to guests, promising them an ever-lingering experience on the palate.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They grow certified organic grapes in their own vineyards and make quality wine with them. At their farm named “</a:t>
            </a:r>
            <a:r>
              <a:rPr lang="en-US" err="1">
                <a:solidFill>
                  <a:prstClr val="black"/>
                </a:solidFill>
              </a:rPr>
              <a:t>Yerlim</a:t>
            </a:r>
            <a:r>
              <a:rPr lang="en-US">
                <a:solidFill>
                  <a:prstClr val="black"/>
                </a:solidFill>
              </a:rPr>
              <a:t> </a:t>
            </a:r>
            <a:r>
              <a:rPr lang="en-US" err="1">
                <a:solidFill>
                  <a:prstClr val="black"/>
                </a:solidFill>
              </a:rPr>
              <a:t>Çiftliği</a:t>
            </a:r>
            <a:r>
              <a:rPr lang="en-US">
                <a:solidFill>
                  <a:prstClr val="black"/>
                </a:solidFill>
              </a:rPr>
              <a:t>” which is the first and only organic farm in the region, we produce organic wine which is an essential part of the dining experience in Paloma Hotels and Paloma Finesse in particular.</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They have built a 400-hectare farming field dedicated to sustainable agricultural production. They pay attention to the calling of nature, combining traditional farming processes with modern technology.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group also strive to prepare and serve fun and nutritious meals to their younger guests. They have dedicated kid’s chefs who combine fresh and healthy products with entertainment and thus through their kids’ buffet and a la carte menu they aim to introduce children to new tastes and healthy eating habits.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The Paloma Group is an environmentally friendly company that values its staff, works for the protection of natural life, is eager to try and test new technologies that may assist in their action, supports the local people, aims to create job opportunities for students and contributes to sustainable tourism</a:t>
            </a: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a:solidFill>
                  <a:schemeClr val="bg1"/>
                </a:solidFill>
                <a:latin typeface="Calibri" panose="020F0502020204030204" pitchFamily="34" charset="0"/>
                <a:ea typeface="Calibri" panose="020F0502020204030204" pitchFamily="34" charset="0"/>
                <a:cs typeface="Calibri" panose="020F0502020204030204" pitchFamily="34" charset="0"/>
              </a:rPr>
              <a:t>Food Waste Reduction</a:t>
            </a:r>
          </a:p>
        </p:txBody>
      </p:sp>
      <p:pic>
        <p:nvPicPr>
          <p:cNvPr id="8" name="Picture 2" descr="Oğuz Özay Tanıtım">
            <a:hlinkClick r:id="rId5"/>
            <a:extLst>
              <a:ext uri="{FF2B5EF4-FFF2-40B4-BE49-F238E27FC236}">
                <a16:creationId xmlns:a16="http://schemas.microsoft.com/office/drawing/2014/main" id="{BC880FB4-E72F-68CB-91F7-3DF64E03ADE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Placeholder 11" descr="A picture containing sky, outdoor, grass, person&#10;&#10;Description automatically generated">
            <a:extLst>
              <a:ext uri="{FF2B5EF4-FFF2-40B4-BE49-F238E27FC236}">
                <a16:creationId xmlns:a16="http://schemas.microsoft.com/office/drawing/2014/main" id="{15A38DF0-0C88-E22B-CBDA-3022B1909074}"/>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7" name="Picture Placeholder 15" descr="A picture containing person, indoor, preparing, putting&#10;&#10;Description automatically generated">
            <a:extLst>
              <a:ext uri="{FF2B5EF4-FFF2-40B4-BE49-F238E27FC236}">
                <a16:creationId xmlns:a16="http://schemas.microsoft.com/office/drawing/2014/main" id="{2AD4A026-12CA-1D5A-9C62-CB4C3B7629BB}"/>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4465990" y="8078812"/>
            <a:ext cx="1830566" cy="1643575"/>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8" name="TextBox 17">
            <a:extLst>
              <a:ext uri="{FF2B5EF4-FFF2-40B4-BE49-F238E27FC236}">
                <a16:creationId xmlns:a16="http://schemas.microsoft.com/office/drawing/2014/main" id="{D6E986D6-4204-E46D-6783-21E587971B6D}"/>
              </a:ext>
            </a:extLst>
          </p:cNvPr>
          <p:cNvSpPr txBox="1"/>
          <p:nvPr/>
        </p:nvSpPr>
        <p:spPr>
          <a:xfrm>
            <a:off x="3724682" y="5059852"/>
            <a:ext cx="3317965" cy="317009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We live with the dream of a sustainable world. Our planning and practices are based on a story that we construct by embracing and recycling nature. We are excited to move forward with our guests in a dream of a new world.</a:t>
            </a:r>
          </a:p>
          <a:p>
            <a:pPr algn="ctr"/>
            <a:endPar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endParaRPr>
          </a:p>
        </p:txBody>
      </p:sp>
      <p:grpSp>
        <p:nvGrpSpPr>
          <p:cNvPr id="19" name="Group 18">
            <a:extLst>
              <a:ext uri="{FF2B5EF4-FFF2-40B4-BE49-F238E27FC236}">
                <a16:creationId xmlns:a16="http://schemas.microsoft.com/office/drawing/2014/main" id="{70BCA35F-2DA5-9664-4D7C-FB5BDDE4057B}"/>
              </a:ext>
            </a:extLst>
          </p:cNvPr>
          <p:cNvGrpSpPr/>
          <p:nvPr/>
        </p:nvGrpSpPr>
        <p:grpSpPr>
          <a:xfrm rot="10800000">
            <a:off x="6692646" y="4484032"/>
            <a:ext cx="790943" cy="575820"/>
            <a:chOff x="3400450" y="986392"/>
            <a:chExt cx="1487826" cy="1083162"/>
          </a:xfrm>
        </p:grpSpPr>
        <p:sp>
          <p:nvSpPr>
            <p:cNvPr id="20" name="Freeform 25">
              <a:extLst>
                <a:ext uri="{FF2B5EF4-FFF2-40B4-BE49-F238E27FC236}">
                  <a16:creationId xmlns:a16="http://schemas.microsoft.com/office/drawing/2014/main" id="{EED59271-AEE3-9447-DC59-92FAF88609E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1" name="Freeform 26">
              <a:extLst>
                <a:ext uri="{FF2B5EF4-FFF2-40B4-BE49-F238E27FC236}">
                  <a16:creationId xmlns:a16="http://schemas.microsoft.com/office/drawing/2014/main" id="{BA962FD4-303C-E885-D721-2E903B05EC7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23" name="Graphic 2">
            <a:extLst>
              <a:ext uri="{FF2B5EF4-FFF2-40B4-BE49-F238E27FC236}">
                <a16:creationId xmlns:a16="http://schemas.microsoft.com/office/drawing/2014/main" id="{A2518CE3-6657-1954-7C66-49A7FD3B80CD}"/>
              </a:ext>
            </a:extLst>
          </p:cNvPr>
          <p:cNvGrpSpPr>
            <a:grpSpLocks noChangeAspect="1"/>
          </p:cNvGrpSpPr>
          <p:nvPr/>
        </p:nvGrpSpPr>
        <p:grpSpPr>
          <a:xfrm>
            <a:off x="6555507" y="273974"/>
            <a:ext cx="558048" cy="558000"/>
            <a:chOff x="4094891" y="4680533"/>
            <a:chExt cx="381887" cy="381854"/>
          </a:xfrm>
        </p:grpSpPr>
        <p:sp>
          <p:nvSpPr>
            <p:cNvPr id="24" name="Freeform 4">
              <a:extLst>
                <a:ext uri="{FF2B5EF4-FFF2-40B4-BE49-F238E27FC236}">
                  <a16:creationId xmlns:a16="http://schemas.microsoft.com/office/drawing/2014/main" id="{1BD31286-5BCB-1144-C6E9-3641766AE88D}"/>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
              <a:extLst>
                <a:ext uri="{FF2B5EF4-FFF2-40B4-BE49-F238E27FC236}">
                  <a16:creationId xmlns:a16="http://schemas.microsoft.com/office/drawing/2014/main" id="{E42CCBF8-2701-226A-5FF5-261B452F2AA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6">
              <a:extLst>
                <a:ext uri="{FF2B5EF4-FFF2-40B4-BE49-F238E27FC236}">
                  <a16:creationId xmlns:a16="http://schemas.microsoft.com/office/drawing/2014/main" id="{E0E73057-93E2-8896-7B45-C5114D5C1CB1}"/>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4" name="Graphic 4">
            <a:extLst>
              <a:ext uri="{FF2B5EF4-FFF2-40B4-BE49-F238E27FC236}">
                <a16:creationId xmlns:a16="http://schemas.microsoft.com/office/drawing/2014/main" id="{C93D6BA8-4589-8B18-3E5B-022D23A4E6A2}"/>
              </a:ext>
            </a:extLst>
          </p:cNvPr>
          <p:cNvGrpSpPr/>
          <p:nvPr/>
        </p:nvGrpSpPr>
        <p:grpSpPr>
          <a:xfrm rot="19582332">
            <a:off x="2995992" y="9436893"/>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9B4CB5C4-EA8B-391D-4EDF-D303E9D98647}"/>
                </a:ext>
              </a:extLst>
            </p:cNvPr>
            <p:cNvGrpSpPr/>
            <p:nvPr/>
          </p:nvGrpSpPr>
          <p:grpSpPr>
            <a:xfrm>
              <a:off x="9159507" y="2719113"/>
              <a:ext cx="446280" cy="440141"/>
              <a:chOff x="9159507" y="2719113"/>
              <a:chExt cx="446280" cy="440141"/>
            </a:xfrm>
            <a:grpFill/>
          </p:grpSpPr>
          <p:sp>
            <p:nvSpPr>
              <p:cNvPr id="33" name="Freeform 57">
                <a:extLst>
                  <a:ext uri="{FF2B5EF4-FFF2-40B4-BE49-F238E27FC236}">
                    <a16:creationId xmlns:a16="http://schemas.microsoft.com/office/drawing/2014/main" id="{0F580C69-4174-A725-CFAE-6C144F9CC2E7}"/>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4" name="Freeform 58">
                <a:extLst>
                  <a:ext uri="{FF2B5EF4-FFF2-40B4-BE49-F238E27FC236}">
                    <a16:creationId xmlns:a16="http://schemas.microsoft.com/office/drawing/2014/main" id="{FE252B3C-2492-DDB4-89D3-4D1BA001248A}"/>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BC4E8FEB-484E-76B0-17EB-FE43A6DBAFE3}"/>
                </a:ext>
              </a:extLst>
            </p:cNvPr>
            <p:cNvGrpSpPr/>
            <p:nvPr/>
          </p:nvGrpSpPr>
          <p:grpSpPr>
            <a:xfrm>
              <a:off x="9129274" y="2893887"/>
              <a:ext cx="717139" cy="1211724"/>
              <a:chOff x="9129274" y="2893887"/>
              <a:chExt cx="717139" cy="1211724"/>
            </a:xfrm>
            <a:grpFill/>
          </p:grpSpPr>
          <p:sp>
            <p:nvSpPr>
              <p:cNvPr id="22" name="Freeform 50">
                <a:extLst>
                  <a:ext uri="{FF2B5EF4-FFF2-40B4-BE49-F238E27FC236}">
                    <a16:creationId xmlns:a16="http://schemas.microsoft.com/office/drawing/2014/main" id="{03234499-06C5-099E-9A9E-D56B191BA8BD}"/>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7" name="Freeform 51">
                <a:extLst>
                  <a:ext uri="{FF2B5EF4-FFF2-40B4-BE49-F238E27FC236}">
                    <a16:creationId xmlns:a16="http://schemas.microsoft.com/office/drawing/2014/main" id="{7FD10618-7AFC-9484-9440-F9A727D6C90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8" name="Freeform 52">
                <a:extLst>
                  <a:ext uri="{FF2B5EF4-FFF2-40B4-BE49-F238E27FC236}">
                    <a16:creationId xmlns:a16="http://schemas.microsoft.com/office/drawing/2014/main" id="{6049BE0D-2E48-EFEF-809A-6138CD46B28C}"/>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9" name="Freeform 53">
                <a:extLst>
                  <a:ext uri="{FF2B5EF4-FFF2-40B4-BE49-F238E27FC236}">
                    <a16:creationId xmlns:a16="http://schemas.microsoft.com/office/drawing/2014/main" id="{5C64463F-0CF4-CC8C-8AEC-39240BC6AAA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0" name="Freeform 54">
                <a:extLst>
                  <a:ext uri="{FF2B5EF4-FFF2-40B4-BE49-F238E27FC236}">
                    <a16:creationId xmlns:a16="http://schemas.microsoft.com/office/drawing/2014/main" id="{7D12D445-8D3B-5E14-F653-F6DEFFF069E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1" name="Freeform 55">
                <a:extLst>
                  <a:ext uri="{FF2B5EF4-FFF2-40B4-BE49-F238E27FC236}">
                    <a16:creationId xmlns:a16="http://schemas.microsoft.com/office/drawing/2014/main" id="{48FD42E4-1301-B702-AC71-85623A2C8DA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2" name="Freeform 56">
                <a:extLst>
                  <a:ext uri="{FF2B5EF4-FFF2-40B4-BE49-F238E27FC236}">
                    <a16:creationId xmlns:a16="http://schemas.microsoft.com/office/drawing/2014/main" id="{C52E0C80-B5DE-5503-F222-89A44FF10D2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02481232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food, dish, meal&#10;&#10;Description automatically generated">
            <a:extLst>
              <a:ext uri="{FF2B5EF4-FFF2-40B4-BE49-F238E27FC236}">
                <a16:creationId xmlns:a16="http://schemas.microsoft.com/office/drawing/2014/main" id="{CA90E75E-031C-D5CF-4655-679A3DA98C8F}"/>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t="-538"/>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343077"/>
            <a:ext cx="6814158" cy="6037704"/>
          </a:xfrm>
        </p:spPr>
        <p:txBody>
          <a:bodyPr/>
          <a:lstStyle/>
          <a:p>
            <a:r>
              <a:rPr lang="en-US" sz="1400" b="1">
                <a:solidFill>
                  <a:schemeClr val="tx1"/>
                </a:solidFill>
              </a:rPr>
              <a:t>Why it is a good practice?  </a:t>
            </a:r>
          </a:p>
          <a:p>
            <a:r>
              <a:rPr lang="en-US">
                <a:solidFill>
                  <a:schemeClr val="tx1"/>
                </a:solidFill>
              </a:rPr>
              <a:t>Camile Thai is innovating the fast-food world by  demonstrating that take-away or delivery of ‘fast-food’  can also be healthy food and can be produced in a  sustainable and ethical manner. The restaurant chain through its development strategy has supported its franchisees every step of the way to deliver a quality and consistent product. No matter in what location, they are all aligned with the same principles of locally sourced produce, hand-made aromatic sauces and made-to-order dishes of ‘good mood Thai food’. Through digitalization, they are going that one step further and promoting health, through the use of their App. Here, they provide calorie and macronutrient counts, which are lab tested and certified by Nutritionists. Their website is very much health and nutrition-focused.</a:t>
            </a:r>
          </a:p>
          <a:p>
            <a:endParaRPr lang="en-US">
              <a:solidFill>
                <a:schemeClr val="tx1"/>
              </a:solidFill>
            </a:endParaRPr>
          </a:p>
          <a:p>
            <a:r>
              <a:rPr lang="en-US" sz="1400" b="1">
                <a:solidFill>
                  <a:schemeClr val="tx1"/>
                </a:solidFill>
              </a:rPr>
              <a:t>About </a:t>
            </a:r>
          </a:p>
          <a:p>
            <a:r>
              <a:rPr lang="en-US">
                <a:solidFill>
                  <a:schemeClr val="tx1"/>
                </a:solidFill>
              </a:rPr>
              <a:t>Camile Thai was established in 2010, opening its first restaurant in Dublin, Ireland. It was small beginnings, but through franchising, the company has expanded to other parts of Ireland. They now have ~30 outlets in the country,  as well as restaurants in the UK. Camile Thai has grown to be a well-known and trusted brand in Ireland. Camile Thai have innovated and come up with new ways to grow their business and in the process to break the mold of the ‘traditional takeaway’ by delivering local, healthy and fresh, restaurant-quality Thai food straight to your door. They have a recipe for success and have won the best Thai restaurant in Ireland for several years running.</a:t>
            </a:r>
          </a:p>
          <a:p>
            <a:endParaRPr lang="en-US">
              <a:solidFill>
                <a:schemeClr val="tx1"/>
              </a:solidFill>
            </a:endParaRPr>
          </a:p>
          <a:p>
            <a:endParaRPr lang="en-US">
              <a:solidFill>
                <a:schemeClr val="tx1"/>
              </a:solidFill>
            </a:endParaRPr>
          </a:p>
          <a:p>
            <a:r>
              <a:rPr lang="en-US" sz="1400" b="1">
                <a:solidFill>
                  <a:schemeClr val="tx1"/>
                </a:solidFill>
              </a:rPr>
              <a:t>Sustainability</a:t>
            </a:r>
          </a:p>
          <a:p>
            <a:r>
              <a:rPr lang="en-US">
                <a:solidFill>
                  <a:schemeClr val="tx1"/>
                </a:solidFill>
              </a:rPr>
              <a:t>Environmental and sustainable development has become at the heart of everything Camile Thai is working on.  Camile was the first restaurant chain in Ireland, and among the first in Europe, to introduce compostable delivery packaging across its stores. They use the most sophisticated recycling program available to restaurants,  as well as water-regulating woks and on average have &lt;1% food waste weekly. They believe in keeping their environmental impact as low as possible. Camille Thai uses locally grown, grass-fed Irish beef and pork, as well as locally grown vegetables and herbs when in season.</a:t>
            </a:r>
          </a:p>
          <a:p>
            <a:r>
              <a:rPr lang="en-US">
                <a:solidFill>
                  <a:schemeClr val="tx1"/>
                </a:solidFill>
              </a:rPr>
              <a:t>Recently, they also added Carbon Counting to their menus, allowing the consumer to make conscious decisions. The also have a wide range of vegan dishes which have 51% fewer emissions on average.</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26</a:t>
            </a:fld>
            <a:endParaRPr lang="en-US" sz="1100"/>
          </a:p>
        </p:txBody>
      </p:sp>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119801" y="5321399"/>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4" name="TextBox 3">
            <a:extLst>
              <a:ext uri="{FF2B5EF4-FFF2-40B4-BE49-F238E27FC236}">
                <a16:creationId xmlns:a16="http://schemas.microsoft.com/office/drawing/2014/main" id="{1B3B2594-904F-607D-0B4D-7F4961586BDC}"/>
              </a:ext>
            </a:extLst>
          </p:cNvPr>
          <p:cNvSpPr txBox="1"/>
          <p:nvPr/>
        </p:nvSpPr>
        <p:spPr>
          <a:xfrm>
            <a:off x="3911757" y="5987941"/>
            <a:ext cx="3262810" cy="3477875"/>
          </a:xfrm>
          <a:prstGeom prst="rect">
            <a:avLst/>
          </a:prstGeom>
          <a:noFill/>
        </p:spPr>
        <p:txBody>
          <a:bodyPr wrap="square">
            <a:spAutoFit/>
          </a:bodyPr>
          <a:lstStyle/>
          <a:p>
            <a:pPr algn="ctr"/>
            <a:r>
              <a:rPr lang="en-US" sz="20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pride ourselves on sustainability, from our store design and waste management to the food we serve. Camile joined the Sustainable Restaurant Association in 2019 and we have developed concrete goals to positively impact the food system more each year.</a:t>
            </a:r>
          </a:p>
        </p:txBody>
      </p:sp>
      <p:pic>
        <p:nvPicPr>
          <p:cNvPr id="8194" name="Picture 2" descr="Camile - Good Mood Thai Food">
            <a:hlinkClick r:id="rId4"/>
            <a:extLst>
              <a:ext uri="{FF2B5EF4-FFF2-40B4-BE49-F238E27FC236}">
                <a16:creationId xmlns:a16="http://schemas.microsoft.com/office/drawing/2014/main" id="{BCDCD519-C71C-B6E7-C3BC-01C0589CA7E9}"/>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9235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3055245"/>
            <a:ext cx="6534330" cy="5544033"/>
          </a:xfrm>
        </p:spPr>
        <p:txBody>
          <a:bodyPr/>
          <a:lstStyle/>
          <a:p>
            <a:r>
              <a:rPr lang="en-US" sz="1400" b="1">
                <a:solidFill>
                  <a:schemeClr val="tx1"/>
                </a:solidFill>
              </a:rPr>
              <a:t>Healthy</a:t>
            </a:r>
          </a:p>
          <a:p>
            <a:r>
              <a:rPr lang="en-US">
                <a:solidFill>
                  <a:schemeClr val="tx1"/>
                </a:solidFill>
              </a:rPr>
              <a:t>With all the menus, the Camile Thai approach is simple.  Their expert Thai chefs create restaurant-quality Thai food using fresh, natural ingredients. No grease, no guilt,  just delicious, healthy food. Camile is committed to the idea that fast food doesn’t have to mean unhealthy food.  Their menus are certified by a nutritionist, and they cater to all diets. Everything on the menu is calorie counted,  including macros, so the customer can track exactly what they are eating. At Camile they try to bridge the gap between treat days and tracking days, catering to vegan, lactose-free, gluten-free, and omnivore diets. and they are even on MyFitnessPal.  They also run free yoga classes across Dublin and give healthy cookery demos.</a:t>
            </a: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27</a:t>
            </a:fld>
            <a:endParaRPr lang="en-US" sz="1100"/>
          </a:p>
        </p:txBody>
      </p:sp>
      <p:sp>
        <p:nvSpPr>
          <p:cNvPr id="5" name="Text Placeholder 2">
            <a:extLst>
              <a:ext uri="{FF2B5EF4-FFF2-40B4-BE49-F238E27FC236}">
                <a16:creationId xmlns:a16="http://schemas.microsoft.com/office/drawing/2014/main" id="{AEBE0D5D-0885-64C2-0147-D0F1A35BD4F7}"/>
              </a:ext>
            </a:extLst>
          </p:cNvPr>
          <p:cNvSpPr txBox="1">
            <a:spLocks/>
          </p:cNvSpPr>
          <p:nvPr/>
        </p:nvSpPr>
        <p:spPr>
          <a:xfrm>
            <a:off x="361472" y="2339757"/>
            <a:ext cx="2466364"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Restaurant Business</a:t>
            </a:r>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3"/>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Freeform 6">
            <a:hlinkClick r:id="rId4"/>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2" name="Graphic 21" descr="World outline">
            <a:hlinkClick r:id="rId5"/>
            <a:extLst>
              <a:ext uri="{FF2B5EF4-FFF2-40B4-BE49-F238E27FC236}">
                <a16:creationId xmlns:a16="http://schemas.microsoft.com/office/drawing/2014/main" id="{99E8AB8E-099F-0237-83DE-A0656B0100CB}"/>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 name="Picture 2" descr="Camile - Good Mood Thai Food">
            <a:hlinkClick r:id="rId5"/>
            <a:extLst>
              <a:ext uri="{FF2B5EF4-FFF2-40B4-BE49-F238E27FC236}">
                <a16:creationId xmlns:a16="http://schemas.microsoft.com/office/drawing/2014/main" id="{43F6956F-4E98-A197-B636-2ECD6F502C06}"/>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2EAA4F69-9439-55E3-B0C0-A792007B5317}"/>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457045" y="5827261"/>
            <a:ext cx="3060457" cy="2749534"/>
          </a:xfrm>
          <a:prstGeom prst="rect">
            <a:avLst/>
          </a:prstGeom>
        </p:spPr>
      </p:pic>
      <p:sp>
        <p:nvSpPr>
          <p:cNvPr id="9" name="TextBox 8">
            <a:extLst>
              <a:ext uri="{FF2B5EF4-FFF2-40B4-BE49-F238E27FC236}">
                <a16:creationId xmlns:a16="http://schemas.microsoft.com/office/drawing/2014/main" id="{2F99010C-52B0-7680-7E7E-5A5C518ED870}"/>
              </a:ext>
            </a:extLst>
          </p:cNvPr>
          <p:cNvSpPr txBox="1"/>
          <p:nvPr/>
        </p:nvSpPr>
        <p:spPr>
          <a:xfrm>
            <a:off x="3890301" y="4143431"/>
            <a:ext cx="3212329" cy="1785104"/>
          </a:xfrm>
          <a:prstGeom prst="rect">
            <a:avLst/>
          </a:prstGeom>
          <a:noFill/>
        </p:spPr>
        <p:txBody>
          <a:bodyPr wrap="square">
            <a:spAutoFit/>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a:solidFill>
                  <a:prstClr val="black"/>
                </a:solidFill>
                <a:latin typeface="Calibri" panose="020F0502020204030204" pitchFamily="34" charset="0"/>
                <a:cs typeface="Calibri" panose="020F0502020204030204" pitchFamily="34" charset="0"/>
              </a:rPr>
              <a:t>Ethical</a:t>
            </a:r>
            <a:endParaRPr lang="en-US" sz="1100">
              <a:latin typeface="Calibri" panose="020F0502020204030204" pitchFamily="34" charset="0"/>
              <a:cs typeface="Calibri" panose="020F0502020204030204" pitchFamily="34" charset="0"/>
            </a:endParaRPr>
          </a:p>
          <a:p>
            <a:pPr marL="12700" marR="5080" algn="just">
              <a:lnSpc>
                <a:spcPts val="1200"/>
              </a:lnSpc>
              <a:spcBef>
                <a:spcPts val="20"/>
              </a:spcBef>
            </a:pPr>
            <a:r>
              <a:rPr lang="en-US" sz="1100">
                <a:latin typeface="Calibri" panose="020F0502020204030204" pitchFamily="34" charset="0"/>
                <a:cs typeface="Calibri" panose="020F0502020204030204" pitchFamily="34" charset="0"/>
              </a:rPr>
              <a:t>Camile Thai believe in positive change as they grow, and they know how important it is to be both ethical and to reflect guests’ dietary choices. They recently created a Vegan menu, which is cooked using separate, meat-free woks, oil and utensils, which are only ever used for preparing Vegan dishes. They aim for zero food waste and are trialing ‘cleaner’ delivery methods via Drone delivery. They also put a delivery radius from each outlet to </a:t>
            </a:r>
            <a:r>
              <a:rPr lang="en-US" sz="1100" err="1">
                <a:latin typeface="Calibri" panose="020F0502020204030204" pitchFamily="34" charset="0"/>
                <a:cs typeface="Calibri" panose="020F0502020204030204" pitchFamily="34" charset="0"/>
              </a:rPr>
              <a:t>minimise</a:t>
            </a:r>
            <a:r>
              <a:rPr lang="en-US" sz="1100">
                <a:latin typeface="Calibri" panose="020F0502020204030204" pitchFamily="34" charset="0"/>
                <a:cs typeface="Calibri" panose="020F0502020204030204" pitchFamily="34" charset="0"/>
              </a:rPr>
              <a:t> the carbon footprint of the food.</a:t>
            </a:r>
          </a:p>
        </p:txBody>
      </p:sp>
      <p:pic>
        <p:nvPicPr>
          <p:cNvPr id="16" name="Picture Placeholder 15" descr="Graphical user interface&#10;&#10;Description automatically generated with medium confidence">
            <a:extLst>
              <a:ext uri="{FF2B5EF4-FFF2-40B4-BE49-F238E27FC236}">
                <a16:creationId xmlns:a16="http://schemas.microsoft.com/office/drawing/2014/main" id="{AE4D37C4-4688-09B7-FA24-D28395A37403}"/>
              </a:ext>
            </a:extLst>
          </p:cNvPr>
          <p:cNvPicPr>
            <a:picLocks noGrp="1" noChangeAspect="1"/>
          </p:cNvPicPr>
          <p:nvPr>
            <p:ph type="pic" sz="quarter" idx="45"/>
          </p:nvPr>
        </p:nvPicPr>
        <p:blipFill>
          <a:blip r:embed="rId10" cstate="email">
            <a:extLst>
              <a:ext uri="{28A0092B-C50C-407E-A947-70E740481C1C}">
                <a14:useLocalDpi xmlns:a14="http://schemas.microsoft.com/office/drawing/2010/main"/>
              </a:ext>
            </a:extLst>
          </a:blip>
          <a:srcRect/>
          <a:stretch>
            <a:fillRect/>
          </a:stretch>
        </p:blipFill>
        <p:spPr>
          <a:xfrm>
            <a:off x="3779836" y="1229369"/>
            <a:ext cx="3686761" cy="2565391"/>
          </a:xfrm>
        </p:spPr>
      </p:pic>
      <p:pic>
        <p:nvPicPr>
          <p:cNvPr id="18" name="Picture 17">
            <a:extLst>
              <a:ext uri="{FF2B5EF4-FFF2-40B4-BE49-F238E27FC236}">
                <a16:creationId xmlns:a16="http://schemas.microsoft.com/office/drawing/2014/main" id="{1ADA18A0-AB38-8EFD-C912-D2579C70B711}"/>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190295" y="6435090"/>
            <a:ext cx="2891907" cy="2141705"/>
          </a:xfrm>
          <a:prstGeom prst="rect">
            <a:avLst/>
          </a:prstGeom>
        </p:spPr>
      </p:pic>
      <p:grpSp>
        <p:nvGrpSpPr>
          <p:cNvPr id="3" name="Graphic 2">
            <a:extLst>
              <a:ext uri="{FF2B5EF4-FFF2-40B4-BE49-F238E27FC236}">
                <a16:creationId xmlns:a16="http://schemas.microsoft.com/office/drawing/2014/main" id="{7517BBDC-30E2-2854-901B-DC3A01E34B48}"/>
              </a:ext>
            </a:extLst>
          </p:cNvPr>
          <p:cNvGrpSpPr/>
          <p:nvPr/>
        </p:nvGrpSpPr>
        <p:grpSpPr>
          <a:xfrm>
            <a:off x="1860724" y="9654497"/>
            <a:ext cx="221553" cy="222458"/>
            <a:chOff x="1473222" y="5236455"/>
            <a:chExt cx="440760" cy="442561"/>
          </a:xfrm>
          <a:solidFill>
            <a:srgbClr val="000000"/>
          </a:solidFill>
        </p:grpSpPr>
        <p:sp>
          <p:nvSpPr>
            <p:cNvPr id="8" name="Freeform 8">
              <a:extLst>
                <a:ext uri="{FF2B5EF4-FFF2-40B4-BE49-F238E27FC236}">
                  <a16:creationId xmlns:a16="http://schemas.microsoft.com/office/drawing/2014/main" id="{2B0832FC-73A4-84D3-EB7E-03CD5C710C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9">
              <a:hlinkClick r:id="rId12"/>
              <a:extLst>
                <a:ext uri="{FF2B5EF4-FFF2-40B4-BE49-F238E27FC236}">
                  <a16:creationId xmlns:a16="http://schemas.microsoft.com/office/drawing/2014/main" id="{55AB70A7-7F24-2072-9787-CEABA7E9610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0">
              <a:extLst>
                <a:ext uri="{FF2B5EF4-FFF2-40B4-BE49-F238E27FC236}">
                  <a16:creationId xmlns:a16="http://schemas.microsoft.com/office/drawing/2014/main" id="{2FECB202-EB90-5198-4415-764CD28AE892}"/>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4" name="Graphic 4">
            <a:extLst>
              <a:ext uri="{FF2B5EF4-FFF2-40B4-BE49-F238E27FC236}">
                <a16:creationId xmlns:a16="http://schemas.microsoft.com/office/drawing/2014/main" id="{CD40158F-51A0-761E-C43C-2EEED38A8FBD}"/>
              </a:ext>
            </a:extLst>
          </p:cNvPr>
          <p:cNvGrpSpPr/>
          <p:nvPr/>
        </p:nvGrpSpPr>
        <p:grpSpPr>
          <a:xfrm rot="19582332">
            <a:off x="2995992" y="9436893"/>
            <a:ext cx="403667" cy="780438"/>
            <a:chOff x="9129274" y="2719113"/>
            <a:chExt cx="717139" cy="1386497"/>
          </a:xfrm>
          <a:solidFill>
            <a:srgbClr val="000000"/>
          </a:solidFill>
        </p:grpSpPr>
        <p:grpSp>
          <p:nvGrpSpPr>
            <p:cNvPr id="15" name="Graphic 4">
              <a:extLst>
                <a:ext uri="{FF2B5EF4-FFF2-40B4-BE49-F238E27FC236}">
                  <a16:creationId xmlns:a16="http://schemas.microsoft.com/office/drawing/2014/main" id="{6BD4CEFB-9D0E-B27B-30CC-A103B0DB9F09}"/>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0B9F8652-CB59-C9A3-AF75-0F1536F5B36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782890A6-E864-126E-3662-FBD33606F8B1}"/>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7" name="Graphic 4">
              <a:extLst>
                <a:ext uri="{FF2B5EF4-FFF2-40B4-BE49-F238E27FC236}">
                  <a16:creationId xmlns:a16="http://schemas.microsoft.com/office/drawing/2014/main" id="{3290CF2A-D37D-47FA-2AD4-60F53B87F866}"/>
                </a:ext>
              </a:extLst>
            </p:cNvPr>
            <p:cNvGrpSpPr/>
            <p:nvPr/>
          </p:nvGrpSpPr>
          <p:grpSpPr>
            <a:xfrm>
              <a:off x="9129274" y="2893887"/>
              <a:ext cx="717139" cy="1211724"/>
              <a:chOff x="9129274" y="2893887"/>
              <a:chExt cx="717139" cy="1211724"/>
            </a:xfrm>
            <a:grpFill/>
          </p:grpSpPr>
          <p:sp>
            <p:nvSpPr>
              <p:cNvPr id="20" name="Freeform 50">
                <a:extLst>
                  <a:ext uri="{FF2B5EF4-FFF2-40B4-BE49-F238E27FC236}">
                    <a16:creationId xmlns:a16="http://schemas.microsoft.com/office/drawing/2014/main" id="{E193CA94-7824-23A5-4C66-F468F692115F}"/>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E7770D2F-AB88-E254-2424-1FD8F7B206D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3" name="Freeform 52">
                <a:extLst>
                  <a:ext uri="{FF2B5EF4-FFF2-40B4-BE49-F238E27FC236}">
                    <a16:creationId xmlns:a16="http://schemas.microsoft.com/office/drawing/2014/main" id="{B1547AB1-5E3B-4BDC-AE61-3C4EF441ED42}"/>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B11EEDB5-1429-B2B5-DAD2-2FF87A45CEA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F9BE17BB-5BF3-E569-D903-E434ACEF52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6" name="Freeform 55">
                <a:extLst>
                  <a:ext uri="{FF2B5EF4-FFF2-40B4-BE49-F238E27FC236}">
                    <a16:creationId xmlns:a16="http://schemas.microsoft.com/office/drawing/2014/main" id="{DA907BBA-D28A-62CC-5A9A-3ABBCFA5D0D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D7A5F77A-D3B8-E4B5-E453-1492E4DB6F4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0" name="Text Placeholder 2">
            <a:extLst>
              <a:ext uri="{FF2B5EF4-FFF2-40B4-BE49-F238E27FC236}">
                <a16:creationId xmlns:a16="http://schemas.microsoft.com/office/drawing/2014/main" id="{D3B4D286-269A-AD02-E57D-B05949FE7EF2}"/>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2529967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8"/>
            <a:ext cx="6814158" cy="59036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is a brand owned by Meadow – Agricultural Asset Management, which only produces beef born and raised in Portugal, 100% fed with fresh grass, carbon neutral, and without additives, hormones and antibiotics.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production of beef takes place naturally and sustainably, in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Ribatejana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lezíria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on a 100 hectares of pastures. The brand's philosophy is based on four pillars: production from animals born and raised in Portugal, 100% grass-fed - animals exclusively fed on grass - from biodiverse pastures composed of various plant species respecting the balance of the ecosystem, neutral in carbon and without any additives, hormones and antibiotics.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Animals are reared completely naturally until they reach optimal maturity for consumption.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Meat is sold online, where you can find a dozen beef products with different cuts and eight themed packs that are delivered to consumers' homes vacuum-packed and deep-frozen to ensure product quality and safety.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Meat production is based on the principles of regenerative agriculture and a circular economy, ensuring the preservation of the environment through the reuse, recovery and recycling of resources. The cattle-raising process positively impacts the environment as it is carbon neutral. </a:t>
            </a:r>
          </a:p>
          <a:p>
            <a:endParaRPr lang="en-US" dirty="0">
              <a:solidFill>
                <a:schemeClr val="tx1"/>
              </a:solidFill>
            </a:endParaRPr>
          </a:p>
          <a:p>
            <a:r>
              <a:rPr lang="en-US" dirty="0">
                <a:solidFill>
                  <a:schemeClr val="tx1"/>
                </a:solidFill>
              </a:rPr>
              <a:t>The permanent biodiverse pastures made up of carefully selected grasses, and legumes offer the animals a varied diet that is highly digestible and rich in energy and vegetable protein. </a:t>
            </a:r>
          </a:p>
          <a:p>
            <a:endParaRPr lang="en-US" dirty="0">
              <a:solidFill>
                <a:schemeClr val="tx1"/>
              </a:solidFill>
            </a:endParaRPr>
          </a:p>
          <a:p>
            <a:endParaRPr lang="en-US" dirty="0">
              <a:solidFill>
                <a:schemeClr val="tx1"/>
              </a:solidFill>
            </a:endParaRPr>
          </a:p>
          <a:p>
            <a:r>
              <a:rPr lang="en-US" dirty="0">
                <a:solidFill>
                  <a:schemeClr val="tx1"/>
                </a:solidFill>
              </a:rPr>
              <a:t>Pastures recycle animal droppings and sequester carbon from the atmosphere, thus offsetting animal emissions. Being permanent, pastures also contribute to a much more balanced soil, increasing carbon sequestration. </a:t>
            </a:r>
          </a:p>
          <a:p>
            <a:endParaRPr lang="en-US" dirty="0">
              <a:solidFill>
                <a:schemeClr val="tx1"/>
              </a:solidFill>
            </a:endParaRPr>
          </a:p>
          <a:p>
            <a:r>
              <a:rPr lang="en-US" dirty="0">
                <a:solidFill>
                  <a:schemeClr val="tx1"/>
                </a:solidFill>
              </a:rPr>
              <a:t>Respect for animal welfare is one of the pillars of the company's philosophy. The animals graze peacefully, without being subjected to any stress and feeding exclusively on the grass produced by the 100 ha of land in the countryside —100% Grass FED –fed food. </a:t>
            </a:r>
          </a:p>
          <a:p>
            <a:endParaRPr lang="en-US" dirty="0">
              <a:solidFill>
                <a:schemeClr val="tx1"/>
              </a:solidFill>
            </a:endParaRPr>
          </a:p>
          <a:p>
            <a:r>
              <a:rPr lang="en-US" dirty="0">
                <a:solidFill>
                  <a:schemeClr val="tx1"/>
                </a:solidFill>
              </a:rPr>
              <a:t>Outdoor breeding has numerous benefits for animal health including the integration of the animals into a habitat that allows their natural and peaceful development in harmony with the environment. </a:t>
            </a:r>
          </a:p>
          <a:p>
            <a:endParaRPr lang="en-US" dirty="0">
              <a:solidFill>
                <a:schemeClr val="tx1"/>
              </a:solidFill>
            </a:endParaRPr>
          </a:p>
          <a:p>
            <a:r>
              <a:rPr lang="en-US" dirty="0">
                <a:solidFill>
                  <a:schemeClr val="tx1"/>
                </a:solidFill>
              </a:rPr>
              <a:t>The entire process of handling, cutting and packaging is done with total care in a company that works exclusively with meat, and the meat is processed in an isolated line. </a:t>
            </a: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28</a:t>
            </a:fld>
            <a:endParaRPr lang="en-US" sz="1100"/>
          </a:p>
        </p:txBody>
      </p:sp>
      <p:pic>
        <p:nvPicPr>
          <p:cNvPr id="1026" name="Picture 2">
            <a:hlinkClick r:id="rId2"/>
            <a:extLst>
              <a:ext uri="{FF2B5EF4-FFF2-40B4-BE49-F238E27FC236}">
                <a16:creationId xmlns:a16="http://schemas.microsoft.com/office/drawing/2014/main" id="{53927F06-F100-2D25-FF8C-D022848E141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4" descr="A herd of cows&#10;&#10;Description automatically generated with medium confidence">
            <a:extLst>
              <a:ext uri="{FF2B5EF4-FFF2-40B4-BE49-F238E27FC236}">
                <a16:creationId xmlns:a16="http://schemas.microsoft.com/office/drawing/2014/main" id="{D3328924-42CE-11F5-2824-8E749222E9AA}"/>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8" name="Picture 7">
            <a:extLst>
              <a:ext uri="{FF2B5EF4-FFF2-40B4-BE49-F238E27FC236}">
                <a16:creationId xmlns:a16="http://schemas.microsoft.com/office/drawing/2014/main" id="{33DBEB74-64BE-1B4B-17BD-8B14694402C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81420" y="6874170"/>
            <a:ext cx="501192" cy="505226"/>
          </a:xfrm>
          <a:prstGeom prst="rect">
            <a:avLst/>
          </a:prstGeom>
        </p:spPr>
      </p:pic>
      <p:pic>
        <p:nvPicPr>
          <p:cNvPr id="15" name="Picture 14">
            <a:extLst>
              <a:ext uri="{FF2B5EF4-FFF2-40B4-BE49-F238E27FC236}">
                <a16:creationId xmlns:a16="http://schemas.microsoft.com/office/drawing/2014/main" id="{FFBFACCB-2CB6-74AD-B07F-00930795CB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99356" y="7466022"/>
            <a:ext cx="483255" cy="475054"/>
          </a:xfrm>
          <a:prstGeom prst="rect">
            <a:avLst/>
          </a:prstGeom>
        </p:spPr>
      </p:pic>
      <p:pic>
        <p:nvPicPr>
          <p:cNvPr id="20" name="Picture 19">
            <a:extLst>
              <a:ext uri="{FF2B5EF4-FFF2-40B4-BE49-F238E27FC236}">
                <a16:creationId xmlns:a16="http://schemas.microsoft.com/office/drawing/2014/main" id="{8D9D2AA4-7D91-253E-BDD0-E7DEFC01AC5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01096" y="8027702"/>
            <a:ext cx="483255" cy="513147"/>
          </a:xfrm>
          <a:prstGeom prst="rect">
            <a:avLst/>
          </a:prstGeom>
        </p:spPr>
      </p:pic>
      <p:pic>
        <p:nvPicPr>
          <p:cNvPr id="22" name="Picture 21">
            <a:extLst>
              <a:ext uri="{FF2B5EF4-FFF2-40B4-BE49-F238E27FC236}">
                <a16:creationId xmlns:a16="http://schemas.microsoft.com/office/drawing/2014/main" id="{160041CC-C036-3722-7CF8-13DB25970E5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99355" y="8607302"/>
            <a:ext cx="492223" cy="505226"/>
          </a:xfrm>
          <a:prstGeom prst="rect">
            <a:avLst/>
          </a:prstGeom>
        </p:spPr>
      </p:pic>
      <p:sp>
        <p:nvSpPr>
          <p:cNvPr id="23" name="TextBox 22">
            <a:extLst>
              <a:ext uri="{FF2B5EF4-FFF2-40B4-BE49-F238E27FC236}">
                <a16:creationId xmlns:a16="http://schemas.microsoft.com/office/drawing/2014/main" id="{034FE93D-B4D9-07DF-6481-6A59BBFE4FC9}"/>
              </a:ext>
            </a:extLst>
          </p:cNvPr>
          <p:cNvSpPr txBox="1"/>
          <p:nvPr/>
        </p:nvSpPr>
        <p:spPr>
          <a:xfrm>
            <a:off x="4516211" y="6988283"/>
            <a:ext cx="2400016"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MEAT BORN AND BRED IN PORTUGAL</a:t>
            </a:r>
          </a:p>
        </p:txBody>
      </p:sp>
      <p:sp>
        <p:nvSpPr>
          <p:cNvPr id="24" name="TextBox 23">
            <a:extLst>
              <a:ext uri="{FF2B5EF4-FFF2-40B4-BE49-F238E27FC236}">
                <a16:creationId xmlns:a16="http://schemas.microsoft.com/office/drawing/2014/main" id="{75D25EAB-9ECE-2C97-71ED-D2A7AEA01290}"/>
              </a:ext>
            </a:extLst>
          </p:cNvPr>
          <p:cNvSpPr txBox="1"/>
          <p:nvPr/>
        </p:nvSpPr>
        <p:spPr>
          <a:xfrm>
            <a:off x="4516211" y="7535026"/>
            <a:ext cx="1481496"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100% FED FRESH FEED</a:t>
            </a:r>
          </a:p>
        </p:txBody>
      </p:sp>
      <p:sp>
        <p:nvSpPr>
          <p:cNvPr id="25" name="TextBox 24">
            <a:extLst>
              <a:ext uri="{FF2B5EF4-FFF2-40B4-BE49-F238E27FC236}">
                <a16:creationId xmlns:a16="http://schemas.microsoft.com/office/drawing/2014/main" id="{1715F84C-FC9F-ACFD-9FB0-296DAFFB0362}"/>
              </a:ext>
            </a:extLst>
          </p:cNvPr>
          <p:cNvSpPr txBox="1"/>
          <p:nvPr/>
        </p:nvSpPr>
        <p:spPr>
          <a:xfrm>
            <a:off x="4516210" y="8129710"/>
            <a:ext cx="1273105"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CARBON NEUTRAL</a:t>
            </a:r>
          </a:p>
        </p:txBody>
      </p:sp>
      <p:sp>
        <p:nvSpPr>
          <p:cNvPr id="26" name="TextBox 25">
            <a:extLst>
              <a:ext uri="{FF2B5EF4-FFF2-40B4-BE49-F238E27FC236}">
                <a16:creationId xmlns:a16="http://schemas.microsoft.com/office/drawing/2014/main" id="{8DDCE6B9-69CC-B5CA-0713-39F66406F8A7}"/>
              </a:ext>
            </a:extLst>
          </p:cNvPr>
          <p:cNvSpPr txBox="1"/>
          <p:nvPr/>
        </p:nvSpPr>
        <p:spPr>
          <a:xfrm>
            <a:off x="4516211" y="8711068"/>
            <a:ext cx="2802370" cy="261610"/>
          </a:xfrm>
          <a:prstGeom prst="rect">
            <a:avLst/>
          </a:prstGeom>
          <a:noFill/>
        </p:spPr>
        <p:txBody>
          <a:bodyPr wrap="none" rtlCol="0">
            <a:spAutoFit/>
          </a:bodyPr>
          <a:lstStyle/>
          <a:p>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NO ADDITIVES, HORMONES OR ANTIBIOTICS</a:t>
            </a:r>
          </a:p>
        </p:txBody>
      </p:sp>
      <p:grpSp>
        <p:nvGrpSpPr>
          <p:cNvPr id="2" name="Graphic 2">
            <a:extLst>
              <a:ext uri="{FF2B5EF4-FFF2-40B4-BE49-F238E27FC236}">
                <a16:creationId xmlns:a16="http://schemas.microsoft.com/office/drawing/2014/main" id="{062E18D4-4F66-D7BF-D4C5-F6674EE47625}"/>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F820FE98-404D-83AE-390D-62535166F93E}"/>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8DBA8652-457F-53D2-E62F-F5DBB354E74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extLst>
                <a:ext uri="{FF2B5EF4-FFF2-40B4-BE49-F238E27FC236}">
                  <a16:creationId xmlns:a16="http://schemas.microsoft.com/office/drawing/2014/main" id="{083D65B8-78DD-36E1-47F8-3BA05B3BB19C}"/>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1">
              <a:extLst>
                <a:ext uri="{FF2B5EF4-FFF2-40B4-BE49-F238E27FC236}">
                  <a16:creationId xmlns:a16="http://schemas.microsoft.com/office/drawing/2014/main" id="{4D96A51F-8194-ECFC-3540-847B1EB48D01}"/>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12">
              <a:extLst>
                <a:ext uri="{FF2B5EF4-FFF2-40B4-BE49-F238E27FC236}">
                  <a16:creationId xmlns:a16="http://schemas.microsoft.com/office/drawing/2014/main" id="{588C7358-A634-547C-8D29-10EB226A5CD9}"/>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13">
              <a:extLst>
                <a:ext uri="{FF2B5EF4-FFF2-40B4-BE49-F238E27FC236}">
                  <a16:creationId xmlns:a16="http://schemas.microsoft.com/office/drawing/2014/main" id="{8B2FC0A2-71E2-E0B9-96D8-5D8838F414E8}"/>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4">
              <a:extLst>
                <a:ext uri="{FF2B5EF4-FFF2-40B4-BE49-F238E27FC236}">
                  <a16:creationId xmlns:a16="http://schemas.microsoft.com/office/drawing/2014/main" id="{63A4BB50-B9CC-6C61-849E-D4E1B044370C}"/>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5">
              <a:extLst>
                <a:ext uri="{FF2B5EF4-FFF2-40B4-BE49-F238E27FC236}">
                  <a16:creationId xmlns:a16="http://schemas.microsoft.com/office/drawing/2014/main" id="{ED4AB916-9935-509E-2E50-E06183A9B5BE}"/>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6">
              <a:extLst>
                <a:ext uri="{FF2B5EF4-FFF2-40B4-BE49-F238E27FC236}">
                  <a16:creationId xmlns:a16="http://schemas.microsoft.com/office/drawing/2014/main" id="{4C2739B1-E3A6-2758-84C0-F9EE3DEDE344}"/>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7">
              <a:extLst>
                <a:ext uri="{FF2B5EF4-FFF2-40B4-BE49-F238E27FC236}">
                  <a16:creationId xmlns:a16="http://schemas.microsoft.com/office/drawing/2014/main" id="{6F483B65-CD4A-73B9-622F-06E2516BB46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8">
              <a:extLst>
                <a:ext uri="{FF2B5EF4-FFF2-40B4-BE49-F238E27FC236}">
                  <a16:creationId xmlns:a16="http://schemas.microsoft.com/office/drawing/2014/main" id="{08037063-9BD7-233D-0FC7-29E02F5FA9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9">
              <a:extLst>
                <a:ext uri="{FF2B5EF4-FFF2-40B4-BE49-F238E27FC236}">
                  <a16:creationId xmlns:a16="http://schemas.microsoft.com/office/drawing/2014/main" id="{7243D3E9-4E5E-6595-92D6-DFE7DA4ED7ED}"/>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0">
              <a:extLst>
                <a:ext uri="{FF2B5EF4-FFF2-40B4-BE49-F238E27FC236}">
                  <a16:creationId xmlns:a16="http://schemas.microsoft.com/office/drawing/2014/main" id="{2BD99C48-0173-4260-B0DA-FBC85E307BD7}"/>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1">
              <a:extLst>
                <a:ext uri="{FF2B5EF4-FFF2-40B4-BE49-F238E27FC236}">
                  <a16:creationId xmlns:a16="http://schemas.microsoft.com/office/drawing/2014/main" id="{325E591B-9C8F-36D4-4706-DB13AB8673F5}"/>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2">
              <a:extLst>
                <a:ext uri="{FF2B5EF4-FFF2-40B4-BE49-F238E27FC236}">
                  <a16:creationId xmlns:a16="http://schemas.microsoft.com/office/drawing/2014/main" id="{1639A05F-70A4-8AB4-6134-AC3BA8232252}"/>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3">
              <a:extLst>
                <a:ext uri="{FF2B5EF4-FFF2-40B4-BE49-F238E27FC236}">
                  <a16:creationId xmlns:a16="http://schemas.microsoft.com/office/drawing/2014/main" id="{1224EFB3-B232-EC5A-E58F-A7B28144764B}"/>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4">
              <a:extLst>
                <a:ext uri="{FF2B5EF4-FFF2-40B4-BE49-F238E27FC236}">
                  <a16:creationId xmlns:a16="http://schemas.microsoft.com/office/drawing/2014/main" id="{15DD85A9-A3A1-38A5-3643-7B76E3F9995E}"/>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5">
              <a:extLst>
                <a:ext uri="{FF2B5EF4-FFF2-40B4-BE49-F238E27FC236}">
                  <a16:creationId xmlns:a16="http://schemas.microsoft.com/office/drawing/2014/main" id="{B468E257-E930-25CD-3A07-6C992D499A5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6">
              <a:extLst>
                <a:ext uri="{FF2B5EF4-FFF2-40B4-BE49-F238E27FC236}">
                  <a16:creationId xmlns:a16="http://schemas.microsoft.com/office/drawing/2014/main" id="{7300F00C-5077-5D4B-7611-A807BBF282E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7">
              <a:extLst>
                <a:ext uri="{FF2B5EF4-FFF2-40B4-BE49-F238E27FC236}">
                  <a16:creationId xmlns:a16="http://schemas.microsoft.com/office/drawing/2014/main" id="{1BEE7425-124B-0B13-2D0F-5481DE5A5D2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8">
              <a:extLst>
                <a:ext uri="{FF2B5EF4-FFF2-40B4-BE49-F238E27FC236}">
                  <a16:creationId xmlns:a16="http://schemas.microsoft.com/office/drawing/2014/main" id="{4B42F3DB-BF66-3597-4844-5F6C2EDF398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9">
              <a:extLst>
                <a:ext uri="{FF2B5EF4-FFF2-40B4-BE49-F238E27FC236}">
                  <a16:creationId xmlns:a16="http://schemas.microsoft.com/office/drawing/2014/main" id="{E6020702-7ADE-52C7-CC16-5E4A01F33613}"/>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0">
              <a:extLst>
                <a:ext uri="{FF2B5EF4-FFF2-40B4-BE49-F238E27FC236}">
                  <a16:creationId xmlns:a16="http://schemas.microsoft.com/office/drawing/2014/main" id="{AEDB1841-A633-37C5-B66F-4B897A22F61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1">
              <a:extLst>
                <a:ext uri="{FF2B5EF4-FFF2-40B4-BE49-F238E27FC236}">
                  <a16:creationId xmlns:a16="http://schemas.microsoft.com/office/drawing/2014/main" id="{C0DE3EB1-128C-43AF-444F-BD02D36E505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2">
              <a:extLst>
                <a:ext uri="{FF2B5EF4-FFF2-40B4-BE49-F238E27FC236}">
                  <a16:creationId xmlns:a16="http://schemas.microsoft.com/office/drawing/2014/main" id="{4992BB21-3B6D-42F7-2324-2180D2A66A4F}"/>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3">
              <a:extLst>
                <a:ext uri="{FF2B5EF4-FFF2-40B4-BE49-F238E27FC236}">
                  <a16:creationId xmlns:a16="http://schemas.microsoft.com/office/drawing/2014/main" id="{AAFDA736-02BB-48E6-00DA-66D594547E20}"/>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4">
              <a:extLst>
                <a:ext uri="{FF2B5EF4-FFF2-40B4-BE49-F238E27FC236}">
                  <a16:creationId xmlns:a16="http://schemas.microsoft.com/office/drawing/2014/main" id="{47787422-E6F6-0642-D1B8-CFD18E57E3B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5">
              <a:extLst>
                <a:ext uri="{FF2B5EF4-FFF2-40B4-BE49-F238E27FC236}">
                  <a16:creationId xmlns:a16="http://schemas.microsoft.com/office/drawing/2014/main" id="{BBB49EB2-4A45-3502-BCCB-7C29E12AA8C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6">
              <a:extLst>
                <a:ext uri="{FF2B5EF4-FFF2-40B4-BE49-F238E27FC236}">
                  <a16:creationId xmlns:a16="http://schemas.microsoft.com/office/drawing/2014/main" id="{BA8503E0-B931-BC4E-A80E-D58BA355C4C3}"/>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7">
              <a:extLst>
                <a:ext uri="{FF2B5EF4-FFF2-40B4-BE49-F238E27FC236}">
                  <a16:creationId xmlns:a16="http://schemas.microsoft.com/office/drawing/2014/main" id="{276DB425-2A55-F099-04D0-299548620684}"/>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8">
              <a:extLst>
                <a:ext uri="{FF2B5EF4-FFF2-40B4-BE49-F238E27FC236}">
                  <a16:creationId xmlns:a16="http://schemas.microsoft.com/office/drawing/2014/main" id="{D98EC218-ECE7-F89F-CFD3-DA87EA350F15}"/>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9">
              <a:extLst>
                <a:ext uri="{FF2B5EF4-FFF2-40B4-BE49-F238E27FC236}">
                  <a16:creationId xmlns:a16="http://schemas.microsoft.com/office/drawing/2014/main" id="{740B24C5-0E63-1036-DBE8-EEF49CCFBC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0">
              <a:extLst>
                <a:ext uri="{FF2B5EF4-FFF2-40B4-BE49-F238E27FC236}">
                  <a16:creationId xmlns:a16="http://schemas.microsoft.com/office/drawing/2014/main" id="{84604F53-ABE7-8886-DD89-25B91F6926D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1">
              <a:extLst>
                <a:ext uri="{FF2B5EF4-FFF2-40B4-BE49-F238E27FC236}">
                  <a16:creationId xmlns:a16="http://schemas.microsoft.com/office/drawing/2014/main" id="{A5436B5C-80D0-2D3D-4C48-9936F3EF49AD}"/>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2">
              <a:extLst>
                <a:ext uri="{FF2B5EF4-FFF2-40B4-BE49-F238E27FC236}">
                  <a16:creationId xmlns:a16="http://schemas.microsoft.com/office/drawing/2014/main" id="{366AE54E-7C0B-19FA-AC7B-C964A003D14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3">
              <a:extLst>
                <a:ext uri="{FF2B5EF4-FFF2-40B4-BE49-F238E27FC236}">
                  <a16:creationId xmlns:a16="http://schemas.microsoft.com/office/drawing/2014/main" id="{7ADD54E0-C496-7E75-A51C-8F2140080546}"/>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4">
              <a:extLst>
                <a:ext uri="{FF2B5EF4-FFF2-40B4-BE49-F238E27FC236}">
                  <a16:creationId xmlns:a16="http://schemas.microsoft.com/office/drawing/2014/main" id="{7C0128AA-4595-88DB-3479-188BC580DB75}"/>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5">
              <a:extLst>
                <a:ext uri="{FF2B5EF4-FFF2-40B4-BE49-F238E27FC236}">
                  <a16:creationId xmlns:a16="http://schemas.microsoft.com/office/drawing/2014/main" id="{806EEDFB-6BBC-3856-DD9D-C106961B0115}"/>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6">
              <a:extLst>
                <a:ext uri="{FF2B5EF4-FFF2-40B4-BE49-F238E27FC236}">
                  <a16:creationId xmlns:a16="http://schemas.microsoft.com/office/drawing/2014/main" id="{21550430-3A37-981E-991A-F4D2E451CF6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7">
              <a:extLst>
                <a:ext uri="{FF2B5EF4-FFF2-40B4-BE49-F238E27FC236}">
                  <a16:creationId xmlns:a16="http://schemas.microsoft.com/office/drawing/2014/main" id="{BA58EE84-0E46-AD0F-524A-0B830B8356D8}"/>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8">
              <a:extLst>
                <a:ext uri="{FF2B5EF4-FFF2-40B4-BE49-F238E27FC236}">
                  <a16:creationId xmlns:a16="http://schemas.microsoft.com/office/drawing/2014/main" id="{C8CB551B-6AAA-492C-0D9D-58BDD320508F}"/>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9">
              <a:extLst>
                <a:ext uri="{FF2B5EF4-FFF2-40B4-BE49-F238E27FC236}">
                  <a16:creationId xmlns:a16="http://schemas.microsoft.com/office/drawing/2014/main" id="{94598AC0-EE99-07C1-F76C-6FEB63AB501C}"/>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50">
              <a:extLst>
                <a:ext uri="{FF2B5EF4-FFF2-40B4-BE49-F238E27FC236}">
                  <a16:creationId xmlns:a16="http://schemas.microsoft.com/office/drawing/2014/main" id="{ED1F9D4E-C302-9B02-F9F7-43D76A8129E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1">
              <a:extLst>
                <a:ext uri="{FF2B5EF4-FFF2-40B4-BE49-F238E27FC236}">
                  <a16:creationId xmlns:a16="http://schemas.microsoft.com/office/drawing/2014/main" id="{CBFBABFE-4E40-59D5-45C5-3B79AEE3673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2">
              <a:extLst>
                <a:ext uri="{FF2B5EF4-FFF2-40B4-BE49-F238E27FC236}">
                  <a16:creationId xmlns:a16="http://schemas.microsoft.com/office/drawing/2014/main" id="{AF7C55C1-0A79-DB20-B9AF-AB25A45FE4F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0" name="Graphic 2">
              <a:extLst>
                <a:ext uri="{FF2B5EF4-FFF2-40B4-BE49-F238E27FC236}">
                  <a16:creationId xmlns:a16="http://schemas.microsoft.com/office/drawing/2014/main" id="{68BB26E4-4B0B-165E-E699-8F8518025B8D}"/>
                </a:ext>
              </a:extLst>
            </p:cNvPr>
            <p:cNvGrpSpPr/>
            <p:nvPr/>
          </p:nvGrpSpPr>
          <p:grpSpPr>
            <a:xfrm>
              <a:off x="4134920" y="5769432"/>
              <a:ext cx="249716" cy="186542"/>
              <a:chOff x="4134920" y="5769432"/>
              <a:chExt cx="249716" cy="186542"/>
            </a:xfrm>
          </p:grpSpPr>
          <p:sp>
            <p:nvSpPr>
              <p:cNvPr id="1189" name="Freeform 221">
                <a:extLst>
                  <a:ext uri="{FF2B5EF4-FFF2-40B4-BE49-F238E27FC236}">
                    <a16:creationId xmlns:a16="http://schemas.microsoft.com/office/drawing/2014/main" id="{0AE7EB16-9BD3-9B96-B7EC-20A7DD07986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0" name="Freeform 222">
                <a:extLst>
                  <a:ext uri="{FF2B5EF4-FFF2-40B4-BE49-F238E27FC236}">
                    <a16:creationId xmlns:a16="http://schemas.microsoft.com/office/drawing/2014/main" id="{ACE2EA32-A0BA-C602-49FE-9FF52DE26A2E}"/>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1" name="Freeform 223">
                <a:extLst>
                  <a:ext uri="{FF2B5EF4-FFF2-40B4-BE49-F238E27FC236}">
                    <a16:creationId xmlns:a16="http://schemas.microsoft.com/office/drawing/2014/main" id="{B2E1F6C3-CC9D-4A92-B093-155678C638C5}"/>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2" name="Freeform 224">
                <a:extLst>
                  <a:ext uri="{FF2B5EF4-FFF2-40B4-BE49-F238E27FC236}">
                    <a16:creationId xmlns:a16="http://schemas.microsoft.com/office/drawing/2014/main" id="{515278A4-5E58-FCD6-1FAF-8ABE9B2286E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3" name="Freeform 225">
                <a:extLst>
                  <a:ext uri="{FF2B5EF4-FFF2-40B4-BE49-F238E27FC236}">
                    <a16:creationId xmlns:a16="http://schemas.microsoft.com/office/drawing/2014/main" id="{CBDEFBAE-A1D3-F080-1F56-EE6BCA940F9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4" name="Freeform 226">
                <a:extLst>
                  <a:ext uri="{FF2B5EF4-FFF2-40B4-BE49-F238E27FC236}">
                    <a16:creationId xmlns:a16="http://schemas.microsoft.com/office/drawing/2014/main" id="{4872B419-B1D1-AF4E-C1B8-111A14FC62D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5" name="Freeform 227">
                <a:extLst>
                  <a:ext uri="{FF2B5EF4-FFF2-40B4-BE49-F238E27FC236}">
                    <a16:creationId xmlns:a16="http://schemas.microsoft.com/office/drawing/2014/main" id="{4F1B35DF-A934-99C4-F068-CADCBCF1665A}"/>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6" name="Freeform 228">
                <a:extLst>
                  <a:ext uri="{FF2B5EF4-FFF2-40B4-BE49-F238E27FC236}">
                    <a16:creationId xmlns:a16="http://schemas.microsoft.com/office/drawing/2014/main" id="{F320EF27-5815-1A56-B9B7-1209CA5DBD59}"/>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7" name="Freeform 229">
                <a:extLst>
                  <a:ext uri="{FF2B5EF4-FFF2-40B4-BE49-F238E27FC236}">
                    <a16:creationId xmlns:a16="http://schemas.microsoft.com/office/drawing/2014/main" id="{64393395-C2C9-77BA-8C8E-CCF18715B2E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8" name="Freeform 230">
                <a:extLst>
                  <a:ext uri="{FF2B5EF4-FFF2-40B4-BE49-F238E27FC236}">
                    <a16:creationId xmlns:a16="http://schemas.microsoft.com/office/drawing/2014/main" id="{F1D08D8D-6F3B-A964-CE13-EBBD63D2456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1" name="Freeform 54">
              <a:extLst>
                <a:ext uri="{FF2B5EF4-FFF2-40B4-BE49-F238E27FC236}">
                  <a16:creationId xmlns:a16="http://schemas.microsoft.com/office/drawing/2014/main" id="{1F3F4FB6-22F6-A077-0E63-AFE2E9BD608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5">
              <a:extLst>
                <a:ext uri="{FF2B5EF4-FFF2-40B4-BE49-F238E27FC236}">
                  <a16:creationId xmlns:a16="http://schemas.microsoft.com/office/drawing/2014/main" id="{4EC10597-7C33-DD59-F091-9740EDB460C1}"/>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6">
              <a:extLst>
                <a:ext uri="{FF2B5EF4-FFF2-40B4-BE49-F238E27FC236}">
                  <a16:creationId xmlns:a16="http://schemas.microsoft.com/office/drawing/2014/main" id="{6866ABA4-4B66-B542-0092-8C80B681D90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4" name="Freeform 57">
              <a:extLst>
                <a:ext uri="{FF2B5EF4-FFF2-40B4-BE49-F238E27FC236}">
                  <a16:creationId xmlns:a16="http://schemas.microsoft.com/office/drawing/2014/main" id="{7195EEFB-BBC9-0B3B-6D82-547DD97D5A8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5" name="Freeform 58">
              <a:extLst>
                <a:ext uri="{FF2B5EF4-FFF2-40B4-BE49-F238E27FC236}">
                  <a16:creationId xmlns:a16="http://schemas.microsoft.com/office/drawing/2014/main" id="{BDF2CEC4-35DC-738E-3652-C0B46F02E4F7}"/>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7" name="Freeform 59">
              <a:extLst>
                <a:ext uri="{FF2B5EF4-FFF2-40B4-BE49-F238E27FC236}">
                  <a16:creationId xmlns:a16="http://schemas.microsoft.com/office/drawing/2014/main" id="{2AFD965D-D0FB-EB06-18EC-A20AABD14884}"/>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8" name="Freeform 60">
              <a:extLst>
                <a:ext uri="{FF2B5EF4-FFF2-40B4-BE49-F238E27FC236}">
                  <a16:creationId xmlns:a16="http://schemas.microsoft.com/office/drawing/2014/main" id="{F808CAA0-5983-6634-A874-7400AAA4F51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9" name="Freeform 61">
              <a:extLst>
                <a:ext uri="{FF2B5EF4-FFF2-40B4-BE49-F238E27FC236}">
                  <a16:creationId xmlns:a16="http://schemas.microsoft.com/office/drawing/2014/main" id="{C530E1A4-D4B2-B661-ABCC-E8672D9309B2}"/>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0" name="Freeform 62">
              <a:extLst>
                <a:ext uri="{FF2B5EF4-FFF2-40B4-BE49-F238E27FC236}">
                  <a16:creationId xmlns:a16="http://schemas.microsoft.com/office/drawing/2014/main" id="{C8232C79-34C7-DA58-8B5A-EBDE7ABBE735}"/>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1" name="Freeform 63">
              <a:extLst>
                <a:ext uri="{FF2B5EF4-FFF2-40B4-BE49-F238E27FC236}">
                  <a16:creationId xmlns:a16="http://schemas.microsoft.com/office/drawing/2014/main" id="{0CA7445B-21D2-442D-DB61-3588C7099ED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2" name="Freeform 64">
              <a:extLst>
                <a:ext uri="{FF2B5EF4-FFF2-40B4-BE49-F238E27FC236}">
                  <a16:creationId xmlns:a16="http://schemas.microsoft.com/office/drawing/2014/main" id="{55A232B5-A728-7877-60C4-00CFFCE180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3" name="Freeform 65">
              <a:extLst>
                <a:ext uri="{FF2B5EF4-FFF2-40B4-BE49-F238E27FC236}">
                  <a16:creationId xmlns:a16="http://schemas.microsoft.com/office/drawing/2014/main" id="{3008DB30-8F97-D51A-E3D0-0E11BB064D7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4" name="Freeform 66">
              <a:extLst>
                <a:ext uri="{FF2B5EF4-FFF2-40B4-BE49-F238E27FC236}">
                  <a16:creationId xmlns:a16="http://schemas.microsoft.com/office/drawing/2014/main" id="{1A599574-C695-749E-FFCE-149A18E0B4A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5" name="Freeform 67">
              <a:extLst>
                <a:ext uri="{FF2B5EF4-FFF2-40B4-BE49-F238E27FC236}">
                  <a16:creationId xmlns:a16="http://schemas.microsoft.com/office/drawing/2014/main" id="{D9B0995F-7C6F-DC91-17D6-0FCD6A705495}"/>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6" name="Freeform 68">
              <a:extLst>
                <a:ext uri="{FF2B5EF4-FFF2-40B4-BE49-F238E27FC236}">
                  <a16:creationId xmlns:a16="http://schemas.microsoft.com/office/drawing/2014/main" id="{AEFCA218-49F4-EC2A-A95D-6838537EB6A7}"/>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7" name="Freeform 69">
              <a:extLst>
                <a:ext uri="{FF2B5EF4-FFF2-40B4-BE49-F238E27FC236}">
                  <a16:creationId xmlns:a16="http://schemas.microsoft.com/office/drawing/2014/main" id="{19365F9A-6580-C9FD-9E0E-85C447B50B4C}"/>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8" name="Freeform 70">
              <a:extLst>
                <a:ext uri="{FF2B5EF4-FFF2-40B4-BE49-F238E27FC236}">
                  <a16:creationId xmlns:a16="http://schemas.microsoft.com/office/drawing/2014/main" id="{6B6D550C-2078-2601-E69B-EAE3B8D6A23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9" name="Freeform 71">
              <a:extLst>
                <a:ext uri="{FF2B5EF4-FFF2-40B4-BE49-F238E27FC236}">
                  <a16:creationId xmlns:a16="http://schemas.microsoft.com/office/drawing/2014/main" id="{7D7245DE-6E69-EC87-D883-EA474EF6AC18}"/>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0" name="Freeform 72">
              <a:extLst>
                <a:ext uri="{FF2B5EF4-FFF2-40B4-BE49-F238E27FC236}">
                  <a16:creationId xmlns:a16="http://schemas.microsoft.com/office/drawing/2014/main" id="{E36DD436-8540-2A90-9639-0AEA8EA708C1}"/>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1" name="Freeform 73">
              <a:extLst>
                <a:ext uri="{FF2B5EF4-FFF2-40B4-BE49-F238E27FC236}">
                  <a16:creationId xmlns:a16="http://schemas.microsoft.com/office/drawing/2014/main" id="{70A85163-D430-4353-D86D-D1B1114E8B2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2" name="Freeform 74">
              <a:extLst>
                <a:ext uri="{FF2B5EF4-FFF2-40B4-BE49-F238E27FC236}">
                  <a16:creationId xmlns:a16="http://schemas.microsoft.com/office/drawing/2014/main" id="{0F278EF6-BEB5-1182-9918-0E71002AA3E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3" name="Freeform 75">
              <a:extLst>
                <a:ext uri="{FF2B5EF4-FFF2-40B4-BE49-F238E27FC236}">
                  <a16:creationId xmlns:a16="http://schemas.microsoft.com/office/drawing/2014/main" id="{79B5843F-6872-0C24-CEFE-7C0236422704}"/>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4" name="Freeform 76">
              <a:extLst>
                <a:ext uri="{FF2B5EF4-FFF2-40B4-BE49-F238E27FC236}">
                  <a16:creationId xmlns:a16="http://schemas.microsoft.com/office/drawing/2014/main" id="{579F7B05-3EFB-8CBC-9CE4-FF607E4CE268}"/>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5" name="Freeform 77">
              <a:extLst>
                <a:ext uri="{FF2B5EF4-FFF2-40B4-BE49-F238E27FC236}">
                  <a16:creationId xmlns:a16="http://schemas.microsoft.com/office/drawing/2014/main" id="{0139EBB3-2CC9-2DB8-D4D9-3C4B2352145B}"/>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6" name="Freeform 78">
              <a:extLst>
                <a:ext uri="{FF2B5EF4-FFF2-40B4-BE49-F238E27FC236}">
                  <a16:creationId xmlns:a16="http://schemas.microsoft.com/office/drawing/2014/main" id="{045614F6-0ECB-29C2-D599-E6BFEAAD42C9}"/>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7" name="Freeform 79">
              <a:extLst>
                <a:ext uri="{FF2B5EF4-FFF2-40B4-BE49-F238E27FC236}">
                  <a16:creationId xmlns:a16="http://schemas.microsoft.com/office/drawing/2014/main" id="{95FBEFDC-4EBE-4943-8B76-8612417F14E7}"/>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8" name="Freeform 80">
              <a:extLst>
                <a:ext uri="{FF2B5EF4-FFF2-40B4-BE49-F238E27FC236}">
                  <a16:creationId xmlns:a16="http://schemas.microsoft.com/office/drawing/2014/main" id="{E342BECF-3281-1863-EC24-4B54A96660CA}"/>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9" name="Freeform 81">
              <a:extLst>
                <a:ext uri="{FF2B5EF4-FFF2-40B4-BE49-F238E27FC236}">
                  <a16:creationId xmlns:a16="http://schemas.microsoft.com/office/drawing/2014/main" id="{08D6D1CC-F213-0BC0-9FDC-19E5CC350F4C}"/>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0" name="Freeform 82">
              <a:extLst>
                <a:ext uri="{FF2B5EF4-FFF2-40B4-BE49-F238E27FC236}">
                  <a16:creationId xmlns:a16="http://schemas.microsoft.com/office/drawing/2014/main" id="{764C2D24-5E54-A7B0-B274-BC12350D59F4}"/>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1" name="Freeform 83">
              <a:extLst>
                <a:ext uri="{FF2B5EF4-FFF2-40B4-BE49-F238E27FC236}">
                  <a16:creationId xmlns:a16="http://schemas.microsoft.com/office/drawing/2014/main" id="{25B206B7-C53F-3267-9FC1-8090117494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2" name="Freeform 84">
              <a:extLst>
                <a:ext uri="{FF2B5EF4-FFF2-40B4-BE49-F238E27FC236}">
                  <a16:creationId xmlns:a16="http://schemas.microsoft.com/office/drawing/2014/main" id="{FEAC77CF-6648-EA45-C07D-9206E20118E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3" name="Freeform 85">
              <a:extLst>
                <a:ext uri="{FF2B5EF4-FFF2-40B4-BE49-F238E27FC236}">
                  <a16:creationId xmlns:a16="http://schemas.microsoft.com/office/drawing/2014/main" id="{37F9BE57-F542-6DC6-20F4-649B6389B9F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4" name="Freeform 86">
              <a:extLst>
                <a:ext uri="{FF2B5EF4-FFF2-40B4-BE49-F238E27FC236}">
                  <a16:creationId xmlns:a16="http://schemas.microsoft.com/office/drawing/2014/main" id="{47FA67D6-FF68-C78D-A3BB-7A3A5B4250B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5" name="Freeform 87">
              <a:extLst>
                <a:ext uri="{FF2B5EF4-FFF2-40B4-BE49-F238E27FC236}">
                  <a16:creationId xmlns:a16="http://schemas.microsoft.com/office/drawing/2014/main" id="{825F1FF8-BE31-1047-6667-3A2B8A5E6C8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6" name="Graphic 2">
              <a:extLst>
                <a:ext uri="{FF2B5EF4-FFF2-40B4-BE49-F238E27FC236}">
                  <a16:creationId xmlns:a16="http://schemas.microsoft.com/office/drawing/2014/main" id="{18ACA8DD-D2D4-FAD7-111F-AADB06DA3C60}"/>
                </a:ext>
              </a:extLst>
            </p:cNvPr>
            <p:cNvGrpSpPr/>
            <p:nvPr/>
          </p:nvGrpSpPr>
          <p:grpSpPr>
            <a:xfrm>
              <a:off x="4258675" y="5793940"/>
              <a:ext cx="6816" cy="5948"/>
              <a:chOff x="4258675" y="5793940"/>
              <a:chExt cx="6816" cy="5948"/>
            </a:xfrm>
          </p:grpSpPr>
          <p:sp>
            <p:nvSpPr>
              <p:cNvPr id="1187" name="Freeform 219">
                <a:extLst>
                  <a:ext uri="{FF2B5EF4-FFF2-40B4-BE49-F238E27FC236}">
                    <a16:creationId xmlns:a16="http://schemas.microsoft.com/office/drawing/2014/main" id="{8424E606-4F17-E17F-9547-94681D5D330B}"/>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8" name="Freeform 220">
                <a:extLst>
                  <a:ext uri="{FF2B5EF4-FFF2-40B4-BE49-F238E27FC236}">
                    <a16:creationId xmlns:a16="http://schemas.microsoft.com/office/drawing/2014/main" id="{4CC9C402-ACB5-3AF3-15D4-FF0D7CF666A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57" name="Freeform 89">
              <a:extLst>
                <a:ext uri="{FF2B5EF4-FFF2-40B4-BE49-F238E27FC236}">
                  <a16:creationId xmlns:a16="http://schemas.microsoft.com/office/drawing/2014/main" id="{7A6E6C0C-0351-F739-AC7C-2B5E443A7B29}"/>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8" name="Freeform 90">
              <a:extLst>
                <a:ext uri="{FF2B5EF4-FFF2-40B4-BE49-F238E27FC236}">
                  <a16:creationId xmlns:a16="http://schemas.microsoft.com/office/drawing/2014/main" id="{A1A05225-6AE1-CEE8-7C69-52E202C1E2E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9" name="Freeform 91">
              <a:extLst>
                <a:ext uri="{FF2B5EF4-FFF2-40B4-BE49-F238E27FC236}">
                  <a16:creationId xmlns:a16="http://schemas.microsoft.com/office/drawing/2014/main" id="{0D7CF0EF-15A1-C6D5-3DC9-52F7A7A4D078}"/>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0" name="Freeform 92">
              <a:extLst>
                <a:ext uri="{FF2B5EF4-FFF2-40B4-BE49-F238E27FC236}">
                  <a16:creationId xmlns:a16="http://schemas.microsoft.com/office/drawing/2014/main" id="{B9AFF4F7-4C11-8010-8C66-734C9677D25B}"/>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1" name="Freeform 93">
              <a:extLst>
                <a:ext uri="{FF2B5EF4-FFF2-40B4-BE49-F238E27FC236}">
                  <a16:creationId xmlns:a16="http://schemas.microsoft.com/office/drawing/2014/main" id="{E78DBF41-A5A3-69D2-1986-A1664AFC38FB}"/>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2" name="Freeform 94">
              <a:extLst>
                <a:ext uri="{FF2B5EF4-FFF2-40B4-BE49-F238E27FC236}">
                  <a16:creationId xmlns:a16="http://schemas.microsoft.com/office/drawing/2014/main" id="{D5A9DCE4-BB59-388C-6B86-DEB04034800E}"/>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3" name="Graphic 2">
              <a:extLst>
                <a:ext uri="{FF2B5EF4-FFF2-40B4-BE49-F238E27FC236}">
                  <a16:creationId xmlns:a16="http://schemas.microsoft.com/office/drawing/2014/main" id="{76BA273B-DE83-DCD2-328B-8BD0203E3F41}"/>
                </a:ext>
              </a:extLst>
            </p:cNvPr>
            <p:cNvGrpSpPr/>
            <p:nvPr/>
          </p:nvGrpSpPr>
          <p:grpSpPr>
            <a:xfrm>
              <a:off x="4319602" y="5793940"/>
              <a:ext cx="6816" cy="5948"/>
              <a:chOff x="4319602" y="5793940"/>
              <a:chExt cx="6816" cy="5948"/>
            </a:xfrm>
          </p:grpSpPr>
          <p:sp>
            <p:nvSpPr>
              <p:cNvPr id="1185" name="Freeform 217">
                <a:extLst>
                  <a:ext uri="{FF2B5EF4-FFF2-40B4-BE49-F238E27FC236}">
                    <a16:creationId xmlns:a16="http://schemas.microsoft.com/office/drawing/2014/main" id="{273C935A-4F06-EE09-ACE9-5CB8CE880EE2}"/>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6" name="Freeform 218">
                <a:extLst>
                  <a:ext uri="{FF2B5EF4-FFF2-40B4-BE49-F238E27FC236}">
                    <a16:creationId xmlns:a16="http://schemas.microsoft.com/office/drawing/2014/main" id="{D84101DB-2C9F-CE40-B1E9-C74D5391385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4" name="Freeform 96">
              <a:extLst>
                <a:ext uri="{FF2B5EF4-FFF2-40B4-BE49-F238E27FC236}">
                  <a16:creationId xmlns:a16="http://schemas.microsoft.com/office/drawing/2014/main" id="{90C675AC-FB96-88D4-82FD-E867F593534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5" name="Freeform 97">
              <a:extLst>
                <a:ext uri="{FF2B5EF4-FFF2-40B4-BE49-F238E27FC236}">
                  <a16:creationId xmlns:a16="http://schemas.microsoft.com/office/drawing/2014/main" id="{6F84A55F-B8F7-1AF8-3EF8-2E1F07C818B3}"/>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6" name="Freeform 98">
              <a:extLst>
                <a:ext uri="{FF2B5EF4-FFF2-40B4-BE49-F238E27FC236}">
                  <a16:creationId xmlns:a16="http://schemas.microsoft.com/office/drawing/2014/main" id="{4D053F68-4C8D-FC54-F05B-68F5C1BC741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7" name="Freeform 99">
              <a:extLst>
                <a:ext uri="{FF2B5EF4-FFF2-40B4-BE49-F238E27FC236}">
                  <a16:creationId xmlns:a16="http://schemas.microsoft.com/office/drawing/2014/main" id="{927DE32D-3158-54E6-83FE-33E6CE79379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8" name="Freeform 100">
              <a:extLst>
                <a:ext uri="{FF2B5EF4-FFF2-40B4-BE49-F238E27FC236}">
                  <a16:creationId xmlns:a16="http://schemas.microsoft.com/office/drawing/2014/main" id="{359518AD-2E96-98CC-8129-CC549B79E1C8}"/>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9" name="Freeform 101">
              <a:extLst>
                <a:ext uri="{FF2B5EF4-FFF2-40B4-BE49-F238E27FC236}">
                  <a16:creationId xmlns:a16="http://schemas.microsoft.com/office/drawing/2014/main" id="{3DFFD498-79D9-7FDC-F7AE-CA37176E225A}"/>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70" name="Graphic 2">
              <a:extLst>
                <a:ext uri="{FF2B5EF4-FFF2-40B4-BE49-F238E27FC236}">
                  <a16:creationId xmlns:a16="http://schemas.microsoft.com/office/drawing/2014/main" id="{A60C7B95-1C4E-E88F-8BBF-254AB59FF8C0}"/>
                </a:ext>
              </a:extLst>
            </p:cNvPr>
            <p:cNvGrpSpPr/>
            <p:nvPr/>
          </p:nvGrpSpPr>
          <p:grpSpPr>
            <a:xfrm>
              <a:off x="4319602" y="5857945"/>
              <a:ext cx="6816" cy="5710"/>
              <a:chOff x="4319602" y="5857945"/>
              <a:chExt cx="6816" cy="5710"/>
            </a:xfrm>
          </p:grpSpPr>
          <p:sp>
            <p:nvSpPr>
              <p:cNvPr id="1183" name="Freeform 215">
                <a:extLst>
                  <a:ext uri="{FF2B5EF4-FFF2-40B4-BE49-F238E27FC236}">
                    <a16:creationId xmlns:a16="http://schemas.microsoft.com/office/drawing/2014/main" id="{914032F5-7F93-917A-B6AB-43988EF003FA}"/>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4" name="Freeform 216">
                <a:extLst>
                  <a:ext uri="{FF2B5EF4-FFF2-40B4-BE49-F238E27FC236}">
                    <a16:creationId xmlns:a16="http://schemas.microsoft.com/office/drawing/2014/main" id="{58ECF17D-7D0C-0A16-3423-9F81013B8FF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1" name="Freeform 103">
              <a:extLst>
                <a:ext uri="{FF2B5EF4-FFF2-40B4-BE49-F238E27FC236}">
                  <a16:creationId xmlns:a16="http://schemas.microsoft.com/office/drawing/2014/main" id="{EFDA5E93-1ED3-A6C2-1CC9-EA9512A2777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2" name="Freeform 104">
              <a:extLst>
                <a:ext uri="{FF2B5EF4-FFF2-40B4-BE49-F238E27FC236}">
                  <a16:creationId xmlns:a16="http://schemas.microsoft.com/office/drawing/2014/main" id="{8A36EA47-7970-504F-0A47-7782F0336828}"/>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3" name="Freeform 105">
              <a:extLst>
                <a:ext uri="{FF2B5EF4-FFF2-40B4-BE49-F238E27FC236}">
                  <a16:creationId xmlns:a16="http://schemas.microsoft.com/office/drawing/2014/main" id="{B96CE1AE-56B2-79D7-CFEF-F60D8DA361CC}"/>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4" name="Freeform 106">
              <a:extLst>
                <a:ext uri="{FF2B5EF4-FFF2-40B4-BE49-F238E27FC236}">
                  <a16:creationId xmlns:a16="http://schemas.microsoft.com/office/drawing/2014/main" id="{048BEAC7-3209-A771-9296-3F34EFD0DA0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5" name="Freeform 107">
              <a:extLst>
                <a:ext uri="{FF2B5EF4-FFF2-40B4-BE49-F238E27FC236}">
                  <a16:creationId xmlns:a16="http://schemas.microsoft.com/office/drawing/2014/main" id="{C5AB6370-0D57-6D2C-F3A1-57F411EF028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6" name="Freeform 108">
              <a:extLst>
                <a:ext uri="{FF2B5EF4-FFF2-40B4-BE49-F238E27FC236}">
                  <a16:creationId xmlns:a16="http://schemas.microsoft.com/office/drawing/2014/main" id="{A5AF44A2-AA2D-7381-99A0-CE885C1ACBF7}"/>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7" name="Freeform 109">
              <a:extLst>
                <a:ext uri="{FF2B5EF4-FFF2-40B4-BE49-F238E27FC236}">
                  <a16:creationId xmlns:a16="http://schemas.microsoft.com/office/drawing/2014/main" id="{12147217-AD57-607C-3D04-B4F338E85BBF}"/>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8" name="Freeform 110">
              <a:extLst>
                <a:ext uri="{FF2B5EF4-FFF2-40B4-BE49-F238E27FC236}">
                  <a16:creationId xmlns:a16="http://schemas.microsoft.com/office/drawing/2014/main" id="{8710E8D0-692B-43CA-48A6-AEB735F0B44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9" name="Freeform 111">
              <a:extLst>
                <a:ext uri="{FF2B5EF4-FFF2-40B4-BE49-F238E27FC236}">
                  <a16:creationId xmlns:a16="http://schemas.microsoft.com/office/drawing/2014/main" id="{B3FAA8F5-1BEB-3E10-E310-B7B499527AEF}"/>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0" name="Freeform 112">
              <a:extLst>
                <a:ext uri="{FF2B5EF4-FFF2-40B4-BE49-F238E27FC236}">
                  <a16:creationId xmlns:a16="http://schemas.microsoft.com/office/drawing/2014/main" id="{E1B9B586-E73E-28E1-FEB5-BEF3B2239E2D}"/>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1" name="Freeform 113">
              <a:extLst>
                <a:ext uri="{FF2B5EF4-FFF2-40B4-BE49-F238E27FC236}">
                  <a16:creationId xmlns:a16="http://schemas.microsoft.com/office/drawing/2014/main" id="{938027C3-8C81-53DA-72B0-737ECE0331C0}"/>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2" name="Freeform 114">
              <a:extLst>
                <a:ext uri="{FF2B5EF4-FFF2-40B4-BE49-F238E27FC236}">
                  <a16:creationId xmlns:a16="http://schemas.microsoft.com/office/drawing/2014/main" id="{DC7A3794-60BC-4513-2AB5-8BD40688971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3" name="Freeform 115">
              <a:extLst>
                <a:ext uri="{FF2B5EF4-FFF2-40B4-BE49-F238E27FC236}">
                  <a16:creationId xmlns:a16="http://schemas.microsoft.com/office/drawing/2014/main" id="{94E91728-04A0-035F-5674-80B5CB5281EE}"/>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4" name="Freeform 116">
              <a:extLst>
                <a:ext uri="{FF2B5EF4-FFF2-40B4-BE49-F238E27FC236}">
                  <a16:creationId xmlns:a16="http://schemas.microsoft.com/office/drawing/2014/main" id="{B619F67D-F2F2-DA7C-81F2-CD3C3AC7B88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5" name="Freeform 117">
              <a:extLst>
                <a:ext uri="{FF2B5EF4-FFF2-40B4-BE49-F238E27FC236}">
                  <a16:creationId xmlns:a16="http://schemas.microsoft.com/office/drawing/2014/main" id="{8371C69E-3C52-1738-4196-B95B46B014C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6" name="Freeform 118">
              <a:extLst>
                <a:ext uri="{FF2B5EF4-FFF2-40B4-BE49-F238E27FC236}">
                  <a16:creationId xmlns:a16="http://schemas.microsoft.com/office/drawing/2014/main" id="{0DB6C89C-BA87-A655-9E2D-2A5BB57925D2}"/>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7" name="Freeform 119">
              <a:extLst>
                <a:ext uri="{FF2B5EF4-FFF2-40B4-BE49-F238E27FC236}">
                  <a16:creationId xmlns:a16="http://schemas.microsoft.com/office/drawing/2014/main" id="{A977DA74-673C-2F4B-5B09-046455ADAE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8" name="Freeform 120">
              <a:extLst>
                <a:ext uri="{FF2B5EF4-FFF2-40B4-BE49-F238E27FC236}">
                  <a16:creationId xmlns:a16="http://schemas.microsoft.com/office/drawing/2014/main" id="{920A19D7-7411-23FD-1233-A99952454C0B}"/>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9" name="Freeform 121">
              <a:extLst>
                <a:ext uri="{FF2B5EF4-FFF2-40B4-BE49-F238E27FC236}">
                  <a16:creationId xmlns:a16="http://schemas.microsoft.com/office/drawing/2014/main" id="{199E3389-85CD-4EB4-A5DE-368DCEBB0CD9}"/>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0" name="Freeform 122">
              <a:extLst>
                <a:ext uri="{FF2B5EF4-FFF2-40B4-BE49-F238E27FC236}">
                  <a16:creationId xmlns:a16="http://schemas.microsoft.com/office/drawing/2014/main" id="{99455686-CC27-FA60-BBDD-AFC6A24349E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1" name="Freeform 123">
              <a:extLst>
                <a:ext uri="{FF2B5EF4-FFF2-40B4-BE49-F238E27FC236}">
                  <a16:creationId xmlns:a16="http://schemas.microsoft.com/office/drawing/2014/main" id="{516E6588-285E-F923-BD79-8A739423601C}"/>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2" name="Freeform 124">
              <a:extLst>
                <a:ext uri="{FF2B5EF4-FFF2-40B4-BE49-F238E27FC236}">
                  <a16:creationId xmlns:a16="http://schemas.microsoft.com/office/drawing/2014/main" id="{54DF5673-D5EB-F9F1-17A4-E6B6489B5B87}"/>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3" name="Freeform 125">
              <a:extLst>
                <a:ext uri="{FF2B5EF4-FFF2-40B4-BE49-F238E27FC236}">
                  <a16:creationId xmlns:a16="http://schemas.microsoft.com/office/drawing/2014/main" id="{5C20543C-CECD-58E7-365B-F1AA767B5717}"/>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4" name="Freeform 126">
              <a:extLst>
                <a:ext uri="{FF2B5EF4-FFF2-40B4-BE49-F238E27FC236}">
                  <a16:creationId xmlns:a16="http://schemas.microsoft.com/office/drawing/2014/main" id="{6B7CBBFC-334B-2253-782D-85483919FAE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5" name="Freeform 127">
              <a:extLst>
                <a:ext uri="{FF2B5EF4-FFF2-40B4-BE49-F238E27FC236}">
                  <a16:creationId xmlns:a16="http://schemas.microsoft.com/office/drawing/2014/main" id="{2BD4165F-F971-7A2E-BD3C-BB351689AC1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6" name="Freeform 128">
              <a:extLst>
                <a:ext uri="{FF2B5EF4-FFF2-40B4-BE49-F238E27FC236}">
                  <a16:creationId xmlns:a16="http://schemas.microsoft.com/office/drawing/2014/main" id="{AF398797-6FF0-E094-7325-7525E98E21CB}"/>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7" name="Freeform 129">
              <a:extLst>
                <a:ext uri="{FF2B5EF4-FFF2-40B4-BE49-F238E27FC236}">
                  <a16:creationId xmlns:a16="http://schemas.microsoft.com/office/drawing/2014/main" id="{5EB19134-2391-8D5D-EFC0-6F953EDE9D30}"/>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8" name="Freeform 130">
              <a:extLst>
                <a:ext uri="{FF2B5EF4-FFF2-40B4-BE49-F238E27FC236}">
                  <a16:creationId xmlns:a16="http://schemas.microsoft.com/office/drawing/2014/main" id="{B608B727-2A6F-914C-5918-FEAC73D955D0}"/>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9" name="Freeform 131">
              <a:extLst>
                <a:ext uri="{FF2B5EF4-FFF2-40B4-BE49-F238E27FC236}">
                  <a16:creationId xmlns:a16="http://schemas.microsoft.com/office/drawing/2014/main" id="{185A3379-F2AC-F90F-3547-9A92E0AF9E1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0" name="Freeform 132">
              <a:extLst>
                <a:ext uri="{FF2B5EF4-FFF2-40B4-BE49-F238E27FC236}">
                  <a16:creationId xmlns:a16="http://schemas.microsoft.com/office/drawing/2014/main" id="{761F8A05-9261-581E-7C54-134EBF4C6D5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1" name="Freeform 133">
              <a:extLst>
                <a:ext uri="{FF2B5EF4-FFF2-40B4-BE49-F238E27FC236}">
                  <a16:creationId xmlns:a16="http://schemas.microsoft.com/office/drawing/2014/main" id="{98996801-D864-E503-1ECF-47C14644788A}"/>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2" name="Freeform 134">
              <a:extLst>
                <a:ext uri="{FF2B5EF4-FFF2-40B4-BE49-F238E27FC236}">
                  <a16:creationId xmlns:a16="http://schemas.microsoft.com/office/drawing/2014/main" id="{1425CB6E-E60E-026C-3BFA-BFFF453B5B5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3" name="Freeform 135">
              <a:extLst>
                <a:ext uri="{FF2B5EF4-FFF2-40B4-BE49-F238E27FC236}">
                  <a16:creationId xmlns:a16="http://schemas.microsoft.com/office/drawing/2014/main" id="{DABCEB6D-BBA5-6FD3-F903-441AED08AF8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4" name="Freeform 136">
              <a:extLst>
                <a:ext uri="{FF2B5EF4-FFF2-40B4-BE49-F238E27FC236}">
                  <a16:creationId xmlns:a16="http://schemas.microsoft.com/office/drawing/2014/main" id="{98B5AEDB-6BA8-E881-6AE4-FE03A277AC68}"/>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5" name="Freeform 137">
              <a:extLst>
                <a:ext uri="{FF2B5EF4-FFF2-40B4-BE49-F238E27FC236}">
                  <a16:creationId xmlns:a16="http://schemas.microsoft.com/office/drawing/2014/main" id="{482C4480-6755-683F-312E-04E4B0F43066}"/>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6" name="Freeform 138">
              <a:extLst>
                <a:ext uri="{FF2B5EF4-FFF2-40B4-BE49-F238E27FC236}">
                  <a16:creationId xmlns:a16="http://schemas.microsoft.com/office/drawing/2014/main" id="{CAFA7AB2-FBA3-D009-3E11-AD8766FC4E90}"/>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7" name="Freeform 139">
              <a:extLst>
                <a:ext uri="{FF2B5EF4-FFF2-40B4-BE49-F238E27FC236}">
                  <a16:creationId xmlns:a16="http://schemas.microsoft.com/office/drawing/2014/main" id="{9C130DF8-31D4-0418-6E0A-982F6D635AF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8" name="Freeform 140">
              <a:extLst>
                <a:ext uri="{FF2B5EF4-FFF2-40B4-BE49-F238E27FC236}">
                  <a16:creationId xmlns:a16="http://schemas.microsoft.com/office/drawing/2014/main" id="{B23FBEE4-CB9E-8287-420B-6E9EC330280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9" name="Freeform 141">
              <a:extLst>
                <a:ext uri="{FF2B5EF4-FFF2-40B4-BE49-F238E27FC236}">
                  <a16:creationId xmlns:a16="http://schemas.microsoft.com/office/drawing/2014/main" id="{52FA1327-8044-875E-1596-50B4702532F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0" name="Freeform 142">
              <a:extLst>
                <a:ext uri="{FF2B5EF4-FFF2-40B4-BE49-F238E27FC236}">
                  <a16:creationId xmlns:a16="http://schemas.microsoft.com/office/drawing/2014/main" id="{2B141EC2-5219-AAD4-9649-7AF77398154A}"/>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1" name="Freeform 143">
              <a:extLst>
                <a:ext uri="{FF2B5EF4-FFF2-40B4-BE49-F238E27FC236}">
                  <a16:creationId xmlns:a16="http://schemas.microsoft.com/office/drawing/2014/main" id="{EF3690FF-B443-588B-B060-9989920ED7C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2" name="Freeform 144">
              <a:extLst>
                <a:ext uri="{FF2B5EF4-FFF2-40B4-BE49-F238E27FC236}">
                  <a16:creationId xmlns:a16="http://schemas.microsoft.com/office/drawing/2014/main" id="{F6BE1172-36E3-359D-EEB4-2EA9C1C2CCE4}"/>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3" name="Freeform 145">
              <a:extLst>
                <a:ext uri="{FF2B5EF4-FFF2-40B4-BE49-F238E27FC236}">
                  <a16:creationId xmlns:a16="http://schemas.microsoft.com/office/drawing/2014/main" id="{E20C7C4A-71DE-5E18-B808-3E8A89AF294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4" name="Freeform 146">
              <a:extLst>
                <a:ext uri="{FF2B5EF4-FFF2-40B4-BE49-F238E27FC236}">
                  <a16:creationId xmlns:a16="http://schemas.microsoft.com/office/drawing/2014/main" id="{40D77BFF-C9C5-1DC4-ACF1-3B0E1C4EFA51}"/>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5" name="Freeform 147">
              <a:extLst>
                <a:ext uri="{FF2B5EF4-FFF2-40B4-BE49-F238E27FC236}">
                  <a16:creationId xmlns:a16="http://schemas.microsoft.com/office/drawing/2014/main" id="{D8E2E94B-02F2-C826-3ED5-B5F9A5101F0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6" name="Freeform 148">
              <a:extLst>
                <a:ext uri="{FF2B5EF4-FFF2-40B4-BE49-F238E27FC236}">
                  <a16:creationId xmlns:a16="http://schemas.microsoft.com/office/drawing/2014/main" id="{699662A5-DE1A-E97A-5CF0-B8FAD0FD433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7" name="Freeform 149">
              <a:extLst>
                <a:ext uri="{FF2B5EF4-FFF2-40B4-BE49-F238E27FC236}">
                  <a16:creationId xmlns:a16="http://schemas.microsoft.com/office/drawing/2014/main" id="{A5AC7172-2370-D486-21C1-349274D41A65}"/>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8" name="Freeform 150">
              <a:extLst>
                <a:ext uri="{FF2B5EF4-FFF2-40B4-BE49-F238E27FC236}">
                  <a16:creationId xmlns:a16="http://schemas.microsoft.com/office/drawing/2014/main" id="{7B8E57CD-EBA0-EC00-A707-9364689411F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9" name="Freeform 151">
              <a:extLst>
                <a:ext uri="{FF2B5EF4-FFF2-40B4-BE49-F238E27FC236}">
                  <a16:creationId xmlns:a16="http://schemas.microsoft.com/office/drawing/2014/main" id="{1D9988E0-2FEA-5277-F24F-186648C44505}"/>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0" name="Freeform 152">
              <a:extLst>
                <a:ext uri="{FF2B5EF4-FFF2-40B4-BE49-F238E27FC236}">
                  <a16:creationId xmlns:a16="http://schemas.microsoft.com/office/drawing/2014/main" id="{D302B122-1134-E711-854A-FE6C56A6CA5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1" name="Freeform 153">
              <a:extLst>
                <a:ext uri="{FF2B5EF4-FFF2-40B4-BE49-F238E27FC236}">
                  <a16:creationId xmlns:a16="http://schemas.microsoft.com/office/drawing/2014/main" id="{B7C995C3-691A-A5C8-4FCF-ED4A44709FC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2" name="Freeform 154">
              <a:extLst>
                <a:ext uri="{FF2B5EF4-FFF2-40B4-BE49-F238E27FC236}">
                  <a16:creationId xmlns:a16="http://schemas.microsoft.com/office/drawing/2014/main" id="{748389A3-B247-D828-CB4B-423801F18666}"/>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3" name="Freeform 155">
              <a:extLst>
                <a:ext uri="{FF2B5EF4-FFF2-40B4-BE49-F238E27FC236}">
                  <a16:creationId xmlns:a16="http://schemas.microsoft.com/office/drawing/2014/main" id="{FB375892-21EE-322B-4E58-63092C79503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4" name="Freeform 156">
              <a:extLst>
                <a:ext uri="{FF2B5EF4-FFF2-40B4-BE49-F238E27FC236}">
                  <a16:creationId xmlns:a16="http://schemas.microsoft.com/office/drawing/2014/main" id="{E25CA764-7B02-78B5-8FFD-8D1ED200CBE8}"/>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5" name="Freeform 157">
              <a:extLst>
                <a:ext uri="{FF2B5EF4-FFF2-40B4-BE49-F238E27FC236}">
                  <a16:creationId xmlns:a16="http://schemas.microsoft.com/office/drawing/2014/main" id="{E8FA2CE4-F668-4930-CF8D-784617FBAAF3}"/>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6" name="Freeform 158">
              <a:extLst>
                <a:ext uri="{FF2B5EF4-FFF2-40B4-BE49-F238E27FC236}">
                  <a16:creationId xmlns:a16="http://schemas.microsoft.com/office/drawing/2014/main" id="{35BFAA75-DCA9-3904-02A5-69F62DE26163}"/>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7" name="Freeform 159">
              <a:extLst>
                <a:ext uri="{FF2B5EF4-FFF2-40B4-BE49-F238E27FC236}">
                  <a16:creationId xmlns:a16="http://schemas.microsoft.com/office/drawing/2014/main" id="{6CE9B80D-CD3C-30EC-6B42-BB45DB1A7228}"/>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8" name="Freeform 160">
              <a:extLst>
                <a:ext uri="{FF2B5EF4-FFF2-40B4-BE49-F238E27FC236}">
                  <a16:creationId xmlns:a16="http://schemas.microsoft.com/office/drawing/2014/main" id="{B9E9F85E-1949-B807-6251-633EAC753A1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9" name="Freeform 161">
              <a:extLst>
                <a:ext uri="{FF2B5EF4-FFF2-40B4-BE49-F238E27FC236}">
                  <a16:creationId xmlns:a16="http://schemas.microsoft.com/office/drawing/2014/main" id="{BBF0956B-487B-199E-486A-24FC492BB2D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0" name="Freeform 162">
              <a:extLst>
                <a:ext uri="{FF2B5EF4-FFF2-40B4-BE49-F238E27FC236}">
                  <a16:creationId xmlns:a16="http://schemas.microsoft.com/office/drawing/2014/main" id="{6C7FC0A2-115B-7FB2-1572-2927E70DC0D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1" name="Freeform 163">
              <a:extLst>
                <a:ext uri="{FF2B5EF4-FFF2-40B4-BE49-F238E27FC236}">
                  <a16:creationId xmlns:a16="http://schemas.microsoft.com/office/drawing/2014/main" id="{C314DCAE-FF21-7A07-6802-4B2EDB67AD4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2" name="Freeform 164">
              <a:extLst>
                <a:ext uri="{FF2B5EF4-FFF2-40B4-BE49-F238E27FC236}">
                  <a16:creationId xmlns:a16="http://schemas.microsoft.com/office/drawing/2014/main" id="{46BEF635-A289-DF7C-6409-01F95CB7DBE3}"/>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3" name="Freeform 165">
              <a:extLst>
                <a:ext uri="{FF2B5EF4-FFF2-40B4-BE49-F238E27FC236}">
                  <a16:creationId xmlns:a16="http://schemas.microsoft.com/office/drawing/2014/main" id="{40C597D8-6A5C-DE8B-3C7F-BC067DA6A68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4" name="Freeform 166">
              <a:extLst>
                <a:ext uri="{FF2B5EF4-FFF2-40B4-BE49-F238E27FC236}">
                  <a16:creationId xmlns:a16="http://schemas.microsoft.com/office/drawing/2014/main" id="{CB0F5CE7-6954-62A2-A656-9CBC20E1248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5" name="Freeform 167">
              <a:extLst>
                <a:ext uri="{FF2B5EF4-FFF2-40B4-BE49-F238E27FC236}">
                  <a16:creationId xmlns:a16="http://schemas.microsoft.com/office/drawing/2014/main" id="{C388C7C2-4D70-256A-A453-C56317E8A8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6" name="Freeform 168">
              <a:extLst>
                <a:ext uri="{FF2B5EF4-FFF2-40B4-BE49-F238E27FC236}">
                  <a16:creationId xmlns:a16="http://schemas.microsoft.com/office/drawing/2014/main" id="{5832679C-4337-3BB9-BF4B-B4D1B66A1F91}"/>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7" name="Freeform 169">
              <a:extLst>
                <a:ext uri="{FF2B5EF4-FFF2-40B4-BE49-F238E27FC236}">
                  <a16:creationId xmlns:a16="http://schemas.microsoft.com/office/drawing/2014/main" id="{29E21ED4-A9DC-AF7B-6C90-59E2C6DE12B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8" name="Freeform 170">
              <a:extLst>
                <a:ext uri="{FF2B5EF4-FFF2-40B4-BE49-F238E27FC236}">
                  <a16:creationId xmlns:a16="http://schemas.microsoft.com/office/drawing/2014/main" id="{4A24B085-A4A4-7301-56E3-A8E1888CDC1B}"/>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9" name="Freeform 171">
              <a:extLst>
                <a:ext uri="{FF2B5EF4-FFF2-40B4-BE49-F238E27FC236}">
                  <a16:creationId xmlns:a16="http://schemas.microsoft.com/office/drawing/2014/main" id="{54194B82-A942-D6CF-5768-B558EBC3671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0" name="Freeform 172">
              <a:extLst>
                <a:ext uri="{FF2B5EF4-FFF2-40B4-BE49-F238E27FC236}">
                  <a16:creationId xmlns:a16="http://schemas.microsoft.com/office/drawing/2014/main" id="{4873545B-CD54-E5B4-4DF9-B969FECEBC57}"/>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1" name="Freeform 173">
              <a:extLst>
                <a:ext uri="{FF2B5EF4-FFF2-40B4-BE49-F238E27FC236}">
                  <a16:creationId xmlns:a16="http://schemas.microsoft.com/office/drawing/2014/main" id="{6DD232FE-651E-D2B5-CE0F-C0BCF691AACF}"/>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2" name="Freeform 174">
              <a:extLst>
                <a:ext uri="{FF2B5EF4-FFF2-40B4-BE49-F238E27FC236}">
                  <a16:creationId xmlns:a16="http://schemas.microsoft.com/office/drawing/2014/main" id="{1AAC88F2-BBD1-B72D-47B0-1D589BC731F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3" name="Freeform 175">
              <a:extLst>
                <a:ext uri="{FF2B5EF4-FFF2-40B4-BE49-F238E27FC236}">
                  <a16:creationId xmlns:a16="http://schemas.microsoft.com/office/drawing/2014/main" id="{AAB694EE-B1CE-EE91-6B46-B5F62DC2FCEB}"/>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4" name="Freeform 176">
              <a:extLst>
                <a:ext uri="{FF2B5EF4-FFF2-40B4-BE49-F238E27FC236}">
                  <a16:creationId xmlns:a16="http://schemas.microsoft.com/office/drawing/2014/main" id="{8C42E495-96D2-8421-6CB3-EC9235A6D90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5" name="Freeform 177">
              <a:extLst>
                <a:ext uri="{FF2B5EF4-FFF2-40B4-BE49-F238E27FC236}">
                  <a16:creationId xmlns:a16="http://schemas.microsoft.com/office/drawing/2014/main" id="{4705CD46-D28C-C2FC-0B48-AF6542BC368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6" name="Freeform 178">
              <a:extLst>
                <a:ext uri="{FF2B5EF4-FFF2-40B4-BE49-F238E27FC236}">
                  <a16:creationId xmlns:a16="http://schemas.microsoft.com/office/drawing/2014/main" id="{684C5E33-9B13-18EF-F976-7B6DFD5EB5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7" name="Freeform 179">
              <a:extLst>
                <a:ext uri="{FF2B5EF4-FFF2-40B4-BE49-F238E27FC236}">
                  <a16:creationId xmlns:a16="http://schemas.microsoft.com/office/drawing/2014/main" id="{4E3F4A29-EC3D-45F7-0FCB-489EC15477D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8" name="Freeform 180">
              <a:extLst>
                <a:ext uri="{FF2B5EF4-FFF2-40B4-BE49-F238E27FC236}">
                  <a16:creationId xmlns:a16="http://schemas.microsoft.com/office/drawing/2014/main" id="{57F9E81D-1B6D-952C-1FDF-514EFA45EE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9" name="Freeform 181">
              <a:extLst>
                <a:ext uri="{FF2B5EF4-FFF2-40B4-BE49-F238E27FC236}">
                  <a16:creationId xmlns:a16="http://schemas.microsoft.com/office/drawing/2014/main" id="{7525D8CA-CAFA-5C05-8C51-8D2948BC1EB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0" name="Graphic 2">
              <a:extLst>
                <a:ext uri="{FF2B5EF4-FFF2-40B4-BE49-F238E27FC236}">
                  <a16:creationId xmlns:a16="http://schemas.microsoft.com/office/drawing/2014/main" id="{BD5C90B5-BEEF-E003-2445-281F06CF9033}"/>
                </a:ext>
              </a:extLst>
            </p:cNvPr>
            <p:cNvGrpSpPr/>
            <p:nvPr/>
          </p:nvGrpSpPr>
          <p:grpSpPr>
            <a:xfrm>
              <a:off x="4197750" y="5793940"/>
              <a:ext cx="6663" cy="5948"/>
              <a:chOff x="4197750" y="5793940"/>
              <a:chExt cx="6663" cy="5948"/>
            </a:xfrm>
          </p:grpSpPr>
          <p:sp>
            <p:nvSpPr>
              <p:cNvPr id="1181" name="Freeform 213">
                <a:extLst>
                  <a:ext uri="{FF2B5EF4-FFF2-40B4-BE49-F238E27FC236}">
                    <a16:creationId xmlns:a16="http://schemas.microsoft.com/office/drawing/2014/main" id="{AA708669-3509-57C3-BF75-94856E31FAE6}"/>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2" name="Freeform 214">
                <a:extLst>
                  <a:ext uri="{FF2B5EF4-FFF2-40B4-BE49-F238E27FC236}">
                    <a16:creationId xmlns:a16="http://schemas.microsoft.com/office/drawing/2014/main" id="{063985BE-0C47-CAC0-1A78-1F7EA435190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51" name="Freeform 183">
              <a:extLst>
                <a:ext uri="{FF2B5EF4-FFF2-40B4-BE49-F238E27FC236}">
                  <a16:creationId xmlns:a16="http://schemas.microsoft.com/office/drawing/2014/main" id="{D21097A2-AAA9-D6EF-192E-BD70BF8DCDD1}"/>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2" name="Freeform 184">
              <a:extLst>
                <a:ext uri="{FF2B5EF4-FFF2-40B4-BE49-F238E27FC236}">
                  <a16:creationId xmlns:a16="http://schemas.microsoft.com/office/drawing/2014/main" id="{5D5885E0-A45A-C8B9-625D-9EDDA81D3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3" name="Freeform 185">
              <a:extLst>
                <a:ext uri="{FF2B5EF4-FFF2-40B4-BE49-F238E27FC236}">
                  <a16:creationId xmlns:a16="http://schemas.microsoft.com/office/drawing/2014/main" id="{4877DA9D-F867-2B9C-4357-1218AF8B9685}"/>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4" name="Freeform 186">
              <a:extLst>
                <a:ext uri="{FF2B5EF4-FFF2-40B4-BE49-F238E27FC236}">
                  <a16:creationId xmlns:a16="http://schemas.microsoft.com/office/drawing/2014/main" id="{1D6F8FAD-35A9-4398-2723-E588A401BA8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5" name="Freeform 187">
              <a:extLst>
                <a:ext uri="{FF2B5EF4-FFF2-40B4-BE49-F238E27FC236}">
                  <a16:creationId xmlns:a16="http://schemas.microsoft.com/office/drawing/2014/main" id="{0DDA9F85-EF3F-92D1-34F8-ECE67662F94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6" name="Freeform 188">
              <a:extLst>
                <a:ext uri="{FF2B5EF4-FFF2-40B4-BE49-F238E27FC236}">
                  <a16:creationId xmlns:a16="http://schemas.microsoft.com/office/drawing/2014/main" id="{18880346-E51A-9BFB-0471-0716A8C0348A}"/>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7" name="Graphic 2">
              <a:extLst>
                <a:ext uri="{FF2B5EF4-FFF2-40B4-BE49-F238E27FC236}">
                  <a16:creationId xmlns:a16="http://schemas.microsoft.com/office/drawing/2014/main" id="{E70A940F-BF71-CD7A-142F-783DFCFD24FC}"/>
                </a:ext>
              </a:extLst>
            </p:cNvPr>
            <p:cNvGrpSpPr/>
            <p:nvPr/>
          </p:nvGrpSpPr>
          <p:grpSpPr>
            <a:xfrm>
              <a:off x="4197750" y="5857945"/>
              <a:ext cx="6663" cy="5710"/>
              <a:chOff x="4197750" y="5857945"/>
              <a:chExt cx="6663" cy="5710"/>
            </a:xfrm>
          </p:grpSpPr>
          <p:sp>
            <p:nvSpPr>
              <p:cNvPr id="1179" name="Freeform 211">
                <a:extLst>
                  <a:ext uri="{FF2B5EF4-FFF2-40B4-BE49-F238E27FC236}">
                    <a16:creationId xmlns:a16="http://schemas.microsoft.com/office/drawing/2014/main" id="{CAFEFE10-D1FB-AE7F-07C5-C13DDB23215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0" name="Freeform 212">
                <a:extLst>
                  <a:ext uri="{FF2B5EF4-FFF2-40B4-BE49-F238E27FC236}">
                    <a16:creationId xmlns:a16="http://schemas.microsoft.com/office/drawing/2014/main" id="{EE0553E0-A8E6-77B4-DB5B-3FA3A6BCD51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58" name="Freeform 190">
              <a:extLst>
                <a:ext uri="{FF2B5EF4-FFF2-40B4-BE49-F238E27FC236}">
                  <a16:creationId xmlns:a16="http://schemas.microsoft.com/office/drawing/2014/main" id="{095BCE59-911F-94B3-FBB3-62452B10AF78}"/>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9" name="Freeform 191">
              <a:extLst>
                <a:ext uri="{FF2B5EF4-FFF2-40B4-BE49-F238E27FC236}">
                  <a16:creationId xmlns:a16="http://schemas.microsoft.com/office/drawing/2014/main" id="{E1A30F8D-0595-BB0E-A710-8D72BE524A3C}"/>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0" name="Freeform 192">
              <a:extLst>
                <a:ext uri="{FF2B5EF4-FFF2-40B4-BE49-F238E27FC236}">
                  <a16:creationId xmlns:a16="http://schemas.microsoft.com/office/drawing/2014/main" id="{05338439-49E6-A5BF-1B71-90F46D715B5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1" name="Freeform 193">
              <a:extLst>
                <a:ext uri="{FF2B5EF4-FFF2-40B4-BE49-F238E27FC236}">
                  <a16:creationId xmlns:a16="http://schemas.microsoft.com/office/drawing/2014/main" id="{15980823-73EA-98B5-072C-9A5DBC677BA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2" name="Freeform 194">
              <a:extLst>
                <a:ext uri="{FF2B5EF4-FFF2-40B4-BE49-F238E27FC236}">
                  <a16:creationId xmlns:a16="http://schemas.microsoft.com/office/drawing/2014/main" id="{1757649A-231C-C778-9E5D-04ADB57CE01E}"/>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3" name="Freeform 195">
              <a:extLst>
                <a:ext uri="{FF2B5EF4-FFF2-40B4-BE49-F238E27FC236}">
                  <a16:creationId xmlns:a16="http://schemas.microsoft.com/office/drawing/2014/main" id="{EA4E6EA3-E59C-9B58-4EE3-0B7E1C1BD279}"/>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4" name="Freeform 196">
              <a:extLst>
                <a:ext uri="{FF2B5EF4-FFF2-40B4-BE49-F238E27FC236}">
                  <a16:creationId xmlns:a16="http://schemas.microsoft.com/office/drawing/2014/main" id="{415D9E95-0CDD-F25A-F73B-EB3171BD1C3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5" name="Freeform 197">
              <a:extLst>
                <a:ext uri="{FF2B5EF4-FFF2-40B4-BE49-F238E27FC236}">
                  <a16:creationId xmlns:a16="http://schemas.microsoft.com/office/drawing/2014/main" id="{009E5794-AEA1-D0AD-20FA-51878CC383B3}"/>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6" name="Freeform 198">
              <a:extLst>
                <a:ext uri="{FF2B5EF4-FFF2-40B4-BE49-F238E27FC236}">
                  <a16:creationId xmlns:a16="http://schemas.microsoft.com/office/drawing/2014/main" id="{CCD9F9B9-9D86-21B3-B43B-D31EDA68A1FC}"/>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7" name="Freeform 199">
              <a:extLst>
                <a:ext uri="{FF2B5EF4-FFF2-40B4-BE49-F238E27FC236}">
                  <a16:creationId xmlns:a16="http://schemas.microsoft.com/office/drawing/2014/main" id="{03269FBC-2BCD-BF05-C255-D27E9F0DA49F}"/>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8" name="Freeform 200">
              <a:extLst>
                <a:ext uri="{FF2B5EF4-FFF2-40B4-BE49-F238E27FC236}">
                  <a16:creationId xmlns:a16="http://schemas.microsoft.com/office/drawing/2014/main" id="{88646AB4-3E6A-5666-1B8C-F5DC0DEFF466}"/>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9" name="Freeform 201">
              <a:extLst>
                <a:ext uri="{FF2B5EF4-FFF2-40B4-BE49-F238E27FC236}">
                  <a16:creationId xmlns:a16="http://schemas.microsoft.com/office/drawing/2014/main" id="{BC8A3FB2-EBF9-9239-60F0-C11847E15C0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0" name="Freeform 202">
              <a:extLst>
                <a:ext uri="{FF2B5EF4-FFF2-40B4-BE49-F238E27FC236}">
                  <a16:creationId xmlns:a16="http://schemas.microsoft.com/office/drawing/2014/main" id="{544A9486-E449-6568-23F8-1C705BE08D6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1" name="Freeform 203">
              <a:extLst>
                <a:ext uri="{FF2B5EF4-FFF2-40B4-BE49-F238E27FC236}">
                  <a16:creationId xmlns:a16="http://schemas.microsoft.com/office/drawing/2014/main" id="{AEBF2B42-2FC1-3D22-97A5-CB06ED559BFF}"/>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2" name="Freeform 204">
              <a:extLst>
                <a:ext uri="{FF2B5EF4-FFF2-40B4-BE49-F238E27FC236}">
                  <a16:creationId xmlns:a16="http://schemas.microsoft.com/office/drawing/2014/main" id="{1D6B5945-208F-AD8B-271A-5D517E5D8191}"/>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3" name="Freeform 205">
              <a:extLst>
                <a:ext uri="{FF2B5EF4-FFF2-40B4-BE49-F238E27FC236}">
                  <a16:creationId xmlns:a16="http://schemas.microsoft.com/office/drawing/2014/main" id="{69F57B07-2827-CDAC-E1CB-E94744569F8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4" name="Freeform 206">
              <a:extLst>
                <a:ext uri="{FF2B5EF4-FFF2-40B4-BE49-F238E27FC236}">
                  <a16:creationId xmlns:a16="http://schemas.microsoft.com/office/drawing/2014/main" id="{35E67AE2-A46E-38C4-9645-0C88737091A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5" name="Freeform 207">
              <a:extLst>
                <a:ext uri="{FF2B5EF4-FFF2-40B4-BE49-F238E27FC236}">
                  <a16:creationId xmlns:a16="http://schemas.microsoft.com/office/drawing/2014/main" id="{848BE995-4AE1-C8D7-4941-2F63287F4AB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6" name="Freeform 208">
              <a:extLst>
                <a:ext uri="{FF2B5EF4-FFF2-40B4-BE49-F238E27FC236}">
                  <a16:creationId xmlns:a16="http://schemas.microsoft.com/office/drawing/2014/main" id="{706E13B6-DB9A-1FE9-D9C1-A68DFBD0118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7" name="Freeform 209">
              <a:extLst>
                <a:ext uri="{FF2B5EF4-FFF2-40B4-BE49-F238E27FC236}">
                  <a16:creationId xmlns:a16="http://schemas.microsoft.com/office/drawing/2014/main" id="{3ABAF9C0-1D16-0577-9764-ADED82A600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8" name="Freeform 210">
              <a:extLst>
                <a:ext uri="{FF2B5EF4-FFF2-40B4-BE49-F238E27FC236}">
                  <a16:creationId xmlns:a16="http://schemas.microsoft.com/office/drawing/2014/main" id="{147D42D7-3F66-7A6C-EEDD-28A912CAE4B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99" name="Text Placeholder 2">
            <a:extLst>
              <a:ext uri="{FF2B5EF4-FFF2-40B4-BE49-F238E27FC236}">
                <a16:creationId xmlns:a16="http://schemas.microsoft.com/office/drawing/2014/main" id="{9F1A0683-D9C6-7EF9-45E5-DBB63F24328E}"/>
              </a:ext>
            </a:extLst>
          </p:cNvPr>
          <p:cNvSpPr txBox="1">
            <a:spLocks/>
          </p:cNvSpPr>
          <p:nvPr/>
        </p:nvSpPr>
        <p:spPr>
          <a:xfrm>
            <a:off x="370970" y="2304160"/>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18752586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29</a:t>
            </a:fld>
            <a:endParaRPr lang="en-US" sz="1100"/>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391626"/>
            <a:ext cx="6638491" cy="5990166"/>
          </a:xfrm>
        </p:spPr>
        <p:txBody>
          <a:bodyPr/>
          <a:lstStyle/>
          <a:p>
            <a:pPr>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Healthy</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produces meat that is without additives, hormones or antibiotics. The result is healthy, tender, tasty meat, that is rich in nutrients.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meat is consistently less fatty and has a lower saturated fat content and also a better balance between fatty acids such as stearic acid, which allows meat not to raise cholesterol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provides more antioxidants, as well as vitamins A and E and glutathione (GT), protecting our cells from cancer-causing free radicals.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Grass-Fed beef fat contains seven times more carotene than Grain-Fed beef, a vitamin A-producing compound responsible for healthy eye lining, mucous membranes, lungs, intestines and skin.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main differentiating factor is sustainability in production, which is based on five distinct points: food self-sufficiency for all animals from permanent biodiverse pastures, promotion of soil improvement and regeneration, efficient use of water, non-use of nitrogen fertilizers and carbon sequestration.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ecosystem where the farm is located, practically in the middle of the Tagus estuary, is extremely rich in fauna, flora and microbiota. The soils, the former riverbed of the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Tejo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are very rich in various minerals, providing the pastures with all the nutrients they need to feed the animals. The care with which meat production is managed in these fields aims to maintain and promote this entire habitat through conservation agriculture with minimal intervention.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pastures are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fertilised</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only by the animals themselves. Pastures recycle the animals' droppings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and sequester carbon from the atmosphere, thus offsetting animal emissions. Being permanent, pastures also contribute to a much more balanced soil, increasing carbon sequestration. This is how 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can guarantee Carbon Neutrality in their meat production.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is in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favour</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of sustainability and zero waste, and as such, they always seek to make a balanced sale of premium cuts with less premium cuts. Soon it will be possible to purchase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personalised</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packs, but always with respect for balance and a continued focus on sustainability. </a:t>
            </a:r>
            <a:endParaRPr lang="en-US"/>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Respect for animal welfare and the environment are the pillars on which Carne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D'Erva's</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philosophy is based.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pic>
        <p:nvPicPr>
          <p:cNvPr id="4" name="Picture 2">
            <a:hlinkClick r:id="rId3"/>
            <a:extLst>
              <a:ext uri="{FF2B5EF4-FFF2-40B4-BE49-F238E27FC236}">
                <a16:creationId xmlns:a16="http://schemas.microsoft.com/office/drawing/2014/main" id="{D10742F4-CED4-54A3-4659-35B59E5711E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Placeholder 7" descr="A picture containing dish, meal&#10;&#10;Description automatically generated">
            <a:extLst>
              <a:ext uri="{FF2B5EF4-FFF2-40B4-BE49-F238E27FC236}">
                <a16:creationId xmlns:a16="http://schemas.microsoft.com/office/drawing/2014/main" id="{D8CBA798-49EB-C499-AAF5-AD547B78E22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8" name="TextBox 7">
            <a:extLst>
              <a:ext uri="{FF2B5EF4-FFF2-40B4-BE49-F238E27FC236}">
                <a16:creationId xmlns:a16="http://schemas.microsoft.com/office/drawing/2014/main" id="{FF40B183-4296-7B72-E0AD-70974B541F26}"/>
              </a:ext>
            </a:extLst>
          </p:cNvPr>
          <p:cNvSpPr txBox="1"/>
          <p:nvPr/>
        </p:nvSpPr>
        <p:spPr>
          <a:xfrm>
            <a:off x="3811632" y="7416956"/>
            <a:ext cx="3441634" cy="1015663"/>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Production is based on the principles of regenerative agriculture &amp; circular economy  </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9" name="Group 8">
            <a:extLst>
              <a:ext uri="{FF2B5EF4-FFF2-40B4-BE49-F238E27FC236}">
                <a16:creationId xmlns:a16="http://schemas.microsoft.com/office/drawing/2014/main" id="{6B7CB4F5-8962-6379-0D45-B076394A350A}"/>
              </a:ext>
            </a:extLst>
          </p:cNvPr>
          <p:cNvGrpSpPr/>
          <p:nvPr/>
        </p:nvGrpSpPr>
        <p:grpSpPr>
          <a:xfrm rot="10800000">
            <a:off x="5805164" y="6476755"/>
            <a:ext cx="790943" cy="575820"/>
            <a:chOff x="3400450" y="986392"/>
            <a:chExt cx="1487826" cy="1083162"/>
          </a:xfrm>
        </p:grpSpPr>
        <p:sp>
          <p:nvSpPr>
            <p:cNvPr id="17" name="Freeform 25">
              <a:extLst>
                <a:ext uri="{FF2B5EF4-FFF2-40B4-BE49-F238E27FC236}">
                  <a16:creationId xmlns:a16="http://schemas.microsoft.com/office/drawing/2014/main" id="{D24615D7-6175-699A-3168-A6C33464B6D0}"/>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8" name="Freeform 26">
              <a:extLst>
                <a:ext uri="{FF2B5EF4-FFF2-40B4-BE49-F238E27FC236}">
                  <a16:creationId xmlns:a16="http://schemas.microsoft.com/office/drawing/2014/main" id="{9E214BD5-6B35-AE4B-7C4E-8BE1FCB272C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5" name="Graphic 2">
            <a:extLst>
              <a:ext uri="{FF2B5EF4-FFF2-40B4-BE49-F238E27FC236}">
                <a16:creationId xmlns:a16="http://schemas.microsoft.com/office/drawing/2014/main" id="{032E626D-393F-529C-BE2B-BD0AFF51687D}"/>
              </a:ext>
            </a:extLst>
          </p:cNvPr>
          <p:cNvGrpSpPr>
            <a:grpSpLocks noChangeAspect="1"/>
          </p:cNvGrpSpPr>
          <p:nvPr/>
        </p:nvGrpSpPr>
        <p:grpSpPr>
          <a:xfrm>
            <a:off x="6617797" y="243985"/>
            <a:ext cx="556009" cy="558000"/>
            <a:chOff x="4087275" y="5667595"/>
            <a:chExt cx="380936" cy="382300"/>
          </a:xfrm>
        </p:grpSpPr>
        <p:sp>
          <p:nvSpPr>
            <p:cNvPr id="10" name="Freeform 8">
              <a:extLst>
                <a:ext uri="{FF2B5EF4-FFF2-40B4-BE49-F238E27FC236}">
                  <a16:creationId xmlns:a16="http://schemas.microsoft.com/office/drawing/2014/main" id="{B536E9C8-1DC3-0151-FE59-3706799FE98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9">
              <a:extLst>
                <a:ext uri="{FF2B5EF4-FFF2-40B4-BE49-F238E27FC236}">
                  <a16:creationId xmlns:a16="http://schemas.microsoft.com/office/drawing/2014/main" id="{1DFCC043-DC80-E422-FD50-D497E414516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0">
              <a:extLst>
                <a:ext uri="{FF2B5EF4-FFF2-40B4-BE49-F238E27FC236}">
                  <a16:creationId xmlns:a16="http://schemas.microsoft.com/office/drawing/2014/main" id="{077F153E-ABD4-F879-3A46-5270B4A23346}"/>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1">
              <a:extLst>
                <a:ext uri="{FF2B5EF4-FFF2-40B4-BE49-F238E27FC236}">
                  <a16:creationId xmlns:a16="http://schemas.microsoft.com/office/drawing/2014/main" id="{2C302C0F-9077-E69C-FFA2-67BC329B7F0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2">
              <a:extLst>
                <a:ext uri="{FF2B5EF4-FFF2-40B4-BE49-F238E27FC236}">
                  <a16:creationId xmlns:a16="http://schemas.microsoft.com/office/drawing/2014/main" id="{593CF726-0DF3-961C-8938-C2CC5CA8F760}"/>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3">
              <a:extLst>
                <a:ext uri="{FF2B5EF4-FFF2-40B4-BE49-F238E27FC236}">
                  <a16:creationId xmlns:a16="http://schemas.microsoft.com/office/drawing/2014/main" id="{D0112590-C745-2FFB-E246-A74BF3865FC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4">
              <a:extLst>
                <a:ext uri="{FF2B5EF4-FFF2-40B4-BE49-F238E27FC236}">
                  <a16:creationId xmlns:a16="http://schemas.microsoft.com/office/drawing/2014/main" id="{F7A7FC20-ECD9-09A5-F357-1B152C07A35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5">
              <a:extLst>
                <a:ext uri="{FF2B5EF4-FFF2-40B4-BE49-F238E27FC236}">
                  <a16:creationId xmlns:a16="http://schemas.microsoft.com/office/drawing/2014/main" id="{03F4F3A7-080B-D657-67E9-2D903E79FF75}"/>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6">
              <a:extLst>
                <a:ext uri="{FF2B5EF4-FFF2-40B4-BE49-F238E27FC236}">
                  <a16:creationId xmlns:a16="http://schemas.microsoft.com/office/drawing/2014/main" id="{F96EE79E-EDEF-517E-3BB7-F5F1EAE74A4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7">
              <a:extLst>
                <a:ext uri="{FF2B5EF4-FFF2-40B4-BE49-F238E27FC236}">
                  <a16:creationId xmlns:a16="http://schemas.microsoft.com/office/drawing/2014/main" id="{84524933-1D71-0E21-9E93-159FAB809F4C}"/>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8">
              <a:extLst>
                <a:ext uri="{FF2B5EF4-FFF2-40B4-BE49-F238E27FC236}">
                  <a16:creationId xmlns:a16="http://schemas.microsoft.com/office/drawing/2014/main" id="{D896A47F-3566-C9C0-FAD5-61ECA5B2BF22}"/>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19">
              <a:extLst>
                <a:ext uri="{FF2B5EF4-FFF2-40B4-BE49-F238E27FC236}">
                  <a16:creationId xmlns:a16="http://schemas.microsoft.com/office/drawing/2014/main" id="{EC741D34-860D-3F86-991B-D768250E841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0">
              <a:extLst>
                <a:ext uri="{FF2B5EF4-FFF2-40B4-BE49-F238E27FC236}">
                  <a16:creationId xmlns:a16="http://schemas.microsoft.com/office/drawing/2014/main" id="{5808DB95-4C2B-AD28-FA5F-EC4A405273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1">
              <a:extLst>
                <a:ext uri="{FF2B5EF4-FFF2-40B4-BE49-F238E27FC236}">
                  <a16:creationId xmlns:a16="http://schemas.microsoft.com/office/drawing/2014/main" id="{0D32DFB2-35C9-92AB-C6A2-296C78462C1E}"/>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2">
              <a:extLst>
                <a:ext uri="{FF2B5EF4-FFF2-40B4-BE49-F238E27FC236}">
                  <a16:creationId xmlns:a16="http://schemas.microsoft.com/office/drawing/2014/main" id="{DA8065FC-3053-71F8-2F26-8E98471AEAB0}"/>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3">
              <a:extLst>
                <a:ext uri="{FF2B5EF4-FFF2-40B4-BE49-F238E27FC236}">
                  <a16:creationId xmlns:a16="http://schemas.microsoft.com/office/drawing/2014/main" id="{FE877629-1A60-3617-0D43-20877134F977}"/>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4">
              <a:extLst>
                <a:ext uri="{FF2B5EF4-FFF2-40B4-BE49-F238E27FC236}">
                  <a16:creationId xmlns:a16="http://schemas.microsoft.com/office/drawing/2014/main" id="{BF217EE0-BAAF-F203-9062-9C1B59D7FAA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5">
              <a:extLst>
                <a:ext uri="{FF2B5EF4-FFF2-40B4-BE49-F238E27FC236}">
                  <a16:creationId xmlns:a16="http://schemas.microsoft.com/office/drawing/2014/main" id="{D4A6B846-295C-6E4F-0E93-B4D0B272ED0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6">
              <a:extLst>
                <a:ext uri="{FF2B5EF4-FFF2-40B4-BE49-F238E27FC236}">
                  <a16:creationId xmlns:a16="http://schemas.microsoft.com/office/drawing/2014/main" id="{A07CFD1F-ACEE-F1D2-1222-C40D0FEAB2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7">
              <a:extLst>
                <a:ext uri="{FF2B5EF4-FFF2-40B4-BE49-F238E27FC236}">
                  <a16:creationId xmlns:a16="http://schemas.microsoft.com/office/drawing/2014/main" id="{58933FD2-E088-BAA6-0083-13EA25825220}"/>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8">
              <a:extLst>
                <a:ext uri="{FF2B5EF4-FFF2-40B4-BE49-F238E27FC236}">
                  <a16:creationId xmlns:a16="http://schemas.microsoft.com/office/drawing/2014/main" id="{7AEE9ECA-66B5-AED3-9CBF-C40FD3BBC6A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29">
              <a:extLst>
                <a:ext uri="{FF2B5EF4-FFF2-40B4-BE49-F238E27FC236}">
                  <a16:creationId xmlns:a16="http://schemas.microsoft.com/office/drawing/2014/main" id="{6D75A37A-D913-3935-A597-841CA6FE46B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0">
              <a:extLst>
                <a:ext uri="{FF2B5EF4-FFF2-40B4-BE49-F238E27FC236}">
                  <a16:creationId xmlns:a16="http://schemas.microsoft.com/office/drawing/2014/main" id="{17F66CA3-A071-B97E-D873-D9868694D83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1">
              <a:extLst>
                <a:ext uri="{FF2B5EF4-FFF2-40B4-BE49-F238E27FC236}">
                  <a16:creationId xmlns:a16="http://schemas.microsoft.com/office/drawing/2014/main" id="{189807F1-6090-EDE6-E4AB-11D67765C59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2">
              <a:extLst>
                <a:ext uri="{FF2B5EF4-FFF2-40B4-BE49-F238E27FC236}">
                  <a16:creationId xmlns:a16="http://schemas.microsoft.com/office/drawing/2014/main" id="{2234EC52-CDD5-994A-F338-6E273815CC1E}"/>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3">
              <a:extLst>
                <a:ext uri="{FF2B5EF4-FFF2-40B4-BE49-F238E27FC236}">
                  <a16:creationId xmlns:a16="http://schemas.microsoft.com/office/drawing/2014/main" id="{324FDC6A-DB64-0B8E-509B-3BC23411B28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4">
              <a:extLst>
                <a:ext uri="{FF2B5EF4-FFF2-40B4-BE49-F238E27FC236}">
                  <a16:creationId xmlns:a16="http://schemas.microsoft.com/office/drawing/2014/main" id="{14B36F0E-DC96-ED30-91A6-F1B9ADAFCCF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5">
              <a:extLst>
                <a:ext uri="{FF2B5EF4-FFF2-40B4-BE49-F238E27FC236}">
                  <a16:creationId xmlns:a16="http://schemas.microsoft.com/office/drawing/2014/main" id="{CED45F73-F588-E172-6990-A91A9A8DCF06}"/>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6">
              <a:extLst>
                <a:ext uri="{FF2B5EF4-FFF2-40B4-BE49-F238E27FC236}">
                  <a16:creationId xmlns:a16="http://schemas.microsoft.com/office/drawing/2014/main" id="{73F1E4B2-7CDE-CC05-727A-9A4E9F93387F}"/>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7">
              <a:extLst>
                <a:ext uri="{FF2B5EF4-FFF2-40B4-BE49-F238E27FC236}">
                  <a16:creationId xmlns:a16="http://schemas.microsoft.com/office/drawing/2014/main" id="{C873FDF9-0BEE-0876-4252-C53F5F1B074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8">
              <a:extLst>
                <a:ext uri="{FF2B5EF4-FFF2-40B4-BE49-F238E27FC236}">
                  <a16:creationId xmlns:a16="http://schemas.microsoft.com/office/drawing/2014/main" id="{553C8530-AB0F-FB25-B665-8C3E86EF865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39">
              <a:extLst>
                <a:ext uri="{FF2B5EF4-FFF2-40B4-BE49-F238E27FC236}">
                  <a16:creationId xmlns:a16="http://schemas.microsoft.com/office/drawing/2014/main" id="{92DD933E-5079-047E-5ED1-1A9467EAA1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0">
              <a:extLst>
                <a:ext uri="{FF2B5EF4-FFF2-40B4-BE49-F238E27FC236}">
                  <a16:creationId xmlns:a16="http://schemas.microsoft.com/office/drawing/2014/main" id="{3AC80CFE-0D16-D22F-C4F0-E81D3DB0511C}"/>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1">
              <a:extLst>
                <a:ext uri="{FF2B5EF4-FFF2-40B4-BE49-F238E27FC236}">
                  <a16:creationId xmlns:a16="http://schemas.microsoft.com/office/drawing/2014/main" id="{66B24635-FCA4-53D2-28B5-9E5E13A819AB}"/>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2">
              <a:extLst>
                <a:ext uri="{FF2B5EF4-FFF2-40B4-BE49-F238E27FC236}">
                  <a16:creationId xmlns:a16="http://schemas.microsoft.com/office/drawing/2014/main" id="{6AA37508-E50E-85FA-D7BA-D788A7A37027}"/>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3">
              <a:extLst>
                <a:ext uri="{FF2B5EF4-FFF2-40B4-BE49-F238E27FC236}">
                  <a16:creationId xmlns:a16="http://schemas.microsoft.com/office/drawing/2014/main" id="{7F342B3E-11BF-B0F6-4A18-BA46E098873D}"/>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4">
              <a:extLst>
                <a:ext uri="{FF2B5EF4-FFF2-40B4-BE49-F238E27FC236}">
                  <a16:creationId xmlns:a16="http://schemas.microsoft.com/office/drawing/2014/main" id="{74BA3AF7-8E73-FAB1-C3DE-0B92B9DEC40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5">
              <a:extLst>
                <a:ext uri="{FF2B5EF4-FFF2-40B4-BE49-F238E27FC236}">
                  <a16:creationId xmlns:a16="http://schemas.microsoft.com/office/drawing/2014/main" id="{E546F127-4438-3069-D474-6EE0B7ABFBF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6">
              <a:extLst>
                <a:ext uri="{FF2B5EF4-FFF2-40B4-BE49-F238E27FC236}">
                  <a16:creationId xmlns:a16="http://schemas.microsoft.com/office/drawing/2014/main" id="{389A23C0-7447-8EB3-B8E1-894D5CB0B38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7">
              <a:extLst>
                <a:ext uri="{FF2B5EF4-FFF2-40B4-BE49-F238E27FC236}">
                  <a16:creationId xmlns:a16="http://schemas.microsoft.com/office/drawing/2014/main" id="{791053D3-BF77-2171-DFB6-B3344CB56132}"/>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8">
              <a:extLst>
                <a:ext uri="{FF2B5EF4-FFF2-40B4-BE49-F238E27FC236}">
                  <a16:creationId xmlns:a16="http://schemas.microsoft.com/office/drawing/2014/main" id="{01275090-0AEA-B615-2F9C-77A7162EBD6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49">
              <a:extLst>
                <a:ext uri="{FF2B5EF4-FFF2-40B4-BE49-F238E27FC236}">
                  <a16:creationId xmlns:a16="http://schemas.microsoft.com/office/drawing/2014/main" id="{BA1164E5-10A5-A834-1033-A34DD8EE7FBF}"/>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0">
              <a:extLst>
                <a:ext uri="{FF2B5EF4-FFF2-40B4-BE49-F238E27FC236}">
                  <a16:creationId xmlns:a16="http://schemas.microsoft.com/office/drawing/2014/main" id="{69C53673-49FE-148A-A8E9-48744AEB3DC0}"/>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1">
              <a:extLst>
                <a:ext uri="{FF2B5EF4-FFF2-40B4-BE49-F238E27FC236}">
                  <a16:creationId xmlns:a16="http://schemas.microsoft.com/office/drawing/2014/main" id="{D24635A0-4462-75C4-87E4-E2ACB462835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2">
              <a:extLst>
                <a:ext uri="{FF2B5EF4-FFF2-40B4-BE49-F238E27FC236}">
                  <a16:creationId xmlns:a16="http://schemas.microsoft.com/office/drawing/2014/main" id="{FDA1FD40-7B99-12C9-4218-FC0A5810DD6E}"/>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3" name="Graphic 2">
              <a:extLst>
                <a:ext uri="{FF2B5EF4-FFF2-40B4-BE49-F238E27FC236}">
                  <a16:creationId xmlns:a16="http://schemas.microsoft.com/office/drawing/2014/main" id="{E3639CCC-1B6D-B14D-2D4D-704175469CE7}"/>
                </a:ext>
              </a:extLst>
            </p:cNvPr>
            <p:cNvGrpSpPr/>
            <p:nvPr/>
          </p:nvGrpSpPr>
          <p:grpSpPr>
            <a:xfrm>
              <a:off x="4134920" y="5769432"/>
              <a:ext cx="249716" cy="186542"/>
              <a:chOff x="4134920" y="5769432"/>
              <a:chExt cx="249716" cy="186542"/>
            </a:xfrm>
          </p:grpSpPr>
          <p:sp>
            <p:nvSpPr>
              <p:cNvPr id="231" name="Freeform 221">
                <a:extLst>
                  <a:ext uri="{FF2B5EF4-FFF2-40B4-BE49-F238E27FC236}">
                    <a16:creationId xmlns:a16="http://schemas.microsoft.com/office/drawing/2014/main" id="{02D65A61-3844-C5C4-8A8E-3834A31B9DCC}"/>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2">
                <a:extLst>
                  <a:ext uri="{FF2B5EF4-FFF2-40B4-BE49-F238E27FC236}">
                    <a16:creationId xmlns:a16="http://schemas.microsoft.com/office/drawing/2014/main" id="{6FBB77E7-6592-5769-8072-0D7EF019FB46}"/>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3">
                <a:extLst>
                  <a:ext uri="{FF2B5EF4-FFF2-40B4-BE49-F238E27FC236}">
                    <a16:creationId xmlns:a16="http://schemas.microsoft.com/office/drawing/2014/main" id="{902C8E42-1D83-9DB2-7877-293C0880063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4">
                <a:extLst>
                  <a:ext uri="{FF2B5EF4-FFF2-40B4-BE49-F238E27FC236}">
                    <a16:creationId xmlns:a16="http://schemas.microsoft.com/office/drawing/2014/main" id="{35546FCE-69C1-DF5E-42F2-0A13AA66A39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5">
                <a:extLst>
                  <a:ext uri="{FF2B5EF4-FFF2-40B4-BE49-F238E27FC236}">
                    <a16:creationId xmlns:a16="http://schemas.microsoft.com/office/drawing/2014/main" id="{0A0F38BB-EA3E-E318-E3F4-4CF5E963D2C8}"/>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6">
                <a:extLst>
                  <a:ext uri="{FF2B5EF4-FFF2-40B4-BE49-F238E27FC236}">
                    <a16:creationId xmlns:a16="http://schemas.microsoft.com/office/drawing/2014/main" id="{2B7CA721-608D-75A7-20DB-44B7F0F4320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7">
                <a:extLst>
                  <a:ext uri="{FF2B5EF4-FFF2-40B4-BE49-F238E27FC236}">
                    <a16:creationId xmlns:a16="http://schemas.microsoft.com/office/drawing/2014/main" id="{5A8CF2EA-DABF-B414-C8D6-60A04F8FCA95}"/>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28">
                <a:extLst>
                  <a:ext uri="{FF2B5EF4-FFF2-40B4-BE49-F238E27FC236}">
                    <a16:creationId xmlns:a16="http://schemas.microsoft.com/office/drawing/2014/main" id="{086BC61C-EDD4-B1B3-3978-F7BD0B10918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9" name="Freeform 229">
                <a:extLst>
                  <a:ext uri="{FF2B5EF4-FFF2-40B4-BE49-F238E27FC236}">
                    <a16:creationId xmlns:a16="http://schemas.microsoft.com/office/drawing/2014/main" id="{ED87920E-8F5A-529A-E5A2-F7EA14AA19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0" name="Freeform 230">
                <a:extLst>
                  <a:ext uri="{FF2B5EF4-FFF2-40B4-BE49-F238E27FC236}">
                    <a16:creationId xmlns:a16="http://schemas.microsoft.com/office/drawing/2014/main" id="{5E4B7AA2-291E-C10D-FB8D-2DF45AC4C53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4" name="Freeform 54">
              <a:extLst>
                <a:ext uri="{FF2B5EF4-FFF2-40B4-BE49-F238E27FC236}">
                  <a16:creationId xmlns:a16="http://schemas.microsoft.com/office/drawing/2014/main" id="{97CF96C0-60B6-543C-6C8F-027A69DEF0AB}"/>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5">
              <a:extLst>
                <a:ext uri="{FF2B5EF4-FFF2-40B4-BE49-F238E27FC236}">
                  <a16:creationId xmlns:a16="http://schemas.microsoft.com/office/drawing/2014/main" id="{7617F20B-0911-EC93-7CC1-A6915259B18E}"/>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6">
              <a:extLst>
                <a:ext uri="{FF2B5EF4-FFF2-40B4-BE49-F238E27FC236}">
                  <a16:creationId xmlns:a16="http://schemas.microsoft.com/office/drawing/2014/main" id="{6B2BEBD5-58A7-C8E3-9D37-6863B68DF49D}"/>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7">
              <a:extLst>
                <a:ext uri="{FF2B5EF4-FFF2-40B4-BE49-F238E27FC236}">
                  <a16:creationId xmlns:a16="http://schemas.microsoft.com/office/drawing/2014/main" id="{E2F1B526-57A0-F595-11FC-7518E705E026}"/>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58">
              <a:extLst>
                <a:ext uri="{FF2B5EF4-FFF2-40B4-BE49-F238E27FC236}">
                  <a16:creationId xmlns:a16="http://schemas.microsoft.com/office/drawing/2014/main" id="{5D37D569-F526-9C0C-8F38-F396E7AC3D2C}"/>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59">
              <a:extLst>
                <a:ext uri="{FF2B5EF4-FFF2-40B4-BE49-F238E27FC236}">
                  <a16:creationId xmlns:a16="http://schemas.microsoft.com/office/drawing/2014/main" id="{5A03C2F7-879D-04F8-9A1D-691BA2866A06}"/>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0">
              <a:extLst>
                <a:ext uri="{FF2B5EF4-FFF2-40B4-BE49-F238E27FC236}">
                  <a16:creationId xmlns:a16="http://schemas.microsoft.com/office/drawing/2014/main" id="{FF065B18-0F54-21BF-E7E4-4A14972445F3}"/>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1">
              <a:extLst>
                <a:ext uri="{FF2B5EF4-FFF2-40B4-BE49-F238E27FC236}">
                  <a16:creationId xmlns:a16="http://schemas.microsoft.com/office/drawing/2014/main" id="{DFBE0D48-A7A6-A55E-F8F8-8A00E4D8A78E}"/>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2">
              <a:extLst>
                <a:ext uri="{FF2B5EF4-FFF2-40B4-BE49-F238E27FC236}">
                  <a16:creationId xmlns:a16="http://schemas.microsoft.com/office/drawing/2014/main" id="{547AE658-F0BD-3CE3-C1EE-2871A97E6542}"/>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3">
              <a:extLst>
                <a:ext uri="{FF2B5EF4-FFF2-40B4-BE49-F238E27FC236}">
                  <a16:creationId xmlns:a16="http://schemas.microsoft.com/office/drawing/2014/main" id="{CED65F67-6676-A3BB-EA26-A02DAAB3B79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4">
              <a:extLst>
                <a:ext uri="{FF2B5EF4-FFF2-40B4-BE49-F238E27FC236}">
                  <a16:creationId xmlns:a16="http://schemas.microsoft.com/office/drawing/2014/main" id="{5A6AE903-F6FA-6856-79B8-8C51CA07893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5">
              <a:extLst>
                <a:ext uri="{FF2B5EF4-FFF2-40B4-BE49-F238E27FC236}">
                  <a16:creationId xmlns:a16="http://schemas.microsoft.com/office/drawing/2014/main" id="{2807FB4C-9E71-7355-A657-1582DCFA12C7}"/>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6">
              <a:extLst>
                <a:ext uri="{FF2B5EF4-FFF2-40B4-BE49-F238E27FC236}">
                  <a16:creationId xmlns:a16="http://schemas.microsoft.com/office/drawing/2014/main" id="{1BB7656D-9623-AACB-587D-E01A309966C3}"/>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7">
              <a:extLst>
                <a:ext uri="{FF2B5EF4-FFF2-40B4-BE49-F238E27FC236}">
                  <a16:creationId xmlns:a16="http://schemas.microsoft.com/office/drawing/2014/main" id="{803889D9-B017-F2A4-BA2B-A6537603DA56}"/>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68">
              <a:extLst>
                <a:ext uri="{FF2B5EF4-FFF2-40B4-BE49-F238E27FC236}">
                  <a16:creationId xmlns:a16="http://schemas.microsoft.com/office/drawing/2014/main" id="{A03BE2E2-7FE8-BBF4-2F6C-C507EEA73D64}"/>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69">
              <a:extLst>
                <a:ext uri="{FF2B5EF4-FFF2-40B4-BE49-F238E27FC236}">
                  <a16:creationId xmlns:a16="http://schemas.microsoft.com/office/drawing/2014/main" id="{C98AB0BE-11ED-A757-F8CD-C953FA8A703B}"/>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0">
              <a:extLst>
                <a:ext uri="{FF2B5EF4-FFF2-40B4-BE49-F238E27FC236}">
                  <a16:creationId xmlns:a16="http://schemas.microsoft.com/office/drawing/2014/main" id="{49638EEA-E580-8C19-C05E-AD4EF02910B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1">
              <a:extLst>
                <a:ext uri="{FF2B5EF4-FFF2-40B4-BE49-F238E27FC236}">
                  <a16:creationId xmlns:a16="http://schemas.microsoft.com/office/drawing/2014/main" id="{CEDCC74D-767D-4D3A-72DE-68BDF3C7B7E7}"/>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2">
              <a:extLst>
                <a:ext uri="{FF2B5EF4-FFF2-40B4-BE49-F238E27FC236}">
                  <a16:creationId xmlns:a16="http://schemas.microsoft.com/office/drawing/2014/main" id="{72260941-D283-9FDD-1243-1EA2DB6AD317}"/>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3">
              <a:extLst>
                <a:ext uri="{FF2B5EF4-FFF2-40B4-BE49-F238E27FC236}">
                  <a16:creationId xmlns:a16="http://schemas.microsoft.com/office/drawing/2014/main" id="{8FF541CB-0FF9-9602-1A6A-27C7E947105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4">
              <a:extLst>
                <a:ext uri="{FF2B5EF4-FFF2-40B4-BE49-F238E27FC236}">
                  <a16:creationId xmlns:a16="http://schemas.microsoft.com/office/drawing/2014/main" id="{02791ECB-BCDE-F6DC-8692-0740B9AB8691}"/>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5">
              <a:extLst>
                <a:ext uri="{FF2B5EF4-FFF2-40B4-BE49-F238E27FC236}">
                  <a16:creationId xmlns:a16="http://schemas.microsoft.com/office/drawing/2014/main" id="{E8EB38DE-8696-439D-E33B-3011239778FE}"/>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6">
              <a:extLst>
                <a:ext uri="{FF2B5EF4-FFF2-40B4-BE49-F238E27FC236}">
                  <a16:creationId xmlns:a16="http://schemas.microsoft.com/office/drawing/2014/main" id="{C46A0D73-2657-6C6C-18E7-87F94EE8B07D}"/>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7">
              <a:extLst>
                <a:ext uri="{FF2B5EF4-FFF2-40B4-BE49-F238E27FC236}">
                  <a16:creationId xmlns:a16="http://schemas.microsoft.com/office/drawing/2014/main" id="{534EDA7D-84BD-39F1-3D0D-91F60BA1D1F6}"/>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78">
              <a:extLst>
                <a:ext uri="{FF2B5EF4-FFF2-40B4-BE49-F238E27FC236}">
                  <a16:creationId xmlns:a16="http://schemas.microsoft.com/office/drawing/2014/main" id="{DB84E8D0-28C2-EE69-D50F-5A47BB24572B}"/>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79">
              <a:extLst>
                <a:ext uri="{FF2B5EF4-FFF2-40B4-BE49-F238E27FC236}">
                  <a16:creationId xmlns:a16="http://schemas.microsoft.com/office/drawing/2014/main" id="{383CBB6A-B3E7-25D9-B0FD-0989A64C6EFA}"/>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0">
              <a:extLst>
                <a:ext uri="{FF2B5EF4-FFF2-40B4-BE49-F238E27FC236}">
                  <a16:creationId xmlns:a16="http://schemas.microsoft.com/office/drawing/2014/main" id="{49B0A3A4-D454-C102-96A9-BBD5AA98F22F}"/>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1">
              <a:extLst>
                <a:ext uri="{FF2B5EF4-FFF2-40B4-BE49-F238E27FC236}">
                  <a16:creationId xmlns:a16="http://schemas.microsoft.com/office/drawing/2014/main" id="{B9C47D87-2735-42A1-EEE6-44485593602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2">
              <a:extLst>
                <a:ext uri="{FF2B5EF4-FFF2-40B4-BE49-F238E27FC236}">
                  <a16:creationId xmlns:a16="http://schemas.microsoft.com/office/drawing/2014/main" id="{33AEFB5D-088F-1F96-E9F9-40E08D10B5C5}"/>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3">
              <a:extLst>
                <a:ext uri="{FF2B5EF4-FFF2-40B4-BE49-F238E27FC236}">
                  <a16:creationId xmlns:a16="http://schemas.microsoft.com/office/drawing/2014/main" id="{DEF3DC7D-8427-ED6E-9E45-248967D8A314}"/>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4">
              <a:extLst>
                <a:ext uri="{FF2B5EF4-FFF2-40B4-BE49-F238E27FC236}">
                  <a16:creationId xmlns:a16="http://schemas.microsoft.com/office/drawing/2014/main" id="{300E7791-B40F-83D8-6394-68E8456BDB4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5">
              <a:extLst>
                <a:ext uri="{FF2B5EF4-FFF2-40B4-BE49-F238E27FC236}">
                  <a16:creationId xmlns:a16="http://schemas.microsoft.com/office/drawing/2014/main" id="{07AC8CA9-D27D-0D5B-4D8E-E0CEE489ACB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86">
              <a:extLst>
                <a:ext uri="{FF2B5EF4-FFF2-40B4-BE49-F238E27FC236}">
                  <a16:creationId xmlns:a16="http://schemas.microsoft.com/office/drawing/2014/main" id="{1B7AFC6D-6011-676D-F0DF-BFDF273CEC4A}"/>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87">
              <a:extLst>
                <a:ext uri="{FF2B5EF4-FFF2-40B4-BE49-F238E27FC236}">
                  <a16:creationId xmlns:a16="http://schemas.microsoft.com/office/drawing/2014/main" id="{8E286EE2-8DFB-7553-553D-928C6627EA7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8" name="Graphic 2">
              <a:extLst>
                <a:ext uri="{FF2B5EF4-FFF2-40B4-BE49-F238E27FC236}">
                  <a16:creationId xmlns:a16="http://schemas.microsoft.com/office/drawing/2014/main" id="{89000457-F004-A614-5235-83EC35FB092D}"/>
                </a:ext>
              </a:extLst>
            </p:cNvPr>
            <p:cNvGrpSpPr/>
            <p:nvPr/>
          </p:nvGrpSpPr>
          <p:grpSpPr>
            <a:xfrm>
              <a:off x="4258675" y="5793940"/>
              <a:ext cx="6816" cy="5948"/>
              <a:chOff x="4258675" y="5793940"/>
              <a:chExt cx="6816" cy="5948"/>
            </a:xfrm>
          </p:grpSpPr>
          <p:sp>
            <p:nvSpPr>
              <p:cNvPr id="229" name="Freeform 219">
                <a:extLst>
                  <a:ext uri="{FF2B5EF4-FFF2-40B4-BE49-F238E27FC236}">
                    <a16:creationId xmlns:a16="http://schemas.microsoft.com/office/drawing/2014/main" id="{78610563-F571-0481-C843-25C7E029F05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0">
                <a:extLst>
                  <a:ext uri="{FF2B5EF4-FFF2-40B4-BE49-F238E27FC236}">
                    <a16:creationId xmlns:a16="http://schemas.microsoft.com/office/drawing/2014/main" id="{C2F49F32-AE87-4817-9DF8-A57D00EDABDE}"/>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9" name="Freeform 89">
              <a:extLst>
                <a:ext uri="{FF2B5EF4-FFF2-40B4-BE49-F238E27FC236}">
                  <a16:creationId xmlns:a16="http://schemas.microsoft.com/office/drawing/2014/main" id="{B9C3E605-6A99-4E13-59CE-0B849D7489A3}"/>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0">
              <a:extLst>
                <a:ext uri="{FF2B5EF4-FFF2-40B4-BE49-F238E27FC236}">
                  <a16:creationId xmlns:a16="http://schemas.microsoft.com/office/drawing/2014/main" id="{EC1C72AA-9108-3E80-DC82-B90EA0832A5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1">
              <a:extLst>
                <a:ext uri="{FF2B5EF4-FFF2-40B4-BE49-F238E27FC236}">
                  <a16:creationId xmlns:a16="http://schemas.microsoft.com/office/drawing/2014/main" id="{BC1C970A-BA07-0D26-595A-A479950992B6}"/>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2">
              <a:extLst>
                <a:ext uri="{FF2B5EF4-FFF2-40B4-BE49-F238E27FC236}">
                  <a16:creationId xmlns:a16="http://schemas.microsoft.com/office/drawing/2014/main" id="{69135746-EC7F-4266-BD2A-F2D76CE93119}"/>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3">
              <a:extLst>
                <a:ext uri="{FF2B5EF4-FFF2-40B4-BE49-F238E27FC236}">
                  <a16:creationId xmlns:a16="http://schemas.microsoft.com/office/drawing/2014/main" id="{8071BB9A-F3EE-6FAB-81C5-8CD12562F949}"/>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94">
              <a:extLst>
                <a:ext uri="{FF2B5EF4-FFF2-40B4-BE49-F238E27FC236}">
                  <a16:creationId xmlns:a16="http://schemas.microsoft.com/office/drawing/2014/main" id="{07390503-54DB-ED47-173C-1FDB11116EC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 name="Graphic 2">
              <a:extLst>
                <a:ext uri="{FF2B5EF4-FFF2-40B4-BE49-F238E27FC236}">
                  <a16:creationId xmlns:a16="http://schemas.microsoft.com/office/drawing/2014/main" id="{066746D7-6D36-B9F3-990A-F3039236D573}"/>
                </a:ext>
              </a:extLst>
            </p:cNvPr>
            <p:cNvGrpSpPr/>
            <p:nvPr/>
          </p:nvGrpSpPr>
          <p:grpSpPr>
            <a:xfrm>
              <a:off x="4319602" y="5793940"/>
              <a:ext cx="6816" cy="5948"/>
              <a:chOff x="4319602" y="5793940"/>
              <a:chExt cx="6816" cy="5948"/>
            </a:xfrm>
          </p:grpSpPr>
          <p:sp>
            <p:nvSpPr>
              <p:cNvPr id="227" name="Freeform 217">
                <a:extLst>
                  <a:ext uri="{FF2B5EF4-FFF2-40B4-BE49-F238E27FC236}">
                    <a16:creationId xmlns:a16="http://schemas.microsoft.com/office/drawing/2014/main" id="{AFCA05A3-CBD9-A018-D626-EA3153308730}"/>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18">
                <a:extLst>
                  <a:ext uri="{FF2B5EF4-FFF2-40B4-BE49-F238E27FC236}">
                    <a16:creationId xmlns:a16="http://schemas.microsoft.com/office/drawing/2014/main" id="{77613768-04AB-0FC9-CF1F-228E85F8FCBE}"/>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 name="Freeform 96">
              <a:extLst>
                <a:ext uri="{FF2B5EF4-FFF2-40B4-BE49-F238E27FC236}">
                  <a16:creationId xmlns:a16="http://schemas.microsoft.com/office/drawing/2014/main" id="{02B34B5A-F7AE-FFF6-A60C-7131A7BC3147}"/>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7">
              <a:extLst>
                <a:ext uri="{FF2B5EF4-FFF2-40B4-BE49-F238E27FC236}">
                  <a16:creationId xmlns:a16="http://schemas.microsoft.com/office/drawing/2014/main" id="{0817E70A-79F3-11C9-6B00-47700206960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98">
              <a:extLst>
                <a:ext uri="{FF2B5EF4-FFF2-40B4-BE49-F238E27FC236}">
                  <a16:creationId xmlns:a16="http://schemas.microsoft.com/office/drawing/2014/main" id="{6EDD560B-5CC4-7B57-3524-4EDDC589C88E}"/>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99">
              <a:extLst>
                <a:ext uri="{FF2B5EF4-FFF2-40B4-BE49-F238E27FC236}">
                  <a16:creationId xmlns:a16="http://schemas.microsoft.com/office/drawing/2014/main" id="{FD30496B-CA98-6CFF-6D77-1B50477731AB}"/>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0">
              <a:extLst>
                <a:ext uri="{FF2B5EF4-FFF2-40B4-BE49-F238E27FC236}">
                  <a16:creationId xmlns:a16="http://schemas.microsoft.com/office/drawing/2014/main" id="{1D54297E-5C26-8518-6D2A-AB44429F092B}"/>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1">
              <a:extLst>
                <a:ext uri="{FF2B5EF4-FFF2-40B4-BE49-F238E27FC236}">
                  <a16:creationId xmlns:a16="http://schemas.microsoft.com/office/drawing/2014/main" id="{521E775F-2D55-5DE4-1F56-3E7E1BF77A72}"/>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2" name="Graphic 2">
              <a:extLst>
                <a:ext uri="{FF2B5EF4-FFF2-40B4-BE49-F238E27FC236}">
                  <a16:creationId xmlns:a16="http://schemas.microsoft.com/office/drawing/2014/main" id="{82F1196D-7D3F-6C25-6AD0-F5F845D5E2F4}"/>
                </a:ext>
              </a:extLst>
            </p:cNvPr>
            <p:cNvGrpSpPr/>
            <p:nvPr/>
          </p:nvGrpSpPr>
          <p:grpSpPr>
            <a:xfrm>
              <a:off x="4319602" y="5857945"/>
              <a:ext cx="6816" cy="5710"/>
              <a:chOff x="4319602" y="5857945"/>
              <a:chExt cx="6816" cy="5710"/>
            </a:xfrm>
          </p:grpSpPr>
          <p:sp>
            <p:nvSpPr>
              <p:cNvPr id="225" name="Freeform 215">
                <a:extLst>
                  <a:ext uri="{FF2B5EF4-FFF2-40B4-BE49-F238E27FC236}">
                    <a16:creationId xmlns:a16="http://schemas.microsoft.com/office/drawing/2014/main" id="{9F60514C-1FE8-08B3-72C9-B05F595E45E3}"/>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6">
                <a:extLst>
                  <a:ext uri="{FF2B5EF4-FFF2-40B4-BE49-F238E27FC236}">
                    <a16:creationId xmlns:a16="http://schemas.microsoft.com/office/drawing/2014/main" id="{513AEA19-6975-4D0C-A7EA-D53D0F3E69B5}"/>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3" name="Freeform 103">
              <a:extLst>
                <a:ext uri="{FF2B5EF4-FFF2-40B4-BE49-F238E27FC236}">
                  <a16:creationId xmlns:a16="http://schemas.microsoft.com/office/drawing/2014/main" id="{FC471C81-AA47-20DC-C9C8-72162A7FA6E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4">
              <a:extLst>
                <a:ext uri="{FF2B5EF4-FFF2-40B4-BE49-F238E27FC236}">
                  <a16:creationId xmlns:a16="http://schemas.microsoft.com/office/drawing/2014/main" id="{232F9B62-63C7-20FC-16DE-13FA53B3EF5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5">
              <a:extLst>
                <a:ext uri="{FF2B5EF4-FFF2-40B4-BE49-F238E27FC236}">
                  <a16:creationId xmlns:a16="http://schemas.microsoft.com/office/drawing/2014/main" id="{2C97D03A-43A6-82E9-A489-F2626C877868}"/>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6">
              <a:extLst>
                <a:ext uri="{FF2B5EF4-FFF2-40B4-BE49-F238E27FC236}">
                  <a16:creationId xmlns:a16="http://schemas.microsoft.com/office/drawing/2014/main" id="{4D8A67FC-9A02-C6F8-DFAA-D0DED668D842}"/>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7">
              <a:extLst>
                <a:ext uri="{FF2B5EF4-FFF2-40B4-BE49-F238E27FC236}">
                  <a16:creationId xmlns:a16="http://schemas.microsoft.com/office/drawing/2014/main" id="{DD38CEBE-A44D-B092-3AB2-E32211E801BF}"/>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08">
              <a:extLst>
                <a:ext uri="{FF2B5EF4-FFF2-40B4-BE49-F238E27FC236}">
                  <a16:creationId xmlns:a16="http://schemas.microsoft.com/office/drawing/2014/main" id="{741D7E83-B8B6-8B82-51A0-B14B5EA4FB3E}"/>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09">
              <a:extLst>
                <a:ext uri="{FF2B5EF4-FFF2-40B4-BE49-F238E27FC236}">
                  <a16:creationId xmlns:a16="http://schemas.microsoft.com/office/drawing/2014/main" id="{E92B0C51-A069-B486-B770-CD3FEC3938D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0">
              <a:extLst>
                <a:ext uri="{FF2B5EF4-FFF2-40B4-BE49-F238E27FC236}">
                  <a16:creationId xmlns:a16="http://schemas.microsoft.com/office/drawing/2014/main" id="{7EB281A2-3F26-751F-7709-806BA28C534A}"/>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1">
              <a:extLst>
                <a:ext uri="{FF2B5EF4-FFF2-40B4-BE49-F238E27FC236}">
                  <a16:creationId xmlns:a16="http://schemas.microsoft.com/office/drawing/2014/main" id="{B8C3E6FD-D47E-8ECB-BA89-B0C85D616E4B}"/>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2">
              <a:extLst>
                <a:ext uri="{FF2B5EF4-FFF2-40B4-BE49-F238E27FC236}">
                  <a16:creationId xmlns:a16="http://schemas.microsoft.com/office/drawing/2014/main" id="{731D4C8A-E6EC-5132-7561-99F1FF21C245}"/>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3">
              <a:extLst>
                <a:ext uri="{FF2B5EF4-FFF2-40B4-BE49-F238E27FC236}">
                  <a16:creationId xmlns:a16="http://schemas.microsoft.com/office/drawing/2014/main" id="{F53BC962-EE4A-A392-0736-54763634EF25}"/>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4">
              <a:extLst>
                <a:ext uri="{FF2B5EF4-FFF2-40B4-BE49-F238E27FC236}">
                  <a16:creationId xmlns:a16="http://schemas.microsoft.com/office/drawing/2014/main" id="{D5BC1D9D-5E14-630A-9F9B-8192FB2AFBA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5">
              <a:extLst>
                <a:ext uri="{FF2B5EF4-FFF2-40B4-BE49-F238E27FC236}">
                  <a16:creationId xmlns:a16="http://schemas.microsoft.com/office/drawing/2014/main" id="{28A4540D-5D9D-2C35-3893-69F754842373}"/>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6">
              <a:extLst>
                <a:ext uri="{FF2B5EF4-FFF2-40B4-BE49-F238E27FC236}">
                  <a16:creationId xmlns:a16="http://schemas.microsoft.com/office/drawing/2014/main" id="{FDAF583A-66E0-9A8B-1B2E-C12BCDDDD4BD}"/>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7">
              <a:extLst>
                <a:ext uri="{FF2B5EF4-FFF2-40B4-BE49-F238E27FC236}">
                  <a16:creationId xmlns:a16="http://schemas.microsoft.com/office/drawing/2014/main" id="{02BB658D-187C-BCA6-E22F-094DE5E17AE8}"/>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18">
              <a:extLst>
                <a:ext uri="{FF2B5EF4-FFF2-40B4-BE49-F238E27FC236}">
                  <a16:creationId xmlns:a16="http://schemas.microsoft.com/office/drawing/2014/main" id="{53A9C90E-DBC0-26C7-1299-792CDB61AAF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19">
              <a:extLst>
                <a:ext uri="{FF2B5EF4-FFF2-40B4-BE49-F238E27FC236}">
                  <a16:creationId xmlns:a16="http://schemas.microsoft.com/office/drawing/2014/main" id="{1F234753-48A5-8113-5DA7-E9A0947B53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0">
              <a:extLst>
                <a:ext uri="{FF2B5EF4-FFF2-40B4-BE49-F238E27FC236}">
                  <a16:creationId xmlns:a16="http://schemas.microsoft.com/office/drawing/2014/main" id="{01E0ECFF-3BCB-1EED-1022-9B57A7E61AE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1">
              <a:extLst>
                <a:ext uri="{FF2B5EF4-FFF2-40B4-BE49-F238E27FC236}">
                  <a16:creationId xmlns:a16="http://schemas.microsoft.com/office/drawing/2014/main" id="{DE943E59-C89A-25AC-CEE1-671135022850}"/>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2">
              <a:extLst>
                <a:ext uri="{FF2B5EF4-FFF2-40B4-BE49-F238E27FC236}">
                  <a16:creationId xmlns:a16="http://schemas.microsoft.com/office/drawing/2014/main" id="{4E9F810B-5D52-2A28-73D3-7D21BAACB63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3">
              <a:extLst>
                <a:ext uri="{FF2B5EF4-FFF2-40B4-BE49-F238E27FC236}">
                  <a16:creationId xmlns:a16="http://schemas.microsoft.com/office/drawing/2014/main" id="{84218CAD-C9BA-D853-BB6A-D50BEC6A58B2}"/>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4">
              <a:extLst>
                <a:ext uri="{FF2B5EF4-FFF2-40B4-BE49-F238E27FC236}">
                  <a16:creationId xmlns:a16="http://schemas.microsoft.com/office/drawing/2014/main" id="{17E3BC8F-CF74-F417-F984-9F29C5D592C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5">
              <a:extLst>
                <a:ext uri="{FF2B5EF4-FFF2-40B4-BE49-F238E27FC236}">
                  <a16:creationId xmlns:a16="http://schemas.microsoft.com/office/drawing/2014/main" id="{05800769-19CB-EEDD-5373-A6BAA268094C}"/>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6">
              <a:extLst>
                <a:ext uri="{FF2B5EF4-FFF2-40B4-BE49-F238E27FC236}">
                  <a16:creationId xmlns:a16="http://schemas.microsoft.com/office/drawing/2014/main" id="{29AE3785-C460-9050-F35E-1AA8AE9BD7A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7">
              <a:extLst>
                <a:ext uri="{FF2B5EF4-FFF2-40B4-BE49-F238E27FC236}">
                  <a16:creationId xmlns:a16="http://schemas.microsoft.com/office/drawing/2014/main" id="{C2C92233-4C62-F286-9042-484EB7A4C3A4}"/>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28">
              <a:extLst>
                <a:ext uri="{FF2B5EF4-FFF2-40B4-BE49-F238E27FC236}">
                  <a16:creationId xmlns:a16="http://schemas.microsoft.com/office/drawing/2014/main" id="{8D10B74B-0FA3-09E6-BC11-8E9F460CCF9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29">
              <a:extLst>
                <a:ext uri="{FF2B5EF4-FFF2-40B4-BE49-F238E27FC236}">
                  <a16:creationId xmlns:a16="http://schemas.microsoft.com/office/drawing/2014/main" id="{362CB07D-DB37-6347-3DD9-6F8D34BA561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0">
              <a:extLst>
                <a:ext uri="{FF2B5EF4-FFF2-40B4-BE49-F238E27FC236}">
                  <a16:creationId xmlns:a16="http://schemas.microsoft.com/office/drawing/2014/main" id="{E43ACAD7-E9CE-426B-7ABA-DC64394D5F0C}"/>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1">
              <a:extLst>
                <a:ext uri="{FF2B5EF4-FFF2-40B4-BE49-F238E27FC236}">
                  <a16:creationId xmlns:a16="http://schemas.microsoft.com/office/drawing/2014/main" id="{160AB7EE-261E-9D66-5D9A-06D7BEBE9AC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2">
              <a:extLst>
                <a:ext uri="{FF2B5EF4-FFF2-40B4-BE49-F238E27FC236}">
                  <a16:creationId xmlns:a16="http://schemas.microsoft.com/office/drawing/2014/main" id="{8332E124-2C15-0210-7B5A-DF2FDECDEA8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3">
              <a:extLst>
                <a:ext uri="{FF2B5EF4-FFF2-40B4-BE49-F238E27FC236}">
                  <a16:creationId xmlns:a16="http://schemas.microsoft.com/office/drawing/2014/main" id="{95D5486F-A193-5159-ABB5-AC4B40532483}"/>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4">
              <a:extLst>
                <a:ext uri="{FF2B5EF4-FFF2-40B4-BE49-F238E27FC236}">
                  <a16:creationId xmlns:a16="http://schemas.microsoft.com/office/drawing/2014/main" id="{E7DEE8F7-8FA7-78AA-9805-125BEA8BCD21}"/>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5">
              <a:extLst>
                <a:ext uri="{FF2B5EF4-FFF2-40B4-BE49-F238E27FC236}">
                  <a16:creationId xmlns:a16="http://schemas.microsoft.com/office/drawing/2014/main" id="{2EE18CA1-CEDD-18C4-AD58-27548E9CBB0F}"/>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6">
              <a:extLst>
                <a:ext uri="{FF2B5EF4-FFF2-40B4-BE49-F238E27FC236}">
                  <a16:creationId xmlns:a16="http://schemas.microsoft.com/office/drawing/2014/main" id="{9C2AB0E9-E6F6-0408-DCDF-96591980B8C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7">
              <a:extLst>
                <a:ext uri="{FF2B5EF4-FFF2-40B4-BE49-F238E27FC236}">
                  <a16:creationId xmlns:a16="http://schemas.microsoft.com/office/drawing/2014/main" id="{018536DD-C30B-47EC-68DD-699258329E0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38">
              <a:extLst>
                <a:ext uri="{FF2B5EF4-FFF2-40B4-BE49-F238E27FC236}">
                  <a16:creationId xmlns:a16="http://schemas.microsoft.com/office/drawing/2014/main" id="{30183009-544B-1500-5C6C-543EB9B5A9E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39">
              <a:extLst>
                <a:ext uri="{FF2B5EF4-FFF2-40B4-BE49-F238E27FC236}">
                  <a16:creationId xmlns:a16="http://schemas.microsoft.com/office/drawing/2014/main" id="{61DE6E33-FAD2-2215-F4EE-D439A8877FAA}"/>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0">
              <a:extLst>
                <a:ext uri="{FF2B5EF4-FFF2-40B4-BE49-F238E27FC236}">
                  <a16:creationId xmlns:a16="http://schemas.microsoft.com/office/drawing/2014/main" id="{5FD6EC19-A85A-8612-6740-C0590328017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1">
              <a:extLst>
                <a:ext uri="{FF2B5EF4-FFF2-40B4-BE49-F238E27FC236}">
                  <a16:creationId xmlns:a16="http://schemas.microsoft.com/office/drawing/2014/main" id="{92010BAE-4098-C113-14C3-206B896D78F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2">
              <a:extLst>
                <a:ext uri="{FF2B5EF4-FFF2-40B4-BE49-F238E27FC236}">
                  <a16:creationId xmlns:a16="http://schemas.microsoft.com/office/drawing/2014/main" id="{CAB1A9CF-2DBC-7764-D0DC-0F812A66953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3">
              <a:extLst>
                <a:ext uri="{FF2B5EF4-FFF2-40B4-BE49-F238E27FC236}">
                  <a16:creationId xmlns:a16="http://schemas.microsoft.com/office/drawing/2014/main" id="{2160661D-19F4-0A82-2904-D66B603950A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4">
              <a:extLst>
                <a:ext uri="{FF2B5EF4-FFF2-40B4-BE49-F238E27FC236}">
                  <a16:creationId xmlns:a16="http://schemas.microsoft.com/office/drawing/2014/main" id="{A1C30B95-7C55-63AE-44EC-C81F9E5747CF}"/>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5">
              <a:extLst>
                <a:ext uri="{FF2B5EF4-FFF2-40B4-BE49-F238E27FC236}">
                  <a16:creationId xmlns:a16="http://schemas.microsoft.com/office/drawing/2014/main" id="{EDD28C32-D5C0-096F-DC4D-AAAD2C33181E}"/>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6">
              <a:extLst>
                <a:ext uri="{FF2B5EF4-FFF2-40B4-BE49-F238E27FC236}">
                  <a16:creationId xmlns:a16="http://schemas.microsoft.com/office/drawing/2014/main" id="{252EDE88-0EB7-93B1-48D3-5D71F604A2E7}"/>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7">
              <a:extLst>
                <a:ext uri="{FF2B5EF4-FFF2-40B4-BE49-F238E27FC236}">
                  <a16:creationId xmlns:a16="http://schemas.microsoft.com/office/drawing/2014/main" id="{6B54C00A-7B70-EE80-C1BA-A6DA8681C557}"/>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48">
              <a:extLst>
                <a:ext uri="{FF2B5EF4-FFF2-40B4-BE49-F238E27FC236}">
                  <a16:creationId xmlns:a16="http://schemas.microsoft.com/office/drawing/2014/main" id="{B0A1ADD6-FBA7-B24B-5C78-DBE4F073702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49">
              <a:extLst>
                <a:ext uri="{FF2B5EF4-FFF2-40B4-BE49-F238E27FC236}">
                  <a16:creationId xmlns:a16="http://schemas.microsoft.com/office/drawing/2014/main" id="{740E515F-26CB-2D38-296A-63EA8EDD5D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0">
              <a:extLst>
                <a:ext uri="{FF2B5EF4-FFF2-40B4-BE49-F238E27FC236}">
                  <a16:creationId xmlns:a16="http://schemas.microsoft.com/office/drawing/2014/main" id="{CADDE0AE-918C-ECB7-E9E5-32A4A3260A9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1">
              <a:extLst>
                <a:ext uri="{FF2B5EF4-FFF2-40B4-BE49-F238E27FC236}">
                  <a16:creationId xmlns:a16="http://schemas.microsoft.com/office/drawing/2014/main" id="{6B3639EC-DF91-1AD9-1907-020FB04DA1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2">
              <a:extLst>
                <a:ext uri="{FF2B5EF4-FFF2-40B4-BE49-F238E27FC236}">
                  <a16:creationId xmlns:a16="http://schemas.microsoft.com/office/drawing/2014/main" id="{C9F976CC-A418-8740-891C-6DFA2222E45B}"/>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3">
              <a:extLst>
                <a:ext uri="{FF2B5EF4-FFF2-40B4-BE49-F238E27FC236}">
                  <a16:creationId xmlns:a16="http://schemas.microsoft.com/office/drawing/2014/main" id="{9C6B8B78-7BDA-3FC6-117D-397CC53BD108}"/>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4">
              <a:extLst>
                <a:ext uri="{FF2B5EF4-FFF2-40B4-BE49-F238E27FC236}">
                  <a16:creationId xmlns:a16="http://schemas.microsoft.com/office/drawing/2014/main" id="{4BC26BD6-A9CA-9144-B25E-F741926DC742}"/>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5">
              <a:extLst>
                <a:ext uri="{FF2B5EF4-FFF2-40B4-BE49-F238E27FC236}">
                  <a16:creationId xmlns:a16="http://schemas.microsoft.com/office/drawing/2014/main" id="{F9A2EDFC-290A-B410-7BD2-DE9F7DEB10F4}"/>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6">
              <a:extLst>
                <a:ext uri="{FF2B5EF4-FFF2-40B4-BE49-F238E27FC236}">
                  <a16:creationId xmlns:a16="http://schemas.microsoft.com/office/drawing/2014/main" id="{BAAF65C8-7CE6-F9FA-5A29-C5465F86FB5F}"/>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7">
              <a:extLst>
                <a:ext uri="{FF2B5EF4-FFF2-40B4-BE49-F238E27FC236}">
                  <a16:creationId xmlns:a16="http://schemas.microsoft.com/office/drawing/2014/main" id="{820C0464-C256-0F78-87B2-6442864C50D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58">
              <a:extLst>
                <a:ext uri="{FF2B5EF4-FFF2-40B4-BE49-F238E27FC236}">
                  <a16:creationId xmlns:a16="http://schemas.microsoft.com/office/drawing/2014/main" id="{83827DB5-306E-D8CE-01DC-0D53FFC243A5}"/>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59">
              <a:extLst>
                <a:ext uri="{FF2B5EF4-FFF2-40B4-BE49-F238E27FC236}">
                  <a16:creationId xmlns:a16="http://schemas.microsoft.com/office/drawing/2014/main" id="{90D0DC9F-8A0E-2932-AD35-103B1FDBBDF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0">
              <a:extLst>
                <a:ext uri="{FF2B5EF4-FFF2-40B4-BE49-F238E27FC236}">
                  <a16:creationId xmlns:a16="http://schemas.microsoft.com/office/drawing/2014/main" id="{4ED23E3D-6894-182F-ACDA-19F4C7A2CD0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1">
              <a:extLst>
                <a:ext uri="{FF2B5EF4-FFF2-40B4-BE49-F238E27FC236}">
                  <a16:creationId xmlns:a16="http://schemas.microsoft.com/office/drawing/2014/main" id="{B97D9909-4692-6120-9CF3-6FEDADF8672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2">
              <a:extLst>
                <a:ext uri="{FF2B5EF4-FFF2-40B4-BE49-F238E27FC236}">
                  <a16:creationId xmlns:a16="http://schemas.microsoft.com/office/drawing/2014/main" id="{434D8C82-69CB-95BA-BBE2-ED045F43FA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3">
              <a:extLst>
                <a:ext uri="{FF2B5EF4-FFF2-40B4-BE49-F238E27FC236}">
                  <a16:creationId xmlns:a16="http://schemas.microsoft.com/office/drawing/2014/main" id="{056E429A-3F92-1EAB-A773-91550CFD0A5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4">
              <a:extLst>
                <a:ext uri="{FF2B5EF4-FFF2-40B4-BE49-F238E27FC236}">
                  <a16:creationId xmlns:a16="http://schemas.microsoft.com/office/drawing/2014/main" id="{E0B0259D-0F5E-D8C9-1489-931A7BAB2F92}"/>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5">
              <a:extLst>
                <a:ext uri="{FF2B5EF4-FFF2-40B4-BE49-F238E27FC236}">
                  <a16:creationId xmlns:a16="http://schemas.microsoft.com/office/drawing/2014/main" id="{68829F01-637D-A255-338D-BF6CE21CDC7B}"/>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6">
              <a:extLst>
                <a:ext uri="{FF2B5EF4-FFF2-40B4-BE49-F238E27FC236}">
                  <a16:creationId xmlns:a16="http://schemas.microsoft.com/office/drawing/2014/main" id="{009D12AF-29BC-543D-F2A0-AA1C1E7B8B80}"/>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7">
              <a:extLst>
                <a:ext uri="{FF2B5EF4-FFF2-40B4-BE49-F238E27FC236}">
                  <a16:creationId xmlns:a16="http://schemas.microsoft.com/office/drawing/2014/main" id="{2A5BEAC4-0540-D72D-55D4-B50CF9EB291E}"/>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68">
              <a:extLst>
                <a:ext uri="{FF2B5EF4-FFF2-40B4-BE49-F238E27FC236}">
                  <a16:creationId xmlns:a16="http://schemas.microsoft.com/office/drawing/2014/main" id="{B4C2A1AB-2265-5F37-D01B-2151C0A9B43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69">
              <a:extLst>
                <a:ext uri="{FF2B5EF4-FFF2-40B4-BE49-F238E27FC236}">
                  <a16:creationId xmlns:a16="http://schemas.microsoft.com/office/drawing/2014/main" id="{BD9E5F43-83C1-53F4-BEDD-214690BA1525}"/>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0">
              <a:extLst>
                <a:ext uri="{FF2B5EF4-FFF2-40B4-BE49-F238E27FC236}">
                  <a16:creationId xmlns:a16="http://schemas.microsoft.com/office/drawing/2014/main" id="{3CF706B2-8755-20AA-8648-9718FB3A6D7F}"/>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1">
              <a:extLst>
                <a:ext uri="{FF2B5EF4-FFF2-40B4-BE49-F238E27FC236}">
                  <a16:creationId xmlns:a16="http://schemas.microsoft.com/office/drawing/2014/main" id="{F9FC78CC-9A45-2096-1D77-BE14F1EECBDD}"/>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2">
              <a:extLst>
                <a:ext uri="{FF2B5EF4-FFF2-40B4-BE49-F238E27FC236}">
                  <a16:creationId xmlns:a16="http://schemas.microsoft.com/office/drawing/2014/main" id="{FF45F136-36D4-2F89-2486-CD793253005B}"/>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3">
              <a:extLst>
                <a:ext uri="{FF2B5EF4-FFF2-40B4-BE49-F238E27FC236}">
                  <a16:creationId xmlns:a16="http://schemas.microsoft.com/office/drawing/2014/main" id="{6C0CC453-6169-D451-9CFA-B82702BF86C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4">
              <a:extLst>
                <a:ext uri="{FF2B5EF4-FFF2-40B4-BE49-F238E27FC236}">
                  <a16:creationId xmlns:a16="http://schemas.microsoft.com/office/drawing/2014/main" id="{7DBA4A5A-7AB5-804D-9D62-2ED6A38306B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5">
              <a:extLst>
                <a:ext uri="{FF2B5EF4-FFF2-40B4-BE49-F238E27FC236}">
                  <a16:creationId xmlns:a16="http://schemas.microsoft.com/office/drawing/2014/main" id="{0BE26105-6B10-0BD4-34AC-52CD9317C5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6">
              <a:extLst>
                <a:ext uri="{FF2B5EF4-FFF2-40B4-BE49-F238E27FC236}">
                  <a16:creationId xmlns:a16="http://schemas.microsoft.com/office/drawing/2014/main" id="{39433F25-E285-B1F5-8341-7C827379451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7">
              <a:extLst>
                <a:ext uri="{FF2B5EF4-FFF2-40B4-BE49-F238E27FC236}">
                  <a16:creationId xmlns:a16="http://schemas.microsoft.com/office/drawing/2014/main" id="{8E6052F7-53C6-4431-A2AD-D084E61F915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78">
              <a:extLst>
                <a:ext uri="{FF2B5EF4-FFF2-40B4-BE49-F238E27FC236}">
                  <a16:creationId xmlns:a16="http://schemas.microsoft.com/office/drawing/2014/main" id="{A6956E1B-DF5C-7F34-93F0-D9867E5D83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79">
              <a:extLst>
                <a:ext uri="{FF2B5EF4-FFF2-40B4-BE49-F238E27FC236}">
                  <a16:creationId xmlns:a16="http://schemas.microsoft.com/office/drawing/2014/main" id="{D0D0DED6-12B4-1353-0FBB-B0BF8D3C36E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0">
              <a:extLst>
                <a:ext uri="{FF2B5EF4-FFF2-40B4-BE49-F238E27FC236}">
                  <a16:creationId xmlns:a16="http://schemas.microsoft.com/office/drawing/2014/main" id="{F28B328E-BA88-4EBC-836B-2519BF6DBA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1">
              <a:extLst>
                <a:ext uri="{FF2B5EF4-FFF2-40B4-BE49-F238E27FC236}">
                  <a16:creationId xmlns:a16="http://schemas.microsoft.com/office/drawing/2014/main" id="{059FC96F-5818-507B-59C0-08AC040F90E0}"/>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2" name="Graphic 2">
              <a:extLst>
                <a:ext uri="{FF2B5EF4-FFF2-40B4-BE49-F238E27FC236}">
                  <a16:creationId xmlns:a16="http://schemas.microsoft.com/office/drawing/2014/main" id="{F6E84522-F676-C972-2836-92F626804C24}"/>
                </a:ext>
              </a:extLst>
            </p:cNvPr>
            <p:cNvGrpSpPr/>
            <p:nvPr/>
          </p:nvGrpSpPr>
          <p:grpSpPr>
            <a:xfrm>
              <a:off x="4197750" y="5793940"/>
              <a:ext cx="6663" cy="5948"/>
              <a:chOff x="4197750" y="5793940"/>
              <a:chExt cx="6663" cy="5948"/>
            </a:xfrm>
          </p:grpSpPr>
          <p:sp>
            <p:nvSpPr>
              <p:cNvPr id="223" name="Freeform 213">
                <a:extLst>
                  <a:ext uri="{FF2B5EF4-FFF2-40B4-BE49-F238E27FC236}">
                    <a16:creationId xmlns:a16="http://schemas.microsoft.com/office/drawing/2014/main" id="{5BA07CCD-F33A-1A43-C799-ADA909F01C9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4">
                <a:extLst>
                  <a:ext uri="{FF2B5EF4-FFF2-40B4-BE49-F238E27FC236}">
                    <a16:creationId xmlns:a16="http://schemas.microsoft.com/office/drawing/2014/main" id="{5131FFD0-D24F-DDBC-6E6B-A616E3A3714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3" name="Freeform 183">
              <a:extLst>
                <a:ext uri="{FF2B5EF4-FFF2-40B4-BE49-F238E27FC236}">
                  <a16:creationId xmlns:a16="http://schemas.microsoft.com/office/drawing/2014/main" id="{9203B5AA-5331-59E4-56C7-3AD3AFD843F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4">
              <a:extLst>
                <a:ext uri="{FF2B5EF4-FFF2-40B4-BE49-F238E27FC236}">
                  <a16:creationId xmlns:a16="http://schemas.microsoft.com/office/drawing/2014/main" id="{6A036129-9BE4-C129-195D-3BC0EAD52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5">
              <a:extLst>
                <a:ext uri="{FF2B5EF4-FFF2-40B4-BE49-F238E27FC236}">
                  <a16:creationId xmlns:a16="http://schemas.microsoft.com/office/drawing/2014/main" id="{27B8F4DF-D403-6E86-3B9D-1700E84AC33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6">
              <a:extLst>
                <a:ext uri="{FF2B5EF4-FFF2-40B4-BE49-F238E27FC236}">
                  <a16:creationId xmlns:a16="http://schemas.microsoft.com/office/drawing/2014/main" id="{AD49CC02-B32B-EF94-FD94-7391971138BE}"/>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87">
              <a:extLst>
                <a:ext uri="{FF2B5EF4-FFF2-40B4-BE49-F238E27FC236}">
                  <a16:creationId xmlns:a16="http://schemas.microsoft.com/office/drawing/2014/main" id="{C8BFCDF7-458A-9A97-C1EA-D3C3F2B5772B}"/>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88">
              <a:extLst>
                <a:ext uri="{FF2B5EF4-FFF2-40B4-BE49-F238E27FC236}">
                  <a16:creationId xmlns:a16="http://schemas.microsoft.com/office/drawing/2014/main" id="{250B8972-CD2D-12E1-42E8-F1954A364618}"/>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9" name="Graphic 2">
              <a:extLst>
                <a:ext uri="{FF2B5EF4-FFF2-40B4-BE49-F238E27FC236}">
                  <a16:creationId xmlns:a16="http://schemas.microsoft.com/office/drawing/2014/main" id="{5EFDC370-5DE0-14E4-D239-84CE284B4187}"/>
                </a:ext>
              </a:extLst>
            </p:cNvPr>
            <p:cNvGrpSpPr/>
            <p:nvPr/>
          </p:nvGrpSpPr>
          <p:grpSpPr>
            <a:xfrm>
              <a:off x="4197750" y="5857945"/>
              <a:ext cx="6663" cy="5710"/>
              <a:chOff x="4197750" y="5857945"/>
              <a:chExt cx="6663" cy="5710"/>
            </a:xfrm>
          </p:grpSpPr>
          <p:sp>
            <p:nvSpPr>
              <p:cNvPr id="221" name="Freeform 211">
                <a:extLst>
                  <a:ext uri="{FF2B5EF4-FFF2-40B4-BE49-F238E27FC236}">
                    <a16:creationId xmlns:a16="http://schemas.microsoft.com/office/drawing/2014/main" id="{8F22A80D-0B5C-201E-EC48-7AB08ABC20A3}"/>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2">
                <a:extLst>
                  <a:ext uri="{FF2B5EF4-FFF2-40B4-BE49-F238E27FC236}">
                    <a16:creationId xmlns:a16="http://schemas.microsoft.com/office/drawing/2014/main" id="{DBDB4DB2-FC64-31F0-ABF9-DC06C7123065}"/>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0" name="Freeform 190">
              <a:extLst>
                <a:ext uri="{FF2B5EF4-FFF2-40B4-BE49-F238E27FC236}">
                  <a16:creationId xmlns:a16="http://schemas.microsoft.com/office/drawing/2014/main" id="{D16612CB-F029-7DDC-9CCD-0D1AB6AC9A2E}"/>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1">
              <a:extLst>
                <a:ext uri="{FF2B5EF4-FFF2-40B4-BE49-F238E27FC236}">
                  <a16:creationId xmlns:a16="http://schemas.microsoft.com/office/drawing/2014/main" id="{09E95672-AA1E-DFBB-0FCA-A747F198E91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2">
              <a:extLst>
                <a:ext uri="{FF2B5EF4-FFF2-40B4-BE49-F238E27FC236}">
                  <a16:creationId xmlns:a16="http://schemas.microsoft.com/office/drawing/2014/main" id="{80DA7B41-C1FD-7BA6-5424-6DFBE892994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3">
              <a:extLst>
                <a:ext uri="{FF2B5EF4-FFF2-40B4-BE49-F238E27FC236}">
                  <a16:creationId xmlns:a16="http://schemas.microsoft.com/office/drawing/2014/main" id="{FC62B14A-E9D3-4797-B5DF-E41C50008706}"/>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4">
              <a:extLst>
                <a:ext uri="{FF2B5EF4-FFF2-40B4-BE49-F238E27FC236}">
                  <a16:creationId xmlns:a16="http://schemas.microsoft.com/office/drawing/2014/main" id="{C2CA31B1-21B8-5C65-D319-A403E3B06CD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5">
              <a:extLst>
                <a:ext uri="{FF2B5EF4-FFF2-40B4-BE49-F238E27FC236}">
                  <a16:creationId xmlns:a16="http://schemas.microsoft.com/office/drawing/2014/main" id="{5CAF64AF-6313-4AC9-0488-46FB5E02A2FE}"/>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6">
              <a:extLst>
                <a:ext uri="{FF2B5EF4-FFF2-40B4-BE49-F238E27FC236}">
                  <a16:creationId xmlns:a16="http://schemas.microsoft.com/office/drawing/2014/main" id="{5D7061D9-463E-6678-E48A-EA825D13F0A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7">
              <a:extLst>
                <a:ext uri="{FF2B5EF4-FFF2-40B4-BE49-F238E27FC236}">
                  <a16:creationId xmlns:a16="http://schemas.microsoft.com/office/drawing/2014/main" id="{0CB53945-46C0-3875-6739-12D4B7506A6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198">
              <a:extLst>
                <a:ext uri="{FF2B5EF4-FFF2-40B4-BE49-F238E27FC236}">
                  <a16:creationId xmlns:a16="http://schemas.microsoft.com/office/drawing/2014/main" id="{58AB5AEF-964C-4D76-E1F3-0E4B870E7455}"/>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199">
              <a:extLst>
                <a:ext uri="{FF2B5EF4-FFF2-40B4-BE49-F238E27FC236}">
                  <a16:creationId xmlns:a16="http://schemas.microsoft.com/office/drawing/2014/main" id="{4D3B591B-F6B3-A098-C98D-8561A0C216B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0">
              <a:extLst>
                <a:ext uri="{FF2B5EF4-FFF2-40B4-BE49-F238E27FC236}">
                  <a16:creationId xmlns:a16="http://schemas.microsoft.com/office/drawing/2014/main" id="{665A8AD4-9DAE-B22C-09DC-3C537B3FAA5A}"/>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1">
              <a:extLst>
                <a:ext uri="{FF2B5EF4-FFF2-40B4-BE49-F238E27FC236}">
                  <a16:creationId xmlns:a16="http://schemas.microsoft.com/office/drawing/2014/main" id="{04DD67B3-7E94-2CAB-8E3D-09186DCCF66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2">
              <a:extLst>
                <a:ext uri="{FF2B5EF4-FFF2-40B4-BE49-F238E27FC236}">
                  <a16:creationId xmlns:a16="http://schemas.microsoft.com/office/drawing/2014/main" id="{FE58A25C-21DF-43F5-DC8E-1724A0B264E0}"/>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3">
              <a:extLst>
                <a:ext uri="{FF2B5EF4-FFF2-40B4-BE49-F238E27FC236}">
                  <a16:creationId xmlns:a16="http://schemas.microsoft.com/office/drawing/2014/main" id="{8ACF58DF-6870-0B01-DC71-4D366F833F88}"/>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4">
              <a:extLst>
                <a:ext uri="{FF2B5EF4-FFF2-40B4-BE49-F238E27FC236}">
                  <a16:creationId xmlns:a16="http://schemas.microsoft.com/office/drawing/2014/main" id="{8D9BC301-178F-4C72-32F7-3A432E8FAE5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5">
              <a:extLst>
                <a:ext uri="{FF2B5EF4-FFF2-40B4-BE49-F238E27FC236}">
                  <a16:creationId xmlns:a16="http://schemas.microsoft.com/office/drawing/2014/main" id="{9EA037DE-C7FC-2AF5-8480-E86029B79B57}"/>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6">
              <a:extLst>
                <a:ext uri="{FF2B5EF4-FFF2-40B4-BE49-F238E27FC236}">
                  <a16:creationId xmlns:a16="http://schemas.microsoft.com/office/drawing/2014/main" id="{6A3BFDD7-E720-25FF-08D5-6BD8CFF4D83D}"/>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7">
              <a:extLst>
                <a:ext uri="{FF2B5EF4-FFF2-40B4-BE49-F238E27FC236}">
                  <a16:creationId xmlns:a16="http://schemas.microsoft.com/office/drawing/2014/main" id="{034936CD-A70A-C92C-35B9-0B315496436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08">
              <a:extLst>
                <a:ext uri="{FF2B5EF4-FFF2-40B4-BE49-F238E27FC236}">
                  <a16:creationId xmlns:a16="http://schemas.microsoft.com/office/drawing/2014/main" id="{2210F43C-B457-2A14-098B-7E0F513C974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09">
              <a:extLst>
                <a:ext uri="{FF2B5EF4-FFF2-40B4-BE49-F238E27FC236}">
                  <a16:creationId xmlns:a16="http://schemas.microsoft.com/office/drawing/2014/main" id="{B6901468-3D2D-8469-D148-FE487AAAA787}"/>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0">
              <a:extLst>
                <a:ext uri="{FF2B5EF4-FFF2-40B4-BE49-F238E27FC236}">
                  <a16:creationId xmlns:a16="http://schemas.microsoft.com/office/drawing/2014/main" id="{A2E9DBCD-21CE-69F8-8D1A-CE7A8448F26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3" name="Graphic 2">
            <a:extLst>
              <a:ext uri="{FF2B5EF4-FFF2-40B4-BE49-F238E27FC236}">
                <a16:creationId xmlns:a16="http://schemas.microsoft.com/office/drawing/2014/main" id="{52891CA6-EA4A-C5BB-A981-0524A83BDF27}"/>
              </a:ext>
            </a:extLst>
          </p:cNvPr>
          <p:cNvGrpSpPr/>
          <p:nvPr/>
        </p:nvGrpSpPr>
        <p:grpSpPr>
          <a:xfrm>
            <a:off x="1423003" y="9654497"/>
            <a:ext cx="221553" cy="222458"/>
            <a:chOff x="1473222" y="5236455"/>
            <a:chExt cx="440760" cy="442561"/>
          </a:xfrm>
          <a:solidFill>
            <a:srgbClr val="000000"/>
          </a:solidFill>
        </p:grpSpPr>
        <p:sp>
          <p:nvSpPr>
            <p:cNvPr id="244" name="Freeform 8">
              <a:extLst>
                <a:ext uri="{FF2B5EF4-FFF2-40B4-BE49-F238E27FC236}">
                  <a16:creationId xmlns:a16="http://schemas.microsoft.com/office/drawing/2014/main" id="{A4633984-C73B-844C-8439-64EA3A51787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5" name="Freeform 9">
              <a:hlinkClick r:id="rId8"/>
              <a:extLst>
                <a:ext uri="{FF2B5EF4-FFF2-40B4-BE49-F238E27FC236}">
                  <a16:creationId xmlns:a16="http://schemas.microsoft.com/office/drawing/2014/main" id="{2AC000EB-73D5-BD28-D29E-35953A7F4C4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6" name="Freeform 10">
              <a:extLst>
                <a:ext uri="{FF2B5EF4-FFF2-40B4-BE49-F238E27FC236}">
                  <a16:creationId xmlns:a16="http://schemas.microsoft.com/office/drawing/2014/main" id="{2CE286D0-2F3C-961F-BB91-B7BA97350B8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2" name="Graphic 4">
            <a:extLst>
              <a:ext uri="{FF2B5EF4-FFF2-40B4-BE49-F238E27FC236}">
                <a16:creationId xmlns:a16="http://schemas.microsoft.com/office/drawing/2014/main" id="{8EBC3F99-52FD-75D3-7BCC-8EC8BFC3684C}"/>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5F0B8C1D-AB50-59B1-9061-76BD4E8A6312}"/>
                </a:ext>
              </a:extLst>
            </p:cNvPr>
            <p:cNvGrpSpPr/>
            <p:nvPr/>
          </p:nvGrpSpPr>
          <p:grpSpPr>
            <a:xfrm>
              <a:off x="9159507" y="2719113"/>
              <a:ext cx="446280" cy="440141"/>
              <a:chOff x="9159507" y="2719113"/>
              <a:chExt cx="446280" cy="440141"/>
            </a:xfrm>
            <a:grpFill/>
          </p:grpSpPr>
          <p:sp>
            <p:nvSpPr>
              <p:cNvPr id="251" name="Freeform 57">
                <a:extLst>
                  <a:ext uri="{FF2B5EF4-FFF2-40B4-BE49-F238E27FC236}">
                    <a16:creationId xmlns:a16="http://schemas.microsoft.com/office/drawing/2014/main" id="{BBEB21D3-C3CC-D4ED-6BF4-09DE010E9B5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2" name="Freeform 58">
                <a:extLst>
                  <a:ext uri="{FF2B5EF4-FFF2-40B4-BE49-F238E27FC236}">
                    <a16:creationId xmlns:a16="http://schemas.microsoft.com/office/drawing/2014/main" id="{2EEB3791-E717-96EF-2883-EAEE9045B6E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B44B1715-0974-79C4-CAF5-1022FC6C3789}"/>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C069845D-442D-96BB-BCF8-C25EDEDA7B7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1" name="Freeform 51">
                <a:extLst>
                  <a:ext uri="{FF2B5EF4-FFF2-40B4-BE49-F238E27FC236}">
                    <a16:creationId xmlns:a16="http://schemas.microsoft.com/office/drawing/2014/main" id="{279B057A-417A-483D-2078-9520D60AB61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2" name="Freeform 52">
                <a:extLst>
                  <a:ext uri="{FF2B5EF4-FFF2-40B4-BE49-F238E27FC236}">
                    <a16:creationId xmlns:a16="http://schemas.microsoft.com/office/drawing/2014/main" id="{195C3B29-F93C-28BF-C5D4-45DF45F4473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7" name="Freeform 53">
                <a:extLst>
                  <a:ext uri="{FF2B5EF4-FFF2-40B4-BE49-F238E27FC236}">
                    <a16:creationId xmlns:a16="http://schemas.microsoft.com/office/drawing/2014/main" id="{24056031-CB69-1140-B0C9-807D542E9C1A}"/>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48" name="Freeform 54">
                <a:extLst>
                  <a:ext uri="{FF2B5EF4-FFF2-40B4-BE49-F238E27FC236}">
                    <a16:creationId xmlns:a16="http://schemas.microsoft.com/office/drawing/2014/main" id="{AE6AA2F0-09F1-FA5E-950D-BEAA70A5E0B5}"/>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9" name="Freeform 55">
                <a:extLst>
                  <a:ext uri="{FF2B5EF4-FFF2-40B4-BE49-F238E27FC236}">
                    <a16:creationId xmlns:a16="http://schemas.microsoft.com/office/drawing/2014/main" id="{D82A991A-FAC7-4B1E-A543-EA37CEC5284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0" name="Freeform 56">
                <a:extLst>
                  <a:ext uri="{FF2B5EF4-FFF2-40B4-BE49-F238E27FC236}">
                    <a16:creationId xmlns:a16="http://schemas.microsoft.com/office/drawing/2014/main" id="{504EEED8-3751-5DCD-7395-E6DE08E20B7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3" name="Text Placeholder 2">
            <a:extLst>
              <a:ext uri="{FF2B5EF4-FFF2-40B4-BE49-F238E27FC236}">
                <a16:creationId xmlns:a16="http://schemas.microsoft.com/office/drawing/2014/main" id="{1ABCDAAC-3A10-2B76-1763-DAB545007F97}"/>
              </a:ext>
            </a:extLst>
          </p:cNvPr>
          <p:cNvSpPr txBox="1">
            <a:spLocks/>
          </p:cNvSpPr>
          <p:nvPr/>
        </p:nvSpPr>
        <p:spPr>
          <a:xfrm>
            <a:off x="361471" y="2339757"/>
            <a:ext cx="3220511" cy="55203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spTree>
    <p:extLst>
      <p:ext uri="{BB962C8B-B14F-4D97-AF65-F5344CB8AC3E}">
        <p14:creationId xmlns:p14="http://schemas.microsoft.com/office/powerpoint/2010/main" val="1622271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960359-9493-D48E-08D8-F04FFB70A7F6}"/>
              </a:ext>
            </a:extLst>
          </p:cNvPr>
          <p:cNvSpPr>
            <a:spLocks noGrp="1"/>
          </p:cNvSpPr>
          <p:nvPr>
            <p:ph type="body" sz="quarter" idx="47"/>
          </p:nvPr>
        </p:nvSpPr>
        <p:spPr>
          <a:xfrm>
            <a:off x="633931" y="1229127"/>
            <a:ext cx="6815990" cy="1070954"/>
          </a:xfrm>
        </p:spPr>
        <p:txBody>
          <a:bodyPr vert="horz" lIns="91440" tIns="45720" rIns="91440" bIns="45720" rtlCol="0" anchor="t">
            <a:noAutofit/>
          </a:bodyPr>
          <a:lstStyle/>
          <a:p>
            <a:r>
              <a:rPr lang="en-US" sz="3600" dirty="0">
                <a:latin typeface="Calibri"/>
                <a:ea typeface="Open Sans"/>
                <a:cs typeface="Calibri"/>
              </a:rPr>
              <a:t>01 - authors</a:t>
            </a:r>
            <a:endParaRPr lang="en-US" sz="3600" dirty="0"/>
          </a:p>
        </p:txBody>
      </p:sp>
      <p:sp>
        <p:nvSpPr>
          <p:cNvPr id="3" name="TextBox 2">
            <a:extLst>
              <a:ext uri="{FF2B5EF4-FFF2-40B4-BE49-F238E27FC236}">
                <a16:creationId xmlns:a16="http://schemas.microsoft.com/office/drawing/2014/main" id="{BAA31C9A-ABB8-D7D8-EC4C-465D55311F55}"/>
              </a:ext>
            </a:extLst>
          </p:cNvPr>
          <p:cNvSpPr txBox="1"/>
          <p:nvPr/>
        </p:nvSpPr>
        <p:spPr>
          <a:xfrm>
            <a:off x="360972" y="2300081"/>
            <a:ext cx="2405168" cy="40318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a:cs typeface="Calibri"/>
              </a:rPr>
              <a:t>Elsa </a:t>
            </a:r>
            <a:r>
              <a:rPr lang="en-US" sz="1400" err="1">
                <a:cs typeface="Calibri"/>
              </a:rPr>
              <a:t>Ramalhosa</a:t>
            </a:r>
            <a:r>
              <a:rPr lang="en-US" sz="1400">
                <a:cs typeface="Calibri"/>
              </a:rPr>
              <a:t>       </a:t>
            </a:r>
            <a:endParaRPr lang="en-US"/>
          </a:p>
          <a:p>
            <a:endParaRPr lang="en-US" sz="1400">
              <a:cs typeface="Calibri"/>
            </a:endParaRPr>
          </a:p>
          <a:p>
            <a:r>
              <a:rPr lang="en-US" sz="1400" err="1">
                <a:cs typeface="Calibri"/>
              </a:rPr>
              <a:t>Gozdegul</a:t>
            </a:r>
            <a:r>
              <a:rPr lang="en-US" sz="1400">
                <a:cs typeface="Calibri"/>
              </a:rPr>
              <a:t> Baser</a:t>
            </a:r>
          </a:p>
          <a:p>
            <a:endParaRPr lang="en-US" sz="1400">
              <a:cs typeface="Calibri"/>
            </a:endParaRPr>
          </a:p>
          <a:p>
            <a:r>
              <a:rPr lang="en-US" sz="1400">
                <a:ea typeface="+mn-lt"/>
                <a:cs typeface="+mn-lt"/>
              </a:rPr>
              <a:t>Ermelinda Pereira</a:t>
            </a:r>
            <a:endParaRPr lang="en-US">
              <a:cs typeface="Calibri"/>
            </a:endParaRPr>
          </a:p>
          <a:p>
            <a:endParaRPr lang="en-US">
              <a:cs typeface="Calibri"/>
            </a:endParaRPr>
          </a:p>
          <a:p>
            <a:r>
              <a:rPr lang="en-US" sz="1400">
                <a:ea typeface="+mn-lt"/>
                <a:cs typeface="+mn-lt"/>
              </a:rPr>
              <a:t>Evla Mutlu   </a:t>
            </a:r>
            <a:r>
              <a:rPr lang="en-US" sz="1400">
                <a:cs typeface="Calibri"/>
              </a:rPr>
              <a:t>     </a:t>
            </a:r>
            <a:endParaRPr lang="en-US">
              <a:cs typeface="Calibri"/>
            </a:endParaRPr>
          </a:p>
          <a:p>
            <a:endParaRPr lang="en-US" sz="1400">
              <a:cs typeface="Calibri"/>
            </a:endParaRPr>
          </a:p>
          <a:p>
            <a:r>
              <a:rPr lang="en-US" sz="1400">
                <a:cs typeface="Calibri"/>
              </a:rPr>
              <a:t>Anna-Maria Saarela</a:t>
            </a:r>
          </a:p>
          <a:p>
            <a:endParaRPr lang="en-US" sz="1400">
              <a:cs typeface="Calibri"/>
            </a:endParaRPr>
          </a:p>
          <a:p>
            <a:r>
              <a:rPr lang="en-US" sz="1400">
                <a:cs typeface="Calibri"/>
              </a:rPr>
              <a:t>Devon Butterfield</a:t>
            </a:r>
            <a:endParaRPr lang="en-US">
              <a:cs typeface="Calibri"/>
            </a:endParaRPr>
          </a:p>
          <a:p>
            <a:endParaRPr lang="en-US" sz="1400">
              <a:cs typeface="Calibri"/>
            </a:endParaRPr>
          </a:p>
          <a:p>
            <a:r>
              <a:rPr lang="en-US" sz="1400">
                <a:cs typeface="Calibri"/>
              </a:rPr>
              <a:t>Paula Whyte    </a:t>
            </a:r>
            <a:endParaRPr lang="en-US">
              <a:cs typeface="Calibri"/>
            </a:endParaRPr>
          </a:p>
          <a:p>
            <a:r>
              <a:rPr lang="en-US" sz="1400">
                <a:cs typeface="Calibri"/>
              </a:rPr>
              <a:t>	   </a:t>
            </a:r>
          </a:p>
          <a:p>
            <a:r>
              <a:rPr lang="en-US" sz="1400">
                <a:cs typeface="Calibri"/>
              </a:rPr>
              <a:t>        </a:t>
            </a:r>
          </a:p>
          <a:p>
            <a:r>
              <a:rPr lang="en-US" sz="1400" b="1">
                <a:cs typeface="Calibri"/>
              </a:rPr>
              <a:t>edited by:  </a:t>
            </a:r>
            <a:r>
              <a:rPr lang="en-US" sz="1400">
                <a:cs typeface="Calibri"/>
              </a:rPr>
              <a:t>                          </a:t>
            </a:r>
          </a:p>
          <a:p>
            <a:endParaRPr lang="en-US" sz="1400">
              <a:cs typeface="Calibri"/>
            </a:endParaRPr>
          </a:p>
          <a:p>
            <a:r>
              <a:rPr lang="en-US" sz="1400">
                <a:cs typeface="Calibri"/>
              </a:rPr>
              <a:t>Paula Whyte</a:t>
            </a:r>
          </a:p>
        </p:txBody>
      </p:sp>
      <p:sp>
        <p:nvSpPr>
          <p:cNvPr id="4" name="TextBox 3">
            <a:extLst>
              <a:ext uri="{FF2B5EF4-FFF2-40B4-BE49-F238E27FC236}">
                <a16:creationId xmlns:a16="http://schemas.microsoft.com/office/drawing/2014/main" id="{94DB7F76-E66C-6829-5D47-BB498C04FACF}"/>
              </a:ext>
            </a:extLst>
          </p:cNvPr>
          <p:cNvSpPr txBox="1"/>
          <p:nvPr/>
        </p:nvSpPr>
        <p:spPr>
          <a:xfrm>
            <a:off x="2766140" y="2300081"/>
            <a:ext cx="5749871" cy="4185761"/>
          </a:xfrm>
          <a:prstGeom prst="rect">
            <a:avLst/>
          </a:prstGeom>
          <a:noFill/>
        </p:spPr>
        <p:txBody>
          <a:bodyPr wrap="square" lIns="91440" tIns="45720" rIns="91440" bIns="45720" rtlCol="0" anchor="t">
            <a:spAutoFit/>
          </a:bodyPr>
          <a:lstStyle/>
          <a:p>
            <a:r>
              <a:rPr lang="en-US" sz="1400" dirty="0">
                <a:cs typeface="Calibri"/>
              </a:rPr>
              <a:t>– Instituto </a:t>
            </a:r>
            <a:r>
              <a:rPr lang="en-US" sz="1400" dirty="0" err="1">
                <a:cs typeface="Calibri"/>
              </a:rPr>
              <a:t>Politécnico</a:t>
            </a:r>
            <a:r>
              <a:rPr lang="en-US" sz="1400" dirty="0">
                <a:cs typeface="Calibri"/>
              </a:rPr>
              <a:t> de </a:t>
            </a:r>
            <a:r>
              <a:rPr lang="en-US" sz="1400" dirty="0" err="1">
                <a:cs typeface="Calibri"/>
              </a:rPr>
              <a:t>Bragança</a:t>
            </a:r>
            <a:r>
              <a:rPr lang="en-US" sz="1400" dirty="0">
                <a:cs typeface="Calibri"/>
              </a:rPr>
              <a:t> (IPB), Portugal.</a:t>
            </a:r>
            <a:endParaRPr lang="en-US" dirty="0"/>
          </a:p>
          <a:p>
            <a:endParaRPr lang="en-US" sz="1400" dirty="0">
              <a:cs typeface="Calibri"/>
            </a:endParaRPr>
          </a:p>
          <a:p>
            <a:r>
              <a:rPr lang="en-US" sz="1400" dirty="0">
                <a:cs typeface="Calibri"/>
              </a:rPr>
              <a:t>– Antalya </a:t>
            </a:r>
            <a:r>
              <a:rPr lang="en-US" sz="1400" dirty="0" err="1">
                <a:cs typeface="Calibri"/>
              </a:rPr>
              <a:t>Bilim</a:t>
            </a:r>
            <a:r>
              <a:rPr lang="en-US" sz="1400" dirty="0">
                <a:cs typeface="Calibri"/>
              </a:rPr>
              <a:t> University (ABU), Turkey.</a:t>
            </a:r>
          </a:p>
          <a:p>
            <a:endParaRPr lang="en-US" sz="1400" dirty="0">
              <a:cs typeface="Calibri"/>
            </a:endParaRPr>
          </a:p>
          <a:p>
            <a:r>
              <a:rPr lang="en-US" sz="1400" dirty="0">
                <a:ea typeface="+mn-lt"/>
                <a:cs typeface="+mn-lt"/>
              </a:rPr>
              <a:t>– Instituto </a:t>
            </a:r>
            <a:r>
              <a:rPr lang="en-US" sz="1400" dirty="0" err="1">
                <a:ea typeface="+mn-lt"/>
                <a:cs typeface="+mn-lt"/>
              </a:rPr>
              <a:t>Politécnico</a:t>
            </a:r>
            <a:r>
              <a:rPr lang="en-US" sz="1400" dirty="0">
                <a:ea typeface="+mn-lt"/>
                <a:cs typeface="+mn-lt"/>
              </a:rPr>
              <a:t> de </a:t>
            </a:r>
            <a:r>
              <a:rPr lang="en-US" sz="1400" dirty="0" err="1">
                <a:ea typeface="+mn-lt"/>
                <a:cs typeface="+mn-lt"/>
              </a:rPr>
              <a:t>Bragança</a:t>
            </a:r>
            <a:r>
              <a:rPr lang="en-US" sz="1400" dirty="0">
                <a:ea typeface="+mn-lt"/>
                <a:cs typeface="+mn-lt"/>
              </a:rPr>
              <a:t> (IPB), Portugal.</a:t>
            </a:r>
            <a:endParaRPr lang="en-US" dirty="0">
              <a:ea typeface="+mn-lt"/>
              <a:cs typeface="+mn-lt"/>
            </a:endParaRPr>
          </a:p>
          <a:p>
            <a:endParaRPr lang="en-US" sz="1400" dirty="0">
              <a:cs typeface="Calibri"/>
            </a:endParaRPr>
          </a:p>
          <a:p>
            <a:r>
              <a:rPr lang="en-US" sz="1400" dirty="0">
                <a:ea typeface="+mn-lt"/>
                <a:cs typeface="+mn-lt"/>
              </a:rPr>
              <a:t>– Antalya </a:t>
            </a:r>
            <a:r>
              <a:rPr lang="en-US" sz="1400" dirty="0" err="1">
                <a:ea typeface="+mn-lt"/>
                <a:cs typeface="+mn-lt"/>
              </a:rPr>
              <a:t>Bilim</a:t>
            </a:r>
            <a:r>
              <a:rPr lang="en-US" sz="1400" dirty="0">
                <a:ea typeface="+mn-lt"/>
                <a:cs typeface="+mn-lt"/>
              </a:rPr>
              <a:t> University (ABU), Turkey.</a:t>
            </a:r>
            <a:endParaRPr lang="en-US" dirty="0">
              <a:ea typeface="+mn-lt"/>
              <a:cs typeface="+mn-lt"/>
            </a:endParaRPr>
          </a:p>
          <a:p>
            <a:endParaRPr lang="en-US" sz="1400" dirty="0">
              <a:cs typeface="Calibri"/>
            </a:endParaRPr>
          </a:p>
          <a:p>
            <a:r>
              <a:rPr lang="en-US" sz="1400" dirty="0">
                <a:cs typeface="Calibri"/>
              </a:rPr>
              <a:t>– </a:t>
            </a:r>
            <a:r>
              <a:rPr lang="en-US" sz="1400" dirty="0" err="1">
                <a:cs typeface="Calibri"/>
              </a:rPr>
              <a:t>Savonia</a:t>
            </a:r>
            <a:r>
              <a:rPr lang="en-US" sz="1400" dirty="0">
                <a:cs typeface="Calibri"/>
              </a:rPr>
              <a:t> University of Applied Science (SUAS), Finland.</a:t>
            </a:r>
          </a:p>
          <a:p>
            <a:endParaRPr lang="en-US" sz="1400" dirty="0">
              <a:cs typeface="Calibri"/>
            </a:endParaRPr>
          </a:p>
          <a:p>
            <a:r>
              <a:rPr lang="en-US" sz="1400" dirty="0">
                <a:cs typeface="Calibri"/>
              </a:rPr>
              <a:t>– BIA Innovator Campus, Ireland.</a:t>
            </a:r>
            <a:endParaRPr lang="en-US" dirty="0"/>
          </a:p>
          <a:p>
            <a:endParaRPr lang="en-US" sz="1400" dirty="0">
              <a:cs typeface="Calibri"/>
            </a:endParaRPr>
          </a:p>
          <a:p>
            <a:r>
              <a:rPr lang="en-US" sz="1400" dirty="0">
                <a:cs typeface="Calibri"/>
              </a:rPr>
              <a:t>– Momentum, Ireland.</a:t>
            </a:r>
            <a:endParaRPr lang="en-US" dirty="0"/>
          </a:p>
          <a:p>
            <a:endParaRPr lang="en-US" sz="1400" dirty="0">
              <a:cs typeface="Calibri"/>
            </a:endParaRPr>
          </a:p>
          <a:p>
            <a:endParaRPr lang="en-US" sz="1400" dirty="0">
              <a:cs typeface="Calibri"/>
            </a:endParaRPr>
          </a:p>
          <a:p>
            <a:endParaRPr lang="en-US" sz="1400" dirty="0">
              <a:cs typeface="Calibri"/>
            </a:endParaRPr>
          </a:p>
          <a:p>
            <a:endParaRPr lang="en-US" sz="800" dirty="0">
              <a:cs typeface="Calibri"/>
            </a:endParaRPr>
          </a:p>
          <a:p>
            <a:r>
              <a:rPr lang="en-US" sz="1400" dirty="0">
                <a:cs typeface="Calibri"/>
              </a:rPr>
              <a:t>– Momentum, Ireland.</a:t>
            </a:r>
            <a:endParaRPr lang="en-US" dirty="0"/>
          </a:p>
          <a:p>
            <a:endParaRPr lang="en-US" sz="1400" dirty="0">
              <a:cs typeface="Calibri"/>
            </a:endParaRPr>
          </a:p>
        </p:txBody>
      </p:sp>
      <p:pic>
        <p:nvPicPr>
          <p:cNvPr id="6" name="Picture 5" descr="A group of people posing for a photo&#10;&#10;Description automatically generated">
            <a:extLst>
              <a:ext uri="{FF2B5EF4-FFF2-40B4-BE49-F238E27FC236}">
                <a16:creationId xmlns:a16="http://schemas.microsoft.com/office/drawing/2014/main" id="{889AA3FD-E199-0166-60AF-BE5AE1F3786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07843" y="6554572"/>
            <a:ext cx="3420962" cy="2293982"/>
          </a:xfrm>
          <a:prstGeom prst="rect">
            <a:avLst/>
          </a:prstGeom>
        </p:spPr>
      </p:pic>
      <p:sp>
        <p:nvSpPr>
          <p:cNvPr id="5" name="Slide Number Placeholder 9">
            <a:extLst>
              <a:ext uri="{FF2B5EF4-FFF2-40B4-BE49-F238E27FC236}">
                <a16:creationId xmlns:a16="http://schemas.microsoft.com/office/drawing/2014/main" id="{3E5095A3-F382-6ECB-BD35-94C2547B50A1}"/>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a:t>
            </a:fld>
            <a:endParaRPr lang="en-US" sz="1100" dirty="0"/>
          </a:p>
        </p:txBody>
      </p:sp>
      <p:sp>
        <p:nvSpPr>
          <p:cNvPr id="8" name="TextBox 7">
            <a:extLst>
              <a:ext uri="{FF2B5EF4-FFF2-40B4-BE49-F238E27FC236}">
                <a16:creationId xmlns:a16="http://schemas.microsoft.com/office/drawing/2014/main" id="{99DD9379-324A-A843-C963-219737372765}"/>
              </a:ext>
            </a:extLst>
          </p:cNvPr>
          <p:cNvSpPr txBox="1"/>
          <p:nvPr/>
        </p:nvSpPr>
        <p:spPr>
          <a:xfrm>
            <a:off x="2848220" y="9301361"/>
            <a:ext cx="4259942" cy="830997"/>
          </a:xfrm>
          <a:prstGeom prst="rect">
            <a:avLst/>
          </a:prstGeom>
          <a:noFill/>
        </p:spPr>
        <p:txBody>
          <a:bodyPr wrap="square">
            <a:spAutoFit/>
          </a:bodyPr>
          <a:lstStyle/>
          <a:p>
            <a:r>
              <a:rPr lang="en-US" sz="1200" dirty="0"/>
              <a:t>This document can be cited as Ramalhosa, E., </a:t>
            </a:r>
            <a:r>
              <a:rPr lang="en-US" sz="1200" dirty="0" err="1"/>
              <a:t>Başer</a:t>
            </a:r>
            <a:r>
              <a:rPr lang="en-US" sz="1200" dirty="0"/>
              <a:t>, G., Pereira, E., </a:t>
            </a:r>
            <a:r>
              <a:rPr lang="en-US" sz="1200" dirty="0" err="1"/>
              <a:t>Mutlu</a:t>
            </a:r>
            <a:r>
              <a:rPr lang="en-US" sz="1200" dirty="0"/>
              <a:t>, E., </a:t>
            </a:r>
            <a:r>
              <a:rPr lang="en-US" sz="1200" dirty="0" err="1"/>
              <a:t>Saarela</a:t>
            </a:r>
            <a:r>
              <a:rPr lang="en-US" sz="1200" dirty="0"/>
              <a:t>, A. M., Butterfield, D., Whyte, P. (2023). Ethical Food Entrepreneurship - </a:t>
            </a:r>
            <a:r>
              <a:rPr lang="en-US" sz="1200" b="1" dirty="0">
                <a:solidFill>
                  <a:schemeClr val="tx1"/>
                </a:solidFill>
              </a:rPr>
              <a:t>Good Practice Compendium</a:t>
            </a:r>
          </a:p>
          <a:p>
            <a:endParaRPr lang="en-IE" sz="1200" dirty="0"/>
          </a:p>
        </p:txBody>
      </p:sp>
    </p:spTree>
    <p:extLst>
      <p:ext uri="{BB962C8B-B14F-4D97-AF65-F5344CB8AC3E}">
        <p14:creationId xmlns:p14="http://schemas.microsoft.com/office/powerpoint/2010/main" val="34353282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93EB9A0-229C-DAC0-8AC0-08E6F5C416E7}"/>
              </a:ext>
            </a:extLst>
          </p:cNvPr>
          <p:cNvSpPr>
            <a:spLocks noGrp="1"/>
          </p:cNvSpPr>
          <p:nvPr>
            <p:ph type="sldNum" sz="quarter" idx="4"/>
          </p:nvPr>
        </p:nvSpPr>
        <p:spPr/>
        <p:txBody>
          <a:bodyPr/>
          <a:lstStyle/>
          <a:p>
            <a:fld id="{CB2079F2-58AF-ED44-82D7-E04B2F6FD686}" type="slidenum">
              <a:rPr lang="en-US" sz="1100" smtClean="0"/>
              <a:pPr/>
              <a:t>30</a:t>
            </a:fld>
            <a:endParaRPr lang="en-US" sz="1100" dirty="0"/>
          </a:p>
        </p:txBody>
      </p:sp>
      <p:sp>
        <p:nvSpPr>
          <p:cNvPr id="5" name="Text Placeholder 2">
            <a:extLst>
              <a:ext uri="{FF2B5EF4-FFF2-40B4-BE49-F238E27FC236}">
                <a16:creationId xmlns:a16="http://schemas.microsoft.com/office/drawing/2014/main" id="{3B238B59-4A63-097F-0526-D4BBF5706609}"/>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pic>
        <p:nvPicPr>
          <p:cNvPr id="13" name="Picture 12">
            <a:hlinkClick r:id="rId2"/>
            <a:extLst>
              <a:ext uri="{FF2B5EF4-FFF2-40B4-BE49-F238E27FC236}">
                <a16:creationId xmlns:a16="http://schemas.microsoft.com/office/drawing/2014/main" id="{467AB044-F3C8-28DA-55DA-98A3E9E6D0BB}"/>
              </a:ext>
            </a:extLst>
          </p:cNvPr>
          <p:cNvPicPr>
            <a:picLocks noChangeAspect="1"/>
          </p:cNvPicPr>
          <p:nvPr/>
        </p:nvPicPr>
        <p:blipFill>
          <a:blip r:embed="rId3"/>
          <a:stretch>
            <a:fillRect/>
          </a:stretch>
        </p:blipFill>
        <p:spPr>
          <a:xfrm>
            <a:off x="361472" y="685486"/>
            <a:ext cx="1705369" cy="1213435"/>
          </a:xfrm>
          <a:prstGeom prst="rect">
            <a:avLst/>
          </a:prstGeom>
        </p:spPr>
      </p:pic>
      <p:pic>
        <p:nvPicPr>
          <p:cNvPr id="17" name="Picture Placeholder 16" descr="A high angle view of a resort&#10;&#10;Description automatically generated with medium confidence">
            <a:extLst>
              <a:ext uri="{FF2B5EF4-FFF2-40B4-BE49-F238E27FC236}">
                <a16:creationId xmlns:a16="http://schemas.microsoft.com/office/drawing/2014/main" id="{E5ADF099-385B-2AFD-5BA7-F40CFBDEBDA9}"/>
              </a:ext>
            </a:extLst>
          </p:cNvPr>
          <p:cNvPicPr>
            <a:picLocks noGrp="1" noChangeAspect="1"/>
          </p:cNvPicPr>
          <p:nvPr>
            <p:ph type="pic" sz="quarter" idx="44"/>
          </p:nvPr>
        </p:nvPicPr>
        <p:blipFill rotWithShape="1">
          <a:blip r:embed="rId4" cstate="email">
            <a:extLst>
              <a:ext uri="{28A0092B-C50C-407E-A947-70E740481C1C}">
                <a14:useLocalDpi xmlns:a14="http://schemas.microsoft.com/office/drawing/2010/main"/>
              </a:ext>
            </a:extLst>
          </a:blip>
          <a:srcRect/>
          <a:stretch/>
        </p:blipFill>
        <p:spPr>
          <a:xfrm>
            <a:off x="3977692" y="522985"/>
            <a:ext cx="3064955" cy="2751872"/>
          </a:xfrm>
        </p:spPr>
      </p:pic>
      <p:sp>
        <p:nvSpPr>
          <p:cNvPr id="18" name="Text Placeholder 5">
            <a:extLst>
              <a:ext uri="{FF2B5EF4-FFF2-40B4-BE49-F238E27FC236}">
                <a16:creationId xmlns:a16="http://schemas.microsoft.com/office/drawing/2014/main" id="{ECA8EB6C-8943-679F-7E8D-13323544A615}"/>
              </a:ext>
            </a:extLst>
          </p:cNvPr>
          <p:cNvSpPr txBox="1">
            <a:spLocks/>
          </p:cNvSpPr>
          <p:nvPr/>
        </p:nvSpPr>
        <p:spPr>
          <a:xfrm>
            <a:off x="372758" y="3219085"/>
            <a:ext cx="6814158" cy="624360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en-US" sz="1400" b="1" dirty="0">
                <a:solidFill>
                  <a:prstClr val="black"/>
                </a:solidFill>
              </a:rPr>
              <a:t>About  </a:t>
            </a:r>
            <a:r>
              <a:rPr lang="en-US" sz="1200" b="1" dirty="0">
                <a:solidFill>
                  <a:prstClr val="black"/>
                </a:solidFill>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Hilton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Sarigerme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resort and Spa is an Aegean beach resort, with an enviable location on the edge of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River and Mediterranean Sea. The resort is steps from the heart of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Sarıgerme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20 minutes from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Dalaman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International Airport. </a:t>
            </a:r>
            <a:r>
              <a:rPr lang="en-US" sz="1100" dirty="0">
                <a:solidFill>
                  <a:prstClr val="black"/>
                </a:solidFill>
                <a:latin typeface="Calibri" panose="020F0502020204030204" pitchFamily="34" charset="0"/>
                <a:cs typeface="Calibri" panose="020F0502020204030204" pitchFamily="34" charset="0"/>
              </a:rPr>
              <a:t>One can enjoy 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pristine private beach and a variety of activities for adults and kids alike. Restaurants and bars showcase an array of cuisines and dishes ranging from Italian, to Asian, to local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specialities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p>
          <a:p>
            <a:pPr defTabSz="2072941">
              <a:defRPr/>
            </a:pPr>
            <a:endParaRPr lang="en-US" dirty="0">
              <a:solidFill>
                <a:prstClr val="black"/>
              </a:solidFill>
            </a:endParaRPr>
          </a:p>
          <a:p>
            <a:pPr defTabSz="2072941">
              <a:defRPr/>
            </a:pPr>
            <a:r>
              <a:rPr lang="en-US" sz="1400" b="1" dirty="0">
                <a:solidFill>
                  <a:schemeClr val="tx1"/>
                </a:solidFill>
              </a:rPr>
              <a:t>Why it is a good practice?  </a:t>
            </a:r>
          </a:p>
          <a:p>
            <a:pPr defTabSz="2072941">
              <a:defRPr/>
            </a:pPr>
            <a:r>
              <a:rPr lang="en-US" dirty="0">
                <a:solidFill>
                  <a:prstClr val="black"/>
                </a:solidFill>
              </a:rPr>
              <a:t>Hilton </a:t>
            </a:r>
            <a:r>
              <a:rPr lang="en-US" dirty="0" err="1">
                <a:solidFill>
                  <a:prstClr val="black"/>
                </a:solidFill>
              </a:rPr>
              <a:t>Dalaman</a:t>
            </a:r>
            <a:r>
              <a:rPr lang="en-US" dirty="0">
                <a:solidFill>
                  <a:prstClr val="black"/>
                </a:solidFill>
              </a:rPr>
              <a:t> </a:t>
            </a:r>
            <a:r>
              <a:rPr lang="en-US" dirty="0" err="1">
                <a:solidFill>
                  <a:prstClr val="black"/>
                </a:solidFill>
              </a:rPr>
              <a:t>Sarıgerme</a:t>
            </a:r>
            <a:r>
              <a:rPr lang="en-US" dirty="0">
                <a:solidFill>
                  <a:prstClr val="black"/>
                </a:solidFill>
              </a:rPr>
              <a:t>, signed an exemplary work in waste management. The hotel pursues “zero waste policy” and invested in compost machines 4 years ago, which enables them to transform the wastes from the restaurant and garden into fertilizer. The hotel, which produces an average of 6-8 </a:t>
            </a:r>
            <a:r>
              <a:rPr lang="en-US" dirty="0" err="1">
                <a:solidFill>
                  <a:prstClr val="black"/>
                </a:solidFill>
              </a:rPr>
              <a:t>tonnes</a:t>
            </a:r>
            <a:r>
              <a:rPr lang="en-US" dirty="0">
                <a:solidFill>
                  <a:prstClr val="black"/>
                </a:solidFill>
              </a:rPr>
              <a:t> of compost per month from the waste. The hotel has now taken action to donate the excess compost to the farmers in the surrounding villages. </a:t>
            </a:r>
          </a:p>
          <a:p>
            <a:pPr defTabSz="2072941">
              <a:defRPr/>
            </a:pPr>
            <a:r>
              <a:rPr lang="en-US" dirty="0">
                <a:solidFill>
                  <a:prstClr val="black"/>
                </a:solidFill>
              </a:rPr>
              <a:t>Explaining that the Ministry of Tourism aims to transform the Safe Tourism Certification into a Green Tourism Certificate by the end of the year, Hilton </a:t>
            </a:r>
            <a:r>
              <a:rPr lang="en-US" dirty="0" err="1">
                <a:solidFill>
                  <a:prstClr val="black"/>
                </a:solidFill>
              </a:rPr>
              <a:t>Dalaman</a:t>
            </a:r>
            <a:r>
              <a:rPr lang="en-US" dirty="0">
                <a:solidFill>
                  <a:prstClr val="black"/>
                </a:solidFill>
              </a:rPr>
              <a:t> </a:t>
            </a:r>
            <a:r>
              <a:rPr lang="en-US" dirty="0" err="1">
                <a:solidFill>
                  <a:prstClr val="black"/>
                </a:solidFill>
              </a:rPr>
              <a:t>Sarıgerme</a:t>
            </a:r>
            <a:r>
              <a:rPr lang="en-US" dirty="0">
                <a:solidFill>
                  <a:prstClr val="black"/>
                </a:solidFill>
              </a:rPr>
              <a:t> Resort &amp; Spa General Manager </a:t>
            </a:r>
            <a:r>
              <a:rPr lang="en-US" dirty="0" err="1">
                <a:solidFill>
                  <a:prstClr val="black"/>
                </a:solidFill>
              </a:rPr>
              <a:t>Tunç</a:t>
            </a:r>
            <a:r>
              <a:rPr lang="en-US" dirty="0">
                <a:solidFill>
                  <a:prstClr val="black"/>
                </a:solidFill>
              </a:rPr>
              <a:t> Batum said, “We are a very sensitive hotel about zero waste. In this context, we completed our investments 4 years ago. We produce 10-15 % of the hotel's vegetable needs with the products we obtain from this garden," he said.</a:t>
            </a:r>
          </a:p>
          <a:p>
            <a:pPr defTabSz="2072941">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lang="en-US" dirty="0">
                <a:solidFill>
                  <a:prstClr val="black"/>
                </a:solidFill>
              </a:rPr>
              <a:t>Here are the steps to produce compost: </a:t>
            </a:r>
          </a:p>
          <a:p>
            <a:pPr marL="171450" indent="-171450" defTabSz="2072941">
              <a:buFont typeface="Arial" panose="020B0604020202020204" pitchFamily="34" charset="0"/>
              <a:buChar char="•"/>
              <a:defRPr/>
            </a:pPr>
            <a:r>
              <a:rPr lang="en-US" dirty="0">
                <a:solidFill>
                  <a:prstClr val="black"/>
                </a:solidFill>
              </a:rPr>
              <a:t>First, food wastes are brought in boxes. </a:t>
            </a:r>
          </a:p>
          <a:p>
            <a:pPr marL="171450" indent="-171450" defTabSz="2072941">
              <a:buFont typeface="Arial" panose="020B0604020202020204" pitchFamily="34" charset="0"/>
              <a:buChar char="•"/>
              <a:defRPr/>
            </a:pPr>
            <a:r>
              <a:rPr lang="en-US" dirty="0">
                <a:solidFill>
                  <a:prstClr val="black"/>
                </a:solidFill>
              </a:rPr>
              <a:t>Next, food waste is put into the compost machine and mixed. It must be kept under a certain temperature.</a:t>
            </a:r>
          </a:p>
          <a:p>
            <a:pPr marL="171450" indent="-171450" defTabSz="2072941">
              <a:buFont typeface="Arial" panose="020B0604020202020204" pitchFamily="34" charset="0"/>
              <a:buChar char="•"/>
              <a:defRPr/>
            </a:pPr>
            <a:r>
              <a:rPr lang="en-US" dirty="0">
                <a:solidFill>
                  <a:prstClr val="black"/>
                </a:solidFill>
              </a:rPr>
              <a:t>On the next day, food waste is mixed with the waste from the gardens. After mixing the waste for the next 4 days, the compost is ready. </a:t>
            </a:r>
          </a:p>
          <a:p>
            <a:pPr marL="171450" indent="-171450" defTabSz="2072941">
              <a:buFont typeface="Arial" panose="020B0604020202020204" pitchFamily="34" charset="0"/>
              <a:buChar char="•"/>
              <a:defRPr/>
            </a:pPr>
            <a:endParaRPr lang="en-US" dirty="0">
              <a:solidFill>
                <a:prstClr val="black"/>
              </a:solidFill>
            </a:endParaRPr>
          </a:p>
          <a:p>
            <a:pPr marL="171450" indent="-171450" defTabSz="2072941">
              <a:buFont typeface="Arial" panose="020B0604020202020204" pitchFamily="34" charset="0"/>
              <a:buChar char="•"/>
              <a:defRPr/>
            </a:pPr>
            <a:r>
              <a:rPr lang="en-US" dirty="0">
                <a:solidFill>
                  <a:prstClr val="black"/>
                </a:solidFill>
              </a:rPr>
              <a:t>Compost is left to dry. After 4 days, it is ready to be used in the hotel gardens of 7000 m2 to grow vegetables. </a:t>
            </a:r>
          </a:p>
          <a:p>
            <a:pPr marL="171450" indent="-171450" defTabSz="2072941">
              <a:buFont typeface="Arial" panose="020B0604020202020204" pitchFamily="34" charset="0"/>
              <a:buChar char="•"/>
              <a:defRPr/>
            </a:pPr>
            <a:endParaRPr lang="en-US" dirty="0">
              <a:solidFill>
                <a:prstClr val="black"/>
              </a:solidFill>
            </a:endParaRPr>
          </a:p>
          <a:p>
            <a:pPr defTabSz="2072941">
              <a:defRPr/>
            </a:pPr>
            <a:endParaRPr lang="en-US" dirty="0">
              <a:solidFill>
                <a:prstClr val="black"/>
              </a:solidFill>
            </a:endParaRPr>
          </a:p>
          <a:p>
            <a:pPr defTabSz="2072941">
              <a:defRPr/>
            </a:pPr>
            <a:r>
              <a:rPr lang="en-US" dirty="0">
                <a:solidFill>
                  <a:prstClr val="black"/>
                </a:solidFill>
              </a:rPr>
              <a:t>Seasonal vegetables are planted according to the hotel’s needs. 33 different variety of vegetables are grown with the slogan of  “Table to Farm, Farm to Table”.</a:t>
            </a:r>
          </a:p>
        </p:txBody>
      </p:sp>
      <p:pic>
        <p:nvPicPr>
          <p:cNvPr id="19" name="Picture 18">
            <a:extLst>
              <a:ext uri="{FF2B5EF4-FFF2-40B4-BE49-F238E27FC236}">
                <a16:creationId xmlns:a16="http://schemas.microsoft.com/office/drawing/2014/main" id="{7755BD2C-DA1D-FE77-95AA-09E4A2B3418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04359" y="5138057"/>
            <a:ext cx="3282557" cy="1842839"/>
          </a:xfrm>
          <a:prstGeom prst="rect">
            <a:avLst/>
          </a:prstGeom>
        </p:spPr>
      </p:pic>
      <p:pic>
        <p:nvPicPr>
          <p:cNvPr id="20" name="Picture 19">
            <a:extLst>
              <a:ext uri="{FF2B5EF4-FFF2-40B4-BE49-F238E27FC236}">
                <a16:creationId xmlns:a16="http://schemas.microsoft.com/office/drawing/2014/main" id="{AFA88970-BE1E-B9EA-CEC8-0CFDBC4EE3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04358" y="7344486"/>
            <a:ext cx="3282557" cy="1847827"/>
          </a:xfrm>
          <a:prstGeom prst="rect">
            <a:avLst/>
          </a:prstGeom>
        </p:spPr>
      </p:pic>
      <p:grpSp>
        <p:nvGrpSpPr>
          <p:cNvPr id="22" name="Graphic 2">
            <a:extLst>
              <a:ext uri="{FF2B5EF4-FFF2-40B4-BE49-F238E27FC236}">
                <a16:creationId xmlns:a16="http://schemas.microsoft.com/office/drawing/2014/main" id="{7AC756BB-180C-4A98-8093-63252100A145}"/>
              </a:ext>
            </a:extLst>
          </p:cNvPr>
          <p:cNvGrpSpPr>
            <a:grpSpLocks noChangeAspect="1"/>
          </p:cNvGrpSpPr>
          <p:nvPr/>
        </p:nvGrpSpPr>
        <p:grpSpPr>
          <a:xfrm>
            <a:off x="6555507" y="273974"/>
            <a:ext cx="558048" cy="558000"/>
            <a:chOff x="4094891" y="4680533"/>
            <a:chExt cx="381887" cy="381854"/>
          </a:xfrm>
        </p:grpSpPr>
        <p:sp>
          <p:nvSpPr>
            <p:cNvPr id="23" name="Freeform 4">
              <a:extLst>
                <a:ext uri="{FF2B5EF4-FFF2-40B4-BE49-F238E27FC236}">
                  <a16:creationId xmlns:a16="http://schemas.microsoft.com/office/drawing/2014/main" id="{A8D81ABD-A02C-CFC2-731E-7A17AE9939BE}"/>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
              <a:extLst>
                <a:ext uri="{FF2B5EF4-FFF2-40B4-BE49-F238E27FC236}">
                  <a16:creationId xmlns:a16="http://schemas.microsoft.com/office/drawing/2014/main" id="{A70CE716-31EA-537E-56A7-537B8A626F31}"/>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6">
              <a:extLst>
                <a:ext uri="{FF2B5EF4-FFF2-40B4-BE49-F238E27FC236}">
                  <a16:creationId xmlns:a16="http://schemas.microsoft.com/office/drawing/2014/main" id="{410066E4-CDEA-CC19-DC09-70E2A42FA672}"/>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29335494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336FCD0-6D2E-5B83-3AEF-7A72B1DC7BE6}"/>
              </a:ext>
            </a:extLst>
          </p:cNvPr>
          <p:cNvSpPr>
            <a:spLocks noGrp="1"/>
          </p:cNvSpPr>
          <p:nvPr>
            <p:ph type="sldNum" sz="quarter" idx="4"/>
          </p:nvPr>
        </p:nvSpPr>
        <p:spPr/>
        <p:txBody>
          <a:bodyPr/>
          <a:lstStyle/>
          <a:p>
            <a:fld id="{CB2079F2-58AF-ED44-82D7-E04B2F6FD686}" type="slidenum">
              <a:rPr lang="en-US" sz="1100" smtClean="0"/>
              <a:pPr/>
              <a:t>31</a:t>
            </a:fld>
            <a:endParaRPr lang="en-US" sz="1100"/>
          </a:p>
        </p:txBody>
      </p:sp>
      <p:pic>
        <p:nvPicPr>
          <p:cNvPr id="16" name="Picture Placeholder 15" descr="A house with a pool&#10;&#10;Description automatically generated with low confidence">
            <a:extLst>
              <a:ext uri="{FF2B5EF4-FFF2-40B4-BE49-F238E27FC236}">
                <a16:creationId xmlns:a16="http://schemas.microsoft.com/office/drawing/2014/main" id="{45258977-3E6C-B908-E1D5-271E009EB60A}"/>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1" name="Picture 10">
            <a:extLst>
              <a:ext uri="{FF2B5EF4-FFF2-40B4-BE49-F238E27FC236}">
                <a16:creationId xmlns:a16="http://schemas.microsoft.com/office/drawing/2014/main" id="{80F2E83C-F3C3-730B-02C9-81E59A6182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425" y="3662551"/>
            <a:ext cx="3149558" cy="1772903"/>
          </a:xfrm>
          <a:prstGeom prst="rect">
            <a:avLst/>
          </a:prstGeom>
        </p:spPr>
      </p:pic>
      <p:pic>
        <p:nvPicPr>
          <p:cNvPr id="9" name="Picture 8">
            <a:hlinkClick r:id="rId4"/>
            <a:extLst>
              <a:ext uri="{FF2B5EF4-FFF2-40B4-BE49-F238E27FC236}">
                <a16:creationId xmlns:a16="http://schemas.microsoft.com/office/drawing/2014/main" id="{2692A4A2-A862-BF45-C61A-9E42EA64AD62}"/>
              </a:ext>
            </a:extLst>
          </p:cNvPr>
          <p:cNvPicPr>
            <a:picLocks noChangeAspect="1"/>
          </p:cNvPicPr>
          <p:nvPr/>
        </p:nvPicPr>
        <p:blipFill>
          <a:blip r:embed="rId5"/>
          <a:stretch>
            <a:fillRect/>
          </a:stretch>
        </p:blipFill>
        <p:spPr>
          <a:xfrm>
            <a:off x="361472" y="656458"/>
            <a:ext cx="1705369" cy="1213435"/>
          </a:xfrm>
          <a:prstGeom prst="rect">
            <a:avLst/>
          </a:prstGeom>
        </p:spPr>
      </p:pic>
      <p:sp>
        <p:nvSpPr>
          <p:cNvPr id="10" name="Text Placeholder 2">
            <a:extLst>
              <a:ext uri="{FF2B5EF4-FFF2-40B4-BE49-F238E27FC236}">
                <a16:creationId xmlns:a16="http://schemas.microsoft.com/office/drawing/2014/main" id="{ED89BA1B-7898-7B69-10A5-016A98B1DCBD}"/>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
        <p:nvSpPr>
          <p:cNvPr id="12" name="Text Placeholder 5">
            <a:extLst>
              <a:ext uri="{FF2B5EF4-FFF2-40B4-BE49-F238E27FC236}">
                <a16:creationId xmlns:a16="http://schemas.microsoft.com/office/drawing/2014/main" id="{B784429F-BFC6-EB16-48B7-76B6DD9B4E77}"/>
              </a:ext>
            </a:extLst>
          </p:cNvPr>
          <p:cNvSpPr txBox="1">
            <a:spLocks/>
          </p:cNvSpPr>
          <p:nvPr/>
        </p:nvSpPr>
        <p:spPr>
          <a:xfrm>
            <a:off x="313092" y="3303732"/>
            <a:ext cx="6814158"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The Hotel can also use these organic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fertilisers</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obtained in the first stage for the greening of their golf course. In addition, they aim to benefit from these organic fertilizers in their citrus gardens belonging to the company.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20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err="1">
                <a:solidFill>
                  <a:prstClr val="black"/>
                </a:solidFill>
              </a:rPr>
              <a:t>Ethica</a:t>
            </a: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l</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This circular approach </a:t>
            </a:r>
            <a:r>
              <a:rPr lang="en-US" sz="1200">
                <a:solidFill>
                  <a:prstClr val="black"/>
                </a:solidFill>
              </a:rPr>
              <a:t>within these large hotel resorts is critical to their environment and social responsibility. Hotels tend to be havens of waste and excess but this system is at least having a positive effect. Returning the waste to the ground as a high value fertilizer that enables them to grow fruit and vegetables to serve on site is a good step towards having a lesser impact on the environment by shortening supply chains and hence their carbon footprint. </a:t>
            </a:r>
            <a:endParaRPr kumimoji="0" lang="en-US" sz="120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200">
                <a:solidFill>
                  <a:prstClr val="black"/>
                </a:solidFill>
              </a:rPr>
              <a:t>The hotel group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recognise</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their critical responsibility to protect our planet and preserve the beautiful destinations in which they operate for generations to come. Since 2009, they have used the award-winning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LightStay</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system to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20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measure, report and improve their environmental impact across their global portfolio of managed and franchised hotels. They are proud to be taking a leadership position in fighting climate change, as the first major hotel company to establish science-based targets to reduce greenhouse gas emissions in line with the Paris Agreement. </a:t>
            </a:r>
            <a:r>
              <a:rPr lang="en-US" sz="1200">
                <a:solidFill>
                  <a:prstClr val="black"/>
                </a:solidFill>
              </a:rPr>
              <a:t>T</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hey are also taking major steps toward reducing their environmental footprint through their Watts, Water and the aforementioned Waste </a:t>
            </a:r>
            <a:r>
              <a:rPr kumimoji="0" lang="en-US" sz="12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programmes</a:t>
            </a:r>
            <a:r>
              <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a:r>
          </a:p>
        </p:txBody>
      </p:sp>
      <p:pic>
        <p:nvPicPr>
          <p:cNvPr id="13" name="Picture 12">
            <a:extLst>
              <a:ext uri="{FF2B5EF4-FFF2-40B4-BE49-F238E27FC236}">
                <a16:creationId xmlns:a16="http://schemas.microsoft.com/office/drawing/2014/main" id="{E2222648-6882-AD0B-18F5-3C912DAFA676}"/>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370118" y="5435454"/>
            <a:ext cx="2280102" cy="3560900"/>
          </a:xfrm>
          <a:prstGeom prst="rect">
            <a:avLst/>
          </a:prstGeom>
        </p:spPr>
      </p:pic>
      <p:sp>
        <p:nvSpPr>
          <p:cNvPr id="17" name="Freeform 332">
            <a:hlinkClick r:id="rId7"/>
            <a:extLst>
              <a:ext uri="{FF2B5EF4-FFF2-40B4-BE49-F238E27FC236}">
                <a16:creationId xmlns:a16="http://schemas.microsoft.com/office/drawing/2014/main" id="{493629BC-6777-A34D-5CFF-19073571FB61}"/>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Freeform 6">
            <a:hlinkClick r:id="rId8"/>
            <a:extLst>
              <a:ext uri="{FF2B5EF4-FFF2-40B4-BE49-F238E27FC236}">
                <a16:creationId xmlns:a16="http://schemas.microsoft.com/office/drawing/2014/main" id="{9E2A703F-AD81-791E-A89D-5EE85F4581FB}"/>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9" name="Graphic 18" descr="World outline">
            <a:hlinkClick r:id="rId4"/>
            <a:extLst>
              <a:ext uri="{FF2B5EF4-FFF2-40B4-BE49-F238E27FC236}">
                <a16:creationId xmlns:a16="http://schemas.microsoft.com/office/drawing/2014/main" id="{F5236C4B-CB96-BFD5-C8E0-065C7E636533}"/>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grpSp>
        <p:nvGrpSpPr>
          <p:cNvPr id="20" name="Graphic 2">
            <a:extLst>
              <a:ext uri="{FF2B5EF4-FFF2-40B4-BE49-F238E27FC236}">
                <a16:creationId xmlns:a16="http://schemas.microsoft.com/office/drawing/2014/main" id="{5AD549AF-C0FC-96B7-430B-12536DBACED4}"/>
              </a:ext>
            </a:extLst>
          </p:cNvPr>
          <p:cNvGrpSpPr/>
          <p:nvPr/>
        </p:nvGrpSpPr>
        <p:grpSpPr>
          <a:xfrm>
            <a:off x="1423003" y="9684451"/>
            <a:ext cx="221553" cy="222458"/>
            <a:chOff x="1473222" y="5236455"/>
            <a:chExt cx="440760" cy="442561"/>
          </a:xfrm>
          <a:solidFill>
            <a:srgbClr val="000000"/>
          </a:solidFill>
        </p:grpSpPr>
        <p:sp>
          <p:nvSpPr>
            <p:cNvPr id="21" name="Freeform 8">
              <a:extLst>
                <a:ext uri="{FF2B5EF4-FFF2-40B4-BE49-F238E27FC236}">
                  <a16:creationId xmlns:a16="http://schemas.microsoft.com/office/drawing/2014/main" id="{7AAA63F3-369B-0700-E2CA-E371B1D7399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9">
              <a:hlinkClick r:id="rId11"/>
              <a:extLst>
                <a:ext uri="{FF2B5EF4-FFF2-40B4-BE49-F238E27FC236}">
                  <a16:creationId xmlns:a16="http://schemas.microsoft.com/office/drawing/2014/main" id="{9ADC3DC3-28B6-9E43-CA9B-16F10FD8A77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0">
              <a:extLst>
                <a:ext uri="{FF2B5EF4-FFF2-40B4-BE49-F238E27FC236}">
                  <a16:creationId xmlns:a16="http://schemas.microsoft.com/office/drawing/2014/main" id="{CF2B1D85-1DB1-4607-CE4C-DAB283F9CB8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 name="Graphic 2">
            <a:extLst>
              <a:ext uri="{FF2B5EF4-FFF2-40B4-BE49-F238E27FC236}">
                <a16:creationId xmlns:a16="http://schemas.microsoft.com/office/drawing/2014/main" id="{31055C82-0228-D0A6-E13D-D4AE7D6623B3}"/>
              </a:ext>
            </a:extLst>
          </p:cNvPr>
          <p:cNvGrpSpPr>
            <a:grpSpLocks noChangeAspect="1"/>
          </p:cNvGrpSpPr>
          <p:nvPr/>
        </p:nvGrpSpPr>
        <p:grpSpPr>
          <a:xfrm>
            <a:off x="6555507" y="273974"/>
            <a:ext cx="558048" cy="558000"/>
            <a:chOff x="4094891" y="4680533"/>
            <a:chExt cx="381887" cy="381854"/>
          </a:xfrm>
        </p:grpSpPr>
        <p:sp>
          <p:nvSpPr>
            <p:cNvPr id="25" name="Freeform 4">
              <a:extLst>
                <a:ext uri="{FF2B5EF4-FFF2-40B4-BE49-F238E27FC236}">
                  <a16:creationId xmlns:a16="http://schemas.microsoft.com/office/drawing/2014/main" id="{3E6C1080-98D0-E86A-716D-77962EA0CB8B}"/>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
              <a:extLst>
                <a:ext uri="{FF2B5EF4-FFF2-40B4-BE49-F238E27FC236}">
                  <a16:creationId xmlns:a16="http://schemas.microsoft.com/office/drawing/2014/main" id="{AB87E703-E4EB-28DE-B2A4-E9CC37E95D9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6">
              <a:extLst>
                <a:ext uri="{FF2B5EF4-FFF2-40B4-BE49-F238E27FC236}">
                  <a16:creationId xmlns:a16="http://schemas.microsoft.com/office/drawing/2014/main" id="{AAC9FB37-17AC-1DD9-89D7-B50F0AF0DD8A}"/>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 name="Graphic 4">
            <a:extLst>
              <a:ext uri="{FF2B5EF4-FFF2-40B4-BE49-F238E27FC236}">
                <a16:creationId xmlns:a16="http://schemas.microsoft.com/office/drawing/2014/main" id="{665AB040-AC2A-EF5C-6352-8D04F278F2A8}"/>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0772A6CA-270B-6D8B-F176-2BFA5A6E15D7}"/>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2302AC4A-D9BF-2947-A807-CA1743CCEFF1}"/>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CE980D25-AD5A-E176-971F-E00D89F0EDB0}"/>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0F65192A-007A-8C41-BD77-402166F5CEFF}"/>
                </a:ext>
              </a:extLst>
            </p:cNvPr>
            <p:cNvGrpSpPr/>
            <p:nvPr/>
          </p:nvGrpSpPr>
          <p:grpSpPr>
            <a:xfrm>
              <a:off x="9129274" y="2893887"/>
              <a:ext cx="717139" cy="1211724"/>
              <a:chOff x="9129274" y="2893887"/>
              <a:chExt cx="717139" cy="1211724"/>
            </a:xfrm>
            <a:grpFill/>
          </p:grpSpPr>
          <p:sp>
            <p:nvSpPr>
              <p:cNvPr id="6" name="Freeform 50">
                <a:extLst>
                  <a:ext uri="{FF2B5EF4-FFF2-40B4-BE49-F238E27FC236}">
                    <a16:creationId xmlns:a16="http://schemas.microsoft.com/office/drawing/2014/main" id="{EB816306-B711-F7C9-E360-E0313FE665F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 name="Freeform 51">
                <a:extLst>
                  <a:ext uri="{FF2B5EF4-FFF2-40B4-BE49-F238E27FC236}">
                    <a16:creationId xmlns:a16="http://schemas.microsoft.com/office/drawing/2014/main" id="{68C7D144-F44E-D456-D886-5B6E8AE5B54E}"/>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 name="Freeform 52">
                <a:extLst>
                  <a:ext uri="{FF2B5EF4-FFF2-40B4-BE49-F238E27FC236}">
                    <a16:creationId xmlns:a16="http://schemas.microsoft.com/office/drawing/2014/main" id="{1CDFA67F-2361-E806-AD0F-23AC9E59B76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6838961F-4318-25CD-732D-234F3F62C7C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6B2E8AD7-2D48-053F-E958-04A918F5EF87}"/>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EA294656-25FC-6286-B37D-674DCDBFA1A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C5C78FC7-F8CA-7AD8-BF9F-42B88B5A7BC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1235437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cup, food, person, beverage&#10;&#10;Description automatically generated">
            <a:extLst>
              <a:ext uri="{FF2B5EF4-FFF2-40B4-BE49-F238E27FC236}">
                <a16:creationId xmlns:a16="http://schemas.microsoft.com/office/drawing/2014/main" id="{B7277140-DDED-0A1F-EC37-08AF58BC034B}"/>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437879"/>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86124"/>
          </a:xfrm>
        </p:spPr>
        <p:txBody>
          <a:bodyPr/>
          <a:lstStyle/>
          <a:p>
            <a:r>
              <a:rPr lang="en-US" sz="1400" b="1" dirty="0">
                <a:solidFill>
                  <a:schemeClr val="tx1"/>
                </a:solidFill>
              </a:rPr>
              <a:t>Why it is a good practice?  </a:t>
            </a:r>
          </a:p>
          <a:p>
            <a:r>
              <a:rPr lang="en-US" dirty="0">
                <a:solidFill>
                  <a:schemeClr val="tx1"/>
                </a:solidFill>
              </a:rPr>
              <a:t>The essence of this business is health and sustainability in an eco-friendly ethical way. Their tagline is “food to make you feel good” and the owners Virginia and </a:t>
            </a:r>
            <a:r>
              <a:rPr lang="en-US" dirty="0" err="1">
                <a:solidFill>
                  <a:schemeClr val="tx1"/>
                </a:solidFill>
              </a:rPr>
              <a:t>Donal</a:t>
            </a:r>
            <a:r>
              <a:rPr lang="en-US" dirty="0">
                <a:solidFill>
                  <a:schemeClr val="tx1"/>
                </a:solidFill>
              </a:rPr>
              <a:t>  don’t just prepare an array of health–giving foods at their market stalls throughout Cork, and at their now permanent stall at Cork’s English Market, but they strive to encourage an appreciation for all of our natural resources, based on the philosophy of permaculture.  The business attempts to have zero waste: by great use of by-products and reusable bottles and compostable packaging. My goodness is a part of the community, and the community is a part of them.</a:t>
            </a:r>
          </a:p>
          <a:p>
            <a:endParaRPr lang="en-US" dirty="0">
              <a:solidFill>
                <a:schemeClr val="tx1"/>
              </a:solidFill>
            </a:endParaRPr>
          </a:p>
          <a:p>
            <a:endParaRPr lang="en-US" dirty="0">
              <a:solidFill>
                <a:schemeClr val="tx1"/>
              </a:solidFill>
            </a:endParaRPr>
          </a:p>
          <a:p>
            <a:r>
              <a:rPr lang="en-US" sz="1400" b="1" dirty="0">
                <a:solidFill>
                  <a:schemeClr val="tx1"/>
                </a:solidFill>
              </a:rPr>
              <a:t>About  </a:t>
            </a:r>
            <a:r>
              <a:rPr lang="en-US" sz="1200" b="1" dirty="0">
                <a:solidFill>
                  <a:schemeClr val="tx1"/>
                </a:solidFill>
              </a:rPr>
              <a:t> </a:t>
            </a:r>
          </a:p>
          <a:p>
            <a:r>
              <a:rPr lang="en-US" dirty="0">
                <a:solidFill>
                  <a:schemeClr val="tx1"/>
                </a:solidFill>
              </a:rPr>
              <a:t>My Goodness is run by husband-and-wife team, Virginia  and </a:t>
            </a:r>
            <a:r>
              <a:rPr lang="en-US" dirty="0" err="1">
                <a:solidFill>
                  <a:schemeClr val="tx1"/>
                </a:solidFill>
              </a:rPr>
              <a:t>Donal</a:t>
            </a:r>
            <a:r>
              <a:rPr lang="en-US" dirty="0">
                <a:solidFill>
                  <a:schemeClr val="tx1"/>
                </a:solidFill>
              </a:rPr>
              <a:t> O’Hara and is an ethical health-focused business. They </a:t>
            </a:r>
            <a:r>
              <a:rPr lang="en-US" dirty="0" err="1">
                <a:solidFill>
                  <a:schemeClr val="tx1"/>
                </a:solidFill>
              </a:rPr>
              <a:t>specialise</a:t>
            </a:r>
            <a:r>
              <a:rPr lang="en-US" dirty="0">
                <a:solidFill>
                  <a:schemeClr val="tx1"/>
                </a:solidFill>
              </a:rPr>
              <a:t> in vegan, raw, sugar-free,  gluten-free, and fermented food products. They are also the first company in Ireland to produce Kefir and  Kombucha from sustainably obtained water. Virginia  moved to Ireland from Texas to study permaculture at  Kinsale College, at the time this was the only place in the world to offer that course. She feels that the study and the patterns of nature and permaculture design, encourage people to create the perfect sustainable design in their lives and businesses. The My Goodness story is one of how to overcome adversity in business. They started,  as a vegan pop-up café in Cork city but after 6 months of trading, there was a fire in the kitchen, so the business closed. The following week the couple had a stall at a  local farmer’s market and had their takings stolen. This would have been more than enough for some people to quit, but not Virginia and </a:t>
            </a:r>
            <a:r>
              <a:rPr lang="en-US" dirty="0" err="1">
                <a:solidFill>
                  <a:schemeClr val="tx1"/>
                </a:solidFill>
              </a:rPr>
              <a:t>Donal</a:t>
            </a:r>
            <a:r>
              <a:rPr lang="en-US" dirty="0">
                <a:solidFill>
                  <a:schemeClr val="tx1"/>
                </a:solidFill>
              </a:rPr>
              <a:t>, they decided to rethink things. </a:t>
            </a:r>
          </a:p>
          <a:p>
            <a:endParaRPr lang="en-US" dirty="0">
              <a:solidFill>
                <a:schemeClr val="tx1"/>
              </a:solidFill>
            </a:endParaRPr>
          </a:p>
          <a:p>
            <a:r>
              <a:rPr lang="en-US" dirty="0">
                <a:solidFill>
                  <a:schemeClr val="tx1"/>
                </a:solidFill>
              </a:rPr>
              <a:t>They are striving to create a sustainable business model based on mutual respect between the land, the farmers who work it, the people in the kitchen preparing the food, and their customers. They now have a 1,000  square-foot production space, and half of that is dedicated to creating rainwater-fermented Kefir and Kombucha.  The My Goodness Kefirs are also now available on tap at a  local Bar in Crosshaven. They were the first customers to have the drinks on tap, swapping between Minted Lime or  Hibiscus &amp; Citrus.</a:t>
            </a:r>
          </a:p>
          <a:p>
            <a:endParaRPr lang="en-US" dirty="0">
              <a:solidFill>
                <a:schemeClr val="tx1"/>
              </a:solidFill>
            </a:endParaRPr>
          </a:p>
          <a:p>
            <a:endParaRPr lang="en-US" dirty="0">
              <a:solidFill>
                <a:schemeClr val="tx1"/>
              </a:solidFill>
            </a:endParaRPr>
          </a:p>
          <a:p>
            <a:r>
              <a:rPr lang="en-US" sz="1400" b="1" dirty="0">
                <a:solidFill>
                  <a:schemeClr val="tx1"/>
                </a:solidFill>
              </a:rPr>
              <a:t>Ethical </a:t>
            </a:r>
          </a:p>
          <a:p>
            <a:r>
              <a:rPr lang="en-US" dirty="0">
                <a:solidFill>
                  <a:schemeClr val="tx1"/>
                </a:solidFill>
              </a:rPr>
              <a:t>My Goodness use local produce whenever available,  supporting local, chemical-free and organic farmers.  They work at four different farmers’ markets every week to get the best of Cork’s produce and they have started to work with a group called CUSP, spreading their zero-waste idea to Mahon Point Farmers’ Market. They collect rainwater and ferment it to make raw, living fermented drinks, kombucha and kefir, and sell it in reusable bottles — as a food company, they don’t produce anything that is single-use, everything is reusable or compostable.</a:t>
            </a:r>
          </a:p>
          <a:p>
            <a:endParaRPr lang="en-US" dirty="0">
              <a:solidFill>
                <a:schemeClr val="tx1"/>
              </a:solidFill>
            </a:endParaRPr>
          </a:p>
          <a:p>
            <a:endParaRPr lang="en-US" dirty="0">
              <a:solidFill>
                <a:schemeClr val="tx1"/>
              </a:solidFill>
            </a:endParaRPr>
          </a:p>
          <a:p>
            <a:r>
              <a:rPr lang="en-US" sz="1400" b="1" dirty="0">
                <a:solidFill>
                  <a:schemeClr val="tx1"/>
                </a:solidFill>
              </a:rPr>
              <a:t>Healthy</a:t>
            </a:r>
            <a:r>
              <a:rPr lang="en-US" sz="1200" dirty="0">
                <a:solidFill>
                  <a:schemeClr val="tx1"/>
                </a:solidFill>
              </a:rPr>
              <a:t> </a:t>
            </a:r>
          </a:p>
          <a:p>
            <a:r>
              <a:rPr lang="en-US" dirty="0">
                <a:solidFill>
                  <a:schemeClr val="tx1"/>
                </a:solidFill>
              </a:rPr>
              <a:t>My Goodness, now pride themselves in transforming  Ireland’s least </a:t>
            </a:r>
            <a:r>
              <a:rPr lang="en-US" dirty="0" err="1">
                <a:solidFill>
                  <a:schemeClr val="tx1"/>
                </a:solidFill>
              </a:rPr>
              <a:t>favourite</a:t>
            </a:r>
            <a:r>
              <a:rPr lang="en-US" dirty="0">
                <a:solidFill>
                  <a:schemeClr val="tx1"/>
                </a:solidFill>
              </a:rPr>
              <a:t> resources (rain and cabbages)  into delicious, fermented goods. They create food, which is good for the gut, good for the brain, and good for the environment.</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32</a:t>
            </a:fld>
            <a:endParaRPr lang="en-US" sz="1100"/>
          </a:p>
        </p:txBody>
      </p:sp>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pic>
        <p:nvPicPr>
          <p:cNvPr id="4100" name="Picture 4" descr="MyGoodness">
            <a:hlinkClick r:id="rId4"/>
            <a:extLst>
              <a:ext uri="{FF2B5EF4-FFF2-40B4-BE49-F238E27FC236}">
                <a16:creationId xmlns:a16="http://schemas.microsoft.com/office/drawing/2014/main" id="{839341FC-A000-CDFA-7FB8-1F18FDE3AF5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65187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C2BFC6C-38F4-747F-F5FD-11B5ECCD82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21224" y="600063"/>
            <a:ext cx="3121423" cy="6261135"/>
          </a:xfrm>
          <a:prstGeom prst="rect">
            <a:avLst/>
          </a:prstGeo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z="1100" smtClean="0"/>
              <a:pPr/>
              <a:t>33</a:t>
            </a:fld>
            <a:endParaRPr lang="en-US" sz="110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069441"/>
            <a:ext cx="6681175" cy="5908332"/>
          </a:xfrm>
        </p:spPr>
        <p:txBody>
          <a:bodyPr/>
          <a:lstStyle/>
          <a:p>
            <a:r>
              <a:rPr lang="en-IE" sz="1400" b="1">
                <a:ea typeface="Calibri" panose="020F0502020204030204" pitchFamily="34" charset="0"/>
              </a:rPr>
              <a:t>Sustainable</a:t>
            </a:r>
          </a:p>
          <a:p>
            <a:r>
              <a:rPr lang="en-US">
                <a:ea typeface="Calibri" panose="020F0502020204030204" pitchFamily="34" charset="0"/>
              </a:rPr>
              <a:t>The philosophy behind permaculture is that people adopt arrangements observed in flourishing ecosystems and use them in their own land management. It includes regenerative agriculture, the use and value of renewables, producing no waste and re-wilding. When Virginia moved to Ireland, she found it hard to deal with the weather,  especially the amount of rain, so she decided to turn it into a positive. She started to see rain as a resource, arguably one of our most valuable, and turn it into something that is useful and consequently to appreciate it. That is where the idea of harvesting rainwater and fermenting it to make Kombucha and Kefir came into being. “It’s a bit  of a standing joke amongst my friends at this stage: ‘Oh,  there’s Virginia, the Texan selling rainwater to the Irish!”  “We’re far from being perfect but keep trying our best every year to waste less. We use as much of a vegetable as we possibly can through dehydrating, preserving,  fermentation, and putting it back into the stock for the broth that we make. We make sauerkraut crackers from the  brine from our sauerkraut and the tops and tails and skins  of our vegetables and flax seeds.”</a:t>
            </a:r>
          </a:p>
          <a:p>
            <a:r>
              <a:rPr lang="en-IE" sz="1400" b="1">
                <a:ea typeface="Calibri" panose="020F0502020204030204" pitchFamily="34" charset="0"/>
              </a:rPr>
              <a:t> </a:t>
            </a:r>
          </a:p>
          <a:p>
            <a:pPr algn="just" rtl="0" fontAlgn="base">
              <a:buFont typeface="Arial" panose="020B0604020202020204" pitchFamily="34" charset="0"/>
              <a:buChar char="•"/>
            </a:pPr>
            <a:endParaRPr lang="en-US" sz="1100" b="0" i="0">
              <a:solidFill>
                <a:schemeClr val="tx1"/>
              </a:solidFill>
              <a:effectLst/>
              <a:latin typeface="Calibri" panose="020F0502020204030204" pitchFamily="34" charset="0"/>
            </a:endParaRPr>
          </a:p>
          <a:p>
            <a:endParaRPr lang="en-US" b="1">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dirty="0">
                <a:solidFill>
                  <a:schemeClr val="bg1"/>
                </a:solidFill>
              </a:rPr>
              <a:t>Type: </a:t>
            </a:r>
            <a:r>
              <a:rPr lang="en-US" i="0" dirty="0">
                <a:solidFill>
                  <a:schemeClr val="bg1"/>
                </a:solidFill>
              </a:rPr>
              <a:t>Sustainable Business Model</a:t>
            </a:r>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447751"/>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6" name="Picture 25">
            <a:extLst>
              <a:ext uri="{FF2B5EF4-FFF2-40B4-BE49-F238E27FC236}">
                <a16:creationId xmlns:a16="http://schemas.microsoft.com/office/drawing/2014/main" id="{D09BF6EF-882D-9351-E7A3-04A8BADA1DF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8023571"/>
            <a:ext cx="3317965" cy="1015663"/>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We need to be responsible for the waste that we are creating…</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pic>
        <p:nvPicPr>
          <p:cNvPr id="2" name="Picture 4" descr="MyGoodness">
            <a:hlinkClick r:id="rId4"/>
            <a:extLst>
              <a:ext uri="{FF2B5EF4-FFF2-40B4-BE49-F238E27FC236}">
                <a16:creationId xmlns:a16="http://schemas.microsoft.com/office/drawing/2014/main" id="{F7B28C90-7A02-6A54-3E7E-A300B01E0A3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332">
            <a:hlinkClick r:id="rId6"/>
            <a:extLst>
              <a:ext uri="{FF2B5EF4-FFF2-40B4-BE49-F238E27FC236}">
                <a16:creationId xmlns:a16="http://schemas.microsoft.com/office/drawing/2014/main" id="{02C4DFE3-E61E-FD4F-6CDF-71CE69007F4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Freeform 6">
            <a:hlinkClick r:id="rId7"/>
            <a:extLst>
              <a:ext uri="{FF2B5EF4-FFF2-40B4-BE49-F238E27FC236}">
                <a16:creationId xmlns:a16="http://schemas.microsoft.com/office/drawing/2014/main" id="{BA098F6E-397D-5FE0-5EF2-778A4FE7E0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4"/>
            <a:extLst>
              <a:ext uri="{FF2B5EF4-FFF2-40B4-BE49-F238E27FC236}">
                <a16:creationId xmlns:a16="http://schemas.microsoft.com/office/drawing/2014/main" id="{D703FDC8-696E-7FFA-37FA-B87231FEB8C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pic>
        <p:nvPicPr>
          <p:cNvPr id="20" name="Picture 19">
            <a:extLst>
              <a:ext uri="{FF2B5EF4-FFF2-40B4-BE49-F238E27FC236}">
                <a16:creationId xmlns:a16="http://schemas.microsoft.com/office/drawing/2014/main" id="{3C8CE45C-CD08-7255-588C-2CA2995BBD04}"/>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690370" y="244220"/>
            <a:ext cx="557530" cy="557530"/>
          </a:xfrm>
          <a:prstGeom prst="rect">
            <a:avLst/>
          </a:prstGeom>
        </p:spPr>
      </p:pic>
      <p:pic>
        <p:nvPicPr>
          <p:cNvPr id="27" name="Picture 26">
            <a:extLst>
              <a:ext uri="{FF2B5EF4-FFF2-40B4-BE49-F238E27FC236}">
                <a16:creationId xmlns:a16="http://schemas.microsoft.com/office/drawing/2014/main" id="{A732967F-B09E-62FF-A906-31A6B6757B7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69971" y="7028546"/>
            <a:ext cx="3121423" cy="2397115"/>
          </a:xfrm>
          <a:prstGeom prst="rect">
            <a:avLst/>
          </a:prstGeom>
        </p:spPr>
      </p:pic>
      <p:grpSp>
        <p:nvGrpSpPr>
          <p:cNvPr id="10" name="Graphic 2">
            <a:extLst>
              <a:ext uri="{FF2B5EF4-FFF2-40B4-BE49-F238E27FC236}">
                <a16:creationId xmlns:a16="http://schemas.microsoft.com/office/drawing/2014/main" id="{E75E2217-D80D-B6B8-4855-CE8D7515E06A}"/>
              </a:ext>
            </a:extLst>
          </p:cNvPr>
          <p:cNvGrpSpPr/>
          <p:nvPr/>
        </p:nvGrpSpPr>
        <p:grpSpPr>
          <a:xfrm>
            <a:off x="1423003" y="9684451"/>
            <a:ext cx="221553" cy="222458"/>
            <a:chOff x="1473222" y="5236455"/>
            <a:chExt cx="440760" cy="442561"/>
          </a:xfrm>
          <a:solidFill>
            <a:srgbClr val="000000"/>
          </a:solidFill>
        </p:grpSpPr>
        <p:sp>
          <p:nvSpPr>
            <p:cNvPr id="17" name="Freeform 8">
              <a:extLst>
                <a:ext uri="{FF2B5EF4-FFF2-40B4-BE49-F238E27FC236}">
                  <a16:creationId xmlns:a16="http://schemas.microsoft.com/office/drawing/2014/main" id="{A46BF60E-F182-5160-4D1C-FF7C646B0FC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9">
              <a:hlinkClick r:id="rId12"/>
              <a:extLst>
                <a:ext uri="{FF2B5EF4-FFF2-40B4-BE49-F238E27FC236}">
                  <a16:creationId xmlns:a16="http://schemas.microsoft.com/office/drawing/2014/main" id="{7CF9F17C-CCDB-73EE-9DCC-07371982AAB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0">
              <a:extLst>
                <a:ext uri="{FF2B5EF4-FFF2-40B4-BE49-F238E27FC236}">
                  <a16:creationId xmlns:a16="http://schemas.microsoft.com/office/drawing/2014/main" id="{E937FF11-2419-7FCF-9D2C-E4FDFF92E17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EBB734DF-14E8-74F7-4C4C-DDB22E21B1F6}"/>
              </a:ext>
            </a:extLst>
          </p:cNvPr>
          <p:cNvGrpSpPr/>
          <p:nvPr/>
        </p:nvGrpSpPr>
        <p:grpSpPr>
          <a:xfrm rot="19582332">
            <a:off x="2928501" y="9489966"/>
            <a:ext cx="403667" cy="780438"/>
            <a:chOff x="9129274" y="2719113"/>
            <a:chExt cx="717139" cy="1386497"/>
          </a:xfrm>
          <a:solidFill>
            <a:srgbClr val="000000"/>
          </a:solidFill>
        </p:grpSpPr>
        <p:grpSp>
          <p:nvGrpSpPr>
            <p:cNvPr id="11" name="Graphic 4">
              <a:extLst>
                <a:ext uri="{FF2B5EF4-FFF2-40B4-BE49-F238E27FC236}">
                  <a16:creationId xmlns:a16="http://schemas.microsoft.com/office/drawing/2014/main" id="{163DC070-AF34-962A-77D5-AB5B54AE63CC}"/>
                </a:ext>
              </a:extLst>
            </p:cNvPr>
            <p:cNvGrpSpPr/>
            <p:nvPr/>
          </p:nvGrpSpPr>
          <p:grpSpPr>
            <a:xfrm>
              <a:off x="9159507" y="2719113"/>
              <a:ext cx="446280" cy="440141"/>
              <a:chOff x="9159507" y="2719113"/>
              <a:chExt cx="446280" cy="440141"/>
            </a:xfrm>
            <a:grpFill/>
          </p:grpSpPr>
          <p:sp>
            <p:nvSpPr>
              <p:cNvPr id="30" name="Freeform 57">
                <a:extLst>
                  <a:ext uri="{FF2B5EF4-FFF2-40B4-BE49-F238E27FC236}">
                    <a16:creationId xmlns:a16="http://schemas.microsoft.com/office/drawing/2014/main" id="{E48BF452-30D1-76A9-7FBE-CE5B3595EFC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1" name="Freeform 58">
                <a:extLst>
                  <a:ext uri="{FF2B5EF4-FFF2-40B4-BE49-F238E27FC236}">
                    <a16:creationId xmlns:a16="http://schemas.microsoft.com/office/drawing/2014/main" id="{8EEA126F-F88F-9AA2-235E-A72739AF9211}"/>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42A642C6-E075-6A6E-2275-2938F60C7E8A}"/>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FED3E1F8-89EB-F90A-7EE4-59A53006551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1" name="Freeform 51">
                <a:extLst>
                  <a:ext uri="{FF2B5EF4-FFF2-40B4-BE49-F238E27FC236}">
                    <a16:creationId xmlns:a16="http://schemas.microsoft.com/office/drawing/2014/main" id="{2DA10B72-22E2-069E-BE57-B404C61E1E7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2" name="Freeform 52">
                <a:extLst>
                  <a:ext uri="{FF2B5EF4-FFF2-40B4-BE49-F238E27FC236}">
                    <a16:creationId xmlns:a16="http://schemas.microsoft.com/office/drawing/2014/main" id="{67C9D146-003A-A1D4-1F34-9A971717C25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4" name="Freeform 53">
                <a:extLst>
                  <a:ext uri="{FF2B5EF4-FFF2-40B4-BE49-F238E27FC236}">
                    <a16:creationId xmlns:a16="http://schemas.microsoft.com/office/drawing/2014/main" id="{22AFBC2E-A672-D326-29FD-9E727DB21F8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 name="Freeform 54">
                <a:extLst>
                  <a:ext uri="{FF2B5EF4-FFF2-40B4-BE49-F238E27FC236}">
                    <a16:creationId xmlns:a16="http://schemas.microsoft.com/office/drawing/2014/main" id="{A1FFB948-AFA7-EB32-46C3-997DEE876E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8" name="Freeform 55">
                <a:extLst>
                  <a:ext uri="{FF2B5EF4-FFF2-40B4-BE49-F238E27FC236}">
                    <a16:creationId xmlns:a16="http://schemas.microsoft.com/office/drawing/2014/main" id="{7ABB598D-6CA2-F5D1-02A7-2E5242A99D8A}"/>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9" name="Freeform 56">
                <a:extLst>
                  <a:ext uri="{FF2B5EF4-FFF2-40B4-BE49-F238E27FC236}">
                    <a16:creationId xmlns:a16="http://schemas.microsoft.com/office/drawing/2014/main" id="{12E9E15F-ADA7-3480-9C90-2E4512DE69F2}"/>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5968211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Namet is a leading meat producer in Turkey. Being on top with its natural, healthy and reliable products for many years, Namet ranks first among consumers' preferences with its 150+ products from delicatessen to fresh meat, from further processed products to frozen ones, always with a high level of care for hygiene, technology, and taste. Namet competes with itself to produce the best with its business approach that values human health and quality above everything in the most advanced production plant in Turkey. The company is the market leader with a 21.5% market share, exports to 12 countries, and produces in 4 plants with 1539 Employees (40% women). Their plants have IFS, BRC quality and food safety system certifications as well as TSE product and service qualification certification.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p>
          <a:p>
            <a:r>
              <a:rPr lang="en-US" dirty="0">
                <a:solidFill>
                  <a:schemeClr val="tx1"/>
                </a:solidFill>
              </a:rPr>
              <a:t>Here are some reasons for Namet to be considered as an ethical producer:</a:t>
            </a:r>
          </a:p>
          <a:p>
            <a:pPr marL="171450" indent="-171450">
              <a:buFont typeface="Arial" panose="020B0604020202020204" pitchFamily="34" charset="0"/>
              <a:buChar char="•"/>
            </a:pPr>
            <a:r>
              <a:rPr lang="en-US" dirty="0">
                <a:solidFill>
                  <a:schemeClr val="tx1"/>
                </a:solidFill>
              </a:rPr>
              <a:t>They obtain 70% of the meat from local farmers. They follow the “Ethical Principles and Working Principles” as a guide in all their business processes.  </a:t>
            </a:r>
          </a:p>
          <a:p>
            <a:pPr marL="171450" indent="-171450">
              <a:buFont typeface="Arial" panose="020B0604020202020204" pitchFamily="34" charset="0"/>
              <a:buChar char="•"/>
            </a:pPr>
            <a:r>
              <a:rPr lang="en-US" dirty="0">
                <a:solidFill>
                  <a:schemeClr val="tx1"/>
                </a:solidFill>
              </a:rPr>
              <a:t>They want to ensure food safety at all stages, from farm to fork. </a:t>
            </a:r>
          </a:p>
          <a:p>
            <a:pPr marL="171450" indent="-171450">
              <a:buFont typeface="Arial" panose="020B0604020202020204" pitchFamily="34" charset="0"/>
              <a:buChar char="•"/>
            </a:pPr>
            <a:r>
              <a:rPr lang="en-US" dirty="0">
                <a:solidFill>
                  <a:schemeClr val="tx1"/>
                </a:solidFill>
              </a:rPr>
              <a:t>They reduce energy consumption, produce their own energy and try to reduce waste and take measures to reduce pollution.  </a:t>
            </a:r>
          </a:p>
          <a:p>
            <a:pPr marL="171450" indent="-171450">
              <a:buFont typeface="Arial" panose="020B0604020202020204" pitchFamily="34" charset="0"/>
              <a:buChar char="•"/>
            </a:pPr>
            <a:r>
              <a:rPr lang="en-US" dirty="0">
                <a:solidFill>
                  <a:schemeClr val="tx1"/>
                </a:solidFill>
              </a:rPr>
              <a:t>They comply with all environmental laws.  </a:t>
            </a:r>
          </a:p>
          <a:p>
            <a:pPr marL="171450" indent="-171450">
              <a:buFont typeface="Arial" panose="020B0604020202020204" pitchFamily="34" charset="0"/>
              <a:buChar char="•"/>
            </a:pPr>
            <a:r>
              <a:rPr lang="en-US" dirty="0">
                <a:solidFill>
                  <a:schemeClr val="tx1"/>
                </a:solidFill>
              </a:rPr>
              <a:t>There is no discrimination (religion, language, race, gender, ethnic group, etc.) to provide employment, all working conditions make it equal for their employees and Namet continuously improves the quality of its workforce with regular personnel training offerings. </a:t>
            </a:r>
          </a:p>
          <a:p>
            <a:pPr marL="171450" indent="-171450">
              <a:buFont typeface="Arial" panose="020B0604020202020204" pitchFamily="34" charset="0"/>
              <a:buChar char="•"/>
            </a:pPr>
            <a:r>
              <a:rPr lang="en-US" dirty="0">
                <a:solidFill>
                  <a:schemeClr val="tx1"/>
                </a:solidFill>
              </a:rPr>
              <a:t>The firm's expertise in the sector schools and courses in (Namet Butcher School etc.) benefit the workforce, as qualified people contribute to bring its </a:t>
            </a:r>
          </a:p>
          <a:p>
            <a:pPr marL="172800"/>
            <a:endParaRPr lang="en-US" dirty="0">
              <a:solidFill>
                <a:schemeClr val="tx1"/>
              </a:solidFill>
            </a:endParaRPr>
          </a:p>
          <a:p>
            <a:pPr marL="172800"/>
            <a:r>
              <a:rPr lang="en-US" dirty="0">
                <a:solidFill>
                  <a:schemeClr val="tx1"/>
                </a:solidFill>
              </a:rPr>
              <a:t>resources to the sector and society. </a:t>
            </a:r>
          </a:p>
          <a:p>
            <a:pPr marL="171450" indent="-171450">
              <a:buFont typeface="Arial" panose="020B0604020202020204" pitchFamily="34" charset="0"/>
              <a:buChar char="•"/>
            </a:pPr>
            <a:r>
              <a:rPr lang="en-US" dirty="0">
                <a:solidFill>
                  <a:schemeClr val="tx1"/>
                </a:solidFill>
              </a:rPr>
              <a:t>They are transparent, open to all their stakeholders </a:t>
            </a:r>
          </a:p>
          <a:p>
            <a:pPr marL="172800"/>
            <a:r>
              <a:rPr lang="en-US" dirty="0">
                <a:solidFill>
                  <a:schemeClr val="tx1"/>
                </a:solidFill>
              </a:rPr>
              <a:t>and have lean, fair and respectful communication. </a:t>
            </a:r>
          </a:p>
          <a:p>
            <a:pPr marL="171450" indent="-171450">
              <a:buFont typeface="Arial" panose="020B0604020202020204" pitchFamily="34" charset="0"/>
              <a:buChar char="•"/>
            </a:pPr>
            <a:r>
              <a:rPr lang="en-US" dirty="0">
                <a:solidFill>
                  <a:schemeClr val="tx1"/>
                </a:solidFill>
              </a:rPr>
              <a:t>They value social responsibility and take part in many social projects to contribute to the community. </a:t>
            </a:r>
          </a:p>
          <a:p>
            <a:pPr marL="171450" indent="-171450">
              <a:buFont typeface="Arial" panose="020B0604020202020204" pitchFamily="34" charset="0"/>
              <a:buChar char="•"/>
            </a:pPr>
            <a:r>
              <a:rPr lang="en-US" dirty="0">
                <a:solidFill>
                  <a:schemeClr val="tx1"/>
                </a:solidFill>
              </a:rPr>
              <a:t>They contribute to regional development via a regional employment policy.  </a:t>
            </a:r>
          </a:p>
          <a:p>
            <a:pPr marL="171450" indent="-171450">
              <a:buFont typeface="Arial" panose="020B0604020202020204" pitchFamily="34" charset="0"/>
              <a:buChar char="•"/>
            </a:pPr>
            <a:r>
              <a:rPr lang="en-US" dirty="0">
                <a:solidFill>
                  <a:schemeClr val="tx1"/>
                </a:solidFill>
              </a:rPr>
              <a:t>They aim to employ more than 1,500 people via a new investment planned to </a:t>
            </a:r>
            <a:r>
              <a:rPr lang="en-US" dirty="0" err="1">
                <a:solidFill>
                  <a:schemeClr val="tx1"/>
                </a:solidFill>
              </a:rPr>
              <a:t>optimise</a:t>
            </a:r>
            <a:r>
              <a:rPr lang="en-US" dirty="0">
                <a:solidFill>
                  <a:schemeClr val="tx1"/>
                </a:solidFill>
              </a:rPr>
              <a:t> the automation systems within the framework of the Industry 4.0 application. </a:t>
            </a:r>
          </a:p>
          <a:p>
            <a:pPr marL="171450" indent="-171450">
              <a:buFont typeface="Arial" panose="020B0604020202020204" pitchFamily="34" charset="0"/>
              <a:buChar char="•"/>
            </a:pPr>
            <a:r>
              <a:rPr lang="en-US" dirty="0">
                <a:solidFill>
                  <a:schemeClr val="tx1"/>
                </a:solidFill>
              </a:rPr>
              <a:t>They have a well-established waste policy. They separate the meat products that can be consumed by animals and donate them to animal shelters free of charge.  </a:t>
            </a:r>
          </a:p>
          <a:p>
            <a:pPr marL="171450" indent="-171450">
              <a:buFont typeface="Arial" panose="020B0604020202020204" pitchFamily="34" charset="0"/>
              <a:buChar char="•"/>
            </a:pPr>
            <a:r>
              <a:rPr lang="en-US" dirty="0">
                <a:solidFill>
                  <a:schemeClr val="tx1"/>
                </a:solidFill>
              </a:rPr>
              <a:t>Considering the needs of nuclear families, they produce the majority of their products as portion packages so that they can consume as much as they can, and the remaining product is not wasted</a:t>
            </a: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34</a:t>
            </a:fld>
            <a:endParaRPr lang="en-US" sz="1100" dirty="0"/>
          </a:p>
        </p:txBody>
      </p:sp>
      <p:pic>
        <p:nvPicPr>
          <p:cNvPr id="2050" name="Picture 2" descr="Namet - Investcorp">
            <a:hlinkClick r:id="rId2"/>
            <a:extLst>
              <a:ext uri="{FF2B5EF4-FFF2-40B4-BE49-F238E27FC236}">
                <a16:creationId xmlns:a16="http://schemas.microsoft.com/office/drawing/2014/main" id="{C699F4F9-E2DA-C80D-8A21-8345E5F26D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Placeholder 10" descr="A picture containing food, different, dish, various&#10;&#10;Description automatically generated">
            <a:extLst>
              <a:ext uri="{FF2B5EF4-FFF2-40B4-BE49-F238E27FC236}">
                <a16:creationId xmlns:a16="http://schemas.microsoft.com/office/drawing/2014/main" id="{58B5B9D1-1300-6FC2-6957-684CA066E5F4}"/>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6" name="Picture 5">
            <a:extLst>
              <a:ext uri="{FF2B5EF4-FFF2-40B4-BE49-F238E27FC236}">
                <a16:creationId xmlns:a16="http://schemas.microsoft.com/office/drawing/2014/main" id="{34DF5D95-7D3C-7FA0-28DA-1E419311C88E}"/>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3977692" y="6676778"/>
            <a:ext cx="3135863" cy="2549354"/>
          </a:xfrm>
          <a:prstGeom prst="rect">
            <a:avLst/>
          </a:prstGeom>
        </p:spPr>
      </p:pic>
    </p:spTree>
    <p:extLst>
      <p:ext uri="{BB962C8B-B14F-4D97-AF65-F5344CB8AC3E}">
        <p14:creationId xmlns:p14="http://schemas.microsoft.com/office/powerpoint/2010/main" val="17333387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z="1100" smtClean="0"/>
              <a:pPr/>
              <a:t>35</a:t>
            </a:fld>
            <a:endParaRPr lang="en-US" sz="110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As part of the company’s waste policy, they have achieved the following results:</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152,087 kg less plastic waste in 2021 with their Lower Foil Thinning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saved 1689 trees in 2021 within their IFCO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reduced 24,622 kg of metal waste in 2021 with  their oil project.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used their wastewater for garden irrigation.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meet 60% of their electricity needs in their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Şanlıurfa</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Biogas Plant.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Within the scope of their zero-waste approach, they collect their food and packaging wastes in different areas and send them for recycling.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collect and purify rainwater leading to the recovery of 500 m</a:t>
            </a:r>
            <a:r>
              <a:rPr kumimoji="0" lang="en-US" sz="1100" b="0" i="0" u="none" strike="noStrike" kern="1200" cap="none" spc="0" normalizeH="0" baseline="30000" noProof="0" dirty="0">
                <a:ln>
                  <a:noFill/>
                </a:ln>
                <a:solidFill>
                  <a:prstClr val="black"/>
                </a:solidFill>
                <a:effectLst/>
                <a:uLnTx/>
                <a:uFillTx/>
                <a:latin typeface="Calibri" panose="020F0502020204030204" pitchFamily="34" charset="0"/>
                <a:ea typeface="+mn-ea"/>
                <a:cs typeface="Calibri" panose="020F0502020204030204" pitchFamily="34" charset="0"/>
              </a:rPr>
              <a:t>3</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of water.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use 2 Cogeneration Systems with a capacity of 2MW/unit to increase energy efficiency and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minimise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amount of environmental pollution. </a:t>
            </a:r>
          </a:p>
          <a:p>
            <a:endParaRPr lang="en-IE" sz="1400" b="1" dirty="0"/>
          </a:p>
          <a:p>
            <a:endParaRPr lang="en-IE" sz="1400" b="1" dirty="0"/>
          </a:p>
          <a:p>
            <a:r>
              <a:rPr lang="en-IE" sz="1400" b="1" dirty="0"/>
              <a:t>Ethical</a:t>
            </a:r>
          </a:p>
          <a:p>
            <a:r>
              <a:rPr lang="en-US" dirty="0"/>
              <a:t>Namet principles and values exhibit their ethics as they work to ensure that they are:</a:t>
            </a:r>
          </a:p>
          <a:p>
            <a:pPr marL="171450" indent="-171450">
              <a:buFont typeface="Arial" panose="020B0604020202020204" pitchFamily="34" charset="0"/>
              <a:buChar char="•"/>
            </a:pPr>
            <a:r>
              <a:rPr lang="en-US" dirty="0"/>
              <a:t>Protecting human health via production under the guidance of rules for food safety without wasting natural resources.</a:t>
            </a:r>
          </a:p>
          <a:p>
            <a:pPr marL="171450" indent="-171450">
              <a:buFont typeface="Arial" panose="020B0604020202020204" pitchFamily="34" charset="0"/>
              <a:buChar char="•"/>
            </a:pPr>
            <a:r>
              <a:rPr lang="en-US" dirty="0"/>
              <a:t>Respecting ethical rules and laws.</a:t>
            </a:r>
          </a:p>
          <a:p>
            <a:pPr marL="171450" indent="-171450">
              <a:buFont typeface="Arial" panose="020B0604020202020204" pitchFamily="34" charset="0"/>
              <a:buChar char="•"/>
            </a:pPr>
            <a:r>
              <a:rPr lang="en-US" dirty="0"/>
              <a:t>Producing with utmost care for the environment and nature.</a:t>
            </a:r>
          </a:p>
          <a:p>
            <a:pPr marL="171450" indent="-171450">
              <a:buFont typeface="Arial" panose="020B0604020202020204" pitchFamily="34" charset="0"/>
              <a:buChar char="•"/>
            </a:pPr>
            <a:r>
              <a:rPr lang="en-US" dirty="0"/>
              <a:t>Giving importance to informing consumers truly about meat products, producing new and Turkish pleasing, high-quality and safe products with various tastes in accordance with their needs.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Increasing productivity through keeping the motivation high with the value it gives to its employees.</a:t>
            </a:r>
          </a:p>
          <a:p>
            <a:pPr marL="171450" indent="-171450">
              <a:buFont typeface="Arial" panose="020B0604020202020204" pitchFamily="34" charset="0"/>
              <a:buChar char="•"/>
            </a:pPr>
            <a:r>
              <a:rPr lang="en-US" dirty="0"/>
              <a:t>Increasing quality with R&amp;D studies after overhauling technology.</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510169" y="4387780"/>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3" name="Picture 2" descr="Namet - Investcorp">
            <a:hlinkClick r:id="rId4"/>
            <a:extLst>
              <a:ext uri="{FF2B5EF4-FFF2-40B4-BE49-F238E27FC236}">
                <a16:creationId xmlns:a16="http://schemas.microsoft.com/office/drawing/2014/main" id="{C4073BD2-DC35-5D1D-E0C5-01A48AA57A0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24" descr="A picture containing text, sky, grass, outdoor&#10;&#10;Description automatically generated">
            <a:extLst>
              <a:ext uri="{FF2B5EF4-FFF2-40B4-BE49-F238E27FC236}">
                <a16:creationId xmlns:a16="http://schemas.microsoft.com/office/drawing/2014/main" id="{FA53E647-06C5-FB1B-3BE3-B6FBB2561732}"/>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9" name="TextBox 8">
            <a:extLst>
              <a:ext uri="{FF2B5EF4-FFF2-40B4-BE49-F238E27FC236}">
                <a16:creationId xmlns:a16="http://schemas.microsoft.com/office/drawing/2014/main" id="{E1945D5B-504F-EF1E-3B70-542D16A9A01E}"/>
              </a:ext>
            </a:extLst>
          </p:cNvPr>
          <p:cNvSpPr txBox="1"/>
          <p:nvPr/>
        </p:nvSpPr>
        <p:spPr>
          <a:xfrm>
            <a:off x="3977692" y="5008925"/>
            <a:ext cx="3115966" cy="4093428"/>
          </a:xfrm>
          <a:prstGeom prst="rect">
            <a:avLst/>
          </a:prstGeom>
          <a:noFill/>
        </p:spPr>
        <p:txBody>
          <a:bodyPr wrap="square">
            <a:spAutoFit/>
          </a:bodyPr>
          <a:lstStyle/>
          <a:p>
            <a:pPr algn="ctr"/>
            <a:r>
              <a:rPr lang="en-US" sz="2000" b="1" i="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Blending our sectoral professionalism with our goal to "be always better" and making an important step in a responsible manner, we have led the field and signed ‘The Occupational and Technical Collaboration Protocol’…With this project, we aim to create social awareness and increase employment in our country.</a:t>
            </a:r>
            <a:endParaRPr lang="en-IE"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9"/>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2" name="Graphic 4">
            <a:extLst>
              <a:ext uri="{FF2B5EF4-FFF2-40B4-BE49-F238E27FC236}">
                <a16:creationId xmlns:a16="http://schemas.microsoft.com/office/drawing/2014/main" id="{5729466B-7EE3-930D-7B6B-A935D51FEA1A}"/>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DA7E96F8-AC59-1D08-6A39-22EE5C9AF30F}"/>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D4C12420-C22B-814D-EA76-10E26A32687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FAEEB877-7499-3063-3A7C-D55DA62F539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CA81B853-C4CC-4C8A-FB08-37411DA2D79F}"/>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E5160AA3-B634-4CB1-2980-CA91FCC673A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0B0B52B1-2D02-4E8B-A191-BD23121FFF2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C936299A-0902-1BB6-CA4B-903DB5F7165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E11CD6BD-3B5C-E973-B381-3719A90B3FF2}"/>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092A567A-1F79-4294-6F6A-378AB889239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45DF8BC1-192A-97E9-13E2-0B1FAD38F17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C96EADAF-3008-7539-7362-895EAC0AB14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974317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8"/>
            <a:ext cx="3220511" cy="544120"/>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86124"/>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PEPE AROMAS is a family business guided by values of sustainability and environmental responsibility, biodiversity preservation, health and well-being protection, responsible nature tourism, natural and organic food, and protection of the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agro</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-forestry heritage. PEPE AROMAS is the third generation of an agricultural project dreamed up by their grandfather Pepe over 60 years ago.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PEPE AROMAS sells its products in the STATION STORE, located on the former railway stop in Vale do </a:t>
            </a:r>
            <a:r>
              <a:rPr lang="en-US" err="1">
                <a:solidFill>
                  <a:prstClr val="black"/>
                </a:solidFill>
              </a:rPr>
              <a:t>Pereiro</a:t>
            </a:r>
            <a:r>
              <a:rPr lang="en-US">
                <a:solidFill>
                  <a:prstClr val="black"/>
                </a:solidFill>
              </a:rPr>
              <a:t> (Portugal), a countryside setting. Here, tourists can </a:t>
            </a:r>
            <a:r>
              <a:rPr lang="en-US" err="1">
                <a:solidFill>
                  <a:prstClr val="black"/>
                </a:solidFill>
              </a:rPr>
              <a:t>savour</a:t>
            </a:r>
            <a:r>
              <a:rPr lang="en-US">
                <a:solidFill>
                  <a:prstClr val="black"/>
                </a:solidFill>
              </a:rPr>
              <a:t> and buy the best produce the local region offers, such as gourmet products (ex. olive oil, vinegar, honey, jelly, bonbons), cosmetics, accessories, and natural products of high nutritional value (ex. organic prickly pear – orange and red varieties, prickly pear cactus pads, prickly pear seed, prickly pear cactus flower to do infusions).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a:solidFill>
                  <a:prstClr val="black"/>
                </a:solidFill>
              </a:rPr>
              <a:t>PEPE AROMAS also </a:t>
            </a:r>
            <a:r>
              <a:rPr lang="en-US" err="1">
                <a:solidFill>
                  <a:prstClr val="black"/>
                </a:solidFill>
              </a:rPr>
              <a:t>organise</a:t>
            </a:r>
            <a:r>
              <a:rPr lang="en-US">
                <a:solidFill>
                  <a:prstClr val="black"/>
                </a:solidFill>
              </a:rPr>
              <a:t> authentic experiences, for example, the “Cactus experience train”, “Natura”, “From the orchard to the factory”, “Luxury prickly pear harvesting experience”, “Tasting menu” and “Heritage </a:t>
            </a:r>
            <a:r>
              <a:rPr lang="en-US" err="1">
                <a:solidFill>
                  <a:prstClr val="black"/>
                </a:solidFill>
              </a:rPr>
              <a:t>flavours</a:t>
            </a:r>
            <a:r>
              <a:rPr lang="en-US">
                <a:solidFill>
                  <a:prstClr val="black"/>
                </a:solidFill>
              </a:rPr>
              <a:t>”, that tourists can reserve and enjoy.</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a:solidFill>
                  <a:schemeClr val="tx1"/>
                </a:solidFill>
              </a:rPr>
              <a:t>Why it is a good practice?  </a:t>
            </a:r>
          </a:p>
          <a:p>
            <a:r>
              <a:rPr lang="en-US">
                <a:solidFill>
                  <a:schemeClr val="tx1"/>
                </a:solidFill>
              </a:rPr>
              <a:t>PEPE AROMAS’s fruit orchards are in organic production mode. Their traditional olive groves have been recovered and converted to organic. They keep their cork and holm oak forest (“</a:t>
            </a:r>
            <a:r>
              <a:rPr lang="en-US" err="1">
                <a:solidFill>
                  <a:schemeClr val="tx1"/>
                </a:solidFill>
              </a:rPr>
              <a:t>montado</a:t>
            </a:r>
            <a:r>
              <a:rPr lang="en-US">
                <a:solidFill>
                  <a:schemeClr val="tx1"/>
                </a:solidFill>
              </a:rPr>
              <a:t>”) clean and cared for because they believe this is the only way the preservation of biodiversity can be ensured</a:t>
            </a:r>
          </a:p>
          <a:p>
            <a:endParaRPr lang="en-US">
              <a:solidFill>
                <a:schemeClr val="tx1"/>
              </a:solidFill>
            </a:endParaRPr>
          </a:p>
          <a:p>
            <a:r>
              <a:rPr lang="en-US">
                <a:solidFill>
                  <a:schemeClr val="tx1"/>
                </a:solidFill>
              </a:rPr>
              <a:t>PEPE AROMAS tourism activity is guided by the same concerns of safeguarding nature and saving natural resources to ensure sustainable tourism in line with the climate challenges of the planet. And they have the following accreditation:</a:t>
            </a:r>
          </a:p>
          <a:p>
            <a:endParaRPr lang="en-US">
              <a:solidFill>
                <a:schemeClr val="tx1"/>
              </a:solidFill>
            </a:endParaRPr>
          </a:p>
          <a:p>
            <a:pPr marL="171450" indent="-171450">
              <a:buFont typeface="Arial" panose="020B0604020202020204" pitchFamily="34" charset="0"/>
              <a:buChar char="•"/>
            </a:pPr>
            <a:r>
              <a:rPr lang="en-US">
                <a:solidFill>
                  <a:schemeClr val="tx1"/>
                </a:solidFill>
              </a:rPr>
              <a:t>Organic Farming;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Bio Cosmetics are certified by the KIWA SATIVA </a:t>
            </a:r>
            <a:r>
              <a:rPr lang="en-US" err="1">
                <a:solidFill>
                  <a:schemeClr val="tx1"/>
                </a:solidFill>
              </a:rPr>
              <a:t>CareBio</a:t>
            </a:r>
            <a:r>
              <a:rPr lang="en-US">
                <a:solidFill>
                  <a:schemeClr val="tx1"/>
                </a:solidFill>
              </a:rPr>
              <a:t> referential, which certifies that their cosmetic, hygiene and beauty products are made with ingredients originating from organic farming. Their products are free of toxic substances, not derived from petroleum or genetically modified. The production process is designed not to harm the environment and respects sustainability and social responsibility values;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GLOBAL G.A.P.; </a:t>
            </a:r>
          </a:p>
          <a:p>
            <a:pPr marL="171450" indent="-171450">
              <a:buFont typeface="Arial" panose="020B0604020202020204" pitchFamily="34" charset="0"/>
              <a:buChar char="•"/>
            </a:pPr>
            <a:endParaRPr lang="en-US">
              <a:solidFill>
                <a:schemeClr val="tx1"/>
              </a:solidFill>
            </a:endParaRPr>
          </a:p>
          <a:p>
            <a:pPr marL="171450" indent="-171450">
              <a:buFont typeface="Arial" panose="020B0604020202020204" pitchFamily="34" charset="0"/>
              <a:buChar char="•"/>
            </a:pPr>
            <a:r>
              <a:rPr lang="en-US">
                <a:solidFill>
                  <a:schemeClr val="tx1"/>
                </a:solidFill>
              </a:rPr>
              <a:t>CLEAN &amp; SAFE seal. This seal distinguishes tourist activities that meet the requirements of hygiene and cleanliness defined by the National Tourism Authority according to the guidelines of the Directorate-General of Health to avoid the risk of infection and contamination of spaces caused by the new Coronavirus. </a:t>
            </a:r>
          </a:p>
          <a:p>
            <a:pPr marL="171450" indent="-171450">
              <a:buFont typeface="Arial" panose="020B0604020202020204" pitchFamily="34" charset="0"/>
              <a:buChar char="•"/>
            </a:pPr>
            <a:endParaRPr lang="en-US">
              <a:solidFill>
                <a:schemeClr val="tx1"/>
              </a:solidFill>
            </a:endParaRP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36</a:t>
            </a:fld>
            <a:endParaRPr lang="en-US" sz="1100"/>
          </a:p>
        </p:txBody>
      </p:sp>
      <p:pic>
        <p:nvPicPr>
          <p:cNvPr id="6" name="Picture Placeholder 5" descr="A picture containing text&#10;&#10;Description automatically generated">
            <a:extLst>
              <a:ext uri="{FF2B5EF4-FFF2-40B4-BE49-F238E27FC236}">
                <a16:creationId xmlns:a16="http://schemas.microsoft.com/office/drawing/2014/main" id="{296FD86D-EC29-B8B9-FE5D-30779FA2ACB7}"/>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8" name="Picture 4">
            <a:hlinkClick r:id="rId3"/>
            <a:extLst>
              <a:ext uri="{FF2B5EF4-FFF2-40B4-BE49-F238E27FC236}">
                <a16:creationId xmlns:a16="http://schemas.microsoft.com/office/drawing/2014/main" id="{A8B43053-E4E7-F78D-DB8B-D828C1F9B2F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19649" y="999384"/>
            <a:ext cx="2096012" cy="651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5DB6356-F640-7B15-BA56-B8A36461FAC3}"/>
              </a:ext>
            </a:extLst>
          </p:cNvPr>
          <p:cNvGrpSpPr/>
          <p:nvPr/>
        </p:nvGrpSpPr>
        <p:grpSpPr>
          <a:xfrm rot="10800000">
            <a:off x="6166781" y="7735662"/>
            <a:ext cx="790943" cy="575820"/>
            <a:chOff x="3400450" y="986392"/>
            <a:chExt cx="1487826" cy="1083162"/>
          </a:xfrm>
        </p:grpSpPr>
        <p:sp>
          <p:nvSpPr>
            <p:cNvPr id="10" name="Freeform 25">
              <a:extLst>
                <a:ext uri="{FF2B5EF4-FFF2-40B4-BE49-F238E27FC236}">
                  <a16:creationId xmlns:a16="http://schemas.microsoft.com/office/drawing/2014/main" id="{5E666D3A-4A64-0E70-95D6-46CAF268947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1" name="Freeform 26">
              <a:extLst>
                <a:ext uri="{FF2B5EF4-FFF2-40B4-BE49-F238E27FC236}">
                  <a16:creationId xmlns:a16="http://schemas.microsoft.com/office/drawing/2014/main" id="{36F74F7D-FC20-EFE5-5F7F-317E46C354D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TextBox 11">
            <a:extLst>
              <a:ext uri="{FF2B5EF4-FFF2-40B4-BE49-F238E27FC236}">
                <a16:creationId xmlns:a16="http://schemas.microsoft.com/office/drawing/2014/main" id="{C8617AAC-095C-A8BA-982B-5F884693B167}"/>
              </a:ext>
            </a:extLst>
          </p:cNvPr>
          <p:cNvSpPr txBox="1"/>
          <p:nvPr/>
        </p:nvSpPr>
        <p:spPr>
          <a:xfrm>
            <a:off x="4230299" y="8366168"/>
            <a:ext cx="2665503" cy="707886"/>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A company with eyes on the future!</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EC2C69FE-5A63-357B-4981-1A5F90111D16}"/>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9CB197C4-5364-BA31-6B44-45E5D8313A0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8D05C0C3-BD5B-5ED5-4567-DD87141A220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10">
              <a:extLst>
                <a:ext uri="{FF2B5EF4-FFF2-40B4-BE49-F238E27FC236}">
                  <a16:creationId xmlns:a16="http://schemas.microsoft.com/office/drawing/2014/main" id="{682A1A5B-FF73-B4E9-D727-EF3FC96B199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1">
              <a:extLst>
                <a:ext uri="{FF2B5EF4-FFF2-40B4-BE49-F238E27FC236}">
                  <a16:creationId xmlns:a16="http://schemas.microsoft.com/office/drawing/2014/main" id="{D39D35F1-AC80-F902-1212-BC887982D109}"/>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2">
              <a:extLst>
                <a:ext uri="{FF2B5EF4-FFF2-40B4-BE49-F238E27FC236}">
                  <a16:creationId xmlns:a16="http://schemas.microsoft.com/office/drawing/2014/main" id="{16B080BF-EA03-AEC9-6F20-4358FBB6D3B6}"/>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3">
              <a:extLst>
                <a:ext uri="{FF2B5EF4-FFF2-40B4-BE49-F238E27FC236}">
                  <a16:creationId xmlns:a16="http://schemas.microsoft.com/office/drawing/2014/main" id="{5D1C852B-77BF-AE99-C40F-8999D39E878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4">
              <a:extLst>
                <a:ext uri="{FF2B5EF4-FFF2-40B4-BE49-F238E27FC236}">
                  <a16:creationId xmlns:a16="http://schemas.microsoft.com/office/drawing/2014/main" id="{3F27367F-994A-1FD2-DCEA-835BB789829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5">
              <a:extLst>
                <a:ext uri="{FF2B5EF4-FFF2-40B4-BE49-F238E27FC236}">
                  <a16:creationId xmlns:a16="http://schemas.microsoft.com/office/drawing/2014/main" id="{CC4634C4-B792-4961-533A-7DEC6E89C6C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6">
              <a:extLst>
                <a:ext uri="{FF2B5EF4-FFF2-40B4-BE49-F238E27FC236}">
                  <a16:creationId xmlns:a16="http://schemas.microsoft.com/office/drawing/2014/main" id="{B45A2F4A-8D35-0688-CB30-887093D64F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7">
              <a:extLst>
                <a:ext uri="{FF2B5EF4-FFF2-40B4-BE49-F238E27FC236}">
                  <a16:creationId xmlns:a16="http://schemas.microsoft.com/office/drawing/2014/main" id="{7B7F4AA7-E269-C91B-1764-E19DAC8E3862}"/>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8">
              <a:extLst>
                <a:ext uri="{FF2B5EF4-FFF2-40B4-BE49-F238E27FC236}">
                  <a16:creationId xmlns:a16="http://schemas.microsoft.com/office/drawing/2014/main" id="{D638C802-96B1-60E6-F9B2-BE1AF054FC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9">
              <a:extLst>
                <a:ext uri="{FF2B5EF4-FFF2-40B4-BE49-F238E27FC236}">
                  <a16:creationId xmlns:a16="http://schemas.microsoft.com/office/drawing/2014/main" id="{647D4BC6-7523-A243-78C7-99B96CB4F2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0">
              <a:extLst>
                <a:ext uri="{FF2B5EF4-FFF2-40B4-BE49-F238E27FC236}">
                  <a16:creationId xmlns:a16="http://schemas.microsoft.com/office/drawing/2014/main" id="{0727A4BA-9CFA-9867-1449-4E3C6D21302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1">
              <a:extLst>
                <a:ext uri="{FF2B5EF4-FFF2-40B4-BE49-F238E27FC236}">
                  <a16:creationId xmlns:a16="http://schemas.microsoft.com/office/drawing/2014/main" id="{1E148F04-3055-0AFC-0F0A-44E4A40077A9}"/>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2">
              <a:extLst>
                <a:ext uri="{FF2B5EF4-FFF2-40B4-BE49-F238E27FC236}">
                  <a16:creationId xmlns:a16="http://schemas.microsoft.com/office/drawing/2014/main" id="{7799B271-ADC7-C763-CA66-F759CED8379D}"/>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3">
              <a:extLst>
                <a:ext uri="{FF2B5EF4-FFF2-40B4-BE49-F238E27FC236}">
                  <a16:creationId xmlns:a16="http://schemas.microsoft.com/office/drawing/2014/main" id="{A5AF7BF0-787E-E84B-827E-A0684E7AA14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4">
              <a:extLst>
                <a:ext uri="{FF2B5EF4-FFF2-40B4-BE49-F238E27FC236}">
                  <a16:creationId xmlns:a16="http://schemas.microsoft.com/office/drawing/2014/main" id="{9BD1F05E-3FEE-090F-E33D-78B64AB5179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5">
              <a:extLst>
                <a:ext uri="{FF2B5EF4-FFF2-40B4-BE49-F238E27FC236}">
                  <a16:creationId xmlns:a16="http://schemas.microsoft.com/office/drawing/2014/main" id="{E68C7E16-62B8-958D-89FC-112D0880B92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6">
              <a:extLst>
                <a:ext uri="{FF2B5EF4-FFF2-40B4-BE49-F238E27FC236}">
                  <a16:creationId xmlns:a16="http://schemas.microsoft.com/office/drawing/2014/main" id="{5A0FDCBE-B60C-A1A9-4511-59C69F6ADC9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7">
              <a:extLst>
                <a:ext uri="{FF2B5EF4-FFF2-40B4-BE49-F238E27FC236}">
                  <a16:creationId xmlns:a16="http://schemas.microsoft.com/office/drawing/2014/main" id="{4FC3FA4C-09CB-452E-94CB-A3EFBC09AAF7}"/>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8">
              <a:extLst>
                <a:ext uri="{FF2B5EF4-FFF2-40B4-BE49-F238E27FC236}">
                  <a16:creationId xmlns:a16="http://schemas.microsoft.com/office/drawing/2014/main" id="{52A48BF1-7857-5BC9-C5E0-328E3DCCA74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9">
              <a:extLst>
                <a:ext uri="{FF2B5EF4-FFF2-40B4-BE49-F238E27FC236}">
                  <a16:creationId xmlns:a16="http://schemas.microsoft.com/office/drawing/2014/main" id="{8B708BBA-E158-7771-AFF8-A6D78561C75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0">
              <a:extLst>
                <a:ext uri="{FF2B5EF4-FFF2-40B4-BE49-F238E27FC236}">
                  <a16:creationId xmlns:a16="http://schemas.microsoft.com/office/drawing/2014/main" id="{9B65F22B-8A4C-DAB9-AA63-CBEABC230A0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1">
              <a:extLst>
                <a:ext uri="{FF2B5EF4-FFF2-40B4-BE49-F238E27FC236}">
                  <a16:creationId xmlns:a16="http://schemas.microsoft.com/office/drawing/2014/main" id="{67074EAB-D3AB-7D24-E4AF-F9A845229164}"/>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2">
              <a:extLst>
                <a:ext uri="{FF2B5EF4-FFF2-40B4-BE49-F238E27FC236}">
                  <a16:creationId xmlns:a16="http://schemas.microsoft.com/office/drawing/2014/main" id="{4EFFBA7A-7B33-7D0E-05B4-EA068645B803}"/>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3">
              <a:extLst>
                <a:ext uri="{FF2B5EF4-FFF2-40B4-BE49-F238E27FC236}">
                  <a16:creationId xmlns:a16="http://schemas.microsoft.com/office/drawing/2014/main" id="{7C9AB073-1771-1142-2C7D-321EDF6E637B}"/>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4">
              <a:extLst>
                <a:ext uri="{FF2B5EF4-FFF2-40B4-BE49-F238E27FC236}">
                  <a16:creationId xmlns:a16="http://schemas.microsoft.com/office/drawing/2014/main" id="{DF874305-110B-2A14-A973-36BD0B7EE4A1}"/>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5">
              <a:extLst>
                <a:ext uri="{FF2B5EF4-FFF2-40B4-BE49-F238E27FC236}">
                  <a16:creationId xmlns:a16="http://schemas.microsoft.com/office/drawing/2014/main" id="{2BE0D886-C349-4098-EDAF-3A986824EC3E}"/>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6">
              <a:extLst>
                <a:ext uri="{FF2B5EF4-FFF2-40B4-BE49-F238E27FC236}">
                  <a16:creationId xmlns:a16="http://schemas.microsoft.com/office/drawing/2014/main" id="{8D8D6FA3-8487-433C-B8CF-2D22B4342321}"/>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7">
              <a:extLst>
                <a:ext uri="{FF2B5EF4-FFF2-40B4-BE49-F238E27FC236}">
                  <a16:creationId xmlns:a16="http://schemas.microsoft.com/office/drawing/2014/main" id="{EC1FCFDB-A127-F461-5771-8AAFCBBC2AE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8">
              <a:extLst>
                <a:ext uri="{FF2B5EF4-FFF2-40B4-BE49-F238E27FC236}">
                  <a16:creationId xmlns:a16="http://schemas.microsoft.com/office/drawing/2014/main" id="{AA1C4381-6495-6E8D-A6BF-4BA0565B92F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9">
              <a:extLst>
                <a:ext uri="{FF2B5EF4-FFF2-40B4-BE49-F238E27FC236}">
                  <a16:creationId xmlns:a16="http://schemas.microsoft.com/office/drawing/2014/main" id="{080E30EF-D3FD-F38F-F122-EF3F6F3F2A3A}"/>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0">
              <a:extLst>
                <a:ext uri="{FF2B5EF4-FFF2-40B4-BE49-F238E27FC236}">
                  <a16:creationId xmlns:a16="http://schemas.microsoft.com/office/drawing/2014/main" id="{F3EFEB8B-BADF-4862-F7C5-A5F3364A280E}"/>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1">
              <a:extLst>
                <a:ext uri="{FF2B5EF4-FFF2-40B4-BE49-F238E27FC236}">
                  <a16:creationId xmlns:a16="http://schemas.microsoft.com/office/drawing/2014/main" id="{53133694-FF26-F7D3-C49E-9B973EC4B71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2">
              <a:extLst>
                <a:ext uri="{FF2B5EF4-FFF2-40B4-BE49-F238E27FC236}">
                  <a16:creationId xmlns:a16="http://schemas.microsoft.com/office/drawing/2014/main" id="{EA79A42B-EF22-FEE8-EFCA-6655ED54B83C}"/>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3">
              <a:extLst>
                <a:ext uri="{FF2B5EF4-FFF2-40B4-BE49-F238E27FC236}">
                  <a16:creationId xmlns:a16="http://schemas.microsoft.com/office/drawing/2014/main" id="{AB8B71A7-9C64-EFB6-2028-89506AFB8582}"/>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4">
              <a:extLst>
                <a:ext uri="{FF2B5EF4-FFF2-40B4-BE49-F238E27FC236}">
                  <a16:creationId xmlns:a16="http://schemas.microsoft.com/office/drawing/2014/main" id="{E36E248C-F2A4-EEF0-09BE-2D4E3C4BC34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5">
              <a:extLst>
                <a:ext uri="{FF2B5EF4-FFF2-40B4-BE49-F238E27FC236}">
                  <a16:creationId xmlns:a16="http://schemas.microsoft.com/office/drawing/2014/main" id="{4285652B-897D-B3A9-1275-3CBC740DB70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6">
              <a:extLst>
                <a:ext uri="{FF2B5EF4-FFF2-40B4-BE49-F238E27FC236}">
                  <a16:creationId xmlns:a16="http://schemas.microsoft.com/office/drawing/2014/main" id="{3549E07B-C494-06A7-C8AB-2B7BAD062339}"/>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7">
              <a:extLst>
                <a:ext uri="{FF2B5EF4-FFF2-40B4-BE49-F238E27FC236}">
                  <a16:creationId xmlns:a16="http://schemas.microsoft.com/office/drawing/2014/main" id="{B6A2A591-439A-1A2A-DA9F-37537E38A03C}"/>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8">
              <a:extLst>
                <a:ext uri="{FF2B5EF4-FFF2-40B4-BE49-F238E27FC236}">
                  <a16:creationId xmlns:a16="http://schemas.microsoft.com/office/drawing/2014/main" id="{B445D570-4687-5EC7-107A-EFA92C96973B}"/>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9">
              <a:extLst>
                <a:ext uri="{FF2B5EF4-FFF2-40B4-BE49-F238E27FC236}">
                  <a16:creationId xmlns:a16="http://schemas.microsoft.com/office/drawing/2014/main" id="{BD5F5386-187E-984F-08C0-A37A69FA294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0">
              <a:extLst>
                <a:ext uri="{FF2B5EF4-FFF2-40B4-BE49-F238E27FC236}">
                  <a16:creationId xmlns:a16="http://schemas.microsoft.com/office/drawing/2014/main" id="{00D4BA02-A151-947A-458C-B0DE9E1CB912}"/>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1">
              <a:extLst>
                <a:ext uri="{FF2B5EF4-FFF2-40B4-BE49-F238E27FC236}">
                  <a16:creationId xmlns:a16="http://schemas.microsoft.com/office/drawing/2014/main" id="{498B8D17-6982-43CF-2891-B981CDB3085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2">
              <a:extLst>
                <a:ext uri="{FF2B5EF4-FFF2-40B4-BE49-F238E27FC236}">
                  <a16:creationId xmlns:a16="http://schemas.microsoft.com/office/drawing/2014/main" id="{01656176-AEDA-3F2E-32C4-5852355C7766}"/>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7" name="Graphic 2">
              <a:extLst>
                <a:ext uri="{FF2B5EF4-FFF2-40B4-BE49-F238E27FC236}">
                  <a16:creationId xmlns:a16="http://schemas.microsoft.com/office/drawing/2014/main" id="{5BC62074-1799-F14A-8C6B-BACE4CBAE0E2}"/>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7D53C770-F700-9121-3619-8D0C78F79CA5}"/>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2">
                <a:extLst>
                  <a:ext uri="{FF2B5EF4-FFF2-40B4-BE49-F238E27FC236}">
                    <a16:creationId xmlns:a16="http://schemas.microsoft.com/office/drawing/2014/main" id="{40AD5F2B-281E-1F3E-5D46-CFBDEC4230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3">
                <a:extLst>
                  <a:ext uri="{FF2B5EF4-FFF2-40B4-BE49-F238E27FC236}">
                    <a16:creationId xmlns:a16="http://schemas.microsoft.com/office/drawing/2014/main" id="{87B243C4-18BD-8ACE-FFDB-9929C00A3DB1}"/>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4">
                <a:extLst>
                  <a:ext uri="{FF2B5EF4-FFF2-40B4-BE49-F238E27FC236}">
                    <a16:creationId xmlns:a16="http://schemas.microsoft.com/office/drawing/2014/main" id="{E974F009-8007-D822-5FCF-8FF19353F956}"/>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5">
                <a:extLst>
                  <a:ext uri="{FF2B5EF4-FFF2-40B4-BE49-F238E27FC236}">
                    <a16:creationId xmlns:a16="http://schemas.microsoft.com/office/drawing/2014/main" id="{F6389593-780E-C877-FF80-85E322EEEF6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6">
                <a:extLst>
                  <a:ext uri="{FF2B5EF4-FFF2-40B4-BE49-F238E27FC236}">
                    <a16:creationId xmlns:a16="http://schemas.microsoft.com/office/drawing/2014/main" id="{D67D3682-5E63-7A8D-0605-2A2D01E8824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7">
                <a:extLst>
                  <a:ext uri="{FF2B5EF4-FFF2-40B4-BE49-F238E27FC236}">
                    <a16:creationId xmlns:a16="http://schemas.microsoft.com/office/drawing/2014/main" id="{AF31EBB0-F06B-3514-6F1D-8D0527432F92}"/>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8">
                <a:extLst>
                  <a:ext uri="{FF2B5EF4-FFF2-40B4-BE49-F238E27FC236}">
                    <a16:creationId xmlns:a16="http://schemas.microsoft.com/office/drawing/2014/main" id="{976F5A69-9DE5-13B7-5781-47CDDFE04E6C}"/>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9">
                <a:extLst>
                  <a:ext uri="{FF2B5EF4-FFF2-40B4-BE49-F238E27FC236}">
                    <a16:creationId xmlns:a16="http://schemas.microsoft.com/office/drawing/2014/main" id="{455A5126-D82B-4BC8-557B-E0E6DFD0352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30">
                <a:extLst>
                  <a:ext uri="{FF2B5EF4-FFF2-40B4-BE49-F238E27FC236}">
                    <a16:creationId xmlns:a16="http://schemas.microsoft.com/office/drawing/2014/main" id="{70A21BE9-6635-166B-FEBC-1619B75EA7F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8" name="Freeform 54">
              <a:extLst>
                <a:ext uri="{FF2B5EF4-FFF2-40B4-BE49-F238E27FC236}">
                  <a16:creationId xmlns:a16="http://schemas.microsoft.com/office/drawing/2014/main" id="{1EDA112D-58DC-E3DA-14E6-E579E0614E57}"/>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5">
              <a:extLst>
                <a:ext uri="{FF2B5EF4-FFF2-40B4-BE49-F238E27FC236}">
                  <a16:creationId xmlns:a16="http://schemas.microsoft.com/office/drawing/2014/main" id="{3088ACBD-3AEB-F961-C436-4945CF60AD1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6">
              <a:extLst>
                <a:ext uri="{FF2B5EF4-FFF2-40B4-BE49-F238E27FC236}">
                  <a16:creationId xmlns:a16="http://schemas.microsoft.com/office/drawing/2014/main" id="{8844055D-AB60-3014-9E13-F84D5BD16D5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7">
              <a:extLst>
                <a:ext uri="{FF2B5EF4-FFF2-40B4-BE49-F238E27FC236}">
                  <a16:creationId xmlns:a16="http://schemas.microsoft.com/office/drawing/2014/main" id="{AF89F081-CEC8-A5ED-D220-E0A331A42F85}"/>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8">
              <a:extLst>
                <a:ext uri="{FF2B5EF4-FFF2-40B4-BE49-F238E27FC236}">
                  <a16:creationId xmlns:a16="http://schemas.microsoft.com/office/drawing/2014/main" id="{B1512E3B-E18D-3513-C7FD-D945232E827A}"/>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9">
              <a:extLst>
                <a:ext uri="{FF2B5EF4-FFF2-40B4-BE49-F238E27FC236}">
                  <a16:creationId xmlns:a16="http://schemas.microsoft.com/office/drawing/2014/main" id="{55B49368-2057-930F-508F-DB198C3C320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0">
              <a:extLst>
                <a:ext uri="{FF2B5EF4-FFF2-40B4-BE49-F238E27FC236}">
                  <a16:creationId xmlns:a16="http://schemas.microsoft.com/office/drawing/2014/main" id="{BDA33D42-5399-A6A2-5CBB-A9BE1A6FB396}"/>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1">
              <a:extLst>
                <a:ext uri="{FF2B5EF4-FFF2-40B4-BE49-F238E27FC236}">
                  <a16:creationId xmlns:a16="http://schemas.microsoft.com/office/drawing/2014/main" id="{CF452CE7-5A51-B591-5461-1781AE29287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2">
              <a:extLst>
                <a:ext uri="{FF2B5EF4-FFF2-40B4-BE49-F238E27FC236}">
                  <a16:creationId xmlns:a16="http://schemas.microsoft.com/office/drawing/2014/main" id="{FFA469E9-0751-24CE-D1A3-D7E16AD4107A}"/>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3">
              <a:extLst>
                <a:ext uri="{FF2B5EF4-FFF2-40B4-BE49-F238E27FC236}">
                  <a16:creationId xmlns:a16="http://schemas.microsoft.com/office/drawing/2014/main" id="{FE864895-BC40-81D4-6D12-7B2B5CEF001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4">
              <a:extLst>
                <a:ext uri="{FF2B5EF4-FFF2-40B4-BE49-F238E27FC236}">
                  <a16:creationId xmlns:a16="http://schemas.microsoft.com/office/drawing/2014/main" id="{2D2C5249-A0C9-EF9F-4DA4-725B342691B4}"/>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5">
              <a:extLst>
                <a:ext uri="{FF2B5EF4-FFF2-40B4-BE49-F238E27FC236}">
                  <a16:creationId xmlns:a16="http://schemas.microsoft.com/office/drawing/2014/main" id="{E566D899-05B2-370D-3444-A231A2FD46BE}"/>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6">
              <a:extLst>
                <a:ext uri="{FF2B5EF4-FFF2-40B4-BE49-F238E27FC236}">
                  <a16:creationId xmlns:a16="http://schemas.microsoft.com/office/drawing/2014/main" id="{243B2E40-97A1-8F86-41C0-41DFFFE9ADE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7">
              <a:extLst>
                <a:ext uri="{FF2B5EF4-FFF2-40B4-BE49-F238E27FC236}">
                  <a16:creationId xmlns:a16="http://schemas.microsoft.com/office/drawing/2014/main" id="{CCE798DD-864F-95CD-9658-1546E0E5035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8">
              <a:extLst>
                <a:ext uri="{FF2B5EF4-FFF2-40B4-BE49-F238E27FC236}">
                  <a16:creationId xmlns:a16="http://schemas.microsoft.com/office/drawing/2014/main" id="{6920B4EC-A364-4A1B-441B-196602462D8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9">
              <a:extLst>
                <a:ext uri="{FF2B5EF4-FFF2-40B4-BE49-F238E27FC236}">
                  <a16:creationId xmlns:a16="http://schemas.microsoft.com/office/drawing/2014/main" id="{20FFCBD5-4D68-F8FB-6B7C-4DD1716BD8A9}"/>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0">
              <a:extLst>
                <a:ext uri="{FF2B5EF4-FFF2-40B4-BE49-F238E27FC236}">
                  <a16:creationId xmlns:a16="http://schemas.microsoft.com/office/drawing/2014/main" id="{5183756C-8B6B-D63C-6205-0F7D44F9B59C}"/>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1">
              <a:extLst>
                <a:ext uri="{FF2B5EF4-FFF2-40B4-BE49-F238E27FC236}">
                  <a16:creationId xmlns:a16="http://schemas.microsoft.com/office/drawing/2014/main" id="{2F1D2595-8DBA-70A6-5FE6-2DB249F7300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2">
              <a:extLst>
                <a:ext uri="{FF2B5EF4-FFF2-40B4-BE49-F238E27FC236}">
                  <a16:creationId xmlns:a16="http://schemas.microsoft.com/office/drawing/2014/main" id="{91913343-863E-89D8-08CA-2C8DD8E41EF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3">
              <a:extLst>
                <a:ext uri="{FF2B5EF4-FFF2-40B4-BE49-F238E27FC236}">
                  <a16:creationId xmlns:a16="http://schemas.microsoft.com/office/drawing/2014/main" id="{9BF918B4-5851-A9F4-6D62-F4C5AD2ECF0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4">
              <a:extLst>
                <a:ext uri="{FF2B5EF4-FFF2-40B4-BE49-F238E27FC236}">
                  <a16:creationId xmlns:a16="http://schemas.microsoft.com/office/drawing/2014/main" id="{1A4A92B8-D15A-8AC4-1CE0-5235BDC4DD14}"/>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5">
              <a:extLst>
                <a:ext uri="{FF2B5EF4-FFF2-40B4-BE49-F238E27FC236}">
                  <a16:creationId xmlns:a16="http://schemas.microsoft.com/office/drawing/2014/main" id="{F0902EFB-57B1-84C7-7656-FB9DE135562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6">
              <a:extLst>
                <a:ext uri="{FF2B5EF4-FFF2-40B4-BE49-F238E27FC236}">
                  <a16:creationId xmlns:a16="http://schemas.microsoft.com/office/drawing/2014/main" id="{437B4498-CCD3-A7C3-8B8F-0E08CB49F5C0}"/>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7">
              <a:extLst>
                <a:ext uri="{FF2B5EF4-FFF2-40B4-BE49-F238E27FC236}">
                  <a16:creationId xmlns:a16="http://schemas.microsoft.com/office/drawing/2014/main" id="{E6F0EE8C-F49C-79DC-FD0D-E4012F27DD88}"/>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8">
              <a:extLst>
                <a:ext uri="{FF2B5EF4-FFF2-40B4-BE49-F238E27FC236}">
                  <a16:creationId xmlns:a16="http://schemas.microsoft.com/office/drawing/2014/main" id="{35112B41-486C-01A7-4C44-15734D101C37}"/>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9">
              <a:extLst>
                <a:ext uri="{FF2B5EF4-FFF2-40B4-BE49-F238E27FC236}">
                  <a16:creationId xmlns:a16="http://schemas.microsoft.com/office/drawing/2014/main" id="{8E34E25E-71DB-944F-700F-67D6F7FED1D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0">
              <a:extLst>
                <a:ext uri="{FF2B5EF4-FFF2-40B4-BE49-F238E27FC236}">
                  <a16:creationId xmlns:a16="http://schemas.microsoft.com/office/drawing/2014/main" id="{F3741225-4471-D062-06E5-C101E6FBD2ED}"/>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1">
              <a:extLst>
                <a:ext uri="{FF2B5EF4-FFF2-40B4-BE49-F238E27FC236}">
                  <a16:creationId xmlns:a16="http://schemas.microsoft.com/office/drawing/2014/main" id="{662D5E7C-50BF-D7E8-EE11-553D8FA849F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2">
              <a:extLst>
                <a:ext uri="{FF2B5EF4-FFF2-40B4-BE49-F238E27FC236}">
                  <a16:creationId xmlns:a16="http://schemas.microsoft.com/office/drawing/2014/main" id="{D90B82C8-017B-6125-602C-EC09FD3CC90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3">
              <a:extLst>
                <a:ext uri="{FF2B5EF4-FFF2-40B4-BE49-F238E27FC236}">
                  <a16:creationId xmlns:a16="http://schemas.microsoft.com/office/drawing/2014/main" id="{0959DA28-6D68-C736-45B8-5CD7E096609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4">
              <a:extLst>
                <a:ext uri="{FF2B5EF4-FFF2-40B4-BE49-F238E27FC236}">
                  <a16:creationId xmlns:a16="http://schemas.microsoft.com/office/drawing/2014/main" id="{4A0A1D0B-AC72-162A-A976-B41076365E30}"/>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5">
              <a:extLst>
                <a:ext uri="{FF2B5EF4-FFF2-40B4-BE49-F238E27FC236}">
                  <a16:creationId xmlns:a16="http://schemas.microsoft.com/office/drawing/2014/main" id="{EA338D92-97EC-30F9-E3E9-7307CCCE5AFE}"/>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6">
              <a:extLst>
                <a:ext uri="{FF2B5EF4-FFF2-40B4-BE49-F238E27FC236}">
                  <a16:creationId xmlns:a16="http://schemas.microsoft.com/office/drawing/2014/main" id="{89A26196-47B8-1546-61E0-C6A801F8EC0E}"/>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7">
              <a:extLst>
                <a:ext uri="{FF2B5EF4-FFF2-40B4-BE49-F238E27FC236}">
                  <a16:creationId xmlns:a16="http://schemas.microsoft.com/office/drawing/2014/main" id="{882DA93B-034B-3504-92B0-AA58A94ED25B}"/>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2" name="Graphic 2">
              <a:extLst>
                <a:ext uri="{FF2B5EF4-FFF2-40B4-BE49-F238E27FC236}">
                  <a16:creationId xmlns:a16="http://schemas.microsoft.com/office/drawing/2014/main" id="{851132AC-FA12-0A03-F578-0B3EF1FE81F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E769E5B5-267F-B16C-3DE0-283AD5D9464A}"/>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20">
                <a:extLst>
                  <a:ext uri="{FF2B5EF4-FFF2-40B4-BE49-F238E27FC236}">
                    <a16:creationId xmlns:a16="http://schemas.microsoft.com/office/drawing/2014/main" id="{746B7740-68BB-EF1B-C624-3D39A4A9338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3" name="Freeform 89">
              <a:extLst>
                <a:ext uri="{FF2B5EF4-FFF2-40B4-BE49-F238E27FC236}">
                  <a16:creationId xmlns:a16="http://schemas.microsoft.com/office/drawing/2014/main" id="{0F5EB270-F816-5038-87D8-83E030A3148B}"/>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0">
              <a:extLst>
                <a:ext uri="{FF2B5EF4-FFF2-40B4-BE49-F238E27FC236}">
                  <a16:creationId xmlns:a16="http://schemas.microsoft.com/office/drawing/2014/main" id="{D7239541-9AF1-143E-F27E-F494601A429A}"/>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1">
              <a:extLst>
                <a:ext uri="{FF2B5EF4-FFF2-40B4-BE49-F238E27FC236}">
                  <a16:creationId xmlns:a16="http://schemas.microsoft.com/office/drawing/2014/main" id="{3ACA85C1-7E1E-D7EB-8833-7189FF1D63BA}"/>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2">
              <a:extLst>
                <a:ext uri="{FF2B5EF4-FFF2-40B4-BE49-F238E27FC236}">
                  <a16:creationId xmlns:a16="http://schemas.microsoft.com/office/drawing/2014/main" id="{87F07785-4111-4CB1-DD36-B7E3380A4DB8}"/>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3">
              <a:extLst>
                <a:ext uri="{FF2B5EF4-FFF2-40B4-BE49-F238E27FC236}">
                  <a16:creationId xmlns:a16="http://schemas.microsoft.com/office/drawing/2014/main" id="{1BAC57AE-E5F1-AE16-CDD3-86ECF44EB33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4">
              <a:extLst>
                <a:ext uri="{FF2B5EF4-FFF2-40B4-BE49-F238E27FC236}">
                  <a16:creationId xmlns:a16="http://schemas.microsoft.com/office/drawing/2014/main" id="{CBF01FA8-AB97-9CBC-8BB2-0C65F996A02F}"/>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9" name="Graphic 2">
              <a:extLst>
                <a:ext uri="{FF2B5EF4-FFF2-40B4-BE49-F238E27FC236}">
                  <a16:creationId xmlns:a16="http://schemas.microsoft.com/office/drawing/2014/main" id="{9C0B19C5-44FC-FE8C-185E-D99467292166}"/>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8E44FFB3-8B92-BB3D-0E39-A427C257E97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8">
                <a:extLst>
                  <a:ext uri="{FF2B5EF4-FFF2-40B4-BE49-F238E27FC236}">
                    <a16:creationId xmlns:a16="http://schemas.microsoft.com/office/drawing/2014/main" id="{4A967FD1-0B71-1C77-EA02-0EDB05B3BD04}"/>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0" name="Freeform 96">
              <a:extLst>
                <a:ext uri="{FF2B5EF4-FFF2-40B4-BE49-F238E27FC236}">
                  <a16:creationId xmlns:a16="http://schemas.microsoft.com/office/drawing/2014/main" id="{D2DDA1B3-9A85-D890-74CD-EA017E5BE13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7">
              <a:extLst>
                <a:ext uri="{FF2B5EF4-FFF2-40B4-BE49-F238E27FC236}">
                  <a16:creationId xmlns:a16="http://schemas.microsoft.com/office/drawing/2014/main" id="{17DC5B86-CAD2-F6BC-EC50-9DAECD7AC88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8">
              <a:extLst>
                <a:ext uri="{FF2B5EF4-FFF2-40B4-BE49-F238E27FC236}">
                  <a16:creationId xmlns:a16="http://schemas.microsoft.com/office/drawing/2014/main" id="{D7EBECDA-04C2-AE5E-FC4E-A59DF7B07B8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9">
              <a:extLst>
                <a:ext uri="{FF2B5EF4-FFF2-40B4-BE49-F238E27FC236}">
                  <a16:creationId xmlns:a16="http://schemas.microsoft.com/office/drawing/2014/main" id="{33A06A3D-613C-2D3F-6999-A6A06E1D0996}"/>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0">
              <a:extLst>
                <a:ext uri="{FF2B5EF4-FFF2-40B4-BE49-F238E27FC236}">
                  <a16:creationId xmlns:a16="http://schemas.microsoft.com/office/drawing/2014/main" id="{59B59416-9878-4844-010A-D73898D353D3}"/>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101">
              <a:extLst>
                <a:ext uri="{FF2B5EF4-FFF2-40B4-BE49-F238E27FC236}">
                  <a16:creationId xmlns:a16="http://schemas.microsoft.com/office/drawing/2014/main" id="{E488B6EA-E0A0-4302-B58A-3EC619E4D16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 name="Graphic 2">
              <a:extLst>
                <a:ext uri="{FF2B5EF4-FFF2-40B4-BE49-F238E27FC236}">
                  <a16:creationId xmlns:a16="http://schemas.microsoft.com/office/drawing/2014/main" id="{85A6A48F-0488-53A4-6CE2-55DE664D7C3F}"/>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7AB156FE-2866-8C23-5B09-9F87E8373D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6">
                <a:extLst>
                  <a:ext uri="{FF2B5EF4-FFF2-40B4-BE49-F238E27FC236}">
                    <a16:creationId xmlns:a16="http://schemas.microsoft.com/office/drawing/2014/main" id="{7E0908DB-A453-D0B7-44BB-A0C9B80A2620}"/>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 name="Freeform 103">
              <a:extLst>
                <a:ext uri="{FF2B5EF4-FFF2-40B4-BE49-F238E27FC236}">
                  <a16:creationId xmlns:a16="http://schemas.microsoft.com/office/drawing/2014/main" id="{3A77CDDA-0425-8E54-2A40-273BEFC745F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4">
              <a:extLst>
                <a:ext uri="{FF2B5EF4-FFF2-40B4-BE49-F238E27FC236}">
                  <a16:creationId xmlns:a16="http://schemas.microsoft.com/office/drawing/2014/main" id="{43F04E4C-0348-59A4-2F91-EAE7A14AAF9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5">
              <a:extLst>
                <a:ext uri="{FF2B5EF4-FFF2-40B4-BE49-F238E27FC236}">
                  <a16:creationId xmlns:a16="http://schemas.microsoft.com/office/drawing/2014/main" id="{9755889F-639D-B3E3-5B03-D5387BFBA855}"/>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6">
              <a:extLst>
                <a:ext uri="{FF2B5EF4-FFF2-40B4-BE49-F238E27FC236}">
                  <a16:creationId xmlns:a16="http://schemas.microsoft.com/office/drawing/2014/main" id="{CC274C5B-19D1-DCAC-5607-C3F3B774A1A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7">
              <a:extLst>
                <a:ext uri="{FF2B5EF4-FFF2-40B4-BE49-F238E27FC236}">
                  <a16:creationId xmlns:a16="http://schemas.microsoft.com/office/drawing/2014/main" id="{E5E1CCA0-F0DA-97CB-3916-8ACA639C467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8">
              <a:extLst>
                <a:ext uri="{FF2B5EF4-FFF2-40B4-BE49-F238E27FC236}">
                  <a16:creationId xmlns:a16="http://schemas.microsoft.com/office/drawing/2014/main" id="{80A87EDA-AB90-41A8-FB95-E475F3C3760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9">
              <a:extLst>
                <a:ext uri="{FF2B5EF4-FFF2-40B4-BE49-F238E27FC236}">
                  <a16:creationId xmlns:a16="http://schemas.microsoft.com/office/drawing/2014/main" id="{F3A2CB33-A28C-DDF8-0F46-50220BE03F6A}"/>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0">
              <a:extLst>
                <a:ext uri="{FF2B5EF4-FFF2-40B4-BE49-F238E27FC236}">
                  <a16:creationId xmlns:a16="http://schemas.microsoft.com/office/drawing/2014/main" id="{F4E06BA7-E234-8096-A058-F226200529C5}"/>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1">
              <a:extLst>
                <a:ext uri="{FF2B5EF4-FFF2-40B4-BE49-F238E27FC236}">
                  <a16:creationId xmlns:a16="http://schemas.microsoft.com/office/drawing/2014/main" id="{C5B175D6-D455-D144-19EB-CD8CF4C1AB3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2">
              <a:extLst>
                <a:ext uri="{FF2B5EF4-FFF2-40B4-BE49-F238E27FC236}">
                  <a16:creationId xmlns:a16="http://schemas.microsoft.com/office/drawing/2014/main" id="{08416480-7A12-4874-BF3D-A00D6087C8E1}"/>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3">
              <a:extLst>
                <a:ext uri="{FF2B5EF4-FFF2-40B4-BE49-F238E27FC236}">
                  <a16:creationId xmlns:a16="http://schemas.microsoft.com/office/drawing/2014/main" id="{DCDB3BCD-FC26-0AE6-6CD4-134C4E83E74C}"/>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4">
              <a:extLst>
                <a:ext uri="{FF2B5EF4-FFF2-40B4-BE49-F238E27FC236}">
                  <a16:creationId xmlns:a16="http://schemas.microsoft.com/office/drawing/2014/main" id="{1FBD7691-8EF5-D8AE-BADB-4AA40D1A1A98}"/>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5">
              <a:extLst>
                <a:ext uri="{FF2B5EF4-FFF2-40B4-BE49-F238E27FC236}">
                  <a16:creationId xmlns:a16="http://schemas.microsoft.com/office/drawing/2014/main" id="{C9960D5F-6274-9572-1BBC-6380E7284D80}"/>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6">
              <a:extLst>
                <a:ext uri="{FF2B5EF4-FFF2-40B4-BE49-F238E27FC236}">
                  <a16:creationId xmlns:a16="http://schemas.microsoft.com/office/drawing/2014/main" id="{867361A2-E328-3D6D-25D3-12C72DF9D96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7">
              <a:extLst>
                <a:ext uri="{FF2B5EF4-FFF2-40B4-BE49-F238E27FC236}">
                  <a16:creationId xmlns:a16="http://schemas.microsoft.com/office/drawing/2014/main" id="{B5CA529C-889F-6AD1-513A-95D711F42E1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8">
              <a:extLst>
                <a:ext uri="{FF2B5EF4-FFF2-40B4-BE49-F238E27FC236}">
                  <a16:creationId xmlns:a16="http://schemas.microsoft.com/office/drawing/2014/main" id="{12F3532D-5FF8-52A8-82CB-E45C332C6EE0}"/>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9">
              <a:extLst>
                <a:ext uri="{FF2B5EF4-FFF2-40B4-BE49-F238E27FC236}">
                  <a16:creationId xmlns:a16="http://schemas.microsoft.com/office/drawing/2014/main" id="{6F0EF8A1-F4E1-BBAA-E88C-1915A26676BD}"/>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0">
              <a:extLst>
                <a:ext uri="{FF2B5EF4-FFF2-40B4-BE49-F238E27FC236}">
                  <a16:creationId xmlns:a16="http://schemas.microsoft.com/office/drawing/2014/main" id="{7601DBAE-82B2-9176-2A90-1ED31813915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1">
              <a:extLst>
                <a:ext uri="{FF2B5EF4-FFF2-40B4-BE49-F238E27FC236}">
                  <a16:creationId xmlns:a16="http://schemas.microsoft.com/office/drawing/2014/main" id="{E219B74C-99E0-2EC0-024E-8AE1C91F9196}"/>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2">
              <a:extLst>
                <a:ext uri="{FF2B5EF4-FFF2-40B4-BE49-F238E27FC236}">
                  <a16:creationId xmlns:a16="http://schemas.microsoft.com/office/drawing/2014/main" id="{962DB98E-AA47-07DE-B2FE-DD2E2C976B4A}"/>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3">
              <a:extLst>
                <a:ext uri="{FF2B5EF4-FFF2-40B4-BE49-F238E27FC236}">
                  <a16:creationId xmlns:a16="http://schemas.microsoft.com/office/drawing/2014/main" id="{98A7DF0C-7E58-C6D6-BC5F-5CA61AF05F3F}"/>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4">
              <a:extLst>
                <a:ext uri="{FF2B5EF4-FFF2-40B4-BE49-F238E27FC236}">
                  <a16:creationId xmlns:a16="http://schemas.microsoft.com/office/drawing/2014/main" id="{9510CD6B-73EF-9A94-E0BA-FA285295E5F3}"/>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5">
              <a:extLst>
                <a:ext uri="{FF2B5EF4-FFF2-40B4-BE49-F238E27FC236}">
                  <a16:creationId xmlns:a16="http://schemas.microsoft.com/office/drawing/2014/main" id="{D3BBF8B4-6221-3076-CECA-6F11E63F1755}"/>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6">
              <a:extLst>
                <a:ext uri="{FF2B5EF4-FFF2-40B4-BE49-F238E27FC236}">
                  <a16:creationId xmlns:a16="http://schemas.microsoft.com/office/drawing/2014/main" id="{A7876901-4338-7907-8CB6-62895882521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7">
              <a:extLst>
                <a:ext uri="{FF2B5EF4-FFF2-40B4-BE49-F238E27FC236}">
                  <a16:creationId xmlns:a16="http://schemas.microsoft.com/office/drawing/2014/main" id="{25942340-CB5E-3AB6-311D-407729B30D99}"/>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8">
              <a:extLst>
                <a:ext uri="{FF2B5EF4-FFF2-40B4-BE49-F238E27FC236}">
                  <a16:creationId xmlns:a16="http://schemas.microsoft.com/office/drawing/2014/main" id="{7FB7F711-F2A4-8B7F-B301-9306E135CF49}"/>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9">
              <a:extLst>
                <a:ext uri="{FF2B5EF4-FFF2-40B4-BE49-F238E27FC236}">
                  <a16:creationId xmlns:a16="http://schemas.microsoft.com/office/drawing/2014/main" id="{24D03E38-2F3C-7CBE-EA91-9F2EE2E7396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0">
              <a:extLst>
                <a:ext uri="{FF2B5EF4-FFF2-40B4-BE49-F238E27FC236}">
                  <a16:creationId xmlns:a16="http://schemas.microsoft.com/office/drawing/2014/main" id="{5D99F98F-6CEC-8DF3-8D85-A493E22FBE4D}"/>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1">
              <a:extLst>
                <a:ext uri="{FF2B5EF4-FFF2-40B4-BE49-F238E27FC236}">
                  <a16:creationId xmlns:a16="http://schemas.microsoft.com/office/drawing/2014/main" id="{246C5383-D993-AD4F-430E-AEA122045953}"/>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2">
              <a:extLst>
                <a:ext uri="{FF2B5EF4-FFF2-40B4-BE49-F238E27FC236}">
                  <a16:creationId xmlns:a16="http://schemas.microsoft.com/office/drawing/2014/main" id="{344C9F23-1A72-775A-B5D4-D5D70E1CAA6F}"/>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3">
              <a:extLst>
                <a:ext uri="{FF2B5EF4-FFF2-40B4-BE49-F238E27FC236}">
                  <a16:creationId xmlns:a16="http://schemas.microsoft.com/office/drawing/2014/main" id="{D5F0469E-8C40-F73D-AFC6-7D4B3FDE1C56}"/>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4">
              <a:extLst>
                <a:ext uri="{FF2B5EF4-FFF2-40B4-BE49-F238E27FC236}">
                  <a16:creationId xmlns:a16="http://schemas.microsoft.com/office/drawing/2014/main" id="{12D76449-0531-EB71-61AE-B015E12E70EA}"/>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5">
              <a:extLst>
                <a:ext uri="{FF2B5EF4-FFF2-40B4-BE49-F238E27FC236}">
                  <a16:creationId xmlns:a16="http://schemas.microsoft.com/office/drawing/2014/main" id="{3F8663BD-5847-B8E9-5E68-8A5DF9FDBAD2}"/>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6">
              <a:extLst>
                <a:ext uri="{FF2B5EF4-FFF2-40B4-BE49-F238E27FC236}">
                  <a16:creationId xmlns:a16="http://schemas.microsoft.com/office/drawing/2014/main" id="{A7BE7546-E09E-6C0D-805E-57675E32AB32}"/>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7">
              <a:extLst>
                <a:ext uri="{FF2B5EF4-FFF2-40B4-BE49-F238E27FC236}">
                  <a16:creationId xmlns:a16="http://schemas.microsoft.com/office/drawing/2014/main" id="{01CCD442-76F3-F144-069D-7368FF4ABB4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8">
              <a:extLst>
                <a:ext uri="{FF2B5EF4-FFF2-40B4-BE49-F238E27FC236}">
                  <a16:creationId xmlns:a16="http://schemas.microsoft.com/office/drawing/2014/main" id="{5C9FE936-B9B5-96F6-52D1-117F0B7FC8D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9">
              <a:extLst>
                <a:ext uri="{FF2B5EF4-FFF2-40B4-BE49-F238E27FC236}">
                  <a16:creationId xmlns:a16="http://schemas.microsoft.com/office/drawing/2014/main" id="{67EFF194-1E9D-4DF3-3B79-6FDC499D61E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0">
              <a:extLst>
                <a:ext uri="{FF2B5EF4-FFF2-40B4-BE49-F238E27FC236}">
                  <a16:creationId xmlns:a16="http://schemas.microsoft.com/office/drawing/2014/main" id="{DA12849C-CFCA-DADB-25F4-EE7645138DFB}"/>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1">
              <a:extLst>
                <a:ext uri="{FF2B5EF4-FFF2-40B4-BE49-F238E27FC236}">
                  <a16:creationId xmlns:a16="http://schemas.microsoft.com/office/drawing/2014/main" id="{4AD94ACB-7828-B583-73A4-AF848215FB1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2">
              <a:extLst>
                <a:ext uri="{FF2B5EF4-FFF2-40B4-BE49-F238E27FC236}">
                  <a16:creationId xmlns:a16="http://schemas.microsoft.com/office/drawing/2014/main" id="{61DB2249-8F26-D0EB-A74A-B3D34F9CF76B}"/>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3">
              <a:extLst>
                <a:ext uri="{FF2B5EF4-FFF2-40B4-BE49-F238E27FC236}">
                  <a16:creationId xmlns:a16="http://schemas.microsoft.com/office/drawing/2014/main" id="{21C77568-4FCE-249D-16E8-649411CFCCDB}"/>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4">
              <a:extLst>
                <a:ext uri="{FF2B5EF4-FFF2-40B4-BE49-F238E27FC236}">
                  <a16:creationId xmlns:a16="http://schemas.microsoft.com/office/drawing/2014/main" id="{768DABAC-078D-97AD-670C-A9570D8A1BE6}"/>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5">
              <a:extLst>
                <a:ext uri="{FF2B5EF4-FFF2-40B4-BE49-F238E27FC236}">
                  <a16:creationId xmlns:a16="http://schemas.microsoft.com/office/drawing/2014/main" id="{3CFF4222-579B-9CE3-AA5A-D6BFA0E456C5}"/>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6">
              <a:extLst>
                <a:ext uri="{FF2B5EF4-FFF2-40B4-BE49-F238E27FC236}">
                  <a16:creationId xmlns:a16="http://schemas.microsoft.com/office/drawing/2014/main" id="{9D45A882-DB18-552E-0572-65FEBADAEDF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7">
              <a:extLst>
                <a:ext uri="{FF2B5EF4-FFF2-40B4-BE49-F238E27FC236}">
                  <a16:creationId xmlns:a16="http://schemas.microsoft.com/office/drawing/2014/main" id="{00F5B116-F36C-859B-CC65-2D1214F94D4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8">
              <a:extLst>
                <a:ext uri="{FF2B5EF4-FFF2-40B4-BE49-F238E27FC236}">
                  <a16:creationId xmlns:a16="http://schemas.microsoft.com/office/drawing/2014/main" id="{812639F8-2982-E958-2707-127EED076EE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9">
              <a:extLst>
                <a:ext uri="{FF2B5EF4-FFF2-40B4-BE49-F238E27FC236}">
                  <a16:creationId xmlns:a16="http://schemas.microsoft.com/office/drawing/2014/main" id="{2216CC82-436A-385C-7732-EB593C679ADD}"/>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0">
              <a:extLst>
                <a:ext uri="{FF2B5EF4-FFF2-40B4-BE49-F238E27FC236}">
                  <a16:creationId xmlns:a16="http://schemas.microsoft.com/office/drawing/2014/main" id="{CD9E4AA7-4BFF-28AF-48B6-B8F5866DD76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1">
              <a:extLst>
                <a:ext uri="{FF2B5EF4-FFF2-40B4-BE49-F238E27FC236}">
                  <a16:creationId xmlns:a16="http://schemas.microsoft.com/office/drawing/2014/main" id="{D5F201A6-1E18-4514-1C57-8D2C854C36F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2">
              <a:extLst>
                <a:ext uri="{FF2B5EF4-FFF2-40B4-BE49-F238E27FC236}">
                  <a16:creationId xmlns:a16="http://schemas.microsoft.com/office/drawing/2014/main" id="{F9CE9D4E-148B-4AC5-2475-5C48138FC79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3">
              <a:extLst>
                <a:ext uri="{FF2B5EF4-FFF2-40B4-BE49-F238E27FC236}">
                  <a16:creationId xmlns:a16="http://schemas.microsoft.com/office/drawing/2014/main" id="{E2825968-161A-5E23-F259-C8AB50F1941F}"/>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4">
              <a:extLst>
                <a:ext uri="{FF2B5EF4-FFF2-40B4-BE49-F238E27FC236}">
                  <a16:creationId xmlns:a16="http://schemas.microsoft.com/office/drawing/2014/main" id="{923A154F-C842-7822-FA3A-7666B0847090}"/>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5">
              <a:extLst>
                <a:ext uri="{FF2B5EF4-FFF2-40B4-BE49-F238E27FC236}">
                  <a16:creationId xmlns:a16="http://schemas.microsoft.com/office/drawing/2014/main" id="{9367AAA0-C839-72DA-C978-EA8A0FEE43C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6">
              <a:extLst>
                <a:ext uri="{FF2B5EF4-FFF2-40B4-BE49-F238E27FC236}">
                  <a16:creationId xmlns:a16="http://schemas.microsoft.com/office/drawing/2014/main" id="{7E916AF6-0199-1D3F-F653-2A89B7CECDA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7">
              <a:extLst>
                <a:ext uri="{FF2B5EF4-FFF2-40B4-BE49-F238E27FC236}">
                  <a16:creationId xmlns:a16="http://schemas.microsoft.com/office/drawing/2014/main" id="{AF4A8454-7C18-67D3-C7D0-89E8785B40B0}"/>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8">
              <a:extLst>
                <a:ext uri="{FF2B5EF4-FFF2-40B4-BE49-F238E27FC236}">
                  <a16:creationId xmlns:a16="http://schemas.microsoft.com/office/drawing/2014/main" id="{88C20BF2-728A-1763-5AAF-AF8AF03AB0F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9">
              <a:extLst>
                <a:ext uri="{FF2B5EF4-FFF2-40B4-BE49-F238E27FC236}">
                  <a16:creationId xmlns:a16="http://schemas.microsoft.com/office/drawing/2014/main" id="{38D53922-C13C-71F1-AB3E-ADF216F5EDA7}"/>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0">
              <a:extLst>
                <a:ext uri="{FF2B5EF4-FFF2-40B4-BE49-F238E27FC236}">
                  <a16:creationId xmlns:a16="http://schemas.microsoft.com/office/drawing/2014/main" id="{2895BCA8-9940-ED6A-08C5-3675C6DE5FB5}"/>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1">
              <a:extLst>
                <a:ext uri="{FF2B5EF4-FFF2-40B4-BE49-F238E27FC236}">
                  <a16:creationId xmlns:a16="http://schemas.microsoft.com/office/drawing/2014/main" id="{662E9189-3C85-D451-98C4-ED26621185B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2">
              <a:extLst>
                <a:ext uri="{FF2B5EF4-FFF2-40B4-BE49-F238E27FC236}">
                  <a16:creationId xmlns:a16="http://schemas.microsoft.com/office/drawing/2014/main" id="{BB7031F5-5538-05E7-0522-0D27B71F7503}"/>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3">
              <a:extLst>
                <a:ext uri="{FF2B5EF4-FFF2-40B4-BE49-F238E27FC236}">
                  <a16:creationId xmlns:a16="http://schemas.microsoft.com/office/drawing/2014/main" id="{BA39F190-0DCF-90B0-6C00-C9E2C14E6A03}"/>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4">
              <a:extLst>
                <a:ext uri="{FF2B5EF4-FFF2-40B4-BE49-F238E27FC236}">
                  <a16:creationId xmlns:a16="http://schemas.microsoft.com/office/drawing/2014/main" id="{2B39DB6F-972B-26FC-0B01-01BEECBE60F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5">
              <a:extLst>
                <a:ext uri="{FF2B5EF4-FFF2-40B4-BE49-F238E27FC236}">
                  <a16:creationId xmlns:a16="http://schemas.microsoft.com/office/drawing/2014/main" id="{C7091BEC-AC00-AD87-0A6D-6BFA9818AE2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6">
              <a:extLst>
                <a:ext uri="{FF2B5EF4-FFF2-40B4-BE49-F238E27FC236}">
                  <a16:creationId xmlns:a16="http://schemas.microsoft.com/office/drawing/2014/main" id="{DF6DA58C-D615-158C-FF35-DC71945CD614}"/>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7">
              <a:extLst>
                <a:ext uri="{FF2B5EF4-FFF2-40B4-BE49-F238E27FC236}">
                  <a16:creationId xmlns:a16="http://schemas.microsoft.com/office/drawing/2014/main" id="{B7F44BEB-F748-F4E4-5BAC-B24DB3C27BFC}"/>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8">
              <a:extLst>
                <a:ext uri="{FF2B5EF4-FFF2-40B4-BE49-F238E27FC236}">
                  <a16:creationId xmlns:a16="http://schemas.microsoft.com/office/drawing/2014/main" id="{52EB53F4-4765-90B7-8691-F15E0560EAA0}"/>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9">
              <a:extLst>
                <a:ext uri="{FF2B5EF4-FFF2-40B4-BE49-F238E27FC236}">
                  <a16:creationId xmlns:a16="http://schemas.microsoft.com/office/drawing/2014/main" id="{B3F06A4D-64E1-3661-47E1-09FB5265883F}"/>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0">
              <a:extLst>
                <a:ext uri="{FF2B5EF4-FFF2-40B4-BE49-F238E27FC236}">
                  <a16:creationId xmlns:a16="http://schemas.microsoft.com/office/drawing/2014/main" id="{047AC2EE-1878-ED9D-4095-48083FFA3962}"/>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1">
              <a:extLst>
                <a:ext uri="{FF2B5EF4-FFF2-40B4-BE49-F238E27FC236}">
                  <a16:creationId xmlns:a16="http://schemas.microsoft.com/office/drawing/2014/main" id="{6A5E5C61-7DAB-5B1D-102C-EC67404938D0}"/>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2">
              <a:extLst>
                <a:ext uri="{FF2B5EF4-FFF2-40B4-BE49-F238E27FC236}">
                  <a16:creationId xmlns:a16="http://schemas.microsoft.com/office/drawing/2014/main" id="{1BEC3588-A42A-7C62-658B-FB4398F8E78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3">
              <a:extLst>
                <a:ext uri="{FF2B5EF4-FFF2-40B4-BE49-F238E27FC236}">
                  <a16:creationId xmlns:a16="http://schemas.microsoft.com/office/drawing/2014/main" id="{61B5BA5F-EC34-3C96-9847-07CF3088FE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4">
              <a:extLst>
                <a:ext uri="{FF2B5EF4-FFF2-40B4-BE49-F238E27FC236}">
                  <a16:creationId xmlns:a16="http://schemas.microsoft.com/office/drawing/2014/main" id="{F42C761B-0B93-57D4-5566-B71103272CFB}"/>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5">
              <a:extLst>
                <a:ext uri="{FF2B5EF4-FFF2-40B4-BE49-F238E27FC236}">
                  <a16:creationId xmlns:a16="http://schemas.microsoft.com/office/drawing/2014/main" id="{5A6FC0C0-D85D-EF40-C66C-06E7AF8D8A5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6">
              <a:extLst>
                <a:ext uri="{FF2B5EF4-FFF2-40B4-BE49-F238E27FC236}">
                  <a16:creationId xmlns:a16="http://schemas.microsoft.com/office/drawing/2014/main" id="{443C02AE-66A5-03CD-3120-50A76B16D05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7">
              <a:extLst>
                <a:ext uri="{FF2B5EF4-FFF2-40B4-BE49-F238E27FC236}">
                  <a16:creationId xmlns:a16="http://schemas.microsoft.com/office/drawing/2014/main" id="{D549DF20-7D4F-08F2-58A7-0E0624D340F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8">
              <a:extLst>
                <a:ext uri="{FF2B5EF4-FFF2-40B4-BE49-F238E27FC236}">
                  <a16:creationId xmlns:a16="http://schemas.microsoft.com/office/drawing/2014/main" id="{DC655B98-7390-3948-5D3B-C05FC19EEA22}"/>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9">
              <a:extLst>
                <a:ext uri="{FF2B5EF4-FFF2-40B4-BE49-F238E27FC236}">
                  <a16:creationId xmlns:a16="http://schemas.microsoft.com/office/drawing/2014/main" id="{45D920D9-78A0-9D40-AEC5-BE63B0CB8D2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0">
              <a:extLst>
                <a:ext uri="{FF2B5EF4-FFF2-40B4-BE49-F238E27FC236}">
                  <a16:creationId xmlns:a16="http://schemas.microsoft.com/office/drawing/2014/main" id="{E5F0AD79-3A33-6709-8CFA-F9AF19140F48}"/>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81">
              <a:extLst>
                <a:ext uri="{FF2B5EF4-FFF2-40B4-BE49-F238E27FC236}">
                  <a16:creationId xmlns:a16="http://schemas.microsoft.com/office/drawing/2014/main" id="{E5B4A4EE-3A3A-32CC-4811-B4DA73D4873C}"/>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6" name="Graphic 2">
              <a:extLst>
                <a:ext uri="{FF2B5EF4-FFF2-40B4-BE49-F238E27FC236}">
                  <a16:creationId xmlns:a16="http://schemas.microsoft.com/office/drawing/2014/main" id="{24564AD3-331F-A29E-F1D1-5DBBDB849EA6}"/>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429D2A7D-C6FD-D3E1-FB70-A2F6C78964B0}"/>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4">
                <a:extLst>
                  <a:ext uri="{FF2B5EF4-FFF2-40B4-BE49-F238E27FC236}">
                    <a16:creationId xmlns:a16="http://schemas.microsoft.com/office/drawing/2014/main" id="{FAB5307F-8044-1A28-A004-DE94B4B260F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7" name="Freeform 183">
              <a:extLst>
                <a:ext uri="{FF2B5EF4-FFF2-40B4-BE49-F238E27FC236}">
                  <a16:creationId xmlns:a16="http://schemas.microsoft.com/office/drawing/2014/main" id="{256CB32C-DF58-EC11-28DC-F9457A0BD55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4">
              <a:extLst>
                <a:ext uri="{FF2B5EF4-FFF2-40B4-BE49-F238E27FC236}">
                  <a16:creationId xmlns:a16="http://schemas.microsoft.com/office/drawing/2014/main" id="{68D4AF2F-ECD4-7D47-350F-2683235EF67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5">
              <a:extLst>
                <a:ext uri="{FF2B5EF4-FFF2-40B4-BE49-F238E27FC236}">
                  <a16:creationId xmlns:a16="http://schemas.microsoft.com/office/drawing/2014/main" id="{8C8749F0-F2EE-5860-8F35-58D3FE357F14}"/>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6">
              <a:extLst>
                <a:ext uri="{FF2B5EF4-FFF2-40B4-BE49-F238E27FC236}">
                  <a16:creationId xmlns:a16="http://schemas.microsoft.com/office/drawing/2014/main" id="{29541FF2-E595-DDE1-3D28-E7419FC76B54}"/>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7">
              <a:extLst>
                <a:ext uri="{FF2B5EF4-FFF2-40B4-BE49-F238E27FC236}">
                  <a16:creationId xmlns:a16="http://schemas.microsoft.com/office/drawing/2014/main" id="{54ED2124-B10D-AFA7-6069-04F9DC627D76}"/>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8">
              <a:extLst>
                <a:ext uri="{FF2B5EF4-FFF2-40B4-BE49-F238E27FC236}">
                  <a16:creationId xmlns:a16="http://schemas.microsoft.com/office/drawing/2014/main" id="{E9BD43BE-24C6-5256-0A0E-94493DB62F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3" name="Graphic 2">
              <a:extLst>
                <a:ext uri="{FF2B5EF4-FFF2-40B4-BE49-F238E27FC236}">
                  <a16:creationId xmlns:a16="http://schemas.microsoft.com/office/drawing/2014/main" id="{37D8E15D-BE51-0F14-C0DB-F384FB283779}"/>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206F25EA-0365-50C8-1A19-7FFFBBDD2E3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12">
                <a:extLst>
                  <a:ext uri="{FF2B5EF4-FFF2-40B4-BE49-F238E27FC236}">
                    <a16:creationId xmlns:a16="http://schemas.microsoft.com/office/drawing/2014/main" id="{21A21241-E94D-C132-3970-A248FA7185DE}"/>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4" name="Freeform 190">
              <a:extLst>
                <a:ext uri="{FF2B5EF4-FFF2-40B4-BE49-F238E27FC236}">
                  <a16:creationId xmlns:a16="http://schemas.microsoft.com/office/drawing/2014/main" id="{4E1D7670-15FA-D3FC-D913-7CBBA729CA1C}"/>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1">
              <a:extLst>
                <a:ext uri="{FF2B5EF4-FFF2-40B4-BE49-F238E27FC236}">
                  <a16:creationId xmlns:a16="http://schemas.microsoft.com/office/drawing/2014/main" id="{F44B89AA-FD19-3AD2-CAB1-FF9027CC970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2">
              <a:extLst>
                <a:ext uri="{FF2B5EF4-FFF2-40B4-BE49-F238E27FC236}">
                  <a16:creationId xmlns:a16="http://schemas.microsoft.com/office/drawing/2014/main" id="{49F47477-2655-EE70-21FE-775171FAD62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3">
              <a:extLst>
                <a:ext uri="{FF2B5EF4-FFF2-40B4-BE49-F238E27FC236}">
                  <a16:creationId xmlns:a16="http://schemas.microsoft.com/office/drawing/2014/main" id="{74D578C1-8ABB-BD45-F386-69321AC35B17}"/>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4">
              <a:extLst>
                <a:ext uri="{FF2B5EF4-FFF2-40B4-BE49-F238E27FC236}">
                  <a16:creationId xmlns:a16="http://schemas.microsoft.com/office/drawing/2014/main" id="{880FCE5E-56DF-9EA2-7EE6-F23344BABFF6}"/>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5">
              <a:extLst>
                <a:ext uri="{FF2B5EF4-FFF2-40B4-BE49-F238E27FC236}">
                  <a16:creationId xmlns:a16="http://schemas.microsoft.com/office/drawing/2014/main" id="{E75A7FD6-7EAA-58B3-7387-98C07A1C3E9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6">
              <a:extLst>
                <a:ext uri="{FF2B5EF4-FFF2-40B4-BE49-F238E27FC236}">
                  <a16:creationId xmlns:a16="http://schemas.microsoft.com/office/drawing/2014/main" id="{22F7818D-82EC-4362-BED9-B502AE54F96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7">
              <a:extLst>
                <a:ext uri="{FF2B5EF4-FFF2-40B4-BE49-F238E27FC236}">
                  <a16:creationId xmlns:a16="http://schemas.microsoft.com/office/drawing/2014/main" id="{16F78A99-1AA1-AA59-C394-62D33AA00D9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8">
              <a:extLst>
                <a:ext uri="{FF2B5EF4-FFF2-40B4-BE49-F238E27FC236}">
                  <a16:creationId xmlns:a16="http://schemas.microsoft.com/office/drawing/2014/main" id="{4B79E140-ED7F-0B63-938E-CABB27089E44}"/>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9">
              <a:extLst>
                <a:ext uri="{FF2B5EF4-FFF2-40B4-BE49-F238E27FC236}">
                  <a16:creationId xmlns:a16="http://schemas.microsoft.com/office/drawing/2014/main" id="{B5E8E8D1-B3D5-EF81-D18A-D24D5689AC8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0">
              <a:extLst>
                <a:ext uri="{FF2B5EF4-FFF2-40B4-BE49-F238E27FC236}">
                  <a16:creationId xmlns:a16="http://schemas.microsoft.com/office/drawing/2014/main" id="{0F9C87B3-C249-F327-4108-F0245F83A217}"/>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1">
              <a:extLst>
                <a:ext uri="{FF2B5EF4-FFF2-40B4-BE49-F238E27FC236}">
                  <a16:creationId xmlns:a16="http://schemas.microsoft.com/office/drawing/2014/main" id="{6D7454B5-73E4-2FE7-DCDD-43E5BBC9BB1C}"/>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2">
              <a:extLst>
                <a:ext uri="{FF2B5EF4-FFF2-40B4-BE49-F238E27FC236}">
                  <a16:creationId xmlns:a16="http://schemas.microsoft.com/office/drawing/2014/main" id="{9662043D-CBE5-F52E-3900-35BB4291DD2D}"/>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3">
              <a:extLst>
                <a:ext uri="{FF2B5EF4-FFF2-40B4-BE49-F238E27FC236}">
                  <a16:creationId xmlns:a16="http://schemas.microsoft.com/office/drawing/2014/main" id="{82EB299F-8264-11D8-FFD8-1B2D9A89C90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4">
              <a:extLst>
                <a:ext uri="{FF2B5EF4-FFF2-40B4-BE49-F238E27FC236}">
                  <a16:creationId xmlns:a16="http://schemas.microsoft.com/office/drawing/2014/main" id="{B882A5A6-44E7-AE11-A6C9-60510DCE146F}"/>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5">
              <a:extLst>
                <a:ext uri="{FF2B5EF4-FFF2-40B4-BE49-F238E27FC236}">
                  <a16:creationId xmlns:a16="http://schemas.microsoft.com/office/drawing/2014/main" id="{8FD3BA9E-6C10-AA7C-0D8D-643194ED60F4}"/>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6">
              <a:extLst>
                <a:ext uri="{FF2B5EF4-FFF2-40B4-BE49-F238E27FC236}">
                  <a16:creationId xmlns:a16="http://schemas.microsoft.com/office/drawing/2014/main" id="{9710AA1E-4FB8-7ADF-3373-D7ACCE20CD17}"/>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7">
              <a:extLst>
                <a:ext uri="{FF2B5EF4-FFF2-40B4-BE49-F238E27FC236}">
                  <a16:creationId xmlns:a16="http://schemas.microsoft.com/office/drawing/2014/main" id="{7246F0B4-0887-10A2-1665-4AE6BD31AC8F}"/>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8">
              <a:extLst>
                <a:ext uri="{FF2B5EF4-FFF2-40B4-BE49-F238E27FC236}">
                  <a16:creationId xmlns:a16="http://schemas.microsoft.com/office/drawing/2014/main" id="{B3DF1861-83A6-28BA-7C16-6CDE5B943A6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9">
              <a:extLst>
                <a:ext uri="{FF2B5EF4-FFF2-40B4-BE49-F238E27FC236}">
                  <a16:creationId xmlns:a16="http://schemas.microsoft.com/office/drawing/2014/main" id="{AFFE05C7-F036-A333-21FE-6D4C06499D7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10">
              <a:extLst>
                <a:ext uri="{FF2B5EF4-FFF2-40B4-BE49-F238E27FC236}">
                  <a16:creationId xmlns:a16="http://schemas.microsoft.com/office/drawing/2014/main" id="{187AEA30-16C2-72BB-D386-DF85368E26C9}"/>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Tree>
    <p:extLst>
      <p:ext uri="{BB962C8B-B14F-4D97-AF65-F5344CB8AC3E}">
        <p14:creationId xmlns:p14="http://schemas.microsoft.com/office/powerpoint/2010/main" val="325412900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37</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248240"/>
            <a:ext cx="6681175" cy="6261520"/>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is a 100% organic and environmentally committed agricultural project respecting the rhythms of nature. They already reuse the fruit cleaning water for orchard irrigation, sell the pads from the pruning to livestock for fodder, and use non-compliant fruit unfit for sale while fresh or processed to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fertilise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soil or feed farm animals.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PEPE AROMAS produces differentiated and high-quality products because it uses sustainable farming methods and practices that respect the environment and biodiversity.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They promote green </a:t>
            </a:r>
            <a:r>
              <a:rPr lang="en-US" dirty="0" err="1">
                <a:solidFill>
                  <a:prstClr val="black"/>
                </a:solidFill>
              </a:rPr>
              <a:t>fertilisation</a:t>
            </a:r>
            <a:r>
              <a:rPr lang="en-US" dirty="0">
                <a:solidFill>
                  <a:prstClr val="black"/>
                </a:solidFill>
              </a:rPr>
              <a:t>, manure from non-stocking animals, harnessing local resources, composting and mixed farming. They do not use pesticides, herbicides, synthetic </a:t>
            </a:r>
            <a:r>
              <a:rPr lang="en-US" dirty="0" err="1">
                <a:solidFill>
                  <a:prstClr val="black"/>
                </a:solidFill>
              </a:rPr>
              <a:t>fertilisers</a:t>
            </a:r>
            <a:r>
              <a:rPr lang="en-US" dirty="0">
                <a:solidFill>
                  <a:prstClr val="black"/>
                </a:solidFill>
              </a:rPr>
              <a:t> or genetically modified organisms.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In 2015, PEPE AROMAS planted the first 6 ha of prickly pear cactuses, and today they have 20 ha divided between orange and red varieties. The production of prickly pears is highly sustainable because, other than being perfectly adapted to the soil and climate, it is not very demanding from a hydric perspective, and it can be fully </a:t>
            </a:r>
            <a:r>
              <a:rPr lang="en-US" dirty="0" err="1">
                <a:solidFill>
                  <a:prstClr val="black"/>
                </a:solidFill>
              </a:rPr>
              <a:t>utilised</a:t>
            </a:r>
            <a:r>
              <a:rPr lang="en-US" dirty="0">
                <a:solidFill>
                  <a:prstClr val="black"/>
                </a:solidFill>
              </a:rPr>
              <a:t>. The fruit is used for fresh consumption, juices, pulp production, frozen, fermented or dehydrated products. Pads are used for cooking, flour or fodder. As for the flowers, they are great for infusions. Finally, seeds are excellent for producing a rare and valuable vegetable oil, much appreciated by the pharmaceutical and cosmetic industries.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a:defRPr/>
            </a:pPr>
            <a:r>
              <a:rPr lang="en-US" dirty="0">
                <a:solidFill>
                  <a:prstClr val="black"/>
                </a:solidFill>
              </a:rPr>
              <a:t>They also have a forest with century-old cork oaks and holm oaks from which cork is obtained. Cork is 100% natural, 100% reusable and 100% recyclable. It is known as the “</a:t>
            </a:r>
            <a:r>
              <a:rPr lang="en-US" dirty="0" err="1">
                <a:solidFill>
                  <a:prstClr val="black"/>
                </a:solidFill>
              </a:rPr>
              <a:t>Alentejo</a:t>
            </a:r>
            <a:r>
              <a:rPr lang="en-US" dirty="0">
                <a:solidFill>
                  <a:prstClr val="black"/>
                </a:solidFill>
              </a:rPr>
              <a:t> gold” with which the best wines in the world are sealed.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In 2018, PEPE AROMAS converted the 33 ha of olive groves to organic production mode. So, every year, very fruity, soft and slightly spicy organic extra virgin olive oil is extracted, a must at the table. </a:t>
            </a:r>
            <a:endParaRPr lang="en-IE" dirty="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196" name="Picture 4">
            <a:hlinkClick r:id="rId5"/>
            <a:extLst>
              <a:ext uri="{FF2B5EF4-FFF2-40B4-BE49-F238E27FC236}">
                <a16:creationId xmlns:a16="http://schemas.microsoft.com/office/drawing/2014/main" id="{1F3FF213-6720-5255-BEE7-388D47D1790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29608" y="856547"/>
            <a:ext cx="2096012" cy="651011"/>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2">
            <a:extLst>
              <a:ext uri="{FF2B5EF4-FFF2-40B4-BE49-F238E27FC236}">
                <a16:creationId xmlns:a16="http://schemas.microsoft.com/office/drawing/2014/main" id="{390D416B-9E0A-4471-E8AB-D65ADB8CCA21}"/>
              </a:ext>
            </a:extLst>
          </p:cNvPr>
          <p:cNvSpPr txBox="1">
            <a:spLocks/>
          </p:cNvSpPr>
          <p:nvPr/>
        </p:nvSpPr>
        <p:spPr>
          <a:xfrm>
            <a:off x="361472" y="2339757"/>
            <a:ext cx="3220511" cy="607409"/>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pic>
        <p:nvPicPr>
          <p:cNvPr id="19" name="Picture 18">
            <a:extLst>
              <a:ext uri="{FF2B5EF4-FFF2-40B4-BE49-F238E27FC236}">
                <a16:creationId xmlns:a16="http://schemas.microsoft.com/office/drawing/2014/main" id="{3D54D3AA-B31E-CFB3-A9E8-73317CA49D1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127836" y="5720230"/>
            <a:ext cx="4431839" cy="3850732"/>
          </a:xfrm>
          <a:prstGeom prst="rect">
            <a:avLst/>
          </a:prstGeom>
        </p:spPr>
      </p:pic>
      <p:pic>
        <p:nvPicPr>
          <p:cNvPr id="20" name="Online Media 19" title="PEPE AROMAS ORGANIC FARMING">
            <a:hlinkClick r:id="" action="ppaction://media"/>
            <a:extLst>
              <a:ext uri="{FF2B5EF4-FFF2-40B4-BE49-F238E27FC236}">
                <a16:creationId xmlns:a16="http://schemas.microsoft.com/office/drawing/2014/main" id="{5E07D289-3EC8-F4FA-5B51-D5649AB14DBB}"/>
              </a:ext>
            </a:extLst>
          </p:cNvPr>
          <p:cNvPicPr>
            <a:picLocks noRot="1" noChangeAspect="1"/>
          </p:cNvPicPr>
          <p:nvPr>
            <a:videoFile r:link="rId1"/>
          </p:nvPr>
        </p:nvPicPr>
        <p:blipFill>
          <a:blip r:embed="rId10"/>
          <a:stretch>
            <a:fillRect/>
          </a:stretch>
        </p:blipFill>
        <p:spPr>
          <a:xfrm>
            <a:off x="4065889" y="5812971"/>
            <a:ext cx="3493786" cy="2913018"/>
          </a:xfrm>
          <a:prstGeom prst="rect">
            <a:avLst/>
          </a:prstGeom>
        </p:spPr>
      </p:pic>
      <p:pic>
        <p:nvPicPr>
          <p:cNvPr id="22" name="Picture Placeholder 11" descr="A picture containing plant, cactus, colorful, decorated&#10;&#10;Description automatically generated">
            <a:extLst>
              <a:ext uri="{FF2B5EF4-FFF2-40B4-BE49-F238E27FC236}">
                <a16:creationId xmlns:a16="http://schemas.microsoft.com/office/drawing/2014/main" id="{D3F20E34-243E-2FEA-32F9-C9F52FF1FE50}"/>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4" name="TextBox 23">
            <a:extLst>
              <a:ext uri="{FF2B5EF4-FFF2-40B4-BE49-F238E27FC236}">
                <a16:creationId xmlns:a16="http://schemas.microsoft.com/office/drawing/2014/main" id="{F406B8EA-F4B6-CBF1-619F-9C8882FB99E0}"/>
              </a:ext>
            </a:extLst>
          </p:cNvPr>
          <p:cNvSpPr txBox="1"/>
          <p:nvPr/>
        </p:nvSpPr>
        <p:spPr>
          <a:xfrm>
            <a:off x="4383927" y="9223659"/>
            <a:ext cx="3175748" cy="261610"/>
          </a:xfrm>
          <a:prstGeom prst="rect">
            <a:avLst/>
          </a:prstGeom>
          <a:noFill/>
        </p:spPr>
        <p:txBody>
          <a:bodyPr wrap="square">
            <a:spAutoFit/>
          </a:bodyPr>
          <a:lstStyle/>
          <a:p>
            <a:r>
              <a:rPr lang="en-US"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PEPE AROMAS ORGANIC FARMING - YouTube</a:t>
            </a:r>
            <a:endParaRPr lang="en-IE"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C9C2BD13-0701-5365-EF85-E410B7D1A7EC}"/>
              </a:ext>
            </a:extLst>
          </p:cNvPr>
          <p:cNvGrpSpPr>
            <a:grpSpLocks noChangeAspect="1"/>
          </p:cNvGrpSpPr>
          <p:nvPr/>
        </p:nvGrpSpPr>
        <p:grpSpPr>
          <a:xfrm>
            <a:off x="6617797" y="243985"/>
            <a:ext cx="556009" cy="558000"/>
            <a:chOff x="4087275" y="5667595"/>
            <a:chExt cx="380936" cy="382300"/>
          </a:xfrm>
        </p:grpSpPr>
        <p:sp>
          <p:nvSpPr>
            <p:cNvPr id="5" name="Freeform 8">
              <a:extLst>
                <a:ext uri="{FF2B5EF4-FFF2-40B4-BE49-F238E27FC236}">
                  <a16:creationId xmlns:a16="http://schemas.microsoft.com/office/drawing/2014/main" id="{05A735C0-CCF4-8507-5BFE-F96D2708311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extLst>
                <a:ext uri="{FF2B5EF4-FFF2-40B4-BE49-F238E27FC236}">
                  <a16:creationId xmlns:a16="http://schemas.microsoft.com/office/drawing/2014/main" id="{0E03E582-C050-84C2-4B5A-71D028EA30C6}"/>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 name="Freeform 10">
              <a:extLst>
                <a:ext uri="{FF2B5EF4-FFF2-40B4-BE49-F238E27FC236}">
                  <a16:creationId xmlns:a16="http://schemas.microsoft.com/office/drawing/2014/main" id="{C54E0B21-8478-7ED4-2CFB-C1F99FB9843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1">
              <a:extLst>
                <a:ext uri="{FF2B5EF4-FFF2-40B4-BE49-F238E27FC236}">
                  <a16:creationId xmlns:a16="http://schemas.microsoft.com/office/drawing/2014/main" id="{2BA3D67B-A977-C1C1-E9A6-FB19902ADC2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12">
              <a:extLst>
                <a:ext uri="{FF2B5EF4-FFF2-40B4-BE49-F238E27FC236}">
                  <a16:creationId xmlns:a16="http://schemas.microsoft.com/office/drawing/2014/main" id="{F5203094-98B7-B801-BCF0-65E592D73D32}"/>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3">
              <a:extLst>
                <a:ext uri="{FF2B5EF4-FFF2-40B4-BE49-F238E27FC236}">
                  <a16:creationId xmlns:a16="http://schemas.microsoft.com/office/drawing/2014/main" id="{8C5B6A3E-0595-93C5-7013-342C15FC7431}"/>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4">
              <a:extLst>
                <a:ext uri="{FF2B5EF4-FFF2-40B4-BE49-F238E27FC236}">
                  <a16:creationId xmlns:a16="http://schemas.microsoft.com/office/drawing/2014/main" id="{F34FBC2B-824F-54C6-1D3B-4E8E15C89767}"/>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5">
              <a:extLst>
                <a:ext uri="{FF2B5EF4-FFF2-40B4-BE49-F238E27FC236}">
                  <a16:creationId xmlns:a16="http://schemas.microsoft.com/office/drawing/2014/main" id="{5915A05A-21FF-0650-195A-AF9939E41A9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6">
              <a:extLst>
                <a:ext uri="{FF2B5EF4-FFF2-40B4-BE49-F238E27FC236}">
                  <a16:creationId xmlns:a16="http://schemas.microsoft.com/office/drawing/2014/main" id="{6A4FCF56-FDCD-412A-EFD4-B8912338028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7">
              <a:extLst>
                <a:ext uri="{FF2B5EF4-FFF2-40B4-BE49-F238E27FC236}">
                  <a16:creationId xmlns:a16="http://schemas.microsoft.com/office/drawing/2014/main" id="{0811AAA3-94D9-E962-28A6-B20981C8881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8">
              <a:extLst>
                <a:ext uri="{FF2B5EF4-FFF2-40B4-BE49-F238E27FC236}">
                  <a16:creationId xmlns:a16="http://schemas.microsoft.com/office/drawing/2014/main" id="{85FBE210-A95F-F7C4-B2AE-27ED8CA62BC3}"/>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9">
              <a:extLst>
                <a:ext uri="{FF2B5EF4-FFF2-40B4-BE49-F238E27FC236}">
                  <a16:creationId xmlns:a16="http://schemas.microsoft.com/office/drawing/2014/main" id="{9887B94B-FEC7-D6A4-3372-079CC4DCABE2}"/>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0">
              <a:extLst>
                <a:ext uri="{FF2B5EF4-FFF2-40B4-BE49-F238E27FC236}">
                  <a16:creationId xmlns:a16="http://schemas.microsoft.com/office/drawing/2014/main" id="{D1B62CD7-9CC7-097F-6027-EDC1D66F86D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1">
              <a:extLst>
                <a:ext uri="{FF2B5EF4-FFF2-40B4-BE49-F238E27FC236}">
                  <a16:creationId xmlns:a16="http://schemas.microsoft.com/office/drawing/2014/main" id="{A807A1EF-AE8A-566B-F863-31DAC01310DB}"/>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2">
              <a:extLst>
                <a:ext uri="{FF2B5EF4-FFF2-40B4-BE49-F238E27FC236}">
                  <a16:creationId xmlns:a16="http://schemas.microsoft.com/office/drawing/2014/main" id="{5E8D5DFD-E132-CC79-9025-0E7ADB2D41D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3">
              <a:extLst>
                <a:ext uri="{FF2B5EF4-FFF2-40B4-BE49-F238E27FC236}">
                  <a16:creationId xmlns:a16="http://schemas.microsoft.com/office/drawing/2014/main" id="{B92C6E22-3322-0C15-C578-FA3B77F0AC8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4">
              <a:extLst>
                <a:ext uri="{FF2B5EF4-FFF2-40B4-BE49-F238E27FC236}">
                  <a16:creationId xmlns:a16="http://schemas.microsoft.com/office/drawing/2014/main" id="{1C75A126-7A4F-D894-2755-F0D4F1CB411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5">
              <a:extLst>
                <a:ext uri="{FF2B5EF4-FFF2-40B4-BE49-F238E27FC236}">
                  <a16:creationId xmlns:a16="http://schemas.microsoft.com/office/drawing/2014/main" id="{AC328560-30FB-D710-E98F-356599D0381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6">
              <a:extLst>
                <a:ext uri="{FF2B5EF4-FFF2-40B4-BE49-F238E27FC236}">
                  <a16:creationId xmlns:a16="http://schemas.microsoft.com/office/drawing/2014/main" id="{24EB1CAF-EC46-9AA6-B3A1-C153DED39D8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7">
              <a:extLst>
                <a:ext uri="{FF2B5EF4-FFF2-40B4-BE49-F238E27FC236}">
                  <a16:creationId xmlns:a16="http://schemas.microsoft.com/office/drawing/2014/main" id="{41F3A127-2EC6-9749-09FF-2006E7BA474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8">
              <a:extLst>
                <a:ext uri="{FF2B5EF4-FFF2-40B4-BE49-F238E27FC236}">
                  <a16:creationId xmlns:a16="http://schemas.microsoft.com/office/drawing/2014/main" id="{00DE85CC-3338-53E2-B924-186D8BF3A435}"/>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9">
              <a:extLst>
                <a:ext uri="{FF2B5EF4-FFF2-40B4-BE49-F238E27FC236}">
                  <a16:creationId xmlns:a16="http://schemas.microsoft.com/office/drawing/2014/main" id="{B0B27BCE-0BD9-0C8A-3E0A-ECC265B23D3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0">
              <a:extLst>
                <a:ext uri="{FF2B5EF4-FFF2-40B4-BE49-F238E27FC236}">
                  <a16:creationId xmlns:a16="http://schemas.microsoft.com/office/drawing/2014/main" id="{ADE43DB3-DDC3-557E-0F62-24A400123994}"/>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1">
              <a:extLst>
                <a:ext uri="{FF2B5EF4-FFF2-40B4-BE49-F238E27FC236}">
                  <a16:creationId xmlns:a16="http://schemas.microsoft.com/office/drawing/2014/main" id="{B46A4F37-4501-B12D-D586-ABF80D600B3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2">
              <a:extLst>
                <a:ext uri="{FF2B5EF4-FFF2-40B4-BE49-F238E27FC236}">
                  <a16:creationId xmlns:a16="http://schemas.microsoft.com/office/drawing/2014/main" id="{070194B7-DB1D-0771-DB47-12A9BDC694A4}"/>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3">
              <a:extLst>
                <a:ext uri="{FF2B5EF4-FFF2-40B4-BE49-F238E27FC236}">
                  <a16:creationId xmlns:a16="http://schemas.microsoft.com/office/drawing/2014/main" id="{A963B125-720B-94FC-3311-CD79C4ED96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4">
              <a:extLst>
                <a:ext uri="{FF2B5EF4-FFF2-40B4-BE49-F238E27FC236}">
                  <a16:creationId xmlns:a16="http://schemas.microsoft.com/office/drawing/2014/main" id="{84007177-FCC3-9422-C5B3-9243EEA5476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5">
              <a:extLst>
                <a:ext uri="{FF2B5EF4-FFF2-40B4-BE49-F238E27FC236}">
                  <a16:creationId xmlns:a16="http://schemas.microsoft.com/office/drawing/2014/main" id="{32EE6EF6-80A8-98EF-C1D4-D6F1074E2B43}"/>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6">
              <a:extLst>
                <a:ext uri="{FF2B5EF4-FFF2-40B4-BE49-F238E27FC236}">
                  <a16:creationId xmlns:a16="http://schemas.microsoft.com/office/drawing/2014/main" id="{79D0BDDF-AE35-1E0A-C61E-4883D1A11A60}"/>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7">
              <a:extLst>
                <a:ext uri="{FF2B5EF4-FFF2-40B4-BE49-F238E27FC236}">
                  <a16:creationId xmlns:a16="http://schemas.microsoft.com/office/drawing/2014/main" id="{C3A947B2-3D81-5E55-6549-95812AB7228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8">
              <a:extLst>
                <a:ext uri="{FF2B5EF4-FFF2-40B4-BE49-F238E27FC236}">
                  <a16:creationId xmlns:a16="http://schemas.microsoft.com/office/drawing/2014/main" id="{8EC2C76F-DDF8-38D7-8F99-381C4F32FD1C}"/>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9">
              <a:extLst>
                <a:ext uri="{FF2B5EF4-FFF2-40B4-BE49-F238E27FC236}">
                  <a16:creationId xmlns:a16="http://schemas.microsoft.com/office/drawing/2014/main" id="{C690309C-63C5-16E6-F5CA-9C60BAA51453}"/>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0">
              <a:extLst>
                <a:ext uri="{FF2B5EF4-FFF2-40B4-BE49-F238E27FC236}">
                  <a16:creationId xmlns:a16="http://schemas.microsoft.com/office/drawing/2014/main" id="{2F08DC1B-3F57-329B-6D25-C50087D5BCE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1">
              <a:extLst>
                <a:ext uri="{FF2B5EF4-FFF2-40B4-BE49-F238E27FC236}">
                  <a16:creationId xmlns:a16="http://schemas.microsoft.com/office/drawing/2014/main" id="{2F39616A-1A5A-EBF4-673F-EEEA202C73F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2">
              <a:extLst>
                <a:ext uri="{FF2B5EF4-FFF2-40B4-BE49-F238E27FC236}">
                  <a16:creationId xmlns:a16="http://schemas.microsoft.com/office/drawing/2014/main" id="{09F814E6-3B84-322E-E8EF-EBB364CB8AB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3">
              <a:extLst>
                <a:ext uri="{FF2B5EF4-FFF2-40B4-BE49-F238E27FC236}">
                  <a16:creationId xmlns:a16="http://schemas.microsoft.com/office/drawing/2014/main" id="{FB5E0A7C-F2BC-456E-F662-50EB1359F2D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4">
              <a:extLst>
                <a:ext uri="{FF2B5EF4-FFF2-40B4-BE49-F238E27FC236}">
                  <a16:creationId xmlns:a16="http://schemas.microsoft.com/office/drawing/2014/main" id="{5A8CB27E-6F19-6D47-98B5-6B69D379A276}"/>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5">
              <a:extLst>
                <a:ext uri="{FF2B5EF4-FFF2-40B4-BE49-F238E27FC236}">
                  <a16:creationId xmlns:a16="http://schemas.microsoft.com/office/drawing/2014/main" id="{CD1DAF20-AF5A-2692-2849-C8E97BF04F2A}"/>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6">
              <a:extLst>
                <a:ext uri="{FF2B5EF4-FFF2-40B4-BE49-F238E27FC236}">
                  <a16:creationId xmlns:a16="http://schemas.microsoft.com/office/drawing/2014/main" id="{A5BA8E8E-E202-04A3-C956-15F91201805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7">
              <a:extLst>
                <a:ext uri="{FF2B5EF4-FFF2-40B4-BE49-F238E27FC236}">
                  <a16:creationId xmlns:a16="http://schemas.microsoft.com/office/drawing/2014/main" id="{B9B68D0E-B962-D67F-8333-C18D0E6C527B}"/>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8">
              <a:extLst>
                <a:ext uri="{FF2B5EF4-FFF2-40B4-BE49-F238E27FC236}">
                  <a16:creationId xmlns:a16="http://schemas.microsoft.com/office/drawing/2014/main" id="{1DF00DA4-EE85-0624-F7BC-406A8C0055CD}"/>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9">
              <a:extLst>
                <a:ext uri="{FF2B5EF4-FFF2-40B4-BE49-F238E27FC236}">
                  <a16:creationId xmlns:a16="http://schemas.microsoft.com/office/drawing/2014/main" id="{8165E39C-3BAF-ED46-4CA0-AEECE80B4075}"/>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0">
              <a:extLst>
                <a:ext uri="{FF2B5EF4-FFF2-40B4-BE49-F238E27FC236}">
                  <a16:creationId xmlns:a16="http://schemas.microsoft.com/office/drawing/2014/main" id="{09E66711-C9E0-3451-D646-49FFB854D90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1">
              <a:extLst>
                <a:ext uri="{FF2B5EF4-FFF2-40B4-BE49-F238E27FC236}">
                  <a16:creationId xmlns:a16="http://schemas.microsoft.com/office/drawing/2014/main" id="{3AE9E4F6-CEA7-2857-2AC3-8F47AC0E248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2">
              <a:extLst>
                <a:ext uri="{FF2B5EF4-FFF2-40B4-BE49-F238E27FC236}">
                  <a16:creationId xmlns:a16="http://schemas.microsoft.com/office/drawing/2014/main" id="{49153CDA-6798-7E7B-689C-30CC22EDA4F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2" name="Graphic 2">
              <a:extLst>
                <a:ext uri="{FF2B5EF4-FFF2-40B4-BE49-F238E27FC236}">
                  <a16:creationId xmlns:a16="http://schemas.microsoft.com/office/drawing/2014/main" id="{E90AA188-447B-4914-ACE6-511ABEC2E126}"/>
                </a:ext>
              </a:extLst>
            </p:cNvPr>
            <p:cNvGrpSpPr/>
            <p:nvPr/>
          </p:nvGrpSpPr>
          <p:grpSpPr>
            <a:xfrm>
              <a:off x="4134920" y="5769432"/>
              <a:ext cx="249716" cy="186542"/>
              <a:chOff x="4134920" y="5769432"/>
              <a:chExt cx="249716" cy="186542"/>
            </a:xfrm>
          </p:grpSpPr>
          <p:sp>
            <p:nvSpPr>
              <p:cNvPr id="8359" name="Freeform 221">
                <a:extLst>
                  <a:ext uri="{FF2B5EF4-FFF2-40B4-BE49-F238E27FC236}">
                    <a16:creationId xmlns:a16="http://schemas.microsoft.com/office/drawing/2014/main" id="{E40A5388-9B6D-C944-FE45-E3FA8DE26E2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0" name="Freeform 222">
                <a:extLst>
                  <a:ext uri="{FF2B5EF4-FFF2-40B4-BE49-F238E27FC236}">
                    <a16:creationId xmlns:a16="http://schemas.microsoft.com/office/drawing/2014/main" id="{C560F1BF-A743-DD61-6DDE-BCB79F284C3A}"/>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1" name="Freeform 223">
                <a:extLst>
                  <a:ext uri="{FF2B5EF4-FFF2-40B4-BE49-F238E27FC236}">
                    <a16:creationId xmlns:a16="http://schemas.microsoft.com/office/drawing/2014/main" id="{9B475894-15D3-1001-2368-316FF39CB80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2" name="Freeform 224">
                <a:extLst>
                  <a:ext uri="{FF2B5EF4-FFF2-40B4-BE49-F238E27FC236}">
                    <a16:creationId xmlns:a16="http://schemas.microsoft.com/office/drawing/2014/main" id="{1750D1A2-EB4F-D593-5F6E-47FB2A4E3B25}"/>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3" name="Freeform 225">
                <a:extLst>
                  <a:ext uri="{FF2B5EF4-FFF2-40B4-BE49-F238E27FC236}">
                    <a16:creationId xmlns:a16="http://schemas.microsoft.com/office/drawing/2014/main" id="{CD09C39A-A07D-E819-1D10-0EB752D5A1D2}"/>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4" name="Freeform 226">
                <a:extLst>
                  <a:ext uri="{FF2B5EF4-FFF2-40B4-BE49-F238E27FC236}">
                    <a16:creationId xmlns:a16="http://schemas.microsoft.com/office/drawing/2014/main" id="{18B00C9D-EB50-5BCC-7D07-3E856339F3C5}"/>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5" name="Freeform 227">
                <a:extLst>
                  <a:ext uri="{FF2B5EF4-FFF2-40B4-BE49-F238E27FC236}">
                    <a16:creationId xmlns:a16="http://schemas.microsoft.com/office/drawing/2014/main" id="{D9CE897C-C856-FE0F-7460-C883EF49D8A3}"/>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6" name="Freeform 228">
                <a:extLst>
                  <a:ext uri="{FF2B5EF4-FFF2-40B4-BE49-F238E27FC236}">
                    <a16:creationId xmlns:a16="http://schemas.microsoft.com/office/drawing/2014/main" id="{8486F695-507A-AE55-047E-C5A230721928}"/>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7" name="Freeform 229">
                <a:extLst>
                  <a:ext uri="{FF2B5EF4-FFF2-40B4-BE49-F238E27FC236}">
                    <a16:creationId xmlns:a16="http://schemas.microsoft.com/office/drawing/2014/main" id="{B0FF1774-18B3-7D41-AE30-EA9DC4A5CA8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68" name="Freeform 230">
                <a:extLst>
                  <a:ext uri="{FF2B5EF4-FFF2-40B4-BE49-F238E27FC236}">
                    <a16:creationId xmlns:a16="http://schemas.microsoft.com/office/drawing/2014/main" id="{45930E9C-ABA2-8F1D-5DDF-F2E36AC940B4}"/>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3" name="Freeform 54">
              <a:extLst>
                <a:ext uri="{FF2B5EF4-FFF2-40B4-BE49-F238E27FC236}">
                  <a16:creationId xmlns:a16="http://schemas.microsoft.com/office/drawing/2014/main" id="{A3BBDFE8-67B4-6DBA-DF9C-B60149014BE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2" name="Freeform 55">
              <a:extLst>
                <a:ext uri="{FF2B5EF4-FFF2-40B4-BE49-F238E27FC236}">
                  <a16:creationId xmlns:a16="http://schemas.microsoft.com/office/drawing/2014/main" id="{483F4D3A-84C8-F448-F424-38AC3AD896C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3" name="Freeform 56">
              <a:extLst>
                <a:ext uri="{FF2B5EF4-FFF2-40B4-BE49-F238E27FC236}">
                  <a16:creationId xmlns:a16="http://schemas.microsoft.com/office/drawing/2014/main" id="{37EB84DE-DB15-8CD4-E5A1-21D83A650722}"/>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4" name="Freeform 57">
              <a:extLst>
                <a:ext uri="{FF2B5EF4-FFF2-40B4-BE49-F238E27FC236}">
                  <a16:creationId xmlns:a16="http://schemas.microsoft.com/office/drawing/2014/main" id="{CD086984-CFFA-2DD3-79BE-795C060FBEA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5" name="Freeform 58">
              <a:extLst>
                <a:ext uri="{FF2B5EF4-FFF2-40B4-BE49-F238E27FC236}">
                  <a16:creationId xmlns:a16="http://schemas.microsoft.com/office/drawing/2014/main" id="{5CDD13D0-67C5-C3C0-0A11-2B4B28E13096}"/>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7" name="Freeform 59">
              <a:extLst>
                <a:ext uri="{FF2B5EF4-FFF2-40B4-BE49-F238E27FC236}">
                  <a16:creationId xmlns:a16="http://schemas.microsoft.com/office/drawing/2014/main" id="{1BCABC1B-4CEA-27C6-98CB-CEEA11493E3F}"/>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8" name="Freeform 60">
              <a:extLst>
                <a:ext uri="{FF2B5EF4-FFF2-40B4-BE49-F238E27FC236}">
                  <a16:creationId xmlns:a16="http://schemas.microsoft.com/office/drawing/2014/main" id="{5F67FA58-515C-A55C-7222-AC98B901B1C0}"/>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99" name="Freeform 61">
              <a:extLst>
                <a:ext uri="{FF2B5EF4-FFF2-40B4-BE49-F238E27FC236}">
                  <a16:creationId xmlns:a16="http://schemas.microsoft.com/office/drawing/2014/main" id="{3EC58D88-2DBB-6E50-102F-80EBB9A949B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0" name="Freeform 62">
              <a:extLst>
                <a:ext uri="{FF2B5EF4-FFF2-40B4-BE49-F238E27FC236}">
                  <a16:creationId xmlns:a16="http://schemas.microsoft.com/office/drawing/2014/main" id="{B58D0985-E8E9-384E-5437-E63320E686D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1" name="Freeform 63">
              <a:extLst>
                <a:ext uri="{FF2B5EF4-FFF2-40B4-BE49-F238E27FC236}">
                  <a16:creationId xmlns:a16="http://schemas.microsoft.com/office/drawing/2014/main" id="{11C2F2AF-C003-F758-9921-8B5755CD155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2" name="Freeform 64">
              <a:extLst>
                <a:ext uri="{FF2B5EF4-FFF2-40B4-BE49-F238E27FC236}">
                  <a16:creationId xmlns:a16="http://schemas.microsoft.com/office/drawing/2014/main" id="{05AC8606-2EFA-491B-B73D-B6E76C3818F7}"/>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3" name="Freeform 65">
              <a:extLst>
                <a:ext uri="{FF2B5EF4-FFF2-40B4-BE49-F238E27FC236}">
                  <a16:creationId xmlns:a16="http://schemas.microsoft.com/office/drawing/2014/main" id="{681534E3-46E2-13EE-E7F1-7F78072A878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4" name="Freeform 66">
              <a:extLst>
                <a:ext uri="{FF2B5EF4-FFF2-40B4-BE49-F238E27FC236}">
                  <a16:creationId xmlns:a16="http://schemas.microsoft.com/office/drawing/2014/main" id="{8C70519C-C74C-4804-F853-E85684FAE7C1}"/>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5" name="Freeform 67">
              <a:extLst>
                <a:ext uri="{FF2B5EF4-FFF2-40B4-BE49-F238E27FC236}">
                  <a16:creationId xmlns:a16="http://schemas.microsoft.com/office/drawing/2014/main" id="{B11567CE-1384-D22A-AE44-B5471106038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6" name="Freeform 68">
              <a:extLst>
                <a:ext uri="{FF2B5EF4-FFF2-40B4-BE49-F238E27FC236}">
                  <a16:creationId xmlns:a16="http://schemas.microsoft.com/office/drawing/2014/main" id="{AC901768-189C-8C77-ABEF-AF0BEBD8C492}"/>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7" name="Freeform 69">
              <a:extLst>
                <a:ext uri="{FF2B5EF4-FFF2-40B4-BE49-F238E27FC236}">
                  <a16:creationId xmlns:a16="http://schemas.microsoft.com/office/drawing/2014/main" id="{8A99A6C8-6AAE-CD59-8EFF-41775A891333}"/>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8" name="Freeform 70">
              <a:extLst>
                <a:ext uri="{FF2B5EF4-FFF2-40B4-BE49-F238E27FC236}">
                  <a16:creationId xmlns:a16="http://schemas.microsoft.com/office/drawing/2014/main" id="{744B52B2-DE4C-BC36-F6DC-E7FE12AFA8B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09" name="Freeform 71">
              <a:extLst>
                <a:ext uri="{FF2B5EF4-FFF2-40B4-BE49-F238E27FC236}">
                  <a16:creationId xmlns:a16="http://schemas.microsoft.com/office/drawing/2014/main" id="{F03B821B-84A1-A4A3-2AEB-F9B138484DC2}"/>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0" name="Freeform 72">
              <a:extLst>
                <a:ext uri="{FF2B5EF4-FFF2-40B4-BE49-F238E27FC236}">
                  <a16:creationId xmlns:a16="http://schemas.microsoft.com/office/drawing/2014/main" id="{539C5273-0EF1-C36F-8C02-17BCE3F244B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1" name="Freeform 73">
              <a:extLst>
                <a:ext uri="{FF2B5EF4-FFF2-40B4-BE49-F238E27FC236}">
                  <a16:creationId xmlns:a16="http://schemas.microsoft.com/office/drawing/2014/main" id="{1B1BBC40-9A95-3C69-D1A1-404E67EA7D5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2" name="Freeform 74">
              <a:extLst>
                <a:ext uri="{FF2B5EF4-FFF2-40B4-BE49-F238E27FC236}">
                  <a16:creationId xmlns:a16="http://schemas.microsoft.com/office/drawing/2014/main" id="{BBF149B0-6335-D0C9-BFFF-A8957009598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3" name="Freeform 75">
              <a:extLst>
                <a:ext uri="{FF2B5EF4-FFF2-40B4-BE49-F238E27FC236}">
                  <a16:creationId xmlns:a16="http://schemas.microsoft.com/office/drawing/2014/main" id="{DAD937B6-6184-0508-AF48-E9CF5494CAEF}"/>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4" name="Freeform 76">
              <a:extLst>
                <a:ext uri="{FF2B5EF4-FFF2-40B4-BE49-F238E27FC236}">
                  <a16:creationId xmlns:a16="http://schemas.microsoft.com/office/drawing/2014/main" id="{7C750FCF-7F8B-4F87-3D19-FE5A5D9C64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5" name="Freeform 77">
              <a:extLst>
                <a:ext uri="{FF2B5EF4-FFF2-40B4-BE49-F238E27FC236}">
                  <a16:creationId xmlns:a16="http://schemas.microsoft.com/office/drawing/2014/main" id="{4DEB1ADA-01DB-B51C-5373-ACEBE97C050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6" name="Freeform 78">
              <a:extLst>
                <a:ext uri="{FF2B5EF4-FFF2-40B4-BE49-F238E27FC236}">
                  <a16:creationId xmlns:a16="http://schemas.microsoft.com/office/drawing/2014/main" id="{D8664FBB-2E50-0F88-BD11-BFAFBC2AC36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7" name="Freeform 79">
              <a:extLst>
                <a:ext uri="{FF2B5EF4-FFF2-40B4-BE49-F238E27FC236}">
                  <a16:creationId xmlns:a16="http://schemas.microsoft.com/office/drawing/2014/main" id="{9EC6B216-AAFA-03EE-074D-7223AE575460}"/>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8" name="Freeform 80">
              <a:extLst>
                <a:ext uri="{FF2B5EF4-FFF2-40B4-BE49-F238E27FC236}">
                  <a16:creationId xmlns:a16="http://schemas.microsoft.com/office/drawing/2014/main" id="{5694B355-6A7C-2A3C-43C3-988066773A9E}"/>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19" name="Freeform 81">
              <a:extLst>
                <a:ext uri="{FF2B5EF4-FFF2-40B4-BE49-F238E27FC236}">
                  <a16:creationId xmlns:a16="http://schemas.microsoft.com/office/drawing/2014/main" id="{C935B1C4-5093-B062-BEC3-678B2F0A3BE0}"/>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0" name="Freeform 82">
              <a:extLst>
                <a:ext uri="{FF2B5EF4-FFF2-40B4-BE49-F238E27FC236}">
                  <a16:creationId xmlns:a16="http://schemas.microsoft.com/office/drawing/2014/main" id="{8C5C9C41-1A3E-826E-CCCD-A6ECD0E8BBBB}"/>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1" name="Freeform 83">
              <a:extLst>
                <a:ext uri="{FF2B5EF4-FFF2-40B4-BE49-F238E27FC236}">
                  <a16:creationId xmlns:a16="http://schemas.microsoft.com/office/drawing/2014/main" id="{E86120DF-BCC1-AD17-0147-8C47A09F40BD}"/>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2" name="Freeform 84">
              <a:extLst>
                <a:ext uri="{FF2B5EF4-FFF2-40B4-BE49-F238E27FC236}">
                  <a16:creationId xmlns:a16="http://schemas.microsoft.com/office/drawing/2014/main" id="{F32E1A78-AD6D-E3EC-25F3-0C5E700799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3" name="Freeform 85">
              <a:extLst>
                <a:ext uri="{FF2B5EF4-FFF2-40B4-BE49-F238E27FC236}">
                  <a16:creationId xmlns:a16="http://schemas.microsoft.com/office/drawing/2014/main" id="{48CDEE5F-23B0-07E2-5DF2-1BCC9EA22434}"/>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4" name="Freeform 86">
              <a:extLst>
                <a:ext uri="{FF2B5EF4-FFF2-40B4-BE49-F238E27FC236}">
                  <a16:creationId xmlns:a16="http://schemas.microsoft.com/office/drawing/2014/main" id="{E5A3FCEF-4A7E-4E3E-D57A-A33C2C227F57}"/>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5" name="Freeform 87">
              <a:extLst>
                <a:ext uri="{FF2B5EF4-FFF2-40B4-BE49-F238E27FC236}">
                  <a16:creationId xmlns:a16="http://schemas.microsoft.com/office/drawing/2014/main" id="{36A3319E-9BF0-1537-C569-343C7CCD83D6}"/>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26" name="Graphic 2">
              <a:extLst>
                <a:ext uri="{FF2B5EF4-FFF2-40B4-BE49-F238E27FC236}">
                  <a16:creationId xmlns:a16="http://schemas.microsoft.com/office/drawing/2014/main" id="{D1419903-BD9F-601B-5DD1-4F4A9BE8FFA3}"/>
                </a:ext>
              </a:extLst>
            </p:cNvPr>
            <p:cNvGrpSpPr/>
            <p:nvPr/>
          </p:nvGrpSpPr>
          <p:grpSpPr>
            <a:xfrm>
              <a:off x="4258675" y="5793940"/>
              <a:ext cx="6816" cy="5948"/>
              <a:chOff x="4258675" y="5793940"/>
              <a:chExt cx="6816" cy="5948"/>
            </a:xfrm>
          </p:grpSpPr>
          <p:sp>
            <p:nvSpPr>
              <p:cNvPr id="8357" name="Freeform 219">
                <a:extLst>
                  <a:ext uri="{FF2B5EF4-FFF2-40B4-BE49-F238E27FC236}">
                    <a16:creationId xmlns:a16="http://schemas.microsoft.com/office/drawing/2014/main" id="{5EDD52B8-D9E9-9741-BA9E-370334C35FBF}"/>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8" name="Freeform 220">
                <a:extLst>
                  <a:ext uri="{FF2B5EF4-FFF2-40B4-BE49-F238E27FC236}">
                    <a16:creationId xmlns:a16="http://schemas.microsoft.com/office/drawing/2014/main" id="{B7C2C800-ECC7-E505-F60B-805BBE16070A}"/>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27" name="Freeform 89">
              <a:extLst>
                <a:ext uri="{FF2B5EF4-FFF2-40B4-BE49-F238E27FC236}">
                  <a16:creationId xmlns:a16="http://schemas.microsoft.com/office/drawing/2014/main" id="{8729DCC2-5089-5D56-9338-A9BE64C672A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8" name="Freeform 90">
              <a:extLst>
                <a:ext uri="{FF2B5EF4-FFF2-40B4-BE49-F238E27FC236}">
                  <a16:creationId xmlns:a16="http://schemas.microsoft.com/office/drawing/2014/main" id="{270FA258-0557-C857-C82E-ECEAECCF876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29" name="Freeform 91">
              <a:extLst>
                <a:ext uri="{FF2B5EF4-FFF2-40B4-BE49-F238E27FC236}">
                  <a16:creationId xmlns:a16="http://schemas.microsoft.com/office/drawing/2014/main" id="{48F182EB-A1F5-E3EA-CC8F-1A3518D7760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0" name="Freeform 92">
              <a:extLst>
                <a:ext uri="{FF2B5EF4-FFF2-40B4-BE49-F238E27FC236}">
                  <a16:creationId xmlns:a16="http://schemas.microsoft.com/office/drawing/2014/main" id="{E1FD1CD3-B530-061B-72A9-FE25248F69B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1" name="Freeform 93">
              <a:extLst>
                <a:ext uri="{FF2B5EF4-FFF2-40B4-BE49-F238E27FC236}">
                  <a16:creationId xmlns:a16="http://schemas.microsoft.com/office/drawing/2014/main" id="{A74E3C9D-7F4A-116E-2946-59889A9BE2C1}"/>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2" name="Freeform 94">
              <a:extLst>
                <a:ext uri="{FF2B5EF4-FFF2-40B4-BE49-F238E27FC236}">
                  <a16:creationId xmlns:a16="http://schemas.microsoft.com/office/drawing/2014/main" id="{DB06AE00-921E-53CD-7FDA-3620A54F9B0D}"/>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33" name="Graphic 2">
              <a:extLst>
                <a:ext uri="{FF2B5EF4-FFF2-40B4-BE49-F238E27FC236}">
                  <a16:creationId xmlns:a16="http://schemas.microsoft.com/office/drawing/2014/main" id="{A497FD28-0871-0CB1-F0AE-0AD5015400B4}"/>
                </a:ext>
              </a:extLst>
            </p:cNvPr>
            <p:cNvGrpSpPr/>
            <p:nvPr/>
          </p:nvGrpSpPr>
          <p:grpSpPr>
            <a:xfrm>
              <a:off x="4319602" y="5793940"/>
              <a:ext cx="6816" cy="5948"/>
              <a:chOff x="4319602" y="5793940"/>
              <a:chExt cx="6816" cy="5948"/>
            </a:xfrm>
          </p:grpSpPr>
          <p:sp>
            <p:nvSpPr>
              <p:cNvPr id="8355" name="Freeform 217">
                <a:extLst>
                  <a:ext uri="{FF2B5EF4-FFF2-40B4-BE49-F238E27FC236}">
                    <a16:creationId xmlns:a16="http://schemas.microsoft.com/office/drawing/2014/main" id="{3686D178-4BD0-B8CB-11B0-8E168F7F5A86}"/>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6" name="Freeform 218">
                <a:extLst>
                  <a:ext uri="{FF2B5EF4-FFF2-40B4-BE49-F238E27FC236}">
                    <a16:creationId xmlns:a16="http://schemas.microsoft.com/office/drawing/2014/main" id="{1FCB519F-8E44-83E0-7378-F6BF96DAA13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34" name="Freeform 96">
              <a:extLst>
                <a:ext uri="{FF2B5EF4-FFF2-40B4-BE49-F238E27FC236}">
                  <a16:creationId xmlns:a16="http://schemas.microsoft.com/office/drawing/2014/main" id="{2254CF79-4460-DE29-6490-4C4967DD5781}"/>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5" name="Freeform 97">
              <a:extLst>
                <a:ext uri="{FF2B5EF4-FFF2-40B4-BE49-F238E27FC236}">
                  <a16:creationId xmlns:a16="http://schemas.microsoft.com/office/drawing/2014/main" id="{3B769C43-1077-F4AD-ECC1-834735A535C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6" name="Freeform 98">
              <a:extLst>
                <a:ext uri="{FF2B5EF4-FFF2-40B4-BE49-F238E27FC236}">
                  <a16:creationId xmlns:a16="http://schemas.microsoft.com/office/drawing/2014/main" id="{EFAD67E7-9D2B-E713-F13B-4B6AC3A2FE04}"/>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7" name="Freeform 99">
              <a:extLst>
                <a:ext uri="{FF2B5EF4-FFF2-40B4-BE49-F238E27FC236}">
                  <a16:creationId xmlns:a16="http://schemas.microsoft.com/office/drawing/2014/main" id="{11C965F1-8C75-D73E-F758-D5ECE2B0153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8" name="Freeform 100">
              <a:extLst>
                <a:ext uri="{FF2B5EF4-FFF2-40B4-BE49-F238E27FC236}">
                  <a16:creationId xmlns:a16="http://schemas.microsoft.com/office/drawing/2014/main" id="{6295E6A1-06FE-6A71-EDE8-65B218DDF1C1}"/>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39" name="Freeform 101">
              <a:extLst>
                <a:ext uri="{FF2B5EF4-FFF2-40B4-BE49-F238E27FC236}">
                  <a16:creationId xmlns:a16="http://schemas.microsoft.com/office/drawing/2014/main" id="{5EB9DC1B-083D-D129-DC57-AAFBCB6FB3B9}"/>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240" name="Graphic 2">
              <a:extLst>
                <a:ext uri="{FF2B5EF4-FFF2-40B4-BE49-F238E27FC236}">
                  <a16:creationId xmlns:a16="http://schemas.microsoft.com/office/drawing/2014/main" id="{41F17051-6197-46EC-A47C-91595A7A2D2F}"/>
                </a:ext>
              </a:extLst>
            </p:cNvPr>
            <p:cNvGrpSpPr/>
            <p:nvPr/>
          </p:nvGrpSpPr>
          <p:grpSpPr>
            <a:xfrm>
              <a:off x="4319602" y="5857945"/>
              <a:ext cx="6816" cy="5710"/>
              <a:chOff x="4319602" y="5857945"/>
              <a:chExt cx="6816" cy="5710"/>
            </a:xfrm>
          </p:grpSpPr>
          <p:sp>
            <p:nvSpPr>
              <p:cNvPr id="8353" name="Freeform 215">
                <a:extLst>
                  <a:ext uri="{FF2B5EF4-FFF2-40B4-BE49-F238E27FC236}">
                    <a16:creationId xmlns:a16="http://schemas.microsoft.com/office/drawing/2014/main" id="{7CD55FF8-FCDC-FAF4-8697-716AE98DC229}"/>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4" name="Freeform 216">
                <a:extLst>
                  <a:ext uri="{FF2B5EF4-FFF2-40B4-BE49-F238E27FC236}">
                    <a16:creationId xmlns:a16="http://schemas.microsoft.com/office/drawing/2014/main" id="{5CA9879D-ECCD-3DFA-DF7C-8FFCA0BA99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241" name="Freeform 103">
              <a:extLst>
                <a:ext uri="{FF2B5EF4-FFF2-40B4-BE49-F238E27FC236}">
                  <a16:creationId xmlns:a16="http://schemas.microsoft.com/office/drawing/2014/main" id="{00F2518E-4827-255E-926A-E81109BE083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2" name="Freeform 104">
              <a:extLst>
                <a:ext uri="{FF2B5EF4-FFF2-40B4-BE49-F238E27FC236}">
                  <a16:creationId xmlns:a16="http://schemas.microsoft.com/office/drawing/2014/main" id="{503412A3-3467-619A-9D9F-FEC00DACC80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3" name="Freeform 105">
              <a:extLst>
                <a:ext uri="{FF2B5EF4-FFF2-40B4-BE49-F238E27FC236}">
                  <a16:creationId xmlns:a16="http://schemas.microsoft.com/office/drawing/2014/main" id="{C2DB5FF8-8AC9-C0AB-0E75-D8A11F0AB1E3}"/>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4" name="Freeform 106">
              <a:extLst>
                <a:ext uri="{FF2B5EF4-FFF2-40B4-BE49-F238E27FC236}">
                  <a16:creationId xmlns:a16="http://schemas.microsoft.com/office/drawing/2014/main" id="{48FC0049-0CED-BDF4-3F76-F9E82AF1D6EE}"/>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5" name="Freeform 107">
              <a:extLst>
                <a:ext uri="{FF2B5EF4-FFF2-40B4-BE49-F238E27FC236}">
                  <a16:creationId xmlns:a16="http://schemas.microsoft.com/office/drawing/2014/main" id="{34D54629-43E8-11F7-F61E-6392A071923B}"/>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6" name="Freeform 108">
              <a:extLst>
                <a:ext uri="{FF2B5EF4-FFF2-40B4-BE49-F238E27FC236}">
                  <a16:creationId xmlns:a16="http://schemas.microsoft.com/office/drawing/2014/main" id="{248A5587-CB71-D167-E183-E21B4606880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7" name="Freeform 109">
              <a:extLst>
                <a:ext uri="{FF2B5EF4-FFF2-40B4-BE49-F238E27FC236}">
                  <a16:creationId xmlns:a16="http://schemas.microsoft.com/office/drawing/2014/main" id="{ED2F3499-F20B-8A16-0B06-13BE82A8DE3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8" name="Freeform 110">
              <a:extLst>
                <a:ext uri="{FF2B5EF4-FFF2-40B4-BE49-F238E27FC236}">
                  <a16:creationId xmlns:a16="http://schemas.microsoft.com/office/drawing/2014/main" id="{46B8CA5B-FF9A-2D0D-07C2-0D43DD0146E1}"/>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49" name="Freeform 111">
              <a:extLst>
                <a:ext uri="{FF2B5EF4-FFF2-40B4-BE49-F238E27FC236}">
                  <a16:creationId xmlns:a16="http://schemas.microsoft.com/office/drawing/2014/main" id="{9626D110-C4A2-B709-5518-64FEBBC18F7A}"/>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0" name="Freeform 112">
              <a:extLst>
                <a:ext uri="{FF2B5EF4-FFF2-40B4-BE49-F238E27FC236}">
                  <a16:creationId xmlns:a16="http://schemas.microsoft.com/office/drawing/2014/main" id="{228928B6-8E14-CC90-A326-341DE5BC89A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1" name="Freeform 113">
              <a:extLst>
                <a:ext uri="{FF2B5EF4-FFF2-40B4-BE49-F238E27FC236}">
                  <a16:creationId xmlns:a16="http://schemas.microsoft.com/office/drawing/2014/main" id="{37326C18-0AE2-A1FB-E049-4C0293E3CD9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2" name="Freeform 114">
              <a:extLst>
                <a:ext uri="{FF2B5EF4-FFF2-40B4-BE49-F238E27FC236}">
                  <a16:creationId xmlns:a16="http://schemas.microsoft.com/office/drawing/2014/main" id="{173D02AB-D752-E225-0C41-5104A48FF6AD}"/>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3" name="Freeform 115">
              <a:extLst>
                <a:ext uri="{FF2B5EF4-FFF2-40B4-BE49-F238E27FC236}">
                  <a16:creationId xmlns:a16="http://schemas.microsoft.com/office/drawing/2014/main" id="{577C759E-B61D-29D2-11DE-60E480BCC87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4" name="Freeform 116">
              <a:extLst>
                <a:ext uri="{FF2B5EF4-FFF2-40B4-BE49-F238E27FC236}">
                  <a16:creationId xmlns:a16="http://schemas.microsoft.com/office/drawing/2014/main" id="{2F9A651B-E9B1-CE3A-7763-1250208D7DE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5" name="Freeform 117">
              <a:extLst>
                <a:ext uri="{FF2B5EF4-FFF2-40B4-BE49-F238E27FC236}">
                  <a16:creationId xmlns:a16="http://schemas.microsoft.com/office/drawing/2014/main" id="{06A6230D-D4BF-90EF-72C5-BE725AC81C5F}"/>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6" name="Freeform 118">
              <a:extLst>
                <a:ext uri="{FF2B5EF4-FFF2-40B4-BE49-F238E27FC236}">
                  <a16:creationId xmlns:a16="http://schemas.microsoft.com/office/drawing/2014/main" id="{2EAF3EA7-096A-8B9E-0434-3C2A5A7774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7" name="Freeform 119">
              <a:extLst>
                <a:ext uri="{FF2B5EF4-FFF2-40B4-BE49-F238E27FC236}">
                  <a16:creationId xmlns:a16="http://schemas.microsoft.com/office/drawing/2014/main" id="{0F311B9D-93C7-1715-BBA2-6A84398CDA76}"/>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8" name="Freeform 120">
              <a:extLst>
                <a:ext uri="{FF2B5EF4-FFF2-40B4-BE49-F238E27FC236}">
                  <a16:creationId xmlns:a16="http://schemas.microsoft.com/office/drawing/2014/main" id="{530F0E9E-0D88-4941-D899-165A7F980EF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59" name="Freeform 121">
              <a:extLst>
                <a:ext uri="{FF2B5EF4-FFF2-40B4-BE49-F238E27FC236}">
                  <a16:creationId xmlns:a16="http://schemas.microsoft.com/office/drawing/2014/main" id="{E29A843D-2E04-1850-EB30-71456AB04A27}"/>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0" name="Freeform 122">
              <a:extLst>
                <a:ext uri="{FF2B5EF4-FFF2-40B4-BE49-F238E27FC236}">
                  <a16:creationId xmlns:a16="http://schemas.microsoft.com/office/drawing/2014/main" id="{529583C3-F110-CDFC-BBAF-D5B942F04107}"/>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1" name="Freeform 123">
              <a:extLst>
                <a:ext uri="{FF2B5EF4-FFF2-40B4-BE49-F238E27FC236}">
                  <a16:creationId xmlns:a16="http://schemas.microsoft.com/office/drawing/2014/main" id="{08B72BAE-ACE7-9EC0-4C71-67A138213A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2" name="Freeform 124">
              <a:extLst>
                <a:ext uri="{FF2B5EF4-FFF2-40B4-BE49-F238E27FC236}">
                  <a16:creationId xmlns:a16="http://schemas.microsoft.com/office/drawing/2014/main" id="{80373E93-381F-BB5E-CF70-5289A6C45C4F}"/>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3" name="Freeform 125">
              <a:extLst>
                <a:ext uri="{FF2B5EF4-FFF2-40B4-BE49-F238E27FC236}">
                  <a16:creationId xmlns:a16="http://schemas.microsoft.com/office/drawing/2014/main" id="{BBB083F6-036B-481B-EC75-DB0481EB01C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4" name="Freeform 126">
              <a:extLst>
                <a:ext uri="{FF2B5EF4-FFF2-40B4-BE49-F238E27FC236}">
                  <a16:creationId xmlns:a16="http://schemas.microsoft.com/office/drawing/2014/main" id="{6EF24BA0-EE7B-F068-F551-5C9083117C64}"/>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5" name="Freeform 127">
              <a:extLst>
                <a:ext uri="{FF2B5EF4-FFF2-40B4-BE49-F238E27FC236}">
                  <a16:creationId xmlns:a16="http://schemas.microsoft.com/office/drawing/2014/main" id="{411EA5DE-4975-3D90-FD88-77A4FA794A3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6" name="Freeform 128">
              <a:extLst>
                <a:ext uri="{FF2B5EF4-FFF2-40B4-BE49-F238E27FC236}">
                  <a16:creationId xmlns:a16="http://schemas.microsoft.com/office/drawing/2014/main" id="{A21BD279-4C6D-A086-6119-553BC199BCCD}"/>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7" name="Freeform 129">
              <a:extLst>
                <a:ext uri="{FF2B5EF4-FFF2-40B4-BE49-F238E27FC236}">
                  <a16:creationId xmlns:a16="http://schemas.microsoft.com/office/drawing/2014/main" id="{10EEE09E-EFD7-DDB6-26EE-B93FDDE7F613}"/>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8" name="Freeform 130">
              <a:extLst>
                <a:ext uri="{FF2B5EF4-FFF2-40B4-BE49-F238E27FC236}">
                  <a16:creationId xmlns:a16="http://schemas.microsoft.com/office/drawing/2014/main" id="{59258228-9AD8-16C6-E73A-DAF109CA2D7F}"/>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69" name="Freeform 131">
              <a:extLst>
                <a:ext uri="{FF2B5EF4-FFF2-40B4-BE49-F238E27FC236}">
                  <a16:creationId xmlns:a16="http://schemas.microsoft.com/office/drawing/2014/main" id="{1D719880-4CF1-20E1-8517-AA5C32F268C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0" name="Freeform 132">
              <a:extLst>
                <a:ext uri="{FF2B5EF4-FFF2-40B4-BE49-F238E27FC236}">
                  <a16:creationId xmlns:a16="http://schemas.microsoft.com/office/drawing/2014/main" id="{01742B29-BF42-56D5-4D5A-116532AF710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1" name="Freeform 133">
              <a:extLst>
                <a:ext uri="{FF2B5EF4-FFF2-40B4-BE49-F238E27FC236}">
                  <a16:creationId xmlns:a16="http://schemas.microsoft.com/office/drawing/2014/main" id="{65179C86-6958-CD4C-6669-98627CBD0A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2" name="Freeform 134">
              <a:extLst>
                <a:ext uri="{FF2B5EF4-FFF2-40B4-BE49-F238E27FC236}">
                  <a16:creationId xmlns:a16="http://schemas.microsoft.com/office/drawing/2014/main" id="{5F0C00B5-076D-65F3-B7E0-FAEB2C02C57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3" name="Freeform 135">
              <a:extLst>
                <a:ext uri="{FF2B5EF4-FFF2-40B4-BE49-F238E27FC236}">
                  <a16:creationId xmlns:a16="http://schemas.microsoft.com/office/drawing/2014/main" id="{71EC2A72-75F2-1DCB-EE57-5A0752EAB9D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4" name="Freeform 136">
              <a:extLst>
                <a:ext uri="{FF2B5EF4-FFF2-40B4-BE49-F238E27FC236}">
                  <a16:creationId xmlns:a16="http://schemas.microsoft.com/office/drawing/2014/main" id="{72AC65AD-60E8-755C-8E33-6B6CEAC06647}"/>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5" name="Freeform 137">
              <a:extLst>
                <a:ext uri="{FF2B5EF4-FFF2-40B4-BE49-F238E27FC236}">
                  <a16:creationId xmlns:a16="http://schemas.microsoft.com/office/drawing/2014/main" id="{5C92E65E-48AA-7D99-A5A4-612135D74C9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6" name="Freeform 138">
              <a:extLst>
                <a:ext uri="{FF2B5EF4-FFF2-40B4-BE49-F238E27FC236}">
                  <a16:creationId xmlns:a16="http://schemas.microsoft.com/office/drawing/2014/main" id="{982BDCA3-50F4-4780-71D8-30498793C9B7}"/>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7" name="Freeform 139">
              <a:extLst>
                <a:ext uri="{FF2B5EF4-FFF2-40B4-BE49-F238E27FC236}">
                  <a16:creationId xmlns:a16="http://schemas.microsoft.com/office/drawing/2014/main" id="{A0639C2D-1A22-0D56-9066-E28608FF2D1F}"/>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8" name="Freeform 140">
              <a:extLst>
                <a:ext uri="{FF2B5EF4-FFF2-40B4-BE49-F238E27FC236}">
                  <a16:creationId xmlns:a16="http://schemas.microsoft.com/office/drawing/2014/main" id="{79554DFB-4B6C-E901-6624-AABF948E6E77}"/>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79" name="Freeform 141">
              <a:extLst>
                <a:ext uri="{FF2B5EF4-FFF2-40B4-BE49-F238E27FC236}">
                  <a16:creationId xmlns:a16="http://schemas.microsoft.com/office/drawing/2014/main" id="{BF9D1AE3-A4D0-F842-235C-757C8F92A2D7}"/>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0" name="Freeform 142">
              <a:extLst>
                <a:ext uri="{FF2B5EF4-FFF2-40B4-BE49-F238E27FC236}">
                  <a16:creationId xmlns:a16="http://schemas.microsoft.com/office/drawing/2014/main" id="{5C5E0745-AA25-0036-10BD-774FC4A89333}"/>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1" name="Freeform 143">
              <a:extLst>
                <a:ext uri="{FF2B5EF4-FFF2-40B4-BE49-F238E27FC236}">
                  <a16:creationId xmlns:a16="http://schemas.microsoft.com/office/drawing/2014/main" id="{9381200E-F850-E0D9-A263-E7EC66D9C127}"/>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2" name="Freeform 144">
              <a:extLst>
                <a:ext uri="{FF2B5EF4-FFF2-40B4-BE49-F238E27FC236}">
                  <a16:creationId xmlns:a16="http://schemas.microsoft.com/office/drawing/2014/main" id="{4DFD430D-B1D9-3EC6-5A62-F6F5E7B3B4CE}"/>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3" name="Freeform 145">
              <a:extLst>
                <a:ext uri="{FF2B5EF4-FFF2-40B4-BE49-F238E27FC236}">
                  <a16:creationId xmlns:a16="http://schemas.microsoft.com/office/drawing/2014/main" id="{6089ABD6-20FE-32C7-3D0E-0280B239F45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4" name="Freeform 146">
              <a:extLst>
                <a:ext uri="{FF2B5EF4-FFF2-40B4-BE49-F238E27FC236}">
                  <a16:creationId xmlns:a16="http://schemas.microsoft.com/office/drawing/2014/main" id="{E98AD197-FC51-1D2E-1CCB-8D8157A0D20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5" name="Freeform 147">
              <a:extLst>
                <a:ext uri="{FF2B5EF4-FFF2-40B4-BE49-F238E27FC236}">
                  <a16:creationId xmlns:a16="http://schemas.microsoft.com/office/drawing/2014/main" id="{10E60161-4D2B-6515-3498-B12FE5C97D5E}"/>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6" name="Freeform 148">
              <a:extLst>
                <a:ext uri="{FF2B5EF4-FFF2-40B4-BE49-F238E27FC236}">
                  <a16:creationId xmlns:a16="http://schemas.microsoft.com/office/drawing/2014/main" id="{99FCDDCE-6F5B-3071-88E2-28746B28BB12}"/>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7" name="Freeform 149">
              <a:extLst>
                <a:ext uri="{FF2B5EF4-FFF2-40B4-BE49-F238E27FC236}">
                  <a16:creationId xmlns:a16="http://schemas.microsoft.com/office/drawing/2014/main" id="{CC814E64-330E-E838-AE4D-2F3463A578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8" name="Freeform 150">
              <a:extLst>
                <a:ext uri="{FF2B5EF4-FFF2-40B4-BE49-F238E27FC236}">
                  <a16:creationId xmlns:a16="http://schemas.microsoft.com/office/drawing/2014/main" id="{23FD6B6C-02E1-4CE0-4D2E-941FE34D4CC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89" name="Freeform 151">
              <a:extLst>
                <a:ext uri="{FF2B5EF4-FFF2-40B4-BE49-F238E27FC236}">
                  <a16:creationId xmlns:a16="http://schemas.microsoft.com/office/drawing/2014/main" id="{21A3253B-8DC1-E29A-3673-384A4C27DE2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0" name="Freeform 152">
              <a:extLst>
                <a:ext uri="{FF2B5EF4-FFF2-40B4-BE49-F238E27FC236}">
                  <a16:creationId xmlns:a16="http://schemas.microsoft.com/office/drawing/2014/main" id="{27F9492E-4F19-1866-30EB-A50FD00A0F4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1" name="Freeform 153">
              <a:extLst>
                <a:ext uri="{FF2B5EF4-FFF2-40B4-BE49-F238E27FC236}">
                  <a16:creationId xmlns:a16="http://schemas.microsoft.com/office/drawing/2014/main" id="{E97ED5BC-F0C4-DB78-C2CA-BF82F2EC3819}"/>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2" name="Freeform 154">
              <a:extLst>
                <a:ext uri="{FF2B5EF4-FFF2-40B4-BE49-F238E27FC236}">
                  <a16:creationId xmlns:a16="http://schemas.microsoft.com/office/drawing/2014/main" id="{FA8171F7-6C47-07B5-230B-ADCA666592D9}"/>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3" name="Freeform 155">
              <a:extLst>
                <a:ext uri="{FF2B5EF4-FFF2-40B4-BE49-F238E27FC236}">
                  <a16:creationId xmlns:a16="http://schemas.microsoft.com/office/drawing/2014/main" id="{5AA5C55F-7564-2E1A-1924-E5891A95E8AE}"/>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4" name="Freeform 156">
              <a:extLst>
                <a:ext uri="{FF2B5EF4-FFF2-40B4-BE49-F238E27FC236}">
                  <a16:creationId xmlns:a16="http://schemas.microsoft.com/office/drawing/2014/main" id="{16DCD63E-D1A9-D982-6DBF-3F9DBFDC6E1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5" name="Freeform 157">
              <a:extLst>
                <a:ext uri="{FF2B5EF4-FFF2-40B4-BE49-F238E27FC236}">
                  <a16:creationId xmlns:a16="http://schemas.microsoft.com/office/drawing/2014/main" id="{67E6BBB7-1616-AA7E-292B-F687645CEB28}"/>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6" name="Freeform 158">
              <a:extLst>
                <a:ext uri="{FF2B5EF4-FFF2-40B4-BE49-F238E27FC236}">
                  <a16:creationId xmlns:a16="http://schemas.microsoft.com/office/drawing/2014/main" id="{10545331-18FA-17C1-EDC5-D9F57A0F0F1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7" name="Freeform 159">
              <a:extLst>
                <a:ext uri="{FF2B5EF4-FFF2-40B4-BE49-F238E27FC236}">
                  <a16:creationId xmlns:a16="http://schemas.microsoft.com/office/drawing/2014/main" id="{BE405452-6211-EB99-7C62-E4FA3BE3BE92}"/>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8" name="Freeform 160">
              <a:extLst>
                <a:ext uri="{FF2B5EF4-FFF2-40B4-BE49-F238E27FC236}">
                  <a16:creationId xmlns:a16="http://schemas.microsoft.com/office/drawing/2014/main" id="{81AD275F-EBA9-18BF-C1FD-7407D6B3C3F9}"/>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99" name="Freeform 161">
              <a:extLst>
                <a:ext uri="{FF2B5EF4-FFF2-40B4-BE49-F238E27FC236}">
                  <a16:creationId xmlns:a16="http://schemas.microsoft.com/office/drawing/2014/main" id="{116F6202-C3DF-8110-C8FA-CEED5F6758CB}"/>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0" name="Freeform 162">
              <a:extLst>
                <a:ext uri="{FF2B5EF4-FFF2-40B4-BE49-F238E27FC236}">
                  <a16:creationId xmlns:a16="http://schemas.microsoft.com/office/drawing/2014/main" id="{06C3B4B6-71FD-88F6-9FE6-DA708BAA781E}"/>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1" name="Freeform 163">
              <a:extLst>
                <a:ext uri="{FF2B5EF4-FFF2-40B4-BE49-F238E27FC236}">
                  <a16:creationId xmlns:a16="http://schemas.microsoft.com/office/drawing/2014/main" id="{FC1859F8-A1F3-E5D5-D9DB-5F04D6F0ADC6}"/>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2" name="Freeform 164">
              <a:extLst>
                <a:ext uri="{FF2B5EF4-FFF2-40B4-BE49-F238E27FC236}">
                  <a16:creationId xmlns:a16="http://schemas.microsoft.com/office/drawing/2014/main" id="{777BB2C6-4BE8-A702-9324-D552B29452B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3" name="Freeform 165">
              <a:extLst>
                <a:ext uri="{FF2B5EF4-FFF2-40B4-BE49-F238E27FC236}">
                  <a16:creationId xmlns:a16="http://schemas.microsoft.com/office/drawing/2014/main" id="{5D9349C3-5ED2-48FD-AD12-22C153D0536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4" name="Freeform 166">
              <a:extLst>
                <a:ext uri="{FF2B5EF4-FFF2-40B4-BE49-F238E27FC236}">
                  <a16:creationId xmlns:a16="http://schemas.microsoft.com/office/drawing/2014/main" id="{9150F154-3144-997D-965C-8B059FB3E73D}"/>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5" name="Freeform 167">
              <a:extLst>
                <a:ext uri="{FF2B5EF4-FFF2-40B4-BE49-F238E27FC236}">
                  <a16:creationId xmlns:a16="http://schemas.microsoft.com/office/drawing/2014/main" id="{B6D5E74B-17A7-2975-0131-F69BF8A82353}"/>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6" name="Freeform 168">
              <a:extLst>
                <a:ext uri="{FF2B5EF4-FFF2-40B4-BE49-F238E27FC236}">
                  <a16:creationId xmlns:a16="http://schemas.microsoft.com/office/drawing/2014/main" id="{81483510-E41F-A08F-39F9-929AD29687AD}"/>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7" name="Freeform 169">
              <a:extLst>
                <a:ext uri="{FF2B5EF4-FFF2-40B4-BE49-F238E27FC236}">
                  <a16:creationId xmlns:a16="http://schemas.microsoft.com/office/drawing/2014/main" id="{2DED445A-5529-8882-42BD-B61C4E72A4BA}"/>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8" name="Freeform 170">
              <a:extLst>
                <a:ext uri="{FF2B5EF4-FFF2-40B4-BE49-F238E27FC236}">
                  <a16:creationId xmlns:a16="http://schemas.microsoft.com/office/drawing/2014/main" id="{3F220F46-C04F-B1DB-5A08-B239C8C658AC}"/>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09" name="Freeform 171">
              <a:extLst>
                <a:ext uri="{FF2B5EF4-FFF2-40B4-BE49-F238E27FC236}">
                  <a16:creationId xmlns:a16="http://schemas.microsoft.com/office/drawing/2014/main" id="{80C45A0D-209C-15AD-DF77-7FF03B030144}"/>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0" name="Freeform 172">
              <a:extLst>
                <a:ext uri="{FF2B5EF4-FFF2-40B4-BE49-F238E27FC236}">
                  <a16:creationId xmlns:a16="http://schemas.microsoft.com/office/drawing/2014/main" id="{B67BC19D-D196-155B-E2DD-546909C72A2C}"/>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1" name="Freeform 173">
              <a:extLst>
                <a:ext uri="{FF2B5EF4-FFF2-40B4-BE49-F238E27FC236}">
                  <a16:creationId xmlns:a16="http://schemas.microsoft.com/office/drawing/2014/main" id="{1388B0A4-E441-46AB-9687-6E2C99F6F3D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2" name="Freeform 174">
              <a:extLst>
                <a:ext uri="{FF2B5EF4-FFF2-40B4-BE49-F238E27FC236}">
                  <a16:creationId xmlns:a16="http://schemas.microsoft.com/office/drawing/2014/main" id="{26DF73B2-F12E-8001-8517-BD4F46603C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3" name="Freeform 175">
              <a:extLst>
                <a:ext uri="{FF2B5EF4-FFF2-40B4-BE49-F238E27FC236}">
                  <a16:creationId xmlns:a16="http://schemas.microsoft.com/office/drawing/2014/main" id="{ADBA118D-5FF0-2B10-E407-9E84116D193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4" name="Freeform 176">
              <a:extLst>
                <a:ext uri="{FF2B5EF4-FFF2-40B4-BE49-F238E27FC236}">
                  <a16:creationId xmlns:a16="http://schemas.microsoft.com/office/drawing/2014/main" id="{FCAB835C-D873-D02A-4945-DB5A025AAA24}"/>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5" name="Freeform 177">
              <a:extLst>
                <a:ext uri="{FF2B5EF4-FFF2-40B4-BE49-F238E27FC236}">
                  <a16:creationId xmlns:a16="http://schemas.microsoft.com/office/drawing/2014/main" id="{487BBE1B-AC6D-8B8B-A44F-B6A78B09981F}"/>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6" name="Freeform 178">
              <a:extLst>
                <a:ext uri="{FF2B5EF4-FFF2-40B4-BE49-F238E27FC236}">
                  <a16:creationId xmlns:a16="http://schemas.microsoft.com/office/drawing/2014/main" id="{6D97E0DA-4754-257A-E0F7-0D1FB747E00B}"/>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7" name="Freeform 179">
              <a:extLst>
                <a:ext uri="{FF2B5EF4-FFF2-40B4-BE49-F238E27FC236}">
                  <a16:creationId xmlns:a16="http://schemas.microsoft.com/office/drawing/2014/main" id="{5A62E4EB-B6C2-9D89-D3E4-6592AD0244A7}"/>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8" name="Freeform 180">
              <a:extLst>
                <a:ext uri="{FF2B5EF4-FFF2-40B4-BE49-F238E27FC236}">
                  <a16:creationId xmlns:a16="http://schemas.microsoft.com/office/drawing/2014/main" id="{63916FE9-1031-7B49-50A1-67DF43CF70F7}"/>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19" name="Freeform 181">
              <a:extLst>
                <a:ext uri="{FF2B5EF4-FFF2-40B4-BE49-F238E27FC236}">
                  <a16:creationId xmlns:a16="http://schemas.microsoft.com/office/drawing/2014/main" id="{FA9AF6F8-20D4-D207-794F-054201DD42B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320" name="Graphic 2">
              <a:extLst>
                <a:ext uri="{FF2B5EF4-FFF2-40B4-BE49-F238E27FC236}">
                  <a16:creationId xmlns:a16="http://schemas.microsoft.com/office/drawing/2014/main" id="{193C4840-B654-8C13-3F31-6E3A3DC23563}"/>
                </a:ext>
              </a:extLst>
            </p:cNvPr>
            <p:cNvGrpSpPr/>
            <p:nvPr/>
          </p:nvGrpSpPr>
          <p:grpSpPr>
            <a:xfrm>
              <a:off x="4197750" y="5793940"/>
              <a:ext cx="6663" cy="5948"/>
              <a:chOff x="4197750" y="5793940"/>
              <a:chExt cx="6663" cy="5948"/>
            </a:xfrm>
          </p:grpSpPr>
          <p:sp>
            <p:nvSpPr>
              <p:cNvPr id="8351" name="Freeform 213">
                <a:extLst>
                  <a:ext uri="{FF2B5EF4-FFF2-40B4-BE49-F238E27FC236}">
                    <a16:creationId xmlns:a16="http://schemas.microsoft.com/office/drawing/2014/main" id="{EC140A6A-FBD7-8FA7-899C-11AF26B8534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2" name="Freeform 214">
                <a:extLst>
                  <a:ext uri="{FF2B5EF4-FFF2-40B4-BE49-F238E27FC236}">
                    <a16:creationId xmlns:a16="http://schemas.microsoft.com/office/drawing/2014/main" id="{D0FCA689-E0EB-0C0E-9A2C-7120E67985F4}"/>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321" name="Freeform 183">
              <a:extLst>
                <a:ext uri="{FF2B5EF4-FFF2-40B4-BE49-F238E27FC236}">
                  <a16:creationId xmlns:a16="http://schemas.microsoft.com/office/drawing/2014/main" id="{0067D222-46DA-7861-126E-2135BD34F678}"/>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2" name="Freeform 184">
              <a:extLst>
                <a:ext uri="{FF2B5EF4-FFF2-40B4-BE49-F238E27FC236}">
                  <a16:creationId xmlns:a16="http://schemas.microsoft.com/office/drawing/2014/main" id="{2497A0EC-F716-4FEB-496F-5E11BD218175}"/>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3" name="Freeform 185">
              <a:extLst>
                <a:ext uri="{FF2B5EF4-FFF2-40B4-BE49-F238E27FC236}">
                  <a16:creationId xmlns:a16="http://schemas.microsoft.com/office/drawing/2014/main" id="{51CE574C-EFD8-48C1-B15E-E63741BF9282}"/>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4" name="Freeform 186">
              <a:extLst>
                <a:ext uri="{FF2B5EF4-FFF2-40B4-BE49-F238E27FC236}">
                  <a16:creationId xmlns:a16="http://schemas.microsoft.com/office/drawing/2014/main" id="{313F6FB0-DF85-5D41-042D-DD36CF1D233D}"/>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5" name="Freeform 187">
              <a:extLst>
                <a:ext uri="{FF2B5EF4-FFF2-40B4-BE49-F238E27FC236}">
                  <a16:creationId xmlns:a16="http://schemas.microsoft.com/office/drawing/2014/main" id="{A65B5E85-B2E7-9A4D-ED0B-D1828A180809}"/>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6" name="Freeform 188">
              <a:extLst>
                <a:ext uri="{FF2B5EF4-FFF2-40B4-BE49-F238E27FC236}">
                  <a16:creationId xmlns:a16="http://schemas.microsoft.com/office/drawing/2014/main" id="{4051377B-1606-82D6-FE27-28D888495053}"/>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8327" name="Graphic 2">
              <a:extLst>
                <a:ext uri="{FF2B5EF4-FFF2-40B4-BE49-F238E27FC236}">
                  <a16:creationId xmlns:a16="http://schemas.microsoft.com/office/drawing/2014/main" id="{7B2C98B5-2E23-F90B-943A-4D2EC70E6ECE}"/>
                </a:ext>
              </a:extLst>
            </p:cNvPr>
            <p:cNvGrpSpPr/>
            <p:nvPr/>
          </p:nvGrpSpPr>
          <p:grpSpPr>
            <a:xfrm>
              <a:off x="4197750" y="5857945"/>
              <a:ext cx="6663" cy="5710"/>
              <a:chOff x="4197750" y="5857945"/>
              <a:chExt cx="6663" cy="5710"/>
            </a:xfrm>
          </p:grpSpPr>
          <p:sp>
            <p:nvSpPr>
              <p:cNvPr id="8349" name="Freeform 211">
                <a:extLst>
                  <a:ext uri="{FF2B5EF4-FFF2-40B4-BE49-F238E27FC236}">
                    <a16:creationId xmlns:a16="http://schemas.microsoft.com/office/drawing/2014/main" id="{9043ADF3-CF72-F162-8D4B-9D98AAB43644}"/>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50" name="Freeform 212">
                <a:extLst>
                  <a:ext uri="{FF2B5EF4-FFF2-40B4-BE49-F238E27FC236}">
                    <a16:creationId xmlns:a16="http://schemas.microsoft.com/office/drawing/2014/main" id="{980B6B5C-6AC6-640D-E5D1-F72CD6D6526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8328" name="Freeform 190">
              <a:extLst>
                <a:ext uri="{FF2B5EF4-FFF2-40B4-BE49-F238E27FC236}">
                  <a16:creationId xmlns:a16="http://schemas.microsoft.com/office/drawing/2014/main" id="{7127A058-83CC-1D89-E2F3-2F6A20604D6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29" name="Freeform 191">
              <a:extLst>
                <a:ext uri="{FF2B5EF4-FFF2-40B4-BE49-F238E27FC236}">
                  <a16:creationId xmlns:a16="http://schemas.microsoft.com/office/drawing/2014/main" id="{8A2D647E-0CE0-C36C-BCC5-7D16BF57E17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0" name="Freeform 192">
              <a:extLst>
                <a:ext uri="{FF2B5EF4-FFF2-40B4-BE49-F238E27FC236}">
                  <a16:creationId xmlns:a16="http://schemas.microsoft.com/office/drawing/2014/main" id="{C647A898-1978-2D08-AFA6-800E4A8C1179}"/>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1" name="Freeform 193">
              <a:extLst>
                <a:ext uri="{FF2B5EF4-FFF2-40B4-BE49-F238E27FC236}">
                  <a16:creationId xmlns:a16="http://schemas.microsoft.com/office/drawing/2014/main" id="{88C09981-DD49-0E01-6D59-60453B8AEB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2" name="Freeform 194">
              <a:extLst>
                <a:ext uri="{FF2B5EF4-FFF2-40B4-BE49-F238E27FC236}">
                  <a16:creationId xmlns:a16="http://schemas.microsoft.com/office/drawing/2014/main" id="{3FB2164B-8DA8-4CBC-16B1-46C0394EB8C0}"/>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3" name="Freeform 195">
              <a:extLst>
                <a:ext uri="{FF2B5EF4-FFF2-40B4-BE49-F238E27FC236}">
                  <a16:creationId xmlns:a16="http://schemas.microsoft.com/office/drawing/2014/main" id="{CC5C14C2-3B93-E4B1-A4B7-C5244C6D900F}"/>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4" name="Freeform 196">
              <a:extLst>
                <a:ext uri="{FF2B5EF4-FFF2-40B4-BE49-F238E27FC236}">
                  <a16:creationId xmlns:a16="http://schemas.microsoft.com/office/drawing/2014/main" id="{00743017-09FD-C58A-F9DC-3553A7831C0A}"/>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5" name="Freeform 197">
              <a:extLst>
                <a:ext uri="{FF2B5EF4-FFF2-40B4-BE49-F238E27FC236}">
                  <a16:creationId xmlns:a16="http://schemas.microsoft.com/office/drawing/2014/main" id="{76DB0B21-2392-53AC-F581-2FB6396B846A}"/>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6" name="Freeform 198">
              <a:extLst>
                <a:ext uri="{FF2B5EF4-FFF2-40B4-BE49-F238E27FC236}">
                  <a16:creationId xmlns:a16="http://schemas.microsoft.com/office/drawing/2014/main" id="{505837A0-88B9-A4A7-585A-FA9A0469453D}"/>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7" name="Freeform 199">
              <a:extLst>
                <a:ext uri="{FF2B5EF4-FFF2-40B4-BE49-F238E27FC236}">
                  <a16:creationId xmlns:a16="http://schemas.microsoft.com/office/drawing/2014/main" id="{A1E02C28-BC3A-CA6A-F229-0DD97DB08FBA}"/>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8" name="Freeform 200">
              <a:extLst>
                <a:ext uri="{FF2B5EF4-FFF2-40B4-BE49-F238E27FC236}">
                  <a16:creationId xmlns:a16="http://schemas.microsoft.com/office/drawing/2014/main" id="{7EFD7FE2-132E-294A-D942-76E07B04D118}"/>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39" name="Freeform 201">
              <a:extLst>
                <a:ext uri="{FF2B5EF4-FFF2-40B4-BE49-F238E27FC236}">
                  <a16:creationId xmlns:a16="http://schemas.microsoft.com/office/drawing/2014/main" id="{1284646C-9206-9C28-A8DF-B9F40220F5BF}"/>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0" name="Freeform 202">
              <a:extLst>
                <a:ext uri="{FF2B5EF4-FFF2-40B4-BE49-F238E27FC236}">
                  <a16:creationId xmlns:a16="http://schemas.microsoft.com/office/drawing/2014/main" id="{1A0F56E2-5D56-1A4D-4A95-E922F8EDEC9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1" name="Freeform 203">
              <a:extLst>
                <a:ext uri="{FF2B5EF4-FFF2-40B4-BE49-F238E27FC236}">
                  <a16:creationId xmlns:a16="http://schemas.microsoft.com/office/drawing/2014/main" id="{AE8F645B-6F16-8BAE-9C21-E66DB830B43E}"/>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2" name="Freeform 204">
              <a:extLst>
                <a:ext uri="{FF2B5EF4-FFF2-40B4-BE49-F238E27FC236}">
                  <a16:creationId xmlns:a16="http://schemas.microsoft.com/office/drawing/2014/main" id="{D2033FFA-5F30-7D4A-4AB1-0A798124050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3" name="Freeform 205">
              <a:extLst>
                <a:ext uri="{FF2B5EF4-FFF2-40B4-BE49-F238E27FC236}">
                  <a16:creationId xmlns:a16="http://schemas.microsoft.com/office/drawing/2014/main" id="{95AAB1F6-DCA5-A2C6-F558-1A95E6146268}"/>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4" name="Freeform 206">
              <a:extLst>
                <a:ext uri="{FF2B5EF4-FFF2-40B4-BE49-F238E27FC236}">
                  <a16:creationId xmlns:a16="http://schemas.microsoft.com/office/drawing/2014/main" id="{AE16B127-6AB5-8A9F-B9A7-BA7FC1944B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5" name="Freeform 207">
              <a:extLst>
                <a:ext uri="{FF2B5EF4-FFF2-40B4-BE49-F238E27FC236}">
                  <a16:creationId xmlns:a16="http://schemas.microsoft.com/office/drawing/2014/main" id="{0737EAE1-B058-473C-FE3A-EA7171500C2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6" name="Freeform 208">
              <a:extLst>
                <a:ext uri="{FF2B5EF4-FFF2-40B4-BE49-F238E27FC236}">
                  <a16:creationId xmlns:a16="http://schemas.microsoft.com/office/drawing/2014/main" id="{E4A2AFA0-2216-B3E9-B7A7-DC5783AE0E7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7" name="Freeform 209">
              <a:extLst>
                <a:ext uri="{FF2B5EF4-FFF2-40B4-BE49-F238E27FC236}">
                  <a16:creationId xmlns:a16="http://schemas.microsoft.com/office/drawing/2014/main" id="{E6913A27-332D-5FDD-4D37-D03AF18A763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48" name="Freeform 210">
              <a:extLst>
                <a:ext uri="{FF2B5EF4-FFF2-40B4-BE49-F238E27FC236}">
                  <a16:creationId xmlns:a16="http://schemas.microsoft.com/office/drawing/2014/main" id="{7D0F397C-A167-BD45-73F5-9EF169B77CD0}"/>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8369" name="Graphic 2">
            <a:extLst>
              <a:ext uri="{FF2B5EF4-FFF2-40B4-BE49-F238E27FC236}">
                <a16:creationId xmlns:a16="http://schemas.microsoft.com/office/drawing/2014/main" id="{0EB837F0-F47F-0D48-A7BC-7B8AFF13071A}"/>
              </a:ext>
            </a:extLst>
          </p:cNvPr>
          <p:cNvGrpSpPr/>
          <p:nvPr/>
        </p:nvGrpSpPr>
        <p:grpSpPr>
          <a:xfrm>
            <a:off x="1796829" y="9664409"/>
            <a:ext cx="221553" cy="222458"/>
            <a:chOff x="1473222" y="5236455"/>
            <a:chExt cx="440760" cy="442561"/>
          </a:xfrm>
          <a:solidFill>
            <a:srgbClr val="000000"/>
          </a:solidFill>
        </p:grpSpPr>
        <p:sp>
          <p:nvSpPr>
            <p:cNvPr id="8370" name="Freeform 8">
              <a:extLst>
                <a:ext uri="{FF2B5EF4-FFF2-40B4-BE49-F238E27FC236}">
                  <a16:creationId xmlns:a16="http://schemas.microsoft.com/office/drawing/2014/main" id="{377F6860-F8D3-57EB-604F-8FADE2332E26}"/>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1" name="Freeform 9">
              <a:hlinkClick r:id="rId13"/>
              <a:extLst>
                <a:ext uri="{FF2B5EF4-FFF2-40B4-BE49-F238E27FC236}">
                  <a16:creationId xmlns:a16="http://schemas.microsoft.com/office/drawing/2014/main" id="{BD50F02D-247B-E0FA-06BB-CCB7E40BDE36}"/>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2" name="Freeform 10">
              <a:extLst>
                <a:ext uri="{FF2B5EF4-FFF2-40B4-BE49-F238E27FC236}">
                  <a16:creationId xmlns:a16="http://schemas.microsoft.com/office/drawing/2014/main" id="{9E4C4038-6815-A9CF-0DE2-3705F83A624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CA989BD0-D694-E3A4-DC7D-B417FE285DF6}"/>
              </a:ext>
            </a:extLst>
          </p:cNvPr>
          <p:cNvGrpSpPr/>
          <p:nvPr/>
        </p:nvGrpSpPr>
        <p:grpSpPr>
          <a:xfrm rot="19582332">
            <a:off x="2995992" y="9436893"/>
            <a:ext cx="403667" cy="780438"/>
            <a:chOff x="9129274" y="2719113"/>
            <a:chExt cx="717139" cy="1386497"/>
          </a:xfrm>
          <a:solidFill>
            <a:srgbClr val="000000"/>
          </a:solidFill>
        </p:grpSpPr>
        <p:grpSp>
          <p:nvGrpSpPr>
            <p:cNvPr id="8373" name="Graphic 4">
              <a:extLst>
                <a:ext uri="{FF2B5EF4-FFF2-40B4-BE49-F238E27FC236}">
                  <a16:creationId xmlns:a16="http://schemas.microsoft.com/office/drawing/2014/main" id="{F9A0D235-2DF9-AEC5-171F-7244B63D9649}"/>
                </a:ext>
              </a:extLst>
            </p:cNvPr>
            <p:cNvGrpSpPr/>
            <p:nvPr/>
          </p:nvGrpSpPr>
          <p:grpSpPr>
            <a:xfrm>
              <a:off x="9159507" y="2719113"/>
              <a:ext cx="446280" cy="440141"/>
              <a:chOff x="9159507" y="2719113"/>
              <a:chExt cx="446280" cy="440141"/>
            </a:xfrm>
            <a:grpFill/>
          </p:grpSpPr>
          <p:sp>
            <p:nvSpPr>
              <p:cNvPr id="8382" name="Freeform 57">
                <a:extLst>
                  <a:ext uri="{FF2B5EF4-FFF2-40B4-BE49-F238E27FC236}">
                    <a16:creationId xmlns:a16="http://schemas.microsoft.com/office/drawing/2014/main" id="{CC095050-BB60-2A00-A455-7791A5B523E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383" name="Freeform 58">
                <a:extLst>
                  <a:ext uri="{FF2B5EF4-FFF2-40B4-BE49-F238E27FC236}">
                    <a16:creationId xmlns:a16="http://schemas.microsoft.com/office/drawing/2014/main" id="{D789318D-7CAD-707E-272C-16D997C22257}"/>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374" name="Graphic 4">
              <a:extLst>
                <a:ext uri="{FF2B5EF4-FFF2-40B4-BE49-F238E27FC236}">
                  <a16:creationId xmlns:a16="http://schemas.microsoft.com/office/drawing/2014/main" id="{DB87979B-2976-A3D1-4E07-174E19921FAB}"/>
                </a:ext>
              </a:extLst>
            </p:cNvPr>
            <p:cNvGrpSpPr/>
            <p:nvPr/>
          </p:nvGrpSpPr>
          <p:grpSpPr>
            <a:xfrm>
              <a:off x="9129274" y="2893887"/>
              <a:ext cx="717139" cy="1211724"/>
              <a:chOff x="9129274" y="2893887"/>
              <a:chExt cx="717139" cy="1211724"/>
            </a:xfrm>
            <a:grpFill/>
          </p:grpSpPr>
          <p:sp>
            <p:nvSpPr>
              <p:cNvPr id="8375" name="Freeform 50">
                <a:extLst>
                  <a:ext uri="{FF2B5EF4-FFF2-40B4-BE49-F238E27FC236}">
                    <a16:creationId xmlns:a16="http://schemas.microsoft.com/office/drawing/2014/main" id="{7DDD1803-B842-FFFB-D37B-986DCE799CE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8376" name="Freeform 51">
                <a:extLst>
                  <a:ext uri="{FF2B5EF4-FFF2-40B4-BE49-F238E27FC236}">
                    <a16:creationId xmlns:a16="http://schemas.microsoft.com/office/drawing/2014/main" id="{DCDFD452-3CE6-902D-326C-A92DDFF03D7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377" name="Freeform 52">
                <a:extLst>
                  <a:ext uri="{FF2B5EF4-FFF2-40B4-BE49-F238E27FC236}">
                    <a16:creationId xmlns:a16="http://schemas.microsoft.com/office/drawing/2014/main" id="{BBB2C644-7F41-55E1-86F0-F2296C62BEE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378" name="Freeform 53">
                <a:extLst>
                  <a:ext uri="{FF2B5EF4-FFF2-40B4-BE49-F238E27FC236}">
                    <a16:creationId xmlns:a16="http://schemas.microsoft.com/office/drawing/2014/main" id="{64DEFE14-C9A4-C18F-6BDA-9D3F5DAA51F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379" name="Freeform 54">
                <a:extLst>
                  <a:ext uri="{FF2B5EF4-FFF2-40B4-BE49-F238E27FC236}">
                    <a16:creationId xmlns:a16="http://schemas.microsoft.com/office/drawing/2014/main" id="{1BAAB66C-42A4-97F4-1D03-5866821DD83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80" name="Freeform 55">
                <a:extLst>
                  <a:ext uri="{FF2B5EF4-FFF2-40B4-BE49-F238E27FC236}">
                    <a16:creationId xmlns:a16="http://schemas.microsoft.com/office/drawing/2014/main" id="{9B7635BF-0ADD-17DA-57FE-C956D9C6F45F}"/>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381" name="Freeform 56">
                <a:extLst>
                  <a:ext uri="{FF2B5EF4-FFF2-40B4-BE49-F238E27FC236}">
                    <a16:creationId xmlns:a16="http://schemas.microsoft.com/office/drawing/2014/main" id="{345A418E-1F82-E4FB-5EF6-00F629E36716}"/>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8384" name="Oval 8383">
            <a:extLst>
              <a:ext uri="{FF2B5EF4-FFF2-40B4-BE49-F238E27FC236}">
                <a16:creationId xmlns:a16="http://schemas.microsoft.com/office/drawing/2014/main" id="{31EFE16B-A5A5-2478-0EFC-7DF3AB21456E}"/>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8385" name="Text Placeholder 1">
            <a:extLst>
              <a:ext uri="{FF2B5EF4-FFF2-40B4-BE49-F238E27FC236}">
                <a16:creationId xmlns:a16="http://schemas.microsoft.com/office/drawing/2014/main" id="{EFBB9E25-76FE-A91A-B72C-EE5AF1DAEE9B}"/>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398978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0"/>
                </p:tgtEl>
              </p:cMediaNode>
            </p:video>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0"/>
                                        </p:tgtEl>
                                      </p:cBhvr>
                                    </p:cmd>
                                  </p:childTnLst>
                                </p:cTn>
                              </p:par>
                            </p:childTnLst>
                          </p:cTn>
                        </p:par>
                      </p:childTnLst>
                    </p:cTn>
                  </p:par>
                </p:childTnLst>
              </p:cTn>
              <p:nextCondLst>
                <p:cond evt="onClick" delay="0">
                  <p:tgtEl>
                    <p:spTgt spid="20"/>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 name="Picture Placeholder 240" descr="A picture containing graphical user interface&#10;&#10;Description automatically generated">
            <a:extLst>
              <a:ext uri="{FF2B5EF4-FFF2-40B4-BE49-F238E27FC236}">
                <a16:creationId xmlns:a16="http://schemas.microsoft.com/office/drawing/2014/main" id="{C66B5C1B-326C-C550-3697-E114765180EE}"/>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85869" y="3464951"/>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Founded in 1853 by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Sebastião</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Ramirez in Vila Real de Santo António (Portugal), Ramirez &amp; Cª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Filhos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is a model of corporate longevity. A project of production of the best-canned fish. A family project that is today the oldest fish cannery in operation in the world.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currently has 14 international brands and has a philosophy of its own: a clear focus on innovation and differentiation, which has made the company a world pioneer in many aspects of canning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industrialisation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quality control and food safety; healthy food and consumer convenience; process certification as well as sustainable fishing and a strong social commitment.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They are present in more than 50 markets. Some centuries-old brands are Ramirez, Cocagne, The Queen of the Coast, Berthe, Tomé, Al Fares, and La Rose.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produces 55 products. From tuna to sardines, including mackerel, codfish, horse mackerel and salmon. Among them, there are real ready meals, such as codfish with chickpeas, tuna with legumes and vegetables or roasted tuna Algarve style.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8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endParaRPr lang="en-US" sz="1200"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"Ramirez 1853" is a cutting-edge technical and technological unit that allows for innovation in various fields, including adopting environmentally friendly processes and reinforcing the historical export vocation. Therefore, the world's oldest fish cannery is also the most modern and ecological sector unit.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company's Quality Control System is certified by SGS following the standard NP EN ISO 9001:2008, being the first cannery factory in Portugal to be accredited by this prestigious certification body.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company's reliability is certified by the most demanding international agencies and distribution chains, including the MSC (Marine Stewardship Council), BRC and ISO.</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company created a quality control laboratory considering the absolute respect for hygienic-sanitary specifications. These allow the compromise with the strict production criteria required in the more demanding markets, such as Canada and South Africa, making it necessary to use raw materials of great quality, to ensure the conformity of the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sterilisation</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contents of the cans, the seaming and the net weight.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history and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flavours</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proposed by the oldest fish cannery in operation in the world can be appreciated in their new production unit, the "Ramirez 1853", which in addition to the avant-garde technology, includes a shop, an important museum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centre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an auditorium, focused on industrial tourism. They are open to visits from schools or groups of tourists with a special taste for knowing their history and the evolution of an industry that is typically related to the pulse of many Portuguese coastal cities. They provide evidence for groups and projects with umbilical relations with the sea, and cede exhibition spaces for temporary shows, conferences or the launching of literary works</a:t>
            </a:r>
            <a:r>
              <a:rPr kumimoji="0" lang="en-US" sz="120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38</a:t>
            </a:fld>
            <a:endParaRPr lang="en-US" sz="1100"/>
          </a:p>
        </p:txBody>
      </p:sp>
      <p:grpSp>
        <p:nvGrpSpPr>
          <p:cNvPr id="6" name="Graphic 2">
            <a:extLst>
              <a:ext uri="{FF2B5EF4-FFF2-40B4-BE49-F238E27FC236}">
                <a16:creationId xmlns:a16="http://schemas.microsoft.com/office/drawing/2014/main" id="{A9803178-6F1E-82E7-D5EC-7E176F0B14F3}"/>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408793E6-4825-6AB7-9434-AE950CD40E5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 name="Freeform 9">
              <a:extLst>
                <a:ext uri="{FF2B5EF4-FFF2-40B4-BE49-F238E27FC236}">
                  <a16:creationId xmlns:a16="http://schemas.microsoft.com/office/drawing/2014/main" id="{5C54D26B-3B7A-75AB-8E12-28A9BF8EF61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10">
              <a:extLst>
                <a:ext uri="{FF2B5EF4-FFF2-40B4-BE49-F238E27FC236}">
                  <a16:creationId xmlns:a16="http://schemas.microsoft.com/office/drawing/2014/main" id="{5AE570AA-39B0-01D7-19BA-6AE89D74FB60}"/>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11">
              <a:extLst>
                <a:ext uri="{FF2B5EF4-FFF2-40B4-BE49-F238E27FC236}">
                  <a16:creationId xmlns:a16="http://schemas.microsoft.com/office/drawing/2014/main" id="{8A2F9923-2E00-5DC2-3E99-D3385ACA3315}"/>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2">
              <a:extLst>
                <a:ext uri="{FF2B5EF4-FFF2-40B4-BE49-F238E27FC236}">
                  <a16:creationId xmlns:a16="http://schemas.microsoft.com/office/drawing/2014/main" id="{137A907D-1984-AD18-D1BB-0B55014E185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3">
              <a:extLst>
                <a:ext uri="{FF2B5EF4-FFF2-40B4-BE49-F238E27FC236}">
                  <a16:creationId xmlns:a16="http://schemas.microsoft.com/office/drawing/2014/main" id="{51D8A35F-FCA2-A935-396A-57AF07022DD9}"/>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4">
              <a:extLst>
                <a:ext uri="{FF2B5EF4-FFF2-40B4-BE49-F238E27FC236}">
                  <a16:creationId xmlns:a16="http://schemas.microsoft.com/office/drawing/2014/main" id="{5833AFE7-5D7E-FF9A-DE98-DB51B9B8AA55}"/>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15">
              <a:extLst>
                <a:ext uri="{FF2B5EF4-FFF2-40B4-BE49-F238E27FC236}">
                  <a16:creationId xmlns:a16="http://schemas.microsoft.com/office/drawing/2014/main" id="{2F78A537-C3C9-110E-0457-BF62343CD571}"/>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6">
              <a:extLst>
                <a:ext uri="{FF2B5EF4-FFF2-40B4-BE49-F238E27FC236}">
                  <a16:creationId xmlns:a16="http://schemas.microsoft.com/office/drawing/2014/main" id="{AD5B763C-1203-C115-FF5D-537F021626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7">
              <a:extLst>
                <a:ext uri="{FF2B5EF4-FFF2-40B4-BE49-F238E27FC236}">
                  <a16:creationId xmlns:a16="http://schemas.microsoft.com/office/drawing/2014/main" id="{CCA89CD6-F580-E3E1-40C2-2B178DF50B47}"/>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8">
              <a:extLst>
                <a:ext uri="{FF2B5EF4-FFF2-40B4-BE49-F238E27FC236}">
                  <a16:creationId xmlns:a16="http://schemas.microsoft.com/office/drawing/2014/main" id="{4A65D67D-7532-DF00-3C05-CC0C1C2F1B0E}"/>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9">
              <a:extLst>
                <a:ext uri="{FF2B5EF4-FFF2-40B4-BE49-F238E27FC236}">
                  <a16:creationId xmlns:a16="http://schemas.microsoft.com/office/drawing/2014/main" id="{2DF51457-10EF-D268-8C43-A88DB05582EB}"/>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20">
              <a:extLst>
                <a:ext uri="{FF2B5EF4-FFF2-40B4-BE49-F238E27FC236}">
                  <a16:creationId xmlns:a16="http://schemas.microsoft.com/office/drawing/2014/main" id="{899D8EFB-8BF4-B6FB-CDC2-CB22DE3DA1C9}"/>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1">
              <a:extLst>
                <a:ext uri="{FF2B5EF4-FFF2-40B4-BE49-F238E27FC236}">
                  <a16:creationId xmlns:a16="http://schemas.microsoft.com/office/drawing/2014/main" id="{8AA578FA-746B-208F-F645-410BEEBE24BC}"/>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2">
              <a:extLst>
                <a:ext uri="{FF2B5EF4-FFF2-40B4-BE49-F238E27FC236}">
                  <a16:creationId xmlns:a16="http://schemas.microsoft.com/office/drawing/2014/main" id="{B72CF17C-B652-787C-82AF-0193899D528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3">
              <a:extLst>
                <a:ext uri="{FF2B5EF4-FFF2-40B4-BE49-F238E27FC236}">
                  <a16:creationId xmlns:a16="http://schemas.microsoft.com/office/drawing/2014/main" id="{365C2AE8-CE57-11B7-C17D-072AE74A79A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4">
              <a:extLst>
                <a:ext uri="{FF2B5EF4-FFF2-40B4-BE49-F238E27FC236}">
                  <a16:creationId xmlns:a16="http://schemas.microsoft.com/office/drawing/2014/main" id="{C768259F-CFA4-5C77-19CD-D52592992C0C}"/>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5">
              <a:extLst>
                <a:ext uri="{FF2B5EF4-FFF2-40B4-BE49-F238E27FC236}">
                  <a16:creationId xmlns:a16="http://schemas.microsoft.com/office/drawing/2014/main" id="{1BF2A31A-5614-1285-0FAC-87E1861E0A7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6">
              <a:extLst>
                <a:ext uri="{FF2B5EF4-FFF2-40B4-BE49-F238E27FC236}">
                  <a16:creationId xmlns:a16="http://schemas.microsoft.com/office/drawing/2014/main" id="{B9424B73-8541-BE8A-F351-BEC26D0B7EFE}"/>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7">
              <a:extLst>
                <a:ext uri="{FF2B5EF4-FFF2-40B4-BE49-F238E27FC236}">
                  <a16:creationId xmlns:a16="http://schemas.microsoft.com/office/drawing/2014/main" id="{AC1E4E48-1608-238F-1B69-DFE30265CB36}"/>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8">
              <a:extLst>
                <a:ext uri="{FF2B5EF4-FFF2-40B4-BE49-F238E27FC236}">
                  <a16:creationId xmlns:a16="http://schemas.microsoft.com/office/drawing/2014/main" id="{F21E2EF7-4121-F1F6-98AD-7B8F9C09BA9A}"/>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9">
              <a:extLst>
                <a:ext uri="{FF2B5EF4-FFF2-40B4-BE49-F238E27FC236}">
                  <a16:creationId xmlns:a16="http://schemas.microsoft.com/office/drawing/2014/main" id="{78F2FDEB-0093-9343-B215-A2B3269A3C1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30">
              <a:extLst>
                <a:ext uri="{FF2B5EF4-FFF2-40B4-BE49-F238E27FC236}">
                  <a16:creationId xmlns:a16="http://schemas.microsoft.com/office/drawing/2014/main" id="{840B148E-3CD4-D609-6AE9-46D94E326A03}"/>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1">
              <a:extLst>
                <a:ext uri="{FF2B5EF4-FFF2-40B4-BE49-F238E27FC236}">
                  <a16:creationId xmlns:a16="http://schemas.microsoft.com/office/drawing/2014/main" id="{E4671CB2-1827-6B94-2876-9A601BA043A7}"/>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2">
              <a:extLst>
                <a:ext uri="{FF2B5EF4-FFF2-40B4-BE49-F238E27FC236}">
                  <a16:creationId xmlns:a16="http://schemas.microsoft.com/office/drawing/2014/main" id="{B17AB63D-B2E4-F4E0-A2B9-514AF237CADD}"/>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3">
              <a:extLst>
                <a:ext uri="{FF2B5EF4-FFF2-40B4-BE49-F238E27FC236}">
                  <a16:creationId xmlns:a16="http://schemas.microsoft.com/office/drawing/2014/main" id="{04D3B626-7730-C10F-B7C9-9B769A65DB4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4">
              <a:extLst>
                <a:ext uri="{FF2B5EF4-FFF2-40B4-BE49-F238E27FC236}">
                  <a16:creationId xmlns:a16="http://schemas.microsoft.com/office/drawing/2014/main" id="{3056869C-E592-366D-9DD4-67A8B8DA1658}"/>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5">
              <a:extLst>
                <a:ext uri="{FF2B5EF4-FFF2-40B4-BE49-F238E27FC236}">
                  <a16:creationId xmlns:a16="http://schemas.microsoft.com/office/drawing/2014/main" id="{635E9679-30EB-BCFD-C3BE-0E7F1264D84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6">
              <a:extLst>
                <a:ext uri="{FF2B5EF4-FFF2-40B4-BE49-F238E27FC236}">
                  <a16:creationId xmlns:a16="http://schemas.microsoft.com/office/drawing/2014/main" id="{EE382C97-34BA-2902-06FB-7C1DE06483D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7">
              <a:extLst>
                <a:ext uri="{FF2B5EF4-FFF2-40B4-BE49-F238E27FC236}">
                  <a16:creationId xmlns:a16="http://schemas.microsoft.com/office/drawing/2014/main" id="{4755CE28-4D51-40AD-4C81-FD72A7014333}"/>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8">
              <a:extLst>
                <a:ext uri="{FF2B5EF4-FFF2-40B4-BE49-F238E27FC236}">
                  <a16:creationId xmlns:a16="http://schemas.microsoft.com/office/drawing/2014/main" id="{10E1A074-5581-A980-D678-A6146A2A7C4D}"/>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9">
              <a:extLst>
                <a:ext uri="{FF2B5EF4-FFF2-40B4-BE49-F238E27FC236}">
                  <a16:creationId xmlns:a16="http://schemas.microsoft.com/office/drawing/2014/main" id="{8B0883A5-C5F7-7FBF-9C65-3B9755B246E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40">
              <a:extLst>
                <a:ext uri="{FF2B5EF4-FFF2-40B4-BE49-F238E27FC236}">
                  <a16:creationId xmlns:a16="http://schemas.microsoft.com/office/drawing/2014/main" id="{223AF289-B2C4-B792-2E99-0348B9743D30}"/>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1">
              <a:extLst>
                <a:ext uri="{FF2B5EF4-FFF2-40B4-BE49-F238E27FC236}">
                  <a16:creationId xmlns:a16="http://schemas.microsoft.com/office/drawing/2014/main" id="{5303219E-DC70-D1A9-0F36-962006820F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2">
              <a:extLst>
                <a:ext uri="{FF2B5EF4-FFF2-40B4-BE49-F238E27FC236}">
                  <a16:creationId xmlns:a16="http://schemas.microsoft.com/office/drawing/2014/main" id="{7CDD4116-70D4-7B62-A5E8-2B35825F188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3">
              <a:extLst>
                <a:ext uri="{FF2B5EF4-FFF2-40B4-BE49-F238E27FC236}">
                  <a16:creationId xmlns:a16="http://schemas.microsoft.com/office/drawing/2014/main" id="{356D2770-E235-9AC0-91CA-823A62DDE5EF}"/>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4">
              <a:extLst>
                <a:ext uri="{FF2B5EF4-FFF2-40B4-BE49-F238E27FC236}">
                  <a16:creationId xmlns:a16="http://schemas.microsoft.com/office/drawing/2014/main" id="{44B50E52-12A8-3BA4-B7E8-801F5A6849E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5">
              <a:extLst>
                <a:ext uri="{FF2B5EF4-FFF2-40B4-BE49-F238E27FC236}">
                  <a16:creationId xmlns:a16="http://schemas.microsoft.com/office/drawing/2014/main" id="{9B43A805-C3D8-8891-E76D-FBD1847FCF5F}"/>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6">
              <a:extLst>
                <a:ext uri="{FF2B5EF4-FFF2-40B4-BE49-F238E27FC236}">
                  <a16:creationId xmlns:a16="http://schemas.microsoft.com/office/drawing/2014/main" id="{4DFA62E4-0096-65FA-30A6-569C70CC55FE}"/>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7">
              <a:extLst>
                <a:ext uri="{FF2B5EF4-FFF2-40B4-BE49-F238E27FC236}">
                  <a16:creationId xmlns:a16="http://schemas.microsoft.com/office/drawing/2014/main" id="{4AE2F621-1231-DBD7-E678-76BFA72BA5D1}"/>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8">
              <a:extLst>
                <a:ext uri="{FF2B5EF4-FFF2-40B4-BE49-F238E27FC236}">
                  <a16:creationId xmlns:a16="http://schemas.microsoft.com/office/drawing/2014/main" id="{F8447A75-847C-C8CA-A3AE-F4EB7DA4E679}"/>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9">
              <a:extLst>
                <a:ext uri="{FF2B5EF4-FFF2-40B4-BE49-F238E27FC236}">
                  <a16:creationId xmlns:a16="http://schemas.microsoft.com/office/drawing/2014/main" id="{4372DC61-99B7-8FB2-CE45-3401EFF4DF2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50">
              <a:extLst>
                <a:ext uri="{FF2B5EF4-FFF2-40B4-BE49-F238E27FC236}">
                  <a16:creationId xmlns:a16="http://schemas.microsoft.com/office/drawing/2014/main" id="{A372A454-24BD-A4B1-A0D7-3AEA7FCFC1A5}"/>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1">
              <a:extLst>
                <a:ext uri="{FF2B5EF4-FFF2-40B4-BE49-F238E27FC236}">
                  <a16:creationId xmlns:a16="http://schemas.microsoft.com/office/drawing/2014/main" id="{17BDD5D8-B99F-6447-EF0D-B43A06FE23A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2">
              <a:extLst>
                <a:ext uri="{FF2B5EF4-FFF2-40B4-BE49-F238E27FC236}">
                  <a16:creationId xmlns:a16="http://schemas.microsoft.com/office/drawing/2014/main" id="{B0CE88DB-3874-AC71-9160-8BDFB4E77DA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6" name="Graphic 2">
              <a:extLst>
                <a:ext uri="{FF2B5EF4-FFF2-40B4-BE49-F238E27FC236}">
                  <a16:creationId xmlns:a16="http://schemas.microsoft.com/office/drawing/2014/main" id="{087C70C2-F7A6-2F3D-E59D-D5A61EE8DADE}"/>
                </a:ext>
              </a:extLst>
            </p:cNvPr>
            <p:cNvGrpSpPr/>
            <p:nvPr/>
          </p:nvGrpSpPr>
          <p:grpSpPr>
            <a:xfrm>
              <a:off x="4134920" y="5769432"/>
              <a:ext cx="249716" cy="186542"/>
              <a:chOff x="4134920" y="5769432"/>
              <a:chExt cx="249716" cy="186542"/>
            </a:xfrm>
          </p:grpSpPr>
          <p:sp>
            <p:nvSpPr>
              <p:cNvPr id="224" name="Freeform 221">
                <a:extLst>
                  <a:ext uri="{FF2B5EF4-FFF2-40B4-BE49-F238E27FC236}">
                    <a16:creationId xmlns:a16="http://schemas.microsoft.com/office/drawing/2014/main" id="{3466A7B6-CBB7-9547-8740-B7044AECCFC8}"/>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5" name="Freeform 222">
                <a:extLst>
                  <a:ext uri="{FF2B5EF4-FFF2-40B4-BE49-F238E27FC236}">
                    <a16:creationId xmlns:a16="http://schemas.microsoft.com/office/drawing/2014/main" id="{BCF6DD7E-9E64-A543-787C-6BB911C6D7C2}"/>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3">
                <a:extLst>
                  <a:ext uri="{FF2B5EF4-FFF2-40B4-BE49-F238E27FC236}">
                    <a16:creationId xmlns:a16="http://schemas.microsoft.com/office/drawing/2014/main" id="{251CB873-0E94-F237-BE30-4E849DF075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4">
                <a:extLst>
                  <a:ext uri="{FF2B5EF4-FFF2-40B4-BE49-F238E27FC236}">
                    <a16:creationId xmlns:a16="http://schemas.microsoft.com/office/drawing/2014/main" id="{E68E7363-ABAD-F0E4-88ED-DB04D52613A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5">
                <a:extLst>
                  <a:ext uri="{FF2B5EF4-FFF2-40B4-BE49-F238E27FC236}">
                    <a16:creationId xmlns:a16="http://schemas.microsoft.com/office/drawing/2014/main" id="{C3C58075-1B5D-12D7-A642-4BB1B48C9F81}"/>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6">
                <a:extLst>
                  <a:ext uri="{FF2B5EF4-FFF2-40B4-BE49-F238E27FC236}">
                    <a16:creationId xmlns:a16="http://schemas.microsoft.com/office/drawing/2014/main" id="{BF110086-D830-31F1-C95D-224FD0B749FC}"/>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7">
                <a:extLst>
                  <a:ext uri="{FF2B5EF4-FFF2-40B4-BE49-F238E27FC236}">
                    <a16:creationId xmlns:a16="http://schemas.microsoft.com/office/drawing/2014/main" id="{3F1FC21A-064B-AEE0-B7C1-8538EB42F41D}"/>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8">
                <a:extLst>
                  <a:ext uri="{FF2B5EF4-FFF2-40B4-BE49-F238E27FC236}">
                    <a16:creationId xmlns:a16="http://schemas.microsoft.com/office/drawing/2014/main" id="{9D91A81C-F355-6F34-C6D9-E2B26FA4F1A1}"/>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9">
                <a:extLst>
                  <a:ext uri="{FF2B5EF4-FFF2-40B4-BE49-F238E27FC236}">
                    <a16:creationId xmlns:a16="http://schemas.microsoft.com/office/drawing/2014/main" id="{7F791C7B-914C-89D3-DC2F-D05E57195D67}"/>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30">
                <a:extLst>
                  <a:ext uri="{FF2B5EF4-FFF2-40B4-BE49-F238E27FC236}">
                    <a16:creationId xmlns:a16="http://schemas.microsoft.com/office/drawing/2014/main" id="{5D64219C-4722-85AD-895C-4E386829207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7" name="Freeform 54">
              <a:extLst>
                <a:ext uri="{FF2B5EF4-FFF2-40B4-BE49-F238E27FC236}">
                  <a16:creationId xmlns:a16="http://schemas.microsoft.com/office/drawing/2014/main" id="{741122CD-72B2-C872-C609-1E8B3CDF0E1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5">
              <a:extLst>
                <a:ext uri="{FF2B5EF4-FFF2-40B4-BE49-F238E27FC236}">
                  <a16:creationId xmlns:a16="http://schemas.microsoft.com/office/drawing/2014/main" id="{3CE5089D-ADB3-82D6-52BE-5BCC565F5B3D}"/>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6">
              <a:extLst>
                <a:ext uri="{FF2B5EF4-FFF2-40B4-BE49-F238E27FC236}">
                  <a16:creationId xmlns:a16="http://schemas.microsoft.com/office/drawing/2014/main" id="{8208A878-A695-F95C-1488-4A4D12DD9530}"/>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7">
              <a:extLst>
                <a:ext uri="{FF2B5EF4-FFF2-40B4-BE49-F238E27FC236}">
                  <a16:creationId xmlns:a16="http://schemas.microsoft.com/office/drawing/2014/main" id="{C93557D5-33BB-8E4F-75A7-1429EC0FFDB9}"/>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8">
              <a:extLst>
                <a:ext uri="{FF2B5EF4-FFF2-40B4-BE49-F238E27FC236}">
                  <a16:creationId xmlns:a16="http://schemas.microsoft.com/office/drawing/2014/main" id="{56C9E817-D554-A217-7972-5831CC65AEE2}"/>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9">
              <a:extLst>
                <a:ext uri="{FF2B5EF4-FFF2-40B4-BE49-F238E27FC236}">
                  <a16:creationId xmlns:a16="http://schemas.microsoft.com/office/drawing/2014/main" id="{7A15BDAA-03B8-DF9E-0731-91103C70E4EE}"/>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60">
              <a:extLst>
                <a:ext uri="{FF2B5EF4-FFF2-40B4-BE49-F238E27FC236}">
                  <a16:creationId xmlns:a16="http://schemas.microsoft.com/office/drawing/2014/main" id="{1D184B56-6768-69A6-077D-CE4761FFCFB7}"/>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1">
              <a:extLst>
                <a:ext uri="{FF2B5EF4-FFF2-40B4-BE49-F238E27FC236}">
                  <a16:creationId xmlns:a16="http://schemas.microsoft.com/office/drawing/2014/main" id="{58C5E907-20DE-073C-AF1E-CB4BEF15EEA5}"/>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2">
              <a:extLst>
                <a:ext uri="{FF2B5EF4-FFF2-40B4-BE49-F238E27FC236}">
                  <a16:creationId xmlns:a16="http://schemas.microsoft.com/office/drawing/2014/main" id="{72ADDB83-EE07-E7C1-CAEE-1F65E294E2C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3">
              <a:extLst>
                <a:ext uri="{FF2B5EF4-FFF2-40B4-BE49-F238E27FC236}">
                  <a16:creationId xmlns:a16="http://schemas.microsoft.com/office/drawing/2014/main" id="{CE4D4B61-0665-01AE-5AF5-FDD6A29C65AB}"/>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4">
              <a:extLst>
                <a:ext uri="{FF2B5EF4-FFF2-40B4-BE49-F238E27FC236}">
                  <a16:creationId xmlns:a16="http://schemas.microsoft.com/office/drawing/2014/main" id="{270A45F8-5778-3EFC-3D67-EF2C286987F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5">
              <a:extLst>
                <a:ext uri="{FF2B5EF4-FFF2-40B4-BE49-F238E27FC236}">
                  <a16:creationId xmlns:a16="http://schemas.microsoft.com/office/drawing/2014/main" id="{6EE14AC2-57EA-9546-6D1B-1222422F9124}"/>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6">
              <a:extLst>
                <a:ext uri="{FF2B5EF4-FFF2-40B4-BE49-F238E27FC236}">
                  <a16:creationId xmlns:a16="http://schemas.microsoft.com/office/drawing/2014/main" id="{DF3BF8D7-6879-33D7-4BA1-E86C6B7798F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7">
              <a:extLst>
                <a:ext uri="{FF2B5EF4-FFF2-40B4-BE49-F238E27FC236}">
                  <a16:creationId xmlns:a16="http://schemas.microsoft.com/office/drawing/2014/main" id="{22095BE3-970E-17AC-AF21-93428B0C872B}"/>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8">
              <a:extLst>
                <a:ext uri="{FF2B5EF4-FFF2-40B4-BE49-F238E27FC236}">
                  <a16:creationId xmlns:a16="http://schemas.microsoft.com/office/drawing/2014/main" id="{AD545512-F21A-B36D-4B04-F8BD35809B4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9">
              <a:extLst>
                <a:ext uri="{FF2B5EF4-FFF2-40B4-BE49-F238E27FC236}">
                  <a16:creationId xmlns:a16="http://schemas.microsoft.com/office/drawing/2014/main" id="{8434F8D9-6B68-9362-1E2D-ABA999B4342D}"/>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70">
              <a:extLst>
                <a:ext uri="{FF2B5EF4-FFF2-40B4-BE49-F238E27FC236}">
                  <a16:creationId xmlns:a16="http://schemas.microsoft.com/office/drawing/2014/main" id="{4A4E2574-CB2E-3C03-E99C-98E348F58DE5}"/>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1">
              <a:extLst>
                <a:ext uri="{FF2B5EF4-FFF2-40B4-BE49-F238E27FC236}">
                  <a16:creationId xmlns:a16="http://schemas.microsoft.com/office/drawing/2014/main" id="{7D4D32EC-E656-A60F-D26C-486CF4FC7EBB}"/>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2">
              <a:extLst>
                <a:ext uri="{FF2B5EF4-FFF2-40B4-BE49-F238E27FC236}">
                  <a16:creationId xmlns:a16="http://schemas.microsoft.com/office/drawing/2014/main" id="{416D7839-3038-11A6-F6F6-2D335C5BF2A9}"/>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3">
              <a:extLst>
                <a:ext uri="{FF2B5EF4-FFF2-40B4-BE49-F238E27FC236}">
                  <a16:creationId xmlns:a16="http://schemas.microsoft.com/office/drawing/2014/main" id="{B3352465-59BF-7037-1E96-EA5725DC75B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4">
              <a:extLst>
                <a:ext uri="{FF2B5EF4-FFF2-40B4-BE49-F238E27FC236}">
                  <a16:creationId xmlns:a16="http://schemas.microsoft.com/office/drawing/2014/main" id="{CCAD802B-02E1-9B1F-278F-9391A6E35D18}"/>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5">
              <a:extLst>
                <a:ext uri="{FF2B5EF4-FFF2-40B4-BE49-F238E27FC236}">
                  <a16:creationId xmlns:a16="http://schemas.microsoft.com/office/drawing/2014/main" id="{DE1B3322-684E-0254-F8A4-A5221DE66B3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6">
              <a:extLst>
                <a:ext uri="{FF2B5EF4-FFF2-40B4-BE49-F238E27FC236}">
                  <a16:creationId xmlns:a16="http://schemas.microsoft.com/office/drawing/2014/main" id="{015725EE-9872-0E3C-0A21-362F185C1B27}"/>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7">
              <a:extLst>
                <a:ext uri="{FF2B5EF4-FFF2-40B4-BE49-F238E27FC236}">
                  <a16:creationId xmlns:a16="http://schemas.microsoft.com/office/drawing/2014/main" id="{8DA395C4-1885-2860-21F6-00DA15895F70}"/>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8">
              <a:extLst>
                <a:ext uri="{FF2B5EF4-FFF2-40B4-BE49-F238E27FC236}">
                  <a16:creationId xmlns:a16="http://schemas.microsoft.com/office/drawing/2014/main" id="{8E54F0FA-D57E-CDCC-BAE4-40F2A4D8A30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9">
              <a:extLst>
                <a:ext uri="{FF2B5EF4-FFF2-40B4-BE49-F238E27FC236}">
                  <a16:creationId xmlns:a16="http://schemas.microsoft.com/office/drawing/2014/main" id="{F4AD852E-DE1E-15C7-9C8A-C71382D2529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80">
              <a:extLst>
                <a:ext uri="{FF2B5EF4-FFF2-40B4-BE49-F238E27FC236}">
                  <a16:creationId xmlns:a16="http://schemas.microsoft.com/office/drawing/2014/main" id="{F7825A1C-F7F7-F50C-F71C-139D91EAC43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1">
              <a:extLst>
                <a:ext uri="{FF2B5EF4-FFF2-40B4-BE49-F238E27FC236}">
                  <a16:creationId xmlns:a16="http://schemas.microsoft.com/office/drawing/2014/main" id="{3E1CD70E-7002-7649-7557-5062C7222A75}"/>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2">
              <a:extLst>
                <a:ext uri="{FF2B5EF4-FFF2-40B4-BE49-F238E27FC236}">
                  <a16:creationId xmlns:a16="http://schemas.microsoft.com/office/drawing/2014/main" id="{CE691008-6740-ECDD-2081-EF8C4CA5FF9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3">
              <a:extLst>
                <a:ext uri="{FF2B5EF4-FFF2-40B4-BE49-F238E27FC236}">
                  <a16:creationId xmlns:a16="http://schemas.microsoft.com/office/drawing/2014/main" id="{43ED7C00-1EE5-3745-5277-29F1C2C0F5D6}"/>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4">
              <a:extLst>
                <a:ext uri="{FF2B5EF4-FFF2-40B4-BE49-F238E27FC236}">
                  <a16:creationId xmlns:a16="http://schemas.microsoft.com/office/drawing/2014/main" id="{DA1FCAF7-48DA-2CE8-1EC8-34EA55DB5E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5">
              <a:extLst>
                <a:ext uri="{FF2B5EF4-FFF2-40B4-BE49-F238E27FC236}">
                  <a16:creationId xmlns:a16="http://schemas.microsoft.com/office/drawing/2014/main" id="{93268C21-AB37-8698-0272-30467A2C29E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6">
              <a:extLst>
                <a:ext uri="{FF2B5EF4-FFF2-40B4-BE49-F238E27FC236}">
                  <a16:creationId xmlns:a16="http://schemas.microsoft.com/office/drawing/2014/main" id="{87174F8B-3BB7-F4B1-075D-72B40941F63F}"/>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7">
              <a:extLst>
                <a:ext uri="{FF2B5EF4-FFF2-40B4-BE49-F238E27FC236}">
                  <a16:creationId xmlns:a16="http://schemas.microsoft.com/office/drawing/2014/main" id="{A22557A4-25CC-E57F-2C17-0D8C435DECB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1" name="Graphic 2">
              <a:extLst>
                <a:ext uri="{FF2B5EF4-FFF2-40B4-BE49-F238E27FC236}">
                  <a16:creationId xmlns:a16="http://schemas.microsoft.com/office/drawing/2014/main" id="{099C7054-43F7-EB3F-A8DF-AF78E0E89428}"/>
                </a:ext>
              </a:extLst>
            </p:cNvPr>
            <p:cNvGrpSpPr/>
            <p:nvPr/>
          </p:nvGrpSpPr>
          <p:grpSpPr>
            <a:xfrm>
              <a:off x="4258675" y="5793940"/>
              <a:ext cx="6816" cy="5948"/>
              <a:chOff x="4258675" y="5793940"/>
              <a:chExt cx="6816" cy="5948"/>
            </a:xfrm>
          </p:grpSpPr>
          <p:sp>
            <p:nvSpPr>
              <p:cNvPr id="222" name="Freeform 219">
                <a:extLst>
                  <a:ext uri="{FF2B5EF4-FFF2-40B4-BE49-F238E27FC236}">
                    <a16:creationId xmlns:a16="http://schemas.microsoft.com/office/drawing/2014/main" id="{05D6EC77-F6B8-E951-6873-2A334FE859E3}"/>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 name="Freeform 220">
                <a:extLst>
                  <a:ext uri="{FF2B5EF4-FFF2-40B4-BE49-F238E27FC236}">
                    <a16:creationId xmlns:a16="http://schemas.microsoft.com/office/drawing/2014/main" id="{0C16F7FF-4679-13C3-4933-E683974E5C52}"/>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2" name="Freeform 89">
              <a:extLst>
                <a:ext uri="{FF2B5EF4-FFF2-40B4-BE49-F238E27FC236}">
                  <a16:creationId xmlns:a16="http://schemas.microsoft.com/office/drawing/2014/main" id="{0EF0D6DF-91D1-FE31-E06C-B6E6BB6F044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90">
              <a:extLst>
                <a:ext uri="{FF2B5EF4-FFF2-40B4-BE49-F238E27FC236}">
                  <a16:creationId xmlns:a16="http://schemas.microsoft.com/office/drawing/2014/main" id="{07DF883E-F64E-0FD4-C71F-A9A18144D8F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1">
              <a:extLst>
                <a:ext uri="{FF2B5EF4-FFF2-40B4-BE49-F238E27FC236}">
                  <a16:creationId xmlns:a16="http://schemas.microsoft.com/office/drawing/2014/main" id="{5A8ED1C0-A3D0-E9AC-4FB8-0BE5B2C2F619}"/>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2">
              <a:extLst>
                <a:ext uri="{FF2B5EF4-FFF2-40B4-BE49-F238E27FC236}">
                  <a16:creationId xmlns:a16="http://schemas.microsoft.com/office/drawing/2014/main" id="{9EF9E4F3-8990-CCC7-AA8D-1B8A664019C6}"/>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3">
              <a:extLst>
                <a:ext uri="{FF2B5EF4-FFF2-40B4-BE49-F238E27FC236}">
                  <a16:creationId xmlns:a16="http://schemas.microsoft.com/office/drawing/2014/main" id="{3F393F67-B332-AF8B-25B8-82C5C9E3AF5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4">
              <a:extLst>
                <a:ext uri="{FF2B5EF4-FFF2-40B4-BE49-F238E27FC236}">
                  <a16:creationId xmlns:a16="http://schemas.microsoft.com/office/drawing/2014/main" id="{C7D55BC5-BDBE-AB00-D151-22E241A04DBC}"/>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8" name="Graphic 2">
              <a:extLst>
                <a:ext uri="{FF2B5EF4-FFF2-40B4-BE49-F238E27FC236}">
                  <a16:creationId xmlns:a16="http://schemas.microsoft.com/office/drawing/2014/main" id="{903DC6E2-1F88-53C2-9779-171476C254FF}"/>
                </a:ext>
              </a:extLst>
            </p:cNvPr>
            <p:cNvGrpSpPr/>
            <p:nvPr/>
          </p:nvGrpSpPr>
          <p:grpSpPr>
            <a:xfrm>
              <a:off x="4319602" y="5793940"/>
              <a:ext cx="6816" cy="5948"/>
              <a:chOff x="4319602" y="5793940"/>
              <a:chExt cx="6816" cy="5948"/>
            </a:xfrm>
          </p:grpSpPr>
          <p:sp>
            <p:nvSpPr>
              <p:cNvPr id="220" name="Freeform 217">
                <a:extLst>
                  <a:ext uri="{FF2B5EF4-FFF2-40B4-BE49-F238E27FC236}">
                    <a16:creationId xmlns:a16="http://schemas.microsoft.com/office/drawing/2014/main" id="{92F2A797-94FA-A87D-59F8-E807B7FE58BE}"/>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 name="Freeform 218">
                <a:extLst>
                  <a:ext uri="{FF2B5EF4-FFF2-40B4-BE49-F238E27FC236}">
                    <a16:creationId xmlns:a16="http://schemas.microsoft.com/office/drawing/2014/main" id="{5AE49A62-2A07-0953-6094-22F9A9862C18}"/>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9" name="Freeform 96">
              <a:extLst>
                <a:ext uri="{FF2B5EF4-FFF2-40B4-BE49-F238E27FC236}">
                  <a16:creationId xmlns:a16="http://schemas.microsoft.com/office/drawing/2014/main" id="{FDCD1F67-6A65-EF46-02AF-7459CA66EFDE}"/>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7">
              <a:extLst>
                <a:ext uri="{FF2B5EF4-FFF2-40B4-BE49-F238E27FC236}">
                  <a16:creationId xmlns:a16="http://schemas.microsoft.com/office/drawing/2014/main" id="{7A6CA77A-7B4E-18D6-E87D-B2588328AE7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8">
              <a:extLst>
                <a:ext uri="{FF2B5EF4-FFF2-40B4-BE49-F238E27FC236}">
                  <a16:creationId xmlns:a16="http://schemas.microsoft.com/office/drawing/2014/main" id="{7CDC16B0-C3DE-A431-F985-F86B241A895C}"/>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9">
              <a:extLst>
                <a:ext uri="{FF2B5EF4-FFF2-40B4-BE49-F238E27FC236}">
                  <a16:creationId xmlns:a16="http://schemas.microsoft.com/office/drawing/2014/main" id="{5F688BC3-8703-FDA2-6B89-B4CD6C1AFFC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100">
              <a:extLst>
                <a:ext uri="{FF2B5EF4-FFF2-40B4-BE49-F238E27FC236}">
                  <a16:creationId xmlns:a16="http://schemas.microsoft.com/office/drawing/2014/main" id="{237D56BC-EA69-AC03-7A53-54359268F4ED}"/>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1">
              <a:extLst>
                <a:ext uri="{FF2B5EF4-FFF2-40B4-BE49-F238E27FC236}">
                  <a16:creationId xmlns:a16="http://schemas.microsoft.com/office/drawing/2014/main" id="{40AC5D52-5DE5-6D4A-68D4-D99F239440B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5" name="Graphic 2">
              <a:extLst>
                <a:ext uri="{FF2B5EF4-FFF2-40B4-BE49-F238E27FC236}">
                  <a16:creationId xmlns:a16="http://schemas.microsoft.com/office/drawing/2014/main" id="{C435BD41-47A6-42A6-4F30-0F83E1C81C41}"/>
                </a:ext>
              </a:extLst>
            </p:cNvPr>
            <p:cNvGrpSpPr/>
            <p:nvPr/>
          </p:nvGrpSpPr>
          <p:grpSpPr>
            <a:xfrm>
              <a:off x="4319602" y="5857945"/>
              <a:ext cx="6816" cy="5710"/>
              <a:chOff x="4319602" y="5857945"/>
              <a:chExt cx="6816" cy="5710"/>
            </a:xfrm>
          </p:grpSpPr>
          <p:sp>
            <p:nvSpPr>
              <p:cNvPr id="218" name="Freeform 215">
                <a:extLst>
                  <a:ext uri="{FF2B5EF4-FFF2-40B4-BE49-F238E27FC236}">
                    <a16:creationId xmlns:a16="http://schemas.microsoft.com/office/drawing/2014/main" id="{EB5FFB9B-7BEF-8341-9B82-76EFA9A9FBDC}"/>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16">
                <a:extLst>
                  <a:ext uri="{FF2B5EF4-FFF2-40B4-BE49-F238E27FC236}">
                    <a16:creationId xmlns:a16="http://schemas.microsoft.com/office/drawing/2014/main" id="{AF14DBA9-7AA6-BD1D-6246-11AE74E93EAD}"/>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6" name="Freeform 103">
              <a:extLst>
                <a:ext uri="{FF2B5EF4-FFF2-40B4-BE49-F238E27FC236}">
                  <a16:creationId xmlns:a16="http://schemas.microsoft.com/office/drawing/2014/main" id="{F7B17309-C61A-8095-2B52-DCE256A681AC}"/>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104">
              <a:extLst>
                <a:ext uri="{FF2B5EF4-FFF2-40B4-BE49-F238E27FC236}">
                  <a16:creationId xmlns:a16="http://schemas.microsoft.com/office/drawing/2014/main" id="{9667F1BE-D605-3A89-4F23-4FD8A03A447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5">
              <a:extLst>
                <a:ext uri="{FF2B5EF4-FFF2-40B4-BE49-F238E27FC236}">
                  <a16:creationId xmlns:a16="http://schemas.microsoft.com/office/drawing/2014/main" id="{D2F096B0-1C3D-E215-A12D-6A776CAA182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6">
              <a:extLst>
                <a:ext uri="{FF2B5EF4-FFF2-40B4-BE49-F238E27FC236}">
                  <a16:creationId xmlns:a16="http://schemas.microsoft.com/office/drawing/2014/main" id="{94C6E6E5-7EA1-DD16-8CF9-BE316877067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7">
              <a:extLst>
                <a:ext uri="{FF2B5EF4-FFF2-40B4-BE49-F238E27FC236}">
                  <a16:creationId xmlns:a16="http://schemas.microsoft.com/office/drawing/2014/main" id="{C9CE91D5-D82B-574A-F74C-EEE8AC393D4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8">
              <a:extLst>
                <a:ext uri="{FF2B5EF4-FFF2-40B4-BE49-F238E27FC236}">
                  <a16:creationId xmlns:a16="http://schemas.microsoft.com/office/drawing/2014/main" id="{164A2B3B-C8BD-3292-10E4-C6AC04FFEB21}"/>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9">
              <a:extLst>
                <a:ext uri="{FF2B5EF4-FFF2-40B4-BE49-F238E27FC236}">
                  <a16:creationId xmlns:a16="http://schemas.microsoft.com/office/drawing/2014/main" id="{8A3D9539-E6A8-B752-7B74-BD4BC1174E4C}"/>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10">
              <a:extLst>
                <a:ext uri="{FF2B5EF4-FFF2-40B4-BE49-F238E27FC236}">
                  <a16:creationId xmlns:a16="http://schemas.microsoft.com/office/drawing/2014/main" id="{23979D8D-2163-911B-F7CB-26461AE4673C}"/>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1">
              <a:extLst>
                <a:ext uri="{FF2B5EF4-FFF2-40B4-BE49-F238E27FC236}">
                  <a16:creationId xmlns:a16="http://schemas.microsoft.com/office/drawing/2014/main" id="{64A9DA00-9C84-8052-8AAF-A395DB8C7635}"/>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2">
              <a:extLst>
                <a:ext uri="{FF2B5EF4-FFF2-40B4-BE49-F238E27FC236}">
                  <a16:creationId xmlns:a16="http://schemas.microsoft.com/office/drawing/2014/main" id="{D4FBD83C-715E-3133-F929-9A849B3252E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3">
              <a:extLst>
                <a:ext uri="{FF2B5EF4-FFF2-40B4-BE49-F238E27FC236}">
                  <a16:creationId xmlns:a16="http://schemas.microsoft.com/office/drawing/2014/main" id="{64003D2C-DBBE-DEAD-83B5-B7F3ABE29AC2}"/>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4">
              <a:extLst>
                <a:ext uri="{FF2B5EF4-FFF2-40B4-BE49-F238E27FC236}">
                  <a16:creationId xmlns:a16="http://schemas.microsoft.com/office/drawing/2014/main" id="{7B4A863C-A8BB-5634-DC61-52C6A9F9C41A}"/>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5">
              <a:extLst>
                <a:ext uri="{FF2B5EF4-FFF2-40B4-BE49-F238E27FC236}">
                  <a16:creationId xmlns:a16="http://schemas.microsoft.com/office/drawing/2014/main" id="{FA65294A-413F-700B-0889-2E57AD79555F}"/>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6">
              <a:extLst>
                <a:ext uri="{FF2B5EF4-FFF2-40B4-BE49-F238E27FC236}">
                  <a16:creationId xmlns:a16="http://schemas.microsoft.com/office/drawing/2014/main" id="{1A41C4FA-39A4-3EA8-35ED-6B475E44F8C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7">
              <a:extLst>
                <a:ext uri="{FF2B5EF4-FFF2-40B4-BE49-F238E27FC236}">
                  <a16:creationId xmlns:a16="http://schemas.microsoft.com/office/drawing/2014/main" id="{33211686-08B5-7AF6-AE35-B2568466F80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8">
              <a:extLst>
                <a:ext uri="{FF2B5EF4-FFF2-40B4-BE49-F238E27FC236}">
                  <a16:creationId xmlns:a16="http://schemas.microsoft.com/office/drawing/2014/main" id="{B96F134A-83B7-819F-9BB6-F3B38D70CE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9">
              <a:extLst>
                <a:ext uri="{FF2B5EF4-FFF2-40B4-BE49-F238E27FC236}">
                  <a16:creationId xmlns:a16="http://schemas.microsoft.com/office/drawing/2014/main" id="{979AD066-46DC-8EB4-553B-0DEADABEB527}"/>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20">
              <a:extLst>
                <a:ext uri="{FF2B5EF4-FFF2-40B4-BE49-F238E27FC236}">
                  <a16:creationId xmlns:a16="http://schemas.microsoft.com/office/drawing/2014/main" id="{4375EA63-D23B-F801-20B5-BF2EB6068B49}"/>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1">
              <a:extLst>
                <a:ext uri="{FF2B5EF4-FFF2-40B4-BE49-F238E27FC236}">
                  <a16:creationId xmlns:a16="http://schemas.microsoft.com/office/drawing/2014/main" id="{56A7183D-EB5E-91E5-2E94-D5250CB0F543}"/>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2">
              <a:extLst>
                <a:ext uri="{FF2B5EF4-FFF2-40B4-BE49-F238E27FC236}">
                  <a16:creationId xmlns:a16="http://schemas.microsoft.com/office/drawing/2014/main" id="{769932A1-7E54-78D1-A9F3-A002590D4E7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3">
              <a:extLst>
                <a:ext uri="{FF2B5EF4-FFF2-40B4-BE49-F238E27FC236}">
                  <a16:creationId xmlns:a16="http://schemas.microsoft.com/office/drawing/2014/main" id="{DA9CD377-FE61-6905-7120-F4F11E224D54}"/>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4">
              <a:extLst>
                <a:ext uri="{FF2B5EF4-FFF2-40B4-BE49-F238E27FC236}">
                  <a16:creationId xmlns:a16="http://schemas.microsoft.com/office/drawing/2014/main" id="{1E6A6DDA-AED3-AF9C-9F9A-F591663BFF0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5">
              <a:extLst>
                <a:ext uri="{FF2B5EF4-FFF2-40B4-BE49-F238E27FC236}">
                  <a16:creationId xmlns:a16="http://schemas.microsoft.com/office/drawing/2014/main" id="{14169134-8F22-65BD-5CE7-E19FE00CA58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6">
              <a:extLst>
                <a:ext uri="{FF2B5EF4-FFF2-40B4-BE49-F238E27FC236}">
                  <a16:creationId xmlns:a16="http://schemas.microsoft.com/office/drawing/2014/main" id="{BC8BB969-12EC-CBA3-B6F9-38AB95717F7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7">
              <a:extLst>
                <a:ext uri="{FF2B5EF4-FFF2-40B4-BE49-F238E27FC236}">
                  <a16:creationId xmlns:a16="http://schemas.microsoft.com/office/drawing/2014/main" id="{F1276B9D-8FD3-F6D6-F421-C4056F7E2B8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8">
              <a:extLst>
                <a:ext uri="{FF2B5EF4-FFF2-40B4-BE49-F238E27FC236}">
                  <a16:creationId xmlns:a16="http://schemas.microsoft.com/office/drawing/2014/main" id="{C7DC1D2A-5D97-7E85-F053-EEECB4BC476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9">
              <a:extLst>
                <a:ext uri="{FF2B5EF4-FFF2-40B4-BE49-F238E27FC236}">
                  <a16:creationId xmlns:a16="http://schemas.microsoft.com/office/drawing/2014/main" id="{F8B2FA35-D957-C436-A593-AE2DC2AC165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30">
              <a:extLst>
                <a:ext uri="{FF2B5EF4-FFF2-40B4-BE49-F238E27FC236}">
                  <a16:creationId xmlns:a16="http://schemas.microsoft.com/office/drawing/2014/main" id="{D22D048D-57AE-503E-3AA3-1CF9750129C4}"/>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1">
              <a:extLst>
                <a:ext uri="{FF2B5EF4-FFF2-40B4-BE49-F238E27FC236}">
                  <a16:creationId xmlns:a16="http://schemas.microsoft.com/office/drawing/2014/main" id="{458C93C2-4F1F-120E-A2EB-58D304B8EE2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2">
              <a:extLst>
                <a:ext uri="{FF2B5EF4-FFF2-40B4-BE49-F238E27FC236}">
                  <a16:creationId xmlns:a16="http://schemas.microsoft.com/office/drawing/2014/main" id="{55AD284B-FDD6-1F39-0172-06828FB4974A}"/>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3">
              <a:extLst>
                <a:ext uri="{FF2B5EF4-FFF2-40B4-BE49-F238E27FC236}">
                  <a16:creationId xmlns:a16="http://schemas.microsoft.com/office/drawing/2014/main" id="{F6CB25B0-5018-5248-6CED-2D2D3588F90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4">
              <a:extLst>
                <a:ext uri="{FF2B5EF4-FFF2-40B4-BE49-F238E27FC236}">
                  <a16:creationId xmlns:a16="http://schemas.microsoft.com/office/drawing/2014/main" id="{09805153-6664-49FE-DAB4-CAB0B3C2E13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5">
              <a:extLst>
                <a:ext uri="{FF2B5EF4-FFF2-40B4-BE49-F238E27FC236}">
                  <a16:creationId xmlns:a16="http://schemas.microsoft.com/office/drawing/2014/main" id="{52AD3D85-7FB2-9267-B139-690450472F2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6">
              <a:extLst>
                <a:ext uri="{FF2B5EF4-FFF2-40B4-BE49-F238E27FC236}">
                  <a16:creationId xmlns:a16="http://schemas.microsoft.com/office/drawing/2014/main" id="{A9B39CF1-5177-5674-D00D-C579C30C685E}"/>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7">
              <a:extLst>
                <a:ext uri="{FF2B5EF4-FFF2-40B4-BE49-F238E27FC236}">
                  <a16:creationId xmlns:a16="http://schemas.microsoft.com/office/drawing/2014/main" id="{F27D68D8-3151-8F49-130F-5223CA6A48B0}"/>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8">
              <a:extLst>
                <a:ext uri="{FF2B5EF4-FFF2-40B4-BE49-F238E27FC236}">
                  <a16:creationId xmlns:a16="http://schemas.microsoft.com/office/drawing/2014/main" id="{CF07FD48-F981-7F41-42AE-1E62DB33A984}"/>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9">
              <a:extLst>
                <a:ext uri="{FF2B5EF4-FFF2-40B4-BE49-F238E27FC236}">
                  <a16:creationId xmlns:a16="http://schemas.microsoft.com/office/drawing/2014/main" id="{A2F74B81-98C9-0EAF-8404-920834AE981D}"/>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40">
              <a:extLst>
                <a:ext uri="{FF2B5EF4-FFF2-40B4-BE49-F238E27FC236}">
                  <a16:creationId xmlns:a16="http://schemas.microsoft.com/office/drawing/2014/main" id="{6831EC57-5F62-D69B-B25C-24E540262725}"/>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1">
              <a:extLst>
                <a:ext uri="{FF2B5EF4-FFF2-40B4-BE49-F238E27FC236}">
                  <a16:creationId xmlns:a16="http://schemas.microsoft.com/office/drawing/2014/main" id="{B4DBF989-365C-2EF6-18B1-889000EFBD6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2">
              <a:extLst>
                <a:ext uri="{FF2B5EF4-FFF2-40B4-BE49-F238E27FC236}">
                  <a16:creationId xmlns:a16="http://schemas.microsoft.com/office/drawing/2014/main" id="{B4464899-C180-665B-3C13-134499C76A4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3">
              <a:extLst>
                <a:ext uri="{FF2B5EF4-FFF2-40B4-BE49-F238E27FC236}">
                  <a16:creationId xmlns:a16="http://schemas.microsoft.com/office/drawing/2014/main" id="{BC26A84C-B585-7BBD-D1ED-5689E531643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4">
              <a:extLst>
                <a:ext uri="{FF2B5EF4-FFF2-40B4-BE49-F238E27FC236}">
                  <a16:creationId xmlns:a16="http://schemas.microsoft.com/office/drawing/2014/main" id="{56B19E8B-3ADD-CF79-3A8E-A880F2A85CCA}"/>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5">
              <a:extLst>
                <a:ext uri="{FF2B5EF4-FFF2-40B4-BE49-F238E27FC236}">
                  <a16:creationId xmlns:a16="http://schemas.microsoft.com/office/drawing/2014/main" id="{D3F1E0A7-E614-677B-1D82-28A2F64FF83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6">
              <a:extLst>
                <a:ext uri="{FF2B5EF4-FFF2-40B4-BE49-F238E27FC236}">
                  <a16:creationId xmlns:a16="http://schemas.microsoft.com/office/drawing/2014/main" id="{34065F35-C30E-D180-6897-22B2900A4096}"/>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7">
              <a:extLst>
                <a:ext uri="{FF2B5EF4-FFF2-40B4-BE49-F238E27FC236}">
                  <a16:creationId xmlns:a16="http://schemas.microsoft.com/office/drawing/2014/main" id="{DE1F578C-7A80-F7DE-01B7-655270D816D6}"/>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8">
              <a:extLst>
                <a:ext uri="{FF2B5EF4-FFF2-40B4-BE49-F238E27FC236}">
                  <a16:creationId xmlns:a16="http://schemas.microsoft.com/office/drawing/2014/main" id="{0BF1DE9D-7715-4FAE-12AA-A544A9595E8A}"/>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9">
              <a:extLst>
                <a:ext uri="{FF2B5EF4-FFF2-40B4-BE49-F238E27FC236}">
                  <a16:creationId xmlns:a16="http://schemas.microsoft.com/office/drawing/2014/main" id="{DEF46475-E644-47B0-D102-5BA2F67C1636}"/>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50">
              <a:extLst>
                <a:ext uri="{FF2B5EF4-FFF2-40B4-BE49-F238E27FC236}">
                  <a16:creationId xmlns:a16="http://schemas.microsoft.com/office/drawing/2014/main" id="{72464C52-5250-1CD9-533D-59814DD7C1F4}"/>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1">
              <a:extLst>
                <a:ext uri="{FF2B5EF4-FFF2-40B4-BE49-F238E27FC236}">
                  <a16:creationId xmlns:a16="http://schemas.microsoft.com/office/drawing/2014/main" id="{52A8CDC4-5D3C-D5F8-695E-60F19CAC9B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2">
              <a:extLst>
                <a:ext uri="{FF2B5EF4-FFF2-40B4-BE49-F238E27FC236}">
                  <a16:creationId xmlns:a16="http://schemas.microsoft.com/office/drawing/2014/main" id="{34BA9075-7956-CB81-2111-C25D459F406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3">
              <a:extLst>
                <a:ext uri="{FF2B5EF4-FFF2-40B4-BE49-F238E27FC236}">
                  <a16:creationId xmlns:a16="http://schemas.microsoft.com/office/drawing/2014/main" id="{19A98998-39BE-047F-198E-B32DBE450F2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4">
              <a:extLst>
                <a:ext uri="{FF2B5EF4-FFF2-40B4-BE49-F238E27FC236}">
                  <a16:creationId xmlns:a16="http://schemas.microsoft.com/office/drawing/2014/main" id="{DB5FBEBC-F1D9-92DF-8DAF-6F7C11597A4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5">
              <a:extLst>
                <a:ext uri="{FF2B5EF4-FFF2-40B4-BE49-F238E27FC236}">
                  <a16:creationId xmlns:a16="http://schemas.microsoft.com/office/drawing/2014/main" id="{FA4244F3-FCFB-DE35-C020-84E22BD11020}"/>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6">
              <a:extLst>
                <a:ext uri="{FF2B5EF4-FFF2-40B4-BE49-F238E27FC236}">
                  <a16:creationId xmlns:a16="http://schemas.microsoft.com/office/drawing/2014/main" id="{EB9D6B48-13F5-50C4-ACE2-BE6EFFBC235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7">
              <a:extLst>
                <a:ext uri="{FF2B5EF4-FFF2-40B4-BE49-F238E27FC236}">
                  <a16:creationId xmlns:a16="http://schemas.microsoft.com/office/drawing/2014/main" id="{1818F3E0-8146-303C-A498-7FEA029CC38A}"/>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8">
              <a:extLst>
                <a:ext uri="{FF2B5EF4-FFF2-40B4-BE49-F238E27FC236}">
                  <a16:creationId xmlns:a16="http://schemas.microsoft.com/office/drawing/2014/main" id="{BBA23722-444D-8881-08DF-5B515A925F6F}"/>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9">
              <a:extLst>
                <a:ext uri="{FF2B5EF4-FFF2-40B4-BE49-F238E27FC236}">
                  <a16:creationId xmlns:a16="http://schemas.microsoft.com/office/drawing/2014/main" id="{9A730FEC-52A2-0FBE-6B54-67D47DFF31A4}"/>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60">
              <a:extLst>
                <a:ext uri="{FF2B5EF4-FFF2-40B4-BE49-F238E27FC236}">
                  <a16:creationId xmlns:a16="http://schemas.microsoft.com/office/drawing/2014/main" id="{4DEEE79B-0F53-8DD7-91E7-68D1FB1421CE}"/>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1">
              <a:extLst>
                <a:ext uri="{FF2B5EF4-FFF2-40B4-BE49-F238E27FC236}">
                  <a16:creationId xmlns:a16="http://schemas.microsoft.com/office/drawing/2014/main" id="{2B0AA1C6-D2A6-BD24-4DA0-1EC4E2FFA6C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2">
              <a:extLst>
                <a:ext uri="{FF2B5EF4-FFF2-40B4-BE49-F238E27FC236}">
                  <a16:creationId xmlns:a16="http://schemas.microsoft.com/office/drawing/2014/main" id="{551D370D-AC00-BF37-C12C-F763625D5259}"/>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3">
              <a:extLst>
                <a:ext uri="{FF2B5EF4-FFF2-40B4-BE49-F238E27FC236}">
                  <a16:creationId xmlns:a16="http://schemas.microsoft.com/office/drawing/2014/main" id="{723EC516-2541-6280-97A7-57ACD54414A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4">
              <a:extLst>
                <a:ext uri="{FF2B5EF4-FFF2-40B4-BE49-F238E27FC236}">
                  <a16:creationId xmlns:a16="http://schemas.microsoft.com/office/drawing/2014/main" id="{587A08DE-08FD-2266-3FE7-E7BE6062C1C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5">
              <a:extLst>
                <a:ext uri="{FF2B5EF4-FFF2-40B4-BE49-F238E27FC236}">
                  <a16:creationId xmlns:a16="http://schemas.microsoft.com/office/drawing/2014/main" id="{1643E941-71B5-6C88-A97B-83E76B22999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6">
              <a:extLst>
                <a:ext uri="{FF2B5EF4-FFF2-40B4-BE49-F238E27FC236}">
                  <a16:creationId xmlns:a16="http://schemas.microsoft.com/office/drawing/2014/main" id="{69AE2D71-0BEF-BE33-6B24-B1AA611744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7">
              <a:extLst>
                <a:ext uri="{FF2B5EF4-FFF2-40B4-BE49-F238E27FC236}">
                  <a16:creationId xmlns:a16="http://schemas.microsoft.com/office/drawing/2014/main" id="{D3A01EC0-2128-85D5-64ED-CA709AA16A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8">
              <a:extLst>
                <a:ext uri="{FF2B5EF4-FFF2-40B4-BE49-F238E27FC236}">
                  <a16:creationId xmlns:a16="http://schemas.microsoft.com/office/drawing/2014/main" id="{41C28496-24E6-FC90-8849-72A1D4331DA3}"/>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9">
              <a:extLst>
                <a:ext uri="{FF2B5EF4-FFF2-40B4-BE49-F238E27FC236}">
                  <a16:creationId xmlns:a16="http://schemas.microsoft.com/office/drawing/2014/main" id="{3D5C9031-74A8-10E1-AF09-1C9C4693C7F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70">
              <a:extLst>
                <a:ext uri="{FF2B5EF4-FFF2-40B4-BE49-F238E27FC236}">
                  <a16:creationId xmlns:a16="http://schemas.microsoft.com/office/drawing/2014/main" id="{C8CF984F-083D-F53F-E691-254FB4763ED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1">
              <a:extLst>
                <a:ext uri="{FF2B5EF4-FFF2-40B4-BE49-F238E27FC236}">
                  <a16:creationId xmlns:a16="http://schemas.microsoft.com/office/drawing/2014/main" id="{251BDD07-B150-4EB5-7A03-BF553E3E681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2">
              <a:extLst>
                <a:ext uri="{FF2B5EF4-FFF2-40B4-BE49-F238E27FC236}">
                  <a16:creationId xmlns:a16="http://schemas.microsoft.com/office/drawing/2014/main" id="{9536CDAC-2E75-0BE6-A9F5-0007B90E4C6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3">
              <a:extLst>
                <a:ext uri="{FF2B5EF4-FFF2-40B4-BE49-F238E27FC236}">
                  <a16:creationId xmlns:a16="http://schemas.microsoft.com/office/drawing/2014/main" id="{51A77297-91FF-B389-B9FA-25E4CB88DB21}"/>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4">
              <a:extLst>
                <a:ext uri="{FF2B5EF4-FFF2-40B4-BE49-F238E27FC236}">
                  <a16:creationId xmlns:a16="http://schemas.microsoft.com/office/drawing/2014/main" id="{10F24DE6-5A0B-321A-9DF5-79BE22FD0F93}"/>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5">
              <a:extLst>
                <a:ext uri="{FF2B5EF4-FFF2-40B4-BE49-F238E27FC236}">
                  <a16:creationId xmlns:a16="http://schemas.microsoft.com/office/drawing/2014/main" id="{A4D4B821-A60F-4145-9CD0-4E456C15C9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6">
              <a:extLst>
                <a:ext uri="{FF2B5EF4-FFF2-40B4-BE49-F238E27FC236}">
                  <a16:creationId xmlns:a16="http://schemas.microsoft.com/office/drawing/2014/main" id="{87E9B72F-4AB5-B827-7C54-5D28AAE3CB1F}"/>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7">
              <a:extLst>
                <a:ext uri="{FF2B5EF4-FFF2-40B4-BE49-F238E27FC236}">
                  <a16:creationId xmlns:a16="http://schemas.microsoft.com/office/drawing/2014/main" id="{BE1EA9FC-9F98-07CB-F5CF-95A7D70CAEB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8">
              <a:extLst>
                <a:ext uri="{FF2B5EF4-FFF2-40B4-BE49-F238E27FC236}">
                  <a16:creationId xmlns:a16="http://schemas.microsoft.com/office/drawing/2014/main" id="{2E3A191A-80B8-BFF0-81AC-C04D282FFFA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9">
              <a:extLst>
                <a:ext uri="{FF2B5EF4-FFF2-40B4-BE49-F238E27FC236}">
                  <a16:creationId xmlns:a16="http://schemas.microsoft.com/office/drawing/2014/main" id="{CB3B6FA4-6E12-BCBE-3E46-BABEC205C60C}"/>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80">
              <a:extLst>
                <a:ext uri="{FF2B5EF4-FFF2-40B4-BE49-F238E27FC236}">
                  <a16:creationId xmlns:a16="http://schemas.microsoft.com/office/drawing/2014/main" id="{D5736FED-0A45-22A7-756E-41F5EE6B79EC}"/>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1">
              <a:extLst>
                <a:ext uri="{FF2B5EF4-FFF2-40B4-BE49-F238E27FC236}">
                  <a16:creationId xmlns:a16="http://schemas.microsoft.com/office/drawing/2014/main" id="{405641E1-C2FC-2073-2ED4-0289B754F95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5" name="Graphic 2">
              <a:extLst>
                <a:ext uri="{FF2B5EF4-FFF2-40B4-BE49-F238E27FC236}">
                  <a16:creationId xmlns:a16="http://schemas.microsoft.com/office/drawing/2014/main" id="{44317F0F-5BC2-4F00-D8B0-C66181C85D8C}"/>
                </a:ext>
              </a:extLst>
            </p:cNvPr>
            <p:cNvGrpSpPr/>
            <p:nvPr/>
          </p:nvGrpSpPr>
          <p:grpSpPr>
            <a:xfrm>
              <a:off x="4197750" y="5793940"/>
              <a:ext cx="6663" cy="5948"/>
              <a:chOff x="4197750" y="5793940"/>
              <a:chExt cx="6663" cy="5948"/>
            </a:xfrm>
          </p:grpSpPr>
          <p:sp>
            <p:nvSpPr>
              <p:cNvPr id="216" name="Freeform 213">
                <a:extLst>
                  <a:ext uri="{FF2B5EF4-FFF2-40B4-BE49-F238E27FC236}">
                    <a16:creationId xmlns:a16="http://schemas.microsoft.com/office/drawing/2014/main" id="{B977BF2F-8F0F-CBB9-2807-108F3B5F9808}"/>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14">
                <a:extLst>
                  <a:ext uri="{FF2B5EF4-FFF2-40B4-BE49-F238E27FC236}">
                    <a16:creationId xmlns:a16="http://schemas.microsoft.com/office/drawing/2014/main" id="{6FD924ED-362E-B20F-3800-2EC4F0F8A66E}"/>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6" name="Freeform 183">
              <a:extLst>
                <a:ext uri="{FF2B5EF4-FFF2-40B4-BE49-F238E27FC236}">
                  <a16:creationId xmlns:a16="http://schemas.microsoft.com/office/drawing/2014/main" id="{265C4ACD-CD56-187A-EB75-25AC6687FC15}"/>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84">
              <a:extLst>
                <a:ext uri="{FF2B5EF4-FFF2-40B4-BE49-F238E27FC236}">
                  <a16:creationId xmlns:a16="http://schemas.microsoft.com/office/drawing/2014/main" id="{6A72A242-77E6-C159-DD4D-E4528DC8D00A}"/>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5">
              <a:extLst>
                <a:ext uri="{FF2B5EF4-FFF2-40B4-BE49-F238E27FC236}">
                  <a16:creationId xmlns:a16="http://schemas.microsoft.com/office/drawing/2014/main" id="{51DD7A5C-CE4A-97D5-D589-FD96875984A8}"/>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6">
              <a:extLst>
                <a:ext uri="{FF2B5EF4-FFF2-40B4-BE49-F238E27FC236}">
                  <a16:creationId xmlns:a16="http://schemas.microsoft.com/office/drawing/2014/main" id="{7284470F-627C-2F4E-C1A2-3B921DE0FA10}"/>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7">
              <a:extLst>
                <a:ext uri="{FF2B5EF4-FFF2-40B4-BE49-F238E27FC236}">
                  <a16:creationId xmlns:a16="http://schemas.microsoft.com/office/drawing/2014/main" id="{E8188B8C-4D43-017B-F6FF-3F3C282B1C8C}"/>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8">
              <a:extLst>
                <a:ext uri="{FF2B5EF4-FFF2-40B4-BE49-F238E27FC236}">
                  <a16:creationId xmlns:a16="http://schemas.microsoft.com/office/drawing/2014/main" id="{751ECB9D-D278-8BEC-19F0-7D2F296483B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2" name="Graphic 2">
              <a:extLst>
                <a:ext uri="{FF2B5EF4-FFF2-40B4-BE49-F238E27FC236}">
                  <a16:creationId xmlns:a16="http://schemas.microsoft.com/office/drawing/2014/main" id="{E1EC1C58-3EE0-C278-A6B6-508A9F9EF61B}"/>
                </a:ext>
              </a:extLst>
            </p:cNvPr>
            <p:cNvGrpSpPr/>
            <p:nvPr/>
          </p:nvGrpSpPr>
          <p:grpSpPr>
            <a:xfrm>
              <a:off x="4197750" y="5857945"/>
              <a:ext cx="6663" cy="5710"/>
              <a:chOff x="4197750" y="5857945"/>
              <a:chExt cx="6663" cy="5710"/>
            </a:xfrm>
          </p:grpSpPr>
          <p:sp>
            <p:nvSpPr>
              <p:cNvPr id="214" name="Freeform 211">
                <a:extLst>
                  <a:ext uri="{FF2B5EF4-FFF2-40B4-BE49-F238E27FC236}">
                    <a16:creationId xmlns:a16="http://schemas.microsoft.com/office/drawing/2014/main" id="{30FC5F6C-0EF8-E9B5-667E-F4374125136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12">
                <a:extLst>
                  <a:ext uri="{FF2B5EF4-FFF2-40B4-BE49-F238E27FC236}">
                    <a16:creationId xmlns:a16="http://schemas.microsoft.com/office/drawing/2014/main" id="{14EC8B58-9EE7-DDE0-0491-2A3284C98DDB}"/>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3" name="Freeform 190">
              <a:extLst>
                <a:ext uri="{FF2B5EF4-FFF2-40B4-BE49-F238E27FC236}">
                  <a16:creationId xmlns:a16="http://schemas.microsoft.com/office/drawing/2014/main" id="{8E2D8B51-E460-A1FE-3EF3-F6C81D3A5E1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91">
              <a:extLst>
                <a:ext uri="{FF2B5EF4-FFF2-40B4-BE49-F238E27FC236}">
                  <a16:creationId xmlns:a16="http://schemas.microsoft.com/office/drawing/2014/main" id="{C270D76B-814A-9D26-076D-E856402BB8B2}"/>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2">
              <a:extLst>
                <a:ext uri="{FF2B5EF4-FFF2-40B4-BE49-F238E27FC236}">
                  <a16:creationId xmlns:a16="http://schemas.microsoft.com/office/drawing/2014/main" id="{0EB8FF38-731C-64F2-CDB6-A36A819B622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3">
              <a:extLst>
                <a:ext uri="{FF2B5EF4-FFF2-40B4-BE49-F238E27FC236}">
                  <a16:creationId xmlns:a16="http://schemas.microsoft.com/office/drawing/2014/main" id="{83A30F5C-E58F-F5AB-0745-3BAD36C11DCF}"/>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4">
              <a:extLst>
                <a:ext uri="{FF2B5EF4-FFF2-40B4-BE49-F238E27FC236}">
                  <a16:creationId xmlns:a16="http://schemas.microsoft.com/office/drawing/2014/main" id="{3DF669D0-F4CB-9104-1113-01453B497F8F}"/>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5">
              <a:extLst>
                <a:ext uri="{FF2B5EF4-FFF2-40B4-BE49-F238E27FC236}">
                  <a16:creationId xmlns:a16="http://schemas.microsoft.com/office/drawing/2014/main" id="{8F34916F-757D-E760-C5D8-BF3F45E8E81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6">
              <a:extLst>
                <a:ext uri="{FF2B5EF4-FFF2-40B4-BE49-F238E27FC236}">
                  <a16:creationId xmlns:a16="http://schemas.microsoft.com/office/drawing/2014/main" id="{929942CF-1276-74CE-9DC1-6B7F7261B59B}"/>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7">
              <a:extLst>
                <a:ext uri="{FF2B5EF4-FFF2-40B4-BE49-F238E27FC236}">
                  <a16:creationId xmlns:a16="http://schemas.microsoft.com/office/drawing/2014/main" id="{DA32743A-DE88-90D6-0091-CE61A2CBB7DE}"/>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8">
              <a:extLst>
                <a:ext uri="{FF2B5EF4-FFF2-40B4-BE49-F238E27FC236}">
                  <a16:creationId xmlns:a16="http://schemas.microsoft.com/office/drawing/2014/main" id="{CA245B8E-DAA3-3602-F588-97DEED75F929}"/>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9">
              <a:extLst>
                <a:ext uri="{FF2B5EF4-FFF2-40B4-BE49-F238E27FC236}">
                  <a16:creationId xmlns:a16="http://schemas.microsoft.com/office/drawing/2014/main" id="{EC5E2CBE-16D3-2499-98CD-C5878310F702}"/>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200">
              <a:extLst>
                <a:ext uri="{FF2B5EF4-FFF2-40B4-BE49-F238E27FC236}">
                  <a16:creationId xmlns:a16="http://schemas.microsoft.com/office/drawing/2014/main" id="{0FD9F2C9-035D-993D-87F6-5405E691831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1">
              <a:extLst>
                <a:ext uri="{FF2B5EF4-FFF2-40B4-BE49-F238E27FC236}">
                  <a16:creationId xmlns:a16="http://schemas.microsoft.com/office/drawing/2014/main" id="{D93A737C-C40C-1E18-64C6-73F456B572C7}"/>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2">
              <a:extLst>
                <a:ext uri="{FF2B5EF4-FFF2-40B4-BE49-F238E27FC236}">
                  <a16:creationId xmlns:a16="http://schemas.microsoft.com/office/drawing/2014/main" id="{64FD4F49-6491-CD55-C316-A8493D6C3D18}"/>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3">
              <a:extLst>
                <a:ext uri="{FF2B5EF4-FFF2-40B4-BE49-F238E27FC236}">
                  <a16:creationId xmlns:a16="http://schemas.microsoft.com/office/drawing/2014/main" id="{11E98F5B-8F52-08C2-BDB6-722D5025B633}"/>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4">
              <a:extLst>
                <a:ext uri="{FF2B5EF4-FFF2-40B4-BE49-F238E27FC236}">
                  <a16:creationId xmlns:a16="http://schemas.microsoft.com/office/drawing/2014/main" id="{52C1EF8B-A989-3DB2-7F61-0F286757A4C2}"/>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5">
              <a:extLst>
                <a:ext uri="{FF2B5EF4-FFF2-40B4-BE49-F238E27FC236}">
                  <a16:creationId xmlns:a16="http://schemas.microsoft.com/office/drawing/2014/main" id="{DB00D392-8855-D8DA-0D2B-FC264576128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6">
              <a:extLst>
                <a:ext uri="{FF2B5EF4-FFF2-40B4-BE49-F238E27FC236}">
                  <a16:creationId xmlns:a16="http://schemas.microsoft.com/office/drawing/2014/main" id="{D820646B-9D84-B526-A926-9F29F83A68C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7">
              <a:extLst>
                <a:ext uri="{FF2B5EF4-FFF2-40B4-BE49-F238E27FC236}">
                  <a16:creationId xmlns:a16="http://schemas.microsoft.com/office/drawing/2014/main" id="{24CDF03E-941C-AA78-C456-4FE9F47D8F1B}"/>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8">
              <a:extLst>
                <a:ext uri="{FF2B5EF4-FFF2-40B4-BE49-F238E27FC236}">
                  <a16:creationId xmlns:a16="http://schemas.microsoft.com/office/drawing/2014/main" id="{780EB6AD-324F-77BC-56E8-C0D24859D80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9">
              <a:extLst>
                <a:ext uri="{FF2B5EF4-FFF2-40B4-BE49-F238E27FC236}">
                  <a16:creationId xmlns:a16="http://schemas.microsoft.com/office/drawing/2014/main" id="{F21B8773-6FA2-7853-D204-8A1CC46821F5}"/>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10">
              <a:extLst>
                <a:ext uri="{FF2B5EF4-FFF2-40B4-BE49-F238E27FC236}">
                  <a16:creationId xmlns:a16="http://schemas.microsoft.com/office/drawing/2014/main" id="{005DBE07-BCC4-F6FC-8817-E0841CC8B01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35" name="Picture 234">
            <a:hlinkClick r:id="rId3"/>
            <a:extLst>
              <a:ext uri="{FF2B5EF4-FFF2-40B4-BE49-F238E27FC236}">
                <a16:creationId xmlns:a16="http://schemas.microsoft.com/office/drawing/2014/main" id="{5D4628CE-062A-32C0-ACAE-53F34801EC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spTree>
    <p:extLst>
      <p:ext uri="{BB962C8B-B14F-4D97-AF65-F5344CB8AC3E}">
        <p14:creationId xmlns:p14="http://schemas.microsoft.com/office/powerpoint/2010/main" val="35528154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39</a:t>
            </a:fld>
            <a:endParaRPr lang="en-US"/>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rPr>
              <a:t>Sustainable Business Model</a:t>
            </a: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414345"/>
            <a:ext cx="6534331"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t>Sustainable Fishing – The use of sustainable fishing is one of its permanent commitments and a structuring vector of its longevity. The company is promoting the Marine Stewardship Council's blue eco-label, which gives sardine purse seine fishing in the Portuguese Sea an environmentally sustainable certificate. It is also the first Portuguese company to obtain Moody's approval. </a:t>
            </a:r>
          </a:p>
          <a:p>
            <a:endParaRPr lang="en-US" dirty="0"/>
          </a:p>
          <a:p>
            <a:r>
              <a:rPr lang="en-US" dirty="0"/>
              <a:t>Energy efficiency – In the production domain, the environment is also a priority in the "Ramirez 1853" company. This adopts environmentally-friendly equipment, procedures and techniques that enhance energy efficiency: solar panels and tubes (natural light throughout the plant and offices); biomass power plant; reduction of CO</a:t>
            </a:r>
            <a:r>
              <a:rPr lang="en-US" baseline="-25000" dirty="0"/>
              <a:t>2</a:t>
            </a:r>
            <a:r>
              <a:rPr lang="en-US" dirty="0"/>
              <a:t> emissions; reduction of water consumption; capture and reuse of all rainwater. </a:t>
            </a:r>
            <a:endParaRPr lang="en-IE" dirty="0"/>
          </a:p>
          <a:p>
            <a:endParaRPr lang="en-IE" sz="1400" b="1" dirty="0"/>
          </a:p>
          <a:p>
            <a:r>
              <a:rPr lang="en-IE" sz="1400" b="1" dirty="0"/>
              <a:t>Ethical</a:t>
            </a:r>
          </a:p>
          <a:p>
            <a:r>
              <a:rPr lang="en-US" dirty="0"/>
              <a:t>The company Ramirez is co-founder of the "Sea Hyper-cluster”. It also seeks, through various synergies, to make the Portuguese aware of the modern "Portuguese Sea", translated into an immense exclusive maritime area. This is the largest in Europe, whose wealth, in all its aspects, it is a collective good to be preserved. </a:t>
            </a:r>
          </a:p>
          <a:p>
            <a:endParaRPr lang="en-US" dirty="0"/>
          </a:p>
          <a:p>
            <a:r>
              <a:rPr lang="en-US" dirty="0"/>
              <a:t>The vast maritime space – EEZ plus Platform - makes Portugal the largest European country. This brings benefits from new economic and social development opportunities, always considering the ecosystems, protection of marine biodiversity and sustainability. </a:t>
            </a:r>
          </a:p>
          <a:p>
            <a:endParaRPr lang="en-US" dirty="0"/>
          </a:p>
          <a:p>
            <a:r>
              <a:rPr lang="en-US" dirty="0"/>
              <a:t> </a:t>
            </a:r>
            <a:r>
              <a:rPr lang="en-US" sz="1400" b="1" dirty="0"/>
              <a:t>Good use of Technology</a:t>
            </a:r>
          </a:p>
          <a:p>
            <a:r>
              <a:rPr lang="en-US" dirty="0"/>
              <a:t>"Ramirez 1853" was considered one of the five main industrial units in the agri-food sector worldwide. Ramirez uses the latest freezing technology, a high-capacity cold chain, X-Ray for can inspection, packing robotization, a rainwater harvesting system and natural light throughout the factory. </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726798" y="4716333"/>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6"/>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3" name="Picture Placeholder 236" descr="A picture containing boat, outdoor, water, sky&#10;&#10;Description automatically generated">
            <a:extLst>
              <a:ext uri="{FF2B5EF4-FFF2-40B4-BE49-F238E27FC236}">
                <a16:creationId xmlns:a16="http://schemas.microsoft.com/office/drawing/2014/main" id="{81310929-AA1D-EA27-EF4F-EB679BF609DE}"/>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5" name="Graphic 2">
            <a:extLst>
              <a:ext uri="{FF2B5EF4-FFF2-40B4-BE49-F238E27FC236}">
                <a16:creationId xmlns:a16="http://schemas.microsoft.com/office/drawing/2014/main" id="{892D861D-5A53-80F6-31A8-7C0F63F907FD}"/>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7A890D14-B9EE-433D-7042-2EB91355DFCD}"/>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9">
              <a:extLst>
                <a:ext uri="{FF2B5EF4-FFF2-40B4-BE49-F238E27FC236}">
                  <a16:creationId xmlns:a16="http://schemas.microsoft.com/office/drawing/2014/main" id="{4084E097-220F-58BE-75F6-D2A22CD352D1}"/>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0">
              <a:extLst>
                <a:ext uri="{FF2B5EF4-FFF2-40B4-BE49-F238E27FC236}">
                  <a16:creationId xmlns:a16="http://schemas.microsoft.com/office/drawing/2014/main" id="{3353CEDA-60BA-6D07-CF88-F013AD01E2B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11">
              <a:extLst>
                <a:ext uri="{FF2B5EF4-FFF2-40B4-BE49-F238E27FC236}">
                  <a16:creationId xmlns:a16="http://schemas.microsoft.com/office/drawing/2014/main" id="{B39D8F69-B165-3073-0BBE-C2F65160E4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2">
              <a:extLst>
                <a:ext uri="{FF2B5EF4-FFF2-40B4-BE49-F238E27FC236}">
                  <a16:creationId xmlns:a16="http://schemas.microsoft.com/office/drawing/2014/main" id="{32B32A9B-845B-5AF5-BDD1-25D78DC845A5}"/>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3">
              <a:extLst>
                <a:ext uri="{FF2B5EF4-FFF2-40B4-BE49-F238E27FC236}">
                  <a16:creationId xmlns:a16="http://schemas.microsoft.com/office/drawing/2014/main" id="{0AC0DDCD-27B3-3AAF-845C-C2D5E1A98180}"/>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4">
              <a:extLst>
                <a:ext uri="{FF2B5EF4-FFF2-40B4-BE49-F238E27FC236}">
                  <a16:creationId xmlns:a16="http://schemas.microsoft.com/office/drawing/2014/main" id="{4471FB95-2012-36BB-D526-3CA8E5D398FF}"/>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15">
              <a:extLst>
                <a:ext uri="{FF2B5EF4-FFF2-40B4-BE49-F238E27FC236}">
                  <a16:creationId xmlns:a16="http://schemas.microsoft.com/office/drawing/2014/main" id="{6D1F0357-E79B-DEAA-D647-EEC39125D3DF}"/>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16">
              <a:extLst>
                <a:ext uri="{FF2B5EF4-FFF2-40B4-BE49-F238E27FC236}">
                  <a16:creationId xmlns:a16="http://schemas.microsoft.com/office/drawing/2014/main" id="{7E1A5217-A02C-C128-6FFE-1F4C2AE21815}"/>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17">
              <a:extLst>
                <a:ext uri="{FF2B5EF4-FFF2-40B4-BE49-F238E27FC236}">
                  <a16:creationId xmlns:a16="http://schemas.microsoft.com/office/drawing/2014/main" id="{6EF07E2D-B8E1-DB82-A6D1-88CF14CC0F6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18">
              <a:extLst>
                <a:ext uri="{FF2B5EF4-FFF2-40B4-BE49-F238E27FC236}">
                  <a16:creationId xmlns:a16="http://schemas.microsoft.com/office/drawing/2014/main" id="{AF5C2843-B869-1A4F-803D-0C59012D57B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19">
              <a:extLst>
                <a:ext uri="{FF2B5EF4-FFF2-40B4-BE49-F238E27FC236}">
                  <a16:creationId xmlns:a16="http://schemas.microsoft.com/office/drawing/2014/main" id="{A8698140-8448-2BC7-14FA-314AC78D2E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0">
              <a:extLst>
                <a:ext uri="{FF2B5EF4-FFF2-40B4-BE49-F238E27FC236}">
                  <a16:creationId xmlns:a16="http://schemas.microsoft.com/office/drawing/2014/main" id="{45ADED60-F7DC-3819-0544-3AA3626E7BC4}"/>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1">
              <a:extLst>
                <a:ext uri="{FF2B5EF4-FFF2-40B4-BE49-F238E27FC236}">
                  <a16:creationId xmlns:a16="http://schemas.microsoft.com/office/drawing/2014/main" id="{CFEA63EF-3BF8-457F-3DE6-9360E5702DE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2">
              <a:extLst>
                <a:ext uri="{FF2B5EF4-FFF2-40B4-BE49-F238E27FC236}">
                  <a16:creationId xmlns:a16="http://schemas.microsoft.com/office/drawing/2014/main" id="{32D85018-A545-F41F-860D-E368B215E5B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3">
              <a:extLst>
                <a:ext uri="{FF2B5EF4-FFF2-40B4-BE49-F238E27FC236}">
                  <a16:creationId xmlns:a16="http://schemas.microsoft.com/office/drawing/2014/main" id="{60BFF6B8-32C1-26DA-D71C-18A34B7951B9}"/>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4">
              <a:extLst>
                <a:ext uri="{FF2B5EF4-FFF2-40B4-BE49-F238E27FC236}">
                  <a16:creationId xmlns:a16="http://schemas.microsoft.com/office/drawing/2014/main" id="{D98BD8C3-F045-C763-96DC-E78BF0F4C80A}"/>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25">
              <a:extLst>
                <a:ext uri="{FF2B5EF4-FFF2-40B4-BE49-F238E27FC236}">
                  <a16:creationId xmlns:a16="http://schemas.microsoft.com/office/drawing/2014/main" id="{0974DD8B-6AA4-036A-0BB8-9D429AD4B875}"/>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26">
              <a:extLst>
                <a:ext uri="{FF2B5EF4-FFF2-40B4-BE49-F238E27FC236}">
                  <a16:creationId xmlns:a16="http://schemas.microsoft.com/office/drawing/2014/main" id="{D0ABF249-6C6C-8A94-9DAD-EBF3D62620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27">
              <a:extLst>
                <a:ext uri="{FF2B5EF4-FFF2-40B4-BE49-F238E27FC236}">
                  <a16:creationId xmlns:a16="http://schemas.microsoft.com/office/drawing/2014/main" id="{373267AF-78B7-4F7A-B83D-1A7C950718D3}"/>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28">
              <a:extLst>
                <a:ext uri="{FF2B5EF4-FFF2-40B4-BE49-F238E27FC236}">
                  <a16:creationId xmlns:a16="http://schemas.microsoft.com/office/drawing/2014/main" id="{AEC818AE-AA30-1257-EC0F-D4DD233183E2}"/>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29">
              <a:extLst>
                <a:ext uri="{FF2B5EF4-FFF2-40B4-BE49-F238E27FC236}">
                  <a16:creationId xmlns:a16="http://schemas.microsoft.com/office/drawing/2014/main" id="{023CDF3E-2004-2A6F-3B8A-30AA5BCF6FB9}"/>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0">
              <a:extLst>
                <a:ext uri="{FF2B5EF4-FFF2-40B4-BE49-F238E27FC236}">
                  <a16:creationId xmlns:a16="http://schemas.microsoft.com/office/drawing/2014/main" id="{DE00A6B3-6D5E-221A-9824-5B5B3D849D2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1">
              <a:extLst>
                <a:ext uri="{FF2B5EF4-FFF2-40B4-BE49-F238E27FC236}">
                  <a16:creationId xmlns:a16="http://schemas.microsoft.com/office/drawing/2014/main" id="{07AC4808-F81A-7226-5D51-17165954EBF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2">
              <a:extLst>
                <a:ext uri="{FF2B5EF4-FFF2-40B4-BE49-F238E27FC236}">
                  <a16:creationId xmlns:a16="http://schemas.microsoft.com/office/drawing/2014/main" id="{0A703711-339F-530A-5FA2-0954E567B0D9}"/>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3">
              <a:extLst>
                <a:ext uri="{FF2B5EF4-FFF2-40B4-BE49-F238E27FC236}">
                  <a16:creationId xmlns:a16="http://schemas.microsoft.com/office/drawing/2014/main" id="{67672D3E-8C99-61D8-E4C2-5D8D4527A4E3}"/>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4">
              <a:extLst>
                <a:ext uri="{FF2B5EF4-FFF2-40B4-BE49-F238E27FC236}">
                  <a16:creationId xmlns:a16="http://schemas.microsoft.com/office/drawing/2014/main" id="{EC6390DF-899D-7132-996F-76F4D87E90AE}"/>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35">
              <a:extLst>
                <a:ext uri="{FF2B5EF4-FFF2-40B4-BE49-F238E27FC236}">
                  <a16:creationId xmlns:a16="http://schemas.microsoft.com/office/drawing/2014/main" id="{B7D15A60-9E2C-C0C9-BC09-C4F79606E4F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36">
              <a:extLst>
                <a:ext uri="{FF2B5EF4-FFF2-40B4-BE49-F238E27FC236}">
                  <a16:creationId xmlns:a16="http://schemas.microsoft.com/office/drawing/2014/main" id="{A9DBCE2B-35F5-BE75-0DFC-B33F3B1E9DF2}"/>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37">
              <a:extLst>
                <a:ext uri="{FF2B5EF4-FFF2-40B4-BE49-F238E27FC236}">
                  <a16:creationId xmlns:a16="http://schemas.microsoft.com/office/drawing/2014/main" id="{BE8C4218-0B50-61DE-A37A-F66A40798DC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38">
              <a:extLst>
                <a:ext uri="{FF2B5EF4-FFF2-40B4-BE49-F238E27FC236}">
                  <a16:creationId xmlns:a16="http://schemas.microsoft.com/office/drawing/2014/main" id="{4A155DB9-1582-156C-CB7F-FFB6BEEF23B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39">
              <a:extLst>
                <a:ext uri="{FF2B5EF4-FFF2-40B4-BE49-F238E27FC236}">
                  <a16:creationId xmlns:a16="http://schemas.microsoft.com/office/drawing/2014/main" id="{78357D5F-AF36-748F-1549-32B1D382A380}"/>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0">
              <a:extLst>
                <a:ext uri="{FF2B5EF4-FFF2-40B4-BE49-F238E27FC236}">
                  <a16:creationId xmlns:a16="http://schemas.microsoft.com/office/drawing/2014/main" id="{F9CC515A-2328-756F-A7C3-5F1BBC6F77F6}"/>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1">
              <a:extLst>
                <a:ext uri="{FF2B5EF4-FFF2-40B4-BE49-F238E27FC236}">
                  <a16:creationId xmlns:a16="http://schemas.microsoft.com/office/drawing/2014/main" id="{6D10D7A3-A62B-751B-E38E-CB62FE7CCF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2">
              <a:extLst>
                <a:ext uri="{FF2B5EF4-FFF2-40B4-BE49-F238E27FC236}">
                  <a16:creationId xmlns:a16="http://schemas.microsoft.com/office/drawing/2014/main" id="{E37B6233-F0D6-EBBD-F405-E31ADFB68A9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3">
              <a:extLst>
                <a:ext uri="{FF2B5EF4-FFF2-40B4-BE49-F238E27FC236}">
                  <a16:creationId xmlns:a16="http://schemas.microsoft.com/office/drawing/2014/main" id="{5A2EFB29-AE79-2786-1C22-71A34E8143F1}"/>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4">
              <a:extLst>
                <a:ext uri="{FF2B5EF4-FFF2-40B4-BE49-F238E27FC236}">
                  <a16:creationId xmlns:a16="http://schemas.microsoft.com/office/drawing/2014/main" id="{EDF1775A-4E91-AD4B-CE90-1BBFDA5C4D3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45">
              <a:extLst>
                <a:ext uri="{FF2B5EF4-FFF2-40B4-BE49-F238E27FC236}">
                  <a16:creationId xmlns:a16="http://schemas.microsoft.com/office/drawing/2014/main" id="{AF36314D-86D6-1E01-6EDA-84489C2BB342}"/>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46">
              <a:extLst>
                <a:ext uri="{FF2B5EF4-FFF2-40B4-BE49-F238E27FC236}">
                  <a16:creationId xmlns:a16="http://schemas.microsoft.com/office/drawing/2014/main" id="{20A0DBFA-0099-03D3-8C7F-2FB54CAE0B50}"/>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47">
              <a:extLst>
                <a:ext uri="{FF2B5EF4-FFF2-40B4-BE49-F238E27FC236}">
                  <a16:creationId xmlns:a16="http://schemas.microsoft.com/office/drawing/2014/main" id="{AE4CFA4E-907D-9B03-1800-DE5954C604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48">
              <a:extLst>
                <a:ext uri="{FF2B5EF4-FFF2-40B4-BE49-F238E27FC236}">
                  <a16:creationId xmlns:a16="http://schemas.microsoft.com/office/drawing/2014/main" id="{285207AA-5F68-2DB9-3D69-A13C335B43E2}"/>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49">
              <a:extLst>
                <a:ext uri="{FF2B5EF4-FFF2-40B4-BE49-F238E27FC236}">
                  <a16:creationId xmlns:a16="http://schemas.microsoft.com/office/drawing/2014/main" id="{6F3CF9B9-6861-6504-9790-84022FEB5559}"/>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0">
              <a:extLst>
                <a:ext uri="{FF2B5EF4-FFF2-40B4-BE49-F238E27FC236}">
                  <a16:creationId xmlns:a16="http://schemas.microsoft.com/office/drawing/2014/main" id="{B90A8B41-CF11-A4A4-F667-3464DD50CEBB}"/>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1">
              <a:extLst>
                <a:ext uri="{FF2B5EF4-FFF2-40B4-BE49-F238E27FC236}">
                  <a16:creationId xmlns:a16="http://schemas.microsoft.com/office/drawing/2014/main" id="{5C9F9A67-2966-7988-CF50-9BFFB4D5CFF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2">
              <a:extLst>
                <a:ext uri="{FF2B5EF4-FFF2-40B4-BE49-F238E27FC236}">
                  <a16:creationId xmlns:a16="http://schemas.microsoft.com/office/drawing/2014/main" id="{98665D7A-2E43-FEA9-DCE2-CFC8316565AB}"/>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6" name="Graphic 2">
              <a:extLst>
                <a:ext uri="{FF2B5EF4-FFF2-40B4-BE49-F238E27FC236}">
                  <a16:creationId xmlns:a16="http://schemas.microsoft.com/office/drawing/2014/main" id="{19D93FB8-3AF7-8C02-121A-697BBB6B7CA2}"/>
                </a:ext>
              </a:extLst>
            </p:cNvPr>
            <p:cNvGrpSpPr/>
            <p:nvPr/>
          </p:nvGrpSpPr>
          <p:grpSpPr>
            <a:xfrm>
              <a:off x="4134920" y="5769432"/>
              <a:ext cx="249716" cy="186542"/>
              <a:chOff x="4134920" y="5769432"/>
              <a:chExt cx="249716" cy="186542"/>
            </a:xfrm>
          </p:grpSpPr>
          <p:sp>
            <p:nvSpPr>
              <p:cNvPr id="234" name="Freeform 221">
                <a:extLst>
                  <a:ext uri="{FF2B5EF4-FFF2-40B4-BE49-F238E27FC236}">
                    <a16:creationId xmlns:a16="http://schemas.microsoft.com/office/drawing/2014/main" id="{052E82BA-59F7-87DD-3324-7268CA50F2D7}"/>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2">
                <a:extLst>
                  <a:ext uri="{FF2B5EF4-FFF2-40B4-BE49-F238E27FC236}">
                    <a16:creationId xmlns:a16="http://schemas.microsoft.com/office/drawing/2014/main" id="{FF095FDC-52F5-A267-AC11-927E09CD53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3">
                <a:extLst>
                  <a:ext uri="{FF2B5EF4-FFF2-40B4-BE49-F238E27FC236}">
                    <a16:creationId xmlns:a16="http://schemas.microsoft.com/office/drawing/2014/main" id="{660D5295-DF3F-616E-CC66-FC717D14A52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4">
                <a:extLst>
                  <a:ext uri="{FF2B5EF4-FFF2-40B4-BE49-F238E27FC236}">
                    <a16:creationId xmlns:a16="http://schemas.microsoft.com/office/drawing/2014/main" id="{27032D41-CC2F-70DE-C8AD-3A40BA82F3E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25">
                <a:extLst>
                  <a:ext uri="{FF2B5EF4-FFF2-40B4-BE49-F238E27FC236}">
                    <a16:creationId xmlns:a16="http://schemas.microsoft.com/office/drawing/2014/main" id="{42BFA4A4-A2CA-A3DA-7ECB-074E04891E8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9" name="Freeform 226">
                <a:extLst>
                  <a:ext uri="{FF2B5EF4-FFF2-40B4-BE49-F238E27FC236}">
                    <a16:creationId xmlns:a16="http://schemas.microsoft.com/office/drawing/2014/main" id="{E94A4077-326A-45B6-C0D4-0A927F4AC72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0" name="Freeform 227">
                <a:extLst>
                  <a:ext uri="{FF2B5EF4-FFF2-40B4-BE49-F238E27FC236}">
                    <a16:creationId xmlns:a16="http://schemas.microsoft.com/office/drawing/2014/main" id="{6115D1F0-E06E-1C2E-CC77-CDFEEB5F954E}"/>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1" name="Freeform 228">
                <a:extLst>
                  <a:ext uri="{FF2B5EF4-FFF2-40B4-BE49-F238E27FC236}">
                    <a16:creationId xmlns:a16="http://schemas.microsoft.com/office/drawing/2014/main" id="{7C946010-A360-42A9-3A1F-8B42E2DE1A40}"/>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2" name="Freeform 229">
                <a:extLst>
                  <a:ext uri="{FF2B5EF4-FFF2-40B4-BE49-F238E27FC236}">
                    <a16:creationId xmlns:a16="http://schemas.microsoft.com/office/drawing/2014/main" id="{4AFEFF5D-9DD8-1D52-D1E1-C8275341041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3" name="Freeform 230">
                <a:extLst>
                  <a:ext uri="{FF2B5EF4-FFF2-40B4-BE49-F238E27FC236}">
                    <a16:creationId xmlns:a16="http://schemas.microsoft.com/office/drawing/2014/main" id="{7874C99C-49B7-8724-F9CE-D7FBF4ED971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7" name="Freeform 54">
              <a:extLst>
                <a:ext uri="{FF2B5EF4-FFF2-40B4-BE49-F238E27FC236}">
                  <a16:creationId xmlns:a16="http://schemas.microsoft.com/office/drawing/2014/main" id="{78CDBA93-59EA-8CF9-0A0A-84514D5CE44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55">
              <a:extLst>
                <a:ext uri="{FF2B5EF4-FFF2-40B4-BE49-F238E27FC236}">
                  <a16:creationId xmlns:a16="http://schemas.microsoft.com/office/drawing/2014/main" id="{320582A9-97F0-DA40-71BF-E9B7AF05E3F3}"/>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56">
              <a:extLst>
                <a:ext uri="{FF2B5EF4-FFF2-40B4-BE49-F238E27FC236}">
                  <a16:creationId xmlns:a16="http://schemas.microsoft.com/office/drawing/2014/main" id="{B1CBE446-559F-3FDE-1D66-C419EEF94E83}"/>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57">
              <a:extLst>
                <a:ext uri="{FF2B5EF4-FFF2-40B4-BE49-F238E27FC236}">
                  <a16:creationId xmlns:a16="http://schemas.microsoft.com/office/drawing/2014/main" id="{60881865-8881-02A5-54FA-DB2FB101D96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58">
              <a:extLst>
                <a:ext uri="{FF2B5EF4-FFF2-40B4-BE49-F238E27FC236}">
                  <a16:creationId xmlns:a16="http://schemas.microsoft.com/office/drawing/2014/main" id="{C9DE1D2D-A4CE-05F2-290F-8240085EDDF3}"/>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59">
              <a:extLst>
                <a:ext uri="{FF2B5EF4-FFF2-40B4-BE49-F238E27FC236}">
                  <a16:creationId xmlns:a16="http://schemas.microsoft.com/office/drawing/2014/main" id="{FA41656B-7ED1-E502-C937-6C99E0DB662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0">
              <a:extLst>
                <a:ext uri="{FF2B5EF4-FFF2-40B4-BE49-F238E27FC236}">
                  <a16:creationId xmlns:a16="http://schemas.microsoft.com/office/drawing/2014/main" id="{206AAE25-848C-7B63-BC97-D90B41F89D3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1">
              <a:extLst>
                <a:ext uri="{FF2B5EF4-FFF2-40B4-BE49-F238E27FC236}">
                  <a16:creationId xmlns:a16="http://schemas.microsoft.com/office/drawing/2014/main" id="{FC3F8B3A-35FF-2090-7896-EAB3447BCA48}"/>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2">
              <a:extLst>
                <a:ext uri="{FF2B5EF4-FFF2-40B4-BE49-F238E27FC236}">
                  <a16:creationId xmlns:a16="http://schemas.microsoft.com/office/drawing/2014/main" id="{ED3F0E80-1DB1-0B0B-AAA5-783A906609C3}"/>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3">
              <a:extLst>
                <a:ext uri="{FF2B5EF4-FFF2-40B4-BE49-F238E27FC236}">
                  <a16:creationId xmlns:a16="http://schemas.microsoft.com/office/drawing/2014/main" id="{4A4613E0-309B-3F5A-58F4-32233193F36D}"/>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4">
              <a:extLst>
                <a:ext uri="{FF2B5EF4-FFF2-40B4-BE49-F238E27FC236}">
                  <a16:creationId xmlns:a16="http://schemas.microsoft.com/office/drawing/2014/main" id="{4389E312-70C5-BCBB-C2FE-C34029B25E1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65">
              <a:extLst>
                <a:ext uri="{FF2B5EF4-FFF2-40B4-BE49-F238E27FC236}">
                  <a16:creationId xmlns:a16="http://schemas.microsoft.com/office/drawing/2014/main" id="{019117FC-106E-633B-5E2A-057B37401DE8}"/>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66">
              <a:extLst>
                <a:ext uri="{FF2B5EF4-FFF2-40B4-BE49-F238E27FC236}">
                  <a16:creationId xmlns:a16="http://schemas.microsoft.com/office/drawing/2014/main" id="{1C17FA9A-3DBD-24B0-03D3-92BBEF42974C}"/>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67">
              <a:extLst>
                <a:ext uri="{FF2B5EF4-FFF2-40B4-BE49-F238E27FC236}">
                  <a16:creationId xmlns:a16="http://schemas.microsoft.com/office/drawing/2014/main" id="{9C59E195-03A3-202C-B025-E4403E51531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68">
              <a:extLst>
                <a:ext uri="{FF2B5EF4-FFF2-40B4-BE49-F238E27FC236}">
                  <a16:creationId xmlns:a16="http://schemas.microsoft.com/office/drawing/2014/main" id="{8ACEBBE1-FB80-F2B8-F633-8880CE828E80}"/>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69">
              <a:extLst>
                <a:ext uri="{FF2B5EF4-FFF2-40B4-BE49-F238E27FC236}">
                  <a16:creationId xmlns:a16="http://schemas.microsoft.com/office/drawing/2014/main" id="{2BC8CC14-4833-A09C-E80D-A35EFCFBF37F}"/>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0">
              <a:extLst>
                <a:ext uri="{FF2B5EF4-FFF2-40B4-BE49-F238E27FC236}">
                  <a16:creationId xmlns:a16="http://schemas.microsoft.com/office/drawing/2014/main" id="{DC13B1DF-BE1F-6A42-C93F-DC3FD76E577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1">
              <a:extLst>
                <a:ext uri="{FF2B5EF4-FFF2-40B4-BE49-F238E27FC236}">
                  <a16:creationId xmlns:a16="http://schemas.microsoft.com/office/drawing/2014/main" id="{D94BB031-06D0-FE60-9D1D-36DB87391DB6}"/>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2">
              <a:extLst>
                <a:ext uri="{FF2B5EF4-FFF2-40B4-BE49-F238E27FC236}">
                  <a16:creationId xmlns:a16="http://schemas.microsoft.com/office/drawing/2014/main" id="{6AB02E40-67F2-5A38-040C-94BED837019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3">
              <a:extLst>
                <a:ext uri="{FF2B5EF4-FFF2-40B4-BE49-F238E27FC236}">
                  <a16:creationId xmlns:a16="http://schemas.microsoft.com/office/drawing/2014/main" id="{64C4F9F5-6698-662E-DF75-809C82D3D0C7}"/>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4">
              <a:extLst>
                <a:ext uri="{FF2B5EF4-FFF2-40B4-BE49-F238E27FC236}">
                  <a16:creationId xmlns:a16="http://schemas.microsoft.com/office/drawing/2014/main" id="{D8F9B82F-7E6E-BD42-1B9D-300EA816C10A}"/>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75">
              <a:extLst>
                <a:ext uri="{FF2B5EF4-FFF2-40B4-BE49-F238E27FC236}">
                  <a16:creationId xmlns:a16="http://schemas.microsoft.com/office/drawing/2014/main" id="{3C3A5B6A-2124-F9CF-0222-A17A33C918A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76">
              <a:extLst>
                <a:ext uri="{FF2B5EF4-FFF2-40B4-BE49-F238E27FC236}">
                  <a16:creationId xmlns:a16="http://schemas.microsoft.com/office/drawing/2014/main" id="{78AEF0DB-E471-DABE-8D5B-7B0DE3716D3C}"/>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77">
              <a:extLst>
                <a:ext uri="{FF2B5EF4-FFF2-40B4-BE49-F238E27FC236}">
                  <a16:creationId xmlns:a16="http://schemas.microsoft.com/office/drawing/2014/main" id="{8377C81E-23C4-ED0F-F520-3DF01B2E69A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78">
              <a:extLst>
                <a:ext uri="{FF2B5EF4-FFF2-40B4-BE49-F238E27FC236}">
                  <a16:creationId xmlns:a16="http://schemas.microsoft.com/office/drawing/2014/main" id="{5D2D2CD9-0EC1-650B-26B7-DDA2BA82239D}"/>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79">
              <a:extLst>
                <a:ext uri="{FF2B5EF4-FFF2-40B4-BE49-F238E27FC236}">
                  <a16:creationId xmlns:a16="http://schemas.microsoft.com/office/drawing/2014/main" id="{87BA090B-A091-474E-8FF3-AE0D802CB4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0">
              <a:extLst>
                <a:ext uri="{FF2B5EF4-FFF2-40B4-BE49-F238E27FC236}">
                  <a16:creationId xmlns:a16="http://schemas.microsoft.com/office/drawing/2014/main" id="{147BE72C-344C-C168-BAD9-F3C5567524A5}"/>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1">
              <a:extLst>
                <a:ext uri="{FF2B5EF4-FFF2-40B4-BE49-F238E27FC236}">
                  <a16:creationId xmlns:a16="http://schemas.microsoft.com/office/drawing/2014/main" id="{4892EA4C-7E72-6717-FDDD-C43A9CC5AAC9}"/>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2">
              <a:extLst>
                <a:ext uri="{FF2B5EF4-FFF2-40B4-BE49-F238E27FC236}">
                  <a16:creationId xmlns:a16="http://schemas.microsoft.com/office/drawing/2014/main" id="{C2F84569-120F-F75B-C0FE-D3E45AF76A3E}"/>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83">
              <a:extLst>
                <a:ext uri="{FF2B5EF4-FFF2-40B4-BE49-F238E27FC236}">
                  <a16:creationId xmlns:a16="http://schemas.microsoft.com/office/drawing/2014/main" id="{E82799E4-C714-3F17-2B65-9DFD751A229E}"/>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84">
              <a:extLst>
                <a:ext uri="{FF2B5EF4-FFF2-40B4-BE49-F238E27FC236}">
                  <a16:creationId xmlns:a16="http://schemas.microsoft.com/office/drawing/2014/main" id="{513414EF-DCA0-7473-FED8-CB42DB59437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85">
              <a:extLst>
                <a:ext uri="{FF2B5EF4-FFF2-40B4-BE49-F238E27FC236}">
                  <a16:creationId xmlns:a16="http://schemas.microsoft.com/office/drawing/2014/main" id="{6A0949A6-CA0E-28EE-9B82-095B4D669D3F}"/>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86">
              <a:extLst>
                <a:ext uri="{FF2B5EF4-FFF2-40B4-BE49-F238E27FC236}">
                  <a16:creationId xmlns:a16="http://schemas.microsoft.com/office/drawing/2014/main" id="{A3CF8867-23DC-9AE9-2BF9-0BD1F08468A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87">
              <a:extLst>
                <a:ext uri="{FF2B5EF4-FFF2-40B4-BE49-F238E27FC236}">
                  <a16:creationId xmlns:a16="http://schemas.microsoft.com/office/drawing/2014/main" id="{8A9A51F6-FB6C-8B6F-F181-27D7C52BBD9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1" name="Graphic 2">
              <a:extLst>
                <a:ext uri="{FF2B5EF4-FFF2-40B4-BE49-F238E27FC236}">
                  <a16:creationId xmlns:a16="http://schemas.microsoft.com/office/drawing/2014/main" id="{00FF521B-8665-5C99-7DD6-6912099FAA07}"/>
                </a:ext>
              </a:extLst>
            </p:cNvPr>
            <p:cNvGrpSpPr/>
            <p:nvPr/>
          </p:nvGrpSpPr>
          <p:grpSpPr>
            <a:xfrm>
              <a:off x="4258675" y="5793940"/>
              <a:ext cx="6816" cy="5948"/>
              <a:chOff x="4258675" y="5793940"/>
              <a:chExt cx="6816" cy="5948"/>
            </a:xfrm>
          </p:grpSpPr>
          <p:sp>
            <p:nvSpPr>
              <p:cNvPr id="232" name="Freeform 219">
                <a:extLst>
                  <a:ext uri="{FF2B5EF4-FFF2-40B4-BE49-F238E27FC236}">
                    <a16:creationId xmlns:a16="http://schemas.microsoft.com/office/drawing/2014/main" id="{7C39F9FC-9621-3C85-9151-BF9011DD32A5}"/>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0">
                <a:extLst>
                  <a:ext uri="{FF2B5EF4-FFF2-40B4-BE49-F238E27FC236}">
                    <a16:creationId xmlns:a16="http://schemas.microsoft.com/office/drawing/2014/main" id="{C42F0D11-CAEB-5AD4-9C72-0CEB3C883F17}"/>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2" name="Freeform 89">
              <a:extLst>
                <a:ext uri="{FF2B5EF4-FFF2-40B4-BE49-F238E27FC236}">
                  <a16:creationId xmlns:a16="http://schemas.microsoft.com/office/drawing/2014/main" id="{91E8CBE1-D062-7625-5546-ABDB221F201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0">
              <a:extLst>
                <a:ext uri="{FF2B5EF4-FFF2-40B4-BE49-F238E27FC236}">
                  <a16:creationId xmlns:a16="http://schemas.microsoft.com/office/drawing/2014/main" id="{10243AD4-EEC9-A885-4C06-7B44728E593C}"/>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91">
              <a:extLst>
                <a:ext uri="{FF2B5EF4-FFF2-40B4-BE49-F238E27FC236}">
                  <a16:creationId xmlns:a16="http://schemas.microsoft.com/office/drawing/2014/main" id="{D96AEF3B-BD4C-42DB-4EA3-C1F1D1CD9A0D}"/>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2">
              <a:extLst>
                <a:ext uri="{FF2B5EF4-FFF2-40B4-BE49-F238E27FC236}">
                  <a16:creationId xmlns:a16="http://schemas.microsoft.com/office/drawing/2014/main" id="{8604A3A1-56E0-C36F-433A-2AD62D34B54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3">
              <a:extLst>
                <a:ext uri="{FF2B5EF4-FFF2-40B4-BE49-F238E27FC236}">
                  <a16:creationId xmlns:a16="http://schemas.microsoft.com/office/drawing/2014/main" id="{13A4233B-E713-36C9-91DE-B48E13486526}"/>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4">
              <a:extLst>
                <a:ext uri="{FF2B5EF4-FFF2-40B4-BE49-F238E27FC236}">
                  <a16:creationId xmlns:a16="http://schemas.microsoft.com/office/drawing/2014/main" id="{37E6CF17-1A85-BB75-AC48-327B9F7D42E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8" name="Graphic 2">
              <a:extLst>
                <a:ext uri="{FF2B5EF4-FFF2-40B4-BE49-F238E27FC236}">
                  <a16:creationId xmlns:a16="http://schemas.microsoft.com/office/drawing/2014/main" id="{70EBA7D7-3F06-E4FF-C926-1B675DFB044F}"/>
                </a:ext>
              </a:extLst>
            </p:cNvPr>
            <p:cNvGrpSpPr/>
            <p:nvPr/>
          </p:nvGrpSpPr>
          <p:grpSpPr>
            <a:xfrm>
              <a:off x="4319602" y="5793940"/>
              <a:ext cx="6816" cy="5948"/>
              <a:chOff x="4319602" y="5793940"/>
              <a:chExt cx="6816" cy="5948"/>
            </a:xfrm>
          </p:grpSpPr>
          <p:sp>
            <p:nvSpPr>
              <p:cNvPr id="230" name="Freeform 217">
                <a:extLst>
                  <a:ext uri="{FF2B5EF4-FFF2-40B4-BE49-F238E27FC236}">
                    <a16:creationId xmlns:a16="http://schemas.microsoft.com/office/drawing/2014/main" id="{CFB806DD-7CAF-01AC-DEDB-FAFCE1D3ECD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18">
                <a:extLst>
                  <a:ext uri="{FF2B5EF4-FFF2-40B4-BE49-F238E27FC236}">
                    <a16:creationId xmlns:a16="http://schemas.microsoft.com/office/drawing/2014/main" id="{CDC35D4B-039B-C0B2-FB3B-E373712B152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9" name="Freeform 96">
              <a:extLst>
                <a:ext uri="{FF2B5EF4-FFF2-40B4-BE49-F238E27FC236}">
                  <a16:creationId xmlns:a16="http://schemas.microsoft.com/office/drawing/2014/main" id="{66FBC3B5-8B1D-A150-FC53-A08859A2E2C3}"/>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97">
              <a:extLst>
                <a:ext uri="{FF2B5EF4-FFF2-40B4-BE49-F238E27FC236}">
                  <a16:creationId xmlns:a16="http://schemas.microsoft.com/office/drawing/2014/main" id="{AD01CA28-4322-90C5-6B48-95133557D09E}"/>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98">
              <a:extLst>
                <a:ext uri="{FF2B5EF4-FFF2-40B4-BE49-F238E27FC236}">
                  <a16:creationId xmlns:a16="http://schemas.microsoft.com/office/drawing/2014/main" id="{E73B0766-8E61-828E-63AE-84A2747C7131}"/>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99">
              <a:extLst>
                <a:ext uri="{FF2B5EF4-FFF2-40B4-BE49-F238E27FC236}">
                  <a16:creationId xmlns:a16="http://schemas.microsoft.com/office/drawing/2014/main" id="{639EB25C-C517-3CCC-244F-30BABA34E75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0">
              <a:extLst>
                <a:ext uri="{FF2B5EF4-FFF2-40B4-BE49-F238E27FC236}">
                  <a16:creationId xmlns:a16="http://schemas.microsoft.com/office/drawing/2014/main" id="{76C15D8D-7E48-98EE-E48D-6F063871F80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1">
              <a:extLst>
                <a:ext uri="{FF2B5EF4-FFF2-40B4-BE49-F238E27FC236}">
                  <a16:creationId xmlns:a16="http://schemas.microsoft.com/office/drawing/2014/main" id="{991890CF-B2AF-A7CE-BCD2-8DF8E9F60D2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5" name="Graphic 2">
              <a:extLst>
                <a:ext uri="{FF2B5EF4-FFF2-40B4-BE49-F238E27FC236}">
                  <a16:creationId xmlns:a16="http://schemas.microsoft.com/office/drawing/2014/main" id="{F979E850-FDFE-3858-F14D-A719C24712A9}"/>
                </a:ext>
              </a:extLst>
            </p:cNvPr>
            <p:cNvGrpSpPr/>
            <p:nvPr/>
          </p:nvGrpSpPr>
          <p:grpSpPr>
            <a:xfrm>
              <a:off x="4319602" y="5857945"/>
              <a:ext cx="6816" cy="5710"/>
              <a:chOff x="4319602" y="5857945"/>
              <a:chExt cx="6816" cy="5710"/>
            </a:xfrm>
          </p:grpSpPr>
          <p:sp>
            <p:nvSpPr>
              <p:cNvPr id="228" name="Freeform 215">
                <a:extLst>
                  <a:ext uri="{FF2B5EF4-FFF2-40B4-BE49-F238E27FC236}">
                    <a16:creationId xmlns:a16="http://schemas.microsoft.com/office/drawing/2014/main" id="{0E3CD6C1-200B-CB96-3FEA-21CACCA3C3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16">
                <a:extLst>
                  <a:ext uri="{FF2B5EF4-FFF2-40B4-BE49-F238E27FC236}">
                    <a16:creationId xmlns:a16="http://schemas.microsoft.com/office/drawing/2014/main" id="{7A26E6D7-4AC8-1CF6-57B7-0FEC541C427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6" name="Freeform 103">
              <a:extLst>
                <a:ext uri="{FF2B5EF4-FFF2-40B4-BE49-F238E27FC236}">
                  <a16:creationId xmlns:a16="http://schemas.microsoft.com/office/drawing/2014/main" id="{A1D14A71-1D85-3F1C-1FE5-FC9810538756}"/>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4">
              <a:extLst>
                <a:ext uri="{FF2B5EF4-FFF2-40B4-BE49-F238E27FC236}">
                  <a16:creationId xmlns:a16="http://schemas.microsoft.com/office/drawing/2014/main" id="{769C4FAD-3DD1-0FE4-393B-7EA3F8A03172}"/>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05">
              <a:extLst>
                <a:ext uri="{FF2B5EF4-FFF2-40B4-BE49-F238E27FC236}">
                  <a16:creationId xmlns:a16="http://schemas.microsoft.com/office/drawing/2014/main" id="{17E8ACBF-077A-C909-C8F1-ED7A93E0F199}"/>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06">
              <a:extLst>
                <a:ext uri="{FF2B5EF4-FFF2-40B4-BE49-F238E27FC236}">
                  <a16:creationId xmlns:a16="http://schemas.microsoft.com/office/drawing/2014/main" id="{43AC2B66-AC12-B415-D12C-008B4A53A57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07">
              <a:extLst>
                <a:ext uri="{FF2B5EF4-FFF2-40B4-BE49-F238E27FC236}">
                  <a16:creationId xmlns:a16="http://schemas.microsoft.com/office/drawing/2014/main" id="{3EA5F60D-0E0A-F62A-00EA-ED700C98DDF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08">
              <a:extLst>
                <a:ext uri="{FF2B5EF4-FFF2-40B4-BE49-F238E27FC236}">
                  <a16:creationId xmlns:a16="http://schemas.microsoft.com/office/drawing/2014/main" id="{B2D7A5DE-58A1-BB3A-FB07-FE4CD007449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09">
              <a:extLst>
                <a:ext uri="{FF2B5EF4-FFF2-40B4-BE49-F238E27FC236}">
                  <a16:creationId xmlns:a16="http://schemas.microsoft.com/office/drawing/2014/main" id="{BBA1F454-30D2-2A27-43B4-BEAC2B270FD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0">
              <a:extLst>
                <a:ext uri="{FF2B5EF4-FFF2-40B4-BE49-F238E27FC236}">
                  <a16:creationId xmlns:a16="http://schemas.microsoft.com/office/drawing/2014/main" id="{5037379A-3523-DF88-A579-A7A222C29797}"/>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1">
              <a:extLst>
                <a:ext uri="{FF2B5EF4-FFF2-40B4-BE49-F238E27FC236}">
                  <a16:creationId xmlns:a16="http://schemas.microsoft.com/office/drawing/2014/main" id="{041D736A-C96B-C20A-501F-C11F32A19686}"/>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2">
              <a:extLst>
                <a:ext uri="{FF2B5EF4-FFF2-40B4-BE49-F238E27FC236}">
                  <a16:creationId xmlns:a16="http://schemas.microsoft.com/office/drawing/2014/main" id="{5ED0E2E0-8D81-5354-EF43-F4137BE4F1E8}"/>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3">
              <a:extLst>
                <a:ext uri="{FF2B5EF4-FFF2-40B4-BE49-F238E27FC236}">
                  <a16:creationId xmlns:a16="http://schemas.microsoft.com/office/drawing/2014/main" id="{C715968F-6A11-7130-3515-56337E0BB49A}"/>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4">
              <a:extLst>
                <a:ext uri="{FF2B5EF4-FFF2-40B4-BE49-F238E27FC236}">
                  <a16:creationId xmlns:a16="http://schemas.microsoft.com/office/drawing/2014/main" id="{10563A31-40A6-758C-14BC-8FD6A14E8FA2}"/>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15">
              <a:extLst>
                <a:ext uri="{FF2B5EF4-FFF2-40B4-BE49-F238E27FC236}">
                  <a16:creationId xmlns:a16="http://schemas.microsoft.com/office/drawing/2014/main" id="{DCC94849-271D-7335-A453-CA92F22A56C5}"/>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16">
              <a:extLst>
                <a:ext uri="{FF2B5EF4-FFF2-40B4-BE49-F238E27FC236}">
                  <a16:creationId xmlns:a16="http://schemas.microsoft.com/office/drawing/2014/main" id="{3FA1193F-1565-DB34-4463-0F3F5CB16CCE}"/>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17">
              <a:extLst>
                <a:ext uri="{FF2B5EF4-FFF2-40B4-BE49-F238E27FC236}">
                  <a16:creationId xmlns:a16="http://schemas.microsoft.com/office/drawing/2014/main" id="{A41C2A27-FC08-5F78-18EA-30E691054315}"/>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18">
              <a:extLst>
                <a:ext uri="{FF2B5EF4-FFF2-40B4-BE49-F238E27FC236}">
                  <a16:creationId xmlns:a16="http://schemas.microsoft.com/office/drawing/2014/main" id="{D63EEBB7-1843-0FC4-9C69-3AC82B5A9F9A}"/>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19">
              <a:extLst>
                <a:ext uri="{FF2B5EF4-FFF2-40B4-BE49-F238E27FC236}">
                  <a16:creationId xmlns:a16="http://schemas.microsoft.com/office/drawing/2014/main" id="{99887827-50FF-59FE-204B-4825F51F886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0">
              <a:extLst>
                <a:ext uri="{FF2B5EF4-FFF2-40B4-BE49-F238E27FC236}">
                  <a16:creationId xmlns:a16="http://schemas.microsoft.com/office/drawing/2014/main" id="{49F7C1AF-B7FB-1CA5-F4DF-46A24D802A84}"/>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1">
              <a:extLst>
                <a:ext uri="{FF2B5EF4-FFF2-40B4-BE49-F238E27FC236}">
                  <a16:creationId xmlns:a16="http://schemas.microsoft.com/office/drawing/2014/main" id="{CD206C07-3824-ABA3-79D5-A5D3563EBD2C}"/>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2">
              <a:extLst>
                <a:ext uri="{FF2B5EF4-FFF2-40B4-BE49-F238E27FC236}">
                  <a16:creationId xmlns:a16="http://schemas.microsoft.com/office/drawing/2014/main" id="{216F8ADB-A50E-05EA-C2E6-79F229CF8FC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3">
              <a:extLst>
                <a:ext uri="{FF2B5EF4-FFF2-40B4-BE49-F238E27FC236}">
                  <a16:creationId xmlns:a16="http://schemas.microsoft.com/office/drawing/2014/main" id="{661B56C1-45A0-29D4-4256-BF1C11C1EB48}"/>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4">
              <a:extLst>
                <a:ext uri="{FF2B5EF4-FFF2-40B4-BE49-F238E27FC236}">
                  <a16:creationId xmlns:a16="http://schemas.microsoft.com/office/drawing/2014/main" id="{4964D872-8990-E311-58BA-21C92D03613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25">
              <a:extLst>
                <a:ext uri="{FF2B5EF4-FFF2-40B4-BE49-F238E27FC236}">
                  <a16:creationId xmlns:a16="http://schemas.microsoft.com/office/drawing/2014/main" id="{BD928ABB-34EA-9C38-28C8-C7653CB0A373}"/>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26">
              <a:extLst>
                <a:ext uri="{FF2B5EF4-FFF2-40B4-BE49-F238E27FC236}">
                  <a16:creationId xmlns:a16="http://schemas.microsoft.com/office/drawing/2014/main" id="{517ABF76-4CE7-A34B-6760-34FCD3212796}"/>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27">
              <a:extLst>
                <a:ext uri="{FF2B5EF4-FFF2-40B4-BE49-F238E27FC236}">
                  <a16:creationId xmlns:a16="http://schemas.microsoft.com/office/drawing/2014/main" id="{78ED6A40-3019-9F8F-B7F4-CA1AF8189E06}"/>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28">
              <a:extLst>
                <a:ext uri="{FF2B5EF4-FFF2-40B4-BE49-F238E27FC236}">
                  <a16:creationId xmlns:a16="http://schemas.microsoft.com/office/drawing/2014/main" id="{BC42853A-1972-6A4E-C907-2237B7429DA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29">
              <a:extLst>
                <a:ext uri="{FF2B5EF4-FFF2-40B4-BE49-F238E27FC236}">
                  <a16:creationId xmlns:a16="http://schemas.microsoft.com/office/drawing/2014/main" id="{F04226CB-5777-A917-752D-A2400ECF3745}"/>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0">
              <a:extLst>
                <a:ext uri="{FF2B5EF4-FFF2-40B4-BE49-F238E27FC236}">
                  <a16:creationId xmlns:a16="http://schemas.microsoft.com/office/drawing/2014/main" id="{D95B998C-9E9F-D5E8-9485-84E8DE03C3C1}"/>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1">
              <a:extLst>
                <a:ext uri="{FF2B5EF4-FFF2-40B4-BE49-F238E27FC236}">
                  <a16:creationId xmlns:a16="http://schemas.microsoft.com/office/drawing/2014/main" id="{D1931E7C-A43E-9A02-EA35-EA2C4FA65A62}"/>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2">
              <a:extLst>
                <a:ext uri="{FF2B5EF4-FFF2-40B4-BE49-F238E27FC236}">
                  <a16:creationId xmlns:a16="http://schemas.microsoft.com/office/drawing/2014/main" id="{D24C07B6-5ECE-B082-E114-2E2EADEC7BE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3">
              <a:extLst>
                <a:ext uri="{FF2B5EF4-FFF2-40B4-BE49-F238E27FC236}">
                  <a16:creationId xmlns:a16="http://schemas.microsoft.com/office/drawing/2014/main" id="{48BB797F-C5D4-8C88-802E-98B5A439826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4">
              <a:extLst>
                <a:ext uri="{FF2B5EF4-FFF2-40B4-BE49-F238E27FC236}">
                  <a16:creationId xmlns:a16="http://schemas.microsoft.com/office/drawing/2014/main" id="{6E0C3C33-9205-94B8-6389-1707330E14F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35">
              <a:extLst>
                <a:ext uri="{FF2B5EF4-FFF2-40B4-BE49-F238E27FC236}">
                  <a16:creationId xmlns:a16="http://schemas.microsoft.com/office/drawing/2014/main" id="{FB2AD152-B168-E87A-ADF9-2CB0C101E0CC}"/>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36">
              <a:extLst>
                <a:ext uri="{FF2B5EF4-FFF2-40B4-BE49-F238E27FC236}">
                  <a16:creationId xmlns:a16="http://schemas.microsoft.com/office/drawing/2014/main" id="{A0A6E58A-8F9D-A80E-46D0-1AB0FB303AE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37">
              <a:extLst>
                <a:ext uri="{FF2B5EF4-FFF2-40B4-BE49-F238E27FC236}">
                  <a16:creationId xmlns:a16="http://schemas.microsoft.com/office/drawing/2014/main" id="{AB201EE2-AF30-8623-EA64-DFE7A6E037D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38">
              <a:extLst>
                <a:ext uri="{FF2B5EF4-FFF2-40B4-BE49-F238E27FC236}">
                  <a16:creationId xmlns:a16="http://schemas.microsoft.com/office/drawing/2014/main" id="{D0DA1E97-ACAC-326A-7A49-268A67FC0C5A}"/>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39">
              <a:extLst>
                <a:ext uri="{FF2B5EF4-FFF2-40B4-BE49-F238E27FC236}">
                  <a16:creationId xmlns:a16="http://schemas.microsoft.com/office/drawing/2014/main" id="{B3048BC9-4187-1C69-3653-56BD9DFD9BD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0">
              <a:extLst>
                <a:ext uri="{FF2B5EF4-FFF2-40B4-BE49-F238E27FC236}">
                  <a16:creationId xmlns:a16="http://schemas.microsoft.com/office/drawing/2014/main" id="{99259F57-7E49-062F-9922-FE7DEC1392A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1">
              <a:extLst>
                <a:ext uri="{FF2B5EF4-FFF2-40B4-BE49-F238E27FC236}">
                  <a16:creationId xmlns:a16="http://schemas.microsoft.com/office/drawing/2014/main" id="{BAAC0133-A78D-8D5D-6A8B-461C30AF7E4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2">
              <a:extLst>
                <a:ext uri="{FF2B5EF4-FFF2-40B4-BE49-F238E27FC236}">
                  <a16:creationId xmlns:a16="http://schemas.microsoft.com/office/drawing/2014/main" id="{78B38B1A-1716-8EB2-0C55-657068679D4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3">
              <a:extLst>
                <a:ext uri="{FF2B5EF4-FFF2-40B4-BE49-F238E27FC236}">
                  <a16:creationId xmlns:a16="http://schemas.microsoft.com/office/drawing/2014/main" id="{362439E1-8937-A7FD-B6A1-6197331F8EB9}"/>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4">
              <a:extLst>
                <a:ext uri="{FF2B5EF4-FFF2-40B4-BE49-F238E27FC236}">
                  <a16:creationId xmlns:a16="http://schemas.microsoft.com/office/drawing/2014/main" id="{1E3F0654-4710-B227-964E-305E5D7F19D0}"/>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45">
              <a:extLst>
                <a:ext uri="{FF2B5EF4-FFF2-40B4-BE49-F238E27FC236}">
                  <a16:creationId xmlns:a16="http://schemas.microsoft.com/office/drawing/2014/main" id="{F3D40B0C-5FDF-6E3F-0C84-B5D958ABBF58}"/>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46">
              <a:extLst>
                <a:ext uri="{FF2B5EF4-FFF2-40B4-BE49-F238E27FC236}">
                  <a16:creationId xmlns:a16="http://schemas.microsoft.com/office/drawing/2014/main" id="{485007B5-B338-60DE-5E72-9C2ADECCDDB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47">
              <a:extLst>
                <a:ext uri="{FF2B5EF4-FFF2-40B4-BE49-F238E27FC236}">
                  <a16:creationId xmlns:a16="http://schemas.microsoft.com/office/drawing/2014/main" id="{3427E6F9-47F9-E2E2-599D-594648EDC1F8}"/>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48">
              <a:extLst>
                <a:ext uri="{FF2B5EF4-FFF2-40B4-BE49-F238E27FC236}">
                  <a16:creationId xmlns:a16="http://schemas.microsoft.com/office/drawing/2014/main" id="{1BAB852F-8380-A780-93E5-637E91CC228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49">
              <a:extLst>
                <a:ext uri="{FF2B5EF4-FFF2-40B4-BE49-F238E27FC236}">
                  <a16:creationId xmlns:a16="http://schemas.microsoft.com/office/drawing/2014/main" id="{07B71B94-C4D9-3EF8-CC6A-21646B8DD3C1}"/>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0">
              <a:extLst>
                <a:ext uri="{FF2B5EF4-FFF2-40B4-BE49-F238E27FC236}">
                  <a16:creationId xmlns:a16="http://schemas.microsoft.com/office/drawing/2014/main" id="{07BC28D3-83BA-229D-EE00-E4FB1B61B78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1">
              <a:extLst>
                <a:ext uri="{FF2B5EF4-FFF2-40B4-BE49-F238E27FC236}">
                  <a16:creationId xmlns:a16="http://schemas.microsoft.com/office/drawing/2014/main" id="{2D80CE43-9121-9494-A71A-159BBF377989}"/>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2">
              <a:extLst>
                <a:ext uri="{FF2B5EF4-FFF2-40B4-BE49-F238E27FC236}">
                  <a16:creationId xmlns:a16="http://schemas.microsoft.com/office/drawing/2014/main" id="{B7E6B2A4-2F1D-0762-5C34-0DD203439121}"/>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3">
              <a:extLst>
                <a:ext uri="{FF2B5EF4-FFF2-40B4-BE49-F238E27FC236}">
                  <a16:creationId xmlns:a16="http://schemas.microsoft.com/office/drawing/2014/main" id="{BC3C3A1A-7FA2-0F3A-B000-6EDD8BCD5FE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4">
              <a:extLst>
                <a:ext uri="{FF2B5EF4-FFF2-40B4-BE49-F238E27FC236}">
                  <a16:creationId xmlns:a16="http://schemas.microsoft.com/office/drawing/2014/main" id="{69DDA92E-407D-7983-8539-C57AC9F55F6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55">
              <a:extLst>
                <a:ext uri="{FF2B5EF4-FFF2-40B4-BE49-F238E27FC236}">
                  <a16:creationId xmlns:a16="http://schemas.microsoft.com/office/drawing/2014/main" id="{2051742A-CC59-6EA3-3B19-0BF9D05E891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56">
              <a:extLst>
                <a:ext uri="{FF2B5EF4-FFF2-40B4-BE49-F238E27FC236}">
                  <a16:creationId xmlns:a16="http://schemas.microsoft.com/office/drawing/2014/main" id="{CD7D21ED-14A3-F83E-50D0-413A9DC37179}"/>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57">
              <a:extLst>
                <a:ext uri="{FF2B5EF4-FFF2-40B4-BE49-F238E27FC236}">
                  <a16:creationId xmlns:a16="http://schemas.microsoft.com/office/drawing/2014/main" id="{E16E96B6-FA58-FC40-2DFB-8FC194780CBE}"/>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58">
              <a:extLst>
                <a:ext uri="{FF2B5EF4-FFF2-40B4-BE49-F238E27FC236}">
                  <a16:creationId xmlns:a16="http://schemas.microsoft.com/office/drawing/2014/main" id="{46EA8D34-E3BE-CB4E-1944-04DF158EABD9}"/>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59">
              <a:extLst>
                <a:ext uri="{FF2B5EF4-FFF2-40B4-BE49-F238E27FC236}">
                  <a16:creationId xmlns:a16="http://schemas.microsoft.com/office/drawing/2014/main" id="{379F1842-DEEB-FB3C-4835-71CA6DC03AB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0">
              <a:extLst>
                <a:ext uri="{FF2B5EF4-FFF2-40B4-BE49-F238E27FC236}">
                  <a16:creationId xmlns:a16="http://schemas.microsoft.com/office/drawing/2014/main" id="{57D295FE-4F32-126D-CD91-EB3BA4EFF591}"/>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1">
              <a:extLst>
                <a:ext uri="{FF2B5EF4-FFF2-40B4-BE49-F238E27FC236}">
                  <a16:creationId xmlns:a16="http://schemas.microsoft.com/office/drawing/2014/main" id="{27A66982-7469-0730-DA9E-A668A2EEB53E}"/>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2">
              <a:extLst>
                <a:ext uri="{FF2B5EF4-FFF2-40B4-BE49-F238E27FC236}">
                  <a16:creationId xmlns:a16="http://schemas.microsoft.com/office/drawing/2014/main" id="{CB394375-647A-57BB-8433-4264DC3D86A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3">
              <a:extLst>
                <a:ext uri="{FF2B5EF4-FFF2-40B4-BE49-F238E27FC236}">
                  <a16:creationId xmlns:a16="http://schemas.microsoft.com/office/drawing/2014/main" id="{020B233F-1102-411B-C189-7423F5EC8925}"/>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4">
              <a:extLst>
                <a:ext uri="{FF2B5EF4-FFF2-40B4-BE49-F238E27FC236}">
                  <a16:creationId xmlns:a16="http://schemas.microsoft.com/office/drawing/2014/main" id="{2261CAB8-31CF-A934-BEE2-B8413061B23F}"/>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65">
              <a:extLst>
                <a:ext uri="{FF2B5EF4-FFF2-40B4-BE49-F238E27FC236}">
                  <a16:creationId xmlns:a16="http://schemas.microsoft.com/office/drawing/2014/main" id="{867F442B-EE41-496C-2A92-08A32E9521FA}"/>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66">
              <a:extLst>
                <a:ext uri="{FF2B5EF4-FFF2-40B4-BE49-F238E27FC236}">
                  <a16:creationId xmlns:a16="http://schemas.microsoft.com/office/drawing/2014/main" id="{496B68B0-4E32-2D67-1198-66ABEE69607C}"/>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67">
              <a:extLst>
                <a:ext uri="{FF2B5EF4-FFF2-40B4-BE49-F238E27FC236}">
                  <a16:creationId xmlns:a16="http://schemas.microsoft.com/office/drawing/2014/main" id="{A43FF5B5-2DCB-C186-C608-8250798A2C38}"/>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68">
              <a:extLst>
                <a:ext uri="{FF2B5EF4-FFF2-40B4-BE49-F238E27FC236}">
                  <a16:creationId xmlns:a16="http://schemas.microsoft.com/office/drawing/2014/main" id="{177D977D-D487-F55F-D3F2-77F1400FB589}"/>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69">
              <a:extLst>
                <a:ext uri="{FF2B5EF4-FFF2-40B4-BE49-F238E27FC236}">
                  <a16:creationId xmlns:a16="http://schemas.microsoft.com/office/drawing/2014/main" id="{C5D2A275-9C3D-5DB3-7A7F-4D061B907ECD}"/>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0">
              <a:extLst>
                <a:ext uri="{FF2B5EF4-FFF2-40B4-BE49-F238E27FC236}">
                  <a16:creationId xmlns:a16="http://schemas.microsoft.com/office/drawing/2014/main" id="{A032BB63-886E-D0FF-632A-EB6A5E523AB5}"/>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1">
              <a:extLst>
                <a:ext uri="{FF2B5EF4-FFF2-40B4-BE49-F238E27FC236}">
                  <a16:creationId xmlns:a16="http://schemas.microsoft.com/office/drawing/2014/main" id="{77B256D2-448B-41A4-EC0A-675BCD0243F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2">
              <a:extLst>
                <a:ext uri="{FF2B5EF4-FFF2-40B4-BE49-F238E27FC236}">
                  <a16:creationId xmlns:a16="http://schemas.microsoft.com/office/drawing/2014/main" id="{E3DE43D2-644D-DA3A-C10E-431DCD7770CD}"/>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3">
              <a:extLst>
                <a:ext uri="{FF2B5EF4-FFF2-40B4-BE49-F238E27FC236}">
                  <a16:creationId xmlns:a16="http://schemas.microsoft.com/office/drawing/2014/main" id="{D1B090F8-8842-5CC8-DB6D-62A8804F0986}"/>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4">
              <a:extLst>
                <a:ext uri="{FF2B5EF4-FFF2-40B4-BE49-F238E27FC236}">
                  <a16:creationId xmlns:a16="http://schemas.microsoft.com/office/drawing/2014/main" id="{15995372-DE19-FDB7-9D46-A99396CA837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75">
              <a:extLst>
                <a:ext uri="{FF2B5EF4-FFF2-40B4-BE49-F238E27FC236}">
                  <a16:creationId xmlns:a16="http://schemas.microsoft.com/office/drawing/2014/main" id="{6A789BBC-76D1-ED6B-0981-7636B3C7F0D7}"/>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76">
              <a:extLst>
                <a:ext uri="{FF2B5EF4-FFF2-40B4-BE49-F238E27FC236}">
                  <a16:creationId xmlns:a16="http://schemas.microsoft.com/office/drawing/2014/main" id="{542DDF6F-C802-2D98-BDA3-A3274ABC4987}"/>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77">
              <a:extLst>
                <a:ext uri="{FF2B5EF4-FFF2-40B4-BE49-F238E27FC236}">
                  <a16:creationId xmlns:a16="http://schemas.microsoft.com/office/drawing/2014/main" id="{BBF60B1C-9AEF-2A74-E0C0-99B991A52196}"/>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78">
              <a:extLst>
                <a:ext uri="{FF2B5EF4-FFF2-40B4-BE49-F238E27FC236}">
                  <a16:creationId xmlns:a16="http://schemas.microsoft.com/office/drawing/2014/main" id="{0B911BAF-AE71-2AAB-20A2-B3D3F8D41A2F}"/>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79">
              <a:extLst>
                <a:ext uri="{FF2B5EF4-FFF2-40B4-BE49-F238E27FC236}">
                  <a16:creationId xmlns:a16="http://schemas.microsoft.com/office/drawing/2014/main" id="{8F6A163F-C513-12F2-3F87-9DC955233234}"/>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0">
              <a:extLst>
                <a:ext uri="{FF2B5EF4-FFF2-40B4-BE49-F238E27FC236}">
                  <a16:creationId xmlns:a16="http://schemas.microsoft.com/office/drawing/2014/main" id="{012E1B82-0C51-CD44-695A-86CC00A7FA1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1">
              <a:extLst>
                <a:ext uri="{FF2B5EF4-FFF2-40B4-BE49-F238E27FC236}">
                  <a16:creationId xmlns:a16="http://schemas.microsoft.com/office/drawing/2014/main" id="{4F7C1281-C38D-934E-F0AE-1D084DD5E71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5" name="Graphic 2">
              <a:extLst>
                <a:ext uri="{FF2B5EF4-FFF2-40B4-BE49-F238E27FC236}">
                  <a16:creationId xmlns:a16="http://schemas.microsoft.com/office/drawing/2014/main" id="{1522A8AA-8F08-4977-29B3-EBA57B7B8EBC}"/>
                </a:ext>
              </a:extLst>
            </p:cNvPr>
            <p:cNvGrpSpPr/>
            <p:nvPr/>
          </p:nvGrpSpPr>
          <p:grpSpPr>
            <a:xfrm>
              <a:off x="4197750" y="5793940"/>
              <a:ext cx="6663" cy="5948"/>
              <a:chOff x="4197750" y="5793940"/>
              <a:chExt cx="6663" cy="5948"/>
            </a:xfrm>
          </p:grpSpPr>
          <p:sp>
            <p:nvSpPr>
              <p:cNvPr id="226" name="Freeform 213">
                <a:extLst>
                  <a:ext uri="{FF2B5EF4-FFF2-40B4-BE49-F238E27FC236}">
                    <a16:creationId xmlns:a16="http://schemas.microsoft.com/office/drawing/2014/main" id="{944B464F-8883-A0C8-2A39-D3A58B10109C}"/>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14">
                <a:extLst>
                  <a:ext uri="{FF2B5EF4-FFF2-40B4-BE49-F238E27FC236}">
                    <a16:creationId xmlns:a16="http://schemas.microsoft.com/office/drawing/2014/main" id="{6E8EBB36-C6AF-1074-B934-D0E2D62A0CA7}"/>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6" name="Freeform 183">
              <a:extLst>
                <a:ext uri="{FF2B5EF4-FFF2-40B4-BE49-F238E27FC236}">
                  <a16:creationId xmlns:a16="http://schemas.microsoft.com/office/drawing/2014/main" id="{172B84CD-79C5-CB67-E9CA-362DB2124929}"/>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84">
              <a:extLst>
                <a:ext uri="{FF2B5EF4-FFF2-40B4-BE49-F238E27FC236}">
                  <a16:creationId xmlns:a16="http://schemas.microsoft.com/office/drawing/2014/main" id="{61CAF507-9DC6-B832-068C-DE48AF99048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85">
              <a:extLst>
                <a:ext uri="{FF2B5EF4-FFF2-40B4-BE49-F238E27FC236}">
                  <a16:creationId xmlns:a16="http://schemas.microsoft.com/office/drawing/2014/main" id="{BA00FD9B-D7EA-C1BB-ED10-5CAB32A5D56F}"/>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86">
              <a:extLst>
                <a:ext uri="{FF2B5EF4-FFF2-40B4-BE49-F238E27FC236}">
                  <a16:creationId xmlns:a16="http://schemas.microsoft.com/office/drawing/2014/main" id="{5D861C00-0BB2-B57A-6E83-820BD8C69A3A}"/>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87">
              <a:extLst>
                <a:ext uri="{FF2B5EF4-FFF2-40B4-BE49-F238E27FC236}">
                  <a16:creationId xmlns:a16="http://schemas.microsoft.com/office/drawing/2014/main" id="{082045F7-72D9-F7DE-175A-ED691E62DA7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88">
              <a:extLst>
                <a:ext uri="{FF2B5EF4-FFF2-40B4-BE49-F238E27FC236}">
                  <a16:creationId xmlns:a16="http://schemas.microsoft.com/office/drawing/2014/main" id="{603A9EB4-3E9E-80D0-CF1A-A88110790E6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202" name="Graphic 2">
              <a:extLst>
                <a:ext uri="{FF2B5EF4-FFF2-40B4-BE49-F238E27FC236}">
                  <a16:creationId xmlns:a16="http://schemas.microsoft.com/office/drawing/2014/main" id="{2BCA6FD7-0EE6-5662-6122-8172A4B83A58}"/>
                </a:ext>
              </a:extLst>
            </p:cNvPr>
            <p:cNvGrpSpPr/>
            <p:nvPr/>
          </p:nvGrpSpPr>
          <p:grpSpPr>
            <a:xfrm>
              <a:off x="4197750" y="5857945"/>
              <a:ext cx="6663" cy="5710"/>
              <a:chOff x="4197750" y="5857945"/>
              <a:chExt cx="6663" cy="5710"/>
            </a:xfrm>
          </p:grpSpPr>
          <p:sp>
            <p:nvSpPr>
              <p:cNvPr id="224" name="Freeform 211">
                <a:extLst>
                  <a:ext uri="{FF2B5EF4-FFF2-40B4-BE49-F238E27FC236}">
                    <a16:creationId xmlns:a16="http://schemas.microsoft.com/office/drawing/2014/main" id="{62B9AD89-BC7E-D3B0-0827-4E09646FC9E0}"/>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5" name="Freeform 212">
                <a:extLst>
                  <a:ext uri="{FF2B5EF4-FFF2-40B4-BE49-F238E27FC236}">
                    <a16:creationId xmlns:a16="http://schemas.microsoft.com/office/drawing/2014/main" id="{B7F1D1CC-5E2F-F763-0C01-FBF9EFFA2F29}"/>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203" name="Freeform 190">
              <a:extLst>
                <a:ext uri="{FF2B5EF4-FFF2-40B4-BE49-F238E27FC236}">
                  <a16:creationId xmlns:a16="http://schemas.microsoft.com/office/drawing/2014/main" id="{162AAA4F-FDE4-A4C6-5184-62D9460FE506}"/>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1">
              <a:extLst>
                <a:ext uri="{FF2B5EF4-FFF2-40B4-BE49-F238E27FC236}">
                  <a16:creationId xmlns:a16="http://schemas.microsoft.com/office/drawing/2014/main" id="{E0CB1A7C-1C0C-202B-C54C-51589AE0B813}"/>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2">
              <a:extLst>
                <a:ext uri="{FF2B5EF4-FFF2-40B4-BE49-F238E27FC236}">
                  <a16:creationId xmlns:a16="http://schemas.microsoft.com/office/drawing/2014/main" id="{60A0C5BA-FF9C-66B3-826F-CCDD4DDA79B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3">
              <a:extLst>
                <a:ext uri="{FF2B5EF4-FFF2-40B4-BE49-F238E27FC236}">
                  <a16:creationId xmlns:a16="http://schemas.microsoft.com/office/drawing/2014/main" id="{B6AC6BEA-5F9A-261F-5C15-B053A89233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4">
              <a:extLst>
                <a:ext uri="{FF2B5EF4-FFF2-40B4-BE49-F238E27FC236}">
                  <a16:creationId xmlns:a16="http://schemas.microsoft.com/office/drawing/2014/main" id="{7FB9B43A-D4F2-A8EA-ECA5-580862C0B2F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195">
              <a:extLst>
                <a:ext uri="{FF2B5EF4-FFF2-40B4-BE49-F238E27FC236}">
                  <a16:creationId xmlns:a16="http://schemas.microsoft.com/office/drawing/2014/main" id="{472519B4-FF09-1020-3351-C7406856AC7B}"/>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196">
              <a:extLst>
                <a:ext uri="{FF2B5EF4-FFF2-40B4-BE49-F238E27FC236}">
                  <a16:creationId xmlns:a16="http://schemas.microsoft.com/office/drawing/2014/main" id="{E1AC0F3B-9C0F-9866-770E-EC271913E0F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197">
              <a:extLst>
                <a:ext uri="{FF2B5EF4-FFF2-40B4-BE49-F238E27FC236}">
                  <a16:creationId xmlns:a16="http://schemas.microsoft.com/office/drawing/2014/main" id="{6673889B-FFFE-6EF4-F91B-634C5480F276}"/>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198">
              <a:extLst>
                <a:ext uri="{FF2B5EF4-FFF2-40B4-BE49-F238E27FC236}">
                  <a16:creationId xmlns:a16="http://schemas.microsoft.com/office/drawing/2014/main" id="{64106A01-F24B-512B-3E8B-36F47C3F8841}"/>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199">
              <a:extLst>
                <a:ext uri="{FF2B5EF4-FFF2-40B4-BE49-F238E27FC236}">
                  <a16:creationId xmlns:a16="http://schemas.microsoft.com/office/drawing/2014/main" id="{39AB2ABD-44CD-3AEC-CEB5-AAE4121185A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0">
              <a:extLst>
                <a:ext uri="{FF2B5EF4-FFF2-40B4-BE49-F238E27FC236}">
                  <a16:creationId xmlns:a16="http://schemas.microsoft.com/office/drawing/2014/main" id="{1ED5377F-03E0-FF0D-2A36-F095C6098432}"/>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1">
              <a:extLst>
                <a:ext uri="{FF2B5EF4-FFF2-40B4-BE49-F238E27FC236}">
                  <a16:creationId xmlns:a16="http://schemas.microsoft.com/office/drawing/2014/main" id="{F1ECF750-B8B2-F03A-8379-C0A4C8193B3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2">
              <a:extLst>
                <a:ext uri="{FF2B5EF4-FFF2-40B4-BE49-F238E27FC236}">
                  <a16:creationId xmlns:a16="http://schemas.microsoft.com/office/drawing/2014/main" id="{D733F2DE-1B90-EF97-8348-B70EF105EFEE}"/>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3">
              <a:extLst>
                <a:ext uri="{FF2B5EF4-FFF2-40B4-BE49-F238E27FC236}">
                  <a16:creationId xmlns:a16="http://schemas.microsoft.com/office/drawing/2014/main" id="{507087C8-CB69-84E9-47E7-E5E29DEFCB16}"/>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4">
              <a:extLst>
                <a:ext uri="{FF2B5EF4-FFF2-40B4-BE49-F238E27FC236}">
                  <a16:creationId xmlns:a16="http://schemas.microsoft.com/office/drawing/2014/main" id="{D0FB15B9-272C-0B90-B7E2-A3BF1BD83E53}"/>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05">
              <a:extLst>
                <a:ext uri="{FF2B5EF4-FFF2-40B4-BE49-F238E27FC236}">
                  <a16:creationId xmlns:a16="http://schemas.microsoft.com/office/drawing/2014/main" id="{8E2D87C7-60A3-75E9-413A-B6DD9CEEEBC3}"/>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9" name="Freeform 206">
              <a:extLst>
                <a:ext uri="{FF2B5EF4-FFF2-40B4-BE49-F238E27FC236}">
                  <a16:creationId xmlns:a16="http://schemas.microsoft.com/office/drawing/2014/main" id="{469606F7-E6C3-5450-BA56-4C6B944831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07">
              <a:extLst>
                <a:ext uri="{FF2B5EF4-FFF2-40B4-BE49-F238E27FC236}">
                  <a16:creationId xmlns:a16="http://schemas.microsoft.com/office/drawing/2014/main" id="{DE4005E8-957F-C580-4F5A-99F001C9E438}"/>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1" name="Freeform 208">
              <a:extLst>
                <a:ext uri="{FF2B5EF4-FFF2-40B4-BE49-F238E27FC236}">
                  <a16:creationId xmlns:a16="http://schemas.microsoft.com/office/drawing/2014/main" id="{297B4C51-31D2-D578-73A4-6D0BDDAB0BDB}"/>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09">
              <a:extLst>
                <a:ext uri="{FF2B5EF4-FFF2-40B4-BE49-F238E27FC236}">
                  <a16:creationId xmlns:a16="http://schemas.microsoft.com/office/drawing/2014/main" id="{0397755D-BD54-C8F9-C89D-8CE64CE9EC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 name="Freeform 210">
              <a:extLst>
                <a:ext uri="{FF2B5EF4-FFF2-40B4-BE49-F238E27FC236}">
                  <a16:creationId xmlns:a16="http://schemas.microsoft.com/office/drawing/2014/main" id="{4BCB1F60-7DE7-F3A9-D936-301FD1059CB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44" name="Picture 243">
            <a:hlinkClick r:id="rId3"/>
            <a:extLst>
              <a:ext uri="{FF2B5EF4-FFF2-40B4-BE49-F238E27FC236}">
                <a16:creationId xmlns:a16="http://schemas.microsoft.com/office/drawing/2014/main" id="{EF04BE28-89ED-D058-FA38-1F7983BF0F3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grpSp>
        <p:nvGrpSpPr>
          <p:cNvPr id="245" name="Group 244">
            <a:extLst>
              <a:ext uri="{FF2B5EF4-FFF2-40B4-BE49-F238E27FC236}">
                <a16:creationId xmlns:a16="http://schemas.microsoft.com/office/drawing/2014/main" id="{48094C93-CB66-1DB4-6F16-3958B7FA22E6}"/>
              </a:ext>
            </a:extLst>
          </p:cNvPr>
          <p:cNvGrpSpPr>
            <a:grpSpLocks noChangeAspect="1"/>
          </p:cNvGrpSpPr>
          <p:nvPr/>
        </p:nvGrpSpPr>
        <p:grpSpPr>
          <a:xfrm>
            <a:off x="1801988" y="9632163"/>
            <a:ext cx="192166" cy="225184"/>
            <a:chOff x="8589661" y="3431570"/>
            <a:chExt cx="510568" cy="569231"/>
          </a:xfrm>
          <a:solidFill>
            <a:schemeClr val="tx1"/>
          </a:solidFill>
        </p:grpSpPr>
        <p:sp>
          <p:nvSpPr>
            <p:cNvPr id="246" name="Freeform: Shape 27">
              <a:extLst>
                <a:ext uri="{FF2B5EF4-FFF2-40B4-BE49-F238E27FC236}">
                  <a16:creationId xmlns:a16="http://schemas.microsoft.com/office/drawing/2014/main" id="{2A1A933D-0D16-F0C2-0756-94D0B3DFAF2E}"/>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247" name="Freeform: Shape 30">
              <a:hlinkClick r:id="rId9"/>
              <a:extLst>
                <a:ext uri="{FF2B5EF4-FFF2-40B4-BE49-F238E27FC236}">
                  <a16:creationId xmlns:a16="http://schemas.microsoft.com/office/drawing/2014/main" id="{80ADE7DA-BA59-65A2-D879-71F5BB394450}"/>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248" name="Freeform: Shape 72">
              <a:extLst>
                <a:ext uri="{FF2B5EF4-FFF2-40B4-BE49-F238E27FC236}">
                  <a16:creationId xmlns:a16="http://schemas.microsoft.com/office/drawing/2014/main" id="{DEA7B817-6678-5D74-19FC-E1E05AD1241F}"/>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026" name="Picture 2">
            <a:extLst>
              <a:ext uri="{FF2B5EF4-FFF2-40B4-BE49-F238E27FC236}">
                <a16:creationId xmlns:a16="http://schemas.microsoft.com/office/drawing/2014/main" id="{50899FCE-6187-D699-F717-26D4082DA10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59361" y="8744926"/>
            <a:ext cx="7074314" cy="7888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AEBC173-869E-3D6A-A5A3-D5624C9A0179}"/>
              </a:ext>
            </a:extLst>
          </p:cNvPr>
          <p:cNvSpPr txBox="1"/>
          <p:nvPr/>
        </p:nvSpPr>
        <p:spPr>
          <a:xfrm>
            <a:off x="3977692" y="5421071"/>
            <a:ext cx="2952930" cy="3170099"/>
          </a:xfrm>
          <a:prstGeom prst="rect">
            <a:avLst/>
          </a:prstGeom>
          <a:noFill/>
        </p:spPr>
        <p:txBody>
          <a:bodyPr wrap="square">
            <a:spAutoFit/>
          </a:bodyPr>
          <a:lstStyle/>
          <a:p>
            <a:pPr algn="ctr"/>
            <a:r>
              <a:rPr lang="en-US" sz="20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…We </a:t>
            </a:r>
            <a:r>
              <a:rPr lang="en-US" sz="2000" b="0" i="1" dirty="0" err="1">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harmonise</a:t>
            </a:r>
            <a:r>
              <a:rPr lang="en-US" sz="2000" b="0" i="1" dirty="0">
                <a:solidFill>
                  <a:schemeClr val="tx1">
                    <a:lumMod val="75000"/>
                    <a:lumOff val="25000"/>
                  </a:schemeClr>
                </a:solidFill>
                <a:effectLst/>
                <a:latin typeface="Calibri" panose="020F0502020204030204" pitchFamily="34" charset="0"/>
                <a:ea typeface="Calibri" panose="020F0502020204030204" pitchFamily="34" charset="0"/>
                <a:cs typeface="Calibri" panose="020F0502020204030204" pitchFamily="34" charset="0"/>
              </a:rPr>
              <a:t> the past, the present and the future every day! Ramirez 1853 is a cutting edge technological </a:t>
            </a:r>
            <a:r>
              <a:rPr lang="en-US" sz="20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unit that allows us to innovate in various fields, Including in the adoption of environmentally friendly processes…</a:t>
            </a:r>
            <a:endParaRPr lang="en-IE" sz="2000" i="1" dirty="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7" name="Graphic 4">
            <a:extLst>
              <a:ext uri="{FF2B5EF4-FFF2-40B4-BE49-F238E27FC236}">
                <a16:creationId xmlns:a16="http://schemas.microsoft.com/office/drawing/2014/main" id="{1CE86FC6-0906-3440-9366-4BE636C7331D}"/>
              </a:ext>
            </a:extLst>
          </p:cNvPr>
          <p:cNvGrpSpPr/>
          <p:nvPr/>
        </p:nvGrpSpPr>
        <p:grpSpPr>
          <a:xfrm rot="19582332">
            <a:off x="2719593" y="9569819"/>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DFDA87E0-DD40-0554-9E9A-BB1273CFABC6}"/>
                </a:ext>
              </a:extLst>
            </p:cNvPr>
            <p:cNvGrpSpPr/>
            <p:nvPr/>
          </p:nvGrpSpPr>
          <p:grpSpPr>
            <a:xfrm>
              <a:off x="9159507" y="2719113"/>
              <a:ext cx="446280" cy="440141"/>
              <a:chOff x="9159507" y="2719113"/>
              <a:chExt cx="446280" cy="440141"/>
            </a:xfrm>
            <a:grpFill/>
          </p:grpSpPr>
          <p:sp>
            <p:nvSpPr>
              <p:cNvPr id="1031" name="Freeform 57">
                <a:extLst>
                  <a:ext uri="{FF2B5EF4-FFF2-40B4-BE49-F238E27FC236}">
                    <a16:creationId xmlns:a16="http://schemas.microsoft.com/office/drawing/2014/main" id="{3F2DD349-E48C-DEAB-28BA-820671066CC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032" name="Freeform 58">
                <a:extLst>
                  <a:ext uri="{FF2B5EF4-FFF2-40B4-BE49-F238E27FC236}">
                    <a16:creationId xmlns:a16="http://schemas.microsoft.com/office/drawing/2014/main" id="{29C57EE5-6185-0370-7187-6194D295C2B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0" name="Graphic 4">
              <a:extLst>
                <a:ext uri="{FF2B5EF4-FFF2-40B4-BE49-F238E27FC236}">
                  <a16:creationId xmlns:a16="http://schemas.microsoft.com/office/drawing/2014/main" id="{A6D57998-C10D-AB09-6E92-8C24134463F9}"/>
                </a:ext>
              </a:extLst>
            </p:cNvPr>
            <p:cNvGrpSpPr/>
            <p:nvPr/>
          </p:nvGrpSpPr>
          <p:grpSpPr>
            <a:xfrm>
              <a:off x="9129274" y="2893887"/>
              <a:ext cx="717139" cy="1211724"/>
              <a:chOff x="9129274" y="2893887"/>
              <a:chExt cx="717139" cy="1211724"/>
            </a:xfrm>
            <a:grpFill/>
          </p:grpSpPr>
          <p:sp>
            <p:nvSpPr>
              <p:cNvPr id="17" name="Freeform 50">
                <a:extLst>
                  <a:ext uri="{FF2B5EF4-FFF2-40B4-BE49-F238E27FC236}">
                    <a16:creationId xmlns:a16="http://schemas.microsoft.com/office/drawing/2014/main" id="{747FE5CA-D1CE-8434-3DFB-FBD5462D3B6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24" name="Freeform 51">
                <a:extLst>
                  <a:ext uri="{FF2B5EF4-FFF2-40B4-BE49-F238E27FC236}">
                    <a16:creationId xmlns:a16="http://schemas.microsoft.com/office/drawing/2014/main" id="{2ED6DFEE-CA02-553C-E046-878404BB5744}"/>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025" name="Freeform 52">
                <a:extLst>
                  <a:ext uri="{FF2B5EF4-FFF2-40B4-BE49-F238E27FC236}">
                    <a16:creationId xmlns:a16="http://schemas.microsoft.com/office/drawing/2014/main" id="{00DB8F70-1DED-D735-06B8-F4593F3D0659}"/>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027" name="Freeform 53">
                <a:extLst>
                  <a:ext uri="{FF2B5EF4-FFF2-40B4-BE49-F238E27FC236}">
                    <a16:creationId xmlns:a16="http://schemas.microsoft.com/office/drawing/2014/main" id="{582198BE-FA1E-ACAA-7A0A-90961D7EB3D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028" name="Freeform 54">
                <a:extLst>
                  <a:ext uri="{FF2B5EF4-FFF2-40B4-BE49-F238E27FC236}">
                    <a16:creationId xmlns:a16="http://schemas.microsoft.com/office/drawing/2014/main" id="{C777DABF-51A7-FB39-E8C2-23F548BD6A2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029" name="Freeform 55">
                <a:extLst>
                  <a:ext uri="{FF2B5EF4-FFF2-40B4-BE49-F238E27FC236}">
                    <a16:creationId xmlns:a16="http://schemas.microsoft.com/office/drawing/2014/main" id="{4E65E0BE-921C-20AB-D0B6-9B5B04D15AC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030" name="Freeform 56">
                <a:extLst>
                  <a:ext uri="{FF2B5EF4-FFF2-40B4-BE49-F238E27FC236}">
                    <a16:creationId xmlns:a16="http://schemas.microsoft.com/office/drawing/2014/main" id="{C880EE60-4BB8-475B-2864-6AD3DB4D82A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77947559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ECFB634-C88B-9805-77DE-CA3641284A5B}"/>
              </a:ext>
            </a:extLst>
          </p:cNvPr>
          <p:cNvSpPr>
            <a:spLocks noGrp="1"/>
          </p:cNvSpPr>
          <p:nvPr>
            <p:ph type="sldNum" sz="quarter" idx="4"/>
          </p:nvPr>
        </p:nvSpPr>
        <p:spPr>
          <a:xfrm>
            <a:off x="6162736" y="10148178"/>
            <a:ext cx="1047264" cy="465822"/>
          </a:xfrm>
        </p:spPr>
        <p:txBody>
          <a:bodyPr/>
          <a:lstStyle/>
          <a:p>
            <a:fld id="{CB2079F2-58AF-ED44-82D7-E04B2F6FD686}" type="slidenum">
              <a:rPr lang="en-US" sz="1100" smtClean="0"/>
              <a:pPr/>
              <a:t>4</a:t>
            </a:fld>
            <a:endParaRPr lang="en-US" sz="1100"/>
          </a:p>
        </p:txBody>
      </p:sp>
      <p:sp>
        <p:nvSpPr>
          <p:cNvPr id="4" name="object 5">
            <a:extLst>
              <a:ext uri="{FF2B5EF4-FFF2-40B4-BE49-F238E27FC236}">
                <a16:creationId xmlns:a16="http://schemas.microsoft.com/office/drawing/2014/main" id="{8E90AE14-CFF6-9DFA-05FF-D88E84E32EC1}"/>
              </a:ext>
            </a:extLst>
          </p:cNvPr>
          <p:cNvSpPr txBox="1"/>
          <p:nvPr/>
        </p:nvSpPr>
        <p:spPr>
          <a:xfrm>
            <a:off x="2853168" y="1373421"/>
            <a:ext cx="4343250" cy="1484730"/>
          </a:xfrm>
          <a:prstGeom prst="rect">
            <a:avLst/>
          </a:prstGeom>
        </p:spPr>
        <p:txBody>
          <a:bodyPr vert="horz" wrap="square" lIns="0" tIns="12347" rIns="0" bIns="0" rtlCol="0">
            <a:spAutoFit/>
          </a:bodyPr>
          <a:lstStyle/>
          <a:p>
            <a:pPr algn="just"/>
            <a:r>
              <a:rPr lang="en-US" sz="1200" dirty="0">
                <a:latin typeface="Calibri" panose="020F0502020204030204" pitchFamily="34" charset="0"/>
                <a:cs typeface="Calibri" panose="020F0502020204030204" pitchFamily="34" charset="0"/>
              </a:rPr>
              <a:t>The EFE Good Practice Compendium is an online interactive set of resources and additional learning links.  This content provides a deeper, self-guided learning opportunity featuring Ethical &amp; Sustainable Food Businesses and Innovation in practice throughout Europe. All Business Logos are linked &amp; we invite you to use all links to explore and engage with the case studies and good practices in more detail.</a:t>
            </a:r>
            <a:r>
              <a:rPr lang="en-IE" sz="1200" dirty="0">
                <a:latin typeface="Calibri" panose="020F0502020204030204" pitchFamily="34" charset="0"/>
                <a:cs typeface="Calibri" panose="020F0502020204030204" pitchFamily="34" charset="0"/>
              </a:rPr>
              <a:t> </a:t>
            </a:r>
          </a:p>
          <a:p>
            <a:pPr algn="just"/>
            <a:endParaRPr lang="en-IE" sz="1167" dirty="0">
              <a:latin typeface="Calibri" panose="020F0502020204030204" pitchFamily="34" charset="0"/>
              <a:cs typeface="Calibri" panose="020F0502020204030204" pitchFamily="34" charset="0"/>
            </a:endParaRPr>
          </a:p>
        </p:txBody>
      </p:sp>
      <p:sp>
        <p:nvSpPr>
          <p:cNvPr id="5" name="object 9">
            <a:extLst>
              <a:ext uri="{FF2B5EF4-FFF2-40B4-BE49-F238E27FC236}">
                <a16:creationId xmlns:a16="http://schemas.microsoft.com/office/drawing/2014/main" id="{2200BC3C-DCAD-6F26-9070-4C18D214BC36}"/>
              </a:ext>
            </a:extLst>
          </p:cNvPr>
          <p:cNvSpPr txBox="1"/>
          <p:nvPr/>
        </p:nvSpPr>
        <p:spPr>
          <a:xfrm rot="720000">
            <a:off x="3689760" y="3070213"/>
            <a:ext cx="460866" cy="171137"/>
          </a:xfrm>
          <a:prstGeom prst="rect">
            <a:avLst/>
          </a:prstGeom>
        </p:spPr>
        <p:txBody>
          <a:bodyPr vert="horz" wrap="square" lIns="0" tIns="0" rIns="0" bIns="0" rtlCol="0">
            <a:spAutoFit/>
          </a:bodyPr>
          <a:lstStyle/>
          <a:p>
            <a:pPr>
              <a:lnSpc>
                <a:spcPts val="1317"/>
              </a:lnSpc>
            </a:pPr>
            <a:r>
              <a:rPr sz="1361" spc="-131">
                <a:solidFill>
                  <a:srgbClr val="FFFFFF"/>
                </a:solidFill>
                <a:latin typeface="Calibri" panose="020F0502020204030204" pitchFamily="34" charset="0"/>
                <a:cs typeface="Calibri" panose="020F0502020204030204" pitchFamily="34" charset="0"/>
              </a:rPr>
              <a:t>CLICK</a:t>
            </a:r>
            <a:endParaRPr sz="1361">
              <a:latin typeface="Calibri" panose="020F0502020204030204" pitchFamily="34" charset="0"/>
              <a:cs typeface="Calibri" panose="020F0502020204030204" pitchFamily="34" charset="0"/>
            </a:endParaRPr>
          </a:p>
        </p:txBody>
      </p:sp>
      <p:sp>
        <p:nvSpPr>
          <p:cNvPr id="6" name="object 10">
            <a:extLst>
              <a:ext uri="{FF2B5EF4-FFF2-40B4-BE49-F238E27FC236}">
                <a16:creationId xmlns:a16="http://schemas.microsoft.com/office/drawing/2014/main" id="{E38BD456-CE5D-BE66-5528-F8152DBE8E2E}"/>
              </a:ext>
            </a:extLst>
          </p:cNvPr>
          <p:cNvSpPr txBox="1"/>
          <p:nvPr/>
        </p:nvSpPr>
        <p:spPr>
          <a:xfrm rot="720000">
            <a:off x="3572589" y="3239318"/>
            <a:ext cx="623297" cy="171137"/>
          </a:xfrm>
          <a:prstGeom prst="rect">
            <a:avLst/>
          </a:prstGeom>
        </p:spPr>
        <p:txBody>
          <a:bodyPr vert="horz" wrap="square" lIns="0" tIns="0" rIns="0" bIns="0" rtlCol="0">
            <a:spAutoFit/>
          </a:bodyPr>
          <a:lstStyle/>
          <a:p>
            <a:pPr>
              <a:lnSpc>
                <a:spcPts val="1317"/>
              </a:lnSpc>
            </a:pPr>
            <a:r>
              <a:rPr sz="1361" spc="-136">
                <a:solidFill>
                  <a:srgbClr val="FFFFFF"/>
                </a:solidFill>
                <a:latin typeface="Calibri" panose="020F0502020204030204" pitchFamily="34" charset="0"/>
                <a:cs typeface="Calibri" panose="020F0502020204030204" pitchFamily="34" charset="0"/>
              </a:rPr>
              <a:t>T</a:t>
            </a:r>
            <a:r>
              <a:rPr sz="1361" spc="-156">
                <a:solidFill>
                  <a:srgbClr val="FFFFFF"/>
                </a:solidFill>
                <a:latin typeface="Calibri" panose="020F0502020204030204" pitchFamily="34" charset="0"/>
                <a:cs typeface="Calibri" panose="020F0502020204030204" pitchFamily="34" charset="0"/>
              </a:rPr>
              <a:t>O</a:t>
            </a:r>
            <a:r>
              <a:rPr sz="1361" spc="-107">
                <a:solidFill>
                  <a:srgbClr val="FFFFFF"/>
                </a:solidFill>
                <a:latin typeface="Calibri" panose="020F0502020204030204" pitchFamily="34" charset="0"/>
                <a:cs typeface="Calibri" panose="020F0502020204030204" pitchFamily="34" charset="0"/>
              </a:rPr>
              <a:t> </a:t>
            </a:r>
            <a:r>
              <a:rPr sz="1361" spc="-219">
                <a:solidFill>
                  <a:srgbClr val="FFFFFF"/>
                </a:solidFill>
                <a:latin typeface="Calibri" panose="020F0502020204030204" pitchFamily="34" charset="0"/>
                <a:cs typeface="Calibri" panose="020F0502020204030204" pitchFamily="34" charset="0"/>
              </a:rPr>
              <a:t>V</a:t>
            </a:r>
            <a:r>
              <a:rPr sz="1361" spc="-146">
                <a:solidFill>
                  <a:srgbClr val="FFFFFF"/>
                </a:solidFill>
                <a:latin typeface="Calibri" panose="020F0502020204030204" pitchFamily="34" charset="0"/>
                <a:cs typeface="Calibri" panose="020F0502020204030204" pitchFamily="34" charset="0"/>
              </a:rPr>
              <a:t>IEW</a:t>
            </a:r>
            <a:endParaRPr sz="1361">
              <a:latin typeface="Calibri" panose="020F0502020204030204" pitchFamily="34" charset="0"/>
              <a:cs typeface="Calibri" panose="020F0502020204030204" pitchFamily="34" charset="0"/>
            </a:endParaRPr>
          </a:p>
        </p:txBody>
      </p:sp>
      <p:sp>
        <p:nvSpPr>
          <p:cNvPr id="7" name="object 11">
            <a:extLst>
              <a:ext uri="{FF2B5EF4-FFF2-40B4-BE49-F238E27FC236}">
                <a16:creationId xmlns:a16="http://schemas.microsoft.com/office/drawing/2014/main" id="{45938500-15D8-D721-D8D2-027048281069}"/>
              </a:ext>
            </a:extLst>
          </p:cNvPr>
          <p:cNvSpPr txBox="1"/>
          <p:nvPr/>
        </p:nvSpPr>
        <p:spPr>
          <a:xfrm>
            <a:off x="-1" y="4081569"/>
            <a:ext cx="7559675" cy="221930"/>
          </a:xfrm>
          <a:prstGeom prst="rect">
            <a:avLst/>
          </a:prstGeom>
        </p:spPr>
        <p:txBody>
          <a:bodyPr vert="horz" wrap="square" lIns="0" tIns="12347" rIns="0" bIns="0" rtlCol="0">
            <a:spAutoFit/>
          </a:bodyPr>
          <a:lstStyle/>
          <a:p>
            <a:pPr marL="12347" algn="ctr">
              <a:spcBef>
                <a:spcPts val="97"/>
              </a:spcBef>
            </a:pPr>
            <a:r>
              <a:rPr sz="1361" b="1">
                <a:solidFill>
                  <a:srgbClr val="F79037"/>
                </a:solidFill>
                <a:latin typeface="Calibri" panose="020F0502020204030204" pitchFamily="34" charset="0"/>
                <a:cs typeface="Calibri" panose="020F0502020204030204" pitchFamily="34" charset="0"/>
              </a:rPr>
              <a:t>DEEPER LEARNING </a:t>
            </a:r>
            <a:r>
              <a:rPr sz="1021">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Click to find out more about our case studies</a:t>
            </a:r>
          </a:p>
        </p:txBody>
      </p:sp>
      <p:grpSp>
        <p:nvGrpSpPr>
          <p:cNvPr id="8" name="object 15">
            <a:extLst>
              <a:ext uri="{FF2B5EF4-FFF2-40B4-BE49-F238E27FC236}">
                <a16:creationId xmlns:a16="http://schemas.microsoft.com/office/drawing/2014/main" id="{02F3A4C2-129E-FD76-7D32-17CC15E097C1}"/>
              </a:ext>
            </a:extLst>
          </p:cNvPr>
          <p:cNvGrpSpPr/>
          <p:nvPr/>
        </p:nvGrpSpPr>
        <p:grpSpPr>
          <a:xfrm>
            <a:off x="471669" y="4502983"/>
            <a:ext cx="3047022" cy="1729173"/>
            <a:chOff x="485139" y="4586859"/>
            <a:chExt cx="3134043" cy="1778557"/>
          </a:xfrm>
        </p:grpSpPr>
        <p:pic>
          <p:nvPicPr>
            <p:cNvPr id="9" name="object 16">
              <a:extLst>
                <a:ext uri="{FF2B5EF4-FFF2-40B4-BE49-F238E27FC236}">
                  <a16:creationId xmlns:a16="http://schemas.microsoft.com/office/drawing/2014/main" id="{B98A2DAC-3CE5-69A5-D7BF-1B6909079B80}"/>
                </a:ext>
              </a:extLst>
            </p:cNvPr>
            <p:cNvPicPr/>
            <p:nvPr/>
          </p:nvPicPr>
          <p:blipFill>
            <a:blip r:embed="rId2" cstate="email">
              <a:extLst>
                <a:ext uri="{28A0092B-C50C-407E-A947-70E740481C1C}">
                  <a14:useLocalDpi xmlns:a14="http://schemas.microsoft.com/office/drawing/2010/main"/>
                </a:ext>
              </a:extLst>
            </a:blip>
            <a:stretch>
              <a:fillRect/>
            </a:stretch>
          </p:blipFill>
          <p:spPr>
            <a:xfrm>
              <a:off x="794740" y="4586859"/>
              <a:ext cx="2540241" cy="1682876"/>
            </a:xfrm>
            <a:prstGeom prst="rect">
              <a:avLst/>
            </a:prstGeom>
          </p:spPr>
        </p:pic>
        <p:sp>
          <p:nvSpPr>
            <p:cNvPr id="10" name="object 17">
              <a:extLst>
                <a:ext uri="{FF2B5EF4-FFF2-40B4-BE49-F238E27FC236}">
                  <a16:creationId xmlns:a16="http://schemas.microsoft.com/office/drawing/2014/main" id="{9C4B74CB-C251-450E-6A5D-5F1634A1E8BE}"/>
                </a:ext>
              </a:extLst>
            </p:cNvPr>
            <p:cNvSpPr/>
            <p:nvPr/>
          </p:nvSpPr>
          <p:spPr>
            <a:xfrm>
              <a:off x="794893" y="4597933"/>
              <a:ext cx="2540635" cy="1676400"/>
            </a:xfrm>
            <a:custGeom>
              <a:avLst/>
              <a:gdLst/>
              <a:ahLst/>
              <a:cxnLst/>
              <a:rect l="l" t="t" r="r" b="b"/>
              <a:pathLst>
                <a:path w="2540635" h="1676400">
                  <a:moveTo>
                    <a:pt x="2528862" y="65633"/>
                  </a:moveTo>
                  <a:lnTo>
                    <a:pt x="2523655" y="40119"/>
                  </a:lnTo>
                  <a:lnTo>
                    <a:pt x="2509456" y="19253"/>
                  </a:lnTo>
                  <a:lnTo>
                    <a:pt x="2488412" y="5168"/>
                  </a:lnTo>
                  <a:lnTo>
                    <a:pt x="2462682" y="0"/>
                  </a:lnTo>
                  <a:lnTo>
                    <a:pt x="77254" y="0"/>
                  </a:lnTo>
                  <a:lnTo>
                    <a:pt x="51511" y="5168"/>
                  </a:lnTo>
                  <a:lnTo>
                    <a:pt x="30467" y="19253"/>
                  </a:lnTo>
                  <a:lnTo>
                    <a:pt x="16268" y="40119"/>
                  </a:lnTo>
                  <a:lnTo>
                    <a:pt x="11061" y="65633"/>
                  </a:lnTo>
                  <a:lnTo>
                    <a:pt x="11061" y="1627124"/>
                  </a:lnTo>
                  <a:lnTo>
                    <a:pt x="2528862" y="1627124"/>
                  </a:lnTo>
                  <a:lnTo>
                    <a:pt x="2528862" y="65633"/>
                  </a:lnTo>
                  <a:close/>
                </a:path>
                <a:path w="2540635" h="1676400">
                  <a:moveTo>
                    <a:pt x="2540076" y="1671802"/>
                  </a:moveTo>
                  <a:lnTo>
                    <a:pt x="2528874" y="1671802"/>
                  </a:lnTo>
                  <a:lnTo>
                    <a:pt x="2528874" y="1627136"/>
                  </a:lnTo>
                  <a:lnTo>
                    <a:pt x="11061" y="1627136"/>
                  </a:lnTo>
                  <a:lnTo>
                    <a:pt x="11061" y="1671802"/>
                  </a:lnTo>
                  <a:lnTo>
                    <a:pt x="0" y="1671802"/>
                  </a:lnTo>
                  <a:lnTo>
                    <a:pt x="0" y="1675892"/>
                  </a:lnTo>
                  <a:lnTo>
                    <a:pt x="2540076" y="1675892"/>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1" name="object 18">
              <a:extLst>
                <a:ext uri="{FF2B5EF4-FFF2-40B4-BE49-F238E27FC236}">
                  <a16:creationId xmlns:a16="http://schemas.microsoft.com/office/drawing/2014/main" id="{999E1059-F5FC-338C-A4F1-274140FE9C5E}"/>
                </a:ext>
              </a:extLst>
            </p:cNvPr>
            <p:cNvPicPr/>
            <p:nvPr/>
          </p:nvPicPr>
          <p:blipFill>
            <a:blip r:embed="rId3" cstate="email">
              <a:extLst>
                <a:ext uri="{28A0092B-C50C-407E-A947-70E740481C1C}">
                  <a14:useLocalDpi xmlns:a14="http://schemas.microsoft.com/office/drawing/2010/main"/>
                </a:ext>
              </a:extLst>
            </a:blip>
            <a:stretch>
              <a:fillRect/>
            </a:stretch>
          </p:blipFill>
          <p:spPr>
            <a:xfrm>
              <a:off x="485140" y="6273812"/>
              <a:ext cx="3134042" cy="49809"/>
            </a:xfrm>
            <a:prstGeom prst="rect">
              <a:avLst/>
            </a:prstGeom>
          </p:spPr>
        </p:pic>
        <p:pic>
          <p:nvPicPr>
            <p:cNvPr id="12" name="object 19">
              <a:extLst>
                <a:ext uri="{FF2B5EF4-FFF2-40B4-BE49-F238E27FC236}">
                  <a16:creationId xmlns:a16="http://schemas.microsoft.com/office/drawing/2014/main" id="{16C88D34-E07D-34D9-A15B-2BFEFB84486F}"/>
                </a:ext>
              </a:extLst>
            </p:cNvPr>
            <p:cNvPicPr/>
            <p:nvPr/>
          </p:nvPicPr>
          <p:blipFill>
            <a:blip r:embed="rId4" cstate="email">
              <a:extLst>
                <a:ext uri="{28A0092B-C50C-407E-A947-70E740481C1C}">
                  <a14:useLocalDpi xmlns:a14="http://schemas.microsoft.com/office/drawing/2010/main"/>
                </a:ext>
              </a:extLst>
            </a:blip>
            <a:stretch>
              <a:fillRect/>
            </a:stretch>
          </p:blipFill>
          <p:spPr>
            <a:xfrm>
              <a:off x="1827352" y="6273837"/>
              <a:ext cx="449605" cy="38989"/>
            </a:xfrm>
            <a:prstGeom prst="rect">
              <a:avLst/>
            </a:prstGeom>
          </p:spPr>
        </p:pic>
        <p:pic>
          <p:nvPicPr>
            <p:cNvPr id="13" name="object 20">
              <a:extLst>
                <a:ext uri="{FF2B5EF4-FFF2-40B4-BE49-F238E27FC236}">
                  <a16:creationId xmlns:a16="http://schemas.microsoft.com/office/drawing/2014/main" id="{0D8C7DC7-6BCD-3B36-29D2-32D8134CBDB1}"/>
                </a:ext>
              </a:extLst>
            </p:cNvPr>
            <p:cNvPicPr/>
            <p:nvPr/>
          </p:nvPicPr>
          <p:blipFill>
            <a:blip r:embed="rId5" cstate="email">
              <a:extLst>
                <a:ext uri="{28A0092B-C50C-407E-A947-70E740481C1C}">
                  <a14:useLocalDpi xmlns:a14="http://schemas.microsoft.com/office/drawing/2010/main"/>
                </a:ext>
              </a:extLst>
            </a:blip>
            <a:stretch>
              <a:fillRect/>
            </a:stretch>
          </p:blipFill>
          <p:spPr>
            <a:xfrm>
              <a:off x="485139" y="6323621"/>
              <a:ext cx="3134042" cy="41795"/>
            </a:xfrm>
            <a:prstGeom prst="rect">
              <a:avLst/>
            </a:prstGeom>
          </p:spPr>
        </p:pic>
      </p:grpSp>
      <p:grpSp>
        <p:nvGrpSpPr>
          <p:cNvPr id="14" name="object 25">
            <a:extLst>
              <a:ext uri="{FF2B5EF4-FFF2-40B4-BE49-F238E27FC236}">
                <a16:creationId xmlns:a16="http://schemas.microsoft.com/office/drawing/2014/main" id="{4CF1A356-B064-EE23-F68B-C83F86968A1A}"/>
              </a:ext>
            </a:extLst>
          </p:cNvPr>
          <p:cNvGrpSpPr/>
          <p:nvPr/>
        </p:nvGrpSpPr>
        <p:grpSpPr>
          <a:xfrm>
            <a:off x="3845710" y="4509119"/>
            <a:ext cx="3047047" cy="1729174"/>
            <a:chOff x="3955541" y="4593171"/>
            <a:chExt cx="3134069" cy="1778558"/>
          </a:xfrm>
        </p:grpSpPr>
        <p:pic>
          <p:nvPicPr>
            <p:cNvPr id="15" name="object 26">
              <a:extLst>
                <a:ext uri="{FF2B5EF4-FFF2-40B4-BE49-F238E27FC236}">
                  <a16:creationId xmlns:a16="http://schemas.microsoft.com/office/drawing/2014/main" id="{D4B9847E-975B-091B-2AAB-F9D145385AC3}"/>
                </a:ext>
              </a:extLst>
            </p:cNvPr>
            <p:cNvPicPr/>
            <p:nvPr/>
          </p:nvPicPr>
          <p:blipFill>
            <a:blip r:embed="rId6" cstate="email">
              <a:extLst>
                <a:ext uri="{28A0092B-C50C-407E-A947-70E740481C1C}">
                  <a14:useLocalDpi xmlns:a14="http://schemas.microsoft.com/office/drawing/2010/main"/>
                </a:ext>
              </a:extLst>
            </a:blip>
            <a:stretch>
              <a:fillRect/>
            </a:stretch>
          </p:blipFill>
          <p:spPr>
            <a:xfrm>
              <a:off x="4265168" y="4593171"/>
              <a:ext cx="2540254" cy="1682863"/>
            </a:xfrm>
            <a:prstGeom prst="rect">
              <a:avLst/>
            </a:prstGeom>
          </p:spPr>
        </p:pic>
        <p:sp>
          <p:nvSpPr>
            <p:cNvPr id="16" name="object 27">
              <a:extLst>
                <a:ext uri="{FF2B5EF4-FFF2-40B4-BE49-F238E27FC236}">
                  <a16:creationId xmlns:a16="http://schemas.microsoft.com/office/drawing/2014/main" id="{FEE52FED-D453-FA88-0D80-3CE700C13CA0}"/>
                </a:ext>
              </a:extLst>
            </p:cNvPr>
            <p:cNvSpPr/>
            <p:nvPr/>
          </p:nvSpPr>
          <p:spPr>
            <a:xfrm>
              <a:off x="4265308" y="4604245"/>
              <a:ext cx="2540635" cy="1676400"/>
            </a:xfrm>
            <a:custGeom>
              <a:avLst/>
              <a:gdLst/>
              <a:ahLst/>
              <a:cxnLst/>
              <a:rect l="l" t="t" r="r" b="b"/>
              <a:pathLst>
                <a:path w="2540634" h="1676400">
                  <a:moveTo>
                    <a:pt x="2528849" y="1627124"/>
                  </a:moveTo>
                  <a:lnTo>
                    <a:pt x="2528836" y="65633"/>
                  </a:lnTo>
                  <a:lnTo>
                    <a:pt x="2523629" y="40106"/>
                  </a:lnTo>
                  <a:lnTo>
                    <a:pt x="2509443" y="19240"/>
                  </a:lnTo>
                  <a:lnTo>
                    <a:pt x="2488412" y="5168"/>
                  </a:lnTo>
                  <a:lnTo>
                    <a:pt x="2462682" y="0"/>
                  </a:lnTo>
                  <a:lnTo>
                    <a:pt x="77254" y="0"/>
                  </a:lnTo>
                  <a:lnTo>
                    <a:pt x="51523" y="5168"/>
                  </a:lnTo>
                  <a:lnTo>
                    <a:pt x="30480" y="19240"/>
                  </a:lnTo>
                  <a:lnTo>
                    <a:pt x="16281" y="40106"/>
                  </a:lnTo>
                  <a:lnTo>
                    <a:pt x="11074" y="65633"/>
                  </a:lnTo>
                  <a:lnTo>
                    <a:pt x="11074" y="1627124"/>
                  </a:lnTo>
                  <a:lnTo>
                    <a:pt x="11074" y="1671789"/>
                  </a:lnTo>
                  <a:lnTo>
                    <a:pt x="2528849" y="1671789"/>
                  </a:lnTo>
                  <a:lnTo>
                    <a:pt x="2528849" y="1627124"/>
                  </a:lnTo>
                  <a:close/>
                </a:path>
                <a:path w="2540634" h="1676400">
                  <a:moveTo>
                    <a:pt x="2540101" y="1671802"/>
                  </a:moveTo>
                  <a:lnTo>
                    <a:pt x="0" y="1671802"/>
                  </a:lnTo>
                  <a:lnTo>
                    <a:pt x="0" y="1675892"/>
                  </a:lnTo>
                  <a:lnTo>
                    <a:pt x="2540101" y="1675892"/>
                  </a:lnTo>
                  <a:lnTo>
                    <a:pt x="2540101"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17" name="object 28">
              <a:extLst>
                <a:ext uri="{FF2B5EF4-FFF2-40B4-BE49-F238E27FC236}">
                  <a16:creationId xmlns:a16="http://schemas.microsoft.com/office/drawing/2014/main" id="{275E5B89-392A-FF9F-FC2E-C14E12705EED}"/>
                </a:ext>
              </a:extLst>
            </p:cNvPr>
            <p:cNvPicPr/>
            <p:nvPr/>
          </p:nvPicPr>
          <p:blipFill>
            <a:blip r:embed="rId7" cstate="email">
              <a:extLst>
                <a:ext uri="{28A0092B-C50C-407E-A947-70E740481C1C}">
                  <a14:useLocalDpi xmlns:a14="http://schemas.microsoft.com/office/drawing/2010/main"/>
                </a:ext>
              </a:extLst>
            </a:blip>
            <a:stretch>
              <a:fillRect/>
            </a:stretch>
          </p:blipFill>
          <p:spPr>
            <a:xfrm>
              <a:off x="3955541" y="6280124"/>
              <a:ext cx="3134067" cy="49796"/>
            </a:xfrm>
            <a:prstGeom prst="rect">
              <a:avLst/>
            </a:prstGeom>
          </p:spPr>
        </p:pic>
        <p:pic>
          <p:nvPicPr>
            <p:cNvPr id="18" name="object 29">
              <a:extLst>
                <a:ext uri="{FF2B5EF4-FFF2-40B4-BE49-F238E27FC236}">
                  <a16:creationId xmlns:a16="http://schemas.microsoft.com/office/drawing/2014/main" id="{04E88925-8AA8-8BC4-5091-C494241588A1}"/>
                </a:ext>
              </a:extLst>
            </p:cNvPr>
            <p:cNvPicPr/>
            <p:nvPr/>
          </p:nvPicPr>
          <p:blipFill>
            <a:blip r:embed="rId8" cstate="email">
              <a:extLst>
                <a:ext uri="{28A0092B-C50C-407E-A947-70E740481C1C}">
                  <a14:useLocalDpi xmlns:a14="http://schemas.microsoft.com/office/drawing/2010/main"/>
                </a:ext>
              </a:extLst>
            </a:blip>
            <a:stretch>
              <a:fillRect/>
            </a:stretch>
          </p:blipFill>
          <p:spPr>
            <a:xfrm>
              <a:off x="5297779" y="6280137"/>
              <a:ext cx="449592" cy="39001"/>
            </a:xfrm>
            <a:prstGeom prst="rect">
              <a:avLst/>
            </a:prstGeom>
          </p:spPr>
        </p:pic>
        <p:pic>
          <p:nvPicPr>
            <p:cNvPr id="19" name="object 30">
              <a:extLst>
                <a:ext uri="{FF2B5EF4-FFF2-40B4-BE49-F238E27FC236}">
                  <a16:creationId xmlns:a16="http://schemas.microsoft.com/office/drawing/2014/main" id="{150A3C56-47EA-3E42-EFC8-77DA79C6BEE2}"/>
                </a:ext>
              </a:extLst>
            </p:cNvPr>
            <p:cNvPicPr/>
            <p:nvPr/>
          </p:nvPicPr>
          <p:blipFill>
            <a:blip r:embed="rId9" cstate="email">
              <a:extLst>
                <a:ext uri="{28A0092B-C50C-407E-A947-70E740481C1C}">
                  <a14:useLocalDpi xmlns:a14="http://schemas.microsoft.com/office/drawing/2010/main"/>
                </a:ext>
              </a:extLst>
            </a:blip>
            <a:stretch>
              <a:fillRect/>
            </a:stretch>
          </p:blipFill>
          <p:spPr>
            <a:xfrm>
              <a:off x="3955542" y="6329921"/>
              <a:ext cx="3134068" cy="41808"/>
            </a:xfrm>
            <a:prstGeom prst="rect">
              <a:avLst/>
            </a:prstGeom>
          </p:spPr>
        </p:pic>
      </p:grpSp>
      <p:sp>
        <p:nvSpPr>
          <p:cNvPr id="20" name="object 55">
            <a:extLst>
              <a:ext uri="{FF2B5EF4-FFF2-40B4-BE49-F238E27FC236}">
                <a16:creationId xmlns:a16="http://schemas.microsoft.com/office/drawing/2014/main" id="{9B3BA0F0-2BC6-5292-275B-0C631641AFB0}"/>
              </a:ext>
            </a:extLst>
          </p:cNvPr>
          <p:cNvSpPr txBox="1"/>
          <p:nvPr/>
        </p:nvSpPr>
        <p:spPr>
          <a:xfrm>
            <a:off x="884651" y="8035543"/>
            <a:ext cx="279050" cy="52344"/>
          </a:xfrm>
          <a:prstGeom prst="rect">
            <a:avLst/>
          </a:prstGeom>
        </p:spPr>
        <p:txBody>
          <a:bodyPr vert="horz" wrap="square" lIns="0" tIns="14817" rIns="0" bIns="0" rtlCol="0">
            <a:spAutoFit/>
          </a:bodyPr>
          <a:lstStyle/>
          <a:p>
            <a:pPr marL="12347">
              <a:spcBef>
                <a:spcPts val="117"/>
              </a:spcBef>
            </a:pPr>
            <a:r>
              <a:rPr sz="243" spc="5">
                <a:solidFill>
                  <a:srgbClr val="231F20"/>
                </a:solidFill>
                <a:latin typeface="Calibri" panose="020F0502020204030204" pitchFamily="34" charset="0"/>
                <a:cs typeface="Calibri" panose="020F0502020204030204" pitchFamily="34" charset="0"/>
              </a:rPr>
              <a:t> </a:t>
            </a:r>
            <a:r>
              <a:rPr sz="243">
                <a:solidFill>
                  <a:srgbClr val="231F20"/>
                </a:solidFill>
                <a:latin typeface="Calibri" panose="020F0502020204030204" pitchFamily="34" charset="0"/>
                <a:cs typeface="Calibri" panose="020F0502020204030204" pitchFamily="34" charset="0"/>
              </a:rPr>
              <a:t>Click</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to</a:t>
            </a:r>
            <a:r>
              <a:rPr sz="243" spc="-10">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go</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back </a:t>
            </a:r>
            <a:endParaRPr sz="243">
              <a:latin typeface="Calibri" panose="020F0502020204030204" pitchFamily="34" charset="0"/>
              <a:cs typeface="Calibri" panose="020F0502020204030204" pitchFamily="34" charset="0"/>
            </a:endParaRPr>
          </a:p>
        </p:txBody>
      </p:sp>
      <p:sp>
        <p:nvSpPr>
          <p:cNvPr id="21" name="object 57">
            <a:extLst>
              <a:ext uri="{FF2B5EF4-FFF2-40B4-BE49-F238E27FC236}">
                <a16:creationId xmlns:a16="http://schemas.microsoft.com/office/drawing/2014/main" id="{E1094F9B-D77A-0F6B-AB3C-B61DD3AD5BB2}"/>
              </a:ext>
            </a:extLst>
          </p:cNvPr>
          <p:cNvSpPr txBox="1"/>
          <p:nvPr/>
        </p:nvSpPr>
        <p:spPr>
          <a:xfrm>
            <a:off x="725713" y="6833870"/>
            <a:ext cx="2410206" cy="749324"/>
          </a:xfrm>
          <a:prstGeom prst="rect">
            <a:avLst/>
          </a:prstGeom>
        </p:spPr>
        <p:txBody>
          <a:bodyPr vert="horz" wrap="square" lIns="0" tIns="12347" rIns="0" bIns="0" rtlCol="0">
            <a:spAutoFit/>
          </a:bodyPr>
          <a:lstStyle/>
          <a:p>
            <a:pPr algn="ctr">
              <a:lnSpc>
                <a:spcPts val="1614"/>
              </a:lnSpc>
              <a:spcBef>
                <a:spcPts val="97"/>
              </a:spcBef>
            </a:pPr>
            <a:r>
              <a:rPr sz="1361" b="1">
                <a:solidFill>
                  <a:srgbClr val="F79037"/>
                </a:solidFill>
                <a:latin typeface="Calibri" panose="020F0502020204030204" pitchFamily="34" charset="0"/>
                <a:cs typeface="Calibri" panose="020F0502020204030204" pitchFamily="34" charset="0"/>
              </a:rPr>
              <a:t>TOP TIP</a:t>
            </a:r>
          </a:p>
          <a:p>
            <a:pPr marL="12347" marR="4939" algn="ctr">
              <a:lnSpc>
                <a:spcPts val="1400"/>
              </a:lnSpc>
              <a:spcBef>
                <a:spcPts val="24"/>
              </a:spcBef>
            </a:pPr>
            <a:r>
              <a:rPr sz="1200">
                <a:latin typeface="Calibri" panose="020F0502020204030204" pitchFamily="34" charset="0"/>
                <a:cs typeface="Calibri" panose="020F0502020204030204" pitchFamily="34" charset="0"/>
              </a:rPr>
              <a:t>To return to the compendium </a:t>
            </a:r>
            <a:r>
              <a:rPr lang="en-IE" sz="1200">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 use the  click to go back option </a:t>
            </a:r>
            <a:r>
              <a:rPr lang="en-IE" sz="1200">
                <a:latin typeface="Calibri" panose="020F0502020204030204" pitchFamily="34" charset="0"/>
                <a:cs typeface="Calibri" panose="020F0502020204030204" pitchFamily="34" charset="0"/>
              </a:rPr>
              <a:t>              </a:t>
            </a:r>
            <a:r>
              <a:rPr sz="1200">
                <a:latin typeface="Calibri" panose="020F0502020204030204" pitchFamily="34" charset="0"/>
                <a:cs typeface="Calibri" panose="020F0502020204030204" pitchFamily="34" charset="0"/>
              </a:rPr>
              <a:t>in your browser</a:t>
            </a:r>
          </a:p>
        </p:txBody>
      </p:sp>
      <p:sp>
        <p:nvSpPr>
          <p:cNvPr id="22" name="object 58">
            <a:extLst>
              <a:ext uri="{FF2B5EF4-FFF2-40B4-BE49-F238E27FC236}">
                <a16:creationId xmlns:a16="http://schemas.microsoft.com/office/drawing/2014/main" id="{3A20F7C6-EB13-BC0B-2ABA-3C3BF51B2488}"/>
              </a:ext>
            </a:extLst>
          </p:cNvPr>
          <p:cNvSpPr txBox="1"/>
          <p:nvPr/>
        </p:nvSpPr>
        <p:spPr>
          <a:xfrm>
            <a:off x="3920555" y="6833870"/>
            <a:ext cx="2970159" cy="576725"/>
          </a:xfrm>
          <a:prstGeom prst="rect">
            <a:avLst/>
          </a:prstGeom>
        </p:spPr>
        <p:txBody>
          <a:bodyPr vert="horz" wrap="square" lIns="0" tIns="12347" rIns="0" bIns="0" rtlCol="0">
            <a:spAutoFit/>
          </a:bodyPr>
          <a:lstStyle/>
          <a:p>
            <a:pPr algn="ctr">
              <a:lnSpc>
                <a:spcPts val="1614"/>
              </a:lnSpc>
              <a:spcBef>
                <a:spcPts val="97"/>
              </a:spcBef>
            </a:pPr>
            <a:r>
              <a:rPr sz="1361" b="1">
                <a:solidFill>
                  <a:srgbClr val="F79037"/>
                </a:solidFill>
                <a:latin typeface="Calibri" panose="020F0502020204030204" pitchFamily="34" charset="0"/>
                <a:cs typeface="Calibri" panose="020F0502020204030204" pitchFamily="34" charset="0"/>
              </a:rPr>
              <a:t>FAST AND EASY NAVIGATION</a:t>
            </a:r>
          </a:p>
          <a:p>
            <a:pPr marL="3704" algn="ctr">
              <a:lnSpc>
                <a:spcPts val="1381"/>
              </a:lnSpc>
            </a:pPr>
            <a:r>
              <a:rPr lang="en-US" sz="1200">
                <a:latin typeface="Calibri" panose="020F0502020204030204" pitchFamily="34" charset="0"/>
                <a:cs typeface="Calibri" panose="020F0502020204030204" pitchFamily="34" charset="0"/>
              </a:rPr>
              <a:t>Jump to a case study of choice by clicking on the interactive table of contents</a:t>
            </a:r>
            <a:endParaRPr sz="1200">
              <a:latin typeface="Calibri" panose="020F0502020204030204" pitchFamily="34" charset="0"/>
              <a:cs typeface="Calibri" panose="020F0502020204030204" pitchFamily="34" charset="0"/>
            </a:endParaRPr>
          </a:p>
        </p:txBody>
      </p:sp>
      <p:grpSp>
        <p:nvGrpSpPr>
          <p:cNvPr id="28" name="object 45">
            <a:extLst>
              <a:ext uri="{FF2B5EF4-FFF2-40B4-BE49-F238E27FC236}">
                <a16:creationId xmlns:a16="http://schemas.microsoft.com/office/drawing/2014/main" id="{356FE0B8-7A54-5117-4B7B-19DA2652F72C}"/>
              </a:ext>
            </a:extLst>
          </p:cNvPr>
          <p:cNvGrpSpPr/>
          <p:nvPr/>
        </p:nvGrpSpPr>
        <p:grpSpPr>
          <a:xfrm>
            <a:off x="3821682" y="7851150"/>
            <a:ext cx="3084571" cy="1729174"/>
            <a:chOff x="3930827" y="8109026"/>
            <a:chExt cx="3134018" cy="1778558"/>
          </a:xfrm>
        </p:grpSpPr>
        <p:pic>
          <p:nvPicPr>
            <p:cNvPr id="31" name="object 46">
              <a:extLst>
                <a:ext uri="{FF2B5EF4-FFF2-40B4-BE49-F238E27FC236}">
                  <a16:creationId xmlns:a16="http://schemas.microsoft.com/office/drawing/2014/main" id="{E1F04D5B-6252-82C9-E1AD-28DED3573BFC}"/>
                </a:ext>
              </a:extLst>
            </p:cNvPr>
            <p:cNvPicPr/>
            <p:nvPr/>
          </p:nvPicPr>
          <p:blipFill>
            <a:blip r:embed="rId10" cstate="email">
              <a:extLst>
                <a:ext uri="{28A0092B-C50C-407E-A947-70E740481C1C}">
                  <a14:useLocalDpi xmlns:a14="http://schemas.microsoft.com/office/drawing/2010/main"/>
                </a:ext>
              </a:extLst>
            </a:blip>
            <a:stretch>
              <a:fillRect/>
            </a:stretch>
          </p:blipFill>
          <p:spPr>
            <a:xfrm>
              <a:off x="4240441" y="8109026"/>
              <a:ext cx="2540228" cy="1682889"/>
            </a:xfrm>
            <a:prstGeom prst="rect">
              <a:avLst/>
            </a:prstGeom>
          </p:spPr>
        </p:pic>
        <p:sp>
          <p:nvSpPr>
            <p:cNvPr id="32" name="object 47">
              <a:extLst>
                <a:ext uri="{FF2B5EF4-FFF2-40B4-BE49-F238E27FC236}">
                  <a16:creationId xmlns:a16="http://schemas.microsoft.com/office/drawing/2014/main" id="{40FAFA1F-7C39-31FD-30F7-7C2DD4C4A44A}"/>
                </a:ext>
              </a:extLst>
            </p:cNvPr>
            <p:cNvSpPr/>
            <p:nvPr/>
          </p:nvSpPr>
          <p:spPr>
            <a:xfrm>
              <a:off x="4240593" y="8120101"/>
              <a:ext cx="2540635" cy="1676400"/>
            </a:xfrm>
            <a:custGeom>
              <a:avLst/>
              <a:gdLst/>
              <a:ahLst/>
              <a:cxnLst/>
              <a:rect l="l" t="t" r="r" b="b"/>
              <a:pathLst>
                <a:path w="2540634" h="1676400">
                  <a:moveTo>
                    <a:pt x="2528874" y="1627124"/>
                  </a:moveTo>
                  <a:lnTo>
                    <a:pt x="2528862" y="65646"/>
                  </a:lnTo>
                  <a:lnTo>
                    <a:pt x="2523655" y="40119"/>
                  </a:lnTo>
                  <a:lnTo>
                    <a:pt x="2509456" y="19253"/>
                  </a:lnTo>
                  <a:lnTo>
                    <a:pt x="2488412" y="5168"/>
                  </a:lnTo>
                  <a:lnTo>
                    <a:pt x="2462669" y="0"/>
                  </a:lnTo>
                  <a:lnTo>
                    <a:pt x="77241" y="0"/>
                  </a:lnTo>
                  <a:lnTo>
                    <a:pt x="51511" y="5168"/>
                  </a:lnTo>
                  <a:lnTo>
                    <a:pt x="30467" y="19253"/>
                  </a:lnTo>
                  <a:lnTo>
                    <a:pt x="16268" y="40119"/>
                  </a:lnTo>
                  <a:lnTo>
                    <a:pt x="11061" y="65646"/>
                  </a:lnTo>
                  <a:lnTo>
                    <a:pt x="11061" y="1627136"/>
                  </a:lnTo>
                  <a:lnTo>
                    <a:pt x="11074" y="1671802"/>
                  </a:lnTo>
                  <a:lnTo>
                    <a:pt x="2528874" y="1671802"/>
                  </a:lnTo>
                  <a:lnTo>
                    <a:pt x="2528874" y="1627124"/>
                  </a:lnTo>
                  <a:close/>
                </a:path>
                <a:path w="2540634" h="1676400">
                  <a:moveTo>
                    <a:pt x="2540063" y="1671815"/>
                  </a:moveTo>
                  <a:lnTo>
                    <a:pt x="0" y="1671815"/>
                  </a:lnTo>
                  <a:lnTo>
                    <a:pt x="0" y="1675892"/>
                  </a:lnTo>
                  <a:lnTo>
                    <a:pt x="2540063" y="1675892"/>
                  </a:lnTo>
                  <a:lnTo>
                    <a:pt x="2540063" y="1671815"/>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33" name="object 48">
              <a:extLst>
                <a:ext uri="{FF2B5EF4-FFF2-40B4-BE49-F238E27FC236}">
                  <a16:creationId xmlns:a16="http://schemas.microsoft.com/office/drawing/2014/main" id="{32C43989-4563-80FD-E606-E52D632B4F8E}"/>
                </a:ext>
              </a:extLst>
            </p:cNvPr>
            <p:cNvPicPr/>
            <p:nvPr/>
          </p:nvPicPr>
          <p:blipFill>
            <a:blip r:embed="rId11" cstate="email">
              <a:extLst>
                <a:ext uri="{28A0092B-C50C-407E-A947-70E740481C1C}">
                  <a14:useLocalDpi xmlns:a14="http://schemas.microsoft.com/office/drawing/2010/main"/>
                </a:ext>
              </a:extLst>
            </a:blip>
            <a:stretch>
              <a:fillRect/>
            </a:stretch>
          </p:blipFill>
          <p:spPr>
            <a:xfrm>
              <a:off x="3930827" y="9795980"/>
              <a:ext cx="3134017" cy="49796"/>
            </a:xfrm>
            <a:prstGeom prst="rect">
              <a:avLst/>
            </a:prstGeom>
          </p:spPr>
        </p:pic>
        <p:pic>
          <p:nvPicPr>
            <p:cNvPr id="34" name="object 49">
              <a:extLst>
                <a:ext uri="{FF2B5EF4-FFF2-40B4-BE49-F238E27FC236}">
                  <a16:creationId xmlns:a16="http://schemas.microsoft.com/office/drawing/2014/main" id="{041A9279-C52D-51DF-DB09-5E13565F9B6C}"/>
                </a:ext>
              </a:extLst>
            </p:cNvPr>
            <p:cNvPicPr/>
            <p:nvPr/>
          </p:nvPicPr>
          <p:blipFill>
            <a:blip r:embed="rId12" cstate="email">
              <a:extLst>
                <a:ext uri="{28A0092B-C50C-407E-A947-70E740481C1C}">
                  <a14:useLocalDpi xmlns:a14="http://schemas.microsoft.com/office/drawing/2010/main"/>
                </a:ext>
              </a:extLst>
            </a:blip>
            <a:stretch>
              <a:fillRect/>
            </a:stretch>
          </p:blipFill>
          <p:spPr>
            <a:xfrm>
              <a:off x="5273052" y="9795993"/>
              <a:ext cx="449605" cy="39001"/>
            </a:xfrm>
            <a:prstGeom prst="rect">
              <a:avLst/>
            </a:prstGeom>
          </p:spPr>
        </p:pic>
        <p:pic>
          <p:nvPicPr>
            <p:cNvPr id="35" name="object 50">
              <a:extLst>
                <a:ext uri="{FF2B5EF4-FFF2-40B4-BE49-F238E27FC236}">
                  <a16:creationId xmlns:a16="http://schemas.microsoft.com/office/drawing/2014/main" id="{44E1BECE-4BE3-CC2B-748D-851C4AC4349C}"/>
                </a:ext>
              </a:extLst>
            </p:cNvPr>
            <p:cNvPicPr/>
            <p:nvPr/>
          </p:nvPicPr>
          <p:blipFill>
            <a:blip r:embed="rId13" cstate="email">
              <a:extLst>
                <a:ext uri="{28A0092B-C50C-407E-A947-70E740481C1C}">
                  <a14:useLocalDpi xmlns:a14="http://schemas.microsoft.com/office/drawing/2010/main"/>
                </a:ext>
              </a:extLst>
            </a:blip>
            <a:stretch>
              <a:fillRect/>
            </a:stretch>
          </p:blipFill>
          <p:spPr>
            <a:xfrm>
              <a:off x="3930828" y="9845789"/>
              <a:ext cx="3134017" cy="41795"/>
            </a:xfrm>
            <a:prstGeom prst="rect">
              <a:avLst/>
            </a:prstGeom>
          </p:spPr>
        </p:pic>
      </p:grpSp>
      <p:grpSp>
        <p:nvGrpSpPr>
          <p:cNvPr id="36" name="Group 35">
            <a:extLst>
              <a:ext uri="{FF2B5EF4-FFF2-40B4-BE49-F238E27FC236}">
                <a16:creationId xmlns:a16="http://schemas.microsoft.com/office/drawing/2014/main" id="{32C6562D-9E82-9498-C40A-2F1C2C2794CC}"/>
              </a:ext>
            </a:extLst>
          </p:cNvPr>
          <p:cNvGrpSpPr/>
          <p:nvPr/>
        </p:nvGrpSpPr>
        <p:grpSpPr>
          <a:xfrm>
            <a:off x="447629" y="7832324"/>
            <a:ext cx="3047021" cy="1729161"/>
            <a:chOff x="460413" y="8102727"/>
            <a:chExt cx="3134042" cy="1778545"/>
          </a:xfrm>
        </p:grpSpPr>
        <p:grpSp>
          <p:nvGrpSpPr>
            <p:cNvPr id="37" name="object 35">
              <a:extLst>
                <a:ext uri="{FF2B5EF4-FFF2-40B4-BE49-F238E27FC236}">
                  <a16:creationId xmlns:a16="http://schemas.microsoft.com/office/drawing/2014/main" id="{921ABA02-4337-0FA3-C4E1-B9A699EA540A}"/>
                </a:ext>
              </a:extLst>
            </p:cNvPr>
            <p:cNvGrpSpPr/>
            <p:nvPr/>
          </p:nvGrpSpPr>
          <p:grpSpPr>
            <a:xfrm>
              <a:off x="460413" y="8102727"/>
              <a:ext cx="3134042" cy="1778545"/>
              <a:chOff x="460413" y="8102727"/>
              <a:chExt cx="3134042" cy="1778545"/>
            </a:xfrm>
          </p:grpSpPr>
          <p:pic>
            <p:nvPicPr>
              <p:cNvPr id="39" name="object 36">
                <a:extLst>
                  <a:ext uri="{FF2B5EF4-FFF2-40B4-BE49-F238E27FC236}">
                    <a16:creationId xmlns:a16="http://schemas.microsoft.com/office/drawing/2014/main" id="{4ED279B0-22FA-4641-0A49-D1D75C31B94C}"/>
                  </a:ext>
                </a:extLst>
              </p:cNvPr>
              <p:cNvPicPr/>
              <p:nvPr/>
            </p:nvPicPr>
            <p:blipFill>
              <a:blip r:embed="rId14" cstate="email">
                <a:extLst>
                  <a:ext uri="{28A0092B-C50C-407E-A947-70E740481C1C}">
                    <a14:useLocalDpi xmlns:a14="http://schemas.microsoft.com/office/drawing/2010/main"/>
                  </a:ext>
                </a:extLst>
              </a:blip>
              <a:stretch>
                <a:fillRect/>
              </a:stretch>
            </p:blipFill>
            <p:spPr>
              <a:xfrm>
                <a:off x="770013" y="8102727"/>
                <a:ext cx="2540228" cy="1682864"/>
              </a:xfrm>
              <a:prstGeom prst="rect">
                <a:avLst/>
              </a:prstGeom>
            </p:spPr>
          </p:pic>
          <p:sp>
            <p:nvSpPr>
              <p:cNvPr id="40" name="object 37">
                <a:extLst>
                  <a:ext uri="{FF2B5EF4-FFF2-40B4-BE49-F238E27FC236}">
                    <a16:creationId xmlns:a16="http://schemas.microsoft.com/office/drawing/2014/main" id="{C13BBAF6-FA2C-928A-62DB-A350C40F9AC9}"/>
                  </a:ext>
                </a:extLst>
              </p:cNvPr>
              <p:cNvSpPr/>
              <p:nvPr/>
            </p:nvSpPr>
            <p:spPr>
              <a:xfrm>
                <a:off x="770166" y="8113801"/>
                <a:ext cx="2540635" cy="1676400"/>
              </a:xfrm>
              <a:custGeom>
                <a:avLst/>
                <a:gdLst/>
                <a:ahLst/>
                <a:cxnLst/>
                <a:rect l="l" t="t" r="r" b="b"/>
                <a:pathLst>
                  <a:path w="2540635" h="1676400">
                    <a:moveTo>
                      <a:pt x="2528874" y="1627111"/>
                    </a:moveTo>
                    <a:lnTo>
                      <a:pt x="2528862" y="65633"/>
                    </a:lnTo>
                    <a:lnTo>
                      <a:pt x="2523655" y="40106"/>
                    </a:lnTo>
                    <a:lnTo>
                      <a:pt x="2509456" y="19240"/>
                    </a:lnTo>
                    <a:lnTo>
                      <a:pt x="2488425" y="5168"/>
                    </a:lnTo>
                    <a:lnTo>
                      <a:pt x="2462682" y="0"/>
                    </a:lnTo>
                    <a:lnTo>
                      <a:pt x="77254" y="0"/>
                    </a:lnTo>
                    <a:lnTo>
                      <a:pt x="51511" y="5168"/>
                    </a:lnTo>
                    <a:lnTo>
                      <a:pt x="30480" y="19240"/>
                    </a:lnTo>
                    <a:lnTo>
                      <a:pt x="16281" y="40106"/>
                    </a:lnTo>
                    <a:lnTo>
                      <a:pt x="11061" y="65633"/>
                    </a:lnTo>
                    <a:lnTo>
                      <a:pt x="11061" y="1627136"/>
                    </a:lnTo>
                    <a:lnTo>
                      <a:pt x="11074" y="1671789"/>
                    </a:lnTo>
                    <a:lnTo>
                      <a:pt x="2528874" y="1671789"/>
                    </a:lnTo>
                    <a:lnTo>
                      <a:pt x="2528874" y="1627111"/>
                    </a:lnTo>
                    <a:close/>
                  </a:path>
                  <a:path w="2540635" h="1676400">
                    <a:moveTo>
                      <a:pt x="2540076" y="1671802"/>
                    </a:moveTo>
                    <a:lnTo>
                      <a:pt x="0" y="1671802"/>
                    </a:lnTo>
                    <a:lnTo>
                      <a:pt x="0" y="1675879"/>
                    </a:lnTo>
                    <a:lnTo>
                      <a:pt x="2540076" y="1675879"/>
                    </a:lnTo>
                    <a:lnTo>
                      <a:pt x="2540076" y="1671802"/>
                    </a:lnTo>
                    <a:close/>
                  </a:path>
                </a:pathLst>
              </a:custGeom>
              <a:solidFill>
                <a:srgbClr val="020303"/>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41" name="object 38">
                <a:extLst>
                  <a:ext uri="{FF2B5EF4-FFF2-40B4-BE49-F238E27FC236}">
                    <a16:creationId xmlns:a16="http://schemas.microsoft.com/office/drawing/2014/main" id="{734BCD5F-61BF-5853-BEE0-21985D2223B3}"/>
                  </a:ext>
                </a:extLst>
              </p:cNvPr>
              <p:cNvPicPr/>
              <p:nvPr/>
            </p:nvPicPr>
            <p:blipFill>
              <a:blip r:embed="rId15" cstate="email">
                <a:extLst>
                  <a:ext uri="{28A0092B-C50C-407E-A947-70E740481C1C}">
                    <a14:useLocalDpi xmlns:a14="http://schemas.microsoft.com/office/drawing/2010/main"/>
                  </a:ext>
                </a:extLst>
              </a:blip>
              <a:stretch>
                <a:fillRect/>
              </a:stretch>
            </p:blipFill>
            <p:spPr>
              <a:xfrm>
                <a:off x="460413" y="9789680"/>
                <a:ext cx="3134042" cy="49809"/>
              </a:xfrm>
              <a:prstGeom prst="rect">
                <a:avLst/>
              </a:prstGeom>
            </p:spPr>
          </p:pic>
          <p:pic>
            <p:nvPicPr>
              <p:cNvPr id="42" name="object 39">
                <a:extLst>
                  <a:ext uri="{FF2B5EF4-FFF2-40B4-BE49-F238E27FC236}">
                    <a16:creationId xmlns:a16="http://schemas.microsoft.com/office/drawing/2014/main" id="{34EDA4A5-B69B-8F7C-58F6-2F9C6E6ED843}"/>
                  </a:ext>
                </a:extLst>
              </p:cNvPr>
              <p:cNvPicPr/>
              <p:nvPr/>
            </p:nvPicPr>
            <p:blipFill>
              <a:blip r:embed="rId16" cstate="email">
                <a:extLst>
                  <a:ext uri="{28A0092B-C50C-407E-A947-70E740481C1C}">
                    <a14:useLocalDpi xmlns:a14="http://schemas.microsoft.com/office/drawing/2010/main"/>
                  </a:ext>
                </a:extLst>
              </a:blip>
              <a:stretch>
                <a:fillRect/>
              </a:stretch>
            </p:blipFill>
            <p:spPr>
              <a:xfrm>
                <a:off x="1802638" y="9789693"/>
                <a:ext cx="449580" cy="38989"/>
              </a:xfrm>
              <a:prstGeom prst="rect">
                <a:avLst/>
              </a:prstGeom>
            </p:spPr>
          </p:pic>
          <p:pic>
            <p:nvPicPr>
              <p:cNvPr id="43" name="object 40">
                <a:extLst>
                  <a:ext uri="{FF2B5EF4-FFF2-40B4-BE49-F238E27FC236}">
                    <a16:creationId xmlns:a16="http://schemas.microsoft.com/office/drawing/2014/main" id="{04FC6A5F-F6F7-73DD-3FE7-C234F6E11C8F}"/>
                  </a:ext>
                </a:extLst>
              </p:cNvPr>
              <p:cNvPicPr/>
              <p:nvPr/>
            </p:nvPicPr>
            <p:blipFill>
              <a:blip r:embed="rId5" cstate="email">
                <a:extLst>
                  <a:ext uri="{28A0092B-C50C-407E-A947-70E740481C1C}">
                    <a14:useLocalDpi xmlns:a14="http://schemas.microsoft.com/office/drawing/2010/main"/>
                  </a:ext>
                </a:extLst>
              </a:blip>
              <a:stretch>
                <a:fillRect/>
              </a:stretch>
            </p:blipFill>
            <p:spPr>
              <a:xfrm>
                <a:off x="460413" y="9839477"/>
                <a:ext cx="3134042" cy="41795"/>
              </a:xfrm>
              <a:prstGeom prst="rect">
                <a:avLst/>
              </a:prstGeom>
            </p:spPr>
          </p:pic>
          <p:sp>
            <p:nvSpPr>
              <p:cNvPr id="44" name="object 44">
                <a:extLst>
                  <a:ext uri="{FF2B5EF4-FFF2-40B4-BE49-F238E27FC236}">
                    <a16:creationId xmlns:a16="http://schemas.microsoft.com/office/drawing/2014/main" id="{B8920825-E762-38BA-676F-3A9113B5BC5F}"/>
                  </a:ext>
                </a:extLst>
              </p:cNvPr>
              <p:cNvSpPr/>
              <p:nvPr/>
            </p:nvSpPr>
            <p:spPr>
              <a:xfrm>
                <a:off x="921727" y="8230692"/>
                <a:ext cx="263525" cy="57150"/>
              </a:xfrm>
              <a:custGeom>
                <a:avLst/>
                <a:gdLst/>
                <a:ahLst/>
                <a:cxnLst/>
                <a:rect l="l" t="t" r="r" b="b"/>
                <a:pathLst>
                  <a:path w="263525" h="57150">
                    <a:moveTo>
                      <a:pt x="262928" y="0"/>
                    </a:moveTo>
                    <a:lnTo>
                      <a:pt x="261124" y="0"/>
                    </a:lnTo>
                    <a:lnTo>
                      <a:pt x="261124" y="2540"/>
                    </a:lnTo>
                    <a:lnTo>
                      <a:pt x="261124" y="54610"/>
                    </a:lnTo>
                    <a:lnTo>
                      <a:pt x="1790" y="54610"/>
                    </a:lnTo>
                    <a:lnTo>
                      <a:pt x="1790" y="2540"/>
                    </a:lnTo>
                    <a:lnTo>
                      <a:pt x="261124" y="2540"/>
                    </a:lnTo>
                    <a:lnTo>
                      <a:pt x="261124" y="0"/>
                    </a:lnTo>
                    <a:lnTo>
                      <a:pt x="0" y="0"/>
                    </a:lnTo>
                    <a:lnTo>
                      <a:pt x="0" y="2540"/>
                    </a:lnTo>
                    <a:lnTo>
                      <a:pt x="0" y="54610"/>
                    </a:lnTo>
                    <a:lnTo>
                      <a:pt x="0" y="55880"/>
                    </a:lnTo>
                    <a:lnTo>
                      <a:pt x="0" y="57150"/>
                    </a:lnTo>
                    <a:lnTo>
                      <a:pt x="262928" y="57150"/>
                    </a:lnTo>
                    <a:lnTo>
                      <a:pt x="262928" y="55880"/>
                    </a:lnTo>
                    <a:lnTo>
                      <a:pt x="262928" y="54978"/>
                    </a:lnTo>
                    <a:lnTo>
                      <a:pt x="262026" y="54978"/>
                    </a:lnTo>
                    <a:lnTo>
                      <a:pt x="262026" y="54610"/>
                    </a:lnTo>
                    <a:lnTo>
                      <a:pt x="262928" y="54610"/>
                    </a:lnTo>
                    <a:lnTo>
                      <a:pt x="262928" y="2540"/>
                    </a:lnTo>
                    <a:lnTo>
                      <a:pt x="262928" y="0"/>
                    </a:lnTo>
                    <a:close/>
                  </a:path>
                </a:pathLst>
              </a:custGeom>
              <a:solidFill>
                <a:srgbClr val="363636"/>
              </a:solidFill>
            </p:spPr>
            <p:txBody>
              <a:bodyPr wrap="square" lIns="0" tIns="0" rIns="0" bIns="0" rtlCol="0"/>
              <a:lstStyle/>
              <a:p>
                <a:endParaRPr sz="1247">
                  <a:latin typeface="Calibri" panose="020F0502020204030204" pitchFamily="34" charset="0"/>
                  <a:cs typeface="Calibri" panose="020F0502020204030204" pitchFamily="34" charset="0"/>
                </a:endParaRPr>
              </a:p>
            </p:txBody>
          </p:sp>
        </p:grpSp>
        <p:pic>
          <p:nvPicPr>
            <p:cNvPr id="38" name="Picture 37">
              <a:extLst>
                <a:ext uri="{FF2B5EF4-FFF2-40B4-BE49-F238E27FC236}">
                  <a16:creationId xmlns:a16="http://schemas.microsoft.com/office/drawing/2014/main" id="{50FE9211-BCB3-698C-1B6E-66B843AFE574}"/>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861558" y="8216218"/>
              <a:ext cx="2340000" cy="59400"/>
            </a:xfrm>
            <a:prstGeom prst="rect">
              <a:avLst/>
            </a:prstGeom>
          </p:spPr>
        </p:pic>
      </p:grpSp>
      <p:cxnSp>
        <p:nvCxnSpPr>
          <p:cNvPr id="45" name="Straight Connector 44">
            <a:extLst>
              <a:ext uri="{FF2B5EF4-FFF2-40B4-BE49-F238E27FC236}">
                <a16:creationId xmlns:a16="http://schemas.microsoft.com/office/drawing/2014/main" id="{CD411F25-67A9-7EC0-CD5E-99899D9FAC18}"/>
              </a:ext>
            </a:extLst>
          </p:cNvPr>
          <p:cNvCxnSpPr>
            <a:cxnSpLocks/>
          </p:cNvCxnSpPr>
          <p:nvPr/>
        </p:nvCxnSpPr>
        <p:spPr>
          <a:xfrm>
            <a:off x="186457" y="6569194"/>
            <a:ext cx="7186759" cy="0"/>
          </a:xfrm>
          <a:prstGeom prst="line">
            <a:avLst/>
          </a:prstGeom>
          <a:ln w="12700">
            <a:solidFill>
              <a:srgbClr val="297239"/>
            </a:solidFill>
            <a:prstDash val="sysDot"/>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4E378429-E8B6-9386-25F5-4B7198A284B9}"/>
              </a:ext>
            </a:extLst>
          </p:cNvPr>
          <p:cNvGrpSpPr/>
          <p:nvPr/>
        </p:nvGrpSpPr>
        <p:grpSpPr>
          <a:xfrm>
            <a:off x="-2" y="-20811"/>
            <a:ext cx="2909456" cy="1913687"/>
            <a:chOff x="-2" y="325071"/>
            <a:chExt cx="2992548" cy="1968341"/>
          </a:xfrm>
          <a:solidFill>
            <a:srgbClr val="F79037"/>
          </a:solidFill>
        </p:grpSpPr>
        <p:sp>
          <p:nvSpPr>
            <p:cNvPr id="47" name="Freeform 127">
              <a:extLst>
                <a:ext uri="{FF2B5EF4-FFF2-40B4-BE49-F238E27FC236}">
                  <a16:creationId xmlns:a16="http://schemas.microsoft.com/office/drawing/2014/main" id="{58D3E609-89EC-BB10-4BF6-7D1F915557F9}"/>
                </a:ext>
              </a:extLst>
            </p:cNvPr>
            <p:cNvSpPr/>
            <p:nvPr/>
          </p:nvSpPr>
          <p:spPr>
            <a:xfrm rot="16200000">
              <a:off x="512101" y="-187032"/>
              <a:ext cx="1968341" cy="2992548"/>
            </a:xfrm>
            <a:custGeom>
              <a:avLst/>
              <a:gdLst>
                <a:gd name="connsiteX0" fmla="*/ 2580643 w 2580643"/>
                <a:gd name="connsiteY0" fmla="*/ 0 h 3923456"/>
                <a:gd name="connsiteX1" fmla="*/ 2580643 w 2580643"/>
                <a:gd name="connsiteY1" fmla="*/ 2560718 h 3923456"/>
                <a:gd name="connsiteX2" fmla="*/ 2577950 w 2580643"/>
                <a:gd name="connsiteY2" fmla="*/ 2560718 h 3923456"/>
                <a:gd name="connsiteX3" fmla="*/ 2580643 w 2580643"/>
                <a:gd name="connsiteY3" fmla="*/ 2633433 h 3923456"/>
                <a:gd name="connsiteX4" fmla="*/ 1290321 w 2580643"/>
                <a:gd name="connsiteY4" fmla="*/ 3923456 h 3923456"/>
                <a:gd name="connsiteX5" fmla="*/ 0 w 2580643"/>
                <a:gd name="connsiteY5" fmla="*/ 2633433 h 3923456"/>
                <a:gd name="connsiteX6" fmla="*/ 2693 w 2580643"/>
                <a:gd name="connsiteY6" fmla="*/ 2560717 h 3923456"/>
                <a:gd name="connsiteX7" fmla="*/ 0 w 2580643"/>
                <a:gd name="connsiteY7" fmla="*/ 2560717 h 3923456"/>
                <a:gd name="connsiteX8" fmla="*/ 0 w 2580643"/>
                <a:gd name="connsiteY8" fmla="*/ 0 h 392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643" h="3923456">
                  <a:moveTo>
                    <a:pt x="2580643" y="0"/>
                  </a:moveTo>
                  <a:lnTo>
                    <a:pt x="2580643" y="2560718"/>
                  </a:lnTo>
                  <a:lnTo>
                    <a:pt x="2577950" y="2560718"/>
                  </a:lnTo>
                  <a:cubicBezTo>
                    <a:pt x="2580643" y="2584956"/>
                    <a:pt x="2580643" y="2609195"/>
                    <a:pt x="2580643" y="2633433"/>
                  </a:cubicBezTo>
                  <a:cubicBezTo>
                    <a:pt x="2580643" y="3347121"/>
                    <a:pt x="2004174" y="3923456"/>
                    <a:pt x="1290321" y="3923456"/>
                  </a:cubicBezTo>
                  <a:cubicBezTo>
                    <a:pt x="576470" y="3923456"/>
                    <a:pt x="0" y="3344426"/>
                    <a:pt x="0" y="2633433"/>
                  </a:cubicBezTo>
                  <a:cubicBezTo>
                    <a:pt x="0" y="2609195"/>
                    <a:pt x="0" y="2582262"/>
                    <a:pt x="2693" y="2560717"/>
                  </a:cubicBezTo>
                  <a:lnTo>
                    <a:pt x="0" y="2560717"/>
                  </a:lnTo>
                  <a:lnTo>
                    <a:pt x="0" y="0"/>
                  </a:lnTo>
                  <a:close/>
                </a:path>
              </a:pathLst>
            </a:custGeom>
            <a:grpFill/>
            <a:ln w="15768" cap="flat">
              <a:noFill/>
              <a:prstDash val="solid"/>
              <a:miter/>
            </a:ln>
          </p:spPr>
          <p:txBody>
            <a:bodyPr wrap="square" rtlCol="0" anchor="ctr">
              <a:noAutofit/>
            </a:bodyPr>
            <a:lstStyle/>
            <a:p>
              <a:endParaRPr lang="en-US" sz="1247">
                <a:latin typeface="Calibri" panose="020F0502020204030204" pitchFamily="34" charset="0"/>
                <a:cs typeface="Calibri" panose="020F0502020204030204" pitchFamily="34" charset="0"/>
              </a:endParaRPr>
            </a:p>
          </p:txBody>
        </p:sp>
        <p:sp>
          <p:nvSpPr>
            <p:cNvPr id="48" name="object 3">
              <a:extLst>
                <a:ext uri="{FF2B5EF4-FFF2-40B4-BE49-F238E27FC236}">
                  <a16:creationId xmlns:a16="http://schemas.microsoft.com/office/drawing/2014/main" id="{9EEFD73C-7464-1C55-0182-AF7CB9331DB0}"/>
                </a:ext>
              </a:extLst>
            </p:cNvPr>
            <p:cNvSpPr txBox="1"/>
            <p:nvPr/>
          </p:nvSpPr>
          <p:spPr>
            <a:xfrm>
              <a:off x="100691" y="861876"/>
              <a:ext cx="2791163" cy="894797"/>
            </a:xfrm>
            <a:prstGeom prst="rect">
              <a:avLst/>
            </a:prstGeom>
            <a:grpFill/>
          </p:spPr>
          <p:txBody>
            <a:bodyPr vert="horz" wrap="square" lIns="0" tIns="54327" rIns="0" bIns="0" rtlCol="0">
              <a:spAutoFit/>
            </a:bodyPr>
            <a:lstStyle/>
            <a:p>
              <a:pPr marL="12347" marR="448811">
                <a:lnSpc>
                  <a:spcPts val="2139"/>
                </a:lnSpc>
                <a:spcBef>
                  <a:spcPts val="427"/>
                </a:spcBef>
              </a:pPr>
              <a:r>
                <a:rPr lang="en-US" sz="3600" b="1" dirty="0">
                  <a:solidFill>
                    <a:schemeClr val="bg1"/>
                  </a:solidFill>
                  <a:latin typeface="Calibri" panose="020F0502020204030204" pitchFamily="34" charset="0"/>
                  <a:cs typeface="Calibri" panose="020F0502020204030204" pitchFamily="34" charset="0"/>
                </a:rPr>
                <a:t>02</a:t>
              </a:r>
              <a:r>
                <a:rPr lang="en-US" sz="2200" b="1" dirty="0">
                  <a:solidFill>
                    <a:schemeClr val="bg1"/>
                  </a:solidFill>
                  <a:latin typeface="Calibri" panose="020F0502020204030204" pitchFamily="34" charset="0"/>
                  <a:cs typeface="Calibri" panose="020F0502020204030204" pitchFamily="34" charset="0"/>
                </a:rPr>
                <a:t> - </a:t>
              </a:r>
              <a:r>
                <a:rPr sz="2200" b="1" dirty="0">
                  <a:solidFill>
                    <a:schemeClr val="bg1"/>
                  </a:solidFill>
                  <a:latin typeface="Calibri" panose="020F0502020204030204" pitchFamily="34" charset="0"/>
                  <a:cs typeface="Calibri" panose="020F0502020204030204" pitchFamily="34" charset="0"/>
                </a:rPr>
                <a:t>HOW TO USE THIS</a:t>
              </a:r>
              <a:r>
                <a:rPr lang="en-IE" sz="2200" b="1" dirty="0">
                  <a:solidFill>
                    <a:schemeClr val="bg1"/>
                  </a:solidFill>
                  <a:latin typeface="Calibri" panose="020F0502020204030204" pitchFamily="34" charset="0"/>
                  <a:cs typeface="Calibri" panose="020F0502020204030204" pitchFamily="34" charset="0"/>
                </a:rPr>
                <a:t> </a:t>
              </a:r>
              <a:r>
                <a:rPr sz="2200" b="1" dirty="0">
                  <a:solidFill>
                    <a:schemeClr val="bg1"/>
                  </a:solidFill>
                  <a:latin typeface="Calibri" panose="020F0502020204030204" pitchFamily="34" charset="0"/>
                  <a:cs typeface="Calibri" panose="020F0502020204030204" pitchFamily="34" charset="0"/>
                </a:rPr>
                <a:t>INTERACTIVE  GUIDE</a:t>
              </a:r>
            </a:p>
          </p:txBody>
        </p:sp>
      </p:grpSp>
      <p:grpSp>
        <p:nvGrpSpPr>
          <p:cNvPr id="49" name="Group 48">
            <a:extLst>
              <a:ext uri="{FF2B5EF4-FFF2-40B4-BE49-F238E27FC236}">
                <a16:creationId xmlns:a16="http://schemas.microsoft.com/office/drawing/2014/main" id="{7AEDF5F5-BB6E-C634-E2A4-C3EE5C49335C}"/>
              </a:ext>
            </a:extLst>
          </p:cNvPr>
          <p:cNvGrpSpPr/>
          <p:nvPr/>
        </p:nvGrpSpPr>
        <p:grpSpPr>
          <a:xfrm>
            <a:off x="335152" y="2688779"/>
            <a:ext cx="6856136" cy="1092888"/>
            <a:chOff x="344723" y="2715995"/>
            <a:chExt cx="7051943" cy="1124100"/>
          </a:xfrm>
          <a:solidFill>
            <a:srgbClr val="F79037"/>
          </a:solidFill>
        </p:grpSpPr>
        <p:grpSp>
          <p:nvGrpSpPr>
            <p:cNvPr id="50" name="Group 49">
              <a:extLst>
                <a:ext uri="{FF2B5EF4-FFF2-40B4-BE49-F238E27FC236}">
                  <a16:creationId xmlns:a16="http://schemas.microsoft.com/office/drawing/2014/main" id="{0F20776C-C562-CB20-DFBD-43827A68202F}"/>
                </a:ext>
              </a:extLst>
            </p:cNvPr>
            <p:cNvGrpSpPr/>
            <p:nvPr/>
          </p:nvGrpSpPr>
          <p:grpSpPr>
            <a:xfrm>
              <a:off x="344723" y="2715995"/>
              <a:ext cx="7051943" cy="1124100"/>
              <a:chOff x="333197" y="1662553"/>
              <a:chExt cx="7051943" cy="1124100"/>
            </a:xfrm>
            <a:grpFill/>
          </p:grpSpPr>
          <p:sp>
            <p:nvSpPr>
              <p:cNvPr id="52" name="Text Placeholder 12">
                <a:extLst>
                  <a:ext uri="{FF2B5EF4-FFF2-40B4-BE49-F238E27FC236}">
                    <a16:creationId xmlns:a16="http://schemas.microsoft.com/office/drawing/2014/main" id="{9EB67C05-0DCB-6A8B-1295-9002A6CC4A41}"/>
                  </a:ext>
                </a:extLst>
              </p:cNvPr>
              <p:cNvSpPr txBox="1">
                <a:spLocks/>
              </p:cNvSpPr>
              <p:nvPr/>
            </p:nvSpPr>
            <p:spPr>
              <a:xfrm>
                <a:off x="426169" y="1926773"/>
                <a:ext cx="4380664" cy="859880"/>
              </a:xfrm>
              <a:prstGeom prst="rect">
                <a:avLst/>
              </a:prstGeom>
              <a:grpFill/>
              <a:ln>
                <a:noFill/>
              </a:ln>
            </p:spPr>
            <p:txBody>
              <a:bodyPr vert="horz" lIns="88901" tIns="44451" rIns="88901" bIns="44451" numCol="1" spcCol="216000"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buNone/>
                </a:pPr>
                <a:r>
                  <a:rPr lang="en-IE" sz="1750" b="1">
                    <a:solidFill>
                      <a:schemeClr val="bg1"/>
                    </a:solidFill>
                    <a:latin typeface="Calibri" panose="020F0502020204030204" pitchFamily="34" charset="0"/>
                    <a:cs typeface="Calibri" panose="020F0502020204030204" pitchFamily="34" charset="0"/>
                  </a:rPr>
                  <a:t>INTERACTIVE</a:t>
                </a:r>
                <a:r>
                  <a:rPr lang="en-IE" sz="1750">
                    <a:solidFill>
                      <a:schemeClr val="bg1"/>
                    </a:solidFill>
                    <a:latin typeface="Calibri" panose="020F0502020204030204" pitchFamily="34" charset="0"/>
                    <a:cs typeface="Calibri" panose="020F0502020204030204" pitchFamily="34" charset="0"/>
                  </a:rPr>
                  <a:t> CONTENT IS IDENTIFIED IN THIS GUIDE BY THESE </a:t>
                </a:r>
                <a:r>
                  <a:rPr lang="en-IE" sz="1750" b="1">
                    <a:solidFill>
                      <a:schemeClr val="bg1"/>
                    </a:solidFill>
                    <a:latin typeface="Calibri" panose="020F0502020204030204" pitchFamily="34" charset="0"/>
                    <a:cs typeface="Calibri" panose="020F0502020204030204" pitchFamily="34" charset="0"/>
                  </a:rPr>
                  <a:t>ICONS</a:t>
                </a:r>
              </a:p>
              <a:p>
                <a:pPr marL="0" indent="0">
                  <a:buNone/>
                </a:pPr>
                <a:endParaRPr lang="en-IE" sz="1167">
                  <a:solidFill>
                    <a:srgbClr val="297239"/>
                  </a:solidFill>
                  <a:latin typeface="Calibri" panose="020F0502020204030204" pitchFamily="34" charset="0"/>
                  <a:cs typeface="Calibri" panose="020F0502020204030204" pitchFamily="34" charset="0"/>
                </a:endParaRPr>
              </a:p>
            </p:txBody>
          </p:sp>
          <p:grpSp>
            <p:nvGrpSpPr>
              <p:cNvPr id="53" name="Group 52">
                <a:extLst>
                  <a:ext uri="{FF2B5EF4-FFF2-40B4-BE49-F238E27FC236}">
                    <a16:creationId xmlns:a16="http://schemas.microsoft.com/office/drawing/2014/main" id="{D1285C6E-EAC7-FB74-C96A-B30DD0DF4A65}"/>
                  </a:ext>
                </a:extLst>
              </p:cNvPr>
              <p:cNvGrpSpPr/>
              <p:nvPr/>
            </p:nvGrpSpPr>
            <p:grpSpPr>
              <a:xfrm rot="766773">
                <a:off x="6291609" y="1811190"/>
                <a:ext cx="848409" cy="755158"/>
                <a:chOff x="383555" y="3352260"/>
                <a:chExt cx="835620" cy="743775"/>
              </a:xfrm>
              <a:grpFill/>
            </p:grpSpPr>
            <p:sp>
              <p:nvSpPr>
                <p:cNvPr id="61" name="Oval 60">
                  <a:extLst>
                    <a:ext uri="{FF2B5EF4-FFF2-40B4-BE49-F238E27FC236}">
                      <a16:creationId xmlns:a16="http://schemas.microsoft.com/office/drawing/2014/main" id="{7BEDA52D-A608-6A21-ACFE-DFC53AF82B54}"/>
                    </a:ext>
                  </a:extLst>
                </p:cNvPr>
                <p:cNvSpPr/>
                <p:nvPr/>
              </p:nvSpPr>
              <p:spPr>
                <a:xfrm>
                  <a:off x="422929" y="3352260"/>
                  <a:ext cx="743775" cy="743775"/>
                </a:xfrm>
                <a:prstGeom prst="ellipse">
                  <a:avLst/>
                </a:prstGeom>
                <a:grp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62" name="Text Placeholder 1">
                  <a:extLst>
                    <a:ext uri="{FF2B5EF4-FFF2-40B4-BE49-F238E27FC236}">
                      <a16:creationId xmlns:a16="http://schemas.microsoft.com/office/drawing/2014/main" id="{903A8BAE-BF99-7EC4-2F94-17BE18D87AB4}"/>
                    </a:ext>
                  </a:extLst>
                </p:cNvPr>
                <p:cNvSpPr txBox="1">
                  <a:spLocks/>
                </p:cNvSpPr>
                <p:nvPr/>
              </p:nvSpPr>
              <p:spPr>
                <a:xfrm>
                  <a:off x="383555" y="3533821"/>
                  <a:ext cx="835620" cy="454987"/>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200" b="1">
                      <a:solidFill>
                        <a:schemeClr val="bg1"/>
                      </a:solidFill>
                      <a:latin typeface="Calibri" panose="020F0502020204030204" pitchFamily="34" charset="0"/>
                      <a:cs typeface="Calibri" panose="020F0502020204030204" pitchFamily="34" charset="0"/>
                    </a:rPr>
                    <a:t>CLICK  TO VIEW</a:t>
                  </a:r>
                </a:p>
              </p:txBody>
            </p:sp>
          </p:grpSp>
          <p:cxnSp>
            <p:nvCxnSpPr>
              <p:cNvPr id="55" name="Straight Connector 54">
                <a:extLst>
                  <a:ext uri="{FF2B5EF4-FFF2-40B4-BE49-F238E27FC236}">
                    <a16:creationId xmlns:a16="http://schemas.microsoft.com/office/drawing/2014/main" id="{A052A6AD-5B53-EF3B-C1D2-71A63CBD53A9}"/>
                  </a:ext>
                </a:extLst>
              </p:cNvPr>
              <p:cNvCxnSpPr>
                <a:cxnSpLocks/>
              </p:cNvCxnSpPr>
              <p:nvPr/>
            </p:nvCxnSpPr>
            <p:spPr>
              <a:xfrm>
                <a:off x="333197" y="2710786"/>
                <a:ext cx="7051943" cy="0"/>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44B9DF0-9798-7296-745C-FDD2D33A5867}"/>
                  </a:ext>
                </a:extLst>
              </p:cNvPr>
              <p:cNvCxnSpPr>
                <a:cxnSpLocks/>
              </p:cNvCxnSpPr>
              <p:nvPr/>
            </p:nvCxnSpPr>
            <p:spPr>
              <a:xfrm flipV="1">
                <a:off x="6135290" y="1662553"/>
                <a:ext cx="0" cy="1048233"/>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FD62AF25-2896-6CB5-7DCC-4E21A9F3D000}"/>
                  </a:ext>
                </a:extLst>
              </p:cNvPr>
              <p:cNvCxnSpPr>
                <a:cxnSpLocks/>
              </p:cNvCxnSpPr>
              <p:nvPr/>
            </p:nvCxnSpPr>
            <p:spPr>
              <a:xfrm flipV="1">
                <a:off x="5110399" y="1676665"/>
                <a:ext cx="0" cy="1034121"/>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cxnSp>
          <p:nvCxnSpPr>
            <p:cNvPr id="51" name="Straight Connector 50">
              <a:extLst>
                <a:ext uri="{FF2B5EF4-FFF2-40B4-BE49-F238E27FC236}">
                  <a16:creationId xmlns:a16="http://schemas.microsoft.com/office/drawing/2014/main" id="{86907779-B661-A129-83F8-7B80A6D406DA}"/>
                </a:ext>
              </a:extLst>
            </p:cNvPr>
            <p:cNvCxnSpPr>
              <a:cxnSpLocks/>
            </p:cNvCxnSpPr>
            <p:nvPr/>
          </p:nvCxnSpPr>
          <p:spPr>
            <a:xfrm flipV="1">
              <a:off x="344723" y="2715995"/>
              <a:ext cx="7014422" cy="14112"/>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pic>
        <p:nvPicPr>
          <p:cNvPr id="66" name="Picture 65">
            <a:extLst>
              <a:ext uri="{FF2B5EF4-FFF2-40B4-BE49-F238E27FC236}">
                <a16:creationId xmlns:a16="http://schemas.microsoft.com/office/drawing/2014/main" id="{53197C3E-21C7-DD0A-05EA-6BD82A30AE2F}"/>
              </a:ext>
            </a:extLst>
          </p:cNvPr>
          <p:cNvPicPr>
            <a:picLocks noChangeAspect="1"/>
          </p:cNvPicPr>
          <p:nvPr/>
        </p:nvPicPr>
        <p:blipFill>
          <a:blip r:embed="rId18" cstate="email">
            <a:extLst>
              <a:ext uri="{28A0092B-C50C-407E-A947-70E740481C1C}">
                <a14:useLocalDpi xmlns:a14="http://schemas.microsoft.com/office/drawing/2010/main"/>
              </a:ext>
            </a:extLst>
          </a:blip>
          <a:stretch>
            <a:fillRect/>
          </a:stretch>
        </p:blipFill>
        <p:spPr>
          <a:xfrm>
            <a:off x="835019" y="4552629"/>
            <a:ext cx="2300900" cy="1580674"/>
          </a:xfrm>
          <a:prstGeom prst="rect">
            <a:avLst/>
          </a:prstGeom>
        </p:spPr>
      </p:pic>
      <p:sp>
        <p:nvSpPr>
          <p:cNvPr id="24" name="object 24">
            <a:extLst>
              <a:ext uri="{FF2B5EF4-FFF2-40B4-BE49-F238E27FC236}">
                <a16:creationId xmlns:a16="http://schemas.microsoft.com/office/drawing/2014/main" id="{2D51E457-58F3-602F-4F12-BAD936DCE34C}"/>
              </a:ext>
            </a:extLst>
          </p:cNvPr>
          <p:cNvSpPr/>
          <p:nvPr/>
        </p:nvSpPr>
        <p:spPr>
          <a:xfrm>
            <a:off x="832874" y="5015467"/>
            <a:ext cx="766355" cy="444487"/>
          </a:xfrm>
          <a:custGeom>
            <a:avLst/>
            <a:gdLst/>
            <a:ahLst/>
            <a:cxnLst/>
            <a:rect l="l" t="t" r="r" b="b"/>
            <a:pathLst>
              <a:path w="1409700" h="872489">
                <a:moveTo>
                  <a:pt x="329068" y="182657"/>
                </a:moveTo>
                <a:lnTo>
                  <a:pt x="281084" y="207064"/>
                </a:lnTo>
                <a:lnTo>
                  <a:pt x="239208" y="231729"/>
                </a:lnTo>
                <a:lnTo>
                  <a:pt x="199053" y="258749"/>
                </a:lnTo>
                <a:lnTo>
                  <a:pt x="161033" y="288071"/>
                </a:lnTo>
                <a:lnTo>
                  <a:pt x="125561" y="319637"/>
                </a:lnTo>
                <a:lnTo>
                  <a:pt x="93050" y="353392"/>
                </a:lnTo>
                <a:lnTo>
                  <a:pt x="63911" y="389280"/>
                </a:lnTo>
                <a:lnTo>
                  <a:pt x="38428" y="428827"/>
                </a:lnTo>
                <a:lnTo>
                  <a:pt x="19181" y="469872"/>
                </a:lnTo>
                <a:lnTo>
                  <a:pt x="6321" y="511815"/>
                </a:lnTo>
                <a:lnTo>
                  <a:pt x="0" y="554057"/>
                </a:lnTo>
                <a:lnTo>
                  <a:pt x="365" y="595999"/>
                </a:lnTo>
                <a:lnTo>
                  <a:pt x="7569" y="637043"/>
                </a:lnTo>
                <a:lnTo>
                  <a:pt x="21760" y="676589"/>
                </a:lnTo>
                <a:lnTo>
                  <a:pt x="43090" y="714038"/>
                </a:lnTo>
                <a:lnTo>
                  <a:pt x="71708" y="748791"/>
                </a:lnTo>
                <a:lnTo>
                  <a:pt x="107764" y="780249"/>
                </a:lnTo>
                <a:lnTo>
                  <a:pt x="147929" y="806113"/>
                </a:lnTo>
                <a:lnTo>
                  <a:pt x="191121" y="826879"/>
                </a:lnTo>
                <a:lnTo>
                  <a:pt x="236810" y="843059"/>
                </a:lnTo>
                <a:lnTo>
                  <a:pt x="284275" y="855114"/>
                </a:lnTo>
                <a:lnTo>
                  <a:pt x="333080" y="863580"/>
                </a:lnTo>
                <a:lnTo>
                  <a:pt x="382599" y="868943"/>
                </a:lnTo>
                <a:lnTo>
                  <a:pt x="432255" y="871702"/>
                </a:lnTo>
                <a:lnTo>
                  <a:pt x="481468" y="872355"/>
                </a:lnTo>
                <a:lnTo>
                  <a:pt x="529661" y="871402"/>
                </a:lnTo>
                <a:lnTo>
                  <a:pt x="576255" y="869340"/>
                </a:lnTo>
                <a:lnTo>
                  <a:pt x="624266" y="866173"/>
                </a:lnTo>
                <a:lnTo>
                  <a:pt x="672323" y="861788"/>
                </a:lnTo>
                <a:lnTo>
                  <a:pt x="720336" y="856122"/>
                </a:lnTo>
                <a:lnTo>
                  <a:pt x="768218" y="849109"/>
                </a:lnTo>
                <a:lnTo>
                  <a:pt x="770177" y="848763"/>
                </a:lnTo>
                <a:lnTo>
                  <a:pt x="477605" y="848763"/>
                </a:lnTo>
                <a:lnTo>
                  <a:pt x="429302" y="846967"/>
                </a:lnTo>
                <a:lnTo>
                  <a:pt x="381172" y="843047"/>
                </a:lnTo>
                <a:lnTo>
                  <a:pt x="333608" y="836880"/>
                </a:lnTo>
                <a:lnTo>
                  <a:pt x="286441" y="828268"/>
                </a:lnTo>
                <a:lnTo>
                  <a:pt x="240336" y="816586"/>
                </a:lnTo>
                <a:lnTo>
                  <a:pt x="195477" y="800698"/>
                </a:lnTo>
                <a:lnTo>
                  <a:pt x="152848" y="780013"/>
                </a:lnTo>
                <a:lnTo>
                  <a:pt x="113435" y="753942"/>
                </a:lnTo>
                <a:lnTo>
                  <a:pt x="78224" y="721893"/>
                </a:lnTo>
                <a:lnTo>
                  <a:pt x="50268" y="684332"/>
                </a:lnTo>
                <a:lnTo>
                  <a:pt x="31836" y="643062"/>
                </a:lnTo>
                <a:lnTo>
                  <a:pt x="22519" y="599325"/>
                </a:lnTo>
                <a:lnTo>
                  <a:pt x="21939" y="556688"/>
                </a:lnTo>
                <a:lnTo>
                  <a:pt x="21959" y="554057"/>
                </a:lnTo>
                <a:lnTo>
                  <a:pt x="29593" y="509408"/>
                </a:lnTo>
                <a:lnTo>
                  <a:pt x="45166" y="465708"/>
                </a:lnTo>
                <a:lnTo>
                  <a:pt x="66807" y="425268"/>
                </a:lnTo>
                <a:lnTo>
                  <a:pt x="93451" y="387250"/>
                </a:lnTo>
                <a:lnTo>
                  <a:pt x="124486" y="351683"/>
                </a:lnTo>
                <a:lnTo>
                  <a:pt x="159299" y="318592"/>
                </a:lnTo>
                <a:lnTo>
                  <a:pt x="197278" y="288004"/>
                </a:lnTo>
                <a:lnTo>
                  <a:pt x="237811" y="259946"/>
                </a:lnTo>
                <a:lnTo>
                  <a:pt x="280286" y="234444"/>
                </a:lnTo>
                <a:lnTo>
                  <a:pt x="281435" y="233843"/>
                </a:lnTo>
                <a:lnTo>
                  <a:pt x="311242" y="200099"/>
                </a:lnTo>
                <a:lnTo>
                  <a:pt x="329068" y="182657"/>
                </a:lnTo>
                <a:close/>
              </a:path>
              <a:path w="1409700" h="872489">
                <a:moveTo>
                  <a:pt x="996832" y="25436"/>
                </a:moveTo>
                <a:lnTo>
                  <a:pt x="803387" y="25436"/>
                </a:lnTo>
                <a:lnTo>
                  <a:pt x="851058" y="27424"/>
                </a:lnTo>
                <a:lnTo>
                  <a:pt x="898772" y="32462"/>
                </a:lnTo>
                <a:lnTo>
                  <a:pt x="946350" y="40526"/>
                </a:lnTo>
                <a:lnTo>
                  <a:pt x="993611" y="51591"/>
                </a:lnTo>
                <a:lnTo>
                  <a:pt x="1040376" y="65633"/>
                </a:lnTo>
                <a:lnTo>
                  <a:pt x="1086464" y="82626"/>
                </a:lnTo>
                <a:lnTo>
                  <a:pt x="1133777" y="103724"/>
                </a:lnTo>
                <a:lnTo>
                  <a:pt x="1180087" y="128696"/>
                </a:lnTo>
                <a:lnTo>
                  <a:pt x="1224403" y="157585"/>
                </a:lnTo>
                <a:lnTo>
                  <a:pt x="1265733" y="190433"/>
                </a:lnTo>
                <a:lnTo>
                  <a:pt x="1303085" y="227283"/>
                </a:lnTo>
                <a:lnTo>
                  <a:pt x="1335468" y="268176"/>
                </a:lnTo>
                <a:lnTo>
                  <a:pt x="1361889" y="313156"/>
                </a:lnTo>
                <a:lnTo>
                  <a:pt x="1379215" y="360793"/>
                </a:lnTo>
                <a:lnTo>
                  <a:pt x="1385048" y="407868"/>
                </a:lnTo>
                <a:lnTo>
                  <a:pt x="1380532" y="453796"/>
                </a:lnTo>
                <a:lnTo>
                  <a:pt x="1366812" y="497990"/>
                </a:lnTo>
                <a:lnTo>
                  <a:pt x="1345032" y="539867"/>
                </a:lnTo>
                <a:lnTo>
                  <a:pt x="1316335" y="578840"/>
                </a:lnTo>
                <a:lnTo>
                  <a:pt x="1281867" y="614324"/>
                </a:lnTo>
                <a:lnTo>
                  <a:pt x="1242534" y="646919"/>
                </a:lnTo>
                <a:lnTo>
                  <a:pt x="1200490" y="676195"/>
                </a:lnTo>
                <a:lnTo>
                  <a:pt x="1156126" y="702359"/>
                </a:lnTo>
                <a:lnTo>
                  <a:pt x="1109837" y="725616"/>
                </a:lnTo>
                <a:lnTo>
                  <a:pt x="1062015" y="746175"/>
                </a:lnTo>
                <a:lnTo>
                  <a:pt x="1013055" y="764242"/>
                </a:lnTo>
                <a:lnTo>
                  <a:pt x="963349" y="780025"/>
                </a:lnTo>
                <a:lnTo>
                  <a:pt x="913291" y="793729"/>
                </a:lnTo>
                <a:lnTo>
                  <a:pt x="863275" y="805563"/>
                </a:lnTo>
                <a:lnTo>
                  <a:pt x="813694" y="815733"/>
                </a:lnTo>
                <a:lnTo>
                  <a:pt x="766687" y="824213"/>
                </a:lnTo>
                <a:lnTo>
                  <a:pt x="719158" y="831706"/>
                </a:lnTo>
                <a:lnTo>
                  <a:pt x="671217" y="838054"/>
                </a:lnTo>
                <a:lnTo>
                  <a:pt x="622979" y="843094"/>
                </a:lnTo>
                <a:lnTo>
                  <a:pt x="574556" y="846666"/>
                </a:lnTo>
                <a:lnTo>
                  <a:pt x="526060" y="848609"/>
                </a:lnTo>
                <a:lnTo>
                  <a:pt x="477605" y="848763"/>
                </a:lnTo>
                <a:lnTo>
                  <a:pt x="770177" y="848763"/>
                </a:lnTo>
                <a:lnTo>
                  <a:pt x="815880" y="840687"/>
                </a:lnTo>
                <a:lnTo>
                  <a:pt x="863234" y="830790"/>
                </a:lnTo>
                <a:lnTo>
                  <a:pt x="910194" y="819356"/>
                </a:lnTo>
                <a:lnTo>
                  <a:pt x="956669" y="806319"/>
                </a:lnTo>
                <a:lnTo>
                  <a:pt x="1002574" y="791616"/>
                </a:lnTo>
                <a:lnTo>
                  <a:pt x="1047818" y="775182"/>
                </a:lnTo>
                <a:lnTo>
                  <a:pt x="1091784" y="757402"/>
                </a:lnTo>
                <a:lnTo>
                  <a:pt x="1136284" y="737393"/>
                </a:lnTo>
                <a:lnTo>
                  <a:pt x="1180432" y="714906"/>
                </a:lnTo>
                <a:lnTo>
                  <a:pt x="1223342" y="689697"/>
                </a:lnTo>
                <a:lnTo>
                  <a:pt x="1264131" y="661517"/>
                </a:lnTo>
                <a:lnTo>
                  <a:pt x="1301911" y="630120"/>
                </a:lnTo>
                <a:lnTo>
                  <a:pt x="1335799" y="595259"/>
                </a:lnTo>
                <a:lnTo>
                  <a:pt x="1364909" y="556688"/>
                </a:lnTo>
                <a:lnTo>
                  <a:pt x="1388356" y="514159"/>
                </a:lnTo>
                <a:lnTo>
                  <a:pt x="1404008" y="467336"/>
                </a:lnTo>
                <a:lnTo>
                  <a:pt x="1409363" y="420031"/>
                </a:lnTo>
                <a:lnTo>
                  <a:pt x="1405357" y="373062"/>
                </a:lnTo>
                <a:lnTo>
                  <a:pt x="1392927" y="327244"/>
                </a:lnTo>
                <a:lnTo>
                  <a:pt x="1373012" y="283394"/>
                </a:lnTo>
                <a:lnTo>
                  <a:pt x="1346548" y="242328"/>
                </a:lnTo>
                <a:lnTo>
                  <a:pt x="1316238" y="205653"/>
                </a:lnTo>
                <a:lnTo>
                  <a:pt x="1282625" y="172069"/>
                </a:lnTo>
                <a:lnTo>
                  <a:pt x="1246034" y="141552"/>
                </a:lnTo>
                <a:lnTo>
                  <a:pt x="1206793" y="114080"/>
                </a:lnTo>
                <a:lnTo>
                  <a:pt x="1165226" y="89630"/>
                </a:lnTo>
                <a:lnTo>
                  <a:pt x="1121662" y="68177"/>
                </a:lnTo>
                <a:lnTo>
                  <a:pt x="1076426" y="49700"/>
                </a:lnTo>
                <a:lnTo>
                  <a:pt x="1029845" y="34173"/>
                </a:lnTo>
                <a:lnTo>
                  <a:pt x="996832" y="25436"/>
                </a:lnTo>
                <a:close/>
              </a:path>
              <a:path w="1409700" h="872489">
                <a:moveTo>
                  <a:pt x="343022" y="202890"/>
                </a:moveTo>
                <a:lnTo>
                  <a:pt x="281435" y="233843"/>
                </a:lnTo>
                <a:lnTo>
                  <a:pt x="248696" y="276262"/>
                </a:lnTo>
                <a:lnTo>
                  <a:pt x="246898" y="285309"/>
                </a:lnTo>
                <a:lnTo>
                  <a:pt x="252400" y="291849"/>
                </a:lnTo>
                <a:lnTo>
                  <a:pt x="261257" y="293640"/>
                </a:lnTo>
                <a:lnTo>
                  <a:pt x="269524" y="288442"/>
                </a:lnTo>
                <a:lnTo>
                  <a:pt x="300249" y="248523"/>
                </a:lnTo>
                <a:lnTo>
                  <a:pt x="333358" y="211976"/>
                </a:lnTo>
                <a:lnTo>
                  <a:pt x="343022" y="202890"/>
                </a:lnTo>
                <a:close/>
              </a:path>
              <a:path w="1409700" h="872489">
                <a:moveTo>
                  <a:pt x="402275" y="151885"/>
                </a:moveTo>
                <a:lnTo>
                  <a:pt x="368351" y="165025"/>
                </a:lnTo>
                <a:lnTo>
                  <a:pt x="329068" y="182657"/>
                </a:lnTo>
                <a:lnTo>
                  <a:pt x="311242" y="200099"/>
                </a:lnTo>
                <a:lnTo>
                  <a:pt x="281435" y="233843"/>
                </a:lnTo>
                <a:lnTo>
                  <a:pt x="324090" y="211526"/>
                </a:lnTo>
                <a:lnTo>
                  <a:pt x="343022" y="202890"/>
                </a:lnTo>
                <a:lnTo>
                  <a:pt x="368670" y="178776"/>
                </a:lnTo>
                <a:lnTo>
                  <a:pt x="402275" y="151885"/>
                </a:lnTo>
                <a:close/>
              </a:path>
              <a:path w="1409700" h="872489">
                <a:moveTo>
                  <a:pt x="501845" y="121030"/>
                </a:moveTo>
                <a:lnTo>
                  <a:pt x="457552" y="133079"/>
                </a:lnTo>
                <a:lnTo>
                  <a:pt x="412916" y="147763"/>
                </a:lnTo>
                <a:lnTo>
                  <a:pt x="368670" y="178776"/>
                </a:lnTo>
                <a:lnTo>
                  <a:pt x="343022" y="202890"/>
                </a:lnTo>
                <a:lnTo>
                  <a:pt x="368612" y="191217"/>
                </a:lnTo>
                <a:lnTo>
                  <a:pt x="413239" y="173544"/>
                </a:lnTo>
                <a:lnTo>
                  <a:pt x="457359" y="158535"/>
                </a:lnTo>
                <a:lnTo>
                  <a:pt x="500359" y="146214"/>
                </a:lnTo>
                <a:lnTo>
                  <a:pt x="505643" y="144944"/>
                </a:lnTo>
                <a:lnTo>
                  <a:pt x="508271" y="144284"/>
                </a:lnTo>
                <a:lnTo>
                  <a:pt x="515765" y="138588"/>
                </a:lnTo>
                <a:lnTo>
                  <a:pt x="516393" y="129900"/>
                </a:lnTo>
                <a:lnTo>
                  <a:pt x="511354" y="122590"/>
                </a:lnTo>
                <a:lnTo>
                  <a:pt x="501845" y="121030"/>
                </a:lnTo>
                <a:close/>
              </a:path>
              <a:path w="1409700" h="872489">
                <a:moveTo>
                  <a:pt x="788183" y="0"/>
                </a:moveTo>
                <a:lnTo>
                  <a:pt x="740385" y="1693"/>
                </a:lnTo>
                <a:lnTo>
                  <a:pt x="693526" y="6176"/>
                </a:lnTo>
                <a:lnTo>
                  <a:pt x="647933" y="13423"/>
                </a:lnTo>
                <a:lnTo>
                  <a:pt x="599615" y="24775"/>
                </a:lnTo>
                <a:lnTo>
                  <a:pt x="552823" y="39867"/>
                </a:lnTo>
                <a:lnTo>
                  <a:pt x="507683" y="58541"/>
                </a:lnTo>
                <a:lnTo>
                  <a:pt x="464325" y="80638"/>
                </a:lnTo>
                <a:lnTo>
                  <a:pt x="422874" y="106000"/>
                </a:lnTo>
                <a:lnTo>
                  <a:pt x="383458" y="134470"/>
                </a:lnTo>
                <a:lnTo>
                  <a:pt x="346205" y="165889"/>
                </a:lnTo>
                <a:lnTo>
                  <a:pt x="329068" y="182657"/>
                </a:lnTo>
                <a:lnTo>
                  <a:pt x="368351" y="165025"/>
                </a:lnTo>
                <a:lnTo>
                  <a:pt x="402275" y="151885"/>
                </a:lnTo>
                <a:lnTo>
                  <a:pt x="445185" y="122319"/>
                </a:lnTo>
                <a:lnTo>
                  <a:pt x="486028" y="99013"/>
                </a:lnTo>
                <a:lnTo>
                  <a:pt x="528355" y="78955"/>
                </a:lnTo>
                <a:lnTo>
                  <a:pt x="571985" y="62120"/>
                </a:lnTo>
                <a:lnTo>
                  <a:pt x="616738" y="48485"/>
                </a:lnTo>
                <a:lnTo>
                  <a:pt x="662435" y="38023"/>
                </a:lnTo>
                <a:lnTo>
                  <a:pt x="708896" y="30711"/>
                </a:lnTo>
                <a:lnTo>
                  <a:pt x="755940" y="26524"/>
                </a:lnTo>
                <a:lnTo>
                  <a:pt x="803387" y="25436"/>
                </a:lnTo>
                <a:lnTo>
                  <a:pt x="996832" y="25436"/>
                </a:lnTo>
                <a:lnTo>
                  <a:pt x="982244" y="21575"/>
                </a:lnTo>
                <a:lnTo>
                  <a:pt x="933952" y="11882"/>
                </a:lnTo>
                <a:lnTo>
                  <a:pt x="885293" y="5071"/>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8" name="Picture 67">
            <a:extLst>
              <a:ext uri="{FF2B5EF4-FFF2-40B4-BE49-F238E27FC236}">
                <a16:creationId xmlns:a16="http://schemas.microsoft.com/office/drawing/2014/main" id="{7C1AEBE2-AF26-DBF7-DE8C-BF51FFFCBB1C}"/>
              </a:ext>
            </a:extLst>
          </p:cNvPr>
          <p:cNvPicPr>
            <a:picLocks noChangeAspect="1"/>
          </p:cNvPicPr>
          <p:nvPr/>
        </p:nvPicPr>
        <p:blipFill>
          <a:blip r:embed="rId19" cstate="email">
            <a:extLst>
              <a:ext uri="{28A0092B-C50C-407E-A947-70E740481C1C}">
                <a14:useLocalDpi xmlns:a14="http://schemas.microsoft.com/office/drawing/2010/main"/>
              </a:ext>
            </a:extLst>
          </a:blip>
          <a:stretch>
            <a:fillRect/>
          </a:stretch>
        </p:blipFill>
        <p:spPr>
          <a:xfrm>
            <a:off x="4193216" y="4572069"/>
            <a:ext cx="2351655" cy="1543099"/>
          </a:xfrm>
          <a:prstGeom prst="rect">
            <a:avLst/>
          </a:prstGeom>
        </p:spPr>
      </p:pic>
      <p:sp>
        <p:nvSpPr>
          <p:cNvPr id="26" name="object 34">
            <a:extLst>
              <a:ext uri="{FF2B5EF4-FFF2-40B4-BE49-F238E27FC236}">
                <a16:creationId xmlns:a16="http://schemas.microsoft.com/office/drawing/2014/main" id="{01254AF0-6417-238F-CC45-2283DC6BB49F}"/>
              </a:ext>
            </a:extLst>
          </p:cNvPr>
          <p:cNvSpPr/>
          <p:nvPr/>
        </p:nvSpPr>
        <p:spPr>
          <a:xfrm>
            <a:off x="4374627" y="5260054"/>
            <a:ext cx="1189132" cy="729028"/>
          </a:xfrm>
          <a:custGeom>
            <a:avLst/>
            <a:gdLst/>
            <a:ahLst/>
            <a:cxnLst/>
            <a:rect l="l" t="t" r="r" b="b"/>
            <a:pathLst>
              <a:path w="1409700" h="872489">
                <a:moveTo>
                  <a:pt x="329058" y="182657"/>
                </a:moveTo>
                <a:lnTo>
                  <a:pt x="281084" y="207059"/>
                </a:lnTo>
                <a:lnTo>
                  <a:pt x="239208" y="231724"/>
                </a:lnTo>
                <a:lnTo>
                  <a:pt x="199053" y="258745"/>
                </a:lnTo>
                <a:lnTo>
                  <a:pt x="161033" y="288066"/>
                </a:lnTo>
                <a:lnTo>
                  <a:pt x="125561" y="319632"/>
                </a:lnTo>
                <a:lnTo>
                  <a:pt x="93050" y="353387"/>
                </a:lnTo>
                <a:lnTo>
                  <a:pt x="63911" y="389275"/>
                </a:lnTo>
                <a:lnTo>
                  <a:pt x="38428" y="428822"/>
                </a:lnTo>
                <a:lnTo>
                  <a:pt x="19181" y="469867"/>
                </a:lnTo>
                <a:lnTo>
                  <a:pt x="6321" y="511810"/>
                </a:lnTo>
                <a:lnTo>
                  <a:pt x="0" y="554051"/>
                </a:lnTo>
                <a:lnTo>
                  <a:pt x="365" y="595993"/>
                </a:lnTo>
                <a:lnTo>
                  <a:pt x="7569" y="637035"/>
                </a:lnTo>
                <a:lnTo>
                  <a:pt x="21760" y="676580"/>
                </a:lnTo>
                <a:lnTo>
                  <a:pt x="43090" y="714026"/>
                </a:lnTo>
                <a:lnTo>
                  <a:pt x="71708" y="748777"/>
                </a:lnTo>
                <a:lnTo>
                  <a:pt x="107764" y="780232"/>
                </a:lnTo>
                <a:lnTo>
                  <a:pt x="147926" y="806099"/>
                </a:lnTo>
                <a:lnTo>
                  <a:pt x="191116" y="826867"/>
                </a:lnTo>
                <a:lnTo>
                  <a:pt x="236831" y="843054"/>
                </a:lnTo>
                <a:lnTo>
                  <a:pt x="284269" y="855103"/>
                </a:lnTo>
                <a:lnTo>
                  <a:pt x="333075" y="863569"/>
                </a:lnTo>
                <a:lnTo>
                  <a:pt x="382595" y="868932"/>
                </a:lnTo>
                <a:lnTo>
                  <a:pt x="432252" y="871691"/>
                </a:lnTo>
                <a:lnTo>
                  <a:pt x="481467" y="872346"/>
                </a:lnTo>
                <a:lnTo>
                  <a:pt x="529660" y="871394"/>
                </a:lnTo>
                <a:lnTo>
                  <a:pt x="576255" y="869335"/>
                </a:lnTo>
                <a:lnTo>
                  <a:pt x="624266" y="866168"/>
                </a:lnTo>
                <a:lnTo>
                  <a:pt x="672322" y="861782"/>
                </a:lnTo>
                <a:lnTo>
                  <a:pt x="720334" y="856115"/>
                </a:lnTo>
                <a:lnTo>
                  <a:pt x="768214" y="849101"/>
                </a:lnTo>
                <a:lnTo>
                  <a:pt x="770152" y="848758"/>
                </a:lnTo>
                <a:lnTo>
                  <a:pt x="477605" y="848758"/>
                </a:lnTo>
                <a:lnTo>
                  <a:pt x="429302" y="846962"/>
                </a:lnTo>
                <a:lnTo>
                  <a:pt x="381266" y="843054"/>
                </a:lnTo>
                <a:lnTo>
                  <a:pt x="333608" y="836875"/>
                </a:lnTo>
                <a:lnTo>
                  <a:pt x="286441" y="828263"/>
                </a:lnTo>
                <a:lnTo>
                  <a:pt x="240335" y="816582"/>
                </a:lnTo>
                <a:lnTo>
                  <a:pt x="195473" y="800697"/>
                </a:lnTo>
                <a:lnTo>
                  <a:pt x="152842" y="780014"/>
                </a:lnTo>
                <a:lnTo>
                  <a:pt x="113430" y="753942"/>
                </a:lnTo>
                <a:lnTo>
                  <a:pt x="78224" y="721888"/>
                </a:lnTo>
                <a:lnTo>
                  <a:pt x="50267" y="684326"/>
                </a:lnTo>
                <a:lnTo>
                  <a:pt x="31832" y="643055"/>
                </a:lnTo>
                <a:lnTo>
                  <a:pt x="22512" y="599316"/>
                </a:lnTo>
                <a:lnTo>
                  <a:pt x="21930" y="556683"/>
                </a:lnTo>
                <a:lnTo>
                  <a:pt x="21949" y="554051"/>
                </a:lnTo>
                <a:lnTo>
                  <a:pt x="29581" y="509399"/>
                </a:lnTo>
                <a:lnTo>
                  <a:pt x="45153" y="465704"/>
                </a:lnTo>
                <a:lnTo>
                  <a:pt x="66797" y="425263"/>
                </a:lnTo>
                <a:lnTo>
                  <a:pt x="93444" y="387246"/>
                </a:lnTo>
                <a:lnTo>
                  <a:pt x="124480" y="351678"/>
                </a:lnTo>
                <a:lnTo>
                  <a:pt x="159295" y="318587"/>
                </a:lnTo>
                <a:lnTo>
                  <a:pt x="197275" y="287999"/>
                </a:lnTo>
                <a:lnTo>
                  <a:pt x="237809" y="259941"/>
                </a:lnTo>
                <a:lnTo>
                  <a:pt x="280285" y="234440"/>
                </a:lnTo>
                <a:lnTo>
                  <a:pt x="281421" y="233845"/>
                </a:lnTo>
                <a:lnTo>
                  <a:pt x="311242" y="200088"/>
                </a:lnTo>
                <a:lnTo>
                  <a:pt x="329058" y="182657"/>
                </a:lnTo>
                <a:close/>
              </a:path>
              <a:path w="1409700" h="872489">
                <a:moveTo>
                  <a:pt x="996811" y="25431"/>
                </a:moveTo>
                <a:lnTo>
                  <a:pt x="803387" y="25431"/>
                </a:lnTo>
                <a:lnTo>
                  <a:pt x="851058" y="27419"/>
                </a:lnTo>
                <a:lnTo>
                  <a:pt x="898772" y="32457"/>
                </a:lnTo>
                <a:lnTo>
                  <a:pt x="946350" y="40521"/>
                </a:lnTo>
                <a:lnTo>
                  <a:pt x="993611" y="51587"/>
                </a:lnTo>
                <a:lnTo>
                  <a:pt x="1040376" y="65628"/>
                </a:lnTo>
                <a:lnTo>
                  <a:pt x="1086464" y="82621"/>
                </a:lnTo>
                <a:lnTo>
                  <a:pt x="1133776" y="103719"/>
                </a:lnTo>
                <a:lnTo>
                  <a:pt x="1180085" y="128691"/>
                </a:lnTo>
                <a:lnTo>
                  <a:pt x="1224399" y="157580"/>
                </a:lnTo>
                <a:lnTo>
                  <a:pt x="1265728" y="190428"/>
                </a:lnTo>
                <a:lnTo>
                  <a:pt x="1303080" y="227278"/>
                </a:lnTo>
                <a:lnTo>
                  <a:pt x="1335464" y="268171"/>
                </a:lnTo>
                <a:lnTo>
                  <a:pt x="1361889" y="313151"/>
                </a:lnTo>
                <a:lnTo>
                  <a:pt x="1379211" y="360789"/>
                </a:lnTo>
                <a:lnTo>
                  <a:pt x="1385042" y="407866"/>
                </a:lnTo>
                <a:lnTo>
                  <a:pt x="1380526" y="453795"/>
                </a:lnTo>
                <a:lnTo>
                  <a:pt x="1366806" y="497991"/>
                </a:lnTo>
                <a:lnTo>
                  <a:pt x="1345025" y="539868"/>
                </a:lnTo>
                <a:lnTo>
                  <a:pt x="1316327" y="578839"/>
                </a:lnTo>
                <a:lnTo>
                  <a:pt x="1281854" y="614319"/>
                </a:lnTo>
                <a:lnTo>
                  <a:pt x="1242525" y="646915"/>
                </a:lnTo>
                <a:lnTo>
                  <a:pt x="1200483" y="676190"/>
                </a:lnTo>
                <a:lnTo>
                  <a:pt x="1156122" y="702354"/>
                </a:lnTo>
                <a:lnTo>
                  <a:pt x="1109834" y="725611"/>
                </a:lnTo>
                <a:lnTo>
                  <a:pt x="1062014" y="746170"/>
                </a:lnTo>
                <a:lnTo>
                  <a:pt x="1013054" y="764238"/>
                </a:lnTo>
                <a:lnTo>
                  <a:pt x="963349" y="780020"/>
                </a:lnTo>
                <a:lnTo>
                  <a:pt x="913291" y="793725"/>
                </a:lnTo>
                <a:lnTo>
                  <a:pt x="863275" y="805558"/>
                </a:lnTo>
                <a:lnTo>
                  <a:pt x="813694" y="815728"/>
                </a:lnTo>
                <a:lnTo>
                  <a:pt x="766687" y="824208"/>
                </a:lnTo>
                <a:lnTo>
                  <a:pt x="719158" y="831702"/>
                </a:lnTo>
                <a:lnTo>
                  <a:pt x="671217" y="838049"/>
                </a:lnTo>
                <a:lnTo>
                  <a:pt x="622979" y="843089"/>
                </a:lnTo>
                <a:lnTo>
                  <a:pt x="574556" y="846661"/>
                </a:lnTo>
                <a:lnTo>
                  <a:pt x="526060" y="848605"/>
                </a:lnTo>
                <a:lnTo>
                  <a:pt x="477605" y="848758"/>
                </a:lnTo>
                <a:lnTo>
                  <a:pt x="770152" y="848758"/>
                </a:lnTo>
                <a:lnTo>
                  <a:pt x="815875" y="840677"/>
                </a:lnTo>
                <a:lnTo>
                  <a:pt x="863229" y="830780"/>
                </a:lnTo>
                <a:lnTo>
                  <a:pt x="910188" y="819345"/>
                </a:lnTo>
                <a:lnTo>
                  <a:pt x="956664" y="806309"/>
                </a:lnTo>
                <a:lnTo>
                  <a:pt x="1002570" y="791608"/>
                </a:lnTo>
                <a:lnTo>
                  <a:pt x="1047818" y="775177"/>
                </a:lnTo>
                <a:lnTo>
                  <a:pt x="1091784" y="757397"/>
                </a:lnTo>
                <a:lnTo>
                  <a:pt x="1136284" y="737388"/>
                </a:lnTo>
                <a:lnTo>
                  <a:pt x="1180432" y="714902"/>
                </a:lnTo>
                <a:lnTo>
                  <a:pt x="1223342" y="689692"/>
                </a:lnTo>
                <a:lnTo>
                  <a:pt x="1264131" y="661512"/>
                </a:lnTo>
                <a:lnTo>
                  <a:pt x="1301911" y="630115"/>
                </a:lnTo>
                <a:lnTo>
                  <a:pt x="1335799" y="595254"/>
                </a:lnTo>
                <a:lnTo>
                  <a:pt x="1364909" y="556683"/>
                </a:lnTo>
                <a:lnTo>
                  <a:pt x="1388356" y="514154"/>
                </a:lnTo>
                <a:lnTo>
                  <a:pt x="1404008" y="467330"/>
                </a:lnTo>
                <a:lnTo>
                  <a:pt x="1409363" y="420024"/>
                </a:lnTo>
                <a:lnTo>
                  <a:pt x="1405357" y="373052"/>
                </a:lnTo>
                <a:lnTo>
                  <a:pt x="1392927" y="327234"/>
                </a:lnTo>
                <a:lnTo>
                  <a:pt x="1373012" y="283385"/>
                </a:lnTo>
                <a:lnTo>
                  <a:pt x="1346548" y="242323"/>
                </a:lnTo>
                <a:lnTo>
                  <a:pt x="1316238" y="205648"/>
                </a:lnTo>
                <a:lnTo>
                  <a:pt x="1282625" y="172064"/>
                </a:lnTo>
                <a:lnTo>
                  <a:pt x="1246034" y="141549"/>
                </a:lnTo>
                <a:lnTo>
                  <a:pt x="1206793" y="114078"/>
                </a:lnTo>
                <a:lnTo>
                  <a:pt x="1165226" y="89628"/>
                </a:lnTo>
                <a:lnTo>
                  <a:pt x="1121662" y="68176"/>
                </a:lnTo>
                <a:lnTo>
                  <a:pt x="1076426" y="49699"/>
                </a:lnTo>
                <a:lnTo>
                  <a:pt x="1029845" y="34174"/>
                </a:lnTo>
                <a:lnTo>
                  <a:pt x="996811" y="25431"/>
                </a:lnTo>
                <a:close/>
              </a:path>
              <a:path w="1409700" h="872489">
                <a:moveTo>
                  <a:pt x="343004" y="202893"/>
                </a:moveTo>
                <a:lnTo>
                  <a:pt x="281421" y="233845"/>
                </a:lnTo>
                <a:lnTo>
                  <a:pt x="248696" y="276245"/>
                </a:lnTo>
                <a:lnTo>
                  <a:pt x="246893" y="285299"/>
                </a:lnTo>
                <a:lnTo>
                  <a:pt x="252395" y="291841"/>
                </a:lnTo>
                <a:lnTo>
                  <a:pt x="261255" y="293629"/>
                </a:lnTo>
                <a:lnTo>
                  <a:pt x="269524" y="288424"/>
                </a:lnTo>
                <a:lnTo>
                  <a:pt x="300249" y="248507"/>
                </a:lnTo>
                <a:lnTo>
                  <a:pt x="333358" y="211962"/>
                </a:lnTo>
                <a:lnTo>
                  <a:pt x="343004" y="202893"/>
                </a:lnTo>
                <a:close/>
              </a:path>
              <a:path w="1409700" h="872489">
                <a:moveTo>
                  <a:pt x="402259" y="151886"/>
                </a:moveTo>
                <a:lnTo>
                  <a:pt x="368351" y="165020"/>
                </a:lnTo>
                <a:lnTo>
                  <a:pt x="329058" y="182657"/>
                </a:lnTo>
                <a:lnTo>
                  <a:pt x="311242" y="200088"/>
                </a:lnTo>
                <a:lnTo>
                  <a:pt x="281421" y="233845"/>
                </a:lnTo>
                <a:lnTo>
                  <a:pt x="324089" y="211521"/>
                </a:lnTo>
                <a:lnTo>
                  <a:pt x="343004" y="202893"/>
                </a:lnTo>
                <a:lnTo>
                  <a:pt x="368670" y="178764"/>
                </a:lnTo>
                <a:lnTo>
                  <a:pt x="402259" y="151886"/>
                </a:lnTo>
                <a:close/>
              </a:path>
              <a:path w="1409700" h="872489">
                <a:moveTo>
                  <a:pt x="501845" y="121026"/>
                </a:moveTo>
                <a:lnTo>
                  <a:pt x="457552" y="133075"/>
                </a:lnTo>
                <a:lnTo>
                  <a:pt x="412916" y="147758"/>
                </a:lnTo>
                <a:lnTo>
                  <a:pt x="368670" y="178764"/>
                </a:lnTo>
                <a:lnTo>
                  <a:pt x="343004" y="202893"/>
                </a:lnTo>
                <a:lnTo>
                  <a:pt x="368612" y="191212"/>
                </a:lnTo>
                <a:lnTo>
                  <a:pt x="413239" y="173540"/>
                </a:lnTo>
                <a:lnTo>
                  <a:pt x="457359" y="158530"/>
                </a:lnTo>
                <a:lnTo>
                  <a:pt x="500359" y="146210"/>
                </a:lnTo>
                <a:lnTo>
                  <a:pt x="508271" y="144279"/>
                </a:lnTo>
                <a:lnTo>
                  <a:pt x="515763" y="138578"/>
                </a:lnTo>
                <a:lnTo>
                  <a:pt x="516388" y="129890"/>
                </a:lnTo>
                <a:lnTo>
                  <a:pt x="511349" y="122584"/>
                </a:lnTo>
                <a:lnTo>
                  <a:pt x="501845" y="121026"/>
                </a:lnTo>
                <a:close/>
              </a:path>
              <a:path w="1409700" h="872489">
                <a:moveTo>
                  <a:pt x="788183" y="0"/>
                </a:moveTo>
                <a:lnTo>
                  <a:pt x="740385" y="1692"/>
                </a:lnTo>
                <a:lnTo>
                  <a:pt x="693526" y="6173"/>
                </a:lnTo>
                <a:lnTo>
                  <a:pt x="647933" y="13419"/>
                </a:lnTo>
                <a:lnTo>
                  <a:pt x="599615" y="24771"/>
                </a:lnTo>
                <a:lnTo>
                  <a:pt x="552823" y="39862"/>
                </a:lnTo>
                <a:lnTo>
                  <a:pt x="507683" y="58536"/>
                </a:lnTo>
                <a:lnTo>
                  <a:pt x="464325" y="80632"/>
                </a:lnTo>
                <a:lnTo>
                  <a:pt x="422874" y="105994"/>
                </a:lnTo>
                <a:lnTo>
                  <a:pt x="383458" y="134462"/>
                </a:lnTo>
                <a:lnTo>
                  <a:pt x="346205" y="165880"/>
                </a:lnTo>
                <a:lnTo>
                  <a:pt x="329058" y="182657"/>
                </a:lnTo>
                <a:lnTo>
                  <a:pt x="368351" y="165020"/>
                </a:lnTo>
                <a:lnTo>
                  <a:pt x="402259" y="151886"/>
                </a:lnTo>
                <a:lnTo>
                  <a:pt x="445185" y="122309"/>
                </a:lnTo>
                <a:lnTo>
                  <a:pt x="486028" y="99004"/>
                </a:lnTo>
                <a:lnTo>
                  <a:pt x="528355" y="78947"/>
                </a:lnTo>
                <a:lnTo>
                  <a:pt x="571985" y="62113"/>
                </a:lnTo>
                <a:lnTo>
                  <a:pt x="616738" y="48478"/>
                </a:lnTo>
                <a:lnTo>
                  <a:pt x="662435" y="38017"/>
                </a:lnTo>
                <a:lnTo>
                  <a:pt x="708896" y="30705"/>
                </a:lnTo>
                <a:lnTo>
                  <a:pt x="755940" y="26518"/>
                </a:lnTo>
                <a:lnTo>
                  <a:pt x="803387" y="25431"/>
                </a:lnTo>
                <a:lnTo>
                  <a:pt x="996811" y="25431"/>
                </a:lnTo>
                <a:lnTo>
                  <a:pt x="982244" y="21576"/>
                </a:lnTo>
                <a:lnTo>
                  <a:pt x="933952" y="11883"/>
                </a:lnTo>
                <a:lnTo>
                  <a:pt x="885293" y="5072"/>
                </a:lnTo>
                <a:lnTo>
                  <a:pt x="836595" y="1118"/>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69" name="Picture 68">
            <a:extLst>
              <a:ext uri="{FF2B5EF4-FFF2-40B4-BE49-F238E27FC236}">
                <a16:creationId xmlns:a16="http://schemas.microsoft.com/office/drawing/2014/main" id="{8346F97A-54E0-D244-4769-E6ABFDDD861A}"/>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832119" y="8039409"/>
            <a:ext cx="2329760" cy="1385119"/>
          </a:xfrm>
          <a:prstGeom prst="rect">
            <a:avLst/>
          </a:prstGeom>
        </p:spPr>
      </p:pic>
      <p:sp>
        <p:nvSpPr>
          <p:cNvPr id="64" name="object 56">
            <a:extLst>
              <a:ext uri="{FF2B5EF4-FFF2-40B4-BE49-F238E27FC236}">
                <a16:creationId xmlns:a16="http://schemas.microsoft.com/office/drawing/2014/main" id="{5525686C-BE55-5C62-6845-AA1EED64187F}"/>
              </a:ext>
            </a:extLst>
          </p:cNvPr>
          <p:cNvSpPr/>
          <p:nvPr/>
        </p:nvSpPr>
        <p:spPr>
          <a:xfrm>
            <a:off x="210855" y="7649587"/>
            <a:ext cx="1370558" cy="848264"/>
          </a:xfrm>
          <a:custGeom>
            <a:avLst/>
            <a:gdLst/>
            <a:ahLst/>
            <a:cxnLst/>
            <a:rect l="l" t="t" r="r" b="b"/>
            <a:pathLst>
              <a:path w="1409700" h="872490">
                <a:moveTo>
                  <a:pt x="329086" y="182648"/>
                </a:moveTo>
                <a:lnTo>
                  <a:pt x="281086" y="207063"/>
                </a:lnTo>
                <a:lnTo>
                  <a:pt x="239209" y="231729"/>
                </a:lnTo>
                <a:lnTo>
                  <a:pt x="199055" y="258750"/>
                </a:lnTo>
                <a:lnTo>
                  <a:pt x="161035" y="288072"/>
                </a:lnTo>
                <a:lnTo>
                  <a:pt x="125562" y="319637"/>
                </a:lnTo>
                <a:lnTo>
                  <a:pt x="93048" y="353390"/>
                </a:lnTo>
                <a:lnTo>
                  <a:pt x="63907" y="389275"/>
                </a:lnTo>
                <a:lnTo>
                  <a:pt x="38423" y="428823"/>
                </a:lnTo>
                <a:lnTo>
                  <a:pt x="19178" y="469868"/>
                </a:lnTo>
                <a:lnTo>
                  <a:pt x="6320" y="511812"/>
                </a:lnTo>
                <a:lnTo>
                  <a:pt x="0" y="554056"/>
                </a:lnTo>
                <a:lnTo>
                  <a:pt x="367" y="595999"/>
                </a:lnTo>
                <a:lnTo>
                  <a:pt x="7572" y="637044"/>
                </a:lnTo>
                <a:lnTo>
                  <a:pt x="21766" y="676590"/>
                </a:lnTo>
                <a:lnTo>
                  <a:pt x="43097" y="714038"/>
                </a:lnTo>
                <a:lnTo>
                  <a:pt x="71716" y="748789"/>
                </a:lnTo>
                <a:lnTo>
                  <a:pt x="107773" y="780245"/>
                </a:lnTo>
                <a:lnTo>
                  <a:pt x="147934" y="806108"/>
                </a:lnTo>
                <a:lnTo>
                  <a:pt x="191124" y="826875"/>
                </a:lnTo>
                <a:lnTo>
                  <a:pt x="236811" y="843054"/>
                </a:lnTo>
                <a:lnTo>
                  <a:pt x="284278" y="855111"/>
                </a:lnTo>
                <a:lnTo>
                  <a:pt x="333083" y="863577"/>
                </a:lnTo>
                <a:lnTo>
                  <a:pt x="382604" y="868941"/>
                </a:lnTo>
                <a:lnTo>
                  <a:pt x="432260" y="871702"/>
                </a:lnTo>
                <a:lnTo>
                  <a:pt x="481475" y="872357"/>
                </a:lnTo>
                <a:lnTo>
                  <a:pt x="529668" y="871406"/>
                </a:lnTo>
                <a:lnTo>
                  <a:pt x="576263" y="869348"/>
                </a:lnTo>
                <a:lnTo>
                  <a:pt x="624274" y="866177"/>
                </a:lnTo>
                <a:lnTo>
                  <a:pt x="672330" y="861790"/>
                </a:lnTo>
                <a:lnTo>
                  <a:pt x="720342" y="856121"/>
                </a:lnTo>
                <a:lnTo>
                  <a:pt x="768222" y="849107"/>
                </a:lnTo>
                <a:lnTo>
                  <a:pt x="770196" y="848758"/>
                </a:lnTo>
                <a:lnTo>
                  <a:pt x="477613" y="848758"/>
                </a:lnTo>
                <a:lnTo>
                  <a:pt x="429311" y="846962"/>
                </a:lnTo>
                <a:lnTo>
                  <a:pt x="381183" y="843043"/>
                </a:lnTo>
                <a:lnTo>
                  <a:pt x="333616" y="836875"/>
                </a:lnTo>
                <a:lnTo>
                  <a:pt x="286449" y="828263"/>
                </a:lnTo>
                <a:lnTo>
                  <a:pt x="240344" y="816582"/>
                </a:lnTo>
                <a:lnTo>
                  <a:pt x="195484" y="800697"/>
                </a:lnTo>
                <a:lnTo>
                  <a:pt x="152853" y="780014"/>
                </a:lnTo>
                <a:lnTo>
                  <a:pt x="113437" y="753942"/>
                </a:lnTo>
                <a:lnTo>
                  <a:pt x="78220" y="721888"/>
                </a:lnTo>
                <a:lnTo>
                  <a:pt x="50268" y="684331"/>
                </a:lnTo>
                <a:lnTo>
                  <a:pt x="31837" y="643063"/>
                </a:lnTo>
                <a:lnTo>
                  <a:pt x="22519" y="599325"/>
                </a:lnTo>
                <a:lnTo>
                  <a:pt x="21938" y="556683"/>
                </a:lnTo>
                <a:lnTo>
                  <a:pt x="21958" y="554056"/>
                </a:lnTo>
                <a:lnTo>
                  <a:pt x="29589" y="509404"/>
                </a:lnTo>
                <a:lnTo>
                  <a:pt x="45162" y="465704"/>
                </a:lnTo>
                <a:lnTo>
                  <a:pt x="66806" y="425263"/>
                </a:lnTo>
                <a:lnTo>
                  <a:pt x="93452" y="387246"/>
                </a:lnTo>
                <a:lnTo>
                  <a:pt x="124488" y="351678"/>
                </a:lnTo>
                <a:lnTo>
                  <a:pt x="159303" y="318587"/>
                </a:lnTo>
                <a:lnTo>
                  <a:pt x="197283" y="287999"/>
                </a:lnTo>
                <a:lnTo>
                  <a:pt x="237817" y="259941"/>
                </a:lnTo>
                <a:lnTo>
                  <a:pt x="280293" y="234440"/>
                </a:lnTo>
                <a:lnTo>
                  <a:pt x="281450" y="233835"/>
                </a:lnTo>
                <a:lnTo>
                  <a:pt x="311250" y="200100"/>
                </a:lnTo>
                <a:lnTo>
                  <a:pt x="329086" y="182648"/>
                </a:lnTo>
                <a:close/>
              </a:path>
              <a:path w="1409700" h="872490">
                <a:moveTo>
                  <a:pt x="996819" y="25431"/>
                </a:moveTo>
                <a:lnTo>
                  <a:pt x="803385" y="25431"/>
                </a:lnTo>
                <a:lnTo>
                  <a:pt x="851056" y="27419"/>
                </a:lnTo>
                <a:lnTo>
                  <a:pt x="898769" y="32457"/>
                </a:lnTo>
                <a:lnTo>
                  <a:pt x="946346" y="40521"/>
                </a:lnTo>
                <a:lnTo>
                  <a:pt x="993607" y="51587"/>
                </a:lnTo>
                <a:lnTo>
                  <a:pt x="1040372" y="65628"/>
                </a:lnTo>
                <a:lnTo>
                  <a:pt x="1086460" y="82621"/>
                </a:lnTo>
                <a:lnTo>
                  <a:pt x="1133773" y="103720"/>
                </a:lnTo>
                <a:lnTo>
                  <a:pt x="1180083" y="128694"/>
                </a:lnTo>
                <a:lnTo>
                  <a:pt x="1224400" y="157585"/>
                </a:lnTo>
                <a:lnTo>
                  <a:pt x="1265731" y="190436"/>
                </a:lnTo>
                <a:lnTo>
                  <a:pt x="1303085" y="227288"/>
                </a:lnTo>
                <a:lnTo>
                  <a:pt x="1335471" y="268183"/>
                </a:lnTo>
                <a:lnTo>
                  <a:pt x="1361898" y="313164"/>
                </a:lnTo>
                <a:lnTo>
                  <a:pt x="1379218" y="360797"/>
                </a:lnTo>
                <a:lnTo>
                  <a:pt x="1385048" y="407870"/>
                </a:lnTo>
                <a:lnTo>
                  <a:pt x="1380530" y="453797"/>
                </a:lnTo>
                <a:lnTo>
                  <a:pt x="1366809" y="497992"/>
                </a:lnTo>
                <a:lnTo>
                  <a:pt x="1345028" y="539868"/>
                </a:lnTo>
                <a:lnTo>
                  <a:pt x="1316331" y="578839"/>
                </a:lnTo>
                <a:lnTo>
                  <a:pt x="1281862" y="614319"/>
                </a:lnTo>
                <a:lnTo>
                  <a:pt x="1242533" y="646918"/>
                </a:lnTo>
                <a:lnTo>
                  <a:pt x="1200490" y="676195"/>
                </a:lnTo>
                <a:lnTo>
                  <a:pt x="1156128" y="702359"/>
                </a:lnTo>
                <a:lnTo>
                  <a:pt x="1109839" y="725617"/>
                </a:lnTo>
                <a:lnTo>
                  <a:pt x="1062017" y="746175"/>
                </a:lnTo>
                <a:lnTo>
                  <a:pt x="1013057" y="764241"/>
                </a:lnTo>
                <a:lnTo>
                  <a:pt x="963351" y="780022"/>
                </a:lnTo>
                <a:lnTo>
                  <a:pt x="913295" y="793726"/>
                </a:lnTo>
                <a:lnTo>
                  <a:pt x="863280" y="805559"/>
                </a:lnTo>
                <a:lnTo>
                  <a:pt x="813702" y="815728"/>
                </a:lnTo>
                <a:lnTo>
                  <a:pt x="766696" y="824208"/>
                </a:lnTo>
                <a:lnTo>
                  <a:pt x="719166" y="831702"/>
                </a:lnTo>
                <a:lnTo>
                  <a:pt x="671226" y="838049"/>
                </a:lnTo>
                <a:lnTo>
                  <a:pt x="622987" y="843089"/>
                </a:lnTo>
                <a:lnTo>
                  <a:pt x="574564" y="846661"/>
                </a:lnTo>
                <a:lnTo>
                  <a:pt x="526068" y="848605"/>
                </a:lnTo>
                <a:lnTo>
                  <a:pt x="477613" y="848758"/>
                </a:lnTo>
                <a:lnTo>
                  <a:pt x="770196" y="848758"/>
                </a:lnTo>
                <a:lnTo>
                  <a:pt x="815883" y="840684"/>
                </a:lnTo>
                <a:lnTo>
                  <a:pt x="863237" y="830787"/>
                </a:lnTo>
                <a:lnTo>
                  <a:pt x="910196" y="819351"/>
                </a:lnTo>
                <a:lnTo>
                  <a:pt x="956673" y="806314"/>
                </a:lnTo>
                <a:lnTo>
                  <a:pt x="1002579" y="791611"/>
                </a:lnTo>
                <a:lnTo>
                  <a:pt x="1047827" y="775177"/>
                </a:lnTo>
                <a:lnTo>
                  <a:pt x="1091793" y="757397"/>
                </a:lnTo>
                <a:lnTo>
                  <a:pt x="1136292" y="737388"/>
                </a:lnTo>
                <a:lnTo>
                  <a:pt x="1180440" y="714902"/>
                </a:lnTo>
                <a:lnTo>
                  <a:pt x="1223351" y="689692"/>
                </a:lnTo>
                <a:lnTo>
                  <a:pt x="1264139" y="661512"/>
                </a:lnTo>
                <a:lnTo>
                  <a:pt x="1301920" y="630115"/>
                </a:lnTo>
                <a:lnTo>
                  <a:pt x="1335808" y="595254"/>
                </a:lnTo>
                <a:lnTo>
                  <a:pt x="1364918" y="556683"/>
                </a:lnTo>
                <a:lnTo>
                  <a:pt x="1388364" y="514154"/>
                </a:lnTo>
                <a:lnTo>
                  <a:pt x="1404017" y="467335"/>
                </a:lnTo>
                <a:lnTo>
                  <a:pt x="1409371" y="420032"/>
                </a:lnTo>
                <a:lnTo>
                  <a:pt x="1405365" y="373062"/>
                </a:lnTo>
                <a:lnTo>
                  <a:pt x="1392935" y="327242"/>
                </a:lnTo>
                <a:lnTo>
                  <a:pt x="1373020" y="283390"/>
                </a:lnTo>
                <a:lnTo>
                  <a:pt x="1346556" y="242323"/>
                </a:lnTo>
                <a:lnTo>
                  <a:pt x="1316246" y="205648"/>
                </a:lnTo>
                <a:lnTo>
                  <a:pt x="1282633" y="172064"/>
                </a:lnTo>
                <a:lnTo>
                  <a:pt x="1246042" y="141549"/>
                </a:lnTo>
                <a:lnTo>
                  <a:pt x="1206801" y="114078"/>
                </a:lnTo>
                <a:lnTo>
                  <a:pt x="1165235" y="89628"/>
                </a:lnTo>
                <a:lnTo>
                  <a:pt x="1121670" y="68176"/>
                </a:lnTo>
                <a:lnTo>
                  <a:pt x="1076434" y="49699"/>
                </a:lnTo>
                <a:lnTo>
                  <a:pt x="1029853" y="34174"/>
                </a:lnTo>
                <a:lnTo>
                  <a:pt x="996819" y="25431"/>
                </a:lnTo>
                <a:close/>
              </a:path>
              <a:path w="1409700" h="872490">
                <a:moveTo>
                  <a:pt x="343012" y="202893"/>
                </a:moveTo>
                <a:lnTo>
                  <a:pt x="281450" y="233835"/>
                </a:lnTo>
                <a:lnTo>
                  <a:pt x="248704" y="276258"/>
                </a:lnTo>
                <a:lnTo>
                  <a:pt x="246906" y="285304"/>
                </a:lnTo>
                <a:lnTo>
                  <a:pt x="252408" y="291842"/>
                </a:lnTo>
                <a:lnTo>
                  <a:pt x="261265" y="293630"/>
                </a:lnTo>
                <a:lnTo>
                  <a:pt x="269532" y="288424"/>
                </a:lnTo>
                <a:lnTo>
                  <a:pt x="300257" y="248507"/>
                </a:lnTo>
                <a:lnTo>
                  <a:pt x="333366" y="211962"/>
                </a:lnTo>
                <a:lnTo>
                  <a:pt x="343012" y="202893"/>
                </a:lnTo>
                <a:close/>
              </a:path>
              <a:path w="1409700" h="872490">
                <a:moveTo>
                  <a:pt x="402266" y="151886"/>
                </a:moveTo>
                <a:lnTo>
                  <a:pt x="368354" y="165022"/>
                </a:lnTo>
                <a:lnTo>
                  <a:pt x="329086" y="182648"/>
                </a:lnTo>
                <a:lnTo>
                  <a:pt x="311250" y="200100"/>
                </a:lnTo>
                <a:lnTo>
                  <a:pt x="281450" y="233835"/>
                </a:lnTo>
                <a:lnTo>
                  <a:pt x="324098" y="211521"/>
                </a:lnTo>
                <a:lnTo>
                  <a:pt x="343012" y="202893"/>
                </a:lnTo>
                <a:lnTo>
                  <a:pt x="368678" y="178764"/>
                </a:lnTo>
                <a:lnTo>
                  <a:pt x="402266" y="151886"/>
                </a:lnTo>
                <a:close/>
              </a:path>
              <a:path w="1409700" h="872490">
                <a:moveTo>
                  <a:pt x="501854" y="121026"/>
                </a:moveTo>
                <a:lnTo>
                  <a:pt x="457557" y="133075"/>
                </a:lnTo>
                <a:lnTo>
                  <a:pt x="412920" y="147759"/>
                </a:lnTo>
                <a:lnTo>
                  <a:pt x="368678" y="178764"/>
                </a:lnTo>
                <a:lnTo>
                  <a:pt x="343012" y="202893"/>
                </a:lnTo>
                <a:lnTo>
                  <a:pt x="368620" y="191212"/>
                </a:lnTo>
                <a:lnTo>
                  <a:pt x="413247" y="173540"/>
                </a:lnTo>
                <a:lnTo>
                  <a:pt x="457367" y="158530"/>
                </a:lnTo>
                <a:lnTo>
                  <a:pt x="500368" y="146210"/>
                </a:lnTo>
                <a:lnTo>
                  <a:pt x="505638" y="144952"/>
                </a:lnTo>
                <a:lnTo>
                  <a:pt x="508280" y="144292"/>
                </a:lnTo>
                <a:lnTo>
                  <a:pt x="515766" y="138589"/>
                </a:lnTo>
                <a:lnTo>
                  <a:pt x="516392" y="129897"/>
                </a:lnTo>
                <a:lnTo>
                  <a:pt x="511355" y="122586"/>
                </a:lnTo>
                <a:lnTo>
                  <a:pt x="501854" y="121026"/>
                </a:lnTo>
                <a:close/>
              </a:path>
              <a:path w="1409700" h="872490">
                <a:moveTo>
                  <a:pt x="788191" y="0"/>
                </a:moveTo>
                <a:lnTo>
                  <a:pt x="740393" y="1692"/>
                </a:lnTo>
                <a:lnTo>
                  <a:pt x="693534" y="6173"/>
                </a:lnTo>
                <a:lnTo>
                  <a:pt x="647942" y="13419"/>
                </a:lnTo>
                <a:lnTo>
                  <a:pt x="599623" y="24771"/>
                </a:lnTo>
                <a:lnTo>
                  <a:pt x="552831" y="39864"/>
                </a:lnTo>
                <a:lnTo>
                  <a:pt x="507692" y="58538"/>
                </a:lnTo>
                <a:lnTo>
                  <a:pt x="464333" y="80636"/>
                </a:lnTo>
                <a:lnTo>
                  <a:pt x="422882" y="106000"/>
                </a:lnTo>
                <a:lnTo>
                  <a:pt x="383466" y="134470"/>
                </a:lnTo>
                <a:lnTo>
                  <a:pt x="346213" y="165890"/>
                </a:lnTo>
                <a:lnTo>
                  <a:pt x="329086" y="182648"/>
                </a:lnTo>
                <a:lnTo>
                  <a:pt x="368354" y="165022"/>
                </a:lnTo>
                <a:lnTo>
                  <a:pt x="402266" y="151886"/>
                </a:lnTo>
                <a:lnTo>
                  <a:pt x="445192" y="122309"/>
                </a:lnTo>
                <a:lnTo>
                  <a:pt x="486034" y="99004"/>
                </a:lnTo>
                <a:lnTo>
                  <a:pt x="528359" y="78947"/>
                </a:lnTo>
                <a:lnTo>
                  <a:pt x="571988" y="62113"/>
                </a:lnTo>
                <a:lnTo>
                  <a:pt x="616741" y="48478"/>
                </a:lnTo>
                <a:lnTo>
                  <a:pt x="662436" y="38017"/>
                </a:lnTo>
                <a:lnTo>
                  <a:pt x="708896" y="30705"/>
                </a:lnTo>
                <a:lnTo>
                  <a:pt x="755939" y="26518"/>
                </a:lnTo>
                <a:lnTo>
                  <a:pt x="803385" y="25431"/>
                </a:lnTo>
                <a:lnTo>
                  <a:pt x="996819" y="25431"/>
                </a:lnTo>
                <a:lnTo>
                  <a:pt x="982253" y="21576"/>
                </a:lnTo>
                <a:lnTo>
                  <a:pt x="933960" y="11883"/>
                </a:lnTo>
                <a:lnTo>
                  <a:pt x="885301" y="5072"/>
                </a:lnTo>
                <a:lnTo>
                  <a:pt x="836603" y="1118"/>
                </a:lnTo>
                <a:lnTo>
                  <a:pt x="788191"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pic>
        <p:nvPicPr>
          <p:cNvPr id="71" name="Picture 70">
            <a:extLst>
              <a:ext uri="{FF2B5EF4-FFF2-40B4-BE49-F238E27FC236}">
                <a16:creationId xmlns:a16="http://schemas.microsoft.com/office/drawing/2014/main" id="{32AB4F16-825E-0AB7-ECC6-705D2AE2A85D}"/>
              </a:ext>
            </a:extLst>
          </p:cNvPr>
          <p:cNvPicPr>
            <a:picLocks noChangeAspect="1"/>
          </p:cNvPicPr>
          <p:nvPr/>
        </p:nvPicPr>
        <p:blipFill rotWithShape="1">
          <a:blip r:embed="rId21" cstate="email">
            <a:extLst>
              <a:ext uri="{28A0092B-C50C-407E-A947-70E740481C1C}">
                <a14:useLocalDpi xmlns:a14="http://schemas.microsoft.com/office/drawing/2010/main"/>
              </a:ext>
            </a:extLst>
          </a:blip>
          <a:srcRect r="-504"/>
          <a:stretch/>
        </p:blipFill>
        <p:spPr>
          <a:xfrm>
            <a:off x="4146740" y="7902913"/>
            <a:ext cx="2410206" cy="1540149"/>
          </a:xfrm>
          <a:prstGeom prst="rect">
            <a:avLst/>
          </a:prstGeom>
        </p:spPr>
      </p:pic>
      <p:sp>
        <p:nvSpPr>
          <p:cNvPr id="72" name="object 54">
            <a:extLst>
              <a:ext uri="{FF2B5EF4-FFF2-40B4-BE49-F238E27FC236}">
                <a16:creationId xmlns:a16="http://schemas.microsoft.com/office/drawing/2014/main" id="{D54A44BF-23F6-EFF7-510F-AC96EDCEDFFF}"/>
              </a:ext>
            </a:extLst>
          </p:cNvPr>
          <p:cNvSpPr/>
          <p:nvPr/>
        </p:nvSpPr>
        <p:spPr>
          <a:xfrm rot="11349584">
            <a:off x="5452552" y="8460110"/>
            <a:ext cx="1401960" cy="701769"/>
          </a:xfrm>
          <a:custGeom>
            <a:avLst/>
            <a:gdLst/>
            <a:ahLst/>
            <a:cxnLst/>
            <a:rect l="l" t="t" r="r" b="b"/>
            <a:pathLst>
              <a:path w="1409700" h="872490">
                <a:moveTo>
                  <a:pt x="329066" y="182658"/>
                </a:moveTo>
                <a:lnTo>
                  <a:pt x="281079" y="207067"/>
                </a:lnTo>
                <a:lnTo>
                  <a:pt x="239203" y="231732"/>
                </a:lnTo>
                <a:lnTo>
                  <a:pt x="199050" y="258752"/>
                </a:lnTo>
                <a:lnTo>
                  <a:pt x="161031" y="288072"/>
                </a:lnTo>
                <a:lnTo>
                  <a:pt x="125560" y="319636"/>
                </a:lnTo>
                <a:lnTo>
                  <a:pt x="93049" y="353389"/>
                </a:lnTo>
                <a:lnTo>
                  <a:pt x="63911" y="389274"/>
                </a:lnTo>
                <a:lnTo>
                  <a:pt x="38428" y="428822"/>
                </a:lnTo>
                <a:lnTo>
                  <a:pt x="19181" y="469867"/>
                </a:lnTo>
                <a:lnTo>
                  <a:pt x="6321" y="511811"/>
                </a:lnTo>
                <a:lnTo>
                  <a:pt x="0" y="554055"/>
                </a:lnTo>
                <a:lnTo>
                  <a:pt x="365" y="595998"/>
                </a:lnTo>
                <a:lnTo>
                  <a:pt x="7569" y="637042"/>
                </a:lnTo>
                <a:lnTo>
                  <a:pt x="21760" y="676588"/>
                </a:lnTo>
                <a:lnTo>
                  <a:pt x="43090" y="714037"/>
                </a:lnTo>
                <a:lnTo>
                  <a:pt x="71708" y="748788"/>
                </a:lnTo>
                <a:lnTo>
                  <a:pt x="107764" y="780243"/>
                </a:lnTo>
                <a:lnTo>
                  <a:pt x="147929" y="806107"/>
                </a:lnTo>
                <a:lnTo>
                  <a:pt x="191121" y="826874"/>
                </a:lnTo>
                <a:lnTo>
                  <a:pt x="236840" y="843061"/>
                </a:lnTo>
                <a:lnTo>
                  <a:pt x="284275" y="855109"/>
                </a:lnTo>
                <a:lnTo>
                  <a:pt x="333080" y="863576"/>
                </a:lnTo>
                <a:lnTo>
                  <a:pt x="382599" y="868940"/>
                </a:lnTo>
                <a:lnTo>
                  <a:pt x="432255" y="871701"/>
                </a:lnTo>
                <a:lnTo>
                  <a:pt x="481468" y="872356"/>
                </a:lnTo>
                <a:lnTo>
                  <a:pt x="529661" y="871405"/>
                </a:lnTo>
                <a:lnTo>
                  <a:pt x="576255" y="869347"/>
                </a:lnTo>
                <a:lnTo>
                  <a:pt x="624266" y="866179"/>
                </a:lnTo>
                <a:lnTo>
                  <a:pt x="672322" y="861794"/>
                </a:lnTo>
                <a:lnTo>
                  <a:pt x="720334" y="856126"/>
                </a:lnTo>
                <a:lnTo>
                  <a:pt x="768214" y="849112"/>
                </a:lnTo>
                <a:lnTo>
                  <a:pt x="770182" y="848764"/>
                </a:lnTo>
                <a:lnTo>
                  <a:pt x="477605" y="848764"/>
                </a:lnTo>
                <a:lnTo>
                  <a:pt x="429302" y="846968"/>
                </a:lnTo>
                <a:lnTo>
                  <a:pt x="381266" y="843061"/>
                </a:lnTo>
                <a:lnTo>
                  <a:pt x="333608" y="836884"/>
                </a:lnTo>
                <a:lnTo>
                  <a:pt x="286441" y="828275"/>
                </a:lnTo>
                <a:lnTo>
                  <a:pt x="240336" y="816588"/>
                </a:lnTo>
                <a:lnTo>
                  <a:pt x="195477" y="800699"/>
                </a:lnTo>
                <a:lnTo>
                  <a:pt x="152848" y="780016"/>
                </a:lnTo>
                <a:lnTo>
                  <a:pt x="113435" y="753947"/>
                </a:lnTo>
                <a:lnTo>
                  <a:pt x="78224" y="721900"/>
                </a:lnTo>
                <a:lnTo>
                  <a:pt x="50267" y="684338"/>
                </a:lnTo>
                <a:lnTo>
                  <a:pt x="31833" y="643066"/>
                </a:lnTo>
                <a:lnTo>
                  <a:pt x="22514" y="599326"/>
                </a:lnTo>
                <a:lnTo>
                  <a:pt x="21934" y="556691"/>
                </a:lnTo>
                <a:lnTo>
                  <a:pt x="21954" y="554055"/>
                </a:lnTo>
                <a:lnTo>
                  <a:pt x="29589" y="509403"/>
                </a:lnTo>
                <a:lnTo>
                  <a:pt x="45166" y="465702"/>
                </a:lnTo>
                <a:lnTo>
                  <a:pt x="66807" y="425262"/>
                </a:lnTo>
                <a:lnTo>
                  <a:pt x="93451" y="387245"/>
                </a:lnTo>
                <a:lnTo>
                  <a:pt x="124486" y="351677"/>
                </a:lnTo>
                <a:lnTo>
                  <a:pt x="159299" y="318587"/>
                </a:lnTo>
                <a:lnTo>
                  <a:pt x="197278" y="287999"/>
                </a:lnTo>
                <a:lnTo>
                  <a:pt x="237811" y="259942"/>
                </a:lnTo>
                <a:lnTo>
                  <a:pt x="280286" y="234441"/>
                </a:lnTo>
                <a:lnTo>
                  <a:pt x="281436" y="233839"/>
                </a:lnTo>
                <a:lnTo>
                  <a:pt x="311242" y="200098"/>
                </a:lnTo>
                <a:lnTo>
                  <a:pt x="329066" y="182658"/>
                </a:lnTo>
                <a:close/>
              </a:path>
              <a:path w="1409700" h="872490">
                <a:moveTo>
                  <a:pt x="996802" y="25433"/>
                </a:moveTo>
                <a:lnTo>
                  <a:pt x="803381" y="25433"/>
                </a:lnTo>
                <a:lnTo>
                  <a:pt x="851052" y="27420"/>
                </a:lnTo>
                <a:lnTo>
                  <a:pt x="898767" y="32458"/>
                </a:lnTo>
                <a:lnTo>
                  <a:pt x="946346" y="40521"/>
                </a:lnTo>
                <a:lnTo>
                  <a:pt x="993608" y="51586"/>
                </a:lnTo>
                <a:lnTo>
                  <a:pt x="1040374" y="65627"/>
                </a:lnTo>
                <a:lnTo>
                  <a:pt x="1086464" y="82620"/>
                </a:lnTo>
                <a:lnTo>
                  <a:pt x="1133777" y="103723"/>
                </a:lnTo>
                <a:lnTo>
                  <a:pt x="1180087" y="128698"/>
                </a:lnTo>
                <a:lnTo>
                  <a:pt x="1224403" y="157589"/>
                </a:lnTo>
                <a:lnTo>
                  <a:pt x="1265733" y="190439"/>
                </a:lnTo>
                <a:lnTo>
                  <a:pt x="1303085" y="227289"/>
                </a:lnTo>
                <a:lnTo>
                  <a:pt x="1335468" y="268183"/>
                </a:lnTo>
                <a:lnTo>
                  <a:pt x="1361889" y="313163"/>
                </a:lnTo>
                <a:lnTo>
                  <a:pt x="1379215" y="360796"/>
                </a:lnTo>
                <a:lnTo>
                  <a:pt x="1385048" y="407869"/>
                </a:lnTo>
                <a:lnTo>
                  <a:pt x="1380532" y="453796"/>
                </a:lnTo>
                <a:lnTo>
                  <a:pt x="1366812" y="497991"/>
                </a:lnTo>
                <a:lnTo>
                  <a:pt x="1345032" y="539867"/>
                </a:lnTo>
                <a:lnTo>
                  <a:pt x="1316335" y="578838"/>
                </a:lnTo>
                <a:lnTo>
                  <a:pt x="1281867" y="614318"/>
                </a:lnTo>
                <a:lnTo>
                  <a:pt x="1242534" y="646917"/>
                </a:lnTo>
                <a:lnTo>
                  <a:pt x="1200490" y="676195"/>
                </a:lnTo>
                <a:lnTo>
                  <a:pt x="1156126" y="702361"/>
                </a:lnTo>
                <a:lnTo>
                  <a:pt x="1109837" y="725619"/>
                </a:lnTo>
                <a:lnTo>
                  <a:pt x="1062015" y="746179"/>
                </a:lnTo>
                <a:lnTo>
                  <a:pt x="1013055" y="764246"/>
                </a:lnTo>
                <a:lnTo>
                  <a:pt x="963349" y="780027"/>
                </a:lnTo>
                <a:lnTo>
                  <a:pt x="913291" y="793730"/>
                </a:lnTo>
                <a:lnTo>
                  <a:pt x="863275" y="805561"/>
                </a:lnTo>
                <a:lnTo>
                  <a:pt x="813694" y="815727"/>
                </a:lnTo>
                <a:lnTo>
                  <a:pt x="766687" y="824210"/>
                </a:lnTo>
                <a:lnTo>
                  <a:pt x="719158" y="831705"/>
                </a:lnTo>
                <a:lnTo>
                  <a:pt x="671217" y="838054"/>
                </a:lnTo>
                <a:lnTo>
                  <a:pt x="622979" y="843094"/>
                </a:lnTo>
                <a:lnTo>
                  <a:pt x="574556" y="846666"/>
                </a:lnTo>
                <a:lnTo>
                  <a:pt x="526060" y="848610"/>
                </a:lnTo>
                <a:lnTo>
                  <a:pt x="477605" y="848764"/>
                </a:lnTo>
                <a:lnTo>
                  <a:pt x="770182" y="848764"/>
                </a:lnTo>
                <a:lnTo>
                  <a:pt x="815875" y="840687"/>
                </a:lnTo>
                <a:lnTo>
                  <a:pt x="863229" y="830789"/>
                </a:lnTo>
                <a:lnTo>
                  <a:pt x="910188" y="819353"/>
                </a:lnTo>
                <a:lnTo>
                  <a:pt x="956664" y="806314"/>
                </a:lnTo>
                <a:lnTo>
                  <a:pt x="1002570" y="791610"/>
                </a:lnTo>
                <a:lnTo>
                  <a:pt x="1047818" y="775176"/>
                </a:lnTo>
                <a:lnTo>
                  <a:pt x="1091784" y="757396"/>
                </a:lnTo>
                <a:lnTo>
                  <a:pt x="1136284" y="737387"/>
                </a:lnTo>
                <a:lnTo>
                  <a:pt x="1180432" y="714901"/>
                </a:lnTo>
                <a:lnTo>
                  <a:pt x="1223342" y="689692"/>
                </a:lnTo>
                <a:lnTo>
                  <a:pt x="1264131" y="661513"/>
                </a:lnTo>
                <a:lnTo>
                  <a:pt x="1301911" y="630118"/>
                </a:lnTo>
                <a:lnTo>
                  <a:pt x="1335799" y="595259"/>
                </a:lnTo>
                <a:lnTo>
                  <a:pt x="1364909" y="556691"/>
                </a:lnTo>
                <a:lnTo>
                  <a:pt x="1388356" y="514166"/>
                </a:lnTo>
                <a:lnTo>
                  <a:pt x="1404008" y="467342"/>
                </a:lnTo>
                <a:lnTo>
                  <a:pt x="1409363" y="420038"/>
                </a:lnTo>
                <a:lnTo>
                  <a:pt x="1405357" y="373069"/>
                </a:lnTo>
                <a:lnTo>
                  <a:pt x="1392927" y="327251"/>
                </a:lnTo>
                <a:lnTo>
                  <a:pt x="1373012" y="283401"/>
                </a:lnTo>
                <a:lnTo>
                  <a:pt x="1346548" y="242335"/>
                </a:lnTo>
                <a:lnTo>
                  <a:pt x="1316238" y="205660"/>
                </a:lnTo>
                <a:lnTo>
                  <a:pt x="1282625" y="172075"/>
                </a:lnTo>
                <a:lnTo>
                  <a:pt x="1246034" y="141559"/>
                </a:lnTo>
                <a:lnTo>
                  <a:pt x="1206793" y="114087"/>
                </a:lnTo>
                <a:lnTo>
                  <a:pt x="1165226" y="89636"/>
                </a:lnTo>
                <a:lnTo>
                  <a:pt x="1121662" y="68184"/>
                </a:lnTo>
                <a:lnTo>
                  <a:pt x="1076426" y="49705"/>
                </a:lnTo>
                <a:lnTo>
                  <a:pt x="1029845" y="34179"/>
                </a:lnTo>
                <a:lnTo>
                  <a:pt x="996802" y="25433"/>
                </a:lnTo>
                <a:close/>
              </a:path>
              <a:path w="1409700" h="872490">
                <a:moveTo>
                  <a:pt x="343019" y="202890"/>
                </a:moveTo>
                <a:lnTo>
                  <a:pt x="281436" y="233839"/>
                </a:lnTo>
                <a:lnTo>
                  <a:pt x="248696" y="276257"/>
                </a:lnTo>
                <a:lnTo>
                  <a:pt x="246898" y="285310"/>
                </a:lnTo>
                <a:lnTo>
                  <a:pt x="252400" y="291852"/>
                </a:lnTo>
                <a:lnTo>
                  <a:pt x="261257" y="293641"/>
                </a:lnTo>
                <a:lnTo>
                  <a:pt x="269524" y="288436"/>
                </a:lnTo>
                <a:lnTo>
                  <a:pt x="300249" y="248519"/>
                </a:lnTo>
                <a:lnTo>
                  <a:pt x="333358" y="211973"/>
                </a:lnTo>
                <a:lnTo>
                  <a:pt x="343019" y="202890"/>
                </a:lnTo>
                <a:close/>
              </a:path>
              <a:path w="1409700" h="872490">
                <a:moveTo>
                  <a:pt x="402274" y="151883"/>
                </a:moveTo>
                <a:lnTo>
                  <a:pt x="368346" y="165027"/>
                </a:lnTo>
                <a:lnTo>
                  <a:pt x="329066" y="182658"/>
                </a:lnTo>
                <a:lnTo>
                  <a:pt x="311242" y="200098"/>
                </a:lnTo>
                <a:lnTo>
                  <a:pt x="281436" y="233839"/>
                </a:lnTo>
                <a:lnTo>
                  <a:pt x="324090" y="211524"/>
                </a:lnTo>
                <a:lnTo>
                  <a:pt x="343019" y="202890"/>
                </a:lnTo>
                <a:lnTo>
                  <a:pt x="368669" y="178774"/>
                </a:lnTo>
                <a:lnTo>
                  <a:pt x="402274" y="151883"/>
                </a:lnTo>
                <a:close/>
              </a:path>
              <a:path w="1409700" h="872490">
                <a:moveTo>
                  <a:pt x="501845" y="121024"/>
                </a:moveTo>
                <a:lnTo>
                  <a:pt x="457549" y="133077"/>
                </a:lnTo>
                <a:lnTo>
                  <a:pt x="412912" y="147763"/>
                </a:lnTo>
                <a:lnTo>
                  <a:pt x="368669" y="178774"/>
                </a:lnTo>
                <a:lnTo>
                  <a:pt x="343019" y="202890"/>
                </a:lnTo>
                <a:lnTo>
                  <a:pt x="368612" y="191216"/>
                </a:lnTo>
                <a:lnTo>
                  <a:pt x="413239" y="173546"/>
                </a:lnTo>
                <a:lnTo>
                  <a:pt x="457359" y="158538"/>
                </a:lnTo>
                <a:lnTo>
                  <a:pt x="500359" y="146221"/>
                </a:lnTo>
                <a:lnTo>
                  <a:pt x="502988" y="145574"/>
                </a:lnTo>
                <a:lnTo>
                  <a:pt x="505643" y="144951"/>
                </a:lnTo>
                <a:lnTo>
                  <a:pt x="508271" y="144291"/>
                </a:lnTo>
                <a:lnTo>
                  <a:pt x="515765" y="138587"/>
                </a:lnTo>
                <a:lnTo>
                  <a:pt x="516393" y="129895"/>
                </a:lnTo>
                <a:lnTo>
                  <a:pt x="511354" y="122585"/>
                </a:lnTo>
                <a:lnTo>
                  <a:pt x="501845" y="121024"/>
                </a:lnTo>
                <a:close/>
              </a:path>
              <a:path w="1409700" h="872490">
                <a:moveTo>
                  <a:pt x="788183" y="0"/>
                </a:moveTo>
                <a:lnTo>
                  <a:pt x="740385" y="1692"/>
                </a:lnTo>
                <a:lnTo>
                  <a:pt x="693526" y="6172"/>
                </a:lnTo>
                <a:lnTo>
                  <a:pt x="647933" y="13417"/>
                </a:lnTo>
                <a:lnTo>
                  <a:pt x="599615" y="24770"/>
                </a:lnTo>
                <a:lnTo>
                  <a:pt x="552823" y="39863"/>
                </a:lnTo>
                <a:lnTo>
                  <a:pt x="507683" y="58537"/>
                </a:lnTo>
                <a:lnTo>
                  <a:pt x="464325" y="80635"/>
                </a:lnTo>
                <a:lnTo>
                  <a:pt x="422874" y="105999"/>
                </a:lnTo>
                <a:lnTo>
                  <a:pt x="383458" y="134469"/>
                </a:lnTo>
                <a:lnTo>
                  <a:pt x="346205" y="165889"/>
                </a:lnTo>
                <a:lnTo>
                  <a:pt x="329066" y="182658"/>
                </a:lnTo>
                <a:lnTo>
                  <a:pt x="368346" y="165027"/>
                </a:lnTo>
                <a:lnTo>
                  <a:pt x="402274" y="151883"/>
                </a:lnTo>
                <a:lnTo>
                  <a:pt x="445184" y="122319"/>
                </a:lnTo>
                <a:lnTo>
                  <a:pt x="486026" y="99013"/>
                </a:lnTo>
                <a:lnTo>
                  <a:pt x="528351" y="78954"/>
                </a:lnTo>
                <a:lnTo>
                  <a:pt x="571981" y="62120"/>
                </a:lnTo>
                <a:lnTo>
                  <a:pt x="616734" y="48484"/>
                </a:lnTo>
                <a:lnTo>
                  <a:pt x="662430" y="38022"/>
                </a:lnTo>
                <a:lnTo>
                  <a:pt x="708890" y="30709"/>
                </a:lnTo>
                <a:lnTo>
                  <a:pt x="755934" y="26521"/>
                </a:lnTo>
                <a:lnTo>
                  <a:pt x="803381" y="25433"/>
                </a:lnTo>
                <a:lnTo>
                  <a:pt x="996802" y="25433"/>
                </a:lnTo>
                <a:lnTo>
                  <a:pt x="982244" y="21580"/>
                </a:lnTo>
                <a:lnTo>
                  <a:pt x="933952" y="11886"/>
                </a:lnTo>
                <a:lnTo>
                  <a:pt x="885293" y="5073"/>
                </a:lnTo>
                <a:lnTo>
                  <a:pt x="836595" y="1119"/>
                </a:lnTo>
                <a:lnTo>
                  <a:pt x="788183" y="0"/>
                </a:lnTo>
                <a:close/>
              </a:path>
            </a:pathLst>
          </a:custGeom>
          <a:solidFill>
            <a:srgbClr val="F79037"/>
          </a:solidFill>
          <a:ln>
            <a:solidFill>
              <a:srgbClr val="F79037"/>
            </a:solidFill>
          </a:ln>
        </p:spPr>
        <p:txBody>
          <a:bodyPr wrap="square" lIns="0" tIns="0" rIns="0" bIns="0" rtlCol="0"/>
          <a:lstStyle/>
          <a:p>
            <a:endParaRPr sz="1247">
              <a:latin typeface="Calibri" panose="020F0502020204030204" pitchFamily="34" charset="0"/>
              <a:cs typeface="Calibri" panose="020F0502020204030204" pitchFamily="34" charset="0"/>
            </a:endParaRPr>
          </a:p>
        </p:txBody>
      </p:sp>
      <p:grpSp>
        <p:nvGrpSpPr>
          <p:cNvPr id="75" name="Graphic 4">
            <a:extLst>
              <a:ext uri="{FF2B5EF4-FFF2-40B4-BE49-F238E27FC236}">
                <a16:creationId xmlns:a16="http://schemas.microsoft.com/office/drawing/2014/main" id="{9652972B-4DC5-86ED-BA53-6A84FE0CB196}"/>
              </a:ext>
            </a:extLst>
          </p:cNvPr>
          <p:cNvGrpSpPr/>
          <p:nvPr/>
        </p:nvGrpSpPr>
        <p:grpSpPr>
          <a:xfrm rot="19582332">
            <a:off x="5247036" y="2825050"/>
            <a:ext cx="403667" cy="780438"/>
            <a:chOff x="9129274" y="2719113"/>
            <a:chExt cx="717139" cy="1386497"/>
          </a:xfrm>
          <a:solidFill>
            <a:srgbClr val="000000"/>
          </a:solidFill>
        </p:grpSpPr>
        <p:grpSp>
          <p:nvGrpSpPr>
            <p:cNvPr id="76" name="Graphic 4">
              <a:extLst>
                <a:ext uri="{FF2B5EF4-FFF2-40B4-BE49-F238E27FC236}">
                  <a16:creationId xmlns:a16="http://schemas.microsoft.com/office/drawing/2014/main" id="{BB78E2FE-E5D0-DBD0-6661-19FBD3D9A4B6}"/>
                </a:ext>
              </a:extLst>
            </p:cNvPr>
            <p:cNvGrpSpPr/>
            <p:nvPr/>
          </p:nvGrpSpPr>
          <p:grpSpPr>
            <a:xfrm>
              <a:off x="9159507" y="2719113"/>
              <a:ext cx="446280" cy="440141"/>
              <a:chOff x="9159507" y="2719113"/>
              <a:chExt cx="446280" cy="440141"/>
            </a:xfrm>
            <a:grpFill/>
          </p:grpSpPr>
          <p:sp>
            <p:nvSpPr>
              <p:cNvPr id="85" name="Freeform 57">
                <a:extLst>
                  <a:ext uri="{FF2B5EF4-FFF2-40B4-BE49-F238E27FC236}">
                    <a16:creationId xmlns:a16="http://schemas.microsoft.com/office/drawing/2014/main" id="{3E829A61-13DF-F567-5670-3DF14C753AB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86" name="Freeform 58">
                <a:extLst>
                  <a:ext uri="{FF2B5EF4-FFF2-40B4-BE49-F238E27FC236}">
                    <a16:creationId xmlns:a16="http://schemas.microsoft.com/office/drawing/2014/main" id="{DE0E1D44-524F-3749-2BE9-AA626F70B0D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7" name="Graphic 4">
              <a:extLst>
                <a:ext uri="{FF2B5EF4-FFF2-40B4-BE49-F238E27FC236}">
                  <a16:creationId xmlns:a16="http://schemas.microsoft.com/office/drawing/2014/main" id="{657A3401-6F97-F6C1-DA14-E0A1FF66EC0A}"/>
                </a:ext>
              </a:extLst>
            </p:cNvPr>
            <p:cNvGrpSpPr/>
            <p:nvPr/>
          </p:nvGrpSpPr>
          <p:grpSpPr>
            <a:xfrm>
              <a:off x="9129274" y="2893887"/>
              <a:ext cx="717139" cy="1211724"/>
              <a:chOff x="9129274" y="2893887"/>
              <a:chExt cx="717139" cy="1211724"/>
            </a:xfrm>
            <a:grpFill/>
          </p:grpSpPr>
          <p:sp>
            <p:nvSpPr>
              <p:cNvPr id="78" name="Freeform 50">
                <a:extLst>
                  <a:ext uri="{FF2B5EF4-FFF2-40B4-BE49-F238E27FC236}">
                    <a16:creationId xmlns:a16="http://schemas.microsoft.com/office/drawing/2014/main" id="{E9C79C33-653D-8F47-1900-12C02C23B2D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79" name="Freeform 51">
                <a:extLst>
                  <a:ext uri="{FF2B5EF4-FFF2-40B4-BE49-F238E27FC236}">
                    <a16:creationId xmlns:a16="http://schemas.microsoft.com/office/drawing/2014/main" id="{8EBCAE5F-36DF-688D-D189-49BA26C9AB40}"/>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80" name="Freeform 52">
                <a:extLst>
                  <a:ext uri="{FF2B5EF4-FFF2-40B4-BE49-F238E27FC236}">
                    <a16:creationId xmlns:a16="http://schemas.microsoft.com/office/drawing/2014/main" id="{55A8E369-EF10-7758-2340-0E7B2FE1EE9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81" name="Freeform 53">
                <a:extLst>
                  <a:ext uri="{FF2B5EF4-FFF2-40B4-BE49-F238E27FC236}">
                    <a16:creationId xmlns:a16="http://schemas.microsoft.com/office/drawing/2014/main" id="{78689EA8-9854-8576-616A-DFDBA5C973E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82" name="Freeform 54">
                <a:extLst>
                  <a:ext uri="{FF2B5EF4-FFF2-40B4-BE49-F238E27FC236}">
                    <a16:creationId xmlns:a16="http://schemas.microsoft.com/office/drawing/2014/main" id="{4A74F5B2-D058-F9A9-1586-BD528B12B54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83" name="Freeform 55">
                <a:extLst>
                  <a:ext uri="{FF2B5EF4-FFF2-40B4-BE49-F238E27FC236}">
                    <a16:creationId xmlns:a16="http://schemas.microsoft.com/office/drawing/2014/main" id="{29C22B37-3D80-8839-AD72-C1BA2398A87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84" name="Freeform 56">
                <a:extLst>
                  <a:ext uri="{FF2B5EF4-FFF2-40B4-BE49-F238E27FC236}">
                    <a16:creationId xmlns:a16="http://schemas.microsoft.com/office/drawing/2014/main" id="{7B5DEF2F-3379-A6F2-D361-CE3638E20AA1}"/>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3729708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icture containing tree, outdoor, wood, area&#10;&#10;Description automatically generated">
            <a:extLst>
              <a:ext uri="{FF2B5EF4-FFF2-40B4-BE49-F238E27FC236}">
                <a16:creationId xmlns:a16="http://schemas.microsoft.com/office/drawing/2014/main" id="{FCE50F57-D550-32DA-66F6-504C5BA40C6E}"/>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Sustainable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Regnum Carya Hotel is located in Belek, Antalya, Türkiye and offers lasting memories in the lives of its guests with a high quality service approach that exceeds expectations, by offering luxury combined with elegance, simplicity and nature amidst the tranquil and pleasant settings created for guests of all ages and different cultures.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Increasing environmental pressures and impacts due to climate change necessitate the determination of new road maps in the field of tourism. In Antalya, the tourism capital, the leading brand of the accommodation sector, Regnum Carya, prepared an "Environmental Sustainability Strategy Development Project" together with an R&amp;D company operating in Antalya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Teknokent</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Within this Project, carbon and water footprint will be measured for the first time in a five star hotel.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a:solidFill>
                  <a:schemeClr val="tx1"/>
                </a:solidFill>
              </a:rPr>
              <a:t>Why it is a good practice?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This hotel is aware that the environment, communities and cultures in which they operate are vital to the success of their business. "Respect for Nature and Environment" is one of the company's core values and underlines their commitment to sustainable development and a positive impact on society through responsible leadership.</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They </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are aware that their services and products can have both positive and negative effects environmentally, socially and economically. They aim to </a:t>
            </a:r>
            <a:r>
              <a:rPr kumimoji="0" lang="en-US"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minimise</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their negative impact in these three areas without compromising their service quality and commitment to meet legal requirements and other requirements. They aim to regularly audit compliance with the law and this policy, provide the resources needed, measure their progress and continuously improve their performance.</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Goal; to be a pioneer in the sector with the projects they carry out, to create awareness and to support sustainable tourism.</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err="1">
                <a:solidFill>
                  <a:prstClr val="black"/>
                </a:solidFill>
              </a:rPr>
              <a:t>Thei</a:t>
            </a: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r efforts towards sustainable tourism; their vision, respect for nature and the environment, value of people, sincerity and perfectionism in accordance with their principles and values are regularly reviewed.</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As Regnum Hotels, within the scope of this policy, they determine their goals and objectives for all their services, define their responsibilities to achieve them, and support the participation of all stakeholders, especially their employees and suppliers.</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40</a:t>
            </a:fld>
            <a:endParaRPr lang="en-US" sz="1100"/>
          </a:p>
        </p:txBody>
      </p:sp>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10" name="Picture 9">
            <a:hlinkClick r:id="rId3"/>
            <a:extLst>
              <a:ext uri="{FF2B5EF4-FFF2-40B4-BE49-F238E27FC236}">
                <a16:creationId xmlns:a16="http://schemas.microsoft.com/office/drawing/2014/main" id="{F1B7B7DD-6D4B-017B-B5F0-7FC71F7B16C7}"/>
              </a:ext>
            </a:extLst>
          </p:cNvPr>
          <p:cNvPicPr>
            <a:picLocks noChangeAspect="1"/>
          </p:cNvPicPr>
          <p:nvPr/>
        </p:nvPicPr>
        <p:blipFill>
          <a:blip r:embed="rId4"/>
          <a:stretch>
            <a:fillRect/>
          </a:stretch>
        </p:blipFill>
        <p:spPr>
          <a:xfrm>
            <a:off x="202220" y="609301"/>
            <a:ext cx="2893104" cy="1241625"/>
          </a:xfrm>
          <a:prstGeom prst="rect">
            <a:avLst/>
          </a:prstGeom>
        </p:spPr>
      </p:pic>
      <p:pic>
        <p:nvPicPr>
          <p:cNvPr id="14" name="Picture 13">
            <a:extLst>
              <a:ext uri="{FF2B5EF4-FFF2-40B4-BE49-F238E27FC236}">
                <a16:creationId xmlns:a16="http://schemas.microsoft.com/office/drawing/2014/main" id="{159786A6-5B64-BD71-79C5-0506E22E9B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1085" y="6036923"/>
            <a:ext cx="3265831" cy="3037983"/>
          </a:xfrm>
          <a:prstGeom prst="rect">
            <a:avLst/>
          </a:prstGeom>
        </p:spPr>
      </p:pic>
    </p:spTree>
    <p:extLst>
      <p:ext uri="{BB962C8B-B14F-4D97-AF65-F5344CB8AC3E}">
        <p14:creationId xmlns:p14="http://schemas.microsoft.com/office/powerpoint/2010/main" val="3666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7" descr="A chef preparing food in a restaurant&#10;&#10;Description automatically generated with low confidence">
            <a:extLst>
              <a:ext uri="{FF2B5EF4-FFF2-40B4-BE49-F238E27FC236}">
                <a16:creationId xmlns:a16="http://schemas.microsoft.com/office/drawing/2014/main" id="{EB89D333-622D-C8DE-DA2B-E2CE9957F2E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41</a:t>
            </a:fld>
            <a:endParaRPr lang="en-US"/>
          </a:p>
        </p:txBody>
      </p:sp>
      <p:sp>
        <p:nvSpPr>
          <p:cNvPr id="10" name="Freeform 332">
            <a:hlinkClick r:id="rId3"/>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6">
            <a:hlinkClick r:id="rId4"/>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dirty="0">
                <a:solidFill>
                  <a:schemeClr val="bg1"/>
                </a:solidFill>
                <a:latin typeface="Calibri" panose="020F0502020204030204" pitchFamily="34" charset="0"/>
                <a:ea typeface="Calibri" panose="020F0502020204030204" pitchFamily="34" charset="0"/>
                <a:cs typeface="Calibri" panose="020F0502020204030204" pitchFamily="34" charset="0"/>
              </a:rPr>
              <a:t>Type: </a:t>
            </a:r>
            <a:r>
              <a:rPr kumimoji="0" lang="en-US" sz="1600" i="0" u="none" strike="noStrike" kern="120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Sustainable Business Model</a:t>
            </a:r>
            <a:endParaRPr lang="en-US" sz="1600" dirty="0">
              <a:solidFill>
                <a:schemeClr val="bg1"/>
              </a:solidFill>
              <a:latin typeface="Calibri" panose="020F0502020204030204" pitchFamily="34" charset="0"/>
              <a:ea typeface="Calibri" panose="020F0502020204030204" pitchFamily="34" charset="0"/>
              <a:cs typeface="Calibri" panose="020F0502020204030204" pitchFamily="34" charset="0"/>
            </a:endParaRP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681175" cy="5544033"/>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a:t>At Regnum Carya, “green” isn’t just a catchphrase. It’s a mission statement. Their innovative eco-friendly programs and initiatives are designed to protect the surroundings and </a:t>
            </a:r>
            <a:r>
              <a:rPr lang="en-US" dirty="0" err="1"/>
              <a:t>minimise</a:t>
            </a:r>
            <a:r>
              <a:rPr lang="en-US" dirty="0"/>
              <a:t> their impact on the vital natural resources of Belek-Antalya, Turkey. As Europe's first LEED Gold Certified golf hotel, Regnum Carya Golf &amp; Spa Resort was designed with a progressive perspective on eco-friendly buildings and TURC-ECO, awarded by the US Nature-Friendly Building Association. In addition to its LEED certified programs, Regnum Carya Golf &amp; Spa Resort also runs a number of high priority sustainability projects including waste, energy, water, air quality protection, chemical management, garden management, natural life balance, noise control and vegetable oil wastes management.</a:t>
            </a:r>
            <a:endParaRPr lang="en-IE" dirty="0"/>
          </a:p>
          <a:p>
            <a:endParaRPr lang="en-IE" sz="1400" b="1" dirty="0"/>
          </a:p>
          <a:p>
            <a:r>
              <a:rPr lang="en-IE" sz="1400" b="1" dirty="0"/>
              <a:t>Ethical</a:t>
            </a:r>
          </a:p>
          <a:p>
            <a:r>
              <a:rPr lang="en-US" dirty="0"/>
              <a:t>Their restaurants are designed to decrease the food waste. There are separate table-side cooking services allowing guests to order the food in the amount, taste and style as they wish for. Also, they have updated their service style to à la minute in order to allow à la carte service provision in the open buffet presentations. The right amount and taste of food leads to less waste. </a:t>
            </a:r>
          </a:p>
          <a:p>
            <a:endParaRPr lang="en-US" dirty="0"/>
          </a:p>
          <a:p>
            <a:r>
              <a:rPr lang="en-US" dirty="0"/>
              <a:t>They work 90% with local producers and suppliers. The food waste is separated in cold storage rooms and there is an employee responsible for waste refinement. They aim to decrease the food waste as much as possible in every possible action. They store their organic food waste in cold storage sections.  </a:t>
            </a:r>
          </a:p>
          <a:p>
            <a:endParaRPr lang="en-US" dirty="0"/>
          </a:p>
          <a:p>
            <a:endParaRPr lang="en-US" dirty="0"/>
          </a:p>
          <a:p>
            <a:r>
              <a:rPr lang="en-US" dirty="0"/>
              <a:t>Regnum Carya tries to reduce the food waste in terms of better menu planning. They cooperate with </a:t>
            </a:r>
            <a:r>
              <a:rPr lang="en-US" dirty="0" err="1"/>
              <a:t>Fazlagida</a:t>
            </a:r>
            <a:r>
              <a:rPr lang="en-US" dirty="0"/>
              <a:t> to determine the food waste content by using artificial intelligence. After they identify the content of the waste for a certain period of time, the program suggests a better menu planning specific to the target guest nationality so that there will be less food waste.  </a:t>
            </a:r>
          </a:p>
          <a:p>
            <a:endParaRPr lang="en-US" dirty="0"/>
          </a:p>
          <a:p>
            <a:r>
              <a:rPr lang="en-US" dirty="0"/>
              <a:t>Established by </a:t>
            </a:r>
            <a:r>
              <a:rPr lang="en-US" dirty="0" err="1"/>
              <a:t>Mr</a:t>
            </a:r>
            <a:r>
              <a:rPr lang="en-US" dirty="0"/>
              <a:t> </a:t>
            </a:r>
            <a:r>
              <a:rPr lang="en-US" dirty="0" err="1"/>
              <a:t>Fikret</a:t>
            </a:r>
            <a:r>
              <a:rPr lang="en-US" dirty="0"/>
              <a:t> Ozturk, the conglomerate constantly strives to keep its reputation for best business practices and social responsibility to the fore. It provides large scale employment across a wide range of sectors in excellent work conditions and, as a priority, protects the environment.</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endParaRPr lang="en-IE" dirty="0"/>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9">
              <a:hlinkClick r:id="rId8"/>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5" name="Picture 4">
            <a:hlinkClick r:id="rId5"/>
            <a:extLst>
              <a:ext uri="{FF2B5EF4-FFF2-40B4-BE49-F238E27FC236}">
                <a16:creationId xmlns:a16="http://schemas.microsoft.com/office/drawing/2014/main" id="{D48653E4-E2FF-F14C-F518-60A69DA2C20B}"/>
              </a:ext>
            </a:extLst>
          </p:cNvPr>
          <p:cNvPicPr>
            <a:picLocks noChangeAspect="1"/>
          </p:cNvPicPr>
          <p:nvPr/>
        </p:nvPicPr>
        <p:blipFill>
          <a:blip r:embed="rId9"/>
          <a:stretch>
            <a:fillRect/>
          </a:stretch>
        </p:blipFill>
        <p:spPr>
          <a:xfrm>
            <a:off x="202220" y="609301"/>
            <a:ext cx="2893104" cy="1241625"/>
          </a:xfrm>
          <a:prstGeom prst="rect">
            <a:avLst/>
          </a:prstGeom>
        </p:spPr>
      </p:pic>
      <p:pic>
        <p:nvPicPr>
          <p:cNvPr id="12" name="Picture 11">
            <a:extLst>
              <a:ext uri="{FF2B5EF4-FFF2-40B4-BE49-F238E27FC236}">
                <a16:creationId xmlns:a16="http://schemas.microsoft.com/office/drawing/2014/main" id="{3F32976C-8B8E-F4AB-BE66-C58A33AFD63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3922633" y="6026729"/>
            <a:ext cx="2977934" cy="2666290"/>
          </a:xfrm>
          <a:prstGeom prst="rect">
            <a:avLst/>
          </a:prstGeom>
        </p:spPr>
      </p:pic>
      <p:grpSp>
        <p:nvGrpSpPr>
          <p:cNvPr id="9" name="Graphic 4">
            <a:extLst>
              <a:ext uri="{FF2B5EF4-FFF2-40B4-BE49-F238E27FC236}">
                <a16:creationId xmlns:a16="http://schemas.microsoft.com/office/drawing/2014/main" id="{835A956D-832E-A3FD-6776-9ED6D079E7E6}"/>
              </a:ext>
            </a:extLst>
          </p:cNvPr>
          <p:cNvGrpSpPr/>
          <p:nvPr/>
        </p:nvGrpSpPr>
        <p:grpSpPr>
          <a:xfrm rot="19582332">
            <a:off x="2995992" y="9436893"/>
            <a:ext cx="403667" cy="780438"/>
            <a:chOff x="9129274" y="2719113"/>
            <a:chExt cx="717139" cy="1386497"/>
          </a:xfrm>
          <a:solidFill>
            <a:srgbClr val="000000"/>
          </a:solidFill>
        </p:grpSpPr>
        <p:grpSp>
          <p:nvGrpSpPr>
            <p:cNvPr id="13" name="Graphic 4">
              <a:extLst>
                <a:ext uri="{FF2B5EF4-FFF2-40B4-BE49-F238E27FC236}">
                  <a16:creationId xmlns:a16="http://schemas.microsoft.com/office/drawing/2014/main" id="{5D35AA2F-1618-2EBC-B989-12FC76708E12}"/>
                </a:ext>
              </a:extLst>
            </p:cNvPr>
            <p:cNvGrpSpPr/>
            <p:nvPr/>
          </p:nvGrpSpPr>
          <p:grpSpPr>
            <a:xfrm>
              <a:off x="9159507" y="2719113"/>
              <a:ext cx="446280" cy="440141"/>
              <a:chOff x="9159507" y="2719113"/>
              <a:chExt cx="446280" cy="440141"/>
            </a:xfrm>
            <a:grpFill/>
          </p:grpSpPr>
          <p:sp>
            <p:nvSpPr>
              <p:cNvPr id="29" name="Freeform 57">
                <a:extLst>
                  <a:ext uri="{FF2B5EF4-FFF2-40B4-BE49-F238E27FC236}">
                    <a16:creationId xmlns:a16="http://schemas.microsoft.com/office/drawing/2014/main" id="{02E247E9-A09E-E379-2048-31D8C6FBDFF2}"/>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0" name="Freeform 58">
                <a:extLst>
                  <a:ext uri="{FF2B5EF4-FFF2-40B4-BE49-F238E27FC236}">
                    <a16:creationId xmlns:a16="http://schemas.microsoft.com/office/drawing/2014/main" id="{AAF221D9-64B9-7247-E12F-095C0DD291DC}"/>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4" name="Graphic 4">
              <a:extLst>
                <a:ext uri="{FF2B5EF4-FFF2-40B4-BE49-F238E27FC236}">
                  <a16:creationId xmlns:a16="http://schemas.microsoft.com/office/drawing/2014/main" id="{FA2322E4-A710-2C56-1EDE-9B29C473D04B}"/>
                </a:ext>
              </a:extLst>
            </p:cNvPr>
            <p:cNvGrpSpPr/>
            <p:nvPr/>
          </p:nvGrpSpPr>
          <p:grpSpPr>
            <a:xfrm>
              <a:off x="9129274" y="2893887"/>
              <a:ext cx="717139" cy="1211724"/>
              <a:chOff x="9129274" y="2893887"/>
              <a:chExt cx="717139" cy="1211724"/>
            </a:xfrm>
            <a:grpFill/>
          </p:grpSpPr>
          <p:sp>
            <p:nvSpPr>
              <p:cNvPr id="15" name="Freeform 50">
                <a:extLst>
                  <a:ext uri="{FF2B5EF4-FFF2-40B4-BE49-F238E27FC236}">
                    <a16:creationId xmlns:a16="http://schemas.microsoft.com/office/drawing/2014/main" id="{ACE425BE-07B0-D246-CF8D-46C6C9EB7AA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3" name="Freeform 51">
                <a:extLst>
                  <a:ext uri="{FF2B5EF4-FFF2-40B4-BE49-F238E27FC236}">
                    <a16:creationId xmlns:a16="http://schemas.microsoft.com/office/drawing/2014/main" id="{E756664F-95CA-F92A-7202-C42C82976AF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 name="Freeform 52">
                <a:extLst>
                  <a:ext uri="{FF2B5EF4-FFF2-40B4-BE49-F238E27FC236}">
                    <a16:creationId xmlns:a16="http://schemas.microsoft.com/office/drawing/2014/main" id="{B05414B5-15BB-53C0-87E1-F0119BEC431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 name="Freeform 53">
                <a:extLst>
                  <a:ext uri="{FF2B5EF4-FFF2-40B4-BE49-F238E27FC236}">
                    <a16:creationId xmlns:a16="http://schemas.microsoft.com/office/drawing/2014/main" id="{7C5C5840-15A2-EA8F-D058-57E60B387B6D}"/>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6" name="Freeform 54">
                <a:extLst>
                  <a:ext uri="{FF2B5EF4-FFF2-40B4-BE49-F238E27FC236}">
                    <a16:creationId xmlns:a16="http://schemas.microsoft.com/office/drawing/2014/main" id="{4225492C-732E-D89F-4B5A-EA9BAED8034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7" name="Freeform 55">
                <a:extLst>
                  <a:ext uri="{FF2B5EF4-FFF2-40B4-BE49-F238E27FC236}">
                    <a16:creationId xmlns:a16="http://schemas.microsoft.com/office/drawing/2014/main" id="{96743615-27D4-F489-D60F-F7EFE569213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8" name="Freeform 56">
                <a:extLst>
                  <a:ext uri="{FF2B5EF4-FFF2-40B4-BE49-F238E27FC236}">
                    <a16:creationId xmlns:a16="http://schemas.microsoft.com/office/drawing/2014/main" id="{868DD9ED-32BB-1303-F06F-911DFBBD7E1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0704374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TextBox 240">
            <a:extLst>
              <a:ext uri="{FF2B5EF4-FFF2-40B4-BE49-F238E27FC236}">
                <a16:creationId xmlns:a16="http://schemas.microsoft.com/office/drawing/2014/main" id="{F1C6B575-ABE9-76DA-12F8-A251092C2876}"/>
              </a:ext>
            </a:extLst>
          </p:cNvPr>
          <p:cNvSpPr txBox="1"/>
          <p:nvPr/>
        </p:nvSpPr>
        <p:spPr>
          <a:xfrm>
            <a:off x="0" y="8352055"/>
            <a:ext cx="7075002" cy="1697996"/>
          </a:xfrm>
          <a:prstGeom prst="rect">
            <a:avLst/>
          </a:prstGeom>
          <a:solidFill>
            <a:schemeClr val="bg1"/>
          </a:solidFill>
        </p:spPr>
        <p:txBody>
          <a:bodyPr wrap="square" rtlCol="0">
            <a:spAutoFit/>
          </a:bodyPr>
          <a:lstStyle/>
          <a:p>
            <a:endParaRPr lang="en-IE"/>
          </a:p>
        </p:txBody>
      </p:sp>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Ethical Business Model</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9"/>
            <a:ext cx="6814158" cy="5143157"/>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is a business group established in 1987, positioned as a top-ranked innovative company in the supply of added-value ingredients for the food and beverage industry, focused on fruit preparations,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flavours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plant-based ingredients. Thus, FRULACT adds value to raw materials through innovative and efficient processing methodologies, betting on trends, and anticipating consumers' needs.</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 serves globally a full range of dairy, beverage, and ice cream producers from its production units bases in Europe (Portugal, France, Germany and Switzerland), North America (Canada), and Africa (Morocco and South Africa).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600"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FRULACT's headquarter is based in Portugal, and nowadays, the company is owned by </a:t>
            </a:r>
            <a:r>
              <a:rPr lang="en-US" dirty="0" err="1">
                <a:solidFill>
                  <a:prstClr val="black"/>
                </a:solidFill>
              </a:rPr>
              <a:t>Ardian</a:t>
            </a:r>
            <a:r>
              <a:rPr lang="en-US" dirty="0">
                <a:solidFill>
                  <a:prstClr val="black"/>
                </a:solidFill>
              </a:rPr>
              <a:t>, a world-leading private investment house.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600"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solidFill>
                  <a:prstClr val="black"/>
                </a:solidFill>
              </a:rPr>
              <a:t>FRULACT's products are: (</a:t>
            </a:r>
            <a:r>
              <a:rPr lang="en-US" dirty="0" err="1">
                <a:solidFill>
                  <a:prstClr val="black"/>
                </a:solidFill>
              </a:rPr>
              <a:t>i</a:t>
            </a:r>
            <a:r>
              <a:rPr lang="en-US" dirty="0">
                <a:solidFill>
                  <a:prstClr val="black"/>
                </a:solidFill>
              </a:rPr>
              <a:t>) </a:t>
            </a:r>
            <a:r>
              <a:rPr lang="en-US" dirty="0" err="1">
                <a:solidFill>
                  <a:prstClr val="black"/>
                </a:solidFill>
              </a:rPr>
              <a:t>stabilised</a:t>
            </a:r>
            <a:r>
              <a:rPr lang="en-US" dirty="0">
                <a:solidFill>
                  <a:prstClr val="black"/>
                </a:solidFill>
              </a:rPr>
              <a:t> preparations, that are based on fruits, vegetables, cereals and seeds, functional ingredients, </a:t>
            </a:r>
            <a:r>
              <a:rPr lang="en-US" dirty="0" err="1">
                <a:solidFill>
                  <a:prstClr val="black"/>
                </a:solidFill>
              </a:rPr>
              <a:t>savoury</a:t>
            </a:r>
            <a:r>
              <a:rPr lang="en-US" dirty="0">
                <a:solidFill>
                  <a:prstClr val="black"/>
                </a:solidFill>
              </a:rPr>
              <a:t> and/or </a:t>
            </a:r>
            <a:r>
              <a:rPr lang="en-US" dirty="0" err="1">
                <a:solidFill>
                  <a:prstClr val="black"/>
                </a:solidFill>
              </a:rPr>
              <a:t>specialities</a:t>
            </a:r>
            <a:r>
              <a:rPr lang="en-US" dirty="0">
                <a:solidFill>
                  <a:prstClr val="black"/>
                </a:solidFill>
              </a:rPr>
              <a:t>; (ii) </a:t>
            </a:r>
            <a:r>
              <a:rPr lang="en-US" dirty="0" err="1">
                <a:solidFill>
                  <a:prstClr val="black"/>
                </a:solidFill>
              </a:rPr>
              <a:t>flavours</a:t>
            </a:r>
            <a:r>
              <a:rPr lang="en-US" dirty="0">
                <a:solidFill>
                  <a:prstClr val="black"/>
                </a:solidFill>
              </a:rPr>
              <a:t> by the </a:t>
            </a:r>
            <a:r>
              <a:rPr lang="en-US" dirty="0" err="1">
                <a:solidFill>
                  <a:prstClr val="black"/>
                </a:solidFill>
              </a:rPr>
              <a:t>Frusenses</a:t>
            </a:r>
            <a:r>
              <a:rPr lang="en-US" dirty="0">
                <a:solidFill>
                  <a:prstClr val="black"/>
                </a:solidFill>
              </a:rPr>
              <a:t>; and (iii) plant-based ingredients by the </a:t>
            </a:r>
            <a:r>
              <a:rPr lang="en-US" dirty="0" err="1">
                <a:solidFill>
                  <a:prstClr val="black"/>
                </a:solidFill>
              </a:rPr>
              <a:t>Oatvita</a:t>
            </a:r>
            <a:r>
              <a:rPr lang="en-US" dirty="0">
                <a:solidFill>
                  <a:prstClr val="black"/>
                </a:solidFill>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dirty="0">
                <a:solidFill>
                  <a:schemeClr val="tx1"/>
                </a:solidFill>
              </a:rPr>
              <a:t>Why it is a good practice?  </a:t>
            </a:r>
          </a:p>
          <a:p>
            <a:r>
              <a:rPr lang="en-US" dirty="0">
                <a:solidFill>
                  <a:schemeClr val="tx1"/>
                </a:solidFill>
              </a:rPr>
              <a:t>FRULACT cares about sustainability management, engaging and constantly communicating with stakeholders all along the value chain. Thus, FRULACT tends toward nature, partners, people and innovation. </a:t>
            </a:r>
          </a:p>
          <a:p>
            <a:r>
              <a:rPr lang="en-US" dirty="0">
                <a:solidFill>
                  <a:schemeClr val="tx1"/>
                </a:solidFill>
              </a:rPr>
              <a:t>At FRULACT, they rely on everyone to contribute innovative thinking and ideas.  As part of the strategic review of RDI strategy, the governance of RDI activities </a:t>
            </a:r>
          </a:p>
          <a:p>
            <a:endParaRPr lang="en-US" dirty="0">
              <a:solidFill>
                <a:schemeClr val="tx1"/>
              </a:solidFill>
            </a:endParaRPr>
          </a:p>
          <a:p>
            <a:r>
              <a:rPr lang="en-US" dirty="0">
                <a:solidFill>
                  <a:schemeClr val="tx1"/>
                </a:solidFill>
              </a:rPr>
              <a:t>was also reviewed. An Innovation Committee was created.  </a:t>
            </a:r>
          </a:p>
          <a:p>
            <a:endParaRPr lang="en-US" sz="600" dirty="0">
              <a:solidFill>
                <a:schemeClr val="tx1"/>
              </a:solidFill>
            </a:endParaRPr>
          </a:p>
          <a:p>
            <a:r>
              <a:rPr lang="en-US" dirty="0">
                <a:solidFill>
                  <a:schemeClr val="tx1"/>
                </a:solidFill>
              </a:rPr>
              <a:t>FRULACT cares about its employees (</a:t>
            </a:r>
            <a:r>
              <a:rPr lang="en-US" dirty="0" err="1">
                <a:solidFill>
                  <a:schemeClr val="tx1"/>
                </a:solidFill>
              </a:rPr>
              <a:t>Frupeople</a:t>
            </a:r>
            <a:r>
              <a:rPr lang="en-US" dirty="0">
                <a:solidFill>
                  <a:schemeClr val="tx1"/>
                </a:solidFill>
              </a:rPr>
              <a:t>) and invests in fostering personnel development. They implement the Frulact Academy, a project that aims to provide the </a:t>
            </a:r>
            <a:r>
              <a:rPr lang="en-US" dirty="0" err="1">
                <a:solidFill>
                  <a:schemeClr val="tx1"/>
                </a:solidFill>
              </a:rPr>
              <a:t>Frulacteans</a:t>
            </a:r>
            <a:r>
              <a:rPr lang="en-US" dirty="0">
                <a:solidFill>
                  <a:schemeClr val="tx1"/>
                </a:solidFill>
              </a:rPr>
              <a:t> with the skills they need to perform at the highest level by sharing internal and external knowledge and establishing strategic partnerships. Frulact implemented an onboarding training program for all employees that covers Quality and Food Safety, Environmental and Health and Safety topics. In 2022 Frulact subscribed to </a:t>
            </a:r>
            <a:r>
              <a:rPr lang="en-US" dirty="0" err="1">
                <a:solidFill>
                  <a:schemeClr val="tx1"/>
                </a:solidFill>
              </a:rPr>
              <a:t>Axa</a:t>
            </a:r>
            <a:r>
              <a:rPr lang="en-US" dirty="0">
                <a:solidFill>
                  <a:schemeClr val="tx1"/>
                </a:solidFill>
              </a:rPr>
              <a:t> Climate School to upskill and engage all employees to succeed in the sustainable transition. </a:t>
            </a:r>
          </a:p>
          <a:p>
            <a:endParaRPr lang="en-US" dirty="0">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Healthy</a:t>
            </a:r>
            <a:r>
              <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a:p>
            <a:r>
              <a:rPr lang="en-US" dirty="0">
                <a:solidFill>
                  <a:schemeClr val="tx1"/>
                </a:solidFill>
              </a:rPr>
              <a:t>The RDI Strategy was defined and aligned with FRULACT's Global strategy, namely "Natural, healthier, and new experiences". FRULACT improves its portfolio with healthier and high nutritional products, providing new experiences to consumers. They also preserve and enhance the quality and properties of the ingredients by using new or improved processes to increase product quality. Furthermore, the reduction of sugar is identified as a strategic area of knowledge production by FRULACT. The company has been developing alternative formulations aimed at eliminating the incorporation of sucrose and/or reducing the energy value of its products by identifying solutions available on the market and </a:t>
            </a:r>
            <a:r>
              <a:rPr lang="en-US" dirty="0" err="1">
                <a:solidFill>
                  <a:schemeClr val="tx1"/>
                </a:solidFill>
              </a:rPr>
              <a:t>analysing</a:t>
            </a:r>
            <a:r>
              <a:rPr lang="en-US" dirty="0">
                <a:solidFill>
                  <a:schemeClr val="tx1"/>
                </a:solidFill>
              </a:rPr>
              <a:t> their sensory, nutritional, functional, microbiological, and sustainability impact. </a:t>
            </a: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42</a:t>
            </a:fld>
            <a:endParaRPr lang="en-US" sz="1100"/>
          </a:p>
        </p:txBody>
      </p:sp>
      <p:pic>
        <p:nvPicPr>
          <p:cNvPr id="16" name="Picture Placeholder 15" descr="A picture containing cup, indoor, several, cluttered&#10;&#10;Description automatically generated">
            <a:extLst>
              <a:ext uri="{FF2B5EF4-FFF2-40B4-BE49-F238E27FC236}">
                <a16:creationId xmlns:a16="http://schemas.microsoft.com/office/drawing/2014/main" id="{A7AEA067-1BFB-F14D-4DA7-C8332FE2D554}"/>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Picture 13">
            <a:hlinkClick r:id="rId3"/>
            <a:extLst>
              <a:ext uri="{FF2B5EF4-FFF2-40B4-BE49-F238E27FC236}">
                <a16:creationId xmlns:a16="http://schemas.microsoft.com/office/drawing/2014/main" id="{88981903-15B3-1186-534E-00D3FB12181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2758" y="920971"/>
            <a:ext cx="2006703" cy="977950"/>
          </a:xfrm>
          <a:prstGeom prst="rect">
            <a:avLst/>
          </a:prstGeom>
        </p:spPr>
      </p:pic>
      <p:grpSp>
        <p:nvGrpSpPr>
          <p:cNvPr id="2" name="Graphic 2">
            <a:extLst>
              <a:ext uri="{FF2B5EF4-FFF2-40B4-BE49-F238E27FC236}">
                <a16:creationId xmlns:a16="http://schemas.microsoft.com/office/drawing/2014/main" id="{F21FC503-07D8-CC34-1467-52AF1700E77A}"/>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C424F21B-C2F9-B8EE-5D5D-DDDDF15C8AC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 name="Freeform 9">
              <a:extLst>
                <a:ext uri="{FF2B5EF4-FFF2-40B4-BE49-F238E27FC236}">
                  <a16:creationId xmlns:a16="http://schemas.microsoft.com/office/drawing/2014/main" id="{F25DF9EA-98DD-A14F-B2A5-FECCFAFDE644}"/>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10">
              <a:extLst>
                <a:ext uri="{FF2B5EF4-FFF2-40B4-BE49-F238E27FC236}">
                  <a16:creationId xmlns:a16="http://schemas.microsoft.com/office/drawing/2014/main" id="{A2CF04CA-A815-AD2A-DA0A-D8D17EB6B3B4}"/>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1">
              <a:extLst>
                <a:ext uri="{FF2B5EF4-FFF2-40B4-BE49-F238E27FC236}">
                  <a16:creationId xmlns:a16="http://schemas.microsoft.com/office/drawing/2014/main" id="{F52CFCAD-A8EB-DCE6-5836-A3F5D9735F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2">
              <a:extLst>
                <a:ext uri="{FF2B5EF4-FFF2-40B4-BE49-F238E27FC236}">
                  <a16:creationId xmlns:a16="http://schemas.microsoft.com/office/drawing/2014/main" id="{8F77FD84-8B7E-6AE2-560B-DBF5D5385BF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13">
              <a:extLst>
                <a:ext uri="{FF2B5EF4-FFF2-40B4-BE49-F238E27FC236}">
                  <a16:creationId xmlns:a16="http://schemas.microsoft.com/office/drawing/2014/main" id="{6F9B229A-7C1E-A726-F3A1-8D4ADF978F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14">
              <a:extLst>
                <a:ext uri="{FF2B5EF4-FFF2-40B4-BE49-F238E27FC236}">
                  <a16:creationId xmlns:a16="http://schemas.microsoft.com/office/drawing/2014/main" id="{70130929-B6A0-8CE0-DBCD-36034399EB0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5">
              <a:extLst>
                <a:ext uri="{FF2B5EF4-FFF2-40B4-BE49-F238E27FC236}">
                  <a16:creationId xmlns:a16="http://schemas.microsoft.com/office/drawing/2014/main" id="{EE8D4461-4CEB-C51E-A091-8A41A75F652B}"/>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6">
              <a:extLst>
                <a:ext uri="{FF2B5EF4-FFF2-40B4-BE49-F238E27FC236}">
                  <a16:creationId xmlns:a16="http://schemas.microsoft.com/office/drawing/2014/main" id="{835A9A14-A0F1-564A-A6DD-68F4267B7C1F}"/>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7">
              <a:extLst>
                <a:ext uri="{FF2B5EF4-FFF2-40B4-BE49-F238E27FC236}">
                  <a16:creationId xmlns:a16="http://schemas.microsoft.com/office/drawing/2014/main" id="{B5D5A46C-D352-4662-C92C-BCA2879082C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18">
              <a:extLst>
                <a:ext uri="{FF2B5EF4-FFF2-40B4-BE49-F238E27FC236}">
                  <a16:creationId xmlns:a16="http://schemas.microsoft.com/office/drawing/2014/main" id="{C37A98C2-96EA-66AF-0194-A73272741D40}"/>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9">
              <a:extLst>
                <a:ext uri="{FF2B5EF4-FFF2-40B4-BE49-F238E27FC236}">
                  <a16:creationId xmlns:a16="http://schemas.microsoft.com/office/drawing/2014/main" id="{51653B0E-279C-4FA9-7016-C3B3DE0CDDB1}"/>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20">
              <a:extLst>
                <a:ext uri="{FF2B5EF4-FFF2-40B4-BE49-F238E27FC236}">
                  <a16:creationId xmlns:a16="http://schemas.microsoft.com/office/drawing/2014/main" id="{86EC64D3-27C9-4A01-8FF1-3EA762C42A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21">
              <a:extLst>
                <a:ext uri="{FF2B5EF4-FFF2-40B4-BE49-F238E27FC236}">
                  <a16:creationId xmlns:a16="http://schemas.microsoft.com/office/drawing/2014/main" id="{3121E7D9-558B-DEF7-D868-607ACD2C7C51}"/>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22">
              <a:extLst>
                <a:ext uri="{FF2B5EF4-FFF2-40B4-BE49-F238E27FC236}">
                  <a16:creationId xmlns:a16="http://schemas.microsoft.com/office/drawing/2014/main" id="{D276521D-8700-0ABF-CB48-A7D02F0C8737}"/>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23">
              <a:extLst>
                <a:ext uri="{FF2B5EF4-FFF2-40B4-BE49-F238E27FC236}">
                  <a16:creationId xmlns:a16="http://schemas.microsoft.com/office/drawing/2014/main" id="{1B96A6B7-A36C-4AFC-E219-8DBC7032FE6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4">
              <a:extLst>
                <a:ext uri="{FF2B5EF4-FFF2-40B4-BE49-F238E27FC236}">
                  <a16:creationId xmlns:a16="http://schemas.microsoft.com/office/drawing/2014/main" id="{F827C64F-476A-C92F-664B-D1A1C4181E7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5">
              <a:extLst>
                <a:ext uri="{FF2B5EF4-FFF2-40B4-BE49-F238E27FC236}">
                  <a16:creationId xmlns:a16="http://schemas.microsoft.com/office/drawing/2014/main" id="{D0CEA1B2-9A83-2841-68DC-A338E335E63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6">
              <a:extLst>
                <a:ext uri="{FF2B5EF4-FFF2-40B4-BE49-F238E27FC236}">
                  <a16:creationId xmlns:a16="http://schemas.microsoft.com/office/drawing/2014/main" id="{B34148BF-F015-267A-F9F2-537BDF1C4EE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7">
              <a:extLst>
                <a:ext uri="{FF2B5EF4-FFF2-40B4-BE49-F238E27FC236}">
                  <a16:creationId xmlns:a16="http://schemas.microsoft.com/office/drawing/2014/main" id="{A42E021A-8233-FAA0-B1A4-252A3C3AB5A4}"/>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8">
              <a:extLst>
                <a:ext uri="{FF2B5EF4-FFF2-40B4-BE49-F238E27FC236}">
                  <a16:creationId xmlns:a16="http://schemas.microsoft.com/office/drawing/2014/main" id="{D74CA3F3-3E86-D111-9CE9-8C40C8CD0C41}"/>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9">
              <a:extLst>
                <a:ext uri="{FF2B5EF4-FFF2-40B4-BE49-F238E27FC236}">
                  <a16:creationId xmlns:a16="http://schemas.microsoft.com/office/drawing/2014/main" id="{DDBF7A00-061D-0BDF-0771-2B26C4FFAC14}"/>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30">
              <a:extLst>
                <a:ext uri="{FF2B5EF4-FFF2-40B4-BE49-F238E27FC236}">
                  <a16:creationId xmlns:a16="http://schemas.microsoft.com/office/drawing/2014/main" id="{47C74229-CA7E-C529-8476-EF6E1B57C18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31">
              <a:extLst>
                <a:ext uri="{FF2B5EF4-FFF2-40B4-BE49-F238E27FC236}">
                  <a16:creationId xmlns:a16="http://schemas.microsoft.com/office/drawing/2014/main" id="{38061779-54C8-3A06-C9A2-33F16710161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32">
              <a:extLst>
                <a:ext uri="{FF2B5EF4-FFF2-40B4-BE49-F238E27FC236}">
                  <a16:creationId xmlns:a16="http://schemas.microsoft.com/office/drawing/2014/main" id="{AE56E75E-9C7C-A1C4-C589-261EEE7A4A7C}"/>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33">
              <a:extLst>
                <a:ext uri="{FF2B5EF4-FFF2-40B4-BE49-F238E27FC236}">
                  <a16:creationId xmlns:a16="http://schemas.microsoft.com/office/drawing/2014/main" id="{6A7FF2D6-85CD-91EA-1395-1B866BD4714C}"/>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4">
              <a:extLst>
                <a:ext uri="{FF2B5EF4-FFF2-40B4-BE49-F238E27FC236}">
                  <a16:creationId xmlns:a16="http://schemas.microsoft.com/office/drawing/2014/main" id="{7E639700-CE5B-007B-F500-41A2F63525AB}"/>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5">
              <a:extLst>
                <a:ext uri="{FF2B5EF4-FFF2-40B4-BE49-F238E27FC236}">
                  <a16:creationId xmlns:a16="http://schemas.microsoft.com/office/drawing/2014/main" id="{3AA22FA3-C60D-B4FC-50F3-0ABAA0D8088C}"/>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6">
              <a:extLst>
                <a:ext uri="{FF2B5EF4-FFF2-40B4-BE49-F238E27FC236}">
                  <a16:creationId xmlns:a16="http://schemas.microsoft.com/office/drawing/2014/main" id="{F22F53D0-6E1E-C866-84CF-D401326EAC49}"/>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7">
              <a:extLst>
                <a:ext uri="{FF2B5EF4-FFF2-40B4-BE49-F238E27FC236}">
                  <a16:creationId xmlns:a16="http://schemas.microsoft.com/office/drawing/2014/main" id="{4A6B5A9F-C775-99E3-E8F7-EA17AD3774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8">
              <a:extLst>
                <a:ext uri="{FF2B5EF4-FFF2-40B4-BE49-F238E27FC236}">
                  <a16:creationId xmlns:a16="http://schemas.microsoft.com/office/drawing/2014/main" id="{2AE8C57C-91AA-B72B-5983-A131958AEF9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9">
              <a:extLst>
                <a:ext uri="{FF2B5EF4-FFF2-40B4-BE49-F238E27FC236}">
                  <a16:creationId xmlns:a16="http://schemas.microsoft.com/office/drawing/2014/main" id="{2773D4B0-1917-44A3-EF63-32ACD9F2FC86}"/>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40">
              <a:extLst>
                <a:ext uri="{FF2B5EF4-FFF2-40B4-BE49-F238E27FC236}">
                  <a16:creationId xmlns:a16="http://schemas.microsoft.com/office/drawing/2014/main" id="{F3881000-7639-D213-315E-2E4482ED95FF}"/>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41">
              <a:extLst>
                <a:ext uri="{FF2B5EF4-FFF2-40B4-BE49-F238E27FC236}">
                  <a16:creationId xmlns:a16="http://schemas.microsoft.com/office/drawing/2014/main" id="{0674C169-F264-93B5-DCB4-58C6BD911B48}"/>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42">
              <a:extLst>
                <a:ext uri="{FF2B5EF4-FFF2-40B4-BE49-F238E27FC236}">
                  <a16:creationId xmlns:a16="http://schemas.microsoft.com/office/drawing/2014/main" id="{534F3783-BA70-9593-53EE-78E134295021}"/>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43">
              <a:extLst>
                <a:ext uri="{FF2B5EF4-FFF2-40B4-BE49-F238E27FC236}">
                  <a16:creationId xmlns:a16="http://schemas.microsoft.com/office/drawing/2014/main" id="{0B7E7954-8666-13D5-68D4-904A1228D3C3}"/>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4">
              <a:extLst>
                <a:ext uri="{FF2B5EF4-FFF2-40B4-BE49-F238E27FC236}">
                  <a16:creationId xmlns:a16="http://schemas.microsoft.com/office/drawing/2014/main" id="{F963EFD0-1AB9-BCE0-937E-31E557E1E29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5">
              <a:extLst>
                <a:ext uri="{FF2B5EF4-FFF2-40B4-BE49-F238E27FC236}">
                  <a16:creationId xmlns:a16="http://schemas.microsoft.com/office/drawing/2014/main" id="{5A72FC60-C554-9C8A-885B-D6F572B169E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6">
              <a:extLst>
                <a:ext uri="{FF2B5EF4-FFF2-40B4-BE49-F238E27FC236}">
                  <a16:creationId xmlns:a16="http://schemas.microsoft.com/office/drawing/2014/main" id="{4C4BC8A3-4BE1-D939-D641-77D1C4DFAB3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7">
              <a:extLst>
                <a:ext uri="{FF2B5EF4-FFF2-40B4-BE49-F238E27FC236}">
                  <a16:creationId xmlns:a16="http://schemas.microsoft.com/office/drawing/2014/main" id="{01D6A82C-0DF6-02EC-2BE9-9C9B05DB2DF3}"/>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8">
              <a:extLst>
                <a:ext uri="{FF2B5EF4-FFF2-40B4-BE49-F238E27FC236}">
                  <a16:creationId xmlns:a16="http://schemas.microsoft.com/office/drawing/2014/main" id="{2716F215-E607-C220-8E35-C3BACD8A59F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9">
              <a:extLst>
                <a:ext uri="{FF2B5EF4-FFF2-40B4-BE49-F238E27FC236}">
                  <a16:creationId xmlns:a16="http://schemas.microsoft.com/office/drawing/2014/main" id="{BC371A18-10D6-A079-FDCE-DF8E0B67CAD7}"/>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50">
              <a:extLst>
                <a:ext uri="{FF2B5EF4-FFF2-40B4-BE49-F238E27FC236}">
                  <a16:creationId xmlns:a16="http://schemas.microsoft.com/office/drawing/2014/main" id="{B39ADB19-AAC3-944E-008C-E05D7D90744A}"/>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51">
              <a:extLst>
                <a:ext uri="{FF2B5EF4-FFF2-40B4-BE49-F238E27FC236}">
                  <a16:creationId xmlns:a16="http://schemas.microsoft.com/office/drawing/2014/main" id="{4B83E2D0-C180-6C2D-AF03-585C38D631B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52">
              <a:extLst>
                <a:ext uri="{FF2B5EF4-FFF2-40B4-BE49-F238E27FC236}">
                  <a16:creationId xmlns:a16="http://schemas.microsoft.com/office/drawing/2014/main" id="{5B99B2CC-A579-3158-3E4D-6671C9299A1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57" name="Graphic 2">
              <a:extLst>
                <a:ext uri="{FF2B5EF4-FFF2-40B4-BE49-F238E27FC236}">
                  <a16:creationId xmlns:a16="http://schemas.microsoft.com/office/drawing/2014/main" id="{6AED7CC6-5999-A070-985A-17E4A6B0BD78}"/>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D1B214F1-654D-4DDC-F0A6-79DC7502156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22">
                <a:extLst>
                  <a:ext uri="{FF2B5EF4-FFF2-40B4-BE49-F238E27FC236}">
                    <a16:creationId xmlns:a16="http://schemas.microsoft.com/office/drawing/2014/main" id="{C6375062-D0D4-F589-1FE7-BFCD9BB99A35}"/>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7" name="Freeform 223">
                <a:extLst>
                  <a:ext uri="{FF2B5EF4-FFF2-40B4-BE49-F238E27FC236}">
                    <a16:creationId xmlns:a16="http://schemas.microsoft.com/office/drawing/2014/main" id="{A99F4824-7E77-2613-9064-280F0BE77E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4">
                <a:extLst>
                  <a:ext uri="{FF2B5EF4-FFF2-40B4-BE49-F238E27FC236}">
                    <a16:creationId xmlns:a16="http://schemas.microsoft.com/office/drawing/2014/main" id="{4CB180AB-7A47-E7FF-4C40-C84EC7EAADD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9" name="Freeform 225">
                <a:extLst>
                  <a:ext uri="{FF2B5EF4-FFF2-40B4-BE49-F238E27FC236}">
                    <a16:creationId xmlns:a16="http://schemas.microsoft.com/office/drawing/2014/main" id="{33545C1B-C75D-872C-C404-0098F5F4ECAF}"/>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6">
                <a:extLst>
                  <a:ext uri="{FF2B5EF4-FFF2-40B4-BE49-F238E27FC236}">
                    <a16:creationId xmlns:a16="http://schemas.microsoft.com/office/drawing/2014/main" id="{10CC88BA-3462-8904-FDF2-777F5D0BDE8A}"/>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7">
                <a:extLst>
                  <a:ext uri="{FF2B5EF4-FFF2-40B4-BE49-F238E27FC236}">
                    <a16:creationId xmlns:a16="http://schemas.microsoft.com/office/drawing/2014/main" id="{DEC6C0E5-76DE-9787-7642-158BAA1F09BC}"/>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8">
                <a:extLst>
                  <a:ext uri="{FF2B5EF4-FFF2-40B4-BE49-F238E27FC236}">
                    <a16:creationId xmlns:a16="http://schemas.microsoft.com/office/drawing/2014/main" id="{2FECB9CB-5ABD-B913-BA72-3D308FDCFCB5}"/>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9">
                <a:extLst>
                  <a:ext uri="{FF2B5EF4-FFF2-40B4-BE49-F238E27FC236}">
                    <a16:creationId xmlns:a16="http://schemas.microsoft.com/office/drawing/2014/main" id="{638D44E2-1AED-E52D-B0FA-9C9517DC8A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30">
                <a:extLst>
                  <a:ext uri="{FF2B5EF4-FFF2-40B4-BE49-F238E27FC236}">
                    <a16:creationId xmlns:a16="http://schemas.microsoft.com/office/drawing/2014/main" id="{2E4DBC78-C808-75FD-0A68-962B07C382AD}"/>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58" name="Freeform 54">
              <a:extLst>
                <a:ext uri="{FF2B5EF4-FFF2-40B4-BE49-F238E27FC236}">
                  <a16:creationId xmlns:a16="http://schemas.microsoft.com/office/drawing/2014/main" id="{22B8D10C-7D76-AB11-00B4-D82D9065A7D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5">
              <a:extLst>
                <a:ext uri="{FF2B5EF4-FFF2-40B4-BE49-F238E27FC236}">
                  <a16:creationId xmlns:a16="http://schemas.microsoft.com/office/drawing/2014/main" id="{6842777A-0B67-7976-513C-CEC74ED2A140}"/>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6">
              <a:extLst>
                <a:ext uri="{FF2B5EF4-FFF2-40B4-BE49-F238E27FC236}">
                  <a16:creationId xmlns:a16="http://schemas.microsoft.com/office/drawing/2014/main" id="{9A7B954A-6198-8334-AAA3-E7498A1F2447}"/>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1" name="Freeform 57">
              <a:extLst>
                <a:ext uri="{FF2B5EF4-FFF2-40B4-BE49-F238E27FC236}">
                  <a16:creationId xmlns:a16="http://schemas.microsoft.com/office/drawing/2014/main" id="{E43C0A89-28D7-D9DD-9862-C2AC0618D402}"/>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2" name="Freeform 58">
              <a:extLst>
                <a:ext uri="{FF2B5EF4-FFF2-40B4-BE49-F238E27FC236}">
                  <a16:creationId xmlns:a16="http://schemas.microsoft.com/office/drawing/2014/main" id="{6EA3BC60-AB81-86C5-9D13-B9873C9CBF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9">
              <a:extLst>
                <a:ext uri="{FF2B5EF4-FFF2-40B4-BE49-F238E27FC236}">
                  <a16:creationId xmlns:a16="http://schemas.microsoft.com/office/drawing/2014/main" id="{2B870530-523E-3217-3191-9FFD41103C9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60">
              <a:extLst>
                <a:ext uri="{FF2B5EF4-FFF2-40B4-BE49-F238E27FC236}">
                  <a16:creationId xmlns:a16="http://schemas.microsoft.com/office/drawing/2014/main" id="{2981BE25-5BA9-A9BD-3D71-DCB50E182B84}"/>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61">
              <a:extLst>
                <a:ext uri="{FF2B5EF4-FFF2-40B4-BE49-F238E27FC236}">
                  <a16:creationId xmlns:a16="http://schemas.microsoft.com/office/drawing/2014/main" id="{460EB251-D321-8378-948F-8E82A6AB2EA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62">
              <a:extLst>
                <a:ext uri="{FF2B5EF4-FFF2-40B4-BE49-F238E27FC236}">
                  <a16:creationId xmlns:a16="http://schemas.microsoft.com/office/drawing/2014/main" id="{412CD5FD-8C5B-0E6E-6800-259DC98724FD}"/>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63">
              <a:extLst>
                <a:ext uri="{FF2B5EF4-FFF2-40B4-BE49-F238E27FC236}">
                  <a16:creationId xmlns:a16="http://schemas.microsoft.com/office/drawing/2014/main" id="{C2233EB6-A435-2B0C-60E1-7BADE382C61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4">
              <a:extLst>
                <a:ext uri="{FF2B5EF4-FFF2-40B4-BE49-F238E27FC236}">
                  <a16:creationId xmlns:a16="http://schemas.microsoft.com/office/drawing/2014/main" id="{DBA17140-4C7F-F4B5-5FFA-21E6CA9E22E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5">
              <a:extLst>
                <a:ext uri="{FF2B5EF4-FFF2-40B4-BE49-F238E27FC236}">
                  <a16:creationId xmlns:a16="http://schemas.microsoft.com/office/drawing/2014/main" id="{20C78816-7544-1660-1A57-9F18E206B43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6">
              <a:extLst>
                <a:ext uri="{FF2B5EF4-FFF2-40B4-BE49-F238E27FC236}">
                  <a16:creationId xmlns:a16="http://schemas.microsoft.com/office/drawing/2014/main" id="{90195258-8B00-550A-7B1D-7A40E8C5AACD}"/>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7">
              <a:extLst>
                <a:ext uri="{FF2B5EF4-FFF2-40B4-BE49-F238E27FC236}">
                  <a16:creationId xmlns:a16="http://schemas.microsoft.com/office/drawing/2014/main" id="{C66FC84F-78D9-97F1-37D7-4EE32B6C499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8">
              <a:extLst>
                <a:ext uri="{FF2B5EF4-FFF2-40B4-BE49-F238E27FC236}">
                  <a16:creationId xmlns:a16="http://schemas.microsoft.com/office/drawing/2014/main" id="{C1F8F18B-33FF-515A-406A-DD0053B6F4F9}"/>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9">
              <a:extLst>
                <a:ext uri="{FF2B5EF4-FFF2-40B4-BE49-F238E27FC236}">
                  <a16:creationId xmlns:a16="http://schemas.microsoft.com/office/drawing/2014/main" id="{D26D12C9-11E8-66C5-7B46-1E4001018F67}"/>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70">
              <a:extLst>
                <a:ext uri="{FF2B5EF4-FFF2-40B4-BE49-F238E27FC236}">
                  <a16:creationId xmlns:a16="http://schemas.microsoft.com/office/drawing/2014/main" id="{3DFED847-FC01-33B1-72A7-2B99372C7F0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71">
              <a:extLst>
                <a:ext uri="{FF2B5EF4-FFF2-40B4-BE49-F238E27FC236}">
                  <a16:creationId xmlns:a16="http://schemas.microsoft.com/office/drawing/2014/main" id="{C111076D-7955-F387-E289-298A57753CA3}"/>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72">
              <a:extLst>
                <a:ext uri="{FF2B5EF4-FFF2-40B4-BE49-F238E27FC236}">
                  <a16:creationId xmlns:a16="http://schemas.microsoft.com/office/drawing/2014/main" id="{DFF280C2-5940-8EA6-87BB-BAFC955A0E4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73">
              <a:extLst>
                <a:ext uri="{FF2B5EF4-FFF2-40B4-BE49-F238E27FC236}">
                  <a16:creationId xmlns:a16="http://schemas.microsoft.com/office/drawing/2014/main" id="{BFC471E4-E25E-9176-1741-DED30C5B68A0}"/>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4">
              <a:extLst>
                <a:ext uri="{FF2B5EF4-FFF2-40B4-BE49-F238E27FC236}">
                  <a16:creationId xmlns:a16="http://schemas.microsoft.com/office/drawing/2014/main" id="{61BAB24E-2F7C-E39F-3E0A-0062EFD4CFAC}"/>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5">
              <a:extLst>
                <a:ext uri="{FF2B5EF4-FFF2-40B4-BE49-F238E27FC236}">
                  <a16:creationId xmlns:a16="http://schemas.microsoft.com/office/drawing/2014/main" id="{352F0EA6-3C24-F3D4-B48A-66102032FB1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6">
              <a:extLst>
                <a:ext uri="{FF2B5EF4-FFF2-40B4-BE49-F238E27FC236}">
                  <a16:creationId xmlns:a16="http://schemas.microsoft.com/office/drawing/2014/main" id="{DF2615EA-B105-94DB-31BF-5F27EE6B7779}"/>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7">
              <a:extLst>
                <a:ext uri="{FF2B5EF4-FFF2-40B4-BE49-F238E27FC236}">
                  <a16:creationId xmlns:a16="http://schemas.microsoft.com/office/drawing/2014/main" id="{4B315C0F-993F-9BF1-5A5B-382F039A5572}"/>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8">
              <a:extLst>
                <a:ext uri="{FF2B5EF4-FFF2-40B4-BE49-F238E27FC236}">
                  <a16:creationId xmlns:a16="http://schemas.microsoft.com/office/drawing/2014/main" id="{0CE5528D-A815-04A2-23D8-0E788C37975F}"/>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9">
              <a:extLst>
                <a:ext uri="{FF2B5EF4-FFF2-40B4-BE49-F238E27FC236}">
                  <a16:creationId xmlns:a16="http://schemas.microsoft.com/office/drawing/2014/main" id="{9DFB8637-6DDB-673E-FD61-87FDD2C6F8E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80">
              <a:extLst>
                <a:ext uri="{FF2B5EF4-FFF2-40B4-BE49-F238E27FC236}">
                  <a16:creationId xmlns:a16="http://schemas.microsoft.com/office/drawing/2014/main" id="{461800DD-CECB-7E24-878B-3999CA86BCC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81">
              <a:extLst>
                <a:ext uri="{FF2B5EF4-FFF2-40B4-BE49-F238E27FC236}">
                  <a16:creationId xmlns:a16="http://schemas.microsoft.com/office/drawing/2014/main" id="{42294DE7-9FE8-F3C3-88DC-F6B017EC985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82">
              <a:extLst>
                <a:ext uri="{FF2B5EF4-FFF2-40B4-BE49-F238E27FC236}">
                  <a16:creationId xmlns:a16="http://schemas.microsoft.com/office/drawing/2014/main" id="{364C579B-3C56-39DC-AE6C-8B3A176A34B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83">
              <a:extLst>
                <a:ext uri="{FF2B5EF4-FFF2-40B4-BE49-F238E27FC236}">
                  <a16:creationId xmlns:a16="http://schemas.microsoft.com/office/drawing/2014/main" id="{98089FC9-C23B-C584-D808-EFA4512957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4">
              <a:extLst>
                <a:ext uri="{FF2B5EF4-FFF2-40B4-BE49-F238E27FC236}">
                  <a16:creationId xmlns:a16="http://schemas.microsoft.com/office/drawing/2014/main" id="{E45DCABD-B954-F48A-C0A7-0FCC6426B929}"/>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5">
              <a:extLst>
                <a:ext uri="{FF2B5EF4-FFF2-40B4-BE49-F238E27FC236}">
                  <a16:creationId xmlns:a16="http://schemas.microsoft.com/office/drawing/2014/main" id="{BDAE3F83-5238-8314-8AC0-FE5806AC357A}"/>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6">
              <a:extLst>
                <a:ext uri="{FF2B5EF4-FFF2-40B4-BE49-F238E27FC236}">
                  <a16:creationId xmlns:a16="http://schemas.microsoft.com/office/drawing/2014/main" id="{682AB544-8B74-0F3D-D047-9ED3A77B19DB}"/>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7">
              <a:extLst>
                <a:ext uri="{FF2B5EF4-FFF2-40B4-BE49-F238E27FC236}">
                  <a16:creationId xmlns:a16="http://schemas.microsoft.com/office/drawing/2014/main" id="{445DE376-4BCD-BD31-D364-3EDE8F6D12C7}"/>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2" name="Graphic 2">
              <a:extLst>
                <a:ext uri="{FF2B5EF4-FFF2-40B4-BE49-F238E27FC236}">
                  <a16:creationId xmlns:a16="http://schemas.microsoft.com/office/drawing/2014/main" id="{D738B4F9-4EE4-94CE-1D24-EB263CEE5CB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6E9C9D20-E95E-0ED2-F51C-1218ACA00A4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20">
                <a:extLst>
                  <a:ext uri="{FF2B5EF4-FFF2-40B4-BE49-F238E27FC236}">
                    <a16:creationId xmlns:a16="http://schemas.microsoft.com/office/drawing/2014/main" id="{38ED3C82-136B-9BE2-28B2-EA52D3B6EAF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3" name="Freeform 89">
              <a:extLst>
                <a:ext uri="{FF2B5EF4-FFF2-40B4-BE49-F238E27FC236}">
                  <a16:creationId xmlns:a16="http://schemas.microsoft.com/office/drawing/2014/main" id="{5AD1BB12-2631-4E43-DBC8-E56ECC544F86}"/>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90">
              <a:extLst>
                <a:ext uri="{FF2B5EF4-FFF2-40B4-BE49-F238E27FC236}">
                  <a16:creationId xmlns:a16="http://schemas.microsoft.com/office/drawing/2014/main" id="{C24B7F81-060E-1CFB-972F-C3060B2427D7}"/>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91">
              <a:extLst>
                <a:ext uri="{FF2B5EF4-FFF2-40B4-BE49-F238E27FC236}">
                  <a16:creationId xmlns:a16="http://schemas.microsoft.com/office/drawing/2014/main" id="{61D72D5B-A866-244B-238C-193041921E4C}"/>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6" name="Freeform 92">
              <a:extLst>
                <a:ext uri="{FF2B5EF4-FFF2-40B4-BE49-F238E27FC236}">
                  <a16:creationId xmlns:a16="http://schemas.microsoft.com/office/drawing/2014/main" id="{3EEA7B33-112D-2214-C5A7-1C98BCD1410F}"/>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7" name="Freeform 93">
              <a:extLst>
                <a:ext uri="{FF2B5EF4-FFF2-40B4-BE49-F238E27FC236}">
                  <a16:creationId xmlns:a16="http://schemas.microsoft.com/office/drawing/2014/main" id="{9102DA10-54D5-E25D-A4FA-970BCE045C0F}"/>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4">
              <a:extLst>
                <a:ext uri="{FF2B5EF4-FFF2-40B4-BE49-F238E27FC236}">
                  <a16:creationId xmlns:a16="http://schemas.microsoft.com/office/drawing/2014/main" id="{8850994B-61EB-8B78-799C-535616EE6C9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9" name="Graphic 2">
              <a:extLst>
                <a:ext uri="{FF2B5EF4-FFF2-40B4-BE49-F238E27FC236}">
                  <a16:creationId xmlns:a16="http://schemas.microsoft.com/office/drawing/2014/main" id="{DE95D486-EF8D-5826-1553-410D23EA5A0A}"/>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5F8B4933-EB5C-E898-8396-15C20D71FE9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8">
                <a:extLst>
                  <a:ext uri="{FF2B5EF4-FFF2-40B4-BE49-F238E27FC236}">
                    <a16:creationId xmlns:a16="http://schemas.microsoft.com/office/drawing/2014/main" id="{96DFE981-89DE-A1B2-56F9-B05ECD50CE0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0" name="Freeform 96">
              <a:extLst>
                <a:ext uri="{FF2B5EF4-FFF2-40B4-BE49-F238E27FC236}">
                  <a16:creationId xmlns:a16="http://schemas.microsoft.com/office/drawing/2014/main" id="{5847AB7B-4BCD-EEAE-8F2F-2B187607F95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7">
              <a:extLst>
                <a:ext uri="{FF2B5EF4-FFF2-40B4-BE49-F238E27FC236}">
                  <a16:creationId xmlns:a16="http://schemas.microsoft.com/office/drawing/2014/main" id="{15B1741A-4341-9ECD-AF4B-14E4652BD3F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8">
              <a:extLst>
                <a:ext uri="{FF2B5EF4-FFF2-40B4-BE49-F238E27FC236}">
                  <a16:creationId xmlns:a16="http://schemas.microsoft.com/office/drawing/2014/main" id="{4A0B30C3-B208-FCCE-5BD7-44061F218892}"/>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 name="Freeform 99">
              <a:extLst>
                <a:ext uri="{FF2B5EF4-FFF2-40B4-BE49-F238E27FC236}">
                  <a16:creationId xmlns:a16="http://schemas.microsoft.com/office/drawing/2014/main" id="{1FD43B06-F4E9-1A75-9232-2BB129B49200}"/>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4" name="Freeform 100">
              <a:extLst>
                <a:ext uri="{FF2B5EF4-FFF2-40B4-BE49-F238E27FC236}">
                  <a16:creationId xmlns:a16="http://schemas.microsoft.com/office/drawing/2014/main" id="{20E3FC65-8E5A-77F9-F1B7-00527DCF548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101">
              <a:extLst>
                <a:ext uri="{FF2B5EF4-FFF2-40B4-BE49-F238E27FC236}">
                  <a16:creationId xmlns:a16="http://schemas.microsoft.com/office/drawing/2014/main" id="{2A854A90-3E7E-6462-9878-9DD95EA60A74}"/>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6" name="Graphic 2">
              <a:extLst>
                <a:ext uri="{FF2B5EF4-FFF2-40B4-BE49-F238E27FC236}">
                  <a16:creationId xmlns:a16="http://schemas.microsoft.com/office/drawing/2014/main" id="{0C88C3B7-5F55-6556-2A14-844C9994C37B}"/>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CDF38445-DB6C-D93E-BE37-B4811ABA4CAE}"/>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6">
                <a:extLst>
                  <a:ext uri="{FF2B5EF4-FFF2-40B4-BE49-F238E27FC236}">
                    <a16:creationId xmlns:a16="http://schemas.microsoft.com/office/drawing/2014/main" id="{0649A565-9B29-B747-9B4B-910AEC69787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7" name="Freeform 103">
              <a:extLst>
                <a:ext uri="{FF2B5EF4-FFF2-40B4-BE49-F238E27FC236}">
                  <a16:creationId xmlns:a16="http://schemas.microsoft.com/office/drawing/2014/main" id="{AE1B4939-2C60-067E-F7DE-5786DF66297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4">
              <a:extLst>
                <a:ext uri="{FF2B5EF4-FFF2-40B4-BE49-F238E27FC236}">
                  <a16:creationId xmlns:a16="http://schemas.microsoft.com/office/drawing/2014/main" id="{CE7F8FCA-2C8C-4790-60B1-0F83E9CF346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5">
              <a:extLst>
                <a:ext uri="{FF2B5EF4-FFF2-40B4-BE49-F238E27FC236}">
                  <a16:creationId xmlns:a16="http://schemas.microsoft.com/office/drawing/2014/main" id="{B4C736E1-88E9-7E7D-7F5F-16127D48917A}"/>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0" name="Freeform 106">
              <a:extLst>
                <a:ext uri="{FF2B5EF4-FFF2-40B4-BE49-F238E27FC236}">
                  <a16:creationId xmlns:a16="http://schemas.microsoft.com/office/drawing/2014/main" id="{E9FC456A-AB7B-9DCA-9EBB-696EDE101727}"/>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1" name="Freeform 107">
              <a:extLst>
                <a:ext uri="{FF2B5EF4-FFF2-40B4-BE49-F238E27FC236}">
                  <a16:creationId xmlns:a16="http://schemas.microsoft.com/office/drawing/2014/main" id="{9E3C16CA-6246-9231-9629-4822F779519E}"/>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8">
              <a:extLst>
                <a:ext uri="{FF2B5EF4-FFF2-40B4-BE49-F238E27FC236}">
                  <a16:creationId xmlns:a16="http://schemas.microsoft.com/office/drawing/2014/main" id="{8A81B10B-A7E6-CFD6-82F0-D5A8EFC57975}"/>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9">
              <a:extLst>
                <a:ext uri="{FF2B5EF4-FFF2-40B4-BE49-F238E27FC236}">
                  <a16:creationId xmlns:a16="http://schemas.microsoft.com/office/drawing/2014/main" id="{9204437E-A981-D142-1CFA-AABEC29A5580}"/>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10">
              <a:extLst>
                <a:ext uri="{FF2B5EF4-FFF2-40B4-BE49-F238E27FC236}">
                  <a16:creationId xmlns:a16="http://schemas.microsoft.com/office/drawing/2014/main" id="{1EA6CFCC-A41A-685A-4FED-5E63C7B37F13}"/>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11">
              <a:extLst>
                <a:ext uri="{FF2B5EF4-FFF2-40B4-BE49-F238E27FC236}">
                  <a16:creationId xmlns:a16="http://schemas.microsoft.com/office/drawing/2014/main" id="{1BBD4F6B-CB16-6215-2147-DE42FD9203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12">
              <a:extLst>
                <a:ext uri="{FF2B5EF4-FFF2-40B4-BE49-F238E27FC236}">
                  <a16:creationId xmlns:a16="http://schemas.microsoft.com/office/drawing/2014/main" id="{41D7BFB9-54A9-F370-B975-9061FBA6F82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13">
              <a:extLst>
                <a:ext uri="{FF2B5EF4-FFF2-40B4-BE49-F238E27FC236}">
                  <a16:creationId xmlns:a16="http://schemas.microsoft.com/office/drawing/2014/main" id="{A7D181D0-DC9F-BFF0-F7E3-E594D7BD0FA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4">
              <a:extLst>
                <a:ext uri="{FF2B5EF4-FFF2-40B4-BE49-F238E27FC236}">
                  <a16:creationId xmlns:a16="http://schemas.microsoft.com/office/drawing/2014/main" id="{0A53151B-F1B9-C645-D2FA-CEAAA4A8A9EB}"/>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5">
              <a:extLst>
                <a:ext uri="{FF2B5EF4-FFF2-40B4-BE49-F238E27FC236}">
                  <a16:creationId xmlns:a16="http://schemas.microsoft.com/office/drawing/2014/main" id="{35F59212-AE1E-39F4-2768-A5CC4DE5A557}"/>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6">
              <a:extLst>
                <a:ext uri="{FF2B5EF4-FFF2-40B4-BE49-F238E27FC236}">
                  <a16:creationId xmlns:a16="http://schemas.microsoft.com/office/drawing/2014/main" id="{BB4B983A-C4F1-B3CF-11F2-4562B583D1D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7">
              <a:extLst>
                <a:ext uri="{FF2B5EF4-FFF2-40B4-BE49-F238E27FC236}">
                  <a16:creationId xmlns:a16="http://schemas.microsoft.com/office/drawing/2014/main" id="{C11CAA57-B0DD-568E-34C3-798D751A9CE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8">
              <a:extLst>
                <a:ext uri="{FF2B5EF4-FFF2-40B4-BE49-F238E27FC236}">
                  <a16:creationId xmlns:a16="http://schemas.microsoft.com/office/drawing/2014/main" id="{137D3D1F-6FE5-8015-C405-F815D60533F6}"/>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9">
              <a:extLst>
                <a:ext uri="{FF2B5EF4-FFF2-40B4-BE49-F238E27FC236}">
                  <a16:creationId xmlns:a16="http://schemas.microsoft.com/office/drawing/2014/main" id="{00B746F7-AE94-E6E1-C909-54109604C129}"/>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20">
              <a:extLst>
                <a:ext uri="{FF2B5EF4-FFF2-40B4-BE49-F238E27FC236}">
                  <a16:creationId xmlns:a16="http://schemas.microsoft.com/office/drawing/2014/main" id="{5DF30015-9760-E30C-3AAE-1D0CBC8C8D16}"/>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21">
              <a:extLst>
                <a:ext uri="{FF2B5EF4-FFF2-40B4-BE49-F238E27FC236}">
                  <a16:creationId xmlns:a16="http://schemas.microsoft.com/office/drawing/2014/main" id="{0F91F09E-D764-7C65-9563-CDC60B0A9A6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22">
              <a:extLst>
                <a:ext uri="{FF2B5EF4-FFF2-40B4-BE49-F238E27FC236}">
                  <a16:creationId xmlns:a16="http://schemas.microsoft.com/office/drawing/2014/main" id="{C9D47111-034A-7BB7-2BDD-D3FBA7F8B4A3}"/>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23">
              <a:extLst>
                <a:ext uri="{FF2B5EF4-FFF2-40B4-BE49-F238E27FC236}">
                  <a16:creationId xmlns:a16="http://schemas.microsoft.com/office/drawing/2014/main" id="{4B3B8768-ADA6-2C9A-1185-C644D0E1246E}"/>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4">
              <a:extLst>
                <a:ext uri="{FF2B5EF4-FFF2-40B4-BE49-F238E27FC236}">
                  <a16:creationId xmlns:a16="http://schemas.microsoft.com/office/drawing/2014/main" id="{A79D7587-6C71-ADD8-580B-E6C16BBAC58A}"/>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5">
              <a:extLst>
                <a:ext uri="{FF2B5EF4-FFF2-40B4-BE49-F238E27FC236}">
                  <a16:creationId xmlns:a16="http://schemas.microsoft.com/office/drawing/2014/main" id="{065848CB-4935-1D79-FD06-5A55B2EDA1E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6">
              <a:extLst>
                <a:ext uri="{FF2B5EF4-FFF2-40B4-BE49-F238E27FC236}">
                  <a16:creationId xmlns:a16="http://schemas.microsoft.com/office/drawing/2014/main" id="{5099DDAD-6490-7412-968E-AC24386C6DEB}"/>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7">
              <a:extLst>
                <a:ext uri="{FF2B5EF4-FFF2-40B4-BE49-F238E27FC236}">
                  <a16:creationId xmlns:a16="http://schemas.microsoft.com/office/drawing/2014/main" id="{938EF977-23CB-52D1-E414-3B25F15C18D1}"/>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8">
              <a:extLst>
                <a:ext uri="{FF2B5EF4-FFF2-40B4-BE49-F238E27FC236}">
                  <a16:creationId xmlns:a16="http://schemas.microsoft.com/office/drawing/2014/main" id="{FA4FB3C2-2E82-8C42-C5D7-D70F231823C3}"/>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9">
              <a:extLst>
                <a:ext uri="{FF2B5EF4-FFF2-40B4-BE49-F238E27FC236}">
                  <a16:creationId xmlns:a16="http://schemas.microsoft.com/office/drawing/2014/main" id="{6B7620FA-21EE-6EC6-B072-E35A8B760D1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30">
              <a:extLst>
                <a:ext uri="{FF2B5EF4-FFF2-40B4-BE49-F238E27FC236}">
                  <a16:creationId xmlns:a16="http://schemas.microsoft.com/office/drawing/2014/main" id="{E755F1DF-A435-E187-5AE5-DD7CFB8B6C02}"/>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31">
              <a:extLst>
                <a:ext uri="{FF2B5EF4-FFF2-40B4-BE49-F238E27FC236}">
                  <a16:creationId xmlns:a16="http://schemas.microsoft.com/office/drawing/2014/main" id="{C1C4A841-FAC4-6864-849D-5AF62909189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32">
              <a:extLst>
                <a:ext uri="{FF2B5EF4-FFF2-40B4-BE49-F238E27FC236}">
                  <a16:creationId xmlns:a16="http://schemas.microsoft.com/office/drawing/2014/main" id="{0AA004DC-9E9E-F129-8557-A962C174AB8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33">
              <a:extLst>
                <a:ext uri="{FF2B5EF4-FFF2-40B4-BE49-F238E27FC236}">
                  <a16:creationId xmlns:a16="http://schemas.microsoft.com/office/drawing/2014/main" id="{BA33975F-2EF3-7236-B181-4A9158560D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4">
              <a:extLst>
                <a:ext uri="{FF2B5EF4-FFF2-40B4-BE49-F238E27FC236}">
                  <a16:creationId xmlns:a16="http://schemas.microsoft.com/office/drawing/2014/main" id="{88E7E779-7C17-8E31-99F1-34EA17F3BBCC}"/>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5">
              <a:extLst>
                <a:ext uri="{FF2B5EF4-FFF2-40B4-BE49-F238E27FC236}">
                  <a16:creationId xmlns:a16="http://schemas.microsoft.com/office/drawing/2014/main" id="{661F3310-A6A8-B735-F40E-81B888729F89}"/>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6">
              <a:extLst>
                <a:ext uri="{FF2B5EF4-FFF2-40B4-BE49-F238E27FC236}">
                  <a16:creationId xmlns:a16="http://schemas.microsoft.com/office/drawing/2014/main" id="{0CCB846E-E44E-7B1E-14CF-E60660D8023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7">
              <a:extLst>
                <a:ext uri="{FF2B5EF4-FFF2-40B4-BE49-F238E27FC236}">
                  <a16:creationId xmlns:a16="http://schemas.microsoft.com/office/drawing/2014/main" id="{21F5D42C-33C6-A2D8-80BE-9E98A910FB44}"/>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8">
              <a:extLst>
                <a:ext uri="{FF2B5EF4-FFF2-40B4-BE49-F238E27FC236}">
                  <a16:creationId xmlns:a16="http://schemas.microsoft.com/office/drawing/2014/main" id="{F7B6E9B6-C346-4A6B-4154-6D3AE913A2A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9">
              <a:extLst>
                <a:ext uri="{FF2B5EF4-FFF2-40B4-BE49-F238E27FC236}">
                  <a16:creationId xmlns:a16="http://schemas.microsoft.com/office/drawing/2014/main" id="{547E6400-8F06-CA4F-365A-24F1BEE28A2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40">
              <a:extLst>
                <a:ext uri="{FF2B5EF4-FFF2-40B4-BE49-F238E27FC236}">
                  <a16:creationId xmlns:a16="http://schemas.microsoft.com/office/drawing/2014/main" id="{32DB6C46-4983-4069-407A-89344F6C5D0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41">
              <a:extLst>
                <a:ext uri="{FF2B5EF4-FFF2-40B4-BE49-F238E27FC236}">
                  <a16:creationId xmlns:a16="http://schemas.microsoft.com/office/drawing/2014/main" id="{02453904-CF50-D2CA-D356-219EBB2AA31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42">
              <a:extLst>
                <a:ext uri="{FF2B5EF4-FFF2-40B4-BE49-F238E27FC236}">
                  <a16:creationId xmlns:a16="http://schemas.microsoft.com/office/drawing/2014/main" id="{BB4CBE6B-7552-DC07-19FD-68A04E23CC9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43">
              <a:extLst>
                <a:ext uri="{FF2B5EF4-FFF2-40B4-BE49-F238E27FC236}">
                  <a16:creationId xmlns:a16="http://schemas.microsoft.com/office/drawing/2014/main" id="{11472871-B23F-76C6-F08A-BC8BA8A79D51}"/>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4">
              <a:extLst>
                <a:ext uri="{FF2B5EF4-FFF2-40B4-BE49-F238E27FC236}">
                  <a16:creationId xmlns:a16="http://schemas.microsoft.com/office/drawing/2014/main" id="{E6EFAEA0-5143-AC18-22CA-81E19FAA6FD9}"/>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5">
              <a:extLst>
                <a:ext uri="{FF2B5EF4-FFF2-40B4-BE49-F238E27FC236}">
                  <a16:creationId xmlns:a16="http://schemas.microsoft.com/office/drawing/2014/main" id="{3645E8E6-E78A-6A2B-4EE6-4CCCB0C2516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6">
              <a:extLst>
                <a:ext uri="{FF2B5EF4-FFF2-40B4-BE49-F238E27FC236}">
                  <a16:creationId xmlns:a16="http://schemas.microsoft.com/office/drawing/2014/main" id="{94EF54A0-39F3-E43A-5B11-7F9ED2D1D6AD}"/>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7">
              <a:extLst>
                <a:ext uri="{FF2B5EF4-FFF2-40B4-BE49-F238E27FC236}">
                  <a16:creationId xmlns:a16="http://schemas.microsoft.com/office/drawing/2014/main" id="{455F5721-3E58-0843-95B0-40DB524C464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8">
              <a:extLst>
                <a:ext uri="{FF2B5EF4-FFF2-40B4-BE49-F238E27FC236}">
                  <a16:creationId xmlns:a16="http://schemas.microsoft.com/office/drawing/2014/main" id="{EB751B2F-C5AC-C6C3-BA6F-D925C425959B}"/>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9">
              <a:extLst>
                <a:ext uri="{FF2B5EF4-FFF2-40B4-BE49-F238E27FC236}">
                  <a16:creationId xmlns:a16="http://schemas.microsoft.com/office/drawing/2014/main" id="{5FE2EB1B-EE00-9827-7793-6DBCDF56DE39}"/>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50">
              <a:extLst>
                <a:ext uri="{FF2B5EF4-FFF2-40B4-BE49-F238E27FC236}">
                  <a16:creationId xmlns:a16="http://schemas.microsoft.com/office/drawing/2014/main" id="{4E56CE69-7BD5-0AC8-D1F8-3CC91700C65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51">
              <a:extLst>
                <a:ext uri="{FF2B5EF4-FFF2-40B4-BE49-F238E27FC236}">
                  <a16:creationId xmlns:a16="http://schemas.microsoft.com/office/drawing/2014/main" id="{360D0130-B554-EE2C-BA90-578CF399E7E8}"/>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52">
              <a:extLst>
                <a:ext uri="{FF2B5EF4-FFF2-40B4-BE49-F238E27FC236}">
                  <a16:creationId xmlns:a16="http://schemas.microsoft.com/office/drawing/2014/main" id="{DEB54AD7-91F7-D8B5-1B0C-99D86069911C}"/>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53">
              <a:extLst>
                <a:ext uri="{FF2B5EF4-FFF2-40B4-BE49-F238E27FC236}">
                  <a16:creationId xmlns:a16="http://schemas.microsoft.com/office/drawing/2014/main" id="{C7484506-E138-BCEF-FF6C-810F2DE3978D}"/>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4">
              <a:extLst>
                <a:ext uri="{FF2B5EF4-FFF2-40B4-BE49-F238E27FC236}">
                  <a16:creationId xmlns:a16="http://schemas.microsoft.com/office/drawing/2014/main" id="{5EC1199D-89FF-DD95-9C90-E173BDEAB991}"/>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5">
              <a:extLst>
                <a:ext uri="{FF2B5EF4-FFF2-40B4-BE49-F238E27FC236}">
                  <a16:creationId xmlns:a16="http://schemas.microsoft.com/office/drawing/2014/main" id="{B12F5000-325F-BDC1-D2C6-499D24BC244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6">
              <a:extLst>
                <a:ext uri="{FF2B5EF4-FFF2-40B4-BE49-F238E27FC236}">
                  <a16:creationId xmlns:a16="http://schemas.microsoft.com/office/drawing/2014/main" id="{998ED9A8-FDB6-1841-F187-CA1E61151462}"/>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7">
              <a:extLst>
                <a:ext uri="{FF2B5EF4-FFF2-40B4-BE49-F238E27FC236}">
                  <a16:creationId xmlns:a16="http://schemas.microsoft.com/office/drawing/2014/main" id="{8FE12F27-A935-5B30-A351-A318E453EB4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8">
              <a:extLst>
                <a:ext uri="{FF2B5EF4-FFF2-40B4-BE49-F238E27FC236}">
                  <a16:creationId xmlns:a16="http://schemas.microsoft.com/office/drawing/2014/main" id="{AF7975C4-D435-0367-2E7F-D760306E70C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9">
              <a:extLst>
                <a:ext uri="{FF2B5EF4-FFF2-40B4-BE49-F238E27FC236}">
                  <a16:creationId xmlns:a16="http://schemas.microsoft.com/office/drawing/2014/main" id="{3C96740A-AA88-F304-581E-68A6AC319005}"/>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60">
              <a:extLst>
                <a:ext uri="{FF2B5EF4-FFF2-40B4-BE49-F238E27FC236}">
                  <a16:creationId xmlns:a16="http://schemas.microsoft.com/office/drawing/2014/main" id="{CFA57B39-542B-9A25-DB71-8A87D6AED1E7}"/>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61">
              <a:extLst>
                <a:ext uri="{FF2B5EF4-FFF2-40B4-BE49-F238E27FC236}">
                  <a16:creationId xmlns:a16="http://schemas.microsoft.com/office/drawing/2014/main" id="{5B871285-B663-3962-6B64-70B7E191A21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62">
              <a:extLst>
                <a:ext uri="{FF2B5EF4-FFF2-40B4-BE49-F238E27FC236}">
                  <a16:creationId xmlns:a16="http://schemas.microsoft.com/office/drawing/2014/main" id="{9FC26A8A-3947-39FA-BC50-620BAF409E41}"/>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63">
              <a:extLst>
                <a:ext uri="{FF2B5EF4-FFF2-40B4-BE49-F238E27FC236}">
                  <a16:creationId xmlns:a16="http://schemas.microsoft.com/office/drawing/2014/main" id="{0F4A8105-A67F-888C-5350-0CA808330DD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4">
              <a:extLst>
                <a:ext uri="{FF2B5EF4-FFF2-40B4-BE49-F238E27FC236}">
                  <a16:creationId xmlns:a16="http://schemas.microsoft.com/office/drawing/2014/main" id="{C53AE0E7-B33B-4061-89F0-8963606F85C8}"/>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5">
              <a:extLst>
                <a:ext uri="{FF2B5EF4-FFF2-40B4-BE49-F238E27FC236}">
                  <a16:creationId xmlns:a16="http://schemas.microsoft.com/office/drawing/2014/main" id="{DF9BE96E-9E25-A378-A3EF-20C3442B09A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6">
              <a:extLst>
                <a:ext uri="{FF2B5EF4-FFF2-40B4-BE49-F238E27FC236}">
                  <a16:creationId xmlns:a16="http://schemas.microsoft.com/office/drawing/2014/main" id="{5C7B8044-E4B2-A789-90A4-FEB909273838}"/>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7">
              <a:extLst>
                <a:ext uri="{FF2B5EF4-FFF2-40B4-BE49-F238E27FC236}">
                  <a16:creationId xmlns:a16="http://schemas.microsoft.com/office/drawing/2014/main" id="{B8321F7B-EEC8-9317-B942-1BF6E950BD76}"/>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8">
              <a:extLst>
                <a:ext uri="{FF2B5EF4-FFF2-40B4-BE49-F238E27FC236}">
                  <a16:creationId xmlns:a16="http://schemas.microsoft.com/office/drawing/2014/main" id="{E83EFE27-DB93-4FA6-FAB6-63CABA012607}"/>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9">
              <a:extLst>
                <a:ext uri="{FF2B5EF4-FFF2-40B4-BE49-F238E27FC236}">
                  <a16:creationId xmlns:a16="http://schemas.microsoft.com/office/drawing/2014/main" id="{91240411-BAB7-44BF-81B6-A3202747A80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70">
              <a:extLst>
                <a:ext uri="{FF2B5EF4-FFF2-40B4-BE49-F238E27FC236}">
                  <a16:creationId xmlns:a16="http://schemas.microsoft.com/office/drawing/2014/main" id="{020326EF-0EDE-6272-BED7-251C6334EFA3}"/>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71">
              <a:extLst>
                <a:ext uri="{FF2B5EF4-FFF2-40B4-BE49-F238E27FC236}">
                  <a16:creationId xmlns:a16="http://schemas.microsoft.com/office/drawing/2014/main" id="{98D70EC6-C0C4-6224-130B-E4140E4B96B9}"/>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72">
              <a:extLst>
                <a:ext uri="{FF2B5EF4-FFF2-40B4-BE49-F238E27FC236}">
                  <a16:creationId xmlns:a16="http://schemas.microsoft.com/office/drawing/2014/main" id="{569B94C0-61F0-2175-077E-8B99B15CCF82}"/>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73">
              <a:extLst>
                <a:ext uri="{FF2B5EF4-FFF2-40B4-BE49-F238E27FC236}">
                  <a16:creationId xmlns:a16="http://schemas.microsoft.com/office/drawing/2014/main" id="{CE7E3407-C5DF-0ECF-405C-438F6A2B3E7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4">
              <a:extLst>
                <a:ext uri="{FF2B5EF4-FFF2-40B4-BE49-F238E27FC236}">
                  <a16:creationId xmlns:a16="http://schemas.microsoft.com/office/drawing/2014/main" id="{66BA6FF4-F45E-0E6C-0735-997078D9E10C}"/>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5">
              <a:extLst>
                <a:ext uri="{FF2B5EF4-FFF2-40B4-BE49-F238E27FC236}">
                  <a16:creationId xmlns:a16="http://schemas.microsoft.com/office/drawing/2014/main" id="{F59DB390-BA22-8E41-719D-11E411AE89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6">
              <a:extLst>
                <a:ext uri="{FF2B5EF4-FFF2-40B4-BE49-F238E27FC236}">
                  <a16:creationId xmlns:a16="http://schemas.microsoft.com/office/drawing/2014/main" id="{798118C8-456B-1D9A-8A57-4BEA2B9B86A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7">
              <a:extLst>
                <a:ext uri="{FF2B5EF4-FFF2-40B4-BE49-F238E27FC236}">
                  <a16:creationId xmlns:a16="http://schemas.microsoft.com/office/drawing/2014/main" id="{B24D9DAD-F163-9F73-925F-83F67B48564D}"/>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8">
              <a:extLst>
                <a:ext uri="{FF2B5EF4-FFF2-40B4-BE49-F238E27FC236}">
                  <a16:creationId xmlns:a16="http://schemas.microsoft.com/office/drawing/2014/main" id="{448697EB-7D54-D7D3-822A-95D89A5F6E2D}"/>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9">
              <a:extLst>
                <a:ext uri="{FF2B5EF4-FFF2-40B4-BE49-F238E27FC236}">
                  <a16:creationId xmlns:a16="http://schemas.microsoft.com/office/drawing/2014/main" id="{464EA488-6BE7-6E0D-09A9-0ED0133289F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80">
              <a:extLst>
                <a:ext uri="{FF2B5EF4-FFF2-40B4-BE49-F238E27FC236}">
                  <a16:creationId xmlns:a16="http://schemas.microsoft.com/office/drawing/2014/main" id="{20DF6B64-02D6-F65C-CC08-794109F13440}"/>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81">
              <a:extLst>
                <a:ext uri="{FF2B5EF4-FFF2-40B4-BE49-F238E27FC236}">
                  <a16:creationId xmlns:a16="http://schemas.microsoft.com/office/drawing/2014/main" id="{1973C10E-6381-9586-3D41-0D70E14CE17A}"/>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86" name="Graphic 2">
              <a:extLst>
                <a:ext uri="{FF2B5EF4-FFF2-40B4-BE49-F238E27FC236}">
                  <a16:creationId xmlns:a16="http://schemas.microsoft.com/office/drawing/2014/main" id="{A0ECE167-FDE2-577B-3E08-688531FAFE18}"/>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6AB47449-E6D0-BB45-A957-B0B37CF4D6AF}"/>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4">
                <a:extLst>
                  <a:ext uri="{FF2B5EF4-FFF2-40B4-BE49-F238E27FC236}">
                    <a16:creationId xmlns:a16="http://schemas.microsoft.com/office/drawing/2014/main" id="{3F8859AC-BD50-DA7A-631D-7819190D9753}"/>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87" name="Freeform 183">
              <a:extLst>
                <a:ext uri="{FF2B5EF4-FFF2-40B4-BE49-F238E27FC236}">
                  <a16:creationId xmlns:a16="http://schemas.microsoft.com/office/drawing/2014/main" id="{8378D75C-3E90-0554-B065-AE88A5B8B57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4">
              <a:extLst>
                <a:ext uri="{FF2B5EF4-FFF2-40B4-BE49-F238E27FC236}">
                  <a16:creationId xmlns:a16="http://schemas.microsoft.com/office/drawing/2014/main" id="{1CCBB40A-1AA7-7242-A1A2-C4762C6F9B10}"/>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5">
              <a:extLst>
                <a:ext uri="{FF2B5EF4-FFF2-40B4-BE49-F238E27FC236}">
                  <a16:creationId xmlns:a16="http://schemas.microsoft.com/office/drawing/2014/main" id="{7AB2DE36-854E-A1BF-1CEF-9A77574A2A9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0" name="Freeform 186">
              <a:extLst>
                <a:ext uri="{FF2B5EF4-FFF2-40B4-BE49-F238E27FC236}">
                  <a16:creationId xmlns:a16="http://schemas.microsoft.com/office/drawing/2014/main" id="{782434C9-1740-6555-7D38-A9DF53E1486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1" name="Freeform 187">
              <a:extLst>
                <a:ext uri="{FF2B5EF4-FFF2-40B4-BE49-F238E27FC236}">
                  <a16:creationId xmlns:a16="http://schemas.microsoft.com/office/drawing/2014/main" id="{406C1B36-1344-E35E-7728-C647FC0BA8FF}"/>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8">
              <a:extLst>
                <a:ext uri="{FF2B5EF4-FFF2-40B4-BE49-F238E27FC236}">
                  <a16:creationId xmlns:a16="http://schemas.microsoft.com/office/drawing/2014/main" id="{9BB09106-F97A-E382-E0FE-9BFBF761E0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3" name="Graphic 2">
              <a:extLst>
                <a:ext uri="{FF2B5EF4-FFF2-40B4-BE49-F238E27FC236}">
                  <a16:creationId xmlns:a16="http://schemas.microsoft.com/office/drawing/2014/main" id="{54E3E673-7721-C598-A730-FE4095224D25}"/>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F4FDD9E9-F28E-55CC-6DC6-DD134D92944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12">
                <a:extLst>
                  <a:ext uri="{FF2B5EF4-FFF2-40B4-BE49-F238E27FC236}">
                    <a16:creationId xmlns:a16="http://schemas.microsoft.com/office/drawing/2014/main" id="{F45F8166-E23C-DA9C-D8CC-3B628A7148C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4" name="Freeform 190">
              <a:extLst>
                <a:ext uri="{FF2B5EF4-FFF2-40B4-BE49-F238E27FC236}">
                  <a16:creationId xmlns:a16="http://schemas.microsoft.com/office/drawing/2014/main" id="{7185F8D3-706D-A60E-E43B-AACFD4EE48B0}"/>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91">
              <a:extLst>
                <a:ext uri="{FF2B5EF4-FFF2-40B4-BE49-F238E27FC236}">
                  <a16:creationId xmlns:a16="http://schemas.microsoft.com/office/drawing/2014/main" id="{032ECA48-3E75-DD45-AA66-EE02EFF9FE3A}"/>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92">
              <a:extLst>
                <a:ext uri="{FF2B5EF4-FFF2-40B4-BE49-F238E27FC236}">
                  <a16:creationId xmlns:a16="http://schemas.microsoft.com/office/drawing/2014/main" id="{79269B6C-C9BA-AF16-0A48-0B896A915EC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7" name="Freeform 193">
              <a:extLst>
                <a:ext uri="{FF2B5EF4-FFF2-40B4-BE49-F238E27FC236}">
                  <a16:creationId xmlns:a16="http://schemas.microsoft.com/office/drawing/2014/main" id="{ACC07579-4216-BB1E-9B1F-281791D6B148}"/>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8" name="Freeform 194">
              <a:extLst>
                <a:ext uri="{FF2B5EF4-FFF2-40B4-BE49-F238E27FC236}">
                  <a16:creationId xmlns:a16="http://schemas.microsoft.com/office/drawing/2014/main" id="{72A354C3-C339-2637-250A-F1BF13AE516A}"/>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5">
              <a:extLst>
                <a:ext uri="{FF2B5EF4-FFF2-40B4-BE49-F238E27FC236}">
                  <a16:creationId xmlns:a16="http://schemas.microsoft.com/office/drawing/2014/main" id="{5788C62F-CF92-BF48-5BDF-ECB6FAC66EED}"/>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6">
              <a:extLst>
                <a:ext uri="{FF2B5EF4-FFF2-40B4-BE49-F238E27FC236}">
                  <a16:creationId xmlns:a16="http://schemas.microsoft.com/office/drawing/2014/main" id="{021A61F0-9EB1-F9F7-C6B2-0434605F710F}"/>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7">
              <a:extLst>
                <a:ext uri="{FF2B5EF4-FFF2-40B4-BE49-F238E27FC236}">
                  <a16:creationId xmlns:a16="http://schemas.microsoft.com/office/drawing/2014/main" id="{B8446B51-8EA0-35FC-C5DD-9A30AF8B55D0}"/>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8">
              <a:extLst>
                <a:ext uri="{FF2B5EF4-FFF2-40B4-BE49-F238E27FC236}">
                  <a16:creationId xmlns:a16="http://schemas.microsoft.com/office/drawing/2014/main" id="{FF14E043-C1D7-81A0-2486-3C680BF4681F}"/>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9">
              <a:extLst>
                <a:ext uri="{FF2B5EF4-FFF2-40B4-BE49-F238E27FC236}">
                  <a16:creationId xmlns:a16="http://schemas.microsoft.com/office/drawing/2014/main" id="{A318B77E-B4BE-65E6-58C6-E97AC5659BAD}"/>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200">
              <a:extLst>
                <a:ext uri="{FF2B5EF4-FFF2-40B4-BE49-F238E27FC236}">
                  <a16:creationId xmlns:a16="http://schemas.microsoft.com/office/drawing/2014/main" id="{30FA3416-4B12-DC1B-55F0-09A878ABD77B}"/>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201">
              <a:extLst>
                <a:ext uri="{FF2B5EF4-FFF2-40B4-BE49-F238E27FC236}">
                  <a16:creationId xmlns:a16="http://schemas.microsoft.com/office/drawing/2014/main" id="{12194415-9611-1C20-C96E-B592FE0FAB9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202">
              <a:extLst>
                <a:ext uri="{FF2B5EF4-FFF2-40B4-BE49-F238E27FC236}">
                  <a16:creationId xmlns:a16="http://schemas.microsoft.com/office/drawing/2014/main" id="{7C5340B8-11E3-CE69-A228-F0ED6CFD6CC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203">
              <a:extLst>
                <a:ext uri="{FF2B5EF4-FFF2-40B4-BE49-F238E27FC236}">
                  <a16:creationId xmlns:a16="http://schemas.microsoft.com/office/drawing/2014/main" id="{E3118286-14EC-E818-7AE3-01AA4C58FC35}"/>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4">
              <a:extLst>
                <a:ext uri="{FF2B5EF4-FFF2-40B4-BE49-F238E27FC236}">
                  <a16:creationId xmlns:a16="http://schemas.microsoft.com/office/drawing/2014/main" id="{D6F207FA-E82A-3F3B-20C4-05B640EA6AFE}"/>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5">
              <a:extLst>
                <a:ext uri="{FF2B5EF4-FFF2-40B4-BE49-F238E27FC236}">
                  <a16:creationId xmlns:a16="http://schemas.microsoft.com/office/drawing/2014/main" id="{358A1C99-D46D-687E-A7EF-900EFD211076}"/>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6">
              <a:extLst>
                <a:ext uri="{FF2B5EF4-FFF2-40B4-BE49-F238E27FC236}">
                  <a16:creationId xmlns:a16="http://schemas.microsoft.com/office/drawing/2014/main" id="{565B08A1-E4D3-B839-CBB1-30EB3AF8F97C}"/>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7">
              <a:extLst>
                <a:ext uri="{FF2B5EF4-FFF2-40B4-BE49-F238E27FC236}">
                  <a16:creationId xmlns:a16="http://schemas.microsoft.com/office/drawing/2014/main" id="{602D70E0-7DD5-EC2B-BFF0-D093E26EE632}"/>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8">
              <a:extLst>
                <a:ext uri="{FF2B5EF4-FFF2-40B4-BE49-F238E27FC236}">
                  <a16:creationId xmlns:a16="http://schemas.microsoft.com/office/drawing/2014/main" id="{41978794-2505-F5B6-8F40-BBCABEF80CA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9">
              <a:extLst>
                <a:ext uri="{FF2B5EF4-FFF2-40B4-BE49-F238E27FC236}">
                  <a16:creationId xmlns:a16="http://schemas.microsoft.com/office/drawing/2014/main" id="{799DCB65-E895-D891-7CBF-5993ECFD0F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10">
              <a:extLst>
                <a:ext uri="{FF2B5EF4-FFF2-40B4-BE49-F238E27FC236}">
                  <a16:creationId xmlns:a16="http://schemas.microsoft.com/office/drawing/2014/main" id="{61AC79B7-831B-68F7-5486-ACA95B2BD0C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pic>
        <p:nvPicPr>
          <p:cNvPr id="235" name="Picture 234">
            <a:extLst>
              <a:ext uri="{FF2B5EF4-FFF2-40B4-BE49-F238E27FC236}">
                <a16:creationId xmlns:a16="http://schemas.microsoft.com/office/drawing/2014/main" id="{D5911434-5EF6-778D-5AE4-B20A3068B5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8879164"/>
            <a:ext cx="5386079" cy="1170887"/>
          </a:xfrm>
          <a:prstGeom prst="rect">
            <a:avLst/>
          </a:prstGeom>
        </p:spPr>
      </p:pic>
      <p:sp>
        <p:nvSpPr>
          <p:cNvPr id="236" name="TextBox 235">
            <a:extLst>
              <a:ext uri="{FF2B5EF4-FFF2-40B4-BE49-F238E27FC236}">
                <a16:creationId xmlns:a16="http://schemas.microsoft.com/office/drawing/2014/main" id="{D0657636-0F89-85C4-84EA-AD0839208A0C}"/>
              </a:ext>
            </a:extLst>
          </p:cNvPr>
          <p:cNvSpPr txBox="1"/>
          <p:nvPr/>
        </p:nvSpPr>
        <p:spPr>
          <a:xfrm>
            <a:off x="154744" y="8352056"/>
            <a:ext cx="1006737" cy="584775"/>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Nature</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Protect in order to Harvest</a:t>
            </a:r>
          </a:p>
        </p:txBody>
      </p:sp>
      <p:sp>
        <p:nvSpPr>
          <p:cNvPr id="237" name="TextBox 236">
            <a:extLst>
              <a:ext uri="{FF2B5EF4-FFF2-40B4-BE49-F238E27FC236}">
                <a16:creationId xmlns:a16="http://schemas.microsoft.com/office/drawing/2014/main" id="{D7E84802-0DF4-5343-EF7F-3F17AB66F83C}"/>
              </a:ext>
            </a:extLst>
          </p:cNvPr>
          <p:cNvSpPr txBox="1"/>
          <p:nvPr/>
        </p:nvSpPr>
        <p:spPr>
          <a:xfrm>
            <a:off x="1200511" y="8352055"/>
            <a:ext cx="1002417" cy="584775"/>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Partnerships</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Transparency Builds Trust</a:t>
            </a:r>
          </a:p>
        </p:txBody>
      </p:sp>
      <p:sp>
        <p:nvSpPr>
          <p:cNvPr id="238" name="TextBox 237">
            <a:extLst>
              <a:ext uri="{FF2B5EF4-FFF2-40B4-BE49-F238E27FC236}">
                <a16:creationId xmlns:a16="http://schemas.microsoft.com/office/drawing/2014/main" id="{02C6CD64-FBE5-8871-3F2B-31C46EBDF775}"/>
              </a:ext>
            </a:extLst>
          </p:cNvPr>
          <p:cNvSpPr txBox="1"/>
          <p:nvPr/>
        </p:nvSpPr>
        <p:spPr>
          <a:xfrm>
            <a:off x="2241957" y="8380088"/>
            <a:ext cx="997643" cy="584775"/>
          </a:xfrm>
          <a:prstGeom prst="rect">
            <a:avLst/>
          </a:prstGeom>
          <a:noFill/>
        </p:spPr>
        <p:txBody>
          <a:bodyPr wrap="square" rtlCol="0">
            <a:spAutoFit/>
          </a:bodyPr>
          <a:lstStyle/>
          <a:p>
            <a:pPr algn="ctr"/>
            <a:r>
              <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rPr>
              <a:t>FrUpeople</a:t>
            </a:r>
            <a:endParaRPr lang="en-IE" sz="1200" b="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Our Driving Force</a:t>
            </a:r>
          </a:p>
        </p:txBody>
      </p:sp>
      <p:sp>
        <p:nvSpPr>
          <p:cNvPr id="239" name="TextBox 238">
            <a:extLst>
              <a:ext uri="{FF2B5EF4-FFF2-40B4-BE49-F238E27FC236}">
                <a16:creationId xmlns:a16="http://schemas.microsoft.com/office/drawing/2014/main" id="{46CFD6CB-91C7-FC14-B305-4CCB9C2EEEF8}"/>
              </a:ext>
            </a:extLst>
          </p:cNvPr>
          <p:cNvSpPr txBox="1"/>
          <p:nvPr/>
        </p:nvSpPr>
        <p:spPr>
          <a:xfrm>
            <a:off x="3278629" y="8378059"/>
            <a:ext cx="1002416" cy="430887"/>
          </a:xfrm>
          <a:prstGeom prst="rect">
            <a:avLst/>
          </a:prstGeom>
          <a:noFill/>
        </p:spPr>
        <p:txBody>
          <a:bodyPr wrap="square" rtlCol="0">
            <a:spAutoFit/>
          </a:bodyPr>
          <a:lstStyle/>
          <a:p>
            <a:pPr algn="ctr"/>
            <a:r>
              <a:rPr lang="en-IE" sz="1200" b="1" dirty="0">
                <a:solidFill>
                  <a:srgbClr val="1A6A1A"/>
                </a:solidFill>
                <a:latin typeface="Calibri" panose="020F0502020204030204" pitchFamily="34" charset="0"/>
                <a:ea typeface="Calibri" panose="020F0502020204030204" pitchFamily="34" charset="0"/>
                <a:cs typeface="Calibri" panose="020F0502020204030204" pitchFamily="34" charset="0"/>
              </a:rPr>
              <a:t>Innovation</a:t>
            </a:r>
          </a:p>
          <a:p>
            <a:pPr algn="ctr"/>
            <a:r>
              <a:rPr lang="en-IE" sz="1000" dirty="0">
                <a:solidFill>
                  <a:srgbClr val="1A6A1A"/>
                </a:solidFill>
                <a:latin typeface="Calibri" panose="020F0502020204030204" pitchFamily="34" charset="0"/>
                <a:ea typeface="Calibri" panose="020F0502020204030204" pitchFamily="34" charset="0"/>
                <a:cs typeface="Calibri" panose="020F0502020204030204" pitchFamily="34" charset="0"/>
              </a:rPr>
              <a:t>Adding Value</a:t>
            </a:r>
          </a:p>
        </p:txBody>
      </p:sp>
      <p:sp>
        <p:nvSpPr>
          <p:cNvPr id="240" name="TextBox 239">
            <a:extLst>
              <a:ext uri="{FF2B5EF4-FFF2-40B4-BE49-F238E27FC236}">
                <a16:creationId xmlns:a16="http://schemas.microsoft.com/office/drawing/2014/main" id="{99CB843F-E19F-31E1-09CD-3B080DDB639B}"/>
              </a:ext>
            </a:extLst>
          </p:cNvPr>
          <p:cNvSpPr txBox="1"/>
          <p:nvPr/>
        </p:nvSpPr>
        <p:spPr>
          <a:xfrm>
            <a:off x="4222839" y="8378059"/>
            <a:ext cx="1602082" cy="430887"/>
          </a:xfrm>
          <a:prstGeom prst="rect">
            <a:avLst/>
          </a:prstGeom>
          <a:noFill/>
        </p:spPr>
        <p:txBody>
          <a:bodyPr wrap="square" rtlCol="0">
            <a:spAutoFit/>
          </a:bodyPr>
          <a:lstStyle/>
          <a:p>
            <a:pPr algn="ctr"/>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Products &amp; Markets</a:t>
            </a:r>
          </a:p>
          <a:p>
            <a:pPr algn="ctr"/>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Challenge the future</a:t>
            </a:r>
          </a:p>
        </p:txBody>
      </p:sp>
      <p:sp>
        <p:nvSpPr>
          <p:cNvPr id="242" name="TextBox 241">
            <a:extLst>
              <a:ext uri="{FF2B5EF4-FFF2-40B4-BE49-F238E27FC236}">
                <a16:creationId xmlns:a16="http://schemas.microsoft.com/office/drawing/2014/main" id="{AF32D381-0ECA-B846-B1B6-B709AC54D60D}"/>
              </a:ext>
            </a:extLst>
          </p:cNvPr>
          <p:cNvSpPr txBox="1"/>
          <p:nvPr/>
        </p:nvSpPr>
        <p:spPr>
          <a:xfrm>
            <a:off x="5540823" y="8808946"/>
            <a:ext cx="1501824" cy="1200329"/>
          </a:xfrm>
          <a:prstGeom prst="rect">
            <a:avLst/>
          </a:prstGeom>
          <a:noFill/>
          <a:ln>
            <a:solidFill>
              <a:srgbClr val="94B3B2"/>
            </a:solidFill>
          </a:ln>
        </p:spPr>
        <p:txBody>
          <a:bodyPr wrap="square" rtlCol="0">
            <a:spAutoFit/>
          </a:bodyPr>
          <a:lstStyle/>
          <a:p>
            <a:pPr algn="ctr"/>
            <a:r>
              <a:rPr lang="en-IE" b="1" dirty="0" err="1">
                <a:solidFill>
                  <a:srgbClr val="1A6A1A"/>
                </a:solidFill>
                <a:latin typeface="Calibri" panose="020F0502020204030204" pitchFamily="34" charset="0"/>
                <a:ea typeface="Calibri" panose="020F0502020204030204" pitchFamily="34" charset="0"/>
                <a:cs typeface="Calibri" panose="020F0502020204030204" pitchFamily="34" charset="0"/>
              </a:rPr>
              <a:t>Frulact’s</a:t>
            </a:r>
            <a:r>
              <a:rPr lang="en-IE" b="1" dirty="0">
                <a:solidFill>
                  <a:srgbClr val="1A6A1A"/>
                </a:solidFill>
                <a:latin typeface="Calibri" panose="020F0502020204030204" pitchFamily="34" charset="0"/>
                <a:ea typeface="Calibri" panose="020F0502020204030204" pitchFamily="34" charset="0"/>
                <a:cs typeface="Calibri" panose="020F0502020204030204" pitchFamily="34" charset="0"/>
              </a:rPr>
              <a:t> Value Chain for Sustainability</a:t>
            </a:r>
          </a:p>
        </p:txBody>
      </p:sp>
    </p:spTree>
    <p:extLst>
      <p:ext uri="{BB962C8B-B14F-4D97-AF65-F5344CB8AC3E}">
        <p14:creationId xmlns:p14="http://schemas.microsoft.com/office/powerpoint/2010/main" val="31476320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E946274-1BF0-F2FD-E44F-5A8B0C792D6F}"/>
              </a:ext>
            </a:extLst>
          </p:cNvPr>
          <p:cNvSpPr>
            <a:spLocks noGrp="1"/>
          </p:cNvSpPr>
          <p:nvPr>
            <p:ph type="sldNum" sz="quarter" idx="4"/>
          </p:nvPr>
        </p:nvSpPr>
        <p:spPr/>
        <p:txBody>
          <a:bodyPr/>
          <a:lstStyle/>
          <a:p>
            <a:fld id="{CB2079F2-58AF-ED44-82D7-E04B2F6FD686}" type="slidenum">
              <a:rPr lang="en-US" smtClean="0"/>
              <a:pPr/>
              <a:t>43</a:t>
            </a:fld>
            <a:endParaRPr lang="en-US"/>
          </a:p>
        </p:txBody>
      </p:sp>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255922"/>
            <a:ext cx="6638491" cy="6211635"/>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 2019 Frulact defined a sustainability strategy inspired by its value chain, where the Group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realised</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 impact of specific activities - internal and external - on the company and the community.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Frulact’s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Value Chain for Sustainability reflects how they add value to the business through sustainable practices and the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optimisation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of the resources used. FRULACT's value chain for sustainability focuses on the following topics: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Nature</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protect in order to harvest;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Partnerships</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transparency builds trust; </a:t>
            </a:r>
            <a:r>
              <a:rPr kumimoji="0" lang="en-US" sz="1100" b="1"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FruPeople</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their driving force;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Innovation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 adding value; </a:t>
            </a:r>
            <a:r>
              <a:rPr kumimoji="0" lang="en-US" sz="11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Products and Markets </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challenge the future.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promotes agricultural best practices through procurement policies while ensuring the quality and food safety of raw materials, including: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integration of biodiversity preservation: the Promotion of Sustainable Agricultural Practices for the enhancement of Biodiversity is fostered;</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preservation of natural resources by developing innovative technologies that allow the sustainable use of ecosystem resources, with particular efforts to preserve the local ecosystems;</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promotion of the establishment of partnerships with stakeholders to create a more comprehensive culture of biodiversity, and sustainable use of natural resources;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promotion of an internal culture of biodiversity preservation, raising awareness and sharing pertinent information on this topic.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R="0" lvl="0" algn="just" defTabSz="2072941" rtl="0" eaLnBrk="1" fontAlgn="auto" latinLnBrk="0" hangingPunct="1">
              <a:lnSpc>
                <a:spcPts val="1220"/>
              </a:lnSpc>
              <a:spcBef>
                <a:spcPts val="0"/>
              </a:spcBef>
              <a:spcAft>
                <a:spcPts val="0"/>
              </a:spcAft>
              <a:buClrTx/>
              <a:buSzTx/>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promotes environmental impact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monitorisation</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to ensure the efficient use of resources, namely by: </a:t>
            </a:r>
            <a:endParaRPr lang="en-US" dirty="0">
              <a:solidFill>
                <a:prstClr val="black"/>
              </a:solidFill>
            </a:endParaRP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improving the efficiency in their water consumption;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transition to energy sources with low carbon or zero carbon. In some units, FRULACT had launched </a:t>
            </a:r>
            <a:endParaRPr lang="en-US" dirty="0">
              <a:solidFill>
                <a:prstClr val="black"/>
              </a:solidFill>
            </a:endParaRPr>
          </a:p>
          <a:p>
            <a:pPr marL="172800" marR="0" lvl="0" algn="just" defTabSz="2072941" rtl="0" eaLnBrk="1" fontAlgn="auto" latinLnBrk="0" hangingPunct="1">
              <a:lnSpc>
                <a:spcPts val="1220"/>
              </a:lnSpc>
              <a:spcBef>
                <a:spcPts val="0"/>
              </a:spcBef>
              <a:spcAft>
                <a:spcPts val="0"/>
              </a:spcAft>
              <a:buClrTx/>
              <a:buSzTx/>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an energy production units (UPAC) with solar photovoltaic panels; </a:t>
            </a:r>
          </a:p>
          <a:p>
            <a:pPr marL="171450" marR="0" lvl="0" indent="-171450" algn="just"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promoting the recovery of waste generated, eliminating the landfill operation.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Water is a raw material! Frulact also use it to ensure food safety and use it to clean production and packaging lines. Frulact is committed to use it in a more efficient way! FRULACT aim to reduce water consumption by 2% by 2025</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t>Regarding waste management, some organic waste is recovered in composting processes. The waste recovery (% of waste valued through the circular economy) increased from 88 % in 2020 to 93 % in 2021.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Ethical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FRULACT act in ethical and responsible ways with their own personnel and with all those they collaborate with. They promote and share values of respect and integrity towards humans and our planet</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The supplier selection and approval process include the obligation to sign a declaration, in which the supplier ensures the absence of forced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labour</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and child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labour</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in all its forms, </a:t>
            </a:r>
            <a:r>
              <a:rPr kumimoji="0" lang="en-US" sz="11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favouring</a:t>
            </a:r>
            <a:r>
              <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suppliers with Global GAP certification, stimulating sustainability along the value chain.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4" name="Freeform: Shape 30">
              <a:hlinkClick r:id="rId3"/>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pic>
        <p:nvPicPr>
          <p:cNvPr id="5" name="Picture 4">
            <a:hlinkClick r:id="rId4"/>
            <a:extLst>
              <a:ext uri="{FF2B5EF4-FFF2-40B4-BE49-F238E27FC236}">
                <a16:creationId xmlns:a16="http://schemas.microsoft.com/office/drawing/2014/main" id="{DA087883-B999-52AE-3E74-331112531B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651" y="920971"/>
            <a:ext cx="2006703" cy="977950"/>
          </a:xfrm>
          <a:prstGeom prst="rect">
            <a:avLst/>
          </a:prstGeom>
        </p:spPr>
      </p:pic>
      <p:pic>
        <p:nvPicPr>
          <p:cNvPr id="4" name="Picture Placeholder 7" descr="A glass of milk with strawberries&#10;&#10;Description automatically generated with low confidence">
            <a:extLst>
              <a:ext uri="{FF2B5EF4-FFF2-40B4-BE49-F238E27FC236}">
                <a16:creationId xmlns:a16="http://schemas.microsoft.com/office/drawing/2014/main" id="{DFAECF64-D57E-88B0-6F65-9C0421CA242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7" name="Graphic 2">
            <a:extLst>
              <a:ext uri="{FF2B5EF4-FFF2-40B4-BE49-F238E27FC236}">
                <a16:creationId xmlns:a16="http://schemas.microsoft.com/office/drawing/2014/main" id="{473A9E96-AC35-212B-F4DA-3A1582435EF7}"/>
              </a:ext>
            </a:extLst>
          </p:cNvPr>
          <p:cNvGrpSpPr>
            <a:grpSpLocks noChangeAspect="1"/>
          </p:cNvGrpSpPr>
          <p:nvPr/>
        </p:nvGrpSpPr>
        <p:grpSpPr>
          <a:xfrm>
            <a:off x="6617797" y="243985"/>
            <a:ext cx="556009" cy="558000"/>
            <a:chOff x="4087275" y="5667595"/>
            <a:chExt cx="380936" cy="382300"/>
          </a:xfrm>
        </p:grpSpPr>
        <p:sp>
          <p:nvSpPr>
            <p:cNvPr id="8" name="Freeform 8">
              <a:extLst>
                <a:ext uri="{FF2B5EF4-FFF2-40B4-BE49-F238E27FC236}">
                  <a16:creationId xmlns:a16="http://schemas.microsoft.com/office/drawing/2014/main" id="{FA08FC28-9DC5-0002-136C-0C2642B4AA7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9">
              <a:extLst>
                <a:ext uri="{FF2B5EF4-FFF2-40B4-BE49-F238E27FC236}">
                  <a16:creationId xmlns:a16="http://schemas.microsoft.com/office/drawing/2014/main" id="{1241FE1C-B752-429B-6362-1B3EBC2F99F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10">
              <a:extLst>
                <a:ext uri="{FF2B5EF4-FFF2-40B4-BE49-F238E27FC236}">
                  <a16:creationId xmlns:a16="http://schemas.microsoft.com/office/drawing/2014/main" id="{A23FF1EA-C093-D388-7AB9-60E32BCE4D8D}"/>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11">
              <a:extLst>
                <a:ext uri="{FF2B5EF4-FFF2-40B4-BE49-F238E27FC236}">
                  <a16:creationId xmlns:a16="http://schemas.microsoft.com/office/drawing/2014/main" id="{7ED1C02D-F874-1655-CBF5-A9C82E1E137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12">
              <a:extLst>
                <a:ext uri="{FF2B5EF4-FFF2-40B4-BE49-F238E27FC236}">
                  <a16:creationId xmlns:a16="http://schemas.microsoft.com/office/drawing/2014/main" id="{0407143B-A15D-AFB9-E824-DB82CAD77D3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13">
              <a:extLst>
                <a:ext uri="{FF2B5EF4-FFF2-40B4-BE49-F238E27FC236}">
                  <a16:creationId xmlns:a16="http://schemas.microsoft.com/office/drawing/2014/main" id="{E3745FA9-65E2-F647-5D66-0A2552A79CC5}"/>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14">
              <a:extLst>
                <a:ext uri="{FF2B5EF4-FFF2-40B4-BE49-F238E27FC236}">
                  <a16:creationId xmlns:a16="http://schemas.microsoft.com/office/drawing/2014/main" id="{5434B3E3-63AD-A4E9-7928-ABED07F43CB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15">
              <a:extLst>
                <a:ext uri="{FF2B5EF4-FFF2-40B4-BE49-F238E27FC236}">
                  <a16:creationId xmlns:a16="http://schemas.microsoft.com/office/drawing/2014/main" id="{F1ACECA2-DA42-1E42-A21D-2B8E815CFCD9}"/>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16">
              <a:extLst>
                <a:ext uri="{FF2B5EF4-FFF2-40B4-BE49-F238E27FC236}">
                  <a16:creationId xmlns:a16="http://schemas.microsoft.com/office/drawing/2014/main" id="{F27B9535-9444-1D08-8DAB-A60C7318FD7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17">
              <a:extLst>
                <a:ext uri="{FF2B5EF4-FFF2-40B4-BE49-F238E27FC236}">
                  <a16:creationId xmlns:a16="http://schemas.microsoft.com/office/drawing/2014/main" id="{0EB75ED0-6904-D8DB-468E-859123A4C2F9}"/>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18">
              <a:extLst>
                <a:ext uri="{FF2B5EF4-FFF2-40B4-BE49-F238E27FC236}">
                  <a16:creationId xmlns:a16="http://schemas.microsoft.com/office/drawing/2014/main" id="{11FD9484-6EDC-551E-F0F9-1E360B5EF53A}"/>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19">
              <a:extLst>
                <a:ext uri="{FF2B5EF4-FFF2-40B4-BE49-F238E27FC236}">
                  <a16:creationId xmlns:a16="http://schemas.microsoft.com/office/drawing/2014/main" id="{A67CE6D0-0E60-C56C-FFFA-D0765BD5F519}"/>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20">
              <a:extLst>
                <a:ext uri="{FF2B5EF4-FFF2-40B4-BE49-F238E27FC236}">
                  <a16:creationId xmlns:a16="http://schemas.microsoft.com/office/drawing/2014/main" id="{55C55B3F-7039-6775-5FAA-421F390DFF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21">
              <a:extLst>
                <a:ext uri="{FF2B5EF4-FFF2-40B4-BE49-F238E27FC236}">
                  <a16:creationId xmlns:a16="http://schemas.microsoft.com/office/drawing/2014/main" id="{D1E3C097-FBE4-B415-AAF8-5F34D7693013}"/>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22">
              <a:extLst>
                <a:ext uri="{FF2B5EF4-FFF2-40B4-BE49-F238E27FC236}">
                  <a16:creationId xmlns:a16="http://schemas.microsoft.com/office/drawing/2014/main" id="{7F357C7C-78DB-F5FE-7F6D-BCE897281CE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23">
              <a:extLst>
                <a:ext uri="{FF2B5EF4-FFF2-40B4-BE49-F238E27FC236}">
                  <a16:creationId xmlns:a16="http://schemas.microsoft.com/office/drawing/2014/main" id="{AA4835B5-A36E-01EC-E7CC-2B0E0768689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24">
              <a:extLst>
                <a:ext uri="{FF2B5EF4-FFF2-40B4-BE49-F238E27FC236}">
                  <a16:creationId xmlns:a16="http://schemas.microsoft.com/office/drawing/2014/main" id="{1C25FFB0-40B1-F7FB-E1B4-BFB5C752AA83}"/>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25">
              <a:extLst>
                <a:ext uri="{FF2B5EF4-FFF2-40B4-BE49-F238E27FC236}">
                  <a16:creationId xmlns:a16="http://schemas.microsoft.com/office/drawing/2014/main" id="{94F0D53B-AF31-250D-969D-6145D96AD1F4}"/>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26">
              <a:extLst>
                <a:ext uri="{FF2B5EF4-FFF2-40B4-BE49-F238E27FC236}">
                  <a16:creationId xmlns:a16="http://schemas.microsoft.com/office/drawing/2014/main" id="{6343CCC3-2C00-A9C5-F336-437589F02A4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27">
              <a:extLst>
                <a:ext uri="{FF2B5EF4-FFF2-40B4-BE49-F238E27FC236}">
                  <a16:creationId xmlns:a16="http://schemas.microsoft.com/office/drawing/2014/main" id="{72A38D53-D7EA-BC7A-70C9-CD1A6C3C9A19}"/>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28">
              <a:extLst>
                <a:ext uri="{FF2B5EF4-FFF2-40B4-BE49-F238E27FC236}">
                  <a16:creationId xmlns:a16="http://schemas.microsoft.com/office/drawing/2014/main" id="{BBB6E35D-000B-5A98-85C4-46F542B300E3}"/>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29">
              <a:extLst>
                <a:ext uri="{FF2B5EF4-FFF2-40B4-BE49-F238E27FC236}">
                  <a16:creationId xmlns:a16="http://schemas.microsoft.com/office/drawing/2014/main" id="{8F7DF213-8D25-63F8-5787-ADBFAD61C23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30">
              <a:extLst>
                <a:ext uri="{FF2B5EF4-FFF2-40B4-BE49-F238E27FC236}">
                  <a16:creationId xmlns:a16="http://schemas.microsoft.com/office/drawing/2014/main" id="{1E9CD5FE-B62C-F281-C2C9-2F18DCEC4622}"/>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31">
              <a:extLst>
                <a:ext uri="{FF2B5EF4-FFF2-40B4-BE49-F238E27FC236}">
                  <a16:creationId xmlns:a16="http://schemas.microsoft.com/office/drawing/2014/main" id="{B0749167-4B0B-38FA-D863-BD301979E022}"/>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32">
              <a:extLst>
                <a:ext uri="{FF2B5EF4-FFF2-40B4-BE49-F238E27FC236}">
                  <a16:creationId xmlns:a16="http://schemas.microsoft.com/office/drawing/2014/main" id="{16D6F8C0-651E-49B6-2722-643BBF4E8A37}"/>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33">
              <a:extLst>
                <a:ext uri="{FF2B5EF4-FFF2-40B4-BE49-F238E27FC236}">
                  <a16:creationId xmlns:a16="http://schemas.microsoft.com/office/drawing/2014/main" id="{880B8D23-3993-04ED-BC1F-63A40475D2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34">
              <a:extLst>
                <a:ext uri="{FF2B5EF4-FFF2-40B4-BE49-F238E27FC236}">
                  <a16:creationId xmlns:a16="http://schemas.microsoft.com/office/drawing/2014/main" id="{7E8B4012-5190-5435-2003-3AD1B357DE3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35">
              <a:extLst>
                <a:ext uri="{FF2B5EF4-FFF2-40B4-BE49-F238E27FC236}">
                  <a16:creationId xmlns:a16="http://schemas.microsoft.com/office/drawing/2014/main" id="{3484A4F4-76AC-FD1D-DE45-9A4D0A91E8F1}"/>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36">
              <a:extLst>
                <a:ext uri="{FF2B5EF4-FFF2-40B4-BE49-F238E27FC236}">
                  <a16:creationId xmlns:a16="http://schemas.microsoft.com/office/drawing/2014/main" id="{2997D8A0-D171-8259-3BD3-CC66E191C938}"/>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37">
              <a:extLst>
                <a:ext uri="{FF2B5EF4-FFF2-40B4-BE49-F238E27FC236}">
                  <a16:creationId xmlns:a16="http://schemas.microsoft.com/office/drawing/2014/main" id="{DBF79E71-3E82-919B-B7FE-C0E95579CEA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6" name="Freeform 38">
              <a:extLst>
                <a:ext uri="{FF2B5EF4-FFF2-40B4-BE49-F238E27FC236}">
                  <a16:creationId xmlns:a16="http://schemas.microsoft.com/office/drawing/2014/main" id="{33EE5B63-E8B1-7AB3-F984-5ADFFC8B1EF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39">
              <a:extLst>
                <a:ext uri="{FF2B5EF4-FFF2-40B4-BE49-F238E27FC236}">
                  <a16:creationId xmlns:a16="http://schemas.microsoft.com/office/drawing/2014/main" id="{7BD0304E-C527-E726-7B45-B22B4D8A08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8" name="Freeform 40">
              <a:extLst>
                <a:ext uri="{FF2B5EF4-FFF2-40B4-BE49-F238E27FC236}">
                  <a16:creationId xmlns:a16="http://schemas.microsoft.com/office/drawing/2014/main" id="{82B4541A-0007-F038-1F36-39553CFBCE53}"/>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9" name="Freeform 41">
              <a:extLst>
                <a:ext uri="{FF2B5EF4-FFF2-40B4-BE49-F238E27FC236}">
                  <a16:creationId xmlns:a16="http://schemas.microsoft.com/office/drawing/2014/main" id="{D5422408-D863-0BBE-3EEF-A5A6A59AB41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0" name="Freeform 42">
              <a:extLst>
                <a:ext uri="{FF2B5EF4-FFF2-40B4-BE49-F238E27FC236}">
                  <a16:creationId xmlns:a16="http://schemas.microsoft.com/office/drawing/2014/main" id="{9D565DAB-2B88-396B-903D-16E798620C2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1" name="Freeform 43">
              <a:extLst>
                <a:ext uri="{FF2B5EF4-FFF2-40B4-BE49-F238E27FC236}">
                  <a16:creationId xmlns:a16="http://schemas.microsoft.com/office/drawing/2014/main" id="{3B89B4CA-D952-61B1-D896-55F159796AAC}"/>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2" name="Freeform 44">
              <a:extLst>
                <a:ext uri="{FF2B5EF4-FFF2-40B4-BE49-F238E27FC236}">
                  <a16:creationId xmlns:a16="http://schemas.microsoft.com/office/drawing/2014/main" id="{F7967118-B8AF-C9C9-BF03-714C4C6E7A5F}"/>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3" name="Freeform 45">
              <a:extLst>
                <a:ext uri="{FF2B5EF4-FFF2-40B4-BE49-F238E27FC236}">
                  <a16:creationId xmlns:a16="http://schemas.microsoft.com/office/drawing/2014/main" id="{A33F65D6-835F-1FF2-4C29-529659E99BDD}"/>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4" name="Freeform 46">
              <a:extLst>
                <a:ext uri="{FF2B5EF4-FFF2-40B4-BE49-F238E27FC236}">
                  <a16:creationId xmlns:a16="http://schemas.microsoft.com/office/drawing/2014/main" id="{A96C0F0C-200D-9BA2-E455-A73A812A9AC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5" name="Freeform 47">
              <a:extLst>
                <a:ext uri="{FF2B5EF4-FFF2-40B4-BE49-F238E27FC236}">
                  <a16:creationId xmlns:a16="http://schemas.microsoft.com/office/drawing/2014/main" id="{B79F8A10-F321-944C-FFE9-C3E85956F1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6" name="Freeform 48">
              <a:extLst>
                <a:ext uri="{FF2B5EF4-FFF2-40B4-BE49-F238E27FC236}">
                  <a16:creationId xmlns:a16="http://schemas.microsoft.com/office/drawing/2014/main" id="{C737B4CF-37F2-5646-1E41-91A465661E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7" name="Freeform 49">
              <a:extLst>
                <a:ext uri="{FF2B5EF4-FFF2-40B4-BE49-F238E27FC236}">
                  <a16:creationId xmlns:a16="http://schemas.microsoft.com/office/drawing/2014/main" id="{110325DE-8A18-360C-DB66-4986E2FB2BFB}"/>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8" name="Freeform 50">
              <a:extLst>
                <a:ext uri="{FF2B5EF4-FFF2-40B4-BE49-F238E27FC236}">
                  <a16:creationId xmlns:a16="http://schemas.microsoft.com/office/drawing/2014/main" id="{D03D52F4-0794-D99C-3F69-19E04CB74F7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9" name="Freeform 51">
              <a:extLst>
                <a:ext uri="{FF2B5EF4-FFF2-40B4-BE49-F238E27FC236}">
                  <a16:creationId xmlns:a16="http://schemas.microsoft.com/office/drawing/2014/main" id="{2C726036-17C2-D481-5339-1F3E8795046A}"/>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0" name="Freeform 52">
              <a:extLst>
                <a:ext uri="{FF2B5EF4-FFF2-40B4-BE49-F238E27FC236}">
                  <a16:creationId xmlns:a16="http://schemas.microsoft.com/office/drawing/2014/main" id="{C176F250-E89B-F31E-8BBB-956A88530B9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61" name="Graphic 2">
              <a:extLst>
                <a:ext uri="{FF2B5EF4-FFF2-40B4-BE49-F238E27FC236}">
                  <a16:creationId xmlns:a16="http://schemas.microsoft.com/office/drawing/2014/main" id="{168FEFE4-6AE1-B793-F121-0853CC12390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8C5FCAF6-283B-388F-5F23-871A89FAFB3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0" name="Freeform 222">
                <a:extLst>
                  <a:ext uri="{FF2B5EF4-FFF2-40B4-BE49-F238E27FC236}">
                    <a16:creationId xmlns:a16="http://schemas.microsoft.com/office/drawing/2014/main" id="{021E0E89-058F-2FDE-24C2-B9F279E6C1C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1" name="Freeform 223">
                <a:extLst>
                  <a:ext uri="{FF2B5EF4-FFF2-40B4-BE49-F238E27FC236}">
                    <a16:creationId xmlns:a16="http://schemas.microsoft.com/office/drawing/2014/main" id="{C974FB63-E03B-F947-7FA3-1489C0AD7C38}"/>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2" name="Freeform 224">
                <a:extLst>
                  <a:ext uri="{FF2B5EF4-FFF2-40B4-BE49-F238E27FC236}">
                    <a16:creationId xmlns:a16="http://schemas.microsoft.com/office/drawing/2014/main" id="{554FAA1A-6D03-8627-4E5B-351046E8D36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3" name="Freeform 225">
                <a:extLst>
                  <a:ext uri="{FF2B5EF4-FFF2-40B4-BE49-F238E27FC236}">
                    <a16:creationId xmlns:a16="http://schemas.microsoft.com/office/drawing/2014/main" id="{91E5378C-829D-2B55-B91F-6AB9D3EC717C}"/>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4" name="Freeform 226">
                <a:extLst>
                  <a:ext uri="{FF2B5EF4-FFF2-40B4-BE49-F238E27FC236}">
                    <a16:creationId xmlns:a16="http://schemas.microsoft.com/office/drawing/2014/main" id="{028DFD1B-119C-0661-A7C0-42652B55A2D2}"/>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5" name="Freeform 227">
                <a:extLst>
                  <a:ext uri="{FF2B5EF4-FFF2-40B4-BE49-F238E27FC236}">
                    <a16:creationId xmlns:a16="http://schemas.microsoft.com/office/drawing/2014/main" id="{7AD7126D-C2B3-D4F8-14B4-1B918DB0554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6" name="Freeform 228">
                <a:extLst>
                  <a:ext uri="{FF2B5EF4-FFF2-40B4-BE49-F238E27FC236}">
                    <a16:creationId xmlns:a16="http://schemas.microsoft.com/office/drawing/2014/main" id="{F2EA3470-D0A0-978D-57C1-98112E2E006E}"/>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7" name="Freeform 229">
                <a:extLst>
                  <a:ext uri="{FF2B5EF4-FFF2-40B4-BE49-F238E27FC236}">
                    <a16:creationId xmlns:a16="http://schemas.microsoft.com/office/drawing/2014/main" id="{6A2A8A25-D445-6841-E17D-9936EDE6AD73}"/>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8" name="Freeform 230">
                <a:extLst>
                  <a:ext uri="{FF2B5EF4-FFF2-40B4-BE49-F238E27FC236}">
                    <a16:creationId xmlns:a16="http://schemas.microsoft.com/office/drawing/2014/main" id="{27CCE9EE-8CC4-A653-1E82-E3840726357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62" name="Freeform 54">
              <a:extLst>
                <a:ext uri="{FF2B5EF4-FFF2-40B4-BE49-F238E27FC236}">
                  <a16:creationId xmlns:a16="http://schemas.microsoft.com/office/drawing/2014/main" id="{39EC34D1-D422-FF85-2E7C-C3B9C969DBF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3" name="Freeform 55">
              <a:extLst>
                <a:ext uri="{FF2B5EF4-FFF2-40B4-BE49-F238E27FC236}">
                  <a16:creationId xmlns:a16="http://schemas.microsoft.com/office/drawing/2014/main" id="{371592F7-7FF8-9F6C-93B0-48830E21958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4" name="Freeform 56">
              <a:extLst>
                <a:ext uri="{FF2B5EF4-FFF2-40B4-BE49-F238E27FC236}">
                  <a16:creationId xmlns:a16="http://schemas.microsoft.com/office/drawing/2014/main" id="{02B36EF6-0865-B280-D2FD-F72635DD6F3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5" name="Freeform 57">
              <a:extLst>
                <a:ext uri="{FF2B5EF4-FFF2-40B4-BE49-F238E27FC236}">
                  <a16:creationId xmlns:a16="http://schemas.microsoft.com/office/drawing/2014/main" id="{A4A8B3A7-4380-A14D-D206-CE3BDDDCC004}"/>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6" name="Freeform 58">
              <a:extLst>
                <a:ext uri="{FF2B5EF4-FFF2-40B4-BE49-F238E27FC236}">
                  <a16:creationId xmlns:a16="http://schemas.microsoft.com/office/drawing/2014/main" id="{BBAEF43F-1C3A-24E4-66C9-510D43C8B8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7" name="Freeform 59">
              <a:extLst>
                <a:ext uri="{FF2B5EF4-FFF2-40B4-BE49-F238E27FC236}">
                  <a16:creationId xmlns:a16="http://schemas.microsoft.com/office/drawing/2014/main" id="{3AAF6371-FF69-95BA-9715-EAD65CF83A37}"/>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8" name="Freeform 60">
              <a:extLst>
                <a:ext uri="{FF2B5EF4-FFF2-40B4-BE49-F238E27FC236}">
                  <a16:creationId xmlns:a16="http://schemas.microsoft.com/office/drawing/2014/main" id="{376A2E1E-2A8D-6B45-A347-9985B9C2BD15}"/>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9" name="Freeform 61">
              <a:extLst>
                <a:ext uri="{FF2B5EF4-FFF2-40B4-BE49-F238E27FC236}">
                  <a16:creationId xmlns:a16="http://schemas.microsoft.com/office/drawing/2014/main" id="{E9DACFB2-28F8-89AC-0206-202E6299796B}"/>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0" name="Freeform 62">
              <a:extLst>
                <a:ext uri="{FF2B5EF4-FFF2-40B4-BE49-F238E27FC236}">
                  <a16:creationId xmlns:a16="http://schemas.microsoft.com/office/drawing/2014/main" id="{AFAA0823-43BF-CB6D-C07B-756978A64AD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1" name="Freeform 63">
              <a:extLst>
                <a:ext uri="{FF2B5EF4-FFF2-40B4-BE49-F238E27FC236}">
                  <a16:creationId xmlns:a16="http://schemas.microsoft.com/office/drawing/2014/main" id="{4F5F7724-02D0-9ED5-3D9E-96D0E49C12B7}"/>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2" name="Freeform 64">
              <a:extLst>
                <a:ext uri="{FF2B5EF4-FFF2-40B4-BE49-F238E27FC236}">
                  <a16:creationId xmlns:a16="http://schemas.microsoft.com/office/drawing/2014/main" id="{92F357DE-3BCF-4566-2095-71E3C1DF26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3" name="Freeform 65">
              <a:extLst>
                <a:ext uri="{FF2B5EF4-FFF2-40B4-BE49-F238E27FC236}">
                  <a16:creationId xmlns:a16="http://schemas.microsoft.com/office/drawing/2014/main" id="{86B82835-0C6A-C752-A670-CFD0D4A6BD7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4" name="Freeform 66">
              <a:extLst>
                <a:ext uri="{FF2B5EF4-FFF2-40B4-BE49-F238E27FC236}">
                  <a16:creationId xmlns:a16="http://schemas.microsoft.com/office/drawing/2014/main" id="{59BBDD62-D679-5E01-0059-5CDF01CD94C0}"/>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5" name="Freeform 67">
              <a:extLst>
                <a:ext uri="{FF2B5EF4-FFF2-40B4-BE49-F238E27FC236}">
                  <a16:creationId xmlns:a16="http://schemas.microsoft.com/office/drawing/2014/main" id="{FC6FB142-45A0-8A14-4694-500A19B0DB0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6" name="Freeform 68">
              <a:extLst>
                <a:ext uri="{FF2B5EF4-FFF2-40B4-BE49-F238E27FC236}">
                  <a16:creationId xmlns:a16="http://schemas.microsoft.com/office/drawing/2014/main" id="{A23E6A3E-48F8-B9A9-4802-B18A8B4E09A6}"/>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7" name="Freeform 69">
              <a:extLst>
                <a:ext uri="{FF2B5EF4-FFF2-40B4-BE49-F238E27FC236}">
                  <a16:creationId xmlns:a16="http://schemas.microsoft.com/office/drawing/2014/main" id="{B857D597-01E6-B318-5D5F-E1B83AE02FF0}"/>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8" name="Freeform 70">
              <a:extLst>
                <a:ext uri="{FF2B5EF4-FFF2-40B4-BE49-F238E27FC236}">
                  <a16:creationId xmlns:a16="http://schemas.microsoft.com/office/drawing/2014/main" id="{27B33764-4666-12CF-EC59-E3C68DDA3FD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79" name="Freeform 71">
              <a:extLst>
                <a:ext uri="{FF2B5EF4-FFF2-40B4-BE49-F238E27FC236}">
                  <a16:creationId xmlns:a16="http://schemas.microsoft.com/office/drawing/2014/main" id="{B92FB0DD-E388-3C4D-A9BF-0F514B2C07D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0" name="Freeform 72">
              <a:extLst>
                <a:ext uri="{FF2B5EF4-FFF2-40B4-BE49-F238E27FC236}">
                  <a16:creationId xmlns:a16="http://schemas.microsoft.com/office/drawing/2014/main" id="{9F97FFED-F80B-EA51-05F5-D81EB449439A}"/>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1" name="Freeform 73">
              <a:extLst>
                <a:ext uri="{FF2B5EF4-FFF2-40B4-BE49-F238E27FC236}">
                  <a16:creationId xmlns:a16="http://schemas.microsoft.com/office/drawing/2014/main" id="{210F4038-1DDD-6F3C-08A7-D58619D058FD}"/>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2" name="Freeform 74">
              <a:extLst>
                <a:ext uri="{FF2B5EF4-FFF2-40B4-BE49-F238E27FC236}">
                  <a16:creationId xmlns:a16="http://schemas.microsoft.com/office/drawing/2014/main" id="{A521B32E-A756-8724-4F15-ED39108A8FA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 name="Freeform 75">
              <a:extLst>
                <a:ext uri="{FF2B5EF4-FFF2-40B4-BE49-F238E27FC236}">
                  <a16:creationId xmlns:a16="http://schemas.microsoft.com/office/drawing/2014/main" id="{ADF19A41-DEE2-7791-6513-C259B4B4108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4" name="Freeform 76">
              <a:extLst>
                <a:ext uri="{FF2B5EF4-FFF2-40B4-BE49-F238E27FC236}">
                  <a16:creationId xmlns:a16="http://schemas.microsoft.com/office/drawing/2014/main" id="{93810AEF-673E-CEC2-8B75-78B1ADBF86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5" name="Freeform 77">
              <a:extLst>
                <a:ext uri="{FF2B5EF4-FFF2-40B4-BE49-F238E27FC236}">
                  <a16:creationId xmlns:a16="http://schemas.microsoft.com/office/drawing/2014/main" id="{1AFC9FA8-530B-9ADF-40C1-D06E2D9AF273}"/>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6" name="Freeform 78">
              <a:extLst>
                <a:ext uri="{FF2B5EF4-FFF2-40B4-BE49-F238E27FC236}">
                  <a16:creationId xmlns:a16="http://schemas.microsoft.com/office/drawing/2014/main" id="{3560B250-3A98-A9FE-3140-8F34FBCC774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79">
              <a:extLst>
                <a:ext uri="{FF2B5EF4-FFF2-40B4-BE49-F238E27FC236}">
                  <a16:creationId xmlns:a16="http://schemas.microsoft.com/office/drawing/2014/main" id="{406B4C93-D3E2-5777-40DC-250E5B936D5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80">
              <a:extLst>
                <a:ext uri="{FF2B5EF4-FFF2-40B4-BE49-F238E27FC236}">
                  <a16:creationId xmlns:a16="http://schemas.microsoft.com/office/drawing/2014/main" id="{C3D13522-20BE-6647-7F6B-5F0A9307D97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81">
              <a:extLst>
                <a:ext uri="{FF2B5EF4-FFF2-40B4-BE49-F238E27FC236}">
                  <a16:creationId xmlns:a16="http://schemas.microsoft.com/office/drawing/2014/main" id="{14D79C2B-1F91-78FE-C6FA-71F4BD57875D}"/>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82">
              <a:extLst>
                <a:ext uri="{FF2B5EF4-FFF2-40B4-BE49-F238E27FC236}">
                  <a16:creationId xmlns:a16="http://schemas.microsoft.com/office/drawing/2014/main" id="{183DC3E1-6E93-4244-5506-0A7732DD5449}"/>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83">
              <a:extLst>
                <a:ext uri="{FF2B5EF4-FFF2-40B4-BE49-F238E27FC236}">
                  <a16:creationId xmlns:a16="http://schemas.microsoft.com/office/drawing/2014/main" id="{A96C4EBE-8BBD-6972-3FCB-CABA0830BA1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84">
              <a:extLst>
                <a:ext uri="{FF2B5EF4-FFF2-40B4-BE49-F238E27FC236}">
                  <a16:creationId xmlns:a16="http://schemas.microsoft.com/office/drawing/2014/main" id="{C256E97A-02E3-B417-A5E3-8F7BF4F3880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3" name="Freeform 85">
              <a:extLst>
                <a:ext uri="{FF2B5EF4-FFF2-40B4-BE49-F238E27FC236}">
                  <a16:creationId xmlns:a16="http://schemas.microsoft.com/office/drawing/2014/main" id="{CEF3AD68-40AD-C7DC-DA82-B7C0D2450937}"/>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86">
              <a:extLst>
                <a:ext uri="{FF2B5EF4-FFF2-40B4-BE49-F238E27FC236}">
                  <a16:creationId xmlns:a16="http://schemas.microsoft.com/office/drawing/2014/main" id="{FA30A15A-E535-1D41-6E2F-3915F2464F82}"/>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5" name="Freeform 87">
              <a:extLst>
                <a:ext uri="{FF2B5EF4-FFF2-40B4-BE49-F238E27FC236}">
                  <a16:creationId xmlns:a16="http://schemas.microsoft.com/office/drawing/2014/main" id="{54857099-A185-4E13-AA10-F7797C4F00CC}"/>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96" name="Graphic 2">
              <a:extLst>
                <a:ext uri="{FF2B5EF4-FFF2-40B4-BE49-F238E27FC236}">
                  <a16:creationId xmlns:a16="http://schemas.microsoft.com/office/drawing/2014/main" id="{8103485B-2EF9-0010-E841-75BAE9D1BCF8}"/>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D0589763-E83A-6761-16A4-9A6F7BB3CB70}"/>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8" name="Freeform 220">
                <a:extLst>
                  <a:ext uri="{FF2B5EF4-FFF2-40B4-BE49-F238E27FC236}">
                    <a16:creationId xmlns:a16="http://schemas.microsoft.com/office/drawing/2014/main" id="{C1613E7A-CE4A-C90A-3640-08F39E399833}"/>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97" name="Freeform 89">
              <a:extLst>
                <a:ext uri="{FF2B5EF4-FFF2-40B4-BE49-F238E27FC236}">
                  <a16:creationId xmlns:a16="http://schemas.microsoft.com/office/drawing/2014/main" id="{F151F2AB-C077-230F-A172-4C2B271A84B2}"/>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8" name="Freeform 90">
              <a:extLst>
                <a:ext uri="{FF2B5EF4-FFF2-40B4-BE49-F238E27FC236}">
                  <a16:creationId xmlns:a16="http://schemas.microsoft.com/office/drawing/2014/main" id="{EBC79AF6-09B5-3A8A-DDA6-F6300E29B24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9" name="Freeform 91">
              <a:extLst>
                <a:ext uri="{FF2B5EF4-FFF2-40B4-BE49-F238E27FC236}">
                  <a16:creationId xmlns:a16="http://schemas.microsoft.com/office/drawing/2014/main" id="{0F3B21CA-CC99-DC94-2E74-F3426098E31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0" name="Freeform 92">
              <a:extLst>
                <a:ext uri="{FF2B5EF4-FFF2-40B4-BE49-F238E27FC236}">
                  <a16:creationId xmlns:a16="http://schemas.microsoft.com/office/drawing/2014/main" id="{BBB5D0A6-3D51-610B-D372-4C87734040F5}"/>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1" name="Freeform 93">
              <a:extLst>
                <a:ext uri="{FF2B5EF4-FFF2-40B4-BE49-F238E27FC236}">
                  <a16:creationId xmlns:a16="http://schemas.microsoft.com/office/drawing/2014/main" id="{05BFCE6D-946C-624A-501B-38762B33B098}"/>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 name="Freeform 94">
              <a:extLst>
                <a:ext uri="{FF2B5EF4-FFF2-40B4-BE49-F238E27FC236}">
                  <a16:creationId xmlns:a16="http://schemas.microsoft.com/office/drawing/2014/main" id="{E864AF97-D02E-48DE-52CA-9960D2DA67EB}"/>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03" name="Graphic 2">
              <a:extLst>
                <a:ext uri="{FF2B5EF4-FFF2-40B4-BE49-F238E27FC236}">
                  <a16:creationId xmlns:a16="http://schemas.microsoft.com/office/drawing/2014/main" id="{CB46761C-27C0-FC5D-6118-9E04F57DE1E2}"/>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31ABD3C0-ADAA-3070-B2EF-E6A681E7C31C}"/>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6" name="Freeform 218">
                <a:extLst>
                  <a:ext uri="{FF2B5EF4-FFF2-40B4-BE49-F238E27FC236}">
                    <a16:creationId xmlns:a16="http://schemas.microsoft.com/office/drawing/2014/main" id="{443283F7-C52D-81E4-6801-33FD63F5B82D}"/>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04" name="Freeform 96">
              <a:extLst>
                <a:ext uri="{FF2B5EF4-FFF2-40B4-BE49-F238E27FC236}">
                  <a16:creationId xmlns:a16="http://schemas.microsoft.com/office/drawing/2014/main" id="{27BE3251-7A82-D200-6C1E-435E89E2BED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5" name="Freeform 97">
              <a:extLst>
                <a:ext uri="{FF2B5EF4-FFF2-40B4-BE49-F238E27FC236}">
                  <a16:creationId xmlns:a16="http://schemas.microsoft.com/office/drawing/2014/main" id="{D6C8836D-8F9D-DC9C-71E0-54B806763257}"/>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6" name="Freeform 98">
              <a:extLst>
                <a:ext uri="{FF2B5EF4-FFF2-40B4-BE49-F238E27FC236}">
                  <a16:creationId xmlns:a16="http://schemas.microsoft.com/office/drawing/2014/main" id="{6E477832-E3DF-C478-A392-C1C6732D9B3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7" name="Freeform 99">
              <a:extLst>
                <a:ext uri="{FF2B5EF4-FFF2-40B4-BE49-F238E27FC236}">
                  <a16:creationId xmlns:a16="http://schemas.microsoft.com/office/drawing/2014/main" id="{FE6B5601-BC5D-F99C-FB83-11311B4BF86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8" name="Freeform 100">
              <a:extLst>
                <a:ext uri="{FF2B5EF4-FFF2-40B4-BE49-F238E27FC236}">
                  <a16:creationId xmlns:a16="http://schemas.microsoft.com/office/drawing/2014/main" id="{995BCA47-E5BA-B875-E876-770229E93CA2}"/>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9" name="Freeform 101">
              <a:extLst>
                <a:ext uri="{FF2B5EF4-FFF2-40B4-BE49-F238E27FC236}">
                  <a16:creationId xmlns:a16="http://schemas.microsoft.com/office/drawing/2014/main" id="{9BF704AB-DCB1-A892-06F2-459BE4188BB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10" name="Graphic 2">
              <a:extLst>
                <a:ext uri="{FF2B5EF4-FFF2-40B4-BE49-F238E27FC236}">
                  <a16:creationId xmlns:a16="http://schemas.microsoft.com/office/drawing/2014/main" id="{28E4C1FD-9120-5575-4740-4E8B47DDD251}"/>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96E8BE47-A8C6-7266-87D3-0966FDB4E0B2}"/>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4" name="Freeform 216">
                <a:extLst>
                  <a:ext uri="{FF2B5EF4-FFF2-40B4-BE49-F238E27FC236}">
                    <a16:creationId xmlns:a16="http://schemas.microsoft.com/office/drawing/2014/main" id="{FB89C1A2-0B09-08D1-BF9A-92B1CDD8DAD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11" name="Freeform 103">
              <a:extLst>
                <a:ext uri="{FF2B5EF4-FFF2-40B4-BE49-F238E27FC236}">
                  <a16:creationId xmlns:a16="http://schemas.microsoft.com/office/drawing/2014/main" id="{2BFA900B-E2F8-5B65-A47F-75CC69DEA62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2" name="Freeform 104">
              <a:extLst>
                <a:ext uri="{FF2B5EF4-FFF2-40B4-BE49-F238E27FC236}">
                  <a16:creationId xmlns:a16="http://schemas.microsoft.com/office/drawing/2014/main" id="{DD6C78C1-BE75-5806-72BA-C42610E760E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3" name="Freeform 105">
              <a:extLst>
                <a:ext uri="{FF2B5EF4-FFF2-40B4-BE49-F238E27FC236}">
                  <a16:creationId xmlns:a16="http://schemas.microsoft.com/office/drawing/2014/main" id="{801E1B1D-F967-A012-F075-F973C6AFB55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4" name="Freeform 106">
              <a:extLst>
                <a:ext uri="{FF2B5EF4-FFF2-40B4-BE49-F238E27FC236}">
                  <a16:creationId xmlns:a16="http://schemas.microsoft.com/office/drawing/2014/main" id="{0E47CA8B-16D7-BF74-59A7-EB8783C1ACF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5" name="Freeform 107">
              <a:extLst>
                <a:ext uri="{FF2B5EF4-FFF2-40B4-BE49-F238E27FC236}">
                  <a16:creationId xmlns:a16="http://schemas.microsoft.com/office/drawing/2014/main" id="{F6A3AD76-D5E8-2F5F-6B50-70AC3CF0366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6" name="Freeform 108">
              <a:extLst>
                <a:ext uri="{FF2B5EF4-FFF2-40B4-BE49-F238E27FC236}">
                  <a16:creationId xmlns:a16="http://schemas.microsoft.com/office/drawing/2014/main" id="{72ED2672-2B56-5027-4B13-4066716C9C94}"/>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7" name="Freeform 109">
              <a:extLst>
                <a:ext uri="{FF2B5EF4-FFF2-40B4-BE49-F238E27FC236}">
                  <a16:creationId xmlns:a16="http://schemas.microsoft.com/office/drawing/2014/main" id="{32745FBC-020C-308B-84EB-2FD4FAFDBD11}"/>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8" name="Freeform 110">
              <a:extLst>
                <a:ext uri="{FF2B5EF4-FFF2-40B4-BE49-F238E27FC236}">
                  <a16:creationId xmlns:a16="http://schemas.microsoft.com/office/drawing/2014/main" id="{39713070-581C-E055-48E9-70FCA4734C49}"/>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9" name="Freeform 111">
              <a:extLst>
                <a:ext uri="{FF2B5EF4-FFF2-40B4-BE49-F238E27FC236}">
                  <a16:creationId xmlns:a16="http://schemas.microsoft.com/office/drawing/2014/main" id="{87FBE36E-93E8-0FEA-C465-F71373CB2B20}"/>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0" name="Freeform 112">
              <a:extLst>
                <a:ext uri="{FF2B5EF4-FFF2-40B4-BE49-F238E27FC236}">
                  <a16:creationId xmlns:a16="http://schemas.microsoft.com/office/drawing/2014/main" id="{66DFBF9D-29D3-27D1-4722-39F58AEEC683}"/>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1" name="Freeform 113">
              <a:extLst>
                <a:ext uri="{FF2B5EF4-FFF2-40B4-BE49-F238E27FC236}">
                  <a16:creationId xmlns:a16="http://schemas.microsoft.com/office/drawing/2014/main" id="{36006430-8A13-B41E-902C-F6427D070543}"/>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2" name="Freeform 114">
              <a:extLst>
                <a:ext uri="{FF2B5EF4-FFF2-40B4-BE49-F238E27FC236}">
                  <a16:creationId xmlns:a16="http://schemas.microsoft.com/office/drawing/2014/main" id="{28C39B2A-77A7-DF94-10BE-A4B7A25989F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3" name="Freeform 115">
              <a:extLst>
                <a:ext uri="{FF2B5EF4-FFF2-40B4-BE49-F238E27FC236}">
                  <a16:creationId xmlns:a16="http://schemas.microsoft.com/office/drawing/2014/main" id="{11C7E80F-2686-A453-2372-639D77E85D6A}"/>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4" name="Freeform 116">
              <a:extLst>
                <a:ext uri="{FF2B5EF4-FFF2-40B4-BE49-F238E27FC236}">
                  <a16:creationId xmlns:a16="http://schemas.microsoft.com/office/drawing/2014/main" id="{E4F88A2F-4C31-99DB-EDF4-EA45D6DD1772}"/>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5" name="Freeform 117">
              <a:extLst>
                <a:ext uri="{FF2B5EF4-FFF2-40B4-BE49-F238E27FC236}">
                  <a16:creationId xmlns:a16="http://schemas.microsoft.com/office/drawing/2014/main" id="{C0B5E74A-2163-DB75-3ED4-75626495347C}"/>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6" name="Freeform 118">
              <a:extLst>
                <a:ext uri="{FF2B5EF4-FFF2-40B4-BE49-F238E27FC236}">
                  <a16:creationId xmlns:a16="http://schemas.microsoft.com/office/drawing/2014/main" id="{F725F801-680F-1211-BC59-9F1B296FCC1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7" name="Freeform 119">
              <a:extLst>
                <a:ext uri="{FF2B5EF4-FFF2-40B4-BE49-F238E27FC236}">
                  <a16:creationId xmlns:a16="http://schemas.microsoft.com/office/drawing/2014/main" id="{DA0E610D-66F0-395E-2BDC-A994B92ED7CC}"/>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8" name="Freeform 120">
              <a:extLst>
                <a:ext uri="{FF2B5EF4-FFF2-40B4-BE49-F238E27FC236}">
                  <a16:creationId xmlns:a16="http://schemas.microsoft.com/office/drawing/2014/main" id="{E9E8FE0B-0DDD-3AAC-CECB-7FC537FDFE18}"/>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9" name="Freeform 121">
              <a:extLst>
                <a:ext uri="{FF2B5EF4-FFF2-40B4-BE49-F238E27FC236}">
                  <a16:creationId xmlns:a16="http://schemas.microsoft.com/office/drawing/2014/main" id="{63B9910C-1EEB-1E88-12AF-75E44FB16FE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0" name="Freeform 122">
              <a:extLst>
                <a:ext uri="{FF2B5EF4-FFF2-40B4-BE49-F238E27FC236}">
                  <a16:creationId xmlns:a16="http://schemas.microsoft.com/office/drawing/2014/main" id="{D96C2E83-497C-CA3D-CC87-43D45B51237F}"/>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1" name="Freeform 123">
              <a:extLst>
                <a:ext uri="{FF2B5EF4-FFF2-40B4-BE49-F238E27FC236}">
                  <a16:creationId xmlns:a16="http://schemas.microsoft.com/office/drawing/2014/main" id="{7A002F8B-7925-1395-2AED-C7D3E00E2D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2" name="Freeform 124">
              <a:extLst>
                <a:ext uri="{FF2B5EF4-FFF2-40B4-BE49-F238E27FC236}">
                  <a16:creationId xmlns:a16="http://schemas.microsoft.com/office/drawing/2014/main" id="{385347F2-2E15-041E-1E92-58522932310B}"/>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3" name="Freeform 125">
              <a:extLst>
                <a:ext uri="{FF2B5EF4-FFF2-40B4-BE49-F238E27FC236}">
                  <a16:creationId xmlns:a16="http://schemas.microsoft.com/office/drawing/2014/main" id="{BF5FFA9F-50EE-04FE-D48F-1D721721E23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4" name="Freeform 126">
              <a:extLst>
                <a:ext uri="{FF2B5EF4-FFF2-40B4-BE49-F238E27FC236}">
                  <a16:creationId xmlns:a16="http://schemas.microsoft.com/office/drawing/2014/main" id="{12AD938C-42D8-D48B-119C-D41A388331C1}"/>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5" name="Freeform 127">
              <a:extLst>
                <a:ext uri="{FF2B5EF4-FFF2-40B4-BE49-F238E27FC236}">
                  <a16:creationId xmlns:a16="http://schemas.microsoft.com/office/drawing/2014/main" id="{CACB73F7-71C0-BDFE-8CF2-234CAC78E0C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6" name="Freeform 128">
              <a:extLst>
                <a:ext uri="{FF2B5EF4-FFF2-40B4-BE49-F238E27FC236}">
                  <a16:creationId xmlns:a16="http://schemas.microsoft.com/office/drawing/2014/main" id="{C4F44A4A-2D76-1A54-9B11-7ADAE1D4884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7" name="Freeform 129">
              <a:extLst>
                <a:ext uri="{FF2B5EF4-FFF2-40B4-BE49-F238E27FC236}">
                  <a16:creationId xmlns:a16="http://schemas.microsoft.com/office/drawing/2014/main" id="{386E5B04-53CE-844F-E36B-DB86082C3D3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8" name="Freeform 130">
              <a:extLst>
                <a:ext uri="{FF2B5EF4-FFF2-40B4-BE49-F238E27FC236}">
                  <a16:creationId xmlns:a16="http://schemas.microsoft.com/office/drawing/2014/main" id="{8D968EB5-CE2D-1F85-AFEA-DE1813218E15}"/>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9" name="Freeform 131">
              <a:extLst>
                <a:ext uri="{FF2B5EF4-FFF2-40B4-BE49-F238E27FC236}">
                  <a16:creationId xmlns:a16="http://schemas.microsoft.com/office/drawing/2014/main" id="{EECDBC4F-BAEB-92CF-2871-B43D62F1878A}"/>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0" name="Freeform 132">
              <a:extLst>
                <a:ext uri="{FF2B5EF4-FFF2-40B4-BE49-F238E27FC236}">
                  <a16:creationId xmlns:a16="http://schemas.microsoft.com/office/drawing/2014/main" id="{015AABAB-2821-B267-F18D-4249339B62F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1" name="Freeform 133">
              <a:extLst>
                <a:ext uri="{FF2B5EF4-FFF2-40B4-BE49-F238E27FC236}">
                  <a16:creationId xmlns:a16="http://schemas.microsoft.com/office/drawing/2014/main" id="{2989A63D-D11C-C6FB-9A23-B35DEF360FF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2" name="Freeform 134">
              <a:extLst>
                <a:ext uri="{FF2B5EF4-FFF2-40B4-BE49-F238E27FC236}">
                  <a16:creationId xmlns:a16="http://schemas.microsoft.com/office/drawing/2014/main" id="{BDE6891C-3B6A-25D9-F30C-1D785E63EC3D}"/>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3" name="Freeform 135">
              <a:extLst>
                <a:ext uri="{FF2B5EF4-FFF2-40B4-BE49-F238E27FC236}">
                  <a16:creationId xmlns:a16="http://schemas.microsoft.com/office/drawing/2014/main" id="{81D7131D-9123-7B04-01BB-0CE08E486568}"/>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4" name="Freeform 136">
              <a:extLst>
                <a:ext uri="{FF2B5EF4-FFF2-40B4-BE49-F238E27FC236}">
                  <a16:creationId xmlns:a16="http://schemas.microsoft.com/office/drawing/2014/main" id="{2B723317-FE3A-AA1C-7D63-82D7FA71BFBD}"/>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5" name="Freeform 137">
              <a:extLst>
                <a:ext uri="{FF2B5EF4-FFF2-40B4-BE49-F238E27FC236}">
                  <a16:creationId xmlns:a16="http://schemas.microsoft.com/office/drawing/2014/main" id="{E6973C8F-CC2B-5A52-E095-66440BCCD3A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6" name="Freeform 138">
              <a:extLst>
                <a:ext uri="{FF2B5EF4-FFF2-40B4-BE49-F238E27FC236}">
                  <a16:creationId xmlns:a16="http://schemas.microsoft.com/office/drawing/2014/main" id="{CB8C2670-907B-EB6E-903D-C07942FE0DC6}"/>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7" name="Freeform 139">
              <a:extLst>
                <a:ext uri="{FF2B5EF4-FFF2-40B4-BE49-F238E27FC236}">
                  <a16:creationId xmlns:a16="http://schemas.microsoft.com/office/drawing/2014/main" id="{6859A8AA-26ED-D61D-088D-9589DF217DA0}"/>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8" name="Freeform 140">
              <a:extLst>
                <a:ext uri="{FF2B5EF4-FFF2-40B4-BE49-F238E27FC236}">
                  <a16:creationId xmlns:a16="http://schemas.microsoft.com/office/drawing/2014/main" id="{39945336-FD1B-0177-6D46-0140B033CB2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9" name="Freeform 141">
              <a:extLst>
                <a:ext uri="{FF2B5EF4-FFF2-40B4-BE49-F238E27FC236}">
                  <a16:creationId xmlns:a16="http://schemas.microsoft.com/office/drawing/2014/main" id="{AB7B1B49-BC87-1C6C-0405-E050F1FBA5A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0" name="Freeform 142">
              <a:extLst>
                <a:ext uri="{FF2B5EF4-FFF2-40B4-BE49-F238E27FC236}">
                  <a16:creationId xmlns:a16="http://schemas.microsoft.com/office/drawing/2014/main" id="{D0E7725D-06BF-0501-7B98-F71D86C3AF6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1" name="Freeform 143">
              <a:extLst>
                <a:ext uri="{FF2B5EF4-FFF2-40B4-BE49-F238E27FC236}">
                  <a16:creationId xmlns:a16="http://schemas.microsoft.com/office/drawing/2014/main" id="{55B04381-920F-0F14-B622-B5B340EDDD68}"/>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2" name="Freeform 144">
              <a:extLst>
                <a:ext uri="{FF2B5EF4-FFF2-40B4-BE49-F238E27FC236}">
                  <a16:creationId xmlns:a16="http://schemas.microsoft.com/office/drawing/2014/main" id="{F1E7765D-1EB9-6CA2-08D6-F105E1BD3E9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3" name="Freeform 145">
              <a:extLst>
                <a:ext uri="{FF2B5EF4-FFF2-40B4-BE49-F238E27FC236}">
                  <a16:creationId xmlns:a16="http://schemas.microsoft.com/office/drawing/2014/main" id="{67A3645F-EC31-1D38-4ED6-56C68D8D63A4}"/>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4" name="Freeform 146">
              <a:extLst>
                <a:ext uri="{FF2B5EF4-FFF2-40B4-BE49-F238E27FC236}">
                  <a16:creationId xmlns:a16="http://schemas.microsoft.com/office/drawing/2014/main" id="{F13392B1-7EB9-D1E6-349F-F01BCB399B92}"/>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5" name="Freeform 147">
              <a:extLst>
                <a:ext uri="{FF2B5EF4-FFF2-40B4-BE49-F238E27FC236}">
                  <a16:creationId xmlns:a16="http://schemas.microsoft.com/office/drawing/2014/main" id="{05CAABE5-B765-D556-2B7B-C50F4E92051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6" name="Freeform 148">
              <a:extLst>
                <a:ext uri="{FF2B5EF4-FFF2-40B4-BE49-F238E27FC236}">
                  <a16:creationId xmlns:a16="http://schemas.microsoft.com/office/drawing/2014/main" id="{0D2D4EBC-39D3-8904-34DF-B02F01E925C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7" name="Freeform 149">
              <a:extLst>
                <a:ext uri="{FF2B5EF4-FFF2-40B4-BE49-F238E27FC236}">
                  <a16:creationId xmlns:a16="http://schemas.microsoft.com/office/drawing/2014/main" id="{25A273F5-AE2D-A873-E695-FD65239C5A3F}"/>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8" name="Freeform 150">
              <a:extLst>
                <a:ext uri="{FF2B5EF4-FFF2-40B4-BE49-F238E27FC236}">
                  <a16:creationId xmlns:a16="http://schemas.microsoft.com/office/drawing/2014/main" id="{A39892B0-3338-56BE-B863-DBD431B7F560}"/>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9" name="Freeform 151">
              <a:extLst>
                <a:ext uri="{FF2B5EF4-FFF2-40B4-BE49-F238E27FC236}">
                  <a16:creationId xmlns:a16="http://schemas.microsoft.com/office/drawing/2014/main" id="{BFD9A180-0D7F-E517-ADDC-A69B68950BA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0" name="Freeform 152">
              <a:extLst>
                <a:ext uri="{FF2B5EF4-FFF2-40B4-BE49-F238E27FC236}">
                  <a16:creationId xmlns:a16="http://schemas.microsoft.com/office/drawing/2014/main" id="{FEE1ECCC-9510-5B38-34DF-4A31F7C33714}"/>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1" name="Freeform 153">
              <a:extLst>
                <a:ext uri="{FF2B5EF4-FFF2-40B4-BE49-F238E27FC236}">
                  <a16:creationId xmlns:a16="http://schemas.microsoft.com/office/drawing/2014/main" id="{84654C81-0188-CB5E-16D4-D0722F647BD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2" name="Freeform 154">
              <a:extLst>
                <a:ext uri="{FF2B5EF4-FFF2-40B4-BE49-F238E27FC236}">
                  <a16:creationId xmlns:a16="http://schemas.microsoft.com/office/drawing/2014/main" id="{C7F497AE-497A-B69E-1AA1-4EC21633E80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3" name="Freeform 155">
              <a:extLst>
                <a:ext uri="{FF2B5EF4-FFF2-40B4-BE49-F238E27FC236}">
                  <a16:creationId xmlns:a16="http://schemas.microsoft.com/office/drawing/2014/main" id="{80EA68D2-142E-860D-809A-588EB1E6801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4" name="Freeform 156">
              <a:extLst>
                <a:ext uri="{FF2B5EF4-FFF2-40B4-BE49-F238E27FC236}">
                  <a16:creationId xmlns:a16="http://schemas.microsoft.com/office/drawing/2014/main" id="{54DC8CE6-611F-E6FA-2FC9-70167ED33ABE}"/>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5" name="Freeform 157">
              <a:extLst>
                <a:ext uri="{FF2B5EF4-FFF2-40B4-BE49-F238E27FC236}">
                  <a16:creationId xmlns:a16="http://schemas.microsoft.com/office/drawing/2014/main" id="{C4DE733B-837C-1224-59AF-FBF1AF01E282}"/>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6" name="Freeform 158">
              <a:extLst>
                <a:ext uri="{FF2B5EF4-FFF2-40B4-BE49-F238E27FC236}">
                  <a16:creationId xmlns:a16="http://schemas.microsoft.com/office/drawing/2014/main" id="{BE3A8FAD-8077-8DBD-F3C6-A4297BFEA87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7" name="Freeform 159">
              <a:extLst>
                <a:ext uri="{FF2B5EF4-FFF2-40B4-BE49-F238E27FC236}">
                  <a16:creationId xmlns:a16="http://schemas.microsoft.com/office/drawing/2014/main" id="{33942C7C-1920-6C55-D4D1-562F7AB5696A}"/>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8" name="Freeform 160">
              <a:extLst>
                <a:ext uri="{FF2B5EF4-FFF2-40B4-BE49-F238E27FC236}">
                  <a16:creationId xmlns:a16="http://schemas.microsoft.com/office/drawing/2014/main" id="{279017C4-8332-A6D4-18BE-D72504AD43C2}"/>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9" name="Freeform 161">
              <a:extLst>
                <a:ext uri="{FF2B5EF4-FFF2-40B4-BE49-F238E27FC236}">
                  <a16:creationId xmlns:a16="http://schemas.microsoft.com/office/drawing/2014/main" id="{1370C022-064F-5989-EC4B-8B1CB023150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0" name="Freeform 162">
              <a:extLst>
                <a:ext uri="{FF2B5EF4-FFF2-40B4-BE49-F238E27FC236}">
                  <a16:creationId xmlns:a16="http://schemas.microsoft.com/office/drawing/2014/main" id="{8D9C216D-CCC9-24AE-30AF-BAEC9A17891C}"/>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1" name="Freeform 163">
              <a:extLst>
                <a:ext uri="{FF2B5EF4-FFF2-40B4-BE49-F238E27FC236}">
                  <a16:creationId xmlns:a16="http://schemas.microsoft.com/office/drawing/2014/main" id="{20FB1178-5089-43B4-8571-A2F2806D3E0C}"/>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2" name="Freeform 164">
              <a:extLst>
                <a:ext uri="{FF2B5EF4-FFF2-40B4-BE49-F238E27FC236}">
                  <a16:creationId xmlns:a16="http://schemas.microsoft.com/office/drawing/2014/main" id="{87EC1723-078A-8B7B-46CE-EDEF67CD68D7}"/>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3" name="Freeform 165">
              <a:extLst>
                <a:ext uri="{FF2B5EF4-FFF2-40B4-BE49-F238E27FC236}">
                  <a16:creationId xmlns:a16="http://schemas.microsoft.com/office/drawing/2014/main" id="{D58C281E-AB9C-5132-958C-BD8E0C2DE34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4" name="Freeform 166">
              <a:extLst>
                <a:ext uri="{FF2B5EF4-FFF2-40B4-BE49-F238E27FC236}">
                  <a16:creationId xmlns:a16="http://schemas.microsoft.com/office/drawing/2014/main" id="{D40A3C9B-0912-60EC-234F-CD14EFFD9FA7}"/>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5" name="Freeform 167">
              <a:extLst>
                <a:ext uri="{FF2B5EF4-FFF2-40B4-BE49-F238E27FC236}">
                  <a16:creationId xmlns:a16="http://schemas.microsoft.com/office/drawing/2014/main" id="{EAFBF280-82A1-0C0D-AC3A-FD9873310D87}"/>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6" name="Freeform 168">
              <a:extLst>
                <a:ext uri="{FF2B5EF4-FFF2-40B4-BE49-F238E27FC236}">
                  <a16:creationId xmlns:a16="http://schemas.microsoft.com/office/drawing/2014/main" id="{E65F03CB-FC1E-6ECA-53DD-1DC127B0919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7" name="Freeform 169">
              <a:extLst>
                <a:ext uri="{FF2B5EF4-FFF2-40B4-BE49-F238E27FC236}">
                  <a16:creationId xmlns:a16="http://schemas.microsoft.com/office/drawing/2014/main" id="{F88102FB-418D-278C-7B68-AB9EA66BD47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8" name="Freeform 170">
              <a:extLst>
                <a:ext uri="{FF2B5EF4-FFF2-40B4-BE49-F238E27FC236}">
                  <a16:creationId xmlns:a16="http://schemas.microsoft.com/office/drawing/2014/main" id="{DCA09250-B7B8-C53D-9BA0-7C6F94F42BF0}"/>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9" name="Freeform 171">
              <a:extLst>
                <a:ext uri="{FF2B5EF4-FFF2-40B4-BE49-F238E27FC236}">
                  <a16:creationId xmlns:a16="http://schemas.microsoft.com/office/drawing/2014/main" id="{0054F309-2C9B-370C-375B-FD7F901E56D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0" name="Freeform 172">
              <a:extLst>
                <a:ext uri="{FF2B5EF4-FFF2-40B4-BE49-F238E27FC236}">
                  <a16:creationId xmlns:a16="http://schemas.microsoft.com/office/drawing/2014/main" id="{49BEAA47-E15D-C797-25EE-6144F7FE49D1}"/>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1" name="Freeform 173">
              <a:extLst>
                <a:ext uri="{FF2B5EF4-FFF2-40B4-BE49-F238E27FC236}">
                  <a16:creationId xmlns:a16="http://schemas.microsoft.com/office/drawing/2014/main" id="{2F348923-EA2C-6742-FD66-92D56279468B}"/>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2" name="Freeform 174">
              <a:extLst>
                <a:ext uri="{FF2B5EF4-FFF2-40B4-BE49-F238E27FC236}">
                  <a16:creationId xmlns:a16="http://schemas.microsoft.com/office/drawing/2014/main" id="{F031022D-4560-F16C-A2CD-90D73A1089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3" name="Freeform 175">
              <a:extLst>
                <a:ext uri="{FF2B5EF4-FFF2-40B4-BE49-F238E27FC236}">
                  <a16:creationId xmlns:a16="http://schemas.microsoft.com/office/drawing/2014/main" id="{45EAFD71-D3ED-91BC-A690-C853D1D1A5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4" name="Freeform 176">
              <a:extLst>
                <a:ext uri="{FF2B5EF4-FFF2-40B4-BE49-F238E27FC236}">
                  <a16:creationId xmlns:a16="http://schemas.microsoft.com/office/drawing/2014/main" id="{63FB07C2-ECEE-0FCB-F202-2CECEEE25602}"/>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5" name="Freeform 177">
              <a:extLst>
                <a:ext uri="{FF2B5EF4-FFF2-40B4-BE49-F238E27FC236}">
                  <a16:creationId xmlns:a16="http://schemas.microsoft.com/office/drawing/2014/main" id="{ABEEE724-3790-65BE-70C2-A55AEDB09BC4}"/>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6" name="Freeform 178">
              <a:extLst>
                <a:ext uri="{FF2B5EF4-FFF2-40B4-BE49-F238E27FC236}">
                  <a16:creationId xmlns:a16="http://schemas.microsoft.com/office/drawing/2014/main" id="{6105E9AD-B94A-AB91-AA26-DC058E172F37}"/>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7" name="Freeform 179">
              <a:extLst>
                <a:ext uri="{FF2B5EF4-FFF2-40B4-BE49-F238E27FC236}">
                  <a16:creationId xmlns:a16="http://schemas.microsoft.com/office/drawing/2014/main" id="{1487B6C6-32DB-6C67-C368-3851691FF8CB}"/>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8" name="Freeform 180">
              <a:extLst>
                <a:ext uri="{FF2B5EF4-FFF2-40B4-BE49-F238E27FC236}">
                  <a16:creationId xmlns:a16="http://schemas.microsoft.com/office/drawing/2014/main" id="{806458CE-DE16-F034-05E2-E17B2A437632}"/>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9" name="Freeform 181">
              <a:extLst>
                <a:ext uri="{FF2B5EF4-FFF2-40B4-BE49-F238E27FC236}">
                  <a16:creationId xmlns:a16="http://schemas.microsoft.com/office/drawing/2014/main" id="{84530214-B6F6-0760-5E58-4C4727DC167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0" name="Graphic 2">
              <a:extLst>
                <a:ext uri="{FF2B5EF4-FFF2-40B4-BE49-F238E27FC236}">
                  <a16:creationId xmlns:a16="http://schemas.microsoft.com/office/drawing/2014/main" id="{590E0412-E912-B0F7-9DDC-79C423465DF7}"/>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2CA0474E-3569-ECC8-10D1-DFE90E671A07}"/>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 name="Freeform 214">
                <a:extLst>
                  <a:ext uri="{FF2B5EF4-FFF2-40B4-BE49-F238E27FC236}">
                    <a16:creationId xmlns:a16="http://schemas.microsoft.com/office/drawing/2014/main" id="{B0F53F13-FFEB-EBAC-85B5-7F99531B615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1" name="Freeform 183">
              <a:extLst>
                <a:ext uri="{FF2B5EF4-FFF2-40B4-BE49-F238E27FC236}">
                  <a16:creationId xmlns:a16="http://schemas.microsoft.com/office/drawing/2014/main" id="{BF55A624-746D-5096-209D-B1B7C6226FD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2" name="Freeform 184">
              <a:extLst>
                <a:ext uri="{FF2B5EF4-FFF2-40B4-BE49-F238E27FC236}">
                  <a16:creationId xmlns:a16="http://schemas.microsoft.com/office/drawing/2014/main" id="{AE74A75F-9700-591C-1880-0B92E4A91113}"/>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3" name="Freeform 185">
              <a:extLst>
                <a:ext uri="{FF2B5EF4-FFF2-40B4-BE49-F238E27FC236}">
                  <a16:creationId xmlns:a16="http://schemas.microsoft.com/office/drawing/2014/main" id="{F3AB259E-A45B-E76E-E3F7-4052D6689BF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4" name="Freeform 186">
              <a:extLst>
                <a:ext uri="{FF2B5EF4-FFF2-40B4-BE49-F238E27FC236}">
                  <a16:creationId xmlns:a16="http://schemas.microsoft.com/office/drawing/2014/main" id="{265878B1-9F54-5C98-963D-A382A02DEF68}"/>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5" name="Freeform 187">
              <a:extLst>
                <a:ext uri="{FF2B5EF4-FFF2-40B4-BE49-F238E27FC236}">
                  <a16:creationId xmlns:a16="http://schemas.microsoft.com/office/drawing/2014/main" id="{57EA07F2-B329-7A8C-FD74-C9BC54A3608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6" name="Freeform 188">
              <a:extLst>
                <a:ext uri="{FF2B5EF4-FFF2-40B4-BE49-F238E27FC236}">
                  <a16:creationId xmlns:a16="http://schemas.microsoft.com/office/drawing/2014/main" id="{C2AED837-AE17-5FC7-7C07-B0F943E3E0E0}"/>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nvGrpSpPr>
            <p:cNvPr id="197" name="Graphic 2">
              <a:extLst>
                <a:ext uri="{FF2B5EF4-FFF2-40B4-BE49-F238E27FC236}">
                  <a16:creationId xmlns:a16="http://schemas.microsoft.com/office/drawing/2014/main" id="{3A9D63E4-B706-6A97-3D28-6ADDA3F7DF40}"/>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8391FE00-48C4-F88F-5884-54135B945B48}"/>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0" name="Freeform 212">
                <a:extLst>
                  <a:ext uri="{FF2B5EF4-FFF2-40B4-BE49-F238E27FC236}">
                    <a16:creationId xmlns:a16="http://schemas.microsoft.com/office/drawing/2014/main" id="{2600FC67-1E13-9B9B-209B-E4EDC1E1C64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sp>
          <p:nvSpPr>
            <p:cNvPr id="198" name="Freeform 190">
              <a:extLst>
                <a:ext uri="{FF2B5EF4-FFF2-40B4-BE49-F238E27FC236}">
                  <a16:creationId xmlns:a16="http://schemas.microsoft.com/office/drawing/2014/main" id="{ADB0F577-EB89-28C8-AE81-FE249E2E81A2}"/>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9" name="Freeform 191">
              <a:extLst>
                <a:ext uri="{FF2B5EF4-FFF2-40B4-BE49-F238E27FC236}">
                  <a16:creationId xmlns:a16="http://schemas.microsoft.com/office/drawing/2014/main" id="{AAF09116-82FF-C852-A3F7-5D30DE2E9F2B}"/>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0" name="Freeform 192">
              <a:extLst>
                <a:ext uri="{FF2B5EF4-FFF2-40B4-BE49-F238E27FC236}">
                  <a16:creationId xmlns:a16="http://schemas.microsoft.com/office/drawing/2014/main" id="{CC6FA19F-2FF6-85A5-B647-6D948AA26F66}"/>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1" name="Freeform 193">
              <a:extLst>
                <a:ext uri="{FF2B5EF4-FFF2-40B4-BE49-F238E27FC236}">
                  <a16:creationId xmlns:a16="http://schemas.microsoft.com/office/drawing/2014/main" id="{AA62F6E1-5F47-6928-81A1-D01E5EE76CE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2" name="Freeform 194">
              <a:extLst>
                <a:ext uri="{FF2B5EF4-FFF2-40B4-BE49-F238E27FC236}">
                  <a16:creationId xmlns:a16="http://schemas.microsoft.com/office/drawing/2014/main" id="{58954848-963D-1CB9-B2E7-D3D07DAD70E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3" name="Freeform 195">
              <a:extLst>
                <a:ext uri="{FF2B5EF4-FFF2-40B4-BE49-F238E27FC236}">
                  <a16:creationId xmlns:a16="http://schemas.microsoft.com/office/drawing/2014/main" id="{DFB6568F-692F-1213-7111-59474A940F72}"/>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4" name="Freeform 196">
              <a:extLst>
                <a:ext uri="{FF2B5EF4-FFF2-40B4-BE49-F238E27FC236}">
                  <a16:creationId xmlns:a16="http://schemas.microsoft.com/office/drawing/2014/main" id="{E6B199D8-B41A-1852-838B-7D0F7B7D04ED}"/>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5" name="Freeform 197">
              <a:extLst>
                <a:ext uri="{FF2B5EF4-FFF2-40B4-BE49-F238E27FC236}">
                  <a16:creationId xmlns:a16="http://schemas.microsoft.com/office/drawing/2014/main" id="{7F55D580-8121-C9DC-6BFF-D179FAD2E20B}"/>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6" name="Freeform 198">
              <a:extLst>
                <a:ext uri="{FF2B5EF4-FFF2-40B4-BE49-F238E27FC236}">
                  <a16:creationId xmlns:a16="http://schemas.microsoft.com/office/drawing/2014/main" id="{A4308A01-DCE8-FE0B-97A0-CAD364722B72}"/>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7" name="Freeform 199">
              <a:extLst>
                <a:ext uri="{FF2B5EF4-FFF2-40B4-BE49-F238E27FC236}">
                  <a16:creationId xmlns:a16="http://schemas.microsoft.com/office/drawing/2014/main" id="{946AAB62-6742-0B74-E7CE-5C1F685017A1}"/>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8" name="Freeform 200">
              <a:extLst>
                <a:ext uri="{FF2B5EF4-FFF2-40B4-BE49-F238E27FC236}">
                  <a16:creationId xmlns:a16="http://schemas.microsoft.com/office/drawing/2014/main" id="{587EC7EA-AD7E-1B96-4C5B-68D1C4E9EA9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9" name="Freeform 201">
              <a:extLst>
                <a:ext uri="{FF2B5EF4-FFF2-40B4-BE49-F238E27FC236}">
                  <a16:creationId xmlns:a16="http://schemas.microsoft.com/office/drawing/2014/main" id="{348BBA25-8B9F-F5A3-A883-3076D862FC85}"/>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0" name="Freeform 202">
              <a:extLst>
                <a:ext uri="{FF2B5EF4-FFF2-40B4-BE49-F238E27FC236}">
                  <a16:creationId xmlns:a16="http://schemas.microsoft.com/office/drawing/2014/main" id="{5266F48B-8EEB-DB1C-1A56-B500B4BA253F}"/>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1" name="Freeform 203">
              <a:extLst>
                <a:ext uri="{FF2B5EF4-FFF2-40B4-BE49-F238E27FC236}">
                  <a16:creationId xmlns:a16="http://schemas.microsoft.com/office/drawing/2014/main" id="{E40A1A5F-FB24-9FD7-127E-03FD4569993C}"/>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2" name="Freeform 204">
              <a:extLst>
                <a:ext uri="{FF2B5EF4-FFF2-40B4-BE49-F238E27FC236}">
                  <a16:creationId xmlns:a16="http://schemas.microsoft.com/office/drawing/2014/main" id="{BC472C81-343E-5F26-4912-71B8E840259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3" name="Freeform 205">
              <a:extLst>
                <a:ext uri="{FF2B5EF4-FFF2-40B4-BE49-F238E27FC236}">
                  <a16:creationId xmlns:a16="http://schemas.microsoft.com/office/drawing/2014/main" id="{58D7F9A9-541B-023F-5353-0CDF40255F5E}"/>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4" name="Freeform 206">
              <a:extLst>
                <a:ext uri="{FF2B5EF4-FFF2-40B4-BE49-F238E27FC236}">
                  <a16:creationId xmlns:a16="http://schemas.microsoft.com/office/drawing/2014/main" id="{B4830B2E-AD8C-5B89-6E71-F325AC7E95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5" name="Freeform 207">
              <a:extLst>
                <a:ext uri="{FF2B5EF4-FFF2-40B4-BE49-F238E27FC236}">
                  <a16:creationId xmlns:a16="http://schemas.microsoft.com/office/drawing/2014/main" id="{10D22837-918D-2EAC-FDD0-D5DB73F73356}"/>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6" name="Freeform 208">
              <a:extLst>
                <a:ext uri="{FF2B5EF4-FFF2-40B4-BE49-F238E27FC236}">
                  <a16:creationId xmlns:a16="http://schemas.microsoft.com/office/drawing/2014/main" id="{A486CCE4-23D9-AAE5-8B19-BE659914D75F}"/>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7" name="Freeform 209">
              <a:extLst>
                <a:ext uri="{FF2B5EF4-FFF2-40B4-BE49-F238E27FC236}">
                  <a16:creationId xmlns:a16="http://schemas.microsoft.com/office/drawing/2014/main" id="{DE239CDB-3690-B064-8AD4-52FD38A48D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8" name="Freeform 210">
              <a:extLst>
                <a:ext uri="{FF2B5EF4-FFF2-40B4-BE49-F238E27FC236}">
                  <a16:creationId xmlns:a16="http://schemas.microsoft.com/office/drawing/2014/main" id="{7BDEB3F2-1BB5-C003-2D3E-98FE97744E1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1" name="Group 240">
            <a:extLst>
              <a:ext uri="{FF2B5EF4-FFF2-40B4-BE49-F238E27FC236}">
                <a16:creationId xmlns:a16="http://schemas.microsoft.com/office/drawing/2014/main" id="{2889802C-6470-7FA3-49EF-DB1B7F463EE5}"/>
              </a:ext>
            </a:extLst>
          </p:cNvPr>
          <p:cNvGrpSpPr/>
          <p:nvPr/>
        </p:nvGrpSpPr>
        <p:grpSpPr>
          <a:xfrm rot="10800000">
            <a:off x="5587173" y="7566573"/>
            <a:ext cx="790943" cy="575820"/>
            <a:chOff x="3400450" y="986392"/>
            <a:chExt cx="1487826" cy="1083162"/>
          </a:xfrm>
        </p:grpSpPr>
        <p:sp>
          <p:nvSpPr>
            <p:cNvPr id="242" name="Freeform 25">
              <a:extLst>
                <a:ext uri="{FF2B5EF4-FFF2-40B4-BE49-F238E27FC236}">
                  <a16:creationId xmlns:a16="http://schemas.microsoft.com/office/drawing/2014/main" id="{76D581DE-42C2-BC61-3AAE-14404C1A833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43" name="Freeform 26">
              <a:extLst>
                <a:ext uri="{FF2B5EF4-FFF2-40B4-BE49-F238E27FC236}">
                  <a16:creationId xmlns:a16="http://schemas.microsoft.com/office/drawing/2014/main" id="{C79DB2F2-7290-C086-7482-FD8FFC0AF4E2}"/>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244" name="TextBox 243">
            <a:extLst>
              <a:ext uri="{FF2B5EF4-FFF2-40B4-BE49-F238E27FC236}">
                <a16:creationId xmlns:a16="http://schemas.microsoft.com/office/drawing/2014/main" id="{698C29B2-7542-6F75-8D77-7D54BB340FEF}"/>
              </a:ext>
            </a:extLst>
          </p:cNvPr>
          <p:cNvSpPr txBox="1"/>
          <p:nvPr/>
        </p:nvSpPr>
        <p:spPr>
          <a:xfrm>
            <a:off x="3862379" y="8201674"/>
            <a:ext cx="3441634" cy="132343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Sustainable Thinking</a:t>
            </a:r>
          </a:p>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means going beyond </a:t>
            </a:r>
            <a:r>
              <a:rPr lang="en-US" sz="2000" b="1" i="1" err="1">
                <a:solidFill>
                  <a:srgbClr val="333333"/>
                </a:solidFill>
                <a:effectLst/>
                <a:latin typeface="Calibri" panose="020F0502020204030204" pitchFamily="34" charset="0"/>
                <a:ea typeface="Calibri" panose="020F0502020204030204" pitchFamily="34" charset="0"/>
                <a:cs typeface="Calibri" panose="020F0502020204030204" pitchFamily="34" charset="0"/>
              </a:rPr>
              <a:t>Frulact’s</a:t>
            </a: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 limits and working towards a common good.</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47" name="Graphic 2">
            <a:extLst>
              <a:ext uri="{FF2B5EF4-FFF2-40B4-BE49-F238E27FC236}">
                <a16:creationId xmlns:a16="http://schemas.microsoft.com/office/drawing/2014/main" id="{FF1ADC43-A06A-FFBC-CD2F-8DCCFD1C1326}"/>
              </a:ext>
            </a:extLst>
          </p:cNvPr>
          <p:cNvGrpSpPr/>
          <p:nvPr/>
        </p:nvGrpSpPr>
        <p:grpSpPr>
          <a:xfrm>
            <a:off x="1796829" y="9664409"/>
            <a:ext cx="221553" cy="222458"/>
            <a:chOff x="1473222" y="5236455"/>
            <a:chExt cx="440760" cy="442561"/>
          </a:xfrm>
          <a:solidFill>
            <a:srgbClr val="000000"/>
          </a:solidFill>
        </p:grpSpPr>
        <p:sp>
          <p:nvSpPr>
            <p:cNvPr id="248" name="Freeform 8">
              <a:extLst>
                <a:ext uri="{FF2B5EF4-FFF2-40B4-BE49-F238E27FC236}">
                  <a16:creationId xmlns:a16="http://schemas.microsoft.com/office/drawing/2014/main" id="{2DE9BF41-B6D3-9C7E-994F-8FA88ED20270}"/>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9" name="Freeform 9">
              <a:hlinkClick r:id="rId9"/>
              <a:extLst>
                <a:ext uri="{FF2B5EF4-FFF2-40B4-BE49-F238E27FC236}">
                  <a16:creationId xmlns:a16="http://schemas.microsoft.com/office/drawing/2014/main" id="{C90BB032-11EE-727E-739E-CAEC7480A01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0" name="Freeform 10">
              <a:extLst>
                <a:ext uri="{FF2B5EF4-FFF2-40B4-BE49-F238E27FC236}">
                  <a16:creationId xmlns:a16="http://schemas.microsoft.com/office/drawing/2014/main" id="{3E4459A5-774D-D04C-F543-176E7655E3E7}"/>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1638863C-0F40-9551-458C-80B293AAFBE9}"/>
              </a:ext>
            </a:extLst>
          </p:cNvPr>
          <p:cNvGrpSpPr/>
          <p:nvPr/>
        </p:nvGrpSpPr>
        <p:grpSpPr>
          <a:xfrm rot="19582332">
            <a:off x="2995992" y="9436893"/>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133F9391-EA1D-856E-8EB8-E3B5D1633810}"/>
                </a:ext>
              </a:extLst>
            </p:cNvPr>
            <p:cNvGrpSpPr/>
            <p:nvPr/>
          </p:nvGrpSpPr>
          <p:grpSpPr>
            <a:xfrm>
              <a:off x="9159507" y="2719113"/>
              <a:ext cx="446280" cy="440141"/>
              <a:chOff x="9159507" y="2719113"/>
              <a:chExt cx="446280" cy="440141"/>
            </a:xfrm>
            <a:grpFill/>
          </p:grpSpPr>
          <p:sp>
            <p:nvSpPr>
              <p:cNvPr id="255" name="Freeform 57">
                <a:extLst>
                  <a:ext uri="{FF2B5EF4-FFF2-40B4-BE49-F238E27FC236}">
                    <a16:creationId xmlns:a16="http://schemas.microsoft.com/office/drawing/2014/main" id="{19C50611-66E6-A7CA-6C03-FD8F846A022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56" name="Freeform 58">
                <a:extLst>
                  <a:ext uri="{FF2B5EF4-FFF2-40B4-BE49-F238E27FC236}">
                    <a16:creationId xmlns:a16="http://schemas.microsoft.com/office/drawing/2014/main" id="{C9AAFE77-B185-2010-684E-904DC68F37E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39" name="Graphic 4">
              <a:extLst>
                <a:ext uri="{FF2B5EF4-FFF2-40B4-BE49-F238E27FC236}">
                  <a16:creationId xmlns:a16="http://schemas.microsoft.com/office/drawing/2014/main" id="{F3D321E6-73F4-7B09-C8A5-6C26F0E7E2CD}"/>
                </a:ext>
              </a:extLst>
            </p:cNvPr>
            <p:cNvGrpSpPr/>
            <p:nvPr/>
          </p:nvGrpSpPr>
          <p:grpSpPr>
            <a:xfrm>
              <a:off x="9129274" y="2893887"/>
              <a:ext cx="717139" cy="1211724"/>
              <a:chOff x="9129274" y="2893887"/>
              <a:chExt cx="717139" cy="1211724"/>
            </a:xfrm>
            <a:grpFill/>
          </p:grpSpPr>
          <p:sp>
            <p:nvSpPr>
              <p:cNvPr id="240" name="Freeform 50">
                <a:extLst>
                  <a:ext uri="{FF2B5EF4-FFF2-40B4-BE49-F238E27FC236}">
                    <a16:creationId xmlns:a16="http://schemas.microsoft.com/office/drawing/2014/main" id="{5BA2F148-262A-7B5A-37CF-F16821471BC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45" name="Freeform 51">
                <a:extLst>
                  <a:ext uri="{FF2B5EF4-FFF2-40B4-BE49-F238E27FC236}">
                    <a16:creationId xmlns:a16="http://schemas.microsoft.com/office/drawing/2014/main" id="{FA8491A4-00BF-472F-5D14-A498495841D1}"/>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46" name="Freeform 52">
                <a:extLst>
                  <a:ext uri="{FF2B5EF4-FFF2-40B4-BE49-F238E27FC236}">
                    <a16:creationId xmlns:a16="http://schemas.microsoft.com/office/drawing/2014/main" id="{02C65B06-BC6C-8087-806C-D7E5CC5619E4}"/>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51" name="Freeform 53">
                <a:extLst>
                  <a:ext uri="{FF2B5EF4-FFF2-40B4-BE49-F238E27FC236}">
                    <a16:creationId xmlns:a16="http://schemas.microsoft.com/office/drawing/2014/main" id="{B6809433-2D16-D6FA-49E9-62C3C41936B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52" name="Freeform 54">
                <a:extLst>
                  <a:ext uri="{FF2B5EF4-FFF2-40B4-BE49-F238E27FC236}">
                    <a16:creationId xmlns:a16="http://schemas.microsoft.com/office/drawing/2014/main" id="{BC1993DD-1AE6-B99E-9DF3-AEF80CBEB33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53" name="Freeform 55">
                <a:extLst>
                  <a:ext uri="{FF2B5EF4-FFF2-40B4-BE49-F238E27FC236}">
                    <a16:creationId xmlns:a16="http://schemas.microsoft.com/office/drawing/2014/main" id="{E3E8BECC-A99D-B210-726E-E28938C82D7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4" name="Freeform 56">
                <a:extLst>
                  <a:ext uri="{FF2B5EF4-FFF2-40B4-BE49-F238E27FC236}">
                    <a16:creationId xmlns:a16="http://schemas.microsoft.com/office/drawing/2014/main" id="{8929A737-051B-803C-A898-3AA7697473C4}"/>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58" name="Text Placeholder 2">
            <a:extLst>
              <a:ext uri="{FF2B5EF4-FFF2-40B4-BE49-F238E27FC236}">
                <a16:creationId xmlns:a16="http://schemas.microsoft.com/office/drawing/2014/main" id="{5FC66CF0-935A-D404-04BB-45C7C4F88B51}"/>
              </a:ext>
            </a:extLst>
          </p:cNvPr>
          <p:cNvSpPr txBox="1">
            <a:spLocks/>
          </p:cNvSpPr>
          <p:nvPr/>
        </p:nvSpPr>
        <p:spPr>
          <a:xfrm>
            <a:off x="361472" y="2339757"/>
            <a:ext cx="3220511" cy="651637"/>
          </a:xfrm>
          <a:prstGeom prst="rect">
            <a:avLst/>
          </a:prstGeom>
          <a:solidFill>
            <a:srgbClr val="F1A0C2"/>
          </a:solidFill>
        </p:spPr>
        <p:txBody>
          <a:bodyPr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dirty="0">
                <a:solidFill>
                  <a:schemeClr val="bg1"/>
                </a:solidFill>
              </a:rPr>
              <a:t>Type: </a:t>
            </a:r>
            <a:r>
              <a:rPr lang="en-US" sz="1600" dirty="0">
                <a:solidFill>
                  <a:schemeClr val="bg1"/>
                </a:solidFill>
              </a:rPr>
              <a:t>Ethical Business Model</a:t>
            </a:r>
          </a:p>
        </p:txBody>
      </p:sp>
    </p:spTree>
    <p:extLst>
      <p:ext uri="{BB962C8B-B14F-4D97-AF65-F5344CB8AC3E}">
        <p14:creationId xmlns:p14="http://schemas.microsoft.com/office/powerpoint/2010/main" val="16424859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44</a:t>
            </a:fld>
            <a:endParaRPr lang="en-US"/>
          </a:p>
        </p:txBody>
      </p:sp>
      <p:pic>
        <p:nvPicPr>
          <p:cNvPr id="9" name="Picture Placeholder 8" descr="A picture containing person, indoor&#10;&#10;Description automatically generated">
            <a:extLst>
              <a:ext uri="{FF2B5EF4-FFF2-40B4-BE49-F238E27FC236}">
                <a16:creationId xmlns:a16="http://schemas.microsoft.com/office/drawing/2014/main" id="{FEC06A0A-21A4-FC92-0BCC-8F84BD9487F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544033"/>
          </a:xfrm>
        </p:spPr>
        <p:txBody>
          <a:bodyPr lIns="91440" tIns="45720" rIns="91440" bIns="45720" numCol="2" spcCol="288000" anchor="t">
            <a:noAutofit/>
          </a:bodyPr>
          <a:lstStyle/>
          <a:p>
            <a:r>
              <a:rPr lang="en-IE" sz="1400" b="1" dirty="0">
                <a:latin typeface="Calibri"/>
                <a:cs typeface="Calibri"/>
              </a:rPr>
              <a:t>About</a:t>
            </a:r>
          </a:p>
          <a:p>
            <a:r>
              <a:rPr lang="en-US" dirty="0">
                <a:latin typeface="Calibri"/>
                <a:cs typeface="Calibri"/>
              </a:rPr>
              <a:t>Helsinki Mills Ltd. is Finland’s largest organic grain processor and a traditional family-owned company that has been manufacturing grain products for over 85 years. The company develops, markets and sells various grain products to consumers, the food industry, food service, food distributors and bakeries. Locally sourced, Finnish grains are the primary raw material, including wheat, rye, barley, and oats and Helsinki Mills uses them to make flour, flakes, porridges, mueslis, cereals and meal ingredients. Helsinki Mills has manufactured organic products for more than 25 years, and nowadays it is Finland’s largest producer of organic grain products. Around one-third of the products Helsinki Mills manufactures are organic. In recent years, oats have played a larger role, and the company has specialized in gluten-free oat products. Exports are a key strategic focus for Helsinki Mills. Today, exports represent as much as around 35 percent of the total turnover. Helsinki Mills products, including flakes, oatmeal, bran, porridges, flours, baking goods and breakfast cereals are now available in some 50 countries around the world. </a:t>
            </a:r>
            <a:endParaRPr lang="en-US" dirty="0"/>
          </a:p>
          <a:p>
            <a:endParaRPr lang="en-US" dirty="0"/>
          </a:p>
          <a:p>
            <a:r>
              <a:rPr lang="en-US" sz="1400" b="1" dirty="0">
                <a:latin typeface="Calibri"/>
                <a:cs typeface="Calibri"/>
              </a:rPr>
              <a:t>Why it is a good practice? </a:t>
            </a:r>
            <a:endParaRPr lang="en-US" dirty="0"/>
          </a:p>
          <a:p>
            <a:r>
              <a:rPr lang="en-US" dirty="0">
                <a:latin typeface="Calibri"/>
                <a:cs typeface="Calibri"/>
              </a:rPr>
              <a:t>Environmental matters and sustainability were important to Helsinki Mills long before that became a trend. Environmental friendliness is demonstrated by e.g. the fact that since 2020, the mill process has been completely carbon-neutral, and all production facilities only use green electricity. Helsinki Mills considers the environment also when choosing packaging materials. Mills produce very little landfill waste, because the waste produced during grain cleaning is waste-to-energy waste, and packaging materials are recycled as </a:t>
            </a:r>
            <a:endParaRPr lang="en-US" dirty="0"/>
          </a:p>
          <a:p>
            <a:endParaRPr lang="en-US" dirty="0"/>
          </a:p>
          <a:p>
            <a:endParaRPr lang="en-US" dirty="0"/>
          </a:p>
          <a:p>
            <a:r>
              <a:rPr lang="en-US" dirty="0">
                <a:latin typeface="Calibri"/>
                <a:cs typeface="Calibri"/>
              </a:rPr>
              <a:t>cardboard or as waste-to-energy waste. Helsinki Mills is committed to the UN’s sustainable development goals and continually develops operations to safeguard food and well-being in the best way possible. Helsinki Mills is a good choice for a number of reasons, such as: </a:t>
            </a:r>
          </a:p>
          <a:p>
            <a:endParaRPr lang="en-US" dirty="0"/>
          </a:p>
          <a:p>
            <a:pPr marL="171450" indent="-171450">
              <a:lnSpc>
                <a:spcPct val="80000"/>
              </a:lnSpc>
              <a:buFont typeface="Arial" panose="020B0604020202020204" pitchFamily="34" charset="0"/>
              <a:buChar char="•"/>
            </a:pPr>
            <a:r>
              <a:rPr lang="en-US" dirty="0">
                <a:latin typeface="Calibri"/>
                <a:cs typeface="Calibri"/>
              </a:rPr>
              <a:t>production is carbon-neutral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products are made from pure, Finnish grain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only uses renewable energy in  manufacturing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range includes plenty of gluten-free and organic products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all of the products are vegan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is committed to reducing the use of plastic in packaging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donates any waste generated during production to charity, or sends it to be reused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complies with international standards in quality and product safety </a:t>
            </a:r>
            <a:endParaRPr lang="en-US" dirty="0"/>
          </a:p>
          <a:p>
            <a:pPr marL="171450" indent="-17145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a:latin typeface="Calibri"/>
                <a:cs typeface="Calibri"/>
              </a:rPr>
              <a:t>company continually develops new, healthy and climate-friendly alternatives for breakfasts, snacks, and the dinner table </a:t>
            </a:r>
            <a:endParaRPr lang="en-US" dirty="0"/>
          </a:p>
          <a:p>
            <a:pPr algn="just" rtl="0" fontAlgn="base">
              <a:lnSpc>
                <a:spcPct val="100000"/>
              </a:lnSpc>
            </a:pPr>
            <a:endParaRPr lang="en-US" sz="1200" b="0" i="0" dirty="0">
              <a:solidFill>
                <a:schemeClr val="tx1"/>
              </a:solidFill>
              <a:effectLst/>
              <a:ea typeface="Calibri" panose="020F0502020204030204" pitchFamily="34" charset="0"/>
            </a:endParaRPr>
          </a:p>
          <a:p>
            <a:pPr algn="l" rtl="0" fontAlgn="base">
              <a:lnSpc>
                <a:spcPct val="100000"/>
              </a:lnSpc>
            </a:pPr>
            <a:r>
              <a:rPr lang="en-US" sz="1200" b="1" i="0" dirty="0">
                <a:solidFill>
                  <a:schemeClr val="tx1"/>
                </a:solidFill>
                <a:effectLst/>
                <a:latin typeface="Calibri"/>
                <a:ea typeface="Calibri" panose="020F0502020204030204" pitchFamily="34" charset="0"/>
                <a:cs typeface="Calibri"/>
              </a:rPr>
              <a:t>Read more: </a:t>
            </a:r>
            <a:r>
              <a:rPr lang="en-US" sz="12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Helsinki Mills Sustainability Report</a:t>
            </a:r>
            <a:r>
              <a:rPr lang="en-US" sz="1200" b="0" i="0" dirty="0">
                <a:solidFill>
                  <a:schemeClr val="tx1"/>
                </a:solidFill>
                <a:effectLst/>
                <a:latin typeface="Calibri"/>
                <a:ea typeface="Calibri" panose="020F0502020204030204" pitchFamily="34" charset="0"/>
                <a:cs typeface="Calibri"/>
              </a:rPr>
              <a:t> </a:t>
            </a:r>
          </a:p>
          <a:p>
            <a:pPr>
              <a:lnSpc>
                <a:spcPct val="80000"/>
              </a:lnSpc>
            </a:pPr>
            <a:endParaRPr lang="en-US" dirty="0"/>
          </a:p>
          <a:p>
            <a:endParaRPr lang="en-US" dirty="0"/>
          </a:p>
          <a:p>
            <a:endParaRPr lang="en-US" dirty="0"/>
          </a:p>
          <a:p>
            <a:endParaRPr lang="en-US" dirty="0"/>
          </a:p>
          <a:p>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Ethical Business Model</a:t>
            </a:r>
            <a:endParaRPr lang="en-US" i="0" dirty="0">
              <a:solidFill>
                <a:schemeClr val="bg1"/>
              </a:solidFill>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5"/>
            <a:extLst>
              <a:ext uri="{FF2B5EF4-FFF2-40B4-BE49-F238E27FC236}">
                <a16:creationId xmlns:a16="http://schemas.microsoft.com/office/drawing/2014/main" id="{F651B108-BF0C-6E7B-DB71-62729457B2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4502" y="961637"/>
            <a:ext cx="2952207" cy="937284"/>
          </a:xfrm>
          <a:prstGeom prst="rect">
            <a:avLst/>
          </a:prstGeom>
        </p:spPr>
      </p:pic>
      <p:sp>
        <p:nvSpPr>
          <p:cNvPr id="17" name="TextBox 16">
            <a:extLst>
              <a:ext uri="{FF2B5EF4-FFF2-40B4-BE49-F238E27FC236}">
                <a16:creationId xmlns:a16="http://schemas.microsoft.com/office/drawing/2014/main" id="{DAF6161D-A37D-D1CF-528A-CC8BDA61710A}"/>
              </a:ext>
            </a:extLst>
          </p:cNvPr>
          <p:cNvSpPr txBox="1"/>
          <p:nvPr/>
        </p:nvSpPr>
        <p:spPr>
          <a:xfrm>
            <a:off x="4290611" y="8469450"/>
            <a:ext cx="2433657" cy="1015663"/>
          </a:xfrm>
          <a:prstGeom prst="rect">
            <a:avLst/>
          </a:prstGeom>
          <a:noFill/>
        </p:spPr>
        <p:txBody>
          <a:bodyPr wrap="square">
            <a:spAutoFit/>
          </a:bodyPr>
          <a:lstStyle/>
          <a:p>
            <a:pPr algn="ctr"/>
            <a:r>
              <a:rPr lang="en-US" sz="2000" b="1" i="1">
                <a:solidFill>
                  <a:srgbClr val="212529"/>
                </a:solidFill>
                <a:effectLst/>
                <a:latin typeface="Calibri" panose="020F0502020204030204" pitchFamily="34" charset="0"/>
              </a:rPr>
              <a:t>Carbon-neutrally manufactured</a:t>
            </a:r>
          </a:p>
          <a:p>
            <a:pPr algn="ctr"/>
            <a:r>
              <a:rPr lang="en-US" sz="2000" b="1" i="1">
                <a:solidFill>
                  <a:srgbClr val="212529"/>
                </a:solidFill>
                <a:effectLst/>
                <a:latin typeface="Calibri" panose="020F0502020204030204" pitchFamily="34" charset="0"/>
              </a:rPr>
              <a:t>and good all round</a:t>
            </a:r>
            <a:endParaRPr lang="en-IE" sz="2000" i="1"/>
          </a:p>
        </p:txBody>
      </p:sp>
      <p:grpSp>
        <p:nvGrpSpPr>
          <p:cNvPr id="2" name="Graphic 4">
            <a:extLst>
              <a:ext uri="{FF2B5EF4-FFF2-40B4-BE49-F238E27FC236}">
                <a16:creationId xmlns:a16="http://schemas.microsoft.com/office/drawing/2014/main" id="{064967F2-62F3-F2C6-916B-E868AC444F1B}"/>
              </a:ext>
            </a:extLst>
          </p:cNvPr>
          <p:cNvGrpSpPr/>
          <p:nvPr/>
        </p:nvGrpSpPr>
        <p:grpSpPr>
          <a:xfrm rot="19582332">
            <a:off x="6840814" y="8044185"/>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9285F066-BDF5-56E2-FD7C-D4B8E66F5B84}"/>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675C47D5-6591-1CF6-B66F-F34D0E764F0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36623C0E-F64B-283E-9E8F-3EAFC34FE4A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0CA019F0-30F4-089A-43B9-6E7FDF9DD4A6}"/>
                </a:ext>
              </a:extLst>
            </p:cNvPr>
            <p:cNvGrpSpPr/>
            <p:nvPr/>
          </p:nvGrpSpPr>
          <p:grpSpPr>
            <a:xfrm>
              <a:off x="9129274" y="2893887"/>
              <a:ext cx="717139" cy="1211724"/>
              <a:chOff x="9129274" y="2893887"/>
              <a:chExt cx="717139" cy="1211724"/>
            </a:xfrm>
            <a:grpFill/>
          </p:grpSpPr>
          <p:sp>
            <p:nvSpPr>
              <p:cNvPr id="8" name="Freeform 50">
                <a:extLst>
                  <a:ext uri="{FF2B5EF4-FFF2-40B4-BE49-F238E27FC236}">
                    <a16:creationId xmlns:a16="http://schemas.microsoft.com/office/drawing/2014/main" id="{04E62DD1-1994-9175-6482-35BE90F8B6DE}"/>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2" name="Freeform 51">
                <a:extLst>
                  <a:ext uri="{FF2B5EF4-FFF2-40B4-BE49-F238E27FC236}">
                    <a16:creationId xmlns:a16="http://schemas.microsoft.com/office/drawing/2014/main" id="{8007A585-0EF3-13F2-5C91-38950723A2D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3" name="Freeform 52">
                <a:extLst>
                  <a:ext uri="{FF2B5EF4-FFF2-40B4-BE49-F238E27FC236}">
                    <a16:creationId xmlns:a16="http://schemas.microsoft.com/office/drawing/2014/main" id="{7C48360E-D71F-8CF2-11D9-BBC4D11AA20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4" name="Freeform 53">
                <a:extLst>
                  <a:ext uri="{FF2B5EF4-FFF2-40B4-BE49-F238E27FC236}">
                    <a16:creationId xmlns:a16="http://schemas.microsoft.com/office/drawing/2014/main" id="{F879586C-5DDA-9FA7-9126-F73111B540C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5" name="Freeform 54">
                <a:extLst>
                  <a:ext uri="{FF2B5EF4-FFF2-40B4-BE49-F238E27FC236}">
                    <a16:creationId xmlns:a16="http://schemas.microsoft.com/office/drawing/2014/main" id="{95EB038C-A801-A546-2150-3D07E40CDF1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6" name="Freeform 55">
                <a:extLst>
                  <a:ext uri="{FF2B5EF4-FFF2-40B4-BE49-F238E27FC236}">
                    <a16:creationId xmlns:a16="http://schemas.microsoft.com/office/drawing/2014/main" id="{035B104A-AAA9-7301-F0E9-EBA03809BAC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2458A406-F6E8-C2A3-32E1-3628C2B9022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24" name="Group 23">
            <a:extLst>
              <a:ext uri="{FF2B5EF4-FFF2-40B4-BE49-F238E27FC236}">
                <a16:creationId xmlns:a16="http://schemas.microsoft.com/office/drawing/2014/main" id="{0D1E6CE9-2D6B-1C36-2477-27B4882CE7EB}"/>
              </a:ext>
            </a:extLst>
          </p:cNvPr>
          <p:cNvGrpSpPr/>
          <p:nvPr/>
        </p:nvGrpSpPr>
        <p:grpSpPr>
          <a:xfrm>
            <a:off x="3768935" y="8299364"/>
            <a:ext cx="790943" cy="575820"/>
            <a:chOff x="3400450" y="986392"/>
            <a:chExt cx="1487826" cy="1083162"/>
          </a:xfrm>
        </p:grpSpPr>
        <p:sp>
          <p:nvSpPr>
            <p:cNvPr id="25" name="Freeform 25">
              <a:extLst>
                <a:ext uri="{FF2B5EF4-FFF2-40B4-BE49-F238E27FC236}">
                  <a16:creationId xmlns:a16="http://schemas.microsoft.com/office/drawing/2014/main" id="{E1DA64A2-52F9-3E91-D1E0-9122C9F57ED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6" name="Freeform 26">
              <a:extLst>
                <a:ext uri="{FF2B5EF4-FFF2-40B4-BE49-F238E27FC236}">
                  <a16:creationId xmlns:a16="http://schemas.microsoft.com/office/drawing/2014/main" id="{BCCD823D-7EBA-A134-10F0-30DDC83CC22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Tree>
    <p:extLst>
      <p:ext uri="{BB962C8B-B14F-4D97-AF65-F5344CB8AC3E}">
        <p14:creationId xmlns:p14="http://schemas.microsoft.com/office/powerpoint/2010/main" val="16234767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person, table, indoor, child&#10;&#10;Description automatically generated">
            <a:extLst>
              <a:ext uri="{FF2B5EF4-FFF2-40B4-BE49-F238E27FC236}">
                <a16:creationId xmlns:a16="http://schemas.microsoft.com/office/drawing/2014/main" id="{816B0B35-018C-0D98-A8B9-21B07EBC60E0}"/>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45</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74674"/>
            <a:ext cx="6681175" cy="5544033"/>
          </a:xfrm>
        </p:spPr>
        <p:txBody>
          <a:bodyPr/>
          <a:lstStyle/>
          <a:p>
            <a:r>
              <a:rPr lang="en-IE" sz="1400" b="1"/>
              <a:t>Sustainable</a:t>
            </a:r>
          </a:p>
          <a:p>
            <a:r>
              <a:rPr lang="en-US"/>
              <a:t>Domesticity and transparency are important to Helsinki Mills Ltd. As a mill, a sustainable and resilient economy that benefits both people and nature is at the core of a vision. Helsinki Mills wants to ensure the future of food production and reduce the environmental impact of operations. Farming, and thereby also the availability of the most important raw materials, are affected by extreme weather phenomena and impoverished soil, as well as species loss, which must be slowed. That’s why it is so important to commit to sustainable development and to continually develop work to safeguard food and wellbeing in the best way possible. </a:t>
            </a:r>
          </a:p>
          <a:p>
            <a:endParaRPr lang="en-US"/>
          </a:p>
          <a:p>
            <a:r>
              <a:rPr lang="en-US" sz="1400" b="1"/>
              <a:t>Healthy</a:t>
            </a:r>
            <a:endParaRPr lang="en-US"/>
          </a:p>
          <a:p>
            <a:r>
              <a:rPr lang="en-US"/>
              <a:t>Helsinki Mills has produced nothing but plant-based food since 1934 and has done its best to offer easy and healthy alternatives for modern consumers. Following a plant-based diet is sustainable eating. Grain-based products are a great part of a vegetarian diet, and Helsinki Mills aims to offer a wide range of healthy grain products for different uses – without compromising on </a:t>
            </a:r>
            <a:r>
              <a:rPr lang="en-US" err="1"/>
              <a:t>flavour</a:t>
            </a:r>
            <a:r>
              <a:rPr lang="en-US"/>
              <a:t> or quality. </a:t>
            </a:r>
          </a:p>
          <a:p>
            <a:endParaRPr lang="en-US" sz="1400"/>
          </a:p>
          <a:p>
            <a:r>
              <a:rPr lang="en-US" sz="1400" b="1"/>
              <a:t>Ethical</a:t>
            </a:r>
            <a:endParaRPr lang="en-US" sz="1400"/>
          </a:p>
          <a:p>
            <a:r>
              <a:rPr lang="en-US"/>
              <a:t>Helsinki Mills has calculated the carbon footprint produced by the energy consumption of their mills. The mills’ combined carbon footprint (calculated to a precision of Greenhouse Gas Protocol scope 2) in 2021 was 120 </a:t>
            </a:r>
            <a:r>
              <a:rPr lang="en-US" err="1"/>
              <a:t>tonnes</a:t>
            </a:r>
            <a:r>
              <a:rPr lang="en-US"/>
              <a:t>, which corresponds to the annual emissions of 10 average Finns. For years, Helsinki Mills has used green electricity and generated the thermal energy required for producing flakes by burning oat hull waste in its own biopower plant, which has helped </a:t>
            </a:r>
          </a:p>
          <a:p>
            <a:endParaRPr lang="en-US"/>
          </a:p>
          <a:p>
            <a:r>
              <a:rPr lang="en-US"/>
              <a:t>to reduce its carbon footprint. It is not possible for Helsinki Mills to further reduce the carbon footprint, so they have decided to compensate for carbon emissions by investing in measures to slow the impact of climate change. Each year, they make a compensation payment. In 2021, emissions were offset by forest-based carbon sinks in Finland through </a:t>
            </a: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Green Carbon</a:t>
            </a:r>
            <a:endParaRPr lang="en-US">
              <a:solidFill>
                <a:schemeClr val="tx1"/>
              </a:solidFill>
            </a:endParaRPr>
          </a:p>
          <a:p>
            <a:endParaRPr lang="en-US"/>
          </a:p>
          <a:p>
            <a:r>
              <a:rPr lang="en-US"/>
              <a:t>Helsinki Mills has also investigated the life-cycle footprint for oats from field to store shelf, which allows to calculate the carbon footprint of individual oat products made at the mill. This work is still ongoing, but completely carbon-neutral oat products will be available on store shelves in the future. The company’s business activities of course involve many other operations, such as transport, warehousing and office work, and the environmental impact of this is being investigated. Once Helsinki Mills has calculated these impacts, the company can strive to reduce them and, if necessary, compensate for them through climate projects. </a:t>
            </a:r>
          </a:p>
          <a:p>
            <a:endParaRPr lang="en-US" b="1"/>
          </a:p>
          <a:p>
            <a:r>
              <a:rPr lang="en-US" b="1"/>
              <a:t> </a:t>
            </a:r>
            <a:endParaRPr lang="en-US"/>
          </a:p>
          <a:p>
            <a:pPr>
              <a:lnSpc>
                <a:spcPct val="100000"/>
              </a:lnSpc>
            </a:pPr>
            <a:endParaRPr lang="en-US" sz="1200">
              <a:solidFill>
                <a:schemeClr val="tx1"/>
              </a:solidFill>
              <a:ea typeface="Calibri" panose="020F0502020204030204" pitchFamily="34" charset="0"/>
            </a:endParaRPr>
          </a:p>
          <a:p>
            <a:pPr algn="just" rtl="0" fontAlgn="base">
              <a:lnSpc>
                <a:spcPct val="100000"/>
              </a:lnSpc>
            </a:pPr>
            <a:r>
              <a:rPr lang="en-US" sz="1200" b="0" i="0">
                <a:solidFill>
                  <a:schemeClr val="tx1"/>
                </a:solidFill>
                <a:effectLst/>
                <a:ea typeface="Calibri" panose="020F0502020204030204" pitchFamily="34" charset="0"/>
              </a:rPr>
              <a:t> </a:t>
            </a:r>
          </a:p>
          <a:p>
            <a:pPr>
              <a:lnSpc>
                <a:spcPct val="80000"/>
              </a:lnSpc>
            </a:pPr>
            <a:endParaRPr lang="en-US"/>
          </a:p>
          <a:p>
            <a:endParaRPr lang="en-US"/>
          </a:p>
          <a:p>
            <a:r>
              <a:rPr lang="en-US"/>
              <a:t> </a:t>
            </a:r>
          </a:p>
          <a:p>
            <a:endParaRPr lang="en-US"/>
          </a:p>
          <a:p>
            <a:r>
              <a:rPr lang="en-US"/>
              <a:t> </a:t>
            </a:r>
            <a:endParaRPr lang="en-IE"/>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Ethical Business Model</a:t>
            </a:r>
            <a:endParaRPr lang="en-US" i="0" dirty="0">
              <a:solidFill>
                <a:schemeClr val="bg1"/>
              </a:solidFill>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5"/>
            <a:extLst>
              <a:ext uri="{FF2B5EF4-FFF2-40B4-BE49-F238E27FC236}">
                <a16:creationId xmlns:a16="http://schemas.microsoft.com/office/drawing/2014/main" id="{F651B108-BF0C-6E7B-DB71-62729457B2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53761" y="961637"/>
            <a:ext cx="2952207" cy="937284"/>
          </a:xfrm>
          <a:prstGeom prst="rect">
            <a:avLst/>
          </a:prstGeom>
        </p:spPr>
      </p:pic>
      <p:pic>
        <p:nvPicPr>
          <p:cNvPr id="12" name="Picture 6">
            <a:extLst>
              <a:ext uri="{FF2B5EF4-FFF2-40B4-BE49-F238E27FC236}">
                <a16:creationId xmlns:a16="http://schemas.microsoft.com/office/drawing/2014/main" id="{CEB6BC1B-16F3-A468-EC02-BC815FC8E6ED}"/>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626611" y="7203177"/>
            <a:ext cx="1767116" cy="1815530"/>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8"/>
            <a:extLst>
              <a:ext uri="{FF2B5EF4-FFF2-40B4-BE49-F238E27FC236}">
                <a16:creationId xmlns:a16="http://schemas.microsoft.com/office/drawing/2014/main" id="{7528656C-C5E2-4420-7C26-C78B3E83100D}"/>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6">
            <a:hlinkClick r:id="rId9"/>
            <a:extLst>
              <a:ext uri="{FF2B5EF4-FFF2-40B4-BE49-F238E27FC236}">
                <a16:creationId xmlns:a16="http://schemas.microsoft.com/office/drawing/2014/main" id="{043B4FAA-50A1-66B4-74CA-B3521ABC8C1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15" name="Group 14">
            <a:extLst>
              <a:ext uri="{FF2B5EF4-FFF2-40B4-BE49-F238E27FC236}">
                <a16:creationId xmlns:a16="http://schemas.microsoft.com/office/drawing/2014/main" id="{1F7C4427-9EF1-BF55-35ED-8086E1B71E89}"/>
              </a:ext>
            </a:extLst>
          </p:cNvPr>
          <p:cNvGrpSpPr>
            <a:grpSpLocks noChangeAspect="1"/>
          </p:cNvGrpSpPr>
          <p:nvPr/>
        </p:nvGrpSpPr>
        <p:grpSpPr>
          <a:xfrm>
            <a:off x="1423003" y="9655046"/>
            <a:ext cx="192166" cy="225184"/>
            <a:chOff x="8589661" y="3431570"/>
            <a:chExt cx="510568" cy="569231"/>
          </a:xfrm>
          <a:solidFill>
            <a:schemeClr val="tx1"/>
          </a:solidFill>
        </p:grpSpPr>
        <p:sp>
          <p:nvSpPr>
            <p:cNvPr id="16" name="Freeform: Shape 27">
              <a:extLst>
                <a:ext uri="{FF2B5EF4-FFF2-40B4-BE49-F238E27FC236}">
                  <a16:creationId xmlns:a16="http://schemas.microsoft.com/office/drawing/2014/main" id="{DE051606-58B3-E1A2-C74C-1DE3FC8E0C61}"/>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7" name="Freeform: Shape 30">
              <a:hlinkClick r:id="rId10"/>
              <a:extLst>
                <a:ext uri="{FF2B5EF4-FFF2-40B4-BE49-F238E27FC236}">
                  <a16:creationId xmlns:a16="http://schemas.microsoft.com/office/drawing/2014/main" id="{EC0D7027-61AA-322A-5EFA-BE3AE453E49B}"/>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8" name="Freeform: Shape 72">
              <a:extLst>
                <a:ext uri="{FF2B5EF4-FFF2-40B4-BE49-F238E27FC236}">
                  <a16:creationId xmlns:a16="http://schemas.microsoft.com/office/drawing/2014/main" id="{27886F3B-089A-105C-16F1-36846792D478}"/>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629608" y="9632163"/>
            <a:ext cx="279668" cy="279668"/>
          </a:xfrm>
          <a:prstGeom prst="rect">
            <a:avLst/>
          </a:prstGeom>
        </p:spPr>
      </p:pic>
      <p:grpSp>
        <p:nvGrpSpPr>
          <p:cNvPr id="2" name="Graphic 4">
            <a:extLst>
              <a:ext uri="{FF2B5EF4-FFF2-40B4-BE49-F238E27FC236}">
                <a16:creationId xmlns:a16="http://schemas.microsoft.com/office/drawing/2014/main" id="{9955D395-F535-0AAE-18C7-26AE492FF58C}"/>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ADB18354-E9B7-2216-E00E-E866F297F414}"/>
                </a:ext>
              </a:extLst>
            </p:cNvPr>
            <p:cNvGrpSpPr/>
            <p:nvPr/>
          </p:nvGrpSpPr>
          <p:grpSpPr>
            <a:xfrm>
              <a:off x="9159507" y="2719113"/>
              <a:ext cx="446280" cy="440141"/>
              <a:chOff x="9159507" y="2719113"/>
              <a:chExt cx="446280" cy="440141"/>
            </a:xfrm>
            <a:grpFill/>
          </p:grpSpPr>
          <p:sp>
            <p:nvSpPr>
              <p:cNvPr id="26" name="Freeform 57">
                <a:extLst>
                  <a:ext uri="{FF2B5EF4-FFF2-40B4-BE49-F238E27FC236}">
                    <a16:creationId xmlns:a16="http://schemas.microsoft.com/office/drawing/2014/main" id="{75EA1F7F-2C7A-2E92-9528-E13A0EAB655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7" name="Freeform 58">
                <a:extLst>
                  <a:ext uri="{FF2B5EF4-FFF2-40B4-BE49-F238E27FC236}">
                    <a16:creationId xmlns:a16="http://schemas.microsoft.com/office/drawing/2014/main" id="{33E15298-BCCB-3A4A-E28F-9710A001451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509B372-48AE-E3E5-2569-06A8A53106EF}"/>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560012E0-2EB2-B23E-26F3-5B5A950ACF52}"/>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0" name="Freeform 51">
                <a:extLst>
                  <a:ext uri="{FF2B5EF4-FFF2-40B4-BE49-F238E27FC236}">
                    <a16:creationId xmlns:a16="http://schemas.microsoft.com/office/drawing/2014/main" id="{F23CD318-1F44-7EAB-4892-D9F49F2B3C1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1" name="Freeform 52">
                <a:extLst>
                  <a:ext uri="{FF2B5EF4-FFF2-40B4-BE49-F238E27FC236}">
                    <a16:creationId xmlns:a16="http://schemas.microsoft.com/office/drawing/2014/main" id="{8EA6B6E1-AD1D-59E9-B919-BA727739BFB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1AB3B435-D38E-7F85-2FAD-4DF8F44FD9FE}"/>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19B3DDEF-6280-BD02-7F8D-3C880FC4E96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523601D3-2115-A219-C2A8-DE0C1082BC7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5" name="Freeform 56">
                <a:extLst>
                  <a:ext uri="{FF2B5EF4-FFF2-40B4-BE49-F238E27FC236}">
                    <a16:creationId xmlns:a16="http://schemas.microsoft.com/office/drawing/2014/main" id="{15892499-FF18-9420-4326-AD31A387C8B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540235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aphical user interface, website&#10;&#10;Description automatically generated">
            <a:extLst>
              <a:ext uri="{FF2B5EF4-FFF2-40B4-BE49-F238E27FC236}">
                <a16:creationId xmlns:a16="http://schemas.microsoft.com/office/drawing/2014/main" id="{A9CCD8D8-7E5C-6A38-96CB-F485E180C6B9}"/>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46</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6"/>
            <a:ext cx="6681175" cy="6049617"/>
          </a:xfrm>
        </p:spPr>
        <p:txBody>
          <a:bodyPr/>
          <a:lstStyle/>
          <a:p>
            <a:r>
              <a:rPr lang="en-IE" sz="1400" b="1" dirty="0">
                <a:ea typeface="Calibri" panose="020F0502020204030204" pitchFamily="34" charset="0"/>
              </a:rPr>
              <a:t>About </a:t>
            </a:r>
          </a:p>
          <a:p>
            <a:r>
              <a:rPr lang="en-US" dirty="0">
                <a:ea typeface="Calibri" panose="020F0502020204030204" pitchFamily="34" charset="0"/>
              </a:rPr>
              <a:t>The Snellman Group is a family business in meat processing and ready meals. It operates in Finland and Sweden, known for pure, high-quality products and strong brands. Finnish origin, cooperation with local producers, pure ingredients and high-quality products have constituted the core of operations for more than 70 years. Over the years, the small family business has developed into a group of companies, but they continue to operate openly and close to people. Values guide us in taking responsibility for the well-being of people, animals and the environment. </a:t>
            </a:r>
          </a:p>
          <a:p>
            <a:endParaRPr lang="en-US" sz="1400" b="1" dirty="0">
              <a:ea typeface="Calibri" panose="020F0502020204030204" pitchFamily="34" charset="0"/>
            </a:endParaRPr>
          </a:p>
          <a:p>
            <a:r>
              <a:rPr lang="en-US" sz="1400" b="1" dirty="0">
                <a:ea typeface="Calibri" panose="020F0502020204030204" pitchFamily="34" charset="0"/>
              </a:rPr>
              <a:t>Why it is a Good Practice?</a:t>
            </a:r>
          </a:p>
          <a:p>
            <a:pPr algn="just" rtl="0" fontAlgn="base"/>
            <a:r>
              <a:rPr lang="en-US" b="0" i="0" dirty="0">
                <a:solidFill>
                  <a:schemeClr val="tx1"/>
                </a:solidFill>
                <a:effectLst/>
                <a:ea typeface="Calibri" panose="020F0502020204030204" pitchFamily="34" charset="0"/>
              </a:rPr>
              <a:t>The group demonstrate good practice in many areas for example their choice of packaging materials, reducing waste, local raw materials, energy efficiency, heating water with waste heat, replacing oil with biogas, giving waste to charity. Although the original small family business has developed into a group of companies they continue to operate openly and close to people. </a:t>
            </a:r>
            <a:r>
              <a:rPr lang="en-US" dirty="0">
                <a:solidFill>
                  <a:schemeClr val="tx1"/>
                </a:solidFill>
                <a:ea typeface="Calibri" panose="020F0502020204030204" pitchFamily="34" charset="0"/>
              </a:rPr>
              <a:t>Their</a:t>
            </a:r>
            <a:r>
              <a:rPr lang="en-US" b="0" i="0" dirty="0">
                <a:solidFill>
                  <a:schemeClr val="tx1"/>
                </a:solidFill>
                <a:effectLst/>
                <a:ea typeface="Calibri" panose="020F0502020204030204" pitchFamily="34" charset="0"/>
              </a:rPr>
              <a:t> values guide them in taking responsibility for the well-being of people, animals and the environment.</a:t>
            </a:r>
            <a:endParaRPr lang="en-US" b="0" i="0" dirty="0">
              <a:solidFill>
                <a:srgbClr val="595959"/>
              </a:solidFill>
              <a:effectLst/>
              <a:ea typeface="Calibri" panose="020F0502020204030204" pitchFamily="34" charset="0"/>
            </a:endParaRPr>
          </a:p>
          <a:p>
            <a:r>
              <a:rPr lang="en-US" sz="1100" b="1" i="0" u="sng" strike="noStrike" dirty="0">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About Responsibility Work in the Group</a:t>
            </a:r>
            <a:endParaRPr lang="en-US" dirty="0">
              <a:solidFill>
                <a:schemeClr val="tx1"/>
              </a:solidFill>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endParaRPr lang="en-US" dirty="0">
              <a:ea typeface="Calibri" panose="020F0502020204030204" pitchFamily="34" charset="0"/>
            </a:endParaRPr>
          </a:p>
          <a:p>
            <a:r>
              <a:rPr lang="en-US" sz="1400" b="1" dirty="0">
                <a:ea typeface="Calibri" panose="020F0502020204030204" pitchFamily="34" charset="0"/>
              </a:rPr>
              <a:t>Sustainable</a:t>
            </a:r>
          </a:p>
          <a:p>
            <a:r>
              <a:rPr lang="en-US" dirty="0">
                <a:ea typeface="Calibri" panose="020F0502020204030204" pitchFamily="34" charset="0"/>
              </a:rPr>
              <a:t>Naturalness and sustainability are two fundamental elements of their business. They are present throughout the production chain – from their family farms and high demands on animal care, to the choice of feed, environmentally friendly transport and packaging. The Snellman Group’s constant goal is to reduce the environmental impact of their operations. In concrete terms, it has been about switching from oil to biogas at their factory and significantly reducing the amount of packaging plastic.</a:t>
            </a:r>
          </a:p>
          <a:p>
            <a:pPr algn="just" rtl="0" fontAlgn="base"/>
            <a:endParaRPr lang="en-US" sz="1100" b="0" i="0" dirty="0">
              <a:solidFill>
                <a:schemeClr val="tx1"/>
              </a:solidFill>
              <a:effectLst/>
              <a:latin typeface="Calibri" panose="020F0502020204030204" pitchFamily="34" charset="0"/>
              <a:ea typeface="Calibri" panose="020F0502020204030204" pitchFamily="34" charset="0"/>
            </a:endParaRPr>
          </a:p>
          <a:p>
            <a:pPr algn="just" rtl="0" fontAlgn="base"/>
            <a:r>
              <a:rPr lang="en-US" sz="1100" b="0" i="0" dirty="0">
                <a:solidFill>
                  <a:schemeClr val="tx1"/>
                </a:solidFill>
                <a:effectLst/>
                <a:latin typeface="Calibri" panose="020F0502020204030204" pitchFamily="34" charset="0"/>
                <a:ea typeface="Calibri" panose="020F0502020204030204" pitchFamily="34" charset="0"/>
              </a:rPr>
              <a:t>They also believe in using the best quality domestic meat from local family </a:t>
            </a:r>
            <a:r>
              <a:rPr lang="en-US" dirty="0">
                <a:solidFill>
                  <a:schemeClr val="tx1"/>
                </a:solidFill>
                <a:ea typeface="Calibri" panose="020F0502020204030204" pitchFamily="34" charset="0"/>
              </a:rPr>
              <a:t>farms to keep supply chains </a:t>
            </a:r>
          </a:p>
          <a:p>
            <a:pPr algn="just" rtl="0" fontAlgn="base"/>
            <a:r>
              <a:rPr lang="en-US" dirty="0">
                <a:solidFill>
                  <a:schemeClr val="tx1"/>
                </a:solidFill>
                <a:ea typeface="Calibri" panose="020F0502020204030204" pitchFamily="34" charset="0"/>
              </a:rPr>
              <a:t>short and to enable them to make as authentic and natural goods as possible. </a:t>
            </a:r>
          </a:p>
          <a:p>
            <a:pPr algn="just" rtl="0" fontAlgn="base"/>
            <a:endParaRPr lang="en-US" dirty="0">
              <a:solidFill>
                <a:schemeClr val="tx1"/>
              </a:solidFill>
              <a:ea typeface="Calibri" panose="020F0502020204030204" pitchFamily="34" charset="0"/>
            </a:endParaRPr>
          </a:p>
          <a:p>
            <a:pPr algn="just" rtl="0" fontAlgn="base"/>
            <a:r>
              <a:rPr lang="en-US" sz="1400" b="1" i="0" dirty="0">
                <a:solidFill>
                  <a:schemeClr val="tx1"/>
                </a:solidFill>
                <a:effectLst/>
                <a:latin typeface="Calibri" panose="020F0502020204030204" pitchFamily="34" charset="0"/>
                <a:ea typeface="Calibri" panose="020F0502020204030204" pitchFamily="34" charset="0"/>
              </a:rPr>
              <a:t>Ethical</a:t>
            </a:r>
          </a:p>
          <a:p>
            <a:pPr algn="just" rtl="0" fontAlgn="base"/>
            <a:r>
              <a:rPr lang="en-US" dirty="0">
                <a:solidFill>
                  <a:schemeClr val="tx1"/>
                </a:solidFill>
              </a:rPr>
              <a:t>Thei</a:t>
            </a:r>
            <a:r>
              <a:rPr lang="en-US" i="0" dirty="0">
                <a:solidFill>
                  <a:schemeClr val="tx1"/>
                </a:solidFill>
                <a:effectLst/>
                <a:latin typeface="Calibri" panose="020F0502020204030204" pitchFamily="34" charset="0"/>
              </a:rPr>
              <a:t>r view of humanity was based on a simple value, treat others as you yourself want to be treated. Care, trust and commitment are among their approaches at Snellman. They also value the welfare of animals and work with their producers to ensure this.</a:t>
            </a:r>
          </a:p>
          <a:p>
            <a:pPr algn="just" rtl="0" fontAlgn="base"/>
            <a:endParaRPr lang="en-US" i="0" dirty="0">
              <a:solidFill>
                <a:schemeClr val="tx1"/>
              </a:solidFill>
              <a:effectLst/>
              <a:latin typeface="Calibri" panose="020F0502020204030204" pitchFamily="34" charset="0"/>
            </a:endParaRPr>
          </a:p>
          <a:p>
            <a:pPr algn="just" rtl="0" fontAlgn="base"/>
            <a:r>
              <a:rPr lang="en-US" i="0" dirty="0">
                <a:solidFill>
                  <a:schemeClr val="tx1"/>
                </a:solidFill>
                <a:effectLst/>
                <a:latin typeface="Calibri" panose="020F0502020204030204" pitchFamily="34" charset="0"/>
              </a:rPr>
              <a:t>In the spirit of circular economy, Snellman is again involved in enabling Finnish consumers to shop correctly. They just carried out the 7</a:t>
            </a:r>
            <a:r>
              <a:rPr lang="en-US" i="0" baseline="30000" dirty="0">
                <a:solidFill>
                  <a:schemeClr val="tx1"/>
                </a:solidFill>
                <a:effectLst/>
                <a:latin typeface="Calibri" panose="020F0502020204030204" pitchFamily="34" charset="0"/>
              </a:rPr>
              <a:t>th</a:t>
            </a:r>
            <a:r>
              <a:rPr lang="en-US" i="0" dirty="0">
                <a:solidFill>
                  <a:schemeClr val="tx1"/>
                </a:solidFill>
                <a:effectLst/>
                <a:latin typeface="Calibri" panose="020F0502020204030204" pitchFamily="34" charset="0"/>
              </a:rPr>
              <a:t> year of the ‘Ham Trick’…where they give instructions to customers to cook their Christmas ham according to the details on the packaging and subsequently collect the left-over fat and put it in a milk carton, they can then return it to a collection point. The fat that is recycled can then be used for renewable fuel. This enables the customer to become part of a circular economy.</a:t>
            </a:r>
          </a:p>
          <a:p>
            <a:pPr algn="just" rtl="0" fontAlgn="base"/>
            <a:endParaRPr lang="en-US" i="0" dirty="0">
              <a:solidFill>
                <a:schemeClr val="tx1"/>
              </a:solidFill>
              <a:effectLst/>
              <a:latin typeface="Calibri" panose="020F0502020204030204" pitchFamily="34" charset="0"/>
            </a:endParaRPr>
          </a:p>
          <a:p>
            <a:r>
              <a:rPr lang="en-US" dirty="0">
                <a:ea typeface="Calibri" panose="020F0502020204030204" pitchFamily="34" charset="0"/>
              </a:rPr>
              <a:t>Last year, the joint project managed to collect a staggering 55.5 </a:t>
            </a:r>
            <a:r>
              <a:rPr lang="en-US" dirty="0" err="1">
                <a:ea typeface="Calibri" panose="020F0502020204030204" pitchFamily="34" charset="0"/>
              </a:rPr>
              <a:t>tonnes</a:t>
            </a:r>
            <a:r>
              <a:rPr lang="en-US" dirty="0">
                <a:ea typeface="Calibri" panose="020F0502020204030204" pitchFamily="34" charset="0"/>
              </a:rPr>
              <a:t> of fat. With the fat collected from the hams and other Christmas food, enough biofuel was produced to drive 270 times back and forth between Hanko and </a:t>
            </a:r>
            <a:r>
              <a:rPr lang="en-US" dirty="0" err="1">
                <a:ea typeface="Calibri" panose="020F0502020204030204" pitchFamily="34" charset="0"/>
              </a:rPr>
              <a:t>Utsjoki</a:t>
            </a:r>
            <a:r>
              <a:rPr lang="en-US" dirty="0">
                <a:ea typeface="Calibri" panose="020F0502020204030204" pitchFamily="34" charset="0"/>
              </a:rPr>
              <a:t>.</a:t>
            </a: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pic>
        <p:nvPicPr>
          <p:cNvPr id="9" name="Picture 8">
            <a:extLst>
              <a:ext uri="{FF2B5EF4-FFF2-40B4-BE49-F238E27FC236}">
                <a16:creationId xmlns:a16="http://schemas.microsoft.com/office/drawing/2014/main" id="{6C081927-FC8D-8560-8F5A-E160793CA3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779837" y="8014707"/>
            <a:ext cx="3676184" cy="1670993"/>
          </a:xfrm>
          <a:prstGeom prst="rect">
            <a:avLst/>
          </a:prstGeom>
        </p:spPr>
      </p:pic>
      <p:grpSp>
        <p:nvGrpSpPr>
          <p:cNvPr id="3" name="Graphic 4">
            <a:extLst>
              <a:ext uri="{FF2B5EF4-FFF2-40B4-BE49-F238E27FC236}">
                <a16:creationId xmlns:a16="http://schemas.microsoft.com/office/drawing/2014/main" id="{BE4CA17D-47DA-E334-1296-4DE02068661B}"/>
              </a:ext>
            </a:extLst>
          </p:cNvPr>
          <p:cNvGrpSpPr/>
          <p:nvPr/>
        </p:nvGrpSpPr>
        <p:grpSpPr>
          <a:xfrm rot="19582332">
            <a:off x="2922521" y="6890642"/>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69A6F20F-A8B5-7A19-84BD-0F7308EE6A41}"/>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7D84069D-68A3-ED3C-799B-A8A6E64BF5CF}"/>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AC36C91D-F54D-CC94-2299-B110743C582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8" name="Graphic 4">
              <a:extLst>
                <a:ext uri="{FF2B5EF4-FFF2-40B4-BE49-F238E27FC236}">
                  <a16:creationId xmlns:a16="http://schemas.microsoft.com/office/drawing/2014/main" id="{7CD519E9-1C34-CBDD-D3FC-5E83EDADCF73}"/>
                </a:ext>
              </a:extLst>
            </p:cNvPr>
            <p:cNvGrpSpPr/>
            <p:nvPr/>
          </p:nvGrpSpPr>
          <p:grpSpPr>
            <a:xfrm>
              <a:off x="9129274" y="2893887"/>
              <a:ext cx="717139" cy="1211724"/>
              <a:chOff x="9129274" y="2893887"/>
              <a:chExt cx="717139" cy="1211724"/>
            </a:xfrm>
            <a:grpFill/>
          </p:grpSpPr>
          <p:sp>
            <p:nvSpPr>
              <p:cNvPr id="11" name="Freeform 50">
                <a:extLst>
                  <a:ext uri="{FF2B5EF4-FFF2-40B4-BE49-F238E27FC236}">
                    <a16:creationId xmlns:a16="http://schemas.microsoft.com/office/drawing/2014/main" id="{42B7B8FC-7125-32D2-3E42-2844B3B4C27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E3515010-061A-9A0B-26E5-587C205C4667}"/>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E461AAEA-63D8-0015-8C18-41C792FD5DE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921D5E51-BED3-1D34-A796-C6ABA5704F90}"/>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EB029985-5D31-759C-F024-CBA3A34794AC}"/>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49D4C994-5E4C-F7AD-DCA9-3FF739B3999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4BB37D7D-4571-B581-0E7C-C58E4253527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1698924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A picture containing person, standing&#10;&#10;Description automatically generated">
            <a:extLst>
              <a:ext uri="{FF2B5EF4-FFF2-40B4-BE49-F238E27FC236}">
                <a16:creationId xmlns:a16="http://schemas.microsoft.com/office/drawing/2014/main" id="{99054DCE-C996-0EDF-E060-D68271DD210A}"/>
              </a:ext>
            </a:extLst>
          </p:cNvPr>
          <p:cNvPicPr>
            <a:picLocks noGrp="1" noChangeAspect="1"/>
          </p:cNvPicPr>
          <p:nvPr>
            <p:ph type="pic" sz="quarter" idx="44"/>
          </p:nvPr>
        </p:nvPicPr>
        <p:blipFill rotWithShape="1">
          <a:blip r:embed="rId3" cstate="email">
            <a:extLst>
              <a:ext uri="{28A0092B-C50C-407E-A947-70E740481C1C}">
                <a14:useLocalDpi xmlns:a14="http://schemas.microsoft.com/office/drawing/2010/main"/>
              </a:ext>
            </a:extLst>
          </a:blip>
          <a:srcRect/>
          <a:stretch/>
        </p:blipFill>
        <p:spPr>
          <a:xfrm>
            <a:off x="3977692" y="522985"/>
            <a:ext cx="3064955" cy="2751872"/>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47</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a:lstStyle/>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endParaRPr lang="en-IE" sz="1400" b="1">
              <a:ea typeface="Calibri" panose="020F0502020204030204" pitchFamily="34" charset="0"/>
            </a:endParaRPr>
          </a:p>
          <a:p>
            <a:r>
              <a:rPr lang="en-IE" sz="1400" b="1">
                <a:ea typeface="Calibri" panose="020F0502020204030204" pitchFamily="34" charset="0"/>
              </a:rPr>
              <a:t>Health</a:t>
            </a:r>
          </a:p>
          <a:p>
            <a:r>
              <a:rPr lang="en-US">
                <a:ea typeface="Calibri" panose="020F0502020204030204" pitchFamily="34" charset="0"/>
              </a:rPr>
              <a:t>Over the years, the continuous improvement of their products has been a conscious goal – ‘</a:t>
            </a:r>
            <a:r>
              <a:rPr lang="en-US" i="1">
                <a:ea typeface="Calibri" panose="020F0502020204030204" pitchFamily="34" charset="0"/>
              </a:rPr>
              <a:t>we want to make products that we want to eat ourselves’. </a:t>
            </a:r>
            <a:r>
              <a:rPr lang="en-US">
                <a:ea typeface="Calibri" panose="020F0502020204030204" pitchFamily="34" charset="0"/>
              </a:rPr>
              <a:t>Pure, Finnish meat comes from family farms where animals are respected. From this unique raw material, they manufacture products with more meat and fewer additives. The video below indicates how they want to produce a healthier product for consumers without the usual E- additives.</a:t>
            </a:r>
            <a:endParaRPr lang="en-IE">
              <a:ea typeface="Calibri" panose="020F0502020204030204" pitchFamily="34" charset="0"/>
            </a:endParaRPr>
          </a:p>
          <a:p>
            <a:pPr algn="just" rtl="0" fontAlgn="base"/>
            <a:endParaRPr lang="en-US" sz="1100" b="0" i="0">
              <a:solidFill>
                <a:schemeClr val="tx1"/>
              </a:solidFill>
              <a:effectLst/>
              <a:latin typeface="Calibri" panose="020F0502020204030204" pitchFamily="34" charset="0"/>
            </a:endParaRPr>
          </a:p>
          <a:p>
            <a:endParaRPr lang="en-US" b="1">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sp>
        <p:nvSpPr>
          <p:cNvPr id="3" name="Freeform 332">
            <a:hlinkClick r:id="rId7"/>
            <a:extLst>
              <a:ext uri="{FF2B5EF4-FFF2-40B4-BE49-F238E27FC236}">
                <a16:creationId xmlns:a16="http://schemas.microsoft.com/office/drawing/2014/main" id="{71349533-D01D-50D6-B9B3-BC385ED26384}"/>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 name="Freeform 6">
            <a:hlinkClick r:id="rId8"/>
            <a:extLst>
              <a:ext uri="{FF2B5EF4-FFF2-40B4-BE49-F238E27FC236}">
                <a16:creationId xmlns:a16="http://schemas.microsoft.com/office/drawing/2014/main" id="{FA9C30A0-D95B-EB6D-FDE3-EDA3DA557FD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9" name="Group 8">
            <a:extLst>
              <a:ext uri="{FF2B5EF4-FFF2-40B4-BE49-F238E27FC236}">
                <a16:creationId xmlns:a16="http://schemas.microsoft.com/office/drawing/2014/main" id="{E3E342AC-4416-520B-8E79-31D0D41E8CB9}"/>
              </a:ext>
            </a:extLst>
          </p:cNvPr>
          <p:cNvGrpSpPr>
            <a:grpSpLocks noChangeAspect="1"/>
          </p:cNvGrpSpPr>
          <p:nvPr/>
        </p:nvGrpSpPr>
        <p:grpSpPr>
          <a:xfrm>
            <a:off x="1423003" y="9655046"/>
            <a:ext cx="192166" cy="225184"/>
            <a:chOff x="8589661" y="3431570"/>
            <a:chExt cx="510568" cy="569231"/>
          </a:xfrm>
          <a:solidFill>
            <a:schemeClr val="tx1"/>
          </a:solidFill>
        </p:grpSpPr>
        <p:sp>
          <p:nvSpPr>
            <p:cNvPr id="11" name="Freeform: Shape 27">
              <a:hlinkClick r:id="rId9"/>
              <a:extLst>
                <a:ext uri="{FF2B5EF4-FFF2-40B4-BE49-F238E27FC236}">
                  <a16:creationId xmlns:a16="http://schemas.microsoft.com/office/drawing/2014/main" id="{DDAD7945-0DEC-4FEF-8DAD-FBE39FE2760D}"/>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12" name="Freeform: Shape 30">
              <a:hlinkClick r:id="rId9"/>
              <a:extLst>
                <a:ext uri="{FF2B5EF4-FFF2-40B4-BE49-F238E27FC236}">
                  <a16:creationId xmlns:a16="http://schemas.microsoft.com/office/drawing/2014/main" id="{4E2D16AA-28EA-2340-FB2D-DE0E9D3B386A}"/>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13" name="Freeform: Shape 72">
              <a:extLst>
                <a:ext uri="{FF2B5EF4-FFF2-40B4-BE49-F238E27FC236}">
                  <a16:creationId xmlns:a16="http://schemas.microsoft.com/office/drawing/2014/main" id="{7E4AC8D8-5E5A-4777-DBB6-41476DE416F2}"/>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14" name="Graphic 13" descr="World outline">
            <a:hlinkClick r:id="rId5"/>
            <a:extLst>
              <a:ext uri="{FF2B5EF4-FFF2-40B4-BE49-F238E27FC236}">
                <a16:creationId xmlns:a16="http://schemas.microsoft.com/office/drawing/2014/main" id="{3E0BA7BB-3BFC-7583-5A7A-C23FE2F5443E}"/>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15" name="Picture 14">
            <a:extLst>
              <a:ext uri="{FF2B5EF4-FFF2-40B4-BE49-F238E27FC236}">
                <a16:creationId xmlns:a16="http://schemas.microsoft.com/office/drawing/2014/main" id="{D30CE5C0-A9BD-8489-6619-4EB003F96631}"/>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803358" y="5720230"/>
            <a:ext cx="4756317" cy="3850732"/>
          </a:xfrm>
          <a:prstGeom prst="rect">
            <a:avLst/>
          </a:prstGeom>
        </p:spPr>
      </p:pic>
      <p:pic>
        <p:nvPicPr>
          <p:cNvPr id="16" name="Online Media 15" title="Snellman - lisäaineiden vähentäminen">
            <a:hlinkClick r:id="" action="ppaction://media"/>
            <a:extLst>
              <a:ext uri="{FF2B5EF4-FFF2-40B4-BE49-F238E27FC236}">
                <a16:creationId xmlns:a16="http://schemas.microsoft.com/office/drawing/2014/main" id="{14A0F6D0-7DDF-DC38-AFE0-DE7FE48932BB}"/>
              </a:ext>
            </a:extLst>
          </p:cNvPr>
          <p:cNvPicPr>
            <a:picLocks noRot="1" noChangeAspect="1"/>
          </p:cNvPicPr>
          <p:nvPr>
            <a:videoFile r:link="rId1"/>
          </p:nvPr>
        </p:nvPicPr>
        <p:blipFill>
          <a:blip r:embed="rId13"/>
          <a:stretch>
            <a:fillRect/>
          </a:stretch>
        </p:blipFill>
        <p:spPr>
          <a:xfrm>
            <a:off x="3779837" y="5858287"/>
            <a:ext cx="3779838" cy="2852576"/>
          </a:xfrm>
          <a:prstGeom prst="rect">
            <a:avLst/>
          </a:prstGeom>
        </p:spPr>
      </p:pic>
      <p:sp>
        <p:nvSpPr>
          <p:cNvPr id="18" name="TextBox 17">
            <a:extLst>
              <a:ext uri="{FF2B5EF4-FFF2-40B4-BE49-F238E27FC236}">
                <a16:creationId xmlns:a16="http://schemas.microsoft.com/office/drawing/2014/main" id="{C3419C8C-0FCD-F34E-5EEB-D04CB516E67B}"/>
              </a:ext>
            </a:extLst>
          </p:cNvPr>
          <p:cNvSpPr txBox="1"/>
          <p:nvPr/>
        </p:nvSpPr>
        <p:spPr>
          <a:xfrm>
            <a:off x="4057055" y="9077562"/>
            <a:ext cx="3795962" cy="276999"/>
          </a:xfrm>
          <a:prstGeom prst="rect">
            <a:avLst/>
          </a:prstGeom>
          <a:noFill/>
        </p:spPr>
        <p:txBody>
          <a:bodyPr wrap="square">
            <a:spAutoFit/>
          </a:bodyPr>
          <a:lstStyle/>
          <a:p>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Snellman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lisäaineiden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a:t>
            </a:r>
            <a:r>
              <a:rPr lang="en-IE" sz="1200"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vähentäminen</a:t>
            </a:r>
            <a:r>
              <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hlinkClick r:id="rId14">
                  <a:extLst>
                    <a:ext uri="{A12FA001-AC4F-418D-AE19-62706E023703}">
                      <ahyp:hlinkClr xmlns:ahyp="http://schemas.microsoft.com/office/drawing/2018/hyperlinkcolor" val="tx"/>
                    </a:ext>
                  </a:extLst>
                </a:hlinkClick>
              </a:rPr>
              <a:t> - YouTube</a:t>
            </a:r>
            <a:endParaRPr lang="en-IE" sz="1200">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A8CDE7FF-E4E5-07DD-AA77-A2AC9CCEAF4B}"/>
              </a:ext>
            </a:extLst>
          </p:cNvPr>
          <p:cNvSpPr txBox="1"/>
          <p:nvPr/>
        </p:nvSpPr>
        <p:spPr>
          <a:xfrm>
            <a:off x="235831" y="4273237"/>
            <a:ext cx="3160557" cy="3170099"/>
          </a:xfrm>
          <a:prstGeom prst="rect">
            <a:avLst/>
          </a:prstGeom>
          <a:noFill/>
        </p:spPr>
        <p:txBody>
          <a:bodyPr wrap="square">
            <a:spAutoFit/>
          </a:bodyPr>
          <a:lstStyle/>
          <a:p>
            <a:pPr algn="ct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With various energy solutions, we have managed to save 2,900,000 kilos of oil. This has reduced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Snellman's</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carbon dioxide emissions by 8,700 </a:t>
            </a:r>
            <a:r>
              <a:rPr lang="en-US" sz="2000" b="1" i="1" err="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tonnes</a:t>
            </a:r>
            <a:r>
              <a:rPr lang="en-US"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rPr>
              <a:t>. The figure corresponds to the heating costs of 1,000 detached houses for a whole year.</a:t>
            </a:r>
            <a:endParaRPr lang="en-IE" sz="2000" b="1" i="1">
              <a:solidFill>
                <a:schemeClr val="tx1">
                  <a:lumMod val="75000"/>
                  <a:lumOff val="25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21" name="Group 20">
            <a:extLst>
              <a:ext uri="{FF2B5EF4-FFF2-40B4-BE49-F238E27FC236}">
                <a16:creationId xmlns:a16="http://schemas.microsoft.com/office/drawing/2014/main" id="{650BFBF7-82FE-6C1D-ABF0-BE46D9818277}"/>
              </a:ext>
            </a:extLst>
          </p:cNvPr>
          <p:cNvGrpSpPr/>
          <p:nvPr/>
        </p:nvGrpSpPr>
        <p:grpSpPr>
          <a:xfrm rot="10800000">
            <a:off x="1406647" y="3499334"/>
            <a:ext cx="790943" cy="575820"/>
            <a:chOff x="3400450" y="986392"/>
            <a:chExt cx="1487826" cy="1083162"/>
          </a:xfrm>
        </p:grpSpPr>
        <p:sp>
          <p:nvSpPr>
            <p:cNvPr id="22" name="Freeform 25">
              <a:extLst>
                <a:ext uri="{FF2B5EF4-FFF2-40B4-BE49-F238E27FC236}">
                  <a16:creationId xmlns:a16="http://schemas.microsoft.com/office/drawing/2014/main" id="{F99FABF7-F6A3-0912-F2F9-BB2A76364ED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23" name="Freeform 26">
              <a:extLst>
                <a:ext uri="{FF2B5EF4-FFF2-40B4-BE49-F238E27FC236}">
                  <a16:creationId xmlns:a16="http://schemas.microsoft.com/office/drawing/2014/main" id="{ED5DE394-9009-7E89-03FD-7316FB5D1B6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BBD95FE2-40FA-256B-FDC9-273142EB68E6}"/>
              </a:ext>
            </a:extLst>
          </p:cNvPr>
          <p:cNvGrpSpPr/>
          <p:nvPr/>
        </p:nvGrpSpPr>
        <p:grpSpPr>
          <a:xfrm rot="19582332">
            <a:off x="2995992" y="9436893"/>
            <a:ext cx="403667" cy="780438"/>
            <a:chOff x="9129274" y="2719113"/>
            <a:chExt cx="717139" cy="1386497"/>
          </a:xfrm>
          <a:solidFill>
            <a:srgbClr val="000000"/>
          </a:solidFill>
        </p:grpSpPr>
        <p:grpSp>
          <p:nvGrpSpPr>
            <p:cNvPr id="17" name="Graphic 4">
              <a:extLst>
                <a:ext uri="{FF2B5EF4-FFF2-40B4-BE49-F238E27FC236}">
                  <a16:creationId xmlns:a16="http://schemas.microsoft.com/office/drawing/2014/main" id="{835FD47A-1DEA-67F4-AB02-0B7077EEA5ED}"/>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B77417DB-6043-2F5B-6574-630267815CBE}"/>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5251E70F-CE57-022B-CD0C-62014275E202}"/>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9" name="Graphic 4">
              <a:extLst>
                <a:ext uri="{FF2B5EF4-FFF2-40B4-BE49-F238E27FC236}">
                  <a16:creationId xmlns:a16="http://schemas.microsoft.com/office/drawing/2014/main" id="{85DC8733-C92A-0CBF-E557-3958DD5BE6F8}"/>
                </a:ext>
              </a:extLst>
            </p:cNvPr>
            <p:cNvGrpSpPr/>
            <p:nvPr/>
          </p:nvGrpSpPr>
          <p:grpSpPr>
            <a:xfrm>
              <a:off x="9129274" y="2893887"/>
              <a:ext cx="717139" cy="1211724"/>
              <a:chOff x="9129274" y="2893887"/>
              <a:chExt cx="717139" cy="1211724"/>
            </a:xfrm>
            <a:grpFill/>
          </p:grpSpPr>
          <p:sp>
            <p:nvSpPr>
              <p:cNvPr id="24" name="Freeform 50">
                <a:extLst>
                  <a:ext uri="{FF2B5EF4-FFF2-40B4-BE49-F238E27FC236}">
                    <a16:creationId xmlns:a16="http://schemas.microsoft.com/office/drawing/2014/main" id="{B2CF6E80-A108-1F77-9B2C-6BB780E1168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26" name="Freeform 51">
                <a:extLst>
                  <a:ext uri="{FF2B5EF4-FFF2-40B4-BE49-F238E27FC236}">
                    <a16:creationId xmlns:a16="http://schemas.microsoft.com/office/drawing/2014/main" id="{FDEEAF0A-0566-5077-9D1A-8C97C88C1EE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8EFD5EF5-9FFF-9F62-378F-30FAD6126437}"/>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37F5F46F-25B9-86A9-513B-3D8E9A85D7D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D30F2EFB-4DA6-566F-9FA9-0D0B2FF85F5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E9A37C8E-49CD-02F8-2364-0E814BD7276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8559FDD5-B79C-9721-7FC2-D29D0E1FF9A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34" name="Oval 33">
            <a:extLst>
              <a:ext uri="{FF2B5EF4-FFF2-40B4-BE49-F238E27FC236}">
                <a16:creationId xmlns:a16="http://schemas.microsoft.com/office/drawing/2014/main" id="{EEB50352-2767-B09E-DBE7-48A722C8EDDA}"/>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35" name="Text Placeholder 1">
            <a:extLst>
              <a:ext uri="{FF2B5EF4-FFF2-40B4-BE49-F238E27FC236}">
                <a16:creationId xmlns:a16="http://schemas.microsoft.com/office/drawing/2014/main" id="{97A2B042-485F-0123-E6F6-38AD18A6A067}"/>
              </a:ext>
            </a:extLst>
          </p:cNvPr>
          <p:cNvSpPr txBox="1">
            <a:spLocks/>
          </p:cNvSpPr>
          <p:nvPr/>
        </p:nvSpPr>
        <p:spPr>
          <a:xfrm rot="1500048">
            <a:off x="6590857" y="5308970"/>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2149761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noRot="1" noMove="1" noResize="1" noEditPoints="1" noAdjustHandles="1" noChangeArrowheads="1" noChangeShapeType="1"/>
          </p:cNvSpPr>
          <p:nvPr>
            <p:ph type="body" sz="quarter" idx="32"/>
          </p:nvPr>
        </p:nvSpPr>
        <p:spPr>
          <a:xfrm>
            <a:off x="431210" y="3274857"/>
            <a:ext cx="6814158" cy="6219872"/>
          </a:xfrm>
        </p:spPr>
        <p:txBody>
          <a:bodyPr lIns="91440" tIns="45720" rIns="91440" bIns="45720" numCol="2" spcCol="288000" anchor="t">
            <a:noAutofit/>
          </a:bodyPr>
          <a:lstStyle/>
          <a:p>
            <a:pPr algn="just"/>
            <a:r>
              <a:rPr lang="en-US" sz="1400" b="1" dirty="0">
                <a:solidFill>
                  <a:schemeClr val="tx1"/>
                </a:solidFill>
                <a:effectLst/>
                <a:latin typeface="Calibri"/>
                <a:ea typeface="Times New Roman" panose="02020603050405020304" pitchFamily="18" charset="0"/>
                <a:cs typeface="Calibri"/>
              </a:rPr>
              <a:t>About</a:t>
            </a:r>
            <a:r>
              <a:rPr lang="en-US" sz="1400" b="1" dirty="0">
                <a:solidFill>
                  <a:schemeClr val="tx1"/>
                </a:solidFill>
                <a:effectLst/>
                <a:latin typeface="Times New Roman"/>
                <a:ea typeface="Times New Roman" panose="02020603050405020304" pitchFamily="18" charset="0"/>
                <a:cs typeface="Calibri"/>
              </a:rPr>
              <a:t> </a:t>
            </a:r>
            <a:r>
              <a:rPr lang="en-US" sz="1400" b="1" u="sng" dirty="0">
                <a:solidFill>
                  <a:schemeClr val="tx1"/>
                </a:solidFill>
                <a:effectLst/>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Farmer owned company Valio</a:t>
            </a:r>
            <a:endParaRPr lang="en-IE" sz="1400" b="1" dirty="0">
              <a:solidFill>
                <a:schemeClr val="tx1"/>
              </a:solidFill>
              <a:effectLst/>
              <a:latin typeface="Calibri"/>
              <a:ea typeface="Times New Roman" panose="02020603050405020304" pitchFamily="18" charset="0"/>
              <a:cs typeface="Calibri"/>
            </a:endParaRPr>
          </a:p>
          <a:p>
            <a:r>
              <a:rPr lang="en-US" dirty="0">
                <a:solidFill>
                  <a:schemeClr val="tx1"/>
                </a:solidFill>
                <a:effectLst/>
                <a:latin typeface="Calibri"/>
                <a:ea typeface="Times New Roman" panose="02020603050405020304" pitchFamily="18" charset="0"/>
                <a:cs typeface="Calibri"/>
              </a:rPr>
              <a:t>Valio, offering the taste of Nordic nature since 1905, is a brand leader in Finland and a major player in the international dairy ingredients market. </a:t>
            </a:r>
            <a:r>
              <a:rPr lang="en-US" dirty="0">
                <a:solidFill>
                  <a:schemeClr val="tx1"/>
                </a:solidFill>
                <a:latin typeface="Calibri"/>
                <a:ea typeface="Times New Roman" panose="02020603050405020304" pitchFamily="18" charset="0"/>
                <a:cs typeface="Calibri"/>
              </a:rPr>
              <a:t>Product </a:t>
            </a:r>
            <a:r>
              <a:rPr lang="en-US" dirty="0">
                <a:solidFill>
                  <a:schemeClr val="tx1"/>
                </a:solidFill>
                <a:effectLst/>
                <a:latin typeface="Calibri"/>
                <a:ea typeface="Times New Roman" panose="02020603050405020304" pitchFamily="18" charset="0"/>
                <a:cs typeface="Calibri"/>
              </a:rPr>
              <a:t>development follows in the footsteps of Nobel Prize winner A. I. Virtanen, and the company holds over 300 patents in 50 countries. Valio has net sales of EUR 1.7 billion and is Finland’s biggest food exporter employing a total of 25,000 people at dairy farms and 4,000 professionals at Valio. </a:t>
            </a:r>
            <a:r>
              <a:rPr lang="en-US" u="sng" dirty="0">
                <a:solidFill>
                  <a:schemeClr val="tx1"/>
                </a:solidFill>
                <a:effectLst/>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Products are found in some 60 countries</a:t>
            </a:r>
            <a:r>
              <a:rPr lang="en-US" dirty="0">
                <a:solidFill>
                  <a:schemeClr val="tx1"/>
                </a:solidFill>
                <a:effectLst/>
                <a:latin typeface="Calibri"/>
                <a:ea typeface="Times New Roman" panose="02020603050405020304" pitchFamily="18" charset="0"/>
                <a:cs typeface="Calibri"/>
              </a:rPr>
              <a:t> and account for 25% of Finland’s total food exports. Valio has subsidiaries in Sweden, the Baltics, USA and China.</a:t>
            </a:r>
            <a:r>
              <a:rPr lang="en-US" dirty="0">
                <a:solidFill>
                  <a:schemeClr val="tx1"/>
                </a:solidFill>
                <a:latin typeface="Calibri"/>
                <a:ea typeface="Times New Roman" panose="02020603050405020304" pitchFamily="18" charset="0"/>
                <a:cs typeface="Calibri"/>
              </a:rPr>
              <a:t> </a:t>
            </a:r>
            <a:endParaRPr lang="en-IE" dirty="0">
              <a:solidFill>
                <a:schemeClr val="tx1"/>
              </a:solidFill>
              <a:effectLst/>
              <a:latin typeface="Times New Roman"/>
              <a:ea typeface="Times New Roman" panose="02020603050405020304" pitchFamily="18" charset="0"/>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pPr algn="just"/>
            <a:r>
              <a:rPr lang="en-US" dirty="0">
                <a:solidFill>
                  <a:schemeClr val="tx1"/>
                </a:solidFill>
                <a:effectLst/>
                <a:latin typeface="Calibri"/>
                <a:ea typeface="Times New Roman" panose="02020603050405020304" pitchFamily="18" charset="0"/>
                <a:cs typeface="Calibri"/>
              </a:rPr>
              <a:t>Valio has grown from humble beginnings. Product and technology exports and </a:t>
            </a:r>
            <a:r>
              <a:rPr lang="en-US" u="sng" dirty="0">
                <a:solidFill>
                  <a:schemeClr val="tx1"/>
                </a:solidFill>
                <a:effectLst/>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globally significant breakthrough innovation have always been a vital part of the business</a:t>
            </a:r>
            <a:r>
              <a:rPr lang="en-US" dirty="0">
                <a:solidFill>
                  <a:schemeClr val="tx1"/>
                </a:solidFill>
                <a:effectLst/>
                <a:latin typeface="Calibri"/>
                <a:ea typeface="Times New Roman" panose="02020603050405020304" pitchFamily="18" charset="0"/>
                <a:cs typeface="Calibri"/>
              </a:rPr>
              <a:t>. They have over one hundred years of experience in the international dairy industry. Ever since the Nobel Prize winner A. I. Virtanen was the leader of our laboratory, our legacy has been to increase people’s wellbeing through innovations. Even today, the company encourages each other to experiment and invent. We have 350 patents for </a:t>
            </a:r>
            <a:r>
              <a:rPr lang="en-US" u="sng" dirty="0">
                <a:solidFill>
                  <a:schemeClr val="tx1"/>
                </a:solidFill>
                <a:effectLst/>
                <a:latin typeface="Calibri"/>
                <a:ea typeface="Times New Roman" panose="02020603050405020304" pitchFamily="18" charset="0"/>
                <a:cs typeface="Calibri"/>
                <a:hlinkClick r:id="rId5">
                  <a:extLst>
                    <a:ext uri="{A12FA001-AC4F-418D-AE19-62706E023703}">
                      <ahyp:hlinkClr xmlns:ahyp="http://schemas.microsoft.com/office/drawing/2018/hyperlinkcolor" val="tx"/>
                    </a:ext>
                  </a:extLst>
                </a:hlinkClick>
              </a:rPr>
              <a:t>innovations around the world</a:t>
            </a:r>
            <a:r>
              <a:rPr lang="en-US" dirty="0">
                <a:solidFill>
                  <a:schemeClr val="tx1"/>
                </a:solidFill>
                <a:effectLst/>
                <a:latin typeface="Calibri"/>
                <a:ea typeface="Times New Roman" panose="02020603050405020304" pitchFamily="18" charset="0"/>
                <a:cs typeface="Calibri"/>
              </a:rPr>
              <a:t>.</a:t>
            </a:r>
          </a:p>
          <a:p>
            <a:pPr algn="just"/>
            <a:endParaRPr lang="en-US" dirty="0">
              <a:solidFill>
                <a:schemeClr val="tx1"/>
              </a:solidFill>
              <a:ea typeface="Times New Roman" panose="02020603050405020304" pitchFamily="18" charset="0"/>
            </a:endParaRPr>
          </a:p>
          <a:p>
            <a:pPr algn="just"/>
            <a:endParaRPr lang="en-US" dirty="0">
              <a:solidFill>
                <a:schemeClr val="tx1"/>
              </a:solidFill>
              <a:ea typeface="Times New Roman" panose="02020603050405020304" pitchFamily="18" charset="0"/>
            </a:endParaRPr>
          </a:p>
          <a:p>
            <a:pPr>
              <a:lnSpc>
                <a:spcPct val="100000"/>
              </a:lnSpc>
            </a:pPr>
            <a:r>
              <a:rPr lang="en-US" sz="1400" b="1" dirty="0">
                <a:solidFill>
                  <a:schemeClr val="tx1"/>
                </a:solidFill>
                <a:effectLst/>
                <a:latin typeface="Calibri"/>
                <a:ea typeface="Times New Roman" panose="02020603050405020304" pitchFamily="18" charset="0"/>
                <a:cs typeface="Calibri"/>
              </a:rPr>
              <a:t>Why it is a good practice?</a:t>
            </a:r>
            <a:r>
              <a:rPr lang="en-US" sz="1400" b="1" dirty="0">
                <a:solidFill>
                  <a:schemeClr val="tx1"/>
                </a:solidFill>
                <a:latin typeface="Calibri"/>
                <a:ea typeface="Times New Roman" panose="02020603050405020304" pitchFamily="18" charset="0"/>
                <a:cs typeface="Calibri"/>
              </a:rPr>
              <a:t>  </a:t>
            </a:r>
            <a:endParaRPr lang="en-IE" sz="1400" dirty="0">
              <a:solidFill>
                <a:schemeClr val="tx1"/>
              </a:solidFill>
              <a:ea typeface="Times New Roman" panose="02020603050405020304" pitchFamily="18" charset="0"/>
              <a:cs typeface="Times New Roman" panose="02020603050405020304" pitchFamily="18" charset="0"/>
            </a:endParaRPr>
          </a:p>
          <a:p>
            <a:r>
              <a:rPr lang="en-US" b="0" dirty="0">
                <a:solidFill>
                  <a:schemeClr val="tx1"/>
                </a:solidFill>
                <a:effectLst/>
                <a:latin typeface="Calibri"/>
                <a:ea typeface="Times New Roman" panose="02020603050405020304" pitchFamily="18" charset="0"/>
                <a:cs typeface="Calibri"/>
              </a:rPr>
              <a:t>Food consumption and food production have globally significant impacts on the environment, society, animals and people’s lives. </a:t>
            </a:r>
            <a:r>
              <a:rPr lang="en-US" dirty="0">
                <a:solidFill>
                  <a:schemeClr val="tx1"/>
                </a:solidFill>
                <a:latin typeface="Calibri"/>
                <a:ea typeface="Times New Roman" panose="02020603050405020304" pitchFamily="18" charset="0"/>
                <a:cs typeface="Calibri"/>
              </a:rPr>
              <a:t>Valio wants</a:t>
            </a:r>
            <a:r>
              <a:rPr lang="en-US" b="0" dirty="0">
                <a:solidFill>
                  <a:schemeClr val="tx1"/>
                </a:solidFill>
                <a:effectLst/>
                <a:latin typeface="Calibri"/>
                <a:ea typeface="Times New Roman" panose="02020603050405020304" pitchFamily="18" charset="0"/>
                <a:cs typeface="Calibri"/>
              </a:rPr>
              <a:t> to do </a:t>
            </a:r>
            <a:r>
              <a:rPr lang="en-US" dirty="0">
                <a:solidFill>
                  <a:schemeClr val="tx1"/>
                </a:solidFill>
                <a:latin typeface="Calibri"/>
                <a:ea typeface="Times New Roman" panose="02020603050405020304" pitchFamily="18" charset="0"/>
                <a:cs typeface="Calibri"/>
              </a:rPr>
              <a:t>a </a:t>
            </a:r>
            <a:r>
              <a:rPr lang="en-US" b="0" dirty="0">
                <a:solidFill>
                  <a:schemeClr val="tx1"/>
                </a:solidFill>
                <a:effectLst/>
                <a:latin typeface="Calibri"/>
                <a:ea typeface="Times New Roman" panose="02020603050405020304" pitchFamily="18" charset="0"/>
                <a:cs typeface="Calibri"/>
              </a:rPr>
              <a:t>part in solving global challenges. Responsibility for the environment, the economy, people and society is embedded in everything </a:t>
            </a:r>
            <a:r>
              <a:rPr lang="en-US" dirty="0">
                <a:solidFill>
                  <a:schemeClr val="tx1"/>
                </a:solidFill>
                <a:latin typeface="Calibri"/>
                <a:ea typeface="Times New Roman" panose="02020603050405020304" pitchFamily="18" charset="0"/>
                <a:cs typeface="Calibri"/>
              </a:rPr>
              <a:t>the company </a:t>
            </a:r>
            <a:r>
              <a:rPr lang="en-US" b="0" dirty="0">
                <a:solidFill>
                  <a:schemeClr val="tx1"/>
                </a:solidFill>
                <a:effectLst/>
                <a:latin typeface="Calibri"/>
                <a:ea typeface="Times New Roman" panose="02020603050405020304" pitchFamily="18" charset="0"/>
                <a:cs typeface="Calibri"/>
              </a:rPr>
              <a:t>does. </a:t>
            </a:r>
            <a:r>
              <a:rPr lang="en-US" b="0" dirty="0" err="1">
                <a:solidFill>
                  <a:schemeClr val="tx1"/>
                </a:solidFill>
                <a:effectLst/>
                <a:latin typeface="Calibri"/>
                <a:ea typeface="Times New Roman" panose="02020603050405020304" pitchFamily="18" charset="0"/>
                <a:cs typeface="Calibri"/>
              </a:rPr>
              <a:t>Valio’s</a:t>
            </a:r>
            <a:r>
              <a:rPr lang="en-US" b="0" dirty="0">
                <a:solidFill>
                  <a:schemeClr val="tx1"/>
                </a:solidFill>
                <a:effectLst/>
                <a:latin typeface="Calibri"/>
                <a:ea typeface="Times New Roman" panose="02020603050405020304" pitchFamily="18" charset="0"/>
                <a:cs typeface="Calibri"/>
              </a:rPr>
              <a:t> cornerstones of sustainability are the cooperative approach, animal welfare and sustainable milk production through which they create jobs and wellbeing in Finland. </a:t>
            </a:r>
          </a:p>
          <a:p>
            <a:pPr algn="just"/>
            <a:endParaRPr lang="en-US" dirty="0">
              <a:solidFill>
                <a:schemeClr val="tx1"/>
              </a:solidFill>
              <a:ea typeface="Times New Roman" panose="02020603050405020304" pitchFamily="18" charset="0"/>
            </a:endParaRPr>
          </a:p>
          <a:p>
            <a:pPr algn="just"/>
            <a:endParaRPr lang="en-IE" sz="1400" b="1" dirty="0">
              <a:solidFill>
                <a:schemeClr val="tx1"/>
              </a:solidFill>
              <a:effectLst/>
              <a:latin typeface="Times New Roman" panose="02020603050405020304" pitchFamily="18" charset="0"/>
              <a:ea typeface="Times New Roman" panose="02020603050405020304" pitchFamily="18" charset="0"/>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ffectLst/>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endParaRPr lang="en-US" sz="1400" b="1" u="sng" dirty="0">
              <a:solidFill>
                <a:schemeClr val="tx1"/>
              </a:solidFill>
              <a:ea typeface="Times New Roman" panose="02020603050405020304" pitchFamily="18" charset="0"/>
              <a:hlinkClick r:id="rId6">
                <a:extLst>
                  <a:ext uri="{A12FA001-AC4F-418D-AE19-62706E023703}">
                    <ahyp:hlinkClr xmlns:ahyp="http://schemas.microsoft.com/office/drawing/2018/hyperlinkcolor" val="tx"/>
                  </a:ext>
                </a:extLst>
              </a:hlinkClick>
            </a:endParaRPr>
          </a:p>
          <a:p>
            <a:pPr algn="just"/>
            <a:r>
              <a:rPr lang="en-US" sz="1400" b="1" u="sng" dirty="0">
                <a:solidFill>
                  <a:schemeClr val="tx1"/>
                </a:solidFill>
                <a:effectLst/>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Number one in sustainability</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The Finns have chosen Valio as Finland’s most sustainable brand many times. Their efforts to improve animal welfare are resolute, and they know that only healthy cows produce premium milk products.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milk ranks among the cleanest in the world, and </a:t>
            </a:r>
            <a:r>
              <a:rPr lang="en-US" dirty="0">
                <a:solidFill>
                  <a:schemeClr val="tx1"/>
                </a:solidFill>
                <a:latin typeface="Calibri"/>
                <a:ea typeface="Times New Roman" panose="02020603050405020304" pitchFamily="18" charset="0"/>
                <a:cs typeface="Calibri"/>
              </a:rPr>
              <a:t>they</a:t>
            </a:r>
            <a:r>
              <a:rPr lang="en-US" dirty="0">
                <a:solidFill>
                  <a:schemeClr val="tx1"/>
                </a:solidFill>
                <a:effectLst/>
                <a:latin typeface="Calibri"/>
                <a:ea typeface="Times New Roman" panose="02020603050405020304" pitchFamily="18" charset="0"/>
                <a:cs typeface="Calibri"/>
              </a:rPr>
              <a:t> have zero tolerance for antibiotic residue in milk. Together with their partners, the company tackles challenges presented by climate change, and create solutions to make our dairy carbon neutral by 2035. </a:t>
            </a:r>
            <a:endParaRPr lang="en-IE" dirty="0">
              <a:solidFill>
                <a:schemeClr val="tx1"/>
              </a:solidFill>
              <a:effectLst/>
              <a:latin typeface="Calibri"/>
              <a:ea typeface="Times New Roman" panose="02020603050405020304" pitchFamily="18" charset="0"/>
              <a:cs typeface="Calibri"/>
            </a:endParaRPr>
          </a:p>
          <a:p>
            <a:pPr algn="just"/>
            <a:endParaRPr lang="en-IE" sz="1400" dirty="0">
              <a:solidFill>
                <a:schemeClr val="tx1"/>
              </a:solidFill>
              <a:effectLst/>
              <a:latin typeface="Times New Roman" panose="02020603050405020304" pitchFamily="18" charset="0"/>
              <a:ea typeface="Times New Roman" panose="02020603050405020304" pitchFamily="18" charset="0"/>
            </a:endParaRPr>
          </a:p>
          <a:p>
            <a:pPr algn="just"/>
            <a:r>
              <a:rPr lang="en-US" sz="1400" b="1" u="sng" dirty="0">
                <a:solidFill>
                  <a:schemeClr val="tx1"/>
                </a:solidFill>
                <a:effectLst/>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Sustainability management</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A cooperative approach and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shared values, mission and vision are the cornerstones of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operations. </a:t>
            </a:r>
            <a:r>
              <a:rPr lang="en-US" dirty="0" err="1">
                <a:solidFill>
                  <a:schemeClr val="tx1"/>
                </a:solidFill>
                <a:effectLst/>
                <a:latin typeface="Calibri"/>
                <a:ea typeface="Times New Roman" panose="02020603050405020304" pitchFamily="18" charset="0"/>
                <a:cs typeface="Calibri"/>
              </a:rPr>
              <a:t>Valio’s</a:t>
            </a:r>
            <a:r>
              <a:rPr lang="en-US" dirty="0">
                <a:solidFill>
                  <a:schemeClr val="tx1"/>
                </a:solidFill>
                <a:effectLst/>
                <a:latin typeface="Calibri"/>
                <a:ea typeface="Times New Roman" panose="02020603050405020304" pitchFamily="18" charset="0"/>
                <a:cs typeface="Calibri"/>
              </a:rPr>
              <a:t> Code of Conduct and other policies guide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operations. They want to be a frontrunner in promoting wellbeing and sustainable lifestyles, in advancing the target of a carbon-neutral milk chain and in safeguarding the vitality of nature. Their owners are Finnish dairy farmers and </a:t>
            </a:r>
            <a:r>
              <a:rPr lang="en-US" dirty="0">
                <a:solidFill>
                  <a:schemeClr val="tx1"/>
                </a:solidFill>
                <a:latin typeface="Calibri"/>
                <a:ea typeface="Times New Roman" panose="02020603050405020304" pitchFamily="18" charset="0"/>
                <a:cs typeface="Calibri"/>
              </a:rPr>
              <a:t>they</a:t>
            </a:r>
            <a:r>
              <a:rPr lang="en-US" dirty="0">
                <a:solidFill>
                  <a:schemeClr val="tx1"/>
                </a:solidFill>
                <a:effectLst/>
                <a:latin typeface="Calibri"/>
                <a:ea typeface="Times New Roman" panose="02020603050405020304" pitchFamily="18" charset="0"/>
                <a:cs typeface="Calibri"/>
              </a:rPr>
              <a:t> always pay out </a:t>
            </a:r>
            <a:r>
              <a:rPr lang="en-US" dirty="0">
                <a:solidFill>
                  <a:schemeClr val="tx1"/>
                </a:solidFill>
                <a:latin typeface="Calibri"/>
                <a:ea typeface="Times New Roman" panose="02020603050405020304" pitchFamily="18" charset="0"/>
                <a:cs typeface="Calibri"/>
              </a:rPr>
              <a:t>thei</a:t>
            </a:r>
            <a:r>
              <a:rPr lang="en-US" dirty="0">
                <a:solidFill>
                  <a:schemeClr val="tx1"/>
                </a:solidFill>
                <a:effectLst/>
                <a:latin typeface="Calibri"/>
                <a:ea typeface="Times New Roman" panose="02020603050405020304" pitchFamily="18" charset="0"/>
                <a:cs typeface="Calibri"/>
              </a:rPr>
              <a:t>r profits to the farmers.</a:t>
            </a:r>
          </a:p>
          <a:p>
            <a:pPr algn="just"/>
            <a:endParaRPr lang="en-US" dirty="0">
              <a:solidFill>
                <a:schemeClr val="tx1"/>
              </a:solidFill>
              <a:ea typeface="Times New Roman" panose="02020603050405020304" pitchFamily="18" charset="0"/>
            </a:endParaRPr>
          </a:p>
          <a:p>
            <a:pPr algn="just"/>
            <a:r>
              <a:rPr lang="en-US" sz="1400" b="1" u="sng" dirty="0">
                <a:solidFill>
                  <a:schemeClr val="tx1"/>
                </a:solidFill>
                <a:effectLst/>
                <a:latin typeface="Calibri"/>
                <a:ea typeface="Times New Roman" panose="02020603050405020304" pitchFamily="18" charset="0"/>
                <a:cs typeface="Calibri"/>
                <a:hlinkClick r:id="rId8">
                  <a:extLst>
                    <a:ext uri="{A12FA001-AC4F-418D-AE19-62706E023703}">
                      <ahyp:hlinkClr xmlns:ahyp="http://schemas.microsoft.com/office/drawing/2018/hyperlinkcolor" val="tx"/>
                    </a:ext>
                  </a:extLst>
                </a:hlinkClick>
              </a:rPr>
              <a:t>Sustainable dairy production</a:t>
            </a:r>
            <a:endParaRPr lang="en-IE" sz="1400" b="1" dirty="0">
              <a:solidFill>
                <a:schemeClr val="tx1"/>
              </a:solidFill>
              <a:effectLst/>
              <a:latin typeface="Calibri"/>
              <a:ea typeface="Times New Roman" panose="02020603050405020304" pitchFamily="18" charset="0"/>
              <a:cs typeface="Calibri"/>
            </a:endParaRPr>
          </a:p>
          <a:p>
            <a:pPr algn="just"/>
            <a:r>
              <a:rPr lang="en-US" dirty="0">
                <a:solidFill>
                  <a:schemeClr val="tx1"/>
                </a:solidFill>
                <a:effectLst/>
                <a:latin typeface="Calibri"/>
                <a:ea typeface="Times New Roman" panose="02020603050405020304" pitchFamily="18" charset="0"/>
                <a:cs typeface="Calibri"/>
              </a:rPr>
              <a:t>Valio is aware of its environmental and climate impacts, and it is their responsibility to reduce them. They are reducing emissions, growing carbon sinks, working to increase biodiversity and creating circular economy solutions.</a:t>
            </a:r>
            <a:endParaRPr lang="en-IE" dirty="0">
              <a:solidFill>
                <a:schemeClr val="tx1"/>
              </a:solidFill>
              <a:effectLst/>
              <a:latin typeface="Calibri"/>
              <a:ea typeface="Times New Roman" panose="02020603050405020304" pitchFamily="18" charset="0"/>
              <a:cs typeface="Calibri"/>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pPr algn="just"/>
            <a:endParaRPr lang="en-IE" dirty="0">
              <a:solidFill>
                <a:schemeClr val="tx1"/>
              </a:solidFill>
              <a:effectLst/>
              <a:latin typeface="Times New Roman" panose="02020603050405020304" pitchFamily="18" charset="0"/>
              <a:ea typeface="Times New Roman" panose="02020603050405020304" pitchFamily="18" charset="0"/>
            </a:endParaRPr>
          </a:p>
          <a:p>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mtClean="0"/>
              <a:pPr/>
              <a:t>48</a:t>
            </a:fld>
            <a:endParaRPr lang="en-US"/>
          </a:p>
        </p:txBody>
      </p:sp>
      <p:sp>
        <p:nvSpPr>
          <p:cNvPr id="5" name="Text Placeholder 5">
            <a:extLst>
              <a:ext uri="{FF2B5EF4-FFF2-40B4-BE49-F238E27FC236}">
                <a16:creationId xmlns:a16="http://schemas.microsoft.com/office/drawing/2014/main" id="{4483BF70-498F-E18B-2EE9-A5B6D3181DDE}"/>
              </a:ext>
            </a:extLst>
          </p:cNvPr>
          <p:cNvSpPr txBox="1">
            <a:spLocks/>
          </p:cNvSpPr>
          <p:nvPr/>
        </p:nvSpPr>
        <p:spPr>
          <a:xfrm>
            <a:off x="314307" y="3405988"/>
            <a:ext cx="6814158" cy="5697328"/>
          </a:xfrm>
          <a:prstGeom prst="rect">
            <a:avLst/>
          </a:prstGeom>
        </p:spPr>
        <p:txBody>
          <a:bodyPr numCol="2" spcCol="288000" anchor="t">
            <a:noAutofit/>
          </a:bodyPr>
          <a:lstStyle>
            <a:lvl1pPr marL="0" indent="0" algn="just" defTabSz="2072941" rtl="0" eaLnBrk="1" latinLnBrk="0" hangingPunct="1">
              <a:lnSpc>
                <a:spcPct val="10000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endParaRPr lang="en-US"/>
          </a:p>
          <a:p>
            <a:endParaRPr lang="en-US"/>
          </a:p>
          <a:p>
            <a:endParaRPr lang="en-US"/>
          </a:p>
        </p:txBody>
      </p:sp>
      <p:pic>
        <p:nvPicPr>
          <p:cNvPr id="6" name="Picture 2" descr="Pick">
            <a:hlinkClick r:id="rId9"/>
            <a:extLst>
              <a:ext uri="{FF2B5EF4-FFF2-40B4-BE49-F238E27FC236}">
                <a16:creationId xmlns:a16="http://schemas.microsoft.com/office/drawing/2014/main" id="{7EE4F4C3-B6F1-9B20-FACB-2AD60BE04E21}"/>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21" name="Text Placeholder 2">
            <a:extLst>
              <a:ext uri="{FF2B5EF4-FFF2-40B4-BE49-F238E27FC236}">
                <a16:creationId xmlns:a16="http://schemas.microsoft.com/office/drawing/2014/main" id="{96E33E17-3752-0D04-B34D-60E2E9B68407}"/>
              </a:ext>
            </a:extLst>
          </p:cNvPr>
          <p:cNvSpPr txBox="1">
            <a:spLocks/>
          </p:cNvSpPr>
          <p:nvPr/>
        </p:nvSpPr>
        <p:spPr>
          <a:xfrm>
            <a:off x="361472" y="2339757"/>
            <a:ext cx="3147041" cy="543687"/>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Business Model</a:t>
            </a:r>
          </a:p>
        </p:txBody>
      </p:sp>
      <p:pic>
        <p:nvPicPr>
          <p:cNvPr id="8" name="Picture Placeholder 7" descr="A group of people posing for a photo in front of a small building&#10;&#10;Description automatically generated with medium confidence">
            <a:extLst>
              <a:ext uri="{FF2B5EF4-FFF2-40B4-BE49-F238E27FC236}">
                <a16:creationId xmlns:a16="http://schemas.microsoft.com/office/drawing/2014/main" id="{DDF52233-DAE6-B905-AA7C-428F662624D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a:xfrm>
            <a:off x="3977692" y="522984"/>
            <a:ext cx="3064955" cy="3134615"/>
          </a:xfrm>
        </p:spPr>
      </p:pic>
      <p:sp>
        <p:nvSpPr>
          <p:cNvPr id="20" name="Oval 19">
            <a:extLst>
              <a:ext uri="{FF2B5EF4-FFF2-40B4-BE49-F238E27FC236}">
                <a16:creationId xmlns:a16="http://schemas.microsoft.com/office/drawing/2014/main" id="{E11531BE-EB9C-6EAB-AD60-ECE586ADC6C3}"/>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aphic 4">
            <a:extLst>
              <a:ext uri="{FF2B5EF4-FFF2-40B4-BE49-F238E27FC236}">
                <a16:creationId xmlns:a16="http://schemas.microsoft.com/office/drawing/2014/main" id="{D6C78889-73DC-10FF-DAF7-80A2AE39C56A}"/>
              </a:ext>
            </a:extLst>
          </p:cNvPr>
          <p:cNvGrpSpPr/>
          <p:nvPr/>
        </p:nvGrpSpPr>
        <p:grpSpPr>
          <a:xfrm rot="19582332">
            <a:off x="4020613" y="3467195"/>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2FD067A7-8655-550B-3A3F-30E30F3F7E2D}"/>
                </a:ext>
              </a:extLst>
            </p:cNvPr>
            <p:cNvGrpSpPr/>
            <p:nvPr/>
          </p:nvGrpSpPr>
          <p:grpSpPr>
            <a:xfrm>
              <a:off x="9159507" y="2719113"/>
              <a:ext cx="446280" cy="440141"/>
              <a:chOff x="9159507" y="2719113"/>
              <a:chExt cx="446280" cy="440141"/>
            </a:xfrm>
            <a:grpFill/>
          </p:grpSpPr>
          <p:sp>
            <p:nvSpPr>
              <p:cNvPr id="16" name="Freeform 57">
                <a:extLst>
                  <a:ext uri="{FF2B5EF4-FFF2-40B4-BE49-F238E27FC236}">
                    <a16:creationId xmlns:a16="http://schemas.microsoft.com/office/drawing/2014/main" id="{626E36B5-BECA-8E24-4ADF-B931D980801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7" name="Freeform 58">
                <a:extLst>
                  <a:ext uri="{FF2B5EF4-FFF2-40B4-BE49-F238E27FC236}">
                    <a16:creationId xmlns:a16="http://schemas.microsoft.com/office/drawing/2014/main" id="{9CC8A554-612A-B3D8-50D0-113B221B8A79}"/>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4" name="Graphic 4">
              <a:extLst>
                <a:ext uri="{FF2B5EF4-FFF2-40B4-BE49-F238E27FC236}">
                  <a16:creationId xmlns:a16="http://schemas.microsoft.com/office/drawing/2014/main" id="{16E91955-BAC8-3B75-2C40-786800E2AE07}"/>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5B79FADC-79EC-9527-6468-05FB5A15D03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 name="Freeform 51">
                <a:extLst>
                  <a:ext uri="{FF2B5EF4-FFF2-40B4-BE49-F238E27FC236}">
                    <a16:creationId xmlns:a16="http://schemas.microsoft.com/office/drawing/2014/main" id="{037FB8EE-1B5C-6B07-A004-1F417019E88B}"/>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1" name="Freeform 52">
                <a:extLst>
                  <a:ext uri="{FF2B5EF4-FFF2-40B4-BE49-F238E27FC236}">
                    <a16:creationId xmlns:a16="http://schemas.microsoft.com/office/drawing/2014/main" id="{69C1253E-7B14-56DE-5D8B-FC6DA3C6A49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2" name="Freeform 53">
                <a:extLst>
                  <a:ext uri="{FF2B5EF4-FFF2-40B4-BE49-F238E27FC236}">
                    <a16:creationId xmlns:a16="http://schemas.microsoft.com/office/drawing/2014/main" id="{8B4AC572-9010-91C4-873B-AD1E3F137689}"/>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3" name="Freeform 54">
                <a:extLst>
                  <a:ext uri="{FF2B5EF4-FFF2-40B4-BE49-F238E27FC236}">
                    <a16:creationId xmlns:a16="http://schemas.microsoft.com/office/drawing/2014/main" id="{3D0C9235-8B7B-5D8F-424C-354AC60C70C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4" name="Freeform 55">
                <a:extLst>
                  <a:ext uri="{FF2B5EF4-FFF2-40B4-BE49-F238E27FC236}">
                    <a16:creationId xmlns:a16="http://schemas.microsoft.com/office/drawing/2014/main" id="{C1E593EF-D06A-D742-E5C4-F36328DF4E9E}"/>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5" name="Freeform 56">
                <a:extLst>
                  <a:ext uri="{FF2B5EF4-FFF2-40B4-BE49-F238E27FC236}">
                    <a16:creationId xmlns:a16="http://schemas.microsoft.com/office/drawing/2014/main" id="{D718516B-BEF1-D0CC-B29D-88CD59E486A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841467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7" descr="Text, whiteboard&#10;&#10;Description automatically generated">
            <a:extLst>
              <a:ext uri="{FF2B5EF4-FFF2-40B4-BE49-F238E27FC236}">
                <a16:creationId xmlns:a16="http://schemas.microsoft.com/office/drawing/2014/main" id="{935964AC-C464-3777-92F1-E12B85C132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920102" y="573707"/>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p:txBody>
          <a:bodyPr/>
          <a:lstStyle/>
          <a:p>
            <a:endParaRPr lang="en-US" dirty="0"/>
          </a:p>
          <a:p>
            <a:endParaRPr lang="en-US" dirty="0"/>
          </a:p>
          <a:p>
            <a:endParaRPr lang="en-US" dirty="0"/>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mtClean="0"/>
              <a:pPr/>
              <a:t>49</a:t>
            </a:fld>
            <a:endParaRPr lang="en-US"/>
          </a:p>
        </p:txBody>
      </p:sp>
      <p:sp>
        <p:nvSpPr>
          <p:cNvPr id="16" name="Freeform 332">
            <a:hlinkClick r:id="rId3"/>
            <a:extLst>
              <a:ext uri="{FF2B5EF4-FFF2-40B4-BE49-F238E27FC236}">
                <a16:creationId xmlns:a16="http://schemas.microsoft.com/office/drawing/2014/main" id="{E4D869C5-815B-7FC4-37AF-577A5DE50607}"/>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Freeform 6">
            <a:hlinkClick r:id="rId4"/>
            <a:extLst>
              <a:ext uri="{FF2B5EF4-FFF2-40B4-BE49-F238E27FC236}">
                <a16:creationId xmlns:a16="http://schemas.microsoft.com/office/drawing/2014/main" id="{1589AFE3-C65B-67A2-4CD0-D2BFEA11068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4" name="Graphic 23" descr="World outline">
            <a:hlinkClick r:id="rId5"/>
            <a:extLst>
              <a:ext uri="{FF2B5EF4-FFF2-40B4-BE49-F238E27FC236}">
                <a16:creationId xmlns:a16="http://schemas.microsoft.com/office/drawing/2014/main" id="{AC6BED79-37A3-3121-C2B9-5D94F6CBE9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5" name="Picture 24">
            <a:extLst>
              <a:ext uri="{FF2B5EF4-FFF2-40B4-BE49-F238E27FC236}">
                <a16:creationId xmlns:a16="http://schemas.microsoft.com/office/drawing/2014/main" id="{51774682-EB0E-C4CA-002D-39D7DA9D8C4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2448568" y="6103007"/>
            <a:ext cx="5111107" cy="3850732"/>
          </a:xfrm>
          <a:prstGeom prst="rect">
            <a:avLst/>
          </a:prstGeom>
        </p:spPr>
      </p:pic>
      <p:pic>
        <p:nvPicPr>
          <p:cNvPr id="26" name="Kuva 1">
            <a:extLst>
              <a:ext uri="{FF2B5EF4-FFF2-40B4-BE49-F238E27FC236}">
                <a16:creationId xmlns:a16="http://schemas.microsoft.com/office/drawing/2014/main" id="{6AB03A99-D722-7CD6-27E2-DA72027CB7E5}"/>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3387895" y="6248742"/>
            <a:ext cx="4027335" cy="2882405"/>
          </a:xfrm>
          <a:prstGeom prst="rect">
            <a:avLst/>
          </a:prstGeom>
          <a:noFill/>
          <a:ln>
            <a:noFill/>
          </a:ln>
        </p:spPr>
      </p:pic>
      <p:sp>
        <p:nvSpPr>
          <p:cNvPr id="32" name="Text Placeholder 5">
            <a:extLst>
              <a:ext uri="{FF2B5EF4-FFF2-40B4-BE49-F238E27FC236}">
                <a16:creationId xmlns:a16="http://schemas.microsoft.com/office/drawing/2014/main" id="{3CA3974B-14D9-B898-D12D-96CFA43700B3}"/>
              </a:ext>
            </a:extLst>
          </p:cNvPr>
          <p:cNvSpPr txBox="1">
            <a:spLocks/>
          </p:cNvSpPr>
          <p:nvPr/>
        </p:nvSpPr>
        <p:spPr>
          <a:xfrm>
            <a:off x="431210" y="3572777"/>
            <a:ext cx="6814158" cy="1947197"/>
          </a:xfrm>
          <a:prstGeom prst="rect">
            <a:avLst/>
          </a:prstGeom>
        </p:spPr>
        <p:txBody>
          <a:bodyPr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just" rtl="0" fontAlgn="base"/>
            <a:r>
              <a:rPr lang="en-US" sz="1400" b="1" i="0" u="sng" strike="noStrike" dirty="0">
                <a:solidFill>
                  <a:schemeClr val="tx1"/>
                </a:solidFill>
                <a:effectLst/>
                <a:ea typeface="Calibri" panose="020F0502020204030204" pitchFamily="34" charset="0"/>
                <a:hlinkClick r:id="rId10">
                  <a:extLst>
                    <a:ext uri="{A12FA001-AC4F-418D-AE19-62706E023703}">
                      <ahyp:hlinkClr xmlns:ahyp="http://schemas.microsoft.com/office/drawing/2018/hyperlinkcolor" val="tx"/>
                    </a:ext>
                  </a:extLst>
                </a:hlinkClick>
              </a:rPr>
              <a:t>Animal welfare </a:t>
            </a:r>
            <a:r>
              <a:rPr lang="en-US" sz="1400" b="1" i="0" dirty="0">
                <a:solidFill>
                  <a:schemeClr val="tx1"/>
                </a:solidFill>
                <a:effectLst/>
                <a:ea typeface="Calibri" panose="020F0502020204030204" pitchFamily="34" charset="0"/>
              </a:rPr>
              <a:t> </a:t>
            </a:r>
          </a:p>
          <a:p>
            <a:pPr algn="just" rtl="0" fontAlgn="base"/>
            <a:r>
              <a:rPr lang="en-US" b="0" i="0" dirty="0">
                <a:solidFill>
                  <a:srgbClr val="000000"/>
                </a:solidFill>
                <a:effectLst/>
                <a:ea typeface="Calibri" panose="020F0502020204030204" pitchFamily="34" charset="0"/>
              </a:rPr>
              <a:t>Animal welfare is the foundation of Valio operations. Valio farmers take care of the health of animals, the opportunity for species-specific </a:t>
            </a:r>
            <a:r>
              <a:rPr lang="en-US" b="0" i="0" dirty="0" err="1">
                <a:solidFill>
                  <a:srgbClr val="000000"/>
                </a:solidFill>
                <a:effectLst/>
                <a:ea typeface="Calibri" panose="020F0502020204030204" pitchFamily="34" charset="0"/>
              </a:rPr>
              <a:t>behaviour</a:t>
            </a:r>
            <a:r>
              <a:rPr lang="en-US" b="0" i="0" dirty="0">
                <a:solidFill>
                  <a:srgbClr val="000000"/>
                </a:solidFill>
                <a:effectLst/>
                <a:ea typeface="Calibri" panose="020F0502020204030204" pitchFamily="34" charset="0"/>
              </a:rPr>
              <a:t>, a good environment, and nutritional quality. At Valio dairy farms, taking care of animals is much </a:t>
            </a:r>
            <a:r>
              <a:rPr lang="en-US" b="0" i="0" dirty="0">
                <a:solidFill>
                  <a:srgbClr val="000000"/>
                </a:solidFill>
                <a:effectLst/>
                <a:latin typeface="Calibri" panose="020F0502020204030204" pitchFamily="34" charset="0"/>
              </a:rPr>
              <a:t>more than work, it’s a lifestyle.  </a:t>
            </a:r>
            <a:endParaRPr lang="en-US" b="0" i="0" dirty="0">
              <a:solidFill>
                <a:srgbClr val="000000"/>
              </a:solidFill>
              <a:effectLst/>
              <a:latin typeface="Segoe UI" panose="020B0502040204020203" pitchFamily="34" charset="0"/>
            </a:endParaRPr>
          </a:p>
          <a:p>
            <a:pPr algn="just"/>
            <a:endParaRPr lang="en-US" sz="1400" b="1" u="sng" dirty="0">
              <a:ea typeface="Times New Roman" panose="02020603050405020304" pitchFamily="18" charset="0"/>
              <a:hlinkClick r:id="rId11">
                <a:extLst>
                  <a:ext uri="{A12FA001-AC4F-418D-AE19-62706E023703}">
                    <ahyp:hlinkClr xmlns:ahyp="http://schemas.microsoft.com/office/drawing/2018/hyperlinkcolor" val="tx"/>
                  </a:ext>
                </a:extLst>
              </a:hlinkClick>
            </a:endParaRPr>
          </a:p>
          <a:p>
            <a:pPr algn="just"/>
            <a:r>
              <a:rPr lang="en-US" sz="1400" b="1" u="sng" dirty="0">
                <a:effectLst/>
                <a:latin typeface="Calibri" panose="020F0502020204030204" pitchFamily="34" charset="0"/>
                <a:ea typeface="Times New Roman" panose="02020603050405020304" pitchFamily="18" charset="0"/>
                <a:hlinkClick r:id="rId11">
                  <a:extLst>
                    <a:ext uri="{A12FA001-AC4F-418D-AE19-62706E023703}">
                      <ahyp:hlinkClr xmlns:ahyp="http://schemas.microsoft.com/office/drawing/2018/hyperlinkcolor" val="tx"/>
                    </a:ext>
                  </a:extLst>
                </a:hlinkClick>
              </a:rPr>
              <a:t>Sustainability in production</a:t>
            </a:r>
            <a:endParaRPr lang="en-IE" sz="1400" b="1" dirty="0">
              <a:effectLst/>
              <a:latin typeface="Times New Roman" panose="02020603050405020304" pitchFamily="18" charset="0"/>
              <a:ea typeface="Times New Roman" panose="02020603050405020304" pitchFamily="18" charset="0"/>
            </a:endParaRPr>
          </a:p>
          <a:p>
            <a:pPr algn="just"/>
            <a:r>
              <a:rPr lang="en-US" dirty="0">
                <a:effectLst/>
                <a:latin typeface="Calibri" panose="020F0502020204030204" pitchFamily="34" charset="0"/>
                <a:ea typeface="Times New Roman" panose="02020603050405020304" pitchFamily="18" charset="0"/>
              </a:rPr>
              <a:t>Valio takes care of people, the quality of food products, resource-smart production, and </a:t>
            </a:r>
            <a:r>
              <a:rPr lang="en-US" dirty="0">
                <a:ea typeface="Times New Roman" panose="02020603050405020304" pitchFamily="18" charset="0"/>
              </a:rPr>
              <a:t>they</a:t>
            </a:r>
            <a:r>
              <a:rPr lang="en-US" dirty="0">
                <a:effectLst/>
                <a:latin typeface="Calibri" panose="020F0502020204030204" pitchFamily="34" charset="0"/>
                <a:ea typeface="Times New Roman" panose="02020603050405020304" pitchFamily="18" charset="0"/>
              </a:rPr>
              <a:t> continuously develop </a:t>
            </a:r>
            <a:r>
              <a:rPr lang="en-US" dirty="0">
                <a:ea typeface="Times New Roman" panose="02020603050405020304" pitchFamily="18" charset="0"/>
              </a:rPr>
              <a:t>thei</a:t>
            </a:r>
            <a:r>
              <a:rPr lang="en-US" dirty="0">
                <a:effectLst/>
                <a:latin typeface="Calibri" panose="020F0502020204030204" pitchFamily="34" charset="0"/>
                <a:ea typeface="Times New Roman" panose="02020603050405020304" pitchFamily="18" charset="0"/>
              </a:rPr>
              <a:t>r packaging.</a:t>
            </a:r>
            <a:endParaRPr lang="en-IE" dirty="0">
              <a:effectLst/>
              <a:latin typeface="Times New Roman" panose="02020603050405020304" pitchFamily="18" charset="0"/>
              <a:ea typeface="Times New Roman" panose="02020603050405020304" pitchFamily="18" charset="0"/>
            </a:endParaRPr>
          </a:p>
          <a:p>
            <a:pPr algn="just"/>
            <a:r>
              <a:rPr lang="en-US" sz="1400" b="1" u="sng" dirty="0">
                <a:effectLst/>
                <a:latin typeface="Calibri" panose="020F0502020204030204" pitchFamily="34" charset="0"/>
                <a:ea typeface="Times New Roman" panose="02020603050405020304" pitchFamily="18" charset="0"/>
                <a:hlinkClick r:id="rId12">
                  <a:extLst>
                    <a:ext uri="{A12FA001-AC4F-418D-AE19-62706E023703}">
                      <ahyp:hlinkClr xmlns:ahyp="http://schemas.microsoft.com/office/drawing/2018/hyperlinkcolor" val="tx"/>
                    </a:ext>
                  </a:extLst>
                </a:hlinkClick>
              </a:rPr>
              <a:t>Transparent sourcing</a:t>
            </a:r>
            <a:endParaRPr lang="en-IE" sz="1400" b="1" dirty="0">
              <a:effectLst/>
              <a:latin typeface="Times New Roman" panose="02020603050405020304" pitchFamily="18" charset="0"/>
              <a:ea typeface="Times New Roman" panose="02020603050405020304" pitchFamily="18" charset="0"/>
            </a:endParaRPr>
          </a:p>
          <a:p>
            <a:pPr algn="just"/>
            <a:r>
              <a:rPr lang="en-US" dirty="0">
                <a:effectLst/>
                <a:ea typeface="Times New Roman" panose="02020603050405020304" pitchFamily="18" charset="0"/>
              </a:rPr>
              <a:t>Food safety and the high quality of Valio products are the foundation of responsible sourcing. The company knows the origin of the raw materials </a:t>
            </a:r>
            <a:r>
              <a:rPr lang="en-US" dirty="0">
                <a:ea typeface="Times New Roman" panose="02020603050405020304" pitchFamily="18" charset="0"/>
              </a:rPr>
              <a:t>they</a:t>
            </a:r>
            <a:r>
              <a:rPr lang="en-US" dirty="0">
                <a:effectLst/>
                <a:ea typeface="Times New Roman" panose="02020603050405020304" pitchFamily="18" charset="0"/>
              </a:rPr>
              <a:t> use, and it expects their suppliers to commit to responsible ways of working.</a:t>
            </a:r>
            <a:endParaRPr lang="en-IE" dirty="0">
              <a:effectLst/>
              <a:ea typeface="Times New Roman" panose="02020603050405020304" pitchFamily="18" charset="0"/>
            </a:endParaRPr>
          </a:p>
          <a:p>
            <a:pPr algn="just"/>
            <a:endParaRPr lang="en-US" dirty="0">
              <a:effectLst/>
              <a:ea typeface="Times New Roman" panose="02020603050405020304" pitchFamily="18" charset="0"/>
            </a:endParaRPr>
          </a:p>
          <a:p>
            <a:r>
              <a:rPr lang="en-US" u="sng" dirty="0" err="1">
                <a:effectLst/>
                <a:latin typeface="Calibri" panose="020F0502020204030204" pitchFamily="34" charset="0"/>
                <a:ea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Valio’s</a:t>
            </a:r>
            <a:r>
              <a:rPr lang="en-US" u="sng" dirty="0">
                <a:effectLst/>
                <a:latin typeface="Calibri" panose="020F0502020204030204" pitchFamily="34" charset="0"/>
                <a:ea typeface="Calibri" panose="020F0502020204030204" pitchFamily="34" charset="0"/>
                <a:cs typeface="Calibri" panose="020F0502020204030204" pitchFamily="34" charset="0"/>
                <a:hlinkClick r:id="rId13">
                  <a:extLst>
                    <a:ext uri="{A12FA001-AC4F-418D-AE19-62706E023703}">
                      <ahyp:hlinkClr xmlns:ahyp="http://schemas.microsoft.com/office/drawing/2018/hyperlinkcolor" val="tx"/>
                    </a:ext>
                  </a:extLst>
                </a:hlinkClick>
              </a:rPr>
              <a:t> annual Sustainability Report</a:t>
            </a:r>
            <a:r>
              <a:rPr lang="en-US" dirty="0">
                <a:effectLst/>
                <a:latin typeface="Calibri" panose="020F0502020204030204" pitchFamily="34" charset="0"/>
                <a:ea typeface="Calibri" panose="020F0502020204030204" pitchFamily="34" charset="0"/>
                <a:cs typeface="Calibri" panose="020F0502020204030204" pitchFamily="34" charset="0"/>
              </a:rPr>
              <a:t> communicates extensively about the work to improve the wellbeing of people, animals and the environment.</a:t>
            </a:r>
            <a:endParaRPr lang="en-IE" dirty="0">
              <a:effectLst/>
              <a:latin typeface="Calibri" panose="020F0502020204030204" pitchFamily="34" charset="0"/>
              <a:ea typeface="Calibri" panose="020F0502020204030204" pitchFamily="34" charset="0"/>
              <a:cs typeface="Calibri" panose="020F0502020204030204" pitchFamily="34" charset="0"/>
            </a:endParaRPr>
          </a:p>
          <a:p>
            <a:pPr algn="just"/>
            <a:r>
              <a:rPr lang="en-US" dirty="0">
                <a:effectLst/>
                <a:ea typeface="Times New Roman" panose="02020603050405020304" pitchFamily="18" charset="0"/>
              </a:rPr>
              <a:t> </a:t>
            </a:r>
            <a:endParaRPr lang="en-IE" dirty="0">
              <a:effectLst/>
              <a:ea typeface="Times New Roman" panose="02020603050405020304" pitchFamily="18" charset="0"/>
            </a:endParaRPr>
          </a:p>
        </p:txBody>
      </p:sp>
      <p:sp>
        <p:nvSpPr>
          <p:cNvPr id="35" name="Freeform 34">
            <a:extLst>
              <a:ext uri="{FF2B5EF4-FFF2-40B4-BE49-F238E27FC236}">
                <a16:creationId xmlns:a16="http://schemas.microsoft.com/office/drawing/2014/main" id="{1A0346C4-FB88-B2F9-A24D-25CC2E719B22}"/>
              </a:ext>
            </a:extLst>
          </p:cNvPr>
          <p:cNvSpPr/>
          <p:nvPr/>
        </p:nvSpPr>
        <p:spPr>
          <a:xfrm>
            <a:off x="67964" y="5598571"/>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dpi="0" rotWithShape="0">
            <a:blip r:embed="rId14" cstate="email">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8" name="Picture 2" descr="Pick">
            <a:hlinkClick r:id="rId5"/>
            <a:extLst>
              <a:ext uri="{FF2B5EF4-FFF2-40B4-BE49-F238E27FC236}">
                <a16:creationId xmlns:a16="http://schemas.microsoft.com/office/drawing/2014/main" id="{6113BD18-8F06-0022-C121-5EC1DC5A9971}"/>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FDC50F77-D3E2-6FB4-D0B6-0AA4C1D51507}"/>
              </a:ext>
            </a:extLst>
          </p:cNvPr>
          <p:cNvSpPr/>
          <p:nvPr/>
        </p:nvSpPr>
        <p:spPr>
          <a:xfrm>
            <a:off x="6617037" y="323168"/>
            <a:ext cx="553791" cy="553791"/>
          </a:xfrm>
          <a:prstGeom prst="ellipse">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Placeholder 2">
            <a:extLst>
              <a:ext uri="{FF2B5EF4-FFF2-40B4-BE49-F238E27FC236}">
                <a16:creationId xmlns:a16="http://schemas.microsoft.com/office/drawing/2014/main" id="{21FEE4C4-CBFF-3C4E-1E04-E279D9288184}"/>
              </a:ext>
            </a:extLst>
          </p:cNvPr>
          <p:cNvSpPr txBox="1">
            <a:spLocks/>
          </p:cNvSpPr>
          <p:nvPr/>
        </p:nvSpPr>
        <p:spPr>
          <a:xfrm>
            <a:off x="361472" y="2339757"/>
            <a:ext cx="3147041" cy="571586"/>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 Ethical Business Model</a:t>
            </a:r>
          </a:p>
        </p:txBody>
      </p:sp>
      <p:sp>
        <p:nvSpPr>
          <p:cNvPr id="3" name="TextBox 2">
            <a:extLst>
              <a:ext uri="{FF2B5EF4-FFF2-40B4-BE49-F238E27FC236}">
                <a16:creationId xmlns:a16="http://schemas.microsoft.com/office/drawing/2014/main" id="{7C14A3A2-A1DA-7D3A-5F8E-34EE99237DCB}"/>
              </a:ext>
            </a:extLst>
          </p:cNvPr>
          <p:cNvSpPr txBox="1"/>
          <p:nvPr/>
        </p:nvSpPr>
        <p:spPr>
          <a:xfrm>
            <a:off x="370082" y="8021235"/>
            <a:ext cx="2248167" cy="1178656"/>
          </a:xfrm>
          <a:prstGeom prst="rect">
            <a:avLst/>
          </a:prstGeom>
          <a:noFill/>
        </p:spPr>
        <p:txBody>
          <a:bodyPr wrap="square">
            <a:spAutoFit/>
          </a:bodyPr>
          <a:lstStyle/>
          <a:p>
            <a:pPr algn="just">
              <a:lnSpc>
                <a:spcPct val="107000"/>
              </a:lnSpc>
              <a:spcAft>
                <a:spcPts val="800"/>
              </a:spcAft>
            </a:pPr>
            <a:r>
              <a:rPr lang="en-US" dirty="0">
                <a:effectLst/>
                <a:latin typeface="Calibri" panose="020F0502020204030204" pitchFamily="34" charset="0"/>
                <a:ea typeface="Calibri" panose="020F0502020204030204" pitchFamily="34" charset="0"/>
                <a:cs typeface="Calibri" panose="020F0502020204030204" pitchFamily="34" charset="0"/>
              </a:rPr>
              <a:t> </a:t>
            </a:r>
          </a:p>
          <a:p>
            <a:pPr algn="just">
              <a:lnSpc>
                <a:spcPct val="107000"/>
              </a:lnSpc>
              <a:spcAft>
                <a:spcPts val="800"/>
              </a:spcAft>
            </a:pPr>
            <a:r>
              <a:rPr lang="en-US" sz="1400" b="1" dirty="0">
                <a:effectLst/>
                <a:latin typeface="Calibri" panose="020F0502020204030204" pitchFamily="34" charset="0"/>
                <a:ea typeface="Calibri" panose="020F0502020204030204" pitchFamily="34" charset="0"/>
                <a:cs typeface="Calibri" panose="020F0502020204030204" pitchFamily="34" charset="0"/>
              </a:rPr>
              <a:t>In a highlight</a:t>
            </a:r>
            <a:r>
              <a:rPr lang="en-US" sz="1400" dirty="0">
                <a:effectLst/>
                <a:latin typeface="Calibri" panose="020F0502020204030204" pitchFamily="34" charset="0"/>
                <a:ea typeface="Calibri" panose="020F0502020204030204" pitchFamily="34" charset="0"/>
                <a:cs typeface="Calibri" panose="020F0502020204030204" pitchFamily="34" charset="0"/>
              </a:rPr>
              <a:t> - </a:t>
            </a:r>
          </a:p>
          <a:p>
            <a:pPr algn="just">
              <a:lnSpc>
                <a:spcPct val="107000"/>
              </a:lnSpc>
              <a:spcAft>
                <a:spcPts val="800"/>
              </a:spcAft>
            </a:pPr>
            <a:r>
              <a:rPr lang="en-US" sz="1100" u="sng" spc="-40" dirty="0">
                <a:effectLst/>
                <a:latin typeface="Calibri" panose="020F0502020204030204" pitchFamily="34" charset="0"/>
                <a:ea typeface="Calibri" panose="020F0502020204030204" pitchFamily="34" charset="0"/>
                <a:cs typeface="Calibri" panose="020F0502020204030204" pitchFamily="34" charset="0"/>
                <a:hlinkClick r:id="rId17">
                  <a:extLst>
                    <a:ext uri="{A12FA001-AC4F-418D-AE19-62706E023703}">
                      <ahyp:hlinkClr xmlns:ahyp="http://schemas.microsoft.com/office/drawing/2018/hyperlinkcolor" val="tx"/>
                    </a:ext>
                  </a:extLst>
                </a:hlinkClick>
              </a:rPr>
              <a:t>Valio will cut milk’s carbon footprint to zero by 2035</a:t>
            </a:r>
            <a:endParaRPr lang="en-IE" sz="1100" dirty="0">
              <a:effectLst/>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F1C4EF19-B4D1-FD17-84B7-A01068D784CD}"/>
              </a:ext>
            </a:extLst>
          </p:cNvPr>
          <p:cNvGrpSpPr/>
          <p:nvPr/>
        </p:nvGrpSpPr>
        <p:grpSpPr>
          <a:xfrm>
            <a:off x="1423003" y="9684451"/>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0C87E6B9-5A43-2BFA-F281-6ED4AA03989F}"/>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hlinkClick r:id="rId18"/>
              <a:extLst>
                <a:ext uri="{FF2B5EF4-FFF2-40B4-BE49-F238E27FC236}">
                  <a16:creationId xmlns:a16="http://schemas.microsoft.com/office/drawing/2014/main" id="{0AB0AA84-1E27-14F9-CF14-2D542F1F6F5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0">
              <a:extLst>
                <a:ext uri="{FF2B5EF4-FFF2-40B4-BE49-F238E27FC236}">
                  <a16:creationId xmlns:a16="http://schemas.microsoft.com/office/drawing/2014/main" id="{1854FAB9-E265-C86D-1B28-14F394ADD81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9E48BC7A-6B15-266E-9EC2-8A10A30DDAF0}"/>
              </a:ext>
            </a:extLst>
          </p:cNvPr>
          <p:cNvGrpSpPr/>
          <p:nvPr/>
        </p:nvGrpSpPr>
        <p:grpSpPr>
          <a:xfrm rot="19582332">
            <a:off x="2724585" y="9462630"/>
            <a:ext cx="403667" cy="780438"/>
            <a:chOff x="9129274" y="2719113"/>
            <a:chExt cx="717139" cy="1386497"/>
          </a:xfrm>
          <a:solidFill>
            <a:srgbClr val="000000"/>
          </a:solidFill>
        </p:grpSpPr>
        <p:grpSp>
          <p:nvGrpSpPr>
            <p:cNvPr id="10" name="Graphic 4">
              <a:extLst>
                <a:ext uri="{FF2B5EF4-FFF2-40B4-BE49-F238E27FC236}">
                  <a16:creationId xmlns:a16="http://schemas.microsoft.com/office/drawing/2014/main" id="{12206711-CC6B-F86F-6193-702E2BCD853D}"/>
                </a:ext>
              </a:extLst>
            </p:cNvPr>
            <p:cNvGrpSpPr/>
            <p:nvPr/>
          </p:nvGrpSpPr>
          <p:grpSpPr>
            <a:xfrm>
              <a:off x="9159507" y="2719113"/>
              <a:ext cx="446280" cy="440141"/>
              <a:chOff x="9159507" y="2719113"/>
              <a:chExt cx="446280" cy="440141"/>
            </a:xfrm>
            <a:grpFill/>
          </p:grpSpPr>
          <p:sp>
            <p:nvSpPr>
              <p:cNvPr id="22" name="Freeform 57">
                <a:extLst>
                  <a:ext uri="{FF2B5EF4-FFF2-40B4-BE49-F238E27FC236}">
                    <a16:creationId xmlns:a16="http://schemas.microsoft.com/office/drawing/2014/main" id="{B40E0412-64EC-C534-488E-E0895713D0A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3" name="Freeform 58">
                <a:extLst>
                  <a:ext uri="{FF2B5EF4-FFF2-40B4-BE49-F238E27FC236}">
                    <a16:creationId xmlns:a16="http://schemas.microsoft.com/office/drawing/2014/main" id="{216983A6-A6BC-1FD3-0E44-8958A41FC986}"/>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1" name="Graphic 4">
              <a:extLst>
                <a:ext uri="{FF2B5EF4-FFF2-40B4-BE49-F238E27FC236}">
                  <a16:creationId xmlns:a16="http://schemas.microsoft.com/office/drawing/2014/main" id="{22388801-DEA6-9E39-2E54-067B7CC7CF7F}"/>
                </a:ext>
              </a:extLst>
            </p:cNvPr>
            <p:cNvGrpSpPr/>
            <p:nvPr/>
          </p:nvGrpSpPr>
          <p:grpSpPr>
            <a:xfrm>
              <a:off x="9129274" y="2893887"/>
              <a:ext cx="717139" cy="1211724"/>
              <a:chOff x="9129274" y="2893887"/>
              <a:chExt cx="717139" cy="1211724"/>
            </a:xfrm>
            <a:grpFill/>
          </p:grpSpPr>
          <p:sp>
            <p:nvSpPr>
              <p:cNvPr id="12" name="Freeform 50">
                <a:extLst>
                  <a:ext uri="{FF2B5EF4-FFF2-40B4-BE49-F238E27FC236}">
                    <a16:creationId xmlns:a16="http://schemas.microsoft.com/office/drawing/2014/main" id="{356CBE6D-1A36-DD18-A609-529C915E38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3" name="Freeform 51">
                <a:extLst>
                  <a:ext uri="{FF2B5EF4-FFF2-40B4-BE49-F238E27FC236}">
                    <a16:creationId xmlns:a16="http://schemas.microsoft.com/office/drawing/2014/main" id="{42746F23-FC46-1340-1262-C9C4486C56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A92CACE5-AF91-4348-8857-0966545EA5C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0F97E32C-38BA-422D-EA16-57F5803BC168}"/>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7" name="Freeform 54">
                <a:extLst>
                  <a:ext uri="{FF2B5EF4-FFF2-40B4-BE49-F238E27FC236}">
                    <a16:creationId xmlns:a16="http://schemas.microsoft.com/office/drawing/2014/main" id="{E2B466FB-1942-2907-471F-7BE9C65995BF}"/>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0" name="Freeform 55">
                <a:extLst>
                  <a:ext uri="{FF2B5EF4-FFF2-40B4-BE49-F238E27FC236}">
                    <a16:creationId xmlns:a16="http://schemas.microsoft.com/office/drawing/2014/main" id="{E04F30C0-0377-4D2E-10F3-03417045F6A1}"/>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1" name="Freeform 56">
                <a:extLst>
                  <a:ext uri="{FF2B5EF4-FFF2-40B4-BE49-F238E27FC236}">
                    <a16:creationId xmlns:a16="http://schemas.microsoft.com/office/drawing/2014/main" id="{04D8AC90-EE3B-FD6B-7968-E25434B96AEB}"/>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374343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1755B2-2575-4764-A185-006CA33CA050}"/>
              </a:ext>
            </a:extLst>
          </p:cNvPr>
          <p:cNvSpPr>
            <a:spLocks noGrp="1"/>
          </p:cNvSpPr>
          <p:nvPr>
            <p:ph type="body" sz="quarter" idx="32"/>
          </p:nvPr>
        </p:nvSpPr>
        <p:spPr>
          <a:xfrm>
            <a:off x="559612" y="1881238"/>
            <a:ext cx="6526988" cy="3729370"/>
          </a:xfrm>
        </p:spPr>
        <p:txBody>
          <a:bodyPr numCol="1"/>
          <a:lstStyle/>
          <a:p>
            <a:r>
              <a:rPr lang="en-US" dirty="0"/>
              <a:t>This collection of Good Practice case studies is a unique training tool for educators and prospective food entrepreneurs to get a complete view of the trends,  drivers and opportunities for innovation and business survival in the food sector in Europe in ethical ways. This collection of good practices is especially inspirational as we live and work in challenging times for </a:t>
            </a:r>
            <a:r>
              <a:rPr lang="en-US" i="1" dirty="0"/>
              <a:t>people, planet &amp; profit. </a:t>
            </a:r>
            <a:r>
              <a:rPr lang="en-US" dirty="0"/>
              <a:t>This section aims to achieve this goal by highlighting Good Practices from project partner regions that were collected as a part of the </a:t>
            </a:r>
            <a:r>
              <a:rPr lang="en-US" b="1" dirty="0"/>
              <a:t>Ethical Food Entrepreneurship (EFE) </a:t>
            </a:r>
            <a:r>
              <a:rPr lang="en-US" dirty="0"/>
              <a:t>project. </a:t>
            </a:r>
          </a:p>
          <a:p>
            <a:endParaRPr lang="en-US" dirty="0"/>
          </a:p>
          <a:p>
            <a:r>
              <a:rPr lang="en-US" dirty="0"/>
              <a:t>A Good Practice in the context of this project is defined as a food business (grower, processor, retailer, distributor or food service operator etc.) that is demonstrating diverse and innovative approaches to ethical means of running their business. In carrying out their business or operation in an ethical way they are exhibiting their desire to make a difference, whether that be through the food offering itself, the way it is grown, processed, packaged, delivered, through a short supply chain, adoption of technology, while simultaneously keeping the green agenda and consideration for our people and planet at the forefront.</a:t>
            </a:r>
          </a:p>
          <a:p>
            <a:endParaRPr lang="en-IE" dirty="0"/>
          </a:p>
        </p:txBody>
      </p:sp>
      <p:sp>
        <p:nvSpPr>
          <p:cNvPr id="3" name="Slide Number Placeholder 2">
            <a:extLst>
              <a:ext uri="{FF2B5EF4-FFF2-40B4-BE49-F238E27FC236}">
                <a16:creationId xmlns:a16="http://schemas.microsoft.com/office/drawing/2014/main" id="{49DCFF65-7BD6-CCF2-C700-C77C391FB16D}"/>
              </a:ext>
            </a:extLst>
          </p:cNvPr>
          <p:cNvSpPr>
            <a:spLocks noGrp="1"/>
          </p:cNvSpPr>
          <p:nvPr>
            <p:ph type="sldNum" sz="quarter" idx="4"/>
          </p:nvPr>
        </p:nvSpPr>
        <p:spPr>
          <a:xfrm>
            <a:off x="6200635" y="10139828"/>
            <a:ext cx="1047264" cy="465822"/>
          </a:xfrm>
        </p:spPr>
        <p:txBody>
          <a:bodyPr/>
          <a:lstStyle/>
          <a:p>
            <a:fld id="{CB2079F2-58AF-ED44-82D7-E04B2F6FD686}" type="slidenum">
              <a:rPr lang="en-US" sz="1100" smtClean="0"/>
              <a:pPr/>
              <a:t>5</a:t>
            </a:fld>
            <a:endParaRPr lang="en-US" sz="1100"/>
          </a:p>
        </p:txBody>
      </p:sp>
      <p:sp>
        <p:nvSpPr>
          <p:cNvPr id="4" name="Text Placeholder 3">
            <a:extLst>
              <a:ext uri="{FF2B5EF4-FFF2-40B4-BE49-F238E27FC236}">
                <a16:creationId xmlns:a16="http://schemas.microsoft.com/office/drawing/2014/main" id="{D7593912-5FA2-6B01-B292-63B95C6ECC97}"/>
              </a:ext>
            </a:extLst>
          </p:cNvPr>
          <p:cNvSpPr>
            <a:spLocks noGrp="1"/>
          </p:cNvSpPr>
          <p:nvPr>
            <p:ph type="body" sz="quarter" idx="33"/>
          </p:nvPr>
        </p:nvSpPr>
        <p:spPr>
          <a:xfrm>
            <a:off x="486253" y="6083649"/>
            <a:ext cx="2160043" cy="1136017"/>
          </a:xfrm>
        </p:spPr>
        <p:txBody>
          <a:bodyPr anchor="ctr"/>
          <a:lstStyle/>
          <a:p>
            <a:pPr algn="ctr"/>
            <a:r>
              <a:rPr lang="en-US" sz="1800" b="1"/>
              <a:t>THE POWER OF CASE STUDIES AS A TRAINING TOOL </a:t>
            </a:r>
          </a:p>
        </p:txBody>
      </p:sp>
      <p:sp>
        <p:nvSpPr>
          <p:cNvPr id="5" name="Text Placeholder 4">
            <a:extLst>
              <a:ext uri="{FF2B5EF4-FFF2-40B4-BE49-F238E27FC236}">
                <a16:creationId xmlns:a16="http://schemas.microsoft.com/office/drawing/2014/main" id="{6D018B12-7A2D-FC59-E281-B1B2FF51C318}"/>
              </a:ext>
            </a:extLst>
          </p:cNvPr>
          <p:cNvSpPr>
            <a:spLocks noGrp="1"/>
          </p:cNvSpPr>
          <p:nvPr>
            <p:ph type="body" sz="quarter" idx="34"/>
          </p:nvPr>
        </p:nvSpPr>
        <p:spPr>
          <a:xfrm>
            <a:off x="2838734" y="6177202"/>
            <a:ext cx="4257548" cy="1136017"/>
          </a:xfrm>
        </p:spPr>
        <p:txBody>
          <a:bodyPr/>
          <a:lstStyle/>
          <a:p>
            <a:pPr algn="just"/>
            <a:r>
              <a:rPr lang="en-US" sz="1300" b="1"/>
              <a:t>This collection of Good Practice case studies provides a unique training resource that pools the diverse knowledge to provide HEI educators with a complete guide to the drivers and opportunities for ethical food supply in Europe. </a:t>
            </a:r>
            <a:endParaRPr lang="en-IE" sz="1300" b="1"/>
          </a:p>
        </p:txBody>
      </p:sp>
      <p:sp>
        <p:nvSpPr>
          <p:cNvPr id="6" name="Text Placeholder 5">
            <a:extLst>
              <a:ext uri="{FF2B5EF4-FFF2-40B4-BE49-F238E27FC236}">
                <a16:creationId xmlns:a16="http://schemas.microsoft.com/office/drawing/2014/main" id="{29EF1157-FEEB-FEC0-9B20-33FA580D12FE}"/>
              </a:ext>
            </a:extLst>
          </p:cNvPr>
          <p:cNvSpPr>
            <a:spLocks noGrp="1"/>
          </p:cNvSpPr>
          <p:nvPr>
            <p:ph type="body" sz="quarter" idx="30"/>
          </p:nvPr>
        </p:nvSpPr>
        <p:spPr>
          <a:xfrm>
            <a:off x="0" y="859182"/>
            <a:ext cx="6570888" cy="785535"/>
          </a:xfrm>
        </p:spPr>
        <p:txBody>
          <a:bodyPr/>
          <a:lstStyle/>
          <a:p>
            <a:r>
              <a:rPr lang="en-IE" sz="3600" b="1" dirty="0"/>
              <a:t>03</a:t>
            </a:r>
            <a:r>
              <a:rPr lang="en-IE" sz="2400" b="1" dirty="0"/>
              <a:t> – About this Good Practice Compendium</a:t>
            </a:r>
          </a:p>
        </p:txBody>
      </p:sp>
      <p:sp>
        <p:nvSpPr>
          <p:cNvPr id="7" name="Rectangle 6">
            <a:extLst>
              <a:ext uri="{FF2B5EF4-FFF2-40B4-BE49-F238E27FC236}">
                <a16:creationId xmlns:a16="http://schemas.microsoft.com/office/drawing/2014/main" id="{5B3E8340-6FFE-F11F-5128-8E12605870A0}"/>
              </a:ext>
            </a:extLst>
          </p:cNvPr>
          <p:cNvSpPr/>
          <p:nvPr/>
        </p:nvSpPr>
        <p:spPr>
          <a:xfrm flipH="1">
            <a:off x="2742515" y="6117461"/>
            <a:ext cx="45720" cy="1043027"/>
          </a:xfrm>
          <a:prstGeom prst="rect">
            <a:avLst/>
          </a:prstGeom>
          <a:solidFill>
            <a:srgbClr val="F79037"/>
          </a:solidFill>
          <a:ln>
            <a:solidFill>
              <a:srgbClr val="F790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E"/>
          </a:p>
        </p:txBody>
      </p:sp>
      <p:sp>
        <p:nvSpPr>
          <p:cNvPr id="8" name="object 6">
            <a:extLst>
              <a:ext uri="{FF2B5EF4-FFF2-40B4-BE49-F238E27FC236}">
                <a16:creationId xmlns:a16="http://schemas.microsoft.com/office/drawing/2014/main" id="{518342F7-0A92-9216-4C9E-09723AD2D294}"/>
              </a:ext>
            </a:extLst>
          </p:cNvPr>
          <p:cNvSpPr txBox="1"/>
          <p:nvPr/>
        </p:nvSpPr>
        <p:spPr>
          <a:xfrm>
            <a:off x="720911" y="7359669"/>
            <a:ext cx="6526988" cy="3105978"/>
          </a:xfrm>
          <a:prstGeom prst="rect">
            <a:avLst/>
          </a:prstGeom>
        </p:spPr>
        <p:txBody>
          <a:bodyPr vert="horz" wrap="square" lIns="0" tIns="12700" rIns="0" bIns="0" numCol="1" spcCol="180000" rtlCol="0">
            <a:spAutoFit/>
          </a:bodyPr>
          <a:lstStyle/>
          <a:p>
            <a:pPr marL="34290" marR="5080" algn="just" defTabSz="914400">
              <a:spcBef>
                <a:spcPts val="1045"/>
              </a:spcBef>
            </a:pPr>
            <a:r>
              <a:rPr lang="en-IE" sz="1100" b="1" dirty="0">
                <a:solidFill>
                  <a:srgbClr val="F79037"/>
                </a:solidFill>
                <a:latin typeface="Calibri"/>
                <a:cs typeface="Calibri" panose="020F0502020204030204" pitchFamily="34" charset="0"/>
              </a:rPr>
              <a:t>We encourage you to use case studies as part of your teaching/training practice. Why? Case studies are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used as a teaching tool to show the application of a theory or concept to real situations.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fact and context-driven. They create empathy with the main characters, and are relevant to the reader, in relating to a challenge that needs to be solved.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a way of discovering the concept in a new manner. </a:t>
            </a:r>
          </a:p>
          <a:p>
            <a:pPr marL="34290" marR="5080" algn="just" defTabSz="914400">
              <a:spcBef>
                <a:spcPts val="1045"/>
              </a:spcBef>
            </a:pPr>
            <a:r>
              <a:rPr lang="en-IE" sz="1100" b="1" dirty="0">
                <a:solidFill>
                  <a:srgbClr val="F79037"/>
                </a:solidFill>
                <a:latin typeface="Calibri"/>
                <a:cs typeface="Calibri" panose="020F0502020204030204" pitchFamily="34" charset="0"/>
              </a:rPr>
              <a:t>A major advantage of teaching with case studies is that the learners are actively engaged in figuring out the principles by abstracting from the examples. This develops their skills in the key competencies of: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Problem-solving  &amp; Coping with ambiguities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Analytical tools, quantitative and/or qualitative, depending on the case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Decision-making in complex situations </a:t>
            </a:r>
          </a:p>
          <a:p>
            <a:pPr marL="34290" marR="5080" algn="just" defTabSz="914400">
              <a:spcBef>
                <a:spcPts val="1045"/>
              </a:spcBef>
            </a:pPr>
            <a:r>
              <a:rPr lang="en-IE" sz="1100" b="1" dirty="0">
                <a:solidFill>
                  <a:srgbClr val="F79037"/>
                </a:solidFill>
                <a:latin typeface="Calibri"/>
                <a:cs typeface="Calibri" panose="020F0502020204030204" pitchFamily="34" charset="0"/>
              </a:rPr>
              <a:t>Ethical Food Entrepreneurship will substantially improve education for food business students by: </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Raising their awareness &amp; commitment to innovation for business growth &amp; sustainability via innovative ethical solutions</a:t>
            </a:r>
          </a:p>
          <a:p>
            <a:pPr marL="205740" marR="5080" indent="-171450" defTabSz="914400">
              <a:buClr>
                <a:srgbClr val="F5C15B"/>
              </a:buClr>
              <a:buFont typeface="Arial" panose="020B0604020202020204" pitchFamily="34" charset="0"/>
              <a:buChar char="•"/>
            </a:pPr>
            <a:r>
              <a:rPr lang="en-IE" sz="1100" dirty="0">
                <a:latin typeface="Calibri"/>
                <a:cs typeface="Calibri" panose="020F0502020204030204" pitchFamily="34" charset="0"/>
              </a:rPr>
              <a:t>Providing applied industry input to their own professional development, improving their results and opening doors to future pivots and adaptations while also achieving better results for People – Planet &amp; Profit. </a:t>
            </a:r>
          </a:p>
          <a:p>
            <a:pPr marL="34290" marR="5080" algn="just" defTabSz="914400">
              <a:spcBef>
                <a:spcPts val="1045"/>
              </a:spcBef>
            </a:pPr>
            <a:endParaRPr sz="1100" dirty="0">
              <a:latin typeface="Calibri"/>
              <a:cs typeface="Calibri" panose="020F0502020204030204" pitchFamily="34" charset="0"/>
            </a:endParaRPr>
          </a:p>
        </p:txBody>
      </p:sp>
      <p:grpSp>
        <p:nvGrpSpPr>
          <p:cNvPr id="9" name="Graphic 2">
            <a:extLst>
              <a:ext uri="{FF2B5EF4-FFF2-40B4-BE49-F238E27FC236}">
                <a16:creationId xmlns:a16="http://schemas.microsoft.com/office/drawing/2014/main" id="{7BC7403C-56AE-364F-3C6F-9CF1FDD644BC}"/>
              </a:ext>
            </a:extLst>
          </p:cNvPr>
          <p:cNvGrpSpPr/>
          <p:nvPr/>
        </p:nvGrpSpPr>
        <p:grpSpPr>
          <a:xfrm>
            <a:off x="718452" y="4485845"/>
            <a:ext cx="1082141" cy="1124763"/>
            <a:chOff x="690225" y="4499263"/>
            <a:chExt cx="1499146" cy="1521296"/>
          </a:xfrm>
        </p:grpSpPr>
        <p:sp>
          <p:nvSpPr>
            <p:cNvPr id="10" name="Freeform 109">
              <a:extLst>
                <a:ext uri="{FF2B5EF4-FFF2-40B4-BE49-F238E27FC236}">
                  <a16:creationId xmlns:a16="http://schemas.microsoft.com/office/drawing/2014/main" id="{3963CC80-0A30-FE73-4A0E-94503A1D84F5}"/>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 name="Graphic 2">
              <a:extLst>
                <a:ext uri="{FF2B5EF4-FFF2-40B4-BE49-F238E27FC236}">
                  <a16:creationId xmlns:a16="http://schemas.microsoft.com/office/drawing/2014/main" id="{323C2908-167F-D956-72E5-1D368711CF64}"/>
                </a:ext>
              </a:extLst>
            </p:cNvPr>
            <p:cNvGrpSpPr/>
            <p:nvPr/>
          </p:nvGrpSpPr>
          <p:grpSpPr>
            <a:xfrm>
              <a:off x="879521" y="4954417"/>
              <a:ext cx="306297" cy="518817"/>
              <a:chOff x="879521" y="4954417"/>
              <a:chExt cx="306297" cy="518817"/>
            </a:xfrm>
            <a:solidFill>
              <a:srgbClr val="F1A0C2"/>
            </a:solidFill>
          </p:grpSpPr>
          <p:sp>
            <p:nvSpPr>
              <p:cNvPr id="31" name="Freeform 166">
                <a:extLst>
                  <a:ext uri="{FF2B5EF4-FFF2-40B4-BE49-F238E27FC236}">
                    <a16:creationId xmlns:a16="http://schemas.microsoft.com/office/drawing/2014/main" id="{5B94F291-300D-BEDF-C47B-62C6C2448431}"/>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32" name="Freeform 167">
                <a:extLst>
                  <a:ext uri="{FF2B5EF4-FFF2-40B4-BE49-F238E27FC236}">
                    <a16:creationId xmlns:a16="http://schemas.microsoft.com/office/drawing/2014/main" id="{771B3870-D32B-0602-3E2C-030D50C55EF9}"/>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33" name="Freeform 168">
                <a:extLst>
                  <a:ext uri="{FF2B5EF4-FFF2-40B4-BE49-F238E27FC236}">
                    <a16:creationId xmlns:a16="http://schemas.microsoft.com/office/drawing/2014/main" id="{9D9CC0DC-00FA-0AD9-4AD5-C6CA1A6DA5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34" name="Freeform 170">
                <a:extLst>
                  <a:ext uri="{FF2B5EF4-FFF2-40B4-BE49-F238E27FC236}">
                    <a16:creationId xmlns:a16="http://schemas.microsoft.com/office/drawing/2014/main" id="{A46ED950-72EF-8E27-6A06-112EA584570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35" name="Freeform 171">
                <a:extLst>
                  <a:ext uri="{FF2B5EF4-FFF2-40B4-BE49-F238E27FC236}">
                    <a16:creationId xmlns:a16="http://schemas.microsoft.com/office/drawing/2014/main" id="{9B70AB9B-7635-2E05-7B6E-62C57D95841F}"/>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2" name="Graphic 2">
              <a:extLst>
                <a:ext uri="{FF2B5EF4-FFF2-40B4-BE49-F238E27FC236}">
                  <a16:creationId xmlns:a16="http://schemas.microsoft.com/office/drawing/2014/main" id="{32407157-8D11-7DD2-946B-70EB7E283534}"/>
                </a:ext>
              </a:extLst>
            </p:cNvPr>
            <p:cNvGrpSpPr/>
            <p:nvPr/>
          </p:nvGrpSpPr>
          <p:grpSpPr>
            <a:xfrm>
              <a:off x="1305674" y="4681705"/>
              <a:ext cx="305346" cy="518817"/>
              <a:chOff x="1305674" y="4681705"/>
              <a:chExt cx="305346" cy="518817"/>
            </a:xfrm>
            <a:solidFill>
              <a:srgbClr val="F1A0C2"/>
            </a:solidFill>
          </p:grpSpPr>
          <p:sp>
            <p:nvSpPr>
              <p:cNvPr id="26" name="Freeform 125">
                <a:extLst>
                  <a:ext uri="{FF2B5EF4-FFF2-40B4-BE49-F238E27FC236}">
                    <a16:creationId xmlns:a16="http://schemas.microsoft.com/office/drawing/2014/main" id="{6075CE09-FB50-903D-03DE-C4002DBDC56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27" name="Freeform 126">
                <a:extLst>
                  <a:ext uri="{FF2B5EF4-FFF2-40B4-BE49-F238E27FC236}">
                    <a16:creationId xmlns:a16="http://schemas.microsoft.com/office/drawing/2014/main" id="{E4D86F36-B255-F84C-6700-DCB84F3D72AD}"/>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28" name="Freeform 131">
                <a:extLst>
                  <a:ext uri="{FF2B5EF4-FFF2-40B4-BE49-F238E27FC236}">
                    <a16:creationId xmlns:a16="http://schemas.microsoft.com/office/drawing/2014/main" id="{C4C04403-9348-6BCD-8114-FA56FD350D5E}"/>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29" name="Freeform 139">
                <a:extLst>
                  <a:ext uri="{FF2B5EF4-FFF2-40B4-BE49-F238E27FC236}">
                    <a16:creationId xmlns:a16="http://schemas.microsoft.com/office/drawing/2014/main" id="{C221B6DF-1583-C662-7FEF-A9E5EAAB6A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30" name="Freeform 165">
                <a:extLst>
                  <a:ext uri="{FF2B5EF4-FFF2-40B4-BE49-F238E27FC236}">
                    <a16:creationId xmlns:a16="http://schemas.microsoft.com/office/drawing/2014/main" id="{0E83A7E8-D094-0E9E-87C7-67F580533C07}"/>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3" name="Graphic 2">
              <a:extLst>
                <a:ext uri="{FF2B5EF4-FFF2-40B4-BE49-F238E27FC236}">
                  <a16:creationId xmlns:a16="http://schemas.microsoft.com/office/drawing/2014/main" id="{6A44275B-39C9-6963-1E2D-832D594C5F0C}"/>
                </a:ext>
              </a:extLst>
            </p:cNvPr>
            <p:cNvGrpSpPr/>
            <p:nvPr/>
          </p:nvGrpSpPr>
          <p:grpSpPr>
            <a:xfrm>
              <a:off x="1725169" y="4951566"/>
              <a:ext cx="306297" cy="518817"/>
              <a:chOff x="1725169" y="4951566"/>
              <a:chExt cx="306297" cy="518817"/>
            </a:xfrm>
            <a:solidFill>
              <a:srgbClr val="F1A0C2"/>
            </a:solidFill>
          </p:grpSpPr>
          <p:sp>
            <p:nvSpPr>
              <p:cNvPr id="21" name="Freeform 120">
                <a:extLst>
                  <a:ext uri="{FF2B5EF4-FFF2-40B4-BE49-F238E27FC236}">
                    <a16:creationId xmlns:a16="http://schemas.microsoft.com/office/drawing/2014/main" id="{1BDB8DE3-519A-2C3B-13A2-299D6A4C54C3}"/>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22" name="Freeform 121">
                <a:extLst>
                  <a:ext uri="{FF2B5EF4-FFF2-40B4-BE49-F238E27FC236}">
                    <a16:creationId xmlns:a16="http://schemas.microsoft.com/office/drawing/2014/main" id="{7B889391-3494-4901-5E51-93B059C06391}"/>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23" name="Freeform 122">
                <a:extLst>
                  <a:ext uri="{FF2B5EF4-FFF2-40B4-BE49-F238E27FC236}">
                    <a16:creationId xmlns:a16="http://schemas.microsoft.com/office/drawing/2014/main" id="{0F636ED5-B423-987B-4576-551E1228B10E}"/>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24" name="Freeform 123">
                <a:extLst>
                  <a:ext uri="{FF2B5EF4-FFF2-40B4-BE49-F238E27FC236}">
                    <a16:creationId xmlns:a16="http://schemas.microsoft.com/office/drawing/2014/main" id="{F2366AB7-DD17-C673-AED2-B37E363F3F18}"/>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25" name="Freeform 124">
                <a:extLst>
                  <a:ext uri="{FF2B5EF4-FFF2-40B4-BE49-F238E27FC236}">
                    <a16:creationId xmlns:a16="http://schemas.microsoft.com/office/drawing/2014/main" id="{5B2F886A-57BB-0C2F-CAA2-BA4BDD62906B}"/>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 name="Graphic 2">
              <a:extLst>
                <a:ext uri="{FF2B5EF4-FFF2-40B4-BE49-F238E27FC236}">
                  <a16:creationId xmlns:a16="http://schemas.microsoft.com/office/drawing/2014/main" id="{2DC471DB-1750-4224-38A0-4D617D4212BF}"/>
                </a:ext>
              </a:extLst>
            </p:cNvPr>
            <p:cNvGrpSpPr/>
            <p:nvPr/>
          </p:nvGrpSpPr>
          <p:grpSpPr>
            <a:xfrm>
              <a:off x="690225" y="4499263"/>
              <a:ext cx="1499146" cy="1498491"/>
              <a:chOff x="690225" y="4499263"/>
              <a:chExt cx="1499146" cy="1498491"/>
            </a:xfrm>
            <a:solidFill>
              <a:srgbClr val="000000"/>
            </a:solidFill>
          </p:grpSpPr>
          <p:grpSp>
            <p:nvGrpSpPr>
              <p:cNvPr id="15" name="Graphic 2">
                <a:extLst>
                  <a:ext uri="{FF2B5EF4-FFF2-40B4-BE49-F238E27FC236}">
                    <a16:creationId xmlns:a16="http://schemas.microsoft.com/office/drawing/2014/main" id="{489E416A-A739-0C67-8FCB-1EB2AD3E0EF8}"/>
                  </a:ext>
                </a:extLst>
              </p:cNvPr>
              <p:cNvGrpSpPr/>
              <p:nvPr userDrawn="1"/>
            </p:nvGrpSpPr>
            <p:grpSpPr>
              <a:xfrm>
                <a:off x="690225" y="4499263"/>
                <a:ext cx="1499146" cy="1498491"/>
                <a:chOff x="690225" y="4499263"/>
                <a:chExt cx="1499146" cy="1498491"/>
              </a:xfrm>
              <a:solidFill>
                <a:srgbClr val="000000"/>
              </a:solidFill>
            </p:grpSpPr>
            <p:sp>
              <p:nvSpPr>
                <p:cNvPr id="19" name="Freeform 118">
                  <a:extLst>
                    <a:ext uri="{FF2B5EF4-FFF2-40B4-BE49-F238E27FC236}">
                      <a16:creationId xmlns:a16="http://schemas.microsoft.com/office/drawing/2014/main" id="{07866B80-9056-EB5E-472F-D958FD9BB898}"/>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20" name="Freeform 119">
                  <a:extLst>
                    <a:ext uri="{FF2B5EF4-FFF2-40B4-BE49-F238E27FC236}">
                      <a16:creationId xmlns:a16="http://schemas.microsoft.com/office/drawing/2014/main" id="{5BCD458E-5A87-8933-5C3D-CCD41D258BD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6" name="Freeform 115">
                <a:extLst>
                  <a:ext uri="{FF2B5EF4-FFF2-40B4-BE49-F238E27FC236}">
                    <a16:creationId xmlns:a16="http://schemas.microsoft.com/office/drawing/2014/main" id="{0909B1A5-656B-5AA7-7ED7-ADEB53E78D36}"/>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7" name="Freeform 116">
                <a:extLst>
                  <a:ext uri="{FF2B5EF4-FFF2-40B4-BE49-F238E27FC236}">
                    <a16:creationId xmlns:a16="http://schemas.microsoft.com/office/drawing/2014/main" id="{34C5BFBA-543D-C3AE-E7EE-C75CF725457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8" name="Freeform 117">
                <a:extLst>
                  <a:ext uri="{FF2B5EF4-FFF2-40B4-BE49-F238E27FC236}">
                    <a16:creationId xmlns:a16="http://schemas.microsoft.com/office/drawing/2014/main" id="{13E6C121-0AEC-EDDE-6E48-FC864544C92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541620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a:solidFill>
                  <a:schemeClr val="bg1"/>
                </a:solidFill>
              </a:rPr>
              <a:t>Type: </a:t>
            </a:r>
            <a:r>
              <a:rPr lang="en-US" i="0" dirty="0">
                <a:solidFill>
                  <a:schemeClr val="bg1"/>
                </a:solidFill>
              </a:rPr>
              <a:t>Ethical Food Supply Chain</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281632"/>
            <a:ext cx="6814158" cy="5542916"/>
          </a:xfrm>
        </p:spPr>
        <p:txBody>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About  </a:t>
            </a:r>
            <a:r>
              <a:rPr kumimoji="0" lang="en-US" sz="12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Loam is a Michelin-starred restaurant and wine bar located in Galway city. It first opened its doors in November 2014 and is owned and run by Head Chef Enda McEvoy and his wife Sinead </a:t>
            </a:r>
            <a:r>
              <a:rPr kumimoji="0" lang="en-US" sz="1100" b="0" i="0" u="none" strike="noStrike" kern="1200" cap="none" spc="0" normalizeH="0" baseline="0" noProof="0" err="1">
                <a:ln>
                  <a:noFill/>
                </a:ln>
                <a:solidFill>
                  <a:prstClr val="black"/>
                </a:solidFill>
                <a:effectLst/>
                <a:uLnTx/>
                <a:uFillTx/>
                <a:latin typeface="Calibri" panose="020F0502020204030204" pitchFamily="34" charset="0"/>
                <a:ea typeface="+mn-ea"/>
                <a:cs typeface="Calibri" panose="020F0502020204030204" pitchFamily="34" charset="0"/>
              </a:rPr>
              <a:t>Meacle</a:t>
            </a: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 In May 2019, Loam took the top accolade at the prestigious Restaurants Association of Ireland Awards when Loam was voted ‘Best Restaurant in Ireland’.</a:t>
            </a: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At Loam – meaning ‘rich, fertile soil’ – they focus on modern ambitious cooking rooted in tradition. Seasonally driven, they work very closely with local farmers and producers, many of whom are now close friends, to get the products they need to reflect and capture the feeling and magic of the west of Ireland. </a:t>
            </a:r>
            <a:endParaRPr lang="en-US">
              <a:solidFill>
                <a:prstClr val="black"/>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sz="1400" b="1">
                <a:solidFill>
                  <a:schemeClr val="tx1"/>
                </a:solidFill>
              </a:rPr>
              <a:t>Why it is a good practice?  </a:t>
            </a:r>
          </a:p>
          <a:p>
            <a:pPr algn="just" rtl="0" fontAlgn="base"/>
            <a:r>
              <a:rPr lang="en-US" sz="1100" b="0" i="0">
                <a:solidFill>
                  <a:srgbClr val="000000"/>
                </a:solidFill>
                <a:effectLst/>
                <a:latin typeface="Calibri" panose="020F0502020204030204" pitchFamily="34" charset="0"/>
              </a:rPr>
              <a:t>Some chefs and food service businesses see their food suppliers as numbers or costs, and some see them as caretakers of the earth, fellow producers, and collaborators… </a:t>
            </a:r>
            <a:r>
              <a:rPr lang="en-US" sz="1100" b="1" i="0">
                <a:solidFill>
                  <a:srgbClr val="000000"/>
                </a:solidFill>
                <a:effectLst/>
                <a:latin typeface="Calibri" panose="020F0502020204030204" pitchFamily="34" charset="0"/>
              </a:rPr>
              <a:t>Michelin Star Chef Enda McEvoy from </a:t>
            </a:r>
            <a:r>
              <a:rPr lang="en-US" sz="1100" b="1" i="0" u="sng" strike="noStrike">
                <a:solidFill>
                  <a:schemeClr val="tx1">
                    <a:lumMod val="75000"/>
                    <a:lumOff val="25000"/>
                  </a:schemeClr>
                </a:solidFill>
                <a:effectLst/>
                <a:latin typeface="Calibri" panose="020F0502020204030204" pitchFamily="34" charset="0"/>
                <a:hlinkClick r:id="rId2">
                  <a:extLst>
                    <a:ext uri="{A12FA001-AC4F-418D-AE19-62706E023703}">
                      <ahyp:hlinkClr xmlns:ahyp="http://schemas.microsoft.com/office/drawing/2018/hyperlinkcolor" val="tx"/>
                    </a:ext>
                  </a:extLst>
                </a:hlinkClick>
              </a:rPr>
              <a:t>Loam Restaurant </a:t>
            </a:r>
            <a:r>
              <a:rPr lang="en-US" sz="1100" b="1" i="0">
                <a:solidFill>
                  <a:srgbClr val="000000"/>
                </a:solidFill>
                <a:effectLst/>
                <a:latin typeface="Calibri" panose="020F0502020204030204" pitchFamily="34" charset="0"/>
              </a:rPr>
              <a:t>in the west of Ireland is the latter!</a:t>
            </a:r>
            <a:r>
              <a:rPr lang="en-US" sz="1100" b="0" i="0">
                <a:solidFill>
                  <a:srgbClr val="000000"/>
                </a:solidFill>
                <a:effectLst/>
                <a:latin typeface="Calibri" panose="020F0502020204030204" pitchFamily="34" charset="0"/>
              </a:rPr>
              <a:t> </a:t>
            </a:r>
          </a:p>
          <a:p>
            <a:pPr algn="just" rtl="0" fontAlgn="base"/>
            <a:endParaRPr lang="en-US" b="0" i="0">
              <a:solidFill>
                <a:srgbClr val="000000"/>
              </a:solidFill>
              <a:effectLst/>
              <a:latin typeface="Segoe UI" panose="020B0502040204020203" pitchFamily="34" charset="0"/>
            </a:endParaRPr>
          </a:p>
          <a:p>
            <a:pPr algn="just" rtl="0" fontAlgn="base"/>
            <a:r>
              <a:rPr lang="en-US" sz="1100" b="0" i="0">
                <a:solidFill>
                  <a:srgbClr val="000000"/>
                </a:solidFill>
                <a:effectLst/>
                <a:latin typeface="Calibri" panose="020F0502020204030204" pitchFamily="34" charset="0"/>
              </a:rPr>
              <a:t>Enda’s philosophy is to “</a:t>
            </a:r>
            <a:r>
              <a:rPr lang="en-US" sz="1100" b="0" i="1">
                <a:solidFill>
                  <a:srgbClr val="000000"/>
                </a:solidFill>
                <a:effectLst/>
                <a:latin typeface="Calibri" panose="020F0502020204030204" pitchFamily="34" charset="0"/>
              </a:rPr>
              <a:t>only use ingredients that are from the west of Ireland” </a:t>
            </a:r>
            <a:r>
              <a:rPr lang="en-US" sz="1100" b="0" i="0">
                <a:solidFill>
                  <a:srgbClr val="000000"/>
                </a:solidFill>
                <a:effectLst/>
                <a:latin typeface="Calibri" panose="020F0502020204030204" pitchFamily="34" charset="0"/>
              </a:rPr>
              <a:t>and so he has developed strong and reliant relationships with all his ‘collaborators’ or suppliers. To ensure mutual benefit and support Enda limits his number of partnerships to 8 suppliers or collaborators and without these relationships he wouldn’t be able to make his </a:t>
            </a:r>
            <a:r>
              <a:rPr lang="en-US" sz="1100" b="0" i="0">
                <a:solidFill>
                  <a:schemeClr val="tx1"/>
                </a:solidFill>
                <a:effectLst/>
                <a:latin typeface="Calibri" panose="020F0502020204030204" pitchFamily="34" charset="0"/>
              </a:rPr>
              <a:t>philosophy a reality. Enda has received awards not only for his creative cooking but for his sustainable approach. One such partnership is with </a:t>
            </a: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‘Leaf &amp; Root’ </a:t>
            </a:r>
            <a:r>
              <a:rPr lang="en-US" sz="1100" b="0" i="0">
                <a:solidFill>
                  <a:schemeClr val="tx1"/>
                </a:solidFill>
                <a:effectLst/>
                <a:latin typeface="Calibri" panose="020F0502020204030204" pitchFamily="34" charset="0"/>
              </a:rPr>
              <a:t> </a:t>
            </a:r>
            <a:endParaRPr lang="en-US" b="0" i="0">
              <a:solidFill>
                <a:schemeClr val="tx1"/>
              </a:solidFill>
              <a:effectLst/>
              <a:latin typeface="Segoe UI" panose="020B0502040204020203" pitchFamily="34" charset="0"/>
            </a:endParaRPr>
          </a:p>
          <a:p>
            <a:pPr marL="171450" indent="-171450">
              <a:buFont typeface="Arial" panose="020B0604020202020204" pitchFamily="34" charset="0"/>
              <a:buChar char="•"/>
            </a:pPr>
            <a:endParaRPr lang="en-US">
              <a:solidFill>
                <a:schemeClr val="tx1"/>
              </a:solidFill>
            </a:endParaRPr>
          </a:p>
          <a:p>
            <a:endParaRPr lang="en-US">
              <a:solidFill>
                <a:schemeClr val="tx1"/>
              </a:solidFill>
            </a:endParaRPr>
          </a:p>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rPr>
              <a:t>Sustainable</a:t>
            </a:r>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a:solidFill>
                  <a:schemeClr val="tx1"/>
                </a:solidFill>
              </a:rPr>
              <a:t>Chef-owner Enda McEvoy was one of the first Irish chefs to embrace the sustainability ethos. Every ingredient he uses is 100% Irish and sourced from local </a:t>
            </a:r>
          </a:p>
          <a:p>
            <a:endParaRPr lang="en-US">
              <a:solidFill>
                <a:schemeClr val="tx1"/>
              </a:solidFill>
            </a:endParaRPr>
          </a:p>
          <a:p>
            <a:endParaRPr lang="en-US">
              <a:solidFill>
                <a:schemeClr val="tx1"/>
              </a:solidFill>
            </a:endParaRPr>
          </a:p>
          <a:p>
            <a:r>
              <a:rPr lang="en-US">
                <a:solidFill>
                  <a:schemeClr val="tx1"/>
                </a:solidFill>
              </a:rPr>
              <a:t>farmers and fishermen, with whom he has developed strong relationships, and the kitchen takes a nose-to-tail and leaf-to-root approach to this highly seasonal produce. They also use renewable energy sources and help educate students at local schools.</a:t>
            </a:r>
          </a:p>
          <a:p>
            <a:endParaRPr lang="en-US">
              <a:solidFill>
                <a:schemeClr val="tx1"/>
              </a:solidFill>
            </a:endParaRPr>
          </a:p>
          <a:p>
            <a:r>
              <a:rPr lang="en-US" b="0" i="0">
                <a:solidFill>
                  <a:schemeClr val="tx1"/>
                </a:solidFill>
                <a:effectLst/>
                <a:ea typeface="Calibri" panose="020F0502020204030204" pitchFamily="34" charset="0"/>
              </a:rPr>
              <a:t>In May 2016, </a:t>
            </a:r>
            <a:r>
              <a:rPr lang="en-US">
                <a:solidFill>
                  <a:schemeClr val="tx1"/>
                </a:solidFill>
                <a:ea typeface="Calibri" panose="020F0502020204030204" pitchFamily="34" charset="0"/>
              </a:rPr>
              <a:t>they</a:t>
            </a:r>
            <a:r>
              <a:rPr lang="en-US" b="0" i="0" u="none" strike="noStrike">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 were delighted to be awarded a three star Food Made Good rating (the highest possible!) by the Sustainable Restaurant Association (SRA) following a review of our practices</a:t>
            </a:r>
            <a:r>
              <a:rPr lang="en-US" b="0" i="0">
                <a:solidFill>
                  <a:schemeClr val="tx1"/>
                </a:solidFill>
                <a:effectLst/>
                <a:ea typeface="Calibri" panose="020F0502020204030204" pitchFamily="34" charset="0"/>
              </a:rPr>
              <a:t> – becoming the first independent restaurant in Ireland to do so. </a:t>
            </a:r>
          </a:p>
          <a:p>
            <a:r>
              <a:rPr lang="en-US" b="0" i="1">
                <a:solidFill>
                  <a:schemeClr val="tx1"/>
                </a:solidFill>
                <a:effectLst/>
                <a:ea typeface="Calibri" panose="020F0502020204030204" pitchFamily="34" charset="0"/>
              </a:rPr>
              <a:t>“Three Stars demonstrates an exceptional standard of sustainability – going above, beyond and pushing the boundaries of how restaurants and cafés can be run!</a:t>
            </a:r>
            <a:r>
              <a:rPr lang="en-US" b="0" i="0">
                <a:solidFill>
                  <a:schemeClr val="tx1"/>
                </a:solidFill>
                <a:effectLst/>
                <a:ea typeface="Calibri" panose="020F0502020204030204" pitchFamily="34" charset="0"/>
              </a:rPr>
              <a:t>” – </a:t>
            </a:r>
            <a:r>
              <a:rPr lang="en-US" b="1" i="0">
                <a:solidFill>
                  <a:schemeClr val="tx1"/>
                </a:solidFill>
                <a:effectLst/>
                <a:ea typeface="Calibri" panose="020F0502020204030204" pitchFamily="34" charset="0"/>
              </a:rPr>
              <a:t>Sustainable Restaurant Association</a:t>
            </a:r>
          </a:p>
          <a:p>
            <a:endParaRPr lang="en-US" b="0" i="0">
              <a:solidFill>
                <a:schemeClr val="tx1"/>
              </a:solidFill>
              <a:effectLst/>
              <a:ea typeface="Calibri" panose="020F0502020204030204" pitchFamily="34" charset="0"/>
            </a:endParaRPr>
          </a:p>
          <a:p>
            <a:r>
              <a:rPr lang="en-US" b="0" i="0">
                <a:solidFill>
                  <a:schemeClr val="tx1"/>
                </a:solidFill>
                <a:effectLst/>
                <a:ea typeface="Calibri" panose="020F0502020204030204" pitchFamily="34" charset="0"/>
              </a:rPr>
              <a:t>In September 2017, </a:t>
            </a:r>
            <a:r>
              <a:rPr lang="en-US" b="0" i="0" u="none" strike="noStrike">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Loam was named in the Top 20 most sustainable food service businesses and shortlisted for the Food Made Good Business of the Year Award</a:t>
            </a:r>
            <a:r>
              <a:rPr lang="en-US" b="0" i="0">
                <a:solidFill>
                  <a:schemeClr val="tx1"/>
                </a:solidFill>
                <a:effectLst/>
                <a:ea typeface="Calibri" panose="020F0502020204030204" pitchFamily="34" charset="0"/>
              </a:rPr>
              <a:t>.</a:t>
            </a:r>
          </a:p>
          <a:p>
            <a:pPr algn="l"/>
            <a:endParaRPr lang="en-US" b="0" i="0">
              <a:solidFill>
                <a:schemeClr val="tx1"/>
              </a:solidFill>
              <a:effectLst/>
              <a:ea typeface="Calibri" panose="020F0502020204030204" pitchFamily="34" charset="0"/>
            </a:endParaRPr>
          </a:p>
          <a:p>
            <a:pPr algn="l"/>
            <a:r>
              <a:rPr lang="en-US" b="0" i="0">
                <a:solidFill>
                  <a:schemeClr val="tx1"/>
                </a:solidFill>
                <a:effectLst/>
                <a:ea typeface="Calibri" panose="020F0502020204030204" pitchFamily="34" charset="0"/>
              </a:rPr>
              <a:t>Sustainability Practices:</a:t>
            </a:r>
          </a:p>
          <a:p>
            <a:pPr marL="171450" indent="-171450">
              <a:buFont typeface="Arial" panose="020B0604020202020204" pitchFamily="34" charset="0"/>
              <a:buChar char="•"/>
            </a:pPr>
            <a:r>
              <a:rPr lang="en-US" b="0" i="0">
                <a:solidFill>
                  <a:schemeClr val="tx1"/>
                </a:solidFill>
                <a:effectLst/>
                <a:ea typeface="Calibri" panose="020F0502020204030204" pitchFamily="34" charset="0"/>
              </a:rPr>
              <a:t>A design feature of the restaurant’s interior is eye-catching grow boxes, used to grow herbs for the restaurant menu and flowers for decoration (avoiding the need to import them).</a:t>
            </a:r>
          </a:p>
          <a:p>
            <a:pPr marL="171450" indent="-171450">
              <a:buFont typeface="Arial" panose="020B0604020202020204" pitchFamily="34" charset="0"/>
              <a:buChar char="•"/>
            </a:pPr>
            <a:endParaRPr lang="en-US" b="0" i="0">
              <a:solidFill>
                <a:schemeClr val="tx1"/>
              </a:solidFill>
              <a:effectLst/>
              <a:ea typeface="Calibri" panose="020F0502020204030204" pitchFamily="34" charset="0"/>
            </a:endParaRPr>
          </a:p>
          <a:p>
            <a:pPr marL="171450" indent="-171450">
              <a:buFont typeface="Arial" panose="020B0604020202020204" pitchFamily="34" charset="0"/>
              <a:buChar char="•"/>
            </a:pPr>
            <a:r>
              <a:rPr lang="en-US" b="0" i="0">
                <a:solidFill>
                  <a:schemeClr val="tx1"/>
                </a:solidFill>
                <a:effectLst/>
                <a:ea typeface="Calibri" panose="020F0502020204030204" pitchFamily="34" charset="0"/>
              </a:rPr>
              <a:t>The menu is purposely kept small and changes regularly in order to reduce food waste with Enda and the team also preserving ingredients through pickling and fermentation to ensure their availability out of season.</a:t>
            </a:r>
          </a:p>
          <a:p>
            <a:pPr marL="171450" indent="-171450">
              <a:buFont typeface="Arial" panose="020B0604020202020204" pitchFamily="34" charset="0"/>
              <a:buChar char="•"/>
            </a:pPr>
            <a:endParaRPr lang="en-US" b="0" i="0">
              <a:solidFill>
                <a:schemeClr val="tx1"/>
              </a:solidFill>
              <a:effectLst/>
              <a:ea typeface="Calibri" panose="020F0502020204030204" pitchFamily="34" charset="0"/>
            </a:endParaRPr>
          </a:p>
          <a:p>
            <a:pPr marL="171450" indent="-171450">
              <a:buFont typeface="Arial" panose="020B0604020202020204" pitchFamily="34" charset="0"/>
              <a:buChar char="•"/>
            </a:pPr>
            <a:r>
              <a:rPr lang="en-US" b="0" i="0">
                <a:solidFill>
                  <a:schemeClr val="tx1"/>
                </a:solidFill>
                <a:effectLst/>
                <a:ea typeface="Calibri" panose="020F0502020204030204" pitchFamily="34" charset="0"/>
              </a:rPr>
              <a:t>Loam is also involved in several community initiatives, including running cookery demos for school children at a local school in conjunction with Slow Food Ireland.</a:t>
            </a:r>
          </a:p>
          <a:p>
            <a:endParaRPr lang="en-US">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50</a:t>
            </a:fld>
            <a:endParaRPr lang="en-US" sz="1100"/>
          </a:p>
        </p:txBody>
      </p:sp>
      <p:pic>
        <p:nvPicPr>
          <p:cNvPr id="10242" name="Picture 2" descr="Loam">
            <a:hlinkClick r:id="rId2"/>
            <a:extLst>
              <a:ext uri="{FF2B5EF4-FFF2-40B4-BE49-F238E27FC236}">
                <a16:creationId xmlns:a16="http://schemas.microsoft.com/office/drawing/2014/main" id="{6EED7976-EDDA-EFC5-40B4-38316D8AFBF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1473" y="363601"/>
            <a:ext cx="2095978" cy="1890937"/>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49C27BB8-FD62-FA3E-13A2-C6FAB739284C}"/>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6">
            <a:hlinkClick r:id="rId8"/>
            <a:extLst>
              <a:ext uri="{FF2B5EF4-FFF2-40B4-BE49-F238E27FC236}">
                <a16:creationId xmlns:a16="http://schemas.microsoft.com/office/drawing/2014/main" id="{10D64B17-33CA-B266-DCD3-B772AD0F27A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1" name="Graphic 20" descr="World outline">
            <a:hlinkClick r:id="rId2"/>
            <a:extLst>
              <a:ext uri="{FF2B5EF4-FFF2-40B4-BE49-F238E27FC236}">
                <a16:creationId xmlns:a16="http://schemas.microsoft.com/office/drawing/2014/main" id="{E4F7C2D0-65BB-652B-7BB0-FD8865DECF5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pic>
        <p:nvPicPr>
          <p:cNvPr id="25" name="Picture Placeholder 24" descr="A picture containing person, food, indoor, preparing&#10;&#10;Description automatically generated">
            <a:extLst>
              <a:ext uri="{FF2B5EF4-FFF2-40B4-BE49-F238E27FC236}">
                <a16:creationId xmlns:a16="http://schemas.microsoft.com/office/drawing/2014/main" id="{186B81FF-F9B0-9398-BEEB-B4DD2232058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p:pic>
      <p:pic>
        <p:nvPicPr>
          <p:cNvPr id="26" name="Picture 25">
            <a:extLst>
              <a:ext uri="{FF2B5EF4-FFF2-40B4-BE49-F238E27FC236}">
                <a16:creationId xmlns:a16="http://schemas.microsoft.com/office/drawing/2014/main" id="{A5EDF196-EBC9-1DB0-6E21-8B58F16BFA93}"/>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4" name="Graphic 2">
            <a:extLst>
              <a:ext uri="{FF2B5EF4-FFF2-40B4-BE49-F238E27FC236}">
                <a16:creationId xmlns:a16="http://schemas.microsoft.com/office/drawing/2014/main" id="{EC207762-9E19-559A-C5E0-6C0EC902CDAA}"/>
              </a:ext>
            </a:extLst>
          </p:cNvPr>
          <p:cNvGrpSpPr/>
          <p:nvPr/>
        </p:nvGrpSpPr>
        <p:grpSpPr>
          <a:xfrm>
            <a:off x="1423003" y="9654497"/>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E0703944-D195-F882-7547-CD68BAFD50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9">
              <a:hlinkClick r:id="rId13"/>
              <a:extLst>
                <a:ext uri="{FF2B5EF4-FFF2-40B4-BE49-F238E27FC236}">
                  <a16:creationId xmlns:a16="http://schemas.microsoft.com/office/drawing/2014/main" id="{1EF8CF11-9461-542D-F33D-E24B4A2F89DC}"/>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 name="Freeform 10">
              <a:extLst>
                <a:ext uri="{FF2B5EF4-FFF2-40B4-BE49-F238E27FC236}">
                  <a16:creationId xmlns:a16="http://schemas.microsoft.com/office/drawing/2014/main" id="{544A6F1A-66F5-9436-7FB8-BEEBA61A3F01}"/>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 name="Graphic 4">
            <a:extLst>
              <a:ext uri="{FF2B5EF4-FFF2-40B4-BE49-F238E27FC236}">
                <a16:creationId xmlns:a16="http://schemas.microsoft.com/office/drawing/2014/main" id="{524FEB01-FCE2-C4C7-B3A9-D99B8148B500}"/>
              </a:ext>
            </a:extLst>
          </p:cNvPr>
          <p:cNvGrpSpPr/>
          <p:nvPr/>
        </p:nvGrpSpPr>
        <p:grpSpPr>
          <a:xfrm rot="19582332">
            <a:off x="2995992" y="9436893"/>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1D085357-502D-B63D-99FC-99C0B71B0BBD}"/>
                </a:ext>
              </a:extLst>
            </p:cNvPr>
            <p:cNvGrpSpPr/>
            <p:nvPr/>
          </p:nvGrpSpPr>
          <p:grpSpPr>
            <a:xfrm>
              <a:off x="9159507" y="2719113"/>
              <a:ext cx="446280" cy="440141"/>
              <a:chOff x="9159507" y="2719113"/>
              <a:chExt cx="446280" cy="440141"/>
            </a:xfrm>
            <a:grpFill/>
          </p:grpSpPr>
          <p:sp>
            <p:nvSpPr>
              <p:cNvPr id="28" name="Freeform 57">
                <a:extLst>
                  <a:ext uri="{FF2B5EF4-FFF2-40B4-BE49-F238E27FC236}">
                    <a16:creationId xmlns:a16="http://schemas.microsoft.com/office/drawing/2014/main" id="{EA717862-0356-7A71-623E-A7C3A6D0F3DD}"/>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9" name="Freeform 58">
                <a:extLst>
                  <a:ext uri="{FF2B5EF4-FFF2-40B4-BE49-F238E27FC236}">
                    <a16:creationId xmlns:a16="http://schemas.microsoft.com/office/drawing/2014/main" id="{9AEB8E37-7572-42A2-0BD9-E8B703AE30C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5" name="Graphic 4">
              <a:extLst>
                <a:ext uri="{FF2B5EF4-FFF2-40B4-BE49-F238E27FC236}">
                  <a16:creationId xmlns:a16="http://schemas.microsoft.com/office/drawing/2014/main" id="{B495C1CB-EB94-3558-8106-9FF673E58562}"/>
                </a:ext>
              </a:extLst>
            </p:cNvPr>
            <p:cNvGrpSpPr/>
            <p:nvPr/>
          </p:nvGrpSpPr>
          <p:grpSpPr>
            <a:xfrm>
              <a:off x="9129274" y="2893887"/>
              <a:ext cx="717139" cy="1211724"/>
              <a:chOff x="9129274" y="2893887"/>
              <a:chExt cx="717139" cy="1211724"/>
            </a:xfrm>
            <a:grpFill/>
          </p:grpSpPr>
          <p:sp>
            <p:nvSpPr>
              <p:cNvPr id="16" name="Freeform 50">
                <a:extLst>
                  <a:ext uri="{FF2B5EF4-FFF2-40B4-BE49-F238E27FC236}">
                    <a16:creationId xmlns:a16="http://schemas.microsoft.com/office/drawing/2014/main" id="{8998A86D-6B95-EEEA-E605-06F5ACBDEAAB}"/>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8" name="Freeform 51">
                <a:extLst>
                  <a:ext uri="{FF2B5EF4-FFF2-40B4-BE49-F238E27FC236}">
                    <a16:creationId xmlns:a16="http://schemas.microsoft.com/office/drawing/2014/main" id="{CA02B048-7F68-E9FA-E31D-BA970B3781D6}"/>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0" name="Freeform 52">
                <a:extLst>
                  <a:ext uri="{FF2B5EF4-FFF2-40B4-BE49-F238E27FC236}">
                    <a16:creationId xmlns:a16="http://schemas.microsoft.com/office/drawing/2014/main" id="{217F2DD6-E3B0-0729-B04F-F7DC588DFE4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2" name="Freeform 53">
                <a:extLst>
                  <a:ext uri="{FF2B5EF4-FFF2-40B4-BE49-F238E27FC236}">
                    <a16:creationId xmlns:a16="http://schemas.microsoft.com/office/drawing/2014/main" id="{BDBF99D6-CAED-4540-A098-6936366AF75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3" name="Freeform 54">
                <a:extLst>
                  <a:ext uri="{FF2B5EF4-FFF2-40B4-BE49-F238E27FC236}">
                    <a16:creationId xmlns:a16="http://schemas.microsoft.com/office/drawing/2014/main" id="{AFEAEA41-8FDB-C5E3-5C57-7D120E41EC6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24" name="Freeform 55">
                <a:extLst>
                  <a:ext uri="{FF2B5EF4-FFF2-40B4-BE49-F238E27FC236}">
                    <a16:creationId xmlns:a16="http://schemas.microsoft.com/office/drawing/2014/main" id="{FF712FEF-D51B-D6F8-9EC4-ABC11142A484}"/>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7" name="Freeform 56">
                <a:extLst>
                  <a:ext uri="{FF2B5EF4-FFF2-40B4-BE49-F238E27FC236}">
                    <a16:creationId xmlns:a16="http://schemas.microsoft.com/office/drawing/2014/main" id="{4DB85970-5F45-A4EE-262F-07844E14FDA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0" name="Graphic 4">
            <a:extLst>
              <a:ext uri="{FF2B5EF4-FFF2-40B4-BE49-F238E27FC236}">
                <a16:creationId xmlns:a16="http://schemas.microsoft.com/office/drawing/2014/main" id="{171076CA-F6BA-04FE-0370-C1D64CCE74DE}"/>
              </a:ext>
            </a:extLst>
          </p:cNvPr>
          <p:cNvGrpSpPr/>
          <p:nvPr/>
        </p:nvGrpSpPr>
        <p:grpSpPr>
          <a:xfrm rot="19721699">
            <a:off x="7060808" y="5648316"/>
            <a:ext cx="356854" cy="809547"/>
            <a:chOff x="9129274" y="2719113"/>
            <a:chExt cx="717139" cy="1386497"/>
          </a:xfrm>
          <a:solidFill>
            <a:srgbClr val="000000"/>
          </a:solidFill>
        </p:grpSpPr>
        <p:grpSp>
          <p:nvGrpSpPr>
            <p:cNvPr id="31" name="Graphic 4">
              <a:extLst>
                <a:ext uri="{FF2B5EF4-FFF2-40B4-BE49-F238E27FC236}">
                  <a16:creationId xmlns:a16="http://schemas.microsoft.com/office/drawing/2014/main" id="{41A7A6A8-AD4E-ADEB-2E66-08B70519B412}"/>
                </a:ext>
              </a:extLst>
            </p:cNvPr>
            <p:cNvGrpSpPr/>
            <p:nvPr/>
          </p:nvGrpSpPr>
          <p:grpSpPr>
            <a:xfrm>
              <a:off x="9159507" y="2719113"/>
              <a:ext cx="446280" cy="440141"/>
              <a:chOff x="9159507" y="2719113"/>
              <a:chExt cx="446280" cy="440141"/>
            </a:xfrm>
            <a:grpFill/>
          </p:grpSpPr>
          <p:sp>
            <p:nvSpPr>
              <p:cNvPr id="40" name="Freeform 57">
                <a:extLst>
                  <a:ext uri="{FF2B5EF4-FFF2-40B4-BE49-F238E27FC236}">
                    <a16:creationId xmlns:a16="http://schemas.microsoft.com/office/drawing/2014/main" id="{E5884BB9-8873-DCC4-5499-6329320DC590}"/>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1" name="Freeform 58">
                <a:extLst>
                  <a:ext uri="{FF2B5EF4-FFF2-40B4-BE49-F238E27FC236}">
                    <a16:creationId xmlns:a16="http://schemas.microsoft.com/office/drawing/2014/main" id="{D9C068BB-4561-A6F7-6BBA-ABD7E83826F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2" name="Graphic 4">
              <a:extLst>
                <a:ext uri="{FF2B5EF4-FFF2-40B4-BE49-F238E27FC236}">
                  <a16:creationId xmlns:a16="http://schemas.microsoft.com/office/drawing/2014/main" id="{897AE090-05E7-EAD6-3D95-88B49A541C3E}"/>
                </a:ext>
              </a:extLst>
            </p:cNvPr>
            <p:cNvGrpSpPr/>
            <p:nvPr/>
          </p:nvGrpSpPr>
          <p:grpSpPr>
            <a:xfrm>
              <a:off x="9129274" y="2893887"/>
              <a:ext cx="717139" cy="1211724"/>
              <a:chOff x="9129274" y="2893887"/>
              <a:chExt cx="717139" cy="1211724"/>
            </a:xfrm>
            <a:grpFill/>
          </p:grpSpPr>
          <p:sp>
            <p:nvSpPr>
              <p:cNvPr id="33" name="Freeform 50">
                <a:extLst>
                  <a:ext uri="{FF2B5EF4-FFF2-40B4-BE49-F238E27FC236}">
                    <a16:creationId xmlns:a16="http://schemas.microsoft.com/office/drawing/2014/main" id="{9D1C271C-AD29-D662-61CE-2DFA91B8D608}"/>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4" name="Freeform 51">
                <a:extLst>
                  <a:ext uri="{FF2B5EF4-FFF2-40B4-BE49-F238E27FC236}">
                    <a16:creationId xmlns:a16="http://schemas.microsoft.com/office/drawing/2014/main" id="{179F1193-DBE2-E0CF-D85D-7AE580DD9F1D}"/>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5" name="Freeform 52">
                <a:extLst>
                  <a:ext uri="{FF2B5EF4-FFF2-40B4-BE49-F238E27FC236}">
                    <a16:creationId xmlns:a16="http://schemas.microsoft.com/office/drawing/2014/main" id="{8C5AB974-0283-E929-B4CF-A9E34DC7468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6" name="Freeform 53">
                <a:extLst>
                  <a:ext uri="{FF2B5EF4-FFF2-40B4-BE49-F238E27FC236}">
                    <a16:creationId xmlns:a16="http://schemas.microsoft.com/office/drawing/2014/main" id="{44CABC15-BA3C-1170-7F74-AC12B0A49FCC}"/>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7" name="Freeform 54">
                <a:extLst>
                  <a:ext uri="{FF2B5EF4-FFF2-40B4-BE49-F238E27FC236}">
                    <a16:creationId xmlns:a16="http://schemas.microsoft.com/office/drawing/2014/main" id="{E4385475-F793-5427-122F-3C56C135B89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8" name="Freeform 55">
                <a:extLst>
                  <a:ext uri="{FF2B5EF4-FFF2-40B4-BE49-F238E27FC236}">
                    <a16:creationId xmlns:a16="http://schemas.microsoft.com/office/drawing/2014/main" id="{5DAD5B45-76E6-D604-497C-214C66F8B6D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9" name="Freeform 56">
                <a:extLst>
                  <a:ext uri="{FF2B5EF4-FFF2-40B4-BE49-F238E27FC236}">
                    <a16:creationId xmlns:a16="http://schemas.microsoft.com/office/drawing/2014/main" id="{73E301DA-4A71-11DA-7D39-846908D36AB8}"/>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140951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B19580B-E0DE-DBE9-06CB-F1921414B6D6}"/>
              </a:ext>
            </a:extLst>
          </p:cNvPr>
          <p:cNvSpPr>
            <a:spLocks noGrp="1"/>
          </p:cNvSpPr>
          <p:nvPr>
            <p:ph type="body" sz="quarter" idx="13"/>
          </p:nvPr>
        </p:nvSpPr>
        <p:spPr>
          <a:xfrm>
            <a:off x="498345" y="1217834"/>
            <a:ext cx="3281492" cy="2586284"/>
          </a:xfrm>
        </p:spPr>
        <p:txBody>
          <a:bodyPr>
            <a:noAutofit/>
          </a:bodyPr>
          <a:lstStyle/>
          <a:p>
            <a:r>
              <a:rPr lang="en-US" sz="1800"/>
              <a:t>It’s as crystal clear as the waters of Galway Bay, that Enda and his team at Loam are doing everything in their powers not only to serve the finest, best sourced local ingredients, but also to build a place at the very heart of the community in Galway City. They have set an exceptional standard for others in Ireland to follow</a:t>
            </a:r>
            <a:endParaRPr lang="en-IE" sz="1800"/>
          </a:p>
        </p:txBody>
      </p:sp>
      <p:sp>
        <p:nvSpPr>
          <p:cNvPr id="5" name="Slide Number Placeholder 4">
            <a:extLst>
              <a:ext uri="{FF2B5EF4-FFF2-40B4-BE49-F238E27FC236}">
                <a16:creationId xmlns:a16="http://schemas.microsoft.com/office/drawing/2014/main" id="{A6F8381C-F689-EC7B-D742-E8D1C4CC3350}"/>
              </a:ext>
            </a:extLst>
          </p:cNvPr>
          <p:cNvSpPr>
            <a:spLocks noGrp="1"/>
          </p:cNvSpPr>
          <p:nvPr>
            <p:ph type="sldNum" sz="quarter" idx="4"/>
          </p:nvPr>
        </p:nvSpPr>
        <p:spPr/>
        <p:txBody>
          <a:bodyPr/>
          <a:lstStyle/>
          <a:p>
            <a:fld id="{CB2079F2-58AF-ED44-82D7-E04B2F6FD686}" type="slidenum">
              <a:rPr lang="en-US" smtClean="0"/>
              <a:pPr/>
              <a:t>51</a:t>
            </a:fld>
            <a:endParaRPr lang="en-US"/>
          </a:p>
        </p:txBody>
      </p:sp>
      <p:pic>
        <p:nvPicPr>
          <p:cNvPr id="8" name="Picture 7">
            <a:extLst>
              <a:ext uri="{FF2B5EF4-FFF2-40B4-BE49-F238E27FC236}">
                <a16:creationId xmlns:a16="http://schemas.microsoft.com/office/drawing/2014/main" id="{00F71781-A6A0-0DDF-B74C-D08F247F137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6282" y="4744928"/>
            <a:ext cx="7061331" cy="5453087"/>
          </a:xfrm>
          <a:prstGeom prst="rect">
            <a:avLst/>
          </a:prstGeom>
        </p:spPr>
      </p:pic>
      <p:pic>
        <p:nvPicPr>
          <p:cNvPr id="7" name="Online Media 2" title="Leaf &amp; Root and Loam, Galway">
            <a:hlinkClick r:id="" action="ppaction://media"/>
            <a:extLst>
              <a:ext uri="{FF2B5EF4-FFF2-40B4-BE49-F238E27FC236}">
                <a16:creationId xmlns:a16="http://schemas.microsoft.com/office/drawing/2014/main" id="{9E108404-D571-AF67-533C-2FE11796C7CD}"/>
              </a:ext>
            </a:extLst>
          </p:cNvPr>
          <p:cNvPicPr>
            <a:picLocks noRot="1" noChangeAspect="1"/>
          </p:cNvPicPr>
          <p:nvPr>
            <a:videoFile r:link="rId1"/>
          </p:nvPr>
        </p:nvPicPr>
        <p:blipFill>
          <a:blip r:embed="rId4"/>
          <a:stretch>
            <a:fillRect/>
          </a:stretch>
        </p:blipFill>
        <p:spPr>
          <a:xfrm>
            <a:off x="1988820" y="4877794"/>
            <a:ext cx="5570855" cy="4241385"/>
          </a:xfrm>
          <a:prstGeom prst="rect">
            <a:avLst/>
          </a:prstGeom>
        </p:spPr>
      </p:pic>
      <p:sp>
        <p:nvSpPr>
          <p:cNvPr id="9" name="TextBox 8">
            <a:extLst>
              <a:ext uri="{FF2B5EF4-FFF2-40B4-BE49-F238E27FC236}">
                <a16:creationId xmlns:a16="http://schemas.microsoft.com/office/drawing/2014/main" id="{15095E18-44F4-4070-8B12-37BF6FF861BC}"/>
              </a:ext>
            </a:extLst>
          </p:cNvPr>
          <p:cNvSpPr txBox="1"/>
          <p:nvPr/>
        </p:nvSpPr>
        <p:spPr>
          <a:xfrm>
            <a:off x="4317844" y="9677682"/>
            <a:ext cx="3262810" cy="276999"/>
          </a:xfrm>
          <a:prstGeom prst="rect">
            <a:avLst/>
          </a:prstGeom>
          <a:noFill/>
        </p:spPr>
        <p:txBody>
          <a:bodyPr wrap="square">
            <a:spAutoFit/>
          </a:bodyPr>
          <a:lstStyle/>
          <a:p>
            <a:r>
              <a:rPr lang="en-US" sz="1200" b="0" i="0" u="sng" strike="noStrike">
                <a:solidFill>
                  <a:schemeClr val="tx1">
                    <a:lumMod val="75000"/>
                    <a:lumOff val="25000"/>
                  </a:schemeClr>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Leaf &amp; Root and Loam, Galway - YouTube</a:t>
            </a:r>
            <a:endParaRPr lang="en-IE" sz="1200">
              <a:solidFill>
                <a:schemeClr val="tx1">
                  <a:lumMod val="75000"/>
                  <a:lumOff val="25000"/>
                </a:schemeClr>
              </a:solidFill>
            </a:endParaRPr>
          </a:p>
        </p:txBody>
      </p:sp>
      <p:pic>
        <p:nvPicPr>
          <p:cNvPr id="10" name="Picture 2" descr="Loam">
            <a:hlinkClick r:id="rId6"/>
            <a:extLst>
              <a:ext uri="{FF2B5EF4-FFF2-40B4-BE49-F238E27FC236}">
                <a16:creationId xmlns:a16="http://schemas.microsoft.com/office/drawing/2014/main" id="{C7BACB87-AA13-4B99-A133-2CB3A2F228D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52647" y="1040284"/>
            <a:ext cx="2095978" cy="1890937"/>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B8D4D61-595B-CC53-3647-01DAEFD73BD8}"/>
              </a:ext>
            </a:extLst>
          </p:cNvPr>
          <p:cNvGrpSpPr/>
          <p:nvPr/>
        </p:nvGrpSpPr>
        <p:grpSpPr>
          <a:xfrm rot="10800000">
            <a:off x="3726614" y="726796"/>
            <a:ext cx="790943" cy="575820"/>
            <a:chOff x="3400450" y="986392"/>
            <a:chExt cx="1487826" cy="1083162"/>
          </a:xfrm>
        </p:grpSpPr>
        <p:sp>
          <p:nvSpPr>
            <p:cNvPr id="12" name="Freeform 25">
              <a:extLst>
                <a:ext uri="{FF2B5EF4-FFF2-40B4-BE49-F238E27FC236}">
                  <a16:creationId xmlns:a16="http://schemas.microsoft.com/office/drawing/2014/main" id="{601EE6F6-5C17-DD7C-A37D-D60C92C841B6}"/>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BCC0690D-83BA-9BD1-36FB-F27440ABD5F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grpSp>
        <p:nvGrpSpPr>
          <p:cNvPr id="14" name="Group 13">
            <a:extLst>
              <a:ext uri="{FF2B5EF4-FFF2-40B4-BE49-F238E27FC236}">
                <a16:creationId xmlns:a16="http://schemas.microsoft.com/office/drawing/2014/main" id="{F06FA29A-E40A-29CE-83DB-DB0DAE040AD9}"/>
              </a:ext>
            </a:extLst>
          </p:cNvPr>
          <p:cNvGrpSpPr/>
          <p:nvPr/>
        </p:nvGrpSpPr>
        <p:grpSpPr>
          <a:xfrm>
            <a:off x="506282" y="4011915"/>
            <a:ext cx="790943" cy="575820"/>
            <a:chOff x="3400450" y="986392"/>
            <a:chExt cx="1487826" cy="1083162"/>
          </a:xfrm>
        </p:grpSpPr>
        <p:sp>
          <p:nvSpPr>
            <p:cNvPr id="15" name="Freeform 25">
              <a:extLst>
                <a:ext uri="{FF2B5EF4-FFF2-40B4-BE49-F238E27FC236}">
                  <a16:creationId xmlns:a16="http://schemas.microsoft.com/office/drawing/2014/main" id="{F1B19C14-723E-AB2A-1FAF-45D82EB748C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6" name="Freeform 26">
              <a:extLst>
                <a:ext uri="{FF2B5EF4-FFF2-40B4-BE49-F238E27FC236}">
                  <a16:creationId xmlns:a16="http://schemas.microsoft.com/office/drawing/2014/main" id="{F91D272A-9EC5-2BD7-6281-188140B1B665}"/>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8" name="TextBox 17">
            <a:extLst>
              <a:ext uri="{FF2B5EF4-FFF2-40B4-BE49-F238E27FC236}">
                <a16:creationId xmlns:a16="http://schemas.microsoft.com/office/drawing/2014/main" id="{42DF0E41-91D5-AAAD-46ED-DEB7BF55250F}"/>
              </a:ext>
            </a:extLst>
          </p:cNvPr>
          <p:cNvSpPr txBox="1"/>
          <p:nvPr/>
        </p:nvSpPr>
        <p:spPr>
          <a:xfrm>
            <a:off x="1548699" y="4156656"/>
            <a:ext cx="2177915" cy="461665"/>
          </a:xfrm>
          <a:prstGeom prst="rect">
            <a:avLst/>
          </a:prstGeom>
          <a:noFill/>
        </p:spPr>
        <p:txBody>
          <a:bodyPr wrap="square">
            <a:spAutoFit/>
          </a:bodyPr>
          <a:lstStyle/>
          <a:p>
            <a:r>
              <a:rPr lang="en-US" sz="1200" b="0" i="0">
                <a:solidFill>
                  <a:srgbClr val="333333"/>
                </a:solidFill>
                <a:effectLst/>
                <a:latin typeface="Calibri" panose="020F0502020204030204" pitchFamily="34" charset="0"/>
                <a:ea typeface="Calibri" panose="020F0502020204030204" pitchFamily="34" charset="0"/>
                <a:cs typeface="Calibri" panose="020F0502020204030204" pitchFamily="34" charset="0"/>
              </a:rPr>
              <a:t>- Chief executive of the SRA, Andrew Stephen</a:t>
            </a:r>
            <a:endParaRPr lang="en-IE" sz="1200">
              <a:latin typeface="Calibri" panose="020F0502020204030204" pitchFamily="34" charset="0"/>
              <a:ea typeface="Calibri" panose="020F0502020204030204" pitchFamily="34" charset="0"/>
              <a:cs typeface="Calibri" panose="020F0502020204030204" pitchFamily="34" charset="0"/>
            </a:endParaRPr>
          </a:p>
        </p:txBody>
      </p:sp>
      <p:sp>
        <p:nvSpPr>
          <p:cNvPr id="2" name="Oval 1">
            <a:extLst>
              <a:ext uri="{FF2B5EF4-FFF2-40B4-BE49-F238E27FC236}">
                <a16:creationId xmlns:a16="http://schemas.microsoft.com/office/drawing/2014/main" id="{71DE8A64-9985-4049-C660-6009179036CE}"/>
              </a:ext>
            </a:extLst>
          </p:cNvPr>
          <p:cNvSpPr/>
          <p:nvPr/>
        </p:nvSpPr>
        <p:spPr>
          <a:xfrm rot="766773">
            <a:off x="937335" y="5859908"/>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4" name="Text Placeholder 1">
            <a:extLst>
              <a:ext uri="{FF2B5EF4-FFF2-40B4-BE49-F238E27FC236}">
                <a16:creationId xmlns:a16="http://schemas.microsoft.com/office/drawing/2014/main" id="{84EF7B81-D464-5E95-92BC-A24082E98401}"/>
              </a:ext>
            </a:extLst>
          </p:cNvPr>
          <p:cNvSpPr txBox="1">
            <a:spLocks/>
          </p:cNvSpPr>
          <p:nvPr/>
        </p:nvSpPr>
        <p:spPr>
          <a:xfrm rot="1500048">
            <a:off x="1006960" y="6137251"/>
            <a:ext cx="921738" cy="427149"/>
          </a:xfrm>
          <a:prstGeom prst="rect">
            <a:avLst/>
          </a:prstGeom>
          <a:noFill/>
          <a:ln>
            <a:noFill/>
          </a:ln>
        </p:spPr>
        <p:txBody>
          <a:bodyPr vert="horz" lIns="88901" tIns="44451" rIns="88901" bIns="44451" rtlCol="0">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a:solidFill>
                  <a:schemeClr val="bg1"/>
                </a:solidFill>
                <a:latin typeface="Calibri" panose="020F0502020204030204" pitchFamily="34" charset="0"/>
                <a:cs typeface="Calibri" panose="020F0502020204030204" pitchFamily="34" charset="0"/>
              </a:rPr>
              <a:t>CLICK  TO VIEW</a:t>
            </a:r>
          </a:p>
        </p:txBody>
      </p:sp>
    </p:spTree>
    <p:extLst>
      <p:ext uri="{BB962C8B-B14F-4D97-AF65-F5344CB8AC3E}">
        <p14:creationId xmlns:p14="http://schemas.microsoft.com/office/powerpoint/2010/main" val="3042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descr="A picture containing text, grass, sky, road&#10;&#10;Description automatically generated">
            <a:extLst>
              <a:ext uri="{FF2B5EF4-FFF2-40B4-BE49-F238E27FC236}">
                <a16:creationId xmlns:a16="http://schemas.microsoft.com/office/drawing/2014/main" id="{D6222E8B-79AF-B077-185D-20BF1085E70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52</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a:lstStyle/>
          <a:p>
            <a:r>
              <a:rPr lang="en-IE" sz="1400" b="1" dirty="0">
                <a:ea typeface="Calibri" panose="020F0502020204030204" pitchFamily="34" charset="0"/>
              </a:rPr>
              <a:t>About </a:t>
            </a:r>
          </a:p>
          <a:p>
            <a:r>
              <a:rPr lang="en-US" dirty="0">
                <a:ea typeface="Calibri" panose="020F0502020204030204" pitchFamily="34" charset="0"/>
              </a:rPr>
              <a:t>Meira Nova is a wholesaler that has </a:t>
            </a:r>
            <a:r>
              <a:rPr lang="en-US" dirty="0" err="1">
                <a:ea typeface="Calibri" panose="020F0502020204030204" pitchFamily="34" charset="0"/>
              </a:rPr>
              <a:t>specialised</a:t>
            </a:r>
            <a:r>
              <a:rPr lang="en-US" dirty="0">
                <a:ea typeface="Calibri" panose="020F0502020204030204" pitchFamily="34" charset="0"/>
              </a:rPr>
              <a:t> in serving restaurants, hotels, personnel restaurants and public sector institutional kitchens for the past 30 years. Customers include restaurants, hotels, corporate canteens and public sector institutional kitchens. Meira Nova’s services cover all of Finland. The product range contains all the products needed by these customers and they offer:</a:t>
            </a:r>
          </a:p>
          <a:p>
            <a:pPr marL="171450" indent="-171450">
              <a:lnSpc>
                <a:spcPct val="100000"/>
              </a:lnSpc>
              <a:buFont typeface="Arial" panose="020B0604020202020204" pitchFamily="34" charset="0"/>
              <a:buChar char="•"/>
            </a:pPr>
            <a:r>
              <a:rPr lang="en-US" dirty="0">
                <a:ea typeface="Calibri" panose="020F0502020204030204" pitchFamily="34" charset="0"/>
              </a:rPr>
              <a:t>Online shopping, open 24/7 </a:t>
            </a:r>
          </a:p>
          <a:p>
            <a:pPr marL="171450" indent="-171450">
              <a:lnSpc>
                <a:spcPct val="100000"/>
              </a:lnSpc>
              <a:buFont typeface="Arial" panose="020B0604020202020204" pitchFamily="34" charset="0"/>
              <a:buChar char="•"/>
            </a:pPr>
            <a:r>
              <a:rPr lang="en-US" dirty="0">
                <a:ea typeface="Calibri" panose="020F0502020204030204" pitchFamily="34" charset="0"/>
              </a:rPr>
              <a:t>Selection of 21,000 products</a:t>
            </a:r>
          </a:p>
          <a:p>
            <a:pPr marL="171450" indent="-171450">
              <a:lnSpc>
                <a:spcPct val="100000"/>
              </a:lnSpc>
              <a:buFont typeface="Arial" panose="020B0604020202020204" pitchFamily="34" charset="0"/>
              <a:buChar char="•"/>
            </a:pPr>
            <a:r>
              <a:rPr lang="en-US" dirty="0">
                <a:ea typeface="Calibri" panose="020F0502020204030204" pitchFamily="34" charset="0"/>
              </a:rPr>
              <a:t>Most reliable deliveries in the field </a:t>
            </a:r>
          </a:p>
          <a:p>
            <a:pPr marL="171450" indent="-171450">
              <a:lnSpc>
                <a:spcPct val="100000"/>
              </a:lnSpc>
              <a:buFont typeface="Arial" panose="020B0604020202020204" pitchFamily="34" charset="0"/>
              <a:buChar char="•"/>
            </a:pPr>
            <a:r>
              <a:rPr lang="en-US" dirty="0">
                <a:ea typeface="Calibri" panose="020F0502020204030204" pitchFamily="34" charset="0"/>
              </a:rPr>
              <a:t>Option of shopping all the product areas supplied in a single delivery </a:t>
            </a:r>
          </a:p>
          <a:p>
            <a:pPr marL="171450" indent="-171450">
              <a:lnSpc>
                <a:spcPct val="100000"/>
              </a:lnSpc>
              <a:buFont typeface="Arial" panose="020B0604020202020204" pitchFamily="34" charset="0"/>
              <a:buChar char="•"/>
            </a:pPr>
            <a:r>
              <a:rPr lang="en-US" dirty="0">
                <a:ea typeface="Calibri" panose="020F0502020204030204" pitchFamily="34" charset="0"/>
              </a:rPr>
              <a:t>Delivery within 48 hours </a:t>
            </a:r>
          </a:p>
          <a:p>
            <a:pPr marL="171450" indent="-171450">
              <a:lnSpc>
                <a:spcPct val="100000"/>
              </a:lnSpc>
              <a:buFont typeface="Arial" panose="020B0604020202020204" pitchFamily="34" charset="0"/>
              <a:buChar char="•"/>
            </a:pPr>
            <a:r>
              <a:rPr lang="en-US" dirty="0">
                <a:ea typeface="Calibri" panose="020F0502020204030204" pitchFamily="34" charset="0"/>
              </a:rPr>
              <a:t>Competitive prices </a:t>
            </a:r>
          </a:p>
          <a:p>
            <a:pPr marL="171450" indent="-171450">
              <a:lnSpc>
                <a:spcPct val="100000"/>
              </a:lnSpc>
              <a:buFont typeface="Arial" panose="020B0604020202020204" pitchFamily="34" charset="0"/>
              <a:buChar char="•"/>
            </a:pPr>
            <a:r>
              <a:rPr lang="en-US" dirty="0">
                <a:ea typeface="Calibri" panose="020F0502020204030204" pitchFamily="34" charset="0"/>
              </a:rPr>
              <a:t>Sympathetic and competent customer service </a:t>
            </a:r>
          </a:p>
          <a:p>
            <a:pPr>
              <a:lnSpc>
                <a:spcPct val="80000"/>
              </a:lnSpc>
            </a:pPr>
            <a:endParaRPr lang="en-US" dirty="0">
              <a:ea typeface="Calibri" panose="020F0502020204030204" pitchFamily="34" charset="0"/>
            </a:endParaRPr>
          </a:p>
          <a:p>
            <a:endParaRPr lang="en-US" sz="1400" b="1" dirty="0">
              <a:ea typeface="Calibri" panose="020F0502020204030204" pitchFamily="34" charset="0"/>
            </a:endParaRPr>
          </a:p>
          <a:p>
            <a:r>
              <a:rPr lang="en-US" sz="1400" b="1" dirty="0">
                <a:ea typeface="Calibri" panose="020F0502020204030204" pitchFamily="34" charset="0"/>
              </a:rPr>
              <a:t>Why it is a Good Practice?</a:t>
            </a:r>
          </a:p>
          <a:p>
            <a:pPr algn="just" rtl="0" fontAlgn="base"/>
            <a:r>
              <a:rPr lang="en-US" b="0" i="0" dirty="0">
                <a:solidFill>
                  <a:schemeClr val="tx1"/>
                </a:solidFill>
                <a:effectLst/>
                <a:ea typeface="Calibri" panose="020F0502020204030204" pitchFamily="34" charset="0"/>
              </a:rPr>
              <a:t>Meira Nova's product selection consists of domestic products and foreign products. Regardless of the country of origin, the products must meet the responsibility guidelines defined by Meira Nova. Responsible sourcing plays an important role in efforts to preserve natural diversity, sustainable development and promote the </a:t>
            </a:r>
            <a:r>
              <a:rPr lang="en-US" b="0" i="0" dirty="0" err="1">
                <a:solidFill>
                  <a:schemeClr val="tx1"/>
                </a:solidFill>
                <a:effectLst/>
                <a:ea typeface="Calibri" panose="020F0502020204030204" pitchFamily="34" charset="0"/>
              </a:rPr>
              <a:t>realisation</a:t>
            </a:r>
            <a:r>
              <a:rPr lang="en-US" b="0" i="0" dirty="0">
                <a:solidFill>
                  <a:schemeClr val="tx1"/>
                </a:solidFill>
                <a:effectLst/>
                <a:ea typeface="Calibri" panose="020F0502020204030204" pitchFamily="34" charset="0"/>
              </a:rPr>
              <a:t> of human rights. Each of Meira Nova's suppliers commits to the guidelines through a procurement framework agreement. Procurement responsibility consists of several areas. The sub-areas include environmental responsibility, social responsibility and financial responsibility. </a:t>
            </a:r>
          </a:p>
          <a:p>
            <a:pPr algn="just" rtl="0" fontAlgn="base"/>
            <a:r>
              <a:rPr lang="en-US" b="0" i="0" dirty="0">
                <a:solidFill>
                  <a:schemeClr val="tx1"/>
                </a:solidFill>
                <a:effectLst/>
                <a:ea typeface="Calibri" panose="020F0502020204030204" pitchFamily="34" charset="0"/>
              </a:rPr>
              <a:t> </a:t>
            </a:r>
          </a:p>
          <a:p>
            <a:pPr algn="just" rtl="0" fontAlgn="base"/>
            <a:r>
              <a:rPr lang="en-US" b="0" i="0" dirty="0">
                <a:solidFill>
                  <a:schemeClr val="tx1"/>
                </a:solidFill>
                <a:effectLst/>
                <a:ea typeface="Calibri" panose="020F0502020204030204" pitchFamily="34" charset="0"/>
              </a:rPr>
              <a:t>For suppliers, Meira Nova enters into a written procurement agreement with all suppliers. You can read the product group-specific quality requirements and expectations via the links that follow: </a:t>
            </a:r>
          </a:p>
          <a:p>
            <a:pPr algn="just" rtl="0" fontAlgn="base">
              <a:buFont typeface="Arial" panose="020B0604020202020204" pitchFamily="34" charset="0"/>
              <a:buChar char="•"/>
            </a:pPr>
            <a:endParaRPr lang="en-US"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endParaRP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rPr>
              <a:t>Fruits and vegetables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3">
                  <a:extLst>
                    <a:ext uri="{A12FA001-AC4F-418D-AE19-62706E023703}">
                      <ahyp:hlinkClr xmlns:ahyp="http://schemas.microsoft.com/office/drawing/2018/hyperlinkcolor" val="tx"/>
                    </a:ext>
                  </a:extLst>
                </a:hlinkClick>
              </a:rPr>
              <a:t>Industrial foodstuffs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4">
                  <a:extLst>
                    <a:ext uri="{A12FA001-AC4F-418D-AE19-62706E023703}">
                      <ahyp:hlinkClr xmlns:ahyp="http://schemas.microsoft.com/office/drawing/2018/hyperlinkcolor" val="tx"/>
                    </a:ext>
                  </a:extLst>
                </a:hlinkClick>
              </a:rPr>
              <a:t>Fresh products and frozen foods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5">
                  <a:extLst>
                    <a:ext uri="{A12FA001-AC4F-418D-AE19-62706E023703}">
                      <ahyp:hlinkClr xmlns:ahyp="http://schemas.microsoft.com/office/drawing/2018/hyperlinkcolor" val="tx"/>
                    </a:ext>
                  </a:extLst>
                </a:hlinkClick>
              </a:rPr>
              <a:t>Consumables</a:t>
            </a:r>
            <a:r>
              <a:rPr lang="en-US" b="0" i="0" dirty="0">
                <a:solidFill>
                  <a:schemeClr val="tx1"/>
                </a:solidFill>
                <a:effectLst/>
                <a:ea typeface="Calibri" panose="020F0502020204030204" pitchFamily="34" charset="0"/>
              </a:rPr>
              <a:t> </a:t>
            </a:r>
          </a:p>
          <a:p>
            <a:pPr algn="just" rtl="0" fontAlgn="base">
              <a:buFont typeface="Arial" panose="020B0604020202020204" pitchFamily="34" charset="0"/>
              <a:buChar char="•"/>
            </a:pPr>
            <a:r>
              <a:rPr lang="en-US" b="0" i="0" u="sng" strike="noStrike" dirty="0">
                <a:solidFill>
                  <a:schemeClr val="tx1"/>
                </a:solidFill>
                <a:effectLst/>
                <a:ea typeface="Calibri" panose="020F0502020204030204" pitchFamily="34" charset="0"/>
                <a:hlinkClick r:id="rId6">
                  <a:extLst>
                    <a:ext uri="{A12FA001-AC4F-418D-AE19-62706E023703}">
                      <ahyp:hlinkClr xmlns:ahyp="http://schemas.microsoft.com/office/drawing/2018/hyperlinkcolor" val="tx"/>
                    </a:ext>
                  </a:extLst>
                </a:hlinkClick>
              </a:rPr>
              <a:t>Daily use goods</a:t>
            </a:r>
            <a:r>
              <a:rPr lang="en-US" b="0" i="0" dirty="0">
                <a:solidFill>
                  <a:schemeClr val="tx1"/>
                </a:solidFill>
                <a:effectLst/>
                <a:ea typeface="Calibri" panose="020F0502020204030204" pitchFamily="34" charset="0"/>
              </a:rPr>
              <a:t> </a:t>
            </a:r>
          </a:p>
          <a:p>
            <a:pPr algn="just" rtl="0" fontAlgn="base"/>
            <a:r>
              <a:rPr lang="en-US" b="0" i="0" dirty="0">
                <a:solidFill>
                  <a:srgbClr val="595959"/>
                </a:solidFill>
                <a:effectLst/>
                <a:ea typeface="Calibri" panose="020F0502020204030204" pitchFamily="34" charset="0"/>
              </a:rPr>
              <a:t> </a:t>
            </a:r>
          </a:p>
          <a:p>
            <a:endParaRPr lang="en-US" dirty="0">
              <a:ea typeface="Calibri" panose="020F0502020204030204" pitchFamily="34" charset="0"/>
            </a:endParaRPr>
          </a:p>
          <a:p>
            <a:r>
              <a:rPr lang="en-US" sz="1400" b="1" dirty="0">
                <a:ea typeface="Calibri" panose="020F0502020204030204" pitchFamily="34" charset="0"/>
              </a:rPr>
              <a:t>Ethical</a:t>
            </a:r>
          </a:p>
          <a:p>
            <a:pPr algn="just" rtl="0" fontAlgn="base"/>
            <a:r>
              <a:rPr lang="en-US" sz="1100" b="0" i="0" dirty="0">
                <a:solidFill>
                  <a:schemeClr val="tx1"/>
                </a:solidFill>
                <a:effectLst/>
                <a:latin typeface="Calibri" panose="020F0502020204030204" pitchFamily="34" charset="0"/>
              </a:rPr>
              <a:t>Meira Nova prefers products that meet the responsible procurement criteria. The company evaluates the general principles of the policy, the species accepted for the selections and the species-specific criteria on a regular basis. At the same time, it is required that the principles are implemented down the procurement chain. Read more about </a:t>
            </a:r>
            <a:r>
              <a:rPr lang="en-US" sz="1100" b="0" i="0" u="sng" strike="noStrike" dirty="0">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Meira Nova's responsibility principles here</a:t>
            </a:r>
            <a:r>
              <a:rPr lang="en-US" sz="1100" b="0" i="0" dirty="0">
                <a:solidFill>
                  <a:schemeClr val="tx1"/>
                </a:solidFill>
                <a:effectLst/>
                <a:latin typeface="Calibri" panose="020F0502020204030204" pitchFamily="34" charset="0"/>
              </a:rPr>
              <a:t>, such as </a:t>
            </a:r>
            <a:r>
              <a:rPr lang="en-US" sz="1100" b="0" i="0" u="sng" strike="noStrike" dirty="0">
                <a:solidFill>
                  <a:schemeClr val="tx1"/>
                </a:solidFill>
                <a:effectLst/>
                <a:latin typeface="Calibri" panose="020F0502020204030204" pitchFamily="34" charset="0"/>
                <a:hlinkClick r:id="rId8">
                  <a:extLst>
                    <a:ext uri="{A12FA001-AC4F-418D-AE19-62706E023703}">
                      <ahyp:hlinkClr xmlns:ahyp="http://schemas.microsoft.com/office/drawing/2018/hyperlinkcolor" val="tx"/>
                    </a:ext>
                  </a:extLst>
                </a:hlinkClick>
              </a:rPr>
              <a:t>Meira Nova Sustainability Report</a:t>
            </a:r>
            <a:r>
              <a:rPr lang="en-US" sz="1100" b="0" i="0" dirty="0">
                <a:solidFill>
                  <a:schemeClr val="tx1"/>
                </a:solidFill>
                <a:effectLst/>
                <a:latin typeface="Calibri" panose="020F0502020204030204" pitchFamily="34" charset="0"/>
              </a:rPr>
              <a:t> as well as policies on responsible procurement in the links below: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9">
                  <a:extLst>
                    <a:ext uri="{A12FA001-AC4F-418D-AE19-62706E023703}">
                      <ahyp:hlinkClr xmlns:ahyp="http://schemas.microsoft.com/office/drawing/2018/hyperlinkcolor" val="tx"/>
                    </a:ext>
                  </a:extLst>
                </a:hlinkClick>
              </a:rPr>
              <a:t>Animal welfare policy</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0">
                  <a:extLst>
                    <a:ext uri="{A12FA001-AC4F-418D-AE19-62706E023703}">
                      <ahyp:hlinkClr xmlns:ahyp="http://schemas.microsoft.com/office/drawing/2018/hyperlinkcolor" val="tx"/>
                    </a:ext>
                  </a:extLst>
                </a:hlinkClick>
              </a:rPr>
              <a:t>Coffee and tea line-up</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1">
                  <a:extLst>
                    <a:ext uri="{A12FA001-AC4F-418D-AE19-62706E023703}">
                      <ahyp:hlinkClr xmlns:ahyp="http://schemas.microsoft.com/office/drawing/2018/hyperlinkcolor" val="tx"/>
                    </a:ext>
                  </a:extLst>
                </a:hlinkClick>
              </a:rPr>
              <a:t>Fish line</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2">
                  <a:extLst>
                    <a:ext uri="{A12FA001-AC4F-418D-AE19-62706E023703}">
                      <ahyp:hlinkClr xmlns:ahyp="http://schemas.microsoft.com/office/drawing/2018/hyperlinkcolor" val="tx"/>
                    </a:ext>
                  </a:extLst>
                </a:hlinkClick>
              </a:rPr>
              <a:t>Egg alignment</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3">
                  <a:extLst>
                    <a:ext uri="{A12FA001-AC4F-418D-AE19-62706E023703}">
                      <ahyp:hlinkClr xmlns:ahyp="http://schemas.microsoft.com/office/drawing/2018/hyperlinkcolor" val="tx"/>
                    </a:ext>
                  </a:extLst>
                </a:hlinkClick>
              </a:rPr>
              <a:t>Forest lost alignment (beef)</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4">
                  <a:extLst>
                    <a:ext uri="{A12FA001-AC4F-418D-AE19-62706E023703}">
                      <ahyp:hlinkClr xmlns:ahyp="http://schemas.microsoft.com/office/drawing/2018/hyperlinkcolor" val="tx"/>
                    </a:ext>
                  </a:extLst>
                </a:hlinkClick>
              </a:rPr>
              <a:t>Forest lost alignment (wood and paper)</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5">
                  <a:extLst>
                    <a:ext uri="{A12FA001-AC4F-418D-AE19-62706E023703}">
                      <ahyp:hlinkClr xmlns:ahyp="http://schemas.microsoft.com/office/drawing/2018/hyperlinkcolor" val="tx"/>
                    </a:ext>
                  </a:extLst>
                </a:hlinkClick>
              </a:rPr>
              <a:t>Plastic lining</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6">
                  <a:extLst>
                    <a:ext uri="{A12FA001-AC4F-418D-AE19-62706E023703}">
                      <ahyp:hlinkClr xmlns:ahyp="http://schemas.microsoft.com/office/drawing/2018/hyperlinkcolor" val="tx"/>
                    </a:ext>
                  </a:extLst>
                </a:hlinkClick>
              </a:rPr>
              <a:t>Palm oil alignment</a:t>
            </a:r>
            <a:r>
              <a:rPr lang="en-US" sz="1100" b="0" i="0" dirty="0">
                <a:solidFill>
                  <a:schemeClr val="tx1"/>
                </a:solidFill>
                <a:effectLst/>
                <a:latin typeface="Calibri" panose="020F0502020204030204" pitchFamily="34" charset="0"/>
              </a:rPr>
              <a:t> </a:t>
            </a:r>
          </a:p>
          <a:p>
            <a:pPr algn="just" rtl="0" fontAlgn="base">
              <a:buFont typeface="Arial" panose="020B0604020202020204" pitchFamily="34" charset="0"/>
              <a:buChar char="•"/>
            </a:pPr>
            <a:r>
              <a:rPr lang="en-US" sz="1100" b="0" i="0" u="sng" strike="noStrike" dirty="0">
                <a:solidFill>
                  <a:schemeClr val="tx1"/>
                </a:solidFill>
                <a:effectLst/>
                <a:latin typeface="Calibri" panose="020F0502020204030204" pitchFamily="34" charset="0"/>
                <a:hlinkClick r:id="rId17">
                  <a:extLst>
                    <a:ext uri="{A12FA001-AC4F-418D-AE19-62706E023703}">
                      <ahyp:hlinkClr xmlns:ahyp="http://schemas.microsoft.com/office/drawing/2018/hyperlinkcolor" val="tx"/>
                    </a:ext>
                  </a:extLst>
                </a:hlinkClick>
              </a:rPr>
              <a:t>Soy alignment</a:t>
            </a:r>
            <a:r>
              <a:rPr lang="en-US" sz="1100" b="0" i="0" dirty="0">
                <a:solidFill>
                  <a:schemeClr val="tx1"/>
                </a:solidFill>
                <a:effectLst/>
                <a:latin typeface="Calibri" panose="020F0502020204030204" pitchFamily="34" charset="0"/>
              </a:rPr>
              <a:t> </a:t>
            </a:r>
          </a:p>
          <a:p>
            <a:pPr algn="just" rtl="0" fontAlgn="base"/>
            <a:r>
              <a:rPr lang="en-US" sz="1100" b="0" i="0" dirty="0">
                <a:solidFill>
                  <a:schemeClr val="tx1"/>
                </a:solidFill>
                <a:effectLst/>
                <a:latin typeface="Calibri" panose="020F0502020204030204" pitchFamily="34" charset="0"/>
              </a:rPr>
              <a:t> </a:t>
            </a:r>
            <a:endParaRPr lang="en-US" b="0" i="0" dirty="0">
              <a:solidFill>
                <a:schemeClr val="tx1"/>
              </a:solidFill>
              <a:effectLst/>
              <a:latin typeface="Calibri" panose="020F0502020204030204" pitchFamily="34" charset="0"/>
            </a:endParaRPr>
          </a:p>
          <a:p>
            <a:pPr algn="just"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endParaRPr lang="en-US"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8"/>
            <a:ext cx="3147041" cy="544120"/>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 </a:t>
            </a:r>
            <a:r>
              <a:rPr lang="en-US" i="0" dirty="0">
                <a:solidFill>
                  <a:schemeClr val="bg1"/>
                </a:solidFill>
              </a:rPr>
              <a:t>Ethical Food Supply Chain</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283930"/>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26" name="Picture 25">
            <a:hlinkClick r:id="rId19"/>
            <a:extLst>
              <a:ext uri="{FF2B5EF4-FFF2-40B4-BE49-F238E27FC236}">
                <a16:creationId xmlns:a16="http://schemas.microsoft.com/office/drawing/2014/main" id="{D09BF6EF-882D-9351-E7A3-04A8BADA1DFD}"/>
              </a:ext>
            </a:extLst>
          </p:cNvPr>
          <p:cNvPicPr>
            <a:picLocks noChangeAspect="1"/>
          </p:cNvPicPr>
          <p:nvPr/>
        </p:nvPicPr>
        <p:blipFill>
          <a:blip r:embed="rId20"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7917626"/>
            <a:ext cx="3317965" cy="1323439"/>
          </a:xfrm>
          <a:prstGeom prst="rect">
            <a:avLst/>
          </a:prstGeom>
          <a:noFill/>
        </p:spPr>
        <p:txBody>
          <a:bodyPr wrap="square">
            <a:spAutoFit/>
          </a:bodyPr>
          <a:lstStyle/>
          <a:p>
            <a:pPr algn="ctr"/>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The product selection criteria also include ethical, responsible, and environmental values</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A9BE6A78-2A33-800B-671E-A160BB7284D6}"/>
              </a:ext>
            </a:extLst>
          </p:cNvPr>
          <p:cNvGrpSpPr/>
          <p:nvPr/>
        </p:nvGrpSpPr>
        <p:grpSpPr>
          <a:xfrm rot="19582332">
            <a:off x="6415203" y="3578666"/>
            <a:ext cx="403667" cy="780438"/>
            <a:chOff x="9129274" y="2719113"/>
            <a:chExt cx="717139" cy="1386497"/>
          </a:xfrm>
          <a:solidFill>
            <a:srgbClr val="000000"/>
          </a:solidFill>
        </p:grpSpPr>
        <p:grpSp>
          <p:nvGrpSpPr>
            <p:cNvPr id="3" name="Graphic 4">
              <a:extLst>
                <a:ext uri="{FF2B5EF4-FFF2-40B4-BE49-F238E27FC236}">
                  <a16:creationId xmlns:a16="http://schemas.microsoft.com/office/drawing/2014/main" id="{58B8A215-F53D-301F-801F-1B4D35E22D49}"/>
                </a:ext>
              </a:extLst>
            </p:cNvPr>
            <p:cNvGrpSpPr/>
            <p:nvPr/>
          </p:nvGrpSpPr>
          <p:grpSpPr>
            <a:xfrm>
              <a:off x="9159507" y="2719113"/>
              <a:ext cx="446280" cy="440141"/>
              <a:chOff x="9159507" y="2719113"/>
              <a:chExt cx="446280" cy="440141"/>
            </a:xfrm>
            <a:grpFill/>
          </p:grpSpPr>
          <p:sp>
            <p:nvSpPr>
              <p:cNvPr id="19" name="Freeform 57">
                <a:extLst>
                  <a:ext uri="{FF2B5EF4-FFF2-40B4-BE49-F238E27FC236}">
                    <a16:creationId xmlns:a16="http://schemas.microsoft.com/office/drawing/2014/main" id="{CDF89BBB-8604-07FC-4B29-45A6483E9C54}"/>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0" name="Freeform 58">
                <a:extLst>
                  <a:ext uri="{FF2B5EF4-FFF2-40B4-BE49-F238E27FC236}">
                    <a16:creationId xmlns:a16="http://schemas.microsoft.com/office/drawing/2014/main" id="{0BD03A9F-7F2E-7BBC-957A-ECD58CFB5E04}"/>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5" name="Graphic 4">
              <a:extLst>
                <a:ext uri="{FF2B5EF4-FFF2-40B4-BE49-F238E27FC236}">
                  <a16:creationId xmlns:a16="http://schemas.microsoft.com/office/drawing/2014/main" id="{AE93C4DF-69EF-F763-3C3A-B471F40D965D}"/>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D1C10AD4-AC96-A222-5512-D61A0FA78E24}"/>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1" name="Freeform 51">
                <a:extLst>
                  <a:ext uri="{FF2B5EF4-FFF2-40B4-BE49-F238E27FC236}">
                    <a16:creationId xmlns:a16="http://schemas.microsoft.com/office/drawing/2014/main" id="{C58E02A7-EDFE-B009-DDF6-CD4959AE2BD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4" name="Freeform 52">
                <a:extLst>
                  <a:ext uri="{FF2B5EF4-FFF2-40B4-BE49-F238E27FC236}">
                    <a16:creationId xmlns:a16="http://schemas.microsoft.com/office/drawing/2014/main" id="{95A6E58C-6A7A-CE00-F5EA-69624564FF85}"/>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5" name="Freeform 53">
                <a:extLst>
                  <a:ext uri="{FF2B5EF4-FFF2-40B4-BE49-F238E27FC236}">
                    <a16:creationId xmlns:a16="http://schemas.microsoft.com/office/drawing/2014/main" id="{F521F8AA-19B3-F55E-AD5C-91C86920120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6" name="Freeform 54">
                <a:extLst>
                  <a:ext uri="{FF2B5EF4-FFF2-40B4-BE49-F238E27FC236}">
                    <a16:creationId xmlns:a16="http://schemas.microsoft.com/office/drawing/2014/main" id="{55833C44-82C3-1DFA-0EB8-86BE10498784}"/>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7" name="Freeform 55">
                <a:extLst>
                  <a:ext uri="{FF2B5EF4-FFF2-40B4-BE49-F238E27FC236}">
                    <a16:creationId xmlns:a16="http://schemas.microsoft.com/office/drawing/2014/main" id="{03A0852A-5568-6B44-8B2B-274ECB62FC78}"/>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8" name="Freeform 56">
                <a:extLst>
                  <a:ext uri="{FF2B5EF4-FFF2-40B4-BE49-F238E27FC236}">
                    <a16:creationId xmlns:a16="http://schemas.microsoft.com/office/drawing/2014/main" id="{F4C148BF-33F5-302C-6374-C0F320366D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40776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descr="A picture containing text&#10;&#10;Description automatically generated">
            <a:extLst>
              <a:ext uri="{FF2B5EF4-FFF2-40B4-BE49-F238E27FC236}">
                <a16:creationId xmlns:a16="http://schemas.microsoft.com/office/drawing/2014/main" id="{0865DF6B-7602-42E4-08C3-3508D6800A7C}"/>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8275" y="522288"/>
            <a:ext cx="3063875" cy="2752725"/>
          </a:xfrm>
        </p:spPr>
      </p:pic>
      <p:sp>
        <p:nvSpPr>
          <p:cNvPr id="4" name="Slide Number Placeholder 3">
            <a:extLst>
              <a:ext uri="{FF2B5EF4-FFF2-40B4-BE49-F238E27FC236}">
                <a16:creationId xmlns:a16="http://schemas.microsoft.com/office/drawing/2014/main" id="{F0CB9F7C-82D3-AC09-BA6B-FDE00E05E581}"/>
              </a:ext>
            </a:extLst>
          </p:cNvPr>
          <p:cNvSpPr>
            <a:spLocks noGrp="1"/>
          </p:cNvSpPr>
          <p:nvPr>
            <p:ph type="sldNum" sz="quarter" idx="4"/>
          </p:nvPr>
        </p:nvSpPr>
        <p:spPr/>
        <p:txBody>
          <a:bodyPr/>
          <a:lstStyle/>
          <a:p>
            <a:fld id="{CB2079F2-58AF-ED44-82D7-E04B2F6FD686}" type="slidenum">
              <a:rPr lang="en-US" smtClean="0"/>
              <a:pPr/>
              <a:t>53</a:t>
            </a:fld>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24247"/>
            <a:ext cx="6681175" cy="1239193"/>
          </a:xfrm>
        </p:spPr>
        <p:txBody>
          <a:bodyPr/>
          <a:lstStyle/>
          <a:p>
            <a:r>
              <a:rPr lang="en-IE" sz="1400" b="1">
                <a:solidFill>
                  <a:schemeClr val="tx1"/>
                </a:solidFill>
              </a:rPr>
              <a:t>Sustainable</a:t>
            </a:r>
            <a:endParaRPr lang="en-US" b="0" i="0">
              <a:solidFill>
                <a:schemeClr val="tx1"/>
              </a:solidFill>
              <a:effectLst/>
              <a:latin typeface="Calibri" panose="020F0502020204030204" pitchFamily="34" charset="0"/>
            </a:endParaRPr>
          </a:p>
          <a:p>
            <a:pPr algn="just" rtl="0" fontAlgn="base"/>
            <a:r>
              <a:rPr lang="en-US" sz="1100" b="0" i="0">
                <a:solidFill>
                  <a:schemeClr val="tx1"/>
                </a:solidFill>
                <a:effectLst/>
                <a:latin typeface="Calibri" panose="020F0502020204030204" pitchFamily="34" charset="0"/>
              </a:rPr>
              <a:t>In Meira Nova's procurement contract, suppliers commit to </a:t>
            </a:r>
            <a:r>
              <a:rPr lang="en-US" err="1">
                <a:solidFill>
                  <a:schemeClr val="tx1"/>
                </a:solidFill>
              </a:rPr>
              <a:t>A</a:t>
            </a:r>
            <a:r>
              <a:rPr lang="en-US" sz="1100" b="0" i="0" err="1">
                <a:solidFill>
                  <a:schemeClr val="tx1"/>
                </a:solidFill>
                <a:effectLst/>
                <a:latin typeface="Calibri" panose="020F0502020204030204" pitchFamily="34" charset="0"/>
              </a:rPr>
              <a:t>mfori</a:t>
            </a:r>
            <a:r>
              <a:rPr lang="en-US" sz="1100" b="0" i="0">
                <a:solidFill>
                  <a:schemeClr val="tx1"/>
                </a:solidFill>
                <a:effectLst/>
                <a:latin typeface="Calibri" panose="020F0502020204030204" pitchFamily="34" charset="0"/>
              </a:rPr>
              <a:t> BSCI's ethical operating principles and at the same time it is required that the principles be implemented down the supply chain. Meira Nova belongs to the S group and through that is committed to the:</a:t>
            </a:r>
          </a:p>
          <a:p>
            <a:pPr marL="171450" indent="-171450" algn="just" rtl="0" fontAlgn="base">
              <a:buFont typeface="Arial" panose="020B0604020202020204" pitchFamily="34" charset="0"/>
              <a:buChar char="•"/>
            </a:pPr>
            <a:endPar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endParaRPr>
          </a:p>
          <a:p>
            <a:pPr marL="171450" indent="-171450" algn="just" rtl="0" fontAlgn="base">
              <a:buFont typeface="Arial" panose="020B0604020202020204" pitchFamily="34" charset="0"/>
              <a:buChar char="•"/>
            </a:pPr>
            <a:endParaRPr lang="en-US" u="sng">
              <a:solidFill>
                <a:schemeClr val="tx1"/>
              </a:solidFill>
              <a:hlinkClick r:id="rId3">
                <a:extLst>
                  <a:ext uri="{A12FA001-AC4F-418D-AE19-62706E023703}">
                    <ahyp:hlinkClr xmlns:ahyp="http://schemas.microsoft.com/office/drawing/2018/hyperlinkcolor" val="tx"/>
                  </a:ext>
                </a:extLst>
              </a:hlinkClick>
            </a:endParaRP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3">
                  <a:extLst>
                    <a:ext uri="{A12FA001-AC4F-418D-AE19-62706E023703}">
                      <ahyp:hlinkClr xmlns:ahyp="http://schemas.microsoft.com/office/drawing/2018/hyperlinkcolor" val="tx"/>
                    </a:ext>
                  </a:extLst>
                </a:hlinkClick>
              </a:rPr>
              <a:t>S group's responsibility guidelines and ethical principles</a:t>
            </a:r>
            <a:r>
              <a:rPr lang="en-US" sz="1100" b="0" i="0">
                <a:solidFill>
                  <a:schemeClr val="tx1"/>
                </a:solidFill>
                <a:effectLst/>
                <a:latin typeface="Calibri" panose="020F0502020204030204" pitchFamily="34" charset="0"/>
              </a:rPr>
              <a:t>: </a:t>
            </a:r>
            <a:endParaRPr lang="en-US" b="0" i="0">
              <a:solidFill>
                <a:schemeClr val="tx1"/>
              </a:solidFill>
              <a:effectLst/>
              <a:latin typeface="Calibri" panose="020F0502020204030204" pitchFamily="34" charset="0"/>
            </a:endParaRP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4">
                  <a:extLst>
                    <a:ext uri="{A12FA001-AC4F-418D-AE19-62706E023703}">
                      <ahyp:hlinkClr xmlns:ahyp="http://schemas.microsoft.com/office/drawing/2018/hyperlinkcolor" val="tx"/>
                    </a:ext>
                  </a:extLst>
                </a:hlinkClick>
              </a:rPr>
              <a:t>BSCI Code of Conduct ethical principles</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Implementation conditions</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err="1">
                <a:solidFill>
                  <a:schemeClr val="tx1"/>
                </a:solidFill>
                <a:effectLst/>
                <a:latin typeface="Calibri" panose="020F0502020204030204" pitchFamily="34" charset="0"/>
                <a:hlinkClick r:id="rId6">
                  <a:extLst>
                    <a:ext uri="{A12FA001-AC4F-418D-AE19-62706E023703}">
                      <ahyp:hlinkClr xmlns:ahyp="http://schemas.microsoft.com/office/drawing/2018/hyperlinkcolor" val="tx"/>
                    </a:ext>
                  </a:extLst>
                </a:hlinkClick>
              </a:rPr>
              <a:t>Amfori</a:t>
            </a:r>
            <a:r>
              <a:rPr lang="en-US" sz="1100" b="0" i="0" u="sng" strike="noStrike">
                <a:solidFill>
                  <a:schemeClr val="tx1"/>
                </a:solidFill>
                <a:effectLst/>
                <a:latin typeface="Calibri" panose="020F0502020204030204" pitchFamily="34" charset="0"/>
                <a:hlinkClick r:id="rId6">
                  <a:extLst>
                    <a:ext uri="{A12FA001-AC4F-418D-AE19-62706E023703}">
                      <ahyp:hlinkClr xmlns:ahyp="http://schemas.microsoft.com/office/drawing/2018/hyperlinkcolor" val="tx"/>
                    </a:ext>
                  </a:extLst>
                </a:hlinkClick>
              </a:rPr>
              <a:t> BSCI reference document</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err="1">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Amfori</a:t>
            </a:r>
            <a:r>
              <a:rPr lang="en-US" sz="1100" b="0" i="0" u="sng" strike="noStrike">
                <a:solidFill>
                  <a:schemeClr val="tx1"/>
                </a:solidFill>
                <a:effectLst/>
                <a:latin typeface="Calibri" panose="020F0502020204030204" pitchFamily="34" charset="0"/>
                <a:hlinkClick r:id="rId7">
                  <a:extLst>
                    <a:ext uri="{A12FA001-AC4F-418D-AE19-62706E023703}">
                      <ahyp:hlinkClr xmlns:ahyp="http://schemas.microsoft.com/office/drawing/2018/hyperlinkcolor" val="tx"/>
                    </a:ext>
                  </a:extLst>
                </a:hlinkClick>
              </a:rPr>
              <a:t> BSCI glossary</a:t>
            </a:r>
            <a:r>
              <a:rPr lang="en-US" sz="1100" b="0" i="0">
                <a:solidFill>
                  <a:schemeClr val="tx1"/>
                </a:solidFill>
                <a:effectLst/>
                <a:latin typeface="Calibri" panose="020F0502020204030204" pitchFamily="34" charset="0"/>
              </a:rPr>
              <a:t> </a:t>
            </a:r>
          </a:p>
          <a:p>
            <a:pPr marL="171450" indent="-171450" algn="just" rtl="0" fontAlgn="base">
              <a:buFont typeface="Arial" panose="020B0604020202020204" pitchFamily="34" charset="0"/>
              <a:buChar char="•"/>
            </a:pPr>
            <a:r>
              <a:rPr lang="en-US" sz="1100" b="0" i="0" u="sng" strike="noStrike">
                <a:solidFill>
                  <a:schemeClr val="tx1"/>
                </a:solidFill>
                <a:effectLst/>
                <a:latin typeface="Calibri" panose="020F0502020204030204" pitchFamily="34" charset="0"/>
                <a:hlinkClick r:id="rId8">
                  <a:extLst>
                    <a:ext uri="{A12FA001-AC4F-418D-AE19-62706E023703}">
                      <ahyp:hlinkClr xmlns:ahyp="http://schemas.microsoft.com/office/drawing/2018/hyperlinkcolor" val="tx"/>
                    </a:ext>
                  </a:extLst>
                </a:hlinkClick>
              </a:rPr>
              <a:t>Risk paint amphora BSCI 2022 (English)</a:t>
            </a:r>
            <a:r>
              <a:rPr lang="en-US" sz="1100" b="0" i="0">
                <a:solidFill>
                  <a:schemeClr val="tx1"/>
                </a:solidFill>
                <a:effectLst/>
                <a:latin typeface="Calibri" panose="020F0502020204030204" pitchFamily="34" charset="0"/>
              </a:rPr>
              <a:t> </a:t>
            </a: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539249"/>
          </a:xfrm>
          <a:prstGeom prst="rect">
            <a:avLst/>
          </a:prstGeom>
          <a:solidFill>
            <a:srgbClr val="F1A0C2"/>
          </a:solidFill>
        </p:spPr>
        <p:txBody>
          <a:bodyPr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a:solidFill>
                  <a:schemeClr val="bg1"/>
                </a:solidFill>
              </a:rPr>
              <a:t>Type:</a:t>
            </a:r>
            <a:r>
              <a:rPr lang="en-US" i="0" dirty="0">
                <a:solidFill>
                  <a:schemeClr val="bg1"/>
                </a:solidFill>
              </a:rPr>
              <a:t> Ethical Food Supply Chain</a:t>
            </a:r>
          </a:p>
        </p:txBody>
      </p:sp>
      <p:sp>
        <p:nvSpPr>
          <p:cNvPr id="18" name="Freeform 332">
            <a:hlinkClick r:id="rId9"/>
            <a:extLst>
              <a:ext uri="{FF2B5EF4-FFF2-40B4-BE49-F238E27FC236}">
                <a16:creationId xmlns:a16="http://schemas.microsoft.com/office/drawing/2014/main" id="{9743BC6D-93EC-FA8D-009D-4463EC7AD000}"/>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Freeform 6">
            <a:hlinkClick r:id="rId10"/>
            <a:extLst>
              <a:ext uri="{FF2B5EF4-FFF2-40B4-BE49-F238E27FC236}">
                <a16:creationId xmlns:a16="http://schemas.microsoft.com/office/drawing/2014/main" id="{6DDD1878-326F-AB24-B74D-3B9BF95B4A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grpSp>
        <p:nvGrpSpPr>
          <p:cNvPr id="20" name="Group 19">
            <a:extLst>
              <a:ext uri="{FF2B5EF4-FFF2-40B4-BE49-F238E27FC236}">
                <a16:creationId xmlns:a16="http://schemas.microsoft.com/office/drawing/2014/main" id="{66D760BC-8298-68E5-152F-048685C74C20}"/>
              </a:ext>
            </a:extLst>
          </p:cNvPr>
          <p:cNvGrpSpPr>
            <a:grpSpLocks noChangeAspect="1"/>
          </p:cNvGrpSpPr>
          <p:nvPr/>
        </p:nvGrpSpPr>
        <p:grpSpPr>
          <a:xfrm>
            <a:off x="1423003" y="9655046"/>
            <a:ext cx="192166" cy="225184"/>
            <a:chOff x="8589661" y="3431570"/>
            <a:chExt cx="510568" cy="569231"/>
          </a:xfrm>
          <a:solidFill>
            <a:schemeClr val="tx1"/>
          </a:solidFill>
        </p:grpSpPr>
        <p:sp>
          <p:nvSpPr>
            <p:cNvPr id="21" name="Freeform: Shape 27">
              <a:extLst>
                <a:ext uri="{FF2B5EF4-FFF2-40B4-BE49-F238E27FC236}">
                  <a16:creationId xmlns:a16="http://schemas.microsoft.com/office/drawing/2014/main" id="{D52F16AD-473A-6829-602C-EB38961D8DA5}"/>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endParaRPr lang="en-ID"/>
            </a:p>
          </p:txBody>
        </p:sp>
        <p:sp>
          <p:nvSpPr>
            <p:cNvPr id="22" name="Freeform: Shape 30">
              <a:hlinkClick r:id="rId11"/>
              <a:extLst>
                <a:ext uri="{FF2B5EF4-FFF2-40B4-BE49-F238E27FC236}">
                  <a16:creationId xmlns:a16="http://schemas.microsoft.com/office/drawing/2014/main" id="{A7AF11A7-B476-4FD6-25FF-3D56399F2E26}"/>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endParaRPr lang="en-ID"/>
            </a:p>
          </p:txBody>
        </p:sp>
        <p:sp>
          <p:nvSpPr>
            <p:cNvPr id="23" name="Freeform: Shape 72">
              <a:extLst>
                <a:ext uri="{FF2B5EF4-FFF2-40B4-BE49-F238E27FC236}">
                  <a16:creationId xmlns:a16="http://schemas.microsoft.com/office/drawing/2014/main" id="{29C94F8D-C5CD-CEA5-3216-F7D0C3FBEBB4}"/>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endParaRPr lang="en-ID"/>
            </a:p>
          </p:txBody>
        </p:sp>
      </p:grpSp>
      <p:pic>
        <p:nvPicPr>
          <p:cNvPr id="24" name="Graphic 23" descr="World outline">
            <a:hlinkClick r:id="rId12"/>
            <a:extLst>
              <a:ext uri="{FF2B5EF4-FFF2-40B4-BE49-F238E27FC236}">
                <a16:creationId xmlns:a16="http://schemas.microsoft.com/office/drawing/2014/main" id="{EE067676-8202-ACA1-D396-79CB6EE31CC0}"/>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629608" y="9632163"/>
            <a:ext cx="279668" cy="279668"/>
          </a:xfrm>
          <a:prstGeom prst="rect">
            <a:avLst/>
          </a:prstGeom>
        </p:spPr>
      </p:pic>
      <p:pic>
        <p:nvPicPr>
          <p:cNvPr id="26" name="Picture 25">
            <a:hlinkClick r:id="rId12"/>
            <a:extLst>
              <a:ext uri="{FF2B5EF4-FFF2-40B4-BE49-F238E27FC236}">
                <a16:creationId xmlns:a16="http://schemas.microsoft.com/office/drawing/2014/main" id="{D09BF6EF-882D-9351-E7A3-04A8BADA1DFD}"/>
              </a:ext>
            </a:extLst>
          </p:cNvPr>
          <p:cNvPicPr>
            <a:picLocks noChangeAspect="1"/>
          </p:cNvPicPr>
          <p:nvPr/>
        </p:nvPicPr>
        <p:blipFill>
          <a:blip r:embed="rId15" cstate="email">
            <a:extLst>
              <a:ext uri="{28A0092B-C50C-407E-A947-70E740481C1C}">
                <a14:useLocalDpi xmlns:a14="http://schemas.microsoft.com/office/drawing/2010/main"/>
              </a:ext>
            </a:extLst>
          </a:blip>
          <a:stretch>
            <a:fillRect/>
          </a:stretch>
        </p:blipFill>
        <p:spPr>
          <a:xfrm>
            <a:off x="344295" y="500942"/>
            <a:ext cx="1771741" cy="1701887"/>
          </a:xfrm>
          <a:prstGeom prst="rect">
            <a:avLst/>
          </a:prstGeo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74" name="Picture 2">
            <a:extLst>
              <a:ext uri="{FF2B5EF4-FFF2-40B4-BE49-F238E27FC236}">
                <a16:creationId xmlns:a16="http://schemas.microsoft.com/office/drawing/2014/main" id="{45FCE059-102B-6C32-8139-59350CC93DA3}"/>
              </a:ext>
            </a:extLst>
          </p:cNvPr>
          <p:cNvPicPr>
            <a:picLocks noChangeAspect="1" noChangeArrowheads="1"/>
          </p:cNvPicPr>
          <p:nvPr/>
        </p:nvPicPr>
        <p:blipFill rotWithShape="1">
          <a:blip r:embed="rId17" cstate="email">
            <a:extLst>
              <a:ext uri="{28A0092B-C50C-407E-A947-70E740481C1C}">
                <a14:useLocalDpi xmlns:a14="http://schemas.microsoft.com/office/drawing/2010/main"/>
              </a:ext>
            </a:extLst>
          </a:blip>
          <a:srcRect/>
          <a:stretch/>
        </p:blipFill>
        <p:spPr bwMode="auto">
          <a:xfrm>
            <a:off x="361472" y="5513611"/>
            <a:ext cx="6867567" cy="219007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1F76D4F2-D5C0-04B8-EDF7-D5706FD721CB}"/>
              </a:ext>
            </a:extLst>
          </p:cNvPr>
          <p:cNvSpPr txBox="1"/>
          <p:nvPr/>
        </p:nvSpPr>
        <p:spPr>
          <a:xfrm>
            <a:off x="305074" y="4856512"/>
            <a:ext cx="5394960" cy="523220"/>
          </a:xfrm>
          <a:prstGeom prst="rect">
            <a:avLst/>
          </a:prstGeom>
          <a:noFill/>
        </p:spPr>
        <p:txBody>
          <a:bodyPr wrap="square">
            <a:spAutoFit/>
          </a:bodyPr>
          <a:lstStyle/>
          <a:p>
            <a:pPr algn="just" rtl="0" fontAlgn="base"/>
            <a:r>
              <a:rPr lang="en-US" sz="1400" b="0" i="0">
                <a:effectLst/>
                <a:latin typeface="Calibri" panose="020F0502020204030204" pitchFamily="34" charset="0"/>
              </a:rPr>
              <a:t> </a:t>
            </a:r>
            <a:endParaRPr lang="en-US" sz="1400" b="0" i="0">
              <a:effectLst/>
              <a:latin typeface="Segoe UI" panose="020B0502040204020203" pitchFamily="34" charset="0"/>
            </a:endParaRPr>
          </a:p>
          <a:p>
            <a:pPr algn="just" rtl="0" fontAlgn="base"/>
            <a:r>
              <a:rPr lang="en-US" sz="1400" b="1" i="0" u="sng" strike="noStrike">
                <a:effectLst/>
                <a:latin typeface="Calibri" panose="020F0502020204030204" pitchFamily="34" charset="0"/>
                <a:hlinkClick r:id="rId18">
                  <a:extLst>
                    <a:ext uri="{A12FA001-AC4F-418D-AE19-62706E023703}">
                      <ahyp:hlinkClr xmlns:ahyp="http://schemas.microsoft.com/office/drawing/2018/hyperlinkcolor" val="tx"/>
                    </a:ext>
                  </a:extLst>
                </a:hlinkClick>
              </a:rPr>
              <a:t>MAIN PROJECTS OF RESPONSIBILITY AND ENVIRONMENTAL WORK</a:t>
            </a:r>
            <a:r>
              <a:rPr lang="en-US" sz="1400" b="0" i="0">
                <a:effectLst/>
                <a:latin typeface="Calibri" panose="020F0502020204030204" pitchFamily="34" charset="0"/>
              </a:rPr>
              <a:t> </a:t>
            </a:r>
            <a:endParaRPr lang="en-US" sz="1400" b="0" i="0">
              <a:effectLst/>
              <a:latin typeface="Segoe UI" panose="020B0502040204020203" pitchFamily="34" charset="0"/>
            </a:endParaRPr>
          </a:p>
        </p:txBody>
      </p:sp>
      <p:sp>
        <p:nvSpPr>
          <p:cNvPr id="3" name="TextBox 2">
            <a:extLst>
              <a:ext uri="{FF2B5EF4-FFF2-40B4-BE49-F238E27FC236}">
                <a16:creationId xmlns:a16="http://schemas.microsoft.com/office/drawing/2014/main" id="{B3040AD8-1905-73E2-572B-BB4C8BB0250F}"/>
              </a:ext>
            </a:extLst>
          </p:cNvPr>
          <p:cNvSpPr txBox="1"/>
          <p:nvPr/>
        </p:nvSpPr>
        <p:spPr>
          <a:xfrm>
            <a:off x="376891" y="7703685"/>
            <a:ext cx="6852148" cy="1596407"/>
          </a:xfrm>
          <a:prstGeom prst="rect">
            <a:avLst/>
          </a:prstGeom>
          <a:solidFill>
            <a:schemeClr val="bg1"/>
          </a:solidFill>
        </p:spPr>
        <p:txBody>
          <a:bodyPr wrap="square" rtlCol="0">
            <a:spAutoFit/>
          </a:bodyPr>
          <a:lstStyle/>
          <a:p>
            <a:endParaRPr lang="en-IE"/>
          </a:p>
        </p:txBody>
      </p:sp>
      <p:sp>
        <p:nvSpPr>
          <p:cNvPr id="5" name="TextBox 4">
            <a:extLst>
              <a:ext uri="{FF2B5EF4-FFF2-40B4-BE49-F238E27FC236}">
                <a16:creationId xmlns:a16="http://schemas.microsoft.com/office/drawing/2014/main" id="{89C3B4F7-56CF-D824-B1D2-FD0B2D15E56B}"/>
              </a:ext>
            </a:extLst>
          </p:cNvPr>
          <p:cNvSpPr txBox="1"/>
          <p:nvPr/>
        </p:nvSpPr>
        <p:spPr>
          <a:xfrm>
            <a:off x="376891" y="7784922"/>
            <a:ext cx="1253697" cy="892552"/>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sustainability, health &amp; well-being</a:t>
            </a:r>
          </a:p>
        </p:txBody>
      </p:sp>
      <p:sp>
        <p:nvSpPr>
          <p:cNvPr id="9" name="TextBox 8">
            <a:extLst>
              <a:ext uri="{FF2B5EF4-FFF2-40B4-BE49-F238E27FC236}">
                <a16:creationId xmlns:a16="http://schemas.microsoft.com/office/drawing/2014/main" id="{AB20D24E-749B-63BB-955B-45FB3F303512}"/>
              </a:ext>
            </a:extLst>
          </p:cNvPr>
          <p:cNvSpPr txBox="1"/>
          <p:nvPr/>
        </p:nvSpPr>
        <p:spPr>
          <a:xfrm>
            <a:off x="1753612" y="7784922"/>
            <a:ext cx="1253697" cy="69249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Carbon Negative Meira Nova 2025</a:t>
            </a:r>
          </a:p>
        </p:txBody>
      </p:sp>
      <p:sp>
        <p:nvSpPr>
          <p:cNvPr id="11" name="TextBox 10">
            <a:extLst>
              <a:ext uri="{FF2B5EF4-FFF2-40B4-BE49-F238E27FC236}">
                <a16:creationId xmlns:a16="http://schemas.microsoft.com/office/drawing/2014/main" id="{DE0E8588-890E-B1D4-CD0A-F60803F7542A}"/>
              </a:ext>
            </a:extLst>
          </p:cNvPr>
          <p:cNvSpPr txBox="1"/>
          <p:nvPr/>
        </p:nvSpPr>
        <p:spPr>
          <a:xfrm>
            <a:off x="3130334" y="7770634"/>
            <a:ext cx="1253697" cy="692497"/>
          </a:xfrm>
          <a:prstGeom prst="rect">
            <a:avLst/>
          </a:prstGeom>
          <a:noFill/>
        </p:spPr>
        <p:txBody>
          <a:bodyPr wrap="square" rtlCol="0">
            <a:spAutoFit/>
          </a:bodyPr>
          <a:lstStyle/>
          <a:p>
            <a:pPr algn="ctr"/>
            <a:r>
              <a:rPr lang="en-IE" sz="1300" b="1" dirty="0">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Towards a Circular economy</a:t>
            </a:r>
          </a:p>
        </p:txBody>
      </p:sp>
      <p:sp>
        <p:nvSpPr>
          <p:cNvPr id="14" name="TextBox 13">
            <a:extLst>
              <a:ext uri="{FF2B5EF4-FFF2-40B4-BE49-F238E27FC236}">
                <a16:creationId xmlns:a16="http://schemas.microsoft.com/office/drawing/2014/main" id="{C23EA2F2-9910-82BE-CDCC-F9C04257191A}"/>
              </a:ext>
            </a:extLst>
          </p:cNvPr>
          <p:cNvSpPr txBox="1"/>
          <p:nvPr/>
        </p:nvSpPr>
        <p:spPr>
          <a:xfrm>
            <a:off x="4552838" y="7778536"/>
            <a:ext cx="1253697" cy="109260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Human Rights in the value chain &amp; in operations</a:t>
            </a:r>
          </a:p>
        </p:txBody>
      </p:sp>
      <p:sp>
        <p:nvSpPr>
          <p:cNvPr id="16" name="TextBox 15">
            <a:extLst>
              <a:ext uri="{FF2B5EF4-FFF2-40B4-BE49-F238E27FC236}">
                <a16:creationId xmlns:a16="http://schemas.microsoft.com/office/drawing/2014/main" id="{99F3DB98-4717-237A-0A85-BE8895602640}"/>
              </a:ext>
            </a:extLst>
          </p:cNvPr>
          <p:cNvSpPr txBox="1"/>
          <p:nvPr/>
        </p:nvSpPr>
        <p:spPr>
          <a:xfrm>
            <a:off x="5890938" y="7783682"/>
            <a:ext cx="1253697" cy="692497"/>
          </a:xfrm>
          <a:prstGeom prst="rect">
            <a:avLst/>
          </a:prstGeom>
          <a:noFill/>
        </p:spPr>
        <p:txBody>
          <a:bodyPr wrap="square" rtlCol="0">
            <a:spAutoFit/>
          </a:bodyPr>
          <a:lstStyle/>
          <a:p>
            <a:pPr algn="ctr"/>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Promoting openness &amp; transparency</a:t>
            </a:r>
          </a:p>
        </p:txBody>
      </p:sp>
      <p:grpSp>
        <p:nvGrpSpPr>
          <p:cNvPr id="2" name="Graphic 4">
            <a:extLst>
              <a:ext uri="{FF2B5EF4-FFF2-40B4-BE49-F238E27FC236}">
                <a16:creationId xmlns:a16="http://schemas.microsoft.com/office/drawing/2014/main" id="{557F07BD-C117-631D-49D6-774FC1EC9998}"/>
              </a:ext>
            </a:extLst>
          </p:cNvPr>
          <p:cNvGrpSpPr/>
          <p:nvPr/>
        </p:nvGrpSpPr>
        <p:grpSpPr>
          <a:xfrm rot="19582332">
            <a:off x="2928501" y="9489966"/>
            <a:ext cx="403667" cy="780438"/>
            <a:chOff x="9129274" y="2719113"/>
            <a:chExt cx="717139" cy="1386497"/>
          </a:xfrm>
          <a:solidFill>
            <a:srgbClr val="000000"/>
          </a:solidFill>
        </p:grpSpPr>
        <p:grpSp>
          <p:nvGrpSpPr>
            <p:cNvPr id="8" name="Graphic 4">
              <a:extLst>
                <a:ext uri="{FF2B5EF4-FFF2-40B4-BE49-F238E27FC236}">
                  <a16:creationId xmlns:a16="http://schemas.microsoft.com/office/drawing/2014/main" id="{EDB1E741-C528-1E86-BD16-CD22176791FE}"/>
                </a:ext>
              </a:extLst>
            </p:cNvPr>
            <p:cNvGrpSpPr/>
            <p:nvPr/>
          </p:nvGrpSpPr>
          <p:grpSpPr>
            <a:xfrm>
              <a:off x="9159507" y="2719113"/>
              <a:ext cx="446280" cy="440141"/>
              <a:chOff x="9159507" y="2719113"/>
              <a:chExt cx="446280" cy="440141"/>
            </a:xfrm>
            <a:grpFill/>
          </p:grpSpPr>
          <p:sp>
            <p:nvSpPr>
              <p:cNvPr id="32" name="Freeform 57">
                <a:extLst>
                  <a:ext uri="{FF2B5EF4-FFF2-40B4-BE49-F238E27FC236}">
                    <a16:creationId xmlns:a16="http://schemas.microsoft.com/office/drawing/2014/main" id="{131F6C1B-FBCD-B84F-311D-6EDA05C6EEC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3" name="Freeform 58">
                <a:extLst>
                  <a:ext uri="{FF2B5EF4-FFF2-40B4-BE49-F238E27FC236}">
                    <a16:creationId xmlns:a16="http://schemas.microsoft.com/office/drawing/2014/main" id="{A3F57B95-F29C-027A-7F93-3F782938D8C5}"/>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2" name="Graphic 4">
              <a:extLst>
                <a:ext uri="{FF2B5EF4-FFF2-40B4-BE49-F238E27FC236}">
                  <a16:creationId xmlns:a16="http://schemas.microsoft.com/office/drawing/2014/main" id="{A1AA11A1-58D6-73AD-9085-9CC39A264A7A}"/>
                </a:ext>
              </a:extLst>
            </p:cNvPr>
            <p:cNvGrpSpPr/>
            <p:nvPr/>
          </p:nvGrpSpPr>
          <p:grpSpPr>
            <a:xfrm>
              <a:off x="9129274" y="2893887"/>
              <a:ext cx="717139" cy="1211724"/>
              <a:chOff x="9129274" y="2893887"/>
              <a:chExt cx="717139" cy="1211724"/>
            </a:xfrm>
            <a:grpFill/>
          </p:grpSpPr>
          <p:sp>
            <p:nvSpPr>
              <p:cNvPr id="13" name="Freeform 50">
                <a:extLst>
                  <a:ext uri="{FF2B5EF4-FFF2-40B4-BE49-F238E27FC236}">
                    <a16:creationId xmlns:a16="http://schemas.microsoft.com/office/drawing/2014/main" id="{BE767568-ECBF-C0F2-35FA-919FFC01570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7" name="Freeform 51">
                <a:extLst>
                  <a:ext uri="{FF2B5EF4-FFF2-40B4-BE49-F238E27FC236}">
                    <a16:creationId xmlns:a16="http://schemas.microsoft.com/office/drawing/2014/main" id="{7EC877E7-D6DC-0F3C-E69C-151AACA39402}"/>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27" name="Freeform 52">
                <a:extLst>
                  <a:ext uri="{FF2B5EF4-FFF2-40B4-BE49-F238E27FC236}">
                    <a16:creationId xmlns:a16="http://schemas.microsoft.com/office/drawing/2014/main" id="{DB92A65B-D376-B63F-CF68-03C3A89FFB00}"/>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28" name="Freeform 53">
                <a:extLst>
                  <a:ext uri="{FF2B5EF4-FFF2-40B4-BE49-F238E27FC236}">
                    <a16:creationId xmlns:a16="http://schemas.microsoft.com/office/drawing/2014/main" id="{8F06E5B6-A428-E256-9D72-6BD9B376AA45}"/>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29" name="Freeform 54">
                <a:extLst>
                  <a:ext uri="{FF2B5EF4-FFF2-40B4-BE49-F238E27FC236}">
                    <a16:creationId xmlns:a16="http://schemas.microsoft.com/office/drawing/2014/main" id="{5A86DD55-513A-0E60-CD82-04F9FD6D7B3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0" name="Freeform 55">
                <a:extLst>
                  <a:ext uri="{FF2B5EF4-FFF2-40B4-BE49-F238E27FC236}">
                    <a16:creationId xmlns:a16="http://schemas.microsoft.com/office/drawing/2014/main" id="{BA72EC9E-5469-E66E-E5B1-753141465167}"/>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1" name="Freeform 56">
                <a:extLst>
                  <a:ext uri="{FF2B5EF4-FFF2-40B4-BE49-F238E27FC236}">
                    <a16:creationId xmlns:a16="http://schemas.microsoft.com/office/drawing/2014/main" id="{0B6F9163-5EA8-4D5C-32D4-43E8C95D411D}"/>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34" name="Graphic 4">
            <a:extLst>
              <a:ext uri="{FF2B5EF4-FFF2-40B4-BE49-F238E27FC236}">
                <a16:creationId xmlns:a16="http://schemas.microsoft.com/office/drawing/2014/main" id="{BFB28D36-8E73-DF53-C153-F89F956B826D}"/>
              </a:ext>
            </a:extLst>
          </p:cNvPr>
          <p:cNvGrpSpPr/>
          <p:nvPr/>
        </p:nvGrpSpPr>
        <p:grpSpPr>
          <a:xfrm rot="19582332">
            <a:off x="6584835" y="4183071"/>
            <a:ext cx="403667" cy="780438"/>
            <a:chOff x="9129274" y="2719113"/>
            <a:chExt cx="717139" cy="1386497"/>
          </a:xfrm>
          <a:solidFill>
            <a:srgbClr val="000000"/>
          </a:solidFill>
        </p:grpSpPr>
        <p:grpSp>
          <p:nvGrpSpPr>
            <p:cNvPr id="35" name="Graphic 4">
              <a:extLst>
                <a:ext uri="{FF2B5EF4-FFF2-40B4-BE49-F238E27FC236}">
                  <a16:creationId xmlns:a16="http://schemas.microsoft.com/office/drawing/2014/main" id="{44E37ABB-124E-74B0-0091-1E93C5A57989}"/>
                </a:ext>
              </a:extLst>
            </p:cNvPr>
            <p:cNvGrpSpPr/>
            <p:nvPr/>
          </p:nvGrpSpPr>
          <p:grpSpPr>
            <a:xfrm>
              <a:off x="9159507" y="2719113"/>
              <a:ext cx="446280" cy="440141"/>
              <a:chOff x="9159507" y="2719113"/>
              <a:chExt cx="446280" cy="440141"/>
            </a:xfrm>
            <a:grpFill/>
          </p:grpSpPr>
          <p:sp>
            <p:nvSpPr>
              <p:cNvPr id="44" name="Freeform 57">
                <a:extLst>
                  <a:ext uri="{FF2B5EF4-FFF2-40B4-BE49-F238E27FC236}">
                    <a16:creationId xmlns:a16="http://schemas.microsoft.com/office/drawing/2014/main" id="{1976FC9E-3CE9-452D-1392-341D7973C0BB}"/>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5" name="Freeform 58">
                <a:extLst>
                  <a:ext uri="{FF2B5EF4-FFF2-40B4-BE49-F238E27FC236}">
                    <a16:creationId xmlns:a16="http://schemas.microsoft.com/office/drawing/2014/main" id="{C371875D-6DD8-E6D3-CF35-D57EDB4CD19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6" name="Graphic 4">
              <a:extLst>
                <a:ext uri="{FF2B5EF4-FFF2-40B4-BE49-F238E27FC236}">
                  <a16:creationId xmlns:a16="http://schemas.microsoft.com/office/drawing/2014/main" id="{20CC6E92-49AE-63BC-28E5-0BE5A4D3F68B}"/>
                </a:ext>
              </a:extLst>
            </p:cNvPr>
            <p:cNvGrpSpPr/>
            <p:nvPr/>
          </p:nvGrpSpPr>
          <p:grpSpPr>
            <a:xfrm>
              <a:off x="9129274" y="2893887"/>
              <a:ext cx="717139" cy="1211724"/>
              <a:chOff x="9129274" y="2893887"/>
              <a:chExt cx="717139" cy="1211724"/>
            </a:xfrm>
            <a:grpFill/>
          </p:grpSpPr>
          <p:sp>
            <p:nvSpPr>
              <p:cNvPr id="37" name="Freeform 50">
                <a:extLst>
                  <a:ext uri="{FF2B5EF4-FFF2-40B4-BE49-F238E27FC236}">
                    <a16:creationId xmlns:a16="http://schemas.microsoft.com/office/drawing/2014/main" id="{F12E78D8-7AF1-127A-96CC-17109000AE73}"/>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8" name="Freeform 51">
                <a:extLst>
                  <a:ext uri="{FF2B5EF4-FFF2-40B4-BE49-F238E27FC236}">
                    <a16:creationId xmlns:a16="http://schemas.microsoft.com/office/drawing/2014/main" id="{250565FC-0AA8-8689-48DB-6AD5F1BA1303}"/>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9" name="Freeform 52">
                <a:extLst>
                  <a:ext uri="{FF2B5EF4-FFF2-40B4-BE49-F238E27FC236}">
                    <a16:creationId xmlns:a16="http://schemas.microsoft.com/office/drawing/2014/main" id="{B8DCEE8C-B582-29EE-E450-6B4BE84F1D6D}"/>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40" name="Freeform 53">
                <a:extLst>
                  <a:ext uri="{FF2B5EF4-FFF2-40B4-BE49-F238E27FC236}">
                    <a16:creationId xmlns:a16="http://schemas.microsoft.com/office/drawing/2014/main" id="{F3C7C01A-BE97-091E-1AFA-C44A34A505E1}"/>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41" name="Freeform 54">
                <a:extLst>
                  <a:ext uri="{FF2B5EF4-FFF2-40B4-BE49-F238E27FC236}">
                    <a16:creationId xmlns:a16="http://schemas.microsoft.com/office/drawing/2014/main" id="{4586554B-87F0-CEE1-1595-054EFD2A6570}"/>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42" name="Freeform 55">
                <a:extLst>
                  <a:ext uri="{FF2B5EF4-FFF2-40B4-BE49-F238E27FC236}">
                    <a16:creationId xmlns:a16="http://schemas.microsoft.com/office/drawing/2014/main" id="{8D1A78F4-DEA5-70C5-A347-2E38476AE3E5}"/>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3" name="Freeform 56">
                <a:extLst>
                  <a:ext uri="{FF2B5EF4-FFF2-40B4-BE49-F238E27FC236}">
                    <a16:creationId xmlns:a16="http://schemas.microsoft.com/office/drawing/2014/main" id="{FD0F0B61-7EB1-BE41-A9F1-7E4B5F86FB1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6228811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391AE85D-47B3-8A42-8F63-97771B6BE4C9}"/>
              </a:ext>
            </a:extLst>
          </p:cNvPr>
          <p:cNvSpPr>
            <a:spLocks noGrp="1"/>
          </p:cNvSpPr>
          <p:nvPr>
            <p:ph type="body" sz="quarter" idx="13"/>
          </p:nvPr>
        </p:nvSpPr>
        <p:spPr>
          <a:xfrm>
            <a:off x="645961" y="2506733"/>
            <a:ext cx="3418702" cy="2586284"/>
          </a:xfrm>
        </p:spPr>
        <p:txBody>
          <a:bodyPr/>
          <a:lstStyle/>
          <a:p>
            <a:r>
              <a:rPr lang="en-US"/>
              <a:t>The greatest fine art of the future will be the making of a comfortable living from a small piece of land</a:t>
            </a:r>
          </a:p>
        </p:txBody>
      </p:sp>
      <p:sp>
        <p:nvSpPr>
          <p:cNvPr id="9" name="Text Placeholder 6">
            <a:extLst>
              <a:ext uri="{FF2B5EF4-FFF2-40B4-BE49-F238E27FC236}">
                <a16:creationId xmlns:a16="http://schemas.microsoft.com/office/drawing/2014/main" id="{C37AD6AD-DC46-3E47-98EB-7272FD57457E}"/>
              </a:ext>
            </a:extLst>
          </p:cNvPr>
          <p:cNvSpPr txBox="1">
            <a:spLocks/>
          </p:cNvSpPr>
          <p:nvPr/>
        </p:nvSpPr>
        <p:spPr>
          <a:xfrm>
            <a:off x="774624" y="4840129"/>
            <a:ext cx="3161377" cy="505777"/>
          </a:xfrm>
          <a:prstGeom prst="rect">
            <a:avLst/>
          </a:prstGeom>
        </p:spPr>
        <p:txBody>
          <a:bodyPr anchor="t">
            <a:normAutofit/>
          </a:bodyPr>
          <a:lstStyle>
            <a:lvl1pPr marL="0" indent="0" algn="ctr" defTabSz="2072941" rtl="0" eaLnBrk="1" latinLnBrk="0" hangingPunct="1">
              <a:lnSpc>
                <a:spcPct val="100000"/>
              </a:lnSpc>
              <a:spcBef>
                <a:spcPts val="2267"/>
              </a:spcBef>
              <a:buFont typeface="Arial" panose="020B0604020202020204" pitchFamily="34" charset="0"/>
              <a:buNone/>
              <a:defRPr sz="1900" b="0" i="1" kern="1200" baseline="0">
                <a:solidFill>
                  <a:srgbClr val="000000"/>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IE" sz="1200" b="1" i="0"/>
              <a:t>Abraham Lincoln </a:t>
            </a:r>
            <a:endParaRPr lang="en-US" sz="1200" b="1"/>
          </a:p>
        </p:txBody>
      </p:sp>
      <p:grpSp>
        <p:nvGrpSpPr>
          <p:cNvPr id="10" name="Group 9">
            <a:extLst>
              <a:ext uri="{FF2B5EF4-FFF2-40B4-BE49-F238E27FC236}">
                <a16:creationId xmlns:a16="http://schemas.microsoft.com/office/drawing/2014/main" id="{EB844627-BAF6-2949-BBBD-A678DAD9F6C8}"/>
              </a:ext>
            </a:extLst>
          </p:cNvPr>
          <p:cNvGrpSpPr/>
          <p:nvPr/>
        </p:nvGrpSpPr>
        <p:grpSpPr>
          <a:xfrm>
            <a:off x="1611399" y="2131290"/>
            <a:ext cx="1487826" cy="1083162"/>
            <a:chOff x="3400450" y="986392"/>
            <a:chExt cx="1487826" cy="1083162"/>
          </a:xfrm>
        </p:grpSpPr>
        <p:sp>
          <p:nvSpPr>
            <p:cNvPr id="11" name="Freeform 10">
              <a:extLst>
                <a:ext uri="{FF2B5EF4-FFF2-40B4-BE49-F238E27FC236}">
                  <a16:creationId xmlns:a16="http://schemas.microsoft.com/office/drawing/2014/main" id="{8B03380A-69B4-FE44-B349-8CC82F496D4F}"/>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8F8BE08-7E83-7B49-906E-BBB10818C65A}"/>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pic>
        <p:nvPicPr>
          <p:cNvPr id="15" name="Picture Placeholder 14">
            <a:extLst>
              <a:ext uri="{FF2B5EF4-FFF2-40B4-BE49-F238E27FC236}">
                <a16:creationId xmlns:a16="http://schemas.microsoft.com/office/drawing/2014/main" id="{FAC2A0BD-C734-794F-9F76-86C6BF548A9B}"/>
              </a:ext>
            </a:extLst>
          </p:cNvPr>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238026672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0EBB97D-E275-8740-97D1-6B9CD5253FAB}"/>
              </a:ext>
            </a:extLst>
          </p:cNvPr>
          <p:cNvSpPr>
            <a:spLocks noGrp="1"/>
          </p:cNvSpPr>
          <p:nvPr>
            <p:ph type="body" sz="quarter" idx="18"/>
          </p:nvPr>
        </p:nvSpPr>
        <p:spPr/>
        <p:txBody>
          <a:bodyPr>
            <a:normAutofit/>
          </a:bodyPr>
          <a:lstStyle/>
          <a:p>
            <a:r>
              <a:rPr lang="en-US" b="1">
                <a:hlinkClick r:id="rId2">
                  <a:extLst>
                    <a:ext uri="{A12FA001-AC4F-418D-AE19-62706E023703}">
                      <ahyp:hlinkClr xmlns:ahyp="http://schemas.microsoft.com/office/drawing/2018/hyperlinkcolor" val="tx"/>
                    </a:ext>
                  </a:extLst>
                </a:hlinkClick>
              </a:rPr>
              <a:t>www.ethical-food.eu</a:t>
            </a:r>
            <a:endParaRPr lang="en-US" b="1"/>
          </a:p>
          <a:p>
            <a:endParaRPr lang="en-US" b="1"/>
          </a:p>
        </p:txBody>
      </p:sp>
      <p:sp>
        <p:nvSpPr>
          <p:cNvPr id="6" name="Text Placeholder 5">
            <a:extLst>
              <a:ext uri="{FF2B5EF4-FFF2-40B4-BE49-F238E27FC236}">
                <a16:creationId xmlns:a16="http://schemas.microsoft.com/office/drawing/2014/main" id="{F453C571-B701-2943-A877-7A4ECC41D126}"/>
              </a:ext>
            </a:extLst>
          </p:cNvPr>
          <p:cNvSpPr>
            <a:spLocks noGrp="1"/>
          </p:cNvSpPr>
          <p:nvPr>
            <p:ph type="body" sz="quarter" idx="17"/>
          </p:nvPr>
        </p:nvSpPr>
        <p:spPr>
          <a:xfrm>
            <a:off x="1000663" y="3588159"/>
            <a:ext cx="3256950" cy="690592"/>
          </a:xfrm>
        </p:spPr>
        <p:txBody>
          <a:bodyPr>
            <a:noAutofit/>
          </a:bodyPr>
          <a:lstStyle/>
          <a:p>
            <a:pPr algn="l"/>
            <a:r>
              <a:rPr lang="en-US" sz="3600" b="1"/>
              <a:t>follow our journey</a:t>
            </a:r>
          </a:p>
        </p:txBody>
      </p:sp>
      <p:sp>
        <p:nvSpPr>
          <p:cNvPr id="10" name="Slide Number Placeholder 9">
            <a:extLst>
              <a:ext uri="{FF2B5EF4-FFF2-40B4-BE49-F238E27FC236}">
                <a16:creationId xmlns:a16="http://schemas.microsoft.com/office/drawing/2014/main" id="{9774873E-0E0F-F141-8DC0-99CFAD871464}"/>
              </a:ext>
            </a:extLst>
          </p:cNvPr>
          <p:cNvSpPr>
            <a:spLocks noGrp="1"/>
          </p:cNvSpPr>
          <p:nvPr>
            <p:ph type="sldNum" sz="quarter" idx="4294967295"/>
          </p:nvPr>
        </p:nvSpPr>
        <p:spPr>
          <a:xfrm>
            <a:off x="6511925" y="10047288"/>
            <a:ext cx="1047750" cy="465137"/>
          </a:xfrm>
        </p:spPr>
        <p:txBody>
          <a:bodyPr/>
          <a:lstStyle/>
          <a:p>
            <a:fld id="{CB2079F2-58AF-ED44-82D7-E04B2F6FD686}" type="slidenum">
              <a:rPr lang="en-US" smtClean="0"/>
              <a:pPr/>
              <a:t>55</a:t>
            </a:fld>
            <a:endParaRPr lang="en-US"/>
          </a:p>
        </p:txBody>
      </p:sp>
      <p:grpSp>
        <p:nvGrpSpPr>
          <p:cNvPr id="18" name="Graphic 3">
            <a:extLst>
              <a:ext uri="{FF2B5EF4-FFF2-40B4-BE49-F238E27FC236}">
                <a16:creationId xmlns:a16="http://schemas.microsoft.com/office/drawing/2014/main" id="{ECD3E71B-C68E-EF4F-BD57-2088EB8AAF22}"/>
              </a:ext>
            </a:extLst>
          </p:cNvPr>
          <p:cNvGrpSpPr/>
          <p:nvPr/>
        </p:nvGrpSpPr>
        <p:grpSpPr>
          <a:xfrm>
            <a:off x="5702791" y="9666812"/>
            <a:ext cx="280634" cy="280634"/>
            <a:chOff x="-147782" y="2499889"/>
            <a:chExt cx="850463" cy="850463"/>
          </a:xfrm>
        </p:grpSpPr>
        <p:sp>
          <p:nvSpPr>
            <p:cNvPr id="19" name="Freeform 18">
              <a:extLst>
                <a:ext uri="{FF2B5EF4-FFF2-40B4-BE49-F238E27FC236}">
                  <a16:creationId xmlns:a16="http://schemas.microsoft.com/office/drawing/2014/main" id="{ECD7060A-752B-D248-9378-EF7AC92A0514}"/>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0" name="Freeform 19">
              <a:hlinkClick r:id="rId3"/>
              <a:extLst>
                <a:ext uri="{FF2B5EF4-FFF2-40B4-BE49-F238E27FC236}">
                  <a16:creationId xmlns:a16="http://schemas.microsoft.com/office/drawing/2014/main" id="{38C93ECF-60E4-3D4D-B077-E70E95008C72}"/>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4" name="Graphic 3">
            <a:extLst>
              <a:ext uri="{FF2B5EF4-FFF2-40B4-BE49-F238E27FC236}">
                <a16:creationId xmlns:a16="http://schemas.microsoft.com/office/drawing/2014/main" id="{3875894D-33B0-F244-BCF5-D1955FBCC28D}"/>
              </a:ext>
            </a:extLst>
          </p:cNvPr>
          <p:cNvGrpSpPr/>
          <p:nvPr/>
        </p:nvGrpSpPr>
        <p:grpSpPr>
          <a:xfrm>
            <a:off x="5356884" y="9666812"/>
            <a:ext cx="280634" cy="280842"/>
            <a:chOff x="-1196056" y="2499889"/>
            <a:chExt cx="850463" cy="851093"/>
          </a:xfrm>
        </p:grpSpPr>
        <p:sp>
          <p:nvSpPr>
            <p:cNvPr id="25" name="Freeform 24">
              <a:extLst>
                <a:ext uri="{FF2B5EF4-FFF2-40B4-BE49-F238E27FC236}">
                  <a16:creationId xmlns:a16="http://schemas.microsoft.com/office/drawing/2014/main" id="{C6EBB123-1718-AB48-A374-9B012F3C9255}"/>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sp>
          <p:nvSpPr>
            <p:cNvPr id="26" name="Freeform 25">
              <a:hlinkClick r:id="rId4"/>
              <a:extLst>
                <a:ext uri="{FF2B5EF4-FFF2-40B4-BE49-F238E27FC236}">
                  <a16:creationId xmlns:a16="http://schemas.microsoft.com/office/drawing/2014/main" id="{80507A17-D0AB-414C-B541-DCDAB0E531A4}"/>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grpSp>
      <p:grpSp>
        <p:nvGrpSpPr>
          <p:cNvPr id="27" name="Group 26">
            <a:extLst>
              <a:ext uri="{FF2B5EF4-FFF2-40B4-BE49-F238E27FC236}">
                <a16:creationId xmlns:a16="http://schemas.microsoft.com/office/drawing/2014/main" id="{2EE857D9-7A30-2245-8E97-0ABE40547241}"/>
              </a:ext>
            </a:extLst>
          </p:cNvPr>
          <p:cNvGrpSpPr/>
          <p:nvPr/>
        </p:nvGrpSpPr>
        <p:grpSpPr>
          <a:xfrm>
            <a:off x="6048907" y="9666812"/>
            <a:ext cx="280634" cy="280634"/>
            <a:chOff x="5339337" y="8702010"/>
            <a:chExt cx="280634" cy="280634"/>
          </a:xfrm>
          <a:solidFill>
            <a:srgbClr val="12B4CB"/>
          </a:solidFill>
        </p:grpSpPr>
        <p:sp>
          <p:nvSpPr>
            <p:cNvPr id="28" name="Freeform 27">
              <a:extLst>
                <a:ext uri="{FF2B5EF4-FFF2-40B4-BE49-F238E27FC236}">
                  <a16:creationId xmlns:a16="http://schemas.microsoft.com/office/drawing/2014/main" id="{02B4E9A1-B106-BD4F-B6FE-F40412196D53}"/>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endParaRPr lang="en-US">
                <a:latin typeface="Calibri" panose="020F0502020204030204" pitchFamily="34" charset="0"/>
                <a:cs typeface="Calibri" panose="020F0502020204030204" pitchFamily="34" charset="0"/>
              </a:endParaRPr>
            </a:p>
          </p:txBody>
        </p:sp>
        <p:pic>
          <p:nvPicPr>
            <p:cNvPr id="29" name="Graphic 28" descr="World with solid fill">
              <a:hlinkClick r:id="rId5"/>
              <a:extLst>
                <a:ext uri="{FF2B5EF4-FFF2-40B4-BE49-F238E27FC236}">
                  <a16:creationId xmlns:a16="http://schemas.microsoft.com/office/drawing/2014/main" id="{A51FB76E-B85B-D644-B30D-5099F236384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56616" y="8719289"/>
              <a:ext cx="246077" cy="246077"/>
            </a:xfrm>
            <a:prstGeom prst="rect">
              <a:avLst/>
            </a:prstGeom>
          </p:spPr>
        </p:pic>
      </p:grpSp>
      <p:grpSp>
        <p:nvGrpSpPr>
          <p:cNvPr id="30" name="Group 29">
            <a:extLst>
              <a:ext uri="{FF2B5EF4-FFF2-40B4-BE49-F238E27FC236}">
                <a16:creationId xmlns:a16="http://schemas.microsoft.com/office/drawing/2014/main" id="{72CE4B5B-27B4-9842-9E03-D98F6EBFC562}"/>
              </a:ext>
            </a:extLst>
          </p:cNvPr>
          <p:cNvGrpSpPr/>
          <p:nvPr/>
        </p:nvGrpSpPr>
        <p:grpSpPr>
          <a:xfrm>
            <a:off x="245648" y="5190857"/>
            <a:ext cx="4705438" cy="2867812"/>
            <a:chOff x="1950804" y="3053151"/>
            <a:chExt cx="5608871" cy="3418425"/>
          </a:xfrm>
        </p:grpSpPr>
        <p:pic>
          <p:nvPicPr>
            <p:cNvPr id="31" name="Picture 30">
              <a:extLst>
                <a:ext uri="{FF2B5EF4-FFF2-40B4-BE49-F238E27FC236}">
                  <a16:creationId xmlns:a16="http://schemas.microsoft.com/office/drawing/2014/main" id="{F8695417-59B8-C24A-A8C9-04D73D13854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950804" y="3053151"/>
              <a:ext cx="5608871" cy="3418425"/>
            </a:xfrm>
            <a:prstGeom prst="rect">
              <a:avLst/>
            </a:prstGeom>
          </p:spPr>
        </p:pic>
        <p:sp>
          <p:nvSpPr>
            <p:cNvPr id="32" name="Rectangle 31">
              <a:extLst>
                <a:ext uri="{FF2B5EF4-FFF2-40B4-BE49-F238E27FC236}">
                  <a16:creationId xmlns:a16="http://schemas.microsoft.com/office/drawing/2014/main" id="{A17C61FB-BFA0-D342-B87B-FD7065FF2DB6}"/>
                </a:ext>
              </a:extLst>
            </p:cNvPr>
            <p:cNvSpPr/>
            <p:nvPr/>
          </p:nvSpPr>
          <p:spPr>
            <a:xfrm>
              <a:off x="2801073" y="3350555"/>
              <a:ext cx="3981692"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endParaRPr>
            </a:p>
          </p:txBody>
        </p:sp>
        <p:sp>
          <p:nvSpPr>
            <p:cNvPr id="33" name="Text Placeholder 32">
              <a:extLst>
                <a:ext uri="{FF2B5EF4-FFF2-40B4-BE49-F238E27FC236}">
                  <a16:creationId xmlns:a16="http://schemas.microsoft.com/office/drawing/2014/main" id="{77EF4167-90F5-514F-A3C2-13A8EAF9D147}"/>
                </a:ext>
              </a:extLst>
            </p:cNvPr>
            <p:cNvSpPr txBox="1">
              <a:spLocks/>
            </p:cNvSpPr>
            <p:nvPr/>
          </p:nvSpPr>
          <p:spPr>
            <a:xfrm>
              <a:off x="2801073" y="4337414"/>
              <a:ext cx="3981692" cy="891421"/>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a:r>
                <a:rPr lang="en-GB" sz="1800" b="0">
                  <a:solidFill>
                    <a:srgbClr val="000000"/>
                  </a:solidFill>
                  <a:latin typeface="Calibri" panose="020F0502020204030204" pitchFamily="34" charset="0"/>
                </a:rPr>
                <a:t>Website Here</a:t>
              </a:r>
              <a:endParaRPr lang="en-US" sz="1800" b="0">
                <a:solidFill>
                  <a:srgbClr val="000000"/>
                </a:solidFill>
                <a:latin typeface="Calibri" panose="020F0502020204030204" pitchFamily="34" charset="0"/>
              </a:endParaRPr>
            </a:p>
          </p:txBody>
        </p:sp>
      </p:grpSp>
      <p:pic>
        <p:nvPicPr>
          <p:cNvPr id="5" name="Picture 4">
            <a:extLst>
              <a:ext uri="{FF2B5EF4-FFF2-40B4-BE49-F238E27FC236}">
                <a16:creationId xmlns:a16="http://schemas.microsoft.com/office/drawing/2014/main" id="{798D548D-BDC7-0336-421D-B0CA0B2B75D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58962" y="5459094"/>
            <a:ext cx="3340352" cy="2008256"/>
          </a:xfrm>
          <a:prstGeom prst="rect">
            <a:avLst/>
          </a:prstGeom>
        </p:spPr>
      </p:pic>
      <p:grpSp>
        <p:nvGrpSpPr>
          <p:cNvPr id="21" name="Graphic 4">
            <a:extLst>
              <a:ext uri="{FF2B5EF4-FFF2-40B4-BE49-F238E27FC236}">
                <a16:creationId xmlns:a16="http://schemas.microsoft.com/office/drawing/2014/main" id="{FCE7E335-E521-EF90-7C7C-302E3ACB5B0D}"/>
              </a:ext>
            </a:extLst>
          </p:cNvPr>
          <p:cNvGrpSpPr/>
          <p:nvPr/>
        </p:nvGrpSpPr>
        <p:grpSpPr>
          <a:xfrm rot="19582332">
            <a:off x="6770755" y="9350180"/>
            <a:ext cx="403667" cy="780438"/>
            <a:chOff x="9129274" y="2719113"/>
            <a:chExt cx="717139" cy="1386497"/>
          </a:xfrm>
          <a:solidFill>
            <a:srgbClr val="000000"/>
          </a:solidFill>
        </p:grpSpPr>
        <p:grpSp>
          <p:nvGrpSpPr>
            <p:cNvPr id="22" name="Graphic 4">
              <a:extLst>
                <a:ext uri="{FF2B5EF4-FFF2-40B4-BE49-F238E27FC236}">
                  <a16:creationId xmlns:a16="http://schemas.microsoft.com/office/drawing/2014/main" id="{464BC53C-488A-A459-ECB3-C7897EBDA77B}"/>
                </a:ext>
              </a:extLst>
            </p:cNvPr>
            <p:cNvGrpSpPr/>
            <p:nvPr/>
          </p:nvGrpSpPr>
          <p:grpSpPr>
            <a:xfrm>
              <a:off x="9159507" y="2719113"/>
              <a:ext cx="446280" cy="440141"/>
              <a:chOff x="9159507" y="2719113"/>
              <a:chExt cx="446280" cy="440141"/>
            </a:xfrm>
            <a:grpFill/>
          </p:grpSpPr>
          <p:sp>
            <p:nvSpPr>
              <p:cNvPr id="41" name="Freeform 57">
                <a:extLst>
                  <a:ext uri="{FF2B5EF4-FFF2-40B4-BE49-F238E27FC236}">
                    <a16:creationId xmlns:a16="http://schemas.microsoft.com/office/drawing/2014/main" id="{C32C9D31-B6CD-BD79-216B-D22C78C8E773}"/>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42" name="Freeform 58">
                <a:extLst>
                  <a:ext uri="{FF2B5EF4-FFF2-40B4-BE49-F238E27FC236}">
                    <a16:creationId xmlns:a16="http://schemas.microsoft.com/office/drawing/2014/main" id="{BFBFB65E-AD92-6B37-88AE-2E1F2D86BF0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rgbClr val="ED7D31"/>
              </a:solid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nvGrpSpPr>
            <p:cNvPr id="23" name="Graphic 4">
              <a:extLst>
                <a:ext uri="{FF2B5EF4-FFF2-40B4-BE49-F238E27FC236}">
                  <a16:creationId xmlns:a16="http://schemas.microsoft.com/office/drawing/2014/main" id="{C4F2FEC8-F8AF-6198-0236-6D89FCC80CE3}"/>
                </a:ext>
              </a:extLst>
            </p:cNvPr>
            <p:cNvGrpSpPr/>
            <p:nvPr/>
          </p:nvGrpSpPr>
          <p:grpSpPr>
            <a:xfrm>
              <a:off x="9129274" y="2893887"/>
              <a:ext cx="717139" cy="1211724"/>
              <a:chOff x="9129274" y="2893887"/>
              <a:chExt cx="717139" cy="1211724"/>
            </a:xfrm>
            <a:grpFill/>
          </p:grpSpPr>
          <p:sp>
            <p:nvSpPr>
              <p:cNvPr id="34" name="Freeform 50">
                <a:extLst>
                  <a:ext uri="{FF2B5EF4-FFF2-40B4-BE49-F238E27FC236}">
                    <a16:creationId xmlns:a16="http://schemas.microsoft.com/office/drawing/2014/main" id="{EC42255A-58FB-FD07-A3A8-69F5A5380C1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5" name="Freeform 51">
                <a:extLst>
                  <a:ext uri="{FF2B5EF4-FFF2-40B4-BE49-F238E27FC236}">
                    <a16:creationId xmlns:a16="http://schemas.microsoft.com/office/drawing/2014/main" id="{87179198-1D11-8F86-B0E3-E45C4900549A}"/>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6" name="Freeform 52">
                <a:extLst>
                  <a:ext uri="{FF2B5EF4-FFF2-40B4-BE49-F238E27FC236}">
                    <a16:creationId xmlns:a16="http://schemas.microsoft.com/office/drawing/2014/main" id="{592C504E-E8AD-5A55-2A07-9AE8857EAA83}"/>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7" name="Freeform 53">
                <a:extLst>
                  <a:ext uri="{FF2B5EF4-FFF2-40B4-BE49-F238E27FC236}">
                    <a16:creationId xmlns:a16="http://schemas.microsoft.com/office/drawing/2014/main" id="{09279C2E-104F-9E52-E7D4-26FC7E4ED4E6}"/>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8" name="Freeform 54">
                <a:extLst>
                  <a:ext uri="{FF2B5EF4-FFF2-40B4-BE49-F238E27FC236}">
                    <a16:creationId xmlns:a16="http://schemas.microsoft.com/office/drawing/2014/main" id="{435C0DF9-8892-0BDF-A34B-B7277F922413}"/>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39" name="Freeform 55">
                <a:extLst>
                  <a:ext uri="{FF2B5EF4-FFF2-40B4-BE49-F238E27FC236}">
                    <a16:creationId xmlns:a16="http://schemas.microsoft.com/office/drawing/2014/main" id="{D35B4905-8DCC-BC55-1A85-D0C13CBDFE06}"/>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40" name="Freeform 56">
                <a:extLst>
                  <a:ext uri="{FF2B5EF4-FFF2-40B4-BE49-F238E27FC236}">
                    <a16:creationId xmlns:a16="http://schemas.microsoft.com/office/drawing/2014/main" id="{71CD1049-CD93-F79C-057A-77A6CF82A007}"/>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sp>
        <p:nvSpPr>
          <p:cNvPr id="3" name="TextBox 2">
            <a:extLst>
              <a:ext uri="{FF2B5EF4-FFF2-40B4-BE49-F238E27FC236}">
                <a16:creationId xmlns:a16="http://schemas.microsoft.com/office/drawing/2014/main" id="{4464D812-4334-495C-1FFE-DB63ECBC9340}"/>
              </a:ext>
            </a:extLst>
          </p:cNvPr>
          <p:cNvSpPr txBox="1"/>
          <p:nvPr/>
        </p:nvSpPr>
        <p:spPr>
          <a:xfrm>
            <a:off x="643128" y="9766026"/>
            <a:ext cx="2905988" cy="738406"/>
          </a:xfrm>
          <a:prstGeom prst="rect">
            <a:avLst/>
          </a:prstGeom>
          <a:solidFill>
            <a:schemeClr val="bg1"/>
          </a:solid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en-US"/>
          </a:p>
        </p:txBody>
      </p:sp>
      <p:pic>
        <p:nvPicPr>
          <p:cNvPr id="2" name="Picture 1" descr="Blue text on a white background&#10;&#10;Description automatically generated">
            <a:extLst>
              <a:ext uri="{FF2B5EF4-FFF2-40B4-BE49-F238E27FC236}">
                <a16:creationId xmlns:a16="http://schemas.microsoft.com/office/drawing/2014/main" id="{09DA8A37-B210-5FC2-6BBE-76767051CF89}"/>
              </a:ext>
            </a:extLst>
          </p:cNvPr>
          <p:cNvPicPr>
            <a:picLocks noChangeAspect="1"/>
          </p:cNvPicPr>
          <p:nvPr/>
        </p:nvPicPr>
        <p:blipFill>
          <a:blip r:embed="rId10"/>
          <a:stretch>
            <a:fillRect/>
          </a:stretch>
        </p:blipFill>
        <p:spPr>
          <a:xfrm>
            <a:off x="644017" y="9650352"/>
            <a:ext cx="1802172" cy="390420"/>
          </a:xfrm>
          <a:prstGeom prst="rect">
            <a:avLst/>
          </a:prstGeom>
        </p:spPr>
      </p:pic>
    </p:spTree>
    <p:extLst>
      <p:ext uri="{BB962C8B-B14F-4D97-AF65-F5344CB8AC3E}">
        <p14:creationId xmlns:p14="http://schemas.microsoft.com/office/powerpoint/2010/main" val="3355229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Woman buying greens at farmer's market">
            <a:extLst>
              <a:ext uri="{FF2B5EF4-FFF2-40B4-BE49-F238E27FC236}">
                <a16:creationId xmlns:a16="http://schemas.microsoft.com/office/drawing/2014/main" id="{1EBAE07E-D596-6B4F-19EF-11230C91E6B7}"/>
              </a:ext>
            </a:extLst>
          </p:cNvPr>
          <p:cNvPicPr>
            <a:picLocks noGrp="1" noChangeAspect="1"/>
          </p:cNvPicPr>
          <p:nvPr>
            <p:ph type="pic" sz="quarter" idx="41"/>
          </p:nvPr>
        </p:nvPicPr>
        <p:blipFill rotWithShape="1">
          <a:blip r:embed="rId2" cstate="email">
            <a:extLst>
              <a:ext uri="{28A0092B-C50C-407E-A947-70E740481C1C}">
                <a14:useLocalDpi xmlns:a14="http://schemas.microsoft.com/office/drawing/2010/main"/>
              </a:ext>
            </a:extLst>
          </a:blip>
          <a:srcRect/>
          <a:stretch/>
        </p:blipFill>
        <p:spPr>
          <a:xfrm>
            <a:off x="-1" y="-11581"/>
            <a:ext cx="7559675" cy="2723566"/>
          </a:xfrm>
        </p:spPr>
      </p:pic>
      <p:sp>
        <p:nvSpPr>
          <p:cNvPr id="3" name="Text Placeholder 2">
            <a:extLst>
              <a:ext uri="{FF2B5EF4-FFF2-40B4-BE49-F238E27FC236}">
                <a16:creationId xmlns:a16="http://schemas.microsoft.com/office/drawing/2014/main" id="{784FF1BF-7115-E3CD-99D5-DB6B74538201}"/>
              </a:ext>
            </a:extLst>
          </p:cNvPr>
          <p:cNvSpPr>
            <a:spLocks noGrp="1"/>
          </p:cNvSpPr>
          <p:nvPr>
            <p:ph type="body" sz="quarter" idx="30"/>
          </p:nvPr>
        </p:nvSpPr>
        <p:spPr/>
        <p:txBody>
          <a:bodyPr/>
          <a:lstStyle/>
          <a:p>
            <a:r>
              <a:rPr lang="en-US" sz="3600" b="1" dirty="0"/>
              <a:t>04 </a:t>
            </a:r>
            <a:r>
              <a:rPr lang="en-US" b="1" dirty="0"/>
              <a:t>– THE PEDAGOGY OF CASE STUDIES</a:t>
            </a:r>
          </a:p>
          <a:p>
            <a:endParaRPr lang="en-IE" b="1" dirty="0"/>
          </a:p>
        </p:txBody>
      </p:sp>
      <p:sp>
        <p:nvSpPr>
          <p:cNvPr id="4" name="Text Placeholder 3">
            <a:extLst>
              <a:ext uri="{FF2B5EF4-FFF2-40B4-BE49-F238E27FC236}">
                <a16:creationId xmlns:a16="http://schemas.microsoft.com/office/drawing/2014/main" id="{1A0787E2-8D45-B54D-753C-15596DA3F2F3}"/>
              </a:ext>
            </a:extLst>
          </p:cNvPr>
          <p:cNvSpPr>
            <a:spLocks noGrp="1"/>
          </p:cNvSpPr>
          <p:nvPr>
            <p:ph type="body" sz="quarter" idx="42"/>
          </p:nvPr>
        </p:nvSpPr>
        <p:spPr>
          <a:xfrm>
            <a:off x="706179" y="5710872"/>
            <a:ext cx="3178094" cy="3811742"/>
          </a:xfrm>
        </p:spPr>
        <p:txBody>
          <a:bodyPr/>
          <a:lstStyle/>
          <a:p>
            <a:r>
              <a:rPr lang="en-US"/>
              <a:t>In applying the EFE Good Practice case studies in your training/teaching, you have the opportunity to address specific pedagogical issues and to develop higher-order skills in learners/ students.  We are adapting from </a:t>
            </a:r>
            <a:r>
              <a:rPr lang="en-US" b="1"/>
              <a:t>the case method</a:t>
            </a:r>
            <a:r>
              <a:rPr lang="en-US" b="1" baseline="30000"/>
              <a:t>1</a:t>
            </a:r>
            <a:r>
              <a:rPr lang="en-US"/>
              <a:t>, based on a philosophy of professional education that associates knowledge directly with action  (</a:t>
            </a:r>
            <a:r>
              <a:rPr lang="en-US" err="1"/>
              <a:t>Boehrer</a:t>
            </a:r>
            <a:r>
              <a:rPr lang="en-US"/>
              <a:t>, 1995). The case method is a rich and powerful approach to the development of cognitive skills in learners. It is also a flexible approach, in the sense that educators can use it in alternative ways.  </a:t>
            </a:r>
          </a:p>
          <a:p>
            <a:endParaRPr lang="en-US"/>
          </a:p>
          <a:p>
            <a:r>
              <a:rPr lang="en-US" err="1"/>
              <a:t>Velenchik</a:t>
            </a:r>
            <a:r>
              <a:rPr lang="en-US"/>
              <a:t> (1995) highlights that </a:t>
            </a:r>
            <a:r>
              <a:rPr lang="en-US" b="1"/>
              <a:t>the case method</a:t>
            </a:r>
            <a:r>
              <a:rPr lang="en-US" b="1" baseline="30000"/>
              <a:t>1</a:t>
            </a:r>
            <a:r>
              <a:rPr lang="en-US" b="1"/>
              <a:t> </a:t>
            </a:r>
            <a:r>
              <a:rPr lang="en-US"/>
              <a:t>is a motivation to learn theory. In VET training practice, we often use examples to illustrate the application of theoretical concepts. However, we tend to use the example to reinforce the theory, having taught the theory first, rather than thinking of the theory as a set of tools for answering the question posed by the application. </a:t>
            </a:r>
          </a:p>
          <a:p>
            <a:endParaRPr lang="en-IE"/>
          </a:p>
        </p:txBody>
      </p:sp>
      <p:sp>
        <p:nvSpPr>
          <p:cNvPr id="5" name="Text Placeholder 4">
            <a:extLst>
              <a:ext uri="{FF2B5EF4-FFF2-40B4-BE49-F238E27FC236}">
                <a16:creationId xmlns:a16="http://schemas.microsoft.com/office/drawing/2014/main" id="{43234D84-B711-30C1-7022-0061592AEDBF}"/>
              </a:ext>
            </a:extLst>
          </p:cNvPr>
          <p:cNvSpPr>
            <a:spLocks noGrp="1"/>
          </p:cNvSpPr>
          <p:nvPr>
            <p:ph type="body" sz="quarter" idx="43"/>
          </p:nvPr>
        </p:nvSpPr>
        <p:spPr>
          <a:xfrm>
            <a:off x="4069806" y="5710873"/>
            <a:ext cx="3178094" cy="3811742"/>
          </a:xfrm>
        </p:spPr>
        <p:txBody>
          <a:bodyPr/>
          <a:lstStyle/>
          <a:p>
            <a:r>
              <a:rPr lang="en-US" dirty="0"/>
              <a:t>The focus, therefore, is on the theory itself, and the application is often perceived as incidental. When students do not understand the purpose of theory, the process of learning becomes more difficult than it needs to be,  and they often fail to grasp the tools they need.  </a:t>
            </a:r>
          </a:p>
          <a:p>
            <a:endParaRPr lang="en-US" dirty="0"/>
          </a:p>
          <a:p>
            <a:r>
              <a:rPr lang="en-US" dirty="0"/>
              <a:t>In the case method</a:t>
            </a:r>
            <a:r>
              <a:rPr lang="en-US" b="1" baseline="30000" dirty="0"/>
              <a:t>1</a:t>
            </a:r>
            <a:r>
              <a:rPr lang="en-US" dirty="0"/>
              <a:t>, the problem that the students are challenged to solve takes </a:t>
            </a:r>
            <a:r>
              <a:rPr lang="en-US" dirty="0" err="1"/>
              <a:t>centre</a:t>
            </a:r>
            <a:r>
              <a:rPr lang="en-US" dirty="0"/>
              <a:t> stage. They soon </a:t>
            </a:r>
            <a:r>
              <a:rPr lang="en-US" dirty="0" err="1"/>
              <a:t>realise</a:t>
            </a:r>
            <a:r>
              <a:rPr lang="en-US" dirty="0"/>
              <a:t> that they do not have the tools and they start looking for the tools. They want to learn theory.  The case method can also be used in a very effective way to move learners gradually up the cognitive skills ladder from the low skills levels of knowledge,  comprehension and application to the higher skills of analysis, synthesis and evaluation. This educational taxonomy was originally proposed by Bloom (1956)  and provides a transparent and structured approach to the development of learner skills.</a:t>
            </a:r>
          </a:p>
          <a:p>
            <a:endParaRPr lang="en-IE" dirty="0"/>
          </a:p>
        </p:txBody>
      </p:sp>
      <p:sp>
        <p:nvSpPr>
          <p:cNvPr id="6" name="Slide Number Placeholder 5">
            <a:extLst>
              <a:ext uri="{FF2B5EF4-FFF2-40B4-BE49-F238E27FC236}">
                <a16:creationId xmlns:a16="http://schemas.microsoft.com/office/drawing/2014/main" id="{E82E3A1F-776F-CED4-1F8D-749F8CAB7239}"/>
              </a:ext>
            </a:extLst>
          </p:cNvPr>
          <p:cNvSpPr>
            <a:spLocks noGrp="1"/>
          </p:cNvSpPr>
          <p:nvPr>
            <p:ph type="sldNum" sz="quarter" idx="4"/>
          </p:nvPr>
        </p:nvSpPr>
        <p:spPr/>
        <p:txBody>
          <a:bodyPr/>
          <a:lstStyle/>
          <a:p>
            <a:fld id="{CB2079F2-58AF-ED44-82D7-E04B2F6FD686}" type="slidenum">
              <a:rPr lang="en-US" sz="1100" smtClean="0"/>
              <a:pPr/>
              <a:t>6</a:t>
            </a:fld>
            <a:endParaRPr lang="en-US" sz="1100"/>
          </a:p>
        </p:txBody>
      </p:sp>
      <p:sp>
        <p:nvSpPr>
          <p:cNvPr id="7" name="Text Placeholder 32">
            <a:extLst>
              <a:ext uri="{FF2B5EF4-FFF2-40B4-BE49-F238E27FC236}">
                <a16:creationId xmlns:a16="http://schemas.microsoft.com/office/drawing/2014/main" id="{9BD6FD15-3650-5B35-ABB4-0A6F640A5F89}"/>
              </a:ext>
            </a:extLst>
          </p:cNvPr>
          <p:cNvSpPr txBox="1">
            <a:spLocks/>
          </p:cNvSpPr>
          <p:nvPr/>
        </p:nvSpPr>
        <p:spPr>
          <a:xfrm>
            <a:off x="4189921" y="3268712"/>
            <a:ext cx="3057979" cy="1289281"/>
          </a:xfrm>
          <a:prstGeom prst="rect">
            <a:avLst/>
          </a:prstGeom>
        </p:spPr>
        <p:txBody>
          <a:bodyPr numCol="1" spcCol="288000" anchor="t">
            <a:noAutofit/>
          </a:bodyPr>
          <a:lstStyle>
            <a:lvl1pPr marL="0" marR="0" indent="0" algn="just" defTabSz="2072941" rtl="0" eaLnBrk="1" fontAlgn="auto" latinLnBrk="0" hangingPunct="1">
              <a:lnSpc>
                <a:spcPct val="100000"/>
              </a:lnSpc>
              <a:spcBef>
                <a:spcPts val="0"/>
              </a:spcBef>
              <a:spcAft>
                <a:spcPts val="0"/>
              </a:spcAft>
              <a:buClrTx/>
              <a:buSzTx/>
              <a:buFont typeface="Arial" panose="020B0604020202020204" pitchFamily="34" charset="0"/>
              <a:buNone/>
              <a:tabLst/>
              <a:defRPr sz="1200" b="1" i="1">
                <a:solidFill>
                  <a:srgbClr val="555C66"/>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a:defRPr/>
            </a:pPr>
            <a:r>
              <a:rPr lang="en-IE" sz="1400" kern="0" dirty="0">
                <a:solidFill>
                  <a:srgbClr val="F79037"/>
                </a:solidFill>
                <a:latin typeface="Calibri" panose="020F0502020204030204" pitchFamily="34" charset="0"/>
                <a:cs typeface="Calibri" panose="020F0502020204030204" pitchFamily="34" charset="0"/>
              </a:rPr>
              <a:t>“Food SMEs are hungry for innovation. Although the food and drink service sector plays an important role within the EU economy, innovation in food sector SMEs have received little previous attention”</a:t>
            </a:r>
          </a:p>
          <a:p>
            <a:pPr>
              <a:defRPr/>
            </a:pPr>
            <a:endParaRPr lang="en-IE" sz="1050" kern="0" dirty="0">
              <a:solidFill>
                <a:srgbClr val="F79037"/>
              </a:solidFill>
              <a:latin typeface="Calibri" panose="020F0502020204030204" pitchFamily="34" charset="0"/>
              <a:cs typeface="Calibri" panose="020F0502020204030204" pitchFamily="34" charset="0"/>
            </a:endParaRP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a:t>
            </a:r>
            <a:r>
              <a:rPr lang="en-IE" sz="900" b="0" i="0" kern="0" dirty="0" err="1">
                <a:solidFill>
                  <a:schemeClr val="tx1">
                    <a:lumMod val="75000"/>
                    <a:lumOff val="2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Baregheh</a:t>
            </a: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 A., Rowley, J., Sambrook, S., Davies, D.</a:t>
            </a: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"Innovation in food sector SMEs", Journal of Small</a:t>
            </a:r>
          </a:p>
          <a:p>
            <a:pPr>
              <a:defRPr/>
            </a:pPr>
            <a:r>
              <a:rPr lang="en-IE" sz="900" b="0" i="0" kern="0" dirty="0">
                <a:solidFill>
                  <a:schemeClr val="tx1">
                    <a:lumMod val="75000"/>
                    <a:lumOff val="25000"/>
                  </a:schemeClr>
                </a:solidFill>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rPr>
              <a:t>Business and Enterprise Development).</a:t>
            </a:r>
            <a:endParaRPr lang="en-IE" sz="900" b="0" i="0" kern="0" dirty="0">
              <a:solidFill>
                <a:schemeClr val="tx1">
                  <a:lumMod val="75000"/>
                  <a:lumOff val="25000"/>
                </a:schemeClr>
              </a:solidFill>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4C41C289-910F-1002-0824-2B9683F2C71E}"/>
              </a:ext>
            </a:extLst>
          </p:cNvPr>
          <p:cNvSpPr/>
          <p:nvPr/>
        </p:nvSpPr>
        <p:spPr>
          <a:xfrm>
            <a:off x="700476" y="9688212"/>
            <a:ext cx="4344833" cy="215444"/>
          </a:xfrm>
          <a:prstGeom prst="rect">
            <a:avLst/>
          </a:prstGeom>
        </p:spPr>
        <p:txBody>
          <a:bodyPr wrap="square">
            <a:spAutoFit/>
          </a:bodyPr>
          <a:lstStyle/>
          <a:p>
            <a:r>
              <a:rPr lang="en-IE" sz="800" baseline="30000">
                <a:solidFill>
                  <a:srgbClr val="6B9F25"/>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1</a:t>
            </a:r>
            <a:r>
              <a:rPr lang="en-IE" sz="800">
                <a:solidFill>
                  <a:schemeClr val="tx1">
                    <a:lumMod val="65000"/>
                    <a:lumOff val="35000"/>
                  </a:schemeClr>
                </a:solidFill>
                <a:latin typeface="Calibri" panose="020F0502020204030204" pitchFamily="34" charset="0"/>
                <a:cs typeface="Calibri" panose="020F0502020204030204" pitchFamily="34" charset="0"/>
                <a:hlinkClick r:id="rId4">
                  <a:extLst>
                    <a:ext uri="{A12FA001-AC4F-418D-AE19-62706E023703}">
                      <ahyp:hlinkClr xmlns:ahyp="http://schemas.microsoft.com/office/drawing/2018/hyperlinkcolor" val="tx"/>
                    </a:ext>
                  </a:extLst>
                </a:hlinkClick>
              </a:rPr>
              <a:t> The pedagogy of case studies | The Economics Network</a:t>
            </a:r>
            <a:endParaRPr lang="en-IE" sz="800">
              <a:solidFill>
                <a:schemeClr val="tx1">
                  <a:lumMod val="65000"/>
                  <a:lumOff val="35000"/>
                </a:schemeClr>
              </a:solidFill>
              <a:effectLst/>
              <a:latin typeface="Calibri" panose="020F0502020204030204" pitchFamily="34" charset="0"/>
              <a:cs typeface="Calibri" panose="020F0502020204030204" pitchFamily="34" charset="0"/>
            </a:endParaRPr>
          </a:p>
        </p:txBody>
      </p:sp>
      <p:grpSp>
        <p:nvGrpSpPr>
          <p:cNvPr id="33" name="Graphic 4">
            <a:extLst>
              <a:ext uri="{FF2B5EF4-FFF2-40B4-BE49-F238E27FC236}">
                <a16:creationId xmlns:a16="http://schemas.microsoft.com/office/drawing/2014/main" id="{6ACFD948-2DEA-A82A-586E-A48EDA3C3366}"/>
              </a:ext>
            </a:extLst>
          </p:cNvPr>
          <p:cNvGrpSpPr/>
          <p:nvPr/>
        </p:nvGrpSpPr>
        <p:grpSpPr>
          <a:xfrm rot="19582332">
            <a:off x="6906592" y="4590721"/>
            <a:ext cx="403667" cy="780438"/>
            <a:chOff x="9129274" y="2719113"/>
            <a:chExt cx="717139" cy="1386497"/>
          </a:xfrm>
          <a:solidFill>
            <a:srgbClr val="000000"/>
          </a:solidFill>
        </p:grpSpPr>
        <p:grpSp>
          <p:nvGrpSpPr>
            <p:cNvPr id="34" name="Graphic 4">
              <a:extLst>
                <a:ext uri="{FF2B5EF4-FFF2-40B4-BE49-F238E27FC236}">
                  <a16:creationId xmlns:a16="http://schemas.microsoft.com/office/drawing/2014/main" id="{8DFC9B29-03C2-2884-3E88-D3F0A86EFE07}"/>
                </a:ext>
              </a:extLst>
            </p:cNvPr>
            <p:cNvGrpSpPr/>
            <p:nvPr/>
          </p:nvGrpSpPr>
          <p:grpSpPr>
            <a:xfrm>
              <a:off x="9159507" y="2719113"/>
              <a:ext cx="446280" cy="440141"/>
              <a:chOff x="9159507" y="2719113"/>
              <a:chExt cx="446280" cy="440141"/>
            </a:xfrm>
            <a:grpFill/>
          </p:grpSpPr>
          <p:sp>
            <p:nvSpPr>
              <p:cNvPr id="43" name="Freeform 57">
                <a:extLst>
                  <a:ext uri="{FF2B5EF4-FFF2-40B4-BE49-F238E27FC236}">
                    <a16:creationId xmlns:a16="http://schemas.microsoft.com/office/drawing/2014/main" id="{CF2026B6-2269-F3B9-339A-9402B0249359}"/>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44" name="Freeform 58">
                <a:extLst>
                  <a:ext uri="{FF2B5EF4-FFF2-40B4-BE49-F238E27FC236}">
                    <a16:creationId xmlns:a16="http://schemas.microsoft.com/office/drawing/2014/main" id="{BFE41BB5-01DF-D9E3-E989-F7881E9F0663}"/>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35" name="Graphic 4">
              <a:extLst>
                <a:ext uri="{FF2B5EF4-FFF2-40B4-BE49-F238E27FC236}">
                  <a16:creationId xmlns:a16="http://schemas.microsoft.com/office/drawing/2014/main" id="{4B59D68E-6A2E-D79B-029E-07A52008D5E7}"/>
                </a:ext>
              </a:extLst>
            </p:cNvPr>
            <p:cNvGrpSpPr/>
            <p:nvPr/>
          </p:nvGrpSpPr>
          <p:grpSpPr>
            <a:xfrm>
              <a:off x="9129274" y="2893887"/>
              <a:ext cx="717139" cy="1211724"/>
              <a:chOff x="9129274" y="2893887"/>
              <a:chExt cx="717139" cy="1211724"/>
            </a:xfrm>
            <a:grpFill/>
          </p:grpSpPr>
          <p:sp>
            <p:nvSpPr>
              <p:cNvPr id="36" name="Freeform 50">
                <a:extLst>
                  <a:ext uri="{FF2B5EF4-FFF2-40B4-BE49-F238E27FC236}">
                    <a16:creationId xmlns:a16="http://schemas.microsoft.com/office/drawing/2014/main" id="{4CAFAAA9-6EEF-FCCE-BB38-B3B43F8495FC}"/>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7" name="Freeform 51">
                <a:extLst>
                  <a:ext uri="{FF2B5EF4-FFF2-40B4-BE49-F238E27FC236}">
                    <a16:creationId xmlns:a16="http://schemas.microsoft.com/office/drawing/2014/main" id="{3CE1CD0C-69DC-321D-D138-EB128378D7B9}"/>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8" name="Freeform 52">
                <a:extLst>
                  <a:ext uri="{FF2B5EF4-FFF2-40B4-BE49-F238E27FC236}">
                    <a16:creationId xmlns:a16="http://schemas.microsoft.com/office/drawing/2014/main" id="{B91386BA-F476-19CE-BDF0-E9E1883BDFDB}"/>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9" name="Freeform 53">
                <a:extLst>
                  <a:ext uri="{FF2B5EF4-FFF2-40B4-BE49-F238E27FC236}">
                    <a16:creationId xmlns:a16="http://schemas.microsoft.com/office/drawing/2014/main" id="{E46C58D5-F74D-F67A-A8B8-DF04D666EADF}"/>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40" name="Freeform 54">
                <a:extLst>
                  <a:ext uri="{FF2B5EF4-FFF2-40B4-BE49-F238E27FC236}">
                    <a16:creationId xmlns:a16="http://schemas.microsoft.com/office/drawing/2014/main" id="{F81FB72C-A9CE-8A34-DB00-244C6B298008}"/>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41" name="Freeform 55">
                <a:extLst>
                  <a:ext uri="{FF2B5EF4-FFF2-40B4-BE49-F238E27FC236}">
                    <a16:creationId xmlns:a16="http://schemas.microsoft.com/office/drawing/2014/main" id="{95CCF7D5-1151-8208-C8EB-0C91DE5426C0}"/>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42" name="Freeform 56">
                <a:extLst>
                  <a:ext uri="{FF2B5EF4-FFF2-40B4-BE49-F238E27FC236}">
                    <a16:creationId xmlns:a16="http://schemas.microsoft.com/office/drawing/2014/main" id="{68330F77-8AEA-3BB1-3A3B-F4A73C24A85A}"/>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grpSp>
        <p:nvGrpSpPr>
          <p:cNvPr id="45" name="Graphic 4">
            <a:extLst>
              <a:ext uri="{FF2B5EF4-FFF2-40B4-BE49-F238E27FC236}">
                <a16:creationId xmlns:a16="http://schemas.microsoft.com/office/drawing/2014/main" id="{84871753-8C17-3262-5B4F-E7BCDF10B7E2}"/>
              </a:ext>
            </a:extLst>
          </p:cNvPr>
          <p:cNvGrpSpPr/>
          <p:nvPr/>
        </p:nvGrpSpPr>
        <p:grpSpPr>
          <a:xfrm rot="19582332">
            <a:off x="3288036" y="9297993"/>
            <a:ext cx="403667" cy="780438"/>
            <a:chOff x="9129274" y="2719113"/>
            <a:chExt cx="717139" cy="1386497"/>
          </a:xfrm>
          <a:solidFill>
            <a:srgbClr val="000000"/>
          </a:solidFill>
        </p:grpSpPr>
        <p:grpSp>
          <p:nvGrpSpPr>
            <p:cNvPr id="46" name="Graphic 4">
              <a:extLst>
                <a:ext uri="{FF2B5EF4-FFF2-40B4-BE49-F238E27FC236}">
                  <a16:creationId xmlns:a16="http://schemas.microsoft.com/office/drawing/2014/main" id="{0E3B10B8-353F-0829-4BE9-85746BC38A3C}"/>
                </a:ext>
              </a:extLst>
            </p:cNvPr>
            <p:cNvGrpSpPr/>
            <p:nvPr/>
          </p:nvGrpSpPr>
          <p:grpSpPr>
            <a:xfrm>
              <a:off x="9159507" y="2719113"/>
              <a:ext cx="446280" cy="440141"/>
              <a:chOff x="9159507" y="2719113"/>
              <a:chExt cx="446280" cy="440141"/>
            </a:xfrm>
            <a:grpFill/>
          </p:grpSpPr>
          <p:sp>
            <p:nvSpPr>
              <p:cNvPr id="55" name="Freeform 57">
                <a:extLst>
                  <a:ext uri="{FF2B5EF4-FFF2-40B4-BE49-F238E27FC236}">
                    <a16:creationId xmlns:a16="http://schemas.microsoft.com/office/drawing/2014/main" id="{8B0F8B29-DA37-4442-A90F-7114DFA1E136}"/>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56" name="Freeform 58">
                <a:extLst>
                  <a:ext uri="{FF2B5EF4-FFF2-40B4-BE49-F238E27FC236}">
                    <a16:creationId xmlns:a16="http://schemas.microsoft.com/office/drawing/2014/main" id="{C75E60A1-2585-D156-A725-5BA95A2B013B}"/>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47" name="Graphic 4">
              <a:extLst>
                <a:ext uri="{FF2B5EF4-FFF2-40B4-BE49-F238E27FC236}">
                  <a16:creationId xmlns:a16="http://schemas.microsoft.com/office/drawing/2014/main" id="{4D37D3BF-E96B-56A5-D196-125C4E2D8228}"/>
                </a:ext>
              </a:extLst>
            </p:cNvPr>
            <p:cNvGrpSpPr/>
            <p:nvPr/>
          </p:nvGrpSpPr>
          <p:grpSpPr>
            <a:xfrm>
              <a:off x="9129274" y="2893887"/>
              <a:ext cx="717139" cy="1211724"/>
              <a:chOff x="9129274" y="2893887"/>
              <a:chExt cx="717139" cy="1211724"/>
            </a:xfrm>
            <a:grpFill/>
          </p:grpSpPr>
          <p:sp>
            <p:nvSpPr>
              <p:cNvPr id="48" name="Freeform 50">
                <a:extLst>
                  <a:ext uri="{FF2B5EF4-FFF2-40B4-BE49-F238E27FC236}">
                    <a16:creationId xmlns:a16="http://schemas.microsoft.com/office/drawing/2014/main" id="{FCF28ABF-AF74-FB82-420E-B93C559288E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49" name="Freeform 51">
                <a:extLst>
                  <a:ext uri="{FF2B5EF4-FFF2-40B4-BE49-F238E27FC236}">
                    <a16:creationId xmlns:a16="http://schemas.microsoft.com/office/drawing/2014/main" id="{3A9290BC-73B8-B55E-C3C2-D75A29210A9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50" name="Freeform 52">
                <a:extLst>
                  <a:ext uri="{FF2B5EF4-FFF2-40B4-BE49-F238E27FC236}">
                    <a16:creationId xmlns:a16="http://schemas.microsoft.com/office/drawing/2014/main" id="{B39E8B38-D7FE-7664-EF9E-0444957EE0DA}"/>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51" name="Freeform 53">
                <a:extLst>
                  <a:ext uri="{FF2B5EF4-FFF2-40B4-BE49-F238E27FC236}">
                    <a16:creationId xmlns:a16="http://schemas.microsoft.com/office/drawing/2014/main" id="{A84BB595-A3CB-1145-2C79-2AD8D71A2F4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52" name="Freeform 54">
                <a:extLst>
                  <a:ext uri="{FF2B5EF4-FFF2-40B4-BE49-F238E27FC236}">
                    <a16:creationId xmlns:a16="http://schemas.microsoft.com/office/drawing/2014/main" id="{8D05032D-2E15-C380-D85F-55A47A5FC666}"/>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53" name="Freeform 55">
                <a:extLst>
                  <a:ext uri="{FF2B5EF4-FFF2-40B4-BE49-F238E27FC236}">
                    <a16:creationId xmlns:a16="http://schemas.microsoft.com/office/drawing/2014/main" id="{BBEB89E0-4FD9-E20F-65DA-406C6CD6DC7D}"/>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54" name="Freeform 56">
                <a:extLst>
                  <a:ext uri="{FF2B5EF4-FFF2-40B4-BE49-F238E27FC236}">
                    <a16:creationId xmlns:a16="http://schemas.microsoft.com/office/drawing/2014/main" id="{63E21FCF-CE52-B354-417B-BA19905E1A7E}"/>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3962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90BCE52-C1A5-0705-D502-FFD823E46C01}"/>
              </a:ext>
            </a:extLst>
          </p:cNvPr>
          <p:cNvSpPr>
            <a:spLocks noGrp="1"/>
          </p:cNvSpPr>
          <p:nvPr>
            <p:ph type="sldNum" sz="quarter" idx="4"/>
          </p:nvPr>
        </p:nvSpPr>
        <p:spPr>
          <a:xfrm>
            <a:off x="6208340" y="10112300"/>
            <a:ext cx="1047264" cy="465822"/>
          </a:xfrm>
        </p:spPr>
        <p:txBody>
          <a:bodyPr/>
          <a:lstStyle/>
          <a:p>
            <a:fld id="{CB2079F2-58AF-ED44-82D7-E04B2F6FD686}" type="slidenum">
              <a:rPr lang="en-US" sz="1100" smtClean="0"/>
              <a:pPr/>
              <a:t>7</a:t>
            </a:fld>
            <a:endParaRPr lang="en-US" sz="1100"/>
          </a:p>
        </p:txBody>
      </p:sp>
      <p:sp>
        <p:nvSpPr>
          <p:cNvPr id="4" name="Text Placeholder 32">
            <a:extLst>
              <a:ext uri="{FF2B5EF4-FFF2-40B4-BE49-F238E27FC236}">
                <a16:creationId xmlns:a16="http://schemas.microsoft.com/office/drawing/2014/main" id="{78632205-A680-5AEF-1467-6A77AE079C12}"/>
              </a:ext>
            </a:extLst>
          </p:cNvPr>
          <p:cNvSpPr txBox="1">
            <a:spLocks/>
          </p:cNvSpPr>
          <p:nvPr/>
        </p:nvSpPr>
        <p:spPr>
          <a:xfrm>
            <a:off x="803291" y="1446553"/>
            <a:ext cx="6255776" cy="4627334"/>
          </a:xfrm>
          <a:prstGeom prst="rect">
            <a:avLst/>
          </a:prstGeom>
        </p:spPr>
        <p:txBody>
          <a:bodyPr lIns="91440" tIns="45720" rIns="91440" bIns="45720" numCol="2"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b="1" dirty="0">
                <a:solidFill>
                  <a:srgbClr val="F79037"/>
                </a:solidFill>
                <a:latin typeface="Calibri"/>
                <a:ea typeface="Open Sans"/>
                <a:cs typeface="Calibri"/>
              </a:rPr>
              <a:t>Established knowledge within a real-world context; </a:t>
            </a:r>
            <a:r>
              <a:rPr lang="en-IE" sz="1100" dirty="0">
                <a:solidFill>
                  <a:schemeClr val="tx1"/>
                </a:solidFill>
                <a:latin typeface="Calibri"/>
                <a:ea typeface="Open Sans"/>
                <a:cs typeface="Calibri"/>
              </a:rPr>
              <a:t>the case method supports and facilitates the comprehension of basic knowledge. It involves the recall of a wide range of material but all that is required is bringing appropriate information to mind, not necessarily understanding its meaning. When combined with other training content, the case method is used to broaden knowledge.</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Comprehension. </a:t>
            </a:r>
            <a:r>
              <a:rPr lang="en-IE" sz="1100" dirty="0">
                <a:solidFill>
                  <a:schemeClr val="tx1"/>
                </a:solidFill>
                <a:latin typeface="Calibri"/>
                <a:ea typeface="Open Sans"/>
                <a:cs typeface="Calibri"/>
              </a:rPr>
              <a:t>This skill is defined as the</a:t>
            </a:r>
          </a:p>
          <a:p>
            <a:pPr defTabSz="914400"/>
            <a:r>
              <a:rPr lang="en-IE" sz="1100" dirty="0">
                <a:solidFill>
                  <a:schemeClr val="tx1"/>
                </a:solidFill>
                <a:latin typeface="Calibri"/>
                <a:ea typeface="Open Sans"/>
                <a:cs typeface="Calibri"/>
              </a:rPr>
              <a:t>ability to grasp the meaning of material. It can be demonstrated by translating material from one form to another, by interpreting material and by extrapolating information. By basing knowledge within a real-world context, the case method supports and facilitates the comprehension of basic knowledge.</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Application. </a:t>
            </a:r>
            <a:r>
              <a:rPr lang="en-IE" sz="1100" dirty="0">
                <a:solidFill>
                  <a:schemeClr val="tx1"/>
                </a:solidFill>
                <a:latin typeface="Calibri"/>
                <a:ea typeface="Open Sans"/>
                <a:cs typeface="Calibri"/>
              </a:rPr>
              <a:t>This is the ability to use learned</a:t>
            </a:r>
          </a:p>
          <a:p>
            <a:pPr defTabSz="914400"/>
            <a:r>
              <a:rPr lang="en-IE" sz="1100" dirty="0">
                <a:solidFill>
                  <a:schemeClr val="tx1"/>
                </a:solidFill>
                <a:latin typeface="Calibri"/>
                <a:ea typeface="Open Sans"/>
                <a:cs typeface="Calibri"/>
              </a:rPr>
              <a:t>material in new and concrete situations (i.e.  taking influence to apply learning in their own</a:t>
            </a:r>
          </a:p>
          <a:p>
            <a:pPr defTabSz="914400"/>
            <a:r>
              <a:rPr lang="en-IE" sz="1100" dirty="0">
                <a:solidFill>
                  <a:schemeClr val="tx1"/>
                </a:solidFill>
                <a:latin typeface="Calibri"/>
                <a:ea typeface="Open Sans"/>
                <a:cs typeface="Calibri"/>
              </a:rPr>
              <a:t>Ethical food journey). Through our 20 Good Practice cases, learners develop an understanding of how theory is applied in real world contexts.</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Analysis. </a:t>
            </a:r>
            <a:r>
              <a:rPr lang="en-IE" sz="1100" dirty="0">
                <a:solidFill>
                  <a:schemeClr val="tx1"/>
                </a:solidFill>
                <a:latin typeface="Calibri"/>
                <a:ea typeface="Open Sans"/>
                <a:cs typeface="Calibri"/>
              </a:rPr>
              <a:t>Our Good Practices require students to break down complex information, establish relationships and identify issues. The process generally includes the identification of the various parts, analysis of the relationships among the parts and recognition of the principles involved.  As already mentioned, analysis is at the centre of the case method.</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Synthesis.</a:t>
            </a:r>
            <a:r>
              <a:rPr lang="en-IE" sz="1100" b="1" dirty="0">
                <a:solidFill>
                  <a:schemeClr val="tx1"/>
                </a:solidFill>
                <a:latin typeface="Calibri"/>
                <a:ea typeface="Open Sans"/>
                <a:cs typeface="Calibri"/>
              </a:rPr>
              <a:t> </a:t>
            </a:r>
            <a:r>
              <a:rPr lang="en-IE" sz="1100" dirty="0">
                <a:solidFill>
                  <a:schemeClr val="tx1"/>
                </a:solidFill>
                <a:latin typeface="Calibri"/>
                <a:ea typeface="Open Sans"/>
                <a:cs typeface="Calibri"/>
              </a:rPr>
              <a:t>This skill refers to the ability to put</a:t>
            </a:r>
          </a:p>
          <a:p>
            <a:pPr defTabSz="914400"/>
            <a:r>
              <a:rPr lang="en-IE" sz="1100" dirty="0">
                <a:solidFill>
                  <a:schemeClr val="tx1"/>
                </a:solidFill>
                <a:latin typeface="Calibri"/>
                <a:ea typeface="Open Sans"/>
                <a:cs typeface="Calibri"/>
              </a:rPr>
              <a:t>parts together to form a new whole. The process may involve, for example, the production their own new business model development plan or research of new avenues to keep up to speed with trends and current events (e.g., climate action &amp; the Green deal).</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Evaluation. </a:t>
            </a:r>
            <a:r>
              <a:rPr lang="en-IE" sz="1100" dirty="0">
                <a:solidFill>
                  <a:schemeClr val="tx1"/>
                </a:solidFill>
                <a:latin typeface="Calibri"/>
                <a:ea typeface="Open Sans"/>
                <a:cs typeface="Calibri"/>
              </a:rPr>
              <a:t>Critical evaluation is concerned with the ability to judge the value of material for a given purpose. After having analysed and</a:t>
            </a:r>
          </a:p>
          <a:p>
            <a:pPr defTabSz="914400"/>
            <a:r>
              <a:rPr lang="en-IE" sz="1100" dirty="0">
                <a:solidFill>
                  <a:schemeClr val="tx1"/>
                </a:solidFill>
                <a:latin typeface="Calibri"/>
                <a:ea typeface="Open Sans"/>
                <a:cs typeface="Calibri"/>
              </a:rPr>
              <a:t>synthesised a particular case, learners should engage in an evaluation of alternative policies or strategies available to the Good Practice business. This can include an evaluation of decisions already taken against possible alternative solutions.</a:t>
            </a:r>
          </a:p>
          <a:p>
            <a:pPr defTabSz="914400"/>
            <a:endParaRPr lang="en-IE" sz="1100" dirty="0">
              <a:solidFill>
                <a:schemeClr val="tx1"/>
              </a:solidFill>
              <a:latin typeface="Calibri" panose="020F0502020204030204" pitchFamily="34" charset="0"/>
              <a:cs typeface="Calibri" panose="020F0502020204030204" pitchFamily="34" charset="0"/>
            </a:endParaRPr>
          </a:p>
          <a:p>
            <a:pPr defTabSz="914400"/>
            <a:endParaRPr lang="en-IE" sz="1100" dirty="0">
              <a:solidFill>
                <a:schemeClr val="tx1"/>
              </a:solidFill>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5CEA72A0-4D1D-9026-095C-03FF8895D41F}"/>
              </a:ext>
            </a:extLst>
          </p:cNvPr>
          <p:cNvSpPr/>
          <p:nvPr/>
        </p:nvSpPr>
        <p:spPr>
          <a:xfrm>
            <a:off x="803290" y="167057"/>
            <a:ext cx="6255775" cy="830997"/>
          </a:xfrm>
          <a:prstGeom prst="rect">
            <a:avLst/>
          </a:prstGeom>
        </p:spPr>
        <p:txBody>
          <a:bodyPr wrap="square">
            <a:spAutoFit/>
          </a:bodyPr>
          <a:lstStyle/>
          <a:p>
            <a:pPr algn="r"/>
            <a:r>
              <a:rPr lang="en-IE" sz="2400" b="1">
                <a:solidFill>
                  <a:schemeClr val="tx1">
                    <a:lumMod val="85000"/>
                    <a:lumOff val="15000"/>
                  </a:schemeClr>
                </a:solidFill>
                <a:latin typeface="Calibri" panose="020F0502020204030204" pitchFamily="34" charset="0"/>
                <a:cs typeface="Calibri" panose="020F0502020204030204" pitchFamily="34" charset="0"/>
              </a:rPr>
              <a:t>IN TERMS OF THE PEDAGOGY POWER OF CASE STUDIES, THE CASE METHOD DELIVERS:-</a:t>
            </a:r>
          </a:p>
        </p:txBody>
      </p:sp>
      <p:cxnSp>
        <p:nvCxnSpPr>
          <p:cNvPr id="9" name="Straight Connector 8">
            <a:extLst>
              <a:ext uri="{FF2B5EF4-FFF2-40B4-BE49-F238E27FC236}">
                <a16:creationId xmlns:a16="http://schemas.microsoft.com/office/drawing/2014/main" id="{56960E3A-CC07-A89C-770B-7D568CBEA358}"/>
              </a:ext>
            </a:extLst>
          </p:cNvPr>
          <p:cNvCxnSpPr>
            <a:cxnSpLocks/>
          </p:cNvCxnSpPr>
          <p:nvPr/>
        </p:nvCxnSpPr>
        <p:spPr>
          <a:xfrm rot="16200000">
            <a:off x="1809425" y="5031378"/>
            <a:ext cx="0" cy="1899521"/>
          </a:xfrm>
          <a:prstGeom prst="line">
            <a:avLst/>
          </a:prstGeom>
          <a:noFill/>
          <a:ln w="28575" cap="flat" cmpd="sng" algn="ctr">
            <a:solidFill>
              <a:srgbClr val="F79037"/>
            </a:solidFill>
            <a:prstDash val="solid"/>
          </a:ln>
          <a:effectLst/>
        </p:spPr>
      </p:cxnSp>
      <p:sp>
        <p:nvSpPr>
          <p:cNvPr id="10" name="Text Placeholder 32">
            <a:extLst>
              <a:ext uri="{FF2B5EF4-FFF2-40B4-BE49-F238E27FC236}">
                <a16:creationId xmlns:a16="http://schemas.microsoft.com/office/drawing/2014/main" id="{177D43EF-09FD-7ADB-927E-0E59519A1723}"/>
              </a:ext>
            </a:extLst>
          </p:cNvPr>
          <p:cNvSpPr txBox="1">
            <a:spLocks/>
          </p:cNvSpPr>
          <p:nvPr/>
        </p:nvSpPr>
        <p:spPr>
          <a:xfrm>
            <a:off x="808158" y="6299822"/>
            <a:ext cx="6255776" cy="1364301"/>
          </a:xfrm>
          <a:prstGeom prst="rect">
            <a:avLst/>
          </a:prstGeom>
        </p:spPr>
        <p:txBody>
          <a:bodyPr numCol="1"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a:solidFill>
                  <a:schemeClr val="tx1">
                    <a:lumMod val="85000"/>
                    <a:lumOff val="15000"/>
                  </a:schemeClr>
                </a:solidFill>
                <a:latin typeface="Calibri" panose="020F0502020204030204" pitchFamily="34" charset="0"/>
                <a:cs typeface="Calibri" panose="020F0502020204030204" pitchFamily="34" charset="0"/>
              </a:rPr>
              <a:t>The objective of the Good Practice Guide is to provoke critical thinking and a broadening of perspectives and knowledge of food businesses, prospective entrepreneurs and the HEI/VET bodies on the opportunities to innovate the food sector so that it becomes more ethical and sustainable in every essence of the word. Either in groups or in individual learning, empower your learners to take over a Good Practice case, and dissect key information in order to identify the problems that arose and find solutions to the problems. </a:t>
            </a:r>
          </a:p>
          <a:p>
            <a:pPr defTabSz="914400"/>
            <a:endParaRPr lang="en-GB" sz="1100" b="1" kern="0">
              <a:solidFill>
                <a:srgbClr val="F79037"/>
              </a:solidFill>
              <a:latin typeface="Calibri" panose="020F0502020204030204" pitchFamily="34" charset="0"/>
              <a:cs typeface="Calibri" panose="020F0502020204030204" pitchFamily="34" charset="0"/>
            </a:endParaRPr>
          </a:p>
          <a:p>
            <a:pPr defTabSz="914400"/>
            <a:r>
              <a:rPr lang="en-GB" sz="1400" b="1" kern="0">
                <a:solidFill>
                  <a:srgbClr val="F79037"/>
                </a:solidFill>
                <a:latin typeface="Calibri" panose="020F0502020204030204" pitchFamily="34" charset="0"/>
                <a:cs typeface="Calibri" panose="020F0502020204030204" pitchFamily="34" charset="0"/>
              </a:rPr>
              <a:t>This allows learners to be able to:</a:t>
            </a:r>
          </a:p>
          <a:p>
            <a:pPr defTabSz="914400"/>
            <a:endParaRPr lang="en-IE" sz="110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11" name="Group 10">
            <a:extLst>
              <a:ext uri="{FF2B5EF4-FFF2-40B4-BE49-F238E27FC236}">
                <a16:creationId xmlns:a16="http://schemas.microsoft.com/office/drawing/2014/main" id="{667CBECC-FBCC-614D-B142-8E8280DE9DE7}"/>
              </a:ext>
            </a:extLst>
          </p:cNvPr>
          <p:cNvGrpSpPr/>
          <p:nvPr/>
        </p:nvGrpSpPr>
        <p:grpSpPr>
          <a:xfrm>
            <a:off x="3549411" y="7990777"/>
            <a:ext cx="597925" cy="597339"/>
            <a:chOff x="10376768" y="2334933"/>
            <a:chExt cx="920484" cy="919581"/>
          </a:xfrm>
          <a:solidFill>
            <a:srgbClr val="416F70"/>
          </a:solidFill>
        </p:grpSpPr>
        <p:sp>
          <p:nvSpPr>
            <p:cNvPr id="12" name="Freeform 179">
              <a:extLst>
                <a:ext uri="{FF2B5EF4-FFF2-40B4-BE49-F238E27FC236}">
                  <a16:creationId xmlns:a16="http://schemas.microsoft.com/office/drawing/2014/main" id="{4102A34D-AF91-7BC1-B223-5C2401D576C5}"/>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13" name="Freeform 180">
              <a:extLst>
                <a:ext uri="{FF2B5EF4-FFF2-40B4-BE49-F238E27FC236}">
                  <a16:creationId xmlns:a16="http://schemas.microsoft.com/office/drawing/2014/main" id="{6644B62D-8A51-8368-B6B2-5C0120478510}"/>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14" name="Graphic 2">
              <a:extLst>
                <a:ext uri="{FF2B5EF4-FFF2-40B4-BE49-F238E27FC236}">
                  <a16:creationId xmlns:a16="http://schemas.microsoft.com/office/drawing/2014/main" id="{05D91261-9BFB-887C-DDF6-B77ED10D335F}"/>
                </a:ext>
              </a:extLst>
            </p:cNvPr>
            <p:cNvGrpSpPr/>
            <p:nvPr/>
          </p:nvGrpSpPr>
          <p:grpSpPr>
            <a:xfrm>
              <a:off x="10376768" y="2334933"/>
              <a:ext cx="920484" cy="919581"/>
              <a:chOff x="10376768" y="2334933"/>
              <a:chExt cx="920484" cy="919581"/>
            </a:xfrm>
            <a:grpFill/>
          </p:grpSpPr>
          <p:sp>
            <p:nvSpPr>
              <p:cNvPr id="15" name="Freeform 182">
                <a:extLst>
                  <a:ext uri="{FF2B5EF4-FFF2-40B4-BE49-F238E27FC236}">
                    <a16:creationId xmlns:a16="http://schemas.microsoft.com/office/drawing/2014/main" id="{5E2B443E-7BA0-B85C-D7B3-98FBBFB6E258}"/>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16" name="Freeform 183">
                <a:extLst>
                  <a:ext uri="{FF2B5EF4-FFF2-40B4-BE49-F238E27FC236}">
                    <a16:creationId xmlns:a16="http://schemas.microsoft.com/office/drawing/2014/main" id="{FD09F1B4-052B-3072-8512-FCC60D1E00DD}"/>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17" name="Group 16">
            <a:extLst>
              <a:ext uri="{FF2B5EF4-FFF2-40B4-BE49-F238E27FC236}">
                <a16:creationId xmlns:a16="http://schemas.microsoft.com/office/drawing/2014/main" id="{5E95B652-1D85-7781-DE2B-7601283C3DB2}"/>
              </a:ext>
            </a:extLst>
          </p:cNvPr>
          <p:cNvGrpSpPr/>
          <p:nvPr/>
        </p:nvGrpSpPr>
        <p:grpSpPr>
          <a:xfrm>
            <a:off x="4824150" y="8844233"/>
            <a:ext cx="569078" cy="521654"/>
            <a:chOff x="5632524" y="3887743"/>
            <a:chExt cx="867188" cy="794922"/>
          </a:xfrm>
          <a:solidFill>
            <a:srgbClr val="416F70"/>
          </a:solidFill>
        </p:grpSpPr>
        <p:sp>
          <p:nvSpPr>
            <p:cNvPr id="18" name="Freeform 166">
              <a:extLst>
                <a:ext uri="{FF2B5EF4-FFF2-40B4-BE49-F238E27FC236}">
                  <a16:creationId xmlns:a16="http://schemas.microsoft.com/office/drawing/2014/main" id="{A29C27FA-A179-88DF-563C-7799FA33249D}"/>
                </a:ext>
              </a:extLst>
            </p:cNvPr>
            <p:cNvSpPr/>
            <p:nvPr/>
          </p:nvSpPr>
          <p:spPr>
            <a:xfrm>
              <a:off x="6219683" y="3963622"/>
              <a:ext cx="173437" cy="160791"/>
            </a:xfrm>
            <a:custGeom>
              <a:avLst/>
              <a:gdLst>
                <a:gd name="connsiteX0" fmla="*/ 158985 w 173437"/>
                <a:gd name="connsiteY0" fmla="*/ 0 h 160791"/>
                <a:gd name="connsiteX1" fmla="*/ 173438 w 173437"/>
                <a:gd name="connsiteY1" fmla="*/ 14453 h 160791"/>
                <a:gd name="connsiteX2" fmla="*/ 173438 w 173437"/>
                <a:gd name="connsiteY2" fmla="*/ 101172 h 160791"/>
                <a:gd name="connsiteX3" fmla="*/ 158985 w 173437"/>
                <a:gd name="connsiteY3" fmla="*/ 115625 h 160791"/>
                <a:gd name="connsiteX4" fmla="*/ 144531 w 173437"/>
                <a:gd name="connsiteY4" fmla="*/ 130079 h 160791"/>
                <a:gd name="connsiteX5" fmla="*/ 144531 w 173437"/>
                <a:gd name="connsiteY5" fmla="*/ 160791 h 160791"/>
                <a:gd name="connsiteX6" fmla="*/ 80396 w 173437"/>
                <a:gd name="connsiteY6" fmla="*/ 118335 h 160791"/>
                <a:gd name="connsiteX7" fmla="*/ 72266 w 173437"/>
                <a:gd name="connsiteY7" fmla="*/ 115625 h 160791"/>
                <a:gd name="connsiteX8" fmla="*/ 14453 w 173437"/>
                <a:gd name="connsiteY8" fmla="*/ 115625 h 160791"/>
                <a:gd name="connsiteX9" fmla="*/ 0 w 173437"/>
                <a:gd name="connsiteY9" fmla="*/ 101172 h 160791"/>
                <a:gd name="connsiteX10" fmla="*/ 0 w 173437"/>
                <a:gd name="connsiteY10" fmla="*/ 89429 h 160791"/>
                <a:gd name="connsiteX11" fmla="*/ 4517 w 173437"/>
                <a:gd name="connsiteY11" fmla="*/ 86719 h 160791"/>
                <a:gd name="connsiteX12" fmla="*/ 57813 w 173437"/>
                <a:gd name="connsiteY12" fmla="*/ 86719 h 160791"/>
                <a:gd name="connsiteX13" fmla="*/ 101172 w 173437"/>
                <a:gd name="connsiteY13" fmla="*/ 43359 h 160791"/>
                <a:gd name="connsiteX14" fmla="*/ 101172 w 173437"/>
                <a:gd name="connsiteY14" fmla="*/ 0 h 160791"/>
                <a:gd name="connsiteX15" fmla="*/ 158985 w 173437"/>
                <a:gd name="connsiteY15" fmla="*/ 0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37" h="160791">
                  <a:moveTo>
                    <a:pt x="158985" y="0"/>
                  </a:moveTo>
                  <a:cubicBezTo>
                    <a:pt x="167114" y="0"/>
                    <a:pt x="173438" y="6323"/>
                    <a:pt x="173438" y="14453"/>
                  </a:cubicBezTo>
                  <a:lnTo>
                    <a:pt x="173438" y="101172"/>
                  </a:lnTo>
                  <a:cubicBezTo>
                    <a:pt x="173438" y="109302"/>
                    <a:pt x="167114" y="115625"/>
                    <a:pt x="158985" y="115625"/>
                  </a:cubicBezTo>
                  <a:cubicBezTo>
                    <a:pt x="150855" y="115625"/>
                    <a:pt x="144531" y="121948"/>
                    <a:pt x="144531" y="130079"/>
                  </a:cubicBezTo>
                  <a:lnTo>
                    <a:pt x="144531" y="160791"/>
                  </a:lnTo>
                  <a:lnTo>
                    <a:pt x="80396" y="118335"/>
                  </a:lnTo>
                  <a:cubicBezTo>
                    <a:pt x="77686" y="116529"/>
                    <a:pt x="74976" y="115625"/>
                    <a:pt x="72266" y="115625"/>
                  </a:cubicBezTo>
                  <a:lnTo>
                    <a:pt x="14453" y="115625"/>
                  </a:lnTo>
                  <a:cubicBezTo>
                    <a:pt x="6323" y="115625"/>
                    <a:pt x="0" y="109302"/>
                    <a:pt x="0" y="101172"/>
                  </a:cubicBezTo>
                  <a:lnTo>
                    <a:pt x="0" y="89429"/>
                  </a:lnTo>
                  <a:lnTo>
                    <a:pt x="4517" y="86719"/>
                  </a:lnTo>
                  <a:lnTo>
                    <a:pt x="57813" y="86719"/>
                  </a:lnTo>
                  <a:cubicBezTo>
                    <a:pt x="81299" y="86719"/>
                    <a:pt x="101172" y="66846"/>
                    <a:pt x="101172" y="43359"/>
                  </a:cubicBezTo>
                  <a:lnTo>
                    <a:pt x="101172" y="0"/>
                  </a:lnTo>
                  <a:lnTo>
                    <a:pt x="158985" y="0"/>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19" name="Freeform 167">
              <a:extLst>
                <a:ext uri="{FF2B5EF4-FFF2-40B4-BE49-F238E27FC236}">
                  <a16:creationId xmlns:a16="http://schemas.microsoft.com/office/drawing/2014/main" id="{215E354B-B4B0-2657-4A6A-B26075BF41AA}"/>
                </a:ext>
              </a:extLst>
            </p:cNvPr>
            <p:cNvSpPr/>
            <p:nvPr/>
          </p:nvSpPr>
          <p:spPr>
            <a:xfrm>
              <a:off x="6118511" y="3905809"/>
              <a:ext cx="173437" cy="160791"/>
            </a:xfrm>
            <a:custGeom>
              <a:avLst/>
              <a:gdLst>
                <a:gd name="connsiteX0" fmla="*/ 0 w 173437"/>
                <a:gd name="connsiteY0" fmla="*/ 14453 h 160791"/>
                <a:gd name="connsiteX1" fmla="*/ 14453 w 173437"/>
                <a:gd name="connsiteY1" fmla="*/ 0 h 160791"/>
                <a:gd name="connsiteX2" fmla="*/ 158985 w 173437"/>
                <a:gd name="connsiteY2" fmla="*/ 0 h 160791"/>
                <a:gd name="connsiteX3" fmla="*/ 173438 w 173437"/>
                <a:gd name="connsiteY3" fmla="*/ 14453 h 160791"/>
                <a:gd name="connsiteX4" fmla="*/ 173438 w 173437"/>
                <a:gd name="connsiteY4" fmla="*/ 28906 h 160791"/>
                <a:gd name="connsiteX5" fmla="*/ 115625 w 173437"/>
                <a:gd name="connsiteY5" fmla="*/ 28906 h 160791"/>
                <a:gd name="connsiteX6" fmla="*/ 72266 w 173437"/>
                <a:gd name="connsiteY6" fmla="*/ 72266 h 160791"/>
                <a:gd name="connsiteX7" fmla="*/ 72266 w 173437"/>
                <a:gd name="connsiteY7" fmla="*/ 131885 h 160791"/>
                <a:gd name="connsiteX8" fmla="*/ 28906 w 173437"/>
                <a:gd name="connsiteY8" fmla="*/ 160791 h 160791"/>
                <a:gd name="connsiteX9" fmla="*/ 28906 w 173437"/>
                <a:gd name="connsiteY9" fmla="*/ 130078 h 160791"/>
                <a:gd name="connsiteX10" fmla="*/ 14453 w 173437"/>
                <a:gd name="connsiteY10" fmla="*/ 115625 h 160791"/>
                <a:gd name="connsiteX11" fmla="*/ 0 w 173437"/>
                <a:gd name="connsiteY11" fmla="*/ 101172 h 160791"/>
                <a:gd name="connsiteX12" fmla="*/ 0 w 173437"/>
                <a:gd name="connsiteY12"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37" h="160791">
                  <a:moveTo>
                    <a:pt x="0" y="14453"/>
                  </a:moveTo>
                  <a:cubicBezTo>
                    <a:pt x="0" y="6323"/>
                    <a:pt x="6323" y="0"/>
                    <a:pt x="14453" y="0"/>
                  </a:cubicBezTo>
                  <a:lnTo>
                    <a:pt x="158985" y="0"/>
                  </a:lnTo>
                  <a:cubicBezTo>
                    <a:pt x="167114" y="0"/>
                    <a:pt x="173438" y="6323"/>
                    <a:pt x="173438" y="14453"/>
                  </a:cubicBezTo>
                  <a:lnTo>
                    <a:pt x="173438" y="28906"/>
                  </a:lnTo>
                  <a:lnTo>
                    <a:pt x="115625" y="28906"/>
                  </a:lnTo>
                  <a:cubicBezTo>
                    <a:pt x="92139" y="28906"/>
                    <a:pt x="72266" y="48779"/>
                    <a:pt x="72266" y="72266"/>
                  </a:cubicBezTo>
                  <a:lnTo>
                    <a:pt x="72266" y="131885"/>
                  </a:lnTo>
                  <a:lnTo>
                    <a:pt x="28906" y="160791"/>
                  </a:lnTo>
                  <a:lnTo>
                    <a:pt x="28906" y="130078"/>
                  </a:lnTo>
                  <a:cubicBezTo>
                    <a:pt x="28906" y="121948"/>
                    <a:pt x="22583" y="115625"/>
                    <a:pt x="14453" y="115625"/>
                  </a:cubicBez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20" name="Freeform 168">
              <a:extLst>
                <a:ext uri="{FF2B5EF4-FFF2-40B4-BE49-F238E27FC236}">
                  <a16:creationId xmlns:a16="http://schemas.microsoft.com/office/drawing/2014/main" id="{0735D575-2A8B-DE50-D51F-A0216836232A}"/>
                </a:ext>
              </a:extLst>
            </p:cNvPr>
            <p:cNvSpPr/>
            <p:nvPr/>
          </p:nvSpPr>
          <p:spPr>
            <a:xfrm>
              <a:off x="5699369" y="3949169"/>
              <a:ext cx="202343" cy="160791"/>
            </a:xfrm>
            <a:custGeom>
              <a:avLst/>
              <a:gdLst>
                <a:gd name="connsiteX0" fmla="*/ 0 w 202343"/>
                <a:gd name="connsiteY0" fmla="*/ 14453 h 160791"/>
                <a:gd name="connsiteX1" fmla="*/ 14453 w 202343"/>
                <a:gd name="connsiteY1" fmla="*/ 0 h 160791"/>
                <a:gd name="connsiteX2" fmla="*/ 187891 w 202343"/>
                <a:gd name="connsiteY2" fmla="*/ 0 h 160791"/>
                <a:gd name="connsiteX3" fmla="*/ 202344 w 202343"/>
                <a:gd name="connsiteY3" fmla="*/ 14453 h 160791"/>
                <a:gd name="connsiteX4" fmla="*/ 202344 w 202343"/>
                <a:gd name="connsiteY4" fmla="*/ 101172 h 160791"/>
                <a:gd name="connsiteX5" fmla="*/ 187891 w 202343"/>
                <a:gd name="connsiteY5" fmla="*/ 115625 h 160791"/>
                <a:gd name="connsiteX6" fmla="*/ 115625 w 202343"/>
                <a:gd name="connsiteY6" fmla="*/ 115625 h 160791"/>
                <a:gd name="connsiteX7" fmla="*/ 107495 w 202343"/>
                <a:gd name="connsiteY7" fmla="*/ 118335 h 160791"/>
                <a:gd name="connsiteX8" fmla="*/ 43360 w 202343"/>
                <a:gd name="connsiteY8" fmla="*/ 160791 h 160791"/>
                <a:gd name="connsiteX9" fmla="*/ 43360 w 202343"/>
                <a:gd name="connsiteY9" fmla="*/ 130078 h 160791"/>
                <a:gd name="connsiteX10" fmla="*/ 28906 w 202343"/>
                <a:gd name="connsiteY10" fmla="*/ 115625 h 160791"/>
                <a:gd name="connsiteX11" fmla="*/ 14453 w 202343"/>
                <a:gd name="connsiteY11" fmla="*/ 115625 h 160791"/>
                <a:gd name="connsiteX12" fmla="*/ 0 w 202343"/>
                <a:gd name="connsiteY12" fmla="*/ 101172 h 160791"/>
                <a:gd name="connsiteX13" fmla="*/ 0 w 202343"/>
                <a:gd name="connsiteY13"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343" h="160791">
                  <a:moveTo>
                    <a:pt x="0" y="14453"/>
                  </a:moveTo>
                  <a:cubicBezTo>
                    <a:pt x="0" y="6323"/>
                    <a:pt x="6323" y="0"/>
                    <a:pt x="14453" y="0"/>
                  </a:cubicBezTo>
                  <a:lnTo>
                    <a:pt x="187891" y="0"/>
                  </a:lnTo>
                  <a:cubicBezTo>
                    <a:pt x="196021" y="0"/>
                    <a:pt x="202344" y="6323"/>
                    <a:pt x="202344" y="14453"/>
                  </a:cubicBezTo>
                  <a:lnTo>
                    <a:pt x="202344" y="101172"/>
                  </a:lnTo>
                  <a:cubicBezTo>
                    <a:pt x="202344" y="109302"/>
                    <a:pt x="196021" y="115625"/>
                    <a:pt x="187891" y="115625"/>
                  </a:cubicBezTo>
                  <a:lnTo>
                    <a:pt x="115625" y="115625"/>
                  </a:lnTo>
                  <a:cubicBezTo>
                    <a:pt x="112915" y="115625"/>
                    <a:pt x="110205" y="116528"/>
                    <a:pt x="107495" y="118335"/>
                  </a:cubicBezTo>
                  <a:lnTo>
                    <a:pt x="43360" y="160791"/>
                  </a:lnTo>
                  <a:lnTo>
                    <a:pt x="43360" y="130078"/>
                  </a:lnTo>
                  <a:cubicBezTo>
                    <a:pt x="43360" y="121948"/>
                    <a:pt x="37036" y="115625"/>
                    <a:pt x="28906" y="115625"/>
                  </a:cubicBezTo>
                  <a:lnTo>
                    <a:pt x="14453" y="115625"/>
                  </a:ln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21" name="Graphic 2">
              <a:extLst>
                <a:ext uri="{FF2B5EF4-FFF2-40B4-BE49-F238E27FC236}">
                  <a16:creationId xmlns:a16="http://schemas.microsoft.com/office/drawing/2014/main" id="{E2AE66F8-4987-C566-7818-4C7E4E868CFE}"/>
                </a:ext>
              </a:extLst>
            </p:cNvPr>
            <p:cNvGrpSpPr/>
            <p:nvPr/>
          </p:nvGrpSpPr>
          <p:grpSpPr>
            <a:xfrm>
              <a:off x="5632524" y="3887743"/>
              <a:ext cx="867188" cy="794922"/>
              <a:chOff x="5632524" y="3887743"/>
              <a:chExt cx="867188" cy="794922"/>
            </a:xfrm>
            <a:grpFill/>
          </p:grpSpPr>
          <p:sp>
            <p:nvSpPr>
              <p:cNvPr id="22" name="Freeform 170">
                <a:extLst>
                  <a:ext uri="{FF2B5EF4-FFF2-40B4-BE49-F238E27FC236}">
                    <a16:creationId xmlns:a16="http://schemas.microsoft.com/office/drawing/2014/main" id="{F71D84DD-7F5F-3A81-BEFF-C7D0F12AC799}"/>
                  </a:ext>
                </a:extLst>
              </p:cNvPr>
              <p:cNvSpPr/>
              <p:nvPr/>
            </p:nvSpPr>
            <p:spPr>
              <a:xfrm>
                <a:off x="5632524" y="4290624"/>
                <a:ext cx="867188" cy="392041"/>
              </a:xfrm>
              <a:custGeom>
                <a:avLst/>
                <a:gdLst>
                  <a:gd name="connsiteX0" fmla="*/ 823829 w 867188"/>
                  <a:gd name="connsiteY0" fmla="*/ 30713 h 392041"/>
                  <a:gd name="connsiteX1" fmla="*/ 785890 w 867188"/>
                  <a:gd name="connsiteY1" fmla="*/ 47876 h 392041"/>
                  <a:gd name="connsiteX2" fmla="*/ 719044 w 867188"/>
                  <a:gd name="connsiteY2" fmla="*/ 88525 h 392041"/>
                  <a:gd name="connsiteX3" fmla="*/ 664845 w 867188"/>
                  <a:gd name="connsiteY3" fmla="*/ 88525 h 392041"/>
                  <a:gd name="connsiteX4" fmla="*/ 650391 w 867188"/>
                  <a:gd name="connsiteY4" fmla="*/ 102979 h 392041"/>
                  <a:gd name="connsiteX5" fmla="*/ 650391 w 867188"/>
                  <a:gd name="connsiteY5" fmla="*/ 131885 h 392041"/>
                  <a:gd name="connsiteX6" fmla="*/ 619679 w 867188"/>
                  <a:gd name="connsiteY6" fmla="*/ 131885 h 392041"/>
                  <a:gd name="connsiteX7" fmla="*/ 607032 w 867188"/>
                  <a:gd name="connsiteY7" fmla="*/ 56909 h 392041"/>
                  <a:gd name="connsiteX8" fmla="*/ 590772 w 867188"/>
                  <a:gd name="connsiteY8" fmla="*/ 45166 h 392041"/>
                  <a:gd name="connsiteX9" fmla="*/ 579029 w 867188"/>
                  <a:gd name="connsiteY9" fmla="*/ 61426 h 392041"/>
                  <a:gd name="connsiteX10" fmla="*/ 590772 w 867188"/>
                  <a:gd name="connsiteY10" fmla="*/ 130982 h 392041"/>
                  <a:gd name="connsiteX11" fmla="*/ 548316 w 867188"/>
                  <a:gd name="connsiteY11" fmla="*/ 130982 h 392041"/>
                  <a:gd name="connsiteX12" fmla="*/ 537476 w 867188"/>
                  <a:gd name="connsiteY12" fmla="*/ 56909 h 392041"/>
                  <a:gd name="connsiteX13" fmla="*/ 513990 w 867188"/>
                  <a:gd name="connsiteY13" fmla="*/ 24390 h 392041"/>
                  <a:gd name="connsiteX14" fmla="*/ 469727 w 867188"/>
                  <a:gd name="connsiteY14" fmla="*/ 1807 h 392041"/>
                  <a:gd name="connsiteX15" fmla="*/ 463404 w 867188"/>
                  <a:gd name="connsiteY15" fmla="*/ 0 h 392041"/>
                  <a:gd name="connsiteX16" fmla="*/ 405591 w 867188"/>
                  <a:gd name="connsiteY16" fmla="*/ 0 h 392041"/>
                  <a:gd name="connsiteX17" fmla="*/ 399268 w 867188"/>
                  <a:gd name="connsiteY17" fmla="*/ 1807 h 392041"/>
                  <a:gd name="connsiteX18" fmla="*/ 355005 w 867188"/>
                  <a:gd name="connsiteY18" fmla="*/ 24390 h 392041"/>
                  <a:gd name="connsiteX19" fmla="*/ 331519 w 867188"/>
                  <a:gd name="connsiteY19" fmla="*/ 56909 h 392041"/>
                  <a:gd name="connsiteX20" fmla="*/ 320679 w 867188"/>
                  <a:gd name="connsiteY20" fmla="*/ 130982 h 392041"/>
                  <a:gd name="connsiteX21" fmla="*/ 278223 w 867188"/>
                  <a:gd name="connsiteY21" fmla="*/ 130982 h 392041"/>
                  <a:gd name="connsiteX22" fmla="*/ 289966 w 867188"/>
                  <a:gd name="connsiteY22" fmla="*/ 61426 h 392041"/>
                  <a:gd name="connsiteX23" fmla="*/ 278223 w 867188"/>
                  <a:gd name="connsiteY23" fmla="*/ 45166 h 392041"/>
                  <a:gd name="connsiteX24" fmla="*/ 261963 w 867188"/>
                  <a:gd name="connsiteY24" fmla="*/ 56909 h 392041"/>
                  <a:gd name="connsiteX25" fmla="*/ 261963 w 867188"/>
                  <a:gd name="connsiteY25" fmla="*/ 56909 h 392041"/>
                  <a:gd name="connsiteX26" fmla="*/ 249317 w 867188"/>
                  <a:gd name="connsiteY26" fmla="*/ 131885 h 392041"/>
                  <a:gd name="connsiteX27" fmla="*/ 216797 w 867188"/>
                  <a:gd name="connsiteY27" fmla="*/ 131885 h 392041"/>
                  <a:gd name="connsiteX28" fmla="*/ 216797 w 867188"/>
                  <a:gd name="connsiteY28" fmla="*/ 102979 h 392041"/>
                  <a:gd name="connsiteX29" fmla="*/ 202344 w 867188"/>
                  <a:gd name="connsiteY29" fmla="*/ 88525 h 392041"/>
                  <a:gd name="connsiteX30" fmla="*/ 148145 w 867188"/>
                  <a:gd name="connsiteY30" fmla="*/ 88525 h 392041"/>
                  <a:gd name="connsiteX31" fmla="*/ 81299 w 867188"/>
                  <a:gd name="connsiteY31" fmla="*/ 47876 h 392041"/>
                  <a:gd name="connsiteX32" fmla="*/ 43359 w 867188"/>
                  <a:gd name="connsiteY32" fmla="*/ 30713 h 392041"/>
                  <a:gd name="connsiteX33" fmla="*/ 0 w 867188"/>
                  <a:gd name="connsiteY33" fmla="*/ 74072 h 392041"/>
                  <a:gd name="connsiteX34" fmla="*/ 0 w 867188"/>
                  <a:gd name="connsiteY34" fmla="*/ 247510 h 392041"/>
                  <a:gd name="connsiteX35" fmla="*/ 9937 w 867188"/>
                  <a:gd name="connsiteY35" fmla="*/ 261060 h 392041"/>
                  <a:gd name="connsiteX36" fmla="*/ 14453 w 867188"/>
                  <a:gd name="connsiteY36" fmla="*/ 262866 h 392041"/>
                  <a:gd name="connsiteX37" fmla="*/ 14453 w 867188"/>
                  <a:gd name="connsiteY37" fmla="*/ 363135 h 392041"/>
                  <a:gd name="connsiteX38" fmla="*/ 0 w 867188"/>
                  <a:gd name="connsiteY38" fmla="*/ 363135 h 392041"/>
                  <a:gd name="connsiteX39" fmla="*/ 0 w 867188"/>
                  <a:gd name="connsiteY39" fmla="*/ 392042 h 392041"/>
                  <a:gd name="connsiteX40" fmla="*/ 867189 w 867188"/>
                  <a:gd name="connsiteY40" fmla="*/ 392042 h 392041"/>
                  <a:gd name="connsiteX41" fmla="*/ 867189 w 867188"/>
                  <a:gd name="connsiteY41" fmla="*/ 363135 h 392041"/>
                  <a:gd name="connsiteX42" fmla="*/ 852735 w 867188"/>
                  <a:gd name="connsiteY42" fmla="*/ 363135 h 392041"/>
                  <a:gd name="connsiteX43" fmla="*/ 852735 w 867188"/>
                  <a:gd name="connsiteY43" fmla="*/ 233960 h 392041"/>
                  <a:gd name="connsiteX44" fmla="*/ 858155 w 867188"/>
                  <a:gd name="connsiteY44" fmla="*/ 231250 h 392041"/>
                  <a:gd name="connsiteX45" fmla="*/ 867189 w 867188"/>
                  <a:gd name="connsiteY45" fmla="*/ 217700 h 392041"/>
                  <a:gd name="connsiteX46" fmla="*/ 867189 w 867188"/>
                  <a:gd name="connsiteY46" fmla="*/ 73169 h 392041"/>
                  <a:gd name="connsiteX47" fmla="*/ 823829 w 867188"/>
                  <a:gd name="connsiteY47" fmla="*/ 30713 h 392041"/>
                  <a:gd name="connsiteX48" fmla="*/ 693751 w 867188"/>
                  <a:gd name="connsiteY48" fmla="*/ 303516 h 392041"/>
                  <a:gd name="connsiteX49" fmla="*/ 727174 w 867188"/>
                  <a:gd name="connsiteY49" fmla="*/ 363135 h 392041"/>
                  <a:gd name="connsiteX50" fmla="*/ 693751 w 867188"/>
                  <a:gd name="connsiteY50" fmla="*/ 363135 h 392041"/>
                  <a:gd name="connsiteX51" fmla="*/ 693751 w 867188"/>
                  <a:gd name="connsiteY51" fmla="*/ 303516 h 392041"/>
                  <a:gd name="connsiteX52" fmla="*/ 693751 w 867188"/>
                  <a:gd name="connsiteY52" fmla="*/ 160791 h 392041"/>
                  <a:gd name="connsiteX53" fmla="*/ 737110 w 867188"/>
                  <a:gd name="connsiteY53" fmla="*/ 160791 h 392041"/>
                  <a:gd name="connsiteX54" fmla="*/ 743433 w 867188"/>
                  <a:gd name="connsiteY54" fmla="*/ 158984 h 392041"/>
                  <a:gd name="connsiteX55" fmla="*/ 780470 w 867188"/>
                  <a:gd name="connsiteY55" fmla="*/ 140918 h 392041"/>
                  <a:gd name="connsiteX56" fmla="*/ 780470 w 867188"/>
                  <a:gd name="connsiteY56" fmla="*/ 167114 h 392041"/>
                  <a:gd name="connsiteX57" fmla="*/ 693751 w 867188"/>
                  <a:gd name="connsiteY57" fmla="*/ 221314 h 392041"/>
                  <a:gd name="connsiteX58" fmla="*/ 693751 w 867188"/>
                  <a:gd name="connsiteY58" fmla="*/ 160791 h 392041"/>
                  <a:gd name="connsiteX59" fmla="*/ 359522 w 867188"/>
                  <a:gd name="connsiteY59" fmla="*/ 62329 h 392041"/>
                  <a:gd name="connsiteX60" fmla="*/ 367652 w 867188"/>
                  <a:gd name="connsiteY60" fmla="*/ 51489 h 392041"/>
                  <a:gd name="connsiteX61" fmla="*/ 409205 w 867188"/>
                  <a:gd name="connsiteY61" fmla="*/ 30713 h 392041"/>
                  <a:gd name="connsiteX62" fmla="*/ 459791 w 867188"/>
                  <a:gd name="connsiteY62" fmla="*/ 30713 h 392041"/>
                  <a:gd name="connsiteX63" fmla="*/ 501343 w 867188"/>
                  <a:gd name="connsiteY63" fmla="*/ 51489 h 392041"/>
                  <a:gd name="connsiteX64" fmla="*/ 509473 w 867188"/>
                  <a:gd name="connsiteY64" fmla="*/ 62329 h 392041"/>
                  <a:gd name="connsiteX65" fmla="*/ 519410 w 867188"/>
                  <a:gd name="connsiteY65" fmla="*/ 131885 h 392041"/>
                  <a:gd name="connsiteX66" fmla="*/ 492310 w 867188"/>
                  <a:gd name="connsiteY66" fmla="*/ 131885 h 392041"/>
                  <a:gd name="connsiteX67" fmla="*/ 492310 w 867188"/>
                  <a:gd name="connsiteY67" fmla="*/ 74072 h 392041"/>
                  <a:gd name="connsiteX68" fmla="*/ 477857 w 867188"/>
                  <a:gd name="connsiteY68" fmla="*/ 59619 h 392041"/>
                  <a:gd name="connsiteX69" fmla="*/ 391138 w 867188"/>
                  <a:gd name="connsiteY69" fmla="*/ 59619 h 392041"/>
                  <a:gd name="connsiteX70" fmla="*/ 376685 w 867188"/>
                  <a:gd name="connsiteY70" fmla="*/ 74072 h 392041"/>
                  <a:gd name="connsiteX71" fmla="*/ 376685 w 867188"/>
                  <a:gd name="connsiteY71" fmla="*/ 131885 h 392041"/>
                  <a:gd name="connsiteX72" fmla="*/ 349586 w 867188"/>
                  <a:gd name="connsiteY72" fmla="*/ 131885 h 392041"/>
                  <a:gd name="connsiteX73" fmla="*/ 359522 w 867188"/>
                  <a:gd name="connsiteY73" fmla="*/ 62329 h 392041"/>
                  <a:gd name="connsiteX74" fmla="*/ 462501 w 867188"/>
                  <a:gd name="connsiteY74" fmla="*/ 131885 h 392041"/>
                  <a:gd name="connsiteX75" fmla="*/ 404688 w 867188"/>
                  <a:gd name="connsiteY75" fmla="*/ 131885 h 392041"/>
                  <a:gd name="connsiteX76" fmla="*/ 404688 w 867188"/>
                  <a:gd name="connsiteY76" fmla="*/ 88525 h 392041"/>
                  <a:gd name="connsiteX77" fmla="*/ 462501 w 867188"/>
                  <a:gd name="connsiteY77" fmla="*/ 88525 h 392041"/>
                  <a:gd name="connsiteX78" fmla="*/ 462501 w 867188"/>
                  <a:gd name="connsiteY78" fmla="*/ 131885 h 392041"/>
                  <a:gd name="connsiteX79" fmla="*/ 664845 w 867188"/>
                  <a:gd name="connsiteY79" fmla="*/ 160791 h 392041"/>
                  <a:gd name="connsiteX80" fmla="*/ 664845 w 867188"/>
                  <a:gd name="connsiteY80" fmla="*/ 189698 h 392041"/>
                  <a:gd name="connsiteX81" fmla="*/ 202344 w 867188"/>
                  <a:gd name="connsiteY81" fmla="*/ 189698 h 392041"/>
                  <a:gd name="connsiteX82" fmla="*/ 202344 w 867188"/>
                  <a:gd name="connsiteY82" fmla="*/ 160791 h 392041"/>
                  <a:gd name="connsiteX83" fmla="*/ 664845 w 867188"/>
                  <a:gd name="connsiteY83" fmla="*/ 160791 h 392041"/>
                  <a:gd name="connsiteX84" fmla="*/ 520313 w 867188"/>
                  <a:gd name="connsiteY84" fmla="*/ 221314 h 392041"/>
                  <a:gd name="connsiteX85" fmla="*/ 520313 w 867188"/>
                  <a:gd name="connsiteY85" fmla="*/ 218604 h 392041"/>
                  <a:gd name="connsiteX86" fmla="*/ 607032 w 867188"/>
                  <a:gd name="connsiteY86" fmla="*/ 218604 h 392041"/>
                  <a:gd name="connsiteX87" fmla="*/ 607032 w 867188"/>
                  <a:gd name="connsiteY87" fmla="*/ 363135 h 392041"/>
                  <a:gd name="connsiteX88" fmla="*/ 478760 w 867188"/>
                  <a:gd name="connsiteY88" fmla="*/ 363135 h 392041"/>
                  <a:gd name="connsiteX89" fmla="*/ 490503 w 867188"/>
                  <a:gd name="connsiteY89" fmla="*/ 268287 h 392041"/>
                  <a:gd name="connsiteX90" fmla="*/ 507667 w 867188"/>
                  <a:gd name="connsiteY90" fmla="*/ 251123 h 392041"/>
                  <a:gd name="connsiteX91" fmla="*/ 520313 w 867188"/>
                  <a:gd name="connsiteY91" fmla="*/ 221314 h 392041"/>
                  <a:gd name="connsiteX92" fmla="*/ 359522 w 867188"/>
                  <a:gd name="connsiteY92" fmla="*/ 252027 h 392041"/>
                  <a:gd name="connsiteX93" fmla="*/ 376685 w 867188"/>
                  <a:gd name="connsiteY93" fmla="*/ 269190 h 392041"/>
                  <a:gd name="connsiteX94" fmla="*/ 388428 w 867188"/>
                  <a:gd name="connsiteY94" fmla="*/ 364038 h 392041"/>
                  <a:gd name="connsiteX95" fmla="*/ 260156 w 867188"/>
                  <a:gd name="connsiteY95" fmla="*/ 364038 h 392041"/>
                  <a:gd name="connsiteX96" fmla="*/ 260156 w 867188"/>
                  <a:gd name="connsiteY96" fmla="*/ 219507 h 392041"/>
                  <a:gd name="connsiteX97" fmla="*/ 346875 w 867188"/>
                  <a:gd name="connsiteY97" fmla="*/ 219507 h 392041"/>
                  <a:gd name="connsiteX98" fmla="*/ 346875 w 867188"/>
                  <a:gd name="connsiteY98" fmla="*/ 222217 h 392041"/>
                  <a:gd name="connsiteX99" fmla="*/ 359522 w 867188"/>
                  <a:gd name="connsiteY99" fmla="*/ 252027 h 392041"/>
                  <a:gd name="connsiteX100" fmla="*/ 173438 w 867188"/>
                  <a:gd name="connsiteY100" fmla="*/ 279127 h 392041"/>
                  <a:gd name="connsiteX101" fmla="*/ 158081 w 867188"/>
                  <a:gd name="connsiteY101" fmla="*/ 228540 h 392041"/>
                  <a:gd name="connsiteX102" fmla="*/ 151758 w 867188"/>
                  <a:gd name="connsiteY102" fmla="*/ 220411 h 392041"/>
                  <a:gd name="connsiteX103" fmla="*/ 86719 w 867188"/>
                  <a:gd name="connsiteY103" fmla="*/ 181567 h 392041"/>
                  <a:gd name="connsiteX104" fmla="*/ 86719 w 867188"/>
                  <a:gd name="connsiteY104" fmla="*/ 140918 h 392041"/>
                  <a:gd name="connsiteX105" fmla="*/ 123755 w 867188"/>
                  <a:gd name="connsiteY105" fmla="*/ 158984 h 392041"/>
                  <a:gd name="connsiteX106" fmla="*/ 130078 w 867188"/>
                  <a:gd name="connsiteY106" fmla="*/ 160791 h 392041"/>
                  <a:gd name="connsiteX107" fmla="*/ 173438 w 867188"/>
                  <a:gd name="connsiteY107" fmla="*/ 160791 h 392041"/>
                  <a:gd name="connsiteX108" fmla="*/ 173438 w 867188"/>
                  <a:gd name="connsiteY108" fmla="*/ 279127 h 392041"/>
                  <a:gd name="connsiteX109" fmla="*/ 43359 w 867188"/>
                  <a:gd name="connsiteY109" fmla="*/ 272803 h 392041"/>
                  <a:gd name="connsiteX110" fmla="*/ 89429 w 867188"/>
                  <a:gd name="connsiteY110" fmla="*/ 288160 h 392041"/>
                  <a:gd name="connsiteX111" fmla="*/ 111108 w 867188"/>
                  <a:gd name="connsiteY111" fmla="*/ 363135 h 392041"/>
                  <a:gd name="connsiteX112" fmla="*/ 43359 w 867188"/>
                  <a:gd name="connsiteY112" fmla="*/ 363135 h 392041"/>
                  <a:gd name="connsiteX113" fmla="*/ 43359 w 867188"/>
                  <a:gd name="connsiteY113" fmla="*/ 272803 h 392041"/>
                  <a:gd name="connsiteX114" fmla="*/ 140918 w 867188"/>
                  <a:gd name="connsiteY114" fmla="*/ 363135 h 392041"/>
                  <a:gd name="connsiteX115" fmla="*/ 114722 w 867188"/>
                  <a:gd name="connsiteY115" fmla="*/ 272803 h 392041"/>
                  <a:gd name="connsiteX116" fmla="*/ 105689 w 867188"/>
                  <a:gd name="connsiteY116" fmla="*/ 262866 h 392041"/>
                  <a:gd name="connsiteX117" fmla="*/ 28906 w 867188"/>
                  <a:gd name="connsiteY117" fmla="*/ 237573 h 392041"/>
                  <a:gd name="connsiteX118" fmla="*/ 28906 w 867188"/>
                  <a:gd name="connsiteY118" fmla="*/ 74976 h 392041"/>
                  <a:gd name="connsiteX119" fmla="*/ 43359 w 867188"/>
                  <a:gd name="connsiteY119" fmla="*/ 60523 h 392041"/>
                  <a:gd name="connsiteX120" fmla="*/ 61426 w 867188"/>
                  <a:gd name="connsiteY120" fmla="*/ 70459 h 392041"/>
                  <a:gd name="connsiteX121" fmla="*/ 65039 w 867188"/>
                  <a:gd name="connsiteY121" fmla="*/ 73169 h 392041"/>
                  <a:gd name="connsiteX122" fmla="*/ 137305 w 867188"/>
                  <a:gd name="connsiteY122" fmla="*/ 116529 h 392041"/>
                  <a:gd name="connsiteX123" fmla="*/ 144531 w 867188"/>
                  <a:gd name="connsiteY123" fmla="*/ 118335 h 392041"/>
                  <a:gd name="connsiteX124" fmla="*/ 187891 w 867188"/>
                  <a:gd name="connsiteY124" fmla="*/ 118335 h 392041"/>
                  <a:gd name="connsiteX125" fmla="*/ 187891 w 867188"/>
                  <a:gd name="connsiteY125" fmla="*/ 132788 h 392041"/>
                  <a:gd name="connsiteX126" fmla="*/ 133691 w 867188"/>
                  <a:gd name="connsiteY126" fmla="*/ 132788 h 392041"/>
                  <a:gd name="connsiteX127" fmla="*/ 78589 w 867188"/>
                  <a:gd name="connsiteY127" fmla="*/ 105689 h 392041"/>
                  <a:gd name="connsiteX128" fmla="*/ 59619 w 867188"/>
                  <a:gd name="connsiteY128" fmla="*/ 112012 h 392041"/>
                  <a:gd name="connsiteX129" fmla="*/ 57813 w 867188"/>
                  <a:gd name="connsiteY129" fmla="*/ 118335 h 392041"/>
                  <a:gd name="connsiteX130" fmla="*/ 57813 w 867188"/>
                  <a:gd name="connsiteY130" fmla="*/ 190601 h 392041"/>
                  <a:gd name="connsiteX131" fmla="*/ 65039 w 867188"/>
                  <a:gd name="connsiteY131" fmla="*/ 203247 h 392041"/>
                  <a:gd name="connsiteX132" fmla="*/ 132788 w 867188"/>
                  <a:gd name="connsiteY132" fmla="*/ 243897 h 392041"/>
                  <a:gd name="connsiteX133" fmla="*/ 168921 w 867188"/>
                  <a:gd name="connsiteY133" fmla="*/ 364038 h 392041"/>
                  <a:gd name="connsiteX134" fmla="*/ 140918 w 867188"/>
                  <a:gd name="connsiteY134" fmla="*/ 364038 h 392041"/>
                  <a:gd name="connsiteX135" fmla="*/ 202344 w 867188"/>
                  <a:gd name="connsiteY135" fmla="*/ 363135 h 392041"/>
                  <a:gd name="connsiteX136" fmla="*/ 202344 w 867188"/>
                  <a:gd name="connsiteY136" fmla="*/ 218604 h 392041"/>
                  <a:gd name="connsiteX137" fmla="*/ 231250 w 867188"/>
                  <a:gd name="connsiteY137" fmla="*/ 218604 h 392041"/>
                  <a:gd name="connsiteX138" fmla="*/ 231250 w 867188"/>
                  <a:gd name="connsiteY138" fmla="*/ 363135 h 392041"/>
                  <a:gd name="connsiteX139" fmla="*/ 202344 w 867188"/>
                  <a:gd name="connsiteY139" fmla="*/ 363135 h 392041"/>
                  <a:gd name="connsiteX140" fmla="*/ 417335 w 867188"/>
                  <a:gd name="connsiteY140" fmla="*/ 363135 h 392041"/>
                  <a:gd name="connsiteX141" fmla="*/ 404688 w 867188"/>
                  <a:gd name="connsiteY141" fmla="*/ 260156 h 392041"/>
                  <a:gd name="connsiteX142" fmla="*/ 400171 w 867188"/>
                  <a:gd name="connsiteY142" fmla="*/ 252027 h 392041"/>
                  <a:gd name="connsiteX143" fmla="*/ 379395 w 867188"/>
                  <a:gd name="connsiteY143" fmla="*/ 231250 h 392041"/>
                  <a:gd name="connsiteX144" fmla="*/ 374878 w 867188"/>
                  <a:gd name="connsiteY144" fmla="*/ 221314 h 392041"/>
                  <a:gd name="connsiteX145" fmla="*/ 374878 w 867188"/>
                  <a:gd name="connsiteY145" fmla="*/ 218604 h 392041"/>
                  <a:gd name="connsiteX146" fmla="*/ 490503 w 867188"/>
                  <a:gd name="connsiteY146" fmla="*/ 218604 h 392041"/>
                  <a:gd name="connsiteX147" fmla="*/ 490503 w 867188"/>
                  <a:gd name="connsiteY147" fmla="*/ 221314 h 392041"/>
                  <a:gd name="connsiteX148" fmla="*/ 485987 w 867188"/>
                  <a:gd name="connsiteY148" fmla="*/ 231250 h 392041"/>
                  <a:gd name="connsiteX149" fmla="*/ 465211 w 867188"/>
                  <a:gd name="connsiteY149" fmla="*/ 252027 h 392041"/>
                  <a:gd name="connsiteX150" fmla="*/ 460694 w 867188"/>
                  <a:gd name="connsiteY150" fmla="*/ 260156 h 392041"/>
                  <a:gd name="connsiteX151" fmla="*/ 448048 w 867188"/>
                  <a:gd name="connsiteY151" fmla="*/ 363135 h 392041"/>
                  <a:gd name="connsiteX152" fmla="*/ 417335 w 867188"/>
                  <a:gd name="connsiteY152" fmla="*/ 363135 h 392041"/>
                  <a:gd name="connsiteX153" fmla="*/ 635938 w 867188"/>
                  <a:gd name="connsiteY153" fmla="*/ 363135 h 392041"/>
                  <a:gd name="connsiteX154" fmla="*/ 635938 w 867188"/>
                  <a:gd name="connsiteY154" fmla="*/ 218604 h 392041"/>
                  <a:gd name="connsiteX155" fmla="*/ 664845 w 867188"/>
                  <a:gd name="connsiteY155" fmla="*/ 218604 h 392041"/>
                  <a:gd name="connsiteX156" fmla="*/ 664845 w 867188"/>
                  <a:gd name="connsiteY156" fmla="*/ 363135 h 392041"/>
                  <a:gd name="connsiteX157" fmla="*/ 635938 w 867188"/>
                  <a:gd name="connsiteY157" fmla="*/ 363135 h 392041"/>
                  <a:gd name="connsiteX158" fmla="*/ 760597 w 867188"/>
                  <a:gd name="connsiteY158" fmla="*/ 363135 h 392041"/>
                  <a:gd name="connsiteX159" fmla="*/ 699171 w 867188"/>
                  <a:gd name="connsiteY159" fmla="*/ 252930 h 392041"/>
                  <a:gd name="connsiteX160" fmla="*/ 803053 w 867188"/>
                  <a:gd name="connsiteY160" fmla="*/ 187891 h 392041"/>
                  <a:gd name="connsiteX161" fmla="*/ 810279 w 867188"/>
                  <a:gd name="connsiteY161" fmla="*/ 175245 h 392041"/>
                  <a:gd name="connsiteX162" fmla="*/ 810279 w 867188"/>
                  <a:gd name="connsiteY162" fmla="*/ 117432 h 392041"/>
                  <a:gd name="connsiteX163" fmla="*/ 795826 w 867188"/>
                  <a:gd name="connsiteY163" fmla="*/ 102979 h 392041"/>
                  <a:gd name="connsiteX164" fmla="*/ 789503 w 867188"/>
                  <a:gd name="connsiteY164" fmla="*/ 104785 h 392041"/>
                  <a:gd name="connsiteX165" fmla="*/ 734400 w 867188"/>
                  <a:gd name="connsiteY165" fmla="*/ 131885 h 392041"/>
                  <a:gd name="connsiteX166" fmla="*/ 680201 w 867188"/>
                  <a:gd name="connsiteY166" fmla="*/ 131885 h 392041"/>
                  <a:gd name="connsiteX167" fmla="*/ 680201 w 867188"/>
                  <a:gd name="connsiteY167" fmla="*/ 117432 h 392041"/>
                  <a:gd name="connsiteX168" fmla="*/ 723561 w 867188"/>
                  <a:gd name="connsiteY168" fmla="*/ 117432 h 392041"/>
                  <a:gd name="connsiteX169" fmla="*/ 730787 w 867188"/>
                  <a:gd name="connsiteY169" fmla="*/ 115625 h 392041"/>
                  <a:gd name="connsiteX170" fmla="*/ 803053 w 867188"/>
                  <a:gd name="connsiteY170" fmla="*/ 72266 h 392041"/>
                  <a:gd name="connsiteX171" fmla="*/ 806666 w 867188"/>
                  <a:gd name="connsiteY171" fmla="*/ 69556 h 392041"/>
                  <a:gd name="connsiteX172" fmla="*/ 824732 w 867188"/>
                  <a:gd name="connsiteY172" fmla="*/ 59619 h 392041"/>
                  <a:gd name="connsiteX173" fmla="*/ 839186 w 867188"/>
                  <a:gd name="connsiteY173" fmla="*/ 74072 h 392041"/>
                  <a:gd name="connsiteX174" fmla="*/ 839186 w 867188"/>
                  <a:gd name="connsiteY174" fmla="*/ 208667 h 392041"/>
                  <a:gd name="connsiteX175" fmla="*/ 747047 w 867188"/>
                  <a:gd name="connsiteY175" fmla="*/ 248413 h 392041"/>
                  <a:gd name="connsiteX176" fmla="*/ 738917 w 867188"/>
                  <a:gd name="connsiteY176" fmla="*/ 265577 h 392041"/>
                  <a:gd name="connsiteX177" fmla="*/ 763307 w 867188"/>
                  <a:gd name="connsiteY177" fmla="*/ 363135 h 392041"/>
                  <a:gd name="connsiteX178" fmla="*/ 760597 w 867188"/>
                  <a:gd name="connsiteY178" fmla="*/ 363135 h 392041"/>
                  <a:gd name="connsiteX179" fmla="*/ 823829 w 867188"/>
                  <a:gd name="connsiteY179" fmla="*/ 363135 h 392041"/>
                  <a:gd name="connsiteX180" fmla="*/ 791310 w 867188"/>
                  <a:gd name="connsiteY180" fmla="*/ 363135 h 392041"/>
                  <a:gd name="connsiteX181" fmla="*/ 767823 w 867188"/>
                  <a:gd name="connsiteY181" fmla="*/ 270093 h 392041"/>
                  <a:gd name="connsiteX182" fmla="*/ 822926 w 867188"/>
                  <a:gd name="connsiteY182" fmla="*/ 246607 h 392041"/>
                  <a:gd name="connsiteX183" fmla="*/ 822926 w 867188"/>
                  <a:gd name="connsiteY183" fmla="*/ 363135 h 3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867188" h="392041">
                    <a:moveTo>
                      <a:pt x="823829" y="30713"/>
                    </a:moveTo>
                    <a:cubicBezTo>
                      <a:pt x="804860" y="30713"/>
                      <a:pt x="790406" y="43359"/>
                      <a:pt x="785890" y="47876"/>
                    </a:cubicBezTo>
                    <a:lnTo>
                      <a:pt x="719044" y="88525"/>
                    </a:lnTo>
                    <a:lnTo>
                      <a:pt x="664845" y="88525"/>
                    </a:lnTo>
                    <a:cubicBezTo>
                      <a:pt x="656715" y="88525"/>
                      <a:pt x="650391" y="94849"/>
                      <a:pt x="650391" y="102979"/>
                    </a:cubicBezTo>
                    <a:lnTo>
                      <a:pt x="650391" y="131885"/>
                    </a:lnTo>
                    <a:lnTo>
                      <a:pt x="619679" y="131885"/>
                    </a:lnTo>
                    <a:lnTo>
                      <a:pt x="607032" y="56909"/>
                    </a:lnTo>
                    <a:cubicBezTo>
                      <a:pt x="606129" y="48780"/>
                      <a:pt x="597999" y="43359"/>
                      <a:pt x="590772" y="45166"/>
                    </a:cubicBezTo>
                    <a:cubicBezTo>
                      <a:pt x="582642" y="46069"/>
                      <a:pt x="577222" y="54199"/>
                      <a:pt x="579029" y="61426"/>
                    </a:cubicBezTo>
                    <a:lnTo>
                      <a:pt x="590772" y="130982"/>
                    </a:lnTo>
                    <a:lnTo>
                      <a:pt x="548316" y="130982"/>
                    </a:lnTo>
                    <a:lnTo>
                      <a:pt x="537476" y="56909"/>
                    </a:lnTo>
                    <a:cubicBezTo>
                      <a:pt x="535670" y="42456"/>
                      <a:pt x="526636" y="30713"/>
                      <a:pt x="513990" y="24390"/>
                    </a:cubicBezTo>
                    <a:lnTo>
                      <a:pt x="469727" y="1807"/>
                    </a:lnTo>
                    <a:cubicBezTo>
                      <a:pt x="467920" y="903"/>
                      <a:pt x="465211" y="0"/>
                      <a:pt x="463404" y="0"/>
                    </a:cubicBezTo>
                    <a:lnTo>
                      <a:pt x="405591" y="0"/>
                    </a:lnTo>
                    <a:cubicBezTo>
                      <a:pt x="403785" y="0"/>
                      <a:pt x="401075" y="903"/>
                      <a:pt x="399268" y="1807"/>
                    </a:cubicBezTo>
                    <a:lnTo>
                      <a:pt x="355005" y="24390"/>
                    </a:lnTo>
                    <a:cubicBezTo>
                      <a:pt x="342359" y="30713"/>
                      <a:pt x="333326" y="43359"/>
                      <a:pt x="331519" y="56909"/>
                    </a:cubicBezTo>
                    <a:lnTo>
                      <a:pt x="320679" y="130982"/>
                    </a:lnTo>
                    <a:lnTo>
                      <a:pt x="278223" y="130982"/>
                    </a:lnTo>
                    <a:lnTo>
                      <a:pt x="289966" y="61426"/>
                    </a:lnTo>
                    <a:cubicBezTo>
                      <a:pt x="290870" y="53296"/>
                      <a:pt x="286353" y="46069"/>
                      <a:pt x="278223" y="45166"/>
                    </a:cubicBezTo>
                    <a:cubicBezTo>
                      <a:pt x="270093" y="44263"/>
                      <a:pt x="262867" y="48780"/>
                      <a:pt x="261963" y="56909"/>
                    </a:cubicBezTo>
                    <a:cubicBezTo>
                      <a:pt x="261963" y="56909"/>
                      <a:pt x="261963" y="56909"/>
                      <a:pt x="261963" y="56909"/>
                    </a:cubicBezTo>
                    <a:lnTo>
                      <a:pt x="249317" y="131885"/>
                    </a:lnTo>
                    <a:lnTo>
                      <a:pt x="216797" y="131885"/>
                    </a:lnTo>
                    <a:lnTo>
                      <a:pt x="216797" y="102979"/>
                    </a:lnTo>
                    <a:cubicBezTo>
                      <a:pt x="216797" y="94849"/>
                      <a:pt x="210474" y="88525"/>
                      <a:pt x="202344" y="88525"/>
                    </a:cubicBezTo>
                    <a:lnTo>
                      <a:pt x="148145" y="88525"/>
                    </a:lnTo>
                    <a:lnTo>
                      <a:pt x="81299" y="47876"/>
                    </a:lnTo>
                    <a:cubicBezTo>
                      <a:pt x="76782" y="43359"/>
                      <a:pt x="62329" y="30713"/>
                      <a:pt x="43359" y="30713"/>
                    </a:cubicBezTo>
                    <a:cubicBezTo>
                      <a:pt x="19873" y="30713"/>
                      <a:pt x="0" y="50586"/>
                      <a:pt x="0" y="74072"/>
                    </a:cubicBezTo>
                    <a:lnTo>
                      <a:pt x="0" y="247510"/>
                    </a:lnTo>
                    <a:cubicBezTo>
                      <a:pt x="0" y="253833"/>
                      <a:pt x="3613" y="259253"/>
                      <a:pt x="9937" y="261060"/>
                    </a:cubicBezTo>
                    <a:lnTo>
                      <a:pt x="14453" y="262866"/>
                    </a:lnTo>
                    <a:lnTo>
                      <a:pt x="14453" y="363135"/>
                    </a:lnTo>
                    <a:lnTo>
                      <a:pt x="0" y="363135"/>
                    </a:lnTo>
                    <a:lnTo>
                      <a:pt x="0" y="392042"/>
                    </a:lnTo>
                    <a:lnTo>
                      <a:pt x="867189" y="392042"/>
                    </a:lnTo>
                    <a:lnTo>
                      <a:pt x="867189" y="363135"/>
                    </a:lnTo>
                    <a:lnTo>
                      <a:pt x="852735" y="363135"/>
                    </a:lnTo>
                    <a:lnTo>
                      <a:pt x="852735" y="233960"/>
                    </a:lnTo>
                    <a:lnTo>
                      <a:pt x="858155" y="231250"/>
                    </a:lnTo>
                    <a:cubicBezTo>
                      <a:pt x="863575" y="228540"/>
                      <a:pt x="867189" y="224024"/>
                      <a:pt x="867189" y="217700"/>
                    </a:cubicBezTo>
                    <a:lnTo>
                      <a:pt x="867189" y="73169"/>
                    </a:lnTo>
                    <a:cubicBezTo>
                      <a:pt x="867189" y="50586"/>
                      <a:pt x="848219" y="30713"/>
                      <a:pt x="823829" y="30713"/>
                    </a:cubicBezTo>
                    <a:close/>
                    <a:moveTo>
                      <a:pt x="693751" y="303516"/>
                    </a:moveTo>
                    <a:lnTo>
                      <a:pt x="727174" y="363135"/>
                    </a:lnTo>
                    <a:lnTo>
                      <a:pt x="693751" y="363135"/>
                    </a:lnTo>
                    <a:lnTo>
                      <a:pt x="693751" y="303516"/>
                    </a:lnTo>
                    <a:close/>
                    <a:moveTo>
                      <a:pt x="693751" y="160791"/>
                    </a:moveTo>
                    <a:lnTo>
                      <a:pt x="737110" y="160791"/>
                    </a:lnTo>
                    <a:cubicBezTo>
                      <a:pt x="738917" y="160791"/>
                      <a:pt x="741627" y="159888"/>
                      <a:pt x="743433" y="158984"/>
                    </a:cubicBezTo>
                    <a:lnTo>
                      <a:pt x="780470" y="140918"/>
                    </a:lnTo>
                    <a:lnTo>
                      <a:pt x="780470" y="167114"/>
                    </a:lnTo>
                    <a:lnTo>
                      <a:pt x="693751" y="221314"/>
                    </a:lnTo>
                    <a:lnTo>
                      <a:pt x="693751" y="160791"/>
                    </a:lnTo>
                    <a:close/>
                    <a:moveTo>
                      <a:pt x="359522" y="62329"/>
                    </a:moveTo>
                    <a:cubicBezTo>
                      <a:pt x="360425" y="57813"/>
                      <a:pt x="363135" y="53296"/>
                      <a:pt x="367652" y="51489"/>
                    </a:cubicBezTo>
                    <a:lnTo>
                      <a:pt x="409205" y="30713"/>
                    </a:lnTo>
                    <a:lnTo>
                      <a:pt x="459791" y="30713"/>
                    </a:lnTo>
                    <a:lnTo>
                      <a:pt x="501343" y="51489"/>
                    </a:lnTo>
                    <a:cubicBezTo>
                      <a:pt x="505860" y="53296"/>
                      <a:pt x="508570" y="57813"/>
                      <a:pt x="509473" y="62329"/>
                    </a:cubicBezTo>
                    <a:lnTo>
                      <a:pt x="519410" y="131885"/>
                    </a:lnTo>
                    <a:lnTo>
                      <a:pt x="492310" y="131885"/>
                    </a:lnTo>
                    <a:lnTo>
                      <a:pt x="492310" y="74072"/>
                    </a:lnTo>
                    <a:cubicBezTo>
                      <a:pt x="492310" y="65942"/>
                      <a:pt x="485987" y="59619"/>
                      <a:pt x="477857" y="59619"/>
                    </a:cubicBezTo>
                    <a:lnTo>
                      <a:pt x="391138" y="59619"/>
                    </a:lnTo>
                    <a:cubicBezTo>
                      <a:pt x="383008" y="59619"/>
                      <a:pt x="376685" y="65942"/>
                      <a:pt x="376685" y="74072"/>
                    </a:cubicBezTo>
                    <a:lnTo>
                      <a:pt x="376685" y="131885"/>
                    </a:lnTo>
                    <a:lnTo>
                      <a:pt x="349586" y="131885"/>
                    </a:lnTo>
                    <a:lnTo>
                      <a:pt x="359522" y="62329"/>
                    </a:lnTo>
                    <a:close/>
                    <a:moveTo>
                      <a:pt x="462501" y="131885"/>
                    </a:moveTo>
                    <a:lnTo>
                      <a:pt x="404688" y="131885"/>
                    </a:lnTo>
                    <a:lnTo>
                      <a:pt x="404688" y="88525"/>
                    </a:lnTo>
                    <a:lnTo>
                      <a:pt x="462501" y="88525"/>
                    </a:lnTo>
                    <a:lnTo>
                      <a:pt x="462501" y="131885"/>
                    </a:lnTo>
                    <a:close/>
                    <a:moveTo>
                      <a:pt x="664845" y="160791"/>
                    </a:moveTo>
                    <a:lnTo>
                      <a:pt x="664845" y="189698"/>
                    </a:lnTo>
                    <a:lnTo>
                      <a:pt x="202344" y="189698"/>
                    </a:lnTo>
                    <a:lnTo>
                      <a:pt x="202344" y="160791"/>
                    </a:lnTo>
                    <a:lnTo>
                      <a:pt x="664845" y="160791"/>
                    </a:lnTo>
                    <a:close/>
                    <a:moveTo>
                      <a:pt x="520313" y="221314"/>
                    </a:moveTo>
                    <a:lnTo>
                      <a:pt x="520313" y="218604"/>
                    </a:lnTo>
                    <a:lnTo>
                      <a:pt x="607032" y="218604"/>
                    </a:lnTo>
                    <a:lnTo>
                      <a:pt x="607032" y="363135"/>
                    </a:lnTo>
                    <a:lnTo>
                      <a:pt x="478760" y="363135"/>
                    </a:lnTo>
                    <a:lnTo>
                      <a:pt x="490503" y="268287"/>
                    </a:lnTo>
                    <a:lnTo>
                      <a:pt x="507667" y="251123"/>
                    </a:lnTo>
                    <a:cubicBezTo>
                      <a:pt x="515797" y="243897"/>
                      <a:pt x="520313" y="233057"/>
                      <a:pt x="520313" y="221314"/>
                    </a:cubicBezTo>
                    <a:close/>
                    <a:moveTo>
                      <a:pt x="359522" y="252027"/>
                    </a:moveTo>
                    <a:lnTo>
                      <a:pt x="376685" y="269190"/>
                    </a:lnTo>
                    <a:lnTo>
                      <a:pt x="388428" y="364038"/>
                    </a:lnTo>
                    <a:lnTo>
                      <a:pt x="260156" y="364038"/>
                    </a:lnTo>
                    <a:lnTo>
                      <a:pt x="260156" y="219507"/>
                    </a:lnTo>
                    <a:lnTo>
                      <a:pt x="346875" y="219507"/>
                    </a:lnTo>
                    <a:lnTo>
                      <a:pt x="346875" y="222217"/>
                    </a:lnTo>
                    <a:cubicBezTo>
                      <a:pt x="346875" y="233057"/>
                      <a:pt x="351392" y="243897"/>
                      <a:pt x="359522" y="252027"/>
                    </a:cubicBezTo>
                    <a:close/>
                    <a:moveTo>
                      <a:pt x="173438" y="279127"/>
                    </a:moveTo>
                    <a:lnTo>
                      <a:pt x="158081" y="228540"/>
                    </a:lnTo>
                    <a:cubicBezTo>
                      <a:pt x="157178" y="224927"/>
                      <a:pt x="154468" y="222217"/>
                      <a:pt x="151758" y="220411"/>
                    </a:cubicBezTo>
                    <a:lnTo>
                      <a:pt x="86719" y="181567"/>
                    </a:lnTo>
                    <a:lnTo>
                      <a:pt x="86719" y="140918"/>
                    </a:lnTo>
                    <a:lnTo>
                      <a:pt x="123755" y="158984"/>
                    </a:lnTo>
                    <a:cubicBezTo>
                      <a:pt x="125562" y="159888"/>
                      <a:pt x="128272" y="160791"/>
                      <a:pt x="130078" y="160791"/>
                    </a:cubicBezTo>
                    <a:lnTo>
                      <a:pt x="173438" y="160791"/>
                    </a:lnTo>
                    <a:lnTo>
                      <a:pt x="173438" y="279127"/>
                    </a:lnTo>
                    <a:close/>
                    <a:moveTo>
                      <a:pt x="43359" y="272803"/>
                    </a:moveTo>
                    <a:lnTo>
                      <a:pt x="89429" y="288160"/>
                    </a:lnTo>
                    <a:lnTo>
                      <a:pt x="111108" y="363135"/>
                    </a:lnTo>
                    <a:lnTo>
                      <a:pt x="43359" y="363135"/>
                    </a:lnTo>
                    <a:lnTo>
                      <a:pt x="43359" y="272803"/>
                    </a:lnTo>
                    <a:close/>
                    <a:moveTo>
                      <a:pt x="140918" y="363135"/>
                    </a:moveTo>
                    <a:lnTo>
                      <a:pt x="114722" y="272803"/>
                    </a:lnTo>
                    <a:cubicBezTo>
                      <a:pt x="113819" y="268287"/>
                      <a:pt x="110205" y="264673"/>
                      <a:pt x="105689" y="262866"/>
                    </a:cubicBezTo>
                    <a:lnTo>
                      <a:pt x="28906" y="237573"/>
                    </a:lnTo>
                    <a:lnTo>
                      <a:pt x="28906" y="74976"/>
                    </a:lnTo>
                    <a:cubicBezTo>
                      <a:pt x="28906" y="66846"/>
                      <a:pt x="35229" y="60523"/>
                      <a:pt x="43359" y="60523"/>
                    </a:cubicBezTo>
                    <a:cubicBezTo>
                      <a:pt x="50586" y="60523"/>
                      <a:pt x="59619" y="67749"/>
                      <a:pt x="61426" y="70459"/>
                    </a:cubicBezTo>
                    <a:cubicBezTo>
                      <a:pt x="62329" y="71363"/>
                      <a:pt x="63233" y="72266"/>
                      <a:pt x="65039" y="73169"/>
                    </a:cubicBezTo>
                    <a:lnTo>
                      <a:pt x="137305" y="116529"/>
                    </a:lnTo>
                    <a:cubicBezTo>
                      <a:pt x="139111" y="117432"/>
                      <a:pt x="141822" y="118335"/>
                      <a:pt x="144531" y="118335"/>
                    </a:cubicBezTo>
                    <a:lnTo>
                      <a:pt x="187891" y="118335"/>
                    </a:lnTo>
                    <a:lnTo>
                      <a:pt x="187891" y="132788"/>
                    </a:lnTo>
                    <a:lnTo>
                      <a:pt x="133691" y="132788"/>
                    </a:lnTo>
                    <a:lnTo>
                      <a:pt x="78589" y="105689"/>
                    </a:lnTo>
                    <a:cubicBezTo>
                      <a:pt x="71362" y="102075"/>
                      <a:pt x="62329" y="104785"/>
                      <a:pt x="59619" y="112012"/>
                    </a:cubicBezTo>
                    <a:cubicBezTo>
                      <a:pt x="58716" y="113818"/>
                      <a:pt x="57813" y="116529"/>
                      <a:pt x="57813" y="118335"/>
                    </a:cubicBezTo>
                    <a:lnTo>
                      <a:pt x="57813" y="190601"/>
                    </a:lnTo>
                    <a:cubicBezTo>
                      <a:pt x="57813" y="196021"/>
                      <a:pt x="60523" y="200537"/>
                      <a:pt x="65039" y="203247"/>
                    </a:cubicBezTo>
                    <a:lnTo>
                      <a:pt x="132788" y="243897"/>
                    </a:lnTo>
                    <a:lnTo>
                      <a:pt x="168921" y="364038"/>
                    </a:lnTo>
                    <a:lnTo>
                      <a:pt x="140918" y="364038"/>
                    </a:lnTo>
                    <a:close/>
                    <a:moveTo>
                      <a:pt x="202344" y="363135"/>
                    </a:moveTo>
                    <a:lnTo>
                      <a:pt x="202344" y="218604"/>
                    </a:lnTo>
                    <a:lnTo>
                      <a:pt x="231250" y="218604"/>
                    </a:lnTo>
                    <a:lnTo>
                      <a:pt x="231250" y="363135"/>
                    </a:lnTo>
                    <a:lnTo>
                      <a:pt x="202344" y="363135"/>
                    </a:lnTo>
                    <a:close/>
                    <a:moveTo>
                      <a:pt x="417335" y="363135"/>
                    </a:moveTo>
                    <a:lnTo>
                      <a:pt x="404688" y="260156"/>
                    </a:lnTo>
                    <a:cubicBezTo>
                      <a:pt x="404688" y="256544"/>
                      <a:pt x="402881" y="253833"/>
                      <a:pt x="400171" y="252027"/>
                    </a:cubicBezTo>
                    <a:lnTo>
                      <a:pt x="379395" y="231250"/>
                    </a:lnTo>
                    <a:cubicBezTo>
                      <a:pt x="376685" y="228540"/>
                      <a:pt x="374878" y="224927"/>
                      <a:pt x="374878" y="221314"/>
                    </a:cubicBezTo>
                    <a:lnTo>
                      <a:pt x="374878" y="218604"/>
                    </a:lnTo>
                    <a:lnTo>
                      <a:pt x="490503" y="218604"/>
                    </a:lnTo>
                    <a:lnTo>
                      <a:pt x="490503" y="221314"/>
                    </a:lnTo>
                    <a:cubicBezTo>
                      <a:pt x="490503" y="224927"/>
                      <a:pt x="488697" y="228540"/>
                      <a:pt x="485987" y="231250"/>
                    </a:cubicBezTo>
                    <a:lnTo>
                      <a:pt x="465211" y="252027"/>
                    </a:lnTo>
                    <a:cubicBezTo>
                      <a:pt x="462501" y="254737"/>
                      <a:pt x="461597" y="257447"/>
                      <a:pt x="460694" y="260156"/>
                    </a:cubicBezTo>
                    <a:lnTo>
                      <a:pt x="448048" y="363135"/>
                    </a:lnTo>
                    <a:lnTo>
                      <a:pt x="417335" y="363135"/>
                    </a:lnTo>
                    <a:close/>
                    <a:moveTo>
                      <a:pt x="635938" y="363135"/>
                    </a:moveTo>
                    <a:lnTo>
                      <a:pt x="635938" y="218604"/>
                    </a:lnTo>
                    <a:lnTo>
                      <a:pt x="664845" y="218604"/>
                    </a:lnTo>
                    <a:lnTo>
                      <a:pt x="664845" y="363135"/>
                    </a:lnTo>
                    <a:lnTo>
                      <a:pt x="635938" y="363135"/>
                    </a:lnTo>
                    <a:close/>
                    <a:moveTo>
                      <a:pt x="760597" y="363135"/>
                    </a:moveTo>
                    <a:lnTo>
                      <a:pt x="699171" y="252930"/>
                    </a:lnTo>
                    <a:lnTo>
                      <a:pt x="803053" y="187891"/>
                    </a:lnTo>
                    <a:cubicBezTo>
                      <a:pt x="807569" y="185181"/>
                      <a:pt x="810279" y="180664"/>
                      <a:pt x="810279" y="175245"/>
                    </a:cubicBezTo>
                    <a:lnTo>
                      <a:pt x="810279" y="117432"/>
                    </a:lnTo>
                    <a:cubicBezTo>
                      <a:pt x="810279" y="109302"/>
                      <a:pt x="803956" y="102979"/>
                      <a:pt x="795826" y="102979"/>
                    </a:cubicBezTo>
                    <a:cubicBezTo>
                      <a:pt x="794020" y="102979"/>
                      <a:pt x="791310" y="103882"/>
                      <a:pt x="789503" y="104785"/>
                    </a:cubicBezTo>
                    <a:lnTo>
                      <a:pt x="734400" y="131885"/>
                    </a:lnTo>
                    <a:lnTo>
                      <a:pt x="680201" y="131885"/>
                    </a:lnTo>
                    <a:lnTo>
                      <a:pt x="680201" y="117432"/>
                    </a:lnTo>
                    <a:lnTo>
                      <a:pt x="723561" y="117432"/>
                    </a:lnTo>
                    <a:cubicBezTo>
                      <a:pt x="726270" y="117432"/>
                      <a:pt x="728981" y="116529"/>
                      <a:pt x="730787" y="115625"/>
                    </a:cubicBezTo>
                    <a:lnTo>
                      <a:pt x="803053" y="72266"/>
                    </a:lnTo>
                    <a:cubicBezTo>
                      <a:pt x="803956" y="71363"/>
                      <a:pt x="805763" y="70459"/>
                      <a:pt x="806666" y="69556"/>
                    </a:cubicBezTo>
                    <a:cubicBezTo>
                      <a:pt x="808473" y="67749"/>
                      <a:pt x="816603" y="59619"/>
                      <a:pt x="824732" y="59619"/>
                    </a:cubicBezTo>
                    <a:cubicBezTo>
                      <a:pt x="832863" y="59619"/>
                      <a:pt x="839186" y="65942"/>
                      <a:pt x="839186" y="74072"/>
                    </a:cubicBezTo>
                    <a:lnTo>
                      <a:pt x="839186" y="208667"/>
                    </a:lnTo>
                    <a:lnTo>
                      <a:pt x="747047" y="248413"/>
                    </a:lnTo>
                    <a:cubicBezTo>
                      <a:pt x="740724" y="251123"/>
                      <a:pt x="737110" y="258350"/>
                      <a:pt x="738917" y="265577"/>
                    </a:cubicBezTo>
                    <a:lnTo>
                      <a:pt x="763307" y="363135"/>
                    </a:lnTo>
                    <a:lnTo>
                      <a:pt x="760597" y="363135"/>
                    </a:lnTo>
                    <a:close/>
                    <a:moveTo>
                      <a:pt x="823829" y="363135"/>
                    </a:moveTo>
                    <a:lnTo>
                      <a:pt x="791310" y="363135"/>
                    </a:lnTo>
                    <a:lnTo>
                      <a:pt x="767823" y="270093"/>
                    </a:lnTo>
                    <a:lnTo>
                      <a:pt x="822926" y="246607"/>
                    </a:lnTo>
                    <a:lnTo>
                      <a:pt x="822926" y="363135"/>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3" name="Freeform 171">
                <a:extLst>
                  <a:ext uri="{FF2B5EF4-FFF2-40B4-BE49-F238E27FC236}">
                    <a16:creationId xmlns:a16="http://schemas.microsoft.com/office/drawing/2014/main" id="{3C3EE4AB-F59C-D7FA-0748-7B3FBF931623}"/>
                  </a:ext>
                </a:extLst>
              </p:cNvPr>
              <p:cNvSpPr/>
              <p:nvPr/>
            </p:nvSpPr>
            <p:spPr>
              <a:xfrm>
                <a:off x="6080571" y="3887743"/>
                <a:ext cx="332422" cy="288861"/>
              </a:xfrm>
              <a:custGeom>
                <a:avLst/>
                <a:gdLst>
                  <a:gd name="connsiteX0" fmla="*/ 28906 w 332422"/>
                  <a:gd name="connsiteY0" fmla="*/ 170727 h 288861"/>
                  <a:gd name="connsiteX1" fmla="*/ 28906 w 332422"/>
                  <a:gd name="connsiteY1" fmla="*/ 216797 h 288861"/>
                  <a:gd name="connsiteX2" fmla="*/ 43359 w 332422"/>
                  <a:gd name="connsiteY2" fmla="*/ 231250 h 288861"/>
                  <a:gd name="connsiteX3" fmla="*/ 51489 w 332422"/>
                  <a:gd name="connsiteY3" fmla="*/ 228540 h 288861"/>
                  <a:gd name="connsiteX4" fmla="*/ 102075 w 332422"/>
                  <a:gd name="connsiteY4" fmla="*/ 195117 h 288861"/>
                  <a:gd name="connsiteX5" fmla="*/ 144531 w 332422"/>
                  <a:gd name="connsiteY5" fmla="*/ 231250 h 288861"/>
                  <a:gd name="connsiteX6" fmla="*/ 197827 w 332422"/>
                  <a:gd name="connsiteY6" fmla="*/ 231250 h 288861"/>
                  <a:gd name="connsiteX7" fmla="*/ 280933 w 332422"/>
                  <a:gd name="connsiteY7" fmla="*/ 286352 h 288861"/>
                  <a:gd name="connsiteX8" fmla="*/ 300806 w 332422"/>
                  <a:gd name="connsiteY8" fmla="*/ 282740 h 288861"/>
                  <a:gd name="connsiteX9" fmla="*/ 303516 w 332422"/>
                  <a:gd name="connsiteY9" fmla="*/ 274609 h 288861"/>
                  <a:gd name="connsiteX10" fmla="*/ 303516 w 332422"/>
                  <a:gd name="connsiteY10" fmla="*/ 228540 h 288861"/>
                  <a:gd name="connsiteX11" fmla="*/ 332422 w 332422"/>
                  <a:gd name="connsiteY11" fmla="*/ 187891 h 288861"/>
                  <a:gd name="connsiteX12" fmla="*/ 332422 w 332422"/>
                  <a:gd name="connsiteY12" fmla="*/ 101172 h 288861"/>
                  <a:gd name="connsiteX13" fmla="*/ 289063 w 332422"/>
                  <a:gd name="connsiteY13" fmla="*/ 57812 h 288861"/>
                  <a:gd name="connsiteX14" fmla="*/ 231250 w 332422"/>
                  <a:gd name="connsiteY14" fmla="*/ 57812 h 288861"/>
                  <a:gd name="connsiteX15" fmla="*/ 231250 w 332422"/>
                  <a:gd name="connsiteY15" fmla="*/ 43359 h 288861"/>
                  <a:gd name="connsiteX16" fmla="*/ 187891 w 332422"/>
                  <a:gd name="connsiteY16" fmla="*/ 0 h 288861"/>
                  <a:gd name="connsiteX17" fmla="*/ 43359 w 332422"/>
                  <a:gd name="connsiteY17" fmla="*/ 0 h 288861"/>
                  <a:gd name="connsiteX18" fmla="*/ 0 w 332422"/>
                  <a:gd name="connsiteY18" fmla="*/ 43359 h 288861"/>
                  <a:gd name="connsiteX19" fmla="*/ 0 w 332422"/>
                  <a:gd name="connsiteY19" fmla="*/ 130078 h 288861"/>
                  <a:gd name="connsiteX20" fmla="*/ 28906 w 332422"/>
                  <a:gd name="connsiteY20" fmla="*/ 170727 h 288861"/>
                  <a:gd name="connsiteX21" fmla="*/ 289063 w 332422"/>
                  <a:gd name="connsiteY21" fmla="*/ 86719 h 288861"/>
                  <a:gd name="connsiteX22" fmla="*/ 303516 w 332422"/>
                  <a:gd name="connsiteY22" fmla="*/ 101172 h 288861"/>
                  <a:gd name="connsiteX23" fmla="*/ 303516 w 332422"/>
                  <a:gd name="connsiteY23" fmla="*/ 187891 h 288861"/>
                  <a:gd name="connsiteX24" fmla="*/ 289063 w 332422"/>
                  <a:gd name="connsiteY24" fmla="*/ 202344 h 288861"/>
                  <a:gd name="connsiteX25" fmla="*/ 274610 w 332422"/>
                  <a:gd name="connsiteY25" fmla="*/ 216797 h 288861"/>
                  <a:gd name="connsiteX26" fmla="*/ 274610 w 332422"/>
                  <a:gd name="connsiteY26" fmla="*/ 247510 h 288861"/>
                  <a:gd name="connsiteX27" fmla="*/ 210474 w 332422"/>
                  <a:gd name="connsiteY27" fmla="*/ 205054 h 288861"/>
                  <a:gd name="connsiteX28" fmla="*/ 202344 w 332422"/>
                  <a:gd name="connsiteY28" fmla="*/ 202344 h 288861"/>
                  <a:gd name="connsiteX29" fmla="*/ 144531 w 332422"/>
                  <a:gd name="connsiteY29" fmla="*/ 202344 h 288861"/>
                  <a:gd name="connsiteX30" fmla="*/ 130078 w 332422"/>
                  <a:gd name="connsiteY30" fmla="*/ 187891 h 288861"/>
                  <a:gd name="connsiteX31" fmla="*/ 130078 w 332422"/>
                  <a:gd name="connsiteY31" fmla="*/ 176148 h 288861"/>
                  <a:gd name="connsiteX32" fmla="*/ 134595 w 332422"/>
                  <a:gd name="connsiteY32" fmla="*/ 173437 h 288861"/>
                  <a:gd name="connsiteX33" fmla="*/ 187891 w 332422"/>
                  <a:gd name="connsiteY33" fmla="*/ 173437 h 288861"/>
                  <a:gd name="connsiteX34" fmla="*/ 231250 w 332422"/>
                  <a:gd name="connsiteY34" fmla="*/ 130078 h 288861"/>
                  <a:gd name="connsiteX35" fmla="*/ 231250 w 332422"/>
                  <a:gd name="connsiteY35" fmla="*/ 86719 h 288861"/>
                  <a:gd name="connsiteX36" fmla="*/ 289063 w 332422"/>
                  <a:gd name="connsiteY36" fmla="*/ 86719 h 288861"/>
                  <a:gd name="connsiteX37" fmla="*/ 130078 w 332422"/>
                  <a:gd name="connsiteY37" fmla="*/ 144531 h 288861"/>
                  <a:gd name="connsiteX38" fmla="*/ 130078 w 332422"/>
                  <a:gd name="connsiteY38" fmla="*/ 101172 h 288861"/>
                  <a:gd name="connsiteX39" fmla="*/ 144531 w 332422"/>
                  <a:gd name="connsiteY39" fmla="*/ 86719 h 288861"/>
                  <a:gd name="connsiteX40" fmla="*/ 202344 w 332422"/>
                  <a:gd name="connsiteY40" fmla="*/ 86719 h 288861"/>
                  <a:gd name="connsiteX41" fmla="*/ 202344 w 332422"/>
                  <a:gd name="connsiteY41" fmla="*/ 130078 h 288861"/>
                  <a:gd name="connsiteX42" fmla="*/ 187891 w 332422"/>
                  <a:gd name="connsiteY42" fmla="*/ 144531 h 288861"/>
                  <a:gd name="connsiteX43" fmla="*/ 130078 w 332422"/>
                  <a:gd name="connsiteY43" fmla="*/ 144531 h 288861"/>
                  <a:gd name="connsiteX44" fmla="*/ 28906 w 332422"/>
                  <a:gd name="connsiteY44" fmla="*/ 43359 h 288861"/>
                  <a:gd name="connsiteX45" fmla="*/ 43359 w 332422"/>
                  <a:gd name="connsiteY45" fmla="*/ 28906 h 288861"/>
                  <a:gd name="connsiteX46" fmla="*/ 187891 w 332422"/>
                  <a:gd name="connsiteY46" fmla="*/ 28906 h 288861"/>
                  <a:gd name="connsiteX47" fmla="*/ 202344 w 332422"/>
                  <a:gd name="connsiteY47" fmla="*/ 43359 h 288861"/>
                  <a:gd name="connsiteX48" fmla="*/ 202344 w 332422"/>
                  <a:gd name="connsiteY48" fmla="*/ 57812 h 288861"/>
                  <a:gd name="connsiteX49" fmla="*/ 144531 w 332422"/>
                  <a:gd name="connsiteY49" fmla="*/ 57812 h 288861"/>
                  <a:gd name="connsiteX50" fmla="*/ 101172 w 332422"/>
                  <a:gd name="connsiteY50" fmla="*/ 101172 h 288861"/>
                  <a:gd name="connsiteX51" fmla="*/ 101172 w 332422"/>
                  <a:gd name="connsiteY51" fmla="*/ 160791 h 288861"/>
                  <a:gd name="connsiteX52" fmla="*/ 57813 w 332422"/>
                  <a:gd name="connsiteY52" fmla="*/ 189698 h 288861"/>
                  <a:gd name="connsiteX53" fmla="*/ 57813 w 332422"/>
                  <a:gd name="connsiteY53" fmla="*/ 158984 h 288861"/>
                  <a:gd name="connsiteX54" fmla="*/ 43359 w 332422"/>
                  <a:gd name="connsiteY54" fmla="*/ 144531 h 288861"/>
                  <a:gd name="connsiteX55" fmla="*/ 28906 w 332422"/>
                  <a:gd name="connsiteY55" fmla="*/ 130078 h 288861"/>
                  <a:gd name="connsiteX56" fmla="*/ 28906 w 332422"/>
                  <a:gd name="connsiteY56" fmla="*/ 43359 h 28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2422" h="288861">
                    <a:moveTo>
                      <a:pt x="28906" y="170727"/>
                    </a:moveTo>
                    <a:lnTo>
                      <a:pt x="28906" y="216797"/>
                    </a:lnTo>
                    <a:cubicBezTo>
                      <a:pt x="28906" y="224927"/>
                      <a:pt x="35229" y="231250"/>
                      <a:pt x="43359" y="231250"/>
                    </a:cubicBezTo>
                    <a:cubicBezTo>
                      <a:pt x="46069" y="231250"/>
                      <a:pt x="48779" y="230347"/>
                      <a:pt x="51489" y="228540"/>
                    </a:cubicBezTo>
                    <a:lnTo>
                      <a:pt x="102075" y="195117"/>
                    </a:lnTo>
                    <a:cubicBezTo>
                      <a:pt x="105688" y="215894"/>
                      <a:pt x="123755" y="231250"/>
                      <a:pt x="144531" y="231250"/>
                    </a:cubicBezTo>
                    <a:lnTo>
                      <a:pt x="197827" y="231250"/>
                    </a:lnTo>
                    <a:lnTo>
                      <a:pt x="280933" y="286352"/>
                    </a:lnTo>
                    <a:cubicBezTo>
                      <a:pt x="287256" y="290869"/>
                      <a:pt x="296289" y="289063"/>
                      <a:pt x="300806" y="282740"/>
                    </a:cubicBezTo>
                    <a:cubicBezTo>
                      <a:pt x="302613" y="280030"/>
                      <a:pt x="303516" y="277319"/>
                      <a:pt x="303516" y="274609"/>
                    </a:cubicBezTo>
                    <a:lnTo>
                      <a:pt x="303516" y="228540"/>
                    </a:lnTo>
                    <a:cubicBezTo>
                      <a:pt x="320679" y="222217"/>
                      <a:pt x="332422" y="205957"/>
                      <a:pt x="332422" y="187891"/>
                    </a:cubicBezTo>
                    <a:lnTo>
                      <a:pt x="332422" y="101172"/>
                    </a:lnTo>
                    <a:cubicBezTo>
                      <a:pt x="332422" y="77685"/>
                      <a:pt x="312549" y="57812"/>
                      <a:pt x="289063" y="57812"/>
                    </a:cubicBezTo>
                    <a:lnTo>
                      <a:pt x="231250" y="57812"/>
                    </a:lnTo>
                    <a:lnTo>
                      <a:pt x="231250" y="43359"/>
                    </a:lnTo>
                    <a:cubicBezTo>
                      <a:pt x="231250" y="19873"/>
                      <a:pt x="211377" y="0"/>
                      <a:pt x="187891" y="0"/>
                    </a:cubicBezTo>
                    <a:lnTo>
                      <a:pt x="43359" y="0"/>
                    </a:lnTo>
                    <a:cubicBezTo>
                      <a:pt x="19873" y="0"/>
                      <a:pt x="0" y="19873"/>
                      <a:pt x="0" y="43359"/>
                    </a:cubicBezTo>
                    <a:lnTo>
                      <a:pt x="0" y="130078"/>
                    </a:lnTo>
                    <a:cubicBezTo>
                      <a:pt x="0" y="148144"/>
                      <a:pt x="11743" y="165308"/>
                      <a:pt x="28906" y="170727"/>
                    </a:cubicBezTo>
                    <a:close/>
                    <a:moveTo>
                      <a:pt x="289063" y="86719"/>
                    </a:moveTo>
                    <a:cubicBezTo>
                      <a:pt x="297193" y="86719"/>
                      <a:pt x="303516" y="93042"/>
                      <a:pt x="303516" y="101172"/>
                    </a:cubicBezTo>
                    <a:lnTo>
                      <a:pt x="303516" y="187891"/>
                    </a:lnTo>
                    <a:cubicBezTo>
                      <a:pt x="303516" y="196020"/>
                      <a:pt x="297193" y="202344"/>
                      <a:pt x="289063" y="202344"/>
                    </a:cubicBezTo>
                    <a:cubicBezTo>
                      <a:pt x="280933" y="202344"/>
                      <a:pt x="274610" y="208667"/>
                      <a:pt x="274610" y="216797"/>
                    </a:cubicBezTo>
                    <a:lnTo>
                      <a:pt x="274610" y="247510"/>
                    </a:lnTo>
                    <a:lnTo>
                      <a:pt x="210474" y="205054"/>
                    </a:lnTo>
                    <a:cubicBezTo>
                      <a:pt x="207764" y="203247"/>
                      <a:pt x="205054" y="202344"/>
                      <a:pt x="202344" y="202344"/>
                    </a:cubicBezTo>
                    <a:lnTo>
                      <a:pt x="144531" y="202344"/>
                    </a:lnTo>
                    <a:cubicBezTo>
                      <a:pt x="136402" y="202344"/>
                      <a:pt x="130078" y="196020"/>
                      <a:pt x="130078" y="187891"/>
                    </a:cubicBezTo>
                    <a:lnTo>
                      <a:pt x="130078" y="176148"/>
                    </a:lnTo>
                    <a:lnTo>
                      <a:pt x="134595" y="173437"/>
                    </a:lnTo>
                    <a:lnTo>
                      <a:pt x="187891" y="173437"/>
                    </a:lnTo>
                    <a:cubicBezTo>
                      <a:pt x="211377" y="173437"/>
                      <a:pt x="231250" y="153565"/>
                      <a:pt x="231250" y="130078"/>
                    </a:cubicBezTo>
                    <a:lnTo>
                      <a:pt x="231250" y="86719"/>
                    </a:lnTo>
                    <a:lnTo>
                      <a:pt x="289063" y="86719"/>
                    </a:lnTo>
                    <a:close/>
                    <a:moveTo>
                      <a:pt x="130078" y="144531"/>
                    </a:moveTo>
                    <a:lnTo>
                      <a:pt x="130078" y="101172"/>
                    </a:lnTo>
                    <a:cubicBezTo>
                      <a:pt x="130078" y="93042"/>
                      <a:pt x="136402" y="86719"/>
                      <a:pt x="144531" y="86719"/>
                    </a:cubicBezTo>
                    <a:lnTo>
                      <a:pt x="202344" y="86719"/>
                    </a:lnTo>
                    <a:lnTo>
                      <a:pt x="202344" y="130078"/>
                    </a:lnTo>
                    <a:cubicBezTo>
                      <a:pt x="202344" y="138208"/>
                      <a:pt x="196021" y="144531"/>
                      <a:pt x="187891" y="144531"/>
                    </a:cubicBezTo>
                    <a:lnTo>
                      <a:pt x="130078" y="144531"/>
                    </a:lnTo>
                    <a:close/>
                    <a:moveTo>
                      <a:pt x="28906" y="43359"/>
                    </a:moveTo>
                    <a:cubicBezTo>
                      <a:pt x="28906" y="35229"/>
                      <a:pt x="35229" y="28906"/>
                      <a:pt x="43359" y="28906"/>
                    </a:cubicBezTo>
                    <a:lnTo>
                      <a:pt x="187891" y="28906"/>
                    </a:lnTo>
                    <a:cubicBezTo>
                      <a:pt x="196021" y="28906"/>
                      <a:pt x="202344" y="35229"/>
                      <a:pt x="202344" y="43359"/>
                    </a:cubicBezTo>
                    <a:lnTo>
                      <a:pt x="202344" y="57812"/>
                    </a:lnTo>
                    <a:lnTo>
                      <a:pt x="144531" y="57812"/>
                    </a:lnTo>
                    <a:cubicBezTo>
                      <a:pt x="121045" y="57812"/>
                      <a:pt x="101172" y="77685"/>
                      <a:pt x="101172" y="101172"/>
                    </a:cubicBezTo>
                    <a:lnTo>
                      <a:pt x="101172" y="160791"/>
                    </a:lnTo>
                    <a:lnTo>
                      <a:pt x="57813" y="189698"/>
                    </a:lnTo>
                    <a:lnTo>
                      <a:pt x="57813" y="158984"/>
                    </a:lnTo>
                    <a:cubicBezTo>
                      <a:pt x="57813" y="150854"/>
                      <a:pt x="51489" y="144531"/>
                      <a:pt x="43359" y="144531"/>
                    </a:cubicBezTo>
                    <a:cubicBezTo>
                      <a:pt x="35229" y="144531"/>
                      <a:pt x="28906" y="138208"/>
                      <a:pt x="28906" y="130078"/>
                    </a:cubicBezTo>
                    <a:lnTo>
                      <a:pt x="28906" y="43359"/>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4" name="Freeform 172">
                <a:extLst>
                  <a:ext uri="{FF2B5EF4-FFF2-40B4-BE49-F238E27FC236}">
                    <a16:creationId xmlns:a16="http://schemas.microsoft.com/office/drawing/2014/main" id="{AC7C82D0-198C-6EE5-7B9C-3A1582121724}"/>
                  </a:ext>
                </a:extLst>
              </p:cNvPr>
              <p:cNvSpPr/>
              <p:nvPr/>
            </p:nvSpPr>
            <p:spPr>
              <a:xfrm>
                <a:off x="5661430" y="3931102"/>
                <a:ext cx="260156" cy="231250"/>
              </a:xfrm>
              <a:custGeom>
                <a:avLst/>
                <a:gdLst>
                  <a:gd name="connsiteX0" fmla="*/ 43359 w 260156"/>
                  <a:gd name="connsiteY0" fmla="*/ 173438 h 231250"/>
                  <a:gd name="connsiteX1" fmla="*/ 43359 w 260156"/>
                  <a:gd name="connsiteY1" fmla="*/ 216797 h 231250"/>
                  <a:gd name="connsiteX2" fmla="*/ 57813 w 260156"/>
                  <a:gd name="connsiteY2" fmla="*/ 231250 h 231250"/>
                  <a:gd name="connsiteX3" fmla="*/ 65942 w 260156"/>
                  <a:gd name="connsiteY3" fmla="*/ 228540 h 231250"/>
                  <a:gd name="connsiteX4" fmla="*/ 149048 w 260156"/>
                  <a:gd name="connsiteY4" fmla="*/ 173438 h 231250"/>
                  <a:gd name="connsiteX5" fmla="*/ 216797 w 260156"/>
                  <a:gd name="connsiteY5" fmla="*/ 173438 h 231250"/>
                  <a:gd name="connsiteX6" fmla="*/ 260156 w 260156"/>
                  <a:gd name="connsiteY6" fmla="*/ 130078 h 231250"/>
                  <a:gd name="connsiteX7" fmla="*/ 260156 w 260156"/>
                  <a:gd name="connsiteY7" fmla="*/ 43359 h 231250"/>
                  <a:gd name="connsiteX8" fmla="*/ 216797 w 260156"/>
                  <a:gd name="connsiteY8" fmla="*/ 0 h 231250"/>
                  <a:gd name="connsiteX9" fmla="*/ 43359 w 260156"/>
                  <a:gd name="connsiteY9" fmla="*/ 0 h 231250"/>
                  <a:gd name="connsiteX10" fmla="*/ 0 w 260156"/>
                  <a:gd name="connsiteY10" fmla="*/ 43359 h 231250"/>
                  <a:gd name="connsiteX11" fmla="*/ 0 w 260156"/>
                  <a:gd name="connsiteY11" fmla="*/ 130078 h 231250"/>
                  <a:gd name="connsiteX12" fmla="*/ 43359 w 260156"/>
                  <a:gd name="connsiteY12" fmla="*/ 173438 h 231250"/>
                  <a:gd name="connsiteX13" fmla="*/ 28906 w 260156"/>
                  <a:gd name="connsiteY13" fmla="*/ 43359 h 231250"/>
                  <a:gd name="connsiteX14" fmla="*/ 43359 w 260156"/>
                  <a:gd name="connsiteY14" fmla="*/ 28906 h 231250"/>
                  <a:gd name="connsiteX15" fmla="*/ 216797 w 260156"/>
                  <a:gd name="connsiteY15" fmla="*/ 28906 h 231250"/>
                  <a:gd name="connsiteX16" fmla="*/ 231250 w 260156"/>
                  <a:gd name="connsiteY16" fmla="*/ 43359 h 231250"/>
                  <a:gd name="connsiteX17" fmla="*/ 231250 w 260156"/>
                  <a:gd name="connsiteY17" fmla="*/ 130078 h 231250"/>
                  <a:gd name="connsiteX18" fmla="*/ 216797 w 260156"/>
                  <a:gd name="connsiteY18" fmla="*/ 144531 h 231250"/>
                  <a:gd name="connsiteX19" fmla="*/ 144531 w 260156"/>
                  <a:gd name="connsiteY19" fmla="*/ 144531 h 231250"/>
                  <a:gd name="connsiteX20" fmla="*/ 136401 w 260156"/>
                  <a:gd name="connsiteY20" fmla="*/ 147241 h 231250"/>
                  <a:gd name="connsiteX21" fmla="*/ 72266 w 260156"/>
                  <a:gd name="connsiteY21" fmla="*/ 189698 h 231250"/>
                  <a:gd name="connsiteX22" fmla="*/ 72266 w 260156"/>
                  <a:gd name="connsiteY22" fmla="*/ 158984 h 231250"/>
                  <a:gd name="connsiteX23" fmla="*/ 57813 w 260156"/>
                  <a:gd name="connsiteY23" fmla="*/ 144531 h 231250"/>
                  <a:gd name="connsiteX24" fmla="*/ 43359 w 260156"/>
                  <a:gd name="connsiteY24" fmla="*/ 144531 h 231250"/>
                  <a:gd name="connsiteX25" fmla="*/ 28906 w 260156"/>
                  <a:gd name="connsiteY25" fmla="*/ 130078 h 231250"/>
                  <a:gd name="connsiteX26" fmla="*/ 28906 w 260156"/>
                  <a:gd name="connsiteY26" fmla="*/ 43359 h 23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156" h="231250">
                    <a:moveTo>
                      <a:pt x="43359" y="173438"/>
                    </a:moveTo>
                    <a:lnTo>
                      <a:pt x="43359" y="216797"/>
                    </a:lnTo>
                    <a:cubicBezTo>
                      <a:pt x="43359" y="224927"/>
                      <a:pt x="49683" y="231250"/>
                      <a:pt x="57813" y="231250"/>
                    </a:cubicBezTo>
                    <a:cubicBezTo>
                      <a:pt x="60522" y="231250"/>
                      <a:pt x="63233" y="230347"/>
                      <a:pt x="65942" y="228540"/>
                    </a:cubicBezTo>
                    <a:lnTo>
                      <a:pt x="149048" y="173438"/>
                    </a:lnTo>
                    <a:lnTo>
                      <a:pt x="216797" y="173438"/>
                    </a:lnTo>
                    <a:cubicBezTo>
                      <a:pt x="240283" y="173438"/>
                      <a:pt x="260156" y="153565"/>
                      <a:pt x="260156" y="130078"/>
                    </a:cubicBezTo>
                    <a:lnTo>
                      <a:pt x="260156" y="43359"/>
                    </a:lnTo>
                    <a:cubicBezTo>
                      <a:pt x="260156" y="19873"/>
                      <a:pt x="240283" y="0"/>
                      <a:pt x="216797" y="0"/>
                    </a:cubicBezTo>
                    <a:lnTo>
                      <a:pt x="43359" y="0"/>
                    </a:lnTo>
                    <a:cubicBezTo>
                      <a:pt x="19873" y="0"/>
                      <a:pt x="0" y="19873"/>
                      <a:pt x="0" y="43359"/>
                    </a:cubicBezTo>
                    <a:lnTo>
                      <a:pt x="0" y="130078"/>
                    </a:lnTo>
                    <a:cubicBezTo>
                      <a:pt x="0" y="154468"/>
                      <a:pt x="19873" y="173438"/>
                      <a:pt x="43359" y="173438"/>
                    </a:cubicBezTo>
                    <a:close/>
                    <a:moveTo>
                      <a:pt x="28906" y="43359"/>
                    </a:moveTo>
                    <a:cubicBezTo>
                      <a:pt x="28906" y="35229"/>
                      <a:pt x="35229" y="28906"/>
                      <a:pt x="43359" y="28906"/>
                    </a:cubicBezTo>
                    <a:lnTo>
                      <a:pt x="216797" y="28906"/>
                    </a:lnTo>
                    <a:cubicBezTo>
                      <a:pt x="224927" y="28906"/>
                      <a:pt x="231250" y="35229"/>
                      <a:pt x="231250" y="43359"/>
                    </a:cubicBezTo>
                    <a:lnTo>
                      <a:pt x="231250" y="130078"/>
                    </a:lnTo>
                    <a:cubicBezTo>
                      <a:pt x="231250" y="138208"/>
                      <a:pt x="224927" y="144531"/>
                      <a:pt x="216797" y="144531"/>
                    </a:cubicBezTo>
                    <a:lnTo>
                      <a:pt x="144531" y="144531"/>
                    </a:lnTo>
                    <a:cubicBezTo>
                      <a:pt x="141821" y="144531"/>
                      <a:pt x="139111" y="145435"/>
                      <a:pt x="136401" y="147241"/>
                    </a:cubicBezTo>
                    <a:lnTo>
                      <a:pt x="72266" y="189698"/>
                    </a:lnTo>
                    <a:lnTo>
                      <a:pt x="72266" y="158984"/>
                    </a:lnTo>
                    <a:cubicBezTo>
                      <a:pt x="72266" y="150855"/>
                      <a:pt x="65942" y="144531"/>
                      <a:pt x="57813" y="144531"/>
                    </a:cubicBezTo>
                    <a:lnTo>
                      <a:pt x="43359" y="144531"/>
                    </a:lnTo>
                    <a:cubicBezTo>
                      <a:pt x="35229" y="144531"/>
                      <a:pt x="28906" y="138208"/>
                      <a:pt x="28906" y="130078"/>
                    </a:cubicBezTo>
                    <a:lnTo>
                      <a:pt x="28906" y="43359"/>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5" name="Freeform 173">
                <a:extLst>
                  <a:ext uri="{FF2B5EF4-FFF2-40B4-BE49-F238E27FC236}">
                    <a16:creationId xmlns:a16="http://schemas.microsoft.com/office/drawing/2014/main" id="{5F9EA750-B0E5-9DFD-7007-A7F57C75571F}"/>
                  </a:ext>
                </a:extLst>
              </p:cNvPr>
              <p:cNvSpPr/>
              <p:nvPr/>
            </p:nvSpPr>
            <p:spPr>
              <a:xfrm>
                <a:off x="5719243"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6" name="Freeform 174">
                <a:extLst>
                  <a:ext uri="{FF2B5EF4-FFF2-40B4-BE49-F238E27FC236}">
                    <a16:creationId xmlns:a16="http://schemas.microsoft.com/office/drawing/2014/main" id="{2A170DD6-754D-5037-E99E-7AD0A3A4C676}"/>
                  </a:ext>
                </a:extLst>
              </p:cNvPr>
              <p:cNvSpPr/>
              <p:nvPr/>
            </p:nvSpPr>
            <p:spPr>
              <a:xfrm>
                <a:off x="5777055"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7" name="Freeform 175">
                <a:extLst>
                  <a:ext uri="{FF2B5EF4-FFF2-40B4-BE49-F238E27FC236}">
                    <a16:creationId xmlns:a16="http://schemas.microsoft.com/office/drawing/2014/main" id="{BC8C65A6-ACD3-24D1-3584-094B154A3072}"/>
                  </a:ext>
                </a:extLst>
              </p:cNvPr>
              <p:cNvSpPr/>
              <p:nvPr/>
            </p:nvSpPr>
            <p:spPr>
              <a:xfrm>
                <a:off x="5834868"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8" name="Freeform 176">
                <a:extLst>
                  <a:ext uri="{FF2B5EF4-FFF2-40B4-BE49-F238E27FC236}">
                    <a16:creationId xmlns:a16="http://schemas.microsoft.com/office/drawing/2014/main" id="{2857F3BC-6084-B687-7BA9-ADC44033A88B}"/>
                  </a:ext>
                </a:extLst>
              </p:cNvPr>
              <p:cNvSpPr/>
              <p:nvPr/>
            </p:nvSpPr>
            <p:spPr>
              <a:xfrm>
                <a:off x="6008306" y="4162352"/>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29" name="Freeform 177">
                <a:extLst>
                  <a:ext uri="{FF2B5EF4-FFF2-40B4-BE49-F238E27FC236}">
                    <a16:creationId xmlns:a16="http://schemas.microsoft.com/office/drawing/2014/main" id="{7C4DC3A4-05EF-2BCC-4930-BAC3D7257092}"/>
                  </a:ext>
                </a:extLst>
              </p:cNvPr>
              <p:cNvSpPr/>
              <p:nvPr/>
            </p:nvSpPr>
            <p:spPr>
              <a:xfrm>
                <a:off x="6384087" y="4191259"/>
                <a:ext cx="115625" cy="115625"/>
              </a:xfrm>
              <a:custGeom>
                <a:avLst/>
                <a:gdLst>
                  <a:gd name="connsiteX0" fmla="*/ 0 w 115625"/>
                  <a:gd name="connsiteY0" fmla="*/ 57813 h 115625"/>
                  <a:gd name="connsiteX1" fmla="*/ 57813 w 115625"/>
                  <a:gd name="connsiteY1" fmla="*/ 115625 h 115625"/>
                  <a:gd name="connsiteX2" fmla="*/ 115625 w 115625"/>
                  <a:gd name="connsiteY2" fmla="*/ 57813 h 115625"/>
                  <a:gd name="connsiteX3" fmla="*/ 57813 w 115625"/>
                  <a:gd name="connsiteY3" fmla="*/ 0 h 115625"/>
                  <a:gd name="connsiteX4" fmla="*/ 0 w 115625"/>
                  <a:gd name="connsiteY4" fmla="*/ 57813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0" y="57813"/>
                    </a:moveTo>
                    <a:cubicBezTo>
                      <a:pt x="0" y="89429"/>
                      <a:pt x="26196" y="115625"/>
                      <a:pt x="57813" y="115625"/>
                    </a:cubicBezTo>
                    <a:cubicBezTo>
                      <a:pt x="89429" y="115625"/>
                      <a:pt x="115625" y="89429"/>
                      <a:pt x="115625" y="57813"/>
                    </a:cubicBezTo>
                    <a:cubicBezTo>
                      <a:pt x="115625" y="26197"/>
                      <a:pt x="89429" y="0"/>
                      <a:pt x="57813" y="0"/>
                    </a:cubicBezTo>
                    <a:cubicBezTo>
                      <a:pt x="26196" y="0"/>
                      <a:pt x="0" y="26197"/>
                      <a:pt x="0" y="57813"/>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0" name="Freeform 178">
                <a:extLst>
                  <a:ext uri="{FF2B5EF4-FFF2-40B4-BE49-F238E27FC236}">
                    <a16:creationId xmlns:a16="http://schemas.microsoft.com/office/drawing/2014/main" id="{2EE981AB-BB86-281C-4735-3852438CA049}"/>
                  </a:ext>
                </a:extLst>
              </p:cNvPr>
              <p:cNvSpPr/>
              <p:nvPr/>
            </p:nvSpPr>
            <p:spPr>
              <a:xfrm>
                <a:off x="5632524" y="4191259"/>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31" name="Group 30">
            <a:extLst>
              <a:ext uri="{FF2B5EF4-FFF2-40B4-BE49-F238E27FC236}">
                <a16:creationId xmlns:a16="http://schemas.microsoft.com/office/drawing/2014/main" id="{660A44D3-EEE0-1D67-3A33-CBD6405AD807}"/>
              </a:ext>
            </a:extLst>
          </p:cNvPr>
          <p:cNvGrpSpPr/>
          <p:nvPr/>
        </p:nvGrpSpPr>
        <p:grpSpPr>
          <a:xfrm>
            <a:off x="6038883" y="7983236"/>
            <a:ext cx="612259" cy="612420"/>
            <a:chOff x="10376768" y="3823816"/>
            <a:chExt cx="923646" cy="923888"/>
          </a:xfrm>
          <a:solidFill>
            <a:srgbClr val="416F70"/>
          </a:solidFill>
        </p:grpSpPr>
        <p:sp>
          <p:nvSpPr>
            <p:cNvPr id="32" name="Freeform 161">
              <a:extLst>
                <a:ext uri="{FF2B5EF4-FFF2-40B4-BE49-F238E27FC236}">
                  <a16:creationId xmlns:a16="http://schemas.microsoft.com/office/drawing/2014/main" id="{CEAFBE13-8903-0707-76F9-BBDBCBECD4DC}"/>
                </a:ext>
              </a:extLst>
            </p:cNvPr>
            <p:cNvSpPr/>
            <p:nvPr/>
          </p:nvSpPr>
          <p:spPr>
            <a:xfrm>
              <a:off x="10872691" y="3846190"/>
              <a:ext cx="417334" cy="527539"/>
            </a:xfrm>
            <a:custGeom>
              <a:avLst/>
              <a:gdLst>
                <a:gd name="connsiteX0" fmla="*/ 386622 w 417334"/>
                <a:gd name="connsiteY0" fmla="*/ 407398 h 527539"/>
                <a:gd name="connsiteX1" fmla="*/ 341456 w 417334"/>
                <a:gd name="connsiteY1" fmla="*/ 388428 h 527539"/>
                <a:gd name="connsiteX2" fmla="*/ 316163 w 417334"/>
                <a:gd name="connsiteY2" fmla="*/ 394752 h 527539"/>
                <a:gd name="connsiteX3" fmla="*/ 280030 w 417334"/>
                <a:gd name="connsiteY3" fmla="*/ 430884 h 527539"/>
                <a:gd name="connsiteX4" fmla="*/ 273707 w 417334"/>
                <a:gd name="connsiteY4" fmla="*/ 456177 h 527539"/>
                <a:gd name="connsiteX5" fmla="*/ 292676 w 417334"/>
                <a:gd name="connsiteY5" fmla="*/ 500440 h 527539"/>
                <a:gd name="connsiteX6" fmla="*/ 227637 w 417334"/>
                <a:gd name="connsiteY6" fmla="*/ 527540 h 527539"/>
                <a:gd name="connsiteX7" fmla="*/ 245704 w 417334"/>
                <a:gd name="connsiteY7" fmla="*/ 431788 h 527539"/>
                <a:gd name="connsiteX8" fmla="*/ 242994 w 417334"/>
                <a:gd name="connsiteY8" fmla="*/ 395655 h 527539"/>
                <a:gd name="connsiteX9" fmla="*/ 302613 w 417334"/>
                <a:gd name="connsiteY9" fmla="*/ 314356 h 527539"/>
                <a:gd name="connsiteX10" fmla="*/ 298096 w 417334"/>
                <a:gd name="connsiteY10" fmla="*/ 203247 h 527539"/>
                <a:gd name="connsiteX11" fmla="*/ 200537 w 417334"/>
                <a:gd name="connsiteY11" fmla="*/ 112012 h 527539"/>
                <a:gd name="connsiteX12" fmla="*/ 183375 w 417334"/>
                <a:gd name="connsiteY12" fmla="*/ 120142 h 527539"/>
                <a:gd name="connsiteX13" fmla="*/ 191504 w 417334"/>
                <a:gd name="connsiteY13" fmla="*/ 137305 h 527539"/>
                <a:gd name="connsiteX14" fmla="*/ 272803 w 417334"/>
                <a:gd name="connsiteY14" fmla="*/ 213184 h 527539"/>
                <a:gd name="connsiteX15" fmla="*/ 236670 w 417334"/>
                <a:gd name="connsiteY15" fmla="*/ 365845 h 527539"/>
                <a:gd name="connsiteX16" fmla="*/ 229444 w 417334"/>
                <a:gd name="connsiteY16" fmla="*/ 342359 h 527539"/>
                <a:gd name="connsiteX17" fmla="*/ 252027 w 417334"/>
                <a:gd name="connsiteY17" fmla="*/ 222217 h 527539"/>
                <a:gd name="connsiteX18" fmla="*/ 105689 w 417334"/>
                <a:gd name="connsiteY18" fmla="*/ 161695 h 527539"/>
                <a:gd name="connsiteX19" fmla="*/ 70460 w 417334"/>
                <a:gd name="connsiteY19" fmla="*/ 185181 h 527539"/>
                <a:gd name="connsiteX20" fmla="*/ 46973 w 417334"/>
                <a:gd name="connsiteY20" fmla="*/ 177954 h 527539"/>
                <a:gd name="connsiteX21" fmla="*/ 97559 w 417334"/>
                <a:gd name="connsiteY21" fmla="*/ 141822 h 527539"/>
                <a:gd name="connsiteX22" fmla="*/ 134595 w 417334"/>
                <a:gd name="connsiteY22" fmla="*/ 132788 h 527539"/>
                <a:gd name="connsiteX23" fmla="*/ 146338 w 417334"/>
                <a:gd name="connsiteY23" fmla="*/ 118335 h 527539"/>
                <a:gd name="connsiteX24" fmla="*/ 131885 w 417334"/>
                <a:gd name="connsiteY24" fmla="*/ 106592 h 527539"/>
                <a:gd name="connsiteX25" fmla="*/ 87622 w 417334"/>
                <a:gd name="connsiteY25" fmla="*/ 118335 h 527539"/>
                <a:gd name="connsiteX26" fmla="*/ 28003 w 417334"/>
                <a:gd name="connsiteY26" fmla="*/ 160791 h 527539"/>
                <a:gd name="connsiteX27" fmla="*/ 28003 w 417334"/>
                <a:gd name="connsiteY27" fmla="*/ 145435 h 527539"/>
                <a:gd name="connsiteX28" fmla="*/ 0 w 417334"/>
                <a:gd name="connsiteY28" fmla="*/ 117432 h 527539"/>
                <a:gd name="connsiteX29" fmla="*/ 18970 w 417334"/>
                <a:gd name="connsiteY29" fmla="*/ 101172 h 527539"/>
                <a:gd name="connsiteX30" fmla="*/ 25293 w 417334"/>
                <a:gd name="connsiteY30" fmla="*/ 75879 h 527539"/>
                <a:gd name="connsiteX31" fmla="*/ 6323 w 417334"/>
                <a:gd name="connsiteY31" fmla="*/ 31616 h 527539"/>
                <a:gd name="connsiteX32" fmla="*/ 82203 w 417334"/>
                <a:gd name="connsiteY32" fmla="*/ 0 h 527539"/>
                <a:gd name="connsiteX33" fmla="*/ 101172 w 417334"/>
                <a:gd name="connsiteY33" fmla="*/ 45166 h 527539"/>
                <a:gd name="connsiteX34" fmla="*/ 123755 w 417334"/>
                <a:gd name="connsiteY34" fmla="*/ 58716 h 527539"/>
                <a:gd name="connsiteX35" fmla="*/ 174341 w 417334"/>
                <a:gd name="connsiteY35" fmla="*/ 58716 h 527539"/>
                <a:gd name="connsiteX36" fmla="*/ 196925 w 417334"/>
                <a:gd name="connsiteY36" fmla="*/ 45166 h 527539"/>
                <a:gd name="connsiteX37" fmla="*/ 215894 w 417334"/>
                <a:gd name="connsiteY37" fmla="*/ 0 h 527539"/>
                <a:gd name="connsiteX38" fmla="*/ 291773 w 417334"/>
                <a:gd name="connsiteY38" fmla="*/ 31616 h 527539"/>
                <a:gd name="connsiteX39" fmla="*/ 272803 w 417334"/>
                <a:gd name="connsiteY39" fmla="*/ 75879 h 527539"/>
                <a:gd name="connsiteX40" fmla="*/ 279127 w 417334"/>
                <a:gd name="connsiteY40" fmla="*/ 101172 h 527539"/>
                <a:gd name="connsiteX41" fmla="*/ 315259 w 417334"/>
                <a:gd name="connsiteY41" fmla="*/ 137305 h 527539"/>
                <a:gd name="connsiteX42" fmla="*/ 340552 w 417334"/>
                <a:gd name="connsiteY42" fmla="*/ 143628 h 527539"/>
                <a:gd name="connsiteX43" fmla="*/ 385718 w 417334"/>
                <a:gd name="connsiteY43" fmla="*/ 124658 h 527539"/>
                <a:gd name="connsiteX44" fmla="*/ 417335 w 417334"/>
                <a:gd name="connsiteY44" fmla="*/ 200537 h 527539"/>
                <a:gd name="connsiteX45" fmla="*/ 372169 w 417334"/>
                <a:gd name="connsiteY45" fmla="*/ 218604 h 527539"/>
                <a:gd name="connsiteX46" fmla="*/ 358619 w 417334"/>
                <a:gd name="connsiteY46" fmla="*/ 241187 h 527539"/>
                <a:gd name="connsiteX47" fmla="*/ 358619 w 417334"/>
                <a:gd name="connsiteY47" fmla="*/ 291773 h 527539"/>
                <a:gd name="connsiteX48" fmla="*/ 372169 w 417334"/>
                <a:gd name="connsiteY48" fmla="*/ 314356 h 527539"/>
                <a:gd name="connsiteX49" fmla="*/ 417335 w 417334"/>
                <a:gd name="connsiteY49" fmla="*/ 333326 h 527539"/>
                <a:gd name="connsiteX50" fmla="*/ 386622 w 417334"/>
                <a:gd name="connsiteY50" fmla="*/ 407398 h 5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334" h="527539">
                  <a:moveTo>
                    <a:pt x="386622" y="407398"/>
                  </a:moveTo>
                  <a:lnTo>
                    <a:pt x="341456" y="388428"/>
                  </a:lnTo>
                  <a:cubicBezTo>
                    <a:pt x="332423" y="384815"/>
                    <a:pt x="322486" y="387525"/>
                    <a:pt x="316163" y="394752"/>
                  </a:cubicBezTo>
                  <a:cubicBezTo>
                    <a:pt x="305323" y="408301"/>
                    <a:pt x="293579" y="420044"/>
                    <a:pt x="280030" y="430884"/>
                  </a:cubicBezTo>
                  <a:cubicBezTo>
                    <a:pt x="272803" y="437208"/>
                    <a:pt x="269190" y="447144"/>
                    <a:pt x="273707" y="456177"/>
                  </a:cubicBezTo>
                  <a:lnTo>
                    <a:pt x="292676" y="500440"/>
                  </a:lnTo>
                  <a:lnTo>
                    <a:pt x="227637" y="527540"/>
                  </a:lnTo>
                  <a:cubicBezTo>
                    <a:pt x="239380" y="497730"/>
                    <a:pt x="245704" y="465211"/>
                    <a:pt x="245704" y="431788"/>
                  </a:cubicBezTo>
                  <a:cubicBezTo>
                    <a:pt x="245704" y="419141"/>
                    <a:pt x="244800" y="407398"/>
                    <a:pt x="242994" y="395655"/>
                  </a:cubicBezTo>
                  <a:cubicBezTo>
                    <a:pt x="270996" y="375782"/>
                    <a:pt x="291773" y="346876"/>
                    <a:pt x="302613" y="314356"/>
                  </a:cubicBezTo>
                  <a:cubicBezTo>
                    <a:pt x="314356" y="278223"/>
                    <a:pt x="312550" y="238477"/>
                    <a:pt x="298096" y="203247"/>
                  </a:cubicBezTo>
                  <a:cubicBezTo>
                    <a:pt x="280030" y="159888"/>
                    <a:pt x="244800" y="127369"/>
                    <a:pt x="200537" y="112012"/>
                  </a:cubicBezTo>
                  <a:cubicBezTo>
                    <a:pt x="193311" y="109302"/>
                    <a:pt x="186085" y="113819"/>
                    <a:pt x="183375" y="120142"/>
                  </a:cubicBezTo>
                  <a:cubicBezTo>
                    <a:pt x="180664" y="127369"/>
                    <a:pt x="185181" y="134595"/>
                    <a:pt x="191504" y="137305"/>
                  </a:cubicBezTo>
                  <a:cubicBezTo>
                    <a:pt x="228541" y="149952"/>
                    <a:pt x="257447" y="177051"/>
                    <a:pt x="272803" y="213184"/>
                  </a:cubicBezTo>
                  <a:cubicBezTo>
                    <a:pt x="295386" y="267383"/>
                    <a:pt x="280030" y="327906"/>
                    <a:pt x="236670" y="365845"/>
                  </a:cubicBezTo>
                  <a:cubicBezTo>
                    <a:pt x="234864" y="357716"/>
                    <a:pt x="232154" y="349586"/>
                    <a:pt x="229444" y="342359"/>
                  </a:cubicBezTo>
                  <a:cubicBezTo>
                    <a:pt x="260157" y="310743"/>
                    <a:pt x="269190" y="263770"/>
                    <a:pt x="252027" y="222217"/>
                  </a:cubicBezTo>
                  <a:cubicBezTo>
                    <a:pt x="228541" y="165308"/>
                    <a:pt x="162598" y="138208"/>
                    <a:pt x="105689" y="161695"/>
                  </a:cubicBezTo>
                  <a:cubicBezTo>
                    <a:pt x="92139" y="167114"/>
                    <a:pt x="80396" y="175245"/>
                    <a:pt x="70460" y="185181"/>
                  </a:cubicBezTo>
                  <a:cubicBezTo>
                    <a:pt x="62329" y="182471"/>
                    <a:pt x="55103" y="179761"/>
                    <a:pt x="46973" y="177954"/>
                  </a:cubicBezTo>
                  <a:cubicBezTo>
                    <a:pt x="60523" y="162598"/>
                    <a:pt x="77686" y="149952"/>
                    <a:pt x="97559" y="141822"/>
                  </a:cubicBezTo>
                  <a:cubicBezTo>
                    <a:pt x="109302" y="137305"/>
                    <a:pt x="121948" y="133691"/>
                    <a:pt x="134595" y="132788"/>
                  </a:cubicBezTo>
                  <a:cubicBezTo>
                    <a:pt x="141822" y="131885"/>
                    <a:pt x="147242" y="125562"/>
                    <a:pt x="146338" y="118335"/>
                  </a:cubicBezTo>
                  <a:cubicBezTo>
                    <a:pt x="145435" y="111108"/>
                    <a:pt x="139112" y="105689"/>
                    <a:pt x="131885" y="106592"/>
                  </a:cubicBezTo>
                  <a:cubicBezTo>
                    <a:pt x="116529" y="108399"/>
                    <a:pt x="102076" y="112012"/>
                    <a:pt x="87622" y="118335"/>
                  </a:cubicBezTo>
                  <a:cubicBezTo>
                    <a:pt x="64136" y="128272"/>
                    <a:pt x="44263" y="142725"/>
                    <a:pt x="28003" y="160791"/>
                  </a:cubicBezTo>
                  <a:lnTo>
                    <a:pt x="28003" y="145435"/>
                  </a:lnTo>
                  <a:cubicBezTo>
                    <a:pt x="28003" y="130079"/>
                    <a:pt x="15357" y="117432"/>
                    <a:pt x="0" y="117432"/>
                  </a:cubicBezTo>
                  <a:cubicBezTo>
                    <a:pt x="6323" y="112012"/>
                    <a:pt x="11744" y="105689"/>
                    <a:pt x="18970" y="101172"/>
                  </a:cubicBezTo>
                  <a:cubicBezTo>
                    <a:pt x="26197" y="94849"/>
                    <a:pt x="29810" y="84912"/>
                    <a:pt x="25293" y="75879"/>
                  </a:cubicBezTo>
                  <a:lnTo>
                    <a:pt x="6323" y="31616"/>
                  </a:lnTo>
                  <a:lnTo>
                    <a:pt x="82203" y="0"/>
                  </a:lnTo>
                  <a:lnTo>
                    <a:pt x="101172" y="45166"/>
                  </a:lnTo>
                  <a:cubicBezTo>
                    <a:pt x="104786" y="54199"/>
                    <a:pt x="113819" y="59620"/>
                    <a:pt x="123755" y="58716"/>
                  </a:cubicBezTo>
                  <a:cubicBezTo>
                    <a:pt x="140918" y="56909"/>
                    <a:pt x="158081" y="56909"/>
                    <a:pt x="174341" y="58716"/>
                  </a:cubicBezTo>
                  <a:cubicBezTo>
                    <a:pt x="184278" y="59620"/>
                    <a:pt x="193311" y="54199"/>
                    <a:pt x="196925" y="45166"/>
                  </a:cubicBezTo>
                  <a:lnTo>
                    <a:pt x="215894" y="0"/>
                  </a:lnTo>
                  <a:lnTo>
                    <a:pt x="291773" y="31616"/>
                  </a:lnTo>
                  <a:lnTo>
                    <a:pt x="272803" y="75879"/>
                  </a:lnTo>
                  <a:cubicBezTo>
                    <a:pt x="269190" y="84912"/>
                    <a:pt x="271900" y="95752"/>
                    <a:pt x="279127" y="101172"/>
                  </a:cubicBezTo>
                  <a:cubicBezTo>
                    <a:pt x="292676" y="112012"/>
                    <a:pt x="304419" y="123755"/>
                    <a:pt x="315259" y="137305"/>
                  </a:cubicBezTo>
                  <a:cubicBezTo>
                    <a:pt x="321583" y="144531"/>
                    <a:pt x="331519" y="147241"/>
                    <a:pt x="340552" y="143628"/>
                  </a:cubicBezTo>
                  <a:lnTo>
                    <a:pt x="385718" y="124658"/>
                  </a:lnTo>
                  <a:lnTo>
                    <a:pt x="417335" y="200537"/>
                  </a:lnTo>
                  <a:lnTo>
                    <a:pt x="372169" y="218604"/>
                  </a:lnTo>
                  <a:cubicBezTo>
                    <a:pt x="363135" y="222217"/>
                    <a:pt x="357716" y="231251"/>
                    <a:pt x="358619" y="241187"/>
                  </a:cubicBezTo>
                  <a:cubicBezTo>
                    <a:pt x="360425" y="257447"/>
                    <a:pt x="360425" y="274610"/>
                    <a:pt x="358619" y="291773"/>
                  </a:cubicBezTo>
                  <a:cubicBezTo>
                    <a:pt x="357716" y="301710"/>
                    <a:pt x="363135" y="310743"/>
                    <a:pt x="372169" y="314356"/>
                  </a:cubicBezTo>
                  <a:lnTo>
                    <a:pt x="417335" y="333326"/>
                  </a:lnTo>
                  <a:lnTo>
                    <a:pt x="386622" y="407398"/>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33" name="Graphic 2">
              <a:extLst>
                <a:ext uri="{FF2B5EF4-FFF2-40B4-BE49-F238E27FC236}">
                  <a16:creationId xmlns:a16="http://schemas.microsoft.com/office/drawing/2014/main" id="{7F58574B-1276-7495-5F45-808DB2200F5B}"/>
                </a:ext>
              </a:extLst>
            </p:cNvPr>
            <p:cNvGrpSpPr/>
            <p:nvPr/>
          </p:nvGrpSpPr>
          <p:grpSpPr>
            <a:xfrm>
              <a:off x="10376768" y="3823816"/>
              <a:ext cx="923646" cy="923888"/>
              <a:chOff x="10376768" y="3823816"/>
              <a:chExt cx="923646" cy="923888"/>
            </a:xfrm>
            <a:grpFill/>
          </p:grpSpPr>
          <p:sp>
            <p:nvSpPr>
              <p:cNvPr id="34" name="Freeform 163">
                <a:extLst>
                  <a:ext uri="{FF2B5EF4-FFF2-40B4-BE49-F238E27FC236}">
                    <a16:creationId xmlns:a16="http://schemas.microsoft.com/office/drawing/2014/main" id="{8F1F8C41-6B80-7131-ADC1-223B1131B189}"/>
                  </a:ext>
                </a:extLst>
              </p:cNvPr>
              <p:cNvSpPr/>
              <p:nvPr/>
            </p:nvSpPr>
            <p:spPr>
              <a:xfrm>
                <a:off x="10376768" y="3823816"/>
                <a:ext cx="923646" cy="923888"/>
              </a:xfrm>
              <a:custGeom>
                <a:avLst/>
                <a:gdLst>
                  <a:gd name="connsiteX0" fmla="*/ 908741 w 923646"/>
                  <a:gd name="connsiteY0" fmla="*/ 338536 h 923888"/>
                  <a:gd name="connsiteX1" fmla="*/ 862672 w 923646"/>
                  <a:gd name="connsiteY1" fmla="*/ 319567 h 923888"/>
                  <a:gd name="connsiteX2" fmla="*/ 862672 w 923646"/>
                  <a:gd name="connsiteY2" fmla="*/ 270787 h 923888"/>
                  <a:gd name="connsiteX3" fmla="*/ 908741 w 923646"/>
                  <a:gd name="connsiteY3" fmla="*/ 251818 h 923888"/>
                  <a:gd name="connsiteX4" fmla="*/ 920484 w 923646"/>
                  <a:gd name="connsiteY4" fmla="*/ 240074 h 923888"/>
                  <a:gd name="connsiteX5" fmla="*/ 920484 w 923646"/>
                  <a:gd name="connsiteY5" fmla="*/ 223814 h 923888"/>
                  <a:gd name="connsiteX6" fmla="*/ 885255 w 923646"/>
                  <a:gd name="connsiteY6" fmla="*/ 137999 h 923888"/>
                  <a:gd name="connsiteX7" fmla="*/ 873512 w 923646"/>
                  <a:gd name="connsiteY7" fmla="*/ 126256 h 923888"/>
                  <a:gd name="connsiteX8" fmla="*/ 857252 w 923646"/>
                  <a:gd name="connsiteY8" fmla="*/ 126256 h 923888"/>
                  <a:gd name="connsiteX9" fmla="*/ 811183 w 923646"/>
                  <a:gd name="connsiteY9" fmla="*/ 145226 h 923888"/>
                  <a:gd name="connsiteX10" fmla="*/ 776856 w 923646"/>
                  <a:gd name="connsiteY10" fmla="*/ 110899 h 923888"/>
                  <a:gd name="connsiteX11" fmla="*/ 795826 w 923646"/>
                  <a:gd name="connsiteY11" fmla="*/ 64830 h 923888"/>
                  <a:gd name="connsiteX12" fmla="*/ 795826 w 923646"/>
                  <a:gd name="connsiteY12" fmla="*/ 48570 h 923888"/>
                  <a:gd name="connsiteX13" fmla="*/ 784083 w 923646"/>
                  <a:gd name="connsiteY13" fmla="*/ 36827 h 923888"/>
                  <a:gd name="connsiteX14" fmla="*/ 698267 w 923646"/>
                  <a:gd name="connsiteY14" fmla="*/ 1597 h 923888"/>
                  <a:gd name="connsiteX15" fmla="*/ 669361 w 923646"/>
                  <a:gd name="connsiteY15" fmla="*/ 13340 h 923888"/>
                  <a:gd name="connsiteX16" fmla="*/ 650391 w 923646"/>
                  <a:gd name="connsiteY16" fmla="*/ 59410 h 923888"/>
                  <a:gd name="connsiteX17" fmla="*/ 601612 w 923646"/>
                  <a:gd name="connsiteY17" fmla="*/ 59410 h 923888"/>
                  <a:gd name="connsiteX18" fmla="*/ 582642 w 923646"/>
                  <a:gd name="connsiteY18" fmla="*/ 13340 h 923888"/>
                  <a:gd name="connsiteX19" fmla="*/ 554639 w 923646"/>
                  <a:gd name="connsiteY19" fmla="*/ 1597 h 923888"/>
                  <a:gd name="connsiteX20" fmla="*/ 468824 w 923646"/>
                  <a:gd name="connsiteY20" fmla="*/ 36827 h 923888"/>
                  <a:gd name="connsiteX21" fmla="*/ 457080 w 923646"/>
                  <a:gd name="connsiteY21" fmla="*/ 48570 h 923888"/>
                  <a:gd name="connsiteX22" fmla="*/ 457080 w 923646"/>
                  <a:gd name="connsiteY22" fmla="*/ 64830 h 923888"/>
                  <a:gd name="connsiteX23" fmla="*/ 476051 w 923646"/>
                  <a:gd name="connsiteY23" fmla="*/ 110899 h 923888"/>
                  <a:gd name="connsiteX24" fmla="*/ 441724 w 923646"/>
                  <a:gd name="connsiteY24" fmla="*/ 145226 h 923888"/>
                  <a:gd name="connsiteX25" fmla="*/ 395655 w 923646"/>
                  <a:gd name="connsiteY25" fmla="*/ 126256 h 923888"/>
                  <a:gd name="connsiteX26" fmla="*/ 379395 w 923646"/>
                  <a:gd name="connsiteY26" fmla="*/ 126256 h 923888"/>
                  <a:gd name="connsiteX27" fmla="*/ 367652 w 923646"/>
                  <a:gd name="connsiteY27" fmla="*/ 137999 h 923888"/>
                  <a:gd name="connsiteX28" fmla="*/ 325196 w 923646"/>
                  <a:gd name="connsiteY28" fmla="*/ 239171 h 923888"/>
                  <a:gd name="connsiteX29" fmla="*/ 277320 w 923646"/>
                  <a:gd name="connsiteY29" fmla="*/ 276207 h 923888"/>
                  <a:gd name="connsiteX30" fmla="*/ 206860 w 923646"/>
                  <a:gd name="connsiteY30" fmla="*/ 403575 h 923888"/>
                  <a:gd name="connsiteX31" fmla="*/ 186084 w 923646"/>
                  <a:gd name="connsiteY31" fmla="*/ 413512 h 923888"/>
                  <a:gd name="connsiteX32" fmla="*/ 150855 w 923646"/>
                  <a:gd name="connsiteY32" fmla="*/ 378283 h 923888"/>
                  <a:gd name="connsiteX33" fmla="*/ 135498 w 923646"/>
                  <a:gd name="connsiteY33" fmla="*/ 371959 h 923888"/>
                  <a:gd name="connsiteX34" fmla="*/ 120142 w 923646"/>
                  <a:gd name="connsiteY34" fmla="*/ 378283 h 923888"/>
                  <a:gd name="connsiteX35" fmla="*/ 55102 w 923646"/>
                  <a:gd name="connsiteY35" fmla="*/ 444225 h 923888"/>
                  <a:gd name="connsiteX36" fmla="*/ 55102 w 923646"/>
                  <a:gd name="connsiteY36" fmla="*/ 474938 h 923888"/>
                  <a:gd name="connsiteX37" fmla="*/ 90332 w 923646"/>
                  <a:gd name="connsiteY37" fmla="*/ 510167 h 923888"/>
                  <a:gd name="connsiteX38" fmla="*/ 71362 w 923646"/>
                  <a:gd name="connsiteY38" fmla="*/ 555333 h 923888"/>
                  <a:gd name="connsiteX39" fmla="*/ 21679 w 923646"/>
                  <a:gd name="connsiteY39" fmla="*/ 555333 h 923888"/>
                  <a:gd name="connsiteX40" fmla="*/ 0 w 923646"/>
                  <a:gd name="connsiteY40" fmla="*/ 577013 h 923888"/>
                  <a:gd name="connsiteX41" fmla="*/ 0 w 923646"/>
                  <a:gd name="connsiteY41" fmla="*/ 670055 h 923888"/>
                  <a:gd name="connsiteX42" fmla="*/ 21679 w 923646"/>
                  <a:gd name="connsiteY42" fmla="*/ 691735 h 923888"/>
                  <a:gd name="connsiteX43" fmla="*/ 71362 w 923646"/>
                  <a:gd name="connsiteY43" fmla="*/ 691735 h 923888"/>
                  <a:gd name="connsiteX44" fmla="*/ 90332 w 923646"/>
                  <a:gd name="connsiteY44" fmla="*/ 736901 h 923888"/>
                  <a:gd name="connsiteX45" fmla="*/ 55102 w 923646"/>
                  <a:gd name="connsiteY45" fmla="*/ 772131 h 923888"/>
                  <a:gd name="connsiteX46" fmla="*/ 55102 w 923646"/>
                  <a:gd name="connsiteY46" fmla="*/ 802844 h 923888"/>
                  <a:gd name="connsiteX47" fmla="*/ 120142 w 923646"/>
                  <a:gd name="connsiteY47" fmla="*/ 868786 h 923888"/>
                  <a:gd name="connsiteX48" fmla="*/ 135498 w 923646"/>
                  <a:gd name="connsiteY48" fmla="*/ 875109 h 923888"/>
                  <a:gd name="connsiteX49" fmla="*/ 150855 w 923646"/>
                  <a:gd name="connsiteY49" fmla="*/ 868786 h 923888"/>
                  <a:gd name="connsiteX50" fmla="*/ 186084 w 923646"/>
                  <a:gd name="connsiteY50" fmla="*/ 833556 h 923888"/>
                  <a:gd name="connsiteX51" fmla="*/ 231250 w 923646"/>
                  <a:gd name="connsiteY51" fmla="*/ 852526 h 923888"/>
                  <a:gd name="connsiteX52" fmla="*/ 231250 w 923646"/>
                  <a:gd name="connsiteY52" fmla="*/ 902209 h 923888"/>
                  <a:gd name="connsiteX53" fmla="*/ 252930 w 923646"/>
                  <a:gd name="connsiteY53" fmla="*/ 923888 h 923888"/>
                  <a:gd name="connsiteX54" fmla="*/ 345069 w 923646"/>
                  <a:gd name="connsiteY54" fmla="*/ 923888 h 923888"/>
                  <a:gd name="connsiteX55" fmla="*/ 366748 w 923646"/>
                  <a:gd name="connsiteY55" fmla="*/ 902209 h 923888"/>
                  <a:gd name="connsiteX56" fmla="*/ 366748 w 923646"/>
                  <a:gd name="connsiteY56" fmla="*/ 852526 h 923888"/>
                  <a:gd name="connsiteX57" fmla="*/ 411914 w 923646"/>
                  <a:gd name="connsiteY57" fmla="*/ 833556 h 923888"/>
                  <a:gd name="connsiteX58" fmla="*/ 447144 w 923646"/>
                  <a:gd name="connsiteY58" fmla="*/ 868786 h 923888"/>
                  <a:gd name="connsiteX59" fmla="*/ 462501 w 923646"/>
                  <a:gd name="connsiteY59" fmla="*/ 875109 h 923888"/>
                  <a:gd name="connsiteX60" fmla="*/ 477857 w 923646"/>
                  <a:gd name="connsiteY60" fmla="*/ 868786 h 923888"/>
                  <a:gd name="connsiteX61" fmla="*/ 542896 w 923646"/>
                  <a:gd name="connsiteY61" fmla="*/ 802844 h 923888"/>
                  <a:gd name="connsiteX62" fmla="*/ 542896 w 923646"/>
                  <a:gd name="connsiteY62" fmla="*/ 772131 h 923888"/>
                  <a:gd name="connsiteX63" fmla="*/ 507667 w 923646"/>
                  <a:gd name="connsiteY63" fmla="*/ 736901 h 923888"/>
                  <a:gd name="connsiteX64" fmla="*/ 517603 w 923646"/>
                  <a:gd name="connsiteY64" fmla="*/ 717028 h 923888"/>
                  <a:gd name="connsiteX65" fmla="*/ 600709 w 923646"/>
                  <a:gd name="connsiteY65" fmla="*/ 683605 h 923888"/>
                  <a:gd name="connsiteX66" fmla="*/ 605225 w 923646"/>
                  <a:gd name="connsiteY66" fmla="*/ 664636 h 923888"/>
                  <a:gd name="connsiteX67" fmla="*/ 586255 w 923646"/>
                  <a:gd name="connsiteY67" fmla="*/ 660119 h 923888"/>
                  <a:gd name="connsiteX68" fmla="*/ 461597 w 923646"/>
                  <a:gd name="connsiteY68" fmla="*/ 695348 h 923888"/>
                  <a:gd name="connsiteX69" fmla="*/ 227637 w 923646"/>
                  <a:gd name="connsiteY69" fmla="*/ 460485 h 923888"/>
                  <a:gd name="connsiteX70" fmla="*/ 297192 w 923646"/>
                  <a:gd name="connsiteY70" fmla="*/ 295177 h 923888"/>
                  <a:gd name="connsiteX71" fmla="*/ 462501 w 923646"/>
                  <a:gd name="connsiteY71" fmla="*/ 227428 h 923888"/>
                  <a:gd name="connsiteX72" fmla="*/ 463404 w 923646"/>
                  <a:gd name="connsiteY72" fmla="*/ 227428 h 923888"/>
                  <a:gd name="connsiteX73" fmla="*/ 697364 w 923646"/>
                  <a:gd name="connsiteY73" fmla="*/ 462291 h 923888"/>
                  <a:gd name="connsiteX74" fmla="*/ 633228 w 923646"/>
                  <a:gd name="connsiteY74" fmla="*/ 622179 h 923888"/>
                  <a:gd name="connsiteX75" fmla="*/ 634132 w 923646"/>
                  <a:gd name="connsiteY75" fmla="*/ 641149 h 923888"/>
                  <a:gd name="connsiteX76" fmla="*/ 653101 w 923646"/>
                  <a:gd name="connsiteY76" fmla="*/ 640246 h 923888"/>
                  <a:gd name="connsiteX77" fmla="*/ 688331 w 923646"/>
                  <a:gd name="connsiteY77" fmla="*/ 593273 h 923888"/>
                  <a:gd name="connsiteX78" fmla="*/ 785890 w 923646"/>
                  <a:gd name="connsiteY78" fmla="*/ 553527 h 923888"/>
                  <a:gd name="connsiteX79" fmla="*/ 797633 w 923646"/>
                  <a:gd name="connsiteY79" fmla="*/ 541784 h 923888"/>
                  <a:gd name="connsiteX80" fmla="*/ 797633 w 923646"/>
                  <a:gd name="connsiteY80" fmla="*/ 525524 h 923888"/>
                  <a:gd name="connsiteX81" fmla="*/ 778663 w 923646"/>
                  <a:gd name="connsiteY81" fmla="*/ 479455 h 923888"/>
                  <a:gd name="connsiteX82" fmla="*/ 812989 w 923646"/>
                  <a:gd name="connsiteY82" fmla="*/ 445128 h 923888"/>
                  <a:gd name="connsiteX83" fmla="*/ 859059 w 923646"/>
                  <a:gd name="connsiteY83" fmla="*/ 464098 h 923888"/>
                  <a:gd name="connsiteX84" fmla="*/ 875318 w 923646"/>
                  <a:gd name="connsiteY84" fmla="*/ 464098 h 923888"/>
                  <a:gd name="connsiteX85" fmla="*/ 887062 w 923646"/>
                  <a:gd name="connsiteY85" fmla="*/ 452355 h 923888"/>
                  <a:gd name="connsiteX86" fmla="*/ 922291 w 923646"/>
                  <a:gd name="connsiteY86" fmla="*/ 366539 h 923888"/>
                  <a:gd name="connsiteX87" fmla="*/ 922291 w 923646"/>
                  <a:gd name="connsiteY87" fmla="*/ 350279 h 923888"/>
                  <a:gd name="connsiteX88" fmla="*/ 908741 w 923646"/>
                  <a:gd name="connsiteY88" fmla="*/ 338536 h 923888"/>
                  <a:gd name="connsiteX89" fmla="*/ 908741 w 923646"/>
                  <a:gd name="connsiteY89" fmla="*/ 338536 h 923888"/>
                  <a:gd name="connsiteX90" fmla="*/ 404688 w 923646"/>
                  <a:gd name="connsiteY90" fmla="*/ 717028 h 923888"/>
                  <a:gd name="connsiteX91" fmla="*/ 295386 w 923646"/>
                  <a:gd name="connsiteY91" fmla="*/ 767614 h 923888"/>
                  <a:gd name="connsiteX92" fmla="*/ 151758 w 923646"/>
                  <a:gd name="connsiteY92" fmla="*/ 623986 h 923888"/>
                  <a:gd name="connsiteX93" fmla="*/ 202344 w 923646"/>
                  <a:gd name="connsiteY93" fmla="*/ 514684 h 923888"/>
                  <a:gd name="connsiteX94" fmla="*/ 208667 w 923646"/>
                  <a:gd name="connsiteY94" fmla="*/ 539074 h 923888"/>
                  <a:gd name="connsiteX95" fmla="*/ 174341 w 923646"/>
                  <a:gd name="connsiteY95" fmla="*/ 623986 h 923888"/>
                  <a:gd name="connsiteX96" fmla="*/ 295386 w 923646"/>
                  <a:gd name="connsiteY96" fmla="*/ 745935 h 923888"/>
                  <a:gd name="connsiteX97" fmla="*/ 380298 w 923646"/>
                  <a:gd name="connsiteY97" fmla="*/ 711608 h 923888"/>
                  <a:gd name="connsiteX98" fmla="*/ 404688 w 923646"/>
                  <a:gd name="connsiteY98" fmla="*/ 717028 h 923888"/>
                  <a:gd name="connsiteX99" fmla="*/ 404688 w 923646"/>
                  <a:gd name="connsiteY99" fmla="*/ 717028 h 923888"/>
                  <a:gd name="connsiteX100" fmla="*/ 459790 w 923646"/>
                  <a:gd name="connsiteY100" fmla="*/ 723351 h 923888"/>
                  <a:gd name="connsiteX101" fmla="*/ 482373 w 923646"/>
                  <a:gd name="connsiteY101" fmla="*/ 722448 h 923888"/>
                  <a:gd name="connsiteX102" fmla="*/ 479663 w 923646"/>
                  <a:gd name="connsiteY102" fmla="*/ 727868 h 923888"/>
                  <a:gd name="connsiteX103" fmla="*/ 483277 w 923646"/>
                  <a:gd name="connsiteY103" fmla="*/ 754064 h 923888"/>
                  <a:gd name="connsiteX104" fmla="*/ 517603 w 923646"/>
                  <a:gd name="connsiteY104" fmla="*/ 788390 h 923888"/>
                  <a:gd name="connsiteX105" fmla="*/ 459790 w 923646"/>
                  <a:gd name="connsiteY105" fmla="*/ 846203 h 923888"/>
                  <a:gd name="connsiteX106" fmla="*/ 425464 w 923646"/>
                  <a:gd name="connsiteY106" fmla="*/ 811877 h 923888"/>
                  <a:gd name="connsiteX107" fmla="*/ 399268 w 923646"/>
                  <a:gd name="connsiteY107" fmla="*/ 808263 h 923888"/>
                  <a:gd name="connsiteX108" fmla="*/ 352295 w 923646"/>
                  <a:gd name="connsiteY108" fmla="*/ 827233 h 923888"/>
                  <a:gd name="connsiteX109" fmla="*/ 336036 w 923646"/>
                  <a:gd name="connsiteY109" fmla="*/ 848010 h 923888"/>
                  <a:gd name="connsiteX110" fmla="*/ 336036 w 923646"/>
                  <a:gd name="connsiteY110" fmla="*/ 896789 h 923888"/>
                  <a:gd name="connsiteX111" fmla="*/ 254737 w 923646"/>
                  <a:gd name="connsiteY111" fmla="*/ 896789 h 923888"/>
                  <a:gd name="connsiteX112" fmla="*/ 254737 w 923646"/>
                  <a:gd name="connsiteY112" fmla="*/ 848010 h 923888"/>
                  <a:gd name="connsiteX113" fmla="*/ 238477 w 923646"/>
                  <a:gd name="connsiteY113" fmla="*/ 827233 h 923888"/>
                  <a:gd name="connsiteX114" fmla="*/ 191504 w 923646"/>
                  <a:gd name="connsiteY114" fmla="*/ 808263 h 923888"/>
                  <a:gd name="connsiteX115" fmla="*/ 165308 w 923646"/>
                  <a:gd name="connsiteY115" fmla="*/ 811877 h 923888"/>
                  <a:gd name="connsiteX116" fmla="*/ 130982 w 923646"/>
                  <a:gd name="connsiteY116" fmla="*/ 846203 h 923888"/>
                  <a:gd name="connsiteX117" fmla="*/ 73169 w 923646"/>
                  <a:gd name="connsiteY117" fmla="*/ 788390 h 923888"/>
                  <a:gd name="connsiteX118" fmla="*/ 107495 w 923646"/>
                  <a:gd name="connsiteY118" fmla="*/ 754064 h 923888"/>
                  <a:gd name="connsiteX119" fmla="*/ 111108 w 923646"/>
                  <a:gd name="connsiteY119" fmla="*/ 727868 h 923888"/>
                  <a:gd name="connsiteX120" fmla="*/ 92139 w 923646"/>
                  <a:gd name="connsiteY120" fmla="*/ 680895 h 923888"/>
                  <a:gd name="connsiteX121" fmla="*/ 71362 w 923646"/>
                  <a:gd name="connsiteY121" fmla="*/ 664636 h 923888"/>
                  <a:gd name="connsiteX122" fmla="*/ 22583 w 923646"/>
                  <a:gd name="connsiteY122" fmla="*/ 664636 h 923888"/>
                  <a:gd name="connsiteX123" fmla="*/ 22583 w 923646"/>
                  <a:gd name="connsiteY123" fmla="*/ 582433 h 923888"/>
                  <a:gd name="connsiteX124" fmla="*/ 71362 w 923646"/>
                  <a:gd name="connsiteY124" fmla="*/ 582433 h 923888"/>
                  <a:gd name="connsiteX125" fmla="*/ 92139 w 923646"/>
                  <a:gd name="connsiteY125" fmla="*/ 566173 h 923888"/>
                  <a:gd name="connsiteX126" fmla="*/ 111108 w 923646"/>
                  <a:gd name="connsiteY126" fmla="*/ 519200 h 923888"/>
                  <a:gd name="connsiteX127" fmla="*/ 107495 w 923646"/>
                  <a:gd name="connsiteY127" fmla="*/ 493005 h 923888"/>
                  <a:gd name="connsiteX128" fmla="*/ 73169 w 923646"/>
                  <a:gd name="connsiteY128" fmla="*/ 458678 h 923888"/>
                  <a:gd name="connsiteX129" fmla="*/ 130982 w 923646"/>
                  <a:gd name="connsiteY129" fmla="*/ 400866 h 923888"/>
                  <a:gd name="connsiteX130" fmla="*/ 165308 w 923646"/>
                  <a:gd name="connsiteY130" fmla="*/ 435192 h 923888"/>
                  <a:gd name="connsiteX131" fmla="*/ 191504 w 923646"/>
                  <a:gd name="connsiteY131" fmla="*/ 438805 h 923888"/>
                  <a:gd name="connsiteX132" fmla="*/ 197827 w 923646"/>
                  <a:gd name="connsiteY132" fmla="*/ 435192 h 923888"/>
                  <a:gd name="connsiteX133" fmla="*/ 196924 w 923646"/>
                  <a:gd name="connsiteY133" fmla="*/ 459581 h 923888"/>
                  <a:gd name="connsiteX134" fmla="*/ 197827 w 923646"/>
                  <a:gd name="connsiteY134" fmla="*/ 482165 h 923888"/>
                  <a:gd name="connsiteX135" fmla="*/ 124658 w 923646"/>
                  <a:gd name="connsiteY135" fmla="*/ 622179 h 923888"/>
                  <a:gd name="connsiteX136" fmla="*/ 295386 w 923646"/>
                  <a:gd name="connsiteY136" fmla="*/ 792907 h 923888"/>
                  <a:gd name="connsiteX137" fmla="*/ 434497 w 923646"/>
                  <a:gd name="connsiteY137" fmla="*/ 719738 h 923888"/>
                  <a:gd name="connsiteX138" fmla="*/ 459790 w 923646"/>
                  <a:gd name="connsiteY138" fmla="*/ 723351 h 923888"/>
                  <a:gd name="connsiteX139" fmla="*/ 459790 w 923646"/>
                  <a:gd name="connsiteY139" fmla="*/ 723351 h 923888"/>
                  <a:gd name="connsiteX140" fmla="*/ 459790 w 923646"/>
                  <a:gd name="connsiteY140" fmla="*/ 723351 h 923888"/>
                  <a:gd name="connsiteX141" fmla="*/ 352295 w 923646"/>
                  <a:gd name="connsiteY141" fmla="*/ 699865 h 923888"/>
                  <a:gd name="connsiteX142" fmla="*/ 296289 w 923646"/>
                  <a:gd name="connsiteY142" fmla="*/ 717931 h 923888"/>
                  <a:gd name="connsiteX143" fmla="*/ 202344 w 923646"/>
                  <a:gd name="connsiteY143" fmla="*/ 623082 h 923888"/>
                  <a:gd name="connsiteX144" fmla="*/ 221314 w 923646"/>
                  <a:gd name="connsiteY144" fmla="*/ 567076 h 923888"/>
                  <a:gd name="connsiteX145" fmla="*/ 352295 w 923646"/>
                  <a:gd name="connsiteY145" fmla="*/ 699865 h 923888"/>
                  <a:gd name="connsiteX146" fmla="*/ 387525 w 923646"/>
                  <a:gd name="connsiteY146" fmla="*/ 153355 h 923888"/>
                  <a:gd name="connsiteX147" fmla="*/ 406495 w 923646"/>
                  <a:gd name="connsiteY147" fmla="*/ 160582 h 923888"/>
                  <a:gd name="connsiteX148" fmla="*/ 402881 w 923646"/>
                  <a:gd name="connsiteY148" fmla="*/ 173228 h 923888"/>
                  <a:gd name="connsiteX149" fmla="*/ 402881 w 923646"/>
                  <a:gd name="connsiteY149" fmla="*/ 205748 h 923888"/>
                  <a:gd name="connsiteX150" fmla="*/ 359522 w 923646"/>
                  <a:gd name="connsiteY150" fmla="*/ 219298 h 923888"/>
                  <a:gd name="connsiteX151" fmla="*/ 387525 w 923646"/>
                  <a:gd name="connsiteY151" fmla="*/ 153355 h 923888"/>
                  <a:gd name="connsiteX152" fmla="*/ 458887 w 923646"/>
                  <a:gd name="connsiteY152" fmla="*/ 200328 h 923888"/>
                  <a:gd name="connsiteX153" fmla="*/ 429981 w 923646"/>
                  <a:gd name="connsiteY153" fmla="*/ 202135 h 923888"/>
                  <a:gd name="connsiteX154" fmla="*/ 429981 w 923646"/>
                  <a:gd name="connsiteY154" fmla="*/ 173228 h 923888"/>
                  <a:gd name="connsiteX155" fmla="*/ 430884 w 923646"/>
                  <a:gd name="connsiteY155" fmla="*/ 172325 h 923888"/>
                  <a:gd name="connsiteX156" fmla="*/ 475147 w 923646"/>
                  <a:gd name="connsiteY156" fmla="*/ 172325 h 923888"/>
                  <a:gd name="connsiteX157" fmla="*/ 476051 w 923646"/>
                  <a:gd name="connsiteY157" fmla="*/ 173228 h 923888"/>
                  <a:gd name="connsiteX158" fmla="*/ 476051 w 923646"/>
                  <a:gd name="connsiteY158" fmla="*/ 200328 h 923888"/>
                  <a:gd name="connsiteX159" fmla="*/ 458887 w 923646"/>
                  <a:gd name="connsiteY159" fmla="*/ 200328 h 923888"/>
                  <a:gd name="connsiteX160" fmla="*/ 458887 w 923646"/>
                  <a:gd name="connsiteY160" fmla="*/ 200328 h 923888"/>
                  <a:gd name="connsiteX161" fmla="*/ 574512 w 923646"/>
                  <a:gd name="connsiteY161" fmla="*/ 226525 h 923888"/>
                  <a:gd name="connsiteX162" fmla="*/ 592579 w 923646"/>
                  <a:gd name="connsiteY162" fmla="*/ 216588 h 923888"/>
                  <a:gd name="connsiteX163" fmla="*/ 703687 w 923646"/>
                  <a:gd name="connsiteY163" fmla="*/ 262658 h 923888"/>
                  <a:gd name="connsiteX164" fmla="*/ 693751 w 923646"/>
                  <a:gd name="connsiteY164" fmla="*/ 344860 h 923888"/>
                  <a:gd name="connsiteX165" fmla="*/ 574512 w 923646"/>
                  <a:gd name="connsiteY165" fmla="*/ 226525 h 923888"/>
                  <a:gd name="connsiteX166" fmla="*/ 574512 w 923646"/>
                  <a:gd name="connsiteY166" fmla="*/ 226525 h 923888"/>
                  <a:gd name="connsiteX167" fmla="*/ 861768 w 923646"/>
                  <a:gd name="connsiteY167" fmla="*/ 436998 h 923888"/>
                  <a:gd name="connsiteX168" fmla="*/ 816602 w 923646"/>
                  <a:gd name="connsiteY168" fmla="*/ 418028 h 923888"/>
                  <a:gd name="connsiteX169" fmla="*/ 791309 w 923646"/>
                  <a:gd name="connsiteY169" fmla="*/ 424352 h 923888"/>
                  <a:gd name="connsiteX170" fmla="*/ 755177 w 923646"/>
                  <a:gd name="connsiteY170" fmla="*/ 460485 h 923888"/>
                  <a:gd name="connsiteX171" fmla="*/ 748853 w 923646"/>
                  <a:gd name="connsiteY171" fmla="*/ 485777 h 923888"/>
                  <a:gd name="connsiteX172" fmla="*/ 767823 w 923646"/>
                  <a:gd name="connsiteY172" fmla="*/ 530040 h 923888"/>
                  <a:gd name="connsiteX173" fmla="*/ 702784 w 923646"/>
                  <a:gd name="connsiteY173" fmla="*/ 557140 h 923888"/>
                  <a:gd name="connsiteX174" fmla="*/ 720850 w 923646"/>
                  <a:gd name="connsiteY174" fmla="*/ 461388 h 923888"/>
                  <a:gd name="connsiteX175" fmla="*/ 718141 w 923646"/>
                  <a:gd name="connsiteY175" fmla="*/ 425255 h 923888"/>
                  <a:gd name="connsiteX176" fmla="*/ 777760 w 923646"/>
                  <a:gd name="connsiteY176" fmla="*/ 343956 h 923888"/>
                  <a:gd name="connsiteX177" fmla="*/ 773243 w 923646"/>
                  <a:gd name="connsiteY177" fmla="*/ 232847 h 923888"/>
                  <a:gd name="connsiteX178" fmla="*/ 675684 w 923646"/>
                  <a:gd name="connsiteY178" fmla="*/ 141612 h 923888"/>
                  <a:gd name="connsiteX179" fmla="*/ 658521 w 923646"/>
                  <a:gd name="connsiteY179" fmla="*/ 149742 h 923888"/>
                  <a:gd name="connsiteX180" fmla="*/ 666651 w 923646"/>
                  <a:gd name="connsiteY180" fmla="*/ 166905 h 923888"/>
                  <a:gd name="connsiteX181" fmla="*/ 747950 w 923646"/>
                  <a:gd name="connsiteY181" fmla="*/ 242784 h 923888"/>
                  <a:gd name="connsiteX182" fmla="*/ 711817 w 923646"/>
                  <a:gd name="connsiteY182" fmla="*/ 395445 h 923888"/>
                  <a:gd name="connsiteX183" fmla="*/ 704591 w 923646"/>
                  <a:gd name="connsiteY183" fmla="*/ 371959 h 923888"/>
                  <a:gd name="connsiteX184" fmla="*/ 727174 w 923646"/>
                  <a:gd name="connsiteY184" fmla="*/ 251818 h 923888"/>
                  <a:gd name="connsiteX185" fmla="*/ 580836 w 923646"/>
                  <a:gd name="connsiteY185" fmla="*/ 191295 h 923888"/>
                  <a:gd name="connsiteX186" fmla="*/ 545606 w 923646"/>
                  <a:gd name="connsiteY186" fmla="*/ 214781 h 923888"/>
                  <a:gd name="connsiteX187" fmla="*/ 522120 w 923646"/>
                  <a:gd name="connsiteY187" fmla="*/ 207555 h 923888"/>
                  <a:gd name="connsiteX188" fmla="*/ 572706 w 923646"/>
                  <a:gd name="connsiteY188" fmla="*/ 171422 h 923888"/>
                  <a:gd name="connsiteX189" fmla="*/ 609742 w 923646"/>
                  <a:gd name="connsiteY189" fmla="*/ 162389 h 923888"/>
                  <a:gd name="connsiteX190" fmla="*/ 621485 w 923646"/>
                  <a:gd name="connsiteY190" fmla="*/ 147936 h 923888"/>
                  <a:gd name="connsiteX191" fmla="*/ 607032 w 923646"/>
                  <a:gd name="connsiteY191" fmla="*/ 136193 h 923888"/>
                  <a:gd name="connsiteX192" fmla="*/ 562769 w 923646"/>
                  <a:gd name="connsiteY192" fmla="*/ 147936 h 923888"/>
                  <a:gd name="connsiteX193" fmla="*/ 503150 w 923646"/>
                  <a:gd name="connsiteY193" fmla="*/ 190392 h 923888"/>
                  <a:gd name="connsiteX194" fmla="*/ 503150 w 923646"/>
                  <a:gd name="connsiteY194" fmla="*/ 173228 h 923888"/>
                  <a:gd name="connsiteX195" fmla="*/ 475147 w 923646"/>
                  <a:gd name="connsiteY195" fmla="*/ 145226 h 923888"/>
                  <a:gd name="connsiteX196" fmla="*/ 494117 w 923646"/>
                  <a:gd name="connsiteY196" fmla="*/ 128966 h 923888"/>
                  <a:gd name="connsiteX197" fmla="*/ 500440 w 923646"/>
                  <a:gd name="connsiteY197" fmla="*/ 103673 h 923888"/>
                  <a:gd name="connsiteX198" fmla="*/ 481470 w 923646"/>
                  <a:gd name="connsiteY198" fmla="*/ 59410 h 923888"/>
                  <a:gd name="connsiteX199" fmla="*/ 557349 w 923646"/>
                  <a:gd name="connsiteY199" fmla="*/ 27794 h 923888"/>
                  <a:gd name="connsiteX200" fmla="*/ 576319 w 923646"/>
                  <a:gd name="connsiteY200" fmla="*/ 72960 h 923888"/>
                  <a:gd name="connsiteX201" fmla="*/ 598902 w 923646"/>
                  <a:gd name="connsiteY201" fmla="*/ 86510 h 923888"/>
                  <a:gd name="connsiteX202" fmla="*/ 649488 w 923646"/>
                  <a:gd name="connsiteY202" fmla="*/ 86510 h 923888"/>
                  <a:gd name="connsiteX203" fmla="*/ 672071 w 923646"/>
                  <a:gd name="connsiteY203" fmla="*/ 72960 h 923888"/>
                  <a:gd name="connsiteX204" fmla="*/ 691041 w 923646"/>
                  <a:gd name="connsiteY204" fmla="*/ 27794 h 923888"/>
                  <a:gd name="connsiteX205" fmla="*/ 766920 w 923646"/>
                  <a:gd name="connsiteY205" fmla="*/ 59410 h 923888"/>
                  <a:gd name="connsiteX206" fmla="*/ 747950 w 923646"/>
                  <a:gd name="connsiteY206" fmla="*/ 103673 h 923888"/>
                  <a:gd name="connsiteX207" fmla="*/ 754273 w 923646"/>
                  <a:gd name="connsiteY207" fmla="*/ 128966 h 923888"/>
                  <a:gd name="connsiteX208" fmla="*/ 790406 w 923646"/>
                  <a:gd name="connsiteY208" fmla="*/ 165098 h 923888"/>
                  <a:gd name="connsiteX209" fmla="*/ 815699 w 923646"/>
                  <a:gd name="connsiteY209" fmla="*/ 171422 h 923888"/>
                  <a:gd name="connsiteX210" fmla="*/ 860865 w 923646"/>
                  <a:gd name="connsiteY210" fmla="*/ 152452 h 923888"/>
                  <a:gd name="connsiteX211" fmla="*/ 892482 w 923646"/>
                  <a:gd name="connsiteY211" fmla="*/ 228331 h 923888"/>
                  <a:gd name="connsiteX212" fmla="*/ 847315 w 923646"/>
                  <a:gd name="connsiteY212" fmla="*/ 246397 h 923888"/>
                  <a:gd name="connsiteX213" fmla="*/ 833766 w 923646"/>
                  <a:gd name="connsiteY213" fmla="*/ 268980 h 923888"/>
                  <a:gd name="connsiteX214" fmla="*/ 833766 w 923646"/>
                  <a:gd name="connsiteY214" fmla="*/ 319567 h 923888"/>
                  <a:gd name="connsiteX215" fmla="*/ 847315 w 923646"/>
                  <a:gd name="connsiteY215" fmla="*/ 342150 h 923888"/>
                  <a:gd name="connsiteX216" fmla="*/ 892482 w 923646"/>
                  <a:gd name="connsiteY216" fmla="*/ 361119 h 923888"/>
                  <a:gd name="connsiteX217" fmla="*/ 861768 w 923646"/>
                  <a:gd name="connsiteY217" fmla="*/ 436998 h 9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923646" h="923888">
                    <a:moveTo>
                      <a:pt x="908741" y="338536"/>
                    </a:moveTo>
                    <a:lnTo>
                      <a:pt x="862672" y="319567"/>
                    </a:lnTo>
                    <a:cubicBezTo>
                      <a:pt x="864479" y="303307"/>
                      <a:pt x="864479" y="287047"/>
                      <a:pt x="862672" y="270787"/>
                    </a:cubicBezTo>
                    <a:lnTo>
                      <a:pt x="908741" y="251818"/>
                    </a:lnTo>
                    <a:cubicBezTo>
                      <a:pt x="914161" y="250011"/>
                      <a:pt x="918678" y="245494"/>
                      <a:pt x="920484" y="240074"/>
                    </a:cubicBezTo>
                    <a:cubicBezTo>
                      <a:pt x="922291" y="234654"/>
                      <a:pt x="922291" y="229235"/>
                      <a:pt x="920484" y="223814"/>
                    </a:cubicBezTo>
                    <a:lnTo>
                      <a:pt x="885255" y="137999"/>
                    </a:lnTo>
                    <a:cubicBezTo>
                      <a:pt x="883448" y="132579"/>
                      <a:pt x="878932" y="128062"/>
                      <a:pt x="873512" y="126256"/>
                    </a:cubicBezTo>
                    <a:cubicBezTo>
                      <a:pt x="868092" y="124449"/>
                      <a:pt x="861768" y="124449"/>
                      <a:pt x="857252" y="126256"/>
                    </a:cubicBezTo>
                    <a:lnTo>
                      <a:pt x="811183" y="145226"/>
                    </a:lnTo>
                    <a:cubicBezTo>
                      <a:pt x="801246" y="132579"/>
                      <a:pt x="789503" y="120836"/>
                      <a:pt x="776856" y="110899"/>
                    </a:cubicBezTo>
                    <a:lnTo>
                      <a:pt x="795826" y="64830"/>
                    </a:lnTo>
                    <a:cubicBezTo>
                      <a:pt x="797633" y="59410"/>
                      <a:pt x="797633" y="53990"/>
                      <a:pt x="795826" y="48570"/>
                    </a:cubicBezTo>
                    <a:cubicBezTo>
                      <a:pt x="794019" y="43150"/>
                      <a:pt x="789503" y="38633"/>
                      <a:pt x="784083" y="36827"/>
                    </a:cubicBezTo>
                    <a:lnTo>
                      <a:pt x="698267" y="1597"/>
                    </a:lnTo>
                    <a:cubicBezTo>
                      <a:pt x="687427" y="-2919"/>
                      <a:pt x="674781" y="2500"/>
                      <a:pt x="669361" y="13340"/>
                    </a:cubicBezTo>
                    <a:lnTo>
                      <a:pt x="650391" y="59410"/>
                    </a:lnTo>
                    <a:cubicBezTo>
                      <a:pt x="634132" y="57603"/>
                      <a:pt x="617872" y="57603"/>
                      <a:pt x="601612" y="59410"/>
                    </a:cubicBezTo>
                    <a:lnTo>
                      <a:pt x="582642" y="13340"/>
                    </a:lnTo>
                    <a:cubicBezTo>
                      <a:pt x="578126" y="2500"/>
                      <a:pt x="565479" y="-2919"/>
                      <a:pt x="554639" y="1597"/>
                    </a:cubicBezTo>
                    <a:lnTo>
                      <a:pt x="468824" y="36827"/>
                    </a:lnTo>
                    <a:cubicBezTo>
                      <a:pt x="463404" y="38633"/>
                      <a:pt x="458887" y="43150"/>
                      <a:pt x="457080" y="48570"/>
                    </a:cubicBezTo>
                    <a:cubicBezTo>
                      <a:pt x="455274" y="53990"/>
                      <a:pt x="455274" y="59410"/>
                      <a:pt x="457080" y="64830"/>
                    </a:cubicBezTo>
                    <a:lnTo>
                      <a:pt x="476051" y="110899"/>
                    </a:lnTo>
                    <a:cubicBezTo>
                      <a:pt x="463404" y="120836"/>
                      <a:pt x="451661" y="132579"/>
                      <a:pt x="441724" y="145226"/>
                    </a:cubicBezTo>
                    <a:lnTo>
                      <a:pt x="395655" y="126256"/>
                    </a:lnTo>
                    <a:cubicBezTo>
                      <a:pt x="390235" y="124449"/>
                      <a:pt x="383912" y="124449"/>
                      <a:pt x="379395" y="126256"/>
                    </a:cubicBezTo>
                    <a:cubicBezTo>
                      <a:pt x="373975" y="128062"/>
                      <a:pt x="369458" y="132579"/>
                      <a:pt x="367652" y="137999"/>
                    </a:cubicBezTo>
                    <a:lnTo>
                      <a:pt x="325196" y="239171"/>
                    </a:lnTo>
                    <a:cubicBezTo>
                      <a:pt x="308032" y="250011"/>
                      <a:pt x="291773" y="261754"/>
                      <a:pt x="277320" y="276207"/>
                    </a:cubicBezTo>
                    <a:cubicBezTo>
                      <a:pt x="241187" y="311437"/>
                      <a:pt x="217700" y="355700"/>
                      <a:pt x="206860" y="403575"/>
                    </a:cubicBezTo>
                    <a:cubicBezTo>
                      <a:pt x="199634" y="406285"/>
                      <a:pt x="192407" y="409899"/>
                      <a:pt x="186084" y="413512"/>
                    </a:cubicBezTo>
                    <a:lnTo>
                      <a:pt x="150855" y="378283"/>
                    </a:lnTo>
                    <a:cubicBezTo>
                      <a:pt x="146338" y="373766"/>
                      <a:pt x="140918" y="371959"/>
                      <a:pt x="135498" y="371959"/>
                    </a:cubicBezTo>
                    <a:cubicBezTo>
                      <a:pt x="130078" y="371959"/>
                      <a:pt x="124658" y="374669"/>
                      <a:pt x="120142" y="378283"/>
                    </a:cubicBezTo>
                    <a:lnTo>
                      <a:pt x="55102" y="444225"/>
                    </a:lnTo>
                    <a:cubicBezTo>
                      <a:pt x="46973" y="452355"/>
                      <a:pt x="46973" y="466808"/>
                      <a:pt x="55102" y="474938"/>
                    </a:cubicBezTo>
                    <a:lnTo>
                      <a:pt x="90332" y="510167"/>
                    </a:lnTo>
                    <a:cubicBezTo>
                      <a:pt x="82202" y="524621"/>
                      <a:pt x="75879" y="539977"/>
                      <a:pt x="71362" y="555333"/>
                    </a:cubicBezTo>
                    <a:lnTo>
                      <a:pt x="21679" y="555333"/>
                    </a:lnTo>
                    <a:cubicBezTo>
                      <a:pt x="9936" y="555333"/>
                      <a:pt x="0" y="565270"/>
                      <a:pt x="0" y="577013"/>
                    </a:cubicBezTo>
                    <a:lnTo>
                      <a:pt x="0" y="670055"/>
                    </a:lnTo>
                    <a:cubicBezTo>
                      <a:pt x="0" y="681798"/>
                      <a:pt x="9936" y="691735"/>
                      <a:pt x="21679" y="691735"/>
                    </a:cubicBezTo>
                    <a:lnTo>
                      <a:pt x="71362" y="691735"/>
                    </a:lnTo>
                    <a:cubicBezTo>
                      <a:pt x="75879" y="707091"/>
                      <a:pt x="82202" y="722448"/>
                      <a:pt x="90332" y="736901"/>
                    </a:cubicBezTo>
                    <a:lnTo>
                      <a:pt x="55102" y="772131"/>
                    </a:lnTo>
                    <a:cubicBezTo>
                      <a:pt x="46973" y="780261"/>
                      <a:pt x="46973" y="794714"/>
                      <a:pt x="55102" y="802844"/>
                    </a:cubicBezTo>
                    <a:lnTo>
                      <a:pt x="120142" y="868786"/>
                    </a:lnTo>
                    <a:cubicBezTo>
                      <a:pt x="124658" y="873303"/>
                      <a:pt x="130078" y="875109"/>
                      <a:pt x="135498" y="875109"/>
                    </a:cubicBezTo>
                    <a:cubicBezTo>
                      <a:pt x="140918" y="875109"/>
                      <a:pt x="146338" y="872400"/>
                      <a:pt x="150855" y="868786"/>
                    </a:cubicBezTo>
                    <a:lnTo>
                      <a:pt x="186084" y="833556"/>
                    </a:lnTo>
                    <a:cubicBezTo>
                      <a:pt x="200537" y="841686"/>
                      <a:pt x="215894" y="848010"/>
                      <a:pt x="231250" y="852526"/>
                    </a:cubicBezTo>
                    <a:lnTo>
                      <a:pt x="231250" y="902209"/>
                    </a:lnTo>
                    <a:cubicBezTo>
                      <a:pt x="231250" y="913952"/>
                      <a:pt x="241187" y="923888"/>
                      <a:pt x="252930" y="923888"/>
                    </a:cubicBezTo>
                    <a:lnTo>
                      <a:pt x="345069" y="923888"/>
                    </a:lnTo>
                    <a:cubicBezTo>
                      <a:pt x="356812" y="923888"/>
                      <a:pt x="366748" y="913952"/>
                      <a:pt x="366748" y="902209"/>
                    </a:cubicBezTo>
                    <a:lnTo>
                      <a:pt x="366748" y="852526"/>
                    </a:lnTo>
                    <a:cubicBezTo>
                      <a:pt x="382105" y="848010"/>
                      <a:pt x="397461" y="841686"/>
                      <a:pt x="411914" y="833556"/>
                    </a:cubicBezTo>
                    <a:lnTo>
                      <a:pt x="447144" y="868786"/>
                    </a:lnTo>
                    <a:cubicBezTo>
                      <a:pt x="451661" y="873303"/>
                      <a:pt x="457080" y="875109"/>
                      <a:pt x="462501" y="875109"/>
                    </a:cubicBezTo>
                    <a:cubicBezTo>
                      <a:pt x="467920" y="875109"/>
                      <a:pt x="473340" y="872400"/>
                      <a:pt x="477857" y="868786"/>
                    </a:cubicBezTo>
                    <a:lnTo>
                      <a:pt x="542896" y="802844"/>
                    </a:lnTo>
                    <a:cubicBezTo>
                      <a:pt x="551026" y="794714"/>
                      <a:pt x="551026" y="780261"/>
                      <a:pt x="542896" y="772131"/>
                    </a:cubicBezTo>
                    <a:lnTo>
                      <a:pt x="507667" y="736901"/>
                    </a:lnTo>
                    <a:cubicBezTo>
                      <a:pt x="511280" y="730578"/>
                      <a:pt x="513990" y="723351"/>
                      <a:pt x="517603" y="717028"/>
                    </a:cubicBezTo>
                    <a:cubicBezTo>
                      <a:pt x="547413" y="710705"/>
                      <a:pt x="575416" y="698962"/>
                      <a:pt x="600709" y="683605"/>
                    </a:cubicBezTo>
                    <a:cubicBezTo>
                      <a:pt x="607032" y="679992"/>
                      <a:pt x="608838" y="670958"/>
                      <a:pt x="605225" y="664636"/>
                    </a:cubicBezTo>
                    <a:cubicBezTo>
                      <a:pt x="601612" y="658312"/>
                      <a:pt x="592579" y="656505"/>
                      <a:pt x="586255" y="660119"/>
                    </a:cubicBezTo>
                    <a:cubicBezTo>
                      <a:pt x="549219" y="683605"/>
                      <a:pt x="505860" y="696252"/>
                      <a:pt x="461597" y="695348"/>
                    </a:cubicBezTo>
                    <a:cubicBezTo>
                      <a:pt x="332422" y="695348"/>
                      <a:pt x="227637" y="589659"/>
                      <a:pt x="227637" y="460485"/>
                    </a:cubicBezTo>
                    <a:cubicBezTo>
                      <a:pt x="227637" y="398156"/>
                      <a:pt x="252026" y="339440"/>
                      <a:pt x="297192" y="295177"/>
                    </a:cubicBezTo>
                    <a:cubicBezTo>
                      <a:pt x="341455" y="250914"/>
                      <a:pt x="400171" y="227428"/>
                      <a:pt x="462501" y="227428"/>
                    </a:cubicBezTo>
                    <a:cubicBezTo>
                      <a:pt x="462501" y="227428"/>
                      <a:pt x="463404" y="227428"/>
                      <a:pt x="463404" y="227428"/>
                    </a:cubicBezTo>
                    <a:cubicBezTo>
                      <a:pt x="592579" y="227428"/>
                      <a:pt x="697364" y="333116"/>
                      <a:pt x="697364" y="462291"/>
                    </a:cubicBezTo>
                    <a:cubicBezTo>
                      <a:pt x="697364" y="521910"/>
                      <a:pt x="674781" y="578820"/>
                      <a:pt x="633228" y="622179"/>
                    </a:cubicBezTo>
                    <a:cubicBezTo>
                      <a:pt x="627808" y="627599"/>
                      <a:pt x="628712" y="636632"/>
                      <a:pt x="634132" y="641149"/>
                    </a:cubicBezTo>
                    <a:cubicBezTo>
                      <a:pt x="639552" y="646569"/>
                      <a:pt x="648585" y="645666"/>
                      <a:pt x="653101" y="640246"/>
                    </a:cubicBezTo>
                    <a:cubicBezTo>
                      <a:pt x="666651" y="625792"/>
                      <a:pt x="678394" y="610436"/>
                      <a:pt x="688331" y="593273"/>
                    </a:cubicBezTo>
                    <a:lnTo>
                      <a:pt x="785890" y="553527"/>
                    </a:lnTo>
                    <a:cubicBezTo>
                      <a:pt x="791309" y="551720"/>
                      <a:pt x="795826" y="547204"/>
                      <a:pt x="797633" y="541784"/>
                    </a:cubicBezTo>
                    <a:cubicBezTo>
                      <a:pt x="799440" y="536364"/>
                      <a:pt x="799440" y="530040"/>
                      <a:pt x="797633" y="525524"/>
                    </a:cubicBezTo>
                    <a:lnTo>
                      <a:pt x="778663" y="479455"/>
                    </a:lnTo>
                    <a:cubicBezTo>
                      <a:pt x="791309" y="469518"/>
                      <a:pt x="803052" y="457775"/>
                      <a:pt x="812989" y="445128"/>
                    </a:cubicBezTo>
                    <a:lnTo>
                      <a:pt x="859059" y="464098"/>
                    </a:lnTo>
                    <a:cubicBezTo>
                      <a:pt x="864479" y="465905"/>
                      <a:pt x="869898" y="465905"/>
                      <a:pt x="875318" y="464098"/>
                    </a:cubicBezTo>
                    <a:cubicBezTo>
                      <a:pt x="880738" y="462291"/>
                      <a:pt x="885255" y="457775"/>
                      <a:pt x="887062" y="452355"/>
                    </a:cubicBezTo>
                    <a:lnTo>
                      <a:pt x="922291" y="366539"/>
                    </a:lnTo>
                    <a:cubicBezTo>
                      <a:pt x="924098" y="361119"/>
                      <a:pt x="924098" y="354796"/>
                      <a:pt x="922291" y="350279"/>
                    </a:cubicBezTo>
                    <a:cubicBezTo>
                      <a:pt x="917774" y="344860"/>
                      <a:pt x="914161" y="340343"/>
                      <a:pt x="908741" y="338536"/>
                    </a:cubicBezTo>
                    <a:lnTo>
                      <a:pt x="908741" y="338536"/>
                    </a:lnTo>
                    <a:close/>
                    <a:moveTo>
                      <a:pt x="404688" y="717028"/>
                    </a:moveTo>
                    <a:cubicBezTo>
                      <a:pt x="377588" y="748644"/>
                      <a:pt x="337842" y="767614"/>
                      <a:pt x="295386" y="767614"/>
                    </a:cubicBezTo>
                    <a:cubicBezTo>
                      <a:pt x="215894" y="767614"/>
                      <a:pt x="151758" y="702575"/>
                      <a:pt x="151758" y="623986"/>
                    </a:cubicBezTo>
                    <a:cubicBezTo>
                      <a:pt x="151758" y="581530"/>
                      <a:pt x="170727" y="541784"/>
                      <a:pt x="202344" y="514684"/>
                    </a:cubicBezTo>
                    <a:cubicBezTo>
                      <a:pt x="204150" y="522814"/>
                      <a:pt x="205957" y="530944"/>
                      <a:pt x="208667" y="539074"/>
                    </a:cubicBezTo>
                    <a:cubicBezTo>
                      <a:pt x="186084" y="561657"/>
                      <a:pt x="174341" y="592370"/>
                      <a:pt x="174341" y="623986"/>
                    </a:cubicBezTo>
                    <a:cubicBezTo>
                      <a:pt x="174341" y="690832"/>
                      <a:pt x="228540" y="745935"/>
                      <a:pt x="295386" y="745935"/>
                    </a:cubicBezTo>
                    <a:cubicBezTo>
                      <a:pt x="327002" y="745935"/>
                      <a:pt x="357715" y="733288"/>
                      <a:pt x="380298" y="711608"/>
                    </a:cubicBezTo>
                    <a:cubicBezTo>
                      <a:pt x="388428" y="713415"/>
                      <a:pt x="396558" y="715221"/>
                      <a:pt x="404688" y="717028"/>
                    </a:cubicBezTo>
                    <a:lnTo>
                      <a:pt x="404688" y="717028"/>
                    </a:lnTo>
                    <a:close/>
                    <a:moveTo>
                      <a:pt x="459790" y="723351"/>
                    </a:moveTo>
                    <a:cubicBezTo>
                      <a:pt x="467920" y="723351"/>
                      <a:pt x="475147" y="723351"/>
                      <a:pt x="482373" y="722448"/>
                    </a:cubicBezTo>
                    <a:cubicBezTo>
                      <a:pt x="481470" y="724255"/>
                      <a:pt x="480567" y="726061"/>
                      <a:pt x="479663" y="727868"/>
                    </a:cubicBezTo>
                    <a:cubicBezTo>
                      <a:pt x="475147" y="735998"/>
                      <a:pt x="476051" y="746838"/>
                      <a:pt x="483277" y="754064"/>
                    </a:cubicBezTo>
                    <a:lnTo>
                      <a:pt x="517603" y="788390"/>
                    </a:lnTo>
                    <a:lnTo>
                      <a:pt x="459790" y="846203"/>
                    </a:lnTo>
                    <a:lnTo>
                      <a:pt x="425464" y="811877"/>
                    </a:lnTo>
                    <a:cubicBezTo>
                      <a:pt x="418238" y="804650"/>
                      <a:pt x="407398" y="803747"/>
                      <a:pt x="399268" y="808263"/>
                    </a:cubicBezTo>
                    <a:cubicBezTo>
                      <a:pt x="384815" y="816393"/>
                      <a:pt x="368555" y="822717"/>
                      <a:pt x="352295" y="827233"/>
                    </a:cubicBezTo>
                    <a:cubicBezTo>
                      <a:pt x="343262" y="829943"/>
                      <a:pt x="336036" y="838073"/>
                      <a:pt x="336036" y="848010"/>
                    </a:cubicBezTo>
                    <a:lnTo>
                      <a:pt x="336036" y="896789"/>
                    </a:lnTo>
                    <a:lnTo>
                      <a:pt x="254737" y="896789"/>
                    </a:lnTo>
                    <a:lnTo>
                      <a:pt x="254737" y="848010"/>
                    </a:lnTo>
                    <a:cubicBezTo>
                      <a:pt x="254737" y="838073"/>
                      <a:pt x="248413" y="829943"/>
                      <a:pt x="238477" y="827233"/>
                    </a:cubicBezTo>
                    <a:cubicBezTo>
                      <a:pt x="222217" y="822717"/>
                      <a:pt x="206860" y="816393"/>
                      <a:pt x="191504" y="808263"/>
                    </a:cubicBezTo>
                    <a:cubicBezTo>
                      <a:pt x="183374" y="803747"/>
                      <a:pt x="172534" y="804650"/>
                      <a:pt x="165308" y="811877"/>
                    </a:cubicBezTo>
                    <a:lnTo>
                      <a:pt x="130982" y="846203"/>
                    </a:lnTo>
                    <a:lnTo>
                      <a:pt x="73169" y="788390"/>
                    </a:lnTo>
                    <a:lnTo>
                      <a:pt x="107495" y="754064"/>
                    </a:lnTo>
                    <a:cubicBezTo>
                      <a:pt x="114722" y="746838"/>
                      <a:pt x="115625" y="736901"/>
                      <a:pt x="111108" y="727868"/>
                    </a:cubicBezTo>
                    <a:cubicBezTo>
                      <a:pt x="102978" y="713415"/>
                      <a:pt x="96656" y="697155"/>
                      <a:pt x="92139" y="680895"/>
                    </a:cubicBezTo>
                    <a:cubicBezTo>
                      <a:pt x="89428" y="671862"/>
                      <a:pt x="81299" y="664636"/>
                      <a:pt x="71362" y="664636"/>
                    </a:cubicBezTo>
                    <a:lnTo>
                      <a:pt x="22583" y="664636"/>
                    </a:lnTo>
                    <a:lnTo>
                      <a:pt x="22583" y="582433"/>
                    </a:lnTo>
                    <a:lnTo>
                      <a:pt x="71362" y="582433"/>
                    </a:lnTo>
                    <a:cubicBezTo>
                      <a:pt x="81299" y="582433"/>
                      <a:pt x="89428" y="576110"/>
                      <a:pt x="92139" y="566173"/>
                    </a:cubicBezTo>
                    <a:cubicBezTo>
                      <a:pt x="96656" y="549914"/>
                      <a:pt x="102978" y="534557"/>
                      <a:pt x="111108" y="519200"/>
                    </a:cubicBezTo>
                    <a:cubicBezTo>
                      <a:pt x="115625" y="511071"/>
                      <a:pt x="114722" y="500231"/>
                      <a:pt x="107495" y="493005"/>
                    </a:cubicBezTo>
                    <a:lnTo>
                      <a:pt x="73169" y="458678"/>
                    </a:lnTo>
                    <a:lnTo>
                      <a:pt x="130982" y="400866"/>
                    </a:lnTo>
                    <a:lnTo>
                      <a:pt x="165308" y="435192"/>
                    </a:lnTo>
                    <a:cubicBezTo>
                      <a:pt x="172534" y="442418"/>
                      <a:pt x="183374" y="443322"/>
                      <a:pt x="191504" y="438805"/>
                    </a:cubicBezTo>
                    <a:cubicBezTo>
                      <a:pt x="193310" y="437902"/>
                      <a:pt x="196021" y="436095"/>
                      <a:pt x="197827" y="435192"/>
                    </a:cubicBezTo>
                    <a:cubicBezTo>
                      <a:pt x="196924" y="443322"/>
                      <a:pt x="196924" y="451451"/>
                      <a:pt x="196924" y="459581"/>
                    </a:cubicBezTo>
                    <a:cubicBezTo>
                      <a:pt x="196924" y="466808"/>
                      <a:pt x="196924" y="474938"/>
                      <a:pt x="197827" y="482165"/>
                    </a:cubicBezTo>
                    <a:cubicBezTo>
                      <a:pt x="151758" y="514684"/>
                      <a:pt x="124658" y="566173"/>
                      <a:pt x="124658" y="622179"/>
                    </a:cubicBezTo>
                    <a:cubicBezTo>
                      <a:pt x="124658" y="716124"/>
                      <a:pt x="201441" y="792907"/>
                      <a:pt x="295386" y="792907"/>
                    </a:cubicBezTo>
                    <a:cubicBezTo>
                      <a:pt x="351392" y="792907"/>
                      <a:pt x="402881" y="765807"/>
                      <a:pt x="434497" y="719738"/>
                    </a:cubicBezTo>
                    <a:cubicBezTo>
                      <a:pt x="443531" y="722448"/>
                      <a:pt x="450757" y="723351"/>
                      <a:pt x="459790" y="723351"/>
                    </a:cubicBezTo>
                    <a:cubicBezTo>
                      <a:pt x="458887" y="723351"/>
                      <a:pt x="458887" y="723351"/>
                      <a:pt x="459790" y="723351"/>
                    </a:cubicBezTo>
                    <a:lnTo>
                      <a:pt x="459790" y="723351"/>
                    </a:lnTo>
                    <a:close/>
                    <a:moveTo>
                      <a:pt x="352295" y="699865"/>
                    </a:moveTo>
                    <a:cubicBezTo>
                      <a:pt x="336036" y="711608"/>
                      <a:pt x="316163" y="717931"/>
                      <a:pt x="296289" y="717931"/>
                    </a:cubicBezTo>
                    <a:cubicBezTo>
                      <a:pt x="243897" y="717931"/>
                      <a:pt x="202344" y="675475"/>
                      <a:pt x="202344" y="623082"/>
                    </a:cubicBezTo>
                    <a:cubicBezTo>
                      <a:pt x="202344" y="602306"/>
                      <a:pt x="208667" y="582433"/>
                      <a:pt x="221314" y="567076"/>
                    </a:cubicBezTo>
                    <a:cubicBezTo>
                      <a:pt x="246607" y="625792"/>
                      <a:pt x="293579" y="673669"/>
                      <a:pt x="352295" y="699865"/>
                    </a:cubicBezTo>
                    <a:close/>
                    <a:moveTo>
                      <a:pt x="387525" y="153355"/>
                    </a:moveTo>
                    <a:lnTo>
                      <a:pt x="406495" y="160582"/>
                    </a:lnTo>
                    <a:cubicBezTo>
                      <a:pt x="404688" y="164195"/>
                      <a:pt x="402881" y="168712"/>
                      <a:pt x="402881" y="173228"/>
                    </a:cubicBezTo>
                    <a:lnTo>
                      <a:pt x="402881" y="205748"/>
                    </a:lnTo>
                    <a:cubicBezTo>
                      <a:pt x="388428" y="209361"/>
                      <a:pt x="373975" y="213878"/>
                      <a:pt x="359522" y="219298"/>
                    </a:cubicBezTo>
                    <a:lnTo>
                      <a:pt x="387525" y="153355"/>
                    </a:lnTo>
                    <a:close/>
                    <a:moveTo>
                      <a:pt x="458887" y="200328"/>
                    </a:moveTo>
                    <a:cubicBezTo>
                      <a:pt x="448951" y="200328"/>
                      <a:pt x="439014" y="201231"/>
                      <a:pt x="429981" y="202135"/>
                    </a:cubicBezTo>
                    <a:lnTo>
                      <a:pt x="429981" y="173228"/>
                    </a:lnTo>
                    <a:cubicBezTo>
                      <a:pt x="429981" y="172325"/>
                      <a:pt x="429981" y="172325"/>
                      <a:pt x="430884" y="172325"/>
                    </a:cubicBezTo>
                    <a:lnTo>
                      <a:pt x="475147" y="172325"/>
                    </a:lnTo>
                    <a:cubicBezTo>
                      <a:pt x="476051" y="172325"/>
                      <a:pt x="476051" y="172325"/>
                      <a:pt x="476051" y="173228"/>
                    </a:cubicBezTo>
                    <a:lnTo>
                      <a:pt x="476051" y="200328"/>
                    </a:lnTo>
                    <a:cubicBezTo>
                      <a:pt x="470630" y="200328"/>
                      <a:pt x="465211" y="200328"/>
                      <a:pt x="458887" y="200328"/>
                    </a:cubicBezTo>
                    <a:cubicBezTo>
                      <a:pt x="459790" y="200328"/>
                      <a:pt x="459790" y="200328"/>
                      <a:pt x="458887" y="200328"/>
                    </a:cubicBezTo>
                    <a:close/>
                    <a:moveTo>
                      <a:pt x="574512" y="226525"/>
                    </a:moveTo>
                    <a:cubicBezTo>
                      <a:pt x="579933" y="222911"/>
                      <a:pt x="586255" y="219298"/>
                      <a:pt x="592579" y="216588"/>
                    </a:cubicBezTo>
                    <a:cubicBezTo>
                      <a:pt x="635938" y="198521"/>
                      <a:pt x="685621" y="219298"/>
                      <a:pt x="703687" y="262658"/>
                    </a:cubicBezTo>
                    <a:cubicBezTo>
                      <a:pt x="715431" y="290660"/>
                      <a:pt x="710914" y="321373"/>
                      <a:pt x="693751" y="344860"/>
                    </a:cubicBezTo>
                    <a:cubicBezTo>
                      <a:pt x="667554" y="293370"/>
                      <a:pt x="626002" y="251818"/>
                      <a:pt x="574512" y="226525"/>
                    </a:cubicBezTo>
                    <a:lnTo>
                      <a:pt x="574512" y="226525"/>
                    </a:lnTo>
                    <a:close/>
                    <a:moveTo>
                      <a:pt x="861768" y="436998"/>
                    </a:moveTo>
                    <a:lnTo>
                      <a:pt x="816602" y="418028"/>
                    </a:lnTo>
                    <a:cubicBezTo>
                      <a:pt x="807569" y="414415"/>
                      <a:pt x="797633" y="417125"/>
                      <a:pt x="791309" y="424352"/>
                    </a:cubicBezTo>
                    <a:cubicBezTo>
                      <a:pt x="780469" y="437902"/>
                      <a:pt x="768726" y="449645"/>
                      <a:pt x="755177" y="460485"/>
                    </a:cubicBezTo>
                    <a:cubicBezTo>
                      <a:pt x="747950" y="466808"/>
                      <a:pt x="744337" y="476744"/>
                      <a:pt x="748853" y="485777"/>
                    </a:cubicBezTo>
                    <a:lnTo>
                      <a:pt x="767823" y="530040"/>
                    </a:lnTo>
                    <a:lnTo>
                      <a:pt x="702784" y="557140"/>
                    </a:lnTo>
                    <a:cubicBezTo>
                      <a:pt x="714527" y="527331"/>
                      <a:pt x="720850" y="494811"/>
                      <a:pt x="720850" y="461388"/>
                    </a:cubicBezTo>
                    <a:cubicBezTo>
                      <a:pt x="720850" y="448742"/>
                      <a:pt x="719947" y="436998"/>
                      <a:pt x="718141" y="425255"/>
                    </a:cubicBezTo>
                    <a:cubicBezTo>
                      <a:pt x="746143" y="405382"/>
                      <a:pt x="766920" y="376476"/>
                      <a:pt x="777760" y="343956"/>
                    </a:cubicBezTo>
                    <a:cubicBezTo>
                      <a:pt x="789503" y="307824"/>
                      <a:pt x="787696" y="268077"/>
                      <a:pt x="773243" y="232847"/>
                    </a:cubicBezTo>
                    <a:cubicBezTo>
                      <a:pt x="755177" y="189488"/>
                      <a:pt x="719947" y="156969"/>
                      <a:pt x="675684" y="141612"/>
                    </a:cubicBezTo>
                    <a:cubicBezTo>
                      <a:pt x="668458" y="138902"/>
                      <a:pt x="661231" y="143419"/>
                      <a:pt x="658521" y="149742"/>
                    </a:cubicBezTo>
                    <a:cubicBezTo>
                      <a:pt x="655811" y="156969"/>
                      <a:pt x="660328" y="164195"/>
                      <a:pt x="666651" y="166905"/>
                    </a:cubicBezTo>
                    <a:cubicBezTo>
                      <a:pt x="703687" y="179552"/>
                      <a:pt x="732594" y="206651"/>
                      <a:pt x="747950" y="242784"/>
                    </a:cubicBezTo>
                    <a:cubicBezTo>
                      <a:pt x="770533" y="296984"/>
                      <a:pt x="755177" y="357506"/>
                      <a:pt x="711817" y="395445"/>
                    </a:cubicBezTo>
                    <a:cubicBezTo>
                      <a:pt x="710010" y="387316"/>
                      <a:pt x="707301" y="379186"/>
                      <a:pt x="704591" y="371959"/>
                    </a:cubicBezTo>
                    <a:cubicBezTo>
                      <a:pt x="735303" y="340343"/>
                      <a:pt x="744337" y="293370"/>
                      <a:pt x="727174" y="251818"/>
                    </a:cubicBezTo>
                    <a:cubicBezTo>
                      <a:pt x="703687" y="194908"/>
                      <a:pt x="637745" y="167809"/>
                      <a:pt x="580836" y="191295"/>
                    </a:cubicBezTo>
                    <a:cubicBezTo>
                      <a:pt x="567286" y="196715"/>
                      <a:pt x="555543" y="204845"/>
                      <a:pt x="545606" y="214781"/>
                    </a:cubicBezTo>
                    <a:cubicBezTo>
                      <a:pt x="537476" y="212071"/>
                      <a:pt x="530250" y="209361"/>
                      <a:pt x="522120" y="207555"/>
                    </a:cubicBezTo>
                    <a:cubicBezTo>
                      <a:pt x="535670" y="192198"/>
                      <a:pt x="552833" y="179552"/>
                      <a:pt x="572706" y="171422"/>
                    </a:cubicBezTo>
                    <a:cubicBezTo>
                      <a:pt x="584449" y="166905"/>
                      <a:pt x="597095" y="163292"/>
                      <a:pt x="609742" y="162389"/>
                    </a:cubicBezTo>
                    <a:cubicBezTo>
                      <a:pt x="616968" y="161485"/>
                      <a:pt x="622388" y="155162"/>
                      <a:pt x="621485" y="147936"/>
                    </a:cubicBezTo>
                    <a:cubicBezTo>
                      <a:pt x="620582" y="140709"/>
                      <a:pt x="614259" y="135289"/>
                      <a:pt x="607032" y="136193"/>
                    </a:cubicBezTo>
                    <a:cubicBezTo>
                      <a:pt x="591676" y="137999"/>
                      <a:pt x="577222" y="141612"/>
                      <a:pt x="562769" y="147936"/>
                    </a:cubicBezTo>
                    <a:cubicBezTo>
                      <a:pt x="539283" y="157872"/>
                      <a:pt x="519410" y="172325"/>
                      <a:pt x="503150" y="190392"/>
                    </a:cubicBezTo>
                    <a:lnTo>
                      <a:pt x="503150" y="173228"/>
                    </a:lnTo>
                    <a:cubicBezTo>
                      <a:pt x="503150" y="157872"/>
                      <a:pt x="490503" y="145226"/>
                      <a:pt x="475147" y="145226"/>
                    </a:cubicBezTo>
                    <a:cubicBezTo>
                      <a:pt x="481470" y="139805"/>
                      <a:pt x="486890" y="133482"/>
                      <a:pt x="494117" y="128966"/>
                    </a:cubicBezTo>
                    <a:cubicBezTo>
                      <a:pt x="501343" y="122643"/>
                      <a:pt x="504956" y="112706"/>
                      <a:pt x="500440" y="103673"/>
                    </a:cubicBezTo>
                    <a:lnTo>
                      <a:pt x="481470" y="59410"/>
                    </a:lnTo>
                    <a:lnTo>
                      <a:pt x="557349" y="27794"/>
                    </a:lnTo>
                    <a:lnTo>
                      <a:pt x="576319" y="72960"/>
                    </a:lnTo>
                    <a:cubicBezTo>
                      <a:pt x="579933" y="81993"/>
                      <a:pt x="588966" y="87413"/>
                      <a:pt x="598902" y="86510"/>
                    </a:cubicBezTo>
                    <a:cubicBezTo>
                      <a:pt x="616065" y="84703"/>
                      <a:pt x="633228" y="84703"/>
                      <a:pt x="649488" y="86510"/>
                    </a:cubicBezTo>
                    <a:cubicBezTo>
                      <a:pt x="659425" y="87413"/>
                      <a:pt x="668458" y="81993"/>
                      <a:pt x="672071" y="72960"/>
                    </a:cubicBezTo>
                    <a:lnTo>
                      <a:pt x="691041" y="27794"/>
                    </a:lnTo>
                    <a:lnTo>
                      <a:pt x="766920" y="59410"/>
                    </a:lnTo>
                    <a:lnTo>
                      <a:pt x="747950" y="103673"/>
                    </a:lnTo>
                    <a:cubicBezTo>
                      <a:pt x="744337" y="112706"/>
                      <a:pt x="747047" y="123546"/>
                      <a:pt x="754273" y="128966"/>
                    </a:cubicBezTo>
                    <a:cubicBezTo>
                      <a:pt x="767823" y="139805"/>
                      <a:pt x="779566" y="151549"/>
                      <a:pt x="790406" y="165098"/>
                    </a:cubicBezTo>
                    <a:cubicBezTo>
                      <a:pt x="796730" y="172325"/>
                      <a:pt x="806666" y="175035"/>
                      <a:pt x="815699" y="171422"/>
                    </a:cubicBezTo>
                    <a:lnTo>
                      <a:pt x="860865" y="152452"/>
                    </a:lnTo>
                    <a:lnTo>
                      <a:pt x="892482" y="228331"/>
                    </a:lnTo>
                    <a:lnTo>
                      <a:pt x="847315" y="246397"/>
                    </a:lnTo>
                    <a:cubicBezTo>
                      <a:pt x="838282" y="250011"/>
                      <a:pt x="832863" y="259044"/>
                      <a:pt x="833766" y="268980"/>
                    </a:cubicBezTo>
                    <a:cubicBezTo>
                      <a:pt x="835572" y="285241"/>
                      <a:pt x="835572" y="302403"/>
                      <a:pt x="833766" y="319567"/>
                    </a:cubicBezTo>
                    <a:cubicBezTo>
                      <a:pt x="832863" y="329503"/>
                      <a:pt x="838282" y="338536"/>
                      <a:pt x="847315" y="342150"/>
                    </a:cubicBezTo>
                    <a:lnTo>
                      <a:pt x="892482" y="361119"/>
                    </a:lnTo>
                    <a:lnTo>
                      <a:pt x="861768" y="436998"/>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5" name="Freeform 164">
                <a:extLst>
                  <a:ext uri="{FF2B5EF4-FFF2-40B4-BE49-F238E27FC236}">
                    <a16:creationId xmlns:a16="http://schemas.microsoft.com/office/drawing/2014/main" id="{795114E7-395D-15C5-CE24-029E199150FC}"/>
                  </a:ext>
                </a:extLst>
              </p:cNvPr>
              <p:cNvSpPr/>
              <p:nvPr/>
            </p:nvSpPr>
            <p:spPr>
              <a:xfrm>
                <a:off x="10632408" y="4081957"/>
                <a:ext cx="406494" cy="406494"/>
              </a:xfrm>
              <a:custGeom>
                <a:avLst/>
                <a:gdLst>
                  <a:gd name="connsiteX0" fmla="*/ 203247 w 406494"/>
                  <a:gd name="connsiteY0" fmla="*/ 0 h 406494"/>
                  <a:gd name="connsiteX1" fmla="*/ 0 w 406494"/>
                  <a:gd name="connsiteY1" fmla="*/ 203247 h 406494"/>
                  <a:gd name="connsiteX2" fmla="*/ 203247 w 406494"/>
                  <a:gd name="connsiteY2" fmla="*/ 406495 h 406494"/>
                  <a:gd name="connsiteX3" fmla="*/ 406495 w 406494"/>
                  <a:gd name="connsiteY3" fmla="*/ 203247 h 406494"/>
                  <a:gd name="connsiteX4" fmla="*/ 203247 w 406494"/>
                  <a:gd name="connsiteY4" fmla="*/ 0 h 406494"/>
                  <a:gd name="connsiteX5" fmla="*/ 303516 w 406494"/>
                  <a:gd name="connsiteY5" fmla="*/ 348682 h 406494"/>
                  <a:gd name="connsiteX6" fmla="*/ 290870 w 406494"/>
                  <a:gd name="connsiteY6" fmla="*/ 326099 h 406494"/>
                  <a:gd name="connsiteX7" fmla="*/ 272803 w 406494"/>
                  <a:gd name="connsiteY7" fmla="*/ 321582 h 406494"/>
                  <a:gd name="connsiteX8" fmla="*/ 268287 w 406494"/>
                  <a:gd name="connsiteY8" fmla="*/ 339649 h 406494"/>
                  <a:gd name="connsiteX9" fmla="*/ 280933 w 406494"/>
                  <a:gd name="connsiteY9" fmla="*/ 362232 h 406494"/>
                  <a:gd name="connsiteX10" fmla="*/ 218604 w 406494"/>
                  <a:gd name="connsiteY10" fmla="*/ 379395 h 406494"/>
                  <a:gd name="connsiteX11" fmla="*/ 218604 w 406494"/>
                  <a:gd name="connsiteY11" fmla="*/ 353198 h 406494"/>
                  <a:gd name="connsiteX12" fmla="*/ 205054 w 406494"/>
                  <a:gd name="connsiteY12" fmla="*/ 339649 h 406494"/>
                  <a:gd name="connsiteX13" fmla="*/ 191504 w 406494"/>
                  <a:gd name="connsiteY13" fmla="*/ 353198 h 406494"/>
                  <a:gd name="connsiteX14" fmla="*/ 191504 w 406494"/>
                  <a:gd name="connsiteY14" fmla="*/ 379395 h 406494"/>
                  <a:gd name="connsiteX15" fmla="*/ 129175 w 406494"/>
                  <a:gd name="connsiteY15" fmla="*/ 362232 h 406494"/>
                  <a:gd name="connsiteX16" fmla="*/ 141822 w 406494"/>
                  <a:gd name="connsiteY16" fmla="*/ 339649 h 406494"/>
                  <a:gd name="connsiteX17" fmla="*/ 137305 w 406494"/>
                  <a:gd name="connsiteY17" fmla="*/ 321582 h 406494"/>
                  <a:gd name="connsiteX18" fmla="*/ 119239 w 406494"/>
                  <a:gd name="connsiteY18" fmla="*/ 326099 h 406494"/>
                  <a:gd name="connsiteX19" fmla="*/ 103882 w 406494"/>
                  <a:gd name="connsiteY19" fmla="*/ 348682 h 406494"/>
                  <a:gd name="connsiteX20" fmla="*/ 57813 w 406494"/>
                  <a:gd name="connsiteY20" fmla="*/ 302613 h 406494"/>
                  <a:gd name="connsiteX21" fmla="*/ 80396 w 406494"/>
                  <a:gd name="connsiteY21" fmla="*/ 289966 h 406494"/>
                  <a:gd name="connsiteX22" fmla="*/ 84912 w 406494"/>
                  <a:gd name="connsiteY22" fmla="*/ 271900 h 406494"/>
                  <a:gd name="connsiteX23" fmla="*/ 66846 w 406494"/>
                  <a:gd name="connsiteY23" fmla="*/ 267383 h 406494"/>
                  <a:gd name="connsiteX24" fmla="*/ 44263 w 406494"/>
                  <a:gd name="connsiteY24" fmla="*/ 280030 h 406494"/>
                  <a:gd name="connsiteX25" fmla="*/ 27100 w 406494"/>
                  <a:gd name="connsiteY25" fmla="*/ 217700 h 406494"/>
                  <a:gd name="connsiteX26" fmla="*/ 53296 w 406494"/>
                  <a:gd name="connsiteY26" fmla="*/ 217700 h 406494"/>
                  <a:gd name="connsiteX27" fmla="*/ 66846 w 406494"/>
                  <a:gd name="connsiteY27" fmla="*/ 204150 h 406494"/>
                  <a:gd name="connsiteX28" fmla="*/ 53296 w 406494"/>
                  <a:gd name="connsiteY28" fmla="*/ 190601 h 406494"/>
                  <a:gd name="connsiteX29" fmla="*/ 27100 w 406494"/>
                  <a:gd name="connsiteY29" fmla="*/ 190601 h 406494"/>
                  <a:gd name="connsiteX30" fmla="*/ 44263 w 406494"/>
                  <a:gd name="connsiteY30" fmla="*/ 128271 h 406494"/>
                  <a:gd name="connsiteX31" fmla="*/ 66846 w 406494"/>
                  <a:gd name="connsiteY31" fmla="*/ 140918 h 406494"/>
                  <a:gd name="connsiteX32" fmla="*/ 73169 w 406494"/>
                  <a:gd name="connsiteY32" fmla="*/ 142725 h 406494"/>
                  <a:gd name="connsiteX33" fmla="*/ 84912 w 406494"/>
                  <a:gd name="connsiteY33" fmla="*/ 135498 h 406494"/>
                  <a:gd name="connsiteX34" fmla="*/ 80396 w 406494"/>
                  <a:gd name="connsiteY34" fmla="*/ 117432 h 406494"/>
                  <a:gd name="connsiteX35" fmla="*/ 57813 w 406494"/>
                  <a:gd name="connsiteY35" fmla="*/ 104785 h 406494"/>
                  <a:gd name="connsiteX36" fmla="*/ 103882 w 406494"/>
                  <a:gd name="connsiteY36" fmla="*/ 58716 h 406494"/>
                  <a:gd name="connsiteX37" fmla="*/ 116529 w 406494"/>
                  <a:gd name="connsiteY37" fmla="*/ 81299 h 406494"/>
                  <a:gd name="connsiteX38" fmla="*/ 128272 w 406494"/>
                  <a:gd name="connsiteY38" fmla="*/ 88525 h 406494"/>
                  <a:gd name="connsiteX39" fmla="*/ 134595 w 406494"/>
                  <a:gd name="connsiteY39" fmla="*/ 86719 h 406494"/>
                  <a:gd name="connsiteX40" fmla="*/ 139112 w 406494"/>
                  <a:gd name="connsiteY40" fmla="*/ 68652 h 406494"/>
                  <a:gd name="connsiteX41" fmla="*/ 126465 w 406494"/>
                  <a:gd name="connsiteY41" fmla="*/ 46069 h 406494"/>
                  <a:gd name="connsiteX42" fmla="*/ 188794 w 406494"/>
                  <a:gd name="connsiteY42" fmla="*/ 28906 h 406494"/>
                  <a:gd name="connsiteX43" fmla="*/ 188794 w 406494"/>
                  <a:gd name="connsiteY43" fmla="*/ 55102 h 406494"/>
                  <a:gd name="connsiteX44" fmla="*/ 202344 w 406494"/>
                  <a:gd name="connsiteY44" fmla="*/ 68652 h 406494"/>
                  <a:gd name="connsiteX45" fmla="*/ 215894 w 406494"/>
                  <a:gd name="connsiteY45" fmla="*/ 55102 h 406494"/>
                  <a:gd name="connsiteX46" fmla="*/ 215894 w 406494"/>
                  <a:gd name="connsiteY46" fmla="*/ 28906 h 406494"/>
                  <a:gd name="connsiteX47" fmla="*/ 278223 w 406494"/>
                  <a:gd name="connsiteY47" fmla="*/ 46069 h 406494"/>
                  <a:gd name="connsiteX48" fmla="*/ 265577 w 406494"/>
                  <a:gd name="connsiteY48" fmla="*/ 68652 h 406494"/>
                  <a:gd name="connsiteX49" fmla="*/ 270093 w 406494"/>
                  <a:gd name="connsiteY49" fmla="*/ 86719 h 406494"/>
                  <a:gd name="connsiteX50" fmla="*/ 276416 w 406494"/>
                  <a:gd name="connsiteY50" fmla="*/ 88525 h 406494"/>
                  <a:gd name="connsiteX51" fmla="*/ 288160 w 406494"/>
                  <a:gd name="connsiteY51" fmla="*/ 81299 h 406494"/>
                  <a:gd name="connsiteX52" fmla="*/ 300806 w 406494"/>
                  <a:gd name="connsiteY52" fmla="*/ 58716 h 406494"/>
                  <a:gd name="connsiteX53" fmla="*/ 346876 w 406494"/>
                  <a:gd name="connsiteY53" fmla="*/ 104785 h 406494"/>
                  <a:gd name="connsiteX54" fmla="*/ 324293 w 406494"/>
                  <a:gd name="connsiteY54" fmla="*/ 117432 h 406494"/>
                  <a:gd name="connsiteX55" fmla="*/ 319776 w 406494"/>
                  <a:gd name="connsiteY55" fmla="*/ 135498 h 406494"/>
                  <a:gd name="connsiteX56" fmla="*/ 331519 w 406494"/>
                  <a:gd name="connsiteY56" fmla="*/ 142725 h 406494"/>
                  <a:gd name="connsiteX57" fmla="*/ 337842 w 406494"/>
                  <a:gd name="connsiteY57" fmla="*/ 140918 h 406494"/>
                  <a:gd name="connsiteX58" fmla="*/ 360425 w 406494"/>
                  <a:gd name="connsiteY58" fmla="*/ 128271 h 406494"/>
                  <a:gd name="connsiteX59" fmla="*/ 377588 w 406494"/>
                  <a:gd name="connsiteY59" fmla="*/ 190601 h 406494"/>
                  <a:gd name="connsiteX60" fmla="*/ 351392 w 406494"/>
                  <a:gd name="connsiteY60" fmla="*/ 190601 h 406494"/>
                  <a:gd name="connsiteX61" fmla="*/ 337842 w 406494"/>
                  <a:gd name="connsiteY61" fmla="*/ 204150 h 406494"/>
                  <a:gd name="connsiteX62" fmla="*/ 351392 w 406494"/>
                  <a:gd name="connsiteY62" fmla="*/ 217700 h 406494"/>
                  <a:gd name="connsiteX63" fmla="*/ 377588 w 406494"/>
                  <a:gd name="connsiteY63" fmla="*/ 217700 h 406494"/>
                  <a:gd name="connsiteX64" fmla="*/ 360425 w 406494"/>
                  <a:gd name="connsiteY64" fmla="*/ 280030 h 406494"/>
                  <a:gd name="connsiteX65" fmla="*/ 337842 w 406494"/>
                  <a:gd name="connsiteY65" fmla="*/ 267383 h 406494"/>
                  <a:gd name="connsiteX66" fmla="*/ 319776 w 406494"/>
                  <a:gd name="connsiteY66" fmla="*/ 271900 h 406494"/>
                  <a:gd name="connsiteX67" fmla="*/ 324293 w 406494"/>
                  <a:gd name="connsiteY67" fmla="*/ 289966 h 406494"/>
                  <a:gd name="connsiteX68" fmla="*/ 346876 w 406494"/>
                  <a:gd name="connsiteY68" fmla="*/ 302613 h 406494"/>
                  <a:gd name="connsiteX69" fmla="*/ 303516 w 406494"/>
                  <a:gd name="connsiteY69" fmla="*/ 348682 h 406494"/>
                  <a:gd name="connsiteX70" fmla="*/ 303516 w 406494"/>
                  <a:gd name="connsiteY70" fmla="*/ 348682 h 40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6494" h="406494">
                    <a:moveTo>
                      <a:pt x="203247" y="0"/>
                    </a:moveTo>
                    <a:cubicBezTo>
                      <a:pt x="91235" y="0"/>
                      <a:pt x="0" y="91235"/>
                      <a:pt x="0" y="203247"/>
                    </a:cubicBezTo>
                    <a:cubicBezTo>
                      <a:pt x="0" y="315259"/>
                      <a:pt x="91235" y="406495"/>
                      <a:pt x="203247" y="406495"/>
                    </a:cubicBezTo>
                    <a:cubicBezTo>
                      <a:pt x="315259" y="406495"/>
                      <a:pt x="406495" y="315259"/>
                      <a:pt x="406495" y="203247"/>
                    </a:cubicBezTo>
                    <a:cubicBezTo>
                      <a:pt x="406495" y="91235"/>
                      <a:pt x="316163" y="0"/>
                      <a:pt x="203247" y="0"/>
                    </a:cubicBezTo>
                    <a:close/>
                    <a:moveTo>
                      <a:pt x="303516" y="348682"/>
                    </a:moveTo>
                    <a:lnTo>
                      <a:pt x="290870" y="326099"/>
                    </a:lnTo>
                    <a:cubicBezTo>
                      <a:pt x="287256" y="319775"/>
                      <a:pt x="279127" y="317066"/>
                      <a:pt x="272803" y="321582"/>
                    </a:cubicBezTo>
                    <a:cubicBezTo>
                      <a:pt x="266480" y="325196"/>
                      <a:pt x="263770" y="333325"/>
                      <a:pt x="268287" y="339649"/>
                    </a:cubicBezTo>
                    <a:lnTo>
                      <a:pt x="280933" y="362232"/>
                    </a:lnTo>
                    <a:cubicBezTo>
                      <a:pt x="261963" y="371265"/>
                      <a:pt x="240283" y="377588"/>
                      <a:pt x="218604" y="379395"/>
                    </a:cubicBezTo>
                    <a:lnTo>
                      <a:pt x="218604" y="353198"/>
                    </a:lnTo>
                    <a:cubicBezTo>
                      <a:pt x="218604" y="345972"/>
                      <a:pt x="212281" y="339649"/>
                      <a:pt x="205054" y="339649"/>
                    </a:cubicBezTo>
                    <a:cubicBezTo>
                      <a:pt x="197828" y="339649"/>
                      <a:pt x="191504" y="345972"/>
                      <a:pt x="191504" y="353198"/>
                    </a:cubicBezTo>
                    <a:lnTo>
                      <a:pt x="191504" y="379395"/>
                    </a:lnTo>
                    <a:cubicBezTo>
                      <a:pt x="168921" y="377588"/>
                      <a:pt x="148145" y="372168"/>
                      <a:pt x="129175" y="362232"/>
                    </a:cubicBezTo>
                    <a:lnTo>
                      <a:pt x="141822" y="339649"/>
                    </a:lnTo>
                    <a:cubicBezTo>
                      <a:pt x="145435" y="333325"/>
                      <a:pt x="143628" y="325196"/>
                      <a:pt x="137305" y="321582"/>
                    </a:cubicBezTo>
                    <a:cubicBezTo>
                      <a:pt x="130982" y="317969"/>
                      <a:pt x="122852" y="319775"/>
                      <a:pt x="119239" y="326099"/>
                    </a:cubicBezTo>
                    <a:lnTo>
                      <a:pt x="103882" y="348682"/>
                    </a:lnTo>
                    <a:cubicBezTo>
                      <a:pt x="85816" y="336035"/>
                      <a:pt x="70459" y="320679"/>
                      <a:pt x="57813" y="302613"/>
                    </a:cubicBezTo>
                    <a:lnTo>
                      <a:pt x="80396" y="289966"/>
                    </a:lnTo>
                    <a:cubicBezTo>
                      <a:pt x="86719" y="286352"/>
                      <a:pt x="89429" y="278223"/>
                      <a:pt x="84912" y="271900"/>
                    </a:cubicBezTo>
                    <a:cubicBezTo>
                      <a:pt x="81299" y="265576"/>
                      <a:pt x="73169" y="262866"/>
                      <a:pt x="66846" y="267383"/>
                    </a:cubicBezTo>
                    <a:lnTo>
                      <a:pt x="44263" y="280030"/>
                    </a:lnTo>
                    <a:cubicBezTo>
                      <a:pt x="35230" y="261060"/>
                      <a:pt x="28906" y="239380"/>
                      <a:pt x="27100" y="217700"/>
                    </a:cubicBezTo>
                    <a:lnTo>
                      <a:pt x="53296" y="217700"/>
                    </a:lnTo>
                    <a:cubicBezTo>
                      <a:pt x="60523" y="217700"/>
                      <a:pt x="66846" y="211377"/>
                      <a:pt x="66846" y="204150"/>
                    </a:cubicBezTo>
                    <a:cubicBezTo>
                      <a:pt x="66846" y="196924"/>
                      <a:pt x="60523" y="190601"/>
                      <a:pt x="53296" y="190601"/>
                    </a:cubicBezTo>
                    <a:lnTo>
                      <a:pt x="27100" y="190601"/>
                    </a:lnTo>
                    <a:cubicBezTo>
                      <a:pt x="28906" y="168018"/>
                      <a:pt x="34326" y="147241"/>
                      <a:pt x="44263" y="128271"/>
                    </a:cubicBezTo>
                    <a:lnTo>
                      <a:pt x="66846" y="140918"/>
                    </a:lnTo>
                    <a:cubicBezTo>
                      <a:pt x="68652" y="141821"/>
                      <a:pt x="71363" y="142725"/>
                      <a:pt x="73169" y="142725"/>
                    </a:cubicBezTo>
                    <a:cubicBezTo>
                      <a:pt x="77685" y="142725"/>
                      <a:pt x="82202" y="140015"/>
                      <a:pt x="84912" y="135498"/>
                    </a:cubicBezTo>
                    <a:cubicBezTo>
                      <a:pt x="88525" y="129175"/>
                      <a:pt x="86719" y="121045"/>
                      <a:pt x="80396" y="117432"/>
                    </a:cubicBezTo>
                    <a:lnTo>
                      <a:pt x="57813" y="104785"/>
                    </a:lnTo>
                    <a:cubicBezTo>
                      <a:pt x="70459" y="86719"/>
                      <a:pt x="85816" y="71362"/>
                      <a:pt x="103882" y="58716"/>
                    </a:cubicBezTo>
                    <a:lnTo>
                      <a:pt x="116529" y="81299"/>
                    </a:lnTo>
                    <a:cubicBezTo>
                      <a:pt x="119239" y="85816"/>
                      <a:pt x="123755" y="88525"/>
                      <a:pt x="128272" y="88525"/>
                    </a:cubicBezTo>
                    <a:cubicBezTo>
                      <a:pt x="130982" y="88525"/>
                      <a:pt x="132788" y="87622"/>
                      <a:pt x="134595" y="86719"/>
                    </a:cubicBezTo>
                    <a:cubicBezTo>
                      <a:pt x="140918" y="83105"/>
                      <a:pt x="143628" y="74976"/>
                      <a:pt x="139112" y="68652"/>
                    </a:cubicBezTo>
                    <a:lnTo>
                      <a:pt x="126465" y="46069"/>
                    </a:lnTo>
                    <a:cubicBezTo>
                      <a:pt x="145435" y="37036"/>
                      <a:pt x="167114" y="30713"/>
                      <a:pt x="188794" y="28906"/>
                    </a:cubicBezTo>
                    <a:lnTo>
                      <a:pt x="188794" y="55102"/>
                    </a:lnTo>
                    <a:cubicBezTo>
                      <a:pt x="188794" y="62329"/>
                      <a:pt x="195117" y="68652"/>
                      <a:pt x="202344" y="68652"/>
                    </a:cubicBezTo>
                    <a:cubicBezTo>
                      <a:pt x="209571" y="68652"/>
                      <a:pt x="215894" y="62329"/>
                      <a:pt x="215894" y="55102"/>
                    </a:cubicBezTo>
                    <a:lnTo>
                      <a:pt x="215894" y="28906"/>
                    </a:lnTo>
                    <a:cubicBezTo>
                      <a:pt x="238477" y="30713"/>
                      <a:pt x="259253" y="36133"/>
                      <a:pt x="278223" y="46069"/>
                    </a:cubicBezTo>
                    <a:lnTo>
                      <a:pt x="265577" y="68652"/>
                    </a:lnTo>
                    <a:cubicBezTo>
                      <a:pt x="261963" y="74976"/>
                      <a:pt x="263770" y="83105"/>
                      <a:pt x="270093" y="86719"/>
                    </a:cubicBezTo>
                    <a:cubicBezTo>
                      <a:pt x="271900" y="87622"/>
                      <a:pt x="274610" y="88525"/>
                      <a:pt x="276416" y="88525"/>
                    </a:cubicBezTo>
                    <a:cubicBezTo>
                      <a:pt x="280933" y="88525"/>
                      <a:pt x="285449" y="85816"/>
                      <a:pt x="288160" y="81299"/>
                    </a:cubicBezTo>
                    <a:lnTo>
                      <a:pt x="300806" y="58716"/>
                    </a:lnTo>
                    <a:cubicBezTo>
                      <a:pt x="318872" y="71362"/>
                      <a:pt x="334229" y="86719"/>
                      <a:pt x="346876" y="104785"/>
                    </a:cubicBezTo>
                    <a:lnTo>
                      <a:pt x="324293" y="117432"/>
                    </a:lnTo>
                    <a:cubicBezTo>
                      <a:pt x="317969" y="121045"/>
                      <a:pt x="315259" y="129175"/>
                      <a:pt x="319776" y="135498"/>
                    </a:cubicBezTo>
                    <a:cubicBezTo>
                      <a:pt x="322486" y="140015"/>
                      <a:pt x="327002" y="142725"/>
                      <a:pt x="331519" y="142725"/>
                    </a:cubicBezTo>
                    <a:cubicBezTo>
                      <a:pt x="334229" y="142725"/>
                      <a:pt x="336036" y="141821"/>
                      <a:pt x="337842" y="140918"/>
                    </a:cubicBezTo>
                    <a:lnTo>
                      <a:pt x="360425" y="128271"/>
                    </a:lnTo>
                    <a:cubicBezTo>
                      <a:pt x="369459" y="147241"/>
                      <a:pt x="375782" y="168921"/>
                      <a:pt x="377588" y="190601"/>
                    </a:cubicBezTo>
                    <a:lnTo>
                      <a:pt x="351392" y="190601"/>
                    </a:lnTo>
                    <a:cubicBezTo>
                      <a:pt x="344165" y="190601"/>
                      <a:pt x="337842" y="196924"/>
                      <a:pt x="337842" y="204150"/>
                    </a:cubicBezTo>
                    <a:cubicBezTo>
                      <a:pt x="337842" y="211377"/>
                      <a:pt x="344165" y="217700"/>
                      <a:pt x="351392" y="217700"/>
                    </a:cubicBezTo>
                    <a:lnTo>
                      <a:pt x="377588" y="217700"/>
                    </a:lnTo>
                    <a:cubicBezTo>
                      <a:pt x="375782" y="240283"/>
                      <a:pt x="370362" y="261060"/>
                      <a:pt x="360425" y="280030"/>
                    </a:cubicBezTo>
                    <a:lnTo>
                      <a:pt x="337842" y="267383"/>
                    </a:lnTo>
                    <a:cubicBezTo>
                      <a:pt x="331519" y="263769"/>
                      <a:pt x="323389" y="265576"/>
                      <a:pt x="319776" y="271900"/>
                    </a:cubicBezTo>
                    <a:cubicBezTo>
                      <a:pt x="316163" y="278223"/>
                      <a:pt x="317969" y="286352"/>
                      <a:pt x="324293" y="289966"/>
                    </a:cubicBezTo>
                    <a:lnTo>
                      <a:pt x="346876" y="302613"/>
                    </a:lnTo>
                    <a:cubicBezTo>
                      <a:pt x="336939" y="320679"/>
                      <a:pt x="320679" y="336035"/>
                      <a:pt x="303516" y="348682"/>
                    </a:cubicBezTo>
                    <a:lnTo>
                      <a:pt x="303516" y="348682"/>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36" name="Freeform 165">
                <a:extLst>
                  <a:ext uri="{FF2B5EF4-FFF2-40B4-BE49-F238E27FC236}">
                    <a16:creationId xmlns:a16="http://schemas.microsoft.com/office/drawing/2014/main" id="{23873EE3-0949-F89B-C60A-8CCE3DC11F43}"/>
                  </a:ext>
                </a:extLst>
              </p:cNvPr>
              <p:cNvSpPr/>
              <p:nvPr/>
            </p:nvSpPr>
            <p:spPr>
              <a:xfrm>
                <a:off x="10799522" y="4177709"/>
                <a:ext cx="88977" cy="159888"/>
              </a:xfrm>
              <a:custGeom>
                <a:avLst/>
                <a:gdLst>
                  <a:gd name="connsiteX0" fmla="*/ 69556 w 88977"/>
                  <a:gd name="connsiteY0" fmla="*/ 121948 h 159888"/>
                  <a:gd name="connsiteX1" fmla="*/ 72266 w 88977"/>
                  <a:gd name="connsiteY1" fmla="*/ 108399 h 159888"/>
                  <a:gd name="connsiteX2" fmla="*/ 49683 w 88977"/>
                  <a:gd name="connsiteY2" fmla="*/ 74976 h 159888"/>
                  <a:gd name="connsiteX3" fmla="*/ 49683 w 88977"/>
                  <a:gd name="connsiteY3" fmla="*/ 13550 h 159888"/>
                  <a:gd name="connsiteX4" fmla="*/ 36133 w 88977"/>
                  <a:gd name="connsiteY4" fmla="*/ 0 h 159888"/>
                  <a:gd name="connsiteX5" fmla="*/ 22583 w 88977"/>
                  <a:gd name="connsiteY5" fmla="*/ 13550 h 159888"/>
                  <a:gd name="connsiteX6" fmla="*/ 22583 w 88977"/>
                  <a:gd name="connsiteY6" fmla="*/ 74976 h 159888"/>
                  <a:gd name="connsiteX7" fmla="*/ 0 w 88977"/>
                  <a:gd name="connsiteY7" fmla="*/ 108399 h 159888"/>
                  <a:gd name="connsiteX8" fmla="*/ 36133 w 88977"/>
                  <a:gd name="connsiteY8" fmla="*/ 144531 h 159888"/>
                  <a:gd name="connsiteX9" fmla="*/ 50586 w 88977"/>
                  <a:gd name="connsiteY9" fmla="*/ 141822 h 159888"/>
                  <a:gd name="connsiteX10" fmla="*/ 65039 w 88977"/>
                  <a:gd name="connsiteY10" fmla="*/ 156275 h 159888"/>
                  <a:gd name="connsiteX11" fmla="*/ 74976 w 88977"/>
                  <a:gd name="connsiteY11" fmla="*/ 159888 h 159888"/>
                  <a:gd name="connsiteX12" fmla="*/ 84912 w 88977"/>
                  <a:gd name="connsiteY12" fmla="*/ 156275 h 159888"/>
                  <a:gd name="connsiteX13" fmla="*/ 84912 w 88977"/>
                  <a:gd name="connsiteY13" fmla="*/ 137305 h 159888"/>
                  <a:gd name="connsiteX14" fmla="*/ 69556 w 88977"/>
                  <a:gd name="connsiteY14" fmla="*/ 121948 h 159888"/>
                  <a:gd name="connsiteX15" fmla="*/ 27100 w 88977"/>
                  <a:gd name="connsiteY15" fmla="*/ 107495 h 159888"/>
                  <a:gd name="connsiteX16" fmla="*/ 36133 w 88977"/>
                  <a:gd name="connsiteY16" fmla="*/ 98462 h 159888"/>
                  <a:gd name="connsiteX17" fmla="*/ 45166 w 88977"/>
                  <a:gd name="connsiteY17" fmla="*/ 107495 h 159888"/>
                  <a:gd name="connsiteX18" fmla="*/ 36133 w 88977"/>
                  <a:gd name="connsiteY18" fmla="*/ 116529 h 159888"/>
                  <a:gd name="connsiteX19" fmla="*/ 27100 w 88977"/>
                  <a:gd name="connsiteY19" fmla="*/ 107495 h 159888"/>
                  <a:gd name="connsiteX20" fmla="*/ 27100 w 88977"/>
                  <a:gd name="connsiteY20" fmla="*/ 107495 h 1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77" h="159888">
                    <a:moveTo>
                      <a:pt x="69556" y="121948"/>
                    </a:moveTo>
                    <a:cubicBezTo>
                      <a:pt x="71363" y="117432"/>
                      <a:pt x="72266" y="112915"/>
                      <a:pt x="72266" y="108399"/>
                    </a:cubicBezTo>
                    <a:cubicBezTo>
                      <a:pt x="72266" y="93042"/>
                      <a:pt x="63233" y="80396"/>
                      <a:pt x="49683" y="74976"/>
                    </a:cubicBezTo>
                    <a:lnTo>
                      <a:pt x="49683" y="13550"/>
                    </a:lnTo>
                    <a:cubicBezTo>
                      <a:pt x="49683" y="6323"/>
                      <a:pt x="43359" y="0"/>
                      <a:pt x="36133" y="0"/>
                    </a:cubicBezTo>
                    <a:cubicBezTo>
                      <a:pt x="28906" y="0"/>
                      <a:pt x="22583" y="6323"/>
                      <a:pt x="22583" y="13550"/>
                    </a:cubicBezTo>
                    <a:lnTo>
                      <a:pt x="22583" y="74976"/>
                    </a:lnTo>
                    <a:cubicBezTo>
                      <a:pt x="9033" y="80396"/>
                      <a:pt x="0" y="93042"/>
                      <a:pt x="0" y="108399"/>
                    </a:cubicBezTo>
                    <a:cubicBezTo>
                      <a:pt x="0" y="128272"/>
                      <a:pt x="16260" y="144531"/>
                      <a:pt x="36133" y="144531"/>
                    </a:cubicBezTo>
                    <a:cubicBezTo>
                      <a:pt x="41553" y="144531"/>
                      <a:pt x="46069" y="143628"/>
                      <a:pt x="50586" y="141822"/>
                    </a:cubicBezTo>
                    <a:lnTo>
                      <a:pt x="65039" y="156275"/>
                    </a:lnTo>
                    <a:cubicBezTo>
                      <a:pt x="67749" y="158984"/>
                      <a:pt x="71363" y="159888"/>
                      <a:pt x="74976" y="159888"/>
                    </a:cubicBezTo>
                    <a:cubicBezTo>
                      <a:pt x="78589" y="159888"/>
                      <a:pt x="82202" y="158984"/>
                      <a:pt x="84912" y="156275"/>
                    </a:cubicBezTo>
                    <a:cubicBezTo>
                      <a:pt x="90332" y="150855"/>
                      <a:pt x="90332" y="142725"/>
                      <a:pt x="84912" y="137305"/>
                    </a:cubicBezTo>
                    <a:lnTo>
                      <a:pt x="69556" y="121948"/>
                    </a:lnTo>
                    <a:close/>
                    <a:moveTo>
                      <a:pt x="27100" y="107495"/>
                    </a:moveTo>
                    <a:cubicBezTo>
                      <a:pt x="27100" y="102075"/>
                      <a:pt x="30713" y="98462"/>
                      <a:pt x="36133" y="98462"/>
                    </a:cubicBezTo>
                    <a:cubicBezTo>
                      <a:pt x="41553" y="98462"/>
                      <a:pt x="45166" y="102075"/>
                      <a:pt x="45166" y="107495"/>
                    </a:cubicBezTo>
                    <a:cubicBezTo>
                      <a:pt x="45166" y="112915"/>
                      <a:pt x="41553" y="116529"/>
                      <a:pt x="36133" y="116529"/>
                    </a:cubicBezTo>
                    <a:cubicBezTo>
                      <a:pt x="30713" y="116529"/>
                      <a:pt x="27100" y="112915"/>
                      <a:pt x="27100" y="107495"/>
                    </a:cubicBezTo>
                    <a:lnTo>
                      <a:pt x="27100" y="107495"/>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37" name="Group 36">
            <a:extLst>
              <a:ext uri="{FF2B5EF4-FFF2-40B4-BE49-F238E27FC236}">
                <a16:creationId xmlns:a16="http://schemas.microsoft.com/office/drawing/2014/main" id="{A1148214-FC66-DBD6-0AC3-DFB0CD7783AA}"/>
              </a:ext>
            </a:extLst>
          </p:cNvPr>
          <p:cNvGrpSpPr/>
          <p:nvPr/>
        </p:nvGrpSpPr>
        <p:grpSpPr>
          <a:xfrm>
            <a:off x="2351381" y="8810287"/>
            <a:ext cx="630814" cy="630126"/>
            <a:chOff x="7257599" y="768348"/>
            <a:chExt cx="868457" cy="867509"/>
          </a:xfrm>
          <a:solidFill>
            <a:srgbClr val="416F70"/>
          </a:solidFill>
        </p:grpSpPr>
        <p:sp>
          <p:nvSpPr>
            <p:cNvPr id="38" name="Freeform 154">
              <a:extLst>
                <a:ext uri="{FF2B5EF4-FFF2-40B4-BE49-F238E27FC236}">
                  <a16:creationId xmlns:a16="http://schemas.microsoft.com/office/drawing/2014/main" id="{3391266B-5D57-2107-C3ED-CAC11A3B4191}"/>
                </a:ext>
              </a:extLst>
            </p:cNvPr>
            <p:cNvSpPr/>
            <p:nvPr/>
          </p:nvSpPr>
          <p:spPr>
            <a:xfrm>
              <a:off x="7672223" y="1282564"/>
              <a:ext cx="303614" cy="275513"/>
            </a:xfrm>
            <a:custGeom>
              <a:avLst/>
              <a:gdLst>
                <a:gd name="connsiteX0" fmla="*/ 5420 w 303614"/>
                <a:gd name="connsiteY0" fmla="*/ 194214 h 275513"/>
                <a:gd name="connsiteX1" fmla="*/ 8130 w 303614"/>
                <a:gd name="connsiteY1" fmla="*/ 193311 h 275513"/>
                <a:gd name="connsiteX2" fmla="*/ 18970 w 303614"/>
                <a:gd name="connsiteY2" fmla="*/ 193311 h 275513"/>
                <a:gd name="connsiteX3" fmla="*/ 79492 w 303614"/>
                <a:gd name="connsiteY3" fmla="*/ 229444 h 275513"/>
                <a:gd name="connsiteX4" fmla="*/ 93946 w 303614"/>
                <a:gd name="connsiteY4" fmla="*/ 229444 h 275513"/>
                <a:gd name="connsiteX5" fmla="*/ 101172 w 303614"/>
                <a:gd name="connsiteY5" fmla="*/ 216797 h 275513"/>
                <a:gd name="connsiteX6" fmla="*/ 101172 w 303614"/>
                <a:gd name="connsiteY6" fmla="*/ 14453 h 275513"/>
                <a:gd name="connsiteX7" fmla="*/ 115625 w 303614"/>
                <a:gd name="connsiteY7" fmla="*/ 0 h 275513"/>
                <a:gd name="connsiteX8" fmla="*/ 130079 w 303614"/>
                <a:gd name="connsiteY8" fmla="*/ 14453 h 275513"/>
                <a:gd name="connsiteX9" fmla="*/ 130079 w 303614"/>
                <a:gd name="connsiteY9" fmla="*/ 130982 h 275513"/>
                <a:gd name="connsiteX10" fmla="*/ 144531 w 303614"/>
                <a:gd name="connsiteY10" fmla="*/ 145435 h 275513"/>
                <a:gd name="connsiteX11" fmla="*/ 158985 w 303614"/>
                <a:gd name="connsiteY11" fmla="*/ 130982 h 275513"/>
                <a:gd name="connsiteX12" fmla="*/ 173438 w 303614"/>
                <a:gd name="connsiteY12" fmla="*/ 116529 h 275513"/>
                <a:gd name="connsiteX13" fmla="*/ 187891 w 303614"/>
                <a:gd name="connsiteY13" fmla="*/ 130982 h 275513"/>
                <a:gd name="connsiteX14" fmla="*/ 202344 w 303614"/>
                <a:gd name="connsiteY14" fmla="*/ 145435 h 275513"/>
                <a:gd name="connsiteX15" fmla="*/ 216797 w 303614"/>
                <a:gd name="connsiteY15" fmla="*/ 130982 h 275513"/>
                <a:gd name="connsiteX16" fmla="*/ 231251 w 303614"/>
                <a:gd name="connsiteY16" fmla="*/ 116529 h 275513"/>
                <a:gd name="connsiteX17" fmla="*/ 245704 w 303614"/>
                <a:gd name="connsiteY17" fmla="*/ 130982 h 275513"/>
                <a:gd name="connsiteX18" fmla="*/ 260156 w 303614"/>
                <a:gd name="connsiteY18" fmla="*/ 145435 h 275513"/>
                <a:gd name="connsiteX19" fmla="*/ 274610 w 303614"/>
                <a:gd name="connsiteY19" fmla="*/ 130982 h 275513"/>
                <a:gd name="connsiteX20" fmla="*/ 280030 w 303614"/>
                <a:gd name="connsiteY20" fmla="*/ 120142 h 275513"/>
                <a:gd name="connsiteX21" fmla="*/ 291773 w 303614"/>
                <a:gd name="connsiteY21" fmla="*/ 117432 h 275513"/>
                <a:gd name="connsiteX22" fmla="*/ 303516 w 303614"/>
                <a:gd name="connsiteY22" fmla="*/ 132788 h 275513"/>
                <a:gd name="connsiteX23" fmla="*/ 303516 w 303614"/>
                <a:gd name="connsiteY23" fmla="*/ 275513 h 275513"/>
                <a:gd name="connsiteX24" fmla="*/ 91236 w 303614"/>
                <a:gd name="connsiteY24" fmla="*/ 275513 h 275513"/>
                <a:gd name="connsiteX25" fmla="*/ 4517 w 303614"/>
                <a:gd name="connsiteY25" fmla="*/ 213184 h 275513"/>
                <a:gd name="connsiteX26" fmla="*/ 0 w 303614"/>
                <a:gd name="connsiteY26" fmla="*/ 203247 h 275513"/>
                <a:gd name="connsiteX27" fmla="*/ 5420 w 303614"/>
                <a:gd name="connsiteY27" fmla="*/ 194214 h 275513"/>
                <a:gd name="connsiteX28" fmla="*/ 5420 w 303614"/>
                <a:gd name="connsiteY28" fmla="*/ 19421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614" h="275513">
                  <a:moveTo>
                    <a:pt x="5420" y="194214"/>
                  </a:moveTo>
                  <a:lnTo>
                    <a:pt x="8130" y="193311"/>
                  </a:lnTo>
                  <a:cubicBezTo>
                    <a:pt x="11743" y="191504"/>
                    <a:pt x="15357" y="191504"/>
                    <a:pt x="18970" y="193311"/>
                  </a:cubicBezTo>
                  <a:lnTo>
                    <a:pt x="79492" y="229444"/>
                  </a:lnTo>
                  <a:cubicBezTo>
                    <a:pt x="84009" y="232154"/>
                    <a:pt x="89429" y="232154"/>
                    <a:pt x="93946" y="229444"/>
                  </a:cubicBezTo>
                  <a:cubicBezTo>
                    <a:pt x="98462" y="226733"/>
                    <a:pt x="101172" y="222217"/>
                    <a:pt x="101172" y="216797"/>
                  </a:cubicBezTo>
                  <a:lnTo>
                    <a:pt x="101172" y="14453"/>
                  </a:lnTo>
                  <a:cubicBezTo>
                    <a:pt x="101172" y="6323"/>
                    <a:pt x="107495" y="0"/>
                    <a:pt x="115625" y="0"/>
                  </a:cubicBezTo>
                  <a:cubicBezTo>
                    <a:pt x="123755" y="0"/>
                    <a:pt x="130079" y="6323"/>
                    <a:pt x="130079" y="14453"/>
                  </a:cubicBezTo>
                  <a:lnTo>
                    <a:pt x="130079" y="130982"/>
                  </a:lnTo>
                  <a:cubicBezTo>
                    <a:pt x="130079" y="139112"/>
                    <a:pt x="136402" y="145435"/>
                    <a:pt x="144531" y="145435"/>
                  </a:cubicBezTo>
                  <a:cubicBezTo>
                    <a:pt x="152662" y="145435"/>
                    <a:pt x="158985" y="139112"/>
                    <a:pt x="158985" y="130982"/>
                  </a:cubicBezTo>
                  <a:cubicBezTo>
                    <a:pt x="158985" y="122852"/>
                    <a:pt x="165308" y="116529"/>
                    <a:pt x="173438" y="116529"/>
                  </a:cubicBezTo>
                  <a:cubicBezTo>
                    <a:pt x="181568" y="116529"/>
                    <a:pt x="187891" y="122852"/>
                    <a:pt x="187891" y="130982"/>
                  </a:cubicBezTo>
                  <a:cubicBezTo>
                    <a:pt x="187891" y="139112"/>
                    <a:pt x="194214" y="145435"/>
                    <a:pt x="202344" y="145435"/>
                  </a:cubicBezTo>
                  <a:cubicBezTo>
                    <a:pt x="210474" y="145435"/>
                    <a:pt x="216797" y="139112"/>
                    <a:pt x="216797" y="130982"/>
                  </a:cubicBezTo>
                  <a:cubicBezTo>
                    <a:pt x="216797" y="122852"/>
                    <a:pt x="223121" y="116529"/>
                    <a:pt x="231251" y="116529"/>
                  </a:cubicBezTo>
                  <a:cubicBezTo>
                    <a:pt x="239380" y="116529"/>
                    <a:pt x="245704" y="122852"/>
                    <a:pt x="245704" y="130982"/>
                  </a:cubicBezTo>
                  <a:cubicBezTo>
                    <a:pt x="245704" y="139112"/>
                    <a:pt x="252027" y="145435"/>
                    <a:pt x="260156" y="145435"/>
                  </a:cubicBezTo>
                  <a:cubicBezTo>
                    <a:pt x="268287" y="145435"/>
                    <a:pt x="274610" y="139112"/>
                    <a:pt x="274610" y="130982"/>
                  </a:cubicBezTo>
                  <a:cubicBezTo>
                    <a:pt x="274610" y="126465"/>
                    <a:pt x="276417" y="122852"/>
                    <a:pt x="280030" y="120142"/>
                  </a:cubicBezTo>
                  <a:cubicBezTo>
                    <a:pt x="283643" y="117432"/>
                    <a:pt x="287256" y="116529"/>
                    <a:pt x="291773" y="117432"/>
                  </a:cubicBezTo>
                  <a:cubicBezTo>
                    <a:pt x="299000" y="119239"/>
                    <a:pt x="304419" y="125562"/>
                    <a:pt x="303516" y="132788"/>
                  </a:cubicBezTo>
                  <a:lnTo>
                    <a:pt x="303516" y="275513"/>
                  </a:lnTo>
                  <a:lnTo>
                    <a:pt x="91236" y="275513"/>
                  </a:lnTo>
                  <a:lnTo>
                    <a:pt x="4517" y="213184"/>
                  </a:lnTo>
                  <a:cubicBezTo>
                    <a:pt x="1807" y="211377"/>
                    <a:pt x="0" y="206861"/>
                    <a:pt x="0" y="203247"/>
                  </a:cubicBezTo>
                  <a:cubicBezTo>
                    <a:pt x="0" y="199634"/>
                    <a:pt x="1807" y="196021"/>
                    <a:pt x="5420" y="194214"/>
                  </a:cubicBezTo>
                  <a:lnTo>
                    <a:pt x="5420" y="194214"/>
                  </a:ln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nvGrpSpPr>
            <p:cNvPr id="39" name="Graphic 2">
              <a:extLst>
                <a:ext uri="{FF2B5EF4-FFF2-40B4-BE49-F238E27FC236}">
                  <a16:creationId xmlns:a16="http://schemas.microsoft.com/office/drawing/2014/main" id="{DE31D7E2-CE54-EB98-1D27-175ED80ABEF8}"/>
                </a:ext>
              </a:extLst>
            </p:cNvPr>
            <p:cNvGrpSpPr/>
            <p:nvPr/>
          </p:nvGrpSpPr>
          <p:grpSpPr>
            <a:xfrm>
              <a:off x="7257599" y="768348"/>
              <a:ext cx="868457" cy="867509"/>
              <a:chOff x="7257599" y="768348"/>
              <a:chExt cx="868457" cy="867509"/>
            </a:xfrm>
            <a:grpFill/>
          </p:grpSpPr>
          <p:sp>
            <p:nvSpPr>
              <p:cNvPr id="40" name="Freeform 156">
                <a:extLst>
                  <a:ext uri="{FF2B5EF4-FFF2-40B4-BE49-F238E27FC236}">
                    <a16:creationId xmlns:a16="http://schemas.microsoft.com/office/drawing/2014/main" id="{D57751A4-5135-4531-1C68-47EDA149BC8B}"/>
                  </a:ext>
                </a:extLst>
              </p:cNvPr>
              <p:cNvSpPr/>
              <p:nvPr/>
            </p:nvSpPr>
            <p:spPr>
              <a:xfrm>
                <a:off x="7257599" y="768348"/>
                <a:ext cx="868457" cy="867509"/>
              </a:xfrm>
              <a:custGeom>
                <a:avLst/>
                <a:gdLst>
                  <a:gd name="connsiteX0" fmla="*/ 0 w 868457"/>
                  <a:gd name="connsiteY0" fmla="*/ 621711 h 867509"/>
                  <a:gd name="connsiteX1" fmla="*/ 61426 w 868457"/>
                  <a:gd name="connsiteY1" fmla="*/ 704816 h 867509"/>
                  <a:gd name="connsiteX2" fmla="*/ 158984 w 868457"/>
                  <a:gd name="connsiteY2" fmla="*/ 670490 h 867509"/>
                  <a:gd name="connsiteX3" fmla="*/ 350489 w 868457"/>
                  <a:gd name="connsiteY3" fmla="*/ 758113 h 867509"/>
                  <a:gd name="connsiteX4" fmla="*/ 347779 w 868457"/>
                  <a:gd name="connsiteY4" fmla="*/ 780696 h 867509"/>
                  <a:gd name="connsiteX5" fmla="*/ 395655 w 868457"/>
                  <a:gd name="connsiteY5" fmla="*/ 858381 h 867509"/>
                  <a:gd name="connsiteX6" fmla="*/ 485987 w 868457"/>
                  <a:gd name="connsiteY6" fmla="*/ 850251 h 867509"/>
                  <a:gd name="connsiteX7" fmla="*/ 468824 w 868457"/>
                  <a:gd name="connsiteY7" fmla="*/ 826765 h 867509"/>
                  <a:gd name="connsiteX8" fmla="*/ 434497 w 868457"/>
                  <a:gd name="connsiteY8" fmla="*/ 838508 h 867509"/>
                  <a:gd name="connsiteX9" fmla="*/ 386621 w 868457"/>
                  <a:gd name="connsiteY9" fmla="*/ 812312 h 867509"/>
                  <a:gd name="connsiteX10" fmla="*/ 382105 w 868457"/>
                  <a:gd name="connsiteY10" fmla="*/ 758113 h 867509"/>
                  <a:gd name="connsiteX11" fmla="*/ 383008 w 868457"/>
                  <a:gd name="connsiteY11" fmla="*/ 746370 h 867509"/>
                  <a:gd name="connsiteX12" fmla="*/ 374878 w 868457"/>
                  <a:gd name="connsiteY12" fmla="*/ 737336 h 867509"/>
                  <a:gd name="connsiteX13" fmla="*/ 171631 w 868457"/>
                  <a:gd name="connsiteY13" fmla="*/ 644294 h 867509"/>
                  <a:gd name="connsiteX14" fmla="*/ 170727 w 868457"/>
                  <a:gd name="connsiteY14" fmla="*/ 595515 h 867509"/>
                  <a:gd name="connsiteX15" fmla="*/ 282740 w 868457"/>
                  <a:gd name="connsiteY15" fmla="*/ 534089 h 867509"/>
                  <a:gd name="connsiteX16" fmla="*/ 269190 w 868457"/>
                  <a:gd name="connsiteY16" fmla="*/ 508796 h 867509"/>
                  <a:gd name="connsiteX17" fmla="*/ 158081 w 868457"/>
                  <a:gd name="connsiteY17" fmla="*/ 569318 h 867509"/>
                  <a:gd name="connsiteX18" fmla="*/ 102978 w 868457"/>
                  <a:gd name="connsiteY18" fmla="*/ 535896 h 867509"/>
                  <a:gd name="connsiteX19" fmla="*/ 102978 w 868457"/>
                  <a:gd name="connsiteY19" fmla="*/ 330842 h 867509"/>
                  <a:gd name="connsiteX20" fmla="*/ 149951 w 868457"/>
                  <a:gd name="connsiteY20" fmla="*/ 306452 h 867509"/>
                  <a:gd name="connsiteX21" fmla="*/ 270093 w 868457"/>
                  <a:gd name="connsiteY21" fmla="*/ 366974 h 867509"/>
                  <a:gd name="connsiteX22" fmla="*/ 282740 w 868457"/>
                  <a:gd name="connsiteY22" fmla="*/ 340778 h 867509"/>
                  <a:gd name="connsiteX23" fmla="*/ 166211 w 868457"/>
                  <a:gd name="connsiteY23" fmla="*/ 282966 h 867509"/>
                  <a:gd name="connsiteX24" fmla="*/ 171631 w 868457"/>
                  <a:gd name="connsiteY24" fmla="*/ 223346 h 867509"/>
                  <a:gd name="connsiteX25" fmla="*/ 363135 w 868457"/>
                  <a:gd name="connsiteY25" fmla="*/ 135724 h 867509"/>
                  <a:gd name="connsiteX26" fmla="*/ 420044 w 868457"/>
                  <a:gd name="connsiteY26" fmla="*/ 172760 h 867509"/>
                  <a:gd name="connsiteX27" fmla="*/ 420044 w 868457"/>
                  <a:gd name="connsiteY27" fmla="*/ 245929 h 867509"/>
                  <a:gd name="connsiteX28" fmla="*/ 448950 w 868457"/>
                  <a:gd name="connsiteY28" fmla="*/ 245929 h 867509"/>
                  <a:gd name="connsiteX29" fmla="*/ 448950 w 868457"/>
                  <a:gd name="connsiteY29" fmla="*/ 172760 h 867509"/>
                  <a:gd name="connsiteX30" fmla="*/ 505860 w 868457"/>
                  <a:gd name="connsiteY30" fmla="*/ 135724 h 867509"/>
                  <a:gd name="connsiteX31" fmla="*/ 697364 w 868457"/>
                  <a:gd name="connsiteY31" fmla="*/ 223346 h 867509"/>
                  <a:gd name="connsiteX32" fmla="*/ 698267 w 868457"/>
                  <a:gd name="connsiteY32" fmla="*/ 272126 h 867509"/>
                  <a:gd name="connsiteX33" fmla="*/ 586255 w 868457"/>
                  <a:gd name="connsiteY33" fmla="*/ 333551 h 867509"/>
                  <a:gd name="connsiteX34" fmla="*/ 599805 w 868457"/>
                  <a:gd name="connsiteY34" fmla="*/ 358844 h 867509"/>
                  <a:gd name="connsiteX35" fmla="*/ 710914 w 868457"/>
                  <a:gd name="connsiteY35" fmla="*/ 298322 h 867509"/>
                  <a:gd name="connsiteX36" fmla="*/ 766017 w 868457"/>
                  <a:gd name="connsiteY36" fmla="*/ 331745 h 867509"/>
                  <a:gd name="connsiteX37" fmla="*/ 766017 w 868457"/>
                  <a:gd name="connsiteY37" fmla="*/ 536799 h 867509"/>
                  <a:gd name="connsiteX38" fmla="*/ 710914 w 868457"/>
                  <a:gd name="connsiteY38" fmla="*/ 570222 h 867509"/>
                  <a:gd name="connsiteX39" fmla="*/ 734400 w 868457"/>
                  <a:gd name="connsiteY39" fmla="*/ 587385 h 867509"/>
                  <a:gd name="connsiteX40" fmla="*/ 808473 w 868457"/>
                  <a:gd name="connsiteY40" fmla="*/ 571125 h 867509"/>
                  <a:gd name="connsiteX41" fmla="*/ 835572 w 868457"/>
                  <a:gd name="connsiteY41" fmla="*/ 641584 h 867509"/>
                  <a:gd name="connsiteX42" fmla="*/ 769629 w 868457"/>
                  <a:gd name="connsiteY42" fmla="*/ 678620 h 867509"/>
                  <a:gd name="connsiteX43" fmla="*/ 764210 w 868457"/>
                  <a:gd name="connsiteY43" fmla="*/ 706623 h 867509"/>
                  <a:gd name="connsiteX44" fmla="*/ 781373 w 868457"/>
                  <a:gd name="connsiteY44" fmla="*/ 708430 h 867509"/>
                  <a:gd name="connsiteX45" fmla="*/ 867189 w 868457"/>
                  <a:gd name="connsiteY45" fmla="*/ 628938 h 867509"/>
                  <a:gd name="connsiteX46" fmla="*/ 795826 w 868457"/>
                  <a:gd name="connsiteY46" fmla="*/ 535896 h 867509"/>
                  <a:gd name="connsiteX47" fmla="*/ 795826 w 868457"/>
                  <a:gd name="connsiteY47" fmla="*/ 330842 h 867509"/>
                  <a:gd name="connsiteX48" fmla="*/ 868092 w 868457"/>
                  <a:gd name="connsiteY48" fmla="*/ 253156 h 867509"/>
                  <a:gd name="connsiteX49" fmla="*/ 811183 w 868457"/>
                  <a:gd name="connsiteY49" fmla="*/ 163727 h 867509"/>
                  <a:gd name="connsiteX50" fmla="*/ 710010 w 868457"/>
                  <a:gd name="connsiteY50" fmla="*/ 197150 h 867509"/>
                  <a:gd name="connsiteX51" fmla="*/ 518506 w 868457"/>
                  <a:gd name="connsiteY51" fmla="*/ 109528 h 867509"/>
                  <a:gd name="connsiteX52" fmla="*/ 485083 w 868457"/>
                  <a:gd name="connsiteY52" fmla="*/ 15582 h 867509"/>
                  <a:gd name="connsiteX53" fmla="*/ 385718 w 868457"/>
                  <a:gd name="connsiteY53" fmla="*/ 15582 h 867509"/>
                  <a:gd name="connsiteX54" fmla="*/ 352295 w 868457"/>
                  <a:gd name="connsiteY54" fmla="*/ 109528 h 867509"/>
                  <a:gd name="connsiteX55" fmla="*/ 160791 w 868457"/>
                  <a:gd name="connsiteY55" fmla="*/ 197150 h 867509"/>
                  <a:gd name="connsiteX56" fmla="*/ 59619 w 868457"/>
                  <a:gd name="connsiteY56" fmla="*/ 163727 h 867509"/>
                  <a:gd name="connsiteX57" fmla="*/ 2710 w 868457"/>
                  <a:gd name="connsiteY57" fmla="*/ 253156 h 867509"/>
                  <a:gd name="connsiteX58" fmla="*/ 74976 w 868457"/>
                  <a:gd name="connsiteY58" fmla="*/ 330842 h 867509"/>
                  <a:gd name="connsiteX59" fmla="*/ 74976 w 868457"/>
                  <a:gd name="connsiteY59" fmla="*/ 535896 h 867509"/>
                  <a:gd name="connsiteX60" fmla="*/ 0 w 868457"/>
                  <a:gd name="connsiteY60" fmla="*/ 621711 h 867509"/>
                  <a:gd name="connsiteX61" fmla="*/ 780469 w 868457"/>
                  <a:gd name="connsiteY61" fmla="*/ 188117 h 867509"/>
                  <a:gd name="connsiteX62" fmla="*/ 838282 w 868457"/>
                  <a:gd name="connsiteY62" fmla="*/ 245929 h 867509"/>
                  <a:gd name="connsiteX63" fmla="*/ 780469 w 868457"/>
                  <a:gd name="connsiteY63" fmla="*/ 303742 h 867509"/>
                  <a:gd name="connsiteX64" fmla="*/ 722657 w 868457"/>
                  <a:gd name="connsiteY64" fmla="*/ 245929 h 867509"/>
                  <a:gd name="connsiteX65" fmla="*/ 780469 w 868457"/>
                  <a:gd name="connsiteY65" fmla="*/ 188117 h 867509"/>
                  <a:gd name="connsiteX66" fmla="*/ 433594 w 868457"/>
                  <a:gd name="connsiteY66" fmla="*/ 29132 h 867509"/>
                  <a:gd name="connsiteX67" fmla="*/ 491407 w 868457"/>
                  <a:gd name="connsiteY67" fmla="*/ 86945 h 867509"/>
                  <a:gd name="connsiteX68" fmla="*/ 433594 w 868457"/>
                  <a:gd name="connsiteY68" fmla="*/ 144757 h 867509"/>
                  <a:gd name="connsiteX69" fmla="*/ 375782 w 868457"/>
                  <a:gd name="connsiteY69" fmla="*/ 86945 h 867509"/>
                  <a:gd name="connsiteX70" fmla="*/ 433594 w 868457"/>
                  <a:gd name="connsiteY70" fmla="*/ 29132 h 867509"/>
                  <a:gd name="connsiteX71" fmla="*/ 144531 w 868457"/>
                  <a:gd name="connsiteY71" fmla="*/ 621711 h 867509"/>
                  <a:gd name="connsiteX72" fmla="*/ 86719 w 868457"/>
                  <a:gd name="connsiteY72" fmla="*/ 679524 h 867509"/>
                  <a:gd name="connsiteX73" fmla="*/ 28906 w 868457"/>
                  <a:gd name="connsiteY73" fmla="*/ 621711 h 867509"/>
                  <a:gd name="connsiteX74" fmla="*/ 86719 w 868457"/>
                  <a:gd name="connsiteY74" fmla="*/ 563898 h 867509"/>
                  <a:gd name="connsiteX75" fmla="*/ 144531 w 868457"/>
                  <a:gd name="connsiteY75" fmla="*/ 621711 h 867509"/>
                  <a:gd name="connsiteX76" fmla="*/ 28906 w 868457"/>
                  <a:gd name="connsiteY76" fmla="*/ 245929 h 867509"/>
                  <a:gd name="connsiteX77" fmla="*/ 86719 w 868457"/>
                  <a:gd name="connsiteY77" fmla="*/ 188117 h 867509"/>
                  <a:gd name="connsiteX78" fmla="*/ 144531 w 868457"/>
                  <a:gd name="connsiteY78" fmla="*/ 245929 h 867509"/>
                  <a:gd name="connsiteX79" fmla="*/ 86719 w 868457"/>
                  <a:gd name="connsiteY79" fmla="*/ 303742 h 867509"/>
                  <a:gd name="connsiteX80" fmla="*/ 28906 w 868457"/>
                  <a:gd name="connsiteY80" fmla="*/ 245929 h 8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68457" h="867509">
                    <a:moveTo>
                      <a:pt x="0" y="621711"/>
                    </a:moveTo>
                    <a:cubicBezTo>
                      <a:pt x="0" y="659650"/>
                      <a:pt x="25293" y="693073"/>
                      <a:pt x="61426" y="704816"/>
                    </a:cubicBezTo>
                    <a:cubicBezTo>
                      <a:pt x="97559" y="716560"/>
                      <a:pt x="137304" y="702107"/>
                      <a:pt x="158984" y="670490"/>
                    </a:cubicBezTo>
                    <a:lnTo>
                      <a:pt x="350489" y="758113"/>
                    </a:lnTo>
                    <a:cubicBezTo>
                      <a:pt x="348682" y="765339"/>
                      <a:pt x="347779" y="772566"/>
                      <a:pt x="347779" y="780696"/>
                    </a:cubicBezTo>
                    <a:cubicBezTo>
                      <a:pt x="347779" y="813215"/>
                      <a:pt x="366748" y="843928"/>
                      <a:pt x="395655" y="858381"/>
                    </a:cubicBezTo>
                    <a:cubicBezTo>
                      <a:pt x="425464" y="872835"/>
                      <a:pt x="459790" y="870125"/>
                      <a:pt x="485987" y="850251"/>
                    </a:cubicBezTo>
                    <a:lnTo>
                      <a:pt x="468824" y="826765"/>
                    </a:lnTo>
                    <a:cubicBezTo>
                      <a:pt x="458887" y="833992"/>
                      <a:pt x="446240" y="838508"/>
                      <a:pt x="434497" y="838508"/>
                    </a:cubicBezTo>
                    <a:cubicBezTo>
                      <a:pt x="415528" y="838508"/>
                      <a:pt x="396558" y="828572"/>
                      <a:pt x="386621" y="812312"/>
                    </a:cubicBezTo>
                    <a:cubicBezTo>
                      <a:pt x="375782" y="796052"/>
                      <a:pt x="373975" y="775276"/>
                      <a:pt x="382105" y="758113"/>
                    </a:cubicBezTo>
                    <a:cubicBezTo>
                      <a:pt x="383912" y="754499"/>
                      <a:pt x="384815" y="749982"/>
                      <a:pt x="383008" y="746370"/>
                    </a:cubicBezTo>
                    <a:cubicBezTo>
                      <a:pt x="382105" y="742756"/>
                      <a:pt x="378491" y="739143"/>
                      <a:pt x="374878" y="737336"/>
                    </a:cubicBezTo>
                    <a:lnTo>
                      <a:pt x="171631" y="644294"/>
                    </a:lnTo>
                    <a:cubicBezTo>
                      <a:pt x="176148" y="628034"/>
                      <a:pt x="175244" y="611774"/>
                      <a:pt x="170727" y="595515"/>
                    </a:cubicBezTo>
                    <a:lnTo>
                      <a:pt x="282740" y="534089"/>
                    </a:lnTo>
                    <a:lnTo>
                      <a:pt x="269190" y="508796"/>
                    </a:lnTo>
                    <a:lnTo>
                      <a:pt x="158081" y="569318"/>
                    </a:lnTo>
                    <a:cubicBezTo>
                      <a:pt x="144531" y="551252"/>
                      <a:pt x="124658" y="539509"/>
                      <a:pt x="102978" y="535896"/>
                    </a:cubicBezTo>
                    <a:lnTo>
                      <a:pt x="102978" y="330842"/>
                    </a:lnTo>
                    <a:cubicBezTo>
                      <a:pt x="121045" y="328132"/>
                      <a:pt x="137304" y="319099"/>
                      <a:pt x="149951" y="306452"/>
                    </a:cubicBezTo>
                    <a:lnTo>
                      <a:pt x="270093" y="366974"/>
                    </a:lnTo>
                    <a:lnTo>
                      <a:pt x="282740" y="340778"/>
                    </a:lnTo>
                    <a:lnTo>
                      <a:pt x="166211" y="282966"/>
                    </a:lnTo>
                    <a:cubicBezTo>
                      <a:pt x="175244" y="263996"/>
                      <a:pt x="177051" y="243219"/>
                      <a:pt x="171631" y="223346"/>
                    </a:cubicBezTo>
                    <a:lnTo>
                      <a:pt x="363135" y="135724"/>
                    </a:lnTo>
                    <a:cubicBezTo>
                      <a:pt x="376685" y="155597"/>
                      <a:pt x="397461" y="168244"/>
                      <a:pt x="420044" y="172760"/>
                    </a:cubicBezTo>
                    <a:lnTo>
                      <a:pt x="420044" y="245929"/>
                    </a:lnTo>
                    <a:lnTo>
                      <a:pt x="448950" y="245929"/>
                    </a:lnTo>
                    <a:lnTo>
                      <a:pt x="448950" y="172760"/>
                    </a:lnTo>
                    <a:cubicBezTo>
                      <a:pt x="472437" y="169147"/>
                      <a:pt x="493213" y="155597"/>
                      <a:pt x="505860" y="135724"/>
                    </a:cubicBezTo>
                    <a:lnTo>
                      <a:pt x="697364" y="223346"/>
                    </a:lnTo>
                    <a:cubicBezTo>
                      <a:pt x="692847" y="239606"/>
                      <a:pt x="693751" y="255866"/>
                      <a:pt x="698267" y="272126"/>
                    </a:cubicBezTo>
                    <a:lnTo>
                      <a:pt x="586255" y="333551"/>
                    </a:lnTo>
                    <a:lnTo>
                      <a:pt x="599805" y="358844"/>
                    </a:lnTo>
                    <a:lnTo>
                      <a:pt x="710914" y="298322"/>
                    </a:lnTo>
                    <a:cubicBezTo>
                      <a:pt x="724463" y="316388"/>
                      <a:pt x="744337" y="328132"/>
                      <a:pt x="766017" y="331745"/>
                    </a:cubicBezTo>
                    <a:lnTo>
                      <a:pt x="766017" y="536799"/>
                    </a:lnTo>
                    <a:cubicBezTo>
                      <a:pt x="744337" y="540412"/>
                      <a:pt x="724463" y="552155"/>
                      <a:pt x="710914" y="570222"/>
                    </a:cubicBezTo>
                    <a:lnTo>
                      <a:pt x="734400" y="587385"/>
                    </a:lnTo>
                    <a:cubicBezTo>
                      <a:pt x="751563" y="564802"/>
                      <a:pt x="783179" y="557575"/>
                      <a:pt x="808473" y="571125"/>
                    </a:cubicBezTo>
                    <a:cubicBezTo>
                      <a:pt x="833766" y="584675"/>
                      <a:pt x="845509" y="614484"/>
                      <a:pt x="835572" y="641584"/>
                    </a:cubicBezTo>
                    <a:cubicBezTo>
                      <a:pt x="825636" y="668684"/>
                      <a:pt x="797633" y="684040"/>
                      <a:pt x="769629" y="678620"/>
                    </a:cubicBezTo>
                    <a:lnTo>
                      <a:pt x="764210" y="706623"/>
                    </a:lnTo>
                    <a:cubicBezTo>
                      <a:pt x="769629" y="707527"/>
                      <a:pt x="775953" y="708430"/>
                      <a:pt x="781373" y="708430"/>
                    </a:cubicBezTo>
                    <a:cubicBezTo>
                      <a:pt x="826539" y="708430"/>
                      <a:pt x="863575" y="674104"/>
                      <a:pt x="867189" y="628938"/>
                    </a:cubicBezTo>
                    <a:cubicBezTo>
                      <a:pt x="870802" y="583772"/>
                      <a:pt x="840089" y="544025"/>
                      <a:pt x="795826" y="535896"/>
                    </a:cubicBezTo>
                    <a:lnTo>
                      <a:pt x="795826" y="330842"/>
                    </a:lnTo>
                    <a:cubicBezTo>
                      <a:pt x="834669" y="324518"/>
                      <a:pt x="864478" y="291999"/>
                      <a:pt x="868092" y="253156"/>
                    </a:cubicBezTo>
                    <a:cubicBezTo>
                      <a:pt x="871705" y="213410"/>
                      <a:pt x="848219" y="177277"/>
                      <a:pt x="811183" y="163727"/>
                    </a:cubicBezTo>
                    <a:cubicBezTo>
                      <a:pt x="774146" y="150177"/>
                      <a:pt x="732594" y="163727"/>
                      <a:pt x="710010" y="197150"/>
                    </a:cubicBezTo>
                    <a:lnTo>
                      <a:pt x="518506" y="109528"/>
                    </a:lnTo>
                    <a:cubicBezTo>
                      <a:pt x="528443" y="74298"/>
                      <a:pt x="514893" y="37262"/>
                      <a:pt x="485083" y="15582"/>
                    </a:cubicBezTo>
                    <a:cubicBezTo>
                      <a:pt x="455274" y="-5194"/>
                      <a:pt x="415528" y="-5194"/>
                      <a:pt x="385718" y="15582"/>
                    </a:cubicBezTo>
                    <a:cubicBezTo>
                      <a:pt x="355908" y="36359"/>
                      <a:pt x="342359" y="74298"/>
                      <a:pt x="352295" y="109528"/>
                    </a:cubicBezTo>
                    <a:lnTo>
                      <a:pt x="160791" y="197150"/>
                    </a:lnTo>
                    <a:cubicBezTo>
                      <a:pt x="138208" y="164630"/>
                      <a:pt x="97559" y="151080"/>
                      <a:pt x="59619" y="163727"/>
                    </a:cubicBezTo>
                    <a:cubicBezTo>
                      <a:pt x="22583" y="177277"/>
                      <a:pt x="-904" y="213410"/>
                      <a:pt x="2710" y="253156"/>
                    </a:cubicBezTo>
                    <a:cubicBezTo>
                      <a:pt x="6323" y="292902"/>
                      <a:pt x="36133" y="324518"/>
                      <a:pt x="74976" y="330842"/>
                    </a:cubicBezTo>
                    <a:lnTo>
                      <a:pt x="74976" y="535896"/>
                    </a:lnTo>
                    <a:cubicBezTo>
                      <a:pt x="30713" y="543122"/>
                      <a:pt x="0" y="579255"/>
                      <a:pt x="0" y="621711"/>
                    </a:cubicBezTo>
                    <a:close/>
                    <a:moveTo>
                      <a:pt x="780469" y="188117"/>
                    </a:moveTo>
                    <a:cubicBezTo>
                      <a:pt x="812086" y="188117"/>
                      <a:pt x="838282" y="214313"/>
                      <a:pt x="838282" y="245929"/>
                    </a:cubicBezTo>
                    <a:cubicBezTo>
                      <a:pt x="838282" y="277545"/>
                      <a:pt x="812086" y="303742"/>
                      <a:pt x="780469" y="303742"/>
                    </a:cubicBezTo>
                    <a:cubicBezTo>
                      <a:pt x="748853" y="303742"/>
                      <a:pt x="722657" y="277545"/>
                      <a:pt x="722657" y="245929"/>
                    </a:cubicBezTo>
                    <a:cubicBezTo>
                      <a:pt x="722657" y="213410"/>
                      <a:pt x="748853" y="188117"/>
                      <a:pt x="780469" y="188117"/>
                    </a:cubicBezTo>
                    <a:close/>
                    <a:moveTo>
                      <a:pt x="433594" y="29132"/>
                    </a:moveTo>
                    <a:cubicBezTo>
                      <a:pt x="465211" y="29132"/>
                      <a:pt x="491407" y="55329"/>
                      <a:pt x="491407" y="86945"/>
                    </a:cubicBezTo>
                    <a:cubicBezTo>
                      <a:pt x="491407" y="118561"/>
                      <a:pt x="465211" y="144757"/>
                      <a:pt x="433594" y="144757"/>
                    </a:cubicBezTo>
                    <a:cubicBezTo>
                      <a:pt x="401978" y="144757"/>
                      <a:pt x="375782" y="118561"/>
                      <a:pt x="375782" y="86945"/>
                    </a:cubicBezTo>
                    <a:cubicBezTo>
                      <a:pt x="375782" y="55329"/>
                      <a:pt x="401978" y="29132"/>
                      <a:pt x="433594" y="29132"/>
                    </a:cubicBezTo>
                    <a:close/>
                    <a:moveTo>
                      <a:pt x="144531" y="621711"/>
                    </a:moveTo>
                    <a:cubicBezTo>
                      <a:pt x="144531" y="653328"/>
                      <a:pt x="118335" y="679524"/>
                      <a:pt x="86719" y="679524"/>
                    </a:cubicBezTo>
                    <a:cubicBezTo>
                      <a:pt x="55102" y="679524"/>
                      <a:pt x="28906" y="653328"/>
                      <a:pt x="28906" y="621711"/>
                    </a:cubicBezTo>
                    <a:cubicBezTo>
                      <a:pt x="28906" y="590095"/>
                      <a:pt x="55102" y="563898"/>
                      <a:pt x="86719" y="563898"/>
                    </a:cubicBezTo>
                    <a:cubicBezTo>
                      <a:pt x="118335" y="563898"/>
                      <a:pt x="144531" y="589191"/>
                      <a:pt x="144531" y="621711"/>
                    </a:cubicBezTo>
                    <a:close/>
                    <a:moveTo>
                      <a:pt x="28906" y="245929"/>
                    </a:moveTo>
                    <a:cubicBezTo>
                      <a:pt x="28906" y="214313"/>
                      <a:pt x="55102" y="188117"/>
                      <a:pt x="86719" y="188117"/>
                    </a:cubicBezTo>
                    <a:cubicBezTo>
                      <a:pt x="118335" y="188117"/>
                      <a:pt x="144531" y="214313"/>
                      <a:pt x="144531" y="245929"/>
                    </a:cubicBezTo>
                    <a:cubicBezTo>
                      <a:pt x="144531" y="277545"/>
                      <a:pt x="118335" y="303742"/>
                      <a:pt x="86719" y="303742"/>
                    </a:cubicBezTo>
                    <a:cubicBezTo>
                      <a:pt x="55102" y="303742"/>
                      <a:pt x="28906" y="277545"/>
                      <a:pt x="28906" y="24592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1" name="Freeform 157">
                <a:extLst>
                  <a:ext uri="{FF2B5EF4-FFF2-40B4-BE49-F238E27FC236}">
                    <a16:creationId xmlns:a16="http://schemas.microsoft.com/office/drawing/2014/main" id="{27D0F66C-2938-A2D1-DAA9-50D6EDE27D6D}"/>
                  </a:ext>
                </a:extLst>
              </p:cNvPr>
              <p:cNvSpPr/>
              <p:nvPr/>
            </p:nvSpPr>
            <p:spPr>
              <a:xfrm>
                <a:off x="7618928" y="1129902"/>
                <a:ext cx="144531" cy="144531"/>
              </a:xfrm>
              <a:custGeom>
                <a:avLst/>
                <a:gdLst>
                  <a:gd name="connsiteX0" fmla="*/ 72266 w 144531"/>
                  <a:gd name="connsiteY0" fmla="*/ 0 h 144531"/>
                  <a:gd name="connsiteX1" fmla="*/ 0 w 144531"/>
                  <a:gd name="connsiteY1" fmla="*/ 72266 h 144531"/>
                  <a:gd name="connsiteX2" fmla="*/ 72266 w 144531"/>
                  <a:gd name="connsiteY2" fmla="*/ 144531 h 144531"/>
                  <a:gd name="connsiteX3" fmla="*/ 144531 w 144531"/>
                  <a:gd name="connsiteY3" fmla="*/ 72266 h 144531"/>
                  <a:gd name="connsiteX4" fmla="*/ 72266 w 144531"/>
                  <a:gd name="connsiteY4" fmla="*/ 0 h 144531"/>
                  <a:gd name="connsiteX5" fmla="*/ 72266 w 144531"/>
                  <a:gd name="connsiteY5" fmla="*/ 115626 h 144531"/>
                  <a:gd name="connsiteX6" fmla="*/ 28906 w 144531"/>
                  <a:gd name="connsiteY6" fmla="*/ 72266 h 144531"/>
                  <a:gd name="connsiteX7" fmla="*/ 72266 w 144531"/>
                  <a:gd name="connsiteY7" fmla="*/ 28906 h 144531"/>
                  <a:gd name="connsiteX8" fmla="*/ 115625 w 144531"/>
                  <a:gd name="connsiteY8" fmla="*/ 72266 h 144531"/>
                  <a:gd name="connsiteX9" fmla="*/ 72266 w 144531"/>
                  <a:gd name="connsiteY9" fmla="*/ 115626 h 1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31" h="144531">
                    <a:moveTo>
                      <a:pt x="72266" y="0"/>
                    </a:moveTo>
                    <a:cubicBezTo>
                      <a:pt x="32519" y="0"/>
                      <a:pt x="0" y="32520"/>
                      <a:pt x="0" y="72266"/>
                    </a:cubicBezTo>
                    <a:cubicBezTo>
                      <a:pt x="0" y="112012"/>
                      <a:pt x="32519" y="144531"/>
                      <a:pt x="72266" y="144531"/>
                    </a:cubicBezTo>
                    <a:cubicBezTo>
                      <a:pt x="112012" y="144531"/>
                      <a:pt x="144531" y="112012"/>
                      <a:pt x="144531" y="72266"/>
                    </a:cubicBezTo>
                    <a:cubicBezTo>
                      <a:pt x="144531" y="31616"/>
                      <a:pt x="112012" y="0"/>
                      <a:pt x="72266" y="0"/>
                    </a:cubicBezTo>
                    <a:close/>
                    <a:moveTo>
                      <a:pt x="72266" y="115626"/>
                    </a:moveTo>
                    <a:cubicBezTo>
                      <a:pt x="48779" y="115626"/>
                      <a:pt x="28906" y="96656"/>
                      <a:pt x="28906" y="72266"/>
                    </a:cubicBezTo>
                    <a:cubicBezTo>
                      <a:pt x="28906" y="48780"/>
                      <a:pt x="47876" y="28906"/>
                      <a:pt x="72266" y="28906"/>
                    </a:cubicBezTo>
                    <a:cubicBezTo>
                      <a:pt x="96655" y="28906"/>
                      <a:pt x="115625" y="47876"/>
                      <a:pt x="115625" y="72266"/>
                    </a:cubicBezTo>
                    <a:cubicBezTo>
                      <a:pt x="115625" y="95752"/>
                      <a:pt x="96655" y="115626"/>
                      <a:pt x="72266" y="115626"/>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2" name="Freeform 158">
                <a:extLst>
                  <a:ext uri="{FF2B5EF4-FFF2-40B4-BE49-F238E27FC236}">
                    <a16:creationId xmlns:a16="http://schemas.microsoft.com/office/drawing/2014/main" id="{355C8234-CA20-6C91-9160-9FB984D9C2EA}"/>
                  </a:ext>
                </a:extLst>
              </p:cNvPr>
              <p:cNvSpPr/>
              <p:nvPr/>
            </p:nvSpPr>
            <p:spPr>
              <a:xfrm>
                <a:off x="7531306" y="1043183"/>
                <a:ext cx="317969" cy="317065"/>
              </a:xfrm>
              <a:custGeom>
                <a:avLst/>
                <a:gdLst>
                  <a:gd name="connsiteX0" fmla="*/ 27100 w 317969"/>
                  <a:gd name="connsiteY0" fmla="*/ 250220 h 317065"/>
                  <a:gd name="connsiteX1" fmla="*/ 67749 w 317969"/>
                  <a:gd name="connsiteY1" fmla="*/ 290870 h 317065"/>
                  <a:gd name="connsiteX2" fmla="*/ 88525 w 317969"/>
                  <a:gd name="connsiteY2" fmla="*/ 290870 h 317065"/>
                  <a:gd name="connsiteX3" fmla="*/ 103882 w 317969"/>
                  <a:gd name="connsiteY3" fmla="*/ 275513 h 317065"/>
                  <a:gd name="connsiteX4" fmla="*/ 116528 w 317969"/>
                  <a:gd name="connsiteY4" fmla="*/ 280933 h 317065"/>
                  <a:gd name="connsiteX5" fmla="*/ 116528 w 317969"/>
                  <a:gd name="connsiteY5" fmla="*/ 302613 h 317065"/>
                  <a:gd name="connsiteX6" fmla="*/ 130982 w 317969"/>
                  <a:gd name="connsiteY6" fmla="*/ 317066 h 317065"/>
                  <a:gd name="connsiteX7" fmla="*/ 174341 w 317969"/>
                  <a:gd name="connsiteY7" fmla="*/ 317066 h 317065"/>
                  <a:gd name="connsiteX8" fmla="*/ 174341 w 317969"/>
                  <a:gd name="connsiteY8" fmla="*/ 289063 h 317065"/>
                  <a:gd name="connsiteX9" fmla="*/ 145435 w 317969"/>
                  <a:gd name="connsiteY9" fmla="*/ 289063 h 317065"/>
                  <a:gd name="connsiteX10" fmla="*/ 145435 w 317969"/>
                  <a:gd name="connsiteY10" fmla="*/ 270996 h 317065"/>
                  <a:gd name="connsiteX11" fmla="*/ 134595 w 317969"/>
                  <a:gd name="connsiteY11" fmla="*/ 257447 h 317065"/>
                  <a:gd name="connsiteX12" fmla="*/ 108399 w 317969"/>
                  <a:gd name="connsiteY12" fmla="*/ 246607 h 317065"/>
                  <a:gd name="connsiteX13" fmla="*/ 91235 w 317969"/>
                  <a:gd name="connsiteY13" fmla="*/ 249317 h 317065"/>
                  <a:gd name="connsiteX14" fmla="*/ 78589 w 317969"/>
                  <a:gd name="connsiteY14" fmla="*/ 261963 h 317065"/>
                  <a:gd name="connsiteX15" fmla="*/ 57812 w 317969"/>
                  <a:gd name="connsiteY15" fmla="*/ 241187 h 317065"/>
                  <a:gd name="connsiteX16" fmla="*/ 70459 w 317969"/>
                  <a:gd name="connsiteY16" fmla="*/ 228540 h 317065"/>
                  <a:gd name="connsiteX17" fmla="*/ 73169 w 317969"/>
                  <a:gd name="connsiteY17" fmla="*/ 211377 h 317065"/>
                  <a:gd name="connsiteX18" fmla="*/ 62329 w 317969"/>
                  <a:gd name="connsiteY18" fmla="*/ 185181 h 317065"/>
                  <a:gd name="connsiteX19" fmla="*/ 48779 w 317969"/>
                  <a:gd name="connsiteY19" fmla="*/ 174341 h 317065"/>
                  <a:gd name="connsiteX20" fmla="*/ 30713 w 317969"/>
                  <a:gd name="connsiteY20" fmla="*/ 174341 h 317065"/>
                  <a:gd name="connsiteX21" fmla="*/ 30713 w 317969"/>
                  <a:gd name="connsiteY21" fmla="*/ 144531 h 317065"/>
                  <a:gd name="connsiteX22" fmla="*/ 48779 w 317969"/>
                  <a:gd name="connsiteY22" fmla="*/ 144531 h 317065"/>
                  <a:gd name="connsiteX23" fmla="*/ 62329 w 317969"/>
                  <a:gd name="connsiteY23" fmla="*/ 133691 h 317065"/>
                  <a:gd name="connsiteX24" fmla="*/ 73169 w 317969"/>
                  <a:gd name="connsiteY24" fmla="*/ 107495 h 317065"/>
                  <a:gd name="connsiteX25" fmla="*/ 70459 w 317969"/>
                  <a:gd name="connsiteY25" fmla="*/ 90332 h 317065"/>
                  <a:gd name="connsiteX26" fmla="*/ 57812 w 317969"/>
                  <a:gd name="connsiteY26" fmla="*/ 77685 h 317065"/>
                  <a:gd name="connsiteX27" fmla="*/ 78589 w 317969"/>
                  <a:gd name="connsiteY27" fmla="*/ 56909 h 317065"/>
                  <a:gd name="connsiteX28" fmla="*/ 91235 w 317969"/>
                  <a:gd name="connsiteY28" fmla="*/ 69556 h 317065"/>
                  <a:gd name="connsiteX29" fmla="*/ 108399 w 317969"/>
                  <a:gd name="connsiteY29" fmla="*/ 72266 h 317065"/>
                  <a:gd name="connsiteX30" fmla="*/ 134595 w 317969"/>
                  <a:gd name="connsiteY30" fmla="*/ 61426 h 317065"/>
                  <a:gd name="connsiteX31" fmla="*/ 145435 w 317969"/>
                  <a:gd name="connsiteY31" fmla="*/ 47876 h 317065"/>
                  <a:gd name="connsiteX32" fmla="*/ 145435 w 317969"/>
                  <a:gd name="connsiteY32" fmla="*/ 29809 h 317065"/>
                  <a:gd name="connsiteX33" fmla="*/ 174341 w 317969"/>
                  <a:gd name="connsiteY33" fmla="*/ 29809 h 317065"/>
                  <a:gd name="connsiteX34" fmla="*/ 174341 w 317969"/>
                  <a:gd name="connsiteY34" fmla="*/ 47876 h 317065"/>
                  <a:gd name="connsiteX35" fmla="*/ 185181 w 317969"/>
                  <a:gd name="connsiteY35" fmla="*/ 61426 h 317065"/>
                  <a:gd name="connsiteX36" fmla="*/ 211377 w 317969"/>
                  <a:gd name="connsiteY36" fmla="*/ 72266 h 317065"/>
                  <a:gd name="connsiteX37" fmla="*/ 228540 w 317969"/>
                  <a:gd name="connsiteY37" fmla="*/ 69556 h 317065"/>
                  <a:gd name="connsiteX38" fmla="*/ 241187 w 317969"/>
                  <a:gd name="connsiteY38" fmla="*/ 56909 h 317065"/>
                  <a:gd name="connsiteX39" fmla="*/ 261963 w 317969"/>
                  <a:gd name="connsiteY39" fmla="*/ 77685 h 317065"/>
                  <a:gd name="connsiteX40" fmla="*/ 249317 w 317969"/>
                  <a:gd name="connsiteY40" fmla="*/ 90332 h 317065"/>
                  <a:gd name="connsiteX41" fmla="*/ 246607 w 317969"/>
                  <a:gd name="connsiteY41" fmla="*/ 107495 h 317065"/>
                  <a:gd name="connsiteX42" fmla="*/ 257447 w 317969"/>
                  <a:gd name="connsiteY42" fmla="*/ 133691 h 317065"/>
                  <a:gd name="connsiteX43" fmla="*/ 270996 w 317969"/>
                  <a:gd name="connsiteY43" fmla="*/ 144531 h 317065"/>
                  <a:gd name="connsiteX44" fmla="*/ 289063 w 317969"/>
                  <a:gd name="connsiteY44" fmla="*/ 144531 h 317065"/>
                  <a:gd name="connsiteX45" fmla="*/ 289063 w 317969"/>
                  <a:gd name="connsiteY45" fmla="*/ 187891 h 317065"/>
                  <a:gd name="connsiteX46" fmla="*/ 317969 w 317969"/>
                  <a:gd name="connsiteY46" fmla="*/ 187891 h 317065"/>
                  <a:gd name="connsiteX47" fmla="*/ 317969 w 317969"/>
                  <a:gd name="connsiteY47" fmla="*/ 130079 h 317065"/>
                  <a:gd name="connsiteX48" fmla="*/ 303516 w 317969"/>
                  <a:gd name="connsiteY48" fmla="*/ 115625 h 317065"/>
                  <a:gd name="connsiteX49" fmla="*/ 281836 w 317969"/>
                  <a:gd name="connsiteY49" fmla="*/ 115625 h 317065"/>
                  <a:gd name="connsiteX50" fmla="*/ 276416 w 317969"/>
                  <a:gd name="connsiteY50" fmla="*/ 102979 h 317065"/>
                  <a:gd name="connsiteX51" fmla="*/ 291773 w 317969"/>
                  <a:gd name="connsiteY51" fmla="*/ 87622 h 317065"/>
                  <a:gd name="connsiteX52" fmla="*/ 291773 w 317969"/>
                  <a:gd name="connsiteY52" fmla="*/ 66846 h 317065"/>
                  <a:gd name="connsiteX53" fmla="*/ 251123 w 317969"/>
                  <a:gd name="connsiteY53" fmla="*/ 26197 h 317065"/>
                  <a:gd name="connsiteX54" fmla="*/ 230347 w 317969"/>
                  <a:gd name="connsiteY54" fmla="*/ 26197 h 317065"/>
                  <a:gd name="connsiteX55" fmla="*/ 214990 w 317969"/>
                  <a:gd name="connsiteY55" fmla="*/ 41553 h 317065"/>
                  <a:gd name="connsiteX56" fmla="*/ 202344 w 317969"/>
                  <a:gd name="connsiteY56" fmla="*/ 36133 h 317065"/>
                  <a:gd name="connsiteX57" fmla="*/ 202344 w 317969"/>
                  <a:gd name="connsiteY57" fmla="*/ 14453 h 317065"/>
                  <a:gd name="connsiteX58" fmla="*/ 187891 w 317969"/>
                  <a:gd name="connsiteY58" fmla="*/ 0 h 317065"/>
                  <a:gd name="connsiteX59" fmla="*/ 130078 w 317969"/>
                  <a:gd name="connsiteY59" fmla="*/ 0 h 317065"/>
                  <a:gd name="connsiteX60" fmla="*/ 115625 w 317969"/>
                  <a:gd name="connsiteY60" fmla="*/ 14453 h 317065"/>
                  <a:gd name="connsiteX61" fmla="*/ 115625 w 317969"/>
                  <a:gd name="connsiteY61" fmla="*/ 36133 h 317065"/>
                  <a:gd name="connsiteX62" fmla="*/ 102978 w 317969"/>
                  <a:gd name="connsiteY62" fmla="*/ 41553 h 317065"/>
                  <a:gd name="connsiteX63" fmla="*/ 87622 w 317969"/>
                  <a:gd name="connsiteY63" fmla="*/ 26197 h 317065"/>
                  <a:gd name="connsiteX64" fmla="*/ 66845 w 317969"/>
                  <a:gd name="connsiteY64" fmla="*/ 26197 h 317065"/>
                  <a:gd name="connsiteX65" fmla="*/ 26196 w 317969"/>
                  <a:gd name="connsiteY65" fmla="*/ 66846 h 317065"/>
                  <a:gd name="connsiteX66" fmla="*/ 26196 w 317969"/>
                  <a:gd name="connsiteY66" fmla="*/ 87622 h 317065"/>
                  <a:gd name="connsiteX67" fmla="*/ 41553 w 317969"/>
                  <a:gd name="connsiteY67" fmla="*/ 102979 h 317065"/>
                  <a:gd name="connsiteX68" fmla="*/ 36133 w 317969"/>
                  <a:gd name="connsiteY68" fmla="*/ 115625 h 317065"/>
                  <a:gd name="connsiteX69" fmla="*/ 14453 w 317969"/>
                  <a:gd name="connsiteY69" fmla="*/ 115625 h 317065"/>
                  <a:gd name="connsiteX70" fmla="*/ 0 w 317969"/>
                  <a:gd name="connsiteY70" fmla="*/ 130079 h 317065"/>
                  <a:gd name="connsiteX71" fmla="*/ 0 w 317969"/>
                  <a:gd name="connsiteY71" fmla="*/ 187891 h 317065"/>
                  <a:gd name="connsiteX72" fmla="*/ 14453 w 317969"/>
                  <a:gd name="connsiteY72" fmla="*/ 202344 h 317065"/>
                  <a:gd name="connsiteX73" fmla="*/ 36133 w 317969"/>
                  <a:gd name="connsiteY73" fmla="*/ 202344 h 317065"/>
                  <a:gd name="connsiteX74" fmla="*/ 41553 w 317969"/>
                  <a:gd name="connsiteY74" fmla="*/ 214990 h 317065"/>
                  <a:gd name="connsiteX75" fmla="*/ 26196 w 317969"/>
                  <a:gd name="connsiteY75" fmla="*/ 230347 h 317065"/>
                  <a:gd name="connsiteX76" fmla="*/ 27100 w 317969"/>
                  <a:gd name="connsiteY76" fmla="*/ 250220 h 3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17969" h="317065">
                    <a:moveTo>
                      <a:pt x="27100" y="250220"/>
                    </a:moveTo>
                    <a:lnTo>
                      <a:pt x="67749" y="290870"/>
                    </a:lnTo>
                    <a:cubicBezTo>
                      <a:pt x="73169" y="296289"/>
                      <a:pt x="82202" y="296289"/>
                      <a:pt x="88525" y="290870"/>
                    </a:cubicBezTo>
                    <a:lnTo>
                      <a:pt x="103882" y="275513"/>
                    </a:lnTo>
                    <a:cubicBezTo>
                      <a:pt x="108399" y="277320"/>
                      <a:pt x="112012" y="279127"/>
                      <a:pt x="116528" y="280933"/>
                    </a:cubicBezTo>
                    <a:lnTo>
                      <a:pt x="116528" y="302613"/>
                    </a:lnTo>
                    <a:cubicBezTo>
                      <a:pt x="116528" y="310743"/>
                      <a:pt x="122852" y="317066"/>
                      <a:pt x="130982" y="317066"/>
                    </a:cubicBezTo>
                    <a:lnTo>
                      <a:pt x="174341" y="317066"/>
                    </a:lnTo>
                    <a:lnTo>
                      <a:pt x="174341" y="289063"/>
                    </a:lnTo>
                    <a:lnTo>
                      <a:pt x="145435" y="289063"/>
                    </a:lnTo>
                    <a:lnTo>
                      <a:pt x="145435" y="270996"/>
                    </a:lnTo>
                    <a:cubicBezTo>
                      <a:pt x="145435" y="264673"/>
                      <a:pt x="140918" y="258350"/>
                      <a:pt x="134595" y="257447"/>
                    </a:cubicBezTo>
                    <a:cubicBezTo>
                      <a:pt x="125561" y="254737"/>
                      <a:pt x="116528" y="251123"/>
                      <a:pt x="108399" y="246607"/>
                    </a:cubicBezTo>
                    <a:cubicBezTo>
                      <a:pt x="102978" y="242994"/>
                      <a:pt x="95752" y="243897"/>
                      <a:pt x="91235" y="249317"/>
                    </a:cubicBezTo>
                    <a:lnTo>
                      <a:pt x="78589" y="261963"/>
                    </a:lnTo>
                    <a:lnTo>
                      <a:pt x="57812" y="241187"/>
                    </a:lnTo>
                    <a:lnTo>
                      <a:pt x="70459" y="228540"/>
                    </a:lnTo>
                    <a:cubicBezTo>
                      <a:pt x="74976" y="224024"/>
                      <a:pt x="75879" y="216797"/>
                      <a:pt x="73169" y="211377"/>
                    </a:cubicBezTo>
                    <a:cubicBezTo>
                      <a:pt x="68652" y="203247"/>
                      <a:pt x="65039" y="194214"/>
                      <a:pt x="62329" y="185181"/>
                    </a:cubicBezTo>
                    <a:cubicBezTo>
                      <a:pt x="60523" y="178858"/>
                      <a:pt x="55102" y="174341"/>
                      <a:pt x="48779" y="174341"/>
                    </a:cubicBezTo>
                    <a:lnTo>
                      <a:pt x="30713" y="174341"/>
                    </a:lnTo>
                    <a:lnTo>
                      <a:pt x="30713" y="144531"/>
                    </a:lnTo>
                    <a:lnTo>
                      <a:pt x="48779" y="144531"/>
                    </a:lnTo>
                    <a:cubicBezTo>
                      <a:pt x="55102" y="144531"/>
                      <a:pt x="61426" y="140015"/>
                      <a:pt x="62329" y="133691"/>
                    </a:cubicBezTo>
                    <a:cubicBezTo>
                      <a:pt x="65039" y="124658"/>
                      <a:pt x="68652" y="115625"/>
                      <a:pt x="73169" y="107495"/>
                    </a:cubicBezTo>
                    <a:cubicBezTo>
                      <a:pt x="76782" y="102075"/>
                      <a:pt x="75879" y="94849"/>
                      <a:pt x="70459" y="90332"/>
                    </a:cubicBezTo>
                    <a:lnTo>
                      <a:pt x="57812" y="77685"/>
                    </a:lnTo>
                    <a:lnTo>
                      <a:pt x="78589" y="56909"/>
                    </a:lnTo>
                    <a:lnTo>
                      <a:pt x="91235" y="69556"/>
                    </a:lnTo>
                    <a:cubicBezTo>
                      <a:pt x="95752" y="74072"/>
                      <a:pt x="102978" y="74976"/>
                      <a:pt x="108399" y="72266"/>
                    </a:cubicBezTo>
                    <a:cubicBezTo>
                      <a:pt x="116528" y="67749"/>
                      <a:pt x="125561" y="64136"/>
                      <a:pt x="134595" y="61426"/>
                    </a:cubicBezTo>
                    <a:cubicBezTo>
                      <a:pt x="140918" y="59619"/>
                      <a:pt x="145435" y="54199"/>
                      <a:pt x="145435" y="47876"/>
                    </a:cubicBezTo>
                    <a:lnTo>
                      <a:pt x="145435" y="29809"/>
                    </a:lnTo>
                    <a:lnTo>
                      <a:pt x="174341" y="29809"/>
                    </a:lnTo>
                    <a:lnTo>
                      <a:pt x="174341" y="47876"/>
                    </a:lnTo>
                    <a:cubicBezTo>
                      <a:pt x="174341" y="54199"/>
                      <a:pt x="178858" y="60523"/>
                      <a:pt x="185181" y="61426"/>
                    </a:cubicBezTo>
                    <a:cubicBezTo>
                      <a:pt x="194214" y="64136"/>
                      <a:pt x="203247" y="67749"/>
                      <a:pt x="211377" y="72266"/>
                    </a:cubicBezTo>
                    <a:cubicBezTo>
                      <a:pt x="216797" y="75879"/>
                      <a:pt x="224024" y="74976"/>
                      <a:pt x="228540" y="69556"/>
                    </a:cubicBezTo>
                    <a:lnTo>
                      <a:pt x="241187" y="56909"/>
                    </a:lnTo>
                    <a:lnTo>
                      <a:pt x="261963" y="77685"/>
                    </a:lnTo>
                    <a:lnTo>
                      <a:pt x="249317" y="90332"/>
                    </a:lnTo>
                    <a:cubicBezTo>
                      <a:pt x="244800" y="94849"/>
                      <a:pt x="243897" y="102075"/>
                      <a:pt x="246607" y="107495"/>
                    </a:cubicBezTo>
                    <a:cubicBezTo>
                      <a:pt x="251123" y="115625"/>
                      <a:pt x="254737" y="124658"/>
                      <a:pt x="257447" y="133691"/>
                    </a:cubicBezTo>
                    <a:cubicBezTo>
                      <a:pt x="259253" y="140015"/>
                      <a:pt x="264673" y="144531"/>
                      <a:pt x="270996" y="144531"/>
                    </a:cubicBezTo>
                    <a:lnTo>
                      <a:pt x="289063" y="144531"/>
                    </a:lnTo>
                    <a:lnTo>
                      <a:pt x="289063" y="187891"/>
                    </a:lnTo>
                    <a:lnTo>
                      <a:pt x="317969" y="187891"/>
                    </a:lnTo>
                    <a:lnTo>
                      <a:pt x="317969" y="130079"/>
                    </a:lnTo>
                    <a:cubicBezTo>
                      <a:pt x="317969" y="121948"/>
                      <a:pt x="311646" y="115625"/>
                      <a:pt x="303516" y="115625"/>
                    </a:cubicBezTo>
                    <a:lnTo>
                      <a:pt x="281836" y="115625"/>
                    </a:lnTo>
                    <a:cubicBezTo>
                      <a:pt x="280030" y="111108"/>
                      <a:pt x="278223" y="107495"/>
                      <a:pt x="276416" y="102979"/>
                    </a:cubicBezTo>
                    <a:lnTo>
                      <a:pt x="291773" y="87622"/>
                    </a:lnTo>
                    <a:cubicBezTo>
                      <a:pt x="297192" y="82202"/>
                      <a:pt x="297192" y="73169"/>
                      <a:pt x="291773" y="66846"/>
                    </a:cubicBezTo>
                    <a:lnTo>
                      <a:pt x="251123" y="26197"/>
                    </a:lnTo>
                    <a:cubicBezTo>
                      <a:pt x="245704" y="20776"/>
                      <a:pt x="236670" y="20776"/>
                      <a:pt x="230347" y="26197"/>
                    </a:cubicBezTo>
                    <a:lnTo>
                      <a:pt x="214990" y="41553"/>
                    </a:lnTo>
                    <a:cubicBezTo>
                      <a:pt x="210474" y="39746"/>
                      <a:pt x="206860" y="37940"/>
                      <a:pt x="202344" y="36133"/>
                    </a:cubicBezTo>
                    <a:lnTo>
                      <a:pt x="202344" y="14453"/>
                    </a:lnTo>
                    <a:cubicBezTo>
                      <a:pt x="202344" y="6323"/>
                      <a:pt x="196021" y="0"/>
                      <a:pt x="187891" y="0"/>
                    </a:cubicBezTo>
                    <a:lnTo>
                      <a:pt x="130078" y="0"/>
                    </a:lnTo>
                    <a:cubicBezTo>
                      <a:pt x="121948" y="0"/>
                      <a:pt x="115625" y="6323"/>
                      <a:pt x="115625" y="14453"/>
                    </a:cubicBezTo>
                    <a:lnTo>
                      <a:pt x="115625" y="36133"/>
                    </a:lnTo>
                    <a:cubicBezTo>
                      <a:pt x="111108" y="37940"/>
                      <a:pt x="107495" y="39746"/>
                      <a:pt x="102978" y="41553"/>
                    </a:cubicBezTo>
                    <a:lnTo>
                      <a:pt x="87622" y="26197"/>
                    </a:lnTo>
                    <a:cubicBezTo>
                      <a:pt x="82202" y="20776"/>
                      <a:pt x="73169" y="20776"/>
                      <a:pt x="66845" y="26197"/>
                    </a:cubicBezTo>
                    <a:lnTo>
                      <a:pt x="26196" y="66846"/>
                    </a:lnTo>
                    <a:cubicBezTo>
                      <a:pt x="20776" y="72266"/>
                      <a:pt x="20776" y="81299"/>
                      <a:pt x="26196" y="87622"/>
                    </a:cubicBezTo>
                    <a:lnTo>
                      <a:pt x="41553" y="102979"/>
                    </a:lnTo>
                    <a:cubicBezTo>
                      <a:pt x="39746" y="107495"/>
                      <a:pt x="37940" y="111108"/>
                      <a:pt x="36133" y="115625"/>
                    </a:cubicBezTo>
                    <a:lnTo>
                      <a:pt x="14453" y="115625"/>
                    </a:lnTo>
                    <a:cubicBezTo>
                      <a:pt x="6323" y="115625"/>
                      <a:pt x="0" y="121948"/>
                      <a:pt x="0" y="130079"/>
                    </a:cubicBezTo>
                    <a:lnTo>
                      <a:pt x="0" y="187891"/>
                    </a:lnTo>
                    <a:cubicBezTo>
                      <a:pt x="0" y="196021"/>
                      <a:pt x="6323" y="202344"/>
                      <a:pt x="14453" y="202344"/>
                    </a:cubicBezTo>
                    <a:lnTo>
                      <a:pt x="36133" y="202344"/>
                    </a:lnTo>
                    <a:cubicBezTo>
                      <a:pt x="37940" y="206861"/>
                      <a:pt x="39746" y="210474"/>
                      <a:pt x="41553" y="214990"/>
                    </a:cubicBezTo>
                    <a:lnTo>
                      <a:pt x="26196" y="230347"/>
                    </a:lnTo>
                    <a:cubicBezTo>
                      <a:pt x="21679" y="235767"/>
                      <a:pt x="21679" y="244800"/>
                      <a:pt x="27100" y="25022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3" name="Freeform 159">
                <a:extLst>
                  <a:ext uri="{FF2B5EF4-FFF2-40B4-BE49-F238E27FC236}">
                    <a16:creationId xmlns:a16="http://schemas.microsoft.com/office/drawing/2014/main" id="{2441BB1F-DD04-709E-1A09-1EE65B17A6A4}"/>
                  </a:ext>
                </a:extLst>
              </p:cNvPr>
              <p:cNvSpPr/>
              <p:nvPr/>
            </p:nvSpPr>
            <p:spPr>
              <a:xfrm>
                <a:off x="7843855" y="1268111"/>
                <a:ext cx="113818" cy="76782"/>
              </a:xfrm>
              <a:custGeom>
                <a:avLst/>
                <a:gdLst>
                  <a:gd name="connsiteX0" fmla="*/ 0 w 113818"/>
                  <a:gd name="connsiteY0" fmla="*/ 26196 h 76782"/>
                  <a:gd name="connsiteX1" fmla="*/ 12647 w 113818"/>
                  <a:gd name="connsiteY1" fmla="*/ 0 h 76782"/>
                  <a:gd name="connsiteX2" fmla="*/ 113819 w 113818"/>
                  <a:gd name="connsiteY2" fmla="*/ 50586 h 76782"/>
                  <a:gd name="connsiteX3" fmla="*/ 101172 w 113818"/>
                  <a:gd name="connsiteY3" fmla="*/ 76782 h 76782"/>
                  <a:gd name="connsiteX4" fmla="*/ 0 w 113818"/>
                  <a:gd name="connsiteY4" fmla="*/ 26196 h 76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18" h="76782">
                    <a:moveTo>
                      <a:pt x="0" y="26196"/>
                    </a:moveTo>
                    <a:lnTo>
                      <a:pt x="12647" y="0"/>
                    </a:lnTo>
                    <a:lnTo>
                      <a:pt x="113819" y="50586"/>
                    </a:lnTo>
                    <a:lnTo>
                      <a:pt x="101172" y="76782"/>
                    </a:lnTo>
                    <a:lnTo>
                      <a:pt x="0" y="26196"/>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4" name="Freeform 160">
                <a:extLst>
                  <a:ext uri="{FF2B5EF4-FFF2-40B4-BE49-F238E27FC236}">
                    <a16:creationId xmlns:a16="http://schemas.microsoft.com/office/drawing/2014/main" id="{DC50F41B-3771-E6D6-59B2-8E12DC642BC3}"/>
                  </a:ext>
                </a:extLst>
              </p:cNvPr>
              <p:cNvSpPr/>
              <p:nvPr/>
            </p:nvSpPr>
            <p:spPr>
              <a:xfrm>
                <a:off x="7633296" y="1245528"/>
                <a:ext cx="361413" cy="332422"/>
              </a:xfrm>
              <a:custGeom>
                <a:avLst/>
                <a:gdLst>
                  <a:gd name="connsiteX0" fmla="*/ 17248 w 361413"/>
                  <a:gd name="connsiteY0" fmla="*/ 264673 h 332422"/>
                  <a:gd name="connsiteX1" fmla="*/ 107581 w 361413"/>
                  <a:gd name="connsiteY1" fmla="*/ 329712 h 332422"/>
                  <a:gd name="connsiteX2" fmla="*/ 115710 w 361413"/>
                  <a:gd name="connsiteY2" fmla="*/ 332422 h 332422"/>
                  <a:gd name="connsiteX3" fmla="*/ 346961 w 361413"/>
                  <a:gd name="connsiteY3" fmla="*/ 332422 h 332422"/>
                  <a:gd name="connsiteX4" fmla="*/ 361414 w 361413"/>
                  <a:gd name="connsiteY4" fmla="*/ 317969 h 332422"/>
                  <a:gd name="connsiteX5" fmla="*/ 361414 w 361413"/>
                  <a:gd name="connsiteY5" fmla="*/ 160791 h 332422"/>
                  <a:gd name="connsiteX6" fmla="*/ 325281 w 361413"/>
                  <a:gd name="connsiteY6" fmla="*/ 116528 h 332422"/>
                  <a:gd name="connsiteX7" fmla="*/ 290051 w 361413"/>
                  <a:gd name="connsiteY7" fmla="*/ 126465 h 332422"/>
                  <a:gd name="connsiteX8" fmla="*/ 289148 w 361413"/>
                  <a:gd name="connsiteY8" fmla="*/ 127368 h 332422"/>
                  <a:gd name="connsiteX9" fmla="*/ 231335 w 361413"/>
                  <a:gd name="connsiteY9" fmla="*/ 127368 h 332422"/>
                  <a:gd name="connsiteX10" fmla="*/ 187976 w 361413"/>
                  <a:gd name="connsiteY10" fmla="*/ 118335 h 332422"/>
                  <a:gd name="connsiteX11" fmla="*/ 187976 w 361413"/>
                  <a:gd name="connsiteY11" fmla="*/ 43359 h 332422"/>
                  <a:gd name="connsiteX12" fmla="*/ 144617 w 361413"/>
                  <a:gd name="connsiteY12" fmla="*/ 0 h 332422"/>
                  <a:gd name="connsiteX13" fmla="*/ 101257 w 361413"/>
                  <a:gd name="connsiteY13" fmla="*/ 43359 h 332422"/>
                  <a:gd name="connsiteX14" fmla="*/ 101257 w 361413"/>
                  <a:gd name="connsiteY14" fmla="*/ 220410 h 332422"/>
                  <a:gd name="connsiteX15" fmla="*/ 63318 w 361413"/>
                  <a:gd name="connsiteY15" fmla="*/ 197827 h 332422"/>
                  <a:gd name="connsiteX16" fmla="*/ 24475 w 361413"/>
                  <a:gd name="connsiteY16" fmla="*/ 196020 h 332422"/>
                  <a:gd name="connsiteX17" fmla="*/ 21765 w 361413"/>
                  <a:gd name="connsiteY17" fmla="*/ 196924 h 332422"/>
                  <a:gd name="connsiteX18" fmla="*/ 85 w 361413"/>
                  <a:gd name="connsiteY18" fmla="*/ 229443 h 332422"/>
                  <a:gd name="connsiteX19" fmla="*/ 17248 w 361413"/>
                  <a:gd name="connsiteY19" fmla="*/ 264673 h 332422"/>
                  <a:gd name="connsiteX20" fmla="*/ 17248 w 361413"/>
                  <a:gd name="connsiteY20" fmla="*/ 264673 h 332422"/>
                  <a:gd name="connsiteX21" fmla="*/ 35315 w 361413"/>
                  <a:gd name="connsiteY21" fmla="*/ 222217 h 332422"/>
                  <a:gd name="connsiteX22" fmla="*/ 38025 w 361413"/>
                  <a:gd name="connsiteY22" fmla="*/ 221314 h 332422"/>
                  <a:gd name="connsiteX23" fmla="*/ 48865 w 361413"/>
                  <a:gd name="connsiteY23" fmla="*/ 221314 h 332422"/>
                  <a:gd name="connsiteX24" fmla="*/ 109387 w 361413"/>
                  <a:gd name="connsiteY24" fmla="*/ 257447 h 332422"/>
                  <a:gd name="connsiteX25" fmla="*/ 123840 w 361413"/>
                  <a:gd name="connsiteY25" fmla="*/ 257447 h 332422"/>
                  <a:gd name="connsiteX26" fmla="*/ 131067 w 361413"/>
                  <a:gd name="connsiteY26" fmla="*/ 244800 h 332422"/>
                  <a:gd name="connsiteX27" fmla="*/ 131067 w 361413"/>
                  <a:gd name="connsiteY27" fmla="*/ 42456 h 332422"/>
                  <a:gd name="connsiteX28" fmla="*/ 145520 w 361413"/>
                  <a:gd name="connsiteY28" fmla="*/ 28003 h 332422"/>
                  <a:gd name="connsiteX29" fmla="*/ 159973 w 361413"/>
                  <a:gd name="connsiteY29" fmla="*/ 42456 h 332422"/>
                  <a:gd name="connsiteX30" fmla="*/ 159973 w 361413"/>
                  <a:gd name="connsiteY30" fmla="*/ 158984 h 332422"/>
                  <a:gd name="connsiteX31" fmla="*/ 174426 w 361413"/>
                  <a:gd name="connsiteY31" fmla="*/ 173437 h 332422"/>
                  <a:gd name="connsiteX32" fmla="*/ 188880 w 361413"/>
                  <a:gd name="connsiteY32" fmla="*/ 158984 h 332422"/>
                  <a:gd name="connsiteX33" fmla="*/ 203332 w 361413"/>
                  <a:gd name="connsiteY33" fmla="*/ 144531 h 332422"/>
                  <a:gd name="connsiteX34" fmla="*/ 217785 w 361413"/>
                  <a:gd name="connsiteY34" fmla="*/ 158984 h 332422"/>
                  <a:gd name="connsiteX35" fmla="*/ 232239 w 361413"/>
                  <a:gd name="connsiteY35" fmla="*/ 173437 h 332422"/>
                  <a:gd name="connsiteX36" fmla="*/ 246692 w 361413"/>
                  <a:gd name="connsiteY36" fmla="*/ 158984 h 332422"/>
                  <a:gd name="connsiteX37" fmla="*/ 261145 w 361413"/>
                  <a:gd name="connsiteY37" fmla="*/ 144531 h 332422"/>
                  <a:gd name="connsiteX38" fmla="*/ 275598 w 361413"/>
                  <a:gd name="connsiteY38" fmla="*/ 158984 h 332422"/>
                  <a:gd name="connsiteX39" fmla="*/ 290051 w 361413"/>
                  <a:gd name="connsiteY39" fmla="*/ 173437 h 332422"/>
                  <a:gd name="connsiteX40" fmla="*/ 304505 w 361413"/>
                  <a:gd name="connsiteY40" fmla="*/ 158984 h 332422"/>
                  <a:gd name="connsiteX41" fmla="*/ 309924 w 361413"/>
                  <a:gd name="connsiteY41" fmla="*/ 148144 h 332422"/>
                  <a:gd name="connsiteX42" fmla="*/ 321667 w 361413"/>
                  <a:gd name="connsiteY42" fmla="*/ 145435 h 332422"/>
                  <a:gd name="connsiteX43" fmla="*/ 333411 w 361413"/>
                  <a:gd name="connsiteY43" fmla="*/ 160791 h 332422"/>
                  <a:gd name="connsiteX44" fmla="*/ 333411 w 361413"/>
                  <a:gd name="connsiteY44" fmla="*/ 303516 h 332422"/>
                  <a:gd name="connsiteX45" fmla="*/ 121130 w 361413"/>
                  <a:gd name="connsiteY45" fmla="*/ 303516 h 332422"/>
                  <a:gd name="connsiteX46" fmla="*/ 34411 w 361413"/>
                  <a:gd name="connsiteY46" fmla="*/ 241186 h 332422"/>
                  <a:gd name="connsiteX47" fmla="*/ 29895 w 361413"/>
                  <a:gd name="connsiteY47" fmla="*/ 231250 h 332422"/>
                  <a:gd name="connsiteX48" fmla="*/ 35315 w 361413"/>
                  <a:gd name="connsiteY48" fmla="*/ 222217 h 332422"/>
                  <a:gd name="connsiteX49" fmla="*/ 35315 w 361413"/>
                  <a:gd name="connsiteY49" fmla="*/ 222217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1413" h="332422">
                    <a:moveTo>
                      <a:pt x="17248" y="264673"/>
                    </a:moveTo>
                    <a:lnTo>
                      <a:pt x="107581" y="329712"/>
                    </a:lnTo>
                    <a:cubicBezTo>
                      <a:pt x="110290" y="331519"/>
                      <a:pt x="113000" y="332422"/>
                      <a:pt x="115710" y="332422"/>
                    </a:cubicBezTo>
                    <a:lnTo>
                      <a:pt x="346961" y="332422"/>
                    </a:lnTo>
                    <a:cubicBezTo>
                      <a:pt x="355090" y="332422"/>
                      <a:pt x="361414" y="326099"/>
                      <a:pt x="361414" y="317969"/>
                    </a:cubicBezTo>
                    <a:lnTo>
                      <a:pt x="361414" y="160791"/>
                    </a:lnTo>
                    <a:cubicBezTo>
                      <a:pt x="361414" y="139111"/>
                      <a:pt x="346057" y="120142"/>
                      <a:pt x="325281" y="116528"/>
                    </a:cubicBezTo>
                    <a:cubicBezTo>
                      <a:pt x="312634" y="114721"/>
                      <a:pt x="299988" y="118335"/>
                      <a:pt x="290051" y="126465"/>
                    </a:cubicBezTo>
                    <a:cubicBezTo>
                      <a:pt x="290051" y="126465"/>
                      <a:pt x="289148" y="127368"/>
                      <a:pt x="289148" y="127368"/>
                    </a:cubicBezTo>
                    <a:cubicBezTo>
                      <a:pt x="272888" y="112915"/>
                      <a:pt x="247595" y="112915"/>
                      <a:pt x="231335" y="127368"/>
                    </a:cubicBezTo>
                    <a:cubicBezTo>
                      <a:pt x="219592" y="117432"/>
                      <a:pt x="203332" y="113818"/>
                      <a:pt x="187976" y="118335"/>
                    </a:cubicBezTo>
                    <a:lnTo>
                      <a:pt x="187976" y="43359"/>
                    </a:lnTo>
                    <a:cubicBezTo>
                      <a:pt x="187976" y="19873"/>
                      <a:pt x="169006" y="0"/>
                      <a:pt x="144617" y="0"/>
                    </a:cubicBezTo>
                    <a:cubicBezTo>
                      <a:pt x="121130" y="0"/>
                      <a:pt x="101257" y="18970"/>
                      <a:pt x="101257" y="43359"/>
                    </a:cubicBezTo>
                    <a:lnTo>
                      <a:pt x="101257" y="220410"/>
                    </a:lnTo>
                    <a:lnTo>
                      <a:pt x="63318" y="197827"/>
                    </a:lnTo>
                    <a:cubicBezTo>
                      <a:pt x="51575" y="190601"/>
                      <a:pt x="37121" y="190601"/>
                      <a:pt x="24475" y="196020"/>
                    </a:cubicBezTo>
                    <a:lnTo>
                      <a:pt x="21765" y="196924"/>
                    </a:lnTo>
                    <a:cubicBezTo>
                      <a:pt x="9118" y="203247"/>
                      <a:pt x="988" y="215894"/>
                      <a:pt x="85" y="229443"/>
                    </a:cubicBezTo>
                    <a:cubicBezTo>
                      <a:pt x="-818" y="242993"/>
                      <a:pt x="5505" y="256543"/>
                      <a:pt x="17248" y="264673"/>
                    </a:cubicBezTo>
                    <a:lnTo>
                      <a:pt x="17248" y="264673"/>
                    </a:lnTo>
                    <a:close/>
                    <a:moveTo>
                      <a:pt x="35315" y="222217"/>
                    </a:moveTo>
                    <a:lnTo>
                      <a:pt x="38025" y="221314"/>
                    </a:lnTo>
                    <a:cubicBezTo>
                      <a:pt x="41638" y="219507"/>
                      <a:pt x="45251" y="219507"/>
                      <a:pt x="48865" y="221314"/>
                    </a:cubicBezTo>
                    <a:lnTo>
                      <a:pt x="109387" y="257447"/>
                    </a:lnTo>
                    <a:cubicBezTo>
                      <a:pt x="113903" y="260156"/>
                      <a:pt x="119324" y="260156"/>
                      <a:pt x="123840" y="257447"/>
                    </a:cubicBezTo>
                    <a:cubicBezTo>
                      <a:pt x="128357" y="254736"/>
                      <a:pt x="131067" y="250220"/>
                      <a:pt x="131067" y="244800"/>
                    </a:cubicBezTo>
                    <a:lnTo>
                      <a:pt x="131067" y="42456"/>
                    </a:lnTo>
                    <a:cubicBezTo>
                      <a:pt x="131067" y="34326"/>
                      <a:pt x="137390" y="28003"/>
                      <a:pt x="145520" y="28003"/>
                    </a:cubicBezTo>
                    <a:cubicBezTo>
                      <a:pt x="153650" y="28003"/>
                      <a:pt x="159973" y="34326"/>
                      <a:pt x="159973" y="42456"/>
                    </a:cubicBezTo>
                    <a:lnTo>
                      <a:pt x="159973" y="158984"/>
                    </a:lnTo>
                    <a:cubicBezTo>
                      <a:pt x="159973" y="167114"/>
                      <a:pt x="166296" y="173437"/>
                      <a:pt x="174426" y="173437"/>
                    </a:cubicBezTo>
                    <a:cubicBezTo>
                      <a:pt x="182556" y="173437"/>
                      <a:pt x="188880" y="167114"/>
                      <a:pt x="188880" y="158984"/>
                    </a:cubicBezTo>
                    <a:cubicBezTo>
                      <a:pt x="188880" y="150854"/>
                      <a:pt x="195202" y="144531"/>
                      <a:pt x="203332" y="144531"/>
                    </a:cubicBezTo>
                    <a:cubicBezTo>
                      <a:pt x="211463" y="144531"/>
                      <a:pt x="217785" y="150854"/>
                      <a:pt x="217785" y="158984"/>
                    </a:cubicBezTo>
                    <a:cubicBezTo>
                      <a:pt x="217785" y="167114"/>
                      <a:pt x="224109" y="173437"/>
                      <a:pt x="232239" y="173437"/>
                    </a:cubicBezTo>
                    <a:cubicBezTo>
                      <a:pt x="240368" y="173437"/>
                      <a:pt x="246692" y="167114"/>
                      <a:pt x="246692" y="158984"/>
                    </a:cubicBezTo>
                    <a:cubicBezTo>
                      <a:pt x="246692" y="150854"/>
                      <a:pt x="253015" y="144531"/>
                      <a:pt x="261145" y="144531"/>
                    </a:cubicBezTo>
                    <a:cubicBezTo>
                      <a:pt x="269275" y="144531"/>
                      <a:pt x="275598" y="150854"/>
                      <a:pt x="275598" y="158984"/>
                    </a:cubicBezTo>
                    <a:cubicBezTo>
                      <a:pt x="275598" y="167114"/>
                      <a:pt x="281922" y="173437"/>
                      <a:pt x="290051" y="173437"/>
                    </a:cubicBezTo>
                    <a:cubicBezTo>
                      <a:pt x="298181" y="173437"/>
                      <a:pt x="304505" y="167114"/>
                      <a:pt x="304505" y="158984"/>
                    </a:cubicBezTo>
                    <a:cubicBezTo>
                      <a:pt x="304505" y="154468"/>
                      <a:pt x="306311" y="150854"/>
                      <a:pt x="309924" y="148144"/>
                    </a:cubicBezTo>
                    <a:cubicBezTo>
                      <a:pt x="313538" y="145435"/>
                      <a:pt x="317151" y="144531"/>
                      <a:pt x="321667" y="145435"/>
                    </a:cubicBezTo>
                    <a:cubicBezTo>
                      <a:pt x="328894" y="147241"/>
                      <a:pt x="334314" y="153565"/>
                      <a:pt x="333411" y="160791"/>
                    </a:cubicBezTo>
                    <a:lnTo>
                      <a:pt x="333411" y="303516"/>
                    </a:lnTo>
                    <a:lnTo>
                      <a:pt x="121130" y="303516"/>
                    </a:lnTo>
                    <a:lnTo>
                      <a:pt x="34411" y="241186"/>
                    </a:lnTo>
                    <a:cubicBezTo>
                      <a:pt x="31701" y="239380"/>
                      <a:pt x="29895" y="234864"/>
                      <a:pt x="29895" y="231250"/>
                    </a:cubicBezTo>
                    <a:cubicBezTo>
                      <a:pt x="29895" y="227637"/>
                      <a:pt x="31701" y="224024"/>
                      <a:pt x="35315" y="222217"/>
                    </a:cubicBezTo>
                    <a:lnTo>
                      <a:pt x="35315" y="222217"/>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grpSp>
        <p:nvGrpSpPr>
          <p:cNvPr id="45" name="Group 44">
            <a:extLst>
              <a:ext uri="{FF2B5EF4-FFF2-40B4-BE49-F238E27FC236}">
                <a16:creationId xmlns:a16="http://schemas.microsoft.com/office/drawing/2014/main" id="{62E1573A-4F7D-D6D4-9361-CB49FA1A8B89}"/>
              </a:ext>
            </a:extLst>
          </p:cNvPr>
          <p:cNvGrpSpPr/>
          <p:nvPr/>
        </p:nvGrpSpPr>
        <p:grpSpPr>
          <a:xfrm>
            <a:off x="1084764" y="8003290"/>
            <a:ext cx="553866" cy="555173"/>
            <a:chOff x="5700273" y="5386353"/>
            <a:chExt cx="766016" cy="767823"/>
          </a:xfrm>
          <a:solidFill>
            <a:srgbClr val="416F70"/>
          </a:solidFill>
        </p:grpSpPr>
        <p:grpSp>
          <p:nvGrpSpPr>
            <p:cNvPr id="46" name="Graphic 2">
              <a:extLst>
                <a:ext uri="{FF2B5EF4-FFF2-40B4-BE49-F238E27FC236}">
                  <a16:creationId xmlns:a16="http://schemas.microsoft.com/office/drawing/2014/main" id="{5D6E97A4-EA29-4C5C-06DF-56581B49478F}"/>
                </a:ext>
              </a:extLst>
            </p:cNvPr>
            <p:cNvGrpSpPr/>
            <p:nvPr/>
          </p:nvGrpSpPr>
          <p:grpSpPr>
            <a:xfrm>
              <a:off x="5844804" y="5531788"/>
              <a:ext cx="476953" cy="420947"/>
              <a:chOff x="5844804" y="5531788"/>
              <a:chExt cx="476953" cy="420947"/>
            </a:xfrm>
            <a:grpFill/>
          </p:grpSpPr>
          <p:sp>
            <p:nvSpPr>
              <p:cNvPr id="62" name="Freeform 152">
                <a:extLst>
                  <a:ext uri="{FF2B5EF4-FFF2-40B4-BE49-F238E27FC236}">
                    <a16:creationId xmlns:a16="http://schemas.microsoft.com/office/drawing/2014/main" id="{00911EBC-E630-2491-3770-C85F2F8277D8}"/>
                  </a:ext>
                </a:extLst>
              </p:cNvPr>
              <p:cNvSpPr/>
              <p:nvPr/>
            </p:nvSpPr>
            <p:spPr>
              <a:xfrm>
                <a:off x="5844804" y="5531788"/>
                <a:ext cx="238476" cy="420044"/>
              </a:xfrm>
              <a:custGeom>
                <a:avLst/>
                <a:gdLst>
                  <a:gd name="connsiteX0" fmla="*/ 238477 w 238476"/>
                  <a:gd name="connsiteY0" fmla="*/ 55102 h 420044"/>
                  <a:gd name="connsiteX1" fmla="*/ 238477 w 238476"/>
                  <a:gd name="connsiteY1" fmla="*/ 420044 h 420044"/>
                  <a:gd name="connsiteX2" fmla="*/ 133691 w 238476"/>
                  <a:gd name="connsiteY2" fmla="*/ 381201 h 420044"/>
                  <a:gd name="connsiteX3" fmla="*/ 0 w 238476"/>
                  <a:gd name="connsiteY3" fmla="*/ 368555 h 420044"/>
                  <a:gd name="connsiteX4" fmla="*/ 0 w 238476"/>
                  <a:gd name="connsiteY4" fmla="*/ 304419 h 420044"/>
                  <a:gd name="connsiteX5" fmla="*/ 23486 w 238476"/>
                  <a:gd name="connsiteY5" fmla="*/ 282739 h 420044"/>
                  <a:gd name="connsiteX6" fmla="*/ 24390 w 238476"/>
                  <a:gd name="connsiteY6" fmla="*/ 280933 h 420044"/>
                  <a:gd name="connsiteX7" fmla="*/ 37940 w 238476"/>
                  <a:gd name="connsiteY7" fmla="*/ 173437 h 420044"/>
                  <a:gd name="connsiteX8" fmla="*/ 29809 w 238476"/>
                  <a:gd name="connsiteY8" fmla="*/ 167114 h 420044"/>
                  <a:gd name="connsiteX9" fmla="*/ 19873 w 238476"/>
                  <a:gd name="connsiteY9" fmla="*/ 169824 h 420044"/>
                  <a:gd name="connsiteX10" fmla="*/ 0 w 238476"/>
                  <a:gd name="connsiteY10" fmla="*/ 186084 h 420044"/>
                  <a:gd name="connsiteX11" fmla="*/ 0 w 238476"/>
                  <a:gd name="connsiteY11" fmla="*/ 0 h 420044"/>
                  <a:gd name="connsiteX12" fmla="*/ 128272 w 238476"/>
                  <a:gd name="connsiteY12" fmla="*/ 11743 h 4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476" h="420044">
                    <a:moveTo>
                      <a:pt x="238477" y="55102"/>
                    </a:moveTo>
                    <a:lnTo>
                      <a:pt x="238477" y="420044"/>
                    </a:lnTo>
                    <a:cubicBezTo>
                      <a:pt x="205054" y="402881"/>
                      <a:pt x="170728" y="389331"/>
                      <a:pt x="133691" y="381201"/>
                    </a:cubicBezTo>
                    <a:cubicBezTo>
                      <a:pt x="89429" y="370362"/>
                      <a:pt x="32520" y="368555"/>
                      <a:pt x="0" y="368555"/>
                    </a:cubicBezTo>
                    <a:lnTo>
                      <a:pt x="0" y="304419"/>
                    </a:lnTo>
                    <a:lnTo>
                      <a:pt x="23486" y="282739"/>
                    </a:lnTo>
                    <a:cubicBezTo>
                      <a:pt x="23486" y="282739"/>
                      <a:pt x="24390" y="281836"/>
                      <a:pt x="24390" y="280933"/>
                    </a:cubicBezTo>
                    <a:cubicBezTo>
                      <a:pt x="64136" y="228540"/>
                      <a:pt x="38843" y="175245"/>
                      <a:pt x="37940" y="173437"/>
                    </a:cubicBezTo>
                    <a:cubicBezTo>
                      <a:pt x="36133" y="169824"/>
                      <a:pt x="33423" y="168018"/>
                      <a:pt x="29809" y="167114"/>
                    </a:cubicBezTo>
                    <a:cubicBezTo>
                      <a:pt x="26196" y="166211"/>
                      <a:pt x="22583" y="167114"/>
                      <a:pt x="19873" y="169824"/>
                    </a:cubicBezTo>
                    <a:lnTo>
                      <a:pt x="0" y="186084"/>
                    </a:lnTo>
                    <a:lnTo>
                      <a:pt x="0" y="0"/>
                    </a:lnTo>
                    <a:cubicBezTo>
                      <a:pt x="31616" y="0"/>
                      <a:pt x="86719" y="1806"/>
                      <a:pt x="128272" y="11743"/>
                    </a:cubicBezTo>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sp>
            <p:nvSpPr>
              <p:cNvPr id="63" name="Freeform 153">
                <a:extLst>
                  <a:ext uri="{FF2B5EF4-FFF2-40B4-BE49-F238E27FC236}">
                    <a16:creationId xmlns:a16="http://schemas.microsoft.com/office/drawing/2014/main" id="{C39F9328-B51D-4D3A-E72E-C3FC3F742F40}"/>
                  </a:ext>
                </a:extLst>
              </p:cNvPr>
              <p:cNvSpPr/>
              <p:nvPr/>
            </p:nvSpPr>
            <p:spPr>
              <a:xfrm>
                <a:off x="6102251" y="5533101"/>
                <a:ext cx="219507" cy="419634"/>
              </a:xfrm>
              <a:custGeom>
                <a:avLst/>
                <a:gdLst>
                  <a:gd name="connsiteX0" fmla="*/ 187891 w 219507"/>
                  <a:gd name="connsiteY0" fmla="*/ 168511 h 419634"/>
                  <a:gd name="connsiteX1" fmla="*/ 179761 w 219507"/>
                  <a:gd name="connsiteY1" fmla="*/ 174835 h 419634"/>
                  <a:gd name="connsiteX2" fmla="*/ 193311 w 219507"/>
                  <a:gd name="connsiteY2" fmla="*/ 282330 h 419634"/>
                  <a:gd name="connsiteX3" fmla="*/ 195117 w 219507"/>
                  <a:gd name="connsiteY3" fmla="*/ 284136 h 419634"/>
                  <a:gd name="connsiteX4" fmla="*/ 219507 w 219507"/>
                  <a:gd name="connsiteY4" fmla="*/ 306719 h 419634"/>
                  <a:gd name="connsiteX5" fmla="*/ 219507 w 219507"/>
                  <a:gd name="connsiteY5" fmla="*/ 369049 h 419634"/>
                  <a:gd name="connsiteX6" fmla="*/ 131885 w 219507"/>
                  <a:gd name="connsiteY6" fmla="*/ 370855 h 419634"/>
                  <a:gd name="connsiteX7" fmla="*/ 0 w 219507"/>
                  <a:gd name="connsiteY7" fmla="*/ 419635 h 419634"/>
                  <a:gd name="connsiteX8" fmla="*/ 0 w 219507"/>
                  <a:gd name="connsiteY8" fmla="*/ 56500 h 419634"/>
                  <a:gd name="connsiteX9" fmla="*/ 136402 w 219507"/>
                  <a:gd name="connsiteY9" fmla="*/ 3204 h 419634"/>
                  <a:gd name="connsiteX10" fmla="*/ 219507 w 219507"/>
                  <a:gd name="connsiteY10" fmla="*/ 2300 h 419634"/>
                  <a:gd name="connsiteX11" fmla="*/ 219507 w 219507"/>
                  <a:gd name="connsiteY11" fmla="*/ 189288 h 419634"/>
                  <a:gd name="connsiteX12" fmla="*/ 198731 w 219507"/>
                  <a:gd name="connsiteY12" fmla="*/ 172124 h 419634"/>
                  <a:gd name="connsiteX13" fmla="*/ 187891 w 219507"/>
                  <a:gd name="connsiteY13" fmla="*/ 168511 h 4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507" h="419634">
                    <a:moveTo>
                      <a:pt x="187891" y="168511"/>
                    </a:moveTo>
                    <a:cubicBezTo>
                      <a:pt x="184278" y="169415"/>
                      <a:pt x="181568" y="171221"/>
                      <a:pt x="179761" y="174835"/>
                    </a:cubicBezTo>
                    <a:cubicBezTo>
                      <a:pt x="178858" y="176641"/>
                      <a:pt x="152661" y="229034"/>
                      <a:pt x="193311" y="282330"/>
                    </a:cubicBezTo>
                    <a:cubicBezTo>
                      <a:pt x="194214" y="283233"/>
                      <a:pt x="194214" y="283233"/>
                      <a:pt x="195117" y="284136"/>
                    </a:cubicBezTo>
                    <a:lnTo>
                      <a:pt x="219507" y="306719"/>
                    </a:lnTo>
                    <a:lnTo>
                      <a:pt x="219507" y="369049"/>
                    </a:lnTo>
                    <a:cubicBezTo>
                      <a:pt x="190601" y="366338"/>
                      <a:pt x="160791" y="366338"/>
                      <a:pt x="131885" y="370855"/>
                    </a:cubicBezTo>
                    <a:cubicBezTo>
                      <a:pt x="85816" y="378082"/>
                      <a:pt x="39746" y="394341"/>
                      <a:pt x="0" y="419635"/>
                    </a:cubicBezTo>
                    <a:lnTo>
                      <a:pt x="0" y="56500"/>
                    </a:lnTo>
                    <a:cubicBezTo>
                      <a:pt x="40649" y="28496"/>
                      <a:pt x="87622" y="9526"/>
                      <a:pt x="136402" y="3204"/>
                    </a:cubicBezTo>
                    <a:cubicBezTo>
                      <a:pt x="164405" y="-410"/>
                      <a:pt x="192407" y="-1313"/>
                      <a:pt x="219507" y="2300"/>
                    </a:cubicBezTo>
                    <a:lnTo>
                      <a:pt x="219507" y="189288"/>
                    </a:lnTo>
                    <a:lnTo>
                      <a:pt x="198731" y="172124"/>
                    </a:lnTo>
                    <a:cubicBezTo>
                      <a:pt x="195117" y="168511"/>
                      <a:pt x="191504" y="167608"/>
                      <a:pt x="187891" y="168511"/>
                    </a:cubicBezTo>
                    <a:close/>
                  </a:path>
                </a:pathLst>
              </a:custGeom>
              <a:solidFill>
                <a:srgbClr val="F5C15B"/>
              </a:solidFill>
              <a:ln w="9028" cap="flat">
                <a:noFill/>
                <a:prstDash val="solid"/>
                <a:miter/>
              </a:ln>
            </p:spPr>
            <p:txBody>
              <a:bodyPr rtlCol="0" anchor="ctr"/>
              <a:lstStyle/>
              <a:p>
                <a:pPr defTabSz="914400"/>
                <a:endParaRPr lang="en-US">
                  <a:solidFill>
                    <a:srgbClr val="58595B"/>
                  </a:solidFill>
                  <a:latin typeface="Calibri"/>
                </a:endParaRPr>
              </a:p>
            </p:txBody>
          </p:sp>
        </p:grpSp>
        <p:grpSp>
          <p:nvGrpSpPr>
            <p:cNvPr id="47" name="Graphic 2">
              <a:extLst>
                <a:ext uri="{FF2B5EF4-FFF2-40B4-BE49-F238E27FC236}">
                  <a16:creationId xmlns:a16="http://schemas.microsoft.com/office/drawing/2014/main" id="{9BA5A964-0A96-7391-E825-A618276C0D8B}"/>
                </a:ext>
              </a:extLst>
            </p:cNvPr>
            <p:cNvGrpSpPr/>
            <p:nvPr/>
          </p:nvGrpSpPr>
          <p:grpSpPr>
            <a:xfrm>
              <a:off x="5700273" y="5386353"/>
              <a:ext cx="766016" cy="767823"/>
              <a:chOff x="5700273" y="5386353"/>
              <a:chExt cx="766016" cy="767823"/>
            </a:xfrm>
            <a:grpFill/>
          </p:grpSpPr>
          <p:sp>
            <p:nvSpPr>
              <p:cNvPr id="48" name="Freeform 138">
                <a:extLst>
                  <a:ext uri="{FF2B5EF4-FFF2-40B4-BE49-F238E27FC236}">
                    <a16:creationId xmlns:a16="http://schemas.microsoft.com/office/drawing/2014/main" id="{9AFA7227-2E74-2815-9798-17C3506E5C70}"/>
                  </a:ext>
                </a:extLst>
              </p:cNvPr>
              <p:cNvSpPr/>
              <p:nvPr/>
            </p:nvSpPr>
            <p:spPr>
              <a:xfrm>
                <a:off x="5876421" y="5437842"/>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49" name="Freeform 139">
                <a:extLst>
                  <a:ext uri="{FF2B5EF4-FFF2-40B4-BE49-F238E27FC236}">
                    <a16:creationId xmlns:a16="http://schemas.microsoft.com/office/drawing/2014/main" id="{0F4EBDE5-2A41-0B3D-E708-2EA10FD8AAF2}"/>
                  </a:ext>
                </a:extLst>
              </p:cNvPr>
              <p:cNvSpPr/>
              <p:nvPr/>
            </p:nvSpPr>
            <p:spPr>
              <a:xfrm>
                <a:off x="6258526" y="5638380"/>
                <a:ext cx="25293" cy="25293"/>
              </a:xfrm>
              <a:custGeom>
                <a:avLst/>
                <a:gdLst>
                  <a:gd name="connsiteX0" fmla="*/ 0 w 25293"/>
                  <a:gd name="connsiteY0" fmla="*/ 0 h 25293"/>
                  <a:gd name="connsiteX1" fmla="*/ 25293 w 25293"/>
                  <a:gd name="connsiteY1" fmla="*/ 0 h 25293"/>
                  <a:gd name="connsiteX2" fmla="*/ 25293 w 25293"/>
                  <a:gd name="connsiteY2" fmla="*/ 25293 h 25293"/>
                  <a:gd name="connsiteX3" fmla="*/ 0 w 25293"/>
                  <a:gd name="connsiteY3" fmla="*/ 25293 h 25293"/>
                </a:gdLst>
                <a:ahLst/>
                <a:cxnLst>
                  <a:cxn ang="0">
                    <a:pos x="connsiteX0" y="connsiteY0"/>
                  </a:cxn>
                  <a:cxn ang="0">
                    <a:pos x="connsiteX1" y="connsiteY1"/>
                  </a:cxn>
                  <a:cxn ang="0">
                    <a:pos x="connsiteX2" y="connsiteY2"/>
                  </a:cxn>
                  <a:cxn ang="0">
                    <a:pos x="connsiteX3" y="connsiteY3"/>
                  </a:cxn>
                </a:cxnLst>
                <a:rect l="l" t="t" r="r" b="b"/>
                <a:pathLst>
                  <a:path w="25293" h="25293">
                    <a:moveTo>
                      <a:pt x="0" y="0"/>
                    </a:moveTo>
                    <a:lnTo>
                      <a:pt x="25293" y="0"/>
                    </a:lnTo>
                    <a:lnTo>
                      <a:pt x="25293" y="25293"/>
                    </a:lnTo>
                    <a:lnTo>
                      <a:pt x="0" y="25293"/>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0" name="Freeform 140">
                <a:extLst>
                  <a:ext uri="{FF2B5EF4-FFF2-40B4-BE49-F238E27FC236}">
                    <a16:creationId xmlns:a16="http://schemas.microsoft.com/office/drawing/2014/main" id="{70C7DCE0-D021-59C7-FFC1-9DFD241B0EAD}"/>
                  </a:ext>
                </a:extLst>
              </p:cNvPr>
              <p:cNvSpPr/>
              <p:nvPr/>
            </p:nvSpPr>
            <p:spPr>
              <a:xfrm>
                <a:off x="6334405" y="5437842"/>
                <a:ext cx="18969" cy="18969"/>
              </a:xfrm>
              <a:custGeom>
                <a:avLst/>
                <a:gdLst>
                  <a:gd name="connsiteX0" fmla="*/ 0 w 18969"/>
                  <a:gd name="connsiteY0" fmla="*/ 0 h 18969"/>
                  <a:gd name="connsiteX1" fmla="*/ 18970 w 18969"/>
                  <a:gd name="connsiteY1" fmla="*/ 0 h 18969"/>
                  <a:gd name="connsiteX2" fmla="*/ 18970 w 18969"/>
                  <a:gd name="connsiteY2" fmla="*/ 18970 h 18969"/>
                  <a:gd name="connsiteX3" fmla="*/ 0 w 18969"/>
                  <a:gd name="connsiteY3" fmla="*/ 18970 h 18969"/>
                </a:gdLst>
                <a:ahLst/>
                <a:cxnLst>
                  <a:cxn ang="0">
                    <a:pos x="connsiteX0" y="connsiteY0"/>
                  </a:cxn>
                  <a:cxn ang="0">
                    <a:pos x="connsiteX1" y="connsiteY1"/>
                  </a:cxn>
                  <a:cxn ang="0">
                    <a:pos x="connsiteX2" y="connsiteY2"/>
                  </a:cxn>
                  <a:cxn ang="0">
                    <a:pos x="connsiteX3" y="connsiteY3"/>
                  </a:cxn>
                </a:cxnLst>
                <a:rect l="l" t="t" r="r" b="b"/>
                <a:pathLst>
                  <a:path w="18969" h="18969">
                    <a:moveTo>
                      <a:pt x="0" y="0"/>
                    </a:moveTo>
                    <a:lnTo>
                      <a:pt x="18970" y="0"/>
                    </a:lnTo>
                    <a:lnTo>
                      <a:pt x="18970"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1" name="Freeform 141">
                <a:extLst>
                  <a:ext uri="{FF2B5EF4-FFF2-40B4-BE49-F238E27FC236}">
                    <a16:creationId xmlns:a16="http://schemas.microsoft.com/office/drawing/2014/main" id="{DA4FB80E-BC03-B2DC-8D9D-827CF918C8FF}"/>
                  </a:ext>
                </a:extLst>
              </p:cNvPr>
              <p:cNvSpPr/>
              <p:nvPr/>
            </p:nvSpPr>
            <p:spPr>
              <a:xfrm>
                <a:off x="5700273" y="5669996"/>
                <a:ext cx="18969" cy="25293"/>
              </a:xfrm>
              <a:custGeom>
                <a:avLst/>
                <a:gdLst>
                  <a:gd name="connsiteX0" fmla="*/ 0 w 18969"/>
                  <a:gd name="connsiteY0" fmla="*/ 0 h 25293"/>
                  <a:gd name="connsiteX1" fmla="*/ 18970 w 18969"/>
                  <a:gd name="connsiteY1" fmla="*/ 0 h 25293"/>
                  <a:gd name="connsiteX2" fmla="*/ 18970 w 18969"/>
                  <a:gd name="connsiteY2" fmla="*/ 25293 h 25293"/>
                  <a:gd name="connsiteX3" fmla="*/ 0 w 18969"/>
                  <a:gd name="connsiteY3" fmla="*/ 25293 h 25293"/>
                </a:gdLst>
                <a:ahLst/>
                <a:cxnLst>
                  <a:cxn ang="0">
                    <a:pos x="connsiteX0" y="connsiteY0"/>
                  </a:cxn>
                  <a:cxn ang="0">
                    <a:pos x="connsiteX1" y="connsiteY1"/>
                  </a:cxn>
                  <a:cxn ang="0">
                    <a:pos x="connsiteX2" y="connsiteY2"/>
                  </a:cxn>
                  <a:cxn ang="0">
                    <a:pos x="connsiteX3" y="connsiteY3"/>
                  </a:cxn>
                </a:cxnLst>
                <a:rect l="l" t="t" r="r" b="b"/>
                <a:pathLst>
                  <a:path w="18969" h="25293">
                    <a:moveTo>
                      <a:pt x="0" y="0"/>
                    </a:moveTo>
                    <a:lnTo>
                      <a:pt x="18970" y="0"/>
                    </a:lnTo>
                    <a:lnTo>
                      <a:pt x="18970" y="25293"/>
                    </a:lnTo>
                    <a:lnTo>
                      <a:pt x="0" y="25293"/>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2" name="Freeform 142">
                <a:extLst>
                  <a:ext uri="{FF2B5EF4-FFF2-40B4-BE49-F238E27FC236}">
                    <a16:creationId xmlns:a16="http://schemas.microsoft.com/office/drawing/2014/main" id="{DA14A227-AAE9-EAC4-507F-BE8B2C0CE45C}"/>
                  </a:ext>
                </a:extLst>
              </p:cNvPr>
              <p:cNvSpPr/>
              <p:nvPr/>
            </p:nvSpPr>
            <p:spPr>
              <a:xfrm>
                <a:off x="6045342" y="6083717"/>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3" name="Freeform 143">
                <a:extLst>
                  <a:ext uri="{FF2B5EF4-FFF2-40B4-BE49-F238E27FC236}">
                    <a16:creationId xmlns:a16="http://schemas.microsoft.com/office/drawing/2014/main" id="{9147A54C-D9DF-DCAF-CD8A-25A698E06DBE}"/>
                  </a:ext>
                </a:extLst>
              </p:cNvPr>
              <p:cNvSpPr/>
              <p:nvPr/>
            </p:nvSpPr>
            <p:spPr>
              <a:xfrm>
                <a:off x="5926103" y="5996095"/>
                <a:ext cx="81329" cy="88524"/>
              </a:xfrm>
              <a:custGeom>
                <a:avLst/>
                <a:gdLst>
                  <a:gd name="connsiteX0" fmla="*/ 40649 w 81329"/>
                  <a:gd name="connsiteY0" fmla="*/ 62328 h 88524"/>
                  <a:gd name="connsiteX1" fmla="*/ 23486 w 81329"/>
                  <a:gd name="connsiteY1" fmla="*/ 43359 h 88524"/>
                  <a:gd name="connsiteX2" fmla="*/ 40649 w 81329"/>
                  <a:gd name="connsiteY2" fmla="*/ 24389 h 88524"/>
                  <a:gd name="connsiteX3" fmla="*/ 57813 w 81329"/>
                  <a:gd name="connsiteY3" fmla="*/ 43359 h 88524"/>
                  <a:gd name="connsiteX4" fmla="*/ 40649 w 81329"/>
                  <a:gd name="connsiteY4" fmla="*/ 62328 h 88524"/>
                  <a:gd name="connsiteX5" fmla="*/ 40649 w 81329"/>
                  <a:gd name="connsiteY5" fmla="*/ 0 h 88524"/>
                  <a:gd name="connsiteX6" fmla="*/ 0 w 81329"/>
                  <a:gd name="connsiteY6" fmla="*/ 44262 h 88524"/>
                  <a:gd name="connsiteX7" fmla="*/ 40649 w 81329"/>
                  <a:gd name="connsiteY7" fmla="*/ 88525 h 88524"/>
                  <a:gd name="connsiteX8" fmla="*/ 81299 w 81329"/>
                  <a:gd name="connsiteY8" fmla="*/ 44262 h 88524"/>
                  <a:gd name="connsiteX9" fmla="*/ 40649 w 81329"/>
                  <a:gd name="connsiteY9" fmla="*/ 0 h 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9" h="88524">
                    <a:moveTo>
                      <a:pt x="40649" y="62328"/>
                    </a:moveTo>
                    <a:cubicBezTo>
                      <a:pt x="30713" y="62328"/>
                      <a:pt x="23486" y="54199"/>
                      <a:pt x="23486" y="43359"/>
                    </a:cubicBezTo>
                    <a:cubicBezTo>
                      <a:pt x="23486" y="32519"/>
                      <a:pt x="31616" y="24389"/>
                      <a:pt x="40649" y="24389"/>
                    </a:cubicBezTo>
                    <a:cubicBezTo>
                      <a:pt x="49683" y="24389"/>
                      <a:pt x="57813" y="32519"/>
                      <a:pt x="57813" y="43359"/>
                    </a:cubicBezTo>
                    <a:cubicBezTo>
                      <a:pt x="57813" y="54199"/>
                      <a:pt x="50586" y="62328"/>
                      <a:pt x="40649" y="62328"/>
                    </a:cubicBezTo>
                    <a:close/>
                    <a:moveTo>
                      <a:pt x="40649" y="0"/>
                    </a:moveTo>
                    <a:cubicBezTo>
                      <a:pt x="18066" y="0"/>
                      <a:pt x="0" y="19873"/>
                      <a:pt x="0" y="44262"/>
                    </a:cubicBezTo>
                    <a:cubicBezTo>
                      <a:pt x="0" y="68652"/>
                      <a:pt x="18066" y="88525"/>
                      <a:pt x="40649" y="88525"/>
                    </a:cubicBezTo>
                    <a:cubicBezTo>
                      <a:pt x="63233" y="88525"/>
                      <a:pt x="81299" y="68652"/>
                      <a:pt x="81299" y="44262"/>
                    </a:cubicBezTo>
                    <a:cubicBezTo>
                      <a:pt x="82202" y="19873"/>
                      <a:pt x="63233" y="0"/>
                      <a:pt x="40649" y="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4" name="Freeform 144">
                <a:extLst>
                  <a:ext uri="{FF2B5EF4-FFF2-40B4-BE49-F238E27FC236}">
                    <a16:creationId xmlns:a16="http://schemas.microsoft.com/office/drawing/2014/main" id="{9DE2FD52-06F2-AA2D-D994-9A2DDA65CC59}"/>
                  </a:ext>
                </a:extLst>
              </p:cNvPr>
              <p:cNvSpPr/>
              <p:nvPr/>
            </p:nvSpPr>
            <p:spPr>
              <a:xfrm>
                <a:off x="5731889" y="5412549"/>
                <a:ext cx="88525" cy="81298"/>
              </a:xfrm>
              <a:custGeom>
                <a:avLst/>
                <a:gdLst>
                  <a:gd name="connsiteX0" fmla="*/ 44263 w 88525"/>
                  <a:gd name="connsiteY0" fmla="*/ 23486 h 81298"/>
                  <a:gd name="connsiteX1" fmla="*/ 63233 w 88525"/>
                  <a:gd name="connsiteY1" fmla="*/ 40649 h 81298"/>
                  <a:gd name="connsiteX2" fmla="*/ 44263 w 88525"/>
                  <a:gd name="connsiteY2" fmla="*/ 57812 h 81298"/>
                  <a:gd name="connsiteX3" fmla="*/ 25293 w 88525"/>
                  <a:gd name="connsiteY3" fmla="*/ 40649 h 81298"/>
                  <a:gd name="connsiteX4" fmla="*/ 44263 w 88525"/>
                  <a:gd name="connsiteY4" fmla="*/ 23486 h 81298"/>
                  <a:gd name="connsiteX5" fmla="*/ 44263 w 88525"/>
                  <a:gd name="connsiteY5" fmla="*/ 81299 h 81298"/>
                  <a:gd name="connsiteX6" fmla="*/ 88525 w 88525"/>
                  <a:gd name="connsiteY6" fmla="*/ 40649 h 81298"/>
                  <a:gd name="connsiteX7" fmla="*/ 44263 w 88525"/>
                  <a:gd name="connsiteY7" fmla="*/ 0 h 81298"/>
                  <a:gd name="connsiteX8" fmla="*/ 0 w 88525"/>
                  <a:gd name="connsiteY8" fmla="*/ 40649 h 81298"/>
                  <a:gd name="connsiteX9" fmla="*/ 44263 w 88525"/>
                  <a:gd name="connsiteY9" fmla="*/ 81299 h 8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1298">
                    <a:moveTo>
                      <a:pt x="44263" y="23486"/>
                    </a:moveTo>
                    <a:cubicBezTo>
                      <a:pt x="54199" y="23486"/>
                      <a:pt x="63233" y="31616"/>
                      <a:pt x="63233" y="40649"/>
                    </a:cubicBezTo>
                    <a:cubicBezTo>
                      <a:pt x="63233" y="49683"/>
                      <a:pt x="55103" y="57812"/>
                      <a:pt x="44263" y="57812"/>
                    </a:cubicBezTo>
                    <a:cubicBezTo>
                      <a:pt x="33423" y="57812"/>
                      <a:pt x="25293" y="49683"/>
                      <a:pt x="25293" y="40649"/>
                    </a:cubicBezTo>
                    <a:cubicBezTo>
                      <a:pt x="25293" y="31616"/>
                      <a:pt x="33423" y="23486"/>
                      <a:pt x="44263" y="23486"/>
                    </a:cubicBezTo>
                    <a:close/>
                    <a:moveTo>
                      <a:pt x="44263" y="81299"/>
                    </a:moveTo>
                    <a:cubicBezTo>
                      <a:pt x="68652" y="81299"/>
                      <a:pt x="88525" y="63233"/>
                      <a:pt x="88525" y="40649"/>
                    </a:cubicBezTo>
                    <a:cubicBezTo>
                      <a:pt x="88525" y="18066"/>
                      <a:pt x="68652" y="0"/>
                      <a:pt x="44263" y="0"/>
                    </a:cubicBezTo>
                    <a:cubicBezTo>
                      <a:pt x="19873" y="0"/>
                      <a:pt x="0" y="18066"/>
                      <a:pt x="0" y="40649"/>
                    </a:cubicBezTo>
                    <a:cubicBezTo>
                      <a:pt x="0" y="63233"/>
                      <a:pt x="19873" y="81299"/>
                      <a:pt x="44263" y="8129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5" name="Freeform 145">
                <a:extLst>
                  <a:ext uri="{FF2B5EF4-FFF2-40B4-BE49-F238E27FC236}">
                    <a16:creationId xmlns:a16="http://schemas.microsoft.com/office/drawing/2014/main" id="{D179D99A-B3E7-8A21-6A04-F09B79267596}"/>
                  </a:ext>
                </a:extLst>
              </p:cNvPr>
              <p:cNvSpPr/>
              <p:nvPr/>
            </p:nvSpPr>
            <p:spPr>
              <a:xfrm>
                <a:off x="6020049" y="5386353"/>
                <a:ext cx="146338" cy="146338"/>
              </a:xfrm>
              <a:custGeom>
                <a:avLst/>
                <a:gdLst>
                  <a:gd name="connsiteX0" fmla="*/ 56909 w 146338"/>
                  <a:gd name="connsiteY0" fmla="*/ 62329 h 146338"/>
                  <a:gd name="connsiteX1" fmla="*/ 61426 w 146338"/>
                  <a:gd name="connsiteY1" fmla="*/ 57813 h 146338"/>
                  <a:gd name="connsiteX2" fmla="*/ 72266 w 146338"/>
                  <a:gd name="connsiteY2" fmla="*/ 37940 h 146338"/>
                  <a:gd name="connsiteX3" fmla="*/ 83106 w 146338"/>
                  <a:gd name="connsiteY3" fmla="*/ 57813 h 146338"/>
                  <a:gd name="connsiteX4" fmla="*/ 87622 w 146338"/>
                  <a:gd name="connsiteY4" fmla="*/ 62329 h 146338"/>
                  <a:gd name="connsiteX5" fmla="*/ 107495 w 146338"/>
                  <a:gd name="connsiteY5" fmla="*/ 73169 h 146338"/>
                  <a:gd name="connsiteX6" fmla="*/ 87622 w 146338"/>
                  <a:gd name="connsiteY6" fmla="*/ 84009 h 146338"/>
                  <a:gd name="connsiteX7" fmla="*/ 83106 w 146338"/>
                  <a:gd name="connsiteY7" fmla="*/ 88525 h 146338"/>
                  <a:gd name="connsiteX8" fmla="*/ 72266 w 146338"/>
                  <a:gd name="connsiteY8" fmla="*/ 108399 h 146338"/>
                  <a:gd name="connsiteX9" fmla="*/ 61426 w 146338"/>
                  <a:gd name="connsiteY9" fmla="*/ 88525 h 146338"/>
                  <a:gd name="connsiteX10" fmla="*/ 56909 w 146338"/>
                  <a:gd name="connsiteY10" fmla="*/ 84009 h 146338"/>
                  <a:gd name="connsiteX11" fmla="*/ 37036 w 146338"/>
                  <a:gd name="connsiteY11" fmla="*/ 73169 h 146338"/>
                  <a:gd name="connsiteX12" fmla="*/ 56909 w 146338"/>
                  <a:gd name="connsiteY12" fmla="*/ 62329 h 146338"/>
                  <a:gd name="connsiteX13" fmla="*/ 6323 w 146338"/>
                  <a:gd name="connsiteY13" fmla="*/ 84009 h 146338"/>
                  <a:gd name="connsiteX14" fmla="*/ 42456 w 146338"/>
                  <a:gd name="connsiteY14" fmla="*/ 103882 h 146338"/>
                  <a:gd name="connsiteX15" fmla="*/ 62329 w 146338"/>
                  <a:gd name="connsiteY15" fmla="*/ 140015 h 146338"/>
                  <a:gd name="connsiteX16" fmla="*/ 73169 w 146338"/>
                  <a:gd name="connsiteY16" fmla="*/ 146338 h 146338"/>
                  <a:gd name="connsiteX17" fmla="*/ 84009 w 146338"/>
                  <a:gd name="connsiteY17" fmla="*/ 140015 h 146338"/>
                  <a:gd name="connsiteX18" fmla="*/ 103882 w 146338"/>
                  <a:gd name="connsiteY18" fmla="*/ 103882 h 146338"/>
                  <a:gd name="connsiteX19" fmla="*/ 140015 w 146338"/>
                  <a:gd name="connsiteY19" fmla="*/ 84009 h 146338"/>
                  <a:gd name="connsiteX20" fmla="*/ 146338 w 146338"/>
                  <a:gd name="connsiteY20" fmla="*/ 73169 h 146338"/>
                  <a:gd name="connsiteX21" fmla="*/ 140015 w 146338"/>
                  <a:gd name="connsiteY21" fmla="*/ 62329 h 146338"/>
                  <a:gd name="connsiteX22" fmla="*/ 103882 w 146338"/>
                  <a:gd name="connsiteY22" fmla="*/ 42456 h 146338"/>
                  <a:gd name="connsiteX23" fmla="*/ 84009 w 146338"/>
                  <a:gd name="connsiteY23" fmla="*/ 6323 h 146338"/>
                  <a:gd name="connsiteX24" fmla="*/ 73169 w 146338"/>
                  <a:gd name="connsiteY24" fmla="*/ 0 h 146338"/>
                  <a:gd name="connsiteX25" fmla="*/ 62329 w 146338"/>
                  <a:gd name="connsiteY25" fmla="*/ 6323 h 146338"/>
                  <a:gd name="connsiteX26" fmla="*/ 42456 w 146338"/>
                  <a:gd name="connsiteY26" fmla="*/ 42456 h 146338"/>
                  <a:gd name="connsiteX27" fmla="*/ 6323 w 146338"/>
                  <a:gd name="connsiteY27" fmla="*/ 62329 h 146338"/>
                  <a:gd name="connsiteX28" fmla="*/ 0 w 146338"/>
                  <a:gd name="connsiteY28" fmla="*/ 73169 h 146338"/>
                  <a:gd name="connsiteX29" fmla="*/ 6323 w 146338"/>
                  <a:gd name="connsiteY29" fmla="*/ 8400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56909" y="62329"/>
                    </a:moveTo>
                    <a:cubicBezTo>
                      <a:pt x="58716" y="61426"/>
                      <a:pt x="60523" y="59620"/>
                      <a:pt x="61426" y="57813"/>
                    </a:cubicBezTo>
                    <a:lnTo>
                      <a:pt x="72266" y="37940"/>
                    </a:lnTo>
                    <a:lnTo>
                      <a:pt x="83106" y="57813"/>
                    </a:lnTo>
                    <a:cubicBezTo>
                      <a:pt x="84009" y="59620"/>
                      <a:pt x="85816" y="61426"/>
                      <a:pt x="87622" y="62329"/>
                    </a:cubicBezTo>
                    <a:lnTo>
                      <a:pt x="107495" y="73169"/>
                    </a:lnTo>
                    <a:lnTo>
                      <a:pt x="87622" y="84009"/>
                    </a:lnTo>
                    <a:cubicBezTo>
                      <a:pt x="85816" y="84912"/>
                      <a:pt x="84009" y="86719"/>
                      <a:pt x="83106" y="88525"/>
                    </a:cubicBezTo>
                    <a:lnTo>
                      <a:pt x="72266" y="108399"/>
                    </a:lnTo>
                    <a:lnTo>
                      <a:pt x="61426" y="88525"/>
                    </a:lnTo>
                    <a:cubicBezTo>
                      <a:pt x="60523" y="86719"/>
                      <a:pt x="58716" y="84912"/>
                      <a:pt x="56909" y="84009"/>
                    </a:cubicBezTo>
                    <a:lnTo>
                      <a:pt x="37036" y="73169"/>
                    </a:lnTo>
                    <a:lnTo>
                      <a:pt x="56909" y="62329"/>
                    </a:lnTo>
                    <a:close/>
                    <a:moveTo>
                      <a:pt x="6323" y="84009"/>
                    </a:moveTo>
                    <a:lnTo>
                      <a:pt x="42456" y="103882"/>
                    </a:lnTo>
                    <a:lnTo>
                      <a:pt x="62329" y="140015"/>
                    </a:lnTo>
                    <a:cubicBezTo>
                      <a:pt x="64136" y="143628"/>
                      <a:pt x="68652" y="146338"/>
                      <a:pt x="73169" y="146338"/>
                    </a:cubicBezTo>
                    <a:cubicBezTo>
                      <a:pt x="77686" y="146338"/>
                      <a:pt x="81299" y="143628"/>
                      <a:pt x="84009" y="140015"/>
                    </a:cubicBezTo>
                    <a:lnTo>
                      <a:pt x="103882" y="103882"/>
                    </a:lnTo>
                    <a:lnTo>
                      <a:pt x="140015" y="84009"/>
                    </a:lnTo>
                    <a:cubicBezTo>
                      <a:pt x="143628" y="82203"/>
                      <a:pt x="146338" y="77686"/>
                      <a:pt x="146338" y="73169"/>
                    </a:cubicBezTo>
                    <a:cubicBezTo>
                      <a:pt x="146338" y="68653"/>
                      <a:pt x="143628" y="65039"/>
                      <a:pt x="140015" y="62329"/>
                    </a:cubicBezTo>
                    <a:lnTo>
                      <a:pt x="103882" y="42456"/>
                    </a:lnTo>
                    <a:lnTo>
                      <a:pt x="84009" y="6323"/>
                    </a:lnTo>
                    <a:cubicBezTo>
                      <a:pt x="82202" y="2710"/>
                      <a:pt x="77686" y="0"/>
                      <a:pt x="73169" y="0"/>
                    </a:cubicBezTo>
                    <a:cubicBezTo>
                      <a:pt x="68652" y="0"/>
                      <a:pt x="65039" y="2710"/>
                      <a:pt x="62329" y="6323"/>
                    </a:cubicBezTo>
                    <a:lnTo>
                      <a:pt x="42456" y="42456"/>
                    </a:lnTo>
                    <a:lnTo>
                      <a:pt x="6323" y="62329"/>
                    </a:lnTo>
                    <a:cubicBezTo>
                      <a:pt x="2710" y="64136"/>
                      <a:pt x="0" y="68653"/>
                      <a:pt x="0" y="73169"/>
                    </a:cubicBezTo>
                    <a:cubicBezTo>
                      <a:pt x="903" y="77686"/>
                      <a:pt x="2710" y="82203"/>
                      <a:pt x="6323" y="8400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6" name="Freeform 146">
                <a:extLst>
                  <a:ext uri="{FF2B5EF4-FFF2-40B4-BE49-F238E27FC236}">
                    <a16:creationId xmlns:a16="http://schemas.microsoft.com/office/drawing/2014/main" id="{B1B43B33-0C93-8956-AE69-4AF92E3FA54C}"/>
                  </a:ext>
                </a:extLst>
              </p:cNvPr>
              <p:cNvSpPr/>
              <p:nvPr/>
            </p:nvSpPr>
            <p:spPr>
              <a:xfrm>
                <a:off x="6137480" y="6007838"/>
                <a:ext cx="146338" cy="146338"/>
              </a:xfrm>
              <a:custGeom>
                <a:avLst/>
                <a:gdLst>
                  <a:gd name="connsiteX0" fmla="*/ 89429 w 146338"/>
                  <a:gd name="connsiteY0" fmla="*/ 83106 h 146338"/>
                  <a:gd name="connsiteX1" fmla="*/ 84912 w 146338"/>
                  <a:gd name="connsiteY1" fmla="*/ 87623 h 146338"/>
                  <a:gd name="connsiteX2" fmla="*/ 74072 w 146338"/>
                  <a:gd name="connsiteY2" fmla="*/ 107495 h 146338"/>
                  <a:gd name="connsiteX3" fmla="*/ 63233 w 146338"/>
                  <a:gd name="connsiteY3" fmla="*/ 87623 h 146338"/>
                  <a:gd name="connsiteX4" fmla="*/ 58716 w 146338"/>
                  <a:gd name="connsiteY4" fmla="*/ 83106 h 146338"/>
                  <a:gd name="connsiteX5" fmla="*/ 38843 w 146338"/>
                  <a:gd name="connsiteY5" fmla="*/ 72266 h 146338"/>
                  <a:gd name="connsiteX6" fmla="*/ 58716 w 146338"/>
                  <a:gd name="connsiteY6" fmla="*/ 61426 h 146338"/>
                  <a:gd name="connsiteX7" fmla="*/ 63233 w 146338"/>
                  <a:gd name="connsiteY7" fmla="*/ 56910 h 146338"/>
                  <a:gd name="connsiteX8" fmla="*/ 74072 w 146338"/>
                  <a:gd name="connsiteY8" fmla="*/ 37036 h 146338"/>
                  <a:gd name="connsiteX9" fmla="*/ 84912 w 146338"/>
                  <a:gd name="connsiteY9" fmla="*/ 56910 h 146338"/>
                  <a:gd name="connsiteX10" fmla="*/ 89429 w 146338"/>
                  <a:gd name="connsiteY10" fmla="*/ 61426 h 146338"/>
                  <a:gd name="connsiteX11" fmla="*/ 109302 w 146338"/>
                  <a:gd name="connsiteY11" fmla="*/ 72266 h 146338"/>
                  <a:gd name="connsiteX12" fmla="*/ 89429 w 146338"/>
                  <a:gd name="connsiteY12" fmla="*/ 83106 h 146338"/>
                  <a:gd name="connsiteX13" fmla="*/ 140015 w 146338"/>
                  <a:gd name="connsiteY13" fmla="*/ 62329 h 146338"/>
                  <a:gd name="connsiteX14" fmla="*/ 103882 w 146338"/>
                  <a:gd name="connsiteY14" fmla="*/ 42457 h 146338"/>
                  <a:gd name="connsiteX15" fmla="*/ 84009 w 146338"/>
                  <a:gd name="connsiteY15" fmla="*/ 6324 h 146338"/>
                  <a:gd name="connsiteX16" fmla="*/ 73169 w 146338"/>
                  <a:gd name="connsiteY16" fmla="*/ 0 h 146338"/>
                  <a:gd name="connsiteX17" fmla="*/ 62329 w 146338"/>
                  <a:gd name="connsiteY17" fmla="*/ 6324 h 146338"/>
                  <a:gd name="connsiteX18" fmla="*/ 42456 w 146338"/>
                  <a:gd name="connsiteY18" fmla="*/ 42457 h 146338"/>
                  <a:gd name="connsiteX19" fmla="*/ 6323 w 146338"/>
                  <a:gd name="connsiteY19" fmla="*/ 62329 h 146338"/>
                  <a:gd name="connsiteX20" fmla="*/ 0 w 146338"/>
                  <a:gd name="connsiteY20" fmla="*/ 73169 h 146338"/>
                  <a:gd name="connsiteX21" fmla="*/ 6323 w 146338"/>
                  <a:gd name="connsiteY21" fmla="*/ 84009 h 146338"/>
                  <a:gd name="connsiteX22" fmla="*/ 42456 w 146338"/>
                  <a:gd name="connsiteY22" fmla="*/ 103882 h 146338"/>
                  <a:gd name="connsiteX23" fmla="*/ 62329 w 146338"/>
                  <a:gd name="connsiteY23" fmla="*/ 140015 h 146338"/>
                  <a:gd name="connsiteX24" fmla="*/ 73169 w 146338"/>
                  <a:gd name="connsiteY24" fmla="*/ 146339 h 146338"/>
                  <a:gd name="connsiteX25" fmla="*/ 84009 w 146338"/>
                  <a:gd name="connsiteY25" fmla="*/ 140015 h 146338"/>
                  <a:gd name="connsiteX26" fmla="*/ 103882 w 146338"/>
                  <a:gd name="connsiteY26" fmla="*/ 103882 h 146338"/>
                  <a:gd name="connsiteX27" fmla="*/ 140015 w 146338"/>
                  <a:gd name="connsiteY27" fmla="*/ 84009 h 146338"/>
                  <a:gd name="connsiteX28" fmla="*/ 146338 w 146338"/>
                  <a:gd name="connsiteY28" fmla="*/ 73169 h 146338"/>
                  <a:gd name="connsiteX29" fmla="*/ 140015 w 146338"/>
                  <a:gd name="connsiteY29" fmla="*/ 6232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89429" y="83106"/>
                    </a:moveTo>
                    <a:cubicBezTo>
                      <a:pt x="87622" y="84009"/>
                      <a:pt x="85816" y="85816"/>
                      <a:pt x="84912" y="87623"/>
                    </a:cubicBezTo>
                    <a:lnTo>
                      <a:pt x="74072" y="107495"/>
                    </a:lnTo>
                    <a:lnTo>
                      <a:pt x="63233" y="87623"/>
                    </a:lnTo>
                    <a:cubicBezTo>
                      <a:pt x="62329" y="85816"/>
                      <a:pt x="60523" y="84009"/>
                      <a:pt x="58716" y="83106"/>
                    </a:cubicBezTo>
                    <a:lnTo>
                      <a:pt x="38843" y="72266"/>
                    </a:lnTo>
                    <a:lnTo>
                      <a:pt x="58716" y="61426"/>
                    </a:lnTo>
                    <a:cubicBezTo>
                      <a:pt x="60523" y="60523"/>
                      <a:pt x="62329" y="58716"/>
                      <a:pt x="63233" y="56910"/>
                    </a:cubicBezTo>
                    <a:lnTo>
                      <a:pt x="74072" y="37036"/>
                    </a:lnTo>
                    <a:lnTo>
                      <a:pt x="84912" y="56910"/>
                    </a:lnTo>
                    <a:cubicBezTo>
                      <a:pt x="85816" y="58716"/>
                      <a:pt x="87622" y="60523"/>
                      <a:pt x="89429" y="61426"/>
                    </a:cubicBezTo>
                    <a:lnTo>
                      <a:pt x="109302" y="72266"/>
                    </a:lnTo>
                    <a:lnTo>
                      <a:pt x="89429" y="83106"/>
                    </a:lnTo>
                    <a:close/>
                    <a:moveTo>
                      <a:pt x="140015" y="62329"/>
                    </a:moveTo>
                    <a:lnTo>
                      <a:pt x="103882" y="42457"/>
                    </a:lnTo>
                    <a:lnTo>
                      <a:pt x="84009" y="6324"/>
                    </a:lnTo>
                    <a:cubicBezTo>
                      <a:pt x="82202" y="2710"/>
                      <a:pt x="77686" y="0"/>
                      <a:pt x="73169" y="0"/>
                    </a:cubicBezTo>
                    <a:cubicBezTo>
                      <a:pt x="68652" y="0"/>
                      <a:pt x="65039" y="2710"/>
                      <a:pt x="62329" y="6324"/>
                    </a:cubicBezTo>
                    <a:lnTo>
                      <a:pt x="42456" y="42457"/>
                    </a:lnTo>
                    <a:lnTo>
                      <a:pt x="6323" y="62329"/>
                    </a:lnTo>
                    <a:cubicBezTo>
                      <a:pt x="2710" y="64136"/>
                      <a:pt x="0" y="68652"/>
                      <a:pt x="0" y="73169"/>
                    </a:cubicBezTo>
                    <a:cubicBezTo>
                      <a:pt x="0" y="77685"/>
                      <a:pt x="2710" y="81299"/>
                      <a:pt x="6323" y="84009"/>
                    </a:cubicBezTo>
                    <a:lnTo>
                      <a:pt x="42456" y="103882"/>
                    </a:lnTo>
                    <a:lnTo>
                      <a:pt x="62329" y="140015"/>
                    </a:lnTo>
                    <a:cubicBezTo>
                      <a:pt x="64136" y="143628"/>
                      <a:pt x="68652" y="146339"/>
                      <a:pt x="73169" y="146339"/>
                    </a:cubicBezTo>
                    <a:cubicBezTo>
                      <a:pt x="77686" y="146339"/>
                      <a:pt x="81299" y="143628"/>
                      <a:pt x="84009" y="140015"/>
                    </a:cubicBezTo>
                    <a:lnTo>
                      <a:pt x="103882" y="103882"/>
                    </a:lnTo>
                    <a:lnTo>
                      <a:pt x="140015" y="84009"/>
                    </a:lnTo>
                    <a:cubicBezTo>
                      <a:pt x="143628" y="82202"/>
                      <a:pt x="146338" y="77685"/>
                      <a:pt x="146338" y="73169"/>
                    </a:cubicBezTo>
                    <a:cubicBezTo>
                      <a:pt x="146338" y="68652"/>
                      <a:pt x="143628" y="64136"/>
                      <a:pt x="140015" y="62329"/>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7" name="Freeform 147">
                <a:extLst>
                  <a:ext uri="{FF2B5EF4-FFF2-40B4-BE49-F238E27FC236}">
                    <a16:creationId xmlns:a16="http://schemas.microsoft.com/office/drawing/2014/main" id="{A1D33C31-7729-F1A9-496C-D1F2B9222E70}"/>
                  </a:ext>
                </a:extLst>
              </p:cNvPr>
              <p:cNvSpPr/>
              <p:nvPr/>
            </p:nvSpPr>
            <p:spPr>
              <a:xfrm>
                <a:off x="5702983" y="5494074"/>
                <a:ext cx="763306" cy="658295"/>
              </a:xfrm>
              <a:custGeom>
                <a:avLst/>
                <a:gdLst>
                  <a:gd name="connsiteX0" fmla="*/ 537476 w 763306"/>
                  <a:gd name="connsiteY0" fmla="*/ 27778 h 658295"/>
                  <a:gd name="connsiteX1" fmla="*/ 619679 w 763306"/>
                  <a:gd name="connsiteY1" fmla="*/ 26874 h 658295"/>
                  <a:gd name="connsiteX2" fmla="*/ 619679 w 763306"/>
                  <a:gd name="connsiteY2" fmla="*/ 214765 h 658295"/>
                  <a:gd name="connsiteX3" fmla="*/ 598902 w 763306"/>
                  <a:gd name="connsiteY3" fmla="*/ 197602 h 658295"/>
                  <a:gd name="connsiteX4" fmla="*/ 588966 w 763306"/>
                  <a:gd name="connsiteY4" fmla="*/ 194892 h 658295"/>
                  <a:gd name="connsiteX5" fmla="*/ 580836 w 763306"/>
                  <a:gd name="connsiteY5" fmla="*/ 201215 h 658295"/>
                  <a:gd name="connsiteX6" fmla="*/ 594386 w 763306"/>
                  <a:gd name="connsiteY6" fmla="*/ 308711 h 658295"/>
                  <a:gd name="connsiteX7" fmla="*/ 595289 w 763306"/>
                  <a:gd name="connsiteY7" fmla="*/ 310517 h 658295"/>
                  <a:gd name="connsiteX8" fmla="*/ 619679 w 763306"/>
                  <a:gd name="connsiteY8" fmla="*/ 333100 h 658295"/>
                  <a:gd name="connsiteX9" fmla="*/ 619679 w 763306"/>
                  <a:gd name="connsiteY9" fmla="*/ 395429 h 658295"/>
                  <a:gd name="connsiteX10" fmla="*/ 533863 w 763306"/>
                  <a:gd name="connsiteY10" fmla="*/ 397235 h 658295"/>
                  <a:gd name="connsiteX11" fmla="*/ 404688 w 763306"/>
                  <a:gd name="connsiteY11" fmla="*/ 446015 h 658295"/>
                  <a:gd name="connsiteX12" fmla="*/ 404688 w 763306"/>
                  <a:gd name="connsiteY12" fmla="*/ 81977 h 658295"/>
                  <a:gd name="connsiteX13" fmla="*/ 654908 w 763306"/>
                  <a:gd name="connsiteY13" fmla="*/ 386396 h 658295"/>
                  <a:gd name="connsiteX14" fmla="*/ 643165 w 763306"/>
                  <a:gd name="connsiteY14" fmla="*/ 390913 h 658295"/>
                  <a:gd name="connsiteX15" fmla="*/ 643165 w 763306"/>
                  <a:gd name="connsiteY15" fmla="*/ 354780 h 658295"/>
                  <a:gd name="connsiteX16" fmla="*/ 654908 w 763306"/>
                  <a:gd name="connsiteY16" fmla="*/ 365619 h 658295"/>
                  <a:gd name="connsiteX17" fmla="*/ 654908 w 763306"/>
                  <a:gd name="connsiteY17" fmla="*/ 386396 h 658295"/>
                  <a:gd name="connsiteX18" fmla="*/ 426368 w 763306"/>
                  <a:gd name="connsiteY18" fmla="*/ 490278 h 658295"/>
                  <a:gd name="connsiteX19" fmla="*/ 416431 w 763306"/>
                  <a:gd name="connsiteY19" fmla="*/ 511055 h 658295"/>
                  <a:gd name="connsiteX20" fmla="*/ 416431 w 763306"/>
                  <a:gd name="connsiteY20" fmla="*/ 515571 h 658295"/>
                  <a:gd name="connsiteX21" fmla="*/ 368555 w 763306"/>
                  <a:gd name="connsiteY21" fmla="*/ 515571 h 658295"/>
                  <a:gd name="connsiteX22" fmla="*/ 368555 w 763306"/>
                  <a:gd name="connsiteY22" fmla="*/ 511958 h 658295"/>
                  <a:gd name="connsiteX23" fmla="*/ 354102 w 763306"/>
                  <a:gd name="connsiteY23" fmla="*/ 488472 h 658295"/>
                  <a:gd name="connsiteX24" fmla="*/ 154468 w 763306"/>
                  <a:gd name="connsiteY24" fmla="*/ 442401 h 658295"/>
                  <a:gd name="connsiteX25" fmla="*/ 146338 w 763306"/>
                  <a:gd name="connsiteY25" fmla="*/ 419818 h 658295"/>
                  <a:gd name="connsiteX26" fmla="*/ 269190 w 763306"/>
                  <a:gd name="connsiteY26" fmla="*/ 431562 h 658295"/>
                  <a:gd name="connsiteX27" fmla="*/ 385718 w 763306"/>
                  <a:gd name="connsiteY27" fmla="*/ 477631 h 658295"/>
                  <a:gd name="connsiteX28" fmla="*/ 392042 w 763306"/>
                  <a:gd name="connsiteY28" fmla="*/ 479439 h 658295"/>
                  <a:gd name="connsiteX29" fmla="*/ 398365 w 763306"/>
                  <a:gd name="connsiteY29" fmla="*/ 477631 h 658295"/>
                  <a:gd name="connsiteX30" fmla="*/ 399268 w 763306"/>
                  <a:gd name="connsiteY30" fmla="*/ 476728 h 658295"/>
                  <a:gd name="connsiteX31" fmla="*/ 537476 w 763306"/>
                  <a:gd name="connsiteY31" fmla="*/ 419818 h 658295"/>
                  <a:gd name="connsiteX32" fmla="*/ 614259 w 763306"/>
                  <a:gd name="connsiteY32" fmla="*/ 418012 h 658295"/>
                  <a:gd name="connsiteX33" fmla="*/ 605225 w 763306"/>
                  <a:gd name="connsiteY33" fmla="*/ 441498 h 658295"/>
                  <a:gd name="connsiteX34" fmla="*/ 426368 w 763306"/>
                  <a:gd name="connsiteY34" fmla="*/ 490278 h 658295"/>
                  <a:gd name="connsiteX35" fmla="*/ 104785 w 763306"/>
                  <a:gd name="connsiteY35" fmla="*/ 366523 h 658295"/>
                  <a:gd name="connsiteX36" fmla="*/ 117432 w 763306"/>
                  <a:gd name="connsiteY36" fmla="*/ 354780 h 658295"/>
                  <a:gd name="connsiteX37" fmla="*/ 117432 w 763306"/>
                  <a:gd name="connsiteY37" fmla="*/ 391816 h 658295"/>
                  <a:gd name="connsiteX38" fmla="*/ 104785 w 763306"/>
                  <a:gd name="connsiteY38" fmla="*/ 387299 h 658295"/>
                  <a:gd name="connsiteX39" fmla="*/ 104785 w 763306"/>
                  <a:gd name="connsiteY39" fmla="*/ 366523 h 658295"/>
                  <a:gd name="connsiteX40" fmla="*/ 165308 w 763306"/>
                  <a:gd name="connsiteY40" fmla="*/ 309614 h 658295"/>
                  <a:gd name="connsiteX41" fmla="*/ 166211 w 763306"/>
                  <a:gd name="connsiteY41" fmla="*/ 307807 h 658295"/>
                  <a:gd name="connsiteX42" fmla="*/ 179761 w 763306"/>
                  <a:gd name="connsiteY42" fmla="*/ 200312 h 658295"/>
                  <a:gd name="connsiteX43" fmla="*/ 171631 w 763306"/>
                  <a:gd name="connsiteY43" fmla="*/ 193988 h 658295"/>
                  <a:gd name="connsiteX44" fmla="*/ 161695 w 763306"/>
                  <a:gd name="connsiteY44" fmla="*/ 196698 h 658295"/>
                  <a:gd name="connsiteX45" fmla="*/ 141822 w 763306"/>
                  <a:gd name="connsiteY45" fmla="*/ 212959 h 658295"/>
                  <a:gd name="connsiteX46" fmla="*/ 141822 w 763306"/>
                  <a:gd name="connsiteY46" fmla="*/ 26874 h 658295"/>
                  <a:gd name="connsiteX47" fmla="*/ 270093 w 763306"/>
                  <a:gd name="connsiteY47" fmla="*/ 38617 h 658295"/>
                  <a:gd name="connsiteX48" fmla="*/ 380298 w 763306"/>
                  <a:gd name="connsiteY48" fmla="*/ 81977 h 658295"/>
                  <a:gd name="connsiteX49" fmla="*/ 380298 w 763306"/>
                  <a:gd name="connsiteY49" fmla="*/ 447822 h 658295"/>
                  <a:gd name="connsiteX50" fmla="*/ 275513 w 763306"/>
                  <a:gd name="connsiteY50" fmla="*/ 408979 h 658295"/>
                  <a:gd name="connsiteX51" fmla="*/ 140918 w 763306"/>
                  <a:gd name="connsiteY51" fmla="*/ 396332 h 658295"/>
                  <a:gd name="connsiteX52" fmla="*/ 140918 w 763306"/>
                  <a:gd name="connsiteY52" fmla="*/ 332197 h 658295"/>
                  <a:gd name="connsiteX53" fmla="*/ 165308 w 763306"/>
                  <a:gd name="connsiteY53" fmla="*/ 309614 h 658295"/>
                  <a:gd name="connsiteX54" fmla="*/ 82202 w 763306"/>
                  <a:gd name="connsiteY54" fmla="*/ 262641 h 658295"/>
                  <a:gd name="connsiteX55" fmla="*/ 46069 w 763306"/>
                  <a:gd name="connsiteY55" fmla="*/ 292450 h 658295"/>
                  <a:gd name="connsiteX56" fmla="*/ 82202 w 763306"/>
                  <a:gd name="connsiteY56" fmla="*/ 221088 h 658295"/>
                  <a:gd name="connsiteX57" fmla="*/ 82202 w 763306"/>
                  <a:gd name="connsiteY57" fmla="*/ 262641 h 658295"/>
                  <a:gd name="connsiteX58" fmla="*/ 117432 w 763306"/>
                  <a:gd name="connsiteY58" fmla="*/ 60297 h 658295"/>
                  <a:gd name="connsiteX59" fmla="*/ 117432 w 763306"/>
                  <a:gd name="connsiteY59" fmla="*/ 232831 h 658295"/>
                  <a:gd name="connsiteX60" fmla="*/ 105689 w 763306"/>
                  <a:gd name="connsiteY60" fmla="*/ 242768 h 658295"/>
                  <a:gd name="connsiteX61" fmla="*/ 105689 w 763306"/>
                  <a:gd name="connsiteY61" fmla="*/ 55781 h 658295"/>
                  <a:gd name="connsiteX62" fmla="*/ 117432 w 763306"/>
                  <a:gd name="connsiteY62" fmla="*/ 60297 h 658295"/>
                  <a:gd name="connsiteX63" fmla="*/ 654908 w 763306"/>
                  <a:gd name="connsiteY63" fmla="*/ 55781 h 658295"/>
                  <a:gd name="connsiteX64" fmla="*/ 654908 w 763306"/>
                  <a:gd name="connsiteY64" fmla="*/ 242768 h 658295"/>
                  <a:gd name="connsiteX65" fmla="*/ 643165 w 763306"/>
                  <a:gd name="connsiteY65" fmla="*/ 232831 h 658295"/>
                  <a:gd name="connsiteX66" fmla="*/ 643165 w 763306"/>
                  <a:gd name="connsiteY66" fmla="*/ 59394 h 658295"/>
                  <a:gd name="connsiteX67" fmla="*/ 654908 w 763306"/>
                  <a:gd name="connsiteY67" fmla="*/ 55781 h 658295"/>
                  <a:gd name="connsiteX68" fmla="*/ 714527 w 763306"/>
                  <a:gd name="connsiteY68" fmla="*/ 292450 h 658295"/>
                  <a:gd name="connsiteX69" fmla="*/ 678394 w 763306"/>
                  <a:gd name="connsiteY69" fmla="*/ 262641 h 658295"/>
                  <a:gd name="connsiteX70" fmla="*/ 678394 w 763306"/>
                  <a:gd name="connsiteY70" fmla="*/ 221088 h 658295"/>
                  <a:gd name="connsiteX71" fmla="*/ 714527 w 763306"/>
                  <a:gd name="connsiteY71" fmla="*/ 292450 h 658295"/>
                  <a:gd name="connsiteX72" fmla="*/ 761500 w 763306"/>
                  <a:gd name="connsiteY72" fmla="*/ 332197 h 658295"/>
                  <a:gd name="connsiteX73" fmla="*/ 679298 w 763306"/>
                  <a:gd name="connsiteY73" fmla="*/ 167793 h 658295"/>
                  <a:gd name="connsiteX74" fmla="*/ 679298 w 763306"/>
                  <a:gd name="connsiteY74" fmla="*/ 39520 h 658295"/>
                  <a:gd name="connsiteX75" fmla="*/ 674781 w 763306"/>
                  <a:gd name="connsiteY75" fmla="*/ 29584 h 658295"/>
                  <a:gd name="connsiteX76" fmla="*/ 663941 w 763306"/>
                  <a:gd name="connsiteY76" fmla="*/ 27778 h 658295"/>
                  <a:gd name="connsiteX77" fmla="*/ 644068 w 763306"/>
                  <a:gd name="connsiteY77" fmla="*/ 34101 h 658295"/>
                  <a:gd name="connsiteX78" fmla="*/ 644068 w 763306"/>
                  <a:gd name="connsiteY78" fmla="*/ 15131 h 658295"/>
                  <a:gd name="connsiteX79" fmla="*/ 634132 w 763306"/>
                  <a:gd name="connsiteY79" fmla="*/ 3387 h 658295"/>
                  <a:gd name="connsiteX80" fmla="*/ 534766 w 763306"/>
                  <a:gd name="connsiteY80" fmla="*/ 3387 h 658295"/>
                  <a:gd name="connsiteX81" fmla="*/ 392945 w 763306"/>
                  <a:gd name="connsiteY81" fmla="*/ 60297 h 658295"/>
                  <a:gd name="connsiteX82" fmla="*/ 277320 w 763306"/>
                  <a:gd name="connsiteY82" fmla="*/ 15131 h 658295"/>
                  <a:gd name="connsiteX83" fmla="*/ 130982 w 763306"/>
                  <a:gd name="connsiteY83" fmla="*/ 2484 h 658295"/>
                  <a:gd name="connsiteX84" fmla="*/ 119239 w 763306"/>
                  <a:gd name="connsiteY84" fmla="*/ 14228 h 658295"/>
                  <a:gd name="connsiteX85" fmla="*/ 119239 w 763306"/>
                  <a:gd name="connsiteY85" fmla="*/ 33198 h 658295"/>
                  <a:gd name="connsiteX86" fmla="*/ 99365 w 763306"/>
                  <a:gd name="connsiteY86" fmla="*/ 26874 h 658295"/>
                  <a:gd name="connsiteX87" fmla="*/ 88526 w 763306"/>
                  <a:gd name="connsiteY87" fmla="*/ 28681 h 658295"/>
                  <a:gd name="connsiteX88" fmla="*/ 84009 w 763306"/>
                  <a:gd name="connsiteY88" fmla="*/ 38617 h 658295"/>
                  <a:gd name="connsiteX89" fmla="*/ 84009 w 763306"/>
                  <a:gd name="connsiteY89" fmla="*/ 166888 h 658295"/>
                  <a:gd name="connsiteX90" fmla="*/ 903 w 763306"/>
                  <a:gd name="connsiteY90" fmla="*/ 331294 h 658295"/>
                  <a:gd name="connsiteX91" fmla="*/ 0 w 763306"/>
                  <a:gd name="connsiteY91" fmla="*/ 336713 h 658295"/>
                  <a:gd name="connsiteX92" fmla="*/ 0 w 763306"/>
                  <a:gd name="connsiteY92" fmla="*/ 658296 h 658295"/>
                  <a:gd name="connsiteX93" fmla="*/ 23486 w 763306"/>
                  <a:gd name="connsiteY93" fmla="*/ 658296 h 658295"/>
                  <a:gd name="connsiteX94" fmla="*/ 23486 w 763306"/>
                  <a:gd name="connsiteY94" fmla="*/ 342133 h 658295"/>
                  <a:gd name="connsiteX95" fmla="*/ 165308 w 763306"/>
                  <a:gd name="connsiteY95" fmla="*/ 225604 h 658295"/>
                  <a:gd name="connsiteX96" fmla="*/ 149951 w 763306"/>
                  <a:gd name="connsiteY96" fmla="*/ 292450 h 658295"/>
                  <a:gd name="connsiteX97" fmla="*/ 86719 w 763306"/>
                  <a:gd name="connsiteY97" fmla="*/ 351166 h 658295"/>
                  <a:gd name="connsiteX98" fmla="*/ 83106 w 763306"/>
                  <a:gd name="connsiteY98" fmla="*/ 360199 h 658295"/>
                  <a:gd name="connsiteX99" fmla="*/ 83106 w 763306"/>
                  <a:gd name="connsiteY99" fmla="*/ 396332 h 658295"/>
                  <a:gd name="connsiteX100" fmla="*/ 94849 w 763306"/>
                  <a:gd name="connsiteY100" fmla="*/ 408076 h 658295"/>
                  <a:gd name="connsiteX101" fmla="*/ 121948 w 763306"/>
                  <a:gd name="connsiteY101" fmla="*/ 422529 h 658295"/>
                  <a:gd name="connsiteX102" fmla="*/ 130982 w 763306"/>
                  <a:gd name="connsiteY102" fmla="*/ 512861 h 658295"/>
                  <a:gd name="connsiteX103" fmla="*/ 154468 w 763306"/>
                  <a:gd name="connsiteY103" fmla="*/ 517378 h 658295"/>
                  <a:gd name="connsiteX104" fmla="*/ 159888 w 763306"/>
                  <a:gd name="connsiteY104" fmla="*/ 465889 h 658295"/>
                  <a:gd name="connsiteX105" fmla="*/ 180664 w 763306"/>
                  <a:gd name="connsiteY105" fmla="*/ 464985 h 658295"/>
                  <a:gd name="connsiteX106" fmla="*/ 127368 w 763306"/>
                  <a:gd name="connsiteY106" fmla="*/ 574287 h 658295"/>
                  <a:gd name="connsiteX107" fmla="*/ 119239 w 763306"/>
                  <a:gd name="connsiteY107" fmla="*/ 586030 h 658295"/>
                  <a:gd name="connsiteX108" fmla="*/ 119239 w 763306"/>
                  <a:gd name="connsiteY108" fmla="*/ 657392 h 658295"/>
                  <a:gd name="connsiteX109" fmla="*/ 142725 w 763306"/>
                  <a:gd name="connsiteY109" fmla="*/ 657392 h 658295"/>
                  <a:gd name="connsiteX110" fmla="*/ 142725 w 763306"/>
                  <a:gd name="connsiteY110" fmla="*/ 594160 h 658295"/>
                  <a:gd name="connsiteX111" fmla="*/ 199634 w 763306"/>
                  <a:gd name="connsiteY111" fmla="*/ 512861 h 658295"/>
                  <a:gd name="connsiteX112" fmla="*/ 204151 w 763306"/>
                  <a:gd name="connsiteY112" fmla="*/ 465889 h 658295"/>
                  <a:gd name="connsiteX113" fmla="*/ 345069 w 763306"/>
                  <a:gd name="connsiteY113" fmla="*/ 508344 h 658295"/>
                  <a:gd name="connsiteX114" fmla="*/ 346876 w 763306"/>
                  <a:gd name="connsiteY114" fmla="*/ 511055 h 658295"/>
                  <a:gd name="connsiteX115" fmla="*/ 346876 w 763306"/>
                  <a:gd name="connsiteY115" fmla="*/ 526411 h 658295"/>
                  <a:gd name="connsiteX116" fmla="*/ 358619 w 763306"/>
                  <a:gd name="connsiteY116" fmla="*/ 538154 h 658295"/>
                  <a:gd name="connsiteX117" fmla="*/ 429981 w 763306"/>
                  <a:gd name="connsiteY117" fmla="*/ 538154 h 658295"/>
                  <a:gd name="connsiteX118" fmla="*/ 441724 w 763306"/>
                  <a:gd name="connsiteY118" fmla="*/ 526411 h 658295"/>
                  <a:gd name="connsiteX119" fmla="*/ 441724 w 763306"/>
                  <a:gd name="connsiteY119" fmla="*/ 509247 h 658295"/>
                  <a:gd name="connsiteX120" fmla="*/ 442628 w 763306"/>
                  <a:gd name="connsiteY120" fmla="*/ 506538 h 658295"/>
                  <a:gd name="connsiteX121" fmla="*/ 559156 w 763306"/>
                  <a:gd name="connsiteY121" fmla="*/ 462275 h 658295"/>
                  <a:gd name="connsiteX122" fmla="*/ 620582 w 763306"/>
                  <a:gd name="connsiteY122" fmla="*/ 593257 h 658295"/>
                  <a:gd name="connsiteX123" fmla="*/ 620582 w 763306"/>
                  <a:gd name="connsiteY123" fmla="*/ 656489 h 658295"/>
                  <a:gd name="connsiteX124" fmla="*/ 644068 w 763306"/>
                  <a:gd name="connsiteY124" fmla="*/ 656489 h 658295"/>
                  <a:gd name="connsiteX125" fmla="*/ 644068 w 763306"/>
                  <a:gd name="connsiteY125" fmla="*/ 585127 h 658295"/>
                  <a:gd name="connsiteX126" fmla="*/ 635939 w 763306"/>
                  <a:gd name="connsiteY126" fmla="*/ 573383 h 658295"/>
                  <a:gd name="connsiteX127" fmla="*/ 583546 w 763306"/>
                  <a:gd name="connsiteY127" fmla="*/ 461372 h 658295"/>
                  <a:gd name="connsiteX128" fmla="*/ 604322 w 763306"/>
                  <a:gd name="connsiteY128" fmla="*/ 463178 h 658295"/>
                  <a:gd name="connsiteX129" fmla="*/ 608839 w 763306"/>
                  <a:gd name="connsiteY129" fmla="*/ 515571 h 658295"/>
                  <a:gd name="connsiteX130" fmla="*/ 632325 w 763306"/>
                  <a:gd name="connsiteY130" fmla="*/ 511055 h 658295"/>
                  <a:gd name="connsiteX131" fmla="*/ 641358 w 763306"/>
                  <a:gd name="connsiteY131" fmla="*/ 420723 h 658295"/>
                  <a:gd name="connsiteX132" fmla="*/ 668458 w 763306"/>
                  <a:gd name="connsiteY132" fmla="*/ 406269 h 658295"/>
                  <a:gd name="connsiteX133" fmla="*/ 680201 w 763306"/>
                  <a:gd name="connsiteY133" fmla="*/ 394526 h 658295"/>
                  <a:gd name="connsiteX134" fmla="*/ 680201 w 763306"/>
                  <a:gd name="connsiteY134" fmla="*/ 358393 h 658295"/>
                  <a:gd name="connsiteX135" fmla="*/ 676588 w 763306"/>
                  <a:gd name="connsiteY135" fmla="*/ 349360 h 658295"/>
                  <a:gd name="connsiteX136" fmla="*/ 613356 w 763306"/>
                  <a:gd name="connsiteY136" fmla="*/ 290644 h 658295"/>
                  <a:gd name="connsiteX137" fmla="*/ 597999 w 763306"/>
                  <a:gd name="connsiteY137" fmla="*/ 223798 h 658295"/>
                  <a:gd name="connsiteX138" fmla="*/ 739821 w 763306"/>
                  <a:gd name="connsiteY138" fmla="*/ 340327 h 658295"/>
                  <a:gd name="connsiteX139" fmla="*/ 739821 w 763306"/>
                  <a:gd name="connsiteY139" fmla="*/ 656489 h 658295"/>
                  <a:gd name="connsiteX140" fmla="*/ 763307 w 763306"/>
                  <a:gd name="connsiteY140" fmla="*/ 656489 h 658295"/>
                  <a:gd name="connsiteX141" fmla="*/ 763307 w 763306"/>
                  <a:gd name="connsiteY141" fmla="*/ 336713 h 658295"/>
                  <a:gd name="connsiteX142" fmla="*/ 761500 w 763306"/>
                  <a:gd name="connsiteY142" fmla="*/ 332197 h 6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63306" h="658295">
                    <a:moveTo>
                      <a:pt x="537476" y="27778"/>
                    </a:moveTo>
                    <a:cubicBezTo>
                      <a:pt x="564576" y="24164"/>
                      <a:pt x="591676" y="23261"/>
                      <a:pt x="619679" y="26874"/>
                    </a:cubicBezTo>
                    <a:lnTo>
                      <a:pt x="619679" y="214765"/>
                    </a:lnTo>
                    <a:lnTo>
                      <a:pt x="598902" y="197602"/>
                    </a:lnTo>
                    <a:cubicBezTo>
                      <a:pt x="596192" y="195795"/>
                      <a:pt x="592579" y="194892"/>
                      <a:pt x="588966" y="194892"/>
                    </a:cubicBezTo>
                    <a:cubicBezTo>
                      <a:pt x="585352" y="195795"/>
                      <a:pt x="582642" y="197602"/>
                      <a:pt x="580836" y="201215"/>
                    </a:cubicBezTo>
                    <a:cubicBezTo>
                      <a:pt x="579933" y="203021"/>
                      <a:pt x="553736" y="256317"/>
                      <a:pt x="594386" y="308711"/>
                    </a:cubicBezTo>
                    <a:cubicBezTo>
                      <a:pt x="594386" y="309614"/>
                      <a:pt x="595289" y="309614"/>
                      <a:pt x="595289" y="310517"/>
                    </a:cubicBezTo>
                    <a:lnTo>
                      <a:pt x="619679" y="333100"/>
                    </a:lnTo>
                    <a:lnTo>
                      <a:pt x="619679" y="395429"/>
                    </a:lnTo>
                    <a:cubicBezTo>
                      <a:pt x="590772" y="392719"/>
                      <a:pt x="562769" y="392719"/>
                      <a:pt x="533863" y="397235"/>
                    </a:cubicBezTo>
                    <a:cubicBezTo>
                      <a:pt x="488697" y="404462"/>
                      <a:pt x="444434" y="420723"/>
                      <a:pt x="404688" y="446015"/>
                    </a:cubicBezTo>
                    <a:lnTo>
                      <a:pt x="404688" y="81977"/>
                    </a:lnTo>
                    <a:moveTo>
                      <a:pt x="654908" y="386396"/>
                    </a:moveTo>
                    <a:cubicBezTo>
                      <a:pt x="651295" y="387299"/>
                      <a:pt x="647682" y="388202"/>
                      <a:pt x="643165" y="390913"/>
                    </a:cubicBezTo>
                    <a:lnTo>
                      <a:pt x="643165" y="354780"/>
                    </a:lnTo>
                    <a:lnTo>
                      <a:pt x="654908" y="365619"/>
                    </a:lnTo>
                    <a:lnTo>
                      <a:pt x="654908" y="386396"/>
                    </a:lnTo>
                    <a:close/>
                    <a:moveTo>
                      <a:pt x="426368" y="490278"/>
                    </a:moveTo>
                    <a:cubicBezTo>
                      <a:pt x="420044" y="495698"/>
                      <a:pt x="416431" y="502925"/>
                      <a:pt x="416431" y="511055"/>
                    </a:cubicBezTo>
                    <a:lnTo>
                      <a:pt x="416431" y="515571"/>
                    </a:lnTo>
                    <a:lnTo>
                      <a:pt x="368555" y="515571"/>
                    </a:lnTo>
                    <a:lnTo>
                      <a:pt x="368555" y="511958"/>
                    </a:lnTo>
                    <a:cubicBezTo>
                      <a:pt x="368555" y="502022"/>
                      <a:pt x="363135" y="492988"/>
                      <a:pt x="354102" y="488472"/>
                    </a:cubicBezTo>
                    <a:cubicBezTo>
                      <a:pt x="317066" y="468598"/>
                      <a:pt x="243897" y="436982"/>
                      <a:pt x="154468" y="442401"/>
                    </a:cubicBezTo>
                    <a:cubicBezTo>
                      <a:pt x="152662" y="434272"/>
                      <a:pt x="149951" y="426142"/>
                      <a:pt x="146338" y="419818"/>
                    </a:cubicBezTo>
                    <a:cubicBezTo>
                      <a:pt x="178858" y="419818"/>
                      <a:pt x="230347" y="422529"/>
                      <a:pt x="269190" y="431562"/>
                    </a:cubicBezTo>
                    <a:cubicBezTo>
                      <a:pt x="309839" y="441498"/>
                      <a:pt x="348682" y="456856"/>
                      <a:pt x="385718" y="477631"/>
                    </a:cubicBezTo>
                    <a:cubicBezTo>
                      <a:pt x="387525" y="478534"/>
                      <a:pt x="389332" y="479439"/>
                      <a:pt x="392042" y="479439"/>
                    </a:cubicBezTo>
                    <a:cubicBezTo>
                      <a:pt x="393848" y="479439"/>
                      <a:pt x="396558" y="478534"/>
                      <a:pt x="398365" y="477631"/>
                    </a:cubicBezTo>
                    <a:cubicBezTo>
                      <a:pt x="398365" y="477631"/>
                      <a:pt x="399268" y="477631"/>
                      <a:pt x="399268" y="476728"/>
                    </a:cubicBezTo>
                    <a:cubicBezTo>
                      <a:pt x="440821" y="446918"/>
                      <a:pt x="487794" y="427045"/>
                      <a:pt x="537476" y="419818"/>
                    </a:cubicBezTo>
                    <a:cubicBezTo>
                      <a:pt x="562769" y="416206"/>
                      <a:pt x="588966" y="415302"/>
                      <a:pt x="614259" y="418012"/>
                    </a:cubicBezTo>
                    <a:cubicBezTo>
                      <a:pt x="610645" y="425239"/>
                      <a:pt x="607936" y="432465"/>
                      <a:pt x="605225" y="441498"/>
                    </a:cubicBezTo>
                    <a:cubicBezTo>
                      <a:pt x="575416" y="437885"/>
                      <a:pt x="495924" y="434272"/>
                      <a:pt x="426368" y="490278"/>
                    </a:cubicBezTo>
                    <a:close/>
                    <a:moveTo>
                      <a:pt x="104785" y="366523"/>
                    </a:moveTo>
                    <a:lnTo>
                      <a:pt x="117432" y="354780"/>
                    </a:lnTo>
                    <a:lnTo>
                      <a:pt x="117432" y="391816"/>
                    </a:lnTo>
                    <a:cubicBezTo>
                      <a:pt x="112915" y="390009"/>
                      <a:pt x="108399" y="388202"/>
                      <a:pt x="104785" y="387299"/>
                    </a:cubicBezTo>
                    <a:lnTo>
                      <a:pt x="104785" y="366523"/>
                    </a:lnTo>
                    <a:close/>
                    <a:moveTo>
                      <a:pt x="165308" y="309614"/>
                    </a:moveTo>
                    <a:cubicBezTo>
                      <a:pt x="165308" y="309614"/>
                      <a:pt x="166211" y="308711"/>
                      <a:pt x="166211" y="307807"/>
                    </a:cubicBezTo>
                    <a:cubicBezTo>
                      <a:pt x="205957" y="254511"/>
                      <a:pt x="180664" y="202118"/>
                      <a:pt x="179761" y="200312"/>
                    </a:cubicBezTo>
                    <a:cubicBezTo>
                      <a:pt x="177954" y="196698"/>
                      <a:pt x="175245" y="194892"/>
                      <a:pt x="171631" y="193988"/>
                    </a:cubicBezTo>
                    <a:cubicBezTo>
                      <a:pt x="168018" y="193085"/>
                      <a:pt x="164405" y="193988"/>
                      <a:pt x="161695" y="196698"/>
                    </a:cubicBezTo>
                    <a:lnTo>
                      <a:pt x="141822" y="212959"/>
                    </a:lnTo>
                    <a:lnTo>
                      <a:pt x="141822" y="26874"/>
                    </a:lnTo>
                    <a:cubicBezTo>
                      <a:pt x="173438" y="26874"/>
                      <a:pt x="228541" y="28681"/>
                      <a:pt x="270093" y="38617"/>
                    </a:cubicBezTo>
                    <a:cubicBezTo>
                      <a:pt x="308936" y="47650"/>
                      <a:pt x="345972" y="62103"/>
                      <a:pt x="380298" y="81977"/>
                    </a:cubicBezTo>
                    <a:lnTo>
                      <a:pt x="380298" y="447822"/>
                    </a:lnTo>
                    <a:cubicBezTo>
                      <a:pt x="346876" y="430659"/>
                      <a:pt x="311646" y="417109"/>
                      <a:pt x="275513" y="408979"/>
                    </a:cubicBezTo>
                    <a:cubicBezTo>
                      <a:pt x="231250" y="398140"/>
                      <a:pt x="174341" y="396332"/>
                      <a:pt x="140918" y="396332"/>
                    </a:cubicBezTo>
                    <a:lnTo>
                      <a:pt x="140918" y="332197"/>
                    </a:lnTo>
                    <a:lnTo>
                      <a:pt x="165308" y="309614"/>
                    </a:lnTo>
                    <a:close/>
                    <a:moveTo>
                      <a:pt x="82202" y="262641"/>
                    </a:moveTo>
                    <a:lnTo>
                      <a:pt x="46069" y="292450"/>
                    </a:lnTo>
                    <a:lnTo>
                      <a:pt x="82202" y="221088"/>
                    </a:lnTo>
                    <a:lnTo>
                      <a:pt x="82202" y="262641"/>
                    </a:lnTo>
                    <a:close/>
                    <a:moveTo>
                      <a:pt x="117432" y="60297"/>
                    </a:moveTo>
                    <a:lnTo>
                      <a:pt x="117432" y="232831"/>
                    </a:lnTo>
                    <a:lnTo>
                      <a:pt x="105689" y="242768"/>
                    </a:lnTo>
                    <a:lnTo>
                      <a:pt x="105689" y="55781"/>
                    </a:lnTo>
                    <a:lnTo>
                      <a:pt x="117432" y="60297"/>
                    </a:lnTo>
                    <a:close/>
                    <a:moveTo>
                      <a:pt x="654908" y="55781"/>
                    </a:moveTo>
                    <a:lnTo>
                      <a:pt x="654908" y="242768"/>
                    </a:lnTo>
                    <a:lnTo>
                      <a:pt x="643165" y="232831"/>
                    </a:lnTo>
                    <a:lnTo>
                      <a:pt x="643165" y="59394"/>
                    </a:lnTo>
                    <a:lnTo>
                      <a:pt x="654908" y="55781"/>
                    </a:lnTo>
                    <a:close/>
                    <a:moveTo>
                      <a:pt x="714527" y="292450"/>
                    </a:moveTo>
                    <a:lnTo>
                      <a:pt x="678394" y="262641"/>
                    </a:lnTo>
                    <a:lnTo>
                      <a:pt x="678394" y="221088"/>
                    </a:lnTo>
                    <a:lnTo>
                      <a:pt x="714527" y="292450"/>
                    </a:lnTo>
                    <a:close/>
                    <a:moveTo>
                      <a:pt x="761500" y="332197"/>
                    </a:moveTo>
                    <a:lnTo>
                      <a:pt x="679298" y="167793"/>
                    </a:lnTo>
                    <a:lnTo>
                      <a:pt x="679298" y="39520"/>
                    </a:lnTo>
                    <a:cubicBezTo>
                      <a:pt x="679298" y="35907"/>
                      <a:pt x="677491" y="32294"/>
                      <a:pt x="674781" y="29584"/>
                    </a:cubicBezTo>
                    <a:cubicBezTo>
                      <a:pt x="672071" y="27778"/>
                      <a:pt x="667555" y="26874"/>
                      <a:pt x="663941" y="27778"/>
                    </a:cubicBezTo>
                    <a:lnTo>
                      <a:pt x="644068" y="34101"/>
                    </a:lnTo>
                    <a:lnTo>
                      <a:pt x="644068" y="15131"/>
                    </a:lnTo>
                    <a:cubicBezTo>
                      <a:pt x="644068" y="8807"/>
                      <a:pt x="639552" y="4291"/>
                      <a:pt x="634132" y="3387"/>
                    </a:cubicBezTo>
                    <a:cubicBezTo>
                      <a:pt x="600709" y="-1129"/>
                      <a:pt x="567286" y="-1129"/>
                      <a:pt x="534766" y="3387"/>
                    </a:cubicBezTo>
                    <a:cubicBezTo>
                      <a:pt x="484180" y="10614"/>
                      <a:pt x="435401" y="30487"/>
                      <a:pt x="392945" y="60297"/>
                    </a:cubicBezTo>
                    <a:cubicBezTo>
                      <a:pt x="356812" y="40423"/>
                      <a:pt x="317969" y="25067"/>
                      <a:pt x="277320" y="15131"/>
                    </a:cubicBezTo>
                    <a:cubicBezTo>
                      <a:pt x="226734" y="3387"/>
                      <a:pt x="159888" y="1581"/>
                      <a:pt x="130982" y="2484"/>
                    </a:cubicBezTo>
                    <a:cubicBezTo>
                      <a:pt x="124659" y="2484"/>
                      <a:pt x="119239" y="7904"/>
                      <a:pt x="119239" y="14228"/>
                    </a:cubicBezTo>
                    <a:lnTo>
                      <a:pt x="119239" y="33198"/>
                    </a:lnTo>
                    <a:lnTo>
                      <a:pt x="99365" y="26874"/>
                    </a:lnTo>
                    <a:cubicBezTo>
                      <a:pt x="95752" y="25970"/>
                      <a:pt x="92139" y="25970"/>
                      <a:pt x="88526" y="28681"/>
                    </a:cubicBezTo>
                    <a:cubicBezTo>
                      <a:pt x="84912" y="31390"/>
                      <a:pt x="84009" y="34101"/>
                      <a:pt x="84009" y="38617"/>
                    </a:cubicBezTo>
                    <a:lnTo>
                      <a:pt x="84009" y="166888"/>
                    </a:lnTo>
                    <a:lnTo>
                      <a:pt x="903" y="331294"/>
                    </a:lnTo>
                    <a:cubicBezTo>
                      <a:pt x="0" y="333100"/>
                      <a:pt x="0" y="334907"/>
                      <a:pt x="0" y="336713"/>
                    </a:cubicBezTo>
                    <a:lnTo>
                      <a:pt x="0" y="658296"/>
                    </a:lnTo>
                    <a:lnTo>
                      <a:pt x="23486" y="658296"/>
                    </a:lnTo>
                    <a:lnTo>
                      <a:pt x="23486" y="342133"/>
                    </a:lnTo>
                    <a:lnTo>
                      <a:pt x="165308" y="225604"/>
                    </a:lnTo>
                    <a:cubicBezTo>
                      <a:pt x="168921" y="240961"/>
                      <a:pt x="168921" y="266254"/>
                      <a:pt x="149951" y="292450"/>
                    </a:cubicBezTo>
                    <a:lnTo>
                      <a:pt x="86719" y="351166"/>
                    </a:lnTo>
                    <a:cubicBezTo>
                      <a:pt x="84009" y="352974"/>
                      <a:pt x="83106" y="356586"/>
                      <a:pt x="83106" y="360199"/>
                    </a:cubicBezTo>
                    <a:lnTo>
                      <a:pt x="83106" y="396332"/>
                    </a:lnTo>
                    <a:cubicBezTo>
                      <a:pt x="83106" y="402656"/>
                      <a:pt x="88526" y="408076"/>
                      <a:pt x="94849" y="408076"/>
                    </a:cubicBezTo>
                    <a:cubicBezTo>
                      <a:pt x="94849" y="408076"/>
                      <a:pt x="110205" y="408076"/>
                      <a:pt x="121948" y="422529"/>
                    </a:cubicBezTo>
                    <a:cubicBezTo>
                      <a:pt x="136402" y="439692"/>
                      <a:pt x="139112" y="471308"/>
                      <a:pt x="130982" y="512861"/>
                    </a:cubicBezTo>
                    <a:lnTo>
                      <a:pt x="154468" y="517378"/>
                    </a:lnTo>
                    <a:cubicBezTo>
                      <a:pt x="158081" y="498408"/>
                      <a:pt x="159888" y="481245"/>
                      <a:pt x="159888" y="465889"/>
                    </a:cubicBezTo>
                    <a:cubicBezTo>
                      <a:pt x="167114" y="465889"/>
                      <a:pt x="173438" y="464985"/>
                      <a:pt x="180664" y="464985"/>
                    </a:cubicBezTo>
                    <a:cubicBezTo>
                      <a:pt x="180664" y="491181"/>
                      <a:pt x="177051" y="558027"/>
                      <a:pt x="127368" y="574287"/>
                    </a:cubicBezTo>
                    <a:cubicBezTo>
                      <a:pt x="122852" y="576094"/>
                      <a:pt x="119239" y="580610"/>
                      <a:pt x="119239" y="586030"/>
                    </a:cubicBezTo>
                    <a:lnTo>
                      <a:pt x="119239" y="657392"/>
                    </a:lnTo>
                    <a:lnTo>
                      <a:pt x="142725" y="657392"/>
                    </a:lnTo>
                    <a:lnTo>
                      <a:pt x="142725" y="594160"/>
                    </a:lnTo>
                    <a:cubicBezTo>
                      <a:pt x="171631" y="581513"/>
                      <a:pt x="191504" y="553510"/>
                      <a:pt x="199634" y="512861"/>
                    </a:cubicBezTo>
                    <a:cubicBezTo>
                      <a:pt x="203247" y="494795"/>
                      <a:pt x="204151" y="477631"/>
                      <a:pt x="204151" y="465889"/>
                    </a:cubicBezTo>
                    <a:cubicBezTo>
                      <a:pt x="266480" y="471308"/>
                      <a:pt x="317066" y="492988"/>
                      <a:pt x="345069" y="508344"/>
                    </a:cubicBezTo>
                    <a:cubicBezTo>
                      <a:pt x="345972" y="509247"/>
                      <a:pt x="346876" y="510151"/>
                      <a:pt x="346876" y="511055"/>
                    </a:cubicBezTo>
                    <a:lnTo>
                      <a:pt x="346876" y="526411"/>
                    </a:lnTo>
                    <a:cubicBezTo>
                      <a:pt x="346876" y="532734"/>
                      <a:pt x="352295" y="538154"/>
                      <a:pt x="358619" y="538154"/>
                    </a:cubicBezTo>
                    <a:lnTo>
                      <a:pt x="429981" y="538154"/>
                    </a:lnTo>
                    <a:cubicBezTo>
                      <a:pt x="436304" y="538154"/>
                      <a:pt x="441724" y="532734"/>
                      <a:pt x="441724" y="526411"/>
                    </a:cubicBezTo>
                    <a:lnTo>
                      <a:pt x="441724" y="509247"/>
                    </a:lnTo>
                    <a:cubicBezTo>
                      <a:pt x="441724" y="508344"/>
                      <a:pt x="441724" y="507441"/>
                      <a:pt x="442628" y="506538"/>
                    </a:cubicBezTo>
                    <a:cubicBezTo>
                      <a:pt x="482374" y="474922"/>
                      <a:pt x="525733" y="464985"/>
                      <a:pt x="559156" y="462275"/>
                    </a:cubicBezTo>
                    <a:cubicBezTo>
                      <a:pt x="558253" y="492988"/>
                      <a:pt x="563673" y="567963"/>
                      <a:pt x="620582" y="593257"/>
                    </a:cubicBezTo>
                    <a:lnTo>
                      <a:pt x="620582" y="656489"/>
                    </a:lnTo>
                    <a:lnTo>
                      <a:pt x="644068" y="656489"/>
                    </a:lnTo>
                    <a:lnTo>
                      <a:pt x="644068" y="585127"/>
                    </a:lnTo>
                    <a:cubicBezTo>
                      <a:pt x="644068" y="579707"/>
                      <a:pt x="640455" y="575190"/>
                      <a:pt x="635939" y="573383"/>
                    </a:cubicBezTo>
                    <a:cubicBezTo>
                      <a:pt x="586256" y="557124"/>
                      <a:pt x="582642" y="487568"/>
                      <a:pt x="583546" y="461372"/>
                    </a:cubicBezTo>
                    <a:cubicBezTo>
                      <a:pt x="591676" y="461372"/>
                      <a:pt x="598902" y="462275"/>
                      <a:pt x="604322" y="463178"/>
                    </a:cubicBezTo>
                    <a:cubicBezTo>
                      <a:pt x="603419" y="478534"/>
                      <a:pt x="605225" y="496601"/>
                      <a:pt x="608839" y="515571"/>
                    </a:cubicBezTo>
                    <a:lnTo>
                      <a:pt x="632325" y="511055"/>
                    </a:lnTo>
                    <a:cubicBezTo>
                      <a:pt x="624195" y="469501"/>
                      <a:pt x="626905" y="438789"/>
                      <a:pt x="641358" y="420723"/>
                    </a:cubicBezTo>
                    <a:cubicBezTo>
                      <a:pt x="653102" y="406269"/>
                      <a:pt x="668458" y="406269"/>
                      <a:pt x="668458" y="406269"/>
                    </a:cubicBezTo>
                    <a:cubicBezTo>
                      <a:pt x="674781" y="406269"/>
                      <a:pt x="680201" y="400849"/>
                      <a:pt x="680201" y="394526"/>
                    </a:cubicBezTo>
                    <a:lnTo>
                      <a:pt x="680201" y="358393"/>
                    </a:lnTo>
                    <a:cubicBezTo>
                      <a:pt x="680201" y="354780"/>
                      <a:pt x="679298" y="352069"/>
                      <a:pt x="676588" y="349360"/>
                    </a:cubicBezTo>
                    <a:lnTo>
                      <a:pt x="613356" y="290644"/>
                    </a:lnTo>
                    <a:cubicBezTo>
                      <a:pt x="594386" y="264448"/>
                      <a:pt x="595289" y="239154"/>
                      <a:pt x="597999" y="223798"/>
                    </a:cubicBezTo>
                    <a:lnTo>
                      <a:pt x="739821" y="340327"/>
                    </a:lnTo>
                    <a:lnTo>
                      <a:pt x="739821" y="656489"/>
                    </a:lnTo>
                    <a:lnTo>
                      <a:pt x="763307" y="656489"/>
                    </a:lnTo>
                    <a:lnTo>
                      <a:pt x="763307" y="336713"/>
                    </a:lnTo>
                    <a:cubicBezTo>
                      <a:pt x="762404" y="334907"/>
                      <a:pt x="762404" y="333100"/>
                      <a:pt x="761500" y="332197"/>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8" name="Freeform 148">
                <a:extLst>
                  <a:ext uri="{FF2B5EF4-FFF2-40B4-BE49-F238E27FC236}">
                    <a16:creationId xmlns:a16="http://schemas.microsoft.com/office/drawing/2014/main" id="{7AA3A624-59E1-E166-3C61-366C6AA6BA28}"/>
                  </a:ext>
                </a:extLst>
              </p:cNvPr>
              <p:cNvSpPr/>
              <p:nvPr/>
            </p:nvSpPr>
            <p:spPr>
              <a:xfrm>
                <a:off x="5876421" y="5588448"/>
                <a:ext cx="175244" cy="62577"/>
              </a:xfrm>
              <a:custGeom>
                <a:avLst/>
                <a:gdLst>
                  <a:gd name="connsiteX0" fmla="*/ 163501 w 175244"/>
                  <a:gd name="connsiteY0" fmla="*/ 62578 h 62577"/>
                  <a:gd name="connsiteX1" fmla="*/ 175244 w 175244"/>
                  <a:gd name="connsiteY1" fmla="*/ 40898 h 62577"/>
                  <a:gd name="connsiteX2" fmla="*/ 0 w 175244"/>
                  <a:gd name="connsiteY2" fmla="*/ 1152 h 62577"/>
                  <a:gd name="connsiteX3" fmla="*/ 3613 w 175244"/>
                  <a:gd name="connsiteY3" fmla="*/ 26445 h 62577"/>
                  <a:gd name="connsiteX4" fmla="*/ 163501 w 175244"/>
                  <a:gd name="connsiteY4" fmla="*/ 62578 h 6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577">
                    <a:moveTo>
                      <a:pt x="163501" y="62578"/>
                    </a:moveTo>
                    <a:lnTo>
                      <a:pt x="175244" y="40898"/>
                    </a:lnTo>
                    <a:cubicBezTo>
                      <a:pt x="88525" y="-10591"/>
                      <a:pt x="3613" y="1152"/>
                      <a:pt x="0" y="1152"/>
                    </a:cubicBezTo>
                    <a:lnTo>
                      <a:pt x="3613" y="26445"/>
                    </a:lnTo>
                    <a:cubicBezTo>
                      <a:pt x="4517" y="26445"/>
                      <a:pt x="84009" y="14702"/>
                      <a:pt x="163501" y="62578"/>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59" name="Freeform 149">
                <a:extLst>
                  <a:ext uri="{FF2B5EF4-FFF2-40B4-BE49-F238E27FC236}">
                    <a16:creationId xmlns:a16="http://schemas.microsoft.com/office/drawing/2014/main" id="{E5FA7245-7255-F575-FD76-CFD1A2043D2F}"/>
                  </a:ext>
                </a:extLst>
              </p:cNvPr>
              <p:cNvSpPr/>
              <p:nvPr/>
            </p:nvSpPr>
            <p:spPr>
              <a:xfrm>
                <a:off x="5876421" y="5650223"/>
                <a:ext cx="175244" cy="56809"/>
              </a:xfrm>
              <a:custGeom>
                <a:avLst/>
                <a:gdLst>
                  <a:gd name="connsiteX0" fmla="*/ 163501 w 175244"/>
                  <a:gd name="connsiteY0" fmla="*/ 56810 h 56809"/>
                  <a:gd name="connsiteX1" fmla="*/ 175244 w 175244"/>
                  <a:gd name="connsiteY1" fmla="*/ 36936 h 56809"/>
                  <a:gd name="connsiteX2" fmla="*/ 0 w 175244"/>
                  <a:gd name="connsiteY2" fmla="*/ 1706 h 56809"/>
                  <a:gd name="connsiteX3" fmla="*/ 3613 w 175244"/>
                  <a:gd name="connsiteY3" fmla="*/ 24289 h 56809"/>
                  <a:gd name="connsiteX4" fmla="*/ 163501 w 175244"/>
                  <a:gd name="connsiteY4" fmla="*/ 56810 h 5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809">
                    <a:moveTo>
                      <a:pt x="163501" y="56810"/>
                    </a:moveTo>
                    <a:lnTo>
                      <a:pt x="175244" y="36936"/>
                    </a:lnTo>
                    <a:cubicBezTo>
                      <a:pt x="88525" y="-10036"/>
                      <a:pt x="3613" y="803"/>
                      <a:pt x="0" y="1706"/>
                    </a:cubicBezTo>
                    <a:lnTo>
                      <a:pt x="3613" y="24289"/>
                    </a:lnTo>
                    <a:cubicBezTo>
                      <a:pt x="4517" y="24289"/>
                      <a:pt x="84009" y="14353"/>
                      <a:pt x="163501" y="5681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60" name="Freeform 150">
                <a:extLst>
                  <a:ext uri="{FF2B5EF4-FFF2-40B4-BE49-F238E27FC236}">
                    <a16:creationId xmlns:a16="http://schemas.microsoft.com/office/drawing/2014/main" id="{6BF429AB-AB91-F586-BCC2-81E3EABF1AE1}"/>
                  </a:ext>
                </a:extLst>
              </p:cNvPr>
              <p:cNvSpPr/>
              <p:nvPr/>
            </p:nvSpPr>
            <p:spPr>
              <a:xfrm>
                <a:off x="6121221" y="5826603"/>
                <a:ext cx="175244" cy="62899"/>
              </a:xfrm>
              <a:custGeom>
                <a:avLst/>
                <a:gdLst>
                  <a:gd name="connsiteX0" fmla="*/ 0 w 175244"/>
                  <a:gd name="connsiteY0" fmla="*/ 41220 h 62899"/>
                  <a:gd name="connsiteX1" fmla="*/ 11743 w 175244"/>
                  <a:gd name="connsiteY1" fmla="*/ 62900 h 62899"/>
                  <a:gd name="connsiteX2" fmla="*/ 171631 w 175244"/>
                  <a:gd name="connsiteY2" fmla="*/ 26767 h 62899"/>
                  <a:gd name="connsiteX3" fmla="*/ 175244 w 175244"/>
                  <a:gd name="connsiteY3" fmla="*/ 2378 h 62899"/>
                  <a:gd name="connsiteX4" fmla="*/ 0 w 175244"/>
                  <a:gd name="connsiteY4" fmla="*/ 41220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899">
                    <a:moveTo>
                      <a:pt x="0" y="41220"/>
                    </a:moveTo>
                    <a:lnTo>
                      <a:pt x="11743" y="62900"/>
                    </a:lnTo>
                    <a:cubicBezTo>
                      <a:pt x="91236" y="15023"/>
                      <a:pt x="171631" y="26767"/>
                      <a:pt x="171631" y="26767"/>
                    </a:cubicBezTo>
                    <a:lnTo>
                      <a:pt x="175244" y="2378"/>
                    </a:lnTo>
                    <a:cubicBezTo>
                      <a:pt x="171631" y="570"/>
                      <a:pt x="85816" y="-11172"/>
                      <a:pt x="0" y="4122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sp>
            <p:nvSpPr>
              <p:cNvPr id="61" name="Freeform 151">
                <a:extLst>
                  <a:ext uri="{FF2B5EF4-FFF2-40B4-BE49-F238E27FC236}">
                    <a16:creationId xmlns:a16="http://schemas.microsoft.com/office/drawing/2014/main" id="{99A7EA5F-13DA-2707-A5BE-A86CDC073991}"/>
                  </a:ext>
                </a:extLst>
              </p:cNvPr>
              <p:cNvSpPr/>
              <p:nvPr/>
            </p:nvSpPr>
            <p:spPr>
              <a:xfrm>
                <a:off x="6121221" y="5582167"/>
                <a:ext cx="175244" cy="56212"/>
              </a:xfrm>
              <a:custGeom>
                <a:avLst/>
                <a:gdLst>
                  <a:gd name="connsiteX0" fmla="*/ 0 w 175244"/>
                  <a:gd name="connsiteY0" fmla="*/ 36340 h 56212"/>
                  <a:gd name="connsiteX1" fmla="*/ 11743 w 175244"/>
                  <a:gd name="connsiteY1" fmla="*/ 56212 h 56212"/>
                  <a:gd name="connsiteX2" fmla="*/ 171631 w 175244"/>
                  <a:gd name="connsiteY2" fmla="*/ 23693 h 56212"/>
                  <a:gd name="connsiteX3" fmla="*/ 175244 w 175244"/>
                  <a:gd name="connsiteY3" fmla="*/ 1110 h 56212"/>
                  <a:gd name="connsiteX4" fmla="*/ 0 w 175244"/>
                  <a:gd name="connsiteY4" fmla="*/ 36340 h 5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212">
                    <a:moveTo>
                      <a:pt x="0" y="36340"/>
                    </a:moveTo>
                    <a:lnTo>
                      <a:pt x="11743" y="56212"/>
                    </a:lnTo>
                    <a:cubicBezTo>
                      <a:pt x="91236" y="13757"/>
                      <a:pt x="171631" y="23693"/>
                      <a:pt x="171631" y="23693"/>
                    </a:cubicBezTo>
                    <a:lnTo>
                      <a:pt x="175244" y="1110"/>
                    </a:lnTo>
                    <a:cubicBezTo>
                      <a:pt x="171631" y="1110"/>
                      <a:pt x="85816" y="-9730"/>
                      <a:pt x="0" y="36340"/>
                    </a:cubicBezTo>
                    <a:close/>
                  </a:path>
                </a:pathLst>
              </a:custGeom>
              <a:grpFill/>
              <a:ln w="9028" cap="flat">
                <a:noFill/>
                <a:prstDash val="solid"/>
                <a:miter/>
              </a:ln>
            </p:spPr>
            <p:txBody>
              <a:bodyPr rtlCol="0" anchor="ctr"/>
              <a:lstStyle/>
              <a:p>
                <a:pPr defTabSz="914400"/>
                <a:endParaRPr lang="en-US">
                  <a:solidFill>
                    <a:srgbClr val="58595B"/>
                  </a:solidFill>
                  <a:latin typeface="Calibri"/>
                </a:endParaRPr>
              </a:p>
            </p:txBody>
          </p:sp>
        </p:grpSp>
      </p:grpSp>
      <p:sp>
        <p:nvSpPr>
          <p:cNvPr id="64" name="Text Placeholder 3">
            <a:extLst>
              <a:ext uri="{FF2B5EF4-FFF2-40B4-BE49-F238E27FC236}">
                <a16:creationId xmlns:a16="http://schemas.microsoft.com/office/drawing/2014/main" id="{82B92135-D8E6-35D7-232F-1C10C6C91F2B}"/>
              </a:ext>
            </a:extLst>
          </p:cNvPr>
          <p:cNvSpPr txBox="1">
            <a:spLocks/>
          </p:cNvSpPr>
          <p:nvPr/>
        </p:nvSpPr>
        <p:spPr>
          <a:xfrm>
            <a:off x="929701" y="8704446"/>
            <a:ext cx="1243574" cy="511220"/>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Determine pertinent information</a:t>
            </a:r>
          </a:p>
        </p:txBody>
      </p:sp>
      <p:sp>
        <p:nvSpPr>
          <p:cNvPr id="65" name="Text Placeholder 3">
            <a:extLst>
              <a:ext uri="{FF2B5EF4-FFF2-40B4-BE49-F238E27FC236}">
                <a16:creationId xmlns:a16="http://schemas.microsoft.com/office/drawing/2014/main" id="{ACCBF83B-9A41-CD42-69A4-1032A846392A}"/>
              </a:ext>
            </a:extLst>
          </p:cNvPr>
          <p:cNvSpPr txBox="1">
            <a:spLocks/>
          </p:cNvSpPr>
          <p:nvPr/>
        </p:nvSpPr>
        <p:spPr>
          <a:xfrm>
            <a:off x="2216934" y="9440413"/>
            <a:ext cx="1644290" cy="671887"/>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Identify the problem and its parameters</a:t>
            </a:r>
          </a:p>
        </p:txBody>
      </p:sp>
      <p:sp>
        <p:nvSpPr>
          <p:cNvPr id="66" name="Text Placeholder 3">
            <a:extLst>
              <a:ext uri="{FF2B5EF4-FFF2-40B4-BE49-F238E27FC236}">
                <a16:creationId xmlns:a16="http://schemas.microsoft.com/office/drawing/2014/main" id="{9C887271-060A-FE28-8E2D-5F26996782FE}"/>
              </a:ext>
            </a:extLst>
          </p:cNvPr>
          <p:cNvSpPr txBox="1">
            <a:spLocks/>
          </p:cNvSpPr>
          <p:nvPr/>
        </p:nvSpPr>
        <p:spPr>
          <a:xfrm>
            <a:off x="3419226" y="8704446"/>
            <a:ext cx="1172250" cy="480454"/>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Identify possible solutions</a:t>
            </a:r>
          </a:p>
        </p:txBody>
      </p:sp>
      <p:sp>
        <p:nvSpPr>
          <p:cNvPr id="67" name="Text Placeholder 3">
            <a:extLst>
              <a:ext uri="{FF2B5EF4-FFF2-40B4-BE49-F238E27FC236}">
                <a16:creationId xmlns:a16="http://schemas.microsoft.com/office/drawing/2014/main" id="{A2BDF2C6-782C-B1BA-8EBC-9E09DD7E0C3A}"/>
              </a:ext>
            </a:extLst>
          </p:cNvPr>
          <p:cNvSpPr txBox="1">
            <a:spLocks/>
          </p:cNvSpPr>
          <p:nvPr/>
        </p:nvSpPr>
        <p:spPr>
          <a:xfrm>
            <a:off x="4740291" y="9485441"/>
            <a:ext cx="1527873" cy="437408"/>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Form strategies &amp; ideas for action</a:t>
            </a:r>
          </a:p>
        </p:txBody>
      </p:sp>
      <p:sp>
        <p:nvSpPr>
          <p:cNvPr id="68" name="Text Placeholder 3">
            <a:extLst>
              <a:ext uri="{FF2B5EF4-FFF2-40B4-BE49-F238E27FC236}">
                <a16:creationId xmlns:a16="http://schemas.microsoft.com/office/drawing/2014/main" id="{EE356B64-7BF2-5C2E-3B24-82C96D89AF82}"/>
              </a:ext>
            </a:extLst>
          </p:cNvPr>
          <p:cNvSpPr txBox="1">
            <a:spLocks/>
          </p:cNvSpPr>
          <p:nvPr/>
        </p:nvSpPr>
        <p:spPr>
          <a:xfrm>
            <a:off x="5855157" y="8704446"/>
            <a:ext cx="1203908" cy="808342"/>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a:r>
              <a:rPr lang="en-GB" sz="1100" b="1">
                <a:latin typeface="Calibri"/>
              </a:rPr>
              <a:t>Make decisions to fix the problems</a:t>
            </a:r>
          </a:p>
        </p:txBody>
      </p:sp>
      <p:cxnSp>
        <p:nvCxnSpPr>
          <p:cNvPr id="69" name="Straight Connector 68">
            <a:extLst>
              <a:ext uri="{FF2B5EF4-FFF2-40B4-BE49-F238E27FC236}">
                <a16:creationId xmlns:a16="http://schemas.microsoft.com/office/drawing/2014/main" id="{2AD78FF8-69DC-1577-1739-73513108C0D1}"/>
              </a:ext>
            </a:extLst>
          </p:cNvPr>
          <p:cNvCxnSpPr>
            <a:cxnSpLocks/>
          </p:cNvCxnSpPr>
          <p:nvPr/>
        </p:nvCxnSpPr>
        <p:spPr>
          <a:xfrm flipH="1" flipV="1">
            <a:off x="1810647" y="8449354"/>
            <a:ext cx="437530" cy="397975"/>
          </a:xfrm>
          <a:prstGeom prst="line">
            <a:avLst/>
          </a:prstGeom>
          <a:noFill/>
          <a:ln w="19050" cap="flat" cmpd="sng" algn="ctr">
            <a:solidFill>
              <a:srgbClr val="416F70"/>
            </a:solidFill>
            <a:prstDash val="solid"/>
          </a:ln>
          <a:effectLst/>
        </p:spPr>
      </p:cxnSp>
      <p:cxnSp>
        <p:nvCxnSpPr>
          <p:cNvPr id="70" name="Straight Connector 69">
            <a:extLst>
              <a:ext uri="{FF2B5EF4-FFF2-40B4-BE49-F238E27FC236}">
                <a16:creationId xmlns:a16="http://schemas.microsoft.com/office/drawing/2014/main" id="{05154E24-6EF1-28F0-7B12-8E0C7629F62C}"/>
              </a:ext>
            </a:extLst>
          </p:cNvPr>
          <p:cNvCxnSpPr>
            <a:cxnSpLocks/>
          </p:cNvCxnSpPr>
          <p:nvPr/>
        </p:nvCxnSpPr>
        <p:spPr>
          <a:xfrm flipH="1" flipV="1">
            <a:off x="4267512" y="8449354"/>
            <a:ext cx="437530" cy="397975"/>
          </a:xfrm>
          <a:prstGeom prst="line">
            <a:avLst/>
          </a:prstGeom>
          <a:noFill/>
          <a:ln w="19050" cap="flat" cmpd="sng" algn="ctr">
            <a:solidFill>
              <a:srgbClr val="416F70"/>
            </a:solidFill>
            <a:prstDash val="solid"/>
          </a:ln>
          <a:effectLst/>
        </p:spPr>
      </p:cxnSp>
      <p:cxnSp>
        <p:nvCxnSpPr>
          <p:cNvPr id="71" name="Straight Connector 70">
            <a:extLst>
              <a:ext uri="{FF2B5EF4-FFF2-40B4-BE49-F238E27FC236}">
                <a16:creationId xmlns:a16="http://schemas.microsoft.com/office/drawing/2014/main" id="{5803D1C8-F3B4-10BD-DF33-89AE4A3FCAF3}"/>
              </a:ext>
            </a:extLst>
          </p:cNvPr>
          <p:cNvCxnSpPr>
            <a:cxnSpLocks/>
          </p:cNvCxnSpPr>
          <p:nvPr/>
        </p:nvCxnSpPr>
        <p:spPr>
          <a:xfrm flipV="1">
            <a:off x="3039079" y="8449354"/>
            <a:ext cx="437530" cy="397975"/>
          </a:xfrm>
          <a:prstGeom prst="line">
            <a:avLst/>
          </a:prstGeom>
          <a:noFill/>
          <a:ln w="19050" cap="flat" cmpd="sng" algn="ctr">
            <a:solidFill>
              <a:srgbClr val="416F70"/>
            </a:solidFill>
            <a:prstDash val="solid"/>
          </a:ln>
          <a:effectLst/>
        </p:spPr>
      </p:cxnSp>
      <p:cxnSp>
        <p:nvCxnSpPr>
          <p:cNvPr id="72" name="Straight Connector 71">
            <a:extLst>
              <a:ext uri="{FF2B5EF4-FFF2-40B4-BE49-F238E27FC236}">
                <a16:creationId xmlns:a16="http://schemas.microsoft.com/office/drawing/2014/main" id="{C47C7E9F-F81F-9C74-0135-F4ECB9D16035}"/>
              </a:ext>
            </a:extLst>
          </p:cNvPr>
          <p:cNvCxnSpPr>
            <a:cxnSpLocks/>
          </p:cNvCxnSpPr>
          <p:nvPr/>
        </p:nvCxnSpPr>
        <p:spPr>
          <a:xfrm flipV="1">
            <a:off x="5495943" y="8449354"/>
            <a:ext cx="437530" cy="397975"/>
          </a:xfrm>
          <a:prstGeom prst="line">
            <a:avLst/>
          </a:prstGeom>
          <a:noFill/>
          <a:ln w="19050" cap="flat" cmpd="sng" algn="ctr">
            <a:solidFill>
              <a:srgbClr val="416F70"/>
            </a:solidFill>
            <a:prstDash val="solid"/>
          </a:ln>
          <a:effectLst/>
        </p:spPr>
      </p:cxnSp>
    </p:spTree>
    <p:extLst>
      <p:ext uri="{BB962C8B-B14F-4D97-AF65-F5344CB8AC3E}">
        <p14:creationId xmlns:p14="http://schemas.microsoft.com/office/powerpoint/2010/main" val="292456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6A9BBF-8E97-F6BD-7422-6530D769C4F9}"/>
              </a:ext>
            </a:extLst>
          </p:cNvPr>
          <p:cNvSpPr>
            <a:spLocks noGrp="1"/>
          </p:cNvSpPr>
          <p:nvPr>
            <p:ph type="body" sz="quarter" idx="15"/>
          </p:nvPr>
        </p:nvSpPr>
        <p:spPr/>
        <p:txBody>
          <a:bodyPr/>
          <a:lstStyle/>
          <a:p>
            <a:r>
              <a:rPr lang="en-IE" b="1" dirty="0"/>
              <a:t>05 – Our Good Practice </a:t>
            </a:r>
            <a:r>
              <a:rPr lang="en-IE" dirty="0"/>
              <a:t>examples:</a:t>
            </a:r>
          </a:p>
        </p:txBody>
      </p:sp>
    </p:spTree>
    <p:extLst>
      <p:ext uri="{BB962C8B-B14F-4D97-AF65-F5344CB8AC3E}">
        <p14:creationId xmlns:p14="http://schemas.microsoft.com/office/powerpoint/2010/main" val="342370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2677DB-4F59-D4F7-0A90-2FA2C63F1C07}"/>
              </a:ext>
            </a:extLst>
          </p:cNvPr>
          <p:cNvSpPr>
            <a:spLocks noGrp="1"/>
          </p:cNvSpPr>
          <p:nvPr>
            <p:ph type="body" sz="quarter" idx="47"/>
          </p:nvPr>
        </p:nvSpPr>
        <p:spPr>
          <a:xfrm>
            <a:off x="579471" y="1282999"/>
            <a:ext cx="6815990" cy="595956"/>
          </a:xfrm>
        </p:spPr>
        <p:txBody>
          <a:bodyPr/>
          <a:lstStyle/>
          <a:p>
            <a:r>
              <a:rPr lang="en-IE" sz="3600" dirty="0"/>
              <a:t>Good Practice Cases…</a:t>
            </a:r>
          </a:p>
        </p:txBody>
      </p:sp>
      <p:sp>
        <p:nvSpPr>
          <p:cNvPr id="3" name="TextBox 2">
            <a:extLst>
              <a:ext uri="{FF2B5EF4-FFF2-40B4-BE49-F238E27FC236}">
                <a16:creationId xmlns:a16="http://schemas.microsoft.com/office/drawing/2014/main" id="{582A5FD6-3C2D-2E37-E696-C85233872882}"/>
              </a:ext>
            </a:extLst>
          </p:cNvPr>
          <p:cNvSpPr txBox="1"/>
          <p:nvPr/>
        </p:nvSpPr>
        <p:spPr>
          <a:xfrm>
            <a:off x="2802582" y="2991748"/>
            <a:ext cx="4304714" cy="7417415"/>
          </a:xfrm>
          <a:prstGeom prst="rect">
            <a:avLst/>
          </a:prstGeom>
          <a:noFill/>
        </p:spPr>
        <p:txBody>
          <a:bodyPr wrap="square" rtlCol="0">
            <a:spAutoFit/>
          </a:bodyPr>
          <a:lstStyle/>
          <a:p>
            <a:pPr marL="342900" indent="-342900">
              <a:buFont typeface="+mj-lt"/>
              <a:buAutoNum type="arabicPeriod"/>
            </a:pPr>
            <a:r>
              <a:rPr lang="en-IE" sz="1400" dirty="0">
                <a:hlinkClick r:id="rId2" action="ppaction://hlinksldjump">
                  <a:extLst>
                    <a:ext uri="{A12FA001-AC4F-418D-AE19-62706E023703}">
                      <ahyp:hlinkClr xmlns:ahyp="http://schemas.microsoft.com/office/drawing/2018/hyperlinkcolor" val="tx"/>
                    </a:ext>
                  </a:extLst>
                </a:hlinkClick>
              </a:rPr>
              <a:t>BiaSol – Ireland</a:t>
            </a:r>
            <a:r>
              <a:rPr lang="en-IE" sz="1400" dirty="0"/>
              <a:t>……………………………</a:t>
            </a:r>
            <a:r>
              <a:rPr lang="en-IE" sz="1400" dirty="0">
                <a:hlinkClick r:id="rId2" action="ppaction://hlinksldjump">
                  <a:extLst>
                    <a:ext uri="{A12FA001-AC4F-418D-AE19-62706E023703}">
                      <ahyp:hlinkClr xmlns:ahyp="http://schemas.microsoft.com/office/drawing/2018/hyperlinkcolor" val="tx"/>
                    </a:ext>
                  </a:extLst>
                </a:hlinkClick>
              </a:rPr>
              <a:t>p10</a:t>
            </a:r>
            <a:endParaRPr lang="en-IE" sz="1400" dirty="0"/>
          </a:p>
          <a:p>
            <a:pPr marL="342900" indent="-342900">
              <a:buFont typeface="+mj-lt"/>
              <a:buAutoNum type="arabicPeriod"/>
            </a:pPr>
            <a:r>
              <a:rPr lang="en-IE" sz="1400" dirty="0">
                <a:hlinkClick r:id="rId3" action="ppaction://hlinksldjump">
                  <a:extLst>
                    <a:ext uri="{A12FA001-AC4F-418D-AE19-62706E023703}">
                      <ahyp:hlinkClr xmlns:ahyp="http://schemas.microsoft.com/office/drawing/2018/hyperlinkcolor" val="tx"/>
                    </a:ext>
                  </a:extLst>
                </a:hlinkClick>
              </a:rPr>
              <a:t>Cream of the Crop - Ireland </a:t>
            </a:r>
            <a:r>
              <a:rPr lang="en-IE" sz="1400" dirty="0"/>
              <a:t>………..</a:t>
            </a:r>
            <a:r>
              <a:rPr lang="en-IE" sz="1400" dirty="0">
                <a:hlinkClick r:id="rId3" action="ppaction://hlinksldjump">
                  <a:extLst>
                    <a:ext uri="{A12FA001-AC4F-418D-AE19-62706E023703}">
                      <ahyp:hlinkClr xmlns:ahyp="http://schemas.microsoft.com/office/drawing/2018/hyperlinkcolor" val="tx"/>
                    </a:ext>
                  </a:extLst>
                </a:hlinkClick>
              </a:rPr>
              <a:t>p12</a:t>
            </a:r>
            <a:endParaRPr lang="en-IE" sz="1400" dirty="0"/>
          </a:p>
          <a:p>
            <a:pPr marL="342900" indent="-342900">
              <a:buFont typeface="+mj-lt"/>
              <a:buAutoNum type="arabicPeriod"/>
            </a:pPr>
            <a:r>
              <a:rPr lang="en-IE" sz="1400" dirty="0">
                <a:hlinkClick r:id="rId4" action="ppaction://hlinksldjump">
                  <a:extLst>
                    <a:ext uri="{A12FA001-AC4F-418D-AE19-62706E023703}">
                      <ahyp:hlinkClr xmlns:ahyp="http://schemas.microsoft.com/office/drawing/2018/hyperlinkcolor" val="tx"/>
                    </a:ext>
                  </a:extLst>
                </a:hlinkClick>
              </a:rPr>
              <a:t>Nam – Portugal</a:t>
            </a:r>
            <a:r>
              <a:rPr lang="en-IE" sz="1400" dirty="0"/>
              <a:t> …………………………..</a:t>
            </a:r>
            <a:r>
              <a:rPr lang="en-IE" sz="1400" dirty="0">
                <a:hlinkClick r:id="rId4" action="ppaction://hlinksldjump">
                  <a:extLst>
                    <a:ext uri="{A12FA001-AC4F-418D-AE19-62706E023703}">
                      <ahyp:hlinkClr xmlns:ahyp="http://schemas.microsoft.com/office/drawing/2018/hyperlinkcolor" val="tx"/>
                    </a:ext>
                  </a:extLst>
                </a:hlinkClick>
              </a:rPr>
              <a:t>p14</a:t>
            </a:r>
            <a:endParaRPr lang="en-IE" sz="1400" dirty="0"/>
          </a:p>
          <a:p>
            <a:pPr marL="342900" indent="-342900">
              <a:buFont typeface="+mj-lt"/>
              <a:buAutoNum type="arabicPeriod"/>
            </a:pPr>
            <a:r>
              <a:rPr lang="en-IE" sz="1400" dirty="0">
                <a:hlinkClick r:id="rId5" action="ppaction://hlinksldjump">
                  <a:extLst>
                    <a:ext uri="{A12FA001-AC4F-418D-AE19-62706E023703}">
                      <ahyp:hlinkClr xmlns:ahyp="http://schemas.microsoft.com/office/drawing/2018/hyperlinkcolor" val="tx"/>
                    </a:ext>
                  </a:extLst>
                </a:hlinkClick>
              </a:rPr>
              <a:t>Food Space – Ireland</a:t>
            </a:r>
            <a:r>
              <a:rPr lang="en-IE" sz="1400" dirty="0"/>
              <a:t>…………………..</a:t>
            </a:r>
            <a:r>
              <a:rPr lang="en-IE" sz="1400" dirty="0">
                <a:hlinkClick r:id="rId5" action="ppaction://hlinksldjump">
                  <a:extLst>
                    <a:ext uri="{A12FA001-AC4F-418D-AE19-62706E023703}">
                      <ahyp:hlinkClr xmlns:ahyp="http://schemas.microsoft.com/office/drawing/2018/hyperlinkcolor" val="tx"/>
                    </a:ext>
                  </a:extLst>
                </a:hlinkClick>
              </a:rPr>
              <a:t>p16</a:t>
            </a:r>
            <a:endParaRPr lang="en-IE" sz="1400" dirty="0"/>
          </a:p>
          <a:p>
            <a:endParaRPr lang="en-IE" sz="1400" dirty="0"/>
          </a:p>
          <a:p>
            <a:endParaRPr lang="en-IE" sz="1400" dirty="0"/>
          </a:p>
          <a:p>
            <a:pPr marL="342900" indent="-342900">
              <a:buFont typeface="+mj-lt"/>
              <a:buAutoNum type="arabicPeriod" startAt="5"/>
            </a:pPr>
            <a:r>
              <a:rPr lang="en-IE" sz="1400" dirty="0">
                <a:hlinkClick r:id="rId6" action="ppaction://hlinksldjump">
                  <a:extLst>
                    <a:ext uri="{A12FA001-AC4F-418D-AE19-62706E023703}">
                      <ahyp:hlinkClr xmlns:ahyp="http://schemas.microsoft.com/office/drawing/2018/hyperlinkcolor" val="tx"/>
                    </a:ext>
                  </a:extLst>
                </a:hlinkClick>
              </a:rPr>
              <a:t>Fazla Gida – Turkey</a:t>
            </a:r>
            <a:r>
              <a:rPr lang="en-IE" sz="1400" dirty="0"/>
              <a:t>…......................</a:t>
            </a:r>
            <a:r>
              <a:rPr lang="en-IE" sz="1400" dirty="0">
                <a:hlinkClick r:id="rId6" action="ppaction://hlinksldjump">
                  <a:extLst>
                    <a:ext uri="{A12FA001-AC4F-418D-AE19-62706E023703}">
                      <ahyp:hlinkClr xmlns:ahyp="http://schemas.microsoft.com/office/drawing/2018/hyperlinkcolor" val="tx"/>
                    </a:ext>
                  </a:extLst>
                </a:hlinkClick>
              </a:rPr>
              <a:t>p18</a:t>
            </a:r>
            <a:endParaRPr lang="en-IE" sz="1400" dirty="0"/>
          </a:p>
          <a:p>
            <a:pPr marL="342900" indent="-342900">
              <a:buFont typeface="+mj-lt"/>
              <a:buAutoNum type="arabicPeriod" startAt="5"/>
            </a:pPr>
            <a:r>
              <a:rPr lang="en-IE" sz="1400" dirty="0">
                <a:hlinkClick r:id="rId7" action="ppaction://hlinksldjump">
                  <a:extLst>
                    <a:ext uri="{A12FA001-AC4F-418D-AE19-62706E023703}">
                      <ahyp:hlinkClr xmlns:ahyp="http://schemas.microsoft.com/office/drawing/2018/hyperlinkcolor" val="tx"/>
                    </a:ext>
                  </a:extLst>
                </a:hlinkClick>
              </a:rPr>
              <a:t>Kesko / K-group – Finland</a:t>
            </a:r>
            <a:r>
              <a:rPr lang="en-IE" sz="1400" dirty="0"/>
              <a:t>……….……</a:t>
            </a:r>
            <a:r>
              <a:rPr lang="en-IE" sz="1400" dirty="0">
                <a:hlinkClick r:id="rId7" action="ppaction://hlinksldjump">
                  <a:extLst>
                    <a:ext uri="{A12FA001-AC4F-418D-AE19-62706E023703}">
                      <ahyp:hlinkClr xmlns:ahyp="http://schemas.microsoft.com/office/drawing/2018/hyperlinkcolor" val="tx"/>
                    </a:ext>
                  </a:extLst>
                </a:hlinkClick>
              </a:rPr>
              <a:t>p20</a:t>
            </a:r>
            <a:endParaRPr lang="en-IE" sz="1400" dirty="0"/>
          </a:p>
          <a:p>
            <a:pPr marL="342900" indent="-342900">
              <a:buFont typeface="+mj-lt"/>
              <a:buAutoNum type="arabicPeriod" startAt="5"/>
            </a:pPr>
            <a:r>
              <a:rPr lang="en-IE" sz="1400" dirty="0">
                <a:hlinkClick r:id="rId8" action="ppaction://hlinksldjump">
                  <a:extLst>
                    <a:ext uri="{A12FA001-AC4F-418D-AE19-62706E023703}">
                      <ahyp:hlinkClr xmlns:ahyp="http://schemas.microsoft.com/office/drawing/2018/hyperlinkcolor" val="tx"/>
                    </a:ext>
                  </a:extLst>
                </a:hlinkClick>
              </a:rPr>
              <a:t>Nolla – Finland</a:t>
            </a:r>
            <a:r>
              <a:rPr lang="en-IE" sz="1400" dirty="0"/>
              <a:t>…………………………….</a:t>
            </a:r>
            <a:r>
              <a:rPr lang="en-IE" sz="1400" dirty="0">
                <a:hlinkClick r:id="rId8" action="ppaction://hlinksldjump">
                  <a:extLst>
                    <a:ext uri="{A12FA001-AC4F-418D-AE19-62706E023703}">
                      <ahyp:hlinkClr xmlns:ahyp="http://schemas.microsoft.com/office/drawing/2018/hyperlinkcolor" val="tx"/>
                    </a:ext>
                  </a:extLst>
                </a:hlinkClick>
              </a:rPr>
              <a:t>p22</a:t>
            </a:r>
            <a:endParaRPr lang="en-IE" sz="1400" dirty="0"/>
          </a:p>
          <a:p>
            <a:pPr marL="342900" indent="-342900">
              <a:buFont typeface="+mj-lt"/>
              <a:buAutoNum type="arabicPeriod" startAt="5"/>
            </a:pPr>
            <a:r>
              <a:rPr lang="en-IE" sz="1400" dirty="0">
                <a:hlinkClick r:id="rId9" action="ppaction://hlinksldjump">
                  <a:extLst>
                    <a:ext uri="{A12FA001-AC4F-418D-AE19-62706E023703}">
                      <ahyp:hlinkClr xmlns:ahyp="http://schemas.microsoft.com/office/drawing/2018/hyperlinkcolor" val="tx"/>
                    </a:ext>
                  </a:extLst>
                </a:hlinkClick>
              </a:rPr>
              <a:t>Paloma Hotel Group – Turkey</a:t>
            </a:r>
            <a:r>
              <a:rPr lang="en-IE" sz="1400" dirty="0"/>
              <a:t>……...</a:t>
            </a:r>
            <a:r>
              <a:rPr lang="en-IE" sz="1400" dirty="0">
                <a:hlinkClick r:id="rId9" action="ppaction://hlinksldjump">
                  <a:extLst>
                    <a:ext uri="{A12FA001-AC4F-418D-AE19-62706E023703}">
                      <ahyp:hlinkClr xmlns:ahyp="http://schemas.microsoft.com/office/drawing/2018/hyperlinkcolor" val="tx"/>
                    </a:ext>
                  </a:extLst>
                </a:hlinkClick>
              </a:rPr>
              <a:t>p24</a:t>
            </a:r>
            <a:endParaRPr lang="en-IE" sz="1400" dirty="0"/>
          </a:p>
          <a:p>
            <a:endParaRPr lang="en-IE" sz="1400" dirty="0"/>
          </a:p>
          <a:p>
            <a:endParaRPr lang="en-IE" sz="1400" dirty="0"/>
          </a:p>
          <a:p>
            <a:pPr marL="342900" indent="-342900">
              <a:buFont typeface="+mj-lt"/>
              <a:buAutoNum type="arabicPeriod" startAt="9"/>
            </a:pPr>
            <a:r>
              <a:rPr lang="en-IE" sz="1400" dirty="0">
                <a:hlinkClick r:id="rId10" action="ppaction://hlinksldjump">
                  <a:extLst>
                    <a:ext uri="{A12FA001-AC4F-418D-AE19-62706E023703}">
                      <ahyp:hlinkClr xmlns:ahyp="http://schemas.microsoft.com/office/drawing/2018/hyperlinkcolor" val="tx"/>
                    </a:ext>
                  </a:extLst>
                </a:hlinkClick>
              </a:rPr>
              <a:t>Camile – Ireland</a:t>
            </a:r>
            <a:r>
              <a:rPr lang="en-IE" sz="1400" dirty="0"/>
              <a:t>…………………………..</a:t>
            </a:r>
            <a:r>
              <a:rPr lang="en-IE" sz="1400" dirty="0">
                <a:hlinkClick r:id="rId10" action="ppaction://hlinksldjump">
                  <a:extLst>
                    <a:ext uri="{A12FA001-AC4F-418D-AE19-62706E023703}">
                      <ahyp:hlinkClr xmlns:ahyp="http://schemas.microsoft.com/office/drawing/2018/hyperlinkcolor" val="tx"/>
                    </a:ext>
                  </a:extLst>
                </a:hlinkClick>
              </a:rPr>
              <a:t>p26</a:t>
            </a:r>
            <a:endParaRPr lang="en-IE" sz="1400" dirty="0"/>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Carne </a:t>
            </a:r>
            <a:r>
              <a:rPr kumimoji="0" lang="en-US" sz="1400" b="0" i="0" u="none" strike="noStrike" kern="1200" cap="none" spc="0" normalizeH="0" baseline="0" noProof="0" dirty="0" err="1">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D'Erva</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 – Portugal</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1" action="ppaction://hlinksldjump">
                  <a:extLst>
                    <a:ext uri="{A12FA001-AC4F-418D-AE19-62706E023703}">
                      <ahyp:hlinkClr xmlns:ahyp="http://schemas.microsoft.com/office/drawing/2018/hyperlinkcolor" val="tx"/>
                    </a:ext>
                  </a:extLst>
                </a:hlinkClick>
              </a:rPr>
              <a:t>p28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Hilton Resort – Turkey</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2" action="ppaction://hlinksldjump">
                  <a:extLst>
                    <a:ext uri="{A12FA001-AC4F-418D-AE19-62706E023703}">
                      <ahyp:hlinkClr xmlns:ahyp="http://schemas.microsoft.com/office/drawing/2018/hyperlinkcolor" val="tx"/>
                    </a:ext>
                  </a:extLst>
                </a:hlinkClick>
              </a:rPr>
              <a:t>p30</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My Goodness – Ireland</a:t>
            </a:r>
            <a:r>
              <a:rPr lang="en-US" sz="1400" dirty="0">
                <a:latin typeface="Calibri" panose="020F0502020204030204" pitchFamily="34" charset="0"/>
                <a:cs typeface="Calibri" panose="020F0502020204030204" pitchFamily="34" charset="0"/>
              </a:rPr>
              <a:t>………………..</a:t>
            </a:r>
            <a:r>
              <a:rPr lang="en-US" sz="1400" dirty="0">
                <a:latin typeface="Calibri" panose="020F0502020204030204" pitchFamily="34" charset="0"/>
                <a:cs typeface="Calibri" panose="020F0502020204030204" pitchFamily="34" charset="0"/>
                <a:hlinkClick r:id="rId13" action="ppaction://hlinksldjump">
                  <a:extLst>
                    <a:ext uri="{A12FA001-AC4F-418D-AE19-62706E023703}">
                      <ahyp:hlinkClr xmlns:ahyp="http://schemas.microsoft.com/office/drawing/2018/hyperlinkcolor" val="tx"/>
                    </a:ext>
                  </a:extLst>
                </a:hlinkClick>
              </a:rPr>
              <a:t>p32</a:t>
            </a:r>
            <a:endParaRPr lang="en-US" sz="14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Namet – Turkey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4" action="ppaction://hlinksldjump">
                  <a:extLst>
                    <a:ext uri="{A12FA001-AC4F-418D-AE19-62706E023703}">
                      <ahyp:hlinkClr xmlns:ahyp="http://schemas.microsoft.com/office/drawing/2018/hyperlinkcolor" val="tx"/>
                    </a:ext>
                  </a:extLst>
                </a:hlinkClick>
              </a:rPr>
              <a:t>p34</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Pepe Aromas – Portugal</a:t>
            </a:r>
            <a:r>
              <a:rPr lang="en-US" sz="1400" dirty="0">
                <a:latin typeface="Calibri" panose="020F0502020204030204" pitchFamily="34" charset="0"/>
                <a:cs typeface="Calibri" panose="020F0502020204030204" pitchFamily="34" charset="0"/>
              </a:rPr>
              <a:t>……………....</a:t>
            </a:r>
            <a:r>
              <a:rPr lang="en-US" sz="1400" dirty="0">
                <a:latin typeface="Calibri" panose="020F0502020204030204" pitchFamily="34" charset="0"/>
                <a:cs typeface="Calibri" panose="020F0502020204030204" pitchFamily="34" charset="0"/>
                <a:hlinkClick r:id="rId15" action="ppaction://hlinksldjump">
                  <a:extLst>
                    <a:ext uri="{A12FA001-AC4F-418D-AE19-62706E023703}">
                      <ahyp:hlinkClr xmlns:ahyp="http://schemas.microsoft.com/office/drawing/2018/hyperlinkcolor" val="tx"/>
                    </a:ext>
                  </a:extLst>
                </a:hlinkClick>
              </a:rPr>
              <a:t>p36</a:t>
            </a:r>
            <a:endParaRPr lang="en-US" sz="1400" dirty="0">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Ramirez – Portugal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6" action="ppaction://hlinksldjump">
                  <a:extLst>
                    <a:ext uri="{A12FA001-AC4F-418D-AE19-62706E023703}">
                      <ahyp:hlinkClr xmlns:ahyp="http://schemas.microsoft.com/office/drawing/2018/hyperlinkcolor" val="tx"/>
                    </a:ext>
                  </a:extLst>
                </a:hlinkClick>
              </a:rPr>
              <a:t>p38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Regnum Carya Hotel – Turkey</a:t>
            </a: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a:t>
            </a:r>
            <a:r>
              <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7" action="ppaction://hlinksldjump">
                  <a:extLst>
                    <a:ext uri="{A12FA001-AC4F-418D-AE19-62706E023703}">
                      <ahyp:hlinkClr xmlns:ahyp="http://schemas.microsoft.com/office/drawing/2018/hyperlinkcolor" val="tx"/>
                    </a:ext>
                  </a:extLst>
                </a:hlinkClick>
              </a:rPr>
              <a:t>p40</a:t>
            </a:r>
            <a:endPar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Frulact – Portugal</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18" action="ppaction://hlinksldjump">
                  <a:extLst>
                    <a:ext uri="{A12FA001-AC4F-418D-AE19-62706E023703}">
                      <ahyp:hlinkClr xmlns:ahyp="http://schemas.microsoft.com/office/drawing/2018/hyperlinkcolor" val="tx"/>
                    </a:ext>
                  </a:extLst>
                </a:hlinkClick>
              </a:rPr>
              <a:t>p42</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lang="en-US" sz="1400" dirty="0">
                <a:latin typeface="Calibri"/>
                <a:cs typeface="Calibri"/>
                <a:hlinkClick r:id="rId19" action="ppaction://hlinksldjump">
                  <a:extLst>
                    <a:ext uri="{A12FA001-AC4F-418D-AE19-62706E023703}">
                      <ahyp:hlinkClr xmlns:ahyp="http://schemas.microsoft.com/office/drawing/2018/hyperlinkcolor" val="tx"/>
                    </a:ext>
                  </a:extLst>
                </a:hlinkClick>
              </a:rPr>
              <a:t>Helsinki Mills – Finland</a:t>
            </a:r>
            <a:r>
              <a:rPr lang="en-US" sz="1400" dirty="0">
                <a:latin typeface="Calibri"/>
                <a:cs typeface="Calibri"/>
              </a:rPr>
              <a:t> ……………….</a:t>
            </a:r>
            <a:r>
              <a:rPr lang="en-US" sz="1400" dirty="0">
                <a:latin typeface="Calibri"/>
                <a:cs typeface="Calibri"/>
                <a:hlinkClick r:id="rId19" action="ppaction://hlinksldjump">
                  <a:extLst>
                    <a:ext uri="{A12FA001-AC4F-418D-AE19-62706E023703}">
                      <ahyp:hlinkClr xmlns:ahyp="http://schemas.microsoft.com/office/drawing/2018/hyperlinkcolor" val="tx"/>
                    </a:ext>
                  </a:extLst>
                </a:hlinkClick>
              </a:rPr>
              <a:t>p44</a:t>
            </a:r>
            <a:endParaRPr lang="en-US" sz="1400" dirty="0">
              <a:latin typeface="Calibri"/>
              <a:cs typeface="Calibri"/>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Snellman Group – Finland</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0" action="ppaction://hlinksldjump">
                  <a:extLst>
                    <a:ext uri="{A12FA001-AC4F-418D-AE19-62706E023703}">
                      <ahyp:hlinkClr xmlns:ahyp="http://schemas.microsoft.com/office/drawing/2018/hyperlinkcolor" val="tx"/>
                    </a:ext>
                  </a:extLst>
                </a:hlinkClick>
              </a:rPr>
              <a:t>p46</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Valio – Finland</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1" action="ppaction://hlinksldjump">
                  <a:extLst>
                    <a:ext uri="{A12FA001-AC4F-418D-AE19-62706E023703}">
                      <ahyp:hlinkClr xmlns:ahyp="http://schemas.microsoft.com/office/drawing/2018/hyperlinkcolor" val="tx"/>
                    </a:ext>
                  </a:extLst>
                </a:hlinkClick>
              </a:rPr>
              <a:t>p48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Loam – Ireland </a:t>
            </a:r>
            <a:r>
              <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a:t>
            </a:r>
            <a:r>
              <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hlinkClick r:id="rId22" action="ppaction://hlinksldjump">
                  <a:extLst>
                    <a:ext uri="{A12FA001-AC4F-418D-AE19-62706E023703}">
                      <ahyp:hlinkClr xmlns:ahyp="http://schemas.microsoft.com/office/drawing/2018/hyperlinkcolor" val="tx"/>
                    </a:ext>
                  </a:extLst>
                </a:hlinkClick>
              </a:rPr>
              <a:t>p50</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lang="en-US" sz="14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Meira Nova – Finland</a:t>
            </a:r>
            <a:r>
              <a:rPr lang="en-US" sz="1400" dirty="0">
                <a:ea typeface="Calibri" panose="020F0502020204030204" pitchFamily="34" charset="0"/>
              </a:rPr>
              <a:t> ………………….</a:t>
            </a:r>
            <a:r>
              <a:rPr lang="en-US" sz="1400" dirty="0">
                <a:ea typeface="Calibri" panose="020F0502020204030204" pitchFamily="34" charset="0"/>
                <a:hlinkClick r:id="rId23" action="ppaction://hlinksldjump">
                  <a:extLst>
                    <a:ext uri="{A12FA001-AC4F-418D-AE19-62706E023703}">
                      <ahyp:hlinkClr xmlns:ahyp="http://schemas.microsoft.com/office/drawing/2018/hyperlinkcolor" val="tx"/>
                    </a:ext>
                  </a:extLst>
                </a:hlinkClick>
              </a:rPr>
              <a:t>p52</a:t>
            </a:r>
            <a:endParaRPr lang="en-US" sz="1400" dirty="0">
              <a:ea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kumimoji="0" lang="en-IE"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endParaRPr lang="en-IE" sz="1400" dirty="0"/>
          </a:p>
          <a:p>
            <a:pPr marL="342900" indent="-342900">
              <a:buFont typeface="+mj-lt"/>
              <a:buAutoNum type="arabicPeriod" startAt="17"/>
            </a:pPr>
            <a:endParaRPr lang="en-IE" sz="1400" dirty="0"/>
          </a:p>
        </p:txBody>
      </p:sp>
      <p:sp>
        <p:nvSpPr>
          <p:cNvPr id="4" name="TextBox 3">
            <a:extLst>
              <a:ext uri="{FF2B5EF4-FFF2-40B4-BE49-F238E27FC236}">
                <a16:creationId xmlns:a16="http://schemas.microsoft.com/office/drawing/2014/main" id="{3F4E8E2B-E1B5-B8B1-ECF2-0F09587127A2}"/>
              </a:ext>
            </a:extLst>
          </p:cNvPr>
          <p:cNvSpPr txBox="1"/>
          <p:nvPr/>
        </p:nvSpPr>
        <p:spPr>
          <a:xfrm>
            <a:off x="502919" y="4209106"/>
            <a:ext cx="2082018" cy="1015663"/>
          </a:xfrm>
          <a:prstGeom prst="rect">
            <a:avLst/>
          </a:prstGeom>
          <a:noFill/>
          <a:ln>
            <a:noFill/>
          </a:ln>
        </p:spPr>
        <p:txBody>
          <a:bodyPr wrap="square" rtlCol="0" anchor="ctr">
            <a:spAutoFit/>
          </a:bodyPr>
          <a:lstStyle/>
          <a:p>
            <a:endParaRPr lang="en-IE" sz="800" b="1" dirty="0"/>
          </a:p>
          <a:p>
            <a:pPr algn="ctr"/>
            <a:r>
              <a:rPr lang="en-IE" b="1" dirty="0"/>
              <a:t>Food Waste Reduction</a:t>
            </a:r>
          </a:p>
          <a:p>
            <a:pPr algn="ctr"/>
            <a:endParaRPr lang="en-IE" sz="800" b="1" dirty="0"/>
          </a:p>
          <a:p>
            <a:endParaRPr lang="en-IE" sz="800" b="1" dirty="0"/>
          </a:p>
        </p:txBody>
      </p:sp>
      <p:sp>
        <p:nvSpPr>
          <p:cNvPr id="5" name="TextBox 4">
            <a:extLst>
              <a:ext uri="{FF2B5EF4-FFF2-40B4-BE49-F238E27FC236}">
                <a16:creationId xmlns:a16="http://schemas.microsoft.com/office/drawing/2014/main" id="{A6CB785A-6F39-EA15-BE5B-254AB6804BF3}"/>
              </a:ext>
            </a:extLst>
          </p:cNvPr>
          <p:cNvSpPr txBox="1"/>
          <p:nvPr/>
        </p:nvSpPr>
        <p:spPr>
          <a:xfrm>
            <a:off x="579471" y="3062864"/>
            <a:ext cx="2082018" cy="1015663"/>
          </a:xfrm>
          <a:prstGeom prst="rect">
            <a:avLst/>
          </a:prstGeom>
          <a:noFill/>
          <a:ln>
            <a:noFill/>
          </a:ln>
        </p:spPr>
        <p:txBody>
          <a:bodyPr wrap="square" rtlCol="0" anchor="ctr">
            <a:spAutoFit/>
          </a:bodyPr>
          <a:lstStyle/>
          <a:p>
            <a:endParaRPr lang="en-IE" sz="800" b="1" dirty="0"/>
          </a:p>
          <a:p>
            <a:pPr algn="ctr"/>
            <a:r>
              <a:rPr lang="en-IE" b="1" dirty="0"/>
              <a:t>Sustainable Food &amp; Waste Reduction</a:t>
            </a:r>
          </a:p>
          <a:p>
            <a:endParaRPr lang="en-IE" sz="800" b="1" dirty="0"/>
          </a:p>
          <a:p>
            <a:endParaRPr lang="en-IE" sz="800" b="1" dirty="0"/>
          </a:p>
        </p:txBody>
      </p:sp>
      <p:sp>
        <p:nvSpPr>
          <p:cNvPr id="6" name="TextBox 5">
            <a:extLst>
              <a:ext uri="{FF2B5EF4-FFF2-40B4-BE49-F238E27FC236}">
                <a16:creationId xmlns:a16="http://schemas.microsoft.com/office/drawing/2014/main" id="{36917C4B-657F-1A5C-9FF2-43DE512D89ED}"/>
              </a:ext>
            </a:extLst>
          </p:cNvPr>
          <p:cNvSpPr txBox="1"/>
          <p:nvPr/>
        </p:nvSpPr>
        <p:spPr>
          <a:xfrm>
            <a:off x="522719" y="5264375"/>
            <a:ext cx="2082018" cy="2062103"/>
          </a:xfrm>
          <a:prstGeom prst="rect">
            <a:avLst/>
          </a:prstGeom>
          <a:noFill/>
          <a:ln>
            <a:noFill/>
          </a:ln>
        </p:spPr>
        <p:txBody>
          <a:bodyPr wrap="square" rtlCol="0" anchor="ctr">
            <a:spAutoFit/>
          </a:bodyPr>
          <a:lstStyle/>
          <a:p>
            <a:endParaRPr lang="en-IE" sz="800" b="1" dirty="0"/>
          </a:p>
          <a:p>
            <a:pPr algn="ctr"/>
            <a:endParaRPr lang="en-IE" b="1" dirty="0"/>
          </a:p>
          <a:p>
            <a:pPr algn="ctr"/>
            <a:endParaRPr lang="en-IE" b="1" dirty="0"/>
          </a:p>
          <a:p>
            <a:pPr algn="ctr"/>
            <a:r>
              <a:rPr lang="en-IE" b="1" dirty="0"/>
              <a:t>Sustainable Business Model</a:t>
            </a:r>
          </a:p>
          <a:p>
            <a:pPr algn="ctr"/>
            <a:endParaRPr lang="en-IE" sz="800" b="1" dirty="0"/>
          </a:p>
          <a:p>
            <a:endParaRPr lang="en-IE" sz="800" b="1" dirty="0"/>
          </a:p>
          <a:p>
            <a:endParaRPr lang="en-IE" sz="800" b="1" dirty="0"/>
          </a:p>
          <a:p>
            <a:endParaRPr lang="en-IE" sz="800" b="1" dirty="0"/>
          </a:p>
          <a:p>
            <a:endParaRPr lang="en-IE" sz="800" b="1" dirty="0"/>
          </a:p>
          <a:p>
            <a:endParaRPr lang="en-IE" sz="800" b="1" dirty="0"/>
          </a:p>
        </p:txBody>
      </p:sp>
      <p:sp>
        <p:nvSpPr>
          <p:cNvPr id="7" name="TextBox 6">
            <a:extLst>
              <a:ext uri="{FF2B5EF4-FFF2-40B4-BE49-F238E27FC236}">
                <a16:creationId xmlns:a16="http://schemas.microsoft.com/office/drawing/2014/main" id="{416B1DAD-442A-9A1A-819D-EF63CBF9FA83}"/>
              </a:ext>
            </a:extLst>
          </p:cNvPr>
          <p:cNvSpPr txBox="1"/>
          <p:nvPr/>
        </p:nvSpPr>
        <p:spPr>
          <a:xfrm>
            <a:off x="579471" y="7740779"/>
            <a:ext cx="2082018" cy="1015663"/>
          </a:xfrm>
          <a:prstGeom prst="rect">
            <a:avLst/>
          </a:prstGeom>
          <a:noFill/>
          <a:ln>
            <a:noFill/>
          </a:ln>
        </p:spPr>
        <p:txBody>
          <a:bodyPr wrap="square" rtlCol="0" anchor="ctr">
            <a:spAutoFit/>
          </a:bodyPr>
          <a:lstStyle/>
          <a:p>
            <a:endParaRPr lang="en-IE" sz="800" b="1" dirty="0"/>
          </a:p>
          <a:p>
            <a:pPr algn="ctr"/>
            <a:r>
              <a:rPr lang="en-IE" b="1" dirty="0"/>
              <a:t>Ethical Business Models</a:t>
            </a:r>
          </a:p>
          <a:p>
            <a:pPr algn="ctr"/>
            <a:endParaRPr lang="en-IE" sz="800" b="1" dirty="0"/>
          </a:p>
          <a:p>
            <a:endParaRPr lang="en-IE" sz="800" b="1" dirty="0"/>
          </a:p>
        </p:txBody>
      </p:sp>
      <p:sp>
        <p:nvSpPr>
          <p:cNvPr id="8" name="TextBox 7">
            <a:extLst>
              <a:ext uri="{FF2B5EF4-FFF2-40B4-BE49-F238E27FC236}">
                <a16:creationId xmlns:a16="http://schemas.microsoft.com/office/drawing/2014/main" id="{A12D4CEE-1EC6-1460-5431-45864C93307B}"/>
              </a:ext>
            </a:extLst>
          </p:cNvPr>
          <p:cNvSpPr txBox="1"/>
          <p:nvPr/>
        </p:nvSpPr>
        <p:spPr>
          <a:xfrm>
            <a:off x="579471" y="8887021"/>
            <a:ext cx="2082018" cy="800219"/>
          </a:xfrm>
          <a:prstGeom prst="rect">
            <a:avLst/>
          </a:prstGeom>
          <a:noFill/>
          <a:ln>
            <a:noFill/>
          </a:ln>
        </p:spPr>
        <p:txBody>
          <a:bodyPr wrap="square" rtlCol="0" anchor="ctr">
            <a:spAutoFit/>
          </a:bodyPr>
          <a:lstStyle/>
          <a:p>
            <a:endParaRPr lang="en-IE" sz="500" b="1" dirty="0"/>
          </a:p>
          <a:p>
            <a:pPr algn="ctr"/>
            <a:r>
              <a:rPr lang="en-IE" b="1" dirty="0"/>
              <a:t>Ethical Food Supply Chain</a:t>
            </a:r>
          </a:p>
          <a:p>
            <a:endParaRPr lang="en-IE" sz="500" b="1" dirty="0"/>
          </a:p>
        </p:txBody>
      </p:sp>
      <p:sp>
        <p:nvSpPr>
          <p:cNvPr id="9" name="TextBox 8">
            <a:extLst>
              <a:ext uri="{FF2B5EF4-FFF2-40B4-BE49-F238E27FC236}">
                <a16:creationId xmlns:a16="http://schemas.microsoft.com/office/drawing/2014/main" id="{2E2E7E9C-AA30-AC23-E4A1-A4E3CF480FBA}"/>
              </a:ext>
            </a:extLst>
          </p:cNvPr>
          <p:cNvSpPr txBox="1"/>
          <p:nvPr/>
        </p:nvSpPr>
        <p:spPr>
          <a:xfrm>
            <a:off x="522719" y="2166356"/>
            <a:ext cx="2082018" cy="461665"/>
          </a:xfrm>
          <a:prstGeom prst="rect">
            <a:avLst/>
          </a:prstGeom>
          <a:noFill/>
        </p:spPr>
        <p:txBody>
          <a:bodyPr wrap="square" rtlCol="0">
            <a:spAutoFit/>
          </a:bodyPr>
          <a:lstStyle/>
          <a:p>
            <a:pPr algn="ctr"/>
            <a:r>
              <a:rPr lang="en-IE" sz="2400" b="1" u="sng" dirty="0"/>
              <a:t>Categories:</a:t>
            </a:r>
          </a:p>
        </p:txBody>
      </p:sp>
      <p:grpSp>
        <p:nvGrpSpPr>
          <p:cNvPr id="11" name="Graphic 4">
            <a:extLst>
              <a:ext uri="{FF2B5EF4-FFF2-40B4-BE49-F238E27FC236}">
                <a16:creationId xmlns:a16="http://schemas.microsoft.com/office/drawing/2014/main" id="{7504EC4A-6B8C-8FD3-29CC-0E24AF9E29E8}"/>
              </a:ext>
            </a:extLst>
          </p:cNvPr>
          <p:cNvGrpSpPr/>
          <p:nvPr/>
        </p:nvGrpSpPr>
        <p:grpSpPr>
          <a:xfrm rot="19582332">
            <a:off x="6719149" y="3073392"/>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0F16B298-7D3B-D2BB-6161-D4F5599047C4}"/>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71388ABC-E40E-F96A-AF8E-DBF8001121F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8EE01B55-556B-F590-86A0-AF327CF70D3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59104CAD-D4AE-0CDD-EAC1-80EFDDCD930E}"/>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63768F3C-BDCE-4BAD-9A82-300FB45244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186CC6E2-6754-1B47-C1C4-EEFC314CA82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6E9AF7F5-8A14-C5ED-135E-A8158944A4F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7" name="Freeform 53">
                <a:extLst>
                  <a:ext uri="{FF2B5EF4-FFF2-40B4-BE49-F238E27FC236}">
                    <a16:creationId xmlns:a16="http://schemas.microsoft.com/office/drawing/2014/main" id="{765FA8C9-8A1F-BC5D-C7A5-9B1D42DDFC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A3BC71FC-8A4B-794D-EDFC-D4377A7D03B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9" name="Freeform 55">
                <a:extLst>
                  <a:ext uri="{FF2B5EF4-FFF2-40B4-BE49-F238E27FC236}">
                    <a16:creationId xmlns:a16="http://schemas.microsoft.com/office/drawing/2014/main" id="{A1AFBD3B-7D5E-1C63-39F3-6845D1D4F7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0" name="Freeform 56">
                <a:extLst>
                  <a:ext uri="{FF2B5EF4-FFF2-40B4-BE49-F238E27FC236}">
                    <a16:creationId xmlns:a16="http://schemas.microsoft.com/office/drawing/2014/main" id="{ACCC9FF0-E9C2-5A2D-C11D-C70D16894E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4" name="Right Brace 23">
            <a:extLst>
              <a:ext uri="{FF2B5EF4-FFF2-40B4-BE49-F238E27FC236}">
                <a16:creationId xmlns:a16="http://schemas.microsoft.com/office/drawing/2014/main" id="{2DF8AC1C-7B05-3802-54B7-7FCE5E6BB164}"/>
              </a:ext>
            </a:extLst>
          </p:cNvPr>
          <p:cNvSpPr/>
          <p:nvPr/>
        </p:nvSpPr>
        <p:spPr>
          <a:xfrm rot="10800000">
            <a:off x="2683860" y="3026920"/>
            <a:ext cx="211113" cy="92692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5" name="Right Brace 24">
            <a:extLst>
              <a:ext uri="{FF2B5EF4-FFF2-40B4-BE49-F238E27FC236}">
                <a16:creationId xmlns:a16="http://schemas.microsoft.com/office/drawing/2014/main" id="{40C84665-5599-8C4B-8732-8B107FEED959}"/>
              </a:ext>
            </a:extLst>
          </p:cNvPr>
          <p:cNvSpPr/>
          <p:nvPr/>
        </p:nvSpPr>
        <p:spPr>
          <a:xfrm rot="10800000">
            <a:off x="2670591" y="4262786"/>
            <a:ext cx="224382" cy="92691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6" name="Right Brace 25">
            <a:extLst>
              <a:ext uri="{FF2B5EF4-FFF2-40B4-BE49-F238E27FC236}">
                <a16:creationId xmlns:a16="http://schemas.microsoft.com/office/drawing/2014/main" id="{FE4067AF-19D5-6BC0-38F5-B6AA7BB72B14}"/>
              </a:ext>
            </a:extLst>
          </p:cNvPr>
          <p:cNvSpPr/>
          <p:nvPr/>
        </p:nvSpPr>
        <p:spPr>
          <a:xfrm flipH="1">
            <a:off x="2687630" y="5568652"/>
            <a:ext cx="220612" cy="1820303"/>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7" name="Right Brace 26">
            <a:extLst>
              <a:ext uri="{FF2B5EF4-FFF2-40B4-BE49-F238E27FC236}">
                <a16:creationId xmlns:a16="http://schemas.microsoft.com/office/drawing/2014/main" id="{8A538BBD-80DE-027C-870C-FCA9A0046CAB}"/>
              </a:ext>
            </a:extLst>
          </p:cNvPr>
          <p:cNvSpPr/>
          <p:nvPr/>
        </p:nvSpPr>
        <p:spPr>
          <a:xfrm rot="10800000">
            <a:off x="2689180" y="8956009"/>
            <a:ext cx="226804" cy="53565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8" name="Right Brace 27">
            <a:extLst>
              <a:ext uri="{FF2B5EF4-FFF2-40B4-BE49-F238E27FC236}">
                <a16:creationId xmlns:a16="http://schemas.microsoft.com/office/drawing/2014/main" id="{0822BC65-9A2C-5F30-E9F5-D15238130E59}"/>
              </a:ext>
            </a:extLst>
          </p:cNvPr>
          <p:cNvSpPr/>
          <p:nvPr/>
        </p:nvSpPr>
        <p:spPr>
          <a:xfrm rot="10800000">
            <a:off x="2683859" y="7611169"/>
            <a:ext cx="226804" cy="112249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a:extLst>
              <a:ext uri="{FF2B5EF4-FFF2-40B4-BE49-F238E27FC236}">
                <a16:creationId xmlns:a16="http://schemas.microsoft.com/office/drawing/2014/main" id="{F1B65CC5-77B2-8CDF-AD22-10CA8E11CD7E}"/>
              </a:ext>
            </a:extLst>
          </p:cNvPr>
          <p:cNvSpPr txBox="1"/>
          <p:nvPr/>
        </p:nvSpPr>
        <p:spPr>
          <a:xfrm>
            <a:off x="2797261" y="2053883"/>
            <a:ext cx="4239695" cy="600164"/>
          </a:xfrm>
          <a:prstGeom prst="rect">
            <a:avLst/>
          </a:prstGeom>
          <a:noFill/>
        </p:spPr>
        <p:txBody>
          <a:bodyPr wrap="square" rtlCol="0">
            <a:spAutoFit/>
          </a:bodyPr>
          <a:lstStyle/>
          <a:p>
            <a:pPr algn="just"/>
            <a:r>
              <a:rPr lang="en-IE" sz="1100" dirty="0"/>
              <a:t>It is a complex task to categorise the selected case studies, but we made broad groupings under these 5 themes. Several categories fit many of the case studies, but we chose the overarching theme.</a:t>
            </a:r>
          </a:p>
        </p:txBody>
      </p:sp>
      <p:sp>
        <p:nvSpPr>
          <p:cNvPr id="30" name="Slide Number Placeholder 9">
            <a:extLst>
              <a:ext uri="{FF2B5EF4-FFF2-40B4-BE49-F238E27FC236}">
                <a16:creationId xmlns:a16="http://schemas.microsoft.com/office/drawing/2014/main" id="{B7C292AA-DBF9-2F29-B780-A54BB7E812B4}"/>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9</a:t>
            </a:fld>
            <a:endParaRPr lang="en-US" sz="1100" dirty="0"/>
          </a:p>
        </p:txBody>
      </p:sp>
    </p:spTree>
    <p:extLst>
      <p:ext uri="{BB962C8B-B14F-4D97-AF65-F5344CB8AC3E}">
        <p14:creationId xmlns:p14="http://schemas.microsoft.com/office/powerpoint/2010/main" val="2709194916"/>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Asiakirja" ma:contentTypeID="0x010100139FAD8EE85A704BA29170AC060F8439" ma:contentTypeVersion="17" ma:contentTypeDescription="Luo uusi asiakirja." ma:contentTypeScope="" ma:versionID="7dc331bedd259bc7876e23d98c390118">
  <xsd:schema xmlns:xsd="http://www.w3.org/2001/XMLSchema" xmlns:xs="http://www.w3.org/2001/XMLSchema" xmlns:p="http://schemas.microsoft.com/office/2006/metadata/properties" xmlns:ns2="d8d94d33-0f46-420b-ad84-827e2691e374" xmlns:ns3="b368c81d-2a3c-4b2e-8f20-ebff1d13c98d" targetNamespace="http://schemas.microsoft.com/office/2006/metadata/properties" ma:root="true" ma:fieldsID="db1359a5dea6277d117a97003722ec38" ns2:_="" ns3:_="">
    <xsd:import namespace="d8d94d33-0f46-420b-ad84-827e2691e374"/>
    <xsd:import namespace="b368c81d-2a3c-4b2e-8f20-ebff1d13c98d"/>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LengthInSeconds" minOccurs="0"/>
                <xsd:element ref="ns2:MediaServiceDateTaken"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8d94d33-0f46-420b-ad84-827e2691e3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Kuvien tunnisteet" ma:readOnly="false" ma:fieldId="{5cf76f15-5ced-4ddc-b409-7134ff3c332f}" ma:taxonomyMulti="true" ma:sspId="27ee12cc-49ea-458b-8a70-8770974bc7ec" ma:termSetId="09814cd3-568e-fe90-9814-8d621ff8fb84" ma:anchorId="fba54fb3-c3e1-fe81-a776-ca4b69148c4d" ma:open="true" ma:isKeyword="false">
      <xsd:complexType>
        <xsd:sequence>
          <xsd:element ref="pc:Terms" minOccurs="0" maxOccurs="1"/>
        </xsd:sequence>
      </xsd:complex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368c81d-2a3c-4b2e-8f20-ebff1d13c98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d7ddc2df-660c-44f1-ae09-bec894a9ec7d}" ma:internalName="TaxCatchAll" ma:showField="CatchAllData" ma:web="b368c81d-2a3c-4b2e-8f20-ebff1d13c98d">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d8d94d33-0f46-420b-ad84-827e2691e374">
      <Terms xmlns="http://schemas.microsoft.com/office/infopath/2007/PartnerControls"/>
    </lcf76f155ced4ddcb4097134ff3c332f>
    <TaxCatchAll xmlns="b368c81d-2a3c-4b2e-8f20-ebff1d13c98d"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1ACDE1DC-38F8-490F-8094-7010DB4C9223}">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8d94d33-0f46-420b-ad84-827e2691e374"/>
    <ds:schemaRef ds:uri="b368c81d-2a3c-4b2e-8f20-ebff1d13c98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64EB6054-7079-4712-843A-E0D8E36CD986}">
  <ds:schemaRefs>
    <ds:schemaRef ds:uri="http://schemas.microsoft.com/office/2006/documentManagement/types"/>
    <ds:schemaRef ds:uri="d8d94d33-0f46-420b-ad84-827e2691e374"/>
    <ds:schemaRef ds:uri="http://purl.org/dc/elements/1.1/"/>
    <ds:schemaRef ds:uri="http://schemas.microsoft.com/office/infopath/2007/PartnerControls"/>
    <ds:schemaRef ds:uri="http://purl.org/dc/dcmitype/"/>
    <ds:schemaRef ds:uri="http://purl.org/dc/terms/"/>
    <ds:schemaRef ds:uri="http://schemas.openxmlformats.org/package/2006/metadata/core-properties"/>
    <ds:schemaRef ds:uri="b368c81d-2a3c-4b2e-8f20-ebff1d13c98d"/>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16318359-1EEC-47BE-93AD-052C38C8A1DF}">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TotalTime>82881</TotalTime>
  <Words>18461</Words>
  <Application>Microsoft Office PowerPoint</Application>
  <PresentationFormat>Custom</PresentationFormat>
  <Paragraphs>1199</Paragraphs>
  <Slides>55</Slides>
  <Notes>0</Notes>
  <HiddenSlides>0</HiddenSlides>
  <MMClips>3</MMClips>
  <ScaleCrop>false</ScaleCrop>
  <HeadingPairs>
    <vt:vector size="4" baseType="variant">
      <vt:variant>
        <vt:lpstr>Theme</vt:lpstr>
      </vt:variant>
      <vt:variant>
        <vt:i4>2</vt:i4>
      </vt:variant>
      <vt:variant>
        <vt:lpstr>Slide Titles</vt:lpstr>
      </vt:variant>
      <vt:variant>
        <vt:i4>55</vt:i4>
      </vt:variant>
    </vt:vector>
  </HeadingPairs>
  <TitlesOfParts>
    <vt:vector size="57" baseType="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Gillian Keane</dc:creator>
  <cp:lastModifiedBy>Paula Whyte ( Momentum Consulting )</cp:lastModifiedBy>
  <cp:revision>45</cp:revision>
  <dcterms:created xsi:type="dcterms:W3CDTF">2020-10-14T13:32:04Z</dcterms:created>
  <dcterms:modified xsi:type="dcterms:W3CDTF">2024-02-01T10:54:01Z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0x010100139FAD8EE85A704BA29170AC060F8439</vt:lpwstr>
  </property>
</Properties>
</file>